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311" r:id="rId3"/>
    <p:sldId id="306" r:id="rId4"/>
    <p:sldId id="307" r:id="rId5"/>
    <p:sldId id="295" r:id="rId6"/>
    <p:sldId id="290" r:id="rId7"/>
    <p:sldId id="276" r:id="rId8"/>
    <p:sldId id="302" r:id="rId9"/>
    <p:sldId id="308" r:id="rId10"/>
    <p:sldId id="309" r:id="rId11"/>
    <p:sldId id="304" r:id="rId12"/>
    <p:sldId id="293" r:id="rId13"/>
    <p:sldId id="310" r:id="rId1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6" autoAdjust="0"/>
    <p:restoredTop sz="94382" autoAdjust="0"/>
  </p:normalViewPr>
  <p:slideViewPr>
    <p:cSldViewPr snapToGrid="0">
      <p:cViewPr varScale="1">
        <p:scale>
          <a:sx n="85" d="100"/>
          <a:sy n="85" d="100"/>
        </p:scale>
        <p:origin x="117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20" y="-8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B0809-C9FF-4AE9-918C-58FA668B3945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4E891-4738-4FA5-930D-D0A5B0F7FFC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4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FC0AD-19FC-46EC-A437-A42AEAA03B8F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D411D-E2E3-4560-BA90-9C35996734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3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1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8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4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6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1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6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4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1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5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8EFC9-5325-46A2-B0D9-95347C508DC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BDB4-6DD3-4C30-9329-3F02CA3760D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8895" y="1364606"/>
            <a:ext cx="87540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DA</a:t>
            </a:r>
            <a:r>
              <a:rPr lang="en-US" sz="3400" b="1" dirty="0" smtClean="0">
                <a:sym typeface="Symbol" panose="05050102010706020507" pitchFamily="18" charset="2"/>
              </a:rPr>
              <a:t></a:t>
            </a:r>
            <a:r>
              <a:rPr lang="en-US" sz="3400" b="1" dirty="0" smtClean="0"/>
              <a:t>NE </a:t>
            </a:r>
            <a:r>
              <a:rPr lang="en-US" sz="3400" b="1" dirty="0"/>
              <a:t>Compton ring for ultra high flux </a:t>
            </a:r>
            <a:r>
              <a:rPr lang="en-US" sz="3400" b="1" dirty="0" smtClean="0"/>
              <a:t>photons </a:t>
            </a:r>
            <a:r>
              <a:rPr lang="en-US" sz="3400" b="1" dirty="0"/>
              <a:t>in the 100 </a:t>
            </a:r>
            <a:r>
              <a:rPr lang="en-US" sz="3400" b="1" dirty="0" smtClean="0"/>
              <a:t>KeV-10 </a:t>
            </a:r>
            <a:r>
              <a:rPr lang="en-US" sz="3400" b="1" dirty="0"/>
              <a:t>MeV </a:t>
            </a:r>
            <a:r>
              <a:rPr lang="en-US" sz="3400" b="1" dirty="0" smtClean="0"/>
              <a:t>energy range</a:t>
            </a:r>
            <a:endParaRPr lang="en-US" sz="3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19846" y="3051697"/>
            <a:ext cx="241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i="1" dirty="0" smtClean="0"/>
              <a:t>D. Alesini</a:t>
            </a:r>
          </a:p>
          <a:p>
            <a:pPr algn="ctr"/>
            <a:r>
              <a:rPr lang="en-US" sz="2200" i="1" dirty="0" smtClean="0"/>
              <a:t>(LNF, INFN Frascati)</a:t>
            </a:r>
            <a:endParaRPr lang="en-US" sz="2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6982" t="20446" r="48153" b="60875"/>
          <a:stretch/>
        </p:blipFill>
        <p:spPr>
          <a:xfrm>
            <a:off x="2631498" y="5372100"/>
            <a:ext cx="4195685" cy="9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25502" y="-10041"/>
            <a:ext cx="9382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cap="all" dirty="0" smtClean="0"/>
              <a:t>Results WITH 10.6 </a:t>
            </a:r>
            <a:r>
              <a:rPr lang="en-US" sz="3000" b="1" cap="all" dirty="0" smtClean="0">
                <a:sym typeface="Symbol" panose="05050102010706020507" pitchFamily="18" charset="2"/>
              </a:rPr>
              <a:t></a:t>
            </a:r>
            <a:r>
              <a:rPr lang="en-US" sz="3000" b="1" dirty="0" smtClean="0">
                <a:sym typeface="Symbol" panose="05050102010706020507" pitchFamily="18" charset="2"/>
              </a:rPr>
              <a:t>m LASER</a:t>
            </a:r>
            <a:endParaRPr lang="en-US" sz="3000" cap="all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4780" r="7265" b="2223"/>
          <a:stretch/>
        </p:blipFill>
        <p:spPr>
          <a:xfrm>
            <a:off x="4378685" y="708578"/>
            <a:ext cx="4701962" cy="32919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5583" r="7396"/>
          <a:stretch/>
        </p:blipFill>
        <p:spPr>
          <a:xfrm>
            <a:off x="9526" y="3467180"/>
            <a:ext cx="4657724" cy="336176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5251" y="708578"/>
            <a:ext cx="25705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</a:t>
            </a:r>
            <a:r>
              <a:rPr lang="en-US" sz="1400" b="1" baseline="-25000" dirty="0" smtClean="0"/>
              <a:t>DA</a:t>
            </a:r>
            <a:r>
              <a:rPr lang="en-US" sz="1400" b="1" baseline="-25000" dirty="0" smtClean="0">
                <a:sym typeface="Symbol" panose="05050102010706020507" pitchFamily="18" charset="2"/>
              </a:rPr>
              <a:t>NE</a:t>
            </a:r>
            <a:r>
              <a:rPr lang="en-US" sz="1400" b="1" dirty="0" smtClean="0">
                <a:sym typeface="Symbol" panose="05050102010706020507" pitchFamily="18" charset="2"/>
              </a:rPr>
              <a:t>=300 MeV</a:t>
            </a:r>
            <a:endParaRPr lang="en-US" sz="1400" b="1" dirty="0" smtClean="0"/>
          </a:p>
          <a:p>
            <a:r>
              <a:rPr lang="en-US" sz="1400" b="1" dirty="0" smtClean="0"/>
              <a:t>Stored current I=500 mA </a:t>
            </a:r>
          </a:p>
          <a:p>
            <a:r>
              <a:rPr lang="en-US" sz="1400" dirty="0" smtClean="0"/>
              <a:t>Laser wavelength </a:t>
            </a:r>
            <a:r>
              <a:rPr lang="en-US" sz="1400" dirty="0" smtClean="0">
                <a:sym typeface="Symbol"/>
              </a:rPr>
              <a:t></a:t>
            </a:r>
            <a:r>
              <a:rPr lang="en-US" sz="1400" baseline="-25000" dirty="0" smtClean="0">
                <a:sym typeface="Symbol"/>
              </a:rPr>
              <a:t>L</a:t>
            </a:r>
            <a:r>
              <a:rPr lang="en-US" sz="1400" dirty="0" smtClean="0">
                <a:sym typeface="Symbol"/>
              </a:rPr>
              <a:t>=10.6 m</a:t>
            </a:r>
          </a:p>
          <a:p>
            <a:r>
              <a:rPr lang="en-US" sz="1400" dirty="0" smtClean="0">
                <a:sym typeface="Symbol"/>
              </a:rPr>
              <a:t>X rays Photon </a:t>
            </a:r>
            <a:r>
              <a:rPr lang="en-US" sz="1400" dirty="0">
                <a:sym typeface="Symbol"/>
              </a:rPr>
              <a:t>Energy E</a:t>
            </a:r>
            <a:r>
              <a:rPr lang="en-US" sz="1400" baseline="-25000" dirty="0">
                <a:sym typeface="Symbol"/>
              </a:rPr>
              <a:t></a:t>
            </a:r>
            <a:r>
              <a:rPr lang="en-US" sz="1400" dirty="0" smtClean="0">
                <a:sym typeface="Symbol"/>
              </a:rPr>
              <a:t>=170 </a:t>
            </a:r>
            <a:r>
              <a:rPr lang="en-US" sz="1400" dirty="0" err="1" smtClean="0">
                <a:sym typeface="Symbol"/>
              </a:rPr>
              <a:t>keV</a:t>
            </a:r>
            <a:endParaRPr lang="en-US" sz="1400" dirty="0" smtClean="0">
              <a:sym typeface="Symbol"/>
            </a:endParaRPr>
          </a:p>
          <a:p>
            <a:r>
              <a:rPr lang="en-US" sz="1400" b="1" dirty="0" smtClean="0">
                <a:sym typeface="Symbol"/>
              </a:rPr>
              <a:t></a:t>
            </a:r>
            <a:r>
              <a:rPr lang="en-US" sz="1400" b="1" baseline="-25000" dirty="0" smtClean="0">
                <a:sym typeface="Symbol"/>
              </a:rPr>
              <a:t>x</a:t>
            </a:r>
            <a:r>
              <a:rPr lang="en-US" sz="1400" b="1" dirty="0" smtClean="0">
                <a:sym typeface="Symbol"/>
              </a:rPr>
              <a:t>=0.1 </a:t>
            </a:r>
            <a:r>
              <a:rPr lang="en-US" sz="1400" b="1" dirty="0" err="1">
                <a:sym typeface="Symbol"/>
              </a:rPr>
              <a:t>mmmrad</a:t>
            </a:r>
            <a:r>
              <a:rPr lang="en-US" sz="1400" b="1" dirty="0">
                <a:sym typeface="Symbol"/>
              </a:rPr>
              <a:t> </a:t>
            </a:r>
            <a:endParaRPr lang="en-US" sz="1400" b="1" dirty="0" smtClean="0">
              <a:sym typeface="Symbol"/>
            </a:endParaRPr>
          </a:p>
          <a:p>
            <a:r>
              <a:rPr lang="en-US" sz="1400" b="1" dirty="0">
                <a:sym typeface="Symbol"/>
              </a:rPr>
              <a:t>Coupling @ IP: </a:t>
            </a:r>
            <a:r>
              <a:rPr lang="en-US" sz="1400" b="1" dirty="0" smtClean="0">
                <a:sym typeface="Symbol"/>
              </a:rPr>
              <a:t>10% </a:t>
            </a:r>
          </a:p>
          <a:p>
            <a:r>
              <a:rPr lang="en-US" sz="1400" dirty="0" smtClean="0">
                <a:sym typeface="Symbol"/>
              </a:rPr>
              <a:t>Collision angle  = 8 </a:t>
            </a:r>
            <a:r>
              <a:rPr lang="en-US" sz="1400" dirty="0" err="1" smtClean="0">
                <a:sym typeface="Symbol"/>
              </a:rPr>
              <a:t>deg</a:t>
            </a:r>
            <a:endParaRPr lang="en-US" sz="14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3870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86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smtClean="0"/>
              <a:t>COSTS</a:t>
            </a:r>
            <a:endParaRPr lang="en-US" sz="3600" b="1" cap="all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2400" y="409575"/>
            <a:ext cx="69644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Machine costs:</a:t>
            </a:r>
          </a:p>
          <a:p>
            <a:endParaRPr lang="en-US" b="1" i="1" u="sng" dirty="0" smtClean="0"/>
          </a:p>
          <a:p>
            <a:r>
              <a:rPr lang="en-US" dirty="0"/>
              <a:t>	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1 </a:t>
            </a:r>
            <a:r>
              <a:rPr lang="en-US" dirty="0" err="1" smtClean="0"/>
              <a:t>MEuro</a:t>
            </a:r>
            <a:r>
              <a:rPr lang="en-US" dirty="0" smtClean="0"/>
              <a:t>: laser/FPC modifications/supports (</a:t>
            </a:r>
            <a:r>
              <a:rPr lang="en-US" b="1" cap="all" dirty="0" smtClean="0"/>
              <a:t>1</a:t>
            </a:r>
            <a:r>
              <a:rPr lang="en-US" b="1" cap="all" dirty="0">
                <a:sym typeface="Symbol" panose="05050102010706020507" pitchFamily="18" charset="2"/>
              </a:rPr>
              <a:t></a:t>
            </a:r>
            <a:r>
              <a:rPr lang="en-US" b="1" dirty="0">
                <a:sym typeface="Symbol" panose="05050102010706020507" pitchFamily="18" charset="2"/>
              </a:rPr>
              <a:t>m FP </a:t>
            </a:r>
            <a:r>
              <a:rPr lang="en-US" b="1" dirty="0" smtClean="0">
                <a:sym typeface="Symbol" panose="05050102010706020507" pitchFamily="18" charset="2"/>
              </a:rPr>
              <a:t>CASE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0.2 </a:t>
            </a:r>
            <a:r>
              <a:rPr lang="en-US" dirty="0" err="1" smtClean="0"/>
              <a:t>MEuro</a:t>
            </a:r>
            <a:r>
              <a:rPr lang="en-US" dirty="0" smtClean="0"/>
              <a:t>: collimator</a:t>
            </a:r>
          </a:p>
          <a:p>
            <a:r>
              <a:rPr lang="en-US" dirty="0"/>
              <a:t>	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1-1.5 </a:t>
            </a:r>
            <a:r>
              <a:rPr lang="en-US" dirty="0" err="1" smtClean="0"/>
              <a:t>Meuro</a:t>
            </a:r>
            <a:r>
              <a:rPr lang="en-US" dirty="0" smtClean="0"/>
              <a:t>: chambers/magnets</a:t>
            </a:r>
          </a:p>
          <a:p>
            <a:r>
              <a:rPr lang="en-US" dirty="0"/>
              <a:t>	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0.5: experimental hall</a:t>
            </a:r>
          </a:p>
          <a:p>
            <a:endParaRPr lang="en-US" dirty="0"/>
          </a:p>
        </p:txBody>
      </p:sp>
      <p:sp>
        <p:nvSpPr>
          <p:cNvPr id="4" name="Freccia a destra 3"/>
          <p:cNvSpPr/>
          <p:nvPr/>
        </p:nvSpPr>
        <p:spPr>
          <a:xfrm>
            <a:off x="5339497" y="1452527"/>
            <a:ext cx="556477" cy="35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5991225" y="1405164"/>
            <a:ext cx="1420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</a:t>
            </a:r>
            <a:r>
              <a:rPr lang="en-US" sz="2400" b="1" dirty="0" smtClean="0"/>
              <a:t>3 </a:t>
            </a:r>
            <a:r>
              <a:rPr lang="en-US" sz="2400" b="1" dirty="0" err="1" smtClean="0"/>
              <a:t>MEuro</a:t>
            </a:r>
            <a:endParaRPr lang="en-US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4766" y="2201228"/>
            <a:ext cx="43411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Operation costs:</a:t>
            </a:r>
          </a:p>
          <a:p>
            <a:endParaRPr lang="en-US" b="1" i="1" u="sng" dirty="0" smtClean="0"/>
          </a:p>
          <a:p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Mrp</a:t>
            </a:r>
            <a:r>
              <a:rPr lang="en-US" dirty="0" smtClean="0"/>
              <a:t> OFF</a:t>
            </a:r>
          </a:p>
          <a:p>
            <a:r>
              <a:rPr lang="en-US" dirty="0"/>
              <a:t>	</a:t>
            </a:r>
            <a:r>
              <a:rPr lang="en-US" dirty="0" smtClean="0"/>
              <a:t>-Wigglers </a:t>
            </a:r>
            <a:r>
              <a:rPr lang="en-US" dirty="0" err="1" smtClean="0"/>
              <a:t>setpoint</a:t>
            </a:r>
            <a:r>
              <a:rPr lang="en-US" dirty="0" smtClean="0"/>
              <a:t>: 25% power (?) </a:t>
            </a:r>
          </a:p>
          <a:p>
            <a:r>
              <a:rPr lang="en-US" dirty="0"/>
              <a:t>	</a:t>
            </a:r>
            <a:r>
              <a:rPr lang="en-US" dirty="0" smtClean="0"/>
              <a:t>-Accumulator OFF (?)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5339498" y="2843539"/>
            <a:ext cx="556477" cy="35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972175" y="2665809"/>
            <a:ext cx="3152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</a:t>
            </a:r>
            <a:r>
              <a:rPr lang="en-US" sz="2000" b="1" dirty="0" smtClean="0"/>
              <a:t>0% of reduction with respect to the present DA</a:t>
            </a:r>
            <a:r>
              <a:rPr lang="en-US" sz="2000" b="1" dirty="0" smtClean="0">
                <a:sym typeface="Symbol"/>
              </a:rPr>
              <a:t>NE power consumption</a:t>
            </a:r>
            <a:endParaRPr lang="en-US" sz="2000" b="1" dirty="0"/>
          </a:p>
        </p:txBody>
      </p:sp>
      <p:sp>
        <p:nvSpPr>
          <p:cNvPr id="9" name="Rettangolo 8"/>
          <p:cNvSpPr/>
          <p:nvPr/>
        </p:nvSpPr>
        <p:spPr>
          <a:xfrm>
            <a:off x="0" y="37576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/>
              <a:t>ISSUES TO BE STUDIED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424638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1- Accelerator </a:t>
            </a:r>
            <a:r>
              <a:rPr lang="en-US" sz="1600" b="1" dirty="0" smtClean="0"/>
              <a:t>Optics at different energies</a:t>
            </a:r>
          </a:p>
          <a:p>
            <a:endParaRPr lang="en-US" sz="1600" b="1" dirty="0"/>
          </a:p>
          <a:p>
            <a:r>
              <a:rPr lang="en-US" sz="1600" b="1" dirty="0" smtClean="0"/>
              <a:t>2-Beam/laser Interaction chamber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2-</a:t>
            </a:r>
            <a:r>
              <a:rPr lang="en-US" sz="1600" b="1" dirty="0" smtClean="0"/>
              <a:t>Impedances/single bunch beam dynamics </a:t>
            </a:r>
            <a:r>
              <a:rPr lang="en-US" sz="1600" dirty="0" smtClean="0"/>
              <a:t>for 1.5 A - 60 bunches operation has to be done/verified with simulations at 510 MeV and 0.5 A at 300 MeV, as example.</a:t>
            </a:r>
          </a:p>
          <a:p>
            <a:endParaRPr lang="en-US" sz="1600" dirty="0"/>
          </a:p>
          <a:p>
            <a:r>
              <a:rPr lang="en-US" sz="1600" dirty="0" smtClean="0"/>
              <a:t>3-</a:t>
            </a:r>
            <a:r>
              <a:rPr lang="en-US" sz="1600" b="1" dirty="0" smtClean="0"/>
              <a:t>Direct injection from LINAC w/o Accumulator</a:t>
            </a:r>
          </a:p>
          <a:p>
            <a:endParaRPr lang="en-US" sz="1600" b="1" dirty="0"/>
          </a:p>
          <a:p>
            <a:r>
              <a:rPr lang="en-US" sz="1600" b="1" dirty="0" smtClean="0"/>
              <a:t>4-CO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laser operation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619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72840" y="7620"/>
            <a:ext cx="2026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CONCLUSIONS</a:t>
            </a:r>
            <a:endParaRPr lang="en-US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152399" y="458629"/>
            <a:ext cx="88868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1600" dirty="0" smtClean="0"/>
              <a:t>A </a:t>
            </a:r>
            <a:r>
              <a:rPr lang="en-US" sz="1600" b="1" dirty="0" smtClean="0"/>
              <a:t>tunable hard X rays/gamma photon source </a:t>
            </a:r>
            <a:r>
              <a:rPr lang="en-US" sz="1600" b="1" dirty="0"/>
              <a:t>can be </a:t>
            </a:r>
            <a:r>
              <a:rPr lang="en-US" sz="1600" b="1" dirty="0" smtClean="0"/>
              <a:t>implemented </a:t>
            </a:r>
            <a:r>
              <a:rPr lang="en-US" sz="1600" b="1" dirty="0"/>
              <a:t>in </a:t>
            </a:r>
            <a:r>
              <a:rPr lang="en-US" sz="1600" b="1" dirty="0" smtClean="0"/>
              <a:t>DA</a:t>
            </a:r>
            <a:r>
              <a:rPr lang="en-US" sz="1600" b="1" dirty="0" smtClean="0">
                <a:sym typeface="Symbol" panose="05050102010706020507" pitchFamily="18" charset="2"/>
              </a:rPr>
              <a:t></a:t>
            </a:r>
            <a:r>
              <a:rPr lang="en-US" sz="1600" b="1" dirty="0" smtClean="0"/>
              <a:t>NE </a:t>
            </a:r>
            <a:r>
              <a:rPr lang="en-US" sz="1600" dirty="0"/>
              <a:t>using Compton collisions between the electron beam and a high average power laser pulse </a:t>
            </a:r>
            <a:r>
              <a:rPr lang="en-US" sz="1600" dirty="0" smtClean="0"/>
              <a:t>at two different wavelengths (1 and 10 µm)</a:t>
            </a:r>
          </a:p>
          <a:p>
            <a:pPr marL="342900" indent="-342900" algn="just">
              <a:buAutoNum type="arabicParenR"/>
            </a:pPr>
            <a:endParaRPr lang="en-US" sz="1600" dirty="0"/>
          </a:p>
          <a:p>
            <a:pPr marL="342900" indent="-342900" algn="just">
              <a:buAutoNum type="arabicParenR"/>
            </a:pPr>
            <a:r>
              <a:rPr lang="en-US" sz="1600" dirty="0" smtClean="0"/>
              <a:t>The </a:t>
            </a:r>
            <a:r>
              <a:rPr lang="en-US" sz="1600" b="1" dirty="0"/>
              <a:t>very high current </a:t>
            </a:r>
            <a:r>
              <a:rPr lang="en-US" sz="1600" dirty="0"/>
              <a:t>storable in the collider rings and the </a:t>
            </a:r>
            <a:r>
              <a:rPr lang="en-US" sz="1600" b="1" dirty="0"/>
              <a:t>relatively low achievable emittance</a:t>
            </a:r>
            <a:r>
              <a:rPr lang="en-US" sz="1600" dirty="0"/>
              <a:t>, allow reaching, in principle, </a:t>
            </a:r>
            <a:r>
              <a:rPr lang="en-US" sz="1600" dirty="0" smtClean="0"/>
              <a:t>high fluxes </a:t>
            </a:r>
            <a:r>
              <a:rPr lang="en-US" sz="1600" dirty="0"/>
              <a:t>and </a:t>
            </a:r>
            <a:r>
              <a:rPr lang="en-US" sz="1600" dirty="0" smtClean="0"/>
              <a:t>narrow bandwidths. </a:t>
            </a:r>
            <a:endParaRPr lang="en-US" sz="1600" dirty="0"/>
          </a:p>
          <a:p>
            <a:pPr marL="342900" indent="-342900" algn="just">
              <a:buAutoNum type="arabicParenR"/>
            </a:pPr>
            <a:endParaRPr lang="en-US" sz="1600" dirty="0" smtClean="0"/>
          </a:p>
          <a:p>
            <a:pPr marL="342900" indent="-342900" algn="just">
              <a:buAutoNum type="arabicParenR"/>
            </a:pPr>
            <a:r>
              <a:rPr lang="en-US" sz="1600" dirty="0" smtClean="0"/>
              <a:t>We </a:t>
            </a:r>
            <a:r>
              <a:rPr lang="en-US" sz="1600" dirty="0"/>
              <a:t>have </a:t>
            </a:r>
            <a:r>
              <a:rPr lang="en-US" sz="1600" dirty="0" smtClean="0"/>
              <a:t>shown two cases: </a:t>
            </a:r>
            <a:r>
              <a:rPr lang="en-US" sz="1600" b="1" dirty="0" smtClean="0"/>
              <a:t>laser @ </a:t>
            </a:r>
            <a:r>
              <a:rPr lang="en-US" sz="1600" b="1" dirty="0"/>
              <a:t>1 </a:t>
            </a:r>
            <a:r>
              <a:rPr lang="en-US" sz="1600" b="1" dirty="0">
                <a:sym typeface="Symbol"/>
              </a:rPr>
              <a:t></a:t>
            </a:r>
            <a:r>
              <a:rPr lang="en-US" sz="1600" b="1" dirty="0" smtClean="0"/>
              <a:t>m amplified in a FP cavity</a:t>
            </a:r>
            <a:r>
              <a:rPr lang="en-US" sz="1600" dirty="0" smtClean="0"/>
              <a:t> (photons in the </a:t>
            </a:r>
            <a:r>
              <a:rPr lang="en-US" sz="1600" b="1" dirty="0" smtClean="0"/>
              <a:t>1-9 </a:t>
            </a:r>
            <a:r>
              <a:rPr lang="en-US" sz="1600" b="1" dirty="0"/>
              <a:t>MeV </a:t>
            </a:r>
            <a:r>
              <a:rPr lang="en-US" sz="1600" b="1" dirty="0" smtClean="0"/>
              <a:t>range) and 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pulsed laser </a:t>
            </a:r>
            <a:r>
              <a:rPr lang="en-US" sz="1600" b="1" dirty="0"/>
              <a:t>@ </a:t>
            </a:r>
            <a:r>
              <a:rPr lang="en-US" sz="1600" b="1" dirty="0" smtClean="0"/>
              <a:t>10 </a:t>
            </a:r>
            <a:r>
              <a:rPr lang="en-US" sz="1600" b="1" dirty="0">
                <a:sym typeface="Symbol"/>
              </a:rPr>
              <a:t></a:t>
            </a:r>
            <a:r>
              <a:rPr lang="en-US" sz="1600" b="1" dirty="0" smtClean="0"/>
              <a:t>m </a:t>
            </a:r>
            <a:r>
              <a:rPr lang="en-US" sz="1600" dirty="0" smtClean="0"/>
              <a:t>(photons </a:t>
            </a:r>
            <a:r>
              <a:rPr lang="en-US" sz="1600" dirty="0"/>
              <a:t>in the </a:t>
            </a:r>
            <a:r>
              <a:rPr lang="en-US" sz="1600" dirty="0" smtClean="0"/>
              <a:t>range 100</a:t>
            </a:r>
            <a:r>
              <a:rPr lang="en-US" sz="1600" b="1" dirty="0" smtClean="0"/>
              <a:t>-900 </a:t>
            </a:r>
            <a:r>
              <a:rPr lang="en-US" sz="1600" b="1" dirty="0" err="1" smtClean="0"/>
              <a:t>keV</a:t>
            </a:r>
            <a:r>
              <a:rPr lang="en-US" sz="1600" b="1" dirty="0" smtClean="0"/>
              <a:t> </a:t>
            </a:r>
            <a:r>
              <a:rPr lang="en-US" sz="1600" b="1" dirty="0"/>
              <a:t>range) </a:t>
            </a:r>
            <a:endParaRPr lang="en-US" sz="1600" dirty="0"/>
          </a:p>
          <a:p>
            <a:pPr marL="342900" indent="-342900" algn="just">
              <a:buAutoNum type="arabicParenR"/>
            </a:pPr>
            <a:endParaRPr lang="en-US" sz="1600" dirty="0" smtClean="0"/>
          </a:p>
          <a:p>
            <a:pPr marL="342900" indent="-342900" algn="just">
              <a:buAutoNum type="arabicParenR"/>
            </a:pPr>
            <a:r>
              <a:rPr lang="en-US" sz="1600" dirty="0" smtClean="0"/>
              <a:t>Perturbation on the DA</a:t>
            </a:r>
            <a:r>
              <a:rPr lang="en-US" sz="1600" dirty="0" smtClean="0">
                <a:sym typeface="Symbol" panose="05050102010706020507" pitchFamily="18" charset="2"/>
              </a:rPr>
              <a:t>NE </a:t>
            </a:r>
            <a:r>
              <a:rPr lang="en-US" sz="1600" dirty="0" smtClean="0"/>
              <a:t>transverse </a:t>
            </a:r>
            <a:r>
              <a:rPr lang="en-US" sz="1600" dirty="0"/>
              <a:t>and longitudinal </a:t>
            </a:r>
            <a:r>
              <a:rPr lang="en-US" sz="1600" b="1" dirty="0" smtClean="0"/>
              <a:t>beam </a:t>
            </a:r>
            <a:r>
              <a:rPr lang="en-US" sz="1600" b="1" dirty="0"/>
              <a:t>dynamics </a:t>
            </a:r>
            <a:r>
              <a:rPr lang="en-US" sz="1600" dirty="0" smtClean="0"/>
              <a:t>seems not to be an issue.</a:t>
            </a:r>
          </a:p>
          <a:p>
            <a:pPr marL="342900" indent="-342900" algn="just">
              <a:buAutoNum type="arabicParenR"/>
            </a:pPr>
            <a:endParaRPr lang="en-US" sz="1600" dirty="0"/>
          </a:p>
          <a:p>
            <a:pPr marL="342900" indent="-342900" algn="just">
              <a:buAutoNum type="arabicParenR"/>
            </a:pPr>
            <a:r>
              <a:rPr lang="en-US" sz="1600" dirty="0" smtClean="0"/>
              <a:t>For the 1 </a:t>
            </a:r>
            <a:r>
              <a:rPr lang="en-US" sz="1600" dirty="0" smtClean="0">
                <a:sym typeface="Symbol" panose="05050102010706020507" pitchFamily="18" charset="2"/>
              </a:rPr>
              <a:t>m case </a:t>
            </a:r>
            <a:r>
              <a:rPr lang="en-US" sz="1600" dirty="0" smtClean="0"/>
              <a:t>there </a:t>
            </a:r>
            <a:r>
              <a:rPr lang="en-US" sz="1600" dirty="0"/>
              <a:t>is the possibility to </a:t>
            </a:r>
            <a:r>
              <a:rPr lang="en-US" sz="1600" b="1" dirty="0"/>
              <a:t>use </a:t>
            </a:r>
            <a:r>
              <a:rPr lang="en-US" sz="1600" b="1" dirty="0" smtClean="0"/>
              <a:t>the </a:t>
            </a:r>
            <a:r>
              <a:rPr lang="en-US" sz="1600" b="1" dirty="0"/>
              <a:t>FPC designed and fabricated </a:t>
            </a:r>
            <a:r>
              <a:rPr lang="en-US" sz="1600" b="1" dirty="0" smtClean="0"/>
              <a:t>at LAL </a:t>
            </a:r>
            <a:r>
              <a:rPr lang="en-US" sz="1600" b="1" dirty="0" err="1"/>
              <a:t>Orsay</a:t>
            </a:r>
            <a:r>
              <a:rPr lang="en-US" sz="1600" b="1" dirty="0"/>
              <a:t> </a:t>
            </a:r>
            <a:r>
              <a:rPr lang="en-US" sz="1600" dirty="0"/>
              <a:t>Laboratory and already tested at ATF. </a:t>
            </a:r>
          </a:p>
          <a:p>
            <a:pPr marL="342900" indent="-342900" algn="just">
              <a:buAutoNum type="arabicParenR"/>
            </a:pPr>
            <a:endParaRPr lang="en-US" sz="1600" dirty="0" smtClean="0"/>
          </a:p>
          <a:p>
            <a:pPr marL="342900" indent="-342900" algn="just">
              <a:buAutoNum type="arabicParenR"/>
            </a:pPr>
            <a:r>
              <a:rPr lang="en-US" sz="1600" dirty="0" smtClean="0"/>
              <a:t>A </a:t>
            </a:r>
            <a:r>
              <a:rPr lang="en-US" sz="1600" b="1" dirty="0" smtClean="0"/>
              <a:t>preliminary </a:t>
            </a:r>
            <a:r>
              <a:rPr lang="en-US" sz="1600" b="1" dirty="0"/>
              <a:t>DA</a:t>
            </a:r>
            <a:r>
              <a:rPr lang="en-US" sz="1600" b="1" dirty="0">
                <a:sym typeface="Symbol"/>
              </a:rPr>
              <a:t></a:t>
            </a:r>
            <a:r>
              <a:rPr lang="en-US" sz="1600" b="1" dirty="0"/>
              <a:t>NE layout </a:t>
            </a:r>
            <a:r>
              <a:rPr lang="en-US" sz="1600" dirty="0"/>
              <a:t>to perform experiments with the gamma beam and a first design of a low emittance </a:t>
            </a:r>
            <a:r>
              <a:rPr lang="en-US" sz="1600" dirty="0" smtClean="0"/>
              <a:t>optics show that the source is feasible.</a:t>
            </a:r>
          </a:p>
          <a:p>
            <a:pPr marL="342900" indent="-342900" algn="just">
              <a:buAutoNum type="arabicParenR"/>
            </a:pPr>
            <a:endParaRPr lang="en-US" sz="1600" dirty="0">
              <a:solidFill>
                <a:srgbClr val="FF0000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600" b="1" dirty="0" smtClean="0">
                <a:solidFill>
                  <a:srgbClr val="FF0000"/>
                </a:solidFill>
              </a:rPr>
              <a:t>This is not properly an </a:t>
            </a:r>
            <a:r>
              <a:rPr lang="en-US" sz="1600" b="1" smtClean="0">
                <a:solidFill>
                  <a:srgbClr val="FF0000"/>
                </a:solidFill>
              </a:rPr>
              <a:t>experiment for </a:t>
            </a:r>
            <a:r>
              <a:rPr lang="en-US" sz="1600" b="1" dirty="0" smtClean="0">
                <a:solidFill>
                  <a:srgbClr val="FF0000"/>
                </a:solidFill>
              </a:rPr>
              <a:t>DA</a:t>
            </a:r>
            <a:r>
              <a:rPr lang="en-US" sz="1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</a:t>
            </a:r>
            <a:r>
              <a:rPr lang="en-US" sz="1600" b="1" dirty="0" smtClean="0">
                <a:solidFill>
                  <a:srgbClr val="FF0000"/>
                </a:solidFill>
              </a:rPr>
              <a:t>NE as Test Facility but it will </a:t>
            </a:r>
            <a:r>
              <a:rPr lang="en-US" sz="1600" b="1" dirty="0">
                <a:solidFill>
                  <a:srgbClr val="FF0000"/>
                </a:solidFill>
              </a:rPr>
              <a:t>convert DA</a:t>
            </a:r>
            <a:r>
              <a:rPr lang="en-US" sz="1600" b="1" dirty="0">
                <a:solidFill>
                  <a:srgbClr val="FF0000"/>
                </a:solidFill>
                <a:sym typeface="Symbol" panose="05050102010706020507" pitchFamily="18" charset="2"/>
              </a:rPr>
              <a:t></a:t>
            </a:r>
            <a:r>
              <a:rPr lang="en-US" sz="1600" b="1" dirty="0">
                <a:solidFill>
                  <a:srgbClr val="FF0000"/>
                </a:solidFill>
              </a:rPr>
              <a:t>NE </a:t>
            </a:r>
            <a:r>
              <a:rPr lang="en-US" sz="1600" b="1" dirty="0" smtClean="0">
                <a:solidFill>
                  <a:srgbClr val="FF0000"/>
                </a:solidFill>
              </a:rPr>
              <a:t>in an hard X rays/gamma Photon User Facility synergic with the other present (and futures) radiation facilities at LNF based on electrons sources (SPARC_LAB, </a:t>
            </a:r>
            <a:r>
              <a:rPr lang="en-US" sz="1600" b="1" smtClean="0">
                <a:solidFill>
                  <a:srgbClr val="FF0000"/>
                </a:solidFill>
              </a:rPr>
              <a:t>BTF, EUPRAXIA@SPARC_LAB…).   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08660" y="5967829"/>
            <a:ext cx="2354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THANK YOU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09680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25115" y="0"/>
            <a:ext cx="3942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ACKNOWLEDGEMENTS </a:t>
            </a:r>
            <a:endParaRPr lang="en-US" sz="3000" b="1" dirty="0"/>
          </a:p>
        </p:txBody>
      </p:sp>
      <p:sp>
        <p:nvSpPr>
          <p:cNvPr id="6" name="Rettangolo 5"/>
          <p:cNvSpPr/>
          <p:nvPr/>
        </p:nvSpPr>
        <p:spPr>
          <a:xfrm>
            <a:off x="412376" y="1087095"/>
            <a:ext cx="8274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</a:t>
            </a:r>
            <a:r>
              <a:rPr lang="it-IT" dirty="0"/>
              <a:t>. </a:t>
            </a:r>
            <a:r>
              <a:rPr lang="it-IT" dirty="0" err="1"/>
              <a:t>Chaikovska</a:t>
            </a:r>
            <a:r>
              <a:rPr lang="it-IT" dirty="0"/>
              <a:t>, S. Guiducci, C. </a:t>
            </a:r>
            <a:r>
              <a:rPr lang="it-IT" dirty="0" err="1"/>
              <a:t>Milardi</a:t>
            </a:r>
            <a:r>
              <a:rPr lang="it-IT" dirty="0"/>
              <a:t>, A. Variola, M. </a:t>
            </a:r>
            <a:r>
              <a:rPr lang="it-IT" dirty="0" err="1"/>
              <a:t>Zobov</a:t>
            </a:r>
            <a:r>
              <a:rPr lang="it-IT" dirty="0" smtClean="0"/>
              <a:t>, </a:t>
            </a:r>
            <a:r>
              <a:rPr lang="it-IT" dirty="0"/>
              <a:t>F. </a:t>
            </a:r>
            <a:r>
              <a:rPr lang="it-IT" dirty="0" err="1" smtClean="0"/>
              <a:t>Zomer</a:t>
            </a:r>
            <a:r>
              <a:rPr lang="it-IT" dirty="0" smtClean="0"/>
              <a:t>, A. </a:t>
            </a:r>
            <a:r>
              <a:rPr lang="it-IT" dirty="0" smtClean="0"/>
              <a:t>Ghigo, O</a:t>
            </a:r>
            <a:r>
              <a:rPr lang="it-IT" dirty="0" smtClean="0"/>
              <a:t>. </a:t>
            </a:r>
            <a:r>
              <a:rPr lang="it-IT" dirty="0" err="1" smtClean="0"/>
              <a:t>Blanco</a:t>
            </a:r>
            <a:r>
              <a:rPr lang="it-IT" dirty="0" smtClean="0"/>
              <a:t>, A. </a:t>
            </a:r>
            <a:r>
              <a:rPr lang="it-IT" dirty="0" err="1" smtClean="0"/>
              <a:t>Balerna</a:t>
            </a:r>
            <a:r>
              <a:rPr lang="it-IT" dirty="0" smtClean="0"/>
              <a:t> and R. Cimino.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…and Igor </a:t>
            </a:r>
            <a:r>
              <a:rPr lang="it-IT" dirty="0" err="1" smtClean="0"/>
              <a:t>Pogorelsky</a:t>
            </a:r>
            <a:r>
              <a:rPr lang="it-IT" dirty="0"/>
              <a:t> </a:t>
            </a:r>
            <a:r>
              <a:rPr lang="it-IT" dirty="0" smtClean="0"/>
              <a:t>for the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helpfull</a:t>
            </a:r>
            <a:r>
              <a:rPr lang="it-IT" dirty="0" smtClean="0"/>
              <a:t> </a:t>
            </a:r>
            <a:r>
              <a:rPr lang="it-IT" dirty="0" err="1" smtClean="0"/>
              <a:t>suggestions</a:t>
            </a:r>
            <a:r>
              <a:rPr lang="it-IT" dirty="0"/>
              <a:t> </a:t>
            </a:r>
            <a:r>
              <a:rPr lang="it-IT" dirty="0" smtClean="0"/>
              <a:t>on CO</a:t>
            </a:r>
            <a:r>
              <a:rPr lang="it-IT" baseline="-25000" dirty="0" smtClean="0"/>
              <a:t>2</a:t>
            </a:r>
            <a:r>
              <a:rPr lang="it-IT" dirty="0" smtClean="0"/>
              <a:t> laser </a:t>
            </a:r>
            <a:r>
              <a:rPr lang="it-IT" dirty="0" err="1" smtClean="0"/>
              <a:t>operation</a:t>
            </a:r>
            <a:r>
              <a:rPr lang="it-IT" dirty="0" smtClean="0"/>
              <a:t> and performances…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80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12548" y="27710"/>
            <a:ext cx="324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OUTLINE</a:t>
            </a:r>
            <a:endParaRPr lang="en-US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6188" y="950259"/>
            <a:ext cx="751006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2400" b="1" dirty="0" smtClean="0"/>
              <a:t>BASIC IDEA</a:t>
            </a:r>
          </a:p>
          <a:p>
            <a:pPr marL="342900" indent="-342900">
              <a:buAutoNum type="arabicParenR"/>
            </a:pPr>
            <a:endParaRPr lang="it-IT" sz="2400" b="1" dirty="0"/>
          </a:p>
          <a:p>
            <a:pPr marL="342900" indent="-342900">
              <a:buAutoNum type="arabicParenR"/>
            </a:pPr>
            <a:r>
              <a:rPr lang="it-IT" sz="2400" b="1" dirty="0" smtClean="0"/>
              <a:t>MOTIVATIONS AND APPLICATIONS</a:t>
            </a:r>
          </a:p>
          <a:p>
            <a:pPr marL="342900" indent="-342900">
              <a:buAutoNum type="arabicParenR"/>
            </a:pPr>
            <a:endParaRPr lang="it-IT" sz="2400" b="1" dirty="0"/>
          </a:p>
          <a:p>
            <a:pPr marL="342900" indent="-342900">
              <a:buAutoNum type="arabicParenR"/>
            </a:pPr>
            <a:r>
              <a:rPr lang="en-US" sz="2400" b="1" dirty="0" smtClean="0"/>
              <a:t>FORMULAE </a:t>
            </a:r>
            <a:r>
              <a:rPr lang="en-US" sz="2400" b="1" dirty="0"/>
              <a:t>FOR PHOTON SOURCE </a:t>
            </a:r>
            <a:r>
              <a:rPr lang="en-US" sz="2400" b="1" dirty="0" smtClean="0"/>
              <a:t>CHARACTERIZATION</a:t>
            </a:r>
          </a:p>
          <a:p>
            <a:pPr marL="342900" indent="-342900">
              <a:buAutoNum type="arabicParenR"/>
            </a:pPr>
            <a:endParaRPr lang="en-US" sz="2400" b="1" dirty="0"/>
          </a:p>
          <a:p>
            <a:pPr marL="342900" indent="-342900">
              <a:buFontTx/>
              <a:buAutoNum type="arabicParenR"/>
            </a:pPr>
            <a:r>
              <a:rPr lang="en-US" sz="2400" b="1" cap="all" dirty="0"/>
              <a:t>ELECTRON beam dynamics </a:t>
            </a:r>
            <a:r>
              <a:rPr lang="en-US" sz="2400" b="1" cap="all" dirty="0" smtClean="0"/>
              <a:t>PERTURBATION</a:t>
            </a:r>
          </a:p>
          <a:p>
            <a:pPr marL="342900" indent="-342900">
              <a:buFontTx/>
              <a:buAutoNum type="arabicParenR"/>
            </a:pPr>
            <a:endParaRPr lang="en-US" sz="2400" b="1" cap="all" dirty="0"/>
          </a:p>
          <a:p>
            <a:pPr marL="342900" indent="-342900">
              <a:buFontTx/>
              <a:buAutoNum type="arabicParenR"/>
            </a:pPr>
            <a:r>
              <a:rPr lang="en-US" sz="2400" b="1" cap="all" dirty="0"/>
              <a:t>Results WITH 1 </a:t>
            </a:r>
            <a:r>
              <a:rPr lang="en-US" sz="2400" b="1" cap="all" dirty="0" smtClean="0"/>
              <a:t>and 10 </a:t>
            </a:r>
            <a:r>
              <a:rPr lang="en-US" sz="2400" b="1" cap="all" dirty="0" smtClean="0">
                <a:sym typeface="Symbol" panose="05050102010706020507" pitchFamily="18" charset="2"/>
              </a:rPr>
              <a:t></a:t>
            </a:r>
            <a:r>
              <a:rPr lang="en-US" sz="2400" b="1" dirty="0">
                <a:sym typeface="Symbol" panose="05050102010706020507" pitchFamily="18" charset="2"/>
              </a:rPr>
              <a:t>m </a:t>
            </a:r>
            <a:r>
              <a:rPr lang="en-US" sz="2400" b="1" dirty="0" smtClean="0">
                <a:sym typeface="Symbol" panose="05050102010706020507" pitchFamily="18" charset="2"/>
              </a:rPr>
              <a:t>LASERS</a:t>
            </a:r>
          </a:p>
          <a:p>
            <a:pPr marL="342900" indent="-342900">
              <a:buFontTx/>
              <a:buAutoNum type="arabicParenR"/>
            </a:pPr>
            <a:endParaRPr lang="en-US" sz="2400" b="1" cap="all" dirty="0">
              <a:sym typeface="Symbol" panose="05050102010706020507" pitchFamily="18" charset="2"/>
            </a:endParaRPr>
          </a:p>
          <a:p>
            <a:pPr marL="342900" indent="-342900">
              <a:buFontTx/>
              <a:buAutoNum type="arabicParenR"/>
            </a:pPr>
            <a:r>
              <a:rPr lang="en-US" sz="2400" b="1" cap="all" dirty="0" smtClean="0">
                <a:sym typeface="Symbol" panose="05050102010706020507" pitchFamily="18" charset="2"/>
              </a:rPr>
              <a:t>COST</a:t>
            </a:r>
          </a:p>
          <a:p>
            <a:pPr marL="342900" indent="-342900">
              <a:buFontTx/>
              <a:buAutoNum type="arabicParenR"/>
            </a:pPr>
            <a:endParaRPr lang="en-US" sz="2400" b="1" cap="all" dirty="0">
              <a:sym typeface="Symbol" panose="05050102010706020507" pitchFamily="18" charset="2"/>
            </a:endParaRPr>
          </a:p>
          <a:p>
            <a:pPr marL="342900" indent="-342900">
              <a:buFontTx/>
              <a:buAutoNum type="arabicParenR"/>
            </a:pPr>
            <a:r>
              <a:rPr lang="en-US" sz="2400" b="1" cap="all" dirty="0" smtClean="0">
                <a:sym typeface="Symbol" panose="05050102010706020507" pitchFamily="18" charset="2"/>
              </a:rPr>
              <a:t>CONCLUSIONS</a:t>
            </a:r>
            <a:endParaRPr lang="en-US" sz="2400" b="1" cap="all" dirty="0"/>
          </a:p>
          <a:p>
            <a:pPr marL="342900" indent="-342900">
              <a:buFontTx/>
              <a:buAutoNum type="arabicParenR"/>
            </a:pPr>
            <a:endParaRPr lang="en-US" sz="2400" b="1" cap="all" dirty="0"/>
          </a:p>
        </p:txBody>
      </p:sp>
    </p:spTree>
    <p:extLst>
      <p:ext uri="{BB962C8B-B14F-4D97-AF65-F5344CB8AC3E}">
        <p14:creationId xmlns:p14="http://schemas.microsoft.com/office/powerpoint/2010/main" val="20164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12548" y="27710"/>
            <a:ext cx="324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BASIC IDEA</a:t>
            </a:r>
            <a:endParaRPr lang="en-US" sz="36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8187" b="63401"/>
          <a:stretch/>
        </p:blipFill>
        <p:spPr>
          <a:xfrm>
            <a:off x="5787237" y="2141431"/>
            <a:ext cx="3339830" cy="43553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473" y="2494274"/>
            <a:ext cx="5063427" cy="20835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14437"/>
          <a:stretch/>
        </p:blipFill>
        <p:spPr>
          <a:xfrm>
            <a:off x="61383" y="2359196"/>
            <a:ext cx="2951165" cy="3402126"/>
          </a:xfrm>
          <a:prstGeom prst="rect">
            <a:avLst/>
          </a:prstGeom>
        </p:spPr>
      </p:pic>
      <p:pic>
        <p:nvPicPr>
          <p:cNvPr id="6" name="Picture 2" descr="IMG_52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7191" y="4828565"/>
            <a:ext cx="2842166" cy="202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601" y="194068"/>
            <a:ext cx="3349399" cy="193810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371" y="5478698"/>
            <a:ext cx="4343820" cy="137930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-1" y="575891"/>
            <a:ext cx="56578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 smtClean="0">
                <a:ea typeface="Times New Roman" panose="02020603050405020304" pitchFamily="18" charset="0"/>
                <a:sym typeface="Symbol" panose="05050102010706020507" pitchFamily="18" charset="2"/>
              </a:rPr>
              <a:t>x/ </a:t>
            </a:r>
            <a:r>
              <a:rPr lang="en-US" sz="1400" dirty="0" smtClean="0">
                <a:ea typeface="Times New Roman" panose="02020603050405020304" pitchFamily="18" charset="0"/>
              </a:rPr>
              <a:t>photons can </a:t>
            </a:r>
            <a:r>
              <a:rPr lang="en-US" sz="1400" dirty="0">
                <a:ea typeface="Times New Roman" panose="02020603050405020304" pitchFamily="18" charset="0"/>
              </a:rPr>
              <a:t>be generated in 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DA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NE</a:t>
            </a:r>
            <a:r>
              <a:rPr lang="en-US" sz="1400" dirty="0">
                <a:ea typeface="Times New Roman" panose="02020603050405020304" pitchFamily="18" charset="0"/>
              </a:rPr>
              <a:t> using Compton </a:t>
            </a:r>
            <a:r>
              <a:rPr lang="en-US" sz="1400" b="1" dirty="0">
                <a:ea typeface="Times New Roman" panose="02020603050405020304" pitchFamily="18" charset="0"/>
              </a:rPr>
              <a:t>collisions </a:t>
            </a:r>
            <a:r>
              <a:rPr lang="en-US" sz="1400" dirty="0">
                <a:ea typeface="Times New Roman" panose="02020603050405020304" pitchFamily="18" charset="0"/>
              </a:rPr>
              <a:t>between the </a:t>
            </a:r>
            <a:r>
              <a:rPr lang="en-US" sz="1400" b="1" dirty="0">
                <a:ea typeface="Times New Roman" panose="02020603050405020304" pitchFamily="18" charset="0"/>
              </a:rPr>
              <a:t>electron</a:t>
            </a:r>
            <a:r>
              <a:rPr lang="en-US" sz="1400" dirty="0">
                <a:ea typeface="Times New Roman" panose="02020603050405020304" pitchFamily="18" charset="0"/>
              </a:rPr>
              <a:t> beam and a high average power </a:t>
            </a:r>
            <a:r>
              <a:rPr lang="en-US" sz="1400" b="1" dirty="0">
                <a:ea typeface="Times New Roman" panose="02020603050405020304" pitchFamily="18" charset="0"/>
              </a:rPr>
              <a:t>laser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ea typeface="Times New Roman" panose="02020603050405020304" pitchFamily="18" charset="0"/>
              </a:rPr>
              <a:t>amplified </a:t>
            </a:r>
            <a:r>
              <a:rPr lang="en-US" sz="1400" dirty="0">
                <a:ea typeface="Times New Roman" panose="02020603050405020304" pitchFamily="18" charset="0"/>
              </a:rPr>
              <a:t>in a </a:t>
            </a:r>
            <a:r>
              <a:rPr lang="en-US" sz="1400" dirty="0" err="1">
                <a:ea typeface="Times New Roman" panose="02020603050405020304" pitchFamily="18" charset="0"/>
              </a:rPr>
              <a:t>Fabry-Pérot</a:t>
            </a:r>
            <a:r>
              <a:rPr lang="en-US" sz="1400" dirty="0">
                <a:ea typeface="Times New Roman" panose="02020603050405020304" pitchFamily="18" charset="0"/>
              </a:rPr>
              <a:t> optical resonator.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 smtClean="0">
                <a:ea typeface="Times New Roman" panose="02020603050405020304" pitchFamily="18" charset="0"/>
              </a:rPr>
              <a:t>The </a:t>
            </a:r>
            <a:r>
              <a:rPr lang="en-US" sz="1400" dirty="0">
                <a:ea typeface="Times New Roman" panose="02020603050405020304" pitchFamily="18" charset="0"/>
              </a:rPr>
              <a:t>very high current storable in the collider rings and the relatively low achievable emittance, allow </a:t>
            </a:r>
            <a:r>
              <a:rPr lang="en-US" sz="1400" dirty="0" smtClean="0">
                <a:ea typeface="Times New Roman" panose="02020603050405020304" pitchFamily="18" charset="0"/>
              </a:rPr>
              <a:t>reaching, in principle, </a:t>
            </a:r>
            <a:r>
              <a:rPr lang="en-US" sz="1400" b="1" dirty="0" smtClean="0">
                <a:ea typeface="Times New Roman" panose="02020603050405020304" pitchFamily="18" charset="0"/>
              </a:rPr>
              <a:t>high flux </a:t>
            </a:r>
            <a:r>
              <a:rPr lang="en-US" sz="1400" b="1" dirty="0">
                <a:ea typeface="Times New Roman" panose="02020603050405020304" pitchFamily="18" charset="0"/>
              </a:rPr>
              <a:t>and </a:t>
            </a:r>
            <a:r>
              <a:rPr lang="en-US" sz="1400" b="1" dirty="0" smtClean="0">
                <a:ea typeface="Times New Roman" panose="02020603050405020304" pitchFamily="18" charset="0"/>
              </a:rPr>
              <a:t>narrow bandwidth photon beams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 smtClean="0">
                <a:ea typeface="Times New Roman" panose="02020603050405020304" pitchFamily="18" charset="0"/>
              </a:rPr>
              <a:t>We have </a:t>
            </a:r>
            <a:r>
              <a:rPr lang="en-US" sz="1400" dirty="0">
                <a:ea typeface="Times New Roman" panose="02020603050405020304" pitchFamily="18" charset="0"/>
              </a:rPr>
              <a:t>analyzed the case of a </a:t>
            </a:r>
            <a:r>
              <a:rPr lang="en-US" sz="1400" b="1" dirty="0">
                <a:ea typeface="Times New Roman" panose="02020603050405020304" pitchFamily="18" charset="0"/>
              </a:rPr>
              <a:t>laser wavelength equal to 1 </a:t>
            </a:r>
            <a:r>
              <a:rPr lang="en-US" sz="1400" b="1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400" b="1" dirty="0" smtClean="0">
                <a:ea typeface="Times New Roman" panose="02020603050405020304" pitchFamily="18" charset="0"/>
              </a:rPr>
              <a:t>m</a:t>
            </a:r>
            <a:r>
              <a:rPr lang="en-US" sz="1400" b="1" dirty="0"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ea typeface="Times New Roman" panose="02020603050405020304" pitchFamily="18" charset="0"/>
              </a:rPr>
              <a:t>considering the FP cavity developed and tests at LAL.</a:t>
            </a:r>
            <a:endParaRPr lang="it-IT" sz="14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4043082" y="5761322"/>
            <a:ext cx="0" cy="3526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4043082" y="6288741"/>
            <a:ext cx="8965" cy="394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648636" y="5469733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ym typeface="Symbol" panose="05050102010706020507" pitchFamily="18" charset="2"/>
              </a:rPr>
              <a:t>30µm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2178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067" y="0"/>
            <a:ext cx="910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MOTIVATION AND APPLICATIONS</a:t>
            </a:r>
            <a:endParaRPr lang="en-US" sz="3600" b="1" dirty="0"/>
          </a:p>
        </p:txBody>
      </p:sp>
      <p:sp>
        <p:nvSpPr>
          <p:cNvPr id="3" name="Cubo 2"/>
          <p:cNvSpPr/>
          <p:nvPr/>
        </p:nvSpPr>
        <p:spPr>
          <a:xfrm>
            <a:off x="5061388" y="844413"/>
            <a:ext cx="2837331" cy="1882588"/>
          </a:xfrm>
          <a:prstGeom prst="cube">
            <a:avLst>
              <a:gd name="adj" fmla="val 409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146412" y="2721242"/>
            <a:ext cx="15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Photon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3871240" y="1815748"/>
            <a:ext cx="120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Energy spread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8849876">
            <a:off x="7468934" y="2092578"/>
            <a:ext cx="110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Photon</a:t>
            </a:r>
            <a:endParaRPr lang="it-IT" dirty="0" smtClean="0"/>
          </a:p>
          <a:p>
            <a:pPr algn="ctr"/>
            <a:r>
              <a:rPr lang="it-IT" dirty="0" err="1" smtClean="0"/>
              <a:t>flux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28313" t="19924" r="32942" b="40791"/>
          <a:stretch/>
        </p:blipFill>
        <p:spPr>
          <a:xfrm>
            <a:off x="140391" y="4142934"/>
            <a:ext cx="2615247" cy="14915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t="1585" b="41313"/>
          <a:stretch/>
        </p:blipFill>
        <p:spPr>
          <a:xfrm>
            <a:off x="743402" y="4740033"/>
            <a:ext cx="2672805" cy="101682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30456" t="15376" r="6113" b="51291"/>
          <a:stretch/>
        </p:blipFill>
        <p:spPr>
          <a:xfrm>
            <a:off x="43067" y="5984325"/>
            <a:ext cx="2955626" cy="8736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207" y="4699135"/>
            <a:ext cx="3007211" cy="21194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207" y="4031409"/>
            <a:ext cx="2925189" cy="55368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052785" y="3114953"/>
            <a:ext cx="93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 </a:t>
            </a:r>
            <a:r>
              <a:rPr lang="it-IT" dirty="0" err="1" smtClean="0"/>
              <a:t>keV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048175" y="311495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 </a:t>
            </a:r>
            <a:r>
              <a:rPr lang="it-IT" dirty="0" err="1"/>
              <a:t>M</a:t>
            </a:r>
            <a:r>
              <a:rPr lang="it-IT" dirty="0" err="1" smtClean="0"/>
              <a:t>eV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031937" y="270102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0.1%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159383" y="127252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5%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997209" y="2701029"/>
            <a:ext cx="10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Symbol" panose="05050102010706020507" pitchFamily="18" charset="2"/>
              </a:rPr>
              <a:t></a:t>
            </a:r>
            <a:r>
              <a:rPr lang="it-IT" dirty="0" smtClean="0"/>
              <a:t>10</a:t>
            </a:r>
            <a:r>
              <a:rPr lang="it-IT" baseline="30000" dirty="0" smtClean="0"/>
              <a:t>9</a:t>
            </a:r>
            <a:r>
              <a:rPr lang="it-IT" dirty="0" smtClean="0"/>
              <a:t> </a:t>
            </a:r>
            <a:r>
              <a:rPr lang="it-IT" dirty="0" err="1" smtClean="0"/>
              <a:t>ph</a:t>
            </a:r>
            <a:r>
              <a:rPr lang="it-IT" dirty="0" smtClean="0"/>
              <a:t>/s</a:t>
            </a:r>
            <a:endParaRPr lang="it-IT" dirty="0"/>
          </a:p>
        </p:txBody>
      </p:sp>
      <p:cxnSp>
        <p:nvCxnSpPr>
          <p:cNvPr id="18" name="Connettore diritto 17"/>
          <p:cNvCxnSpPr/>
          <p:nvPr/>
        </p:nvCxnSpPr>
        <p:spPr>
          <a:xfrm>
            <a:off x="7081844" y="2727001"/>
            <a:ext cx="1047011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>
            <a:off x="7898717" y="1965001"/>
            <a:ext cx="1047011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>
            <a:off x="4505325" y="2721242"/>
            <a:ext cx="620837" cy="575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>
            <a:off x="4505325" y="1604840"/>
            <a:ext cx="56609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/>
          <p:cNvCxnSpPr/>
          <p:nvPr/>
        </p:nvCxnSpPr>
        <p:spPr>
          <a:xfrm flipH="1">
            <a:off x="6667377" y="2721507"/>
            <a:ext cx="473794" cy="43479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 flipH="1">
            <a:off x="4602656" y="2743355"/>
            <a:ext cx="457437" cy="39109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8039995" y="1582745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Symbol" panose="05050102010706020507" pitchFamily="18" charset="2"/>
              </a:rPr>
              <a:t></a:t>
            </a:r>
            <a:r>
              <a:rPr lang="it-IT" dirty="0" smtClean="0"/>
              <a:t>10</a:t>
            </a:r>
            <a:r>
              <a:rPr lang="it-IT" baseline="30000" dirty="0" smtClean="0"/>
              <a:t>12</a:t>
            </a:r>
            <a:r>
              <a:rPr lang="it-IT" dirty="0"/>
              <a:t> </a:t>
            </a:r>
            <a:r>
              <a:rPr lang="it-IT" dirty="0" err="1"/>
              <a:t>ph</a:t>
            </a:r>
            <a:r>
              <a:rPr lang="it-IT" dirty="0"/>
              <a:t>/s</a:t>
            </a:r>
          </a:p>
        </p:txBody>
      </p:sp>
      <p:sp>
        <p:nvSpPr>
          <p:cNvPr id="30" name="Cubo 29"/>
          <p:cNvSpPr/>
          <p:nvPr/>
        </p:nvSpPr>
        <p:spPr>
          <a:xfrm>
            <a:off x="6109986" y="1604840"/>
            <a:ext cx="1788731" cy="1116403"/>
          </a:xfrm>
          <a:prstGeom prst="cube">
            <a:avLst>
              <a:gd name="adj" fmla="val 6984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ubo 30"/>
          <p:cNvSpPr/>
          <p:nvPr/>
        </p:nvSpPr>
        <p:spPr>
          <a:xfrm>
            <a:off x="5066351" y="844412"/>
            <a:ext cx="1167335" cy="1882589"/>
          </a:xfrm>
          <a:prstGeom prst="cube">
            <a:avLst>
              <a:gd name="adj" fmla="val 6621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diritto 32"/>
          <p:cNvCxnSpPr>
            <a:endCxn id="34" idx="1"/>
          </p:cNvCxnSpPr>
          <p:nvPr/>
        </p:nvCxnSpPr>
        <p:spPr>
          <a:xfrm flipH="1">
            <a:off x="1911900" y="2402285"/>
            <a:ext cx="3159522" cy="12617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entesi graffa aperta 33"/>
          <p:cNvSpPr/>
          <p:nvPr/>
        </p:nvSpPr>
        <p:spPr>
          <a:xfrm rot="5400000">
            <a:off x="2988077" y="696678"/>
            <a:ext cx="502496" cy="6437251"/>
          </a:xfrm>
          <a:prstGeom prst="leftBrace">
            <a:avLst>
              <a:gd name="adj1" fmla="val 8333"/>
              <a:gd name="adj2" fmla="val 7062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43067" y="714375"/>
            <a:ext cx="39394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 smtClean="0"/>
              <a:t>The «</a:t>
            </a:r>
            <a:r>
              <a:rPr lang="en-US" sz="1400" b="1" dirty="0" smtClean="0"/>
              <a:t>phase space</a:t>
            </a:r>
            <a:r>
              <a:rPr lang="en-US" sz="1400" dirty="0" smtClean="0"/>
              <a:t>» in term of photon energy, flux and energy spread in which it is possible to move is relatively large and is function of the machine and laser parameters.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400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b="1" dirty="0" smtClean="0"/>
              <a:t>Different working </a:t>
            </a:r>
            <a:r>
              <a:rPr lang="en-US" sz="1400" dirty="0" smtClean="0"/>
              <a:t>points can be set for the different applications</a:t>
            </a:r>
            <a:endParaRPr lang="en-US" sz="1400" dirty="0"/>
          </a:p>
        </p:txBody>
      </p:sp>
      <p:cxnSp>
        <p:nvCxnSpPr>
          <p:cNvPr id="46" name="Connettore diritto 45"/>
          <p:cNvCxnSpPr>
            <a:stCxn id="30" idx="3"/>
            <a:endCxn id="47" idx="1"/>
          </p:cNvCxnSpPr>
          <p:nvPr/>
        </p:nvCxnSpPr>
        <p:spPr>
          <a:xfrm>
            <a:off x="6614464" y="2721243"/>
            <a:ext cx="716391" cy="92697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arentesi graffa aperta 46"/>
          <p:cNvSpPr/>
          <p:nvPr/>
        </p:nvSpPr>
        <p:spPr>
          <a:xfrm rot="5400000">
            <a:off x="7582413" y="2657742"/>
            <a:ext cx="534169" cy="2515122"/>
          </a:xfrm>
          <a:prstGeom prst="leftBrace">
            <a:avLst>
              <a:gd name="adj1" fmla="val 8333"/>
              <a:gd name="adj2" fmla="val 7062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63"/>
          <a:stretch/>
        </p:blipFill>
        <p:spPr>
          <a:xfrm>
            <a:off x="6747688" y="4200252"/>
            <a:ext cx="2327401" cy="8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401" y="4126277"/>
            <a:ext cx="5904599" cy="903333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971" y="2574837"/>
            <a:ext cx="6243885" cy="9903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152" y="619875"/>
            <a:ext cx="2533859" cy="70690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-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/>
              <a:t>FORMULAE FOR PHOTON SOURCE </a:t>
            </a:r>
            <a:r>
              <a:rPr lang="en-US" sz="3000" b="1" dirty="0"/>
              <a:t>CHARACTERIZATION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3103078" y="1954125"/>
            <a:ext cx="5987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/>
              <a:t>1-the </a:t>
            </a:r>
            <a:r>
              <a:rPr lang="en-US" sz="1600" b="1" i="1" dirty="0"/>
              <a:t>total number of scattered photons per second over the 4</a:t>
            </a:r>
            <a:r>
              <a:rPr lang="en-US" sz="1600" b="1" i="1" dirty="0">
                <a:sym typeface="Symbol"/>
              </a:rPr>
              <a:t></a:t>
            </a:r>
            <a:r>
              <a:rPr lang="en-US" sz="1600" b="1" i="1" dirty="0"/>
              <a:t> solid </a:t>
            </a:r>
            <a:r>
              <a:rPr lang="en-US" sz="1600" b="1" i="1" dirty="0" smtClean="0"/>
              <a:t>angle (Gaussian beams)</a:t>
            </a:r>
            <a:endParaRPr lang="en-US" sz="1600" b="1" i="1" dirty="0"/>
          </a:p>
        </p:txBody>
      </p:sp>
      <p:sp>
        <p:nvSpPr>
          <p:cNvPr id="7" name="Rettangolo 6"/>
          <p:cNvSpPr/>
          <p:nvPr/>
        </p:nvSpPr>
        <p:spPr>
          <a:xfrm>
            <a:off x="3051865" y="3699057"/>
            <a:ext cx="2782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/>
              <a:t>2-The </a:t>
            </a:r>
            <a:r>
              <a:rPr lang="en-US" sz="1600" b="1" i="1" dirty="0" err="1"/>
              <a:t>rms</a:t>
            </a:r>
            <a:r>
              <a:rPr lang="en-US" sz="1600" b="1" i="1" dirty="0"/>
              <a:t> source </a:t>
            </a:r>
            <a:r>
              <a:rPr lang="en-US" sz="1600" b="1" i="1" dirty="0" smtClean="0"/>
              <a:t>bandwidth</a:t>
            </a:r>
            <a:endParaRPr lang="en-US" sz="1600" b="1" i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0" name="Gruppo 49"/>
          <p:cNvGrpSpPr/>
          <p:nvPr/>
        </p:nvGrpSpPr>
        <p:grpSpPr>
          <a:xfrm>
            <a:off x="305031" y="4406255"/>
            <a:ext cx="2597745" cy="1144883"/>
            <a:chOff x="6409116" y="2329138"/>
            <a:chExt cx="2597745" cy="1144883"/>
          </a:xfrm>
        </p:grpSpPr>
        <p:sp>
          <p:nvSpPr>
            <p:cNvPr id="12" name="Figura a mano libera 11"/>
            <p:cNvSpPr/>
            <p:nvPr/>
          </p:nvSpPr>
          <p:spPr>
            <a:xfrm>
              <a:off x="6409116" y="2329138"/>
              <a:ext cx="1122744" cy="451463"/>
            </a:xfrm>
            <a:custGeom>
              <a:avLst/>
              <a:gdLst>
                <a:gd name="connsiteX0" fmla="*/ 0 w 1122744"/>
                <a:gd name="connsiteY0" fmla="*/ 0 h 451463"/>
                <a:gd name="connsiteX1" fmla="*/ 555585 w 1122744"/>
                <a:gd name="connsiteY1" fmla="*/ 451413 h 451463"/>
                <a:gd name="connsiteX2" fmla="*/ 1122744 w 1122744"/>
                <a:gd name="connsiteY2" fmla="*/ 23150 h 45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744" h="451463">
                  <a:moveTo>
                    <a:pt x="0" y="0"/>
                  </a:moveTo>
                  <a:cubicBezTo>
                    <a:pt x="184230" y="223777"/>
                    <a:pt x="368461" y="447555"/>
                    <a:pt x="555585" y="451413"/>
                  </a:cubicBezTo>
                  <a:cubicBezTo>
                    <a:pt x="742709" y="455271"/>
                    <a:pt x="932726" y="239210"/>
                    <a:pt x="1122744" y="2315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igura a mano libera 12"/>
            <p:cNvSpPr/>
            <p:nvPr/>
          </p:nvSpPr>
          <p:spPr>
            <a:xfrm flipV="1">
              <a:off x="6414758" y="3022558"/>
              <a:ext cx="1122744" cy="451463"/>
            </a:xfrm>
            <a:custGeom>
              <a:avLst/>
              <a:gdLst>
                <a:gd name="connsiteX0" fmla="*/ 0 w 1122744"/>
                <a:gd name="connsiteY0" fmla="*/ 0 h 451463"/>
                <a:gd name="connsiteX1" fmla="*/ 555585 w 1122744"/>
                <a:gd name="connsiteY1" fmla="*/ 451413 h 451463"/>
                <a:gd name="connsiteX2" fmla="*/ 1122744 w 1122744"/>
                <a:gd name="connsiteY2" fmla="*/ 23150 h 45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744" h="451463">
                  <a:moveTo>
                    <a:pt x="0" y="0"/>
                  </a:moveTo>
                  <a:cubicBezTo>
                    <a:pt x="184230" y="223777"/>
                    <a:pt x="368461" y="447555"/>
                    <a:pt x="555585" y="451413"/>
                  </a:cubicBezTo>
                  <a:cubicBezTo>
                    <a:pt x="742709" y="455271"/>
                    <a:pt x="932726" y="239210"/>
                    <a:pt x="1122744" y="2315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Connettore 2 13"/>
            <p:cNvCxnSpPr/>
            <p:nvPr/>
          </p:nvCxnSpPr>
          <p:spPr>
            <a:xfrm flipV="1">
              <a:off x="6477021" y="2686363"/>
              <a:ext cx="1047992" cy="561926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>
              <a:off x="6446492" y="2857621"/>
              <a:ext cx="1047992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>
              <a:off x="6477021" y="2554869"/>
              <a:ext cx="1054839" cy="607936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V="1">
              <a:off x="6409116" y="2575847"/>
              <a:ext cx="1128386" cy="446712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7433494" y="3132884"/>
              <a:ext cx="1040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</a:t>
              </a:r>
              <a:r>
                <a:rPr lang="en-US" sz="1200" baseline="30000" dirty="0" smtClean="0"/>
                <a:t>-</a:t>
              </a:r>
              <a:r>
                <a:rPr lang="en-US" sz="1200" dirty="0" smtClean="0"/>
                <a:t> trajectories</a:t>
              </a:r>
              <a:endParaRPr lang="en-US" sz="1200" dirty="0"/>
            </a:p>
          </p:txBody>
        </p:sp>
        <p:cxnSp>
          <p:nvCxnSpPr>
            <p:cNvPr id="19" name="Connettore 1 18"/>
            <p:cNvCxnSpPr/>
            <p:nvPr/>
          </p:nvCxnSpPr>
          <p:spPr>
            <a:xfrm flipV="1">
              <a:off x="6976130" y="2575847"/>
              <a:ext cx="2030731" cy="28177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>
              <a:off x="6976130" y="2858837"/>
              <a:ext cx="2030731" cy="27936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o 20"/>
            <p:cNvSpPr/>
            <p:nvPr/>
          </p:nvSpPr>
          <p:spPr>
            <a:xfrm>
              <a:off x="8474356" y="2617974"/>
              <a:ext cx="220084" cy="472441"/>
            </a:xfrm>
            <a:prstGeom prst="arc">
              <a:avLst>
                <a:gd name="adj1" fmla="val 16808850"/>
                <a:gd name="adj2" fmla="val 526443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8652577" y="2700305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</a:t>
              </a:r>
              <a:endParaRPr lang="en-US" sz="1400" dirty="0"/>
            </a:p>
          </p:txBody>
        </p:sp>
      </p:grpSp>
      <p:sp>
        <p:nvSpPr>
          <p:cNvPr id="23" name="Ovale 22"/>
          <p:cNvSpPr/>
          <p:nvPr/>
        </p:nvSpPr>
        <p:spPr>
          <a:xfrm>
            <a:off x="5474282" y="4237488"/>
            <a:ext cx="504056" cy="787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ttore 2 23"/>
          <p:cNvCxnSpPr>
            <a:stCxn id="23" idx="2"/>
          </p:cNvCxnSpPr>
          <p:nvPr/>
        </p:nvCxnSpPr>
        <p:spPr>
          <a:xfrm flipH="1">
            <a:off x="2641547" y="4631169"/>
            <a:ext cx="2832735" cy="6737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entesi graffa aperta 26"/>
          <p:cNvSpPr/>
          <p:nvPr/>
        </p:nvSpPr>
        <p:spPr>
          <a:xfrm rot="16200000">
            <a:off x="7432096" y="3691653"/>
            <a:ext cx="434319" cy="2712659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6941247" y="5246943"/>
            <a:ext cx="1653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PARAMETERS</a:t>
            </a:r>
            <a:endParaRPr lang="en-US" sz="1400" dirty="0"/>
          </a:p>
        </p:txBody>
      </p:sp>
      <p:sp>
        <p:nvSpPr>
          <p:cNvPr id="29" name="Ovale 28"/>
          <p:cNvSpPr/>
          <p:nvPr/>
        </p:nvSpPr>
        <p:spPr>
          <a:xfrm>
            <a:off x="4761661" y="4224876"/>
            <a:ext cx="504056" cy="787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ttore 2 29"/>
          <p:cNvCxnSpPr>
            <a:stCxn id="29" idx="4"/>
          </p:cNvCxnSpPr>
          <p:nvPr/>
        </p:nvCxnSpPr>
        <p:spPr>
          <a:xfrm>
            <a:off x="5013689" y="5012238"/>
            <a:ext cx="0" cy="2171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415792" y="5120817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e- energy spread</a:t>
            </a:r>
            <a:endParaRPr lang="en-US" sz="1400" dirty="0"/>
          </a:p>
        </p:txBody>
      </p:sp>
      <p:sp>
        <p:nvSpPr>
          <p:cNvPr id="36" name="Ovale 35"/>
          <p:cNvSpPr/>
          <p:nvPr/>
        </p:nvSpPr>
        <p:spPr>
          <a:xfrm>
            <a:off x="4032006" y="4350874"/>
            <a:ext cx="433294" cy="4799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ttore 2 36"/>
          <p:cNvCxnSpPr>
            <a:stCxn id="36" idx="4"/>
            <a:endCxn id="38" idx="0"/>
          </p:cNvCxnSpPr>
          <p:nvPr/>
        </p:nvCxnSpPr>
        <p:spPr>
          <a:xfrm flipH="1">
            <a:off x="3864371" y="4830823"/>
            <a:ext cx="384282" cy="3092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386818" y="5140060"/>
            <a:ext cx="95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Collection angle</a:t>
            </a:r>
            <a:endParaRPr lang="en-US" sz="1400" dirty="0"/>
          </a:p>
        </p:txBody>
      </p:sp>
      <p:sp>
        <p:nvSpPr>
          <p:cNvPr id="42" name="Ovale 41"/>
          <p:cNvSpPr/>
          <p:nvPr/>
        </p:nvSpPr>
        <p:spPr>
          <a:xfrm>
            <a:off x="3814409" y="2589808"/>
            <a:ext cx="339069" cy="345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ttore 2 42"/>
          <p:cNvCxnSpPr>
            <a:stCxn id="42" idx="6"/>
          </p:cNvCxnSpPr>
          <p:nvPr/>
        </p:nvCxnSpPr>
        <p:spPr>
          <a:xfrm flipV="1">
            <a:off x="4153478" y="2577504"/>
            <a:ext cx="1247197" cy="1852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5356595" y="2433148"/>
            <a:ext cx="1083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luminosity</a:t>
            </a:r>
            <a:endParaRPr lang="en-US" sz="1400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CasellaDiTesto 45"/>
          <p:cNvSpPr txBox="1"/>
          <p:nvPr/>
        </p:nvSpPr>
        <p:spPr>
          <a:xfrm>
            <a:off x="3783252" y="1455024"/>
            <a:ext cx="5664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(</a:t>
            </a:r>
            <a:r>
              <a:rPr lang="en-US" sz="1200" dirty="0" smtClean="0">
                <a:sym typeface="Symbol"/>
              </a:rPr>
              <a:t></a:t>
            </a:r>
            <a:r>
              <a:rPr lang="en-US" sz="1200" baseline="-25000" dirty="0" smtClean="0">
                <a:sym typeface="Symbol"/>
              </a:rPr>
              <a:t>laser</a:t>
            </a:r>
            <a:r>
              <a:rPr lang="en-US" sz="1200" dirty="0" smtClean="0">
                <a:sym typeface="Symbol"/>
              </a:rPr>
              <a:t>=1 m (1.2 </a:t>
            </a:r>
            <a:r>
              <a:rPr lang="en-US" sz="1200" dirty="0" err="1" smtClean="0">
                <a:sym typeface="Symbol"/>
              </a:rPr>
              <a:t>eV</a:t>
            </a:r>
            <a:r>
              <a:rPr lang="en-US" sz="1200" dirty="0" smtClean="0">
                <a:sym typeface="Symbol"/>
              </a:rPr>
              <a:t> photons) colliding with the DANE e- beam  5 MeV photons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grpSp>
        <p:nvGrpSpPr>
          <p:cNvPr id="47" name="Gruppo 46"/>
          <p:cNvGrpSpPr/>
          <p:nvPr/>
        </p:nvGrpSpPr>
        <p:grpSpPr>
          <a:xfrm>
            <a:off x="167184" y="1386737"/>
            <a:ext cx="2390967" cy="1602294"/>
            <a:chOff x="62673" y="800218"/>
            <a:chExt cx="2390967" cy="1602294"/>
          </a:xfrm>
        </p:grpSpPr>
        <p:pic>
          <p:nvPicPr>
            <p:cNvPr id="48" name="Picture 30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1" t="6094" r="10784"/>
            <a:stretch/>
          </p:blipFill>
          <p:spPr bwMode="auto">
            <a:xfrm>
              <a:off x="62673" y="800218"/>
              <a:ext cx="2311915" cy="1602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ettangolo 48"/>
            <p:cNvSpPr/>
            <p:nvPr/>
          </p:nvSpPr>
          <p:spPr>
            <a:xfrm>
              <a:off x="2295536" y="1135380"/>
              <a:ext cx="158104" cy="144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rco 7"/>
          <p:cNvSpPr/>
          <p:nvPr/>
        </p:nvSpPr>
        <p:spPr>
          <a:xfrm>
            <a:off x="859655" y="1059685"/>
            <a:ext cx="1406894" cy="1912029"/>
          </a:xfrm>
          <a:prstGeom prst="arc">
            <a:avLst>
              <a:gd name="adj1" fmla="val 21511908"/>
              <a:gd name="adj2" fmla="val 302281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94965" y="220933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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-1711" y="496487"/>
            <a:ext cx="337356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/>
              <a:t>The wavelength of the emitted radiation </a:t>
            </a:r>
            <a:r>
              <a:rPr lang="en-US" sz="1300" dirty="0" smtClean="0"/>
              <a:t>within a small </a:t>
            </a:r>
            <a:r>
              <a:rPr lang="en-US" sz="1300" dirty="0"/>
              <a:t>angle </a:t>
            </a:r>
            <a:r>
              <a:rPr lang="en-US" sz="1300" dirty="0" smtClean="0"/>
              <a:t>of scattering </a:t>
            </a:r>
            <a:r>
              <a:rPr lang="en-US" sz="1300" dirty="0"/>
              <a:t>with respect to the propagation axes </a:t>
            </a:r>
            <a:r>
              <a:rPr lang="en-US" sz="1300" dirty="0" smtClean="0"/>
              <a:t>of </a:t>
            </a:r>
            <a:r>
              <a:rPr lang="it-IT" sz="1300" dirty="0" smtClean="0"/>
              <a:t>the </a:t>
            </a:r>
            <a:r>
              <a:rPr lang="it-IT" sz="1300" dirty="0"/>
              <a:t>electron </a:t>
            </a:r>
            <a:r>
              <a:rPr lang="it-IT" sz="1300" dirty="0" err="1"/>
              <a:t>beam</a:t>
            </a:r>
            <a:r>
              <a:rPr lang="it-IT" sz="1300" dirty="0"/>
              <a:t>, </a:t>
            </a:r>
            <a:r>
              <a:rPr lang="it-IT" sz="1300" dirty="0" err="1" smtClean="0"/>
              <a:t>is</a:t>
            </a:r>
            <a:r>
              <a:rPr lang="it-IT" sz="1300" dirty="0" smtClean="0"/>
              <a:t>:</a:t>
            </a:r>
            <a:endParaRPr lang="it-IT" sz="130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2308064" y="1518983"/>
            <a:ext cx="3048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-1711" y="5696147"/>
            <a:ext cx="91457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 smtClean="0"/>
              <a:t>In </a:t>
            </a:r>
            <a:r>
              <a:rPr lang="en-US" sz="1400" b="1" dirty="0" smtClean="0"/>
              <a:t>NC LINAC, as example,</a:t>
            </a:r>
            <a:r>
              <a:rPr lang="en-US" sz="1400" dirty="0" smtClean="0"/>
              <a:t> </a:t>
            </a:r>
            <a:r>
              <a:rPr lang="en-US" sz="1400" dirty="0"/>
              <a:t>the maximum rep. rate of the collisions cannot overcome </a:t>
            </a:r>
            <a:r>
              <a:rPr lang="en-US" sz="1400" b="1" dirty="0"/>
              <a:t>few kHz </a:t>
            </a:r>
            <a:r>
              <a:rPr lang="en-US" sz="1400" dirty="0"/>
              <a:t>and also the bunch charge cannot overcome few </a:t>
            </a:r>
            <a:r>
              <a:rPr lang="en-US" sz="1400" b="1" dirty="0"/>
              <a:t>hundred of </a:t>
            </a:r>
            <a:r>
              <a:rPr lang="en-US" sz="1400" b="1" dirty="0" err="1"/>
              <a:t>pC</a:t>
            </a:r>
            <a:r>
              <a:rPr lang="en-US" sz="1400" b="1" dirty="0"/>
              <a:t> </a:t>
            </a:r>
            <a:r>
              <a:rPr lang="en-US" sz="1400" dirty="0"/>
              <a:t>to preserve good beam quality. On the other hand, thanks to the very good beam emittance, it is possible to </a:t>
            </a:r>
            <a:r>
              <a:rPr lang="en-US" sz="1400" b="1" dirty="0"/>
              <a:t>strongly focalize the beam at the </a:t>
            </a:r>
            <a:r>
              <a:rPr lang="en-US" sz="1400" b="1" dirty="0" smtClean="0"/>
              <a:t>IP.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 smtClean="0"/>
              <a:t>In a </a:t>
            </a:r>
            <a:r>
              <a:rPr lang="en-US" sz="1400" b="1" dirty="0" smtClean="0"/>
              <a:t>storage ring</a:t>
            </a:r>
            <a:r>
              <a:rPr lang="en-US" sz="1400" dirty="0" smtClean="0"/>
              <a:t> like DAFNE e- ring, on the contrary, we have a much higher rep. rate (</a:t>
            </a:r>
            <a:r>
              <a:rPr lang="en-US" sz="1400" b="1" dirty="0" smtClean="0"/>
              <a:t>hundred of MHz</a:t>
            </a:r>
            <a:r>
              <a:rPr lang="en-US" sz="1400" dirty="0" smtClean="0"/>
              <a:t>) higher </a:t>
            </a:r>
            <a:r>
              <a:rPr lang="en-US" sz="1400" dirty="0"/>
              <a:t>current per bunch </a:t>
            </a:r>
            <a:r>
              <a:rPr lang="en-US" sz="1400" dirty="0" smtClean="0"/>
              <a:t>(</a:t>
            </a:r>
            <a:r>
              <a:rPr lang="en-US" sz="1400" b="1" dirty="0" smtClean="0"/>
              <a:t>several </a:t>
            </a:r>
            <a:r>
              <a:rPr lang="en-US" sz="1400" b="1" dirty="0" err="1" smtClean="0"/>
              <a:t>nC</a:t>
            </a:r>
            <a:r>
              <a:rPr lang="en-US" sz="1400" dirty="0" smtClean="0"/>
              <a:t>) but higher </a:t>
            </a:r>
            <a:r>
              <a:rPr lang="en-US" sz="1400" dirty="0" err="1" smtClean="0"/>
              <a:t>emittance</a:t>
            </a:r>
            <a:r>
              <a:rPr lang="en-US" sz="1400" dirty="0"/>
              <a:t> </a:t>
            </a:r>
            <a:r>
              <a:rPr lang="en-US" sz="1400" dirty="0" smtClean="0"/>
              <a:t>that does not allow to strongly focalize the beam at the IP. </a:t>
            </a:r>
            <a:endParaRPr lang="en-US" sz="1400" dirty="0"/>
          </a:p>
        </p:txBody>
      </p:sp>
      <p:cxnSp>
        <p:nvCxnSpPr>
          <p:cNvPr id="63" name="Connettore 2 62"/>
          <p:cNvCxnSpPr/>
          <p:nvPr/>
        </p:nvCxnSpPr>
        <p:spPr>
          <a:xfrm flipV="1">
            <a:off x="4284513" y="952501"/>
            <a:ext cx="1403757" cy="3460549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stCxn id="29" idx="0"/>
          </p:cNvCxnSpPr>
          <p:nvPr/>
        </p:nvCxnSpPr>
        <p:spPr>
          <a:xfrm flipV="1">
            <a:off x="5013689" y="1186140"/>
            <a:ext cx="874077" cy="3038736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>
            <a:stCxn id="23" idx="0"/>
          </p:cNvCxnSpPr>
          <p:nvPr/>
        </p:nvCxnSpPr>
        <p:spPr>
          <a:xfrm flipV="1">
            <a:off x="5726310" y="884428"/>
            <a:ext cx="597293" cy="3353060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po 81"/>
          <p:cNvGrpSpPr/>
          <p:nvPr/>
        </p:nvGrpSpPr>
        <p:grpSpPr>
          <a:xfrm>
            <a:off x="190500" y="3490747"/>
            <a:ext cx="1644587" cy="602825"/>
            <a:chOff x="571500" y="3528847"/>
            <a:chExt cx="1644587" cy="602825"/>
          </a:xfrm>
        </p:grpSpPr>
        <p:cxnSp>
          <p:nvCxnSpPr>
            <p:cNvPr id="75" name="Connettore diritto 74"/>
            <p:cNvCxnSpPr>
              <a:endCxn id="78" idx="0"/>
            </p:cNvCxnSpPr>
            <p:nvPr/>
          </p:nvCxnSpPr>
          <p:spPr>
            <a:xfrm flipV="1">
              <a:off x="571500" y="3528847"/>
              <a:ext cx="1187387" cy="3287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diritto 76"/>
            <p:cNvCxnSpPr>
              <a:endCxn id="78" idx="2"/>
            </p:cNvCxnSpPr>
            <p:nvPr/>
          </p:nvCxnSpPr>
          <p:spPr>
            <a:xfrm>
              <a:off x="587752" y="3856699"/>
              <a:ext cx="1219095" cy="2733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o 77"/>
            <p:cNvSpPr/>
            <p:nvPr/>
          </p:nvSpPr>
          <p:spPr>
            <a:xfrm>
              <a:off x="1301687" y="3528847"/>
              <a:ext cx="914400" cy="602825"/>
            </a:xfrm>
            <a:prstGeom prst="arc">
              <a:avLst>
                <a:gd name="adj1" fmla="val 16200000"/>
                <a:gd name="adj2" fmla="val 485458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3" name="Rettangolo 82"/>
          <p:cNvSpPr/>
          <p:nvPr/>
        </p:nvSpPr>
        <p:spPr>
          <a:xfrm>
            <a:off x="886881" y="3331284"/>
            <a:ext cx="67611" cy="38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83"/>
          <p:cNvSpPr/>
          <p:nvPr/>
        </p:nvSpPr>
        <p:spPr>
          <a:xfrm>
            <a:off x="874878" y="3937656"/>
            <a:ext cx="74681" cy="377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5" name="Gruppo 84"/>
          <p:cNvGrpSpPr/>
          <p:nvPr/>
        </p:nvGrpSpPr>
        <p:grpSpPr>
          <a:xfrm>
            <a:off x="205253" y="3660803"/>
            <a:ext cx="1644587" cy="283160"/>
            <a:chOff x="571500" y="3528847"/>
            <a:chExt cx="1644587" cy="602825"/>
          </a:xfrm>
        </p:grpSpPr>
        <p:cxnSp>
          <p:nvCxnSpPr>
            <p:cNvPr id="86" name="Connettore diritto 85"/>
            <p:cNvCxnSpPr>
              <a:endCxn id="88" idx="0"/>
            </p:cNvCxnSpPr>
            <p:nvPr/>
          </p:nvCxnSpPr>
          <p:spPr>
            <a:xfrm flipV="1">
              <a:off x="571500" y="3528847"/>
              <a:ext cx="1187387" cy="3287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/>
            <p:cNvCxnSpPr>
              <a:endCxn id="88" idx="2"/>
            </p:cNvCxnSpPr>
            <p:nvPr/>
          </p:nvCxnSpPr>
          <p:spPr>
            <a:xfrm>
              <a:off x="587752" y="3856699"/>
              <a:ext cx="1219095" cy="2733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Arco 87"/>
            <p:cNvSpPr/>
            <p:nvPr/>
          </p:nvSpPr>
          <p:spPr>
            <a:xfrm>
              <a:off x="1301687" y="3528847"/>
              <a:ext cx="914400" cy="602825"/>
            </a:xfrm>
            <a:prstGeom prst="arc">
              <a:avLst>
                <a:gd name="adj1" fmla="val 16200000"/>
                <a:gd name="adj2" fmla="val 4854583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102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 animBg="1"/>
      <p:bldP spid="27" grpId="0" animBg="1"/>
      <p:bldP spid="28" grpId="0"/>
      <p:bldP spid="29" grpId="0" animBg="1"/>
      <p:bldP spid="35" grpId="0"/>
      <p:bldP spid="36" grpId="0" animBg="1"/>
      <p:bldP spid="38" grpId="0"/>
      <p:bldP spid="42" grpId="0" animBg="1"/>
      <p:bldP spid="44" grpId="0"/>
      <p:bldP spid="58" grpId="0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-10041"/>
            <a:ext cx="9140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/>
              <a:t>ELECTRON beam </a:t>
            </a:r>
            <a:r>
              <a:rPr lang="en-US" sz="3200" b="1" cap="all" dirty="0"/>
              <a:t>dynamics </a:t>
            </a:r>
            <a:r>
              <a:rPr lang="en-US" sz="3200" b="1" cap="all" dirty="0" smtClean="0"/>
              <a:t>PERTURBATION</a:t>
            </a:r>
            <a:endParaRPr lang="en-US" sz="3200" b="1" cap="all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525" y="560256"/>
            <a:ext cx="4342027" cy="169147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117144" y="3874451"/>
            <a:ext cx="388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E</a:t>
            </a:r>
            <a:r>
              <a:rPr lang="en-US" sz="1200" baseline="-25000" dirty="0" smtClean="0">
                <a:sym typeface="Symbol"/>
              </a:rPr>
              <a:t></a:t>
            </a:r>
            <a:r>
              <a:rPr lang="en-US" sz="1200" dirty="0" smtClean="0">
                <a:sym typeface="Symbol"/>
              </a:rPr>
              <a:t>=average energy </a:t>
            </a:r>
            <a:r>
              <a:rPr lang="en-US" sz="1200" dirty="0">
                <a:sym typeface="Symbol"/>
              </a:rPr>
              <a:t>loss of </a:t>
            </a:r>
            <a:r>
              <a:rPr lang="en-US" sz="1200" dirty="0" smtClean="0">
                <a:sym typeface="Symbol"/>
              </a:rPr>
              <a:t>one e- after </a:t>
            </a:r>
            <a:r>
              <a:rPr lang="en-US" sz="1200" dirty="0">
                <a:sym typeface="Symbol"/>
              </a:rPr>
              <a:t>passing through the </a:t>
            </a:r>
            <a:r>
              <a:rPr lang="en-US" sz="1200" dirty="0" smtClean="0">
                <a:sym typeface="Symbol"/>
              </a:rPr>
              <a:t>laser </a:t>
            </a:r>
          </a:p>
          <a:p>
            <a:r>
              <a:rPr lang="en-US" sz="1200" dirty="0" smtClean="0">
                <a:sym typeface="Symbol"/>
              </a:rPr>
              <a:t>T</a:t>
            </a:r>
            <a:r>
              <a:rPr lang="en-US" sz="1200" baseline="-25000" dirty="0" smtClean="0">
                <a:sym typeface="Symbol"/>
              </a:rPr>
              <a:t>rev</a:t>
            </a:r>
            <a:r>
              <a:rPr lang="en-US" sz="1200" dirty="0" smtClean="0">
                <a:sym typeface="Symbol"/>
              </a:rPr>
              <a:t>=</a:t>
            </a:r>
            <a:r>
              <a:rPr lang="en-US" sz="1200" dirty="0" smtClean="0"/>
              <a:t>revolution </a:t>
            </a:r>
            <a:r>
              <a:rPr lang="en-US" sz="1200" dirty="0"/>
              <a:t>time of the electron beam </a:t>
            </a:r>
            <a:r>
              <a:rPr lang="en-US" sz="1200" dirty="0" smtClean="0"/>
              <a:t>around the ring</a:t>
            </a:r>
            <a:endParaRPr lang="en-US" sz="1200" dirty="0" smtClean="0">
              <a:sym typeface="Symbol"/>
            </a:endParaRPr>
          </a:p>
          <a:p>
            <a:r>
              <a:rPr lang="en-US" sz="1200" dirty="0" smtClean="0">
                <a:sym typeface="Symbol"/>
              </a:rPr>
              <a:t>E=electron beam energy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117144" y="4686366"/>
            <a:ext cx="417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</a:t>
            </a:r>
            <a:r>
              <a:rPr lang="en-US" sz="1200" baseline="-25000" dirty="0" smtClean="0">
                <a:sym typeface="Symbol"/>
              </a:rPr>
              <a:t>L</a:t>
            </a:r>
            <a:r>
              <a:rPr lang="en-US" sz="1200" dirty="0">
                <a:sym typeface="Symbol"/>
              </a:rPr>
              <a:t>=wavelength of the laser</a:t>
            </a:r>
            <a:endParaRPr lang="en-US" sz="1200" dirty="0" smtClean="0">
              <a:sym typeface="Symbol"/>
            </a:endParaRPr>
          </a:p>
          <a:p>
            <a:r>
              <a:rPr lang="en-US" sz="1200" dirty="0" smtClean="0">
                <a:sym typeface="Symbol"/>
              </a:rPr>
              <a:t></a:t>
            </a:r>
            <a:r>
              <a:rPr lang="en-US" sz="1200" baseline="-25000" dirty="0" smtClean="0">
                <a:sym typeface="Symbol"/>
              </a:rPr>
              <a:t>c</a:t>
            </a:r>
            <a:r>
              <a:rPr lang="en-US" sz="1200" dirty="0">
                <a:sym typeface="Symbol"/>
              </a:rPr>
              <a:t>=Compton wavelength of the electron (</a:t>
            </a:r>
            <a:r>
              <a:rPr lang="en-US" sz="1200" dirty="0" smtClean="0">
                <a:sym typeface="Symbol"/>
              </a:rPr>
              <a:t>2.4310</a:t>
            </a:r>
            <a:r>
              <a:rPr lang="en-US" sz="1200" baseline="30000" dirty="0" smtClean="0">
                <a:sym typeface="Symbol"/>
              </a:rPr>
              <a:t>-12</a:t>
            </a:r>
            <a:r>
              <a:rPr lang="en-US" sz="1200" dirty="0" smtClean="0">
                <a:sym typeface="Symbol"/>
              </a:rPr>
              <a:t> </a:t>
            </a:r>
            <a:r>
              <a:rPr lang="en-US" sz="1200" dirty="0">
                <a:sym typeface="Symbol"/>
              </a:rPr>
              <a:t>m)</a:t>
            </a:r>
          </a:p>
          <a:p>
            <a:r>
              <a:rPr lang="en-US" sz="1200" dirty="0" smtClean="0">
                <a:sym typeface="Symbol"/>
              </a:rPr>
              <a:t></a:t>
            </a:r>
            <a:r>
              <a:rPr lang="en-US" sz="1200" baseline="-25000" dirty="0">
                <a:sym typeface="Symbol"/>
              </a:rPr>
              <a:t>m</a:t>
            </a:r>
            <a:r>
              <a:rPr lang="en-US" sz="1200" dirty="0">
                <a:sym typeface="Symbol"/>
              </a:rPr>
              <a:t>= maximum angular photon </a:t>
            </a:r>
            <a:r>
              <a:rPr lang="en-US" sz="1200" dirty="0" smtClean="0">
                <a:sym typeface="Symbol"/>
              </a:rPr>
              <a:t>frequency</a:t>
            </a:r>
            <a:r>
              <a:rPr lang="en-US" sz="1200" dirty="0">
                <a:sym typeface="Symbol"/>
              </a:rPr>
              <a:t> </a:t>
            </a:r>
            <a:r>
              <a:rPr lang="en-US" sz="1200" dirty="0"/>
              <a:t>(</a:t>
            </a:r>
            <a:r>
              <a:rPr lang="en-US" sz="1200" dirty="0">
                <a:sym typeface="Symbol"/>
              </a:rPr>
              <a:t></a:t>
            </a:r>
            <a:r>
              <a:rPr lang="en-US" sz="1200" baseline="-25000" dirty="0"/>
              <a:t>m</a:t>
            </a:r>
            <a:r>
              <a:rPr lang="en-US" sz="1200" dirty="0"/>
              <a:t>=4</a:t>
            </a:r>
            <a:r>
              <a:rPr lang="en-US" sz="1200" dirty="0">
                <a:sym typeface="Symbol"/>
              </a:rPr>
              <a:t></a:t>
            </a:r>
            <a:r>
              <a:rPr lang="en-US" sz="1200" baseline="30000" dirty="0"/>
              <a:t>2</a:t>
            </a:r>
            <a:r>
              <a:rPr lang="en-US" sz="1200" dirty="0">
                <a:sym typeface="Symbol"/>
              </a:rPr>
              <a:t></a:t>
            </a:r>
            <a:r>
              <a:rPr lang="en-US" sz="1200" baseline="-25000" dirty="0"/>
              <a:t>L</a:t>
            </a:r>
            <a:r>
              <a:rPr lang="en-US" sz="1200" dirty="0"/>
              <a:t>=8</a:t>
            </a:r>
            <a:r>
              <a:rPr lang="en-US" sz="1200" dirty="0">
                <a:sym typeface="Symbol"/>
              </a:rPr>
              <a:t></a:t>
            </a:r>
            <a:r>
              <a:rPr lang="en-US" sz="1200" baseline="30000" dirty="0"/>
              <a:t>2</a:t>
            </a:r>
            <a:r>
              <a:rPr lang="en-US" sz="1200" dirty="0"/>
              <a:t>c/</a:t>
            </a:r>
            <a:r>
              <a:rPr lang="en-US" sz="1200" dirty="0">
                <a:sym typeface="Symbol"/>
              </a:rPr>
              <a:t></a:t>
            </a:r>
            <a:r>
              <a:rPr lang="en-US" sz="1200" baseline="-25000" dirty="0"/>
              <a:t>L</a:t>
            </a:r>
            <a:r>
              <a:rPr lang="en-US" sz="1200" dirty="0"/>
              <a:t>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38" y="547684"/>
            <a:ext cx="2908868" cy="1047337"/>
          </a:xfrm>
          <a:prstGeom prst="rect">
            <a:avLst/>
          </a:prstGeom>
        </p:spPr>
      </p:pic>
      <p:sp>
        <p:nvSpPr>
          <p:cNvPr id="61" name="CasellaDiTesto 60"/>
          <p:cNvSpPr txBox="1"/>
          <p:nvPr/>
        </p:nvSpPr>
        <p:spPr>
          <a:xfrm>
            <a:off x="0" y="1595021"/>
            <a:ext cx="51171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1400" dirty="0" smtClean="0"/>
              <a:t>The electrons colliding with the laser emit X/gamma rays with energies proportional to the square of the electron energy, with a typical spectrum and </a:t>
            </a:r>
            <a:r>
              <a:rPr lang="en-US" sz="1400" dirty="0" smtClean="0">
                <a:sym typeface="Symbol"/>
              </a:rPr>
              <a:t>a </a:t>
            </a:r>
            <a:r>
              <a:rPr lang="en-US" sz="1400" dirty="0">
                <a:sym typeface="Symbol"/>
              </a:rPr>
              <a:t>typical correlation </a:t>
            </a:r>
            <a:r>
              <a:rPr lang="en-US" sz="1400" dirty="0" smtClean="0">
                <a:sym typeface="Symbol"/>
              </a:rPr>
              <a:t>with the angle of emission</a:t>
            </a:r>
            <a:r>
              <a:rPr lang="en-US" sz="1400" dirty="0" smtClean="0"/>
              <a:t>. This causes a </a:t>
            </a:r>
            <a:r>
              <a:rPr lang="en-US" sz="1400" b="1" dirty="0" smtClean="0"/>
              <a:t>radiation damping and a quantum excitation of the beam</a:t>
            </a:r>
            <a:r>
              <a:rPr lang="en-US" sz="1400" dirty="0" smtClean="0"/>
              <a:t>. </a:t>
            </a:r>
            <a:endParaRPr lang="en-US" sz="1400" dirty="0"/>
          </a:p>
          <a:p>
            <a:pPr marL="342900" indent="-342900" algn="just">
              <a:buAutoNum type="arabicParenR"/>
            </a:pPr>
            <a:endParaRPr lang="en-US" sz="1400" dirty="0" smtClean="0"/>
          </a:p>
          <a:p>
            <a:pPr marL="342900" indent="-342900" algn="just">
              <a:buAutoNum type="arabicParenR"/>
            </a:pPr>
            <a:endParaRPr lang="en-US" sz="1400" dirty="0" smtClean="0"/>
          </a:p>
          <a:p>
            <a:pPr marL="342900" indent="-342900" algn="just">
              <a:buAutoNum type="arabicParenR"/>
            </a:pPr>
            <a:r>
              <a:rPr lang="en-US" sz="1400" dirty="0" smtClean="0"/>
              <a:t>The </a:t>
            </a:r>
            <a:r>
              <a:rPr lang="en-US" sz="1400" b="1" dirty="0"/>
              <a:t>final transverse emittance and the energy spread are due to the balance of this effects with those of the </a:t>
            </a:r>
            <a:r>
              <a:rPr lang="en-US" sz="1400" b="1" dirty="0" smtClean="0"/>
              <a:t>storage ring w/o laser</a:t>
            </a:r>
            <a:r>
              <a:rPr lang="en-US" sz="1400" dirty="0" smtClean="0"/>
              <a:t>. It </a:t>
            </a:r>
            <a:r>
              <a:rPr lang="en-US" sz="1400" dirty="0"/>
              <a:t>is straightforward to recognize that the average interval between two consecutive collisions of an electron with a photon is much longer than the damping time of the machine and, as a consequence, the </a:t>
            </a:r>
            <a:r>
              <a:rPr lang="en-US" sz="1400" b="1" dirty="0"/>
              <a:t>beam dynamics is completely dominated by the dynamics of the electron ring without the </a:t>
            </a:r>
            <a:r>
              <a:rPr lang="en-US" sz="1400" b="1" dirty="0" smtClean="0"/>
              <a:t>laser</a:t>
            </a:r>
            <a:r>
              <a:rPr lang="en-US" sz="1400" dirty="0" smtClean="0"/>
              <a:t>.</a:t>
            </a:r>
          </a:p>
          <a:p>
            <a:pPr marL="342900" indent="-342900" algn="just">
              <a:buAutoNum type="arabicParenR"/>
            </a:pPr>
            <a:endParaRPr lang="en-US" sz="1400" dirty="0" smtClean="0"/>
          </a:p>
          <a:p>
            <a:pPr marL="342900" indent="-342900" algn="just">
              <a:buAutoNum type="arabicParenR"/>
            </a:pPr>
            <a:endParaRPr lang="en-US" sz="1400" dirty="0"/>
          </a:p>
          <a:p>
            <a:pPr marL="342900" indent="-342900" algn="just">
              <a:buAutoNum type="arabicParenR"/>
            </a:pPr>
            <a:r>
              <a:rPr lang="en-US" sz="1400" dirty="0" smtClean="0"/>
              <a:t>If the emitted gamma ray causes an </a:t>
            </a:r>
            <a:r>
              <a:rPr lang="en-US" sz="1400" b="1" dirty="0" smtClean="0"/>
              <a:t>energy variation of the electron above the energy acceptance of the machine, the electron is lost</a:t>
            </a:r>
            <a:r>
              <a:rPr lang="en-US" sz="1400" dirty="0" smtClean="0"/>
              <a:t>. Therefore the energy acceptance (RF acceptance and/or dynamic aperture off-energy) has to be larger than the maximum gamma ray energy to avoid a </a:t>
            </a:r>
            <a:r>
              <a:rPr lang="en-US" sz="1400" b="1" dirty="0" smtClean="0"/>
              <a:t>reduction of the beam lifetime</a:t>
            </a:r>
            <a:r>
              <a:rPr lang="en-US" sz="1400" dirty="0" smtClean="0"/>
              <a:t>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2729" y="5199529"/>
            <a:ext cx="4794415" cy="1497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819" y="2360780"/>
            <a:ext cx="2455134" cy="64858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278" y="3095414"/>
            <a:ext cx="2731352" cy="63161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278" y="5349744"/>
            <a:ext cx="2888334" cy="14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0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25502" y="-10041"/>
            <a:ext cx="92695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cap="all" dirty="0" smtClean="0"/>
              <a:t>Results WITH 1 </a:t>
            </a:r>
            <a:r>
              <a:rPr lang="en-US" sz="3000" b="1" cap="all" dirty="0" smtClean="0">
                <a:sym typeface="Symbol" panose="05050102010706020507" pitchFamily="18" charset="2"/>
              </a:rPr>
              <a:t></a:t>
            </a:r>
            <a:r>
              <a:rPr lang="en-US" sz="3000" b="1" dirty="0" smtClean="0">
                <a:sym typeface="Symbol" panose="05050102010706020507" pitchFamily="18" charset="2"/>
              </a:rPr>
              <a:t>m LASER</a:t>
            </a:r>
            <a:endParaRPr lang="en-US" sz="3000" cap="all" dirty="0"/>
          </a:p>
        </p:txBody>
      </p:sp>
      <p:pic>
        <p:nvPicPr>
          <p:cNvPr id="12" name="Immagin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4669" r="6748" b="2094"/>
          <a:stretch/>
        </p:blipFill>
        <p:spPr bwMode="auto">
          <a:xfrm>
            <a:off x="0" y="3210560"/>
            <a:ext cx="4685015" cy="3667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5475" r="6143" b="2094"/>
          <a:stretch/>
        </p:blipFill>
        <p:spPr bwMode="auto">
          <a:xfrm>
            <a:off x="4685015" y="3210560"/>
            <a:ext cx="4458985" cy="3620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8"/>
          <a:stretch/>
        </p:blipFill>
        <p:spPr bwMode="auto">
          <a:xfrm>
            <a:off x="5890840" y="987202"/>
            <a:ext cx="3175277" cy="133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451945"/>
            <a:ext cx="34826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Stored current I=1.5 A </a:t>
            </a:r>
            <a:r>
              <a:rPr lang="en-US" sz="1400" dirty="0" smtClean="0"/>
              <a:t>(in 60 bunches mod 2)</a:t>
            </a:r>
          </a:p>
          <a:p>
            <a:r>
              <a:rPr lang="en-US" sz="1400" dirty="0" smtClean="0"/>
              <a:t>Laser wavelength </a:t>
            </a:r>
            <a:r>
              <a:rPr lang="en-US" sz="1400" dirty="0" smtClean="0">
                <a:sym typeface="Symbol"/>
              </a:rPr>
              <a:t></a:t>
            </a:r>
            <a:r>
              <a:rPr lang="en-US" sz="1400" baseline="-25000" dirty="0" smtClean="0">
                <a:sym typeface="Symbol"/>
              </a:rPr>
              <a:t>L</a:t>
            </a:r>
            <a:r>
              <a:rPr lang="en-US" sz="1400" dirty="0" smtClean="0">
                <a:sym typeface="Symbol"/>
              </a:rPr>
              <a:t>=1 m</a:t>
            </a:r>
          </a:p>
          <a:p>
            <a:r>
              <a:rPr lang="en-US" sz="1400" dirty="0" smtClean="0">
                <a:sym typeface="Symbol"/>
              </a:rPr>
              <a:t>Gamma </a:t>
            </a:r>
            <a:r>
              <a:rPr lang="en-US" sz="1400" dirty="0">
                <a:sym typeface="Symbol"/>
              </a:rPr>
              <a:t>Photon Energy E</a:t>
            </a:r>
            <a:r>
              <a:rPr lang="en-US" sz="1400" baseline="-25000" dirty="0">
                <a:sym typeface="Symbol"/>
              </a:rPr>
              <a:t></a:t>
            </a:r>
            <a:r>
              <a:rPr lang="en-US" sz="1400" dirty="0">
                <a:sym typeface="Symbol"/>
              </a:rPr>
              <a:t>=4.966 </a:t>
            </a:r>
            <a:r>
              <a:rPr lang="en-US" sz="1400" dirty="0" smtClean="0">
                <a:sym typeface="Symbol"/>
              </a:rPr>
              <a:t>MeV</a:t>
            </a:r>
          </a:p>
          <a:p>
            <a:r>
              <a:rPr lang="en-US" sz="1400" b="1" dirty="0" smtClean="0">
                <a:sym typeface="Symbol"/>
              </a:rPr>
              <a:t></a:t>
            </a:r>
            <a:r>
              <a:rPr lang="en-US" sz="1400" b="1" baseline="-25000" dirty="0" smtClean="0">
                <a:sym typeface="Symbol"/>
              </a:rPr>
              <a:t>x</a:t>
            </a:r>
            <a:r>
              <a:rPr lang="en-US" sz="1400" b="1" dirty="0" smtClean="0">
                <a:sym typeface="Symbol"/>
              </a:rPr>
              <a:t>=0.1 </a:t>
            </a:r>
            <a:r>
              <a:rPr lang="en-US" sz="1400" b="1" dirty="0" err="1">
                <a:sym typeface="Symbol"/>
              </a:rPr>
              <a:t>mmmrad</a:t>
            </a:r>
            <a:r>
              <a:rPr lang="en-US" sz="1400" b="1" dirty="0">
                <a:sym typeface="Symbol"/>
              </a:rPr>
              <a:t> </a:t>
            </a:r>
            <a:endParaRPr lang="en-US" sz="1400" b="1" dirty="0" smtClean="0">
              <a:sym typeface="Symbol"/>
            </a:endParaRPr>
          </a:p>
          <a:p>
            <a:r>
              <a:rPr lang="en-US" sz="1400" b="1" dirty="0">
                <a:sym typeface="Symbol"/>
              </a:rPr>
              <a:t>Coupling @ IP: </a:t>
            </a:r>
            <a:r>
              <a:rPr lang="en-US" sz="1400" b="1" dirty="0" smtClean="0">
                <a:sym typeface="Symbol"/>
              </a:rPr>
              <a:t>2.5% </a:t>
            </a:r>
          </a:p>
          <a:p>
            <a:r>
              <a:rPr lang="en-US" sz="1400" dirty="0" smtClean="0">
                <a:sym typeface="Symbol"/>
              </a:rPr>
              <a:t>Collision angle  = 8 </a:t>
            </a:r>
            <a:r>
              <a:rPr lang="en-US" sz="1400" dirty="0" err="1" smtClean="0">
                <a:sym typeface="Symbol"/>
              </a:rPr>
              <a:t>deg</a:t>
            </a:r>
            <a:endParaRPr lang="en-US" sz="1400" dirty="0" smtClean="0">
              <a:sym typeface="Symbo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3"/>
          <a:stretch/>
        </p:blipFill>
        <p:spPr bwMode="auto">
          <a:xfrm>
            <a:off x="2306649" y="1744491"/>
            <a:ext cx="3352051" cy="129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3314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MAXIMUM ACHIEVABLE ENERGY OF THE x/</a:t>
            </a:r>
            <a:r>
              <a:rPr lang="en-US" sz="3200" b="1" dirty="0" smtClean="0">
                <a:sym typeface="Symbol"/>
              </a:rPr>
              <a:t>-</a:t>
            </a:r>
            <a:r>
              <a:rPr lang="en-US" sz="3200" b="1" dirty="0" smtClean="0"/>
              <a:t>BEAM</a:t>
            </a:r>
            <a:endParaRPr lang="en-US" sz="3200" dirty="0"/>
          </a:p>
        </p:txBody>
      </p:sp>
      <p:sp>
        <p:nvSpPr>
          <p:cNvPr id="3" name="Rettangolo 2"/>
          <p:cNvSpPr/>
          <p:nvPr/>
        </p:nvSpPr>
        <p:spPr>
          <a:xfrm>
            <a:off x="71920" y="781972"/>
            <a:ext cx="41610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 smtClean="0"/>
              <a:t>The </a:t>
            </a:r>
            <a:r>
              <a:rPr lang="en-US" sz="1600" b="1" dirty="0" smtClean="0"/>
              <a:t>energy </a:t>
            </a:r>
            <a:r>
              <a:rPr lang="en-US" sz="1600" b="1" dirty="0"/>
              <a:t>of the gamma beam </a:t>
            </a:r>
            <a:r>
              <a:rPr lang="en-US" sz="1600" dirty="0"/>
              <a:t>can be changed </a:t>
            </a:r>
            <a:r>
              <a:rPr lang="en-US" sz="1600" dirty="0" smtClean="0"/>
              <a:t>varying </a:t>
            </a:r>
            <a:r>
              <a:rPr lang="en-US" sz="1600" dirty="0"/>
              <a:t>the energy of the collision laser or the energy of the electron beam.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600" dirty="0" smtClean="0"/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600" dirty="0" smtClean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/>
              <a:t>T</a:t>
            </a:r>
            <a:r>
              <a:rPr lang="en-US" sz="1600" dirty="0" smtClean="0"/>
              <a:t>o avoid a strong reduction of the beam lifetime, it is important to maintain the </a:t>
            </a:r>
            <a:r>
              <a:rPr lang="en-US" sz="1600" b="1" dirty="0"/>
              <a:t>maximum energy of the gamma photons within the energy acceptance of the ring</a:t>
            </a:r>
            <a:r>
              <a:rPr lang="en-US" sz="1600" dirty="0"/>
              <a:t>. 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r>
              <a:rPr lang="en-US" sz="1600" dirty="0" smtClean="0"/>
              <a:t>Typical DA</a:t>
            </a:r>
            <a:r>
              <a:rPr lang="en-US" sz="1600" dirty="0" smtClean="0">
                <a:sym typeface="Symbol" panose="05050102010706020507" pitchFamily="18" charset="2"/>
              </a:rPr>
              <a:t></a:t>
            </a:r>
            <a:r>
              <a:rPr lang="en-US" sz="1600" dirty="0" smtClean="0"/>
              <a:t>NE energy acceptances are &lt;1-1.5% (unless considering very high RF voltages and/or very low momentum compaction factors). </a:t>
            </a:r>
            <a:endParaRPr lang="en-US" sz="1600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4629" r="6868"/>
          <a:stretch/>
        </p:blipFill>
        <p:spPr bwMode="auto">
          <a:xfrm>
            <a:off x="4232955" y="1520576"/>
            <a:ext cx="4911046" cy="4137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4387065" y="965771"/>
            <a:ext cx="1674688" cy="29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374" y="5646234"/>
            <a:ext cx="4133159" cy="9332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66774" y="6550223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S. Guiducci</a:t>
            </a:r>
            <a:endParaRPr lang="it-IT" sz="1400" i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533" y="705475"/>
            <a:ext cx="2533859" cy="7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2290"/>
          <a:stretch/>
        </p:blipFill>
        <p:spPr>
          <a:xfrm>
            <a:off x="4917726" y="1868194"/>
            <a:ext cx="4208347" cy="145333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417" y="543957"/>
            <a:ext cx="4293583" cy="132423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99795"/>
            <a:ext cx="48504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CW </a:t>
            </a:r>
            <a:r>
              <a:rPr lang="en-US" sz="1400" b="1" dirty="0" err="1" smtClean="0"/>
              <a:t>Fabry-Pérot</a:t>
            </a:r>
            <a:r>
              <a:rPr lang="en-US" sz="1400" b="1" dirty="0" smtClean="0"/>
              <a:t> cavities do not exist </a:t>
            </a:r>
            <a:r>
              <a:rPr lang="en-US" sz="1400" dirty="0" smtClean="0"/>
              <a:t>for two reasons:</a:t>
            </a:r>
          </a:p>
          <a:p>
            <a:pPr algn="just"/>
            <a:endParaRPr lang="en-US" sz="1400" dirty="0" smtClean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 smtClean="0"/>
              <a:t>This is a regime for mode-locked lasers that up to now has </a:t>
            </a:r>
            <a:r>
              <a:rPr lang="en-US" sz="1400" b="1" dirty="0" smtClean="0"/>
              <a:t>not success with 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lasers</a:t>
            </a:r>
            <a:r>
              <a:rPr lang="en-US" sz="1400" dirty="0" smtClean="0"/>
              <a:t>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400" dirty="0" smtClean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dirty="0" smtClean="0"/>
              <a:t>building a high-quality FPC will be difficult as </a:t>
            </a:r>
            <a:r>
              <a:rPr lang="en-US" sz="1400" b="1" dirty="0" smtClean="0"/>
              <a:t>materials and coatings for mirrors</a:t>
            </a:r>
            <a:r>
              <a:rPr lang="en-US" sz="1400" dirty="0" smtClean="0"/>
              <a:t> in mid-IR have worst qualities if compared to visible and near-IR technology.</a:t>
            </a:r>
          </a:p>
          <a:p>
            <a:pPr algn="just"/>
            <a:r>
              <a:rPr lang="en-US" sz="1400" dirty="0" smtClean="0"/>
              <a:t> </a:t>
            </a:r>
          </a:p>
          <a:p>
            <a:pPr algn="just"/>
            <a:r>
              <a:rPr lang="en-US" sz="1400" dirty="0" smtClean="0"/>
              <a:t>BUT </a:t>
            </a:r>
            <a:r>
              <a:rPr lang="en-US" sz="1400" dirty="0" err="1" smtClean="0"/>
              <a:t>ps</a:t>
            </a:r>
            <a:r>
              <a:rPr lang="en-US" sz="1400" dirty="0" smtClean="0"/>
              <a:t> pulses have been generated with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lasers with other techniques. In this case it is, in principle, possible to generate hundreds of pulses up to the kHz rep. rate with tentative parameters in the following range:</a:t>
            </a:r>
            <a:endParaRPr lang="en-US" sz="1400" dirty="0"/>
          </a:p>
        </p:txBody>
      </p:sp>
      <p:sp>
        <p:nvSpPr>
          <p:cNvPr id="7" name="Rettangolo 6"/>
          <p:cNvSpPr/>
          <p:nvPr/>
        </p:nvSpPr>
        <p:spPr>
          <a:xfrm>
            <a:off x="-125502" y="-10041"/>
            <a:ext cx="9382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007100" algn="l"/>
              </a:tabLst>
            </a:pPr>
            <a:r>
              <a:rPr lang="en-US" sz="3000" b="1" cap="all" dirty="0" smtClean="0"/>
              <a:t>10.6 </a:t>
            </a:r>
            <a:r>
              <a:rPr lang="en-US" sz="3000" b="1" cap="all" dirty="0" smtClean="0">
                <a:sym typeface="Symbol" panose="05050102010706020507" pitchFamily="18" charset="2"/>
              </a:rPr>
              <a:t></a:t>
            </a:r>
            <a:r>
              <a:rPr lang="en-US" sz="3000" b="1" dirty="0" smtClean="0">
                <a:sym typeface="Symbol" panose="05050102010706020507" pitchFamily="18" charset="2"/>
              </a:rPr>
              <a:t>m LASER</a:t>
            </a:r>
            <a:endParaRPr lang="en-US" sz="3000" cap="all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154" y="3359576"/>
            <a:ext cx="3996731" cy="113956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904875" y="3664990"/>
            <a:ext cx="3524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 smtClean="0"/>
              <a:t>-laser </a:t>
            </a:r>
            <a:r>
              <a:rPr lang="it-IT" sz="1400" b="1" i="1" dirty="0"/>
              <a:t>rep rate: </a:t>
            </a:r>
            <a:r>
              <a:rPr lang="it-IT" sz="1400" b="1" i="1" dirty="0" smtClean="0"/>
              <a:t>100 Hz-1 kHz </a:t>
            </a:r>
            <a:r>
              <a:rPr lang="it-IT" sz="1400" b="1" i="1" dirty="0"/>
              <a:t/>
            </a:r>
            <a:br>
              <a:rPr lang="it-IT" sz="1400" b="1" i="1" dirty="0"/>
            </a:br>
            <a:r>
              <a:rPr lang="it-IT" sz="1400" b="1" i="1" dirty="0" smtClean="0"/>
              <a:t>-</a:t>
            </a:r>
            <a:r>
              <a:rPr lang="it-IT" sz="1400" b="1" i="1" dirty="0" err="1" smtClean="0"/>
              <a:t>number</a:t>
            </a:r>
            <a:r>
              <a:rPr lang="it-IT" sz="1400" b="1" i="1" dirty="0" smtClean="0"/>
              <a:t> </a:t>
            </a:r>
            <a:r>
              <a:rPr lang="it-IT" sz="1400" b="1" i="1" dirty="0"/>
              <a:t>of </a:t>
            </a:r>
            <a:r>
              <a:rPr lang="it-IT" sz="1400" b="1" i="1" dirty="0" err="1"/>
              <a:t>pulses</a:t>
            </a:r>
            <a:r>
              <a:rPr lang="it-IT" sz="1400" b="1" i="1" dirty="0"/>
              <a:t> per </a:t>
            </a:r>
            <a:r>
              <a:rPr lang="it-IT" sz="1400" b="1" i="1" dirty="0" err="1"/>
              <a:t>period</a:t>
            </a:r>
            <a:r>
              <a:rPr lang="it-IT" sz="1400" b="1" i="1" dirty="0"/>
              <a:t>: 10-100</a:t>
            </a:r>
          </a:p>
          <a:p>
            <a:r>
              <a:rPr lang="it-IT" sz="1400" b="1" i="1" dirty="0" smtClean="0"/>
              <a:t>-</a:t>
            </a:r>
            <a:r>
              <a:rPr lang="it-IT" sz="1400" b="1" i="1" dirty="0" err="1" smtClean="0"/>
              <a:t>energy</a:t>
            </a:r>
            <a:r>
              <a:rPr lang="it-IT" sz="1400" b="1" i="1" dirty="0" smtClean="0"/>
              <a:t> </a:t>
            </a:r>
            <a:r>
              <a:rPr lang="it-IT" sz="1400" b="1" i="1" dirty="0"/>
              <a:t>per </a:t>
            </a:r>
            <a:r>
              <a:rPr lang="it-IT" sz="1400" b="1" i="1" dirty="0" err="1"/>
              <a:t>pulse</a:t>
            </a:r>
            <a:r>
              <a:rPr lang="it-IT" sz="1400" b="1" i="1" dirty="0"/>
              <a:t> 20-200 </a:t>
            </a:r>
            <a:r>
              <a:rPr lang="it-IT" sz="1400" b="1" i="1" dirty="0" err="1"/>
              <a:t>mJ</a:t>
            </a:r>
            <a:endParaRPr lang="it-IT" sz="1400" b="1" i="1" dirty="0"/>
          </a:p>
          <a:p>
            <a:r>
              <a:rPr lang="it-IT" sz="1400" b="1" i="1" dirty="0" smtClean="0"/>
              <a:t>-single </a:t>
            </a:r>
            <a:r>
              <a:rPr lang="it-IT" sz="1400" b="1" i="1" dirty="0"/>
              <a:t>laser </a:t>
            </a:r>
            <a:r>
              <a:rPr lang="it-IT" sz="1400" b="1" i="1" dirty="0" err="1"/>
              <a:t>pulse</a:t>
            </a:r>
            <a:r>
              <a:rPr lang="it-IT" sz="1400" b="1" i="1" dirty="0"/>
              <a:t> </a:t>
            </a:r>
            <a:r>
              <a:rPr lang="it-IT" sz="1400" b="1" i="1" dirty="0" err="1"/>
              <a:t>length</a:t>
            </a:r>
            <a:r>
              <a:rPr lang="it-IT" sz="1400" b="1" i="1" dirty="0"/>
              <a:t> 20-40 </a:t>
            </a:r>
            <a:r>
              <a:rPr lang="it-IT" sz="1400" b="1" i="1" dirty="0" err="1"/>
              <a:t>ps</a:t>
            </a:r>
            <a:endParaRPr lang="it-IT" sz="1400" b="1" i="1" dirty="0"/>
          </a:p>
          <a:p>
            <a:r>
              <a:rPr lang="it-IT" sz="1400" b="1" i="1" dirty="0" smtClean="0"/>
              <a:t>-laser </a:t>
            </a:r>
            <a:r>
              <a:rPr lang="it-IT" sz="1400" b="1" i="1" dirty="0"/>
              <a:t>spot </a:t>
            </a:r>
            <a:r>
              <a:rPr lang="it-IT" sz="1400" b="1" i="1" dirty="0" err="1"/>
              <a:t>size</a:t>
            </a:r>
            <a:r>
              <a:rPr lang="it-IT" sz="1400" b="1" i="1" dirty="0"/>
              <a:t> </a:t>
            </a:r>
            <a:r>
              <a:rPr lang="it-IT" sz="1400" b="1" i="1" dirty="0" err="1"/>
              <a:t>at</a:t>
            </a:r>
            <a:r>
              <a:rPr lang="it-IT" sz="1400" b="1" i="1" dirty="0"/>
              <a:t> the IP 30-60 </a:t>
            </a:r>
            <a:r>
              <a:rPr lang="it-IT" sz="1400" b="1" i="1" dirty="0">
                <a:sym typeface="Symbol" panose="05050102010706020507" pitchFamily="18" charset="2"/>
              </a:rPr>
              <a:t>µ</a:t>
            </a:r>
            <a:r>
              <a:rPr lang="it-IT" sz="1400" b="1" i="1" dirty="0" smtClean="0"/>
              <a:t>m</a:t>
            </a:r>
            <a:endParaRPr lang="it-IT" sz="1400" b="1" i="1" dirty="0"/>
          </a:p>
          <a:p>
            <a:r>
              <a:rPr lang="it-IT" sz="1400" b="1" i="1" dirty="0" smtClean="0"/>
              <a:t>-laser </a:t>
            </a:r>
            <a:r>
              <a:rPr lang="it-IT" sz="1400" b="1" i="1" dirty="0" err="1"/>
              <a:t>pulse</a:t>
            </a:r>
            <a:r>
              <a:rPr lang="it-IT" sz="1400" b="1" i="1" dirty="0"/>
              <a:t> </a:t>
            </a:r>
            <a:r>
              <a:rPr lang="it-IT" sz="1400" b="1" i="1" dirty="0" err="1"/>
              <a:t>distance</a:t>
            </a:r>
            <a:r>
              <a:rPr lang="it-IT" sz="1400" b="1" i="1" dirty="0"/>
              <a:t> </a:t>
            </a:r>
            <a:r>
              <a:rPr lang="it-IT" sz="1400" b="1" i="1" dirty="0" err="1"/>
              <a:t>within</a:t>
            </a:r>
            <a:r>
              <a:rPr lang="it-IT" sz="1400" b="1" i="1" dirty="0"/>
              <a:t> the </a:t>
            </a:r>
            <a:r>
              <a:rPr lang="it-IT" sz="1400" b="1" i="1" dirty="0" err="1"/>
              <a:t>train</a:t>
            </a:r>
            <a:r>
              <a:rPr lang="it-IT" sz="1400" b="1" i="1" dirty="0"/>
              <a:t> 5-50 ns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5330" y="5643008"/>
            <a:ext cx="345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This allows to explore, in principle, a different energy spectrum for the photons </a:t>
            </a:r>
            <a:endParaRPr lang="en-US" sz="1400" dirty="0"/>
          </a:p>
        </p:txBody>
      </p:sp>
      <p:sp>
        <p:nvSpPr>
          <p:cNvPr id="13" name="Freccia a destra 12"/>
          <p:cNvSpPr/>
          <p:nvPr/>
        </p:nvSpPr>
        <p:spPr>
          <a:xfrm>
            <a:off x="3852252" y="5685543"/>
            <a:ext cx="1153746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4999" r="7188"/>
          <a:stretch/>
        </p:blipFill>
        <p:spPr>
          <a:xfrm>
            <a:off x="5015663" y="4537185"/>
            <a:ext cx="3898042" cy="229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60639</TotalTime>
  <Words>1334</Words>
  <Application>Microsoft Office PowerPoint</Application>
  <PresentationFormat>Presentazione su schermo (4:3)</PresentationFormat>
  <Paragraphs>148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</dc:creator>
  <cp:lastModifiedBy>David Alesini</cp:lastModifiedBy>
  <cp:revision>374</cp:revision>
  <cp:lastPrinted>2014-11-10T17:07:13Z</cp:lastPrinted>
  <dcterms:created xsi:type="dcterms:W3CDTF">2013-06-04T15:18:16Z</dcterms:created>
  <dcterms:modified xsi:type="dcterms:W3CDTF">2018-12-17T16:30:57Z</dcterms:modified>
</cp:coreProperties>
</file>