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2" r:id="rId1"/>
  </p:sldMasterIdLst>
  <p:notesMasterIdLst>
    <p:notesMasterId r:id="rId38"/>
  </p:notesMasterIdLst>
  <p:handoutMasterIdLst>
    <p:handoutMasterId r:id="rId39"/>
  </p:handoutMasterIdLst>
  <p:sldIdLst>
    <p:sldId id="256" r:id="rId2"/>
    <p:sldId id="258" r:id="rId3"/>
    <p:sldId id="257" r:id="rId4"/>
    <p:sldId id="283" r:id="rId5"/>
    <p:sldId id="259" r:id="rId6"/>
    <p:sldId id="282" r:id="rId7"/>
    <p:sldId id="284" r:id="rId8"/>
    <p:sldId id="285" r:id="rId9"/>
    <p:sldId id="261" r:id="rId10"/>
    <p:sldId id="262" r:id="rId11"/>
    <p:sldId id="263" r:id="rId12"/>
    <p:sldId id="264" r:id="rId13"/>
    <p:sldId id="276" r:id="rId14"/>
    <p:sldId id="265" r:id="rId15"/>
    <p:sldId id="266" r:id="rId16"/>
    <p:sldId id="267" r:id="rId17"/>
    <p:sldId id="280" r:id="rId18"/>
    <p:sldId id="279" r:id="rId19"/>
    <p:sldId id="268" r:id="rId20"/>
    <p:sldId id="269" r:id="rId21"/>
    <p:sldId id="270" r:id="rId22"/>
    <p:sldId id="271" r:id="rId23"/>
    <p:sldId id="286" r:id="rId24"/>
    <p:sldId id="275" r:id="rId25"/>
    <p:sldId id="287" r:id="rId26"/>
    <p:sldId id="288" r:id="rId27"/>
    <p:sldId id="289" r:id="rId28"/>
    <p:sldId id="272" r:id="rId29"/>
    <p:sldId id="274" r:id="rId30"/>
    <p:sldId id="278" r:id="rId31"/>
    <p:sldId id="293" r:id="rId32"/>
    <p:sldId id="273" r:id="rId33"/>
    <p:sldId id="281" r:id="rId34"/>
    <p:sldId id="290" r:id="rId35"/>
    <p:sldId id="291" r:id="rId36"/>
    <p:sldId id="292" r:id="rId3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3" frameSlides="1"/>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502" autoAdjust="0"/>
    <p:restoredTop sz="95324" autoAdjust="0"/>
  </p:normalViewPr>
  <p:slideViewPr>
    <p:cSldViewPr snapToGrid="0" snapToObjects="1">
      <p:cViewPr varScale="1">
        <p:scale>
          <a:sx n="134" d="100"/>
          <a:sy n="134" d="100"/>
        </p:scale>
        <p:origin x="-120" y="-21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notesMaster" Target="notesMasters/notesMaster1.xml"/><Relationship Id="rId39" Type="http://schemas.openxmlformats.org/officeDocument/2006/relationships/handoutMaster" Target="handoutMasters/handoutMaster1.xml"/><Relationship Id="rId40" Type="http://schemas.openxmlformats.org/officeDocument/2006/relationships/printerSettings" Target="printerSettings/printerSettings1.bin"/><Relationship Id="rId41" Type="http://schemas.openxmlformats.org/officeDocument/2006/relationships/presProps" Target="presProps.xml"/><Relationship Id="rId42" Type="http://schemas.openxmlformats.org/officeDocument/2006/relationships/viewProps" Target="viewProps.xml"/><Relationship Id="rId43" Type="http://schemas.openxmlformats.org/officeDocument/2006/relationships/theme" Target="theme/theme1.xml"/><Relationship Id="rId4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C6F7998E-8B63-0D41-9EA0-3F6537F384EB}" type="slidenum">
              <a:rPr lang="en-US" smtClean="0"/>
              <a:t>‹#›</a:t>
            </a:fld>
            <a:endParaRPr lang="en-US"/>
          </a:p>
        </p:txBody>
      </p:sp>
    </p:spTree>
    <p:extLst>
      <p:ext uri="{BB962C8B-B14F-4D97-AF65-F5344CB8AC3E}">
        <p14:creationId xmlns:p14="http://schemas.microsoft.com/office/powerpoint/2010/main" val="949664719"/>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B6908A9-4ECC-F44F-BB38-95892BF462B3}" type="slidenum">
              <a:rPr lang="en-US" smtClean="0"/>
              <a:t>‹#›</a:t>
            </a:fld>
            <a:endParaRPr lang="en-US"/>
          </a:p>
        </p:txBody>
      </p:sp>
    </p:spTree>
    <p:extLst>
      <p:ext uri="{BB962C8B-B14F-4D97-AF65-F5344CB8AC3E}">
        <p14:creationId xmlns:p14="http://schemas.microsoft.com/office/powerpoint/2010/main" val="1478595906"/>
      </p:ext>
    </p:extLst>
  </p:cSld>
  <p:clrMap bg1="lt1" tx1="dk1" bg2="lt2" tx2="dk2" accent1="accent1" accent2="accent2" accent3="accent3" accent4="accent4" accent5="accent5" accent6="accent6" hlink="hlink" folHlink="folHlink"/>
  <p:hf hd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5" name="Slide Number Placeholder 4"/>
          <p:cNvSpPr>
            <a:spLocks noGrp="1"/>
          </p:cNvSpPr>
          <p:nvPr>
            <p:ph type="sldNum" sz="quarter" idx="11"/>
          </p:nvPr>
        </p:nvSpPr>
        <p:spPr/>
        <p:txBody>
          <a:bodyPr/>
          <a:lstStyle/>
          <a:p>
            <a:fld id="{FB6908A9-4ECC-F44F-BB38-95892BF462B3}" type="slidenum">
              <a:rPr lang="en-US" smtClean="0"/>
              <a:t>3</a:t>
            </a:fld>
            <a:endParaRPr lang="en-US"/>
          </a:p>
        </p:txBody>
      </p:sp>
      <p:sp>
        <p:nvSpPr>
          <p:cNvPr id="6" name="Footer Placeholder 5"/>
          <p:cNvSpPr>
            <a:spLocks noGrp="1"/>
          </p:cNvSpPr>
          <p:nvPr>
            <p:ph type="ftr" sz="quarter" idx="12"/>
          </p:nvPr>
        </p:nvSpPr>
        <p:spPr/>
        <p:txBody>
          <a:bodyPr/>
          <a:lstStyle/>
          <a:p>
            <a:endParaRPr lang="en-US"/>
          </a:p>
        </p:txBody>
      </p:sp>
    </p:spTree>
    <p:extLst>
      <p:ext uri="{BB962C8B-B14F-4D97-AF65-F5344CB8AC3E}">
        <p14:creationId xmlns:p14="http://schemas.microsoft.com/office/powerpoint/2010/main" val="6671964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71600"/>
            <a:ext cx="7848600" cy="1927225"/>
          </a:xfrm>
        </p:spPr>
        <p:txBody>
          <a:bodyPr anchor="b">
            <a:noAutofit/>
          </a:bodyPr>
          <a:lstStyle>
            <a:lvl1pPr>
              <a:defRPr sz="5400" cap="all" baseline="0"/>
            </a:lvl1pPr>
          </a:lstStyle>
          <a:p>
            <a:r>
              <a:rPr lang="en-US" smtClean="0"/>
              <a:t>Click to edit Master title style</a:t>
            </a:r>
            <a:endParaRPr lang="en-US" dirty="0"/>
          </a:p>
        </p:txBody>
      </p:sp>
      <p:sp>
        <p:nvSpPr>
          <p:cNvPr id="3" name="Subtitle 2"/>
          <p:cNvSpPr>
            <a:spLocks noGrp="1"/>
          </p:cNvSpPr>
          <p:nvPr>
            <p:ph type="subTitle" idx="1"/>
          </p:nvPr>
        </p:nvSpPr>
        <p:spPr>
          <a:xfrm>
            <a:off x="685800" y="3505200"/>
            <a:ext cx="6400800" cy="1752600"/>
          </a:xfrm>
        </p:spPr>
        <p:txBody>
          <a:bodyPr/>
          <a:lstStyle>
            <a:lvl1pPr marL="0" indent="0" algn="l">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smtClean="0"/>
              <a:t>Corso di Formazione INFN inter-struttura</a:t>
            </a:r>
            <a:endParaRPr lang="en-US" dirty="0"/>
          </a:p>
        </p:txBody>
      </p:sp>
      <p:sp>
        <p:nvSpPr>
          <p:cNvPr id="6" name="Slide Number Placeholder 5"/>
          <p:cNvSpPr>
            <a:spLocks noGrp="1"/>
          </p:cNvSpPr>
          <p:nvPr>
            <p:ph type="sldNum" sz="quarter" idx="12"/>
          </p:nvPr>
        </p:nvSpPr>
        <p:spPr/>
        <p:txBody>
          <a:bodyPr/>
          <a:lstStyle/>
          <a:p>
            <a:fld id="{BA9B540C-44DA-4F69-89C9-7C84606640D3}" type="slidenum">
              <a:rPr lang="en-US" smtClean="0"/>
              <a:pPr/>
              <a:t>‹#›</a:t>
            </a:fld>
            <a:endParaRPr lang="en-US" dirty="0"/>
          </a:p>
        </p:txBody>
      </p:sp>
      <p:cxnSp>
        <p:nvCxnSpPr>
          <p:cNvPr id="8" name="Straight Connector 7"/>
          <p:cNvCxnSpPr/>
          <p:nvPr/>
        </p:nvCxnSpPr>
        <p:spPr>
          <a:xfrm>
            <a:off x="685800" y="3398520"/>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t>Luisella Lari</a:t>
            </a:r>
            <a:endParaRPr lang="en-US"/>
          </a:p>
        </p:txBody>
      </p:sp>
      <p:sp>
        <p:nvSpPr>
          <p:cNvPr id="5" name="Footer Placeholder 4"/>
          <p:cNvSpPr>
            <a:spLocks noGrp="1"/>
          </p:cNvSpPr>
          <p:nvPr>
            <p:ph type="ftr" sz="quarter" idx="11"/>
          </p:nvPr>
        </p:nvSpPr>
        <p:spPr/>
        <p:txBody>
          <a:bodyPr/>
          <a:lstStyle/>
          <a:p>
            <a:r>
              <a:rPr lang="en-US" smtClean="0"/>
              <a:t>Corso di Formazione INFN inter-struttura</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609600"/>
            <a:ext cx="2057400" cy="5867400"/>
          </a:xfrm>
        </p:spPr>
        <p:txBody>
          <a:bodyPr vert="eaVert" anchor="b"/>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609600"/>
            <a:ext cx="6019800" cy="5867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r>
              <a:rPr lang="en-US" smtClean="0"/>
              <a:t>Luisella Lari</a:t>
            </a:r>
            <a:endParaRPr lang="en-US"/>
          </a:p>
        </p:txBody>
      </p:sp>
      <p:sp>
        <p:nvSpPr>
          <p:cNvPr id="5" name="Footer Placeholder 4"/>
          <p:cNvSpPr>
            <a:spLocks noGrp="1"/>
          </p:cNvSpPr>
          <p:nvPr>
            <p:ph type="ftr" sz="quarter" idx="11"/>
          </p:nvPr>
        </p:nvSpPr>
        <p:spPr/>
        <p:txBody>
          <a:bodyPr/>
          <a:lstStyle/>
          <a:p>
            <a:r>
              <a:rPr lang="en-US" smtClean="0"/>
              <a:t>Corso di Formazione INFN inter-struttura</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t>Luisella Lari</a:t>
            </a:r>
            <a:endParaRPr lang="en-US"/>
          </a:p>
        </p:txBody>
      </p:sp>
      <p:sp>
        <p:nvSpPr>
          <p:cNvPr id="5" name="Footer Placeholder 4"/>
          <p:cNvSpPr>
            <a:spLocks noGrp="1"/>
          </p:cNvSpPr>
          <p:nvPr>
            <p:ph type="ftr" sz="quarter" idx="11"/>
          </p:nvPr>
        </p:nvSpPr>
        <p:spPr/>
        <p:txBody>
          <a:bodyPr/>
          <a:lstStyle/>
          <a:p>
            <a:r>
              <a:rPr lang="en-US" smtClean="0"/>
              <a:t>Corso di Formazione INFN inter-struttura</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13" y="2362200"/>
            <a:ext cx="7772400" cy="2200275"/>
          </a:xfrm>
        </p:spPr>
        <p:txBody>
          <a:bodyPr anchor="b">
            <a:normAutofit/>
          </a:bodyPr>
          <a:lstStyle>
            <a:lvl1pPr algn="l">
              <a:defRPr sz="48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4626864"/>
            <a:ext cx="7772400" cy="1500187"/>
          </a:xfrm>
        </p:spPr>
        <p:txBody>
          <a:bodyPr anchor="t">
            <a:normAutofit/>
          </a:bodyPr>
          <a:lstStyle>
            <a:lvl1pPr marL="0" indent="0">
              <a:buNone/>
              <a:defRPr sz="24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r>
              <a:rPr lang="en-US" smtClean="0"/>
              <a:t>Luisella Lari</a:t>
            </a:r>
            <a:endParaRPr lang="en-US"/>
          </a:p>
        </p:txBody>
      </p:sp>
      <p:sp>
        <p:nvSpPr>
          <p:cNvPr id="5" name="Footer Placeholder 4"/>
          <p:cNvSpPr>
            <a:spLocks noGrp="1"/>
          </p:cNvSpPr>
          <p:nvPr>
            <p:ph type="ftr" sz="quarter" idx="11"/>
          </p:nvPr>
        </p:nvSpPr>
        <p:spPr/>
        <p:txBody>
          <a:bodyPr/>
          <a:lstStyle/>
          <a:p>
            <a:r>
              <a:rPr lang="en-US" smtClean="0"/>
              <a:t>Corso di Formazione INFN inter-struttura</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a:t>
            </a:fld>
            <a:endParaRPr lang="en-US"/>
          </a:p>
        </p:txBody>
      </p:sp>
      <p:cxnSp>
        <p:nvCxnSpPr>
          <p:cNvPr id="7" name="Straight Connector 6"/>
          <p:cNvCxnSpPr/>
          <p:nvPr/>
        </p:nvCxnSpPr>
        <p:spPr>
          <a:xfrm>
            <a:off x="731520" y="4599432"/>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r>
              <a:rPr lang="en-US" smtClean="0"/>
              <a:t>Luisella Lari</a:t>
            </a:r>
            <a:endParaRPr lang="en-US"/>
          </a:p>
        </p:txBody>
      </p:sp>
      <p:sp>
        <p:nvSpPr>
          <p:cNvPr id="6" name="Footer Placeholder 5"/>
          <p:cNvSpPr>
            <a:spLocks noGrp="1"/>
          </p:cNvSpPr>
          <p:nvPr>
            <p:ph type="ftr" sz="quarter" idx="11"/>
          </p:nvPr>
        </p:nvSpPr>
        <p:spPr/>
        <p:txBody>
          <a:bodyPr/>
          <a:lstStyle/>
          <a:p>
            <a:r>
              <a:rPr lang="en-US" smtClean="0"/>
              <a:t>Corso di Formazione INFN inter-struttura</a:t>
            </a:r>
            <a:endParaRPr lang="en-US"/>
          </a:p>
        </p:txBody>
      </p:sp>
      <p:sp>
        <p:nvSpPr>
          <p:cNvPr id="7" name="Slide Number Placeholder 6"/>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5488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488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r>
              <a:rPr lang="en-US" smtClean="0"/>
              <a:t>Luisella Lari</a:t>
            </a:r>
            <a:endParaRPr lang="en-US"/>
          </a:p>
        </p:txBody>
      </p:sp>
      <p:sp>
        <p:nvSpPr>
          <p:cNvPr id="8" name="Footer Placeholder 7"/>
          <p:cNvSpPr>
            <a:spLocks noGrp="1"/>
          </p:cNvSpPr>
          <p:nvPr>
            <p:ph type="ftr" sz="quarter" idx="11"/>
          </p:nvPr>
        </p:nvSpPr>
        <p:spPr/>
        <p:txBody>
          <a:bodyPr/>
          <a:lstStyle/>
          <a:p>
            <a:r>
              <a:rPr lang="en-US" smtClean="0"/>
              <a:t>Corso di Formazione INFN inter-struttura</a:t>
            </a:r>
            <a:endParaRPr lang="en-US"/>
          </a:p>
        </p:txBody>
      </p:sp>
      <p:sp>
        <p:nvSpPr>
          <p:cNvPr id="9" name="Slide Number Placeholder 8"/>
          <p:cNvSpPr>
            <a:spLocks noGrp="1"/>
          </p:cNvSpPr>
          <p:nvPr>
            <p:ph type="sldNum" sz="quarter" idx="12"/>
          </p:nvPr>
        </p:nvSpPr>
        <p:spPr/>
        <p:txBody>
          <a:bodyPr/>
          <a:lstStyle/>
          <a:p>
            <a:fld id="{BA9B540C-44DA-4F69-89C9-7C84606640D3}" type="slidenum">
              <a:rPr lang="en-US" smtClean="0"/>
              <a:pPr/>
              <a:t>‹#›</a:t>
            </a:fld>
            <a:endParaRPr lang="en-US"/>
          </a:p>
        </p:txBody>
      </p:sp>
      <p:cxnSp>
        <p:nvCxnSpPr>
          <p:cNvPr id="11" name="Straight Connector 10"/>
          <p:cNvCxnSpPr/>
          <p:nvPr/>
        </p:nvCxnSpPr>
        <p:spPr>
          <a:xfrm rot="5400000">
            <a:off x="2217817" y="4045823"/>
            <a:ext cx="4709160" cy="794"/>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r>
              <a:rPr lang="en-US" smtClean="0"/>
              <a:t>Luisella Lari</a:t>
            </a:r>
            <a:endParaRPr lang="en-US"/>
          </a:p>
        </p:txBody>
      </p:sp>
      <p:sp>
        <p:nvSpPr>
          <p:cNvPr id="4" name="Footer Placeholder 3"/>
          <p:cNvSpPr>
            <a:spLocks noGrp="1"/>
          </p:cNvSpPr>
          <p:nvPr>
            <p:ph type="ftr" sz="quarter" idx="11"/>
          </p:nvPr>
        </p:nvSpPr>
        <p:spPr/>
        <p:txBody>
          <a:bodyPr/>
          <a:lstStyle/>
          <a:p>
            <a:r>
              <a:rPr lang="en-US" smtClean="0"/>
              <a:t>Corso di Formazione INFN inter-struttura</a:t>
            </a:r>
            <a:endParaRPr lang="en-US"/>
          </a:p>
        </p:txBody>
      </p:sp>
      <p:sp>
        <p:nvSpPr>
          <p:cNvPr id="5" name="Slide Number Placeholder 4"/>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smtClean="0"/>
              <a:t>Luisella Lari</a:t>
            </a:r>
            <a:endParaRPr lang="en-US"/>
          </a:p>
        </p:txBody>
      </p:sp>
      <p:sp>
        <p:nvSpPr>
          <p:cNvPr id="3" name="Footer Placeholder 2"/>
          <p:cNvSpPr>
            <a:spLocks noGrp="1"/>
          </p:cNvSpPr>
          <p:nvPr>
            <p:ph type="ftr" sz="quarter" idx="11"/>
          </p:nvPr>
        </p:nvSpPr>
        <p:spPr/>
        <p:txBody>
          <a:bodyPr/>
          <a:lstStyle/>
          <a:p>
            <a:r>
              <a:rPr lang="en-US" smtClean="0"/>
              <a:t>Corso di Formazione INFN inter-struttura</a:t>
            </a:r>
            <a:endParaRPr lang="en-US"/>
          </a:p>
        </p:txBody>
      </p:sp>
      <p:sp>
        <p:nvSpPr>
          <p:cNvPr id="4" name="Slide Number Placeholder 3"/>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080"/>
            <a:ext cx="2139696" cy="1261872"/>
          </a:xfrm>
        </p:spPr>
        <p:txBody>
          <a:bodyPr anchor="b">
            <a:noAutofit/>
          </a:bodyPr>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2971800" y="792080"/>
            <a:ext cx="5715000" cy="55778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1" y="2130552"/>
            <a:ext cx="2139696" cy="42436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US" smtClean="0"/>
              <a:t>Luisella Lari</a:t>
            </a:r>
            <a:endParaRPr lang="en-US"/>
          </a:p>
        </p:txBody>
      </p:sp>
      <p:sp>
        <p:nvSpPr>
          <p:cNvPr id="6" name="Footer Placeholder 5"/>
          <p:cNvSpPr>
            <a:spLocks noGrp="1"/>
          </p:cNvSpPr>
          <p:nvPr>
            <p:ph type="ftr" sz="quarter" idx="11"/>
          </p:nvPr>
        </p:nvSpPr>
        <p:spPr/>
        <p:txBody>
          <a:bodyPr/>
          <a:lstStyle/>
          <a:p>
            <a:r>
              <a:rPr lang="en-US" smtClean="0"/>
              <a:t>Corso di Formazione INFN inter-struttura</a:t>
            </a:r>
            <a:endParaRPr lang="en-US"/>
          </a:p>
        </p:txBody>
      </p:sp>
      <p:sp>
        <p:nvSpPr>
          <p:cNvPr id="7" name="Slide Number Placeholder 6"/>
          <p:cNvSpPr>
            <a:spLocks noGrp="1"/>
          </p:cNvSpPr>
          <p:nvPr>
            <p:ph type="sldNum" sz="quarter" idx="12"/>
          </p:nvPr>
        </p:nvSpPr>
        <p:spPr/>
        <p:txBody>
          <a:bodyPr/>
          <a:lstStyle/>
          <a:p>
            <a:fld id="{BA9B540C-44DA-4F69-89C9-7C84606640D3}" type="slidenum">
              <a:rPr lang="en-US" smtClean="0"/>
              <a:pPr/>
              <a:t>‹#›</a:t>
            </a:fld>
            <a:endParaRPr lang="en-US"/>
          </a:p>
        </p:txBody>
      </p:sp>
      <p:cxnSp>
        <p:nvCxnSpPr>
          <p:cNvPr id="9" name="Straight Connector 8"/>
          <p:cNvCxnSpPr/>
          <p:nvPr/>
        </p:nvCxnSpPr>
        <p:spPr>
          <a:xfrm rot="5400000">
            <a:off x="-13116" y="3580206"/>
            <a:ext cx="557784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480"/>
            <a:ext cx="2142680" cy="1264920"/>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p:cNvSpPr>
          <p:nvPr>
            <p:ph type="pic" idx="1"/>
          </p:nvPr>
        </p:nvSpPr>
        <p:spPr>
          <a:xfrm>
            <a:off x="2858610" y="838201"/>
            <a:ext cx="5904390" cy="5500456"/>
          </a:xfrm>
          <a:solidFill>
            <a:schemeClr val="bg2"/>
          </a:solidFill>
          <a:ln w="76200">
            <a:solidFill>
              <a:srgbClr val="FFFFFF"/>
            </a:solidFill>
            <a:miter lim="800000"/>
          </a:ln>
          <a:effectLst>
            <a:outerShdw blurRad="50800" dist="12700" dir="5400000" algn="t" rotWithShape="0">
              <a:prstClr val="black">
                <a:alpha val="59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dirty="0"/>
          </a:p>
        </p:txBody>
      </p:sp>
      <p:sp>
        <p:nvSpPr>
          <p:cNvPr id="4" name="Text Placeholder 3"/>
          <p:cNvSpPr>
            <a:spLocks noGrp="1"/>
          </p:cNvSpPr>
          <p:nvPr>
            <p:ph type="body" sz="half" idx="2"/>
          </p:nvPr>
        </p:nvSpPr>
        <p:spPr>
          <a:xfrm>
            <a:off x="457200" y="2133600"/>
            <a:ext cx="2139696" cy="424281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US" smtClean="0"/>
              <a:t>Luisella Lari</a:t>
            </a:r>
            <a:endParaRPr lang="en-US"/>
          </a:p>
        </p:txBody>
      </p:sp>
      <p:sp>
        <p:nvSpPr>
          <p:cNvPr id="6" name="Footer Placeholder 5"/>
          <p:cNvSpPr>
            <a:spLocks noGrp="1"/>
          </p:cNvSpPr>
          <p:nvPr>
            <p:ph type="ftr" sz="quarter" idx="11"/>
          </p:nvPr>
        </p:nvSpPr>
        <p:spPr/>
        <p:txBody>
          <a:bodyPr/>
          <a:lstStyle/>
          <a:p>
            <a:r>
              <a:rPr lang="en-US" smtClean="0"/>
              <a:t>Corso di Formazione INFN inter-struttura</a:t>
            </a:r>
            <a:endParaRPr lang="en-US"/>
          </a:p>
        </p:txBody>
      </p:sp>
      <p:sp>
        <p:nvSpPr>
          <p:cNvPr id="7" name="Slide Number Placeholder 6"/>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20786"/>
            <a:ext cx="9144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457200" y="533400"/>
            <a:ext cx="8229600" cy="9906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876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Rectangle 6"/>
          <p:cNvSpPr/>
          <p:nvPr/>
        </p:nvSpPr>
        <p:spPr>
          <a:xfrm>
            <a:off x="0" y="0"/>
            <a:ext cx="9144000"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2"/>
          </p:nvPr>
        </p:nvSpPr>
        <p:spPr>
          <a:xfrm>
            <a:off x="457200" y="6524596"/>
            <a:ext cx="2895600" cy="329184"/>
          </a:xfrm>
          <a:prstGeom prst="rect">
            <a:avLst/>
          </a:prstGeom>
        </p:spPr>
        <p:txBody>
          <a:bodyPr vert="horz" lIns="91440" tIns="45720" rIns="91440" bIns="45720" rtlCol="0" anchor="ctr"/>
          <a:lstStyle>
            <a:lvl1pPr algn="l">
              <a:defRPr sz="1200">
                <a:ln>
                  <a:solidFill>
                    <a:srgbClr val="376092"/>
                  </a:solidFill>
                </a:ln>
                <a:solidFill>
                  <a:srgbClr val="000000"/>
                </a:solidFill>
              </a:defRPr>
            </a:lvl1pPr>
          </a:lstStyle>
          <a:p>
            <a:r>
              <a:rPr lang="en-US" smtClean="0"/>
              <a:t>Luisella Lari</a:t>
            </a:r>
            <a:endParaRPr lang="en-US" dirty="0"/>
          </a:p>
        </p:txBody>
      </p:sp>
      <p:sp>
        <p:nvSpPr>
          <p:cNvPr id="5" name="Footer Placeholder 4"/>
          <p:cNvSpPr>
            <a:spLocks noGrp="1"/>
          </p:cNvSpPr>
          <p:nvPr>
            <p:ph type="ftr" sz="quarter" idx="3"/>
          </p:nvPr>
        </p:nvSpPr>
        <p:spPr>
          <a:xfrm>
            <a:off x="3429000" y="6524596"/>
            <a:ext cx="4114800" cy="329184"/>
          </a:xfrm>
          <a:prstGeom prst="rect">
            <a:avLst/>
          </a:prstGeom>
        </p:spPr>
        <p:txBody>
          <a:bodyPr vert="horz" lIns="91440" tIns="45720" rIns="91440" bIns="45720" rtlCol="0" anchor="ctr"/>
          <a:lstStyle>
            <a:lvl1pPr algn="r">
              <a:defRPr sz="1200">
                <a:ln>
                  <a:solidFill>
                    <a:schemeClr val="accent1">
                      <a:lumMod val="75000"/>
                    </a:schemeClr>
                  </a:solidFill>
                </a:ln>
                <a:solidFill>
                  <a:schemeClr val="tx1"/>
                </a:solidFill>
              </a:defRPr>
            </a:lvl1pPr>
          </a:lstStyle>
          <a:p>
            <a:r>
              <a:rPr lang="en-US" smtClean="0"/>
              <a:t>Corso di Formazione INFN inter-struttura</a:t>
            </a:r>
            <a:endParaRPr lang="en-US" dirty="0"/>
          </a:p>
        </p:txBody>
      </p:sp>
      <p:sp>
        <p:nvSpPr>
          <p:cNvPr id="6" name="Slide Number Placeholder 5"/>
          <p:cNvSpPr>
            <a:spLocks noGrp="1"/>
          </p:cNvSpPr>
          <p:nvPr>
            <p:ph type="sldNum" sz="quarter" idx="4"/>
          </p:nvPr>
        </p:nvSpPr>
        <p:spPr>
          <a:xfrm>
            <a:off x="7620000" y="6524596"/>
            <a:ext cx="1066800" cy="329184"/>
          </a:xfrm>
          <a:prstGeom prst="rect">
            <a:avLst/>
          </a:prstGeom>
        </p:spPr>
        <p:txBody>
          <a:bodyPr vert="horz" lIns="91440" tIns="45720" rIns="91440" bIns="45720" rtlCol="0" anchor="ctr"/>
          <a:lstStyle>
            <a:lvl1pPr algn="r">
              <a:defRPr sz="1400" b="1">
                <a:ln>
                  <a:solidFill>
                    <a:srgbClr val="376092"/>
                  </a:solidFill>
                </a:ln>
                <a:solidFill>
                  <a:srgbClr val="000000"/>
                </a:solidFill>
              </a:defRPr>
            </a:lvl1pPr>
          </a:lstStyle>
          <a:p>
            <a:fld id="{BA9B540C-44DA-4F69-89C9-7C84606640D3}"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p:txStyles>
    <p:titleStyle>
      <a:lvl1pPr algn="l" defTabSz="914400" rtl="0" eaLnBrk="1" latinLnBrk="0" hangingPunct="1">
        <a:spcBef>
          <a:spcPct val="0"/>
        </a:spcBef>
        <a:buNone/>
        <a:defRPr sz="4000" kern="1200" spc="-100" baseline="0">
          <a:solidFill>
            <a:schemeClr val="tx2"/>
          </a:solidFill>
          <a:latin typeface="+mj-lt"/>
          <a:ea typeface="+mj-ea"/>
          <a:cs typeface="+mj-cs"/>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hyperlink" Target="mailto:llari@cern.ch" TargetMode="External"/><Relationship Id="rId3"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png"/><Relationship Id="rId3" Type="http://schemas.openxmlformats.org/officeDocument/2006/relationships/image" Target="../media/image1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png"/><Relationship Id="rId3" Type="http://schemas.openxmlformats.org/officeDocument/2006/relationships/image" Target="../media/image15.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png"/><Relationship Id="rId3" Type="http://schemas.openxmlformats.org/officeDocument/2006/relationships/image" Target="../media/image16.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png"/><Relationship Id="rId3" Type="http://schemas.openxmlformats.org/officeDocument/2006/relationships/image" Target="../media/image17.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png"/><Relationship Id="rId3" Type="http://schemas.openxmlformats.org/officeDocument/2006/relationships/image" Target="../media/image17.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3.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4.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5.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6.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30.xml.rels><?xml version="1.0" encoding="UTF-8" standalone="yes"?>
<Relationships xmlns="http://schemas.openxmlformats.org/package/2006/relationships"><Relationship Id="rId3" Type="http://schemas.openxmlformats.org/officeDocument/2006/relationships/image" Target="../media/image28.png"/><Relationship Id="rId4" Type="http://schemas.openxmlformats.org/officeDocument/2006/relationships/image" Target="../media/image29.png"/><Relationship Id="rId5" Type="http://schemas.openxmlformats.org/officeDocument/2006/relationships/image" Target="../media/image30.png"/><Relationship Id="rId1" Type="http://schemas.openxmlformats.org/officeDocument/2006/relationships/slideLayout" Target="../slideLayouts/slideLayout2.xml"/><Relationship Id="rId2" Type="http://schemas.openxmlformats.org/officeDocument/2006/relationships/image" Target="../media/image27.png"/></Relationships>
</file>

<file path=ppt/slides/_rels/slide31.xml.rels><?xml version="1.0" encoding="UTF-8" standalone="yes"?>
<Relationships xmlns="http://schemas.openxmlformats.org/package/2006/relationships"><Relationship Id="rId3" Type="http://schemas.openxmlformats.org/officeDocument/2006/relationships/image" Target="../media/image32.png"/><Relationship Id="rId4" Type="http://schemas.openxmlformats.org/officeDocument/2006/relationships/image" Target="../media/image33.png"/><Relationship Id="rId5" Type="http://schemas.openxmlformats.org/officeDocument/2006/relationships/image" Target="../media/image34.png"/><Relationship Id="rId1" Type="http://schemas.openxmlformats.org/officeDocument/2006/relationships/slideLayout" Target="../slideLayouts/slideLayout2.xml"/><Relationship Id="rId2" Type="http://schemas.openxmlformats.org/officeDocument/2006/relationships/image" Target="../media/image31.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projectscience.org/" TargetMode="External"/><Relationship Id="rId3" Type="http://schemas.openxmlformats.org/officeDocument/2006/relationships/image" Target="../media/image35.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6.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4953" y="1371600"/>
            <a:ext cx="9039047" cy="1927225"/>
          </a:xfrm>
        </p:spPr>
        <p:txBody>
          <a:bodyPr/>
          <a:lstStyle/>
          <a:p>
            <a:pPr algn="ctr"/>
            <a:r>
              <a:rPr lang="en-US" sz="3000" b="1" dirty="0" err="1" smtClean="0">
                <a:solidFill>
                  <a:schemeClr val="accent2"/>
                </a:solidFill>
              </a:rPr>
              <a:t>Fondamenti</a:t>
            </a:r>
            <a:r>
              <a:rPr lang="en-US" sz="3000" b="1" dirty="0" smtClean="0">
                <a:solidFill>
                  <a:schemeClr val="accent2"/>
                </a:solidFill>
              </a:rPr>
              <a:t> di Project Management  E PIANIFICAZIONE OPERAZIONALE </a:t>
            </a:r>
            <a:br>
              <a:rPr lang="en-US" sz="3000" b="1" dirty="0" smtClean="0">
                <a:solidFill>
                  <a:schemeClr val="accent2"/>
                </a:solidFill>
              </a:rPr>
            </a:br>
            <a:r>
              <a:rPr lang="en-US" sz="3000" b="1" dirty="0" smtClean="0">
                <a:solidFill>
                  <a:schemeClr val="accent2"/>
                </a:solidFill>
              </a:rPr>
              <a:t>PER la </a:t>
            </a:r>
            <a:r>
              <a:rPr lang="en-US" sz="3000" b="1" dirty="0" err="1" smtClean="0">
                <a:solidFill>
                  <a:schemeClr val="accent2"/>
                </a:solidFill>
              </a:rPr>
              <a:t>Gestione</a:t>
            </a:r>
            <a:r>
              <a:rPr lang="en-US" sz="3000" b="1" dirty="0" smtClean="0">
                <a:solidFill>
                  <a:schemeClr val="accent2"/>
                </a:solidFill>
              </a:rPr>
              <a:t> DI PROGETTI DI RICERCA</a:t>
            </a:r>
            <a:endParaRPr lang="en-US" sz="3000" b="1" dirty="0">
              <a:solidFill>
                <a:schemeClr val="accent2"/>
              </a:solidFill>
            </a:endParaRPr>
          </a:p>
        </p:txBody>
      </p:sp>
      <p:sp>
        <p:nvSpPr>
          <p:cNvPr id="3" name="Subtitle 2"/>
          <p:cNvSpPr>
            <a:spLocks noGrp="1"/>
          </p:cNvSpPr>
          <p:nvPr>
            <p:ph type="subTitle" idx="1"/>
          </p:nvPr>
        </p:nvSpPr>
        <p:spPr>
          <a:xfrm>
            <a:off x="671697" y="3504646"/>
            <a:ext cx="7913430" cy="2803612"/>
          </a:xfrm>
        </p:spPr>
        <p:txBody>
          <a:bodyPr>
            <a:normAutofit fontScale="92500" lnSpcReduction="10000"/>
          </a:bodyPr>
          <a:lstStyle/>
          <a:p>
            <a:pPr algn="ctr"/>
            <a:r>
              <a:rPr lang="it-IT" i="1" dirty="0" smtClean="0"/>
              <a:t>Luisella Lari</a:t>
            </a:r>
          </a:p>
          <a:p>
            <a:pPr algn="ctr"/>
            <a:r>
              <a:rPr lang="it-IT" dirty="0" smtClean="0">
                <a:solidFill>
                  <a:srgbClr val="3366FF"/>
                </a:solidFill>
                <a:hlinkClick r:id="rId2"/>
              </a:rPr>
              <a:t>llari@cern.ch</a:t>
            </a:r>
            <a:endParaRPr lang="it-IT" dirty="0" smtClean="0">
              <a:solidFill>
                <a:srgbClr val="3366FF"/>
              </a:solidFill>
            </a:endParaRPr>
          </a:p>
          <a:p>
            <a:pPr algn="ctr"/>
            <a:endParaRPr lang="it-IT" dirty="0" smtClean="0">
              <a:solidFill>
                <a:srgbClr val="3366FF"/>
              </a:solidFill>
            </a:endParaRPr>
          </a:p>
          <a:p>
            <a:pPr algn="ctr"/>
            <a:r>
              <a:rPr lang="en-US" i="1" dirty="0" err="1" smtClean="0"/>
              <a:t>Corso</a:t>
            </a:r>
            <a:r>
              <a:rPr lang="en-US" i="1" dirty="0" smtClean="0"/>
              <a:t> di </a:t>
            </a:r>
            <a:r>
              <a:rPr lang="en-US" i="1" dirty="0" err="1" smtClean="0"/>
              <a:t>Formazione</a:t>
            </a:r>
            <a:r>
              <a:rPr lang="en-US" i="1" dirty="0" smtClean="0"/>
              <a:t> INFN inter-</a:t>
            </a:r>
            <a:r>
              <a:rPr lang="en-US" i="1" dirty="0" err="1" smtClean="0"/>
              <a:t>struttura</a:t>
            </a:r>
            <a:r>
              <a:rPr lang="en-US" i="1" dirty="0" smtClean="0"/>
              <a:t>: </a:t>
            </a:r>
          </a:p>
          <a:p>
            <a:pPr algn="ctr"/>
            <a:r>
              <a:rPr lang="en-US" i="1" dirty="0" err="1" smtClean="0"/>
              <a:t>Sezioni</a:t>
            </a:r>
            <a:r>
              <a:rPr lang="en-US" i="1" dirty="0" smtClean="0"/>
              <a:t> di Bologna, Ferrara, LNGS, Perugia e Pisa.</a:t>
            </a:r>
            <a:endParaRPr lang="it-IT" i="1" dirty="0" smtClean="0"/>
          </a:p>
          <a:p>
            <a:pPr algn="ctr"/>
            <a:endParaRPr lang="it-IT" dirty="0" smtClean="0"/>
          </a:p>
          <a:p>
            <a:pPr algn="ctr"/>
            <a:r>
              <a:rPr lang="it-IT" dirty="0" smtClean="0"/>
              <a:t>6-7 </a:t>
            </a:r>
            <a:r>
              <a:rPr lang="it-IT" dirty="0" err="1" smtClean="0"/>
              <a:t>June</a:t>
            </a:r>
            <a:r>
              <a:rPr lang="it-IT" dirty="0" smtClean="0"/>
              <a:t> 2013 - </a:t>
            </a:r>
            <a:r>
              <a:rPr lang="it-IT" i="1" dirty="0" smtClean="0"/>
              <a:t>Hotel </a:t>
            </a:r>
            <a:r>
              <a:rPr lang="it-IT" i="1" dirty="0" err="1" smtClean="0"/>
              <a:t>Giò</a:t>
            </a:r>
            <a:r>
              <a:rPr lang="it-IT" i="1" dirty="0" smtClean="0"/>
              <a:t>, Perugia</a:t>
            </a:r>
            <a:endParaRPr lang="en-US" dirty="0"/>
          </a:p>
        </p:txBody>
      </p:sp>
      <p:pic>
        <p:nvPicPr>
          <p:cNvPr id="4" name="Picture 3"/>
          <p:cNvPicPr>
            <a:picLocks noChangeAspect="1"/>
          </p:cNvPicPr>
          <p:nvPr/>
        </p:nvPicPr>
        <p:blipFill>
          <a:blip r:embed="rId3"/>
          <a:stretch>
            <a:fillRect/>
          </a:stretch>
        </p:blipFill>
        <p:spPr>
          <a:xfrm>
            <a:off x="3683835" y="0"/>
            <a:ext cx="1789597" cy="1426841"/>
          </a:xfrm>
          <a:prstGeom prst="rect">
            <a:avLst/>
          </a:prstGeom>
        </p:spPr>
      </p:pic>
    </p:spTree>
    <p:extLst>
      <p:ext uri="{BB962C8B-B14F-4D97-AF65-F5344CB8AC3E}">
        <p14:creationId xmlns:p14="http://schemas.microsoft.com/office/powerpoint/2010/main" val="930442482"/>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i="1" dirty="0"/>
              <a:t>Parallel with Industrial Practices </a:t>
            </a:r>
            <a:r>
              <a:rPr lang="en-US" dirty="0" smtClean="0"/>
              <a:t>(2/2)</a:t>
            </a:r>
            <a:endParaRPr lang="en-US" dirty="0"/>
          </a:p>
        </p:txBody>
      </p:sp>
      <p:sp>
        <p:nvSpPr>
          <p:cNvPr id="9" name="Text Placeholder 8"/>
          <p:cNvSpPr>
            <a:spLocks noGrp="1"/>
          </p:cNvSpPr>
          <p:nvPr>
            <p:ph type="body" idx="1"/>
          </p:nvPr>
        </p:nvSpPr>
        <p:spPr/>
        <p:txBody>
          <a:bodyPr>
            <a:normAutofit/>
          </a:bodyPr>
          <a:lstStyle/>
          <a:p>
            <a:r>
              <a:rPr lang="en-US" sz="2600" dirty="0" smtClean="0">
                <a:solidFill>
                  <a:srgbClr val="C0504D"/>
                </a:solidFill>
              </a:rPr>
              <a:t>Scientific Project</a:t>
            </a:r>
            <a:endParaRPr lang="en-US" sz="2600" dirty="0">
              <a:solidFill>
                <a:srgbClr val="C0504D"/>
              </a:solidFill>
            </a:endParaRPr>
          </a:p>
        </p:txBody>
      </p:sp>
      <p:sp>
        <p:nvSpPr>
          <p:cNvPr id="10" name="Content Placeholder 9"/>
          <p:cNvSpPr>
            <a:spLocks noGrp="1"/>
          </p:cNvSpPr>
          <p:nvPr>
            <p:ph sz="half" idx="2"/>
          </p:nvPr>
        </p:nvSpPr>
        <p:spPr/>
        <p:txBody>
          <a:bodyPr>
            <a:normAutofit/>
          </a:bodyPr>
          <a:lstStyle/>
          <a:p>
            <a:r>
              <a:rPr lang="en-US" sz="2200" dirty="0" smtClean="0"/>
              <a:t>Focus on Prototype projects.</a:t>
            </a:r>
          </a:p>
          <a:p>
            <a:endParaRPr lang="en-US" sz="1600" dirty="0"/>
          </a:p>
          <a:p>
            <a:r>
              <a:rPr lang="en-US" sz="2200" dirty="0" smtClean="0"/>
              <a:t>Specified Performance.</a:t>
            </a:r>
          </a:p>
          <a:p>
            <a:endParaRPr lang="en-US" sz="1600" dirty="0"/>
          </a:p>
          <a:p>
            <a:r>
              <a:rPr lang="en-US" sz="2200" dirty="0" smtClean="0"/>
              <a:t>Controlled Schedule.</a:t>
            </a:r>
          </a:p>
          <a:p>
            <a:endParaRPr lang="en-US" sz="1500" dirty="0" smtClean="0"/>
          </a:p>
          <a:p>
            <a:r>
              <a:rPr lang="en-US" sz="2200" dirty="0" smtClean="0"/>
              <a:t>Close-loop Control.</a:t>
            </a:r>
          </a:p>
          <a:p>
            <a:endParaRPr lang="en-US" sz="1500" dirty="0" smtClean="0"/>
          </a:p>
          <a:p>
            <a:r>
              <a:rPr lang="en-US" sz="2200" dirty="0" smtClean="0"/>
              <a:t>Large and Diverse Groups.</a:t>
            </a:r>
          </a:p>
          <a:p>
            <a:endParaRPr lang="en-US" sz="1500" dirty="0" smtClean="0"/>
          </a:p>
          <a:p>
            <a:r>
              <a:rPr lang="en-US" sz="2200" dirty="0" smtClean="0"/>
              <a:t>Proactive.</a:t>
            </a:r>
            <a:endParaRPr lang="en-US" sz="2200" dirty="0"/>
          </a:p>
        </p:txBody>
      </p:sp>
      <p:sp>
        <p:nvSpPr>
          <p:cNvPr id="11" name="Text Placeholder 10"/>
          <p:cNvSpPr>
            <a:spLocks noGrp="1"/>
          </p:cNvSpPr>
          <p:nvPr>
            <p:ph type="body" sz="quarter" idx="3"/>
          </p:nvPr>
        </p:nvSpPr>
        <p:spPr/>
        <p:txBody>
          <a:bodyPr>
            <a:normAutofit/>
          </a:bodyPr>
          <a:lstStyle/>
          <a:p>
            <a:r>
              <a:rPr lang="en-US" sz="2600" dirty="0" smtClean="0">
                <a:solidFill>
                  <a:schemeClr val="accent1"/>
                </a:solidFill>
              </a:rPr>
              <a:t>R&amp;D Project</a:t>
            </a:r>
            <a:endParaRPr lang="en-US" sz="2600" dirty="0">
              <a:solidFill>
                <a:schemeClr val="accent1"/>
              </a:solidFill>
            </a:endParaRPr>
          </a:p>
        </p:txBody>
      </p:sp>
      <p:sp>
        <p:nvSpPr>
          <p:cNvPr id="12" name="Content Placeholder 11"/>
          <p:cNvSpPr>
            <a:spLocks noGrp="1"/>
          </p:cNvSpPr>
          <p:nvPr>
            <p:ph sz="quarter" idx="4"/>
          </p:nvPr>
        </p:nvSpPr>
        <p:spPr/>
        <p:txBody>
          <a:bodyPr>
            <a:normAutofit/>
          </a:bodyPr>
          <a:lstStyle/>
          <a:p>
            <a:r>
              <a:rPr lang="en-US" sz="2200" dirty="0" smtClean="0"/>
              <a:t>Focus on sub-</a:t>
            </a:r>
            <a:r>
              <a:rPr lang="en-US" sz="2200" dirty="0"/>
              <a:t>s</a:t>
            </a:r>
            <a:r>
              <a:rPr lang="en-US" sz="2200" dirty="0" smtClean="0"/>
              <a:t>ystem.</a:t>
            </a:r>
          </a:p>
          <a:p>
            <a:endParaRPr lang="en-US" sz="1500" dirty="0"/>
          </a:p>
          <a:p>
            <a:r>
              <a:rPr lang="en-US" sz="2200" dirty="0" smtClean="0"/>
              <a:t>Flexible Performance.</a:t>
            </a:r>
          </a:p>
          <a:p>
            <a:endParaRPr lang="en-US" sz="1500" dirty="0"/>
          </a:p>
          <a:p>
            <a:r>
              <a:rPr lang="en-US" sz="2200" dirty="0" smtClean="0"/>
              <a:t>Flexible Schedule.</a:t>
            </a:r>
          </a:p>
          <a:p>
            <a:endParaRPr lang="en-US" sz="1500" dirty="0" smtClean="0"/>
          </a:p>
          <a:p>
            <a:r>
              <a:rPr lang="en-US" sz="2200" dirty="0" smtClean="0"/>
              <a:t>Open-loop Control.</a:t>
            </a:r>
          </a:p>
          <a:p>
            <a:endParaRPr lang="en-US" sz="1500" dirty="0" smtClean="0"/>
          </a:p>
          <a:p>
            <a:r>
              <a:rPr lang="en-US" sz="2200" dirty="0" smtClean="0"/>
              <a:t>Small and Familiar Groups.</a:t>
            </a:r>
          </a:p>
          <a:p>
            <a:endParaRPr lang="en-US" sz="1500" dirty="0" smtClean="0"/>
          </a:p>
          <a:p>
            <a:r>
              <a:rPr lang="en-US" sz="2200" dirty="0" smtClean="0"/>
              <a:t>Reactive.</a:t>
            </a:r>
            <a:endParaRPr lang="en-US" sz="2200" dirty="0"/>
          </a:p>
        </p:txBody>
      </p:sp>
      <p:sp>
        <p:nvSpPr>
          <p:cNvPr id="4" name="Date Placeholder 3"/>
          <p:cNvSpPr>
            <a:spLocks noGrp="1"/>
          </p:cNvSpPr>
          <p:nvPr>
            <p:ph type="dt" sz="half" idx="10"/>
          </p:nvPr>
        </p:nvSpPr>
        <p:spPr/>
        <p:txBody>
          <a:bodyPr/>
          <a:lstStyle/>
          <a:p>
            <a:r>
              <a:rPr lang="en-US" smtClean="0"/>
              <a:t>Luisella Lari</a:t>
            </a:r>
            <a:endParaRPr lang="en-US"/>
          </a:p>
        </p:txBody>
      </p:sp>
      <p:sp>
        <p:nvSpPr>
          <p:cNvPr id="5" name="Footer Placeholder 4"/>
          <p:cNvSpPr>
            <a:spLocks noGrp="1"/>
          </p:cNvSpPr>
          <p:nvPr>
            <p:ph type="ftr" sz="quarter" idx="11"/>
          </p:nvPr>
        </p:nvSpPr>
        <p:spPr/>
        <p:txBody>
          <a:bodyPr/>
          <a:lstStyle/>
          <a:p>
            <a:r>
              <a:rPr lang="en-US" smtClean="0"/>
              <a:t>Corso di Formazione INFN inter-struttura</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10</a:t>
            </a:fld>
            <a:endParaRPr lang="en-US"/>
          </a:p>
        </p:txBody>
      </p:sp>
    </p:spTree>
    <p:extLst>
      <p:ext uri="{BB962C8B-B14F-4D97-AF65-F5344CB8AC3E}">
        <p14:creationId xmlns:p14="http://schemas.microsoft.com/office/powerpoint/2010/main" val="44578752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0">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2">
                                            <p:txEl>
                                              <p:pRg st="6" end="6"/>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0">
                                            <p:txEl>
                                              <p:pRg st="8" end="8"/>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2">
                                            <p:txEl>
                                              <p:pRg st="8" end="8"/>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
                                            <p:txEl>
                                              <p:pRg st="10" end="10"/>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457200" y="533400"/>
            <a:ext cx="8229600" cy="1250156"/>
          </a:xfrm>
        </p:spPr>
        <p:txBody>
          <a:bodyPr>
            <a:normAutofit fontScale="90000"/>
          </a:bodyPr>
          <a:lstStyle/>
          <a:p>
            <a:pPr algn="r"/>
            <a:r>
              <a:rPr lang="en-US" i="1" dirty="0" smtClean="0"/>
              <a:t>Example of </a:t>
            </a:r>
            <a:r>
              <a:rPr lang="en-US" i="1" dirty="0" smtClean="0">
                <a:solidFill>
                  <a:schemeClr val="accent2"/>
                </a:solidFill>
              </a:rPr>
              <a:t>Technic</a:t>
            </a:r>
            <a:r>
              <a:rPr lang="en-US" i="1" dirty="0" smtClean="0">
                <a:solidFill>
                  <a:srgbClr val="C0504D"/>
                </a:solidFill>
              </a:rPr>
              <a:t>al</a:t>
            </a:r>
            <a:r>
              <a:rPr lang="en-US" i="1" dirty="0" smtClean="0"/>
              <a:t> </a:t>
            </a:r>
            <a:br>
              <a:rPr lang="en-US" i="1" dirty="0" smtClean="0"/>
            </a:br>
            <a:r>
              <a:rPr lang="en-US" i="1" dirty="0" smtClean="0"/>
              <a:t>Incertitude</a:t>
            </a:r>
            <a:endParaRPr lang="en-US" dirty="0"/>
          </a:p>
        </p:txBody>
      </p:sp>
      <p:sp>
        <p:nvSpPr>
          <p:cNvPr id="11" name="Content Placeholder 10"/>
          <p:cNvSpPr>
            <a:spLocks noGrp="1"/>
          </p:cNvSpPr>
          <p:nvPr>
            <p:ph idx="1"/>
          </p:nvPr>
        </p:nvSpPr>
        <p:spPr>
          <a:xfrm>
            <a:off x="457200" y="2120900"/>
            <a:ext cx="8229600" cy="4876800"/>
          </a:xfrm>
        </p:spPr>
        <p:txBody>
          <a:bodyPr/>
          <a:lstStyle/>
          <a:p>
            <a:r>
              <a:rPr lang="en-US" dirty="0" smtClean="0"/>
              <a:t>FNAL Main Ring Magnet Coil (6 versions), 1972.</a:t>
            </a:r>
          </a:p>
          <a:p>
            <a:endParaRPr lang="en-US" sz="1500" dirty="0" smtClean="0"/>
          </a:p>
          <a:p>
            <a:r>
              <a:rPr lang="en-US" dirty="0" smtClean="0"/>
              <a:t>NSLS RF Window, 1982.</a:t>
            </a:r>
          </a:p>
          <a:p>
            <a:endParaRPr lang="en-US" sz="1500" dirty="0" smtClean="0"/>
          </a:p>
          <a:p>
            <a:r>
              <a:rPr lang="en-US" dirty="0" smtClean="0"/>
              <a:t>ESRF Floor Movement, 1995.</a:t>
            </a:r>
          </a:p>
          <a:p>
            <a:endParaRPr lang="en-US" sz="1500" dirty="0" smtClean="0"/>
          </a:p>
          <a:p>
            <a:r>
              <a:rPr lang="en-US" dirty="0" smtClean="0"/>
              <a:t>KKB Electron Cloud, 2000.</a:t>
            </a:r>
          </a:p>
          <a:p>
            <a:endParaRPr lang="en-US" sz="1500" dirty="0" smtClean="0"/>
          </a:p>
          <a:p>
            <a:r>
              <a:rPr lang="en-US" dirty="0" smtClean="0"/>
              <a:t>J-PARC RFQ Vacuum and MR e-Cloud, 2009.</a:t>
            </a:r>
          </a:p>
          <a:p>
            <a:endParaRPr lang="en-US" sz="1500" dirty="0" smtClean="0"/>
          </a:p>
          <a:p>
            <a:r>
              <a:rPr lang="en-US" dirty="0" smtClean="0"/>
              <a:t>LHC SC high resistance cable joint, quench protection and vacuum interlock failure, 2008. </a:t>
            </a:r>
            <a:endParaRPr lang="en-US" dirty="0"/>
          </a:p>
        </p:txBody>
      </p:sp>
      <p:sp>
        <p:nvSpPr>
          <p:cNvPr id="7" name="Date Placeholder 6"/>
          <p:cNvSpPr>
            <a:spLocks noGrp="1"/>
          </p:cNvSpPr>
          <p:nvPr>
            <p:ph type="dt" sz="half" idx="10"/>
          </p:nvPr>
        </p:nvSpPr>
        <p:spPr/>
        <p:txBody>
          <a:bodyPr/>
          <a:lstStyle/>
          <a:p>
            <a:r>
              <a:rPr lang="en-US" smtClean="0"/>
              <a:t>Luisella Lari</a:t>
            </a:r>
            <a:endParaRPr lang="en-US" dirty="0"/>
          </a:p>
        </p:txBody>
      </p:sp>
      <p:sp>
        <p:nvSpPr>
          <p:cNvPr id="8" name="Footer Placeholder 7"/>
          <p:cNvSpPr>
            <a:spLocks noGrp="1"/>
          </p:cNvSpPr>
          <p:nvPr>
            <p:ph type="ftr" sz="quarter" idx="11"/>
          </p:nvPr>
        </p:nvSpPr>
        <p:spPr/>
        <p:txBody>
          <a:bodyPr/>
          <a:lstStyle/>
          <a:p>
            <a:r>
              <a:rPr lang="en-US" smtClean="0"/>
              <a:t>Corso di Formazione INFN inter-struttura</a:t>
            </a:r>
            <a:endParaRPr lang="en-US"/>
          </a:p>
        </p:txBody>
      </p:sp>
      <p:sp>
        <p:nvSpPr>
          <p:cNvPr id="9" name="Slide Number Placeholder 8"/>
          <p:cNvSpPr>
            <a:spLocks noGrp="1"/>
          </p:cNvSpPr>
          <p:nvPr>
            <p:ph type="sldNum" sz="quarter" idx="12"/>
          </p:nvPr>
        </p:nvSpPr>
        <p:spPr/>
        <p:txBody>
          <a:bodyPr/>
          <a:lstStyle/>
          <a:p>
            <a:fld id="{BA9B540C-44DA-4F69-89C9-7C84606640D3}" type="slidenum">
              <a:rPr lang="en-US" smtClean="0"/>
              <a:pPr/>
              <a:t>11</a:t>
            </a:fld>
            <a:endParaRPr lang="en-US"/>
          </a:p>
        </p:txBody>
      </p:sp>
      <p:pic>
        <p:nvPicPr>
          <p:cNvPr id="13" name="Picture 12"/>
          <p:cNvPicPr>
            <a:picLocks noChangeAspect="1"/>
          </p:cNvPicPr>
          <p:nvPr/>
        </p:nvPicPr>
        <p:blipFill>
          <a:blip r:embed="rId2"/>
          <a:stretch>
            <a:fillRect/>
          </a:stretch>
        </p:blipFill>
        <p:spPr>
          <a:xfrm>
            <a:off x="1320800" y="482599"/>
            <a:ext cx="2108200" cy="1449387"/>
          </a:xfrm>
          <a:prstGeom prst="rect">
            <a:avLst/>
          </a:prstGeom>
        </p:spPr>
      </p:pic>
      <p:sp>
        <p:nvSpPr>
          <p:cNvPr id="14" name="TextBox 13"/>
          <p:cNvSpPr txBox="1"/>
          <p:nvPr/>
        </p:nvSpPr>
        <p:spPr>
          <a:xfrm rot="16200000">
            <a:off x="-61903" y="951360"/>
            <a:ext cx="1938539" cy="646331"/>
          </a:xfrm>
          <a:prstGeom prst="rect">
            <a:avLst/>
          </a:prstGeom>
          <a:noFill/>
        </p:spPr>
        <p:txBody>
          <a:bodyPr wrap="square" rtlCol="0">
            <a:spAutoFit/>
          </a:bodyPr>
          <a:lstStyle/>
          <a:p>
            <a:pPr algn="ctr"/>
            <a:r>
              <a:rPr lang="en-US" b="1" dirty="0" smtClean="0">
                <a:solidFill>
                  <a:srgbClr val="0000FF"/>
                </a:solidFill>
              </a:rPr>
              <a:t>Accelerator </a:t>
            </a:r>
            <a:endParaRPr lang="en-US" b="1" dirty="0">
              <a:solidFill>
                <a:srgbClr val="0000FF"/>
              </a:solidFill>
            </a:endParaRPr>
          </a:p>
          <a:p>
            <a:pPr algn="ctr"/>
            <a:r>
              <a:rPr lang="en-US" b="1" dirty="0" smtClean="0">
                <a:solidFill>
                  <a:srgbClr val="0000FF"/>
                </a:solidFill>
              </a:rPr>
              <a:t>Projects</a:t>
            </a:r>
            <a:endParaRPr lang="en-US" b="1" dirty="0">
              <a:solidFill>
                <a:srgbClr val="0000FF"/>
              </a:solidFill>
            </a:endParaRPr>
          </a:p>
        </p:txBody>
      </p:sp>
    </p:spTree>
    <p:extLst>
      <p:ext uri="{BB962C8B-B14F-4D97-AF65-F5344CB8AC3E}">
        <p14:creationId xmlns:p14="http://schemas.microsoft.com/office/powerpoint/2010/main" val="406339590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1">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ounded Rectangle 13"/>
          <p:cNvSpPr/>
          <p:nvPr/>
        </p:nvSpPr>
        <p:spPr>
          <a:xfrm>
            <a:off x="139700" y="5054600"/>
            <a:ext cx="8801100" cy="1469996"/>
          </a:xfrm>
          <a:prstGeom prst="roundRect">
            <a:avLst/>
          </a:prstGeom>
          <a:solidFill>
            <a:schemeClr val="bg1">
              <a:lumMod val="75000"/>
            </a:schemeClr>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Title 9"/>
          <p:cNvSpPr>
            <a:spLocks noGrp="1"/>
          </p:cNvSpPr>
          <p:nvPr>
            <p:ph type="title"/>
          </p:nvPr>
        </p:nvSpPr>
        <p:spPr>
          <a:xfrm>
            <a:off x="457200" y="533400"/>
            <a:ext cx="8229600" cy="1250156"/>
          </a:xfrm>
        </p:spPr>
        <p:txBody>
          <a:bodyPr>
            <a:normAutofit fontScale="90000"/>
          </a:bodyPr>
          <a:lstStyle/>
          <a:p>
            <a:pPr algn="r"/>
            <a:r>
              <a:rPr lang="en-US" i="1" dirty="0" smtClean="0"/>
              <a:t>Example of </a:t>
            </a:r>
            <a:r>
              <a:rPr lang="en-US" i="1" dirty="0" smtClean="0">
                <a:solidFill>
                  <a:srgbClr val="C0504D"/>
                </a:solidFill>
              </a:rPr>
              <a:t>Performance</a:t>
            </a:r>
            <a:r>
              <a:rPr lang="en-US" i="1" dirty="0" smtClean="0"/>
              <a:t> </a:t>
            </a:r>
            <a:br>
              <a:rPr lang="en-US" i="1" dirty="0" smtClean="0"/>
            </a:br>
            <a:r>
              <a:rPr lang="en-US" i="1" dirty="0" smtClean="0"/>
              <a:t>Incertitude</a:t>
            </a:r>
            <a:endParaRPr lang="en-US" dirty="0"/>
          </a:p>
        </p:txBody>
      </p:sp>
      <p:sp>
        <p:nvSpPr>
          <p:cNvPr id="11" name="Content Placeholder 10"/>
          <p:cNvSpPr>
            <a:spLocks noGrp="1"/>
          </p:cNvSpPr>
          <p:nvPr>
            <p:ph idx="1"/>
          </p:nvPr>
        </p:nvSpPr>
        <p:spPr>
          <a:xfrm>
            <a:off x="457200" y="2501900"/>
            <a:ext cx="8229600" cy="4356100"/>
          </a:xfrm>
        </p:spPr>
        <p:txBody>
          <a:bodyPr>
            <a:normAutofit/>
          </a:bodyPr>
          <a:lstStyle/>
          <a:p>
            <a:r>
              <a:rPr lang="en-US" dirty="0" smtClean="0"/>
              <a:t>SLAC/SLC, Reliability &amp; Luminosity, 1983.</a:t>
            </a:r>
            <a:endParaRPr lang="en-US" sz="1500" dirty="0" smtClean="0"/>
          </a:p>
          <a:p>
            <a:r>
              <a:rPr lang="en-US" dirty="0" smtClean="0"/>
              <a:t>SSC, Cost Overrun, 1994.</a:t>
            </a:r>
            <a:endParaRPr lang="en-US" sz="1500" dirty="0" smtClean="0"/>
          </a:p>
          <a:p>
            <a:r>
              <a:rPr lang="en-US" dirty="0"/>
              <a:t>LANL/PSR, Limited by e-Cloud, 2001</a:t>
            </a:r>
            <a:r>
              <a:rPr lang="en-US" dirty="0" smtClean="0"/>
              <a:t>.</a:t>
            </a:r>
            <a:endParaRPr lang="en-US" sz="1500" dirty="0" smtClean="0"/>
          </a:p>
          <a:p>
            <a:r>
              <a:rPr lang="en-US" dirty="0" smtClean="0"/>
              <a:t>FNAL/</a:t>
            </a:r>
            <a:r>
              <a:rPr lang="en-US" dirty="0" err="1" smtClean="0"/>
              <a:t>Tev</a:t>
            </a:r>
            <a:r>
              <a:rPr lang="en-US" dirty="0" smtClean="0"/>
              <a:t>-II, Delayed Performance, 2002.</a:t>
            </a:r>
            <a:endParaRPr lang="en-US" sz="1500" dirty="0" smtClean="0"/>
          </a:p>
          <a:p>
            <a:r>
              <a:rPr lang="en-US" dirty="0" smtClean="0"/>
              <a:t>CERN/LHC, Cost Increase of ~30%, 2002.</a:t>
            </a:r>
          </a:p>
          <a:p>
            <a:pPr marL="0" indent="0">
              <a:buNone/>
            </a:pPr>
            <a:endParaRPr lang="en-US" dirty="0" smtClean="0"/>
          </a:p>
          <a:p>
            <a:r>
              <a:rPr lang="en-US" dirty="0" smtClean="0">
                <a:solidFill>
                  <a:srgbClr val="3366FF"/>
                </a:solidFill>
              </a:rPr>
              <a:t>BP Gulf Oil Platform Explosion, Failure of Emergency Interlock, 2010.</a:t>
            </a:r>
          </a:p>
          <a:p>
            <a:r>
              <a:rPr lang="en-US" dirty="0" err="1" smtClean="0">
                <a:solidFill>
                  <a:srgbClr val="3366FF"/>
                </a:solidFill>
              </a:rPr>
              <a:t>Foxconn</a:t>
            </a:r>
            <a:r>
              <a:rPr lang="en-US" dirty="0" smtClean="0">
                <a:solidFill>
                  <a:srgbClr val="3366FF"/>
                </a:solidFill>
              </a:rPr>
              <a:t> Incidents, Management/Culture approach, 2010. </a:t>
            </a:r>
          </a:p>
          <a:p>
            <a:endParaRPr lang="en-US" dirty="0"/>
          </a:p>
          <a:p>
            <a:endParaRPr lang="en-US" dirty="0" smtClean="0"/>
          </a:p>
          <a:p>
            <a:endParaRPr lang="en-US" dirty="0" smtClean="0"/>
          </a:p>
          <a:p>
            <a:endParaRPr lang="en-US" dirty="0"/>
          </a:p>
          <a:p>
            <a:endParaRPr lang="en-US" dirty="0"/>
          </a:p>
        </p:txBody>
      </p:sp>
      <p:sp>
        <p:nvSpPr>
          <p:cNvPr id="7" name="Date Placeholder 6"/>
          <p:cNvSpPr>
            <a:spLocks noGrp="1"/>
          </p:cNvSpPr>
          <p:nvPr>
            <p:ph type="dt" sz="half" idx="10"/>
          </p:nvPr>
        </p:nvSpPr>
        <p:spPr/>
        <p:txBody>
          <a:bodyPr/>
          <a:lstStyle/>
          <a:p>
            <a:r>
              <a:rPr lang="en-US" smtClean="0"/>
              <a:t>Luisella Lari</a:t>
            </a:r>
            <a:endParaRPr lang="en-US" dirty="0"/>
          </a:p>
        </p:txBody>
      </p:sp>
      <p:sp>
        <p:nvSpPr>
          <p:cNvPr id="8" name="Footer Placeholder 7"/>
          <p:cNvSpPr>
            <a:spLocks noGrp="1"/>
          </p:cNvSpPr>
          <p:nvPr>
            <p:ph type="ftr" sz="quarter" idx="11"/>
          </p:nvPr>
        </p:nvSpPr>
        <p:spPr/>
        <p:txBody>
          <a:bodyPr/>
          <a:lstStyle/>
          <a:p>
            <a:r>
              <a:rPr lang="en-US" smtClean="0"/>
              <a:t>Corso di Formazione INFN inter-struttura</a:t>
            </a:r>
            <a:endParaRPr lang="en-US"/>
          </a:p>
        </p:txBody>
      </p:sp>
      <p:sp>
        <p:nvSpPr>
          <p:cNvPr id="9" name="Slide Number Placeholder 8"/>
          <p:cNvSpPr>
            <a:spLocks noGrp="1"/>
          </p:cNvSpPr>
          <p:nvPr>
            <p:ph type="sldNum" sz="quarter" idx="12"/>
          </p:nvPr>
        </p:nvSpPr>
        <p:spPr/>
        <p:txBody>
          <a:bodyPr/>
          <a:lstStyle/>
          <a:p>
            <a:fld id="{BA9B540C-44DA-4F69-89C9-7C84606640D3}" type="slidenum">
              <a:rPr lang="en-US" smtClean="0"/>
              <a:pPr/>
              <a:t>12</a:t>
            </a:fld>
            <a:endParaRPr lang="en-US"/>
          </a:p>
        </p:txBody>
      </p:sp>
      <p:pic>
        <p:nvPicPr>
          <p:cNvPr id="12" name="Picture 11"/>
          <p:cNvPicPr>
            <a:picLocks noChangeAspect="1"/>
          </p:cNvPicPr>
          <p:nvPr/>
        </p:nvPicPr>
        <p:blipFill>
          <a:blip r:embed="rId2"/>
          <a:stretch>
            <a:fillRect/>
          </a:stretch>
        </p:blipFill>
        <p:spPr>
          <a:xfrm>
            <a:off x="1320800" y="482599"/>
            <a:ext cx="2108200" cy="1449387"/>
          </a:xfrm>
          <a:prstGeom prst="rect">
            <a:avLst/>
          </a:prstGeom>
        </p:spPr>
      </p:pic>
      <p:sp>
        <p:nvSpPr>
          <p:cNvPr id="13" name="TextBox 12"/>
          <p:cNvSpPr txBox="1"/>
          <p:nvPr/>
        </p:nvSpPr>
        <p:spPr>
          <a:xfrm rot="16200000">
            <a:off x="-61903" y="951360"/>
            <a:ext cx="1938539" cy="646331"/>
          </a:xfrm>
          <a:prstGeom prst="rect">
            <a:avLst/>
          </a:prstGeom>
          <a:noFill/>
        </p:spPr>
        <p:txBody>
          <a:bodyPr wrap="square" rtlCol="0">
            <a:spAutoFit/>
          </a:bodyPr>
          <a:lstStyle/>
          <a:p>
            <a:pPr algn="ctr"/>
            <a:r>
              <a:rPr lang="en-US" b="1" dirty="0" smtClean="0">
                <a:solidFill>
                  <a:srgbClr val="0000FF"/>
                </a:solidFill>
              </a:rPr>
              <a:t>Accelerator </a:t>
            </a:r>
            <a:endParaRPr lang="en-US" b="1" dirty="0">
              <a:solidFill>
                <a:srgbClr val="0000FF"/>
              </a:solidFill>
            </a:endParaRPr>
          </a:p>
          <a:p>
            <a:pPr algn="ctr"/>
            <a:r>
              <a:rPr lang="en-US" b="1" dirty="0" smtClean="0">
                <a:solidFill>
                  <a:srgbClr val="0000FF"/>
                </a:solidFill>
              </a:rPr>
              <a:t>Projects</a:t>
            </a:r>
            <a:endParaRPr lang="en-US" b="1" dirty="0">
              <a:solidFill>
                <a:srgbClr val="0000FF"/>
              </a:solidFill>
            </a:endParaRPr>
          </a:p>
        </p:txBody>
      </p:sp>
    </p:spTree>
    <p:extLst>
      <p:ext uri="{BB962C8B-B14F-4D97-AF65-F5344CB8AC3E}">
        <p14:creationId xmlns:p14="http://schemas.microsoft.com/office/powerpoint/2010/main" val="393937259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1">
                                            <p:txEl>
                                              <p:pRg st="6" end="6"/>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1">
                                            <p:txEl>
                                              <p:pRg st="7" end="7"/>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10"/>
          <p:cNvSpPr>
            <a:spLocks noGrp="1"/>
          </p:cNvSpPr>
          <p:nvPr>
            <p:ph idx="1"/>
          </p:nvPr>
        </p:nvSpPr>
        <p:spPr>
          <a:xfrm>
            <a:off x="787400" y="2116680"/>
            <a:ext cx="4127500" cy="1363120"/>
          </a:xfrm>
        </p:spPr>
        <p:txBody>
          <a:bodyPr>
            <a:normAutofit/>
          </a:bodyPr>
          <a:lstStyle/>
          <a:p>
            <a:pPr marL="0" indent="0" algn="just">
              <a:buNone/>
            </a:pPr>
            <a:r>
              <a:rPr lang="en-US" sz="2000" dirty="0" smtClean="0"/>
              <a:t>Highlight on particular key topics to manage successfully complex </a:t>
            </a:r>
            <a:r>
              <a:rPr lang="en-US" sz="2000" dirty="0" smtClean="0">
                <a:solidFill>
                  <a:schemeClr val="accent2"/>
                </a:solidFill>
              </a:rPr>
              <a:t>Scientific Projects</a:t>
            </a:r>
            <a:r>
              <a:rPr lang="en-US" sz="2000" dirty="0" smtClean="0">
                <a:solidFill>
                  <a:srgbClr val="000000"/>
                </a:solidFill>
              </a:rPr>
              <a:t>:</a:t>
            </a:r>
          </a:p>
          <a:p>
            <a:pPr marL="0" indent="0" algn="just">
              <a:buNone/>
            </a:pPr>
            <a:endParaRPr lang="en-US" sz="2000" dirty="0" smtClean="0"/>
          </a:p>
        </p:txBody>
      </p:sp>
      <p:sp>
        <p:nvSpPr>
          <p:cNvPr id="10" name="Title 9"/>
          <p:cNvSpPr>
            <a:spLocks noGrp="1"/>
          </p:cNvSpPr>
          <p:nvPr>
            <p:ph type="title"/>
          </p:nvPr>
        </p:nvSpPr>
        <p:spPr>
          <a:xfrm>
            <a:off x="457200" y="533400"/>
            <a:ext cx="8229600" cy="1250156"/>
          </a:xfrm>
        </p:spPr>
        <p:txBody>
          <a:bodyPr>
            <a:normAutofit/>
          </a:bodyPr>
          <a:lstStyle/>
          <a:p>
            <a:pPr algn="ctr"/>
            <a:r>
              <a:rPr lang="en-US" i="1" dirty="0" smtClean="0"/>
              <a:t> </a:t>
            </a:r>
            <a:r>
              <a:rPr lang="en-US" i="1" dirty="0"/>
              <a:t>Key topics for </a:t>
            </a:r>
            <a:r>
              <a:rPr lang="en-US" i="1" dirty="0" smtClean="0"/>
              <a:t>Scientific Projects</a:t>
            </a:r>
            <a:endParaRPr lang="en-US" i="1" dirty="0"/>
          </a:p>
        </p:txBody>
      </p:sp>
      <p:sp>
        <p:nvSpPr>
          <p:cNvPr id="7" name="Date Placeholder 6"/>
          <p:cNvSpPr>
            <a:spLocks noGrp="1"/>
          </p:cNvSpPr>
          <p:nvPr>
            <p:ph type="dt" sz="half" idx="10"/>
          </p:nvPr>
        </p:nvSpPr>
        <p:spPr/>
        <p:txBody>
          <a:bodyPr/>
          <a:lstStyle/>
          <a:p>
            <a:r>
              <a:rPr lang="en-US" smtClean="0"/>
              <a:t>Luisella Lari</a:t>
            </a:r>
            <a:endParaRPr lang="en-US" dirty="0"/>
          </a:p>
        </p:txBody>
      </p:sp>
      <p:sp>
        <p:nvSpPr>
          <p:cNvPr id="8" name="Footer Placeholder 7"/>
          <p:cNvSpPr>
            <a:spLocks noGrp="1"/>
          </p:cNvSpPr>
          <p:nvPr>
            <p:ph type="ftr" sz="quarter" idx="11"/>
          </p:nvPr>
        </p:nvSpPr>
        <p:spPr/>
        <p:txBody>
          <a:bodyPr/>
          <a:lstStyle/>
          <a:p>
            <a:r>
              <a:rPr lang="en-US" smtClean="0"/>
              <a:t>Corso di Formazione INFN inter-struttura</a:t>
            </a:r>
            <a:endParaRPr lang="en-US"/>
          </a:p>
        </p:txBody>
      </p:sp>
      <p:sp>
        <p:nvSpPr>
          <p:cNvPr id="9" name="Slide Number Placeholder 8"/>
          <p:cNvSpPr>
            <a:spLocks noGrp="1"/>
          </p:cNvSpPr>
          <p:nvPr>
            <p:ph type="sldNum" sz="quarter" idx="12"/>
          </p:nvPr>
        </p:nvSpPr>
        <p:spPr/>
        <p:txBody>
          <a:bodyPr/>
          <a:lstStyle/>
          <a:p>
            <a:fld id="{BA9B540C-44DA-4F69-89C9-7C84606640D3}" type="slidenum">
              <a:rPr lang="en-US" smtClean="0"/>
              <a:pPr/>
              <a:t>13</a:t>
            </a:fld>
            <a:endParaRPr lang="en-US"/>
          </a:p>
        </p:txBody>
      </p:sp>
      <p:pic>
        <p:nvPicPr>
          <p:cNvPr id="3" name="Picture 2"/>
          <p:cNvPicPr>
            <a:picLocks noChangeAspect="1"/>
          </p:cNvPicPr>
          <p:nvPr/>
        </p:nvPicPr>
        <p:blipFill>
          <a:blip r:embed="rId2"/>
          <a:stretch>
            <a:fillRect/>
          </a:stretch>
        </p:blipFill>
        <p:spPr>
          <a:xfrm>
            <a:off x="5194300" y="1783556"/>
            <a:ext cx="3479800" cy="1809496"/>
          </a:xfrm>
          <a:prstGeom prst="rect">
            <a:avLst/>
          </a:prstGeom>
        </p:spPr>
      </p:pic>
      <p:sp>
        <p:nvSpPr>
          <p:cNvPr id="13" name="Content Placeholder 10"/>
          <p:cNvSpPr txBox="1">
            <a:spLocks/>
          </p:cNvSpPr>
          <p:nvPr/>
        </p:nvSpPr>
        <p:spPr>
          <a:xfrm>
            <a:off x="469900" y="3738167"/>
            <a:ext cx="8204200" cy="2434033"/>
          </a:xfrm>
          <a:prstGeom prst="rect">
            <a:avLst/>
          </a:prstGeom>
        </p:spPr>
        <p:txBody>
          <a:bodyPr vert="horz" lIns="91440" tIns="45720" rIns="91440" bIns="45720" rtlCol="0">
            <a:normAutofit/>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lvl="1"/>
            <a:r>
              <a:rPr lang="en-US" sz="2200" i="1" dirty="0" smtClean="0"/>
              <a:t>The industrial collaborations or the </a:t>
            </a:r>
            <a:r>
              <a:rPr lang="en-US" sz="2200" i="1" dirty="0" smtClean="0">
                <a:solidFill>
                  <a:schemeClr val="accent2"/>
                </a:solidFill>
              </a:rPr>
              <a:t>Role of the Procurement.</a:t>
            </a:r>
          </a:p>
          <a:p>
            <a:pPr lvl="1"/>
            <a:endParaRPr lang="en-US" sz="2200" i="1" dirty="0" smtClean="0"/>
          </a:p>
          <a:p>
            <a:pPr lvl="1"/>
            <a:r>
              <a:rPr lang="en-US" sz="2200" i="1" dirty="0" smtClean="0"/>
              <a:t>The experts reviews or the </a:t>
            </a:r>
            <a:r>
              <a:rPr lang="en-US" sz="2200" i="1" dirty="0" smtClean="0">
                <a:solidFill>
                  <a:srgbClr val="C0504D"/>
                </a:solidFill>
              </a:rPr>
              <a:t>Role of </a:t>
            </a:r>
            <a:r>
              <a:rPr lang="en-US" sz="2200" i="1" dirty="0">
                <a:solidFill>
                  <a:srgbClr val="C0504D"/>
                </a:solidFill>
              </a:rPr>
              <a:t>T</a:t>
            </a:r>
            <a:r>
              <a:rPr lang="en-US" sz="2200" i="1" dirty="0" smtClean="0">
                <a:solidFill>
                  <a:srgbClr val="C0504D"/>
                </a:solidFill>
              </a:rPr>
              <a:t>ransfer Knowledge and Lessons Learned.</a:t>
            </a:r>
          </a:p>
          <a:p>
            <a:pPr lvl="1"/>
            <a:endParaRPr lang="en-US" sz="2200" i="1" dirty="0" smtClean="0">
              <a:solidFill>
                <a:srgbClr val="C0504D"/>
              </a:solidFill>
            </a:endParaRPr>
          </a:p>
          <a:p>
            <a:pPr lvl="1"/>
            <a:r>
              <a:rPr lang="en-US" sz="2200" i="1" dirty="0" smtClean="0"/>
              <a:t>The Project Management Plan or the </a:t>
            </a:r>
            <a:r>
              <a:rPr lang="en-US" sz="2200" i="1" dirty="0" smtClean="0">
                <a:solidFill>
                  <a:schemeClr val="accent3"/>
                </a:solidFill>
              </a:rPr>
              <a:t>“Rule of the Game”.  </a:t>
            </a:r>
          </a:p>
          <a:p>
            <a:endParaRPr lang="en-US" sz="2200" dirty="0" smtClean="0"/>
          </a:p>
        </p:txBody>
      </p:sp>
    </p:spTree>
    <p:extLst>
      <p:ext uri="{BB962C8B-B14F-4D97-AF65-F5344CB8AC3E}">
        <p14:creationId xmlns:p14="http://schemas.microsoft.com/office/powerpoint/2010/main" val="28281321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457200" y="533400"/>
            <a:ext cx="8229600" cy="1250156"/>
          </a:xfrm>
        </p:spPr>
        <p:txBody>
          <a:bodyPr>
            <a:normAutofit/>
          </a:bodyPr>
          <a:lstStyle/>
          <a:p>
            <a:pPr algn="r"/>
            <a:r>
              <a:rPr lang="en-US" i="1" dirty="0" smtClean="0"/>
              <a:t> Industrial collaborations (1/5)</a:t>
            </a:r>
            <a:endParaRPr lang="en-US" i="1" dirty="0"/>
          </a:p>
        </p:txBody>
      </p:sp>
      <p:sp>
        <p:nvSpPr>
          <p:cNvPr id="11" name="Content Placeholder 10"/>
          <p:cNvSpPr>
            <a:spLocks noGrp="1"/>
          </p:cNvSpPr>
          <p:nvPr>
            <p:ph idx="1"/>
          </p:nvPr>
        </p:nvSpPr>
        <p:spPr>
          <a:xfrm>
            <a:off x="457200" y="1976980"/>
            <a:ext cx="8229600" cy="4876800"/>
          </a:xfrm>
        </p:spPr>
        <p:txBody>
          <a:bodyPr>
            <a:normAutofit/>
          </a:bodyPr>
          <a:lstStyle/>
          <a:p>
            <a:pPr marL="0" indent="0" algn="just">
              <a:buNone/>
            </a:pPr>
            <a:r>
              <a:rPr lang="en-US" dirty="0" smtClean="0">
                <a:solidFill>
                  <a:schemeClr val="accent2"/>
                </a:solidFill>
              </a:rPr>
              <a:t>Scientific Projects</a:t>
            </a:r>
            <a:r>
              <a:rPr lang="en-US" dirty="0" smtClean="0"/>
              <a:t> have generally a close relationship with Industry. Why? </a:t>
            </a:r>
          </a:p>
          <a:p>
            <a:pPr marL="0" indent="0">
              <a:buNone/>
            </a:pPr>
            <a:endParaRPr lang="en-US" sz="1500" dirty="0" smtClean="0"/>
          </a:p>
          <a:p>
            <a:r>
              <a:rPr lang="en-US" sz="2200" dirty="0" smtClean="0"/>
              <a:t>Tighter budget in the Laboratories.</a:t>
            </a:r>
          </a:p>
          <a:p>
            <a:endParaRPr lang="en-US" sz="1500" dirty="0" smtClean="0"/>
          </a:p>
          <a:p>
            <a:r>
              <a:rPr lang="en-US" sz="2200" dirty="0" smtClean="0"/>
              <a:t>Better Equipped to perform Mass Production with high quality.</a:t>
            </a:r>
          </a:p>
          <a:p>
            <a:endParaRPr lang="en-US" sz="1500" dirty="0" smtClean="0"/>
          </a:p>
          <a:p>
            <a:r>
              <a:rPr lang="en-US" sz="2200" dirty="0" smtClean="0"/>
              <a:t>Standard Product with superior Performance (i.e. computers, klystrons, electronics, etc. ).</a:t>
            </a:r>
          </a:p>
          <a:p>
            <a:endParaRPr lang="en-US" sz="1500" dirty="0" smtClean="0"/>
          </a:p>
          <a:p>
            <a:r>
              <a:rPr lang="en-US" sz="2200" dirty="0" smtClean="0"/>
              <a:t>Easy of Manpower build-up and down.</a:t>
            </a:r>
          </a:p>
          <a:p>
            <a:endParaRPr lang="en-US" sz="1500" dirty="0" smtClean="0"/>
          </a:p>
          <a:p>
            <a:r>
              <a:rPr lang="en-US" sz="2200" dirty="0" smtClean="0"/>
              <a:t>Servicing and Upgrade.</a:t>
            </a:r>
          </a:p>
          <a:p>
            <a:endParaRPr lang="en-US" sz="1500" dirty="0" smtClean="0"/>
          </a:p>
        </p:txBody>
      </p:sp>
      <p:sp>
        <p:nvSpPr>
          <p:cNvPr id="7" name="Date Placeholder 6"/>
          <p:cNvSpPr>
            <a:spLocks noGrp="1"/>
          </p:cNvSpPr>
          <p:nvPr>
            <p:ph type="dt" sz="half" idx="10"/>
          </p:nvPr>
        </p:nvSpPr>
        <p:spPr/>
        <p:txBody>
          <a:bodyPr/>
          <a:lstStyle/>
          <a:p>
            <a:r>
              <a:rPr lang="en-US" smtClean="0"/>
              <a:t>Luisella Lari</a:t>
            </a:r>
            <a:endParaRPr lang="en-US" dirty="0"/>
          </a:p>
        </p:txBody>
      </p:sp>
      <p:sp>
        <p:nvSpPr>
          <p:cNvPr id="8" name="Footer Placeholder 7"/>
          <p:cNvSpPr>
            <a:spLocks noGrp="1"/>
          </p:cNvSpPr>
          <p:nvPr>
            <p:ph type="ftr" sz="quarter" idx="11"/>
          </p:nvPr>
        </p:nvSpPr>
        <p:spPr/>
        <p:txBody>
          <a:bodyPr/>
          <a:lstStyle/>
          <a:p>
            <a:r>
              <a:rPr lang="en-US" smtClean="0"/>
              <a:t>Corso di Formazione INFN inter-struttura</a:t>
            </a:r>
            <a:endParaRPr lang="en-US"/>
          </a:p>
        </p:txBody>
      </p:sp>
      <p:sp>
        <p:nvSpPr>
          <p:cNvPr id="9" name="Slide Number Placeholder 8"/>
          <p:cNvSpPr>
            <a:spLocks noGrp="1"/>
          </p:cNvSpPr>
          <p:nvPr>
            <p:ph type="sldNum" sz="quarter" idx="12"/>
          </p:nvPr>
        </p:nvSpPr>
        <p:spPr/>
        <p:txBody>
          <a:bodyPr/>
          <a:lstStyle/>
          <a:p>
            <a:fld id="{BA9B540C-44DA-4F69-89C9-7C84606640D3}" type="slidenum">
              <a:rPr lang="en-US" smtClean="0"/>
              <a:pPr/>
              <a:t>14</a:t>
            </a:fld>
            <a:endParaRPr lang="en-US"/>
          </a:p>
        </p:txBody>
      </p:sp>
      <p:pic>
        <p:nvPicPr>
          <p:cNvPr id="2" name="Picture 1"/>
          <p:cNvPicPr>
            <a:picLocks noChangeAspect="1"/>
          </p:cNvPicPr>
          <p:nvPr/>
        </p:nvPicPr>
        <p:blipFill>
          <a:blip r:embed="rId2"/>
          <a:stretch>
            <a:fillRect/>
          </a:stretch>
        </p:blipFill>
        <p:spPr>
          <a:xfrm>
            <a:off x="457200" y="533400"/>
            <a:ext cx="1660179" cy="1354795"/>
          </a:xfrm>
          <a:prstGeom prst="rect">
            <a:avLst/>
          </a:prstGeom>
        </p:spPr>
      </p:pic>
    </p:spTree>
    <p:extLst>
      <p:ext uri="{BB962C8B-B14F-4D97-AF65-F5344CB8AC3E}">
        <p14:creationId xmlns:p14="http://schemas.microsoft.com/office/powerpoint/2010/main" val="133314658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xEl>
                                              <p:pRg st="8" end="8"/>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457200" y="533400"/>
            <a:ext cx="8229600" cy="1250156"/>
          </a:xfrm>
        </p:spPr>
        <p:txBody>
          <a:bodyPr>
            <a:normAutofit/>
          </a:bodyPr>
          <a:lstStyle/>
          <a:p>
            <a:pPr algn="r"/>
            <a:r>
              <a:rPr lang="en-US" i="1" dirty="0" smtClean="0"/>
              <a:t> Industrial collaborations (2/5)</a:t>
            </a:r>
            <a:endParaRPr lang="en-US" i="1" dirty="0"/>
          </a:p>
        </p:txBody>
      </p:sp>
      <p:sp>
        <p:nvSpPr>
          <p:cNvPr id="11" name="Content Placeholder 10"/>
          <p:cNvSpPr>
            <a:spLocks noGrp="1"/>
          </p:cNvSpPr>
          <p:nvPr>
            <p:ph idx="1"/>
          </p:nvPr>
        </p:nvSpPr>
        <p:spPr>
          <a:xfrm>
            <a:off x="457200" y="1976980"/>
            <a:ext cx="8229600" cy="4436520"/>
          </a:xfrm>
        </p:spPr>
        <p:txBody>
          <a:bodyPr>
            <a:normAutofit fontScale="92500" lnSpcReduction="10000"/>
          </a:bodyPr>
          <a:lstStyle/>
          <a:p>
            <a:pPr marL="0" indent="0" algn="just">
              <a:buNone/>
            </a:pPr>
            <a:r>
              <a:rPr lang="en-US" dirty="0" smtClean="0"/>
              <a:t>How</a:t>
            </a:r>
            <a:r>
              <a:rPr lang="en-US" dirty="0" smtClean="0">
                <a:solidFill>
                  <a:schemeClr val="accent2"/>
                </a:solidFill>
              </a:rPr>
              <a:t> Scientific Projects</a:t>
            </a:r>
            <a:r>
              <a:rPr lang="en-US" dirty="0" smtClean="0"/>
              <a:t> can success with Industrial collaborations?</a:t>
            </a:r>
          </a:p>
          <a:p>
            <a:pPr marL="0" indent="0">
              <a:buNone/>
            </a:pPr>
            <a:endParaRPr lang="en-US" sz="1500" dirty="0" smtClean="0"/>
          </a:p>
          <a:p>
            <a:r>
              <a:rPr lang="en-US" sz="2200" dirty="0" smtClean="0"/>
              <a:t>Start Design and Final Specification Early.</a:t>
            </a:r>
          </a:p>
          <a:p>
            <a:endParaRPr lang="en-US" sz="1500" dirty="0" smtClean="0"/>
          </a:p>
          <a:p>
            <a:r>
              <a:rPr lang="en-US" sz="2200" dirty="0" smtClean="0"/>
              <a:t>Rule of Selecting the </a:t>
            </a:r>
            <a:r>
              <a:rPr lang="en-US" sz="2200" b="1" i="1" dirty="0" smtClean="0"/>
              <a:t>Lower Bidder:</a:t>
            </a:r>
          </a:p>
          <a:p>
            <a:pPr lvl="1"/>
            <a:r>
              <a:rPr lang="en-US" sz="1800" dirty="0" smtClean="0"/>
              <a:t>Familiarize with Vendors Market</a:t>
            </a:r>
          </a:p>
          <a:p>
            <a:pPr lvl="1"/>
            <a:r>
              <a:rPr lang="en-US" sz="1800" dirty="0" smtClean="0"/>
              <a:t>Pre-qualifications</a:t>
            </a:r>
          </a:p>
          <a:p>
            <a:pPr lvl="1"/>
            <a:r>
              <a:rPr lang="en-US" sz="1800" dirty="0" smtClean="0"/>
              <a:t>Site Inspections</a:t>
            </a:r>
          </a:p>
          <a:p>
            <a:endParaRPr lang="en-US" sz="1500" dirty="0" smtClean="0"/>
          </a:p>
          <a:p>
            <a:r>
              <a:rPr lang="en-US" sz="2200" dirty="0" smtClean="0"/>
              <a:t>Create Leverage Over Vendors by Introducing Incentive and Penalty Clauses.</a:t>
            </a:r>
          </a:p>
          <a:p>
            <a:endParaRPr lang="en-US" sz="1500" dirty="0" smtClean="0"/>
          </a:p>
          <a:p>
            <a:r>
              <a:rPr lang="en-US" sz="2200" dirty="0" smtClean="0"/>
              <a:t>Follow Development of the Manufacturing Work at Plant by Constant Contact and Frequent Site visits.</a:t>
            </a:r>
          </a:p>
          <a:p>
            <a:endParaRPr lang="en-US" sz="1500" dirty="0" smtClean="0"/>
          </a:p>
          <a:p>
            <a:endParaRPr lang="en-US" sz="1500" dirty="0" smtClean="0"/>
          </a:p>
        </p:txBody>
      </p:sp>
      <p:sp>
        <p:nvSpPr>
          <p:cNvPr id="7" name="Date Placeholder 6"/>
          <p:cNvSpPr>
            <a:spLocks noGrp="1"/>
          </p:cNvSpPr>
          <p:nvPr>
            <p:ph type="dt" sz="half" idx="10"/>
          </p:nvPr>
        </p:nvSpPr>
        <p:spPr/>
        <p:txBody>
          <a:bodyPr/>
          <a:lstStyle/>
          <a:p>
            <a:r>
              <a:rPr lang="en-US" smtClean="0"/>
              <a:t>Luisella Lari</a:t>
            </a:r>
            <a:endParaRPr lang="en-US" dirty="0"/>
          </a:p>
        </p:txBody>
      </p:sp>
      <p:sp>
        <p:nvSpPr>
          <p:cNvPr id="8" name="Footer Placeholder 7"/>
          <p:cNvSpPr>
            <a:spLocks noGrp="1"/>
          </p:cNvSpPr>
          <p:nvPr>
            <p:ph type="ftr" sz="quarter" idx="11"/>
          </p:nvPr>
        </p:nvSpPr>
        <p:spPr/>
        <p:txBody>
          <a:bodyPr/>
          <a:lstStyle/>
          <a:p>
            <a:r>
              <a:rPr lang="en-US" smtClean="0"/>
              <a:t>Corso di Formazione INFN inter-struttura</a:t>
            </a:r>
            <a:endParaRPr lang="en-US"/>
          </a:p>
        </p:txBody>
      </p:sp>
      <p:sp>
        <p:nvSpPr>
          <p:cNvPr id="9" name="Slide Number Placeholder 8"/>
          <p:cNvSpPr>
            <a:spLocks noGrp="1"/>
          </p:cNvSpPr>
          <p:nvPr>
            <p:ph type="sldNum" sz="quarter" idx="12"/>
          </p:nvPr>
        </p:nvSpPr>
        <p:spPr/>
        <p:txBody>
          <a:bodyPr/>
          <a:lstStyle/>
          <a:p>
            <a:fld id="{BA9B540C-44DA-4F69-89C9-7C84606640D3}" type="slidenum">
              <a:rPr lang="en-US" smtClean="0"/>
              <a:pPr/>
              <a:t>15</a:t>
            </a:fld>
            <a:endParaRPr lang="en-US"/>
          </a:p>
        </p:txBody>
      </p:sp>
      <p:pic>
        <p:nvPicPr>
          <p:cNvPr id="2" name="Picture 1"/>
          <p:cNvPicPr>
            <a:picLocks noChangeAspect="1"/>
          </p:cNvPicPr>
          <p:nvPr/>
        </p:nvPicPr>
        <p:blipFill>
          <a:blip r:embed="rId2"/>
          <a:stretch>
            <a:fillRect/>
          </a:stretch>
        </p:blipFill>
        <p:spPr>
          <a:xfrm>
            <a:off x="457200" y="533400"/>
            <a:ext cx="1660179" cy="1354795"/>
          </a:xfrm>
          <a:prstGeom prst="rect">
            <a:avLst/>
          </a:prstGeom>
        </p:spPr>
      </p:pic>
    </p:spTree>
    <p:extLst>
      <p:ext uri="{BB962C8B-B14F-4D97-AF65-F5344CB8AC3E}">
        <p14:creationId xmlns:p14="http://schemas.microsoft.com/office/powerpoint/2010/main" val="225058875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1">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1">
                                            <p:txEl>
                                              <p:pRg st="6" end="6"/>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1">
                                            <p:txEl>
                                              <p:pRg st="7" end="7"/>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1">
                                            <p:txEl>
                                              <p:pRg st="9" end="9"/>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1">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1066800" y="1783556"/>
            <a:ext cx="7159878" cy="5041197"/>
          </a:xfrm>
          <a:prstGeom prst="rect">
            <a:avLst/>
          </a:prstGeom>
        </p:spPr>
      </p:pic>
      <p:sp>
        <p:nvSpPr>
          <p:cNvPr id="10" name="Title 9"/>
          <p:cNvSpPr>
            <a:spLocks noGrp="1"/>
          </p:cNvSpPr>
          <p:nvPr>
            <p:ph type="title"/>
          </p:nvPr>
        </p:nvSpPr>
        <p:spPr>
          <a:xfrm>
            <a:off x="457200" y="533400"/>
            <a:ext cx="8229600" cy="1250156"/>
          </a:xfrm>
        </p:spPr>
        <p:txBody>
          <a:bodyPr>
            <a:normAutofit/>
          </a:bodyPr>
          <a:lstStyle/>
          <a:p>
            <a:pPr algn="r"/>
            <a:r>
              <a:rPr lang="en-US" i="1" dirty="0" smtClean="0"/>
              <a:t> Industrial collaborations (3/5)</a:t>
            </a:r>
            <a:endParaRPr lang="en-US" i="1" dirty="0"/>
          </a:p>
        </p:txBody>
      </p:sp>
      <p:sp>
        <p:nvSpPr>
          <p:cNvPr id="7" name="Date Placeholder 6"/>
          <p:cNvSpPr>
            <a:spLocks noGrp="1"/>
          </p:cNvSpPr>
          <p:nvPr>
            <p:ph type="dt" sz="half" idx="10"/>
          </p:nvPr>
        </p:nvSpPr>
        <p:spPr/>
        <p:txBody>
          <a:bodyPr/>
          <a:lstStyle/>
          <a:p>
            <a:r>
              <a:rPr lang="en-US" smtClean="0"/>
              <a:t>Luisella Lari</a:t>
            </a:r>
            <a:endParaRPr lang="en-US" dirty="0"/>
          </a:p>
        </p:txBody>
      </p:sp>
      <p:sp>
        <p:nvSpPr>
          <p:cNvPr id="8" name="Footer Placeholder 7"/>
          <p:cNvSpPr>
            <a:spLocks noGrp="1"/>
          </p:cNvSpPr>
          <p:nvPr>
            <p:ph type="ftr" sz="quarter" idx="11"/>
          </p:nvPr>
        </p:nvSpPr>
        <p:spPr/>
        <p:txBody>
          <a:bodyPr/>
          <a:lstStyle/>
          <a:p>
            <a:r>
              <a:rPr lang="en-US" smtClean="0"/>
              <a:t>Corso di Formazione INFN inter-struttura</a:t>
            </a:r>
            <a:endParaRPr lang="en-US"/>
          </a:p>
        </p:txBody>
      </p:sp>
      <p:sp>
        <p:nvSpPr>
          <p:cNvPr id="9" name="Slide Number Placeholder 8"/>
          <p:cNvSpPr>
            <a:spLocks noGrp="1"/>
          </p:cNvSpPr>
          <p:nvPr>
            <p:ph type="sldNum" sz="quarter" idx="12"/>
          </p:nvPr>
        </p:nvSpPr>
        <p:spPr/>
        <p:txBody>
          <a:bodyPr/>
          <a:lstStyle/>
          <a:p>
            <a:fld id="{BA9B540C-44DA-4F69-89C9-7C84606640D3}" type="slidenum">
              <a:rPr lang="en-US" smtClean="0"/>
              <a:pPr/>
              <a:t>16</a:t>
            </a:fld>
            <a:endParaRPr lang="en-US"/>
          </a:p>
        </p:txBody>
      </p:sp>
      <p:pic>
        <p:nvPicPr>
          <p:cNvPr id="2" name="Picture 1"/>
          <p:cNvPicPr>
            <a:picLocks noChangeAspect="1"/>
          </p:cNvPicPr>
          <p:nvPr/>
        </p:nvPicPr>
        <p:blipFill>
          <a:blip r:embed="rId3"/>
          <a:stretch>
            <a:fillRect/>
          </a:stretch>
        </p:blipFill>
        <p:spPr>
          <a:xfrm>
            <a:off x="457200" y="533400"/>
            <a:ext cx="1660179" cy="1354795"/>
          </a:xfrm>
          <a:prstGeom prst="rect">
            <a:avLst/>
          </a:prstGeom>
        </p:spPr>
      </p:pic>
    </p:spTree>
    <p:extLst>
      <p:ext uri="{BB962C8B-B14F-4D97-AF65-F5344CB8AC3E}">
        <p14:creationId xmlns:p14="http://schemas.microsoft.com/office/powerpoint/2010/main" val="2425247766"/>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457200" y="533400"/>
            <a:ext cx="8229600" cy="1250156"/>
          </a:xfrm>
        </p:spPr>
        <p:txBody>
          <a:bodyPr>
            <a:normAutofit/>
          </a:bodyPr>
          <a:lstStyle/>
          <a:p>
            <a:pPr algn="r"/>
            <a:r>
              <a:rPr lang="en-US" i="1" dirty="0" smtClean="0"/>
              <a:t> Industrial collaborations (4/5)</a:t>
            </a:r>
            <a:endParaRPr lang="en-US" i="1" dirty="0"/>
          </a:p>
        </p:txBody>
      </p:sp>
      <p:sp>
        <p:nvSpPr>
          <p:cNvPr id="7" name="Date Placeholder 6"/>
          <p:cNvSpPr>
            <a:spLocks noGrp="1"/>
          </p:cNvSpPr>
          <p:nvPr>
            <p:ph type="dt" sz="half" idx="10"/>
          </p:nvPr>
        </p:nvSpPr>
        <p:spPr/>
        <p:txBody>
          <a:bodyPr/>
          <a:lstStyle/>
          <a:p>
            <a:r>
              <a:rPr lang="en-US" smtClean="0"/>
              <a:t>Luisella Lari</a:t>
            </a:r>
            <a:endParaRPr lang="en-US" dirty="0"/>
          </a:p>
        </p:txBody>
      </p:sp>
      <p:sp>
        <p:nvSpPr>
          <p:cNvPr id="8" name="Footer Placeholder 7"/>
          <p:cNvSpPr>
            <a:spLocks noGrp="1"/>
          </p:cNvSpPr>
          <p:nvPr>
            <p:ph type="ftr" sz="quarter" idx="11"/>
          </p:nvPr>
        </p:nvSpPr>
        <p:spPr/>
        <p:txBody>
          <a:bodyPr/>
          <a:lstStyle/>
          <a:p>
            <a:r>
              <a:rPr lang="en-US" smtClean="0"/>
              <a:t>Corso di Formazione INFN inter-struttura</a:t>
            </a:r>
            <a:endParaRPr lang="en-US"/>
          </a:p>
        </p:txBody>
      </p:sp>
      <p:sp>
        <p:nvSpPr>
          <p:cNvPr id="9" name="Slide Number Placeholder 8"/>
          <p:cNvSpPr>
            <a:spLocks noGrp="1"/>
          </p:cNvSpPr>
          <p:nvPr>
            <p:ph type="sldNum" sz="quarter" idx="12"/>
          </p:nvPr>
        </p:nvSpPr>
        <p:spPr/>
        <p:txBody>
          <a:bodyPr/>
          <a:lstStyle/>
          <a:p>
            <a:fld id="{BA9B540C-44DA-4F69-89C9-7C84606640D3}" type="slidenum">
              <a:rPr lang="en-US" smtClean="0"/>
              <a:pPr/>
              <a:t>17</a:t>
            </a:fld>
            <a:endParaRPr lang="en-US"/>
          </a:p>
        </p:txBody>
      </p:sp>
      <p:pic>
        <p:nvPicPr>
          <p:cNvPr id="2" name="Picture 1"/>
          <p:cNvPicPr>
            <a:picLocks noChangeAspect="1"/>
          </p:cNvPicPr>
          <p:nvPr/>
        </p:nvPicPr>
        <p:blipFill>
          <a:blip r:embed="rId2"/>
          <a:stretch>
            <a:fillRect/>
          </a:stretch>
        </p:blipFill>
        <p:spPr>
          <a:xfrm>
            <a:off x="457200" y="533400"/>
            <a:ext cx="1660179" cy="1354795"/>
          </a:xfrm>
          <a:prstGeom prst="rect">
            <a:avLst/>
          </a:prstGeom>
        </p:spPr>
      </p:pic>
      <p:pic>
        <p:nvPicPr>
          <p:cNvPr id="12" name="Picture 11"/>
          <p:cNvPicPr>
            <a:picLocks noChangeAspect="1"/>
          </p:cNvPicPr>
          <p:nvPr/>
        </p:nvPicPr>
        <p:blipFill>
          <a:blip r:embed="rId3"/>
          <a:stretch>
            <a:fillRect/>
          </a:stretch>
        </p:blipFill>
        <p:spPr>
          <a:xfrm>
            <a:off x="3976914" y="1888195"/>
            <a:ext cx="5067300" cy="4506524"/>
          </a:xfrm>
          <a:prstGeom prst="rect">
            <a:avLst/>
          </a:prstGeom>
        </p:spPr>
      </p:pic>
      <p:sp>
        <p:nvSpPr>
          <p:cNvPr id="11" name="Rectangle 10"/>
          <p:cNvSpPr/>
          <p:nvPr/>
        </p:nvSpPr>
        <p:spPr>
          <a:xfrm>
            <a:off x="411843" y="2539272"/>
            <a:ext cx="8432800" cy="3647152"/>
          </a:xfrm>
          <a:prstGeom prst="rect">
            <a:avLst/>
          </a:prstGeom>
        </p:spPr>
        <p:txBody>
          <a:bodyPr wrap="square">
            <a:spAutoFit/>
          </a:bodyPr>
          <a:lstStyle/>
          <a:p>
            <a:pPr marL="228600" indent="-228600">
              <a:buFont typeface="+mj-lt"/>
              <a:buAutoNum type="arabicPeriod"/>
            </a:pPr>
            <a:r>
              <a:rPr lang="en-US" sz="1100" b="1" dirty="0" smtClean="0"/>
              <a:t>Silicon </a:t>
            </a:r>
            <a:r>
              <a:rPr lang="en-US" sz="1100" b="1" dirty="0"/>
              <a:t>pixel detector (80M channels)</a:t>
            </a:r>
          </a:p>
          <a:p>
            <a:pPr marL="228600" indent="-228600">
              <a:buFont typeface="+mj-lt"/>
              <a:buAutoNum type="arabicPeriod"/>
            </a:pPr>
            <a:r>
              <a:rPr lang="en-US" sz="1100" b="1" dirty="0" smtClean="0"/>
              <a:t>Silicon </a:t>
            </a:r>
            <a:r>
              <a:rPr lang="en-US" sz="1100" b="1" dirty="0"/>
              <a:t>strip detector (~100 m2 of silicon micro strips )</a:t>
            </a:r>
          </a:p>
          <a:p>
            <a:pPr marL="228600" indent="-228600">
              <a:buFont typeface="+mj-lt"/>
              <a:buAutoNum type="arabicPeriod"/>
            </a:pPr>
            <a:r>
              <a:rPr lang="en-US" sz="1100" b="1" dirty="0" smtClean="0"/>
              <a:t>Diamond </a:t>
            </a:r>
            <a:r>
              <a:rPr lang="en-US" sz="1100" b="1" dirty="0"/>
              <a:t>pixel/strip detectors</a:t>
            </a:r>
          </a:p>
          <a:p>
            <a:pPr marL="228600" indent="-228600">
              <a:buFont typeface="+mj-lt"/>
              <a:buAutoNum type="arabicPeriod"/>
            </a:pPr>
            <a:r>
              <a:rPr lang="en-US" sz="1100" b="1" dirty="0" smtClean="0"/>
              <a:t>Gas </a:t>
            </a:r>
            <a:r>
              <a:rPr lang="en-US" sz="1100" b="1" dirty="0"/>
              <a:t>straw detector using transition radiation effect (300000 straws)</a:t>
            </a:r>
          </a:p>
          <a:p>
            <a:pPr marL="228600" indent="-228600">
              <a:buFont typeface="+mj-lt"/>
              <a:buAutoNum type="arabicPeriod"/>
            </a:pPr>
            <a:r>
              <a:rPr lang="en-US" sz="1100" b="1" dirty="0" smtClean="0"/>
              <a:t>Liquid </a:t>
            </a:r>
            <a:r>
              <a:rPr lang="en-US" sz="1100" b="1" dirty="0"/>
              <a:t>Argon electromagnetic sampling calorimeter (300 tons)</a:t>
            </a:r>
          </a:p>
          <a:p>
            <a:pPr marL="228600" indent="-228600">
              <a:buFont typeface="+mj-lt"/>
              <a:buAutoNum type="arabicPeriod"/>
            </a:pPr>
            <a:r>
              <a:rPr lang="en-US" sz="1100" b="1" dirty="0" smtClean="0"/>
              <a:t>Scintillating </a:t>
            </a:r>
            <a:r>
              <a:rPr lang="en-US" sz="1100" b="1" dirty="0"/>
              <a:t>Tiles calorimeters (42 tons of scintillator, 1100 km of readout fibers)</a:t>
            </a:r>
          </a:p>
          <a:p>
            <a:pPr marL="228600" indent="-228600">
              <a:buFont typeface="+mj-lt"/>
              <a:buAutoNum type="arabicPeriod"/>
            </a:pPr>
            <a:r>
              <a:rPr lang="en-US" sz="1100" b="1" dirty="0" smtClean="0"/>
              <a:t>Scintillating </a:t>
            </a:r>
            <a:r>
              <a:rPr lang="en-US" sz="1100" b="1" dirty="0"/>
              <a:t>fibers techniques</a:t>
            </a:r>
          </a:p>
          <a:p>
            <a:pPr marL="228600" indent="-228600">
              <a:buFont typeface="+mj-lt"/>
              <a:buAutoNum type="arabicPeriod"/>
            </a:pPr>
            <a:r>
              <a:rPr lang="en-US" sz="1100" b="1" dirty="0" err="1" smtClean="0"/>
              <a:t>Cerencov</a:t>
            </a:r>
            <a:r>
              <a:rPr lang="en-US" sz="1100" b="1" dirty="0" smtClean="0"/>
              <a:t> counters</a:t>
            </a:r>
            <a:endParaRPr lang="en-US" sz="1100" b="1" dirty="0"/>
          </a:p>
          <a:p>
            <a:pPr marL="228600" indent="-228600">
              <a:buFont typeface="+mj-lt"/>
              <a:buAutoNum type="arabicPeriod"/>
            </a:pPr>
            <a:r>
              <a:rPr lang="en-US" sz="1100" b="1" dirty="0" smtClean="0"/>
              <a:t>Large </a:t>
            </a:r>
            <a:r>
              <a:rPr lang="en-US" sz="1100" b="1" dirty="0"/>
              <a:t>area gas drift chambers </a:t>
            </a:r>
            <a:r>
              <a:rPr lang="en-US" sz="1100" b="1" dirty="0" smtClean="0"/>
              <a:t>for </a:t>
            </a:r>
            <a:r>
              <a:rPr lang="en-US" sz="1100" b="1" dirty="0" err="1" smtClean="0"/>
              <a:t>muon</a:t>
            </a:r>
            <a:r>
              <a:rPr lang="en-US" sz="1100" b="1" dirty="0" smtClean="0"/>
              <a:t> detection </a:t>
            </a:r>
            <a:r>
              <a:rPr lang="en-US" sz="1100" b="1" dirty="0"/>
              <a:t>(precision and trigger)</a:t>
            </a:r>
          </a:p>
          <a:p>
            <a:pPr marL="228600" indent="-228600">
              <a:buFont typeface="+mj-lt"/>
              <a:buAutoNum type="arabicPeriod"/>
            </a:pPr>
            <a:r>
              <a:rPr lang="en-US" sz="1100" b="1" dirty="0" smtClean="0"/>
              <a:t>Radiation hard </a:t>
            </a:r>
            <a:r>
              <a:rPr lang="en-US" sz="1100" b="1" dirty="0" err="1" smtClean="0"/>
              <a:t>nsec</a:t>
            </a:r>
            <a:r>
              <a:rPr lang="en-US" sz="1100" b="1" dirty="0" smtClean="0"/>
              <a:t> electronics</a:t>
            </a:r>
            <a:r>
              <a:rPr lang="en-US" sz="1100" b="1" dirty="0"/>
              <a:t>, mostly digital</a:t>
            </a:r>
          </a:p>
          <a:p>
            <a:pPr marL="228600" indent="-228600">
              <a:buFont typeface="+mj-lt"/>
              <a:buAutoNum type="arabicPeriod"/>
            </a:pPr>
            <a:r>
              <a:rPr lang="en-US" sz="1100" b="1" dirty="0" smtClean="0"/>
              <a:t>Analog </a:t>
            </a:r>
            <a:r>
              <a:rPr lang="en-US" sz="1100" b="1" dirty="0"/>
              <a:t>and Digital pipeline</a:t>
            </a:r>
          </a:p>
          <a:p>
            <a:pPr marL="228600" indent="-228600">
              <a:buFont typeface="+mj-lt"/>
              <a:buAutoNum type="arabicPeriod"/>
            </a:pPr>
            <a:r>
              <a:rPr lang="en-US" sz="1100" b="1" dirty="0" smtClean="0"/>
              <a:t>Optical </a:t>
            </a:r>
            <a:r>
              <a:rPr lang="en-US" sz="1100" b="1" dirty="0"/>
              <a:t>fibers readouts and transmission</a:t>
            </a:r>
          </a:p>
          <a:p>
            <a:pPr marL="228600" indent="-228600">
              <a:buFont typeface="+mj-lt"/>
              <a:buAutoNum type="arabicPeriod"/>
            </a:pPr>
            <a:r>
              <a:rPr lang="en-US" sz="1100" b="1" dirty="0" smtClean="0"/>
              <a:t>Superconductivity and cryogenics</a:t>
            </a:r>
            <a:endParaRPr lang="en-US" sz="1100" b="1" dirty="0"/>
          </a:p>
          <a:p>
            <a:pPr marL="228600" indent="-228600">
              <a:buFont typeface="+mj-lt"/>
              <a:buAutoNum type="arabicPeriod"/>
            </a:pPr>
            <a:r>
              <a:rPr lang="en-US" sz="1100" b="1" dirty="0" smtClean="0"/>
              <a:t>Complex </a:t>
            </a:r>
            <a:r>
              <a:rPr lang="en-US" sz="1100" b="1" dirty="0"/>
              <a:t>mechanical structures analysis, seismic analysis, composite materials</a:t>
            </a:r>
          </a:p>
          <a:p>
            <a:pPr marL="228600" indent="-228600">
              <a:buFont typeface="+mj-lt"/>
              <a:buAutoNum type="arabicPeriod"/>
            </a:pPr>
            <a:r>
              <a:rPr lang="en-US" sz="1100" b="1" dirty="0" smtClean="0"/>
              <a:t>Ultra </a:t>
            </a:r>
            <a:r>
              <a:rPr lang="en-US" sz="1100" b="1" dirty="0"/>
              <a:t>vacuum techniques</a:t>
            </a:r>
          </a:p>
          <a:p>
            <a:pPr marL="228600" indent="-228600">
              <a:buFont typeface="+mj-lt"/>
              <a:buAutoNum type="arabicPeriod"/>
            </a:pPr>
            <a:r>
              <a:rPr lang="en-US" sz="1100" b="1" dirty="0" smtClean="0"/>
              <a:t>Detectors</a:t>
            </a:r>
            <a:r>
              <a:rPr lang="en-US" sz="1100" b="1" dirty="0"/>
              <a:t>, cables and electronics cooling</a:t>
            </a:r>
          </a:p>
          <a:p>
            <a:pPr marL="228600" indent="-228600">
              <a:buFont typeface="+mj-lt"/>
              <a:buAutoNum type="arabicPeriod"/>
            </a:pPr>
            <a:r>
              <a:rPr lang="en-US" sz="1100" b="1" dirty="0" smtClean="0"/>
              <a:t>Large </a:t>
            </a:r>
            <a:r>
              <a:rPr lang="en-US" sz="1100" b="1" dirty="0"/>
              <a:t>scale connectivity, DC-DC power converters technologies, HV technologies</a:t>
            </a:r>
          </a:p>
          <a:p>
            <a:pPr marL="228600" indent="-228600">
              <a:buFont typeface="+mj-lt"/>
              <a:buAutoNum type="arabicPeriod"/>
            </a:pPr>
            <a:r>
              <a:rPr lang="en-US" sz="1100" b="1" dirty="0" smtClean="0"/>
              <a:t>PVSS </a:t>
            </a:r>
            <a:r>
              <a:rPr lang="en-US" sz="1100" b="1" dirty="0"/>
              <a:t>slow control architecture</a:t>
            </a:r>
          </a:p>
          <a:p>
            <a:pPr marL="228600" indent="-228600">
              <a:buFont typeface="+mj-lt"/>
              <a:buAutoNum type="arabicPeriod"/>
            </a:pPr>
            <a:r>
              <a:rPr lang="en-US" sz="1100" b="1" dirty="0" smtClean="0"/>
              <a:t>Scalar </a:t>
            </a:r>
            <a:r>
              <a:rPr lang="en-US" sz="1100" b="1" dirty="0"/>
              <a:t>data acquisition and multilevel trigger systems, large computing farms</a:t>
            </a:r>
          </a:p>
          <a:p>
            <a:pPr marL="228600" indent="-228600">
              <a:buFont typeface="+mj-lt"/>
              <a:buAutoNum type="arabicPeriod"/>
            </a:pPr>
            <a:r>
              <a:rPr lang="en-US" sz="1100" b="1" dirty="0" smtClean="0"/>
              <a:t>GRID </a:t>
            </a:r>
            <a:r>
              <a:rPr lang="en-US" sz="1100" b="1" dirty="0"/>
              <a:t>environment</a:t>
            </a:r>
          </a:p>
          <a:p>
            <a:pPr marL="228600" indent="-228600">
              <a:buFont typeface="+mj-lt"/>
              <a:buAutoNum type="arabicPeriod"/>
            </a:pPr>
            <a:r>
              <a:rPr lang="en-US" sz="1100" b="1" dirty="0" smtClean="0"/>
              <a:t>Fancy </a:t>
            </a:r>
            <a:r>
              <a:rPr lang="en-US" sz="1100" b="1" dirty="0"/>
              <a:t>(spectacular !) transports and logistics </a:t>
            </a:r>
          </a:p>
        </p:txBody>
      </p:sp>
      <p:sp>
        <p:nvSpPr>
          <p:cNvPr id="13" name="Folded Corner 12"/>
          <p:cNvSpPr/>
          <p:nvPr/>
        </p:nvSpPr>
        <p:spPr>
          <a:xfrm>
            <a:off x="5899686" y="1997052"/>
            <a:ext cx="2944958" cy="1065172"/>
          </a:xfrm>
          <a:prstGeom prst="foldedCorner">
            <a:avLst/>
          </a:prstGeom>
          <a:solidFill>
            <a:schemeClr val="accent3">
              <a:lumMod val="20000"/>
              <a:lumOff val="80000"/>
            </a:schemeClr>
          </a:solidFill>
          <a:ln>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rgbClr val="000000"/>
                </a:solidFill>
              </a:rPr>
              <a:t>ATLAS detector </a:t>
            </a:r>
          </a:p>
          <a:p>
            <a:pPr algn="ctr"/>
            <a:r>
              <a:rPr lang="en-US" dirty="0" smtClean="0">
                <a:solidFill>
                  <a:srgbClr val="000000"/>
                </a:solidFill>
              </a:rPr>
              <a:t>A Project of about 550 M$ in industrial collaboration!</a:t>
            </a:r>
            <a:endParaRPr lang="en-US" dirty="0">
              <a:solidFill>
                <a:srgbClr val="000000"/>
              </a:solidFill>
            </a:endParaRPr>
          </a:p>
        </p:txBody>
      </p:sp>
    </p:spTree>
    <p:extLst>
      <p:ext uri="{BB962C8B-B14F-4D97-AF65-F5344CB8AC3E}">
        <p14:creationId xmlns:p14="http://schemas.microsoft.com/office/powerpoint/2010/main" val="2257898317"/>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457200" y="533400"/>
            <a:ext cx="8229600" cy="1250156"/>
          </a:xfrm>
        </p:spPr>
        <p:txBody>
          <a:bodyPr>
            <a:normAutofit/>
          </a:bodyPr>
          <a:lstStyle/>
          <a:p>
            <a:pPr algn="r"/>
            <a:r>
              <a:rPr lang="en-US" i="1" dirty="0" smtClean="0"/>
              <a:t> Industrial collaborations (5/5)</a:t>
            </a:r>
            <a:endParaRPr lang="en-US" i="1" dirty="0"/>
          </a:p>
        </p:txBody>
      </p:sp>
      <p:sp>
        <p:nvSpPr>
          <p:cNvPr id="7" name="Date Placeholder 6"/>
          <p:cNvSpPr>
            <a:spLocks noGrp="1"/>
          </p:cNvSpPr>
          <p:nvPr>
            <p:ph type="dt" sz="half" idx="10"/>
          </p:nvPr>
        </p:nvSpPr>
        <p:spPr/>
        <p:txBody>
          <a:bodyPr/>
          <a:lstStyle/>
          <a:p>
            <a:r>
              <a:rPr lang="en-US" smtClean="0"/>
              <a:t>Luisella Lari</a:t>
            </a:r>
            <a:endParaRPr lang="en-US" dirty="0"/>
          </a:p>
        </p:txBody>
      </p:sp>
      <p:sp>
        <p:nvSpPr>
          <p:cNvPr id="8" name="Footer Placeholder 7"/>
          <p:cNvSpPr>
            <a:spLocks noGrp="1"/>
          </p:cNvSpPr>
          <p:nvPr>
            <p:ph type="ftr" sz="quarter" idx="11"/>
          </p:nvPr>
        </p:nvSpPr>
        <p:spPr/>
        <p:txBody>
          <a:bodyPr/>
          <a:lstStyle/>
          <a:p>
            <a:r>
              <a:rPr lang="en-US" smtClean="0"/>
              <a:t>Corso di Formazione INFN inter-struttura</a:t>
            </a:r>
            <a:endParaRPr lang="en-US"/>
          </a:p>
        </p:txBody>
      </p:sp>
      <p:sp>
        <p:nvSpPr>
          <p:cNvPr id="9" name="Slide Number Placeholder 8"/>
          <p:cNvSpPr>
            <a:spLocks noGrp="1"/>
          </p:cNvSpPr>
          <p:nvPr>
            <p:ph type="sldNum" sz="quarter" idx="12"/>
          </p:nvPr>
        </p:nvSpPr>
        <p:spPr/>
        <p:txBody>
          <a:bodyPr/>
          <a:lstStyle/>
          <a:p>
            <a:fld id="{BA9B540C-44DA-4F69-89C9-7C84606640D3}" type="slidenum">
              <a:rPr lang="en-US" smtClean="0"/>
              <a:pPr/>
              <a:t>18</a:t>
            </a:fld>
            <a:endParaRPr lang="en-US"/>
          </a:p>
        </p:txBody>
      </p:sp>
      <p:pic>
        <p:nvPicPr>
          <p:cNvPr id="2" name="Picture 1"/>
          <p:cNvPicPr>
            <a:picLocks noChangeAspect="1"/>
          </p:cNvPicPr>
          <p:nvPr/>
        </p:nvPicPr>
        <p:blipFill>
          <a:blip r:embed="rId2"/>
          <a:stretch>
            <a:fillRect/>
          </a:stretch>
        </p:blipFill>
        <p:spPr>
          <a:xfrm>
            <a:off x="457200" y="533400"/>
            <a:ext cx="1660179" cy="1354795"/>
          </a:xfrm>
          <a:prstGeom prst="rect">
            <a:avLst/>
          </a:prstGeom>
        </p:spPr>
      </p:pic>
      <p:pic>
        <p:nvPicPr>
          <p:cNvPr id="4" name="Picture 3"/>
          <p:cNvPicPr>
            <a:picLocks noChangeAspect="1"/>
          </p:cNvPicPr>
          <p:nvPr/>
        </p:nvPicPr>
        <p:blipFill>
          <a:blip r:embed="rId3"/>
          <a:stretch>
            <a:fillRect/>
          </a:stretch>
        </p:blipFill>
        <p:spPr>
          <a:xfrm>
            <a:off x="1270000" y="1977977"/>
            <a:ext cx="6426208" cy="4515297"/>
          </a:xfrm>
          <a:prstGeom prst="rect">
            <a:avLst/>
          </a:prstGeom>
        </p:spPr>
      </p:pic>
    </p:spTree>
    <p:extLst>
      <p:ext uri="{BB962C8B-B14F-4D97-AF65-F5344CB8AC3E}">
        <p14:creationId xmlns:p14="http://schemas.microsoft.com/office/powerpoint/2010/main" val="2257898317"/>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381000" y="406400"/>
            <a:ext cx="3048000" cy="1993900"/>
          </a:xfrm>
          <a:prstGeom prst="rect">
            <a:avLst/>
          </a:prstGeom>
        </p:spPr>
      </p:pic>
      <p:sp>
        <p:nvSpPr>
          <p:cNvPr id="11" name="Content Placeholder 10"/>
          <p:cNvSpPr>
            <a:spLocks noGrp="1"/>
          </p:cNvSpPr>
          <p:nvPr>
            <p:ph idx="1"/>
          </p:nvPr>
        </p:nvSpPr>
        <p:spPr>
          <a:xfrm>
            <a:off x="457200" y="1976980"/>
            <a:ext cx="8229600" cy="4876800"/>
          </a:xfrm>
        </p:spPr>
        <p:txBody>
          <a:bodyPr>
            <a:normAutofit/>
          </a:bodyPr>
          <a:lstStyle/>
          <a:p>
            <a:pPr marL="0" indent="0" algn="just">
              <a:buNone/>
            </a:pPr>
            <a:r>
              <a:rPr lang="en-US" dirty="0" smtClean="0">
                <a:solidFill>
                  <a:schemeClr val="accent2"/>
                </a:solidFill>
              </a:rPr>
              <a:t>Scientific Projects</a:t>
            </a:r>
            <a:r>
              <a:rPr lang="en-US" dirty="0" smtClean="0"/>
              <a:t> need several experts reviews during the several project life-cycles. For what? </a:t>
            </a:r>
          </a:p>
          <a:p>
            <a:pPr marL="0" indent="0">
              <a:buNone/>
            </a:pPr>
            <a:endParaRPr lang="en-US" sz="1500" dirty="0" smtClean="0"/>
          </a:p>
          <a:p>
            <a:r>
              <a:rPr lang="en-US" sz="2200" b="1" dirty="0" smtClean="0"/>
              <a:t>evaluation</a:t>
            </a:r>
            <a:r>
              <a:rPr lang="en-US" sz="2200" dirty="0" smtClean="0"/>
              <a:t> </a:t>
            </a:r>
            <a:r>
              <a:rPr lang="en-US" sz="2200" dirty="0"/>
              <a:t>of research and innovation proposals; </a:t>
            </a:r>
            <a:endParaRPr lang="en-US" sz="2200" dirty="0" smtClean="0"/>
          </a:p>
          <a:p>
            <a:r>
              <a:rPr lang="en-US" sz="2200" b="1" dirty="0" smtClean="0"/>
              <a:t>monitoring</a:t>
            </a:r>
            <a:r>
              <a:rPr lang="en-US" sz="2200" dirty="0" smtClean="0"/>
              <a:t> </a:t>
            </a:r>
            <a:r>
              <a:rPr lang="en-US" sz="2200" dirty="0"/>
              <a:t>the progress, outcome and impact of research and innovation </a:t>
            </a:r>
            <a:r>
              <a:rPr lang="en-US" sz="2200" dirty="0" smtClean="0"/>
              <a:t>programs </a:t>
            </a:r>
            <a:r>
              <a:rPr lang="en-US" sz="2200" dirty="0"/>
              <a:t>as well as giving advice on the shape of future </a:t>
            </a:r>
            <a:r>
              <a:rPr lang="en-US" sz="2200" dirty="0" smtClean="0"/>
              <a:t>activities</a:t>
            </a:r>
            <a:r>
              <a:rPr lang="en-US" sz="2200" dirty="0"/>
              <a:t>;</a:t>
            </a:r>
            <a:r>
              <a:rPr lang="en-US" sz="2200" dirty="0" smtClean="0"/>
              <a:t> </a:t>
            </a:r>
          </a:p>
          <a:p>
            <a:r>
              <a:rPr lang="en-US" sz="2200" b="1" dirty="0"/>
              <a:t>m</a:t>
            </a:r>
            <a:r>
              <a:rPr lang="en-US" sz="2200" b="1" dirty="0" smtClean="0"/>
              <a:t>otivating </a:t>
            </a:r>
            <a:r>
              <a:rPr lang="en-US" sz="2200" dirty="0" smtClean="0"/>
              <a:t>the project team to progress in the project in order to reach the project milestones</a:t>
            </a:r>
            <a:r>
              <a:rPr lang="en-US" sz="2200" b="1" dirty="0" smtClean="0"/>
              <a:t>;</a:t>
            </a:r>
          </a:p>
          <a:p>
            <a:r>
              <a:rPr lang="en-US" sz="2200" b="1" dirty="0"/>
              <a:t>e</a:t>
            </a:r>
            <a:r>
              <a:rPr lang="en-US" sz="2200" b="1" dirty="0" smtClean="0"/>
              <a:t>ncouraging</a:t>
            </a:r>
            <a:r>
              <a:rPr lang="en-US" sz="2200" dirty="0" smtClean="0"/>
              <a:t> exchanges;</a:t>
            </a:r>
          </a:p>
          <a:p>
            <a:r>
              <a:rPr lang="en-US" sz="2200" b="1" dirty="0"/>
              <a:t>f</a:t>
            </a:r>
            <a:r>
              <a:rPr lang="en-US" sz="2200" b="1" dirty="0" smtClean="0"/>
              <a:t>acilitating</a:t>
            </a:r>
            <a:r>
              <a:rPr lang="en-US" sz="2200" dirty="0" smtClean="0"/>
              <a:t> consensus;</a:t>
            </a:r>
          </a:p>
          <a:p>
            <a:endParaRPr lang="en-US" sz="2200" dirty="0" smtClean="0"/>
          </a:p>
        </p:txBody>
      </p:sp>
      <p:sp>
        <p:nvSpPr>
          <p:cNvPr id="10" name="Title 9"/>
          <p:cNvSpPr>
            <a:spLocks noGrp="1"/>
          </p:cNvSpPr>
          <p:nvPr>
            <p:ph type="title"/>
          </p:nvPr>
        </p:nvSpPr>
        <p:spPr>
          <a:xfrm>
            <a:off x="457200" y="533400"/>
            <a:ext cx="8229600" cy="1250156"/>
          </a:xfrm>
        </p:spPr>
        <p:txBody>
          <a:bodyPr>
            <a:normAutofit/>
          </a:bodyPr>
          <a:lstStyle/>
          <a:p>
            <a:pPr algn="r"/>
            <a:r>
              <a:rPr lang="en-US" i="1" dirty="0" smtClean="0"/>
              <a:t> Experts review (1/3)</a:t>
            </a:r>
            <a:endParaRPr lang="en-US" i="1" dirty="0"/>
          </a:p>
        </p:txBody>
      </p:sp>
      <p:sp>
        <p:nvSpPr>
          <p:cNvPr id="7" name="Date Placeholder 6"/>
          <p:cNvSpPr>
            <a:spLocks noGrp="1"/>
          </p:cNvSpPr>
          <p:nvPr>
            <p:ph type="dt" sz="half" idx="10"/>
          </p:nvPr>
        </p:nvSpPr>
        <p:spPr/>
        <p:txBody>
          <a:bodyPr/>
          <a:lstStyle/>
          <a:p>
            <a:r>
              <a:rPr lang="en-US" smtClean="0"/>
              <a:t>Luisella Lari</a:t>
            </a:r>
            <a:endParaRPr lang="en-US" dirty="0"/>
          </a:p>
        </p:txBody>
      </p:sp>
      <p:sp>
        <p:nvSpPr>
          <p:cNvPr id="8" name="Footer Placeholder 7"/>
          <p:cNvSpPr>
            <a:spLocks noGrp="1"/>
          </p:cNvSpPr>
          <p:nvPr>
            <p:ph type="ftr" sz="quarter" idx="11"/>
          </p:nvPr>
        </p:nvSpPr>
        <p:spPr/>
        <p:txBody>
          <a:bodyPr/>
          <a:lstStyle/>
          <a:p>
            <a:r>
              <a:rPr lang="en-US" smtClean="0"/>
              <a:t>Corso di Formazione INFN inter-struttura</a:t>
            </a:r>
            <a:endParaRPr lang="en-US"/>
          </a:p>
        </p:txBody>
      </p:sp>
      <p:sp>
        <p:nvSpPr>
          <p:cNvPr id="9" name="Slide Number Placeholder 8"/>
          <p:cNvSpPr>
            <a:spLocks noGrp="1"/>
          </p:cNvSpPr>
          <p:nvPr>
            <p:ph type="sldNum" sz="quarter" idx="12"/>
          </p:nvPr>
        </p:nvSpPr>
        <p:spPr/>
        <p:txBody>
          <a:bodyPr/>
          <a:lstStyle/>
          <a:p>
            <a:fld id="{BA9B540C-44DA-4F69-89C9-7C84606640D3}" type="slidenum">
              <a:rPr lang="en-US" smtClean="0"/>
              <a:pPr/>
              <a:t>19</a:t>
            </a:fld>
            <a:endParaRPr lang="en-US"/>
          </a:p>
        </p:txBody>
      </p:sp>
    </p:spTree>
    <p:extLst>
      <p:ext uri="{BB962C8B-B14F-4D97-AF65-F5344CB8AC3E}">
        <p14:creationId xmlns:p14="http://schemas.microsoft.com/office/powerpoint/2010/main" val="285223390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t>Lecture </a:t>
            </a:r>
            <a:r>
              <a:rPr lang="en-US" dirty="0"/>
              <a:t>2</a:t>
            </a:r>
            <a:br>
              <a:rPr lang="en-US" dirty="0"/>
            </a:br>
            <a:r>
              <a:rPr lang="en-US" b="1" i="1" dirty="0" smtClean="0">
                <a:solidFill>
                  <a:srgbClr val="F79646"/>
                </a:solidFill>
              </a:rPr>
              <a:t>PM for Scientific Project </a:t>
            </a:r>
            <a:endParaRPr lang="en-US" b="1" i="1" dirty="0">
              <a:solidFill>
                <a:srgbClr val="F79646"/>
              </a:solidFill>
            </a:endParaRPr>
          </a:p>
        </p:txBody>
      </p:sp>
      <p:sp>
        <p:nvSpPr>
          <p:cNvPr id="3" name="Content Placeholder 2"/>
          <p:cNvSpPr>
            <a:spLocks noGrp="1"/>
          </p:cNvSpPr>
          <p:nvPr>
            <p:ph idx="1"/>
          </p:nvPr>
        </p:nvSpPr>
        <p:spPr/>
        <p:txBody>
          <a:bodyPr/>
          <a:lstStyle/>
          <a:p>
            <a:pPr marL="0" indent="0">
              <a:buNone/>
            </a:pPr>
            <a:r>
              <a:rPr lang="en-US" i="1" u="sng" dirty="0" smtClean="0">
                <a:solidFill>
                  <a:srgbClr val="C0504D"/>
                </a:solidFill>
              </a:rPr>
              <a:t>Outlook</a:t>
            </a:r>
          </a:p>
          <a:p>
            <a:endParaRPr lang="en-US" i="1" dirty="0"/>
          </a:p>
          <a:p>
            <a:r>
              <a:rPr lang="en-US" i="1" dirty="0" smtClean="0"/>
              <a:t>Scientific Projects: why are they different for PM?</a:t>
            </a:r>
          </a:p>
          <a:p>
            <a:r>
              <a:rPr lang="en-US" i="1" dirty="0" smtClean="0"/>
              <a:t>Scientific vs. Research Projects</a:t>
            </a:r>
          </a:p>
          <a:p>
            <a:r>
              <a:rPr lang="en-US" i="1" dirty="0" smtClean="0"/>
              <a:t>Parallel with Industrial Practices </a:t>
            </a:r>
          </a:p>
          <a:p>
            <a:r>
              <a:rPr lang="en-US" i="1" dirty="0" smtClean="0"/>
              <a:t>Key topics for managing successfully Scientific Projects:</a:t>
            </a:r>
          </a:p>
          <a:p>
            <a:pPr lvl="1"/>
            <a:r>
              <a:rPr lang="en-US" i="1" dirty="0"/>
              <a:t>I</a:t>
            </a:r>
            <a:r>
              <a:rPr lang="en-US" i="1" dirty="0" smtClean="0"/>
              <a:t>ndustrial collaborations</a:t>
            </a:r>
          </a:p>
          <a:p>
            <a:pPr lvl="1"/>
            <a:r>
              <a:rPr lang="en-US" i="1" dirty="0" smtClean="0"/>
              <a:t>Experts reviews</a:t>
            </a:r>
          </a:p>
          <a:p>
            <a:pPr lvl="1"/>
            <a:r>
              <a:rPr lang="en-US" i="1" dirty="0" smtClean="0"/>
              <a:t>Project Management Plan</a:t>
            </a:r>
          </a:p>
          <a:p>
            <a:r>
              <a:rPr lang="en-US" i="1" dirty="0" smtClean="0"/>
              <a:t>PM Standards vs. PM Methodologies</a:t>
            </a:r>
          </a:p>
          <a:p>
            <a:pPr marL="0" indent="0">
              <a:buNone/>
            </a:pPr>
            <a:endParaRPr lang="en-US" i="1" dirty="0" smtClean="0"/>
          </a:p>
          <a:p>
            <a:endParaRPr lang="en-US" i="1" dirty="0" smtClean="0"/>
          </a:p>
          <a:p>
            <a:pPr marL="0" indent="0">
              <a:buNone/>
            </a:pPr>
            <a:endParaRPr lang="en-US" i="1" dirty="0"/>
          </a:p>
        </p:txBody>
      </p:sp>
      <p:sp>
        <p:nvSpPr>
          <p:cNvPr id="4" name="Date Placeholder 3"/>
          <p:cNvSpPr>
            <a:spLocks noGrp="1"/>
          </p:cNvSpPr>
          <p:nvPr>
            <p:ph type="dt" sz="half" idx="10"/>
          </p:nvPr>
        </p:nvSpPr>
        <p:spPr/>
        <p:txBody>
          <a:bodyPr/>
          <a:lstStyle/>
          <a:p>
            <a:r>
              <a:rPr lang="en-US" smtClean="0"/>
              <a:t>Luisella Lari</a:t>
            </a:r>
            <a:endParaRPr lang="en-US"/>
          </a:p>
        </p:txBody>
      </p:sp>
      <p:sp>
        <p:nvSpPr>
          <p:cNvPr id="5" name="Footer Placeholder 4"/>
          <p:cNvSpPr>
            <a:spLocks noGrp="1"/>
          </p:cNvSpPr>
          <p:nvPr>
            <p:ph type="ftr" sz="quarter" idx="11"/>
          </p:nvPr>
        </p:nvSpPr>
        <p:spPr/>
        <p:txBody>
          <a:bodyPr/>
          <a:lstStyle/>
          <a:p>
            <a:r>
              <a:rPr lang="en-US" smtClean="0"/>
              <a:t>Corso di Formazione INFN inter-struttura</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2</a:t>
            </a:fld>
            <a:endParaRPr lang="en-US"/>
          </a:p>
        </p:txBody>
      </p:sp>
    </p:spTree>
    <p:extLst>
      <p:ext uri="{BB962C8B-B14F-4D97-AF65-F5344CB8AC3E}">
        <p14:creationId xmlns:p14="http://schemas.microsoft.com/office/powerpoint/2010/main" val="1414585067"/>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777999" y="2636474"/>
            <a:ext cx="5499101" cy="3888122"/>
          </a:xfrm>
          <a:prstGeom prst="rect">
            <a:avLst/>
          </a:prstGeom>
        </p:spPr>
      </p:pic>
      <p:pic>
        <p:nvPicPr>
          <p:cNvPr id="3" name="Picture 2"/>
          <p:cNvPicPr>
            <a:picLocks noChangeAspect="1"/>
          </p:cNvPicPr>
          <p:nvPr/>
        </p:nvPicPr>
        <p:blipFill>
          <a:blip r:embed="rId3"/>
          <a:stretch>
            <a:fillRect/>
          </a:stretch>
        </p:blipFill>
        <p:spPr>
          <a:xfrm>
            <a:off x="381000" y="406400"/>
            <a:ext cx="3048000" cy="1993900"/>
          </a:xfrm>
          <a:prstGeom prst="rect">
            <a:avLst/>
          </a:prstGeom>
        </p:spPr>
      </p:pic>
      <p:sp>
        <p:nvSpPr>
          <p:cNvPr id="11" name="Content Placeholder 10"/>
          <p:cNvSpPr>
            <a:spLocks noGrp="1"/>
          </p:cNvSpPr>
          <p:nvPr>
            <p:ph idx="1"/>
          </p:nvPr>
        </p:nvSpPr>
        <p:spPr>
          <a:xfrm>
            <a:off x="457200" y="1976980"/>
            <a:ext cx="8229600" cy="4876800"/>
          </a:xfrm>
        </p:spPr>
        <p:txBody>
          <a:bodyPr>
            <a:normAutofit/>
          </a:bodyPr>
          <a:lstStyle/>
          <a:p>
            <a:pPr marL="0" indent="0" algn="ctr">
              <a:buNone/>
            </a:pPr>
            <a:r>
              <a:rPr lang="en-US" dirty="0" smtClean="0">
                <a:solidFill>
                  <a:schemeClr val="accent2"/>
                </a:solidFill>
              </a:rPr>
              <a:t>Example RHIC Booster</a:t>
            </a:r>
          </a:p>
          <a:p>
            <a:pPr marL="0" indent="0" algn="ctr">
              <a:buNone/>
            </a:pPr>
            <a:r>
              <a:rPr lang="en-US" dirty="0" smtClean="0"/>
              <a:t> ~ 30 Million $ project, constructed in 1987-1990</a:t>
            </a:r>
            <a:endParaRPr lang="en-US" sz="1500" dirty="0" smtClean="0"/>
          </a:p>
          <a:p>
            <a:pPr algn="ctr"/>
            <a:endParaRPr lang="en-US" sz="2200" dirty="0" smtClean="0"/>
          </a:p>
        </p:txBody>
      </p:sp>
      <p:sp>
        <p:nvSpPr>
          <p:cNvPr id="10" name="Title 9"/>
          <p:cNvSpPr>
            <a:spLocks noGrp="1"/>
          </p:cNvSpPr>
          <p:nvPr>
            <p:ph type="title"/>
          </p:nvPr>
        </p:nvSpPr>
        <p:spPr>
          <a:xfrm>
            <a:off x="457200" y="533400"/>
            <a:ext cx="8229600" cy="1250156"/>
          </a:xfrm>
        </p:spPr>
        <p:txBody>
          <a:bodyPr>
            <a:normAutofit/>
          </a:bodyPr>
          <a:lstStyle/>
          <a:p>
            <a:pPr algn="r"/>
            <a:r>
              <a:rPr lang="en-US" i="1" dirty="0" smtClean="0"/>
              <a:t> Experts review (2/3)</a:t>
            </a:r>
            <a:endParaRPr lang="en-US" i="1" dirty="0"/>
          </a:p>
        </p:txBody>
      </p:sp>
      <p:sp>
        <p:nvSpPr>
          <p:cNvPr id="7" name="Date Placeholder 6"/>
          <p:cNvSpPr>
            <a:spLocks noGrp="1"/>
          </p:cNvSpPr>
          <p:nvPr>
            <p:ph type="dt" sz="half" idx="10"/>
          </p:nvPr>
        </p:nvSpPr>
        <p:spPr/>
        <p:txBody>
          <a:bodyPr/>
          <a:lstStyle/>
          <a:p>
            <a:r>
              <a:rPr lang="en-US" smtClean="0"/>
              <a:t>Luisella Lari</a:t>
            </a:r>
            <a:endParaRPr lang="en-US" dirty="0"/>
          </a:p>
        </p:txBody>
      </p:sp>
      <p:sp>
        <p:nvSpPr>
          <p:cNvPr id="8" name="Footer Placeholder 7"/>
          <p:cNvSpPr>
            <a:spLocks noGrp="1"/>
          </p:cNvSpPr>
          <p:nvPr>
            <p:ph type="ftr" sz="quarter" idx="11"/>
          </p:nvPr>
        </p:nvSpPr>
        <p:spPr/>
        <p:txBody>
          <a:bodyPr/>
          <a:lstStyle/>
          <a:p>
            <a:r>
              <a:rPr lang="en-US" smtClean="0"/>
              <a:t>Corso di Formazione INFN inter-struttura</a:t>
            </a:r>
            <a:endParaRPr lang="en-US"/>
          </a:p>
        </p:txBody>
      </p:sp>
      <p:sp>
        <p:nvSpPr>
          <p:cNvPr id="9" name="Slide Number Placeholder 8"/>
          <p:cNvSpPr>
            <a:spLocks noGrp="1"/>
          </p:cNvSpPr>
          <p:nvPr>
            <p:ph type="sldNum" sz="quarter" idx="12"/>
          </p:nvPr>
        </p:nvSpPr>
        <p:spPr/>
        <p:txBody>
          <a:bodyPr/>
          <a:lstStyle/>
          <a:p>
            <a:fld id="{BA9B540C-44DA-4F69-89C9-7C84606640D3}" type="slidenum">
              <a:rPr lang="en-US" smtClean="0"/>
              <a:pPr/>
              <a:t>20</a:t>
            </a:fld>
            <a:endParaRPr lang="en-US"/>
          </a:p>
        </p:txBody>
      </p:sp>
    </p:spTree>
    <p:extLst>
      <p:ext uri="{BB962C8B-B14F-4D97-AF65-F5344CB8AC3E}">
        <p14:creationId xmlns:p14="http://schemas.microsoft.com/office/powerpoint/2010/main" val="1083520806"/>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1143001" y="1876171"/>
            <a:ext cx="7755902" cy="5483785"/>
            <a:chOff x="1143001" y="1876171"/>
            <a:chExt cx="7755902" cy="5483785"/>
          </a:xfrm>
        </p:grpSpPr>
        <p:pic>
          <p:nvPicPr>
            <p:cNvPr id="4" name="Picture 3"/>
            <p:cNvPicPr>
              <a:picLocks noChangeAspect="1"/>
            </p:cNvPicPr>
            <p:nvPr/>
          </p:nvPicPr>
          <p:blipFill>
            <a:blip r:embed="rId2"/>
            <a:stretch>
              <a:fillRect/>
            </a:stretch>
          </p:blipFill>
          <p:spPr>
            <a:xfrm>
              <a:off x="1143001" y="1876171"/>
              <a:ext cx="7755902" cy="5483785"/>
            </a:xfrm>
            <a:prstGeom prst="rect">
              <a:avLst/>
            </a:prstGeom>
          </p:spPr>
        </p:pic>
        <p:sp>
          <p:nvSpPr>
            <p:cNvPr id="5" name="Rectangle 4"/>
            <p:cNvSpPr/>
            <p:nvPr/>
          </p:nvSpPr>
          <p:spPr>
            <a:xfrm>
              <a:off x="7747000" y="6524596"/>
              <a:ext cx="393700" cy="65090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pic>
        <p:nvPicPr>
          <p:cNvPr id="3" name="Picture 2"/>
          <p:cNvPicPr>
            <a:picLocks noChangeAspect="1"/>
          </p:cNvPicPr>
          <p:nvPr/>
        </p:nvPicPr>
        <p:blipFill>
          <a:blip r:embed="rId3"/>
          <a:stretch>
            <a:fillRect/>
          </a:stretch>
        </p:blipFill>
        <p:spPr>
          <a:xfrm>
            <a:off x="381000" y="406400"/>
            <a:ext cx="3048000" cy="1993900"/>
          </a:xfrm>
          <a:prstGeom prst="rect">
            <a:avLst/>
          </a:prstGeom>
        </p:spPr>
      </p:pic>
      <p:sp>
        <p:nvSpPr>
          <p:cNvPr id="11" name="Content Placeholder 10"/>
          <p:cNvSpPr>
            <a:spLocks noGrp="1"/>
          </p:cNvSpPr>
          <p:nvPr>
            <p:ph idx="1"/>
          </p:nvPr>
        </p:nvSpPr>
        <p:spPr>
          <a:xfrm>
            <a:off x="457200" y="1976980"/>
            <a:ext cx="8229600" cy="4876800"/>
          </a:xfrm>
        </p:spPr>
        <p:txBody>
          <a:bodyPr>
            <a:normAutofit/>
          </a:bodyPr>
          <a:lstStyle/>
          <a:p>
            <a:pPr marL="0" indent="0" algn="ctr">
              <a:buNone/>
            </a:pPr>
            <a:r>
              <a:rPr lang="en-US" dirty="0" smtClean="0">
                <a:solidFill>
                  <a:schemeClr val="accent2"/>
                </a:solidFill>
              </a:rPr>
              <a:t>Example RHIC Booster</a:t>
            </a:r>
          </a:p>
          <a:p>
            <a:pPr marL="0" indent="0" algn="ctr">
              <a:buNone/>
            </a:pPr>
            <a:r>
              <a:rPr lang="en-US" dirty="0" smtClean="0"/>
              <a:t> </a:t>
            </a:r>
            <a:endParaRPr lang="en-US" sz="2200" dirty="0" smtClean="0"/>
          </a:p>
        </p:txBody>
      </p:sp>
      <p:sp>
        <p:nvSpPr>
          <p:cNvPr id="10" name="Title 9"/>
          <p:cNvSpPr>
            <a:spLocks noGrp="1"/>
          </p:cNvSpPr>
          <p:nvPr>
            <p:ph type="title"/>
          </p:nvPr>
        </p:nvSpPr>
        <p:spPr>
          <a:xfrm>
            <a:off x="457200" y="533400"/>
            <a:ext cx="8229600" cy="1250156"/>
          </a:xfrm>
        </p:spPr>
        <p:txBody>
          <a:bodyPr>
            <a:normAutofit/>
          </a:bodyPr>
          <a:lstStyle/>
          <a:p>
            <a:pPr algn="r"/>
            <a:r>
              <a:rPr lang="en-US" i="1" dirty="0" smtClean="0"/>
              <a:t> Experts review (3/3)</a:t>
            </a:r>
            <a:endParaRPr lang="en-US" i="1" dirty="0"/>
          </a:p>
        </p:txBody>
      </p:sp>
      <p:sp>
        <p:nvSpPr>
          <p:cNvPr id="7" name="Date Placeholder 6"/>
          <p:cNvSpPr>
            <a:spLocks noGrp="1"/>
          </p:cNvSpPr>
          <p:nvPr>
            <p:ph type="dt" sz="half" idx="10"/>
          </p:nvPr>
        </p:nvSpPr>
        <p:spPr/>
        <p:txBody>
          <a:bodyPr/>
          <a:lstStyle/>
          <a:p>
            <a:r>
              <a:rPr lang="en-US" smtClean="0"/>
              <a:t>Luisella Lari</a:t>
            </a:r>
            <a:endParaRPr lang="en-US" dirty="0"/>
          </a:p>
        </p:txBody>
      </p:sp>
      <p:sp>
        <p:nvSpPr>
          <p:cNvPr id="8" name="Footer Placeholder 7"/>
          <p:cNvSpPr>
            <a:spLocks noGrp="1"/>
          </p:cNvSpPr>
          <p:nvPr>
            <p:ph type="ftr" sz="quarter" idx="11"/>
          </p:nvPr>
        </p:nvSpPr>
        <p:spPr/>
        <p:txBody>
          <a:bodyPr/>
          <a:lstStyle/>
          <a:p>
            <a:r>
              <a:rPr lang="en-US" smtClean="0"/>
              <a:t>Corso di Formazione INFN inter-struttura</a:t>
            </a:r>
            <a:endParaRPr lang="en-US"/>
          </a:p>
        </p:txBody>
      </p:sp>
      <p:sp>
        <p:nvSpPr>
          <p:cNvPr id="9" name="Slide Number Placeholder 8"/>
          <p:cNvSpPr>
            <a:spLocks noGrp="1"/>
          </p:cNvSpPr>
          <p:nvPr>
            <p:ph type="sldNum" sz="quarter" idx="12"/>
          </p:nvPr>
        </p:nvSpPr>
        <p:spPr/>
        <p:txBody>
          <a:bodyPr/>
          <a:lstStyle/>
          <a:p>
            <a:fld id="{BA9B540C-44DA-4F69-89C9-7C84606640D3}" type="slidenum">
              <a:rPr lang="en-US" smtClean="0"/>
              <a:pPr/>
              <a:t>21</a:t>
            </a:fld>
            <a:endParaRPr lang="en-US"/>
          </a:p>
        </p:txBody>
      </p:sp>
    </p:spTree>
    <p:extLst>
      <p:ext uri="{BB962C8B-B14F-4D97-AF65-F5344CB8AC3E}">
        <p14:creationId xmlns:p14="http://schemas.microsoft.com/office/powerpoint/2010/main" val="758498780"/>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10"/>
          <p:cNvSpPr>
            <a:spLocks noGrp="1"/>
          </p:cNvSpPr>
          <p:nvPr>
            <p:ph idx="1"/>
          </p:nvPr>
        </p:nvSpPr>
        <p:spPr>
          <a:xfrm>
            <a:off x="457200" y="1976980"/>
            <a:ext cx="8229600" cy="1147220"/>
          </a:xfrm>
        </p:spPr>
        <p:txBody>
          <a:bodyPr>
            <a:normAutofit/>
          </a:bodyPr>
          <a:lstStyle/>
          <a:p>
            <a:pPr marL="0" indent="0" algn="just">
              <a:buNone/>
            </a:pPr>
            <a:r>
              <a:rPr lang="en-US" sz="2000" dirty="0"/>
              <a:t>A </a:t>
            </a:r>
            <a:r>
              <a:rPr lang="en-US" sz="2000" dirty="0" smtClean="0">
                <a:solidFill>
                  <a:schemeClr val="accent2"/>
                </a:solidFill>
              </a:rPr>
              <a:t>Project Management </a:t>
            </a:r>
            <a:r>
              <a:rPr lang="en-US" sz="2000" dirty="0" smtClean="0">
                <a:solidFill>
                  <a:srgbClr val="C0504D"/>
                </a:solidFill>
              </a:rPr>
              <a:t>Plan</a:t>
            </a:r>
            <a:r>
              <a:rPr lang="en-US" sz="2000" dirty="0" smtClean="0"/>
              <a:t> is an approved </a:t>
            </a:r>
            <a:r>
              <a:rPr lang="en-US" sz="2000" dirty="0"/>
              <a:t>document</a:t>
            </a:r>
            <a:r>
              <a:rPr lang="en-US" sz="2000" dirty="0" smtClean="0"/>
              <a:t>, defining how the project is managed during its entire </a:t>
            </a:r>
            <a:r>
              <a:rPr lang="en-US" sz="2000" dirty="0"/>
              <a:t>end-to-</a:t>
            </a:r>
            <a:r>
              <a:rPr lang="en-US" sz="2000" dirty="0" smtClean="0"/>
              <a:t>end life, </a:t>
            </a:r>
            <a:r>
              <a:rPr lang="en-US" sz="2000" dirty="0"/>
              <a:t>covering all project phases, from initiation through planning, execution and closure. </a:t>
            </a:r>
            <a:endParaRPr lang="en-US" sz="2000" dirty="0" smtClean="0"/>
          </a:p>
          <a:p>
            <a:pPr marL="0" indent="0" algn="just">
              <a:buNone/>
            </a:pPr>
            <a:endParaRPr lang="en-US" sz="2000" dirty="0" smtClean="0"/>
          </a:p>
          <a:p>
            <a:endParaRPr lang="en-US" sz="2000" dirty="0" smtClean="0"/>
          </a:p>
        </p:txBody>
      </p:sp>
      <p:sp>
        <p:nvSpPr>
          <p:cNvPr id="10" name="Title 9"/>
          <p:cNvSpPr>
            <a:spLocks noGrp="1"/>
          </p:cNvSpPr>
          <p:nvPr>
            <p:ph type="title"/>
          </p:nvPr>
        </p:nvSpPr>
        <p:spPr>
          <a:xfrm>
            <a:off x="457200" y="533400"/>
            <a:ext cx="8229600" cy="1250156"/>
          </a:xfrm>
        </p:spPr>
        <p:txBody>
          <a:bodyPr>
            <a:normAutofit/>
          </a:bodyPr>
          <a:lstStyle/>
          <a:p>
            <a:pPr algn="ctr"/>
            <a:r>
              <a:rPr lang="en-US" i="1" dirty="0" smtClean="0"/>
              <a:t> Project Management Plan (1/7)</a:t>
            </a:r>
            <a:endParaRPr lang="en-US" i="1" dirty="0"/>
          </a:p>
        </p:txBody>
      </p:sp>
      <p:sp>
        <p:nvSpPr>
          <p:cNvPr id="7" name="Date Placeholder 6"/>
          <p:cNvSpPr>
            <a:spLocks noGrp="1"/>
          </p:cNvSpPr>
          <p:nvPr>
            <p:ph type="dt" sz="half" idx="10"/>
          </p:nvPr>
        </p:nvSpPr>
        <p:spPr/>
        <p:txBody>
          <a:bodyPr/>
          <a:lstStyle/>
          <a:p>
            <a:r>
              <a:rPr lang="en-US" smtClean="0"/>
              <a:t>Luisella Lari</a:t>
            </a:r>
            <a:endParaRPr lang="en-US" dirty="0"/>
          </a:p>
        </p:txBody>
      </p:sp>
      <p:sp>
        <p:nvSpPr>
          <p:cNvPr id="8" name="Footer Placeholder 7"/>
          <p:cNvSpPr>
            <a:spLocks noGrp="1"/>
          </p:cNvSpPr>
          <p:nvPr>
            <p:ph type="ftr" sz="quarter" idx="11"/>
          </p:nvPr>
        </p:nvSpPr>
        <p:spPr/>
        <p:txBody>
          <a:bodyPr/>
          <a:lstStyle/>
          <a:p>
            <a:r>
              <a:rPr lang="en-US" smtClean="0"/>
              <a:t>Corso di Formazione INFN inter-struttura</a:t>
            </a:r>
            <a:endParaRPr lang="en-US"/>
          </a:p>
        </p:txBody>
      </p:sp>
      <p:sp>
        <p:nvSpPr>
          <p:cNvPr id="9" name="Slide Number Placeholder 8"/>
          <p:cNvSpPr>
            <a:spLocks noGrp="1"/>
          </p:cNvSpPr>
          <p:nvPr>
            <p:ph type="sldNum" sz="quarter" idx="12"/>
          </p:nvPr>
        </p:nvSpPr>
        <p:spPr/>
        <p:txBody>
          <a:bodyPr/>
          <a:lstStyle/>
          <a:p>
            <a:fld id="{BA9B540C-44DA-4F69-89C9-7C84606640D3}" type="slidenum">
              <a:rPr lang="en-US" smtClean="0"/>
              <a:pPr/>
              <a:t>22</a:t>
            </a:fld>
            <a:endParaRPr lang="en-US"/>
          </a:p>
        </p:txBody>
      </p:sp>
      <p:pic>
        <p:nvPicPr>
          <p:cNvPr id="4" name="Picture 3"/>
          <p:cNvPicPr>
            <a:picLocks noChangeAspect="1"/>
          </p:cNvPicPr>
          <p:nvPr/>
        </p:nvPicPr>
        <p:blipFill>
          <a:blip r:embed="rId2"/>
          <a:stretch>
            <a:fillRect/>
          </a:stretch>
        </p:blipFill>
        <p:spPr>
          <a:xfrm>
            <a:off x="2663331" y="3055706"/>
            <a:ext cx="3798074" cy="3798074"/>
          </a:xfrm>
          <a:prstGeom prst="rect">
            <a:avLst/>
          </a:prstGeom>
        </p:spPr>
      </p:pic>
    </p:spTree>
    <p:extLst>
      <p:ext uri="{BB962C8B-B14F-4D97-AF65-F5344CB8AC3E}">
        <p14:creationId xmlns:p14="http://schemas.microsoft.com/office/powerpoint/2010/main" val="105980494"/>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457200" y="533400"/>
            <a:ext cx="8229600" cy="1250156"/>
          </a:xfrm>
        </p:spPr>
        <p:txBody>
          <a:bodyPr>
            <a:normAutofit/>
          </a:bodyPr>
          <a:lstStyle/>
          <a:p>
            <a:pPr algn="ctr"/>
            <a:r>
              <a:rPr lang="en-US" i="1" dirty="0" smtClean="0"/>
              <a:t> Project Management Plan (2/7)</a:t>
            </a:r>
            <a:endParaRPr lang="en-US" i="1" dirty="0"/>
          </a:p>
        </p:txBody>
      </p:sp>
      <p:sp>
        <p:nvSpPr>
          <p:cNvPr id="7" name="Date Placeholder 6"/>
          <p:cNvSpPr>
            <a:spLocks noGrp="1"/>
          </p:cNvSpPr>
          <p:nvPr>
            <p:ph type="dt" sz="half" idx="10"/>
          </p:nvPr>
        </p:nvSpPr>
        <p:spPr/>
        <p:txBody>
          <a:bodyPr/>
          <a:lstStyle/>
          <a:p>
            <a:r>
              <a:rPr lang="en-US" smtClean="0"/>
              <a:t>Luisella Lari</a:t>
            </a:r>
            <a:endParaRPr lang="en-US" dirty="0"/>
          </a:p>
        </p:txBody>
      </p:sp>
      <p:sp>
        <p:nvSpPr>
          <p:cNvPr id="8" name="Footer Placeholder 7"/>
          <p:cNvSpPr>
            <a:spLocks noGrp="1"/>
          </p:cNvSpPr>
          <p:nvPr>
            <p:ph type="ftr" sz="quarter" idx="11"/>
          </p:nvPr>
        </p:nvSpPr>
        <p:spPr/>
        <p:txBody>
          <a:bodyPr/>
          <a:lstStyle/>
          <a:p>
            <a:r>
              <a:rPr lang="en-US" smtClean="0"/>
              <a:t>Corso di Formazione INFN inter-struttura</a:t>
            </a:r>
            <a:endParaRPr lang="en-US"/>
          </a:p>
        </p:txBody>
      </p:sp>
      <p:sp>
        <p:nvSpPr>
          <p:cNvPr id="9" name="Slide Number Placeholder 8"/>
          <p:cNvSpPr>
            <a:spLocks noGrp="1"/>
          </p:cNvSpPr>
          <p:nvPr>
            <p:ph type="sldNum" sz="quarter" idx="12"/>
          </p:nvPr>
        </p:nvSpPr>
        <p:spPr/>
        <p:txBody>
          <a:bodyPr/>
          <a:lstStyle/>
          <a:p>
            <a:fld id="{BA9B540C-44DA-4F69-89C9-7C84606640D3}" type="slidenum">
              <a:rPr lang="en-US" smtClean="0"/>
              <a:pPr/>
              <a:t>23</a:t>
            </a:fld>
            <a:endParaRPr lang="en-US"/>
          </a:p>
        </p:txBody>
      </p:sp>
      <p:pic>
        <p:nvPicPr>
          <p:cNvPr id="2" name="Picture 1"/>
          <p:cNvPicPr>
            <a:picLocks noChangeAspect="1"/>
          </p:cNvPicPr>
          <p:nvPr/>
        </p:nvPicPr>
        <p:blipFill>
          <a:blip r:embed="rId2"/>
          <a:stretch>
            <a:fillRect/>
          </a:stretch>
        </p:blipFill>
        <p:spPr>
          <a:xfrm>
            <a:off x="5454011" y="1783556"/>
            <a:ext cx="2857500" cy="2857500"/>
          </a:xfrm>
          <a:prstGeom prst="rect">
            <a:avLst/>
          </a:prstGeom>
        </p:spPr>
      </p:pic>
      <p:sp>
        <p:nvSpPr>
          <p:cNvPr id="13" name="Content Placeholder 10"/>
          <p:cNvSpPr txBox="1">
            <a:spLocks/>
          </p:cNvSpPr>
          <p:nvPr/>
        </p:nvSpPr>
        <p:spPr>
          <a:xfrm>
            <a:off x="855823" y="1927751"/>
            <a:ext cx="4279927" cy="2614892"/>
          </a:xfrm>
          <a:prstGeom prst="rect">
            <a:avLst/>
          </a:prstGeom>
        </p:spPr>
        <p:txBody>
          <a:bodyPr vert="horz" lIns="91440" tIns="45720" rIns="91440" bIns="45720" rtlCol="0">
            <a:normAutofit/>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marL="0" indent="0" algn="just">
              <a:buFont typeface="Arial" pitchFamily="34" charset="0"/>
              <a:buNone/>
            </a:pPr>
            <a:r>
              <a:rPr lang="en-US" sz="2200" dirty="0" smtClean="0">
                <a:solidFill>
                  <a:schemeClr val="accent2"/>
                </a:solidFill>
              </a:rPr>
              <a:t>It is a key project management documents!</a:t>
            </a:r>
          </a:p>
          <a:p>
            <a:pPr marL="0" indent="0" algn="just">
              <a:buFont typeface="Arial" pitchFamily="34" charset="0"/>
              <a:buNone/>
            </a:pPr>
            <a:endParaRPr lang="en-US" sz="2200" dirty="0">
              <a:solidFill>
                <a:schemeClr val="accent2"/>
              </a:solidFill>
            </a:endParaRPr>
          </a:p>
          <a:p>
            <a:pPr marL="0" indent="0" algn="just">
              <a:buFont typeface="Arial" pitchFamily="34" charset="0"/>
              <a:buNone/>
            </a:pPr>
            <a:endParaRPr lang="en-US" sz="2200" dirty="0" smtClean="0">
              <a:solidFill>
                <a:schemeClr val="accent2"/>
              </a:solidFill>
            </a:endParaRPr>
          </a:p>
          <a:p>
            <a:pPr marL="0" indent="0" algn="just">
              <a:buFont typeface="Arial" pitchFamily="34" charset="0"/>
              <a:buNone/>
            </a:pPr>
            <a:r>
              <a:rPr lang="en-US" sz="2200" dirty="0" smtClean="0"/>
              <a:t>It tells how to organize the project in a common framework.</a:t>
            </a:r>
          </a:p>
          <a:p>
            <a:pPr marL="0" indent="0" algn="just">
              <a:buFont typeface="Arial" pitchFamily="34" charset="0"/>
              <a:buNone/>
            </a:pPr>
            <a:endParaRPr lang="en-US" sz="2200" dirty="0"/>
          </a:p>
          <a:p>
            <a:pPr marL="0" indent="0" algn="just">
              <a:buFont typeface="Arial" pitchFamily="34" charset="0"/>
              <a:buNone/>
            </a:pPr>
            <a:endParaRPr lang="en-US" sz="2200" dirty="0" smtClean="0"/>
          </a:p>
          <a:p>
            <a:endParaRPr lang="en-US" sz="2200" dirty="0" smtClean="0"/>
          </a:p>
        </p:txBody>
      </p:sp>
      <p:sp>
        <p:nvSpPr>
          <p:cNvPr id="14" name="Content Placeholder 10"/>
          <p:cNvSpPr txBox="1">
            <a:spLocks/>
          </p:cNvSpPr>
          <p:nvPr/>
        </p:nvSpPr>
        <p:spPr>
          <a:xfrm>
            <a:off x="855823" y="5054792"/>
            <a:ext cx="7455688" cy="1096420"/>
          </a:xfrm>
          <a:prstGeom prst="rect">
            <a:avLst/>
          </a:prstGeom>
        </p:spPr>
        <p:txBody>
          <a:bodyPr vert="horz" lIns="91440" tIns="45720" rIns="91440" bIns="45720" rtlCol="0">
            <a:normAutofit/>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marL="0" indent="0" algn="just">
              <a:buFont typeface="Arial" pitchFamily="34" charset="0"/>
              <a:buNone/>
            </a:pPr>
            <a:r>
              <a:rPr lang="en-US" sz="2000" dirty="0" smtClean="0">
                <a:solidFill>
                  <a:schemeClr val="accent4"/>
                </a:solidFill>
              </a:rPr>
              <a:t>Release a successfully project management plan depends by the size of the projects and from the project maturity level! </a:t>
            </a:r>
            <a:endParaRPr lang="en-US" sz="2000" dirty="0">
              <a:solidFill>
                <a:schemeClr val="accent4"/>
              </a:solidFill>
            </a:endParaRPr>
          </a:p>
        </p:txBody>
      </p:sp>
    </p:spTree>
    <p:extLst>
      <p:ext uri="{BB962C8B-B14F-4D97-AF65-F5344CB8AC3E}">
        <p14:creationId xmlns:p14="http://schemas.microsoft.com/office/powerpoint/2010/main" val="354366859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10"/>
          <p:cNvSpPr>
            <a:spLocks noGrp="1"/>
          </p:cNvSpPr>
          <p:nvPr>
            <p:ph idx="1"/>
          </p:nvPr>
        </p:nvSpPr>
        <p:spPr>
          <a:xfrm>
            <a:off x="457200" y="1976980"/>
            <a:ext cx="8229600" cy="4876800"/>
          </a:xfrm>
        </p:spPr>
        <p:txBody>
          <a:bodyPr>
            <a:normAutofit/>
          </a:bodyPr>
          <a:lstStyle/>
          <a:p>
            <a:pPr marL="0" indent="0" algn="just">
              <a:buNone/>
            </a:pPr>
            <a:r>
              <a:rPr lang="en-US" sz="2200" dirty="0" smtClean="0"/>
              <a:t>Complex </a:t>
            </a:r>
            <a:r>
              <a:rPr lang="en-US" sz="2200" dirty="0" smtClean="0">
                <a:solidFill>
                  <a:schemeClr val="accent2"/>
                </a:solidFill>
              </a:rPr>
              <a:t>Scientific Projects</a:t>
            </a:r>
            <a:r>
              <a:rPr lang="en-US" sz="2200" dirty="0" smtClean="0"/>
              <a:t> generally require the development of an articulate</a:t>
            </a:r>
            <a:r>
              <a:rPr lang="en-US" sz="2200" dirty="0" smtClean="0">
                <a:solidFill>
                  <a:schemeClr val="accent2"/>
                </a:solidFill>
              </a:rPr>
              <a:t> Project Management Plan.</a:t>
            </a:r>
          </a:p>
          <a:p>
            <a:pPr marL="0" indent="0" algn="just">
              <a:buNone/>
            </a:pPr>
            <a:endParaRPr lang="en-US" sz="2200" dirty="0" smtClean="0"/>
          </a:p>
          <a:p>
            <a:endParaRPr lang="en-US" sz="2200" dirty="0" smtClean="0"/>
          </a:p>
          <a:p>
            <a:endParaRPr lang="en-US" sz="2200" dirty="0"/>
          </a:p>
          <a:p>
            <a:endParaRPr lang="en-US" sz="2200" dirty="0" smtClean="0"/>
          </a:p>
          <a:p>
            <a:endParaRPr lang="en-US" sz="2200" dirty="0"/>
          </a:p>
          <a:p>
            <a:endParaRPr lang="en-US" sz="2200" dirty="0" smtClean="0"/>
          </a:p>
          <a:p>
            <a:endParaRPr lang="en-US" sz="2200" dirty="0"/>
          </a:p>
          <a:p>
            <a:endParaRPr lang="en-US" sz="2200" dirty="0" smtClean="0"/>
          </a:p>
        </p:txBody>
      </p:sp>
      <p:sp>
        <p:nvSpPr>
          <p:cNvPr id="10" name="Title 9"/>
          <p:cNvSpPr>
            <a:spLocks noGrp="1"/>
          </p:cNvSpPr>
          <p:nvPr>
            <p:ph type="title"/>
          </p:nvPr>
        </p:nvSpPr>
        <p:spPr>
          <a:xfrm>
            <a:off x="457200" y="533400"/>
            <a:ext cx="8229600" cy="1250156"/>
          </a:xfrm>
        </p:spPr>
        <p:txBody>
          <a:bodyPr>
            <a:normAutofit/>
          </a:bodyPr>
          <a:lstStyle/>
          <a:p>
            <a:pPr algn="ctr"/>
            <a:r>
              <a:rPr lang="en-US" i="1" dirty="0" smtClean="0"/>
              <a:t> Project Management Plan (3/7)</a:t>
            </a:r>
            <a:endParaRPr lang="en-US" i="1" dirty="0"/>
          </a:p>
        </p:txBody>
      </p:sp>
      <p:sp>
        <p:nvSpPr>
          <p:cNvPr id="7" name="Date Placeholder 6"/>
          <p:cNvSpPr>
            <a:spLocks noGrp="1"/>
          </p:cNvSpPr>
          <p:nvPr>
            <p:ph type="dt" sz="half" idx="10"/>
          </p:nvPr>
        </p:nvSpPr>
        <p:spPr/>
        <p:txBody>
          <a:bodyPr/>
          <a:lstStyle/>
          <a:p>
            <a:r>
              <a:rPr lang="en-US" smtClean="0"/>
              <a:t>Luisella Lari</a:t>
            </a:r>
            <a:endParaRPr lang="en-US" dirty="0"/>
          </a:p>
        </p:txBody>
      </p:sp>
      <p:sp>
        <p:nvSpPr>
          <p:cNvPr id="8" name="Footer Placeholder 7"/>
          <p:cNvSpPr>
            <a:spLocks noGrp="1"/>
          </p:cNvSpPr>
          <p:nvPr>
            <p:ph type="ftr" sz="quarter" idx="11"/>
          </p:nvPr>
        </p:nvSpPr>
        <p:spPr/>
        <p:txBody>
          <a:bodyPr/>
          <a:lstStyle/>
          <a:p>
            <a:r>
              <a:rPr lang="en-US" smtClean="0"/>
              <a:t>Corso di Formazione INFN inter-struttura</a:t>
            </a:r>
            <a:endParaRPr lang="en-US"/>
          </a:p>
        </p:txBody>
      </p:sp>
      <p:sp>
        <p:nvSpPr>
          <p:cNvPr id="9" name="Slide Number Placeholder 8"/>
          <p:cNvSpPr>
            <a:spLocks noGrp="1"/>
          </p:cNvSpPr>
          <p:nvPr>
            <p:ph type="sldNum" sz="quarter" idx="12"/>
          </p:nvPr>
        </p:nvSpPr>
        <p:spPr/>
        <p:txBody>
          <a:bodyPr/>
          <a:lstStyle/>
          <a:p>
            <a:fld id="{BA9B540C-44DA-4F69-89C9-7C84606640D3}" type="slidenum">
              <a:rPr lang="en-US" smtClean="0"/>
              <a:pPr/>
              <a:t>24</a:t>
            </a:fld>
            <a:endParaRPr lang="en-US"/>
          </a:p>
        </p:txBody>
      </p:sp>
      <p:pic>
        <p:nvPicPr>
          <p:cNvPr id="2" name="Picture 1"/>
          <p:cNvPicPr>
            <a:picLocks noChangeAspect="1"/>
          </p:cNvPicPr>
          <p:nvPr/>
        </p:nvPicPr>
        <p:blipFill>
          <a:blip r:embed="rId2"/>
          <a:stretch>
            <a:fillRect/>
          </a:stretch>
        </p:blipFill>
        <p:spPr>
          <a:xfrm rot="5400000">
            <a:off x="3418069" y="2716153"/>
            <a:ext cx="2300705" cy="2783111"/>
          </a:xfrm>
          <a:prstGeom prst="rect">
            <a:avLst/>
          </a:prstGeom>
        </p:spPr>
      </p:pic>
      <p:sp>
        <p:nvSpPr>
          <p:cNvPr id="3" name="Right Arrow 2"/>
          <p:cNvSpPr/>
          <p:nvPr/>
        </p:nvSpPr>
        <p:spPr>
          <a:xfrm>
            <a:off x="2039468" y="5358465"/>
            <a:ext cx="5005966" cy="1017800"/>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It should include (as a minimum)</a:t>
            </a:r>
            <a:endParaRPr lang="en-US" dirty="0"/>
          </a:p>
        </p:txBody>
      </p:sp>
    </p:spTree>
    <p:extLst>
      <p:ext uri="{BB962C8B-B14F-4D97-AF65-F5344CB8AC3E}">
        <p14:creationId xmlns:p14="http://schemas.microsoft.com/office/powerpoint/2010/main" val="113761568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10"/>
          <p:cNvSpPr>
            <a:spLocks noGrp="1"/>
          </p:cNvSpPr>
          <p:nvPr>
            <p:ph idx="1"/>
          </p:nvPr>
        </p:nvSpPr>
        <p:spPr>
          <a:xfrm>
            <a:off x="457200" y="1976980"/>
            <a:ext cx="8229600" cy="4876800"/>
          </a:xfrm>
        </p:spPr>
        <p:txBody>
          <a:bodyPr>
            <a:normAutofit/>
          </a:bodyPr>
          <a:lstStyle/>
          <a:p>
            <a:pPr marL="617220" lvl="1" indent="-342900" algn="just">
              <a:buFont typeface="+mj-lt"/>
              <a:buAutoNum type="arabicPeriod"/>
            </a:pPr>
            <a:r>
              <a:rPr lang="en-US" b="1" dirty="0" smtClean="0"/>
              <a:t>Overview on the Project</a:t>
            </a:r>
            <a:r>
              <a:rPr lang="en-US" dirty="0" smtClean="0"/>
              <a:t>: including the purpose and objectives of the project, the key milestones and deliverables, dependency and constraints that may influence the the completion of the project.</a:t>
            </a:r>
          </a:p>
          <a:p>
            <a:endParaRPr lang="en-US" sz="2000" dirty="0" smtClean="0"/>
          </a:p>
        </p:txBody>
      </p:sp>
      <p:sp>
        <p:nvSpPr>
          <p:cNvPr id="10" name="Title 9"/>
          <p:cNvSpPr>
            <a:spLocks noGrp="1"/>
          </p:cNvSpPr>
          <p:nvPr>
            <p:ph type="title"/>
          </p:nvPr>
        </p:nvSpPr>
        <p:spPr>
          <a:xfrm>
            <a:off x="457200" y="533400"/>
            <a:ext cx="8229600" cy="1250156"/>
          </a:xfrm>
        </p:spPr>
        <p:txBody>
          <a:bodyPr>
            <a:normAutofit/>
          </a:bodyPr>
          <a:lstStyle/>
          <a:p>
            <a:pPr algn="ctr"/>
            <a:r>
              <a:rPr lang="en-US" i="1" dirty="0" smtClean="0"/>
              <a:t> Project Management Plan (4/7)</a:t>
            </a:r>
            <a:endParaRPr lang="en-US" i="1" dirty="0"/>
          </a:p>
        </p:txBody>
      </p:sp>
      <p:sp>
        <p:nvSpPr>
          <p:cNvPr id="7" name="Date Placeholder 6"/>
          <p:cNvSpPr>
            <a:spLocks noGrp="1"/>
          </p:cNvSpPr>
          <p:nvPr>
            <p:ph type="dt" sz="half" idx="10"/>
          </p:nvPr>
        </p:nvSpPr>
        <p:spPr/>
        <p:txBody>
          <a:bodyPr/>
          <a:lstStyle/>
          <a:p>
            <a:r>
              <a:rPr lang="en-US" smtClean="0"/>
              <a:t>Luisella Lari</a:t>
            </a:r>
            <a:endParaRPr lang="en-US" dirty="0"/>
          </a:p>
        </p:txBody>
      </p:sp>
      <p:sp>
        <p:nvSpPr>
          <p:cNvPr id="8" name="Footer Placeholder 7"/>
          <p:cNvSpPr>
            <a:spLocks noGrp="1"/>
          </p:cNvSpPr>
          <p:nvPr>
            <p:ph type="ftr" sz="quarter" idx="11"/>
          </p:nvPr>
        </p:nvSpPr>
        <p:spPr/>
        <p:txBody>
          <a:bodyPr/>
          <a:lstStyle/>
          <a:p>
            <a:r>
              <a:rPr lang="en-US" smtClean="0"/>
              <a:t>Corso di Formazione INFN inter-struttura</a:t>
            </a:r>
            <a:endParaRPr lang="en-US"/>
          </a:p>
        </p:txBody>
      </p:sp>
      <p:sp>
        <p:nvSpPr>
          <p:cNvPr id="9" name="Slide Number Placeholder 8"/>
          <p:cNvSpPr>
            <a:spLocks noGrp="1"/>
          </p:cNvSpPr>
          <p:nvPr>
            <p:ph type="sldNum" sz="quarter" idx="12"/>
          </p:nvPr>
        </p:nvSpPr>
        <p:spPr/>
        <p:txBody>
          <a:bodyPr/>
          <a:lstStyle/>
          <a:p>
            <a:fld id="{BA9B540C-44DA-4F69-89C9-7C84606640D3}" type="slidenum">
              <a:rPr lang="en-US" smtClean="0"/>
              <a:pPr/>
              <a:t>25</a:t>
            </a:fld>
            <a:endParaRPr lang="en-US"/>
          </a:p>
        </p:txBody>
      </p:sp>
      <p:pic>
        <p:nvPicPr>
          <p:cNvPr id="2" name="Picture 1"/>
          <p:cNvPicPr>
            <a:picLocks noChangeAspect="1"/>
          </p:cNvPicPr>
          <p:nvPr/>
        </p:nvPicPr>
        <p:blipFill>
          <a:blip r:embed="rId2"/>
          <a:stretch>
            <a:fillRect/>
          </a:stretch>
        </p:blipFill>
        <p:spPr>
          <a:xfrm>
            <a:off x="3074893" y="3161308"/>
            <a:ext cx="3238821" cy="3238821"/>
          </a:xfrm>
          <a:prstGeom prst="rect">
            <a:avLst/>
          </a:prstGeom>
        </p:spPr>
      </p:pic>
    </p:spTree>
    <p:extLst>
      <p:ext uri="{BB962C8B-B14F-4D97-AF65-F5344CB8AC3E}">
        <p14:creationId xmlns:p14="http://schemas.microsoft.com/office/powerpoint/2010/main" val="3751627845"/>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10"/>
          <p:cNvSpPr>
            <a:spLocks noGrp="1"/>
          </p:cNvSpPr>
          <p:nvPr>
            <p:ph idx="1"/>
          </p:nvPr>
        </p:nvSpPr>
        <p:spPr>
          <a:xfrm>
            <a:off x="457200" y="1976980"/>
            <a:ext cx="8229600" cy="4876800"/>
          </a:xfrm>
        </p:spPr>
        <p:txBody>
          <a:bodyPr>
            <a:normAutofit/>
          </a:bodyPr>
          <a:lstStyle/>
          <a:p>
            <a:pPr marL="617220" lvl="1" indent="-342900" algn="just">
              <a:buFont typeface="+mj-lt"/>
              <a:buAutoNum type="arabicPeriod" startAt="2"/>
            </a:pPr>
            <a:r>
              <a:rPr lang="en-US" sz="2200" b="1" dirty="0" smtClean="0"/>
              <a:t>Project Organization</a:t>
            </a:r>
            <a:r>
              <a:rPr lang="en-US" sz="2200" dirty="0" smtClean="0"/>
              <a:t>: e.g. name of the Project Manager, key project team members and other project team member. For complex Research Project also the staff Organizational Structure.</a:t>
            </a:r>
          </a:p>
          <a:p>
            <a:endParaRPr lang="en-US" sz="2200" dirty="0" smtClean="0"/>
          </a:p>
        </p:txBody>
      </p:sp>
      <p:sp>
        <p:nvSpPr>
          <p:cNvPr id="10" name="Title 9"/>
          <p:cNvSpPr>
            <a:spLocks noGrp="1"/>
          </p:cNvSpPr>
          <p:nvPr>
            <p:ph type="title"/>
          </p:nvPr>
        </p:nvSpPr>
        <p:spPr>
          <a:xfrm>
            <a:off x="457200" y="533400"/>
            <a:ext cx="8229600" cy="1250156"/>
          </a:xfrm>
        </p:spPr>
        <p:txBody>
          <a:bodyPr>
            <a:normAutofit/>
          </a:bodyPr>
          <a:lstStyle/>
          <a:p>
            <a:pPr algn="ctr"/>
            <a:r>
              <a:rPr lang="en-US" i="1" dirty="0" smtClean="0"/>
              <a:t> Project Management Plan (5/7)</a:t>
            </a:r>
            <a:endParaRPr lang="en-US" i="1" dirty="0"/>
          </a:p>
        </p:txBody>
      </p:sp>
      <p:sp>
        <p:nvSpPr>
          <p:cNvPr id="7" name="Date Placeholder 6"/>
          <p:cNvSpPr>
            <a:spLocks noGrp="1"/>
          </p:cNvSpPr>
          <p:nvPr>
            <p:ph type="dt" sz="half" idx="10"/>
          </p:nvPr>
        </p:nvSpPr>
        <p:spPr/>
        <p:txBody>
          <a:bodyPr/>
          <a:lstStyle/>
          <a:p>
            <a:r>
              <a:rPr lang="en-US" smtClean="0"/>
              <a:t>Luisella Lari</a:t>
            </a:r>
            <a:endParaRPr lang="en-US" dirty="0"/>
          </a:p>
        </p:txBody>
      </p:sp>
      <p:sp>
        <p:nvSpPr>
          <p:cNvPr id="8" name="Footer Placeholder 7"/>
          <p:cNvSpPr>
            <a:spLocks noGrp="1"/>
          </p:cNvSpPr>
          <p:nvPr>
            <p:ph type="ftr" sz="quarter" idx="11"/>
          </p:nvPr>
        </p:nvSpPr>
        <p:spPr/>
        <p:txBody>
          <a:bodyPr/>
          <a:lstStyle/>
          <a:p>
            <a:r>
              <a:rPr lang="en-US" smtClean="0"/>
              <a:t>Corso di Formazione INFN inter-struttura</a:t>
            </a:r>
            <a:endParaRPr lang="en-US"/>
          </a:p>
        </p:txBody>
      </p:sp>
      <p:sp>
        <p:nvSpPr>
          <p:cNvPr id="9" name="Slide Number Placeholder 8"/>
          <p:cNvSpPr>
            <a:spLocks noGrp="1"/>
          </p:cNvSpPr>
          <p:nvPr>
            <p:ph type="sldNum" sz="quarter" idx="12"/>
          </p:nvPr>
        </p:nvSpPr>
        <p:spPr/>
        <p:txBody>
          <a:bodyPr/>
          <a:lstStyle/>
          <a:p>
            <a:fld id="{BA9B540C-44DA-4F69-89C9-7C84606640D3}" type="slidenum">
              <a:rPr lang="en-US" smtClean="0"/>
              <a:pPr/>
              <a:t>26</a:t>
            </a:fld>
            <a:endParaRPr lang="en-US"/>
          </a:p>
        </p:txBody>
      </p:sp>
      <p:pic>
        <p:nvPicPr>
          <p:cNvPr id="2" name="Picture 1"/>
          <p:cNvPicPr>
            <a:picLocks noChangeAspect="1"/>
          </p:cNvPicPr>
          <p:nvPr/>
        </p:nvPicPr>
        <p:blipFill>
          <a:blip r:embed="rId2"/>
          <a:stretch>
            <a:fillRect/>
          </a:stretch>
        </p:blipFill>
        <p:spPr>
          <a:xfrm>
            <a:off x="3263084" y="3560560"/>
            <a:ext cx="2762616" cy="2762616"/>
          </a:xfrm>
          <a:prstGeom prst="rect">
            <a:avLst/>
          </a:prstGeom>
        </p:spPr>
      </p:pic>
    </p:spTree>
    <p:extLst>
      <p:ext uri="{BB962C8B-B14F-4D97-AF65-F5344CB8AC3E}">
        <p14:creationId xmlns:p14="http://schemas.microsoft.com/office/powerpoint/2010/main" val="3751627845"/>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10"/>
          <p:cNvSpPr>
            <a:spLocks noGrp="1"/>
          </p:cNvSpPr>
          <p:nvPr>
            <p:ph idx="1"/>
          </p:nvPr>
        </p:nvSpPr>
        <p:spPr>
          <a:xfrm>
            <a:off x="457200" y="1976980"/>
            <a:ext cx="8229600" cy="4876800"/>
          </a:xfrm>
        </p:spPr>
        <p:txBody>
          <a:bodyPr>
            <a:normAutofit/>
          </a:bodyPr>
          <a:lstStyle/>
          <a:p>
            <a:pPr marL="617220" lvl="1" indent="-342900" algn="just">
              <a:buFont typeface="+mj-lt"/>
              <a:buAutoNum type="arabicPeriod" startAt="3"/>
            </a:pPr>
            <a:r>
              <a:rPr lang="en-US" sz="2200" b="1" dirty="0" smtClean="0"/>
              <a:t>Project Management Processes</a:t>
            </a:r>
            <a:r>
              <a:rPr lang="en-US" sz="2200" dirty="0" smtClean="0"/>
              <a:t>: including i.e. Scope Management Plan, Time Management Plan, Resource Management Plan, Quality Management Plan, Communication Management Plan, Risk Management Plan, Contribution Management Plan. </a:t>
            </a:r>
            <a:endParaRPr lang="en-US" sz="2200" b="1" dirty="0" smtClean="0"/>
          </a:p>
          <a:p>
            <a:endParaRPr lang="en-US" sz="2200" dirty="0" smtClean="0"/>
          </a:p>
        </p:txBody>
      </p:sp>
      <p:sp>
        <p:nvSpPr>
          <p:cNvPr id="10" name="Title 9"/>
          <p:cNvSpPr>
            <a:spLocks noGrp="1"/>
          </p:cNvSpPr>
          <p:nvPr>
            <p:ph type="title"/>
          </p:nvPr>
        </p:nvSpPr>
        <p:spPr>
          <a:xfrm>
            <a:off x="457200" y="533400"/>
            <a:ext cx="8229600" cy="1250156"/>
          </a:xfrm>
        </p:spPr>
        <p:txBody>
          <a:bodyPr>
            <a:normAutofit/>
          </a:bodyPr>
          <a:lstStyle/>
          <a:p>
            <a:pPr algn="ctr"/>
            <a:r>
              <a:rPr lang="en-US" i="1" dirty="0" smtClean="0"/>
              <a:t> Project Management Plan (6/7)</a:t>
            </a:r>
            <a:endParaRPr lang="en-US" i="1" dirty="0"/>
          </a:p>
        </p:txBody>
      </p:sp>
      <p:sp>
        <p:nvSpPr>
          <p:cNvPr id="7" name="Date Placeholder 6"/>
          <p:cNvSpPr>
            <a:spLocks noGrp="1"/>
          </p:cNvSpPr>
          <p:nvPr>
            <p:ph type="dt" sz="half" idx="10"/>
          </p:nvPr>
        </p:nvSpPr>
        <p:spPr/>
        <p:txBody>
          <a:bodyPr/>
          <a:lstStyle/>
          <a:p>
            <a:r>
              <a:rPr lang="en-US" smtClean="0"/>
              <a:t>Luisella Lari</a:t>
            </a:r>
            <a:endParaRPr lang="en-US" dirty="0"/>
          </a:p>
        </p:txBody>
      </p:sp>
      <p:sp>
        <p:nvSpPr>
          <p:cNvPr id="8" name="Footer Placeholder 7"/>
          <p:cNvSpPr>
            <a:spLocks noGrp="1"/>
          </p:cNvSpPr>
          <p:nvPr>
            <p:ph type="ftr" sz="quarter" idx="11"/>
          </p:nvPr>
        </p:nvSpPr>
        <p:spPr/>
        <p:txBody>
          <a:bodyPr/>
          <a:lstStyle/>
          <a:p>
            <a:r>
              <a:rPr lang="en-US" smtClean="0"/>
              <a:t>Corso di Formazione INFN inter-struttura</a:t>
            </a:r>
            <a:endParaRPr lang="en-US"/>
          </a:p>
        </p:txBody>
      </p:sp>
      <p:sp>
        <p:nvSpPr>
          <p:cNvPr id="9" name="Slide Number Placeholder 8"/>
          <p:cNvSpPr>
            <a:spLocks noGrp="1"/>
          </p:cNvSpPr>
          <p:nvPr>
            <p:ph type="sldNum" sz="quarter" idx="12"/>
          </p:nvPr>
        </p:nvSpPr>
        <p:spPr/>
        <p:txBody>
          <a:bodyPr/>
          <a:lstStyle/>
          <a:p>
            <a:fld id="{BA9B540C-44DA-4F69-89C9-7C84606640D3}" type="slidenum">
              <a:rPr lang="en-US" smtClean="0"/>
              <a:pPr/>
              <a:t>27</a:t>
            </a:fld>
            <a:endParaRPr lang="en-US"/>
          </a:p>
        </p:txBody>
      </p:sp>
      <p:pic>
        <p:nvPicPr>
          <p:cNvPr id="2" name="Picture 1"/>
          <p:cNvPicPr>
            <a:picLocks noChangeAspect="1"/>
          </p:cNvPicPr>
          <p:nvPr/>
        </p:nvPicPr>
        <p:blipFill>
          <a:blip r:embed="rId2"/>
          <a:stretch>
            <a:fillRect/>
          </a:stretch>
        </p:blipFill>
        <p:spPr>
          <a:xfrm>
            <a:off x="3559937" y="3838070"/>
            <a:ext cx="2127728" cy="2686526"/>
          </a:xfrm>
          <a:prstGeom prst="rect">
            <a:avLst/>
          </a:prstGeom>
        </p:spPr>
      </p:pic>
    </p:spTree>
    <p:extLst>
      <p:ext uri="{BB962C8B-B14F-4D97-AF65-F5344CB8AC3E}">
        <p14:creationId xmlns:p14="http://schemas.microsoft.com/office/powerpoint/2010/main" val="3751627845"/>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10"/>
          <p:cNvSpPr>
            <a:spLocks noGrp="1"/>
          </p:cNvSpPr>
          <p:nvPr>
            <p:ph idx="1"/>
          </p:nvPr>
        </p:nvSpPr>
        <p:spPr>
          <a:xfrm>
            <a:off x="457200" y="1976980"/>
            <a:ext cx="8229600" cy="474120"/>
          </a:xfrm>
        </p:spPr>
        <p:txBody>
          <a:bodyPr>
            <a:normAutofit/>
          </a:bodyPr>
          <a:lstStyle/>
          <a:p>
            <a:pPr marL="0" indent="0" algn="ctr">
              <a:buNone/>
            </a:pPr>
            <a:r>
              <a:rPr lang="en-US" sz="2000" dirty="0" smtClean="0"/>
              <a:t>Example: Particle Accelerator Project </a:t>
            </a:r>
          </a:p>
          <a:p>
            <a:pPr marL="0" indent="0" algn="ctr">
              <a:buNone/>
            </a:pPr>
            <a:endParaRPr lang="en-US" sz="2000" dirty="0" smtClean="0"/>
          </a:p>
          <a:p>
            <a:pPr algn="ctr"/>
            <a:endParaRPr lang="en-US" sz="2000" dirty="0" smtClean="0"/>
          </a:p>
        </p:txBody>
      </p:sp>
      <p:sp>
        <p:nvSpPr>
          <p:cNvPr id="10" name="Title 9"/>
          <p:cNvSpPr>
            <a:spLocks noGrp="1"/>
          </p:cNvSpPr>
          <p:nvPr>
            <p:ph type="title"/>
          </p:nvPr>
        </p:nvSpPr>
        <p:spPr>
          <a:xfrm>
            <a:off x="457200" y="533400"/>
            <a:ext cx="8229600" cy="1250156"/>
          </a:xfrm>
        </p:spPr>
        <p:txBody>
          <a:bodyPr>
            <a:normAutofit/>
          </a:bodyPr>
          <a:lstStyle/>
          <a:p>
            <a:pPr algn="ctr"/>
            <a:r>
              <a:rPr lang="en-US" i="1" dirty="0" smtClean="0"/>
              <a:t> Project Management Plan (7/</a:t>
            </a:r>
            <a:r>
              <a:rPr lang="en-US" i="1" dirty="0"/>
              <a:t>7</a:t>
            </a:r>
            <a:r>
              <a:rPr lang="en-US" i="1" dirty="0" smtClean="0"/>
              <a:t>)</a:t>
            </a:r>
            <a:endParaRPr lang="en-US" i="1" dirty="0"/>
          </a:p>
        </p:txBody>
      </p:sp>
      <p:sp>
        <p:nvSpPr>
          <p:cNvPr id="7" name="Date Placeholder 6"/>
          <p:cNvSpPr>
            <a:spLocks noGrp="1"/>
          </p:cNvSpPr>
          <p:nvPr>
            <p:ph type="dt" sz="half" idx="10"/>
          </p:nvPr>
        </p:nvSpPr>
        <p:spPr/>
        <p:txBody>
          <a:bodyPr/>
          <a:lstStyle/>
          <a:p>
            <a:r>
              <a:rPr lang="en-US" smtClean="0"/>
              <a:t>Luisella Lari</a:t>
            </a:r>
            <a:endParaRPr lang="en-US" dirty="0"/>
          </a:p>
        </p:txBody>
      </p:sp>
      <p:sp>
        <p:nvSpPr>
          <p:cNvPr id="8" name="Footer Placeholder 7"/>
          <p:cNvSpPr>
            <a:spLocks noGrp="1"/>
          </p:cNvSpPr>
          <p:nvPr>
            <p:ph type="ftr" sz="quarter" idx="11"/>
          </p:nvPr>
        </p:nvSpPr>
        <p:spPr/>
        <p:txBody>
          <a:bodyPr/>
          <a:lstStyle/>
          <a:p>
            <a:r>
              <a:rPr lang="en-US" smtClean="0"/>
              <a:t>Corso di Formazione INFN inter-struttura</a:t>
            </a:r>
            <a:endParaRPr lang="en-US"/>
          </a:p>
        </p:txBody>
      </p:sp>
      <p:sp>
        <p:nvSpPr>
          <p:cNvPr id="9" name="Slide Number Placeholder 8"/>
          <p:cNvSpPr>
            <a:spLocks noGrp="1"/>
          </p:cNvSpPr>
          <p:nvPr>
            <p:ph type="sldNum" sz="quarter" idx="12"/>
          </p:nvPr>
        </p:nvSpPr>
        <p:spPr/>
        <p:txBody>
          <a:bodyPr/>
          <a:lstStyle/>
          <a:p>
            <a:fld id="{BA9B540C-44DA-4F69-89C9-7C84606640D3}" type="slidenum">
              <a:rPr lang="en-US" smtClean="0"/>
              <a:pPr/>
              <a:t>28</a:t>
            </a:fld>
            <a:endParaRPr lang="en-US"/>
          </a:p>
        </p:txBody>
      </p:sp>
      <p:sp>
        <p:nvSpPr>
          <p:cNvPr id="2" name="Pentagon 1"/>
          <p:cNvSpPr/>
          <p:nvPr/>
        </p:nvSpPr>
        <p:spPr>
          <a:xfrm>
            <a:off x="304800" y="2603500"/>
            <a:ext cx="1790700" cy="571500"/>
          </a:xfrm>
          <a:prstGeom prst="homePlat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Initialization</a:t>
            </a:r>
            <a:endParaRPr lang="en-US" dirty="0"/>
          </a:p>
        </p:txBody>
      </p:sp>
      <p:sp>
        <p:nvSpPr>
          <p:cNvPr id="3" name="Chevron 2"/>
          <p:cNvSpPr/>
          <p:nvPr/>
        </p:nvSpPr>
        <p:spPr>
          <a:xfrm>
            <a:off x="1968500" y="2603500"/>
            <a:ext cx="1790700" cy="571500"/>
          </a:xfrm>
          <a:prstGeom prst="chevr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bg1"/>
                </a:solidFill>
              </a:rPr>
              <a:t>Plan</a:t>
            </a:r>
            <a:endParaRPr lang="en-US" dirty="0">
              <a:solidFill>
                <a:schemeClr val="bg1"/>
              </a:solidFill>
            </a:endParaRPr>
          </a:p>
        </p:txBody>
      </p:sp>
      <p:sp>
        <p:nvSpPr>
          <p:cNvPr id="15" name="Chevron 14"/>
          <p:cNvSpPr/>
          <p:nvPr/>
        </p:nvSpPr>
        <p:spPr>
          <a:xfrm>
            <a:off x="7023100" y="2603500"/>
            <a:ext cx="1790700" cy="571500"/>
          </a:xfrm>
          <a:prstGeom prst="chevr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bg1"/>
                </a:solidFill>
              </a:rPr>
              <a:t>Close</a:t>
            </a:r>
            <a:endParaRPr lang="en-US" dirty="0">
              <a:solidFill>
                <a:schemeClr val="bg1"/>
              </a:solidFill>
            </a:endParaRPr>
          </a:p>
        </p:txBody>
      </p:sp>
      <p:grpSp>
        <p:nvGrpSpPr>
          <p:cNvPr id="5" name="Group 4"/>
          <p:cNvGrpSpPr/>
          <p:nvPr/>
        </p:nvGrpSpPr>
        <p:grpSpPr>
          <a:xfrm>
            <a:off x="3644900" y="2603500"/>
            <a:ext cx="1790700" cy="571500"/>
            <a:chOff x="3035300" y="2603500"/>
            <a:chExt cx="1790700" cy="571500"/>
          </a:xfrm>
        </p:grpSpPr>
        <p:sp>
          <p:nvSpPr>
            <p:cNvPr id="13" name="Chevron 12"/>
            <p:cNvSpPr/>
            <p:nvPr/>
          </p:nvSpPr>
          <p:spPr>
            <a:xfrm>
              <a:off x="3035300" y="2603500"/>
              <a:ext cx="1790700" cy="571500"/>
            </a:xfrm>
            <a:prstGeom prst="chevr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1"/>
                </a:solidFill>
              </a:endParaRPr>
            </a:p>
          </p:txBody>
        </p:sp>
        <p:sp>
          <p:nvSpPr>
            <p:cNvPr id="4" name="TextBox 3"/>
            <p:cNvSpPr txBox="1"/>
            <p:nvPr/>
          </p:nvSpPr>
          <p:spPr>
            <a:xfrm>
              <a:off x="3276600" y="2685534"/>
              <a:ext cx="1524000" cy="369332"/>
            </a:xfrm>
            <a:prstGeom prst="rect">
              <a:avLst/>
            </a:prstGeom>
            <a:noFill/>
          </p:spPr>
          <p:txBody>
            <a:bodyPr wrap="square" rtlCol="0">
              <a:spAutoFit/>
            </a:bodyPr>
            <a:lstStyle/>
            <a:p>
              <a:pPr algn="ctr"/>
              <a:r>
                <a:rPr lang="en-US" dirty="0" smtClean="0">
                  <a:solidFill>
                    <a:srgbClr val="FFFFFF"/>
                  </a:solidFill>
                </a:rPr>
                <a:t>Execute</a:t>
              </a:r>
              <a:endParaRPr lang="en-US" dirty="0">
                <a:solidFill>
                  <a:srgbClr val="FFFFFF"/>
                </a:solidFill>
              </a:endParaRPr>
            </a:p>
          </p:txBody>
        </p:sp>
      </p:grpSp>
      <p:grpSp>
        <p:nvGrpSpPr>
          <p:cNvPr id="6" name="Group 5"/>
          <p:cNvGrpSpPr/>
          <p:nvPr/>
        </p:nvGrpSpPr>
        <p:grpSpPr>
          <a:xfrm>
            <a:off x="5334000" y="2603500"/>
            <a:ext cx="1816100" cy="571500"/>
            <a:chOff x="4457700" y="2603500"/>
            <a:chExt cx="1816100" cy="571500"/>
          </a:xfrm>
        </p:grpSpPr>
        <p:sp>
          <p:nvSpPr>
            <p:cNvPr id="14" name="Chevron 13"/>
            <p:cNvSpPr/>
            <p:nvPr/>
          </p:nvSpPr>
          <p:spPr>
            <a:xfrm>
              <a:off x="4457700" y="2603500"/>
              <a:ext cx="1790700" cy="571500"/>
            </a:xfrm>
            <a:prstGeom prst="chevr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1"/>
                </a:solidFill>
              </a:endParaRPr>
            </a:p>
          </p:txBody>
        </p:sp>
        <p:sp>
          <p:nvSpPr>
            <p:cNvPr id="16" name="TextBox 15"/>
            <p:cNvSpPr txBox="1"/>
            <p:nvPr/>
          </p:nvSpPr>
          <p:spPr>
            <a:xfrm>
              <a:off x="4610100" y="2685534"/>
              <a:ext cx="1663700" cy="353943"/>
            </a:xfrm>
            <a:prstGeom prst="rect">
              <a:avLst/>
            </a:prstGeom>
            <a:noFill/>
          </p:spPr>
          <p:txBody>
            <a:bodyPr wrap="square" rtlCol="0">
              <a:spAutoFit/>
            </a:bodyPr>
            <a:lstStyle/>
            <a:p>
              <a:pPr algn="ctr"/>
              <a:r>
                <a:rPr lang="en-US" sz="1700" dirty="0" smtClean="0">
                  <a:solidFill>
                    <a:srgbClr val="FFFFFF"/>
                  </a:solidFill>
                </a:rPr>
                <a:t>Control</a:t>
              </a:r>
              <a:endParaRPr lang="en-US" sz="1700" dirty="0">
                <a:solidFill>
                  <a:srgbClr val="FFFFFF"/>
                </a:solidFill>
              </a:endParaRPr>
            </a:p>
          </p:txBody>
        </p:sp>
      </p:grpSp>
      <p:sp>
        <p:nvSpPr>
          <p:cNvPr id="17" name="TextBox 16"/>
          <p:cNvSpPr txBox="1"/>
          <p:nvPr/>
        </p:nvSpPr>
        <p:spPr>
          <a:xfrm>
            <a:off x="304800" y="3581400"/>
            <a:ext cx="1790700" cy="2031325"/>
          </a:xfrm>
          <a:prstGeom prst="rect">
            <a:avLst/>
          </a:prstGeom>
          <a:noFill/>
        </p:spPr>
        <p:txBody>
          <a:bodyPr wrap="square" rtlCol="0">
            <a:spAutoFit/>
          </a:bodyPr>
          <a:lstStyle/>
          <a:p>
            <a:r>
              <a:rPr lang="en-US" dirty="0" smtClean="0"/>
              <a:t>Scientific</a:t>
            </a:r>
          </a:p>
          <a:p>
            <a:r>
              <a:rPr lang="en-US" dirty="0" smtClean="0"/>
              <a:t>Justification,</a:t>
            </a:r>
          </a:p>
          <a:p>
            <a:r>
              <a:rPr lang="en-US" dirty="0" smtClean="0"/>
              <a:t>Feasibility</a:t>
            </a:r>
          </a:p>
          <a:p>
            <a:r>
              <a:rPr lang="en-US" dirty="0" smtClean="0"/>
              <a:t>Study</a:t>
            </a:r>
          </a:p>
          <a:p>
            <a:r>
              <a:rPr lang="en-US" dirty="0" smtClean="0"/>
              <a:t>Design,</a:t>
            </a:r>
          </a:p>
          <a:p>
            <a:r>
              <a:rPr lang="en-US" dirty="0" smtClean="0"/>
              <a:t>Cost,</a:t>
            </a:r>
          </a:p>
          <a:p>
            <a:r>
              <a:rPr lang="en-US" dirty="0" smtClean="0"/>
              <a:t>Schedule</a:t>
            </a:r>
            <a:endParaRPr lang="en-US" dirty="0"/>
          </a:p>
        </p:txBody>
      </p:sp>
      <p:sp>
        <p:nvSpPr>
          <p:cNvPr id="18" name="TextBox 17"/>
          <p:cNvSpPr txBox="1"/>
          <p:nvPr/>
        </p:nvSpPr>
        <p:spPr>
          <a:xfrm>
            <a:off x="1968500" y="3581400"/>
            <a:ext cx="1790700" cy="2308324"/>
          </a:xfrm>
          <a:prstGeom prst="rect">
            <a:avLst/>
          </a:prstGeom>
          <a:noFill/>
        </p:spPr>
        <p:txBody>
          <a:bodyPr wrap="square" rtlCol="0">
            <a:spAutoFit/>
          </a:bodyPr>
          <a:lstStyle/>
          <a:p>
            <a:r>
              <a:rPr lang="en-US" dirty="0" smtClean="0">
                <a:solidFill>
                  <a:schemeClr val="accent2"/>
                </a:solidFill>
              </a:rPr>
              <a:t>Detailed Design, </a:t>
            </a:r>
          </a:p>
          <a:p>
            <a:r>
              <a:rPr lang="en-US" dirty="0" smtClean="0">
                <a:solidFill>
                  <a:schemeClr val="accent2"/>
                </a:solidFill>
              </a:rPr>
              <a:t>Prototypes,</a:t>
            </a:r>
          </a:p>
          <a:p>
            <a:r>
              <a:rPr lang="en-US" dirty="0" smtClean="0">
                <a:solidFill>
                  <a:schemeClr val="accent2"/>
                </a:solidFill>
              </a:rPr>
              <a:t>Cost,</a:t>
            </a:r>
          </a:p>
          <a:p>
            <a:r>
              <a:rPr lang="en-US" dirty="0" smtClean="0">
                <a:solidFill>
                  <a:schemeClr val="accent2"/>
                </a:solidFill>
              </a:rPr>
              <a:t>Schedule,</a:t>
            </a:r>
          </a:p>
          <a:p>
            <a:r>
              <a:rPr lang="en-US" dirty="0" smtClean="0">
                <a:solidFill>
                  <a:schemeClr val="accent2"/>
                </a:solidFill>
              </a:rPr>
              <a:t>Quality assurance/control</a:t>
            </a:r>
          </a:p>
        </p:txBody>
      </p:sp>
      <p:sp>
        <p:nvSpPr>
          <p:cNvPr id="19" name="TextBox 18"/>
          <p:cNvSpPr txBox="1"/>
          <p:nvPr/>
        </p:nvSpPr>
        <p:spPr>
          <a:xfrm>
            <a:off x="3644900" y="3581400"/>
            <a:ext cx="1790700" cy="2862323"/>
          </a:xfrm>
          <a:prstGeom prst="rect">
            <a:avLst/>
          </a:prstGeom>
          <a:noFill/>
        </p:spPr>
        <p:txBody>
          <a:bodyPr wrap="square" rtlCol="0">
            <a:spAutoFit/>
          </a:bodyPr>
          <a:lstStyle/>
          <a:p>
            <a:r>
              <a:rPr lang="en-US" dirty="0" smtClean="0">
                <a:solidFill>
                  <a:srgbClr val="C0504D"/>
                </a:solidFill>
              </a:rPr>
              <a:t>Organization and Staffing,</a:t>
            </a:r>
          </a:p>
          <a:p>
            <a:r>
              <a:rPr lang="en-US" dirty="0" smtClean="0">
                <a:solidFill>
                  <a:srgbClr val="C0504D"/>
                </a:solidFill>
              </a:rPr>
              <a:t>Engineering</a:t>
            </a:r>
          </a:p>
          <a:p>
            <a:r>
              <a:rPr lang="en-US" dirty="0" smtClean="0">
                <a:solidFill>
                  <a:srgbClr val="C0504D"/>
                </a:solidFill>
              </a:rPr>
              <a:t>Optimization,</a:t>
            </a:r>
          </a:p>
          <a:p>
            <a:r>
              <a:rPr lang="en-US" dirty="0" smtClean="0">
                <a:solidFill>
                  <a:srgbClr val="C0504D"/>
                </a:solidFill>
              </a:rPr>
              <a:t>Specification</a:t>
            </a:r>
          </a:p>
          <a:p>
            <a:r>
              <a:rPr lang="en-US" dirty="0" smtClean="0">
                <a:solidFill>
                  <a:srgbClr val="C0504D"/>
                </a:solidFill>
              </a:rPr>
              <a:t>Procurement,</a:t>
            </a:r>
          </a:p>
          <a:p>
            <a:r>
              <a:rPr lang="en-US" dirty="0" smtClean="0">
                <a:solidFill>
                  <a:srgbClr val="C0504D"/>
                </a:solidFill>
              </a:rPr>
              <a:t>Assembly and Testing,</a:t>
            </a:r>
          </a:p>
          <a:p>
            <a:r>
              <a:rPr lang="en-US" dirty="0" smtClean="0">
                <a:solidFill>
                  <a:srgbClr val="C0504D"/>
                </a:solidFill>
              </a:rPr>
              <a:t>Project Control </a:t>
            </a:r>
          </a:p>
          <a:p>
            <a:r>
              <a:rPr lang="en-US" dirty="0" smtClean="0">
                <a:solidFill>
                  <a:srgbClr val="C0504D"/>
                </a:solidFill>
              </a:rPr>
              <a:t>Installation,</a:t>
            </a:r>
          </a:p>
        </p:txBody>
      </p:sp>
      <p:sp>
        <p:nvSpPr>
          <p:cNvPr id="20" name="TextBox 19"/>
          <p:cNvSpPr txBox="1"/>
          <p:nvPr/>
        </p:nvSpPr>
        <p:spPr>
          <a:xfrm>
            <a:off x="5334000" y="3581400"/>
            <a:ext cx="1790700" cy="2585323"/>
          </a:xfrm>
          <a:prstGeom prst="rect">
            <a:avLst/>
          </a:prstGeom>
          <a:noFill/>
        </p:spPr>
        <p:txBody>
          <a:bodyPr wrap="square" rtlCol="0">
            <a:spAutoFit/>
          </a:bodyPr>
          <a:lstStyle/>
          <a:p>
            <a:r>
              <a:rPr lang="en-US" dirty="0" smtClean="0">
                <a:solidFill>
                  <a:srgbClr val="C0504D"/>
                </a:solidFill>
              </a:rPr>
              <a:t>Machine Performance,</a:t>
            </a:r>
          </a:p>
          <a:p>
            <a:r>
              <a:rPr lang="en-US" dirty="0" smtClean="0">
                <a:solidFill>
                  <a:srgbClr val="C0504D"/>
                </a:solidFill>
              </a:rPr>
              <a:t>Component validation,</a:t>
            </a:r>
          </a:p>
          <a:p>
            <a:r>
              <a:rPr lang="en-US" dirty="0" smtClean="0">
                <a:solidFill>
                  <a:srgbClr val="C0504D"/>
                </a:solidFill>
              </a:rPr>
              <a:t>Schedule application software,</a:t>
            </a:r>
          </a:p>
          <a:p>
            <a:r>
              <a:rPr lang="en-US" dirty="0" smtClean="0">
                <a:solidFill>
                  <a:srgbClr val="C0504D"/>
                </a:solidFill>
              </a:rPr>
              <a:t>Design validation</a:t>
            </a:r>
          </a:p>
        </p:txBody>
      </p:sp>
      <p:sp>
        <p:nvSpPr>
          <p:cNvPr id="21" name="TextBox 20"/>
          <p:cNvSpPr txBox="1"/>
          <p:nvPr/>
        </p:nvSpPr>
        <p:spPr>
          <a:xfrm>
            <a:off x="7023100" y="3581400"/>
            <a:ext cx="1790700" cy="646331"/>
          </a:xfrm>
          <a:prstGeom prst="rect">
            <a:avLst/>
          </a:prstGeom>
          <a:noFill/>
        </p:spPr>
        <p:txBody>
          <a:bodyPr wrap="square" rtlCol="0">
            <a:spAutoFit/>
          </a:bodyPr>
          <a:lstStyle/>
          <a:p>
            <a:r>
              <a:rPr lang="en-US" dirty="0" smtClean="0">
                <a:solidFill>
                  <a:srgbClr val="C0504D"/>
                </a:solidFill>
              </a:rPr>
              <a:t>Physics run, </a:t>
            </a:r>
          </a:p>
          <a:p>
            <a:r>
              <a:rPr lang="en-US" dirty="0" smtClean="0">
                <a:solidFill>
                  <a:srgbClr val="C0504D"/>
                </a:solidFill>
              </a:rPr>
              <a:t>Upgrade</a:t>
            </a:r>
          </a:p>
        </p:txBody>
      </p:sp>
    </p:spTree>
    <p:extLst>
      <p:ext uri="{BB962C8B-B14F-4D97-AF65-F5344CB8AC3E}">
        <p14:creationId xmlns:p14="http://schemas.microsoft.com/office/powerpoint/2010/main" val="470854349"/>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10"/>
          <p:cNvSpPr>
            <a:spLocks noGrp="1"/>
          </p:cNvSpPr>
          <p:nvPr>
            <p:ph idx="1"/>
          </p:nvPr>
        </p:nvSpPr>
        <p:spPr>
          <a:xfrm>
            <a:off x="2286001" y="1693686"/>
            <a:ext cx="2641600" cy="448720"/>
          </a:xfrm>
        </p:spPr>
        <p:txBody>
          <a:bodyPr>
            <a:normAutofit/>
          </a:bodyPr>
          <a:lstStyle/>
          <a:p>
            <a:pPr marL="0" indent="0">
              <a:buNone/>
            </a:pPr>
            <a:r>
              <a:rPr lang="en-US" sz="2000" dirty="0" smtClean="0"/>
              <a:t>What is a</a:t>
            </a:r>
            <a:r>
              <a:rPr lang="en-US" sz="2000" b="1" dirty="0" smtClean="0"/>
              <a:t> </a:t>
            </a:r>
            <a:r>
              <a:rPr lang="en-US" sz="2000" b="1" dirty="0" smtClean="0">
                <a:solidFill>
                  <a:schemeClr val="accent6"/>
                </a:solidFill>
              </a:rPr>
              <a:t>Standard</a:t>
            </a:r>
            <a:r>
              <a:rPr lang="en-US" sz="2000" dirty="0" smtClean="0"/>
              <a:t>?</a:t>
            </a:r>
          </a:p>
        </p:txBody>
      </p:sp>
      <p:sp>
        <p:nvSpPr>
          <p:cNvPr id="10" name="Title 9"/>
          <p:cNvSpPr>
            <a:spLocks noGrp="1"/>
          </p:cNvSpPr>
          <p:nvPr>
            <p:ph type="title"/>
          </p:nvPr>
        </p:nvSpPr>
        <p:spPr>
          <a:xfrm>
            <a:off x="342900" y="533400"/>
            <a:ext cx="8509000" cy="1250156"/>
          </a:xfrm>
        </p:spPr>
        <p:txBody>
          <a:bodyPr>
            <a:normAutofit fontScale="90000"/>
          </a:bodyPr>
          <a:lstStyle/>
          <a:p>
            <a:pPr algn="ctr"/>
            <a:r>
              <a:rPr lang="en-US" i="1" dirty="0" smtClean="0"/>
              <a:t> </a:t>
            </a:r>
            <a:r>
              <a:rPr lang="en-US" i="1" dirty="0"/>
              <a:t>PM Standards vs. PM </a:t>
            </a:r>
            <a:r>
              <a:rPr lang="en-US" i="1" dirty="0" smtClean="0"/>
              <a:t>Methodologies (1/3)</a:t>
            </a:r>
            <a:endParaRPr lang="en-US" i="1" dirty="0"/>
          </a:p>
        </p:txBody>
      </p:sp>
      <p:sp>
        <p:nvSpPr>
          <p:cNvPr id="7" name="Date Placeholder 6"/>
          <p:cNvSpPr>
            <a:spLocks noGrp="1"/>
          </p:cNvSpPr>
          <p:nvPr>
            <p:ph type="dt" sz="half" idx="10"/>
          </p:nvPr>
        </p:nvSpPr>
        <p:spPr/>
        <p:txBody>
          <a:bodyPr/>
          <a:lstStyle/>
          <a:p>
            <a:r>
              <a:rPr lang="en-US" smtClean="0"/>
              <a:t>Luisella Lari</a:t>
            </a:r>
            <a:endParaRPr lang="en-US" dirty="0"/>
          </a:p>
        </p:txBody>
      </p:sp>
      <p:sp>
        <p:nvSpPr>
          <p:cNvPr id="8" name="Footer Placeholder 7"/>
          <p:cNvSpPr>
            <a:spLocks noGrp="1"/>
          </p:cNvSpPr>
          <p:nvPr>
            <p:ph type="ftr" sz="quarter" idx="11"/>
          </p:nvPr>
        </p:nvSpPr>
        <p:spPr/>
        <p:txBody>
          <a:bodyPr/>
          <a:lstStyle/>
          <a:p>
            <a:r>
              <a:rPr lang="en-US" smtClean="0"/>
              <a:t>Corso di Formazione INFN inter-struttura</a:t>
            </a:r>
            <a:endParaRPr lang="en-US"/>
          </a:p>
        </p:txBody>
      </p:sp>
      <p:sp>
        <p:nvSpPr>
          <p:cNvPr id="9" name="Slide Number Placeholder 8"/>
          <p:cNvSpPr>
            <a:spLocks noGrp="1"/>
          </p:cNvSpPr>
          <p:nvPr>
            <p:ph type="sldNum" sz="quarter" idx="12"/>
          </p:nvPr>
        </p:nvSpPr>
        <p:spPr/>
        <p:txBody>
          <a:bodyPr/>
          <a:lstStyle/>
          <a:p>
            <a:fld id="{BA9B540C-44DA-4F69-89C9-7C84606640D3}" type="slidenum">
              <a:rPr lang="en-US" smtClean="0"/>
              <a:pPr/>
              <a:t>29</a:t>
            </a:fld>
            <a:endParaRPr lang="en-US"/>
          </a:p>
        </p:txBody>
      </p:sp>
      <p:pic>
        <p:nvPicPr>
          <p:cNvPr id="22" name="Picture 21"/>
          <p:cNvPicPr>
            <a:picLocks noChangeAspect="1"/>
          </p:cNvPicPr>
          <p:nvPr/>
        </p:nvPicPr>
        <p:blipFill>
          <a:blip r:embed="rId2"/>
          <a:stretch>
            <a:fillRect/>
          </a:stretch>
        </p:blipFill>
        <p:spPr>
          <a:xfrm>
            <a:off x="250583" y="2142406"/>
            <a:ext cx="1731094" cy="1731094"/>
          </a:xfrm>
          <a:prstGeom prst="rect">
            <a:avLst/>
          </a:prstGeom>
        </p:spPr>
      </p:pic>
      <p:sp>
        <p:nvSpPr>
          <p:cNvPr id="23" name="Content Placeholder 10"/>
          <p:cNvSpPr txBox="1">
            <a:spLocks/>
          </p:cNvSpPr>
          <p:nvPr/>
        </p:nvSpPr>
        <p:spPr>
          <a:xfrm>
            <a:off x="2286001" y="2925260"/>
            <a:ext cx="3111500" cy="448720"/>
          </a:xfrm>
          <a:prstGeom prst="rect">
            <a:avLst/>
          </a:prstGeom>
        </p:spPr>
        <p:txBody>
          <a:bodyPr vert="horz" lIns="91440" tIns="45720" rIns="91440" bIns="45720" rtlCol="0">
            <a:normAutofit/>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marL="0" indent="0">
              <a:buFont typeface="Arial" pitchFamily="34" charset="0"/>
              <a:buNone/>
            </a:pPr>
            <a:r>
              <a:rPr lang="en-US" sz="2000" dirty="0" smtClean="0"/>
              <a:t>What is a</a:t>
            </a:r>
            <a:r>
              <a:rPr lang="en-US" sz="2000" b="1" dirty="0" smtClean="0"/>
              <a:t> </a:t>
            </a:r>
            <a:r>
              <a:rPr lang="en-US" sz="2000" b="1" dirty="0" smtClean="0">
                <a:solidFill>
                  <a:srgbClr val="C0504D"/>
                </a:solidFill>
              </a:rPr>
              <a:t>Methodology</a:t>
            </a:r>
            <a:r>
              <a:rPr lang="en-US" sz="2000" dirty="0" smtClean="0"/>
              <a:t>?</a:t>
            </a:r>
          </a:p>
        </p:txBody>
      </p:sp>
      <p:sp>
        <p:nvSpPr>
          <p:cNvPr id="24" name="Content Placeholder 10"/>
          <p:cNvSpPr txBox="1">
            <a:spLocks/>
          </p:cNvSpPr>
          <p:nvPr/>
        </p:nvSpPr>
        <p:spPr>
          <a:xfrm>
            <a:off x="457200" y="4953020"/>
            <a:ext cx="8229600" cy="448720"/>
          </a:xfrm>
          <a:prstGeom prst="rect">
            <a:avLst/>
          </a:prstGeom>
          <a:ln>
            <a:solidFill>
              <a:srgbClr val="0000FF"/>
            </a:solidFill>
          </a:ln>
        </p:spPr>
        <p:txBody>
          <a:bodyPr vert="horz" lIns="91440" tIns="45720" rIns="91440" bIns="45720" rtlCol="0">
            <a:noAutofit/>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marL="0" indent="0" algn="ctr">
              <a:buFont typeface="Arial" pitchFamily="34" charset="0"/>
              <a:buNone/>
            </a:pPr>
            <a:r>
              <a:rPr lang="en-US" sz="2000" dirty="0" smtClean="0"/>
              <a:t>What is the difference between </a:t>
            </a:r>
            <a:r>
              <a:rPr lang="en-US" sz="2000" b="1" dirty="0" smtClean="0">
                <a:solidFill>
                  <a:srgbClr val="F79646"/>
                </a:solidFill>
              </a:rPr>
              <a:t>Standard</a:t>
            </a:r>
            <a:r>
              <a:rPr lang="en-US" sz="2000" dirty="0" smtClean="0"/>
              <a:t> and </a:t>
            </a:r>
            <a:r>
              <a:rPr lang="en-US" sz="2000" b="1" dirty="0" smtClean="0">
                <a:solidFill>
                  <a:srgbClr val="C0504D"/>
                </a:solidFill>
              </a:rPr>
              <a:t>Methodology</a:t>
            </a:r>
            <a:r>
              <a:rPr lang="en-US" sz="2000" dirty="0" smtClean="0"/>
              <a:t>?</a:t>
            </a:r>
          </a:p>
        </p:txBody>
      </p:sp>
      <p:sp>
        <p:nvSpPr>
          <p:cNvPr id="25" name="Content Placeholder 10"/>
          <p:cNvSpPr txBox="1">
            <a:spLocks/>
          </p:cNvSpPr>
          <p:nvPr/>
        </p:nvSpPr>
        <p:spPr>
          <a:xfrm>
            <a:off x="2247900" y="2535780"/>
            <a:ext cx="6438900" cy="889000"/>
          </a:xfrm>
          <a:prstGeom prst="rect">
            <a:avLst/>
          </a:prstGeom>
        </p:spPr>
        <p:txBody>
          <a:bodyPr vert="horz" lIns="91440" tIns="45720" rIns="91440" bIns="45720" rtlCol="0">
            <a:normAutofit/>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marL="0" indent="0">
              <a:buFont typeface="Arial" pitchFamily="34" charset="0"/>
              <a:buNone/>
            </a:pPr>
            <a:endParaRPr lang="en-US" sz="2000" dirty="0" smtClean="0"/>
          </a:p>
        </p:txBody>
      </p:sp>
      <p:sp>
        <p:nvSpPr>
          <p:cNvPr id="12" name="TextBox 11"/>
          <p:cNvSpPr txBox="1"/>
          <p:nvPr/>
        </p:nvSpPr>
        <p:spPr>
          <a:xfrm>
            <a:off x="2286001" y="2142406"/>
            <a:ext cx="6438900" cy="646331"/>
          </a:xfrm>
          <a:prstGeom prst="rect">
            <a:avLst/>
          </a:prstGeom>
          <a:noFill/>
        </p:spPr>
        <p:txBody>
          <a:bodyPr wrap="square" rtlCol="0">
            <a:spAutoFit/>
          </a:bodyPr>
          <a:lstStyle/>
          <a:p>
            <a:pPr algn="just"/>
            <a:r>
              <a:rPr lang="en-US" dirty="0">
                <a:solidFill>
                  <a:srgbClr val="F79646"/>
                </a:solidFill>
              </a:rPr>
              <a:t>A </a:t>
            </a:r>
            <a:r>
              <a:rPr lang="en-US" b="1" dirty="0" smtClean="0">
                <a:solidFill>
                  <a:srgbClr val="F79646"/>
                </a:solidFill>
              </a:rPr>
              <a:t>Standard</a:t>
            </a:r>
            <a:r>
              <a:rPr lang="en-US" dirty="0" smtClean="0">
                <a:solidFill>
                  <a:srgbClr val="F79646"/>
                </a:solidFill>
              </a:rPr>
              <a:t> </a:t>
            </a:r>
            <a:r>
              <a:rPr lang="en-US" dirty="0">
                <a:solidFill>
                  <a:srgbClr val="F79646"/>
                </a:solidFill>
              </a:rPr>
              <a:t>is </a:t>
            </a:r>
            <a:r>
              <a:rPr lang="en-US" dirty="0" smtClean="0">
                <a:solidFill>
                  <a:srgbClr val="F79646"/>
                </a:solidFill>
              </a:rPr>
              <a:t>a </a:t>
            </a:r>
            <a:r>
              <a:rPr lang="en-US" dirty="0">
                <a:solidFill>
                  <a:srgbClr val="F79646"/>
                </a:solidFill>
              </a:rPr>
              <a:t>collection </a:t>
            </a:r>
            <a:r>
              <a:rPr lang="en-US" dirty="0" smtClean="0">
                <a:solidFill>
                  <a:srgbClr val="F79646"/>
                </a:solidFill>
              </a:rPr>
              <a:t>of PM </a:t>
            </a:r>
            <a:r>
              <a:rPr lang="en-US" dirty="0">
                <a:solidFill>
                  <a:srgbClr val="F79646"/>
                </a:solidFill>
              </a:rPr>
              <a:t>knowledge areas that are generally accepted as best </a:t>
            </a:r>
            <a:r>
              <a:rPr lang="en-US" dirty="0" smtClean="0">
                <a:solidFill>
                  <a:srgbClr val="F79646"/>
                </a:solidFill>
              </a:rPr>
              <a:t>practice.</a:t>
            </a:r>
            <a:endParaRPr lang="en-US" dirty="0">
              <a:solidFill>
                <a:srgbClr val="F79646"/>
              </a:solidFill>
            </a:endParaRPr>
          </a:p>
        </p:txBody>
      </p:sp>
      <p:sp>
        <p:nvSpPr>
          <p:cNvPr id="26" name="TextBox 25"/>
          <p:cNvSpPr txBox="1"/>
          <p:nvPr/>
        </p:nvSpPr>
        <p:spPr>
          <a:xfrm>
            <a:off x="2286001" y="3382460"/>
            <a:ext cx="6438900" cy="1477328"/>
          </a:xfrm>
          <a:prstGeom prst="rect">
            <a:avLst/>
          </a:prstGeom>
          <a:noFill/>
        </p:spPr>
        <p:txBody>
          <a:bodyPr wrap="square" rtlCol="0">
            <a:spAutoFit/>
          </a:bodyPr>
          <a:lstStyle/>
          <a:p>
            <a:pPr algn="just"/>
            <a:r>
              <a:rPr lang="en-US" dirty="0">
                <a:solidFill>
                  <a:srgbClr val="C0504D"/>
                </a:solidFill>
              </a:rPr>
              <a:t>A </a:t>
            </a:r>
            <a:r>
              <a:rPr lang="en-US" b="1" dirty="0" smtClean="0">
                <a:solidFill>
                  <a:srgbClr val="C0504D"/>
                </a:solidFill>
              </a:rPr>
              <a:t>Methodology</a:t>
            </a:r>
            <a:r>
              <a:rPr lang="en-US" dirty="0" smtClean="0">
                <a:solidFill>
                  <a:srgbClr val="C0504D"/>
                </a:solidFill>
              </a:rPr>
              <a:t> is </a:t>
            </a:r>
            <a:r>
              <a:rPr lang="en-US" dirty="0">
                <a:solidFill>
                  <a:srgbClr val="C0504D"/>
                </a:solidFill>
              </a:rPr>
              <a:t>a set of methods, processes and practices that are repeatedly carried out to deliver projects</a:t>
            </a:r>
            <a:r>
              <a:rPr lang="en-US" dirty="0" smtClean="0">
                <a:solidFill>
                  <a:srgbClr val="C0504D"/>
                </a:solidFill>
              </a:rPr>
              <a:t>.</a:t>
            </a:r>
          </a:p>
          <a:p>
            <a:pPr algn="just"/>
            <a:r>
              <a:rPr lang="en-US" dirty="0">
                <a:solidFill>
                  <a:srgbClr val="C0504D"/>
                </a:solidFill>
              </a:rPr>
              <a:t>The key concept is that you repeat the same steps for every project you undertake, and by doing that, you will gain efficiencies in your approach.</a:t>
            </a:r>
          </a:p>
        </p:txBody>
      </p:sp>
      <p:sp>
        <p:nvSpPr>
          <p:cNvPr id="27" name="TextBox 26"/>
          <p:cNvSpPr txBox="1"/>
          <p:nvPr/>
        </p:nvSpPr>
        <p:spPr>
          <a:xfrm>
            <a:off x="457200" y="5429954"/>
            <a:ext cx="8229600" cy="923330"/>
          </a:xfrm>
          <a:prstGeom prst="rect">
            <a:avLst/>
          </a:prstGeom>
          <a:noFill/>
        </p:spPr>
        <p:txBody>
          <a:bodyPr wrap="square" rtlCol="0">
            <a:spAutoFit/>
          </a:bodyPr>
          <a:lstStyle/>
          <a:p>
            <a:pPr algn="just"/>
            <a:r>
              <a:rPr lang="en-US" dirty="0">
                <a:solidFill>
                  <a:srgbClr val="3366FF"/>
                </a:solidFill>
              </a:rPr>
              <a:t>Standards give you </a:t>
            </a:r>
            <a:r>
              <a:rPr lang="en-US" dirty="0" smtClean="0">
                <a:solidFill>
                  <a:srgbClr val="3366FF"/>
                </a:solidFill>
              </a:rPr>
              <a:t>PM </a:t>
            </a:r>
            <a:r>
              <a:rPr lang="en-US" dirty="0">
                <a:solidFill>
                  <a:srgbClr val="3366FF"/>
                </a:solidFill>
              </a:rPr>
              <a:t>guidance, whereas methodologies give you practical </a:t>
            </a:r>
            <a:r>
              <a:rPr lang="en-US" dirty="0" smtClean="0">
                <a:solidFill>
                  <a:srgbClr val="3366FF"/>
                </a:solidFill>
              </a:rPr>
              <a:t>PM processes </a:t>
            </a:r>
            <a:r>
              <a:rPr lang="en-US" dirty="0">
                <a:solidFill>
                  <a:srgbClr val="3366FF"/>
                </a:solidFill>
              </a:rPr>
              <a:t>for managing projects. Standards are not methodologies, and vice versa.</a:t>
            </a:r>
          </a:p>
        </p:txBody>
      </p:sp>
    </p:spTree>
    <p:extLst>
      <p:ext uri="{BB962C8B-B14F-4D97-AF65-F5344CB8AC3E}">
        <p14:creationId xmlns:p14="http://schemas.microsoft.com/office/powerpoint/2010/main" val="235034899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6" grpId="0"/>
      <p:bldP spid="2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i="1" dirty="0" smtClean="0"/>
              <a:t>Scientific </a:t>
            </a:r>
            <a:r>
              <a:rPr lang="en-US" i="1" dirty="0"/>
              <a:t>Projects: </a:t>
            </a:r>
            <a:r>
              <a:rPr lang="en-US" i="1" dirty="0" smtClean="0"/>
              <a:t/>
            </a:r>
            <a:br>
              <a:rPr lang="en-US" i="1" dirty="0" smtClean="0"/>
            </a:br>
            <a:r>
              <a:rPr lang="en-US" i="1" dirty="0" smtClean="0"/>
              <a:t>why </a:t>
            </a:r>
            <a:r>
              <a:rPr lang="en-US" i="1" dirty="0"/>
              <a:t>are they different for PM</a:t>
            </a:r>
            <a:r>
              <a:rPr lang="en-US" i="1" dirty="0" smtClean="0"/>
              <a:t>? (1/3)</a:t>
            </a:r>
            <a:endParaRPr lang="en-US" i="1" dirty="0"/>
          </a:p>
        </p:txBody>
      </p:sp>
      <p:sp>
        <p:nvSpPr>
          <p:cNvPr id="3" name="Content Placeholder 2"/>
          <p:cNvSpPr>
            <a:spLocks noGrp="1"/>
          </p:cNvSpPr>
          <p:nvPr>
            <p:ph idx="1"/>
          </p:nvPr>
        </p:nvSpPr>
        <p:spPr>
          <a:xfrm>
            <a:off x="457200" y="1600200"/>
            <a:ext cx="8229600" cy="925371"/>
          </a:xfrm>
        </p:spPr>
        <p:txBody>
          <a:bodyPr>
            <a:normAutofit fontScale="85000" lnSpcReduction="20000"/>
          </a:bodyPr>
          <a:lstStyle/>
          <a:p>
            <a:pPr marL="0" indent="0" algn="just">
              <a:buNone/>
            </a:pPr>
            <a:endParaRPr lang="en-US" dirty="0" smtClean="0">
              <a:solidFill>
                <a:schemeClr val="accent2"/>
              </a:solidFill>
            </a:endParaRPr>
          </a:p>
          <a:p>
            <a:pPr marL="0" indent="0" algn="just">
              <a:buNone/>
            </a:pPr>
            <a:r>
              <a:rPr lang="en-US" dirty="0" smtClean="0">
                <a:solidFill>
                  <a:schemeClr val="accent2"/>
                </a:solidFill>
              </a:rPr>
              <a:t>Scientific Projects </a:t>
            </a:r>
            <a:r>
              <a:rPr lang="en-US" dirty="0" smtClean="0"/>
              <a:t>have an impact that can go well beyond the immediate completion of the project! </a:t>
            </a:r>
          </a:p>
          <a:p>
            <a:pPr marL="0" indent="0" algn="just">
              <a:buNone/>
            </a:pPr>
            <a:endParaRPr lang="en-US" dirty="0"/>
          </a:p>
          <a:p>
            <a:pPr marL="0" indent="0" algn="just">
              <a:buNone/>
            </a:pPr>
            <a:endParaRPr lang="en-US" sz="1500" dirty="0" smtClean="0">
              <a:solidFill>
                <a:schemeClr val="accent4"/>
              </a:solidFill>
            </a:endParaRPr>
          </a:p>
          <a:p>
            <a:pPr marL="0" indent="0" algn="just">
              <a:buNone/>
            </a:pPr>
            <a:endParaRPr lang="en-US" sz="1500" dirty="0">
              <a:solidFill>
                <a:schemeClr val="accent4"/>
              </a:solidFill>
            </a:endParaRPr>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dirty="0" err="1" smtClean="0"/>
              <a:t>Corso</a:t>
            </a:r>
            <a:r>
              <a:rPr lang="en-US" dirty="0" smtClean="0"/>
              <a:t> di </a:t>
            </a:r>
            <a:r>
              <a:rPr lang="en-US" dirty="0" err="1" smtClean="0"/>
              <a:t>Formazione</a:t>
            </a:r>
            <a:r>
              <a:rPr lang="en-US" dirty="0" smtClean="0"/>
              <a:t> INFN inter-</a:t>
            </a:r>
            <a:r>
              <a:rPr lang="en-US" dirty="0" err="1" smtClean="0"/>
              <a:t>struttura</a:t>
            </a:r>
            <a:endParaRPr lang="en-US" dirty="0"/>
          </a:p>
        </p:txBody>
      </p:sp>
      <p:sp>
        <p:nvSpPr>
          <p:cNvPr id="6" name="Slide Number Placeholder 5"/>
          <p:cNvSpPr>
            <a:spLocks noGrp="1"/>
          </p:cNvSpPr>
          <p:nvPr>
            <p:ph type="sldNum" sz="quarter" idx="12"/>
          </p:nvPr>
        </p:nvSpPr>
        <p:spPr/>
        <p:txBody>
          <a:bodyPr/>
          <a:lstStyle/>
          <a:p>
            <a:fld id="{BA9B540C-44DA-4F69-89C9-7C84606640D3}" type="slidenum">
              <a:rPr lang="en-US" smtClean="0"/>
              <a:pPr/>
              <a:t>3</a:t>
            </a:fld>
            <a:endParaRPr lang="en-US"/>
          </a:p>
        </p:txBody>
      </p:sp>
      <p:pic>
        <p:nvPicPr>
          <p:cNvPr id="8" name="Picture 7"/>
          <p:cNvPicPr>
            <a:picLocks noChangeAspect="1"/>
          </p:cNvPicPr>
          <p:nvPr/>
        </p:nvPicPr>
        <p:blipFill>
          <a:blip r:embed="rId3"/>
          <a:stretch>
            <a:fillRect/>
          </a:stretch>
        </p:blipFill>
        <p:spPr>
          <a:xfrm>
            <a:off x="6839715" y="4048020"/>
            <a:ext cx="1415285" cy="1252152"/>
          </a:xfrm>
          <a:prstGeom prst="rect">
            <a:avLst/>
          </a:prstGeom>
        </p:spPr>
      </p:pic>
      <p:sp>
        <p:nvSpPr>
          <p:cNvPr id="9" name="Content Placeholder 2"/>
          <p:cNvSpPr txBox="1">
            <a:spLocks/>
          </p:cNvSpPr>
          <p:nvPr/>
        </p:nvSpPr>
        <p:spPr>
          <a:xfrm>
            <a:off x="457200" y="4093672"/>
            <a:ext cx="5981700" cy="1206500"/>
          </a:xfrm>
          <a:prstGeom prst="rect">
            <a:avLst/>
          </a:prstGeom>
        </p:spPr>
        <p:txBody>
          <a:bodyPr vert="horz" lIns="91440" tIns="45720" rIns="91440" bIns="45720" rtlCol="0">
            <a:normAutofit/>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marL="0" indent="0" algn="just">
              <a:buFont typeface="Arial" pitchFamily="34" charset="0"/>
              <a:buNone/>
            </a:pPr>
            <a:r>
              <a:rPr lang="en-US" sz="2000" dirty="0" smtClean="0">
                <a:solidFill>
                  <a:schemeClr val="accent4"/>
                </a:solidFill>
              </a:rPr>
              <a:t>This indicates that the iron triangle is an indicator of project performance but not the best measure of project success.</a:t>
            </a:r>
          </a:p>
          <a:p>
            <a:pPr marL="0" indent="0" algn="just">
              <a:buFont typeface="Arial" pitchFamily="34" charset="0"/>
              <a:buNone/>
            </a:pPr>
            <a:endParaRPr lang="en-US" sz="2000" dirty="0" smtClean="0">
              <a:solidFill>
                <a:schemeClr val="accent4"/>
              </a:solidFill>
            </a:endParaRPr>
          </a:p>
          <a:p>
            <a:pPr marL="0" indent="0" algn="just">
              <a:buFont typeface="Arial" pitchFamily="34" charset="0"/>
              <a:buNone/>
            </a:pPr>
            <a:endParaRPr lang="en-US" sz="2000" dirty="0" smtClean="0">
              <a:solidFill>
                <a:schemeClr val="accent4"/>
              </a:solidFill>
            </a:endParaRPr>
          </a:p>
          <a:p>
            <a:pPr marL="0" indent="0" algn="just">
              <a:buFont typeface="Arial" pitchFamily="34" charset="0"/>
              <a:buNone/>
            </a:pPr>
            <a:endParaRPr lang="en-US" sz="2000" dirty="0">
              <a:solidFill>
                <a:schemeClr val="accent4"/>
              </a:solidFill>
            </a:endParaRPr>
          </a:p>
        </p:txBody>
      </p:sp>
      <p:pic>
        <p:nvPicPr>
          <p:cNvPr id="10" name="Picture 9"/>
          <p:cNvPicPr>
            <a:picLocks noChangeAspect="1"/>
          </p:cNvPicPr>
          <p:nvPr/>
        </p:nvPicPr>
        <p:blipFill>
          <a:blip r:embed="rId4"/>
          <a:stretch>
            <a:fillRect/>
          </a:stretch>
        </p:blipFill>
        <p:spPr>
          <a:xfrm>
            <a:off x="6745096" y="2597150"/>
            <a:ext cx="1597408" cy="1294451"/>
          </a:xfrm>
          <a:prstGeom prst="rect">
            <a:avLst/>
          </a:prstGeom>
        </p:spPr>
      </p:pic>
      <p:sp>
        <p:nvSpPr>
          <p:cNvPr id="11" name="Content Placeholder 2"/>
          <p:cNvSpPr txBox="1">
            <a:spLocks/>
          </p:cNvSpPr>
          <p:nvPr/>
        </p:nvSpPr>
        <p:spPr>
          <a:xfrm>
            <a:off x="457200" y="2597150"/>
            <a:ext cx="5981700" cy="1467602"/>
          </a:xfrm>
          <a:prstGeom prst="rect">
            <a:avLst/>
          </a:prstGeom>
        </p:spPr>
        <p:txBody>
          <a:bodyPr vert="horz" lIns="91440" tIns="45720" rIns="91440" bIns="45720" rtlCol="0">
            <a:noAutofit/>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marL="0" indent="0" algn="just">
              <a:buNone/>
            </a:pPr>
            <a:r>
              <a:rPr lang="en-US" sz="2000" dirty="0">
                <a:solidFill>
                  <a:schemeClr val="accent3">
                    <a:lumMod val="75000"/>
                  </a:schemeClr>
                </a:solidFill>
              </a:rPr>
              <a:t>Success is perceived not just by the traditional view of completing the work to time, cost and quality, but also by whether the project delivers the desired </a:t>
            </a:r>
            <a:r>
              <a:rPr lang="en-US" sz="2000" dirty="0" smtClean="0">
                <a:solidFill>
                  <a:schemeClr val="accent3">
                    <a:lumMod val="75000"/>
                  </a:schemeClr>
                </a:solidFill>
              </a:rPr>
              <a:t>outcomes.</a:t>
            </a:r>
          </a:p>
          <a:p>
            <a:pPr marL="0" indent="0" algn="just">
              <a:buFont typeface="Arial" pitchFamily="34" charset="0"/>
              <a:buNone/>
            </a:pPr>
            <a:endParaRPr lang="en-US" sz="2000" dirty="0">
              <a:solidFill>
                <a:schemeClr val="accent3">
                  <a:lumMod val="75000"/>
                </a:schemeClr>
              </a:solidFill>
            </a:endParaRPr>
          </a:p>
        </p:txBody>
      </p:sp>
      <p:sp>
        <p:nvSpPr>
          <p:cNvPr id="12" name="TextBox 11"/>
          <p:cNvSpPr txBox="1"/>
          <p:nvPr/>
        </p:nvSpPr>
        <p:spPr>
          <a:xfrm>
            <a:off x="438150" y="5335167"/>
            <a:ext cx="8318500" cy="1169551"/>
          </a:xfrm>
          <a:prstGeom prst="rect">
            <a:avLst/>
          </a:prstGeom>
          <a:noFill/>
        </p:spPr>
        <p:txBody>
          <a:bodyPr wrap="square" rtlCol="0">
            <a:spAutoFit/>
          </a:bodyPr>
          <a:lstStyle/>
          <a:p>
            <a:r>
              <a:rPr lang="en-US" sz="1400" dirty="0" smtClean="0">
                <a:solidFill>
                  <a:schemeClr val="accent1"/>
                </a:solidFill>
              </a:rPr>
              <a:t>[See also:   R. Turner et R. </a:t>
            </a:r>
            <a:r>
              <a:rPr lang="en-US" sz="1400" dirty="0" err="1" smtClean="0">
                <a:solidFill>
                  <a:schemeClr val="accent1"/>
                </a:solidFill>
              </a:rPr>
              <a:t>Zolin</a:t>
            </a:r>
            <a:r>
              <a:rPr lang="en-US" sz="1400" dirty="0" smtClean="0">
                <a:solidFill>
                  <a:schemeClr val="accent1"/>
                </a:solidFill>
              </a:rPr>
              <a:t>, </a:t>
            </a:r>
            <a:r>
              <a:rPr lang="en-US" sz="1400" i="1" dirty="0" smtClean="0">
                <a:solidFill>
                  <a:schemeClr val="accent1"/>
                </a:solidFill>
              </a:rPr>
              <a:t>Forecasting Success on Large </a:t>
            </a:r>
            <a:r>
              <a:rPr lang="en-US" sz="1400" i="1" dirty="0">
                <a:solidFill>
                  <a:schemeClr val="accent1"/>
                </a:solidFill>
              </a:rPr>
              <a:t>P</a:t>
            </a:r>
            <a:r>
              <a:rPr lang="en-US" sz="1400" i="1" dirty="0" smtClean="0">
                <a:solidFill>
                  <a:schemeClr val="accent1"/>
                </a:solidFill>
              </a:rPr>
              <a:t>rojects: Developing Reliable Scales 	to Predict Multiple Prospective by Multiple Stakeholders Over Multiple Time Frames, </a:t>
            </a:r>
            <a:r>
              <a:rPr lang="en-US" sz="1400" dirty="0" smtClean="0">
                <a:solidFill>
                  <a:schemeClr val="accent1"/>
                </a:solidFill>
              </a:rPr>
              <a:t>Project 	Management Journal (2012)</a:t>
            </a:r>
          </a:p>
          <a:p>
            <a:r>
              <a:rPr lang="en-US" sz="1400" dirty="0">
                <a:solidFill>
                  <a:schemeClr val="accent1"/>
                </a:solidFill>
              </a:rPr>
              <a:t>	</a:t>
            </a:r>
            <a:r>
              <a:rPr lang="en-US" sz="1400" dirty="0" smtClean="0">
                <a:solidFill>
                  <a:schemeClr val="accent1"/>
                </a:solidFill>
              </a:rPr>
              <a:t>A. De Marco et C. </a:t>
            </a:r>
            <a:r>
              <a:rPr lang="en-US" sz="1400" dirty="0" err="1" smtClean="0">
                <a:solidFill>
                  <a:schemeClr val="accent1"/>
                </a:solidFill>
              </a:rPr>
              <a:t>Rafele</a:t>
            </a:r>
            <a:r>
              <a:rPr lang="en-US" sz="1400" dirty="0" smtClean="0">
                <a:solidFill>
                  <a:schemeClr val="accent1"/>
                </a:solidFill>
              </a:rPr>
              <a:t>, </a:t>
            </a:r>
            <a:r>
              <a:rPr lang="en-US" sz="1400" i="1" dirty="0" smtClean="0">
                <a:solidFill>
                  <a:schemeClr val="accent1"/>
                </a:solidFill>
              </a:rPr>
              <a:t>Program Management of the 2006 Olympic winter Games, </a:t>
            </a:r>
            <a:r>
              <a:rPr lang="en-US" sz="1400" dirty="0" smtClean="0">
                <a:solidFill>
                  <a:schemeClr val="accent1"/>
                </a:solidFill>
              </a:rPr>
              <a:t>Proc. 	PMI Global Congress, Edinburgh, Scotland (2005)</a:t>
            </a:r>
            <a:r>
              <a:rPr lang="en-US" sz="1400" i="1" dirty="0" smtClean="0">
                <a:solidFill>
                  <a:schemeClr val="accent1"/>
                </a:solidFill>
              </a:rPr>
              <a:t> </a:t>
            </a:r>
            <a:r>
              <a:rPr lang="en-US" sz="1400" dirty="0" smtClean="0">
                <a:solidFill>
                  <a:schemeClr val="accent1"/>
                </a:solidFill>
              </a:rPr>
              <a:t>]</a:t>
            </a:r>
            <a:endParaRPr lang="en-US" sz="1400" dirty="0">
              <a:solidFill>
                <a:schemeClr val="accent1"/>
              </a:solidFill>
            </a:endParaRPr>
          </a:p>
        </p:txBody>
      </p:sp>
    </p:spTree>
    <p:extLst>
      <p:ext uri="{BB962C8B-B14F-4D97-AF65-F5344CB8AC3E}">
        <p14:creationId xmlns:p14="http://schemas.microsoft.com/office/powerpoint/2010/main" val="210401906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10"/>
          <p:cNvSpPr>
            <a:spLocks noGrp="1"/>
          </p:cNvSpPr>
          <p:nvPr>
            <p:ph idx="1"/>
          </p:nvPr>
        </p:nvSpPr>
        <p:spPr>
          <a:xfrm>
            <a:off x="2247900" y="1783556"/>
            <a:ext cx="6604000" cy="4579144"/>
          </a:xfrm>
        </p:spPr>
        <p:txBody>
          <a:bodyPr>
            <a:normAutofit fontScale="92500"/>
          </a:bodyPr>
          <a:lstStyle/>
          <a:p>
            <a:pPr marL="0" indent="0">
              <a:buNone/>
            </a:pPr>
            <a:r>
              <a:rPr lang="en-US" sz="2900" dirty="0" smtClean="0"/>
              <a:t>Major</a:t>
            </a:r>
            <a:r>
              <a:rPr lang="en-US" sz="2900" b="1" dirty="0" smtClean="0"/>
              <a:t> </a:t>
            </a:r>
            <a:r>
              <a:rPr lang="en-US" sz="2900" b="1" dirty="0" smtClean="0">
                <a:solidFill>
                  <a:schemeClr val="accent6"/>
                </a:solidFill>
              </a:rPr>
              <a:t>Standards</a:t>
            </a:r>
            <a:r>
              <a:rPr lang="en-US" sz="2900" dirty="0" smtClean="0">
                <a:solidFill>
                  <a:schemeClr val="accent6"/>
                </a:solidFill>
              </a:rPr>
              <a:t> </a:t>
            </a:r>
            <a:r>
              <a:rPr lang="en-US" sz="2900" dirty="0" smtClean="0"/>
              <a:t>in Project Management:</a:t>
            </a:r>
          </a:p>
          <a:p>
            <a:pPr marL="0" indent="0">
              <a:buNone/>
            </a:pPr>
            <a:endParaRPr lang="en-US" sz="2000" dirty="0" smtClean="0"/>
          </a:p>
          <a:p>
            <a:pPr algn="just"/>
            <a:r>
              <a:rPr lang="en-US" sz="2000" b="1" i="1" dirty="0"/>
              <a:t>Project Management Body of </a:t>
            </a:r>
            <a:r>
              <a:rPr lang="en-US" sz="2000" b="1" i="1" dirty="0" smtClean="0"/>
              <a:t>Knowledge </a:t>
            </a:r>
          </a:p>
          <a:p>
            <a:pPr marL="0" indent="0" algn="just">
              <a:buNone/>
            </a:pPr>
            <a:endParaRPr lang="en-US" sz="2000" b="1" i="1" dirty="0" smtClean="0"/>
          </a:p>
          <a:p>
            <a:pPr algn="just"/>
            <a:r>
              <a:rPr lang="en-US" sz="2000" b="1" i="1" dirty="0" smtClean="0"/>
              <a:t>International </a:t>
            </a:r>
            <a:r>
              <a:rPr lang="en-US" sz="2000" b="1" i="1" dirty="0"/>
              <a:t>Project Management Association (IPMA) Competence Baseline (</a:t>
            </a:r>
            <a:r>
              <a:rPr lang="en-US" sz="2000" b="1" i="1" dirty="0" smtClean="0"/>
              <a:t>ICB)</a:t>
            </a:r>
            <a:endParaRPr lang="en-US" sz="1700" dirty="0" smtClean="0"/>
          </a:p>
          <a:p>
            <a:pPr marL="0" indent="0" algn="just">
              <a:buNone/>
            </a:pPr>
            <a:endParaRPr lang="en-US" sz="1700" dirty="0" smtClean="0"/>
          </a:p>
          <a:p>
            <a:pPr marL="0" indent="0" algn="just">
              <a:buNone/>
            </a:pPr>
            <a:r>
              <a:rPr lang="en-US" sz="1700" dirty="0" smtClean="0"/>
              <a:t>……..</a:t>
            </a:r>
            <a:endParaRPr lang="en-US" sz="1700" dirty="0"/>
          </a:p>
          <a:p>
            <a:pPr algn="just"/>
            <a:endParaRPr lang="en-US" sz="2000" dirty="0" smtClean="0"/>
          </a:p>
          <a:p>
            <a:pPr algn="just"/>
            <a:r>
              <a:rPr lang="en-US" sz="2000" b="1" i="1" dirty="0" smtClean="0"/>
              <a:t>International Organization for Standardization ISO 21500:2013</a:t>
            </a:r>
            <a:r>
              <a:rPr lang="en-US" sz="2000" dirty="0" smtClean="0"/>
              <a:t> </a:t>
            </a:r>
          </a:p>
          <a:p>
            <a:pPr algn="just"/>
            <a:endParaRPr lang="en-US" sz="2000" dirty="0" smtClean="0"/>
          </a:p>
          <a:p>
            <a:r>
              <a:rPr lang="en-US" sz="2000" b="1" i="1" dirty="0" smtClean="0"/>
              <a:t>NASA System Engineering Handbook (2010)</a:t>
            </a:r>
            <a:endParaRPr lang="en-US" sz="2000" dirty="0"/>
          </a:p>
        </p:txBody>
      </p:sp>
      <p:sp>
        <p:nvSpPr>
          <p:cNvPr id="10" name="Title 9"/>
          <p:cNvSpPr>
            <a:spLocks noGrp="1"/>
          </p:cNvSpPr>
          <p:nvPr>
            <p:ph type="title"/>
          </p:nvPr>
        </p:nvSpPr>
        <p:spPr>
          <a:xfrm>
            <a:off x="342900" y="533400"/>
            <a:ext cx="8509000" cy="1250156"/>
          </a:xfrm>
        </p:spPr>
        <p:txBody>
          <a:bodyPr>
            <a:normAutofit fontScale="90000"/>
          </a:bodyPr>
          <a:lstStyle/>
          <a:p>
            <a:pPr algn="ctr"/>
            <a:r>
              <a:rPr lang="en-US" i="1" dirty="0" smtClean="0"/>
              <a:t> </a:t>
            </a:r>
            <a:r>
              <a:rPr lang="en-US" i="1" dirty="0"/>
              <a:t>PM Standards vs. PM </a:t>
            </a:r>
            <a:r>
              <a:rPr lang="en-US" i="1" dirty="0" smtClean="0"/>
              <a:t>Methodologies (2/3)</a:t>
            </a:r>
            <a:endParaRPr lang="en-US" i="1" dirty="0"/>
          </a:p>
        </p:txBody>
      </p:sp>
      <p:sp>
        <p:nvSpPr>
          <p:cNvPr id="7" name="Date Placeholder 6"/>
          <p:cNvSpPr>
            <a:spLocks noGrp="1"/>
          </p:cNvSpPr>
          <p:nvPr>
            <p:ph type="dt" sz="half" idx="10"/>
          </p:nvPr>
        </p:nvSpPr>
        <p:spPr/>
        <p:txBody>
          <a:bodyPr/>
          <a:lstStyle/>
          <a:p>
            <a:r>
              <a:rPr lang="en-US" smtClean="0"/>
              <a:t>Luisella Lari</a:t>
            </a:r>
            <a:endParaRPr lang="en-US" dirty="0"/>
          </a:p>
        </p:txBody>
      </p:sp>
      <p:sp>
        <p:nvSpPr>
          <p:cNvPr id="8" name="Footer Placeholder 7"/>
          <p:cNvSpPr>
            <a:spLocks noGrp="1"/>
          </p:cNvSpPr>
          <p:nvPr>
            <p:ph type="ftr" sz="quarter" idx="11"/>
          </p:nvPr>
        </p:nvSpPr>
        <p:spPr/>
        <p:txBody>
          <a:bodyPr/>
          <a:lstStyle/>
          <a:p>
            <a:r>
              <a:rPr lang="en-US" smtClean="0"/>
              <a:t>Corso di Formazione INFN inter-struttura</a:t>
            </a:r>
            <a:endParaRPr lang="en-US"/>
          </a:p>
        </p:txBody>
      </p:sp>
      <p:sp>
        <p:nvSpPr>
          <p:cNvPr id="9" name="Slide Number Placeholder 8"/>
          <p:cNvSpPr>
            <a:spLocks noGrp="1"/>
          </p:cNvSpPr>
          <p:nvPr>
            <p:ph type="sldNum" sz="quarter" idx="12"/>
          </p:nvPr>
        </p:nvSpPr>
        <p:spPr/>
        <p:txBody>
          <a:bodyPr/>
          <a:lstStyle/>
          <a:p>
            <a:fld id="{BA9B540C-44DA-4F69-89C9-7C84606640D3}" type="slidenum">
              <a:rPr lang="en-US" smtClean="0"/>
              <a:pPr/>
              <a:t>30</a:t>
            </a:fld>
            <a:endParaRPr lang="en-US"/>
          </a:p>
        </p:txBody>
      </p:sp>
      <p:sp>
        <p:nvSpPr>
          <p:cNvPr id="25" name="Content Placeholder 10"/>
          <p:cNvSpPr txBox="1">
            <a:spLocks/>
          </p:cNvSpPr>
          <p:nvPr/>
        </p:nvSpPr>
        <p:spPr>
          <a:xfrm>
            <a:off x="2247900" y="2535780"/>
            <a:ext cx="6438900" cy="889000"/>
          </a:xfrm>
          <a:prstGeom prst="rect">
            <a:avLst/>
          </a:prstGeom>
        </p:spPr>
        <p:txBody>
          <a:bodyPr vert="horz" lIns="91440" tIns="45720" rIns="91440" bIns="45720" rtlCol="0">
            <a:normAutofit/>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marL="0" indent="0">
              <a:buFont typeface="Arial" pitchFamily="34" charset="0"/>
              <a:buNone/>
            </a:pPr>
            <a:endParaRPr lang="en-US" sz="2000" dirty="0" smtClean="0"/>
          </a:p>
        </p:txBody>
      </p:sp>
      <p:pic>
        <p:nvPicPr>
          <p:cNvPr id="2" name="Picture 1"/>
          <p:cNvPicPr>
            <a:picLocks noChangeAspect="1"/>
          </p:cNvPicPr>
          <p:nvPr/>
        </p:nvPicPr>
        <p:blipFill>
          <a:blip r:embed="rId2"/>
          <a:stretch>
            <a:fillRect/>
          </a:stretch>
        </p:blipFill>
        <p:spPr>
          <a:xfrm>
            <a:off x="1" y="2443769"/>
            <a:ext cx="2247900" cy="570363"/>
          </a:xfrm>
          <a:prstGeom prst="rect">
            <a:avLst/>
          </a:prstGeom>
        </p:spPr>
      </p:pic>
      <p:pic>
        <p:nvPicPr>
          <p:cNvPr id="3" name="Picture 2"/>
          <p:cNvPicPr>
            <a:picLocks noChangeAspect="1"/>
          </p:cNvPicPr>
          <p:nvPr/>
        </p:nvPicPr>
        <p:blipFill>
          <a:blip r:embed="rId3"/>
          <a:stretch>
            <a:fillRect/>
          </a:stretch>
        </p:blipFill>
        <p:spPr>
          <a:xfrm>
            <a:off x="1" y="3275288"/>
            <a:ext cx="2149122" cy="440093"/>
          </a:xfrm>
          <a:prstGeom prst="rect">
            <a:avLst/>
          </a:prstGeom>
        </p:spPr>
      </p:pic>
      <p:pic>
        <p:nvPicPr>
          <p:cNvPr id="4" name="Picture 3"/>
          <p:cNvPicPr>
            <a:picLocks noChangeAspect="1"/>
          </p:cNvPicPr>
          <p:nvPr/>
        </p:nvPicPr>
        <p:blipFill>
          <a:blip r:embed="rId4"/>
          <a:stretch>
            <a:fillRect/>
          </a:stretch>
        </p:blipFill>
        <p:spPr>
          <a:xfrm>
            <a:off x="457200" y="4641933"/>
            <a:ext cx="1086556" cy="883978"/>
          </a:xfrm>
          <a:prstGeom prst="rect">
            <a:avLst/>
          </a:prstGeom>
        </p:spPr>
      </p:pic>
      <p:pic>
        <p:nvPicPr>
          <p:cNvPr id="5" name="Picture 4"/>
          <p:cNvPicPr>
            <a:picLocks noChangeAspect="1"/>
          </p:cNvPicPr>
          <p:nvPr/>
        </p:nvPicPr>
        <p:blipFill>
          <a:blip r:embed="rId5"/>
          <a:stretch>
            <a:fillRect/>
          </a:stretch>
        </p:blipFill>
        <p:spPr>
          <a:xfrm>
            <a:off x="544234" y="5644443"/>
            <a:ext cx="999522" cy="855147"/>
          </a:xfrm>
          <a:prstGeom prst="rect">
            <a:avLst/>
          </a:prstGeom>
        </p:spPr>
      </p:pic>
    </p:spTree>
    <p:extLst>
      <p:ext uri="{BB962C8B-B14F-4D97-AF65-F5344CB8AC3E}">
        <p14:creationId xmlns:p14="http://schemas.microsoft.com/office/powerpoint/2010/main" val="72727327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1">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1">
                                            <p:txEl>
                                              <p:pRg st="6" end="6"/>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1">
                                            <p:txEl>
                                              <p:pRg st="8" end="8"/>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1">
                                            <p:txEl>
                                              <p:pRg st="10" end="10"/>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10"/>
          <p:cNvSpPr>
            <a:spLocks noGrp="1"/>
          </p:cNvSpPr>
          <p:nvPr>
            <p:ph idx="1"/>
          </p:nvPr>
        </p:nvSpPr>
        <p:spPr>
          <a:xfrm>
            <a:off x="2247900" y="1783556"/>
            <a:ext cx="6604000" cy="4579144"/>
          </a:xfrm>
        </p:spPr>
        <p:txBody>
          <a:bodyPr>
            <a:normAutofit fontScale="92500"/>
          </a:bodyPr>
          <a:lstStyle/>
          <a:p>
            <a:pPr marL="0" indent="0">
              <a:buNone/>
            </a:pPr>
            <a:r>
              <a:rPr lang="en-US" sz="2900" dirty="0" smtClean="0"/>
              <a:t>Major</a:t>
            </a:r>
            <a:r>
              <a:rPr lang="en-US" sz="2900" b="1" dirty="0" smtClean="0"/>
              <a:t> </a:t>
            </a:r>
            <a:r>
              <a:rPr lang="en-US" sz="2900" b="1" dirty="0" smtClean="0">
                <a:solidFill>
                  <a:schemeClr val="accent2"/>
                </a:solidFill>
              </a:rPr>
              <a:t>Methodologies</a:t>
            </a:r>
            <a:r>
              <a:rPr lang="en-US" sz="2900" dirty="0" smtClean="0">
                <a:solidFill>
                  <a:schemeClr val="accent6"/>
                </a:solidFill>
              </a:rPr>
              <a:t> </a:t>
            </a:r>
            <a:r>
              <a:rPr lang="en-US" sz="2900" dirty="0" smtClean="0"/>
              <a:t>in Project Management:</a:t>
            </a:r>
          </a:p>
          <a:p>
            <a:pPr marL="0" indent="0">
              <a:buNone/>
            </a:pPr>
            <a:endParaRPr lang="en-US" sz="2000" dirty="0" smtClean="0"/>
          </a:p>
          <a:p>
            <a:pPr algn="just"/>
            <a:r>
              <a:rPr lang="en-US" sz="2000" b="1" i="1" dirty="0"/>
              <a:t>Project IN Controlled Environment version 2 </a:t>
            </a:r>
            <a:r>
              <a:rPr lang="en-US" sz="2000" i="1" dirty="0"/>
              <a:t>or</a:t>
            </a:r>
            <a:r>
              <a:rPr lang="en-US" sz="2000" b="1" i="1" dirty="0"/>
              <a:t> PRINCE2</a:t>
            </a:r>
            <a:r>
              <a:rPr lang="en-US" sz="2000" i="1" dirty="0"/>
              <a:t> </a:t>
            </a:r>
          </a:p>
          <a:p>
            <a:pPr marL="0" indent="0" algn="just">
              <a:buNone/>
            </a:pPr>
            <a:endParaRPr lang="en-US" sz="2000" b="1" i="1" dirty="0" smtClean="0"/>
          </a:p>
          <a:p>
            <a:pPr algn="just"/>
            <a:r>
              <a:rPr lang="en-US" sz="2000" b="1" i="1" dirty="0"/>
              <a:t>HERMES</a:t>
            </a:r>
            <a:endParaRPr lang="en-US" sz="2000" dirty="0"/>
          </a:p>
          <a:p>
            <a:pPr marL="0" indent="0" algn="just">
              <a:buNone/>
            </a:pPr>
            <a:endParaRPr lang="en-US" sz="1700" dirty="0" smtClean="0"/>
          </a:p>
          <a:p>
            <a:pPr marL="0" indent="0" algn="just">
              <a:buNone/>
            </a:pPr>
            <a:r>
              <a:rPr lang="en-US" sz="1700" dirty="0" smtClean="0"/>
              <a:t>……..</a:t>
            </a:r>
            <a:endParaRPr lang="en-US" sz="1700" dirty="0"/>
          </a:p>
          <a:p>
            <a:pPr algn="just"/>
            <a:endParaRPr lang="en-US" sz="2000" dirty="0" smtClean="0"/>
          </a:p>
          <a:p>
            <a:pPr algn="just"/>
            <a:r>
              <a:rPr lang="en-US" sz="2000" b="1" i="1" dirty="0" err="1"/>
              <a:t>PRojects</a:t>
            </a:r>
            <a:r>
              <a:rPr lang="en-US" sz="2000" b="1" i="1" dirty="0"/>
              <a:t> integrating Sustainable Methods or </a:t>
            </a:r>
            <a:r>
              <a:rPr lang="en-US" sz="2000" b="1" i="1" dirty="0" err="1"/>
              <a:t>PRiSM</a:t>
            </a:r>
            <a:endParaRPr lang="en-US" sz="2000" b="1" i="1" dirty="0"/>
          </a:p>
          <a:p>
            <a:pPr algn="just"/>
            <a:endParaRPr lang="en-US" sz="2000" dirty="0" smtClean="0"/>
          </a:p>
          <a:p>
            <a:r>
              <a:rPr lang="en-US" sz="2000" b="1" i="1" dirty="0" smtClean="0"/>
              <a:t>Extreme Management (Agile) </a:t>
            </a:r>
            <a:endParaRPr lang="en-US" sz="2000" dirty="0"/>
          </a:p>
        </p:txBody>
      </p:sp>
      <p:sp>
        <p:nvSpPr>
          <p:cNvPr id="10" name="Title 9"/>
          <p:cNvSpPr>
            <a:spLocks noGrp="1"/>
          </p:cNvSpPr>
          <p:nvPr>
            <p:ph type="title"/>
          </p:nvPr>
        </p:nvSpPr>
        <p:spPr>
          <a:xfrm>
            <a:off x="342900" y="533400"/>
            <a:ext cx="8509000" cy="1250156"/>
          </a:xfrm>
        </p:spPr>
        <p:txBody>
          <a:bodyPr>
            <a:normAutofit fontScale="90000"/>
          </a:bodyPr>
          <a:lstStyle/>
          <a:p>
            <a:pPr algn="ctr"/>
            <a:r>
              <a:rPr lang="en-US" i="1" dirty="0" smtClean="0"/>
              <a:t> </a:t>
            </a:r>
            <a:r>
              <a:rPr lang="en-US" i="1" dirty="0"/>
              <a:t>PM Standards vs. PM </a:t>
            </a:r>
            <a:r>
              <a:rPr lang="en-US" i="1" dirty="0" smtClean="0"/>
              <a:t>Methodologies (2/3)</a:t>
            </a:r>
            <a:endParaRPr lang="en-US" i="1" dirty="0"/>
          </a:p>
        </p:txBody>
      </p:sp>
      <p:sp>
        <p:nvSpPr>
          <p:cNvPr id="7" name="Date Placeholder 6"/>
          <p:cNvSpPr>
            <a:spLocks noGrp="1"/>
          </p:cNvSpPr>
          <p:nvPr>
            <p:ph type="dt" sz="half" idx="10"/>
          </p:nvPr>
        </p:nvSpPr>
        <p:spPr/>
        <p:txBody>
          <a:bodyPr/>
          <a:lstStyle/>
          <a:p>
            <a:r>
              <a:rPr lang="en-US" smtClean="0"/>
              <a:t>Luisella Lari</a:t>
            </a:r>
            <a:endParaRPr lang="en-US" dirty="0"/>
          </a:p>
        </p:txBody>
      </p:sp>
      <p:sp>
        <p:nvSpPr>
          <p:cNvPr id="8" name="Footer Placeholder 7"/>
          <p:cNvSpPr>
            <a:spLocks noGrp="1"/>
          </p:cNvSpPr>
          <p:nvPr>
            <p:ph type="ftr" sz="quarter" idx="11"/>
          </p:nvPr>
        </p:nvSpPr>
        <p:spPr/>
        <p:txBody>
          <a:bodyPr/>
          <a:lstStyle/>
          <a:p>
            <a:r>
              <a:rPr lang="en-US" smtClean="0"/>
              <a:t>Corso di Formazione INFN inter-struttura</a:t>
            </a:r>
            <a:endParaRPr lang="en-US"/>
          </a:p>
        </p:txBody>
      </p:sp>
      <p:sp>
        <p:nvSpPr>
          <p:cNvPr id="9" name="Slide Number Placeholder 8"/>
          <p:cNvSpPr>
            <a:spLocks noGrp="1"/>
          </p:cNvSpPr>
          <p:nvPr>
            <p:ph type="sldNum" sz="quarter" idx="12"/>
          </p:nvPr>
        </p:nvSpPr>
        <p:spPr/>
        <p:txBody>
          <a:bodyPr/>
          <a:lstStyle/>
          <a:p>
            <a:fld id="{BA9B540C-44DA-4F69-89C9-7C84606640D3}" type="slidenum">
              <a:rPr lang="en-US" smtClean="0"/>
              <a:pPr/>
              <a:t>31</a:t>
            </a:fld>
            <a:endParaRPr lang="en-US"/>
          </a:p>
        </p:txBody>
      </p:sp>
      <p:sp>
        <p:nvSpPr>
          <p:cNvPr id="25" name="Content Placeholder 10"/>
          <p:cNvSpPr txBox="1">
            <a:spLocks/>
          </p:cNvSpPr>
          <p:nvPr/>
        </p:nvSpPr>
        <p:spPr>
          <a:xfrm>
            <a:off x="2247900" y="2535780"/>
            <a:ext cx="6438900" cy="889000"/>
          </a:xfrm>
          <a:prstGeom prst="rect">
            <a:avLst/>
          </a:prstGeom>
        </p:spPr>
        <p:txBody>
          <a:bodyPr vert="horz" lIns="91440" tIns="45720" rIns="91440" bIns="45720" rtlCol="0">
            <a:normAutofit/>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marL="0" indent="0">
              <a:buFont typeface="Arial" pitchFamily="34" charset="0"/>
              <a:buNone/>
            </a:pPr>
            <a:endParaRPr lang="en-US" sz="2000" dirty="0" smtClean="0"/>
          </a:p>
        </p:txBody>
      </p:sp>
      <p:pic>
        <p:nvPicPr>
          <p:cNvPr id="12" name="Picture 11"/>
          <p:cNvPicPr>
            <a:picLocks noChangeAspect="1"/>
          </p:cNvPicPr>
          <p:nvPr/>
        </p:nvPicPr>
        <p:blipFill>
          <a:blip r:embed="rId2"/>
          <a:stretch>
            <a:fillRect/>
          </a:stretch>
        </p:blipFill>
        <p:spPr>
          <a:xfrm>
            <a:off x="141110" y="2698044"/>
            <a:ext cx="1972569" cy="726736"/>
          </a:xfrm>
          <a:prstGeom prst="rect">
            <a:avLst/>
          </a:prstGeom>
        </p:spPr>
      </p:pic>
      <p:pic>
        <p:nvPicPr>
          <p:cNvPr id="6" name="Picture 5"/>
          <p:cNvPicPr>
            <a:picLocks noChangeAspect="1"/>
          </p:cNvPicPr>
          <p:nvPr/>
        </p:nvPicPr>
        <p:blipFill>
          <a:blip r:embed="rId3"/>
          <a:stretch>
            <a:fillRect/>
          </a:stretch>
        </p:blipFill>
        <p:spPr>
          <a:xfrm>
            <a:off x="141110" y="3682999"/>
            <a:ext cx="1990541" cy="526345"/>
          </a:xfrm>
          <a:prstGeom prst="rect">
            <a:avLst/>
          </a:prstGeom>
        </p:spPr>
      </p:pic>
      <p:pic>
        <p:nvPicPr>
          <p:cNvPr id="13" name="Picture 12"/>
          <p:cNvPicPr>
            <a:picLocks noChangeAspect="1"/>
          </p:cNvPicPr>
          <p:nvPr/>
        </p:nvPicPr>
        <p:blipFill>
          <a:blip r:embed="rId4"/>
          <a:stretch>
            <a:fillRect/>
          </a:stretch>
        </p:blipFill>
        <p:spPr>
          <a:xfrm>
            <a:off x="86951" y="5775690"/>
            <a:ext cx="2044700" cy="723900"/>
          </a:xfrm>
          <a:prstGeom prst="rect">
            <a:avLst/>
          </a:prstGeom>
        </p:spPr>
      </p:pic>
      <p:pic>
        <p:nvPicPr>
          <p:cNvPr id="14" name="Picture 13"/>
          <p:cNvPicPr>
            <a:picLocks noChangeAspect="1"/>
          </p:cNvPicPr>
          <p:nvPr/>
        </p:nvPicPr>
        <p:blipFill>
          <a:blip r:embed="rId5"/>
          <a:stretch>
            <a:fillRect/>
          </a:stretch>
        </p:blipFill>
        <p:spPr>
          <a:xfrm>
            <a:off x="342900" y="5161497"/>
            <a:ext cx="1509890" cy="614193"/>
          </a:xfrm>
          <a:prstGeom prst="rect">
            <a:avLst/>
          </a:prstGeom>
        </p:spPr>
      </p:pic>
    </p:spTree>
    <p:extLst>
      <p:ext uri="{BB962C8B-B14F-4D97-AF65-F5344CB8AC3E}">
        <p14:creationId xmlns:p14="http://schemas.microsoft.com/office/powerpoint/2010/main" val="286692115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1">
                                            <p:txEl>
                                              <p:pRg st="6" end="6"/>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1">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1">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1">
                                            <p:txEl>
                                              <p:pRg st="10" end="10"/>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457200" y="533400"/>
            <a:ext cx="8229600" cy="1250156"/>
          </a:xfrm>
        </p:spPr>
        <p:txBody>
          <a:bodyPr>
            <a:normAutofit/>
          </a:bodyPr>
          <a:lstStyle/>
          <a:p>
            <a:pPr algn="ctr"/>
            <a:r>
              <a:rPr lang="en-US" i="1" dirty="0" smtClean="0"/>
              <a:t> References &amp; More</a:t>
            </a:r>
            <a:endParaRPr lang="en-US" i="1" dirty="0"/>
          </a:p>
        </p:txBody>
      </p:sp>
      <p:sp>
        <p:nvSpPr>
          <p:cNvPr id="7" name="Date Placeholder 6"/>
          <p:cNvSpPr>
            <a:spLocks noGrp="1"/>
          </p:cNvSpPr>
          <p:nvPr>
            <p:ph type="dt" sz="half" idx="10"/>
          </p:nvPr>
        </p:nvSpPr>
        <p:spPr/>
        <p:txBody>
          <a:bodyPr/>
          <a:lstStyle/>
          <a:p>
            <a:r>
              <a:rPr lang="en-US" smtClean="0"/>
              <a:t>Luisella Lari</a:t>
            </a:r>
            <a:endParaRPr lang="en-US" dirty="0"/>
          </a:p>
        </p:txBody>
      </p:sp>
      <p:sp>
        <p:nvSpPr>
          <p:cNvPr id="8" name="Footer Placeholder 7"/>
          <p:cNvSpPr>
            <a:spLocks noGrp="1"/>
          </p:cNvSpPr>
          <p:nvPr>
            <p:ph type="ftr" sz="quarter" idx="11"/>
          </p:nvPr>
        </p:nvSpPr>
        <p:spPr/>
        <p:txBody>
          <a:bodyPr/>
          <a:lstStyle/>
          <a:p>
            <a:r>
              <a:rPr lang="en-US" smtClean="0"/>
              <a:t>Corso di Formazione INFN inter-struttura</a:t>
            </a:r>
            <a:endParaRPr lang="en-US"/>
          </a:p>
        </p:txBody>
      </p:sp>
      <p:sp>
        <p:nvSpPr>
          <p:cNvPr id="9" name="Slide Number Placeholder 8"/>
          <p:cNvSpPr>
            <a:spLocks noGrp="1"/>
          </p:cNvSpPr>
          <p:nvPr>
            <p:ph type="sldNum" sz="quarter" idx="12"/>
          </p:nvPr>
        </p:nvSpPr>
        <p:spPr/>
        <p:txBody>
          <a:bodyPr/>
          <a:lstStyle/>
          <a:p>
            <a:fld id="{BA9B540C-44DA-4F69-89C9-7C84606640D3}" type="slidenum">
              <a:rPr lang="en-US" smtClean="0"/>
              <a:pPr/>
              <a:t>32</a:t>
            </a:fld>
            <a:endParaRPr lang="en-US"/>
          </a:p>
        </p:txBody>
      </p:sp>
      <p:sp>
        <p:nvSpPr>
          <p:cNvPr id="12" name="TextBox 11"/>
          <p:cNvSpPr txBox="1"/>
          <p:nvPr/>
        </p:nvSpPr>
        <p:spPr>
          <a:xfrm>
            <a:off x="317499" y="1953922"/>
            <a:ext cx="8450943" cy="8063743"/>
          </a:xfrm>
          <a:prstGeom prst="rect">
            <a:avLst/>
          </a:prstGeom>
          <a:noFill/>
        </p:spPr>
        <p:txBody>
          <a:bodyPr wrap="square" rtlCol="0">
            <a:spAutoFit/>
          </a:bodyPr>
          <a:lstStyle/>
          <a:p>
            <a:pPr algn="just"/>
            <a:endParaRPr lang="en-US" sz="1400" dirty="0" smtClean="0">
              <a:solidFill>
                <a:schemeClr val="accent1"/>
              </a:solidFill>
            </a:endParaRPr>
          </a:p>
          <a:p>
            <a:pPr algn="just"/>
            <a:endParaRPr lang="en-US" sz="1400" dirty="0">
              <a:solidFill>
                <a:schemeClr val="accent1"/>
              </a:solidFill>
            </a:endParaRPr>
          </a:p>
          <a:p>
            <a:pPr algn="just"/>
            <a:endParaRPr lang="en-US" sz="1400" dirty="0" smtClean="0">
              <a:solidFill>
                <a:schemeClr val="accent1"/>
              </a:solidFill>
            </a:endParaRPr>
          </a:p>
          <a:p>
            <a:pPr algn="just"/>
            <a:endParaRPr lang="en-US" sz="1400" dirty="0">
              <a:solidFill>
                <a:schemeClr val="accent1"/>
              </a:solidFill>
            </a:endParaRPr>
          </a:p>
          <a:p>
            <a:pPr algn="just"/>
            <a:endParaRPr lang="en-US" sz="1400" dirty="0" smtClean="0">
              <a:solidFill>
                <a:schemeClr val="accent1"/>
              </a:solidFill>
            </a:endParaRPr>
          </a:p>
          <a:p>
            <a:pPr algn="just"/>
            <a:endParaRPr lang="en-US" sz="1400" dirty="0">
              <a:solidFill>
                <a:schemeClr val="accent1"/>
              </a:solidFill>
            </a:endParaRPr>
          </a:p>
          <a:p>
            <a:pPr algn="just"/>
            <a:endParaRPr lang="en-US" sz="1400" dirty="0" smtClean="0">
              <a:solidFill>
                <a:schemeClr val="accent1"/>
              </a:solidFill>
            </a:endParaRPr>
          </a:p>
          <a:p>
            <a:pPr algn="just"/>
            <a:endParaRPr lang="en-US" sz="1400" dirty="0">
              <a:solidFill>
                <a:schemeClr val="accent1"/>
              </a:solidFill>
            </a:endParaRPr>
          </a:p>
          <a:p>
            <a:pPr algn="just"/>
            <a:endParaRPr lang="en-US" sz="1400" dirty="0" smtClean="0">
              <a:solidFill>
                <a:schemeClr val="accent1"/>
              </a:solidFill>
            </a:endParaRPr>
          </a:p>
          <a:p>
            <a:pPr algn="just"/>
            <a:endParaRPr lang="en-US" sz="1400" dirty="0">
              <a:solidFill>
                <a:schemeClr val="accent1"/>
              </a:solidFill>
            </a:endParaRPr>
          </a:p>
          <a:p>
            <a:pPr algn="just"/>
            <a:r>
              <a:rPr lang="en-US" sz="1400" dirty="0" smtClean="0">
                <a:solidFill>
                  <a:schemeClr val="accent1"/>
                </a:solidFill>
              </a:rPr>
              <a:t>[See also: </a:t>
            </a:r>
            <a:r>
              <a:rPr lang="en-US" sz="1400" dirty="0" smtClean="0">
                <a:solidFill>
                  <a:schemeClr val="accent3"/>
                </a:solidFill>
              </a:rPr>
              <a:t>W.T. </a:t>
            </a:r>
            <a:r>
              <a:rPr lang="en-US" sz="1400" dirty="0" err="1" smtClean="0">
                <a:solidFill>
                  <a:schemeClr val="accent3"/>
                </a:solidFill>
              </a:rPr>
              <a:t>Weng</a:t>
            </a:r>
            <a:r>
              <a:rPr lang="en-US" sz="1400" dirty="0" smtClean="0">
                <a:solidFill>
                  <a:schemeClr val="accent3"/>
                </a:solidFill>
              </a:rPr>
              <a:t>, </a:t>
            </a:r>
            <a:r>
              <a:rPr lang="en-US" sz="1400" i="1" dirty="0" smtClean="0">
                <a:solidFill>
                  <a:schemeClr val="accent3"/>
                </a:solidFill>
              </a:rPr>
              <a:t>Project Management for Accelerator Construction</a:t>
            </a:r>
            <a:r>
              <a:rPr lang="en-US" sz="1400" dirty="0" smtClean="0">
                <a:solidFill>
                  <a:schemeClr val="accent3"/>
                </a:solidFill>
              </a:rPr>
              <a:t>, Seminars, IHEP, Beijing (2010)</a:t>
            </a:r>
            <a:r>
              <a:rPr lang="en-US" sz="1400" dirty="0" smtClean="0">
                <a:solidFill>
                  <a:schemeClr val="accent1"/>
                </a:solidFill>
              </a:rPr>
              <a:t>;  </a:t>
            </a:r>
          </a:p>
          <a:p>
            <a:pPr algn="just"/>
            <a:r>
              <a:rPr lang="en-US" sz="1400" i="1" dirty="0" smtClean="0">
                <a:solidFill>
                  <a:schemeClr val="accent1"/>
                </a:solidFill>
              </a:rPr>
              <a:t>	</a:t>
            </a:r>
          </a:p>
          <a:p>
            <a:pPr algn="just"/>
            <a:r>
              <a:rPr lang="en-US" sz="1400" i="1" dirty="0">
                <a:solidFill>
                  <a:schemeClr val="accent1"/>
                </a:solidFill>
              </a:rPr>
              <a:t>	</a:t>
            </a:r>
            <a:r>
              <a:rPr lang="en-US" sz="1400" i="1" dirty="0" smtClean="0">
                <a:solidFill>
                  <a:schemeClr val="accent1"/>
                </a:solidFill>
              </a:rPr>
              <a:t>Project Management Plan guidance, </a:t>
            </a:r>
            <a:r>
              <a:rPr lang="en-US" sz="1400" dirty="0" smtClean="0">
                <a:solidFill>
                  <a:schemeClr val="accent1"/>
                </a:solidFill>
              </a:rPr>
              <a:t>National shipbuilding Research Program;</a:t>
            </a:r>
          </a:p>
          <a:p>
            <a:pPr algn="just"/>
            <a:r>
              <a:rPr lang="en-US" sz="1400" dirty="0">
                <a:solidFill>
                  <a:schemeClr val="accent1"/>
                </a:solidFill>
              </a:rPr>
              <a:t> </a:t>
            </a:r>
            <a:r>
              <a:rPr lang="en-US" sz="1400" dirty="0" smtClean="0">
                <a:solidFill>
                  <a:schemeClr val="accent1"/>
                </a:solidFill>
              </a:rPr>
              <a:t>                </a:t>
            </a:r>
            <a:r>
              <a:rPr lang="en-US" sz="1400" dirty="0" smtClean="0">
                <a:solidFill>
                  <a:schemeClr val="accent3"/>
                </a:solidFill>
              </a:rPr>
              <a:t> </a:t>
            </a:r>
          </a:p>
          <a:p>
            <a:pPr algn="just"/>
            <a:r>
              <a:rPr lang="en-US" sz="1400" dirty="0">
                <a:solidFill>
                  <a:schemeClr val="accent3"/>
                </a:solidFill>
              </a:rPr>
              <a:t>	</a:t>
            </a:r>
            <a:r>
              <a:rPr lang="en-US" sz="1400" dirty="0" smtClean="0">
                <a:solidFill>
                  <a:schemeClr val="accent3"/>
                </a:solidFill>
              </a:rPr>
              <a:t>Link of US conferences on management Large Scale / Research Projects</a:t>
            </a:r>
          </a:p>
          <a:p>
            <a:pPr algn="just"/>
            <a:r>
              <a:rPr lang="en-US" sz="1400" dirty="0">
                <a:solidFill>
                  <a:schemeClr val="accent3"/>
                </a:solidFill>
              </a:rPr>
              <a:t>	</a:t>
            </a:r>
            <a:r>
              <a:rPr lang="en-US" sz="1400" dirty="0" smtClean="0">
                <a:solidFill>
                  <a:schemeClr val="accent3"/>
                </a:solidFill>
                <a:hlinkClick r:id="rId2"/>
              </a:rPr>
              <a:t>http</a:t>
            </a:r>
            <a:r>
              <a:rPr lang="en-US" sz="1400" dirty="0">
                <a:solidFill>
                  <a:schemeClr val="accent3"/>
                </a:solidFill>
                <a:hlinkClick r:id="rId2"/>
              </a:rPr>
              <a:t>://www.projectscience.org</a:t>
            </a:r>
            <a:r>
              <a:rPr lang="en-US" sz="1400" dirty="0" smtClean="0">
                <a:solidFill>
                  <a:schemeClr val="accent3"/>
                </a:solidFill>
                <a:hlinkClick r:id="rId2"/>
              </a:rPr>
              <a:t>/</a:t>
            </a:r>
            <a:r>
              <a:rPr lang="en-US" sz="1400" dirty="0" smtClean="0">
                <a:solidFill>
                  <a:schemeClr val="accent3"/>
                </a:solidFill>
              </a:rPr>
              <a:t> -&gt; Ref for Different Presentations;</a:t>
            </a:r>
          </a:p>
          <a:p>
            <a:pPr algn="just"/>
            <a:r>
              <a:rPr lang="en-US" sz="1400" dirty="0" smtClean="0">
                <a:solidFill>
                  <a:schemeClr val="accent1"/>
                </a:solidFill>
              </a:rPr>
              <a:t>	</a:t>
            </a:r>
          </a:p>
          <a:p>
            <a:pPr algn="just"/>
            <a:r>
              <a:rPr lang="en-US" sz="1400" dirty="0">
                <a:solidFill>
                  <a:schemeClr val="accent1"/>
                </a:solidFill>
              </a:rPr>
              <a:t>	J. </a:t>
            </a:r>
            <a:r>
              <a:rPr lang="en-US" sz="1400" dirty="0" err="1">
                <a:solidFill>
                  <a:schemeClr val="accent1"/>
                </a:solidFill>
              </a:rPr>
              <a:t>Fuster</a:t>
            </a:r>
            <a:r>
              <a:rPr lang="en-US" sz="1400" dirty="0">
                <a:solidFill>
                  <a:schemeClr val="accent1"/>
                </a:solidFill>
              </a:rPr>
              <a:t>, </a:t>
            </a:r>
            <a:r>
              <a:rPr lang="en-US" sz="1400" i="1" dirty="0">
                <a:solidFill>
                  <a:schemeClr val="accent1"/>
                </a:solidFill>
              </a:rPr>
              <a:t>Comparison of the EC’s Project Cycle Management/Logical Framework Approach </a:t>
            </a:r>
            <a:r>
              <a:rPr lang="en-US" sz="1400" i="1" dirty="0" smtClean="0">
                <a:solidFill>
                  <a:schemeClr val="accent1"/>
                </a:solidFill>
              </a:rPr>
              <a:t>	with </a:t>
            </a:r>
            <a:r>
              <a:rPr lang="en-US" sz="1400" i="1" dirty="0">
                <a:solidFill>
                  <a:schemeClr val="accent1"/>
                </a:solidFill>
              </a:rPr>
              <a:t>International PM Standards and Methodologies, </a:t>
            </a:r>
            <a:r>
              <a:rPr lang="en-US" sz="1400" dirty="0">
                <a:solidFill>
                  <a:schemeClr val="accent1"/>
                </a:solidFill>
              </a:rPr>
              <a:t>Proc. PMI Global Congress (2006)] </a:t>
            </a:r>
            <a:endParaRPr lang="en-US" sz="1400" dirty="0" smtClean="0">
              <a:solidFill>
                <a:schemeClr val="accent1"/>
              </a:solidFill>
            </a:endParaRPr>
          </a:p>
          <a:p>
            <a:r>
              <a:rPr lang="en-US" sz="1400" dirty="0">
                <a:solidFill>
                  <a:schemeClr val="accent1"/>
                </a:solidFill>
              </a:rPr>
              <a:t>	</a:t>
            </a:r>
            <a:endParaRPr lang="en-US" sz="1400" dirty="0" smtClean="0">
              <a:solidFill>
                <a:schemeClr val="accent1"/>
              </a:solidFill>
            </a:endParaRPr>
          </a:p>
          <a:p>
            <a:endParaRPr lang="en-US" sz="1400" dirty="0">
              <a:solidFill>
                <a:schemeClr val="accent1"/>
              </a:solidFill>
            </a:endParaRPr>
          </a:p>
          <a:p>
            <a:endParaRPr lang="en-US" sz="1400" dirty="0" smtClean="0">
              <a:solidFill>
                <a:schemeClr val="accent1"/>
              </a:solidFill>
            </a:endParaRPr>
          </a:p>
          <a:p>
            <a:endParaRPr lang="en-US" sz="1400" dirty="0">
              <a:solidFill>
                <a:schemeClr val="accent1"/>
              </a:solidFill>
            </a:endParaRPr>
          </a:p>
          <a:p>
            <a:endParaRPr lang="en-US" sz="1400" dirty="0" smtClean="0">
              <a:solidFill>
                <a:schemeClr val="accent1"/>
              </a:solidFill>
            </a:endParaRPr>
          </a:p>
          <a:p>
            <a:endParaRPr lang="en-US" sz="1400" dirty="0">
              <a:solidFill>
                <a:schemeClr val="accent1"/>
              </a:solidFill>
            </a:endParaRPr>
          </a:p>
          <a:p>
            <a:endParaRPr lang="en-US" sz="1400" dirty="0" smtClean="0">
              <a:solidFill>
                <a:schemeClr val="accent1"/>
              </a:solidFill>
            </a:endParaRPr>
          </a:p>
          <a:p>
            <a:endParaRPr lang="en-US" sz="1400" dirty="0">
              <a:solidFill>
                <a:schemeClr val="accent1"/>
              </a:solidFill>
            </a:endParaRPr>
          </a:p>
          <a:p>
            <a:endParaRPr lang="en-US" sz="1400" dirty="0" smtClean="0">
              <a:solidFill>
                <a:schemeClr val="accent1"/>
              </a:solidFill>
            </a:endParaRPr>
          </a:p>
          <a:p>
            <a:endParaRPr lang="en-US" sz="1400" dirty="0">
              <a:solidFill>
                <a:schemeClr val="accent1"/>
              </a:solidFill>
            </a:endParaRPr>
          </a:p>
          <a:p>
            <a:endParaRPr lang="en-US" sz="1400" dirty="0" smtClean="0">
              <a:solidFill>
                <a:schemeClr val="accent1"/>
              </a:solidFill>
            </a:endParaRPr>
          </a:p>
          <a:p>
            <a:endParaRPr lang="en-US" sz="1400" dirty="0">
              <a:solidFill>
                <a:schemeClr val="accent1"/>
              </a:solidFill>
            </a:endParaRPr>
          </a:p>
          <a:p>
            <a:endParaRPr lang="en-US" sz="1400" dirty="0" smtClean="0">
              <a:solidFill>
                <a:schemeClr val="accent1"/>
              </a:solidFill>
            </a:endParaRPr>
          </a:p>
          <a:p>
            <a:endParaRPr lang="en-US" sz="1400" dirty="0">
              <a:solidFill>
                <a:schemeClr val="accent1"/>
              </a:solidFill>
            </a:endParaRPr>
          </a:p>
          <a:p>
            <a:endParaRPr lang="en-US" sz="1400" dirty="0" smtClean="0">
              <a:solidFill>
                <a:schemeClr val="accent1"/>
              </a:solidFill>
            </a:endParaRPr>
          </a:p>
          <a:p>
            <a:endParaRPr lang="en-US" sz="1400" dirty="0">
              <a:solidFill>
                <a:schemeClr val="accent1"/>
              </a:solidFill>
            </a:endParaRPr>
          </a:p>
          <a:p>
            <a:endParaRPr lang="en-US" sz="1400" dirty="0" smtClean="0">
              <a:solidFill>
                <a:schemeClr val="accent1"/>
              </a:solidFill>
            </a:endParaRPr>
          </a:p>
          <a:p>
            <a:endParaRPr lang="en-US" sz="1400" dirty="0">
              <a:solidFill>
                <a:schemeClr val="accent1"/>
              </a:solidFill>
            </a:endParaRPr>
          </a:p>
        </p:txBody>
      </p:sp>
      <p:pic>
        <p:nvPicPr>
          <p:cNvPr id="3" name="Picture 2"/>
          <p:cNvPicPr>
            <a:picLocks noChangeAspect="1"/>
          </p:cNvPicPr>
          <p:nvPr/>
        </p:nvPicPr>
        <p:blipFill>
          <a:blip r:embed="rId3"/>
          <a:stretch>
            <a:fillRect/>
          </a:stretch>
        </p:blipFill>
        <p:spPr>
          <a:xfrm>
            <a:off x="2648857" y="1866900"/>
            <a:ext cx="4118429" cy="2018030"/>
          </a:xfrm>
          <a:prstGeom prst="rect">
            <a:avLst/>
          </a:prstGeom>
        </p:spPr>
      </p:pic>
    </p:spTree>
    <p:extLst>
      <p:ext uri="{BB962C8B-B14F-4D97-AF65-F5344CB8AC3E}">
        <p14:creationId xmlns:p14="http://schemas.microsoft.com/office/powerpoint/2010/main" val="1344856063"/>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t>End – Lecture </a:t>
            </a:r>
            <a:r>
              <a:rPr lang="en-US" dirty="0"/>
              <a:t>2</a:t>
            </a:r>
            <a:r>
              <a:rPr lang="en-US" dirty="0" smtClean="0"/>
              <a:t/>
            </a:r>
            <a:br>
              <a:rPr lang="en-US" dirty="0" smtClean="0"/>
            </a:br>
            <a:r>
              <a:rPr lang="en-US" b="1" i="1" dirty="0">
                <a:solidFill>
                  <a:srgbClr val="F79646"/>
                </a:solidFill>
              </a:rPr>
              <a:t>PM for Research </a:t>
            </a:r>
            <a:r>
              <a:rPr lang="en-US" b="1" i="1" dirty="0" smtClean="0">
                <a:solidFill>
                  <a:srgbClr val="F79646"/>
                </a:solidFill>
              </a:rPr>
              <a:t>Project</a:t>
            </a:r>
            <a:endParaRPr lang="en-US" b="1" i="1" dirty="0">
              <a:solidFill>
                <a:schemeClr val="accent6"/>
              </a:solidFill>
            </a:endParaRPr>
          </a:p>
        </p:txBody>
      </p:sp>
      <p:sp>
        <p:nvSpPr>
          <p:cNvPr id="3" name="Content Placeholder 2"/>
          <p:cNvSpPr>
            <a:spLocks noGrp="1"/>
          </p:cNvSpPr>
          <p:nvPr>
            <p:ph idx="1"/>
          </p:nvPr>
        </p:nvSpPr>
        <p:spPr>
          <a:xfrm>
            <a:off x="457200" y="3127486"/>
            <a:ext cx="8229600" cy="3349514"/>
          </a:xfrm>
        </p:spPr>
        <p:txBody>
          <a:bodyPr>
            <a:normAutofit/>
          </a:bodyPr>
          <a:lstStyle/>
          <a:p>
            <a:pPr marL="0" indent="0">
              <a:buNone/>
            </a:pPr>
            <a:r>
              <a:rPr lang="en-US" i="1" u="sng" dirty="0" smtClean="0">
                <a:solidFill>
                  <a:srgbClr val="C0504D"/>
                </a:solidFill>
              </a:rPr>
              <a:t>Summary</a:t>
            </a:r>
          </a:p>
          <a:p>
            <a:pPr marL="0" indent="0">
              <a:buNone/>
            </a:pPr>
            <a:endParaRPr lang="en-US" i="1" dirty="0" smtClean="0"/>
          </a:p>
          <a:p>
            <a:r>
              <a:rPr lang="en-US" i="1" dirty="0" smtClean="0"/>
              <a:t>Why the Research Project are different from Industrial Project </a:t>
            </a:r>
          </a:p>
          <a:p>
            <a:r>
              <a:rPr lang="en-US" i="1" dirty="0" smtClean="0"/>
              <a:t>Research Project special topics</a:t>
            </a:r>
          </a:p>
          <a:p>
            <a:r>
              <a:rPr lang="en-US" i="1" dirty="0"/>
              <a:t>PM Standards vs. PM Methodologies</a:t>
            </a:r>
          </a:p>
          <a:p>
            <a:pPr marL="0" indent="0">
              <a:buNone/>
            </a:pPr>
            <a:endParaRPr lang="en-US" i="1" dirty="0" smtClean="0"/>
          </a:p>
          <a:p>
            <a:endParaRPr lang="en-US" i="1" dirty="0" smtClean="0"/>
          </a:p>
          <a:p>
            <a:pPr marL="0" indent="0">
              <a:buNone/>
            </a:pPr>
            <a:endParaRPr lang="en-US" i="1" dirty="0"/>
          </a:p>
        </p:txBody>
      </p:sp>
      <p:sp>
        <p:nvSpPr>
          <p:cNvPr id="4" name="Date Placeholder 3"/>
          <p:cNvSpPr>
            <a:spLocks noGrp="1"/>
          </p:cNvSpPr>
          <p:nvPr>
            <p:ph type="dt" sz="half" idx="10"/>
          </p:nvPr>
        </p:nvSpPr>
        <p:spPr/>
        <p:txBody>
          <a:bodyPr/>
          <a:lstStyle/>
          <a:p>
            <a:r>
              <a:rPr lang="en-US" smtClean="0"/>
              <a:t>Luisella Lari</a:t>
            </a:r>
            <a:endParaRPr lang="en-US"/>
          </a:p>
        </p:txBody>
      </p:sp>
      <p:sp>
        <p:nvSpPr>
          <p:cNvPr id="5" name="Footer Placeholder 4"/>
          <p:cNvSpPr>
            <a:spLocks noGrp="1"/>
          </p:cNvSpPr>
          <p:nvPr>
            <p:ph type="ftr" sz="quarter" idx="11"/>
          </p:nvPr>
        </p:nvSpPr>
        <p:spPr/>
        <p:txBody>
          <a:bodyPr/>
          <a:lstStyle/>
          <a:p>
            <a:r>
              <a:rPr lang="en-US" smtClean="0"/>
              <a:t>Corso di Formazione INFN inter-struttura</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33</a:t>
            </a:fld>
            <a:endParaRPr lang="en-US"/>
          </a:p>
        </p:txBody>
      </p:sp>
      <p:pic>
        <p:nvPicPr>
          <p:cNvPr id="7" name="Picture 6"/>
          <p:cNvPicPr>
            <a:picLocks noChangeAspect="1"/>
          </p:cNvPicPr>
          <p:nvPr/>
        </p:nvPicPr>
        <p:blipFill>
          <a:blip r:embed="rId2"/>
          <a:stretch>
            <a:fillRect/>
          </a:stretch>
        </p:blipFill>
        <p:spPr>
          <a:xfrm>
            <a:off x="3429000" y="1600200"/>
            <a:ext cx="2481840" cy="1527286"/>
          </a:xfrm>
          <a:prstGeom prst="rect">
            <a:avLst/>
          </a:prstGeom>
        </p:spPr>
      </p:pic>
    </p:spTree>
    <p:extLst>
      <p:ext uri="{BB962C8B-B14F-4D97-AF65-F5344CB8AC3E}">
        <p14:creationId xmlns:p14="http://schemas.microsoft.com/office/powerpoint/2010/main" val="3473132673"/>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t>End – Lecture 2</a:t>
            </a:r>
            <a:br>
              <a:rPr lang="en-US" dirty="0" smtClean="0"/>
            </a:br>
            <a:r>
              <a:rPr lang="en-US" b="1" i="1" dirty="0">
                <a:solidFill>
                  <a:srgbClr val="F79646"/>
                </a:solidFill>
              </a:rPr>
              <a:t>PM for Research Project</a:t>
            </a:r>
            <a:endParaRPr lang="en-US" b="1" i="1" dirty="0">
              <a:solidFill>
                <a:schemeClr val="accent6"/>
              </a:solidFill>
            </a:endParaRPr>
          </a:p>
        </p:txBody>
      </p:sp>
      <p:sp>
        <p:nvSpPr>
          <p:cNvPr id="4" name="Date Placeholder 3"/>
          <p:cNvSpPr>
            <a:spLocks noGrp="1"/>
          </p:cNvSpPr>
          <p:nvPr>
            <p:ph type="dt" sz="half" idx="10"/>
          </p:nvPr>
        </p:nvSpPr>
        <p:spPr/>
        <p:txBody>
          <a:bodyPr/>
          <a:lstStyle/>
          <a:p>
            <a:r>
              <a:rPr lang="en-US" smtClean="0"/>
              <a:t>Luisella Lari</a:t>
            </a:r>
            <a:endParaRPr lang="en-US"/>
          </a:p>
        </p:txBody>
      </p:sp>
      <p:sp>
        <p:nvSpPr>
          <p:cNvPr id="5" name="Footer Placeholder 4"/>
          <p:cNvSpPr>
            <a:spLocks noGrp="1"/>
          </p:cNvSpPr>
          <p:nvPr>
            <p:ph type="ftr" sz="quarter" idx="11"/>
          </p:nvPr>
        </p:nvSpPr>
        <p:spPr/>
        <p:txBody>
          <a:bodyPr/>
          <a:lstStyle/>
          <a:p>
            <a:r>
              <a:rPr lang="en-US" smtClean="0"/>
              <a:t>Corso di Formazione INFN inter-struttura</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34</a:t>
            </a:fld>
            <a:endParaRPr lang="en-US"/>
          </a:p>
        </p:txBody>
      </p:sp>
      <p:sp>
        <p:nvSpPr>
          <p:cNvPr id="8" name="Content Placeholder 7"/>
          <p:cNvSpPr>
            <a:spLocks noGrp="1"/>
          </p:cNvSpPr>
          <p:nvPr>
            <p:ph idx="1"/>
          </p:nvPr>
        </p:nvSpPr>
        <p:spPr/>
        <p:txBody>
          <a:bodyPr/>
          <a:lstStyle/>
          <a:p>
            <a:endParaRPr lang="en-US" dirty="0" smtClean="0"/>
          </a:p>
          <a:p>
            <a:endParaRPr lang="en-US" dirty="0" smtClean="0"/>
          </a:p>
          <a:p>
            <a:endParaRPr lang="en-US" dirty="0"/>
          </a:p>
          <a:p>
            <a:endParaRPr lang="en-US" dirty="0"/>
          </a:p>
          <a:p>
            <a:pPr marL="0" indent="0" algn="ctr">
              <a:buNone/>
            </a:pPr>
            <a:r>
              <a:rPr lang="en-US" sz="4200" dirty="0" smtClean="0"/>
              <a:t>Reserve slides</a:t>
            </a:r>
            <a:endParaRPr lang="en-US" sz="4200" dirty="0"/>
          </a:p>
        </p:txBody>
      </p:sp>
    </p:spTree>
    <p:extLst>
      <p:ext uri="{BB962C8B-B14F-4D97-AF65-F5344CB8AC3E}">
        <p14:creationId xmlns:p14="http://schemas.microsoft.com/office/powerpoint/2010/main" val="3870980617"/>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10"/>
          <p:cNvSpPr>
            <a:spLocks noGrp="1"/>
          </p:cNvSpPr>
          <p:nvPr>
            <p:ph idx="1"/>
          </p:nvPr>
        </p:nvSpPr>
        <p:spPr>
          <a:xfrm>
            <a:off x="457200" y="1783556"/>
            <a:ext cx="8394700" cy="4579144"/>
          </a:xfrm>
        </p:spPr>
        <p:txBody>
          <a:bodyPr>
            <a:normAutofit fontScale="70000" lnSpcReduction="20000"/>
          </a:bodyPr>
          <a:lstStyle/>
          <a:p>
            <a:pPr marL="0" indent="0">
              <a:buNone/>
            </a:pPr>
            <a:r>
              <a:rPr lang="en-US" sz="2900" dirty="0" smtClean="0"/>
              <a:t>Major</a:t>
            </a:r>
            <a:r>
              <a:rPr lang="en-US" sz="2900" b="1" dirty="0" smtClean="0"/>
              <a:t> </a:t>
            </a:r>
            <a:r>
              <a:rPr lang="en-US" sz="2900" b="1" dirty="0" smtClean="0">
                <a:solidFill>
                  <a:schemeClr val="accent6"/>
                </a:solidFill>
              </a:rPr>
              <a:t>Standards</a:t>
            </a:r>
            <a:r>
              <a:rPr lang="en-US" sz="2900" dirty="0" smtClean="0">
                <a:solidFill>
                  <a:schemeClr val="accent6"/>
                </a:solidFill>
              </a:rPr>
              <a:t> </a:t>
            </a:r>
            <a:r>
              <a:rPr lang="en-US" sz="2900" dirty="0" smtClean="0"/>
              <a:t>in Project Management (more details) :</a:t>
            </a:r>
          </a:p>
          <a:p>
            <a:pPr marL="0" indent="0">
              <a:buNone/>
            </a:pPr>
            <a:endParaRPr lang="en-US" sz="2000" dirty="0" smtClean="0"/>
          </a:p>
          <a:p>
            <a:pPr algn="just"/>
            <a:r>
              <a:rPr lang="en-US" sz="2000" b="1" i="1" dirty="0"/>
              <a:t>Project Management Body of </a:t>
            </a:r>
            <a:r>
              <a:rPr lang="en-US" sz="2000" b="1" i="1" dirty="0" smtClean="0"/>
              <a:t>Knowledge (</a:t>
            </a:r>
            <a:r>
              <a:rPr lang="en-US" sz="2000" dirty="0"/>
              <a:t>PMBOK Guide) is a book which presents a set of </a:t>
            </a:r>
            <a:r>
              <a:rPr lang="en-US" sz="2000" dirty="0" smtClean="0"/>
              <a:t>standards </a:t>
            </a:r>
            <a:r>
              <a:rPr lang="en-US" sz="2000" dirty="0"/>
              <a:t>terminology and guidelines </a:t>
            </a:r>
            <a:r>
              <a:rPr lang="en-US" sz="2000" dirty="0" smtClean="0"/>
              <a:t>for PM. The </a:t>
            </a:r>
            <a:r>
              <a:rPr lang="en-US" sz="2000" i="1" dirty="0" smtClean="0"/>
              <a:t>American National Standard Institute</a:t>
            </a:r>
            <a:r>
              <a:rPr lang="en-US" sz="2000" dirty="0" smtClean="0"/>
              <a:t> (ANSI) which </a:t>
            </a:r>
            <a:r>
              <a:rPr lang="en-US" sz="2000" dirty="0"/>
              <a:t>assigns standards in the USA, assigned it (ANSI/PMI 99-001-2008) </a:t>
            </a:r>
            <a:r>
              <a:rPr lang="en-US" sz="2000" dirty="0" smtClean="0"/>
              <a:t>the </a:t>
            </a:r>
            <a:r>
              <a:rPr lang="en-US" sz="2000" i="1" dirty="0" smtClean="0"/>
              <a:t>Institute of Electrical and Electronics Engineers  </a:t>
            </a:r>
            <a:r>
              <a:rPr lang="en-US" sz="2000" dirty="0" smtClean="0"/>
              <a:t>assigned </a:t>
            </a:r>
            <a:r>
              <a:rPr lang="en-US" sz="2000" dirty="0"/>
              <a:t>it IEEE 1490-</a:t>
            </a:r>
            <a:r>
              <a:rPr lang="en-US" sz="2000" dirty="0" smtClean="0"/>
              <a:t>2011 </a:t>
            </a:r>
            <a:r>
              <a:rPr lang="en-US" sz="2000" dirty="0"/>
              <a:t>for project management to PMI guidelines</a:t>
            </a:r>
            <a:r>
              <a:rPr lang="en-US" sz="2000" dirty="0" smtClean="0"/>
              <a:t>.</a:t>
            </a:r>
          </a:p>
          <a:p>
            <a:pPr algn="just"/>
            <a:endParaRPr lang="en-US" sz="2000" dirty="0" smtClean="0"/>
          </a:p>
          <a:p>
            <a:pPr algn="just"/>
            <a:r>
              <a:rPr lang="en-US" sz="2000" b="1" i="1" dirty="0"/>
              <a:t>International Project Management Association (IPMA) Competence Baseline (ICB) </a:t>
            </a:r>
            <a:r>
              <a:rPr lang="en-US" sz="2000" dirty="0"/>
              <a:t>Guide. IPMA is a non-profit, Swiss-</a:t>
            </a:r>
            <a:r>
              <a:rPr lang="en-US" sz="2000" dirty="0" smtClean="0"/>
              <a:t>registered organization for </a:t>
            </a:r>
            <a:r>
              <a:rPr lang="en-US" sz="2000" dirty="0"/>
              <a:t>the promotion of </a:t>
            </a:r>
            <a:r>
              <a:rPr lang="en-US" sz="2000" dirty="0" smtClean="0"/>
              <a:t>PM internationally</a:t>
            </a:r>
            <a:r>
              <a:rPr lang="en-US" sz="2000" dirty="0"/>
              <a:t>. The association was started in 1965 in Vienna by a European group of managers, and initially established under the name </a:t>
            </a:r>
            <a:r>
              <a:rPr lang="en-US" sz="2000" i="1" dirty="0" smtClean="0"/>
              <a:t>International </a:t>
            </a:r>
            <a:r>
              <a:rPr lang="en-US" sz="2000" i="1" dirty="0"/>
              <a:t>Management Systems </a:t>
            </a:r>
            <a:r>
              <a:rPr lang="en-US" sz="2000" i="1" dirty="0" smtClean="0"/>
              <a:t>Association</a:t>
            </a:r>
            <a:r>
              <a:rPr lang="en-US" sz="2000" dirty="0" smtClean="0"/>
              <a:t> </a:t>
            </a:r>
            <a:r>
              <a:rPr lang="en-US" sz="2000" dirty="0"/>
              <a:t>(IMSA</a:t>
            </a:r>
            <a:r>
              <a:rPr lang="en-US" sz="2000" dirty="0" smtClean="0"/>
              <a:t>). </a:t>
            </a:r>
            <a:r>
              <a:rPr lang="en-US" sz="2000" dirty="0"/>
              <a:t>In 1979 the association was renamed to International Project Management Association</a:t>
            </a:r>
            <a:r>
              <a:rPr lang="en-US" sz="2000" dirty="0" smtClean="0"/>
              <a:t>.</a:t>
            </a:r>
          </a:p>
          <a:p>
            <a:pPr algn="just"/>
            <a:endParaRPr lang="en-US" sz="1700" dirty="0" smtClean="0"/>
          </a:p>
          <a:p>
            <a:pPr marL="0" indent="0" algn="just">
              <a:buNone/>
            </a:pPr>
            <a:r>
              <a:rPr lang="en-US" sz="1700" dirty="0" smtClean="0"/>
              <a:t>……..</a:t>
            </a:r>
            <a:endParaRPr lang="en-US" sz="1700" dirty="0"/>
          </a:p>
          <a:p>
            <a:pPr algn="just"/>
            <a:endParaRPr lang="en-US" sz="2000" dirty="0" smtClean="0"/>
          </a:p>
          <a:p>
            <a:pPr algn="just"/>
            <a:r>
              <a:rPr lang="en-US" sz="2000" b="1" i="1" dirty="0" smtClean="0"/>
              <a:t>International Organization for Standardization ISO 21500:2013</a:t>
            </a:r>
            <a:r>
              <a:rPr lang="en-US" sz="2000" dirty="0"/>
              <a:t>, </a:t>
            </a:r>
            <a:r>
              <a:rPr lang="en-US" sz="2000" i="1" dirty="0" smtClean="0"/>
              <a:t>Guidelines </a:t>
            </a:r>
            <a:r>
              <a:rPr lang="en-US" sz="2000" i="1" dirty="0"/>
              <a:t>for quality management in </a:t>
            </a:r>
            <a:r>
              <a:rPr lang="en-US" sz="2000" i="1" dirty="0" smtClean="0"/>
              <a:t>projects</a:t>
            </a:r>
            <a:r>
              <a:rPr lang="en-US" sz="2000" dirty="0" smtClean="0"/>
              <a:t>. It is </a:t>
            </a:r>
            <a:r>
              <a:rPr lang="en-US" sz="2000" dirty="0"/>
              <a:t>not a guide to </a:t>
            </a:r>
            <a:r>
              <a:rPr lang="en-US" sz="2000" dirty="0" smtClean="0"/>
              <a:t>PM itself</a:t>
            </a:r>
            <a:r>
              <a:rPr lang="en-US" sz="2000" dirty="0"/>
              <a:t>. Guidance on quality in project management processes is discussed in this International Standard. </a:t>
            </a:r>
          </a:p>
          <a:p>
            <a:pPr algn="just"/>
            <a:endParaRPr lang="en-US" sz="2000" dirty="0" smtClean="0"/>
          </a:p>
          <a:p>
            <a:r>
              <a:rPr lang="en-US" sz="2000" b="1" i="1" dirty="0"/>
              <a:t>NASA System Engineering Handbook </a:t>
            </a:r>
            <a:r>
              <a:rPr lang="en-US" sz="2000" i="1" dirty="0" smtClean="0"/>
              <a:t> (2010). Top-level Guidance for good NASA system engineering practice, including project management. First publication in 1995.</a:t>
            </a:r>
            <a:endParaRPr lang="en-US" sz="2000" i="1" dirty="0"/>
          </a:p>
        </p:txBody>
      </p:sp>
      <p:sp>
        <p:nvSpPr>
          <p:cNvPr id="10" name="Title 9"/>
          <p:cNvSpPr>
            <a:spLocks noGrp="1"/>
          </p:cNvSpPr>
          <p:nvPr>
            <p:ph type="title"/>
          </p:nvPr>
        </p:nvSpPr>
        <p:spPr>
          <a:xfrm>
            <a:off x="342900" y="533400"/>
            <a:ext cx="8509000" cy="1250156"/>
          </a:xfrm>
        </p:spPr>
        <p:txBody>
          <a:bodyPr>
            <a:normAutofit fontScale="90000"/>
          </a:bodyPr>
          <a:lstStyle/>
          <a:p>
            <a:pPr algn="ctr"/>
            <a:r>
              <a:rPr lang="en-US" i="1" dirty="0" smtClean="0"/>
              <a:t> </a:t>
            </a:r>
            <a:r>
              <a:rPr lang="en-US" i="1" dirty="0"/>
              <a:t>PM Standards vs. PM </a:t>
            </a:r>
            <a:r>
              <a:rPr lang="en-US" i="1" dirty="0" smtClean="0"/>
              <a:t>Methodologies (1/</a:t>
            </a:r>
            <a:r>
              <a:rPr lang="en-US" i="1" dirty="0"/>
              <a:t>2</a:t>
            </a:r>
            <a:r>
              <a:rPr lang="en-US" i="1" dirty="0" smtClean="0"/>
              <a:t>)</a:t>
            </a:r>
            <a:endParaRPr lang="en-US" i="1" dirty="0"/>
          </a:p>
        </p:txBody>
      </p:sp>
      <p:sp>
        <p:nvSpPr>
          <p:cNvPr id="7" name="Date Placeholder 6"/>
          <p:cNvSpPr>
            <a:spLocks noGrp="1"/>
          </p:cNvSpPr>
          <p:nvPr>
            <p:ph type="dt" sz="half" idx="10"/>
          </p:nvPr>
        </p:nvSpPr>
        <p:spPr/>
        <p:txBody>
          <a:bodyPr/>
          <a:lstStyle/>
          <a:p>
            <a:r>
              <a:rPr lang="en-US" smtClean="0"/>
              <a:t>Luisella Lari</a:t>
            </a:r>
            <a:endParaRPr lang="en-US" dirty="0"/>
          </a:p>
        </p:txBody>
      </p:sp>
      <p:sp>
        <p:nvSpPr>
          <p:cNvPr id="8" name="Footer Placeholder 7"/>
          <p:cNvSpPr>
            <a:spLocks noGrp="1"/>
          </p:cNvSpPr>
          <p:nvPr>
            <p:ph type="ftr" sz="quarter" idx="11"/>
          </p:nvPr>
        </p:nvSpPr>
        <p:spPr/>
        <p:txBody>
          <a:bodyPr/>
          <a:lstStyle/>
          <a:p>
            <a:r>
              <a:rPr lang="en-US" smtClean="0"/>
              <a:t>Corso di Formazione INFN inter-struttura</a:t>
            </a:r>
            <a:endParaRPr lang="en-US"/>
          </a:p>
        </p:txBody>
      </p:sp>
      <p:sp>
        <p:nvSpPr>
          <p:cNvPr id="9" name="Slide Number Placeholder 8"/>
          <p:cNvSpPr>
            <a:spLocks noGrp="1"/>
          </p:cNvSpPr>
          <p:nvPr>
            <p:ph type="sldNum" sz="quarter" idx="12"/>
          </p:nvPr>
        </p:nvSpPr>
        <p:spPr/>
        <p:txBody>
          <a:bodyPr/>
          <a:lstStyle/>
          <a:p>
            <a:fld id="{BA9B540C-44DA-4F69-89C9-7C84606640D3}" type="slidenum">
              <a:rPr lang="en-US" smtClean="0"/>
              <a:pPr/>
              <a:t>35</a:t>
            </a:fld>
            <a:endParaRPr lang="en-US"/>
          </a:p>
        </p:txBody>
      </p:sp>
      <p:sp>
        <p:nvSpPr>
          <p:cNvPr id="25" name="Content Placeholder 10"/>
          <p:cNvSpPr txBox="1">
            <a:spLocks/>
          </p:cNvSpPr>
          <p:nvPr/>
        </p:nvSpPr>
        <p:spPr>
          <a:xfrm>
            <a:off x="2247900" y="2535780"/>
            <a:ext cx="6438900" cy="889000"/>
          </a:xfrm>
          <a:prstGeom prst="rect">
            <a:avLst/>
          </a:prstGeom>
        </p:spPr>
        <p:txBody>
          <a:bodyPr vert="horz" lIns="91440" tIns="45720" rIns="91440" bIns="45720" rtlCol="0">
            <a:normAutofit/>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marL="0" indent="0">
              <a:buFont typeface="Arial" pitchFamily="34" charset="0"/>
              <a:buNone/>
            </a:pPr>
            <a:endParaRPr lang="en-US" sz="2000" dirty="0" smtClean="0"/>
          </a:p>
        </p:txBody>
      </p:sp>
    </p:spTree>
    <p:extLst>
      <p:ext uri="{BB962C8B-B14F-4D97-AF65-F5344CB8AC3E}">
        <p14:creationId xmlns:p14="http://schemas.microsoft.com/office/powerpoint/2010/main" val="2915525539"/>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10"/>
          <p:cNvSpPr>
            <a:spLocks noGrp="1"/>
          </p:cNvSpPr>
          <p:nvPr>
            <p:ph idx="1"/>
          </p:nvPr>
        </p:nvSpPr>
        <p:spPr>
          <a:xfrm>
            <a:off x="457200" y="1524001"/>
            <a:ext cx="8394700" cy="5125356"/>
          </a:xfrm>
        </p:spPr>
        <p:txBody>
          <a:bodyPr>
            <a:normAutofit fontScale="32500" lnSpcReduction="20000"/>
          </a:bodyPr>
          <a:lstStyle/>
          <a:p>
            <a:pPr marL="0" indent="0">
              <a:buNone/>
            </a:pPr>
            <a:r>
              <a:rPr lang="en-US" sz="6200" dirty="0" smtClean="0"/>
              <a:t>Major</a:t>
            </a:r>
            <a:r>
              <a:rPr lang="en-US" sz="6200" b="1" dirty="0" smtClean="0"/>
              <a:t> </a:t>
            </a:r>
            <a:r>
              <a:rPr lang="en-US" sz="6200" b="1" dirty="0" smtClean="0">
                <a:solidFill>
                  <a:schemeClr val="accent2"/>
                </a:solidFill>
              </a:rPr>
              <a:t>Methodologies</a:t>
            </a:r>
            <a:r>
              <a:rPr lang="en-US" sz="6200" dirty="0" smtClean="0">
                <a:solidFill>
                  <a:schemeClr val="accent2"/>
                </a:solidFill>
              </a:rPr>
              <a:t> </a:t>
            </a:r>
            <a:r>
              <a:rPr lang="en-US" sz="6200" dirty="0" smtClean="0"/>
              <a:t>in Project Management (more details):</a:t>
            </a:r>
          </a:p>
          <a:p>
            <a:pPr marL="0" indent="0">
              <a:buNone/>
            </a:pPr>
            <a:endParaRPr lang="en-US" sz="2000" dirty="0" smtClean="0"/>
          </a:p>
          <a:p>
            <a:pPr algn="just"/>
            <a:r>
              <a:rPr lang="en-US" sz="3700" b="1" i="1" dirty="0" smtClean="0"/>
              <a:t>Project IN Controlled Environment version 2 </a:t>
            </a:r>
            <a:r>
              <a:rPr lang="en-US" sz="3700" i="1" dirty="0" smtClean="0"/>
              <a:t>or</a:t>
            </a:r>
            <a:r>
              <a:rPr lang="en-US" sz="3700" b="1" i="1" dirty="0" smtClean="0"/>
              <a:t> PRINCE2</a:t>
            </a:r>
            <a:r>
              <a:rPr lang="en-US" sz="3700" i="1" dirty="0"/>
              <a:t> </a:t>
            </a:r>
            <a:r>
              <a:rPr lang="en-US" sz="3700" dirty="0" smtClean="0"/>
              <a:t>is </a:t>
            </a:r>
            <a:r>
              <a:rPr lang="en-US" sz="3700" dirty="0"/>
              <a:t>a </a:t>
            </a:r>
            <a:r>
              <a:rPr lang="en-US" sz="3700" dirty="0" smtClean="0"/>
              <a:t>project management methodology. </a:t>
            </a:r>
            <a:r>
              <a:rPr lang="en-US" sz="3700" dirty="0"/>
              <a:t>It was developed by the </a:t>
            </a:r>
            <a:r>
              <a:rPr lang="en-US" sz="3700" dirty="0" smtClean="0"/>
              <a:t>UK government agency </a:t>
            </a:r>
            <a:r>
              <a:rPr lang="en-US" sz="3700" i="1" dirty="0" smtClean="0"/>
              <a:t>Office of Government Commerce </a:t>
            </a:r>
            <a:r>
              <a:rPr lang="en-US" sz="3700" dirty="0" smtClean="0"/>
              <a:t>(OGC) and </a:t>
            </a:r>
            <a:r>
              <a:rPr lang="en-US" sz="3700" dirty="0"/>
              <a:t>is used extensively within </a:t>
            </a:r>
            <a:r>
              <a:rPr lang="en-US" sz="3700" dirty="0" smtClean="0"/>
              <a:t>the UK government as </a:t>
            </a:r>
            <a:r>
              <a:rPr lang="en-US" sz="3700" dirty="0"/>
              <a:t>the de facto project management standard for its public projects. PRINCE2 was released in 1996 as a generic project management method.</a:t>
            </a:r>
            <a:endParaRPr lang="en-US" sz="3700" dirty="0" smtClean="0"/>
          </a:p>
          <a:p>
            <a:pPr algn="just"/>
            <a:endParaRPr lang="en-US" sz="3700" dirty="0" smtClean="0"/>
          </a:p>
          <a:p>
            <a:pPr algn="just"/>
            <a:r>
              <a:rPr lang="en-US" sz="3700" b="1" i="1" dirty="0"/>
              <a:t>HERMES</a:t>
            </a:r>
            <a:r>
              <a:rPr lang="en-US" sz="3700" dirty="0"/>
              <a:t> </a:t>
            </a:r>
            <a:r>
              <a:rPr lang="en-US" sz="3700" dirty="0" smtClean="0"/>
              <a:t>was born as a software development methodology, originally </a:t>
            </a:r>
            <a:r>
              <a:rPr lang="en-US" sz="3700" dirty="0"/>
              <a:t>based upon </a:t>
            </a:r>
            <a:r>
              <a:rPr lang="en-US" sz="3700" dirty="0" smtClean="0"/>
              <a:t>the </a:t>
            </a:r>
            <a:r>
              <a:rPr lang="en-US" sz="3700" dirty="0"/>
              <a:t>G</a:t>
            </a:r>
            <a:r>
              <a:rPr lang="en-US" sz="3700" dirty="0" smtClean="0"/>
              <a:t>erman V-Model. </a:t>
            </a:r>
            <a:r>
              <a:rPr lang="en-US" sz="3700" dirty="0"/>
              <a:t>HERMES is </a:t>
            </a:r>
            <a:r>
              <a:rPr lang="en-US" sz="3700" dirty="0" smtClean="0"/>
              <a:t>results </a:t>
            </a:r>
            <a:r>
              <a:rPr lang="en-US" sz="3700" dirty="0"/>
              <a:t>oriented and provides additional views </a:t>
            </a:r>
            <a:r>
              <a:rPr lang="en-US" sz="3700" dirty="0" smtClean="0"/>
              <a:t>about roles </a:t>
            </a:r>
            <a:r>
              <a:rPr lang="en-US" sz="3700" dirty="0"/>
              <a:t>and </a:t>
            </a:r>
            <a:r>
              <a:rPr lang="en-US" sz="3700" dirty="0" smtClean="0"/>
              <a:t>procedure. </a:t>
            </a:r>
            <a:r>
              <a:rPr lang="en-US" sz="3700" dirty="0"/>
              <a:t>Following British and German government examples, </a:t>
            </a:r>
            <a:r>
              <a:rPr lang="en-US" sz="3700" dirty="0" smtClean="0"/>
              <a:t>HERMES was developed by the </a:t>
            </a:r>
            <a:r>
              <a:rPr lang="en-US" sz="3700" dirty="0"/>
              <a:t>Swiss Government </a:t>
            </a:r>
            <a:r>
              <a:rPr lang="en-US" sz="3700" dirty="0" smtClean="0"/>
              <a:t>as its </a:t>
            </a:r>
            <a:r>
              <a:rPr lang="en-US" sz="3700" dirty="0"/>
              <a:t>own Project Management </a:t>
            </a:r>
            <a:r>
              <a:rPr lang="en-US" sz="3700" dirty="0" smtClean="0"/>
              <a:t>Method. As </a:t>
            </a:r>
            <a:r>
              <a:rPr lang="en-US" sz="3700" dirty="0"/>
              <a:t>a project </a:t>
            </a:r>
            <a:r>
              <a:rPr lang="en-US" sz="3700" dirty="0" smtClean="0"/>
              <a:t>phase based guidance method, </a:t>
            </a:r>
            <a:r>
              <a:rPr lang="en-US" sz="3700" dirty="0"/>
              <a:t>HERMES </a:t>
            </a:r>
            <a:r>
              <a:rPr lang="en-US" sz="3700" dirty="0" smtClean="0"/>
              <a:t>existed </a:t>
            </a:r>
            <a:r>
              <a:rPr lang="en-US" sz="3700" dirty="0"/>
              <a:t>since 1975 (with extensive revisions in the years 1986 and 1995) in public administration in Switzerland and in numerous enterprises</a:t>
            </a:r>
            <a:r>
              <a:rPr lang="en-US" sz="3700" dirty="0" smtClean="0"/>
              <a:t>.</a:t>
            </a:r>
          </a:p>
          <a:p>
            <a:pPr marL="0" indent="0" algn="just">
              <a:buNone/>
            </a:pPr>
            <a:r>
              <a:rPr lang="en-US" sz="3700" dirty="0" smtClean="0"/>
              <a:t> </a:t>
            </a:r>
          </a:p>
          <a:p>
            <a:pPr marL="0" indent="0" algn="just">
              <a:buNone/>
            </a:pPr>
            <a:r>
              <a:rPr lang="en-US" sz="3700" dirty="0" smtClean="0"/>
              <a:t>……..</a:t>
            </a:r>
          </a:p>
          <a:p>
            <a:pPr marL="0" indent="0" algn="just">
              <a:buNone/>
            </a:pPr>
            <a:endParaRPr lang="en-US" sz="3700" dirty="0" smtClean="0"/>
          </a:p>
          <a:p>
            <a:pPr algn="just"/>
            <a:r>
              <a:rPr lang="en-US" sz="3700" b="1" i="1" dirty="0" err="1"/>
              <a:t>PRojects</a:t>
            </a:r>
            <a:r>
              <a:rPr lang="en-US" sz="3700" b="1" i="1" dirty="0"/>
              <a:t> integrating Sustainable Methods</a:t>
            </a:r>
            <a:r>
              <a:rPr lang="en-US" sz="3700" i="1" dirty="0"/>
              <a:t> </a:t>
            </a:r>
            <a:r>
              <a:rPr lang="en-US" sz="3700" dirty="0" smtClean="0"/>
              <a:t>or </a:t>
            </a:r>
            <a:r>
              <a:rPr lang="en-US" sz="3700" b="1" i="1" dirty="0" err="1" smtClean="0"/>
              <a:t>PRiSM</a:t>
            </a:r>
            <a:r>
              <a:rPr lang="en-US" sz="3700" dirty="0" smtClean="0"/>
              <a:t> </a:t>
            </a:r>
            <a:r>
              <a:rPr lang="en-US" sz="3700" dirty="0"/>
              <a:t>is a structured project management method developed </a:t>
            </a:r>
            <a:r>
              <a:rPr lang="en-US" sz="3700" dirty="0" smtClean="0"/>
              <a:t>by GPM Global to </a:t>
            </a:r>
            <a:r>
              <a:rPr lang="en-US" sz="3700" dirty="0"/>
              <a:t>align organizational sustainability initiatives with </a:t>
            </a:r>
            <a:r>
              <a:rPr lang="en-US" sz="3700" dirty="0" smtClean="0"/>
              <a:t>project delivery. GPM is </a:t>
            </a:r>
            <a:r>
              <a:rPr lang="en-US" sz="3700" dirty="0"/>
              <a:t>a global reach accreditation body for the certification </a:t>
            </a:r>
            <a:r>
              <a:rPr lang="en-US" sz="3700" dirty="0" smtClean="0"/>
              <a:t>of </a:t>
            </a:r>
            <a:r>
              <a:rPr lang="en-US" sz="3700" i="1" dirty="0" smtClean="0"/>
              <a:t>Sustainability in Project Management </a:t>
            </a:r>
            <a:r>
              <a:rPr lang="en-US" sz="3700" dirty="0" smtClean="0"/>
              <a:t>(</a:t>
            </a:r>
            <a:r>
              <a:rPr lang="en-US" sz="3700" dirty="0" err="1"/>
              <a:t>SiPM</a:t>
            </a:r>
            <a:r>
              <a:rPr lang="en-US" sz="3700" dirty="0"/>
              <a:t>). This method of project management incorporates the ideology of </a:t>
            </a:r>
            <a:r>
              <a:rPr lang="en-US" sz="3700" b="1" dirty="0"/>
              <a:t>People, Planet, and Profit in regard to the Process &amp; Product(P5)</a:t>
            </a:r>
            <a:r>
              <a:rPr lang="en-US" sz="3700" dirty="0"/>
              <a:t> within project management</a:t>
            </a:r>
            <a:r>
              <a:rPr lang="en-US" sz="3700" dirty="0" smtClean="0"/>
              <a:t>.</a:t>
            </a:r>
          </a:p>
          <a:p>
            <a:pPr algn="just"/>
            <a:endParaRPr lang="en-US" sz="3700" dirty="0"/>
          </a:p>
          <a:p>
            <a:pPr algn="just"/>
            <a:r>
              <a:rPr lang="en-US" sz="3700" b="1" i="1" dirty="0"/>
              <a:t>Agile management</a:t>
            </a:r>
            <a:r>
              <a:rPr lang="en-US" sz="3700" i="1" dirty="0"/>
              <a:t> </a:t>
            </a:r>
            <a:r>
              <a:rPr lang="en-US" sz="3700" dirty="0" smtClean="0"/>
              <a:t>is </a:t>
            </a:r>
            <a:r>
              <a:rPr lang="en-US" sz="3700" dirty="0"/>
              <a:t>an iterative method of determining requirements for engineering and information technology development projects in a highly flexible and interactive </a:t>
            </a:r>
            <a:r>
              <a:rPr lang="en-US" sz="3700" dirty="0" smtClean="0"/>
              <a:t>manner. </a:t>
            </a:r>
            <a:r>
              <a:rPr lang="en-US" sz="3700" dirty="0"/>
              <a:t>Agile techniques may also be called </a:t>
            </a:r>
            <a:r>
              <a:rPr lang="en-US" sz="3700" b="1" i="1" dirty="0" smtClean="0"/>
              <a:t>Extreme Project Management</a:t>
            </a:r>
            <a:r>
              <a:rPr lang="en-US" sz="3700" dirty="0" smtClean="0"/>
              <a:t>. It </a:t>
            </a:r>
            <a:r>
              <a:rPr lang="en-US" sz="3700" dirty="0"/>
              <a:t>is a variant of </a:t>
            </a:r>
            <a:r>
              <a:rPr lang="en-US" sz="3700" b="1" i="1" dirty="0" smtClean="0"/>
              <a:t>Iterative life-cycle </a:t>
            </a:r>
            <a:r>
              <a:rPr lang="en-US" sz="3700" dirty="0" smtClean="0"/>
              <a:t>where </a:t>
            </a:r>
            <a:r>
              <a:rPr lang="en-US" sz="3700" dirty="0"/>
              <a:t>deliverables are submitted in stages (The basic idea behind this method is to develop a system through repeated cycles </a:t>
            </a:r>
            <a:r>
              <a:rPr lang="en-US" sz="3700" dirty="0" smtClean="0"/>
              <a:t>(iterative) </a:t>
            </a:r>
            <a:r>
              <a:rPr lang="en-US" sz="3700" dirty="0"/>
              <a:t>and in smaller portions at a time (incremental). At each iteration, design modifications are made and new functional capabilities are added</a:t>
            </a:r>
            <a:r>
              <a:rPr lang="en-US" sz="3700" dirty="0" smtClean="0"/>
              <a:t>.). </a:t>
            </a:r>
            <a:r>
              <a:rPr lang="en-US" sz="3700" dirty="0"/>
              <a:t>One difference between agile and iterative development is that the delivery time in agile is in weeks rather than months. Both iterative and Agile methodologies were developed as a reaction to various obstacles that developed in more traditional project management. For example, as technology projects grow in complexity, end users tend to have difficulty defining the long term requirements, without being able to view progressive prototypes. </a:t>
            </a:r>
            <a:endParaRPr lang="en-US" sz="3700" dirty="0" smtClean="0"/>
          </a:p>
        </p:txBody>
      </p:sp>
      <p:sp>
        <p:nvSpPr>
          <p:cNvPr id="10" name="Title 9"/>
          <p:cNvSpPr>
            <a:spLocks noGrp="1"/>
          </p:cNvSpPr>
          <p:nvPr>
            <p:ph type="title"/>
          </p:nvPr>
        </p:nvSpPr>
        <p:spPr>
          <a:xfrm>
            <a:off x="342900" y="533400"/>
            <a:ext cx="8509000" cy="1250156"/>
          </a:xfrm>
        </p:spPr>
        <p:txBody>
          <a:bodyPr>
            <a:normAutofit fontScale="90000"/>
          </a:bodyPr>
          <a:lstStyle/>
          <a:p>
            <a:pPr algn="ctr"/>
            <a:r>
              <a:rPr lang="en-US" i="1" dirty="0" smtClean="0"/>
              <a:t> </a:t>
            </a:r>
            <a:r>
              <a:rPr lang="en-US" i="1" dirty="0"/>
              <a:t>PM Standards vs. PM </a:t>
            </a:r>
            <a:r>
              <a:rPr lang="en-US" i="1" dirty="0" smtClean="0"/>
              <a:t>Methodologies (2/</a:t>
            </a:r>
            <a:r>
              <a:rPr lang="en-US" i="1" dirty="0"/>
              <a:t>2</a:t>
            </a:r>
            <a:r>
              <a:rPr lang="en-US" i="1" dirty="0" smtClean="0"/>
              <a:t>)</a:t>
            </a:r>
            <a:endParaRPr lang="en-US" i="1" dirty="0"/>
          </a:p>
        </p:txBody>
      </p:sp>
      <p:sp>
        <p:nvSpPr>
          <p:cNvPr id="7" name="Date Placeholder 6"/>
          <p:cNvSpPr>
            <a:spLocks noGrp="1"/>
          </p:cNvSpPr>
          <p:nvPr>
            <p:ph type="dt" sz="half" idx="10"/>
          </p:nvPr>
        </p:nvSpPr>
        <p:spPr/>
        <p:txBody>
          <a:bodyPr/>
          <a:lstStyle/>
          <a:p>
            <a:r>
              <a:rPr lang="en-US" smtClean="0"/>
              <a:t>Luisella Lari</a:t>
            </a:r>
            <a:endParaRPr lang="en-US" dirty="0"/>
          </a:p>
        </p:txBody>
      </p:sp>
      <p:sp>
        <p:nvSpPr>
          <p:cNvPr id="8" name="Footer Placeholder 7"/>
          <p:cNvSpPr>
            <a:spLocks noGrp="1"/>
          </p:cNvSpPr>
          <p:nvPr>
            <p:ph type="ftr" sz="quarter" idx="11"/>
          </p:nvPr>
        </p:nvSpPr>
        <p:spPr/>
        <p:txBody>
          <a:bodyPr/>
          <a:lstStyle/>
          <a:p>
            <a:r>
              <a:rPr lang="en-US" smtClean="0"/>
              <a:t>Corso di Formazione INFN inter-struttura</a:t>
            </a:r>
            <a:endParaRPr lang="en-US"/>
          </a:p>
        </p:txBody>
      </p:sp>
      <p:sp>
        <p:nvSpPr>
          <p:cNvPr id="9" name="Slide Number Placeholder 8"/>
          <p:cNvSpPr>
            <a:spLocks noGrp="1"/>
          </p:cNvSpPr>
          <p:nvPr>
            <p:ph type="sldNum" sz="quarter" idx="12"/>
          </p:nvPr>
        </p:nvSpPr>
        <p:spPr/>
        <p:txBody>
          <a:bodyPr/>
          <a:lstStyle/>
          <a:p>
            <a:fld id="{BA9B540C-44DA-4F69-89C9-7C84606640D3}" type="slidenum">
              <a:rPr lang="en-US" smtClean="0"/>
              <a:pPr/>
              <a:t>36</a:t>
            </a:fld>
            <a:endParaRPr lang="en-US"/>
          </a:p>
        </p:txBody>
      </p:sp>
      <p:sp>
        <p:nvSpPr>
          <p:cNvPr id="25" name="Content Placeholder 10"/>
          <p:cNvSpPr txBox="1">
            <a:spLocks/>
          </p:cNvSpPr>
          <p:nvPr/>
        </p:nvSpPr>
        <p:spPr>
          <a:xfrm>
            <a:off x="2247900" y="2535780"/>
            <a:ext cx="6438900" cy="889000"/>
          </a:xfrm>
          <a:prstGeom prst="rect">
            <a:avLst/>
          </a:prstGeom>
        </p:spPr>
        <p:txBody>
          <a:bodyPr vert="horz" lIns="91440" tIns="45720" rIns="91440" bIns="45720" rtlCol="0">
            <a:normAutofit/>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marL="0" indent="0">
              <a:buFont typeface="Arial" pitchFamily="34" charset="0"/>
              <a:buNone/>
            </a:pPr>
            <a:endParaRPr lang="en-US" sz="2000" dirty="0" smtClean="0"/>
          </a:p>
        </p:txBody>
      </p:sp>
    </p:spTree>
    <p:extLst>
      <p:ext uri="{BB962C8B-B14F-4D97-AF65-F5344CB8AC3E}">
        <p14:creationId xmlns:p14="http://schemas.microsoft.com/office/powerpoint/2010/main" val="3487591090"/>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i="1" dirty="0" smtClean="0"/>
              <a:t>Scientific </a:t>
            </a:r>
            <a:r>
              <a:rPr lang="en-US" i="1" dirty="0"/>
              <a:t>Projects: </a:t>
            </a:r>
            <a:br>
              <a:rPr lang="en-US" i="1" dirty="0"/>
            </a:br>
            <a:r>
              <a:rPr lang="en-US" i="1" dirty="0" smtClean="0"/>
              <a:t>why are they different for PM? (2/3)</a:t>
            </a:r>
            <a:endParaRPr lang="en-US" dirty="0"/>
          </a:p>
        </p:txBody>
      </p:sp>
      <p:sp>
        <p:nvSpPr>
          <p:cNvPr id="3" name="Content Placeholder 2"/>
          <p:cNvSpPr>
            <a:spLocks noGrp="1"/>
          </p:cNvSpPr>
          <p:nvPr>
            <p:ph idx="1"/>
          </p:nvPr>
        </p:nvSpPr>
        <p:spPr>
          <a:xfrm>
            <a:off x="382496" y="1784437"/>
            <a:ext cx="8229600" cy="4584534"/>
          </a:xfrm>
        </p:spPr>
        <p:txBody>
          <a:bodyPr>
            <a:noAutofit/>
          </a:bodyPr>
          <a:lstStyle/>
          <a:p>
            <a:pPr marL="0" indent="0" algn="just">
              <a:buNone/>
            </a:pPr>
            <a:r>
              <a:rPr lang="en-US" sz="1700" dirty="0" smtClean="0"/>
              <a:t>Simplifying there are 3 disciplines needed for a successful </a:t>
            </a:r>
            <a:r>
              <a:rPr lang="en-US" sz="1700" dirty="0" smtClean="0">
                <a:solidFill>
                  <a:schemeClr val="accent2"/>
                </a:solidFill>
              </a:rPr>
              <a:t>Scientific Project</a:t>
            </a:r>
            <a:r>
              <a:rPr lang="en-US" sz="1700" dirty="0" smtClean="0">
                <a:solidFill>
                  <a:srgbClr val="000000"/>
                </a:solidFill>
              </a:rPr>
              <a:t>:</a:t>
            </a:r>
          </a:p>
          <a:p>
            <a:pPr algn="just"/>
            <a:endParaRPr lang="en-US" sz="1200" dirty="0" smtClean="0">
              <a:solidFill>
                <a:srgbClr val="000000"/>
              </a:solidFill>
            </a:endParaRPr>
          </a:p>
          <a:p>
            <a:pPr algn="just"/>
            <a:endParaRPr lang="en-US" sz="1200" dirty="0">
              <a:solidFill>
                <a:srgbClr val="000000"/>
              </a:solidFill>
            </a:endParaRPr>
          </a:p>
          <a:p>
            <a:pPr algn="just"/>
            <a:endParaRPr lang="en-US" sz="1200" dirty="0" smtClean="0">
              <a:solidFill>
                <a:srgbClr val="000000"/>
              </a:solidFill>
            </a:endParaRPr>
          </a:p>
          <a:p>
            <a:pPr algn="just"/>
            <a:r>
              <a:rPr lang="en-US" sz="1700" dirty="0" smtClean="0">
                <a:solidFill>
                  <a:srgbClr val="C0504D"/>
                </a:solidFill>
              </a:rPr>
              <a:t>Physics design;</a:t>
            </a:r>
          </a:p>
          <a:p>
            <a:pPr algn="just"/>
            <a:endParaRPr lang="en-US" sz="1700" dirty="0">
              <a:solidFill>
                <a:srgbClr val="000000"/>
              </a:solidFill>
            </a:endParaRPr>
          </a:p>
          <a:p>
            <a:pPr algn="just"/>
            <a:endParaRPr lang="en-US" sz="1700" dirty="0" smtClean="0">
              <a:solidFill>
                <a:srgbClr val="000000"/>
              </a:solidFill>
            </a:endParaRPr>
          </a:p>
          <a:p>
            <a:pPr algn="just"/>
            <a:r>
              <a:rPr lang="en-US" sz="1700" dirty="0" smtClean="0">
                <a:solidFill>
                  <a:srgbClr val="0000FF"/>
                </a:solidFill>
              </a:rPr>
              <a:t>Engineering design;</a:t>
            </a:r>
          </a:p>
          <a:p>
            <a:pPr algn="just"/>
            <a:endParaRPr lang="en-US" sz="1700" dirty="0" smtClean="0">
              <a:solidFill>
                <a:srgbClr val="000000"/>
              </a:solidFill>
            </a:endParaRPr>
          </a:p>
          <a:p>
            <a:pPr algn="just"/>
            <a:endParaRPr lang="en-US" sz="1700" dirty="0">
              <a:solidFill>
                <a:srgbClr val="000000"/>
              </a:solidFill>
            </a:endParaRPr>
          </a:p>
          <a:p>
            <a:pPr algn="just"/>
            <a:endParaRPr lang="en-US" sz="1700" dirty="0" smtClean="0">
              <a:solidFill>
                <a:srgbClr val="000000"/>
              </a:solidFill>
            </a:endParaRPr>
          </a:p>
          <a:p>
            <a:pPr algn="just"/>
            <a:r>
              <a:rPr lang="en-US" sz="1700" dirty="0" smtClean="0">
                <a:solidFill>
                  <a:srgbClr val="000000"/>
                </a:solidFill>
              </a:rPr>
              <a:t>PM, as an integrating element to assure </a:t>
            </a:r>
          </a:p>
          <a:p>
            <a:pPr marL="0" indent="0" algn="just">
              <a:buNone/>
            </a:pPr>
            <a:r>
              <a:rPr lang="en-US" sz="1700" dirty="0" smtClean="0">
                <a:solidFill>
                  <a:srgbClr val="000000"/>
                </a:solidFill>
              </a:rPr>
              <a:t>   on time, in budget and desired performance;</a:t>
            </a:r>
            <a:endParaRPr lang="en-US" sz="1200" dirty="0">
              <a:solidFill>
                <a:srgbClr val="000000"/>
              </a:solidFill>
            </a:endParaRPr>
          </a:p>
          <a:p>
            <a:pPr marL="0" indent="0" algn="just">
              <a:buNone/>
            </a:pPr>
            <a:endParaRPr lang="en-US" sz="1200" dirty="0" smtClean="0">
              <a:solidFill>
                <a:srgbClr val="000000"/>
              </a:solidFill>
            </a:endParaRPr>
          </a:p>
          <a:p>
            <a:pPr algn="just"/>
            <a:endParaRPr lang="en-US" sz="1200" dirty="0" smtClean="0">
              <a:solidFill>
                <a:srgbClr val="000000"/>
              </a:solidFill>
            </a:endParaRPr>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dirty="0" err="1" smtClean="0"/>
              <a:t>Corso</a:t>
            </a:r>
            <a:r>
              <a:rPr lang="en-US" dirty="0" smtClean="0"/>
              <a:t> di </a:t>
            </a:r>
            <a:r>
              <a:rPr lang="en-US" dirty="0" err="1" smtClean="0"/>
              <a:t>Formazione</a:t>
            </a:r>
            <a:r>
              <a:rPr lang="en-US" dirty="0" smtClean="0"/>
              <a:t> INFN inter-</a:t>
            </a:r>
            <a:r>
              <a:rPr lang="en-US" dirty="0" err="1" smtClean="0"/>
              <a:t>struttura</a:t>
            </a:r>
            <a:endParaRPr lang="en-US" dirty="0"/>
          </a:p>
        </p:txBody>
      </p:sp>
      <p:sp>
        <p:nvSpPr>
          <p:cNvPr id="6" name="Slide Number Placeholder 5"/>
          <p:cNvSpPr>
            <a:spLocks noGrp="1"/>
          </p:cNvSpPr>
          <p:nvPr>
            <p:ph type="sldNum" sz="quarter" idx="12"/>
          </p:nvPr>
        </p:nvSpPr>
        <p:spPr/>
        <p:txBody>
          <a:bodyPr/>
          <a:lstStyle/>
          <a:p>
            <a:fld id="{BA9B540C-44DA-4F69-89C9-7C84606640D3}" type="slidenum">
              <a:rPr lang="en-US" smtClean="0"/>
              <a:pPr/>
              <a:t>4</a:t>
            </a:fld>
            <a:endParaRPr lang="en-US"/>
          </a:p>
        </p:txBody>
      </p:sp>
      <p:pic>
        <p:nvPicPr>
          <p:cNvPr id="10" name="Picture 9"/>
          <p:cNvPicPr>
            <a:picLocks noChangeAspect="1"/>
          </p:cNvPicPr>
          <p:nvPr/>
        </p:nvPicPr>
        <p:blipFill>
          <a:blip r:embed="rId2"/>
          <a:stretch>
            <a:fillRect/>
          </a:stretch>
        </p:blipFill>
        <p:spPr>
          <a:xfrm>
            <a:off x="2392816" y="2201112"/>
            <a:ext cx="1716021" cy="1322346"/>
          </a:xfrm>
          <a:prstGeom prst="rect">
            <a:avLst/>
          </a:prstGeom>
          <a:ln w="57150" cmpd="sng">
            <a:solidFill>
              <a:schemeClr val="accent2"/>
            </a:solidFill>
          </a:ln>
        </p:spPr>
      </p:pic>
      <p:pic>
        <p:nvPicPr>
          <p:cNvPr id="11" name="Picture 10"/>
          <p:cNvPicPr>
            <a:picLocks noChangeAspect="1"/>
          </p:cNvPicPr>
          <p:nvPr/>
        </p:nvPicPr>
        <p:blipFill>
          <a:blip r:embed="rId3"/>
          <a:stretch>
            <a:fillRect/>
          </a:stretch>
        </p:blipFill>
        <p:spPr>
          <a:xfrm>
            <a:off x="4227482" y="2660691"/>
            <a:ext cx="2557315" cy="1925987"/>
          </a:xfrm>
          <a:prstGeom prst="rect">
            <a:avLst/>
          </a:prstGeom>
          <a:ln w="57150" cmpd="sng">
            <a:solidFill>
              <a:srgbClr val="0000FF"/>
            </a:solidFill>
          </a:ln>
        </p:spPr>
      </p:pic>
      <p:pic>
        <p:nvPicPr>
          <p:cNvPr id="12" name="Picture 11"/>
          <p:cNvPicPr>
            <a:picLocks noChangeAspect="1"/>
          </p:cNvPicPr>
          <p:nvPr/>
        </p:nvPicPr>
        <p:blipFill>
          <a:blip r:embed="rId4"/>
          <a:stretch>
            <a:fillRect/>
          </a:stretch>
        </p:blipFill>
        <p:spPr>
          <a:xfrm>
            <a:off x="6076547" y="4697419"/>
            <a:ext cx="2610253" cy="1827177"/>
          </a:xfrm>
          <a:prstGeom prst="rect">
            <a:avLst/>
          </a:prstGeom>
          <a:ln w="57150" cmpd="sng">
            <a:solidFill>
              <a:schemeClr val="tx1"/>
            </a:solidFill>
          </a:ln>
        </p:spPr>
      </p:pic>
    </p:spTree>
    <p:extLst>
      <p:ext uri="{BB962C8B-B14F-4D97-AF65-F5344CB8AC3E}">
        <p14:creationId xmlns:p14="http://schemas.microsoft.com/office/powerpoint/2010/main" val="161659676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7" end="7"/>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11" end="11"/>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12" end="12"/>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i="1" dirty="0" smtClean="0"/>
              <a:t>Scientific </a:t>
            </a:r>
            <a:r>
              <a:rPr lang="en-US" i="1" dirty="0"/>
              <a:t>Projects: </a:t>
            </a:r>
            <a:br>
              <a:rPr lang="en-US" i="1" dirty="0"/>
            </a:br>
            <a:r>
              <a:rPr lang="en-US" i="1" dirty="0" smtClean="0"/>
              <a:t>why are they different for PM? (3/</a:t>
            </a:r>
            <a:r>
              <a:rPr lang="en-US" i="1" dirty="0"/>
              <a:t>3</a:t>
            </a:r>
            <a:r>
              <a:rPr lang="en-US" i="1" dirty="0" smtClean="0"/>
              <a:t>)</a:t>
            </a:r>
            <a:endParaRPr lang="en-US" dirty="0"/>
          </a:p>
        </p:txBody>
      </p:sp>
      <p:sp>
        <p:nvSpPr>
          <p:cNvPr id="3" name="Content Placeholder 2"/>
          <p:cNvSpPr>
            <a:spLocks noGrp="1"/>
          </p:cNvSpPr>
          <p:nvPr>
            <p:ph idx="1"/>
          </p:nvPr>
        </p:nvSpPr>
        <p:spPr>
          <a:xfrm>
            <a:off x="382496" y="1784437"/>
            <a:ext cx="8229600" cy="765005"/>
          </a:xfrm>
        </p:spPr>
        <p:txBody>
          <a:bodyPr>
            <a:noAutofit/>
          </a:bodyPr>
          <a:lstStyle/>
          <a:p>
            <a:pPr marL="0" indent="0" algn="ctr">
              <a:buNone/>
            </a:pPr>
            <a:r>
              <a:rPr lang="en-US" sz="2000" dirty="0" smtClean="0">
                <a:solidFill>
                  <a:srgbClr val="000000"/>
                </a:solidFill>
              </a:rPr>
              <a:t>So, everyone in the team has to understand the spirit and method involved in PM to e an effective contributor, no matter what your specially and position.</a:t>
            </a:r>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dirty="0" err="1" smtClean="0"/>
              <a:t>Corso</a:t>
            </a:r>
            <a:r>
              <a:rPr lang="en-US" dirty="0" smtClean="0"/>
              <a:t> di </a:t>
            </a:r>
            <a:r>
              <a:rPr lang="en-US" dirty="0" err="1" smtClean="0"/>
              <a:t>Formazione</a:t>
            </a:r>
            <a:r>
              <a:rPr lang="en-US" dirty="0" smtClean="0"/>
              <a:t> INFN inter-</a:t>
            </a:r>
            <a:r>
              <a:rPr lang="en-US" dirty="0" err="1" smtClean="0"/>
              <a:t>struttura</a:t>
            </a:r>
            <a:endParaRPr lang="en-US" dirty="0"/>
          </a:p>
        </p:txBody>
      </p:sp>
      <p:sp>
        <p:nvSpPr>
          <p:cNvPr id="6" name="Slide Number Placeholder 5"/>
          <p:cNvSpPr>
            <a:spLocks noGrp="1"/>
          </p:cNvSpPr>
          <p:nvPr>
            <p:ph type="sldNum" sz="quarter" idx="12"/>
          </p:nvPr>
        </p:nvSpPr>
        <p:spPr/>
        <p:txBody>
          <a:bodyPr/>
          <a:lstStyle/>
          <a:p>
            <a:fld id="{BA9B540C-44DA-4F69-89C9-7C84606640D3}" type="slidenum">
              <a:rPr lang="en-US" smtClean="0"/>
              <a:pPr/>
              <a:t>5</a:t>
            </a:fld>
            <a:endParaRPr lang="en-US"/>
          </a:p>
        </p:txBody>
      </p:sp>
      <p:pic>
        <p:nvPicPr>
          <p:cNvPr id="7" name="Picture 6"/>
          <p:cNvPicPr>
            <a:picLocks noChangeAspect="1"/>
          </p:cNvPicPr>
          <p:nvPr/>
        </p:nvPicPr>
        <p:blipFill>
          <a:blip r:embed="rId2"/>
          <a:stretch>
            <a:fillRect/>
          </a:stretch>
        </p:blipFill>
        <p:spPr>
          <a:xfrm>
            <a:off x="5066301" y="3122589"/>
            <a:ext cx="3175597" cy="2115356"/>
          </a:xfrm>
          <a:prstGeom prst="rect">
            <a:avLst/>
          </a:prstGeom>
        </p:spPr>
      </p:pic>
      <p:sp>
        <p:nvSpPr>
          <p:cNvPr id="8" name="Content Placeholder 2"/>
          <p:cNvSpPr txBox="1">
            <a:spLocks/>
          </p:cNvSpPr>
          <p:nvPr/>
        </p:nvSpPr>
        <p:spPr>
          <a:xfrm>
            <a:off x="382496" y="3669561"/>
            <a:ext cx="4558578" cy="1206500"/>
          </a:xfrm>
          <a:prstGeom prst="rect">
            <a:avLst/>
          </a:prstGeom>
        </p:spPr>
        <p:txBody>
          <a:bodyPr vert="horz" lIns="91440" tIns="45720" rIns="91440" bIns="45720" rtlCol="0">
            <a:noAutofit/>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marL="0" indent="0">
              <a:buNone/>
            </a:pPr>
            <a:r>
              <a:rPr lang="en-US" sz="2000" dirty="0">
                <a:solidFill>
                  <a:srgbClr val="C0504D"/>
                </a:solidFill>
              </a:rPr>
              <a:t>Cost of typical </a:t>
            </a:r>
            <a:r>
              <a:rPr lang="en-US" sz="2000" dirty="0" smtClean="0">
                <a:solidFill>
                  <a:srgbClr val="C0504D"/>
                </a:solidFill>
              </a:rPr>
              <a:t>mistakes: </a:t>
            </a:r>
          </a:p>
          <a:p>
            <a:r>
              <a:rPr lang="en-US" sz="2000" dirty="0" smtClean="0">
                <a:solidFill>
                  <a:srgbClr val="C0504D"/>
                </a:solidFill>
              </a:rPr>
              <a:t>by </a:t>
            </a:r>
            <a:r>
              <a:rPr lang="en-US" sz="2000" dirty="0">
                <a:solidFill>
                  <a:srgbClr val="C0504D"/>
                </a:solidFill>
              </a:rPr>
              <a:t>Physicist/Engineer: ~ $10-100k, </a:t>
            </a:r>
            <a:endParaRPr lang="en-US" sz="2000" dirty="0" smtClean="0">
              <a:solidFill>
                <a:srgbClr val="C0504D"/>
              </a:solidFill>
            </a:endParaRPr>
          </a:p>
          <a:p>
            <a:r>
              <a:rPr lang="en-US" sz="2000" dirty="0" smtClean="0">
                <a:solidFill>
                  <a:srgbClr val="C0504D"/>
                </a:solidFill>
              </a:rPr>
              <a:t>by </a:t>
            </a:r>
            <a:r>
              <a:rPr lang="en-US" sz="2000" dirty="0">
                <a:solidFill>
                  <a:srgbClr val="C0504D"/>
                </a:solidFill>
              </a:rPr>
              <a:t>Manager: </a:t>
            </a:r>
            <a:r>
              <a:rPr lang="en-US" sz="2000" dirty="0" smtClean="0">
                <a:solidFill>
                  <a:srgbClr val="C0504D"/>
                </a:solidFill>
              </a:rPr>
              <a:t>~ </a:t>
            </a:r>
            <a:r>
              <a:rPr lang="en-US" sz="2000" dirty="0">
                <a:solidFill>
                  <a:srgbClr val="C0504D"/>
                </a:solidFill>
              </a:rPr>
              <a:t>$100k-Few Millions, even the Whole </a:t>
            </a:r>
            <a:r>
              <a:rPr lang="en-US" sz="2000" dirty="0" smtClean="0">
                <a:solidFill>
                  <a:srgbClr val="C0504D"/>
                </a:solidFill>
              </a:rPr>
              <a:t>Project</a:t>
            </a:r>
            <a:endParaRPr lang="en-US" sz="2000" dirty="0" smtClean="0">
              <a:solidFill>
                <a:schemeClr val="accent4"/>
              </a:solidFill>
            </a:endParaRPr>
          </a:p>
          <a:p>
            <a:pPr marL="0" indent="0">
              <a:buFont typeface="Arial" pitchFamily="34" charset="0"/>
              <a:buNone/>
            </a:pPr>
            <a:endParaRPr lang="en-US" sz="2000" dirty="0" smtClean="0">
              <a:solidFill>
                <a:schemeClr val="accent4"/>
              </a:solidFill>
            </a:endParaRPr>
          </a:p>
          <a:p>
            <a:pPr marL="0" indent="0">
              <a:buFont typeface="Arial" pitchFamily="34" charset="0"/>
              <a:buNone/>
            </a:pPr>
            <a:endParaRPr lang="en-US" sz="2000" dirty="0">
              <a:solidFill>
                <a:schemeClr val="accent4"/>
              </a:solidFill>
            </a:endParaRPr>
          </a:p>
        </p:txBody>
      </p:sp>
      <p:sp>
        <p:nvSpPr>
          <p:cNvPr id="9" name="Content Placeholder 2"/>
          <p:cNvSpPr txBox="1">
            <a:spLocks/>
          </p:cNvSpPr>
          <p:nvPr/>
        </p:nvSpPr>
        <p:spPr>
          <a:xfrm>
            <a:off x="457200" y="5501280"/>
            <a:ext cx="8154895" cy="784254"/>
          </a:xfrm>
          <a:prstGeom prst="rect">
            <a:avLst/>
          </a:prstGeom>
          <a:noFill/>
        </p:spPr>
        <p:txBody>
          <a:bodyPr vert="horz" lIns="91440" tIns="45720" rIns="91440" bIns="45720" rtlCol="0">
            <a:normAutofit/>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marL="0" indent="0" algn="ctr">
              <a:buNone/>
            </a:pPr>
            <a:r>
              <a:rPr lang="en-US" sz="2000" dirty="0">
                <a:solidFill>
                  <a:srgbClr val="0000FF"/>
                </a:solidFill>
              </a:rPr>
              <a:t>Cost of </a:t>
            </a:r>
            <a:r>
              <a:rPr lang="en-US" sz="2000" dirty="0" smtClean="0">
                <a:solidFill>
                  <a:srgbClr val="0000FF"/>
                </a:solidFill>
              </a:rPr>
              <a:t>PM generally less than 10% of the </a:t>
            </a:r>
            <a:br>
              <a:rPr lang="en-US" sz="2000" dirty="0" smtClean="0">
                <a:solidFill>
                  <a:srgbClr val="0000FF"/>
                </a:solidFill>
              </a:rPr>
            </a:br>
            <a:r>
              <a:rPr lang="en-US" sz="2000" dirty="0" smtClean="0">
                <a:solidFill>
                  <a:srgbClr val="0000FF"/>
                </a:solidFill>
              </a:rPr>
              <a:t>Scientific Project</a:t>
            </a:r>
          </a:p>
        </p:txBody>
      </p:sp>
    </p:spTree>
    <p:extLst>
      <p:ext uri="{BB962C8B-B14F-4D97-AF65-F5344CB8AC3E}">
        <p14:creationId xmlns:p14="http://schemas.microsoft.com/office/powerpoint/2010/main" val="396126307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1"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1"/>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i="1" dirty="0" smtClean="0"/>
              <a:t>Scientific vs. Research Projects (1/3)</a:t>
            </a:r>
            <a:endParaRPr lang="en-US" dirty="0"/>
          </a:p>
        </p:txBody>
      </p:sp>
      <p:sp>
        <p:nvSpPr>
          <p:cNvPr id="9" name="Text Placeholder 8"/>
          <p:cNvSpPr>
            <a:spLocks noGrp="1"/>
          </p:cNvSpPr>
          <p:nvPr>
            <p:ph type="body" idx="1"/>
          </p:nvPr>
        </p:nvSpPr>
        <p:spPr/>
        <p:txBody>
          <a:bodyPr>
            <a:normAutofit/>
          </a:bodyPr>
          <a:lstStyle/>
          <a:p>
            <a:r>
              <a:rPr lang="en-US" sz="2600" dirty="0" smtClean="0">
                <a:solidFill>
                  <a:srgbClr val="C0504D"/>
                </a:solidFill>
              </a:rPr>
              <a:t>Scientific Project</a:t>
            </a:r>
            <a:endParaRPr lang="en-US" sz="2600" dirty="0">
              <a:solidFill>
                <a:srgbClr val="C0504D"/>
              </a:solidFill>
            </a:endParaRPr>
          </a:p>
        </p:txBody>
      </p:sp>
      <p:sp>
        <p:nvSpPr>
          <p:cNvPr id="10" name="Content Placeholder 9"/>
          <p:cNvSpPr>
            <a:spLocks noGrp="1"/>
          </p:cNvSpPr>
          <p:nvPr>
            <p:ph sz="half" idx="2"/>
          </p:nvPr>
        </p:nvSpPr>
        <p:spPr/>
        <p:txBody>
          <a:bodyPr>
            <a:normAutofit/>
          </a:bodyPr>
          <a:lstStyle/>
          <a:p>
            <a:r>
              <a:rPr lang="en-US" sz="2000" b="1" dirty="0"/>
              <a:t>Scientific </a:t>
            </a:r>
            <a:r>
              <a:rPr lang="en-US" sz="2000" b="1" dirty="0" smtClean="0"/>
              <a:t>project</a:t>
            </a:r>
            <a:r>
              <a:rPr lang="en-US" sz="2000" dirty="0" smtClean="0"/>
              <a:t> </a:t>
            </a:r>
            <a:r>
              <a:rPr lang="en-US" sz="2000" dirty="0"/>
              <a:t>relies on the application of the </a:t>
            </a:r>
            <a:r>
              <a:rPr lang="en-US" sz="2000" dirty="0" smtClean="0"/>
              <a:t>scientific/systematic method.</a:t>
            </a:r>
          </a:p>
          <a:p>
            <a:endParaRPr lang="en-US" sz="3500" dirty="0"/>
          </a:p>
          <a:p>
            <a:r>
              <a:rPr lang="en-US" sz="2000" dirty="0" smtClean="0"/>
              <a:t>LHC is a scientific project.</a:t>
            </a:r>
            <a:endParaRPr lang="en-US" sz="2000" dirty="0"/>
          </a:p>
          <a:p>
            <a:endParaRPr lang="en-US" sz="3800" dirty="0" smtClean="0"/>
          </a:p>
          <a:p>
            <a:r>
              <a:rPr lang="en-US" sz="2000" dirty="0"/>
              <a:t>The </a:t>
            </a:r>
            <a:r>
              <a:rPr lang="en-US" sz="2000" dirty="0" smtClean="0"/>
              <a:t>Project Management discipline is applied to  Scientific Projects.</a:t>
            </a:r>
            <a:endParaRPr lang="en-US" sz="2000" dirty="0"/>
          </a:p>
        </p:txBody>
      </p:sp>
      <p:sp>
        <p:nvSpPr>
          <p:cNvPr id="11" name="Text Placeholder 10"/>
          <p:cNvSpPr>
            <a:spLocks noGrp="1"/>
          </p:cNvSpPr>
          <p:nvPr>
            <p:ph type="body" sz="quarter" idx="3"/>
          </p:nvPr>
        </p:nvSpPr>
        <p:spPr/>
        <p:txBody>
          <a:bodyPr>
            <a:normAutofit/>
          </a:bodyPr>
          <a:lstStyle/>
          <a:p>
            <a:r>
              <a:rPr lang="en-US" sz="2600" dirty="0" smtClean="0">
                <a:solidFill>
                  <a:srgbClr val="8064A2"/>
                </a:solidFill>
              </a:rPr>
              <a:t>Research Project</a:t>
            </a:r>
            <a:endParaRPr lang="en-US" sz="2600" dirty="0">
              <a:solidFill>
                <a:srgbClr val="8064A2"/>
              </a:solidFill>
            </a:endParaRPr>
          </a:p>
        </p:txBody>
      </p:sp>
      <p:sp>
        <p:nvSpPr>
          <p:cNvPr id="12" name="Content Placeholder 11"/>
          <p:cNvSpPr>
            <a:spLocks noGrp="1"/>
          </p:cNvSpPr>
          <p:nvPr>
            <p:ph sz="quarter" idx="4"/>
          </p:nvPr>
        </p:nvSpPr>
        <p:spPr/>
        <p:txBody>
          <a:bodyPr>
            <a:normAutofit fontScale="92500"/>
          </a:bodyPr>
          <a:lstStyle/>
          <a:p>
            <a:r>
              <a:rPr lang="en-US" sz="2200" b="1" dirty="0"/>
              <a:t>Research </a:t>
            </a:r>
            <a:r>
              <a:rPr lang="en-US" sz="2200" b="1" dirty="0" smtClean="0"/>
              <a:t>project </a:t>
            </a:r>
            <a:r>
              <a:rPr lang="en-US" sz="2200" dirty="0" smtClean="0"/>
              <a:t>is </a:t>
            </a:r>
            <a:r>
              <a:rPr lang="en-US" sz="2200" dirty="0"/>
              <a:t>formal work which is </a:t>
            </a:r>
            <a:r>
              <a:rPr lang="en-US" sz="2200" dirty="0" smtClean="0"/>
              <a:t>undertaken systematically </a:t>
            </a:r>
            <a:r>
              <a:rPr lang="en-US" sz="2200" dirty="0"/>
              <a:t>to increase the stock of </a:t>
            </a:r>
            <a:r>
              <a:rPr lang="en-US" sz="2200" dirty="0" smtClean="0"/>
              <a:t>knowledge.</a:t>
            </a:r>
          </a:p>
          <a:p>
            <a:endParaRPr lang="en-US" sz="2200" dirty="0"/>
          </a:p>
          <a:p>
            <a:r>
              <a:rPr lang="en-US" sz="2200" dirty="0" smtClean="0"/>
              <a:t>PhD work is a research project.</a:t>
            </a:r>
          </a:p>
          <a:p>
            <a:endParaRPr lang="en-US" sz="2200" dirty="0" smtClean="0"/>
          </a:p>
          <a:p>
            <a:endParaRPr lang="en-US" sz="1600" dirty="0"/>
          </a:p>
          <a:p>
            <a:r>
              <a:rPr lang="en-US" sz="2200" dirty="0" smtClean="0"/>
              <a:t>No PM application </a:t>
            </a:r>
            <a:r>
              <a:rPr lang="en-US" sz="2200" dirty="0" smtClean="0">
                <a:sym typeface="Wingdings"/>
              </a:rPr>
              <a:t> </a:t>
            </a:r>
            <a:r>
              <a:rPr lang="en-US" sz="2200" dirty="0">
                <a:sym typeface="Wingdings"/>
              </a:rPr>
              <a:t>O</a:t>
            </a:r>
            <a:r>
              <a:rPr lang="en-US" sz="2200" dirty="0" smtClean="0"/>
              <a:t>utcomes </a:t>
            </a:r>
            <a:r>
              <a:rPr lang="en-US" sz="2200" dirty="0"/>
              <a:t>of a research effort often lack a precise definition</a:t>
            </a:r>
            <a:r>
              <a:rPr lang="en-US" sz="2200" dirty="0" smtClean="0"/>
              <a:t>.</a:t>
            </a:r>
            <a:endParaRPr lang="en-US" sz="2200" dirty="0"/>
          </a:p>
        </p:txBody>
      </p:sp>
      <p:sp>
        <p:nvSpPr>
          <p:cNvPr id="4" name="Date Placeholder 3"/>
          <p:cNvSpPr>
            <a:spLocks noGrp="1"/>
          </p:cNvSpPr>
          <p:nvPr>
            <p:ph type="dt" sz="half" idx="10"/>
          </p:nvPr>
        </p:nvSpPr>
        <p:spPr/>
        <p:txBody>
          <a:bodyPr/>
          <a:lstStyle/>
          <a:p>
            <a:r>
              <a:rPr lang="en-US" smtClean="0"/>
              <a:t>Luisella Lari</a:t>
            </a:r>
            <a:endParaRPr lang="en-US"/>
          </a:p>
        </p:txBody>
      </p:sp>
      <p:sp>
        <p:nvSpPr>
          <p:cNvPr id="5" name="Footer Placeholder 4"/>
          <p:cNvSpPr>
            <a:spLocks noGrp="1"/>
          </p:cNvSpPr>
          <p:nvPr>
            <p:ph type="ftr" sz="quarter" idx="11"/>
          </p:nvPr>
        </p:nvSpPr>
        <p:spPr/>
        <p:txBody>
          <a:bodyPr/>
          <a:lstStyle/>
          <a:p>
            <a:r>
              <a:rPr lang="en-US" smtClean="0"/>
              <a:t>Corso di Formazione INFN inter-struttura</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6</a:t>
            </a:fld>
            <a:endParaRPr lang="en-US"/>
          </a:p>
        </p:txBody>
      </p:sp>
    </p:spTree>
    <p:extLst>
      <p:ext uri="{BB962C8B-B14F-4D97-AF65-F5344CB8AC3E}">
        <p14:creationId xmlns:p14="http://schemas.microsoft.com/office/powerpoint/2010/main" val="80591311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2">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i="1" dirty="0" smtClean="0"/>
              <a:t>Scientific vs. Research Projects (2/3)</a:t>
            </a:r>
            <a:endParaRPr lang="en-US" dirty="0"/>
          </a:p>
        </p:txBody>
      </p:sp>
      <p:sp>
        <p:nvSpPr>
          <p:cNvPr id="4" name="Date Placeholder 3"/>
          <p:cNvSpPr>
            <a:spLocks noGrp="1"/>
          </p:cNvSpPr>
          <p:nvPr>
            <p:ph type="dt" sz="half" idx="10"/>
          </p:nvPr>
        </p:nvSpPr>
        <p:spPr/>
        <p:txBody>
          <a:bodyPr/>
          <a:lstStyle/>
          <a:p>
            <a:r>
              <a:rPr lang="en-US" smtClean="0"/>
              <a:t>Luisella Lari</a:t>
            </a:r>
            <a:endParaRPr lang="en-US"/>
          </a:p>
        </p:txBody>
      </p:sp>
      <p:sp>
        <p:nvSpPr>
          <p:cNvPr id="5" name="Footer Placeholder 4"/>
          <p:cNvSpPr>
            <a:spLocks noGrp="1"/>
          </p:cNvSpPr>
          <p:nvPr>
            <p:ph type="ftr" sz="quarter" idx="11"/>
          </p:nvPr>
        </p:nvSpPr>
        <p:spPr/>
        <p:txBody>
          <a:bodyPr/>
          <a:lstStyle/>
          <a:p>
            <a:r>
              <a:rPr lang="en-US" smtClean="0"/>
              <a:t>Corso di Formazione INFN inter-struttura</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7</a:t>
            </a:fld>
            <a:endParaRPr lang="en-US"/>
          </a:p>
        </p:txBody>
      </p:sp>
      <p:sp>
        <p:nvSpPr>
          <p:cNvPr id="9" name="Text Placeholder 8"/>
          <p:cNvSpPr>
            <a:spLocks noGrp="1"/>
          </p:cNvSpPr>
          <p:nvPr>
            <p:ph type="body" idx="4294967295"/>
          </p:nvPr>
        </p:nvSpPr>
        <p:spPr>
          <a:xfrm>
            <a:off x="2744011" y="1524000"/>
            <a:ext cx="3932238" cy="639763"/>
          </a:xfrm>
        </p:spPr>
        <p:txBody>
          <a:bodyPr>
            <a:normAutofit/>
          </a:bodyPr>
          <a:lstStyle/>
          <a:p>
            <a:pPr marL="0" indent="0" algn="ctr">
              <a:buNone/>
            </a:pPr>
            <a:r>
              <a:rPr lang="en-US" sz="2600" dirty="0" smtClean="0">
                <a:solidFill>
                  <a:srgbClr val="C0504D"/>
                </a:solidFill>
              </a:rPr>
              <a:t>Scientific Project</a:t>
            </a:r>
            <a:endParaRPr lang="en-US" sz="2600" dirty="0">
              <a:solidFill>
                <a:srgbClr val="C0504D"/>
              </a:solidFill>
            </a:endParaRPr>
          </a:p>
        </p:txBody>
      </p:sp>
      <p:pic>
        <p:nvPicPr>
          <p:cNvPr id="13" name="Picture 12"/>
          <p:cNvPicPr>
            <a:picLocks noChangeAspect="1"/>
          </p:cNvPicPr>
          <p:nvPr/>
        </p:nvPicPr>
        <p:blipFill>
          <a:blip r:embed="rId2"/>
          <a:stretch>
            <a:fillRect/>
          </a:stretch>
        </p:blipFill>
        <p:spPr>
          <a:xfrm>
            <a:off x="1019733" y="1990258"/>
            <a:ext cx="7254941" cy="4534338"/>
          </a:xfrm>
          <a:prstGeom prst="rect">
            <a:avLst/>
          </a:prstGeom>
        </p:spPr>
      </p:pic>
    </p:spTree>
    <p:extLst>
      <p:ext uri="{BB962C8B-B14F-4D97-AF65-F5344CB8AC3E}">
        <p14:creationId xmlns:p14="http://schemas.microsoft.com/office/powerpoint/2010/main" val="3887197564"/>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i="1" dirty="0" smtClean="0"/>
              <a:t>Scientific vs. Research Projects (3/3)</a:t>
            </a:r>
            <a:endParaRPr lang="en-US" dirty="0"/>
          </a:p>
        </p:txBody>
      </p:sp>
      <p:sp>
        <p:nvSpPr>
          <p:cNvPr id="4" name="Date Placeholder 3"/>
          <p:cNvSpPr>
            <a:spLocks noGrp="1"/>
          </p:cNvSpPr>
          <p:nvPr>
            <p:ph type="dt" sz="half" idx="10"/>
          </p:nvPr>
        </p:nvSpPr>
        <p:spPr/>
        <p:txBody>
          <a:bodyPr/>
          <a:lstStyle/>
          <a:p>
            <a:r>
              <a:rPr lang="en-US" smtClean="0"/>
              <a:t>Luisella Lari</a:t>
            </a:r>
            <a:endParaRPr lang="en-US"/>
          </a:p>
        </p:txBody>
      </p:sp>
      <p:sp>
        <p:nvSpPr>
          <p:cNvPr id="5" name="Footer Placeholder 4"/>
          <p:cNvSpPr>
            <a:spLocks noGrp="1"/>
          </p:cNvSpPr>
          <p:nvPr>
            <p:ph type="ftr" sz="quarter" idx="11"/>
          </p:nvPr>
        </p:nvSpPr>
        <p:spPr/>
        <p:txBody>
          <a:bodyPr/>
          <a:lstStyle/>
          <a:p>
            <a:r>
              <a:rPr lang="en-US" smtClean="0"/>
              <a:t>Corso di Formazione INFN inter-struttura</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8</a:t>
            </a:fld>
            <a:endParaRPr lang="en-US"/>
          </a:p>
        </p:txBody>
      </p:sp>
      <p:sp>
        <p:nvSpPr>
          <p:cNvPr id="9" name="Text Placeholder 8"/>
          <p:cNvSpPr>
            <a:spLocks noGrp="1"/>
          </p:cNvSpPr>
          <p:nvPr>
            <p:ph type="body" idx="4294967295"/>
          </p:nvPr>
        </p:nvSpPr>
        <p:spPr>
          <a:xfrm>
            <a:off x="2744011" y="1524000"/>
            <a:ext cx="3932238" cy="639763"/>
          </a:xfrm>
        </p:spPr>
        <p:txBody>
          <a:bodyPr>
            <a:normAutofit/>
          </a:bodyPr>
          <a:lstStyle/>
          <a:p>
            <a:pPr marL="0" indent="0" algn="ctr">
              <a:buNone/>
            </a:pPr>
            <a:r>
              <a:rPr lang="en-US" sz="2600" dirty="0">
                <a:solidFill>
                  <a:srgbClr val="8064A2"/>
                </a:solidFill>
              </a:rPr>
              <a:t>Research Project</a:t>
            </a:r>
          </a:p>
        </p:txBody>
      </p:sp>
      <p:pic>
        <p:nvPicPr>
          <p:cNvPr id="3" name="Picture 2"/>
          <p:cNvPicPr>
            <a:picLocks noChangeAspect="1"/>
          </p:cNvPicPr>
          <p:nvPr/>
        </p:nvPicPr>
        <p:blipFill>
          <a:blip r:embed="rId2"/>
          <a:stretch>
            <a:fillRect/>
          </a:stretch>
        </p:blipFill>
        <p:spPr>
          <a:xfrm>
            <a:off x="292100" y="2683624"/>
            <a:ext cx="8559800" cy="2362200"/>
          </a:xfrm>
          <a:prstGeom prst="rect">
            <a:avLst/>
          </a:prstGeom>
        </p:spPr>
      </p:pic>
      <p:sp>
        <p:nvSpPr>
          <p:cNvPr id="10" name="Text Placeholder 8"/>
          <p:cNvSpPr txBox="1">
            <a:spLocks/>
          </p:cNvSpPr>
          <p:nvPr/>
        </p:nvSpPr>
        <p:spPr>
          <a:xfrm>
            <a:off x="457200" y="5393951"/>
            <a:ext cx="8229600" cy="639763"/>
          </a:xfrm>
          <a:prstGeom prst="rect">
            <a:avLst/>
          </a:prstGeom>
        </p:spPr>
        <p:txBody>
          <a:bodyPr vert="horz" lIns="91440" tIns="45720" rIns="91440" bIns="45720" rtlCol="0">
            <a:normAutofit/>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marL="0" indent="0" algn="ctr">
              <a:buFont typeface="Arial" pitchFamily="34" charset="0"/>
              <a:buNone/>
            </a:pPr>
            <a:r>
              <a:rPr lang="en-US" sz="1800" dirty="0" smtClean="0"/>
              <a:t>Research strategy for the Million Micro-ecosystem Genomes Project</a:t>
            </a:r>
            <a:endParaRPr lang="en-US" sz="1800" dirty="0"/>
          </a:p>
        </p:txBody>
      </p:sp>
    </p:spTree>
    <p:extLst>
      <p:ext uri="{BB962C8B-B14F-4D97-AF65-F5344CB8AC3E}">
        <p14:creationId xmlns:p14="http://schemas.microsoft.com/office/powerpoint/2010/main" val="3083249171"/>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i="1" dirty="0"/>
              <a:t>Parallel with Industrial Practices </a:t>
            </a:r>
            <a:r>
              <a:rPr lang="en-US" dirty="0" smtClean="0"/>
              <a:t>(2/2)</a:t>
            </a:r>
            <a:endParaRPr lang="en-US" dirty="0"/>
          </a:p>
        </p:txBody>
      </p:sp>
      <p:sp>
        <p:nvSpPr>
          <p:cNvPr id="9" name="Text Placeholder 8"/>
          <p:cNvSpPr>
            <a:spLocks noGrp="1"/>
          </p:cNvSpPr>
          <p:nvPr>
            <p:ph type="body" idx="1"/>
          </p:nvPr>
        </p:nvSpPr>
        <p:spPr/>
        <p:txBody>
          <a:bodyPr>
            <a:normAutofit/>
          </a:bodyPr>
          <a:lstStyle/>
          <a:p>
            <a:r>
              <a:rPr lang="en-US" sz="2600" dirty="0" smtClean="0">
                <a:solidFill>
                  <a:srgbClr val="C0504D"/>
                </a:solidFill>
              </a:rPr>
              <a:t>Scientific Project</a:t>
            </a:r>
            <a:endParaRPr lang="en-US" sz="2600" dirty="0">
              <a:solidFill>
                <a:srgbClr val="C0504D"/>
              </a:solidFill>
            </a:endParaRPr>
          </a:p>
        </p:txBody>
      </p:sp>
      <p:sp>
        <p:nvSpPr>
          <p:cNvPr id="10" name="Content Placeholder 9"/>
          <p:cNvSpPr>
            <a:spLocks noGrp="1"/>
          </p:cNvSpPr>
          <p:nvPr>
            <p:ph sz="half" idx="2"/>
          </p:nvPr>
        </p:nvSpPr>
        <p:spPr/>
        <p:txBody>
          <a:bodyPr>
            <a:normAutofit lnSpcReduction="10000"/>
          </a:bodyPr>
          <a:lstStyle/>
          <a:p>
            <a:r>
              <a:rPr lang="en-US" sz="2200" dirty="0"/>
              <a:t>Limited Component Prototype and is the Only and first System</a:t>
            </a:r>
            <a:r>
              <a:rPr lang="en-US" sz="2200" dirty="0" smtClean="0"/>
              <a:t>.</a:t>
            </a:r>
          </a:p>
          <a:p>
            <a:endParaRPr lang="en-US" sz="2200" dirty="0"/>
          </a:p>
          <a:p>
            <a:r>
              <a:rPr lang="en-US" sz="2200" dirty="0" smtClean="0"/>
              <a:t>Higher risks </a:t>
            </a:r>
            <a:r>
              <a:rPr lang="en-US" sz="2200" dirty="0"/>
              <a:t>in Technology and System Integration</a:t>
            </a:r>
            <a:r>
              <a:rPr lang="en-US" sz="2200" dirty="0" smtClean="0"/>
              <a:t>.</a:t>
            </a:r>
          </a:p>
          <a:p>
            <a:endParaRPr lang="en-US" sz="2200" dirty="0"/>
          </a:p>
          <a:p>
            <a:r>
              <a:rPr lang="en-US" sz="2200" dirty="0" smtClean="0"/>
              <a:t>Difficulty in Personnel Transfer or Termination.</a:t>
            </a:r>
          </a:p>
          <a:p>
            <a:endParaRPr lang="en-US" sz="2200" dirty="0" smtClean="0"/>
          </a:p>
          <a:p>
            <a:r>
              <a:rPr lang="en-US" sz="2200" dirty="0" smtClean="0"/>
              <a:t>Flexible Reward Allowed.</a:t>
            </a:r>
            <a:endParaRPr lang="en-US" sz="2200" dirty="0"/>
          </a:p>
        </p:txBody>
      </p:sp>
      <p:sp>
        <p:nvSpPr>
          <p:cNvPr id="11" name="Text Placeholder 10"/>
          <p:cNvSpPr>
            <a:spLocks noGrp="1"/>
          </p:cNvSpPr>
          <p:nvPr>
            <p:ph type="body" sz="quarter" idx="3"/>
          </p:nvPr>
        </p:nvSpPr>
        <p:spPr/>
        <p:txBody>
          <a:bodyPr>
            <a:normAutofit/>
          </a:bodyPr>
          <a:lstStyle/>
          <a:p>
            <a:r>
              <a:rPr lang="en-US" sz="2600" dirty="0" smtClean="0">
                <a:solidFill>
                  <a:schemeClr val="accent3"/>
                </a:solidFill>
              </a:rPr>
              <a:t>Industrial Project</a:t>
            </a:r>
            <a:endParaRPr lang="en-US" sz="2600" dirty="0">
              <a:solidFill>
                <a:schemeClr val="accent3"/>
              </a:solidFill>
            </a:endParaRPr>
          </a:p>
        </p:txBody>
      </p:sp>
      <p:sp>
        <p:nvSpPr>
          <p:cNvPr id="12" name="Content Placeholder 11"/>
          <p:cNvSpPr>
            <a:spLocks noGrp="1"/>
          </p:cNvSpPr>
          <p:nvPr>
            <p:ph sz="quarter" idx="4"/>
          </p:nvPr>
        </p:nvSpPr>
        <p:spPr/>
        <p:txBody>
          <a:bodyPr>
            <a:normAutofit lnSpcReduction="10000"/>
          </a:bodyPr>
          <a:lstStyle/>
          <a:p>
            <a:r>
              <a:rPr lang="en-US" sz="2200" dirty="0"/>
              <a:t>Component and System Demonstration before Mass Production</a:t>
            </a:r>
            <a:r>
              <a:rPr lang="en-US" sz="2200" dirty="0" smtClean="0"/>
              <a:t>.</a:t>
            </a:r>
          </a:p>
          <a:p>
            <a:pPr marL="0" indent="0">
              <a:buNone/>
            </a:pPr>
            <a:endParaRPr lang="en-US" sz="2200" dirty="0"/>
          </a:p>
          <a:p>
            <a:r>
              <a:rPr lang="en-US" sz="2200" dirty="0" smtClean="0"/>
              <a:t>Higher risks </a:t>
            </a:r>
            <a:r>
              <a:rPr lang="en-US" sz="2200" dirty="0"/>
              <a:t>in Marketing, less in Technology</a:t>
            </a:r>
            <a:r>
              <a:rPr lang="en-US" sz="2200" dirty="0" smtClean="0"/>
              <a:t>.</a:t>
            </a:r>
          </a:p>
          <a:p>
            <a:endParaRPr lang="en-US" sz="2200" dirty="0"/>
          </a:p>
          <a:p>
            <a:r>
              <a:rPr lang="en-US" sz="2200" dirty="0" smtClean="0"/>
              <a:t>Flexible Transfer and Termination.</a:t>
            </a:r>
          </a:p>
          <a:p>
            <a:endParaRPr lang="en-US" sz="2200" dirty="0" smtClean="0"/>
          </a:p>
          <a:p>
            <a:r>
              <a:rPr lang="en-US" sz="2200" dirty="0" smtClean="0"/>
              <a:t>Structure Reward Practice.</a:t>
            </a:r>
            <a:endParaRPr lang="en-US" sz="2200" dirty="0"/>
          </a:p>
        </p:txBody>
      </p:sp>
      <p:sp>
        <p:nvSpPr>
          <p:cNvPr id="4" name="Date Placeholder 3"/>
          <p:cNvSpPr>
            <a:spLocks noGrp="1"/>
          </p:cNvSpPr>
          <p:nvPr>
            <p:ph type="dt" sz="half" idx="10"/>
          </p:nvPr>
        </p:nvSpPr>
        <p:spPr/>
        <p:txBody>
          <a:bodyPr/>
          <a:lstStyle/>
          <a:p>
            <a:r>
              <a:rPr lang="en-US" smtClean="0"/>
              <a:t>Luisella Lari</a:t>
            </a:r>
            <a:endParaRPr lang="en-US"/>
          </a:p>
        </p:txBody>
      </p:sp>
      <p:sp>
        <p:nvSpPr>
          <p:cNvPr id="5" name="Footer Placeholder 4"/>
          <p:cNvSpPr>
            <a:spLocks noGrp="1"/>
          </p:cNvSpPr>
          <p:nvPr>
            <p:ph type="ftr" sz="quarter" idx="11"/>
          </p:nvPr>
        </p:nvSpPr>
        <p:spPr/>
        <p:txBody>
          <a:bodyPr/>
          <a:lstStyle/>
          <a:p>
            <a:r>
              <a:rPr lang="en-US" smtClean="0"/>
              <a:t>Corso di Formazione INFN inter-struttura</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9</a:t>
            </a:fld>
            <a:endParaRPr lang="en-US"/>
          </a:p>
        </p:txBody>
      </p:sp>
    </p:spTree>
    <p:extLst>
      <p:ext uri="{BB962C8B-B14F-4D97-AF65-F5344CB8AC3E}">
        <p14:creationId xmlns:p14="http://schemas.microsoft.com/office/powerpoint/2010/main" val="381345407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0">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larity">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Clarity.thmx</Template>
  <TotalTime>7853</TotalTime>
  <Words>2780</Words>
  <Application>Microsoft Macintosh PowerPoint</Application>
  <PresentationFormat>On-screen Show (4:3)</PresentationFormat>
  <Paragraphs>477</Paragraphs>
  <Slides>36</Slides>
  <Notes>1</Notes>
  <HiddenSlides>0</HiddenSlides>
  <MMClips>0</MMClips>
  <ScaleCrop>false</ScaleCrop>
  <HeadingPairs>
    <vt:vector size="4" baseType="variant">
      <vt:variant>
        <vt:lpstr>Theme</vt:lpstr>
      </vt:variant>
      <vt:variant>
        <vt:i4>1</vt:i4>
      </vt:variant>
      <vt:variant>
        <vt:lpstr>Slide Titles</vt:lpstr>
      </vt:variant>
      <vt:variant>
        <vt:i4>36</vt:i4>
      </vt:variant>
    </vt:vector>
  </HeadingPairs>
  <TitlesOfParts>
    <vt:vector size="37" baseType="lpstr">
      <vt:lpstr>Clarity</vt:lpstr>
      <vt:lpstr>Fondamenti di Project Management  E PIANIFICAZIONE OPERAZIONALE  PER la Gestione DI PROGETTI DI RICERCA</vt:lpstr>
      <vt:lpstr>Lecture 2 PM for Scientific Project </vt:lpstr>
      <vt:lpstr>Scientific Projects:  why are they different for PM? (1/3)</vt:lpstr>
      <vt:lpstr>Scientific Projects:  why are they different for PM? (2/3)</vt:lpstr>
      <vt:lpstr>Scientific Projects:  why are they different for PM? (3/3)</vt:lpstr>
      <vt:lpstr>Scientific vs. Research Projects (1/3)</vt:lpstr>
      <vt:lpstr>Scientific vs. Research Projects (2/3)</vt:lpstr>
      <vt:lpstr>Scientific vs. Research Projects (3/3)</vt:lpstr>
      <vt:lpstr>Parallel with Industrial Practices (2/2)</vt:lpstr>
      <vt:lpstr>Parallel with Industrial Practices (2/2)</vt:lpstr>
      <vt:lpstr>Example of Technical  Incertitude</vt:lpstr>
      <vt:lpstr>Example of Performance  Incertitude</vt:lpstr>
      <vt:lpstr> Key topics for Scientific Projects</vt:lpstr>
      <vt:lpstr> Industrial collaborations (1/5)</vt:lpstr>
      <vt:lpstr> Industrial collaborations (2/5)</vt:lpstr>
      <vt:lpstr> Industrial collaborations (3/5)</vt:lpstr>
      <vt:lpstr> Industrial collaborations (4/5)</vt:lpstr>
      <vt:lpstr> Industrial collaborations (5/5)</vt:lpstr>
      <vt:lpstr> Experts review (1/3)</vt:lpstr>
      <vt:lpstr> Experts review (2/3)</vt:lpstr>
      <vt:lpstr> Experts review (3/3)</vt:lpstr>
      <vt:lpstr> Project Management Plan (1/7)</vt:lpstr>
      <vt:lpstr> Project Management Plan (2/7)</vt:lpstr>
      <vt:lpstr> Project Management Plan (3/7)</vt:lpstr>
      <vt:lpstr> Project Management Plan (4/7)</vt:lpstr>
      <vt:lpstr> Project Management Plan (5/7)</vt:lpstr>
      <vt:lpstr> Project Management Plan (6/7)</vt:lpstr>
      <vt:lpstr> Project Management Plan (7/7)</vt:lpstr>
      <vt:lpstr> PM Standards vs. PM Methodologies (1/3)</vt:lpstr>
      <vt:lpstr> PM Standards vs. PM Methodologies (2/3)</vt:lpstr>
      <vt:lpstr> PM Standards vs. PM Methodologies (2/3)</vt:lpstr>
      <vt:lpstr> References &amp; More</vt:lpstr>
      <vt:lpstr>End – Lecture 2 PM for Research Project</vt:lpstr>
      <vt:lpstr>End – Lecture 2 PM for Research Project</vt:lpstr>
      <vt:lpstr> PM Standards vs. PM Methodologies (1/2)</vt:lpstr>
      <vt:lpstr> PM Standards vs. PM Methodologies (2/2)</vt:lpstr>
    </vt:vector>
  </TitlesOfParts>
  <Company>CERN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Fondamenti di Project Management  E PIANIFICAZIONE OPERAZIONALE  PER la Gestione DI PROGETTI DI RICERCA</dc:title>
  <dc:creator>Luisella Lari</dc:creator>
  <cp:lastModifiedBy>Luisella Lari</cp:lastModifiedBy>
  <cp:revision>272</cp:revision>
  <cp:lastPrinted>2013-06-05T01:32:15Z</cp:lastPrinted>
  <dcterms:created xsi:type="dcterms:W3CDTF">2013-03-24T19:55:28Z</dcterms:created>
  <dcterms:modified xsi:type="dcterms:W3CDTF">2013-06-05T04:05:09Z</dcterms:modified>
</cp:coreProperties>
</file>