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s/slide34.xml" ContentType="application/vnd.openxmlformats-officedocument.presentationml.slide+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slides/slide31.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48" r:id="rId1"/>
  </p:sldMasterIdLst>
  <p:notesMasterIdLst>
    <p:notesMasterId r:id="rId37"/>
  </p:notesMasterIdLst>
  <p:handoutMasterIdLst>
    <p:handoutMasterId r:id="rId38"/>
  </p:handoutMasterIdLst>
  <p:sldIdLst>
    <p:sldId id="261" r:id="rId2"/>
    <p:sldId id="327" r:id="rId3"/>
    <p:sldId id="353" r:id="rId4"/>
    <p:sldId id="355" r:id="rId5"/>
    <p:sldId id="356" r:id="rId6"/>
    <p:sldId id="357" r:id="rId7"/>
    <p:sldId id="358" r:id="rId8"/>
    <p:sldId id="359" r:id="rId9"/>
    <p:sldId id="414" r:id="rId10"/>
    <p:sldId id="415" r:id="rId11"/>
    <p:sldId id="416" r:id="rId12"/>
    <p:sldId id="417" r:id="rId13"/>
    <p:sldId id="418" r:id="rId14"/>
    <p:sldId id="419" r:id="rId15"/>
    <p:sldId id="420" r:id="rId16"/>
    <p:sldId id="421" r:id="rId17"/>
    <p:sldId id="422" r:id="rId18"/>
    <p:sldId id="423" r:id="rId19"/>
    <p:sldId id="424" r:id="rId20"/>
    <p:sldId id="379" r:id="rId21"/>
    <p:sldId id="404" r:id="rId22"/>
    <p:sldId id="407" r:id="rId23"/>
    <p:sldId id="360" r:id="rId24"/>
    <p:sldId id="381" r:id="rId25"/>
    <p:sldId id="361" r:id="rId26"/>
    <p:sldId id="375" r:id="rId27"/>
    <p:sldId id="377" r:id="rId28"/>
    <p:sldId id="378" r:id="rId29"/>
    <p:sldId id="408" r:id="rId30"/>
    <p:sldId id="409" r:id="rId31"/>
    <p:sldId id="410" r:id="rId32"/>
    <p:sldId id="402" r:id="rId33"/>
    <p:sldId id="389" r:id="rId34"/>
    <p:sldId id="425" r:id="rId35"/>
    <p:sldId id="374" r:id="rId3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FFFFFF"/>
    <a:srgbClr val="63B6CC"/>
    <a:srgbClr val="59B1C8"/>
    <a:srgbClr val="38A2BE"/>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934" autoAdjust="0"/>
    <p:restoredTop sz="94661" autoAdjust="0"/>
  </p:normalViewPr>
  <p:slideViewPr>
    <p:cSldViewPr>
      <p:cViewPr varScale="1">
        <p:scale>
          <a:sx n="101" d="100"/>
          <a:sy n="101" d="100"/>
        </p:scale>
        <p:origin x="-1736"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atin typeface="Arial" pitchFamily="-65" charset="0"/>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0" hangingPunct="0">
              <a:defRPr sz="1200">
                <a:latin typeface="Arial" pitchFamily="-65" charset="0"/>
                <a:ea typeface="+mn-ea"/>
                <a:cs typeface="+mn-cs"/>
              </a:defRPr>
            </a:lvl1pPr>
          </a:lstStyle>
          <a:p>
            <a:pPr>
              <a:defRPr/>
            </a:pPr>
            <a:fld id="{C3F5C946-2F63-C84A-B40E-2F25A71FF78E}" type="datetime1">
              <a:rPr lang="en-US"/>
              <a:pPr>
                <a:defRPr/>
              </a:pPr>
              <a:t>3/5/10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0" hangingPunct="0">
              <a:defRPr sz="1200">
                <a:latin typeface="Arial" pitchFamily="-65" charset="0"/>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eaLnBrk="0" hangingPunct="0">
              <a:defRPr sz="1200">
                <a:latin typeface="Arial" pitchFamily="-65" charset="0"/>
                <a:ea typeface="+mn-ea"/>
                <a:cs typeface="+mn-cs"/>
              </a:defRPr>
            </a:lvl1pPr>
          </a:lstStyle>
          <a:p>
            <a:pPr>
              <a:defRPr/>
            </a:pPr>
            <a:fld id="{2BE8E10C-A24F-9440-B03D-428580EB21DC}"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65" charset="0"/>
                <a:ea typeface="+mn-ea"/>
                <a:cs typeface="+mn-cs"/>
              </a:defRPr>
            </a:lvl1pPr>
          </a:lstStyle>
          <a:p>
            <a:pPr>
              <a:defRPr/>
            </a:pPr>
            <a:endParaRPr lang="en-US"/>
          </a:p>
        </p:txBody>
      </p:sp>
      <p:sp>
        <p:nvSpPr>
          <p:cNvPr id="593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65" charset="0"/>
                <a:ea typeface="+mn-ea"/>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93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3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65" charset="0"/>
                <a:ea typeface="+mn-ea"/>
                <a:cs typeface="+mn-cs"/>
              </a:defRPr>
            </a:lvl1pPr>
          </a:lstStyle>
          <a:p>
            <a:pPr>
              <a:defRPr/>
            </a:pPr>
            <a:endParaRPr lang="en-US"/>
          </a:p>
        </p:txBody>
      </p:sp>
      <p:sp>
        <p:nvSpPr>
          <p:cNvPr id="593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itchFamily="-65" charset="0"/>
                <a:ea typeface="+mn-ea"/>
                <a:cs typeface="+mn-cs"/>
              </a:defRPr>
            </a:lvl1pPr>
          </a:lstStyle>
          <a:p>
            <a:pPr>
              <a:defRPr/>
            </a:pPr>
            <a:fld id="{45B6F7B8-BF95-AA4F-B04E-B4C13023AAE8}"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398E59F0-7F06-B24E-8379-3FB9D05ED4CF}" type="slidenum">
              <a:rPr lang="en-US"/>
              <a:pPr/>
              <a:t>4</a:t>
            </a:fld>
            <a:endParaRPr lang="en-US"/>
          </a:p>
        </p:txBody>
      </p:sp>
      <p:sp>
        <p:nvSpPr>
          <p:cNvPr id="662530" name="Rectangle 2"/>
          <p:cNvSpPr>
            <a:spLocks noGrp="1" noRot="1" noChangeAspect="1" noChangeArrowheads="1" noTextEdit="1"/>
          </p:cNvSpPr>
          <p:nvPr>
            <p:ph type="sldImg"/>
          </p:nvPr>
        </p:nvSpPr>
        <p:spPr bwMode="auto">
          <a:xfrm>
            <a:off x="1154113" y="692150"/>
            <a:ext cx="4556125" cy="3416300"/>
          </a:xfrm>
          <a:prstGeom prst="rect">
            <a:avLst/>
          </a:prstGeom>
          <a:solidFill>
            <a:srgbClr val="FFFFFF"/>
          </a:solidFill>
          <a:ln>
            <a:solidFill>
              <a:srgbClr val="000000"/>
            </a:solidFill>
            <a:miter lim="800000"/>
            <a:headEnd/>
            <a:tailEnd/>
          </a:ln>
        </p:spPr>
      </p:sp>
      <p:sp>
        <p:nvSpPr>
          <p:cNvPr id="662531" name="Rectangle 3"/>
          <p:cNvSpPr>
            <a:spLocks noGrp="1" noChangeArrowheads="1"/>
          </p:cNvSpPr>
          <p:nvPr>
            <p:ph type="body" idx="1"/>
          </p:nvPr>
        </p:nvSpPr>
        <p:spPr bwMode="auto">
          <a:xfrm>
            <a:off x="773907" y="4342191"/>
            <a:ext cx="5344418" cy="4116917"/>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9787C716-55E5-5D4F-BB2C-5043A743BB80}" type="slidenum">
              <a:rPr lang="en-US"/>
              <a:pPr/>
              <a:t>5</a:t>
            </a:fld>
            <a:endParaRPr lang="en-US"/>
          </a:p>
        </p:txBody>
      </p:sp>
      <p:sp>
        <p:nvSpPr>
          <p:cNvPr id="688130" name="Rectangle 2"/>
          <p:cNvSpPr>
            <a:spLocks noGrp="1" noRot="1" noChangeAspect="1" noChangeArrowheads="1" noTextEdit="1"/>
          </p:cNvSpPr>
          <p:nvPr>
            <p:ph type="sldImg"/>
          </p:nvPr>
        </p:nvSpPr>
        <p:spPr bwMode="auto">
          <a:xfrm>
            <a:off x="1143000" y="684213"/>
            <a:ext cx="4573588" cy="3430587"/>
          </a:xfrm>
          <a:prstGeom prst="rect">
            <a:avLst/>
          </a:prstGeom>
          <a:solidFill>
            <a:srgbClr val="FFFFFF"/>
          </a:solidFill>
          <a:ln>
            <a:solidFill>
              <a:srgbClr val="000000"/>
            </a:solidFill>
            <a:miter lim="800000"/>
            <a:headEnd/>
            <a:tailEnd/>
          </a:ln>
        </p:spPr>
      </p:sp>
      <p:sp>
        <p:nvSpPr>
          <p:cNvPr id="688131" name="Rectangle 3"/>
          <p:cNvSpPr>
            <a:spLocks noGrp="1" noChangeArrowheads="1"/>
          </p:cNvSpPr>
          <p:nvPr>
            <p:ph type="body" idx="1"/>
          </p:nvPr>
        </p:nvSpPr>
        <p:spPr bwMode="auto">
          <a:xfrm>
            <a:off x="686098" y="4343703"/>
            <a:ext cx="5485805" cy="4115405"/>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8502A46B-107F-BB46-A1BA-B5AD808A460E}" type="slidenum">
              <a:rPr lang="en-US"/>
              <a:pPr/>
              <a:t>16</a:t>
            </a:fld>
            <a:endParaRPr lang="en-US"/>
          </a:p>
        </p:txBody>
      </p:sp>
      <p:sp>
        <p:nvSpPr>
          <p:cNvPr id="709634" name="Rectangle 2"/>
          <p:cNvSpPr>
            <a:spLocks noGrp="1" noRot="1" noChangeAspect="1" noChangeArrowheads="1" noTextEdit="1"/>
          </p:cNvSpPr>
          <p:nvPr>
            <p:ph type="sldImg"/>
          </p:nvPr>
        </p:nvSpPr>
        <p:spPr>
          <a:ln/>
        </p:spPr>
      </p:sp>
      <p:sp>
        <p:nvSpPr>
          <p:cNvPr id="70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B36874A9-AB34-114B-ABE6-AB6B3430B8C7}" type="slidenum">
              <a:rPr lang="en-US"/>
              <a:pPr/>
              <a:t>17</a:t>
            </a:fld>
            <a:endParaRPr lang="en-US"/>
          </a:p>
        </p:txBody>
      </p:sp>
      <p:sp>
        <p:nvSpPr>
          <p:cNvPr id="724994" name="Rectangle 2"/>
          <p:cNvSpPr>
            <a:spLocks noGrp="1" noRot="1" noChangeAspect="1" noChangeArrowheads="1" noTextEdit="1"/>
          </p:cNvSpPr>
          <p:nvPr>
            <p:ph type="sldImg"/>
          </p:nvPr>
        </p:nvSpPr>
        <p:spPr>
          <a:ln/>
        </p:spPr>
      </p:sp>
      <p:sp>
        <p:nvSpPr>
          <p:cNvPr id="72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r>
              <a:rPr lang="en-US"/>
              <a:t>Algorithm &amp; Transient Store</a:t>
            </a:r>
          </a:p>
          <a:p>
            <a:pPr lvl="1"/>
            <a:r>
              <a:rPr lang="en-US"/>
              <a:t>In order to minimize the coupling between algorithms, the transient data store acts a “black-board” between algorithms. An Algorithm does not need to know from where the data has been produced, it only knows what data it requires and what data will be producing. </a:t>
            </a:r>
          </a:p>
          <a:p>
            <a:pPr lvl="1"/>
            <a:r>
              <a:rPr lang="en-US"/>
              <a:t>As in shown in the viewgraph, we can create “data-flows” using a number of Algorithms known only, their inputs and outputs, by scheduling them in the adequate order.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r>
              <a:rPr lang="en-US"/>
              <a:t>Gaudi Services</a:t>
            </a:r>
          </a:p>
          <a:p>
            <a:pPr lvl="1"/>
            <a:r>
              <a:rPr lang="en-US"/>
              <a:t>Open ended list of available services in Gaudi. The services in the top of the list will be the ones that will be used and exercised during the tutorial. Many of the existing services are not really used directly by the Algorithms implementing a physics algorithm but they are used by the Framework itself in implementing some of the functionalities (persistency, visualization, interactivity, etc.)</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a:xfrm>
            <a:off x="7391400" y="6407944"/>
            <a:ext cx="1255872" cy="365760"/>
          </a:xfrm>
          <a:prstGeom prst="rect">
            <a:avLst/>
          </a:prstGeom>
        </p:spPr>
        <p:txBody>
          <a:bodyPr/>
          <a:lstStyle>
            <a:lvl1pPr>
              <a:defRPr>
                <a:solidFill>
                  <a:srgbClr val="FFFFFF"/>
                </a:solidFill>
              </a:defRPr>
            </a:lvl1pPr>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pPr>
              <a:defRPr/>
            </a:pPr>
            <a:r>
              <a:rPr lang="en-US" smtClean="0"/>
              <a:t>SuperB Computing R&amp;D Workshop, March 9-12, 2010, Ferrara  -- P. Mato/CERN </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pPr>
              <a:defRPr/>
            </a:pPr>
            <a:fld id="{178E4E9F-8B5A-0544-8B91-F3CC96BF3D52}"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7391400" y="6407944"/>
            <a:ext cx="1255872" cy="365760"/>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SuperB Computing R&amp;D Workshop, March 9-12, 2010, Ferrara  -- P. Mato/CERN </a:t>
            </a:r>
            <a:endParaRPr lang="en-US"/>
          </a:p>
        </p:txBody>
      </p:sp>
      <p:sp>
        <p:nvSpPr>
          <p:cNvPr id="6" name="Slide Number Placeholder 5"/>
          <p:cNvSpPr>
            <a:spLocks noGrp="1"/>
          </p:cNvSpPr>
          <p:nvPr>
            <p:ph type="sldNum" sz="quarter" idx="12"/>
          </p:nvPr>
        </p:nvSpPr>
        <p:spPr/>
        <p:txBody>
          <a:bodyPr/>
          <a:lstStyle/>
          <a:p>
            <a:pPr>
              <a:defRPr/>
            </a:pPr>
            <a:fld id="{CC209C32-982F-904E-857A-9B98E0A7152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7391400" y="6407944"/>
            <a:ext cx="1255872" cy="365760"/>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SuperB Computing R&amp;D Workshop, March 9-12, 2010, Ferrara  -- P. Mato/CERN </a:t>
            </a:r>
            <a:endParaRPr lang="en-US"/>
          </a:p>
        </p:txBody>
      </p:sp>
      <p:sp>
        <p:nvSpPr>
          <p:cNvPr id="6" name="Slide Number Placeholder 5"/>
          <p:cNvSpPr>
            <a:spLocks noGrp="1"/>
          </p:cNvSpPr>
          <p:nvPr>
            <p:ph type="sldNum" sz="quarter" idx="12"/>
          </p:nvPr>
        </p:nvSpPr>
        <p:spPr/>
        <p:txBody>
          <a:bodyPr/>
          <a:lstStyle/>
          <a:p>
            <a:pPr>
              <a:defRPr/>
            </a:pPr>
            <a:fld id="{A433FE0E-5852-AB4F-AAC3-A0A01B45696C}"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81123" y="228600"/>
            <a:ext cx="777196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92527" y="1371600"/>
            <a:ext cx="4064815"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98064" y="1371600"/>
            <a:ext cx="4064814" cy="4876800"/>
          </a:xfrm>
        </p:spPr>
        <p:txBody>
          <a:bodyPr/>
          <a:lstStyle/>
          <a:p>
            <a:endParaRPr lang="en-US"/>
          </a:p>
        </p:txBody>
      </p:sp>
      <p:sp>
        <p:nvSpPr>
          <p:cNvPr id="5" name="Date Placeholder 4"/>
          <p:cNvSpPr>
            <a:spLocks noGrp="1"/>
          </p:cNvSpPr>
          <p:nvPr>
            <p:ph type="dt" sz="half" idx="10"/>
          </p:nvPr>
        </p:nvSpPr>
        <p:spPr>
          <a:xfrm>
            <a:off x="1055415" y="6400800"/>
            <a:ext cx="1547942" cy="3048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2673718" y="6400800"/>
            <a:ext cx="4010578" cy="304800"/>
          </a:xfrm>
        </p:spPr>
        <p:txBody>
          <a:bodyPr/>
          <a:lstStyle>
            <a:lvl1pPr>
              <a:defRPr/>
            </a:lvl1pPr>
          </a:lstStyle>
          <a:p>
            <a:r>
              <a:rPr lang="en-US" smtClean="0"/>
              <a:t>SuperB Computing R&amp;D Workshop, March 9-12, 2010, Ferrara  -- P. Mato/CERN </a:t>
            </a:r>
            <a:endParaRPr lang="en-US"/>
          </a:p>
        </p:txBody>
      </p:sp>
      <p:sp>
        <p:nvSpPr>
          <p:cNvPr id="7" name="Slide Number Placeholder 6"/>
          <p:cNvSpPr>
            <a:spLocks noGrp="1"/>
          </p:cNvSpPr>
          <p:nvPr>
            <p:ph type="sldNum" sz="quarter" idx="12"/>
          </p:nvPr>
        </p:nvSpPr>
        <p:spPr>
          <a:xfrm>
            <a:off x="6825018" y="6400800"/>
            <a:ext cx="1899747" cy="304800"/>
          </a:xfrm>
        </p:spPr>
        <p:txBody>
          <a:bodyPr/>
          <a:lstStyle>
            <a:lvl1pPr>
              <a:defRPr smtClean="0"/>
            </a:lvl1pPr>
          </a:lstStyle>
          <a:p>
            <a:fld id="{25AA87D2-C518-1144-9C9A-CB0AFF31CD9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7391400" y="6407944"/>
            <a:ext cx="1255872" cy="365760"/>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SuperB Computing R&amp;D Workshop, March 9-12, 2010, Ferrara  -- P. Mato/CERN </a:t>
            </a:r>
            <a:endParaRPr lang="en-US"/>
          </a:p>
        </p:txBody>
      </p:sp>
      <p:sp>
        <p:nvSpPr>
          <p:cNvPr id="6" name="Slide Number Placeholder 5"/>
          <p:cNvSpPr>
            <a:spLocks noGrp="1"/>
          </p:cNvSpPr>
          <p:nvPr>
            <p:ph type="sldNum" sz="quarter" idx="12"/>
          </p:nvPr>
        </p:nvSpPr>
        <p:spPr/>
        <p:txBody>
          <a:bodyPr/>
          <a:lstStyle/>
          <a:p>
            <a:pPr>
              <a:defRPr/>
            </a:pPr>
            <a:fld id="{A3ADFC63-D857-AF46-B8C4-102907B33CC5}" type="slidenum">
              <a:rPr lang="en-US" smtClean="0"/>
              <a:pPr>
                <a:defRPr/>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7391400" y="6407944"/>
            <a:ext cx="1255872" cy="365760"/>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SuperB Computing R&amp;D Workshop, March 9-12, 2010, Ferrara  -- P. Mato/CERN </a:t>
            </a:r>
            <a:endParaRPr lang="en-US"/>
          </a:p>
        </p:txBody>
      </p:sp>
      <p:sp>
        <p:nvSpPr>
          <p:cNvPr id="6" name="Slide Number Placeholder 5"/>
          <p:cNvSpPr>
            <a:spLocks noGrp="1"/>
          </p:cNvSpPr>
          <p:nvPr>
            <p:ph type="sldNum" sz="quarter" idx="12"/>
          </p:nvPr>
        </p:nvSpPr>
        <p:spPr/>
        <p:txBody>
          <a:bodyPr/>
          <a:lstStyle/>
          <a:p>
            <a:pPr>
              <a:defRPr/>
            </a:pPr>
            <a:fld id="{ABFB6125-AFF7-3F47-958A-DD008AEE2FD4}"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7391400" y="6407944"/>
            <a:ext cx="1255872" cy="365760"/>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SuperB Computing R&amp;D Workshop, March 9-12, 2010, Ferrara  -- P. Mato/CERN </a:t>
            </a:r>
            <a:endParaRPr lang="en-US"/>
          </a:p>
        </p:txBody>
      </p:sp>
      <p:sp>
        <p:nvSpPr>
          <p:cNvPr id="7" name="Slide Number Placeholder 6"/>
          <p:cNvSpPr>
            <a:spLocks noGrp="1"/>
          </p:cNvSpPr>
          <p:nvPr>
            <p:ph type="sldNum" sz="quarter" idx="12"/>
          </p:nvPr>
        </p:nvSpPr>
        <p:spPr/>
        <p:txBody>
          <a:bodyPr/>
          <a:lstStyle/>
          <a:p>
            <a:pPr>
              <a:defRPr/>
            </a:pPr>
            <a:fld id="{42D03ED2-F760-9E40-BC82-1DE0EC5E695D}" type="slidenum">
              <a:rPr lang="en-US" smtClean="0"/>
              <a:pPr>
                <a:defRPr/>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7391400" y="6407944"/>
            <a:ext cx="1255872" cy="365760"/>
          </a:xfrm>
          <a:prstGeom prst="rect">
            <a:avLst/>
          </a:prstGeom>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smtClean="0"/>
              <a:t>SuperB Computing R&amp;D Workshop, March 9-12, 2010, Ferrara  -- P. Mato/CERN </a:t>
            </a:r>
            <a:endParaRPr lang="en-US"/>
          </a:p>
        </p:txBody>
      </p:sp>
      <p:sp>
        <p:nvSpPr>
          <p:cNvPr id="9" name="Slide Number Placeholder 8"/>
          <p:cNvSpPr>
            <a:spLocks noGrp="1"/>
          </p:cNvSpPr>
          <p:nvPr>
            <p:ph type="sldNum" sz="quarter" idx="12"/>
          </p:nvPr>
        </p:nvSpPr>
        <p:spPr/>
        <p:txBody>
          <a:bodyPr/>
          <a:lstStyle/>
          <a:p>
            <a:pPr>
              <a:defRPr/>
            </a:pPr>
            <a:fld id="{C78846E2-6F60-9740-AB1A-A4E6013111FF}"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391400" y="6407944"/>
            <a:ext cx="1255872" cy="365760"/>
          </a:xfrm>
          <a:prstGeom prst="rect">
            <a:avLst/>
          </a:prstGeom>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smtClean="0"/>
              <a:t>SuperB Computing R&amp;D Workshop, March 9-12, 2010, Ferrara  -- P. Mato/CERN </a:t>
            </a:r>
            <a:endParaRPr lang="en-US"/>
          </a:p>
        </p:txBody>
      </p:sp>
      <p:sp>
        <p:nvSpPr>
          <p:cNvPr id="5" name="Slide Number Placeholder 4"/>
          <p:cNvSpPr>
            <a:spLocks noGrp="1"/>
          </p:cNvSpPr>
          <p:nvPr>
            <p:ph type="sldNum" sz="quarter" idx="12"/>
          </p:nvPr>
        </p:nvSpPr>
        <p:spPr/>
        <p:txBody>
          <a:bodyPr/>
          <a:lstStyle/>
          <a:p>
            <a:pPr>
              <a:defRPr/>
            </a:pPr>
            <a:fld id="{06478F4B-8BE0-DD43-B427-F4D757055CCF}" type="slidenum">
              <a:rPr lang="en-US" smtClean="0"/>
              <a:pPr>
                <a:defRPr/>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91400" y="6407944"/>
            <a:ext cx="1255872" cy="365760"/>
          </a:xfrm>
          <a:prstGeom prst="rect">
            <a:avLst/>
          </a:prstGeom>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smtClean="0"/>
              <a:t>SuperB Computing R&amp;D Workshop, March 9-12, 2010, Ferrara  -- P. Mato/CERN </a:t>
            </a:r>
            <a:endParaRPr lang="en-US"/>
          </a:p>
        </p:txBody>
      </p:sp>
      <p:sp>
        <p:nvSpPr>
          <p:cNvPr id="4" name="Slide Number Placeholder 3"/>
          <p:cNvSpPr>
            <a:spLocks noGrp="1"/>
          </p:cNvSpPr>
          <p:nvPr>
            <p:ph type="sldNum" sz="quarter" idx="12"/>
          </p:nvPr>
        </p:nvSpPr>
        <p:spPr/>
        <p:txBody>
          <a:bodyPr/>
          <a:lstStyle/>
          <a:p>
            <a:pPr>
              <a:defRPr/>
            </a:pPr>
            <a:fld id="{EEE9779C-F467-6D4E-9162-2E404BDF53BD}"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SuperB Computing R&amp;D Workshop, March 9-12, 2010, Ferrara  -- P. Mato/CERN </a:t>
            </a:r>
            <a:endParaRPr lang="en-US"/>
          </a:p>
        </p:txBody>
      </p:sp>
      <p:sp>
        <p:nvSpPr>
          <p:cNvPr id="7" name="Slide Number Placeholder 6"/>
          <p:cNvSpPr>
            <a:spLocks noGrp="1"/>
          </p:cNvSpPr>
          <p:nvPr>
            <p:ph type="sldNum" sz="quarter" idx="12"/>
          </p:nvPr>
        </p:nvSpPr>
        <p:spPr/>
        <p:txBody>
          <a:bodyPr/>
          <a:lstStyle/>
          <a:p>
            <a:pPr>
              <a:defRPr/>
            </a:pPr>
            <a:fld id="{820243EF-572C-A94C-9365-0AC5A3C011DF}"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a:xfrm>
            <a:off x="7391400" y="6407944"/>
            <a:ext cx="1255872" cy="365760"/>
          </a:xfrm>
          <a:prstGeom prst="rect">
            <a:avLst/>
          </a:prstGeom>
        </p:spPr>
        <p:txBody>
          <a:bodyPr/>
          <a:lstStyle>
            <a:lvl1pPr>
              <a:defRPr>
                <a:solidFill>
                  <a:schemeClr val="tx1"/>
                </a:solidFill>
              </a:defRPr>
            </a:lvl1pPr>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pPr>
              <a:defRPr/>
            </a:pPr>
            <a:r>
              <a:rPr lang="en-US" smtClean="0"/>
              <a:t>SuperB Computing R&amp;D Workshop, March 9-12, 2010, Ferrara  -- P. Mato/CERN </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pPr>
              <a:defRPr/>
            </a:pPr>
            <a:fld id="{7D018E38-C6F9-BF4F-B1F5-8C5C9B5BB6B2}"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2" name="Footer Placeholder 21"/>
          <p:cNvSpPr>
            <a:spLocks noGrp="1"/>
          </p:cNvSpPr>
          <p:nvPr>
            <p:ph type="ftr" sz="quarter" idx="3"/>
          </p:nvPr>
        </p:nvSpPr>
        <p:spPr>
          <a:xfrm>
            <a:off x="3124200" y="6324600"/>
            <a:ext cx="5029200" cy="365125"/>
          </a:xfrm>
          <a:prstGeom prst="rect">
            <a:avLst/>
          </a:prstGeom>
        </p:spPr>
        <p:txBody>
          <a:bodyPr vert="horz" anchor="b"/>
          <a:lstStyle>
            <a:lvl1pPr algn="r" eaLnBrk="1" latinLnBrk="0" hangingPunct="1">
              <a:defRPr kumimoji="0" sz="1000">
                <a:solidFill>
                  <a:schemeClr val="tx1"/>
                </a:solidFill>
              </a:defRPr>
            </a:lvl1pPr>
          </a:lstStyle>
          <a:p>
            <a:pPr>
              <a:defRPr/>
            </a:pPr>
            <a:r>
              <a:rPr lang="en-US" smtClean="0"/>
              <a:t>SuperB Computing R&amp;D Workshop, March 9-12, 2010, Ferrara  -- P. Mato/CERN </a:t>
            </a:r>
            <a:endParaRPr lang="en-US" dirty="0"/>
          </a:p>
        </p:txBody>
      </p:sp>
      <p:sp>
        <p:nvSpPr>
          <p:cNvPr id="18" name="Slide Number Placeholder 17"/>
          <p:cNvSpPr>
            <a:spLocks noGrp="1"/>
          </p:cNvSpPr>
          <p:nvPr>
            <p:ph type="sldNum" sz="quarter" idx="4"/>
          </p:nvPr>
        </p:nvSpPr>
        <p:spPr>
          <a:xfrm>
            <a:off x="8382000" y="6324600"/>
            <a:ext cx="365760" cy="365125"/>
          </a:xfrm>
          <a:prstGeom prst="rect">
            <a:avLst/>
          </a:prstGeom>
        </p:spPr>
        <p:txBody>
          <a:bodyPr vert="horz" anchor="b"/>
          <a:lstStyle>
            <a:lvl1pPr algn="r" eaLnBrk="1" latinLnBrk="0" hangingPunct="1">
              <a:defRPr kumimoji="0" sz="1000" b="0">
                <a:solidFill>
                  <a:schemeClr val="tx1"/>
                </a:solidFill>
              </a:defRPr>
            </a:lvl1pPr>
          </a:lstStyle>
          <a:p>
            <a:pPr>
              <a:defRPr/>
            </a:pPr>
            <a:fld id="{29E419B0-5250-5242-8D42-4B393089F893}" type="slidenum">
              <a:rPr lang="en-US" smtClean="0"/>
              <a:pPr>
                <a:defRPr/>
              </a:pPr>
              <a:t>‹#›</a:t>
            </a:fld>
            <a:endParaRPr lang="en-US" dirty="0">
              <a:solidFill>
                <a:schemeClr val="tx1">
                  <a:shade val="50000"/>
                </a:scheme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Framework evolution: status and outlook</a:t>
            </a:r>
            <a:endParaRPr lang="en-US" dirty="0"/>
          </a:p>
        </p:txBody>
      </p:sp>
      <p:sp>
        <p:nvSpPr>
          <p:cNvPr id="7" name="Subtitle 6"/>
          <p:cNvSpPr>
            <a:spLocks noGrp="1"/>
          </p:cNvSpPr>
          <p:nvPr>
            <p:ph type="subTitle" idx="1"/>
          </p:nvPr>
        </p:nvSpPr>
        <p:spPr>
          <a:xfrm>
            <a:off x="304800" y="3810000"/>
            <a:ext cx="8153400" cy="1199704"/>
          </a:xfrm>
        </p:spPr>
        <p:txBody>
          <a:bodyPr>
            <a:normAutofit fontScale="92500" lnSpcReduction="20000"/>
          </a:bodyPr>
          <a:lstStyle/>
          <a:p>
            <a:r>
              <a:rPr lang="en-US" b="1" dirty="0" err="1" smtClean="0"/>
              <a:t>SuperB</a:t>
            </a:r>
            <a:r>
              <a:rPr lang="en-US" b="1" dirty="0" smtClean="0"/>
              <a:t> Computing R&amp;D </a:t>
            </a:r>
            <a:r>
              <a:rPr lang="en-US" b="1" dirty="0" smtClean="0"/>
              <a:t>Workshop</a:t>
            </a:r>
          </a:p>
          <a:p>
            <a:r>
              <a:rPr lang="en-US" dirty="0" smtClean="0"/>
              <a:t> 9-</a:t>
            </a:r>
            <a:r>
              <a:rPr lang="en-US" dirty="0" smtClean="0"/>
              <a:t>12</a:t>
            </a:r>
            <a:r>
              <a:rPr lang="en-US" dirty="0" smtClean="0"/>
              <a:t> March 2010, </a:t>
            </a:r>
            <a:r>
              <a:rPr lang="en-US" dirty="0" smtClean="0"/>
              <a:t>IUSS, </a:t>
            </a:r>
            <a:r>
              <a:rPr lang="en-US" dirty="0" smtClean="0"/>
              <a:t>Ferrara, Italy</a:t>
            </a:r>
            <a:endParaRPr lang="en-US" dirty="0" smtClean="0"/>
          </a:p>
          <a:p>
            <a:r>
              <a:rPr lang="en-US" dirty="0" smtClean="0"/>
              <a:t>P. Mato /CERN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dirty="0" smtClean="0"/>
              <a:t>Interoperability Level-1</a:t>
            </a:r>
            <a:endParaRPr lang="en-US" dirty="0"/>
          </a:p>
        </p:txBody>
      </p:sp>
      <p:sp>
        <p:nvSpPr>
          <p:cNvPr id="9" name="Subtitle 8"/>
          <p:cNvSpPr>
            <a:spLocks noGrp="1"/>
          </p:cNvSpPr>
          <p:nvPr>
            <p:ph type="subTitle" idx="1"/>
          </p:nvPr>
        </p:nvSpPr>
        <p:spPr/>
        <p:txBody>
          <a:bodyPr/>
          <a:lstStyle/>
          <a:p>
            <a:r>
              <a:rPr lang="en-US" dirty="0" smtClean="0"/>
              <a:t>Application Interfaces and Common Formats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t>Agreement on ‘standard formats’ for input and output data is essential for independent development of different detector concepts</a:t>
            </a:r>
          </a:p>
          <a:p>
            <a:pPr lvl="1"/>
            <a:r>
              <a:rPr lang="en-US" sz="2000" dirty="0" smtClean="0"/>
              <a:t>Detector description, configuration data, MC generator data, raw data, reconstructed data, statistical data, etc.</a:t>
            </a:r>
          </a:p>
          <a:p>
            <a:r>
              <a:rPr lang="en-US" sz="2400" dirty="0" smtClean="0"/>
              <a:t>This has been the direction for the ILC software so far (e.g. </a:t>
            </a:r>
            <a:r>
              <a:rPr lang="en-US" sz="2400" dirty="0" err="1" smtClean="0"/>
              <a:t>lcdd</a:t>
            </a:r>
            <a:r>
              <a:rPr lang="en-US" sz="2400" dirty="0" smtClean="0"/>
              <a:t>, </a:t>
            </a:r>
            <a:r>
              <a:rPr lang="en-US" sz="2400" dirty="0" err="1" smtClean="0"/>
              <a:t>lcio</a:t>
            </a:r>
            <a:r>
              <a:rPr lang="en-US" sz="2400" dirty="0" smtClean="0"/>
              <a:t>, </a:t>
            </a:r>
            <a:r>
              <a:rPr lang="en-US" sz="2400" dirty="0" err="1" smtClean="0"/>
              <a:t>stdhep</a:t>
            </a:r>
            <a:r>
              <a:rPr lang="en-US" sz="2400" dirty="0" smtClean="0"/>
              <a:t>, gear,…)</a:t>
            </a:r>
          </a:p>
          <a:p>
            <a:pPr lvl="1"/>
            <a:r>
              <a:rPr lang="en-US" sz="2000" dirty="0" smtClean="0"/>
              <a:t>Very successful</a:t>
            </a:r>
          </a:p>
          <a:p>
            <a:pPr lvl="1"/>
            <a:r>
              <a:rPr lang="en-US" sz="2000" dirty="0" smtClean="0"/>
              <a:t>Interoperability with different languages (C++, Java)</a:t>
            </a:r>
          </a:p>
          <a:p>
            <a:r>
              <a:rPr lang="en-US" sz="2400" dirty="0" smtClean="0"/>
              <a:t>Unfortunately LHC has been standardizing on other formats/interfaces (e.g. </a:t>
            </a:r>
            <a:r>
              <a:rPr lang="en-US" sz="2400" dirty="0" err="1" smtClean="0"/>
              <a:t>HepMC</a:t>
            </a:r>
            <a:r>
              <a:rPr lang="en-US" sz="2400" dirty="0" smtClean="0"/>
              <a:t>, GDML, ROOT files, etc.)</a:t>
            </a:r>
          </a:p>
          <a:p>
            <a:pPr lvl="1"/>
            <a:r>
              <a:rPr lang="en-US" sz="2000" dirty="0" smtClean="0"/>
              <a:t>Effort has started to increase convergence in this area     </a:t>
            </a:r>
          </a:p>
        </p:txBody>
      </p:sp>
      <p:sp>
        <p:nvSpPr>
          <p:cNvPr id="5" name="Footer Placeholder 4"/>
          <p:cNvSpPr>
            <a:spLocks noGrp="1"/>
          </p:cNvSpPr>
          <p:nvPr>
            <p:ph type="ftr" sz="quarter" idx="11"/>
          </p:nvPr>
        </p:nvSpPr>
        <p:spPr/>
        <p:txBody>
          <a:bodyPr/>
          <a:lstStyle/>
          <a:p>
            <a:r>
              <a:rPr lang="en-US" smtClean="0"/>
              <a:t>SuperB Computing R&amp;D Workshop, March 9-12, 2010, Ferrara  -- P. Mato/CERN </a:t>
            </a:r>
            <a:endParaRPr lang="en-US"/>
          </a:p>
        </p:txBody>
      </p:sp>
      <p:sp>
        <p:nvSpPr>
          <p:cNvPr id="6" name="Slide Number Placeholder 5"/>
          <p:cNvSpPr>
            <a:spLocks noGrp="1"/>
          </p:cNvSpPr>
          <p:nvPr>
            <p:ph type="sldNum" sz="quarter" idx="12"/>
          </p:nvPr>
        </p:nvSpPr>
        <p:spPr/>
        <p:txBody>
          <a:bodyPr/>
          <a:lstStyle/>
          <a:p>
            <a:fld id="{A3ADFC63-D857-AF46-B8C4-102907B33CC5}" type="slidenum">
              <a:rPr lang="en-US" smtClean="0"/>
              <a:pPr/>
              <a:t>11</a:t>
            </a:fld>
            <a:endParaRPr lang="en-US"/>
          </a:p>
        </p:txBody>
      </p:sp>
      <p:sp>
        <p:nvSpPr>
          <p:cNvPr id="3" name="Title 2"/>
          <p:cNvSpPr>
            <a:spLocks noGrp="1"/>
          </p:cNvSpPr>
          <p:nvPr>
            <p:ph type="title"/>
          </p:nvPr>
        </p:nvSpPr>
        <p:spPr/>
        <p:txBody>
          <a:bodyPr/>
          <a:lstStyle/>
          <a:p>
            <a:r>
              <a:rPr lang="en-US" dirty="0" smtClean="0"/>
              <a:t>Application Interfaces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It is not sufficient to say that is ‘ROOT’ format or ‘ASCII’ format</a:t>
            </a:r>
          </a:p>
          <a:p>
            <a:pPr lvl="1"/>
            <a:r>
              <a:rPr lang="en-US" sz="2000" dirty="0" smtClean="0"/>
              <a:t>You need to agreed on what is the actual data contents</a:t>
            </a:r>
          </a:p>
          <a:p>
            <a:pPr lvl="1"/>
            <a:r>
              <a:rPr lang="en-US" sz="2000" dirty="0" smtClean="0"/>
              <a:t>It implies common or standard ‘Event Data Models’</a:t>
            </a:r>
          </a:p>
          <a:p>
            <a:r>
              <a:rPr lang="en-US" sz="2400" dirty="0" smtClean="0"/>
              <a:t>Common Event Data models</a:t>
            </a:r>
          </a:p>
          <a:p>
            <a:pPr lvl="1"/>
            <a:r>
              <a:rPr lang="en-US" sz="2000" dirty="0" smtClean="0"/>
              <a:t>Obviously within an experiment the Event model is common</a:t>
            </a:r>
          </a:p>
          <a:p>
            <a:pPr lvl="2"/>
            <a:r>
              <a:rPr lang="en-US" sz="1800" dirty="0" smtClean="0"/>
              <a:t>Algorithms can be easily re-used between reconstruction, high-level trigger, etc.</a:t>
            </a:r>
          </a:p>
          <a:p>
            <a:pPr lvl="1"/>
            <a:r>
              <a:rPr lang="en-US" sz="2000" dirty="0" smtClean="0"/>
              <a:t>Sharing of Event Data models in LHC has not happen </a:t>
            </a:r>
          </a:p>
          <a:p>
            <a:pPr lvl="1"/>
            <a:r>
              <a:rPr lang="en-US" sz="2000" dirty="0" smtClean="0"/>
              <a:t>On the contrary, LCIO is a very successful Event Model (and I/O system) for the ILC community</a:t>
            </a:r>
          </a:p>
          <a:p>
            <a:pPr lvl="2"/>
            <a:r>
              <a:rPr lang="en-US" sz="2000" dirty="0" smtClean="0"/>
              <a:t>It allows to interoperate between detector concepts </a:t>
            </a:r>
          </a:p>
          <a:p>
            <a:pPr lvl="1"/>
            <a:endParaRPr lang="en-US" sz="2000" dirty="0" smtClean="0"/>
          </a:p>
          <a:p>
            <a:pPr lvl="1">
              <a:buNone/>
            </a:pPr>
            <a:endParaRPr lang="en-US" sz="2000" dirty="0"/>
          </a:p>
        </p:txBody>
      </p:sp>
      <p:sp>
        <p:nvSpPr>
          <p:cNvPr id="4" name="Footer Placeholder 3"/>
          <p:cNvSpPr>
            <a:spLocks noGrp="1"/>
          </p:cNvSpPr>
          <p:nvPr>
            <p:ph type="ftr" sz="quarter" idx="11"/>
          </p:nvPr>
        </p:nvSpPr>
        <p:spPr/>
        <p:txBody>
          <a:bodyPr/>
          <a:lstStyle/>
          <a:p>
            <a:pPr>
              <a:defRPr/>
            </a:pPr>
            <a:r>
              <a:rPr lang="en-US" smtClean="0"/>
              <a:t>SuperB Computing R&amp;D Workshop, March 9-12, 2010, Ferrara  -- P. Mato/CERN </a:t>
            </a:r>
            <a:endParaRPr lang="en-US"/>
          </a:p>
        </p:txBody>
      </p:sp>
      <p:sp>
        <p:nvSpPr>
          <p:cNvPr id="5" name="Slide Number Placeholder 4"/>
          <p:cNvSpPr>
            <a:spLocks noGrp="1"/>
          </p:cNvSpPr>
          <p:nvPr>
            <p:ph type="sldNum" sz="quarter" idx="12"/>
          </p:nvPr>
        </p:nvSpPr>
        <p:spPr/>
        <p:txBody>
          <a:bodyPr/>
          <a:lstStyle/>
          <a:p>
            <a:pPr>
              <a:defRPr/>
            </a:pPr>
            <a:fld id="{A3ADFC63-D857-AF46-B8C4-102907B33CC5}" type="slidenum">
              <a:rPr lang="en-US" smtClean="0"/>
              <a:pPr>
                <a:defRPr/>
              </a:pPr>
              <a:t>12</a:t>
            </a:fld>
            <a:endParaRPr lang="en-US"/>
          </a:p>
        </p:txBody>
      </p:sp>
      <p:sp>
        <p:nvSpPr>
          <p:cNvPr id="6" name="Title 5"/>
          <p:cNvSpPr>
            <a:spLocks noGrp="1"/>
          </p:cNvSpPr>
          <p:nvPr>
            <p:ph type="title"/>
          </p:nvPr>
        </p:nvSpPr>
        <p:spPr/>
        <p:txBody>
          <a:bodyPr/>
          <a:lstStyle/>
          <a:p>
            <a:r>
              <a:rPr lang="en-US" dirty="0" smtClean="0"/>
              <a:t>Standard Data Formats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Event record written in C++ for HEP MC Generators.</a:t>
            </a:r>
          </a:p>
          <a:p>
            <a:pPr lvl="1"/>
            <a:r>
              <a:rPr lang="en-US" dirty="0" smtClean="0"/>
              <a:t>Many extensions from HEPEVT (the Fortran HEP standard common block)</a:t>
            </a:r>
          </a:p>
          <a:p>
            <a:r>
              <a:rPr lang="en-US" dirty="0" smtClean="0"/>
              <a:t>Agreed interface between MC authors and clients (LHC experiments, Geant4, …)</a:t>
            </a:r>
          </a:p>
          <a:p>
            <a:r>
              <a:rPr lang="en-US" dirty="0" smtClean="0"/>
              <a:t>I/O support</a:t>
            </a:r>
          </a:p>
          <a:p>
            <a:pPr lvl="1"/>
            <a:r>
              <a:rPr lang="en-US" dirty="0" smtClean="0"/>
              <a:t>Read and Write ASCII files. Handy but not very efficient.</a:t>
            </a:r>
          </a:p>
          <a:p>
            <a:pPr lvl="1"/>
            <a:r>
              <a:rPr lang="en-US" dirty="0" err="1" smtClean="0"/>
              <a:t>HepMC</a:t>
            </a:r>
            <a:r>
              <a:rPr lang="en-US" dirty="0" smtClean="0"/>
              <a:t> events can also be stored with ROOT I/O</a:t>
            </a:r>
          </a:p>
        </p:txBody>
      </p:sp>
      <p:sp>
        <p:nvSpPr>
          <p:cNvPr id="5" name="Footer Placeholder 4"/>
          <p:cNvSpPr>
            <a:spLocks noGrp="1"/>
          </p:cNvSpPr>
          <p:nvPr>
            <p:ph type="ftr" sz="quarter" idx="11"/>
          </p:nvPr>
        </p:nvSpPr>
        <p:spPr/>
        <p:txBody>
          <a:bodyPr/>
          <a:lstStyle/>
          <a:p>
            <a:pPr>
              <a:defRPr/>
            </a:pPr>
            <a:r>
              <a:rPr lang="en-US" smtClean="0"/>
              <a:t>SuperB Computing R&amp;D Workshop, March 9-12, 2010, Ferrara  -- P. Mato/CERN </a:t>
            </a:r>
            <a:endParaRPr lang="en-US"/>
          </a:p>
        </p:txBody>
      </p:sp>
      <p:sp>
        <p:nvSpPr>
          <p:cNvPr id="6" name="Slide Number Placeholder 5"/>
          <p:cNvSpPr>
            <a:spLocks noGrp="1"/>
          </p:cNvSpPr>
          <p:nvPr>
            <p:ph type="sldNum" sz="quarter" idx="12"/>
          </p:nvPr>
        </p:nvSpPr>
        <p:spPr/>
        <p:txBody>
          <a:bodyPr/>
          <a:lstStyle/>
          <a:p>
            <a:pPr>
              <a:defRPr/>
            </a:pPr>
            <a:fld id="{A3ADFC63-D857-AF46-B8C4-102907B33CC5}" type="slidenum">
              <a:rPr lang="en-US" smtClean="0"/>
              <a:pPr>
                <a:defRPr/>
              </a:pPr>
              <a:t>13</a:t>
            </a:fld>
            <a:endParaRPr lang="en-US"/>
          </a:p>
        </p:txBody>
      </p:sp>
      <p:sp>
        <p:nvSpPr>
          <p:cNvPr id="3" name="Title 2"/>
          <p:cNvSpPr>
            <a:spLocks noGrp="1"/>
          </p:cNvSpPr>
          <p:nvPr>
            <p:ph type="title"/>
          </p:nvPr>
        </p:nvSpPr>
        <p:spPr/>
        <p:txBody>
          <a:bodyPr/>
          <a:lstStyle/>
          <a:p>
            <a:r>
              <a:rPr lang="en-US" dirty="0" err="1" smtClean="0"/>
              <a:t>HepMC</a:t>
            </a:r>
            <a:r>
              <a:rPr lang="en-US" dirty="0" smtClean="0"/>
              <a:t> Event Record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Geometry Description Markup Language (XML)</a:t>
            </a:r>
          </a:p>
          <a:p>
            <a:r>
              <a:rPr lang="en-US" dirty="0" smtClean="0"/>
              <a:t>Low level (materials, shapes, volumes and placements)</a:t>
            </a:r>
          </a:p>
          <a:p>
            <a:pPr lvl="1"/>
            <a:r>
              <a:rPr lang="en-US" dirty="0" smtClean="0"/>
              <a:t>Quite verbose to edit directly</a:t>
            </a:r>
          </a:p>
          <a:p>
            <a:r>
              <a:rPr lang="en-US" dirty="0" smtClean="0"/>
              <a:t>Directly understood by Geant4 and ROOT</a:t>
            </a:r>
          </a:p>
          <a:p>
            <a:pPr lvl="1"/>
            <a:r>
              <a:rPr lang="en-US" dirty="0" smtClean="0"/>
              <a:t>Long term commitment</a:t>
            </a:r>
          </a:p>
          <a:p>
            <a:r>
              <a:rPr lang="en-US" dirty="0" smtClean="0"/>
              <a:t>Has been extended by </a:t>
            </a:r>
            <a:r>
              <a:rPr lang="en-US" dirty="0" err="1" smtClean="0"/>
              <a:t>lcdd</a:t>
            </a:r>
            <a:r>
              <a:rPr lang="en-US" dirty="0" smtClean="0"/>
              <a:t> with sensitive volumes, regions, visualization attributes, etc.</a:t>
            </a:r>
          </a:p>
          <a:p>
            <a:endParaRPr lang="en-US" dirty="0"/>
          </a:p>
        </p:txBody>
      </p:sp>
      <p:sp>
        <p:nvSpPr>
          <p:cNvPr id="5" name="Footer Placeholder 4"/>
          <p:cNvSpPr>
            <a:spLocks noGrp="1"/>
          </p:cNvSpPr>
          <p:nvPr>
            <p:ph type="ftr" sz="quarter" idx="11"/>
          </p:nvPr>
        </p:nvSpPr>
        <p:spPr/>
        <p:txBody>
          <a:bodyPr/>
          <a:lstStyle/>
          <a:p>
            <a:pPr>
              <a:defRPr/>
            </a:pPr>
            <a:r>
              <a:rPr lang="en-US" smtClean="0"/>
              <a:t>SuperB Computing R&amp;D Workshop, March 9-12, 2010, Ferrara  -- P. Mato/CERN </a:t>
            </a:r>
            <a:endParaRPr lang="en-US"/>
          </a:p>
        </p:txBody>
      </p:sp>
      <p:sp>
        <p:nvSpPr>
          <p:cNvPr id="6" name="Slide Number Placeholder 5"/>
          <p:cNvSpPr>
            <a:spLocks noGrp="1"/>
          </p:cNvSpPr>
          <p:nvPr>
            <p:ph type="sldNum" sz="quarter" idx="12"/>
          </p:nvPr>
        </p:nvSpPr>
        <p:spPr/>
        <p:txBody>
          <a:bodyPr/>
          <a:lstStyle/>
          <a:p>
            <a:pPr>
              <a:defRPr/>
            </a:pPr>
            <a:fld id="{A3ADFC63-D857-AF46-B8C4-102907B33CC5}" type="slidenum">
              <a:rPr lang="en-US" smtClean="0"/>
              <a:pPr>
                <a:defRPr/>
              </a:pPr>
              <a:t>14</a:t>
            </a:fld>
            <a:endParaRPr lang="en-US"/>
          </a:p>
        </p:txBody>
      </p:sp>
      <p:sp>
        <p:nvSpPr>
          <p:cNvPr id="3" name="Title 2"/>
          <p:cNvSpPr>
            <a:spLocks noGrp="1"/>
          </p:cNvSpPr>
          <p:nvPr>
            <p:ph type="title"/>
          </p:nvPr>
        </p:nvSpPr>
        <p:spPr/>
        <p:txBody>
          <a:bodyPr/>
          <a:lstStyle/>
          <a:p>
            <a:r>
              <a:rPr lang="en-US" dirty="0" smtClean="0"/>
              <a:t>GDML Exchange Format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Interoperability Level-2</a:t>
            </a:r>
            <a:endParaRPr lang="en-US" dirty="0"/>
          </a:p>
        </p:txBody>
      </p:sp>
      <p:sp>
        <p:nvSpPr>
          <p:cNvPr id="8" name="Subtitle 7"/>
          <p:cNvSpPr>
            <a:spLocks noGrp="1"/>
          </p:cNvSpPr>
          <p:nvPr>
            <p:ph type="subTitle" idx="1"/>
          </p:nvPr>
        </p:nvSpPr>
        <p:spPr/>
        <p:txBody>
          <a:bodyPr/>
          <a:lstStyle/>
          <a:p>
            <a:r>
              <a:rPr lang="en-US" dirty="0" smtClean="0"/>
              <a:t>Dictionaries, Scripting Languages and  Components Models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8611" name="Rectangle 3"/>
          <p:cNvSpPr>
            <a:spLocks noGrp="1" noChangeArrowheads="1"/>
          </p:cNvSpPr>
          <p:nvPr>
            <p:ph idx="1"/>
          </p:nvPr>
        </p:nvSpPr>
        <p:spPr>
          <a:xfrm>
            <a:off x="492528" y="1371600"/>
            <a:ext cx="8400812" cy="4876800"/>
          </a:xfrm>
        </p:spPr>
        <p:txBody>
          <a:bodyPr/>
          <a:lstStyle/>
          <a:p>
            <a:r>
              <a:rPr lang="en-US" sz="2000" dirty="0" smtClean="0"/>
              <a:t>To facilitate </a:t>
            </a:r>
            <a:r>
              <a:rPr lang="en-US" sz="2000" dirty="0"/>
              <a:t>the integration of independently developed components to build a coherent</a:t>
            </a:r>
            <a:r>
              <a:rPr lang="en-US" sz="2000" dirty="0" smtClean="0"/>
              <a:t> [single] program</a:t>
            </a:r>
          </a:p>
          <a:p>
            <a:r>
              <a:rPr lang="en-US" sz="2000" dirty="0">
                <a:solidFill>
                  <a:srgbClr val="0000FF"/>
                </a:solidFill>
              </a:rPr>
              <a:t>Dictionaries</a:t>
            </a:r>
          </a:p>
          <a:p>
            <a:pPr lvl="1"/>
            <a:r>
              <a:rPr lang="en-US" sz="1800" dirty="0"/>
              <a:t>Dictionaries provide meta data information (reflection) to allow introspection and interaction of objects in a generic manner</a:t>
            </a:r>
            <a:endParaRPr lang="en-US" sz="1800" dirty="0" smtClean="0"/>
          </a:p>
          <a:p>
            <a:pPr lvl="1"/>
            <a:r>
              <a:rPr lang="en-US" sz="1800" dirty="0" smtClean="0"/>
              <a:t>The LHC strategy has been a </a:t>
            </a:r>
            <a:r>
              <a:rPr lang="en-US" sz="1800" dirty="0"/>
              <a:t>single reflection system (</a:t>
            </a:r>
            <a:r>
              <a:rPr lang="en-US" sz="1800" dirty="0">
                <a:solidFill>
                  <a:srgbClr val="0000FF"/>
                </a:solidFill>
              </a:rPr>
              <a:t>Reflex</a:t>
            </a:r>
            <a:r>
              <a:rPr lang="en-US" sz="1800" dirty="0"/>
              <a:t>) </a:t>
            </a:r>
          </a:p>
          <a:p>
            <a:r>
              <a:rPr lang="en-US" sz="2000" dirty="0">
                <a:solidFill>
                  <a:srgbClr val="0000FF"/>
                </a:solidFill>
              </a:rPr>
              <a:t>Scripting languages</a:t>
            </a:r>
          </a:p>
          <a:p>
            <a:pPr lvl="1"/>
            <a:r>
              <a:rPr lang="en-US" sz="1800" dirty="0"/>
              <a:t>Interpreted languages are ideal for rapid prototyping</a:t>
            </a:r>
          </a:p>
          <a:p>
            <a:pPr lvl="1"/>
            <a:r>
              <a:rPr lang="en-US" sz="1800" dirty="0"/>
              <a:t>They allow integration of independently developed software modules (software bus)</a:t>
            </a:r>
          </a:p>
          <a:p>
            <a:pPr lvl="1"/>
            <a:r>
              <a:rPr lang="en-US" sz="1800" dirty="0" smtClean="0"/>
              <a:t>Standardized </a:t>
            </a:r>
            <a:r>
              <a:rPr lang="en-US" sz="1800" dirty="0"/>
              <a:t>on CINT and Python scripting languages</a:t>
            </a:r>
          </a:p>
          <a:p>
            <a:r>
              <a:rPr lang="en-US" sz="2000" dirty="0">
                <a:solidFill>
                  <a:srgbClr val="0000FF"/>
                </a:solidFill>
              </a:rPr>
              <a:t>Component model and </a:t>
            </a:r>
            <a:r>
              <a:rPr lang="en-US" sz="2000" dirty="0" smtClean="0">
                <a:solidFill>
                  <a:srgbClr val="0000FF"/>
                </a:solidFill>
              </a:rPr>
              <a:t>plug-in </a:t>
            </a:r>
            <a:r>
              <a:rPr lang="en-US" sz="2000" dirty="0">
                <a:solidFill>
                  <a:srgbClr val="0000FF"/>
                </a:solidFill>
              </a:rPr>
              <a:t>management</a:t>
            </a:r>
          </a:p>
          <a:p>
            <a:pPr lvl="1"/>
            <a:r>
              <a:rPr lang="en-US" sz="1800" dirty="0"/>
              <a:t>Modeling the application as</a:t>
            </a:r>
            <a:r>
              <a:rPr lang="en-US" sz="1800" dirty="0" smtClean="0"/>
              <a:t> a set of components </a:t>
            </a:r>
            <a:r>
              <a:rPr lang="en-US" sz="1800" dirty="0"/>
              <a:t>with well defined interfaces</a:t>
            </a:r>
          </a:p>
          <a:p>
            <a:pPr lvl="1"/>
            <a:r>
              <a:rPr lang="en-US" sz="1800" dirty="0"/>
              <a:t>Loading the required functionality at runtime</a:t>
            </a:r>
          </a:p>
        </p:txBody>
      </p:sp>
      <p:sp>
        <p:nvSpPr>
          <p:cNvPr id="5" name="Footer Placeholder 4"/>
          <p:cNvSpPr>
            <a:spLocks noGrp="1"/>
          </p:cNvSpPr>
          <p:nvPr>
            <p:ph type="ftr" sz="quarter" idx="11"/>
          </p:nvPr>
        </p:nvSpPr>
        <p:spPr/>
        <p:txBody>
          <a:bodyPr/>
          <a:lstStyle/>
          <a:p>
            <a:r>
              <a:rPr lang="en-US" smtClean="0"/>
              <a:t>SuperB Computing R&amp;D Workshop, March 9-12, 2010, Ferrara  -- P. Mato/CERN </a:t>
            </a:r>
            <a:endParaRPr lang="en-US"/>
          </a:p>
        </p:txBody>
      </p:sp>
      <p:sp>
        <p:nvSpPr>
          <p:cNvPr id="6" name="Slide Number Placeholder 5"/>
          <p:cNvSpPr>
            <a:spLocks noGrp="1"/>
          </p:cNvSpPr>
          <p:nvPr>
            <p:ph type="sldNum" sz="quarter" idx="12"/>
          </p:nvPr>
        </p:nvSpPr>
        <p:spPr/>
        <p:txBody>
          <a:bodyPr/>
          <a:lstStyle/>
          <a:p>
            <a:fld id="{17E3C481-E0B3-D34C-BC89-DC2FA499AE50}" type="slidenum">
              <a:rPr lang="en-US"/>
              <a:pPr/>
              <a:t>16</a:t>
            </a:fld>
            <a:endParaRPr lang="en-US"/>
          </a:p>
        </p:txBody>
      </p:sp>
      <p:sp>
        <p:nvSpPr>
          <p:cNvPr id="708610" name="Rectangle 2"/>
          <p:cNvSpPr>
            <a:spLocks noGrp="1" noChangeArrowheads="1"/>
          </p:cNvSpPr>
          <p:nvPr>
            <p:ph type="title"/>
          </p:nvPr>
        </p:nvSpPr>
        <p:spPr/>
        <p:txBody>
          <a:bodyPr/>
          <a:lstStyle/>
          <a:p>
            <a:r>
              <a:rPr lang="en-US" dirty="0" smtClean="0"/>
              <a:t>Software Integrating Elements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 name="Footer Placeholder 4"/>
          <p:cNvSpPr>
            <a:spLocks noGrp="1"/>
          </p:cNvSpPr>
          <p:nvPr>
            <p:ph type="ftr" sz="quarter" idx="11"/>
          </p:nvPr>
        </p:nvSpPr>
        <p:spPr/>
        <p:txBody>
          <a:bodyPr/>
          <a:lstStyle/>
          <a:p>
            <a:r>
              <a:rPr lang="en-US" smtClean="0"/>
              <a:t>SuperB Computing R&amp;D Workshop, March 9-12, 2010, Ferrara  -- P. Mato/CERN </a:t>
            </a:r>
            <a:endParaRPr lang="en-US"/>
          </a:p>
        </p:txBody>
      </p:sp>
      <p:sp>
        <p:nvSpPr>
          <p:cNvPr id="30" name="Slide Number Placeholder 5"/>
          <p:cNvSpPr>
            <a:spLocks noGrp="1"/>
          </p:cNvSpPr>
          <p:nvPr>
            <p:ph type="sldNum" sz="quarter" idx="12"/>
          </p:nvPr>
        </p:nvSpPr>
        <p:spPr/>
        <p:txBody>
          <a:bodyPr/>
          <a:lstStyle/>
          <a:p>
            <a:fld id="{DF4AF152-8D6B-DC40-ADC8-3F46AD9C1C41}" type="slidenum">
              <a:rPr lang="en-US"/>
              <a:pPr/>
              <a:t>17</a:t>
            </a:fld>
            <a:endParaRPr lang="en-US"/>
          </a:p>
        </p:txBody>
      </p:sp>
      <p:sp>
        <p:nvSpPr>
          <p:cNvPr id="723970" name="Rectangle 2"/>
          <p:cNvSpPr>
            <a:spLocks noGrp="1" noChangeArrowheads="1"/>
          </p:cNvSpPr>
          <p:nvPr>
            <p:ph type="title"/>
          </p:nvPr>
        </p:nvSpPr>
        <p:spPr/>
        <p:txBody>
          <a:bodyPr/>
          <a:lstStyle/>
          <a:p>
            <a:r>
              <a:rPr lang="en-US" dirty="0"/>
              <a:t>Strategic</a:t>
            </a:r>
            <a:r>
              <a:rPr lang="en-US" dirty="0" smtClean="0"/>
              <a:t> Role </a:t>
            </a:r>
            <a:r>
              <a:rPr lang="en-US" dirty="0"/>
              <a:t>of C++</a:t>
            </a:r>
            <a:r>
              <a:rPr lang="en-US" dirty="0" smtClean="0"/>
              <a:t> </a:t>
            </a:r>
            <a:r>
              <a:rPr lang="en-US" dirty="0" err="1"/>
              <a:t>R</a:t>
            </a:r>
            <a:r>
              <a:rPr lang="en-US" dirty="0" err="1" smtClean="0"/>
              <a:t>eflexion</a:t>
            </a:r>
            <a:endParaRPr lang="en-US" dirty="0"/>
          </a:p>
        </p:txBody>
      </p:sp>
      <p:sp>
        <p:nvSpPr>
          <p:cNvPr id="723971" name="AutoShape 3"/>
          <p:cNvSpPr>
            <a:spLocks noChangeArrowheads="1"/>
          </p:cNvSpPr>
          <p:nvPr/>
        </p:nvSpPr>
        <p:spPr bwMode="auto">
          <a:xfrm>
            <a:off x="7763165" y="4868864"/>
            <a:ext cx="996781" cy="649287"/>
          </a:xfrm>
          <a:prstGeom prst="can">
            <a:avLst>
              <a:gd name="adj" fmla="val 25000"/>
            </a:avLst>
          </a:prstGeom>
          <a:solidFill>
            <a:srgbClr val="00B8FF"/>
          </a:solidFill>
          <a:ln w="19050">
            <a:solidFill>
              <a:schemeClr val="tx1"/>
            </a:solidFill>
            <a:round/>
            <a:headEnd/>
            <a:tailEnd/>
          </a:ln>
          <a:effectLst/>
        </p:spPr>
        <p:txBody>
          <a:bodyPr wrap="none" anchor="ctr">
            <a:prstTxWarp prst="textNoShape">
              <a:avLst/>
            </a:prstTxWarp>
          </a:bodyPr>
          <a:lstStyle/>
          <a:p>
            <a:pPr algn="ctr"/>
            <a:r>
              <a:rPr lang="en-US" sz="1800">
                <a:solidFill>
                  <a:srgbClr val="000000"/>
                </a:solidFill>
              </a:rPr>
              <a:t>X.h</a:t>
            </a:r>
          </a:p>
        </p:txBody>
      </p:sp>
      <p:sp>
        <p:nvSpPr>
          <p:cNvPr id="723972" name="AutoShape 4"/>
          <p:cNvSpPr>
            <a:spLocks noChangeArrowheads="1"/>
          </p:cNvSpPr>
          <p:nvPr/>
        </p:nvSpPr>
        <p:spPr bwMode="auto">
          <a:xfrm>
            <a:off x="4970713" y="2997200"/>
            <a:ext cx="1196137" cy="965200"/>
          </a:xfrm>
          <a:prstGeom prst="can">
            <a:avLst>
              <a:gd name="adj" fmla="val 25000"/>
            </a:avLst>
          </a:prstGeom>
          <a:solidFill>
            <a:srgbClr val="CCFFFF"/>
          </a:solidFill>
          <a:ln w="19050">
            <a:solidFill>
              <a:schemeClr val="tx1"/>
            </a:solidFill>
            <a:round/>
            <a:headEnd/>
            <a:tailEnd/>
          </a:ln>
          <a:effectLst/>
        </p:spPr>
        <p:txBody>
          <a:bodyPr wrap="none" anchor="ctr">
            <a:prstTxWarp prst="textNoShape">
              <a:avLst/>
            </a:prstTxWarp>
          </a:bodyPr>
          <a:lstStyle/>
          <a:p>
            <a:pPr algn="ctr"/>
            <a:r>
              <a:rPr lang="en-US" sz="1800" dirty="0" smtClean="0">
                <a:solidFill>
                  <a:srgbClr val="000000"/>
                </a:solidFill>
              </a:rPr>
              <a:t>Reflex</a:t>
            </a:r>
          </a:p>
          <a:p>
            <a:pPr algn="ctr"/>
            <a:r>
              <a:rPr lang="en-US" sz="1800" dirty="0" smtClean="0">
                <a:solidFill>
                  <a:srgbClr val="000000"/>
                </a:solidFill>
              </a:rPr>
              <a:t>data</a:t>
            </a:r>
          </a:p>
        </p:txBody>
      </p:sp>
      <p:sp>
        <p:nvSpPr>
          <p:cNvPr id="723973" name="AutoShape 5"/>
          <p:cNvSpPr>
            <a:spLocks noChangeArrowheads="1"/>
          </p:cNvSpPr>
          <p:nvPr/>
        </p:nvSpPr>
        <p:spPr bwMode="auto">
          <a:xfrm>
            <a:off x="4876800" y="4495800"/>
            <a:ext cx="2326311" cy="511175"/>
          </a:xfrm>
          <a:prstGeom prst="roundRect">
            <a:avLst>
              <a:gd name="adj" fmla="val 16667"/>
            </a:avLst>
          </a:prstGeom>
          <a:solidFill>
            <a:srgbClr val="FFCC66"/>
          </a:solidFill>
          <a:ln w="19050">
            <a:solidFill>
              <a:schemeClr val="tx1"/>
            </a:solidFill>
            <a:round/>
            <a:headEnd/>
            <a:tailEnd/>
          </a:ln>
          <a:effectLst/>
        </p:spPr>
        <p:txBody>
          <a:bodyPr wrap="none" anchor="ctr">
            <a:prstTxWarp prst="textNoShape">
              <a:avLst/>
            </a:prstTxWarp>
          </a:bodyPr>
          <a:lstStyle/>
          <a:p>
            <a:pPr algn="ctr"/>
            <a:r>
              <a:rPr lang="en-US" dirty="0" err="1" smtClean="0">
                <a:solidFill>
                  <a:srgbClr val="000000"/>
                </a:solidFill>
              </a:rPr>
              <a:t>rootcint</a:t>
            </a:r>
            <a:endParaRPr lang="en-US" dirty="0">
              <a:solidFill>
                <a:srgbClr val="000000"/>
              </a:solidFill>
            </a:endParaRPr>
          </a:p>
        </p:txBody>
      </p:sp>
      <p:sp>
        <p:nvSpPr>
          <p:cNvPr id="723974" name="AutoShape 6"/>
          <p:cNvSpPr>
            <a:spLocks noChangeArrowheads="1"/>
          </p:cNvSpPr>
          <p:nvPr/>
        </p:nvSpPr>
        <p:spPr bwMode="auto">
          <a:xfrm>
            <a:off x="4876800" y="5257800"/>
            <a:ext cx="2326311" cy="528637"/>
          </a:xfrm>
          <a:prstGeom prst="roundRect">
            <a:avLst>
              <a:gd name="adj" fmla="val 16667"/>
            </a:avLst>
          </a:prstGeom>
          <a:solidFill>
            <a:srgbClr val="FFCC66"/>
          </a:solidFill>
          <a:ln w="19050">
            <a:solidFill>
              <a:schemeClr val="tx1"/>
            </a:solidFill>
            <a:round/>
            <a:headEnd/>
            <a:tailEnd/>
          </a:ln>
          <a:effectLst/>
        </p:spPr>
        <p:txBody>
          <a:bodyPr wrap="none" anchor="ctr">
            <a:prstTxWarp prst="textNoShape">
              <a:avLst/>
            </a:prstTxWarp>
          </a:bodyPr>
          <a:lstStyle/>
          <a:p>
            <a:pPr algn="ctr"/>
            <a:r>
              <a:rPr lang="en-US" dirty="0" err="1" smtClean="0">
                <a:solidFill>
                  <a:srgbClr val="000000"/>
                </a:solidFill>
              </a:rPr>
              <a:t>genreflex</a:t>
            </a:r>
            <a:endParaRPr lang="en-US" dirty="0">
              <a:solidFill>
                <a:srgbClr val="000000"/>
              </a:solidFill>
            </a:endParaRPr>
          </a:p>
        </p:txBody>
      </p:sp>
      <p:sp>
        <p:nvSpPr>
          <p:cNvPr id="723975" name="AutoShape 7"/>
          <p:cNvSpPr>
            <a:spLocks noChangeArrowheads="1"/>
          </p:cNvSpPr>
          <p:nvPr/>
        </p:nvSpPr>
        <p:spPr bwMode="auto">
          <a:xfrm>
            <a:off x="2843758" y="4797425"/>
            <a:ext cx="1514228" cy="749300"/>
          </a:xfrm>
          <a:prstGeom prst="can">
            <a:avLst>
              <a:gd name="adj" fmla="val 25000"/>
            </a:avLst>
          </a:prstGeom>
          <a:solidFill>
            <a:srgbClr val="00B8FF"/>
          </a:solidFill>
          <a:ln w="19050">
            <a:solidFill>
              <a:schemeClr val="tx1"/>
            </a:solidFill>
            <a:round/>
            <a:headEnd/>
            <a:tailEnd/>
          </a:ln>
          <a:effectLst/>
        </p:spPr>
        <p:txBody>
          <a:bodyPr wrap="none" anchor="ctr">
            <a:prstTxWarp prst="textNoShape">
              <a:avLst/>
            </a:prstTxWarp>
          </a:bodyPr>
          <a:lstStyle/>
          <a:p>
            <a:pPr algn="ctr"/>
            <a:r>
              <a:rPr lang="en-US" sz="1800" dirty="0" err="1" smtClean="0">
                <a:solidFill>
                  <a:srgbClr val="000000"/>
                </a:solidFill>
              </a:rPr>
              <a:t>XDict.</a:t>
            </a:r>
            <a:r>
              <a:rPr lang="en-US" sz="1800" dirty="0" err="1">
                <a:solidFill>
                  <a:srgbClr val="000000"/>
                </a:solidFill>
              </a:rPr>
              <a:t>so</a:t>
            </a:r>
            <a:endParaRPr lang="en-US" sz="1800" dirty="0">
              <a:solidFill>
                <a:srgbClr val="000000"/>
              </a:solidFill>
            </a:endParaRPr>
          </a:p>
        </p:txBody>
      </p:sp>
      <p:sp>
        <p:nvSpPr>
          <p:cNvPr id="723976" name="Text Box 8"/>
          <p:cNvSpPr txBox="1">
            <a:spLocks noChangeArrowheads="1"/>
          </p:cNvSpPr>
          <p:nvPr/>
        </p:nvSpPr>
        <p:spPr bwMode="auto">
          <a:xfrm>
            <a:off x="2710365" y="3068638"/>
            <a:ext cx="1759025" cy="792162"/>
          </a:xfrm>
          <a:prstGeom prst="rect">
            <a:avLst/>
          </a:prstGeom>
          <a:solidFill>
            <a:schemeClr val="bg2"/>
          </a:solidFill>
          <a:ln w="19050">
            <a:solidFill>
              <a:schemeClr val="tx1"/>
            </a:solidFill>
            <a:miter lim="800000"/>
            <a:headEnd/>
            <a:tailEnd/>
          </a:ln>
          <a:effectLst/>
        </p:spPr>
        <p:txBody>
          <a:bodyPr anchor="ctr">
            <a:prstTxWarp prst="textNoShape">
              <a:avLst/>
            </a:prstTxWarp>
          </a:bodyPr>
          <a:lstStyle/>
          <a:p>
            <a:pPr algn="ctr">
              <a:spcBef>
                <a:spcPct val="50000"/>
              </a:spcBef>
            </a:pPr>
            <a:r>
              <a:rPr lang="en-US">
                <a:solidFill>
                  <a:srgbClr val="000000"/>
                </a:solidFill>
              </a:rPr>
              <a:t>Reflex</a:t>
            </a:r>
          </a:p>
        </p:txBody>
      </p:sp>
      <p:cxnSp>
        <p:nvCxnSpPr>
          <p:cNvPr id="723977" name="AutoShape 9"/>
          <p:cNvCxnSpPr>
            <a:cxnSpLocks noChangeShapeType="1"/>
            <a:stCxn id="723973" idx="1"/>
            <a:endCxn id="723975" idx="4"/>
          </p:cNvCxnSpPr>
          <p:nvPr/>
        </p:nvCxnSpPr>
        <p:spPr bwMode="auto">
          <a:xfrm rot="10800000" flipV="1">
            <a:off x="4357986" y="4751387"/>
            <a:ext cx="518814" cy="420687"/>
          </a:xfrm>
          <a:prstGeom prst="straightConnector1">
            <a:avLst/>
          </a:prstGeom>
          <a:noFill/>
          <a:ln w="19050">
            <a:solidFill>
              <a:schemeClr val="tx1"/>
            </a:solidFill>
            <a:round/>
            <a:headEnd/>
            <a:tailEnd type="triangle" w="med" len="med"/>
          </a:ln>
          <a:effectLst/>
        </p:spPr>
      </p:cxnSp>
      <p:sp>
        <p:nvSpPr>
          <p:cNvPr id="723978" name="AutoShape 10"/>
          <p:cNvSpPr>
            <a:spLocks noChangeArrowheads="1"/>
          </p:cNvSpPr>
          <p:nvPr/>
        </p:nvSpPr>
        <p:spPr bwMode="auto">
          <a:xfrm>
            <a:off x="515981" y="3068638"/>
            <a:ext cx="1196137" cy="792162"/>
          </a:xfrm>
          <a:prstGeom prst="bevel">
            <a:avLst>
              <a:gd name="adj" fmla="val 12500"/>
            </a:avLst>
          </a:prstGeom>
          <a:solidFill>
            <a:srgbClr val="FF9999"/>
          </a:solidFill>
          <a:ln w="19050">
            <a:solidFill>
              <a:schemeClr val="tx1"/>
            </a:solidFill>
            <a:miter lim="800000"/>
            <a:headEnd/>
            <a:tailEnd/>
          </a:ln>
          <a:effectLst/>
        </p:spPr>
        <p:txBody>
          <a:bodyPr wrap="none" anchor="ctr">
            <a:prstTxWarp prst="textNoShape">
              <a:avLst/>
            </a:prstTxWarp>
          </a:bodyPr>
          <a:lstStyle/>
          <a:p>
            <a:pPr algn="ctr"/>
            <a:r>
              <a:rPr lang="en-US">
                <a:solidFill>
                  <a:srgbClr val="000000"/>
                </a:solidFill>
              </a:rPr>
              <a:t>ROOT</a:t>
            </a:r>
          </a:p>
        </p:txBody>
      </p:sp>
      <p:sp>
        <p:nvSpPr>
          <p:cNvPr id="723979" name="AutoShape 11"/>
          <p:cNvSpPr>
            <a:spLocks noChangeArrowheads="1"/>
          </p:cNvSpPr>
          <p:nvPr/>
        </p:nvSpPr>
        <p:spPr bwMode="auto">
          <a:xfrm>
            <a:off x="382589" y="2060576"/>
            <a:ext cx="1462923" cy="504825"/>
          </a:xfrm>
          <a:prstGeom prst="can">
            <a:avLst>
              <a:gd name="adj" fmla="val 25000"/>
            </a:avLst>
          </a:prstGeom>
          <a:solidFill>
            <a:srgbClr val="CCFFFF"/>
          </a:solidFill>
          <a:ln w="19050">
            <a:solidFill>
              <a:schemeClr val="tx1"/>
            </a:solidFill>
            <a:round/>
            <a:headEnd/>
            <a:tailEnd/>
          </a:ln>
          <a:effectLst/>
        </p:spPr>
        <p:txBody>
          <a:bodyPr wrap="none" anchor="ctr">
            <a:prstTxWarp prst="textNoShape">
              <a:avLst/>
            </a:prstTxWarp>
          </a:bodyPr>
          <a:lstStyle/>
          <a:p>
            <a:pPr algn="ctr"/>
            <a:r>
              <a:rPr lang="en-US" sz="1600" dirty="0" smtClean="0">
                <a:solidFill>
                  <a:srgbClr val="000000"/>
                </a:solidFill>
              </a:rPr>
              <a:t>ROOT </a:t>
            </a:r>
            <a:r>
              <a:rPr lang="en-US" sz="1600" dirty="0">
                <a:solidFill>
                  <a:srgbClr val="000000"/>
                </a:solidFill>
              </a:rPr>
              <a:t>meta C++</a:t>
            </a:r>
          </a:p>
        </p:txBody>
      </p:sp>
      <p:cxnSp>
        <p:nvCxnSpPr>
          <p:cNvPr id="723980" name="AutoShape 12"/>
          <p:cNvCxnSpPr>
            <a:cxnSpLocks noChangeShapeType="1"/>
            <a:stCxn id="723978" idx="6"/>
            <a:endCxn id="723979" idx="3"/>
          </p:cNvCxnSpPr>
          <p:nvPr/>
        </p:nvCxnSpPr>
        <p:spPr bwMode="auto">
          <a:xfrm flipV="1">
            <a:off x="1114049" y="2574925"/>
            <a:ext cx="0" cy="484188"/>
          </a:xfrm>
          <a:prstGeom prst="straightConnector1">
            <a:avLst/>
          </a:prstGeom>
          <a:noFill/>
          <a:ln w="19050">
            <a:solidFill>
              <a:schemeClr val="tx1"/>
            </a:solidFill>
            <a:round/>
            <a:headEnd type="triangle" w="med" len="med"/>
            <a:tailEnd type="triangle" w="med" len="med"/>
          </a:ln>
          <a:effectLst/>
        </p:spPr>
      </p:cxnSp>
      <p:sp>
        <p:nvSpPr>
          <p:cNvPr id="723981" name="AutoShape 13"/>
          <p:cNvSpPr>
            <a:spLocks noChangeArrowheads="1"/>
          </p:cNvSpPr>
          <p:nvPr/>
        </p:nvSpPr>
        <p:spPr bwMode="auto">
          <a:xfrm>
            <a:off x="3962400" y="1295400"/>
            <a:ext cx="1407025" cy="909639"/>
          </a:xfrm>
          <a:prstGeom prst="bevel">
            <a:avLst>
              <a:gd name="adj" fmla="val 12500"/>
            </a:avLst>
          </a:prstGeom>
          <a:solidFill>
            <a:srgbClr val="FF9999"/>
          </a:solidFill>
          <a:ln w="19050">
            <a:solidFill>
              <a:schemeClr val="tx1"/>
            </a:solidFill>
            <a:miter lim="800000"/>
            <a:headEnd/>
            <a:tailEnd/>
          </a:ln>
          <a:effectLst/>
        </p:spPr>
        <p:txBody>
          <a:bodyPr wrap="none" anchor="ctr">
            <a:prstTxWarp prst="textNoShape">
              <a:avLst/>
            </a:prstTxWarp>
          </a:bodyPr>
          <a:lstStyle/>
          <a:p>
            <a:pPr algn="ctr"/>
            <a:r>
              <a:rPr lang="en-US" dirty="0">
                <a:solidFill>
                  <a:srgbClr val="000000"/>
                </a:solidFill>
              </a:rPr>
              <a:t>CINT</a:t>
            </a:r>
          </a:p>
        </p:txBody>
      </p:sp>
      <p:cxnSp>
        <p:nvCxnSpPr>
          <p:cNvPr id="723983" name="AutoShape 15"/>
          <p:cNvCxnSpPr>
            <a:cxnSpLocks noChangeShapeType="1"/>
            <a:stCxn id="723976" idx="1"/>
            <a:endCxn id="723978" idx="0"/>
          </p:cNvCxnSpPr>
          <p:nvPr/>
        </p:nvCxnSpPr>
        <p:spPr bwMode="auto">
          <a:xfrm flipH="1">
            <a:off x="1720913" y="3465513"/>
            <a:ext cx="980657" cy="0"/>
          </a:xfrm>
          <a:prstGeom prst="straightConnector1">
            <a:avLst/>
          </a:prstGeom>
          <a:noFill/>
          <a:ln w="19050">
            <a:solidFill>
              <a:schemeClr val="tx1"/>
            </a:solidFill>
            <a:round/>
            <a:headEnd type="triangle" w="med" len="med"/>
            <a:tailEnd type="triangle" w="med" len="med"/>
          </a:ln>
          <a:effectLst/>
        </p:spPr>
      </p:cxnSp>
      <p:cxnSp>
        <p:nvCxnSpPr>
          <p:cNvPr id="723984" name="AutoShape 16"/>
          <p:cNvCxnSpPr>
            <a:cxnSpLocks noChangeShapeType="1"/>
            <a:stCxn id="723975" idx="1"/>
            <a:endCxn id="723976" idx="2"/>
          </p:cNvCxnSpPr>
          <p:nvPr/>
        </p:nvCxnSpPr>
        <p:spPr bwMode="auto">
          <a:xfrm flipH="1" flipV="1">
            <a:off x="3589878" y="3870326"/>
            <a:ext cx="11727" cy="917575"/>
          </a:xfrm>
          <a:prstGeom prst="straightConnector1">
            <a:avLst/>
          </a:prstGeom>
          <a:noFill/>
          <a:ln w="19050">
            <a:solidFill>
              <a:schemeClr val="tx1"/>
            </a:solidFill>
            <a:round/>
            <a:headEnd/>
            <a:tailEnd type="triangle" w="med" len="med"/>
          </a:ln>
          <a:effectLst/>
        </p:spPr>
      </p:cxnSp>
      <p:cxnSp>
        <p:nvCxnSpPr>
          <p:cNvPr id="723985" name="AutoShape 17"/>
          <p:cNvCxnSpPr>
            <a:cxnSpLocks noChangeShapeType="1"/>
            <a:stCxn id="723976" idx="3"/>
            <a:endCxn id="723972" idx="2"/>
          </p:cNvCxnSpPr>
          <p:nvPr/>
        </p:nvCxnSpPr>
        <p:spPr bwMode="auto">
          <a:xfrm>
            <a:off x="4469390" y="3464719"/>
            <a:ext cx="501323" cy="15081"/>
          </a:xfrm>
          <a:prstGeom prst="straightConnector1">
            <a:avLst/>
          </a:prstGeom>
          <a:noFill/>
          <a:ln w="19050">
            <a:solidFill>
              <a:schemeClr val="tx1"/>
            </a:solidFill>
            <a:round/>
            <a:headEnd type="triangle" w="med" len="med"/>
            <a:tailEnd type="triangle" w="med" len="med"/>
          </a:ln>
          <a:effectLst/>
        </p:spPr>
      </p:cxnSp>
      <p:cxnSp>
        <p:nvCxnSpPr>
          <p:cNvPr id="723986" name="AutoShape 18"/>
          <p:cNvCxnSpPr>
            <a:cxnSpLocks noChangeShapeType="1"/>
            <a:stCxn id="723979" idx="4"/>
          </p:cNvCxnSpPr>
          <p:nvPr/>
        </p:nvCxnSpPr>
        <p:spPr bwMode="auto">
          <a:xfrm>
            <a:off x="1845512" y="2312989"/>
            <a:ext cx="821488" cy="963611"/>
          </a:xfrm>
          <a:prstGeom prst="straightConnector1">
            <a:avLst/>
          </a:prstGeom>
          <a:noFill/>
          <a:ln w="19050">
            <a:solidFill>
              <a:schemeClr val="tx1"/>
            </a:solidFill>
            <a:round/>
            <a:headEnd type="triangle" w="med" len="med"/>
            <a:tailEnd type="triangle" w="med" len="med"/>
          </a:ln>
          <a:effectLst/>
        </p:spPr>
      </p:cxnSp>
      <p:cxnSp>
        <p:nvCxnSpPr>
          <p:cNvPr id="723987" name="AutoShape 19"/>
          <p:cNvCxnSpPr>
            <a:cxnSpLocks noChangeShapeType="1"/>
            <a:endCxn id="723981" idx="2"/>
          </p:cNvCxnSpPr>
          <p:nvPr/>
        </p:nvCxnSpPr>
        <p:spPr bwMode="auto">
          <a:xfrm rot="5400000" flipH="1" flipV="1">
            <a:off x="3892674" y="2274766"/>
            <a:ext cx="842965" cy="703513"/>
          </a:xfrm>
          <a:prstGeom prst="straightConnector1">
            <a:avLst/>
          </a:prstGeom>
          <a:noFill/>
          <a:ln w="19050">
            <a:solidFill>
              <a:schemeClr val="tx1"/>
            </a:solidFill>
            <a:round/>
            <a:headEnd type="triangle" w="med" len="med"/>
            <a:tailEnd type="triangle" w="med" len="med"/>
          </a:ln>
          <a:effectLst/>
        </p:spPr>
      </p:cxnSp>
      <p:sp>
        <p:nvSpPr>
          <p:cNvPr id="723988" name="AutoShape 20"/>
          <p:cNvSpPr>
            <a:spLocks noChangeArrowheads="1"/>
          </p:cNvSpPr>
          <p:nvPr/>
        </p:nvSpPr>
        <p:spPr bwMode="auto">
          <a:xfrm>
            <a:off x="1905000" y="1295400"/>
            <a:ext cx="1752599" cy="909639"/>
          </a:xfrm>
          <a:prstGeom prst="bevel">
            <a:avLst>
              <a:gd name="adj" fmla="val 12500"/>
            </a:avLst>
          </a:prstGeom>
          <a:solidFill>
            <a:srgbClr val="FF9999"/>
          </a:solidFill>
          <a:ln w="19050">
            <a:solidFill>
              <a:schemeClr val="tx1"/>
            </a:solidFill>
            <a:miter lim="800000"/>
            <a:headEnd/>
            <a:tailEnd/>
          </a:ln>
          <a:effectLst/>
        </p:spPr>
        <p:txBody>
          <a:bodyPr wrap="none" anchor="ctr">
            <a:prstTxWarp prst="textNoShape">
              <a:avLst/>
            </a:prstTxWarp>
          </a:bodyPr>
          <a:lstStyle/>
          <a:p>
            <a:pPr algn="ctr"/>
            <a:r>
              <a:rPr lang="en-US" dirty="0" smtClean="0">
                <a:solidFill>
                  <a:srgbClr val="000000"/>
                </a:solidFill>
              </a:rPr>
              <a:t>Python</a:t>
            </a:r>
            <a:br>
              <a:rPr lang="en-US" dirty="0" smtClean="0">
                <a:solidFill>
                  <a:srgbClr val="000000"/>
                </a:solidFill>
              </a:rPr>
            </a:br>
            <a:r>
              <a:rPr lang="en-US" sz="1800" dirty="0" smtClean="0">
                <a:solidFill>
                  <a:srgbClr val="000000"/>
                </a:solidFill>
              </a:rPr>
              <a:t>(</a:t>
            </a:r>
            <a:r>
              <a:rPr lang="en-US" sz="1800" dirty="0" err="1" smtClean="0">
                <a:solidFill>
                  <a:srgbClr val="000000"/>
                </a:solidFill>
              </a:rPr>
              <a:t>PyROOT</a:t>
            </a:r>
            <a:r>
              <a:rPr lang="en-US" sz="1800" dirty="0" smtClean="0">
                <a:solidFill>
                  <a:srgbClr val="000000"/>
                </a:solidFill>
              </a:rPr>
              <a:t>)</a:t>
            </a:r>
            <a:endParaRPr lang="en-US" dirty="0">
              <a:solidFill>
                <a:srgbClr val="000000"/>
              </a:solidFill>
            </a:endParaRPr>
          </a:p>
        </p:txBody>
      </p:sp>
      <p:cxnSp>
        <p:nvCxnSpPr>
          <p:cNvPr id="723989" name="AutoShape 21"/>
          <p:cNvCxnSpPr>
            <a:cxnSpLocks noChangeShapeType="1"/>
          </p:cNvCxnSpPr>
          <p:nvPr/>
        </p:nvCxnSpPr>
        <p:spPr bwMode="auto">
          <a:xfrm rot="16200000" flipV="1">
            <a:off x="2493170" y="2307430"/>
            <a:ext cx="842962" cy="647702"/>
          </a:xfrm>
          <a:prstGeom prst="straightConnector1">
            <a:avLst/>
          </a:prstGeom>
          <a:noFill/>
          <a:ln w="19050">
            <a:solidFill>
              <a:schemeClr val="tx1"/>
            </a:solidFill>
            <a:round/>
            <a:headEnd type="triangle" w="med" len="med"/>
            <a:tailEnd type="triangle" w="med" len="med"/>
          </a:ln>
          <a:effectLst/>
        </p:spPr>
      </p:cxnSp>
      <p:cxnSp>
        <p:nvCxnSpPr>
          <p:cNvPr id="723990" name="AutoShape 22"/>
          <p:cNvCxnSpPr>
            <a:cxnSpLocks noChangeShapeType="1"/>
            <a:stCxn id="723971" idx="2"/>
            <a:endCxn id="723973" idx="3"/>
          </p:cNvCxnSpPr>
          <p:nvPr/>
        </p:nvCxnSpPr>
        <p:spPr bwMode="auto">
          <a:xfrm rot="10800000">
            <a:off x="7203111" y="4751388"/>
            <a:ext cx="560054" cy="442120"/>
          </a:xfrm>
          <a:prstGeom prst="straightConnector1">
            <a:avLst/>
          </a:prstGeom>
          <a:noFill/>
          <a:ln w="19050">
            <a:solidFill>
              <a:schemeClr val="tx1"/>
            </a:solidFill>
            <a:round/>
            <a:headEnd/>
            <a:tailEnd type="triangle" w="med" len="med"/>
          </a:ln>
          <a:effectLst/>
        </p:spPr>
      </p:cxnSp>
      <p:cxnSp>
        <p:nvCxnSpPr>
          <p:cNvPr id="723991" name="AutoShape 23"/>
          <p:cNvCxnSpPr>
            <a:cxnSpLocks noChangeShapeType="1"/>
            <a:stCxn id="723971" idx="2"/>
            <a:endCxn id="723974" idx="3"/>
          </p:cNvCxnSpPr>
          <p:nvPr/>
        </p:nvCxnSpPr>
        <p:spPr bwMode="auto">
          <a:xfrm rot="10800000" flipV="1">
            <a:off x="7203111" y="5193507"/>
            <a:ext cx="560054" cy="328611"/>
          </a:xfrm>
          <a:prstGeom prst="straightConnector1">
            <a:avLst/>
          </a:prstGeom>
          <a:noFill/>
          <a:ln w="19050">
            <a:solidFill>
              <a:schemeClr val="tx1"/>
            </a:solidFill>
            <a:round/>
            <a:headEnd/>
            <a:tailEnd type="triangle" w="med" len="med"/>
          </a:ln>
          <a:effectLst/>
        </p:spPr>
      </p:cxnSp>
      <p:cxnSp>
        <p:nvCxnSpPr>
          <p:cNvPr id="723992" name="AutoShape 24"/>
          <p:cNvCxnSpPr>
            <a:cxnSpLocks noChangeShapeType="1"/>
            <a:stCxn id="723974" idx="1"/>
            <a:endCxn id="723975" idx="4"/>
          </p:cNvCxnSpPr>
          <p:nvPr/>
        </p:nvCxnSpPr>
        <p:spPr bwMode="auto">
          <a:xfrm rot="10800000">
            <a:off x="4357986" y="5172075"/>
            <a:ext cx="518814" cy="350044"/>
          </a:xfrm>
          <a:prstGeom prst="straightConnector1">
            <a:avLst/>
          </a:prstGeom>
          <a:noFill/>
          <a:ln w="19050">
            <a:solidFill>
              <a:schemeClr val="tx1"/>
            </a:solidFill>
            <a:round/>
            <a:headEnd/>
            <a:tailEnd type="triangle" w="med" len="med"/>
          </a:ln>
          <a:effectLst/>
        </p:spPr>
      </p:cxnSp>
      <p:sp>
        <p:nvSpPr>
          <p:cNvPr id="723996" name="AutoShape 28"/>
          <p:cNvSpPr>
            <a:spLocks noChangeArrowheads="1"/>
          </p:cNvSpPr>
          <p:nvPr/>
        </p:nvSpPr>
        <p:spPr bwMode="auto">
          <a:xfrm>
            <a:off x="5943600" y="1371600"/>
            <a:ext cx="3048000" cy="1558925"/>
          </a:xfrm>
          <a:prstGeom prst="foldedCorner">
            <a:avLst>
              <a:gd name="adj" fmla="val 12500"/>
            </a:avLst>
          </a:prstGeom>
          <a:solidFill>
            <a:srgbClr val="FFCCFF"/>
          </a:solidFill>
          <a:ln w="12700">
            <a:solidFill>
              <a:schemeClr val="tx1"/>
            </a:solidFill>
            <a:round/>
            <a:headEnd type="none" w="sm" len="sm"/>
            <a:tailEnd/>
          </a:ln>
          <a:effectLst/>
        </p:spPr>
        <p:txBody>
          <a:bodyPr lIns="90000" tIns="46800" rIns="90000" bIns="46800" anchor="ctr">
            <a:prstTxWarp prst="textNoShape">
              <a:avLst/>
            </a:prstTxWarp>
          </a:bodyPr>
          <a:lstStyle/>
          <a:p>
            <a:pPr marL="174625" indent="-174625">
              <a:buFontTx/>
              <a:buChar char="•"/>
            </a:pPr>
            <a:r>
              <a:rPr lang="en-US" sz="1800" dirty="0"/>
              <a:t>Object I/O</a:t>
            </a:r>
          </a:p>
          <a:p>
            <a:pPr marL="174625" indent="-174625">
              <a:buFontTx/>
              <a:buChar char="•"/>
            </a:pPr>
            <a:r>
              <a:rPr lang="en-US" sz="1800" dirty="0" smtClean="0"/>
              <a:t>Scripting (</a:t>
            </a:r>
            <a:r>
              <a:rPr lang="en-US" sz="1800" dirty="0"/>
              <a:t>CINT,</a:t>
            </a:r>
            <a:r>
              <a:rPr lang="en-US" sz="1800" dirty="0" smtClean="0"/>
              <a:t> Python</a:t>
            </a:r>
            <a:r>
              <a:rPr lang="en-US" sz="1800" dirty="0"/>
              <a:t>)</a:t>
            </a:r>
          </a:p>
          <a:p>
            <a:pPr marL="174625" indent="-174625">
              <a:buFontTx/>
              <a:buChar char="•"/>
            </a:pPr>
            <a:r>
              <a:rPr lang="en-US" sz="1800" dirty="0"/>
              <a:t>Plug-in management</a:t>
            </a:r>
          </a:p>
          <a:p>
            <a:pPr marL="174625" indent="-174625">
              <a:buFontTx/>
              <a:buChar char="•"/>
            </a:pPr>
            <a:r>
              <a:rPr lang="en-US" sz="1800" dirty="0"/>
              <a:t>etc. </a:t>
            </a:r>
          </a:p>
        </p:txBody>
      </p:sp>
      <p:sp>
        <p:nvSpPr>
          <p:cNvPr id="47" name="TextBox 46"/>
          <p:cNvSpPr txBox="1"/>
          <p:nvPr/>
        </p:nvSpPr>
        <p:spPr>
          <a:xfrm>
            <a:off x="2743200" y="5638800"/>
            <a:ext cx="1741432" cy="461665"/>
          </a:xfrm>
          <a:prstGeom prst="rect">
            <a:avLst/>
          </a:prstGeom>
          <a:noFill/>
        </p:spPr>
        <p:txBody>
          <a:bodyPr wrap="none" rtlCol="0">
            <a:spAutoFit/>
          </a:bodyPr>
          <a:lstStyle/>
          <a:p>
            <a:r>
              <a:rPr lang="en-US" dirty="0" smtClean="0"/>
              <a:t>dictionaries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Highly optimized (speed &amp; size) platform independent I/O system developed for more than 10 years</a:t>
            </a:r>
          </a:p>
          <a:p>
            <a:pPr lvl="1"/>
            <a:r>
              <a:rPr lang="en-US" sz="2000" dirty="0" smtClean="0"/>
              <a:t>Able to write/read any C++ object (event model independent)</a:t>
            </a:r>
          </a:p>
          <a:p>
            <a:pPr lvl="1"/>
            <a:r>
              <a:rPr lang="en-US" sz="2000" dirty="0" smtClean="0"/>
              <a:t>Almost no restrictions (default constructor needed)</a:t>
            </a:r>
          </a:p>
          <a:p>
            <a:r>
              <a:rPr lang="en-US" sz="2400" dirty="0" smtClean="0"/>
              <a:t>Make use of ‘dictionaries’  </a:t>
            </a:r>
          </a:p>
          <a:p>
            <a:r>
              <a:rPr lang="en-US" sz="2400" dirty="0" smtClean="0"/>
              <a:t>Self-describing files</a:t>
            </a:r>
          </a:p>
          <a:p>
            <a:pPr lvl="1"/>
            <a:r>
              <a:rPr lang="en-US" sz="2000" dirty="0" smtClean="0"/>
              <a:t>Support for automatic and complex ‘schema evolution’</a:t>
            </a:r>
          </a:p>
          <a:p>
            <a:pPr lvl="1"/>
            <a:r>
              <a:rPr lang="en-US" sz="2000" dirty="0" smtClean="0"/>
              <a:t>Usable without ‘user libraries’</a:t>
            </a:r>
          </a:p>
          <a:p>
            <a:r>
              <a:rPr lang="en-US" sz="2400" dirty="0" smtClean="0"/>
              <a:t>All the LHC experiments rely on ROOT I/O for the next many years</a:t>
            </a:r>
          </a:p>
        </p:txBody>
      </p:sp>
      <p:sp>
        <p:nvSpPr>
          <p:cNvPr id="5" name="Footer Placeholder 4"/>
          <p:cNvSpPr>
            <a:spLocks noGrp="1"/>
          </p:cNvSpPr>
          <p:nvPr>
            <p:ph type="ftr" sz="quarter" idx="11"/>
          </p:nvPr>
        </p:nvSpPr>
        <p:spPr/>
        <p:txBody>
          <a:bodyPr/>
          <a:lstStyle/>
          <a:p>
            <a:pPr>
              <a:defRPr/>
            </a:pPr>
            <a:r>
              <a:rPr lang="en-US" smtClean="0"/>
              <a:t>SuperB Computing R&amp;D Workshop, March 9-12, 2010, Ferrara  -- P. Mato/CERN </a:t>
            </a:r>
            <a:endParaRPr lang="en-US"/>
          </a:p>
        </p:txBody>
      </p:sp>
      <p:sp>
        <p:nvSpPr>
          <p:cNvPr id="6" name="Slide Number Placeholder 5"/>
          <p:cNvSpPr>
            <a:spLocks noGrp="1"/>
          </p:cNvSpPr>
          <p:nvPr>
            <p:ph type="sldNum" sz="quarter" idx="12"/>
          </p:nvPr>
        </p:nvSpPr>
        <p:spPr/>
        <p:txBody>
          <a:bodyPr/>
          <a:lstStyle/>
          <a:p>
            <a:pPr>
              <a:defRPr/>
            </a:pPr>
            <a:fld id="{A3ADFC63-D857-AF46-B8C4-102907B33CC5}" type="slidenum">
              <a:rPr lang="en-US" smtClean="0"/>
              <a:pPr>
                <a:defRPr/>
              </a:pPr>
              <a:t>18</a:t>
            </a:fld>
            <a:endParaRPr lang="en-US"/>
          </a:p>
        </p:txBody>
      </p:sp>
      <p:sp>
        <p:nvSpPr>
          <p:cNvPr id="3" name="Title 2"/>
          <p:cNvSpPr>
            <a:spLocks noGrp="1"/>
          </p:cNvSpPr>
          <p:nvPr>
            <p:ph type="title"/>
          </p:nvPr>
        </p:nvSpPr>
        <p:spPr/>
        <p:txBody>
          <a:bodyPr/>
          <a:lstStyle/>
          <a:p>
            <a:r>
              <a:rPr lang="en-US" dirty="0" smtClean="0"/>
              <a:t>ROOT I/O</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Interoperability Level-3</a:t>
            </a:r>
            <a:endParaRPr lang="en-US" dirty="0"/>
          </a:p>
        </p:txBody>
      </p:sp>
      <p:sp>
        <p:nvSpPr>
          <p:cNvPr id="8" name="Subtitle 7"/>
          <p:cNvSpPr>
            <a:spLocks noGrp="1"/>
          </p:cNvSpPr>
          <p:nvPr>
            <p:ph type="subTitle" idx="1"/>
          </p:nvPr>
        </p:nvSpPr>
        <p:spPr/>
        <p:txBody>
          <a:bodyPr/>
          <a:lstStyle/>
          <a:p>
            <a:r>
              <a:rPr lang="en-US" dirty="0" smtClean="0"/>
              <a:t>Software Frameworks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About myself</a:t>
            </a:r>
          </a:p>
          <a:p>
            <a:r>
              <a:rPr lang="en-US" dirty="0" smtClean="0"/>
              <a:t>Introduction</a:t>
            </a:r>
          </a:p>
          <a:p>
            <a:pPr lvl="1"/>
            <a:r>
              <a:rPr lang="en-US" dirty="0" smtClean="0"/>
              <a:t>Software components</a:t>
            </a:r>
          </a:p>
          <a:p>
            <a:pPr lvl="1"/>
            <a:r>
              <a:rPr lang="en-US" dirty="0" smtClean="0"/>
              <a:t>Programming </a:t>
            </a:r>
            <a:r>
              <a:rPr lang="en-US" dirty="0" smtClean="0"/>
              <a:t>languages</a:t>
            </a:r>
          </a:p>
          <a:p>
            <a:r>
              <a:rPr lang="en-US" dirty="0" smtClean="0"/>
              <a:t>Software interoperability levels</a:t>
            </a:r>
          </a:p>
          <a:p>
            <a:pPr lvl="1"/>
            <a:r>
              <a:rPr lang="en-US" dirty="0" smtClean="0"/>
              <a:t>Level-1 to Level-3</a:t>
            </a:r>
            <a:endParaRPr lang="en-US" dirty="0" smtClean="0"/>
          </a:p>
          <a:p>
            <a:r>
              <a:rPr lang="en-US" dirty="0" smtClean="0"/>
              <a:t>Data Processing Software Frameworks</a:t>
            </a:r>
            <a:endParaRPr lang="en-US" dirty="0" smtClean="0"/>
          </a:p>
          <a:p>
            <a:r>
              <a:rPr lang="en-US" dirty="0" smtClean="0"/>
              <a:t>Possible evolution of Frameworks</a:t>
            </a:r>
          </a:p>
          <a:p>
            <a:r>
              <a:rPr lang="en-US" dirty="0" smtClean="0"/>
              <a:t>Summary</a:t>
            </a:r>
          </a:p>
          <a:p>
            <a:endParaRPr lang="en-US" dirty="0" smtClean="0"/>
          </a:p>
          <a:p>
            <a:endParaRPr lang="en-US" dirty="0" smtClean="0"/>
          </a:p>
          <a:p>
            <a:endParaRPr lang="en-US" dirty="0" smtClean="0"/>
          </a:p>
        </p:txBody>
      </p:sp>
      <p:sp>
        <p:nvSpPr>
          <p:cNvPr id="5" name="Footer Placeholder 4"/>
          <p:cNvSpPr>
            <a:spLocks noGrp="1"/>
          </p:cNvSpPr>
          <p:nvPr>
            <p:ph type="ftr" sz="quarter" idx="11"/>
          </p:nvPr>
        </p:nvSpPr>
        <p:spPr/>
        <p:txBody>
          <a:bodyPr/>
          <a:lstStyle/>
          <a:p>
            <a:pPr>
              <a:defRPr/>
            </a:pPr>
            <a:r>
              <a:rPr lang="en-US" smtClean="0"/>
              <a:t>SuperB Computing R&amp;D Workshop, March 9-12, 2010, Ferrara  -- P. Mato/CERN </a:t>
            </a:r>
            <a:endParaRPr lang="en-US"/>
          </a:p>
        </p:txBody>
      </p:sp>
      <p:sp>
        <p:nvSpPr>
          <p:cNvPr id="6" name="Slide Number Placeholder 5"/>
          <p:cNvSpPr>
            <a:spLocks noGrp="1"/>
          </p:cNvSpPr>
          <p:nvPr>
            <p:ph type="sldNum" sz="quarter" idx="12"/>
          </p:nvPr>
        </p:nvSpPr>
        <p:spPr/>
        <p:txBody>
          <a:bodyPr/>
          <a:lstStyle/>
          <a:p>
            <a:pPr>
              <a:defRPr/>
            </a:pPr>
            <a:fld id="{A3ADFC63-D857-AF46-B8C4-102907B33CC5}" type="slidenum">
              <a:rPr lang="en-US" smtClean="0"/>
              <a:pPr>
                <a:defRPr/>
              </a:pPr>
              <a:t>2</a:t>
            </a:fld>
            <a:endParaRPr lang="en-US"/>
          </a:p>
        </p:txBody>
      </p:sp>
      <p:sp>
        <p:nvSpPr>
          <p:cNvPr id="3" name="Title 2"/>
          <p:cNvSpPr>
            <a:spLocks noGrp="1"/>
          </p:cNvSpPr>
          <p:nvPr>
            <p:ph type="title"/>
          </p:nvPr>
        </p:nvSpPr>
        <p:spPr/>
        <p:txBody>
          <a:bodyPr/>
          <a:lstStyle/>
          <a:p>
            <a:r>
              <a:rPr lang="en-US" dirty="0" smtClean="0"/>
              <a:t>Outline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A software framework is an abstraction in which common code providing generic functionality can be selectively overridden or specialized by user code providing specific functionality.</a:t>
            </a:r>
          </a:p>
          <a:p>
            <a:r>
              <a:rPr lang="en-US" sz="2400" dirty="0" smtClean="0"/>
              <a:t>A software framework is similar to software libraries in that they are reusable abstractions of code wrapped in a well-defined API</a:t>
            </a:r>
          </a:p>
          <a:p>
            <a:pPr lvl="1"/>
            <a:r>
              <a:rPr lang="en-US" sz="2000" dirty="0" smtClean="0"/>
              <a:t>Typically the framework “calls” the user provided adaptations for specific functionality </a:t>
            </a:r>
          </a:p>
          <a:p>
            <a:r>
              <a:rPr lang="en-US" sz="2400" dirty="0" smtClean="0"/>
              <a:t>Is the realization of a </a:t>
            </a:r>
            <a:r>
              <a:rPr lang="en-US" sz="2400" dirty="0" smtClean="0">
                <a:solidFill>
                  <a:srgbClr val="0000FF"/>
                </a:solidFill>
              </a:rPr>
              <a:t>software architecture </a:t>
            </a:r>
            <a:r>
              <a:rPr lang="en-US" sz="2400" dirty="0" smtClean="0"/>
              <a:t>and facilitates software re-use</a:t>
            </a:r>
            <a:endParaRPr lang="en-US" sz="2400" dirty="0"/>
          </a:p>
        </p:txBody>
      </p:sp>
      <p:sp>
        <p:nvSpPr>
          <p:cNvPr id="5" name="Footer Placeholder 4"/>
          <p:cNvSpPr>
            <a:spLocks noGrp="1"/>
          </p:cNvSpPr>
          <p:nvPr>
            <p:ph type="ftr" sz="quarter" idx="11"/>
          </p:nvPr>
        </p:nvSpPr>
        <p:spPr/>
        <p:txBody>
          <a:bodyPr/>
          <a:lstStyle/>
          <a:p>
            <a:r>
              <a:rPr lang="en-US" smtClean="0"/>
              <a:t>SuperB Computing R&amp;D Workshop, March 9-12, 2010, Ferrara  -- P. Mato/CERN </a:t>
            </a:r>
            <a:endParaRPr lang="en-US" dirty="0"/>
          </a:p>
        </p:txBody>
      </p:sp>
      <p:sp>
        <p:nvSpPr>
          <p:cNvPr id="6" name="Slide Number Placeholder 5"/>
          <p:cNvSpPr>
            <a:spLocks noGrp="1"/>
          </p:cNvSpPr>
          <p:nvPr>
            <p:ph type="sldNum" sz="quarter" idx="12"/>
          </p:nvPr>
        </p:nvSpPr>
        <p:spPr/>
        <p:txBody>
          <a:bodyPr/>
          <a:lstStyle/>
          <a:p>
            <a:fld id="{CBADFA9F-6E96-564C-986E-C458ED177155}" type="slidenum">
              <a:rPr lang="en-US" smtClean="0"/>
              <a:pPr/>
              <a:t>20</a:t>
            </a:fld>
            <a:endParaRPr lang="en-US"/>
          </a:p>
        </p:txBody>
      </p:sp>
      <p:sp>
        <p:nvSpPr>
          <p:cNvPr id="3" name="Title 2"/>
          <p:cNvSpPr>
            <a:spLocks noGrp="1"/>
          </p:cNvSpPr>
          <p:nvPr>
            <p:ph type="title"/>
          </p:nvPr>
        </p:nvSpPr>
        <p:spPr/>
        <p:txBody>
          <a:bodyPr/>
          <a:lstStyle/>
          <a:p>
            <a:r>
              <a:rPr lang="en-US" dirty="0" smtClean="0"/>
              <a:t>Definition: Software Framework</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Capture major interfaces between subsystems and packages early</a:t>
            </a:r>
          </a:p>
          <a:p>
            <a:r>
              <a:rPr lang="en-US" sz="2400" dirty="0" smtClean="0"/>
              <a:t>Be able to visualize and reason about the design in a common notation</a:t>
            </a:r>
          </a:p>
          <a:p>
            <a:pPr lvl="1"/>
            <a:r>
              <a:rPr lang="en-US" sz="2000" dirty="0" smtClean="0"/>
              <a:t>Common vocabulary, running scenarios</a:t>
            </a:r>
          </a:p>
          <a:p>
            <a:r>
              <a:rPr lang="en-US" sz="2400" dirty="0" smtClean="0"/>
              <a:t>Be able to break the work into smaller pieces that can be developed concurrently by different teams</a:t>
            </a:r>
          </a:p>
          <a:p>
            <a:r>
              <a:rPr lang="en-US" sz="2400" dirty="0" smtClean="0"/>
              <a:t>Acquire an understanding of non-functional constrains</a:t>
            </a:r>
          </a:p>
          <a:p>
            <a:pPr lvl="1"/>
            <a:r>
              <a:rPr lang="en-US" sz="2000" dirty="0" smtClean="0"/>
              <a:t>Programming languages, concurrency, database, GUI, component re-use</a:t>
            </a:r>
          </a:p>
        </p:txBody>
      </p:sp>
      <p:sp>
        <p:nvSpPr>
          <p:cNvPr id="3" name="Title 2"/>
          <p:cNvSpPr>
            <a:spLocks noGrp="1"/>
          </p:cNvSpPr>
          <p:nvPr>
            <p:ph type="title"/>
          </p:nvPr>
        </p:nvSpPr>
        <p:spPr/>
        <p:txBody>
          <a:bodyPr/>
          <a:lstStyle/>
          <a:p>
            <a:r>
              <a:rPr lang="en-US" smtClean="0"/>
              <a:t>Architectural Design</a:t>
            </a:r>
            <a:endParaRPr lang="en-US" dirty="0"/>
          </a:p>
        </p:txBody>
      </p:sp>
      <p:sp>
        <p:nvSpPr>
          <p:cNvPr id="5" name="Footer Placeholder 4"/>
          <p:cNvSpPr>
            <a:spLocks noGrp="1"/>
          </p:cNvSpPr>
          <p:nvPr>
            <p:ph type="ftr" sz="quarter" idx="11"/>
          </p:nvPr>
        </p:nvSpPr>
        <p:spPr/>
        <p:txBody>
          <a:bodyPr/>
          <a:lstStyle/>
          <a:p>
            <a:r>
              <a:rPr lang="en-US" smtClean="0"/>
              <a:t>SuperB Computing R&amp;D Workshop, March 9-12, 2010, Ferrara  -- P. Mato/CERN </a:t>
            </a:r>
            <a:endParaRPr lang="en-US" dirty="0"/>
          </a:p>
        </p:txBody>
      </p:sp>
      <p:sp>
        <p:nvSpPr>
          <p:cNvPr id="6" name="Slide Number Placeholder 5"/>
          <p:cNvSpPr>
            <a:spLocks noGrp="1"/>
          </p:cNvSpPr>
          <p:nvPr>
            <p:ph type="sldNum" sz="quarter" idx="12"/>
          </p:nvPr>
        </p:nvSpPr>
        <p:spPr/>
        <p:txBody>
          <a:bodyPr/>
          <a:lstStyle/>
          <a:p>
            <a:fld id="{CBADFA9F-6E96-564C-986E-C458ED177155}"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well designed architecture has certain qualities:</a:t>
            </a:r>
          </a:p>
          <a:p>
            <a:pPr lvl="1"/>
            <a:r>
              <a:rPr lang="en-US" dirty="0" smtClean="0"/>
              <a:t>layered subsystems</a:t>
            </a:r>
          </a:p>
          <a:p>
            <a:pPr lvl="1"/>
            <a:r>
              <a:rPr lang="en-US" dirty="0" smtClean="0"/>
              <a:t>low inter-subsystem coupling</a:t>
            </a:r>
          </a:p>
          <a:p>
            <a:pPr lvl="1"/>
            <a:r>
              <a:rPr lang="en-US" dirty="0" smtClean="0"/>
              <a:t>robust, resilient and scalable</a:t>
            </a:r>
          </a:p>
          <a:p>
            <a:pPr lvl="1"/>
            <a:r>
              <a:rPr lang="en-US" dirty="0" smtClean="0"/>
              <a:t>high degree of reusable </a:t>
            </a:r>
            <a:br>
              <a:rPr lang="en-US" dirty="0" smtClean="0"/>
            </a:br>
            <a:r>
              <a:rPr lang="en-US" dirty="0" smtClean="0"/>
              <a:t>components</a:t>
            </a:r>
          </a:p>
          <a:p>
            <a:pPr lvl="1"/>
            <a:r>
              <a:rPr lang="en-US" dirty="0" smtClean="0"/>
              <a:t>clear interfaces</a:t>
            </a:r>
          </a:p>
          <a:p>
            <a:pPr lvl="1"/>
            <a:r>
              <a:rPr lang="en-US" dirty="0" smtClean="0"/>
              <a:t>driven by most important and</a:t>
            </a:r>
            <a:br>
              <a:rPr lang="en-US" dirty="0" smtClean="0"/>
            </a:br>
            <a:r>
              <a:rPr lang="en-US" dirty="0" smtClean="0"/>
              <a:t>risky use cases</a:t>
            </a:r>
          </a:p>
          <a:p>
            <a:pPr lvl="1"/>
            <a:r>
              <a:rPr lang="en-US" dirty="0" smtClean="0"/>
              <a:t>easy to understand</a:t>
            </a:r>
            <a:endParaRPr lang="en-US" dirty="0"/>
          </a:p>
        </p:txBody>
      </p:sp>
      <p:sp>
        <p:nvSpPr>
          <p:cNvPr id="3" name="Title 2"/>
          <p:cNvSpPr>
            <a:spLocks noGrp="1"/>
          </p:cNvSpPr>
          <p:nvPr>
            <p:ph type="title"/>
          </p:nvPr>
        </p:nvSpPr>
        <p:spPr/>
        <p:txBody>
          <a:bodyPr/>
          <a:lstStyle/>
          <a:p>
            <a:r>
              <a:rPr lang="en-US" dirty="0" smtClean="0"/>
              <a:t>Architectural Design Qualities </a:t>
            </a:r>
            <a:endParaRPr lang="en-US" dirty="0"/>
          </a:p>
        </p:txBody>
      </p:sp>
      <p:sp>
        <p:nvSpPr>
          <p:cNvPr id="5" name="Footer Placeholder 4"/>
          <p:cNvSpPr>
            <a:spLocks noGrp="1"/>
          </p:cNvSpPr>
          <p:nvPr>
            <p:ph type="ftr" sz="quarter" idx="11"/>
          </p:nvPr>
        </p:nvSpPr>
        <p:spPr/>
        <p:txBody>
          <a:bodyPr/>
          <a:lstStyle/>
          <a:p>
            <a:pPr>
              <a:defRPr/>
            </a:pPr>
            <a:r>
              <a:rPr lang="en-US" smtClean="0"/>
              <a:t>SuperB Computing R&amp;D Workshop, March 9-12, 2010, Ferrara  -- P. Mato/CERN </a:t>
            </a:r>
            <a:endParaRPr lang="en-US" dirty="0"/>
          </a:p>
        </p:txBody>
      </p:sp>
      <p:sp>
        <p:nvSpPr>
          <p:cNvPr id="6" name="Slide Number Placeholder 5"/>
          <p:cNvSpPr>
            <a:spLocks noGrp="1"/>
          </p:cNvSpPr>
          <p:nvPr>
            <p:ph type="sldNum" sz="quarter" idx="12"/>
          </p:nvPr>
        </p:nvSpPr>
        <p:spPr/>
        <p:txBody>
          <a:bodyPr/>
          <a:lstStyle/>
          <a:p>
            <a:pPr>
              <a:defRPr/>
            </a:pPr>
            <a:fld id="{CBADFA9F-6E96-564C-986E-C458ED177155}" type="slidenum">
              <a:rPr lang="en-US" smtClean="0"/>
              <a:pPr>
                <a:defRPr/>
              </a:pPr>
              <a:t>22</a:t>
            </a:fld>
            <a:endParaRPr lang="en-US"/>
          </a:p>
        </p:txBody>
      </p:sp>
      <p:pic>
        <p:nvPicPr>
          <p:cNvPr id="8" name="Picture 7" descr="Screen shot 2009-10-04 at 7.04.18 PM.png"/>
          <p:cNvPicPr>
            <a:picLocks noChangeAspect="1"/>
          </p:cNvPicPr>
          <p:nvPr/>
        </p:nvPicPr>
        <p:blipFill>
          <a:blip r:embed="rId2"/>
          <a:stretch>
            <a:fillRect/>
          </a:stretch>
        </p:blipFill>
        <p:spPr>
          <a:xfrm>
            <a:off x="6248400" y="2133600"/>
            <a:ext cx="2475042" cy="3728071"/>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81138"/>
            <a:ext cx="8229600" cy="4525962"/>
          </a:xfrm>
        </p:spPr>
        <p:txBody>
          <a:bodyPr/>
          <a:lstStyle/>
          <a:p>
            <a:pPr>
              <a:lnSpc>
                <a:spcPct val="90000"/>
              </a:lnSpc>
            </a:pPr>
            <a:r>
              <a:rPr lang="en-US" sz="2400" dirty="0" smtClean="0"/>
              <a:t>Experiments have developed Software Frameworks</a:t>
            </a:r>
          </a:p>
          <a:p>
            <a:pPr lvl="1">
              <a:lnSpc>
                <a:spcPct val="90000"/>
              </a:lnSpc>
            </a:pPr>
            <a:r>
              <a:rPr lang="en-US" sz="2000" dirty="0" smtClean="0"/>
              <a:t>General architecture of any event processing applications (simulation, trigger, reconstruction, analysis, etc.)</a:t>
            </a:r>
          </a:p>
          <a:p>
            <a:pPr lvl="1">
              <a:lnSpc>
                <a:spcPct val="90000"/>
              </a:lnSpc>
            </a:pPr>
            <a:r>
              <a:rPr lang="en-US" sz="2000" dirty="0" smtClean="0"/>
              <a:t>To achieve </a:t>
            </a:r>
            <a:r>
              <a:rPr lang="en-US" sz="2000" dirty="0" smtClean="0">
                <a:solidFill>
                  <a:srgbClr val="0000FF"/>
                </a:solidFill>
              </a:rPr>
              <a:t>coherency </a:t>
            </a:r>
            <a:r>
              <a:rPr lang="en-US" sz="2000" dirty="0" smtClean="0"/>
              <a:t>and to facilitate </a:t>
            </a:r>
            <a:r>
              <a:rPr lang="en-US" sz="2000" dirty="0" smtClean="0">
                <a:solidFill>
                  <a:srgbClr val="0000FF"/>
                </a:solidFill>
              </a:rPr>
              <a:t>software re-use</a:t>
            </a:r>
          </a:p>
          <a:p>
            <a:pPr lvl="1">
              <a:lnSpc>
                <a:spcPct val="90000"/>
              </a:lnSpc>
            </a:pPr>
            <a:r>
              <a:rPr lang="en-US" sz="2000" dirty="0" smtClean="0"/>
              <a:t>Hide technical details to the end-user Physicists</a:t>
            </a:r>
          </a:p>
          <a:p>
            <a:pPr lvl="1">
              <a:lnSpc>
                <a:spcPct val="90000"/>
              </a:lnSpc>
            </a:pPr>
            <a:r>
              <a:rPr lang="en-US" sz="2000" dirty="0" smtClean="0"/>
              <a:t>Help the Physicists to focus on their physics algorithms</a:t>
            </a:r>
          </a:p>
          <a:p>
            <a:pPr>
              <a:lnSpc>
                <a:spcPct val="90000"/>
              </a:lnSpc>
            </a:pPr>
            <a:r>
              <a:rPr lang="en-US" sz="2400" dirty="0" smtClean="0"/>
              <a:t>Applications are developed by customizing </a:t>
            </a:r>
            <a:br>
              <a:rPr lang="en-US" sz="2400" dirty="0" smtClean="0"/>
            </a:br>
            <a:r>
              <a:rPr lang="en-US" sz="2400" dirty="0" smtClean="0"/>
              <a:t>the Framework</a:t>
            </a:r>
          </a:p>
          <a:p>
            <a:pPr lvl="1">
              <a:lnSpc>
                <a:spcPct val="90000"/>
              </a:lnSpc>
            </a:pPr>
            <a:r>
              <a:rPr lang="en-US" sz="2000" dirty="0" smtClean="0"/>
              <a:t>By the “composition” of elemental Algorithms to form complete applications</a:t>
            </a:r>
          </a:p>
          <a:p>
            <a:pPr lvl="1">
              <a:lnSpc>
                <a:spcPct val="90000"/>
              </a:lnSpc>
            </a:pPr>
            <a:r>
              <a:rPr lang="en-US" sz="2000" dirty="0" smtClean="0"/>
              <a:t>Using third-party components wherever possible and configuring them</a:t>
            </a:r>
          </a:p>
          <a:p>
            <a:pPr>
              <a:lnSpc>
                <a:spcPct val="90000"/>
              </a:lnSpc>
            </a:pPr>
            <a:r>
              <a:rPr lang="en-US" sz="2000" dirty="0" smtClean="0"/>
              <a:t>ALICE: </a:t>
            </a:r>
            <a:r>
              <a:rPr lang="en-US" sz="2000" dirty="0" err="1" smtClean="0"/>
              <a:t>AliROOT</a:t>
            </a:r>
            <a:r>
              <a:rPr lang="en-US" sz="2000" dirty="0" smtClean="0"/>
              <a:t>;  </a:t>
            </a:r>
            <a:r>
              <a:rPr lang="en-US" sz="2000" dirty="0" err="1" smtClean="0"/>
              <a:t>ATLAS+LHCb</a:t>
            </a:r>
            <a:r>
              <a:rPr lang="en-US" sz="2000" dirty="0" smtClean="0"/>
              <a:t>: Athena/Gaudi;  CMS: CMSSW</a:t>
            </a:r>
          </a:p>
        </p:txBody>
      </p:sp>
      <p:sp>
        <p:nvSpPr>
          <p:cNvPr id="5" name="Footer Placeholder 4"/>
          <p:cNvSpPr>
            <a:spLocks noGrp="1"/>
          </p:cNvSpPr>
          <p:nvPr>
            <p:ph type="ftr" sz="quarter" idx="11"/>
          </p:nvPr>
        </p:nvSpPr>
        <p:spPr/>
        <p:txBody>
          <a:bodyPr/>
          <a:lstStyle/>
          <a:p>
            <a:pPr>
              <a:defRPr/>
            </a:pPr>
            <a:r>
              <a:rPr lang="en-US" smtClean="0"/>
              <a:t>SuperB Computing R&amp;D Workshop, March 9-12, 2010, Ferrara  -- P. Mato/CERN </a:t>
            </a:r>
            <a:endParaRPr lang="en-US"/>
          </a:p>
        </p:txBody>
      </p:sp>
      <p:sp>
        <p:nvSpPr>
          <p:cNvPr id="6" name="Slide Number Placeholder 5"/>
          <p:cNvSpPr>
            <a:spLocks noGrp="1"/>
          </p:cNvSpPr>
          <p:nvPr>
            <p:ph type="sldNum" sz="quarter" idx="12"/>
          </p:nvPr>
        </p:nvSpPr>
        <p:spPr/>
        <p:txBody>
          <a:bodyPr/>
          <a:lstStyle/>
          <a:p>
            <a:pPr>
              <a:defRPr/>
            </a:pPr>
            <a:fld id="{A3ADFC63-D857-AF46-B8C4-102907B33CC5}" type="slidenum">
              <a:rPr lang="en-US" smtClean="0"/>
              <a:pPr>
                <a:defRPr/>
              </a:pPr>
              <a:t>23</a:t>
            </a:fld>
            <a:endParaRPr lang="en-US"/>
          </a:p>
        </p:txBody>
      </p:sp>
      <p:sp>
        <p:nvSpPr>
          <p:cNvPr id="3" name="Title 2"/>
          <p:cNvSpPr>
            <a:spLocks noGrp="1"/>
          </p:cNvSpPr>
          <p:nvPr>
            <p:ph type="title"/>
          </p:nvPr>
        </p:nvSpPr>
        <p:spPr/>
        <p:txBody>
          <a:bodyPr/>
          <a:lstStyle/>
          <a:p>
            <a:r>
              <a:rPr lang="en-US" dirty="0" smtClean="0"/>
              <a:t>Data Processing Frameworks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Predefined component ‘vocabulary’</a:t>
            </a:r>
          </a:p>
          <a:p>
            <a:pPr lvl="1"/>
            <a:r>
              <a:rPr lang="en-US" sz="2000" dirty="0" smtClean="0"/>
              <a:t>E.g. ‘Algorithm’, ‘Tool’, ‘Service’, ‘Auditor’, ‘</a:t>
            </a:r>
            <a:r>
              <a:rPr lang="en-US" sz="2000" dirty="0" err="1" smtClean="0"/>
              <a:t>DataObject</a:t>
            </a:r>
            <a:r>
              <a:rPr lang="en-US" sz="2000" dirty="0" smtClean="0"/>
              <a:t>’, ‘Property’, ‘</a:t>
            </a:r>
            <a:r>
              <a:rPr lang="en-US" sz="2000" dirty="0" err="1" smtClean="0"/>
              <a:t>DetectorCondition</a:t>
            </a:r>
            <a:r>
              <a:rPr lang="en-US" sz="2000" dirty="0" smtClean="0"/>
              <a:t>’, etc</a:t>
            </a:r>
          </a:p>
          <a:p>
            <a:r>
              <a:rPr lang="en-US" sz="2400" dirty="0" smtClean="0"/>
              <a:t>Separation from interfaces &amp; implementation</a:t>
            </a:r>
          </a:p>
          <a:p>
            <a:pPr lvl="1"/>
            <a:r>
              <a:rPr lang="en-US" sz="2000" dirty="0" smtClean="0"/>
              <a:t>Allowing for evolution of implementations</a:t>
            </a:r>
          </a:p>
          <a:p>
            <a:r>
              <a:rPr lang="en-US" sz="2400" dirty="0" smtClean="0"/>
              <a:t>Plug-in based (dynamic loading)</a:t>
            </a:r>
            <a:endParaRPr lang="en-US" sz="2000" dirty="0" smtClean="0"/>
          </a:p>
          <a:p>
            <a:r>
              <a:rPr lang="en-US" sz="2400" dirty="0" smtClean="0"/>
              <a:t>Homogenous configuration, logging and error reporting</a:t>
            </a:r>
          </a:p>
          <a:p>
            <a:r>
              <a:rPr lang="en-US" sz="2400" dirty="0" smtClean="0"/>
              <a:t>Built-in profiler, monitoring, utilities, etc.</a:t>
            </a:r>
          </a:p>
          <a:p>
            <a:r>
              <a:rPr lang="en-US" sz="2400" dirty="0" smtClean="0"/>
              <a:t>Interoperable with other languages (e.g. Java, Python, etc.)  </a:t>
            </a:r>
            <a:endParaRPr lang="en-US" sz="2400" dirty="0"/>
          </a:p>
        </p:txBody>
      </p:sp>
      <p:sp>
        <p:nvSpPr>
          <p:cNvPr id="5" name="Footer Placeholder 4"/>
          <p:cNvSpPr>
            <a:spLocks noGrp="1"/>
          </p:cNvSpPr>
          <p:nvPr>
            <p:ph type="ftr" sz="quarter" idx="11"/>
          </p:nvPr>
        </p:nvSpPr>
        <p:spPr/>
        <p:txBody>
          <a:bodyPr/>
          <a:lstStyle/>
          <a:p>
            <a:pPr>
              <a:defRPr/>
            </a:pPr>
            <a:r>
              <a:rPr lang="en-US" smtClean="0"/>
              <a:t>SuperB Computing R&amp;D Workshop, March 9-12, 2010, Ferrara  -- P. Mato/CERN </a:t>
            </a:r>
            <a:endParaRPr lang="en-US"/>
          </a:p>
        </p:txBody>
      </p:sp>
      <p:sp>
        <p:nvSpPr>
          <p:cNvPr id="6" name="Slide Number Placeholder 5"/>
          <p:cNvSpPr>
            <a:spLocks noGrp="1"/>
          </p:cNvSpPr>
          <p:nvPr>
            <p:ph type="sldNum" sz="quarter" idx="12"/>
          </p:nvPr>
        </p:nvSpPr>
        <p:spPr/>
        <p:txBody>
          <a:bodyPr/>
          <a:lstStyle/>
          <a:p>
            <a:pPr>
              <a:defRPr/>
            </a:pPr>
            <a:fld id="{A3ADFC63-D857-AF46-B8C4-102907B33CC5}" type="slidenum">
              <a:rPr lang="en-US" smtClean="0"/>
              <a:pPr>
                <a:defRPr/>
              </a:pPr>
              <a:t>24</a:t>
            </a:fld>
            <a:endParaRPr lang="en-US"/>
          </a:p>
        </p:txBody>
      </p:sp>
      <p:sp>
        <p:nvSpPr>
          <p:cNvPr id="3" name="Title 2"/>
          <p:cNvSpPr>
            <a:spLocks noGrp="1"/>
          </p:cNvSpPr>
          <p:nvPr>
            <p:ph type="title"/>
          </p:nvPr>
        </p:nvSpPr>
        <p:spPr/>
        <p:txBody>
          <a:bodyPr/>
          <a:lstStyle/>
          <a:p>
            <a:r>
              <a:rPr lang="en-US" dirty="0" smtClean="0"/>
              <a:t>Features of an ideal Framework</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Content Placeholder 1"/>
          <p:cNvSpPr>
            <a:spLocks noGrp="1"/>
          </p:cNvSpPr>
          <p:nvPr>
            <p:ph idx="1"/>
          </p:nvPr>
        </p:nvSpPr>
        <p:spPr/>
        <p:txBody>
          <a:bodyPr/>
          <a:lstStyle/>
          <a:p>
            <a:r>
              <a:rPr lang="en-US" sz="2400" dirty="0" smtClean="0"/>
              <a:t>GAUDI is a mature software framework for event data processing used by several HEP experiments</a:t>
            </a:r>
          </a:p>
          <a:p>
            <a:pPr lvl="1"/>
            <a:r>
              <a:rPr lang="en-US" sz="2000" dirty="0" smtClean="0"/>
              <a:t>ATLAS, LHCb, HARP, GLAST, </a:t>
            </a:r>
            <a:r>
              <a:rPr lang="en-US" sz="2000" dirty="0" err="1" smtClean="0"/>
              <a:t>Daya</a:t>
            </a:r>
            <a:r>
              <a:rPr lang="en-US" sz="2000" dirty="0" smtClean="0"/>
              <a:t> Bay, Minerva, BES III,…</a:t>
            </a:r>
          </a:p>
          <a:p>
            <a:r>
              <a:rPr lang="en-US" sz="2400" dirty="0" smtClean="0"/>
              <a:t>The same framework </a:t>
            </a:r>
            <a:r>
              <a:rPr lang="en-US" sz="2400" dirty="0" smtClean="0">
                <a:solidFill>
                  <a:srgbClr val="0000FF"/>
                </a:solidFill>
              </a:rPr>
              <a:t>is used for all applications</a:t>
            </a:r>
          </a:p>
          <a:p>
            <a:pPr lvl="1"/>
            <a:r>
              <a:rPr lang="en-US" sz="2000" dirty="0" smtClean="0"/>
              <a:t>All applications behave the same way (configuration, logging, control, etc.)</a:t>
            </a:r>
          </a:p>
          <a:p>
            <a:pPr lvl="1"/>
            <a:r>
              <a:rPr lang="en-US" sz="2000" dirty="0" smtClean="0"/>
              <a:t>Re-use of ‘Services’</a:t>
            </a:r>
            <a:br>
              <a:rPr lang="en-US" sz="2000" dirty="0" smtClean="0"/>
            </a:br>
            <a:r>
              <a:rPr lang="en-US" sz="2000" dirty="0" smtClean="0"/>
              <a:t>(e.g. Det. description)</a:t>
            </a:r>
          </a:p>
          <a:p>
            <a:pPr lvl="1"/>
            <a:r>
              <a:rPr lang="en-US" sz="2000" dirty="0" smtClean="0"/>
              <a:t>Re-use of ‘Algorithms’ </a:t>
            </a:r>
            <a:br>
              <a:rPr lang="en-US" sz="2000" dirty="0" smtClean="0"/>
            </a:br>
            <a:r>
              <a:rPr lang="en-US" sz="2000" dirty="0" smtClean="0"/>
              <a:t>(e.g. Recons -&gt; HTL)</a:t>
            </a:r>
            <a:endParaRPr lang="en-US" sz="2000" dirty="0" smtClean="0"/>
          </a:p>
          <a:p>
            <a:pPr lvl="1">
              <a:buNone/>
            </a:pPr>
            <a:endParaRPr lang="en-US" sz="2000" dirty="0" smtClean="0"/>
          </a:p>
          <a:p>
            <a:pPr lvl="1"/>
            <a:endParaRPr lang="en-US" sz="2000" dirty="0" smtClean="0"/>
          </a:p>
          <a:p>
            <a:endParaRPr lang="en-US" sz="2400" dirty="0" smtClean="0"/>
          </a:p>
        </p:txBody>
      </p:sp>
      <p:sp>
        <p:nvSpPr>
          <p:cNvPr id="16389" name="Footer Placeholder 4"/>
          <p:cNvSpPr>
            <a:spLocks noGrp="1"/>
          </p:cNvSpPr>
          <p:nvPr>
            <p:ph type="ftr" sz="quarter" idx="11"/>
          </p:nvPr>
        </p:nvSpPr>
        <p:spPr/>
        <p:txBody>
          <a:bodyPr/>
          <a:lstStyle/>
          <a:p>
            <a:r>
              <a:rPr lang="en-US" smtClean="0"/>
              <a:t>SuperB Computing R&amp;D Workshop, March 9-12, 2010, Ferrara  -- P. Mato/CERN </a:t>
            </a:r>
            <a:endParaRPr lang="en-US"/>
          </a:p>
        </p:txBody>
      </p:sp>
      <p:sp>
        <p:nvSpPr>
          <p:cNvPr id="6" name="Slide Number Placeholder 5"/>
          <p:cNvSpPr>
            <a:spLocks noGrp="1"/>
          </p:cNvSpPr>
          <p:nvPr>
            <p:ph type="sldNum" sz="quarter" idx="12"/>
          </p:nvPr>
        </p:nvSpPr>
        <p:spPr/>
        <p:txBody>
          <a:bodyPr/>
          <a:lstStyle/>
          <a:p>
            <a:fld id="{44791637-F1FD-B744-9B0E-8C2045143C91}" type="slidenum">
              <a:rPr lang="en-US" smtClean="0"/>
              <a:pPr/>
              <a:t>25</a:t>
            </a:fld>
            <a:endParaRPr lang="en-US"/>
          </a:p>
        </p:txBody>
      </p:sp>
      <p:sp>
        <p:nvSpPr>
          <p:cNvPr id="3" name="Title 2"/>
          <p:cNvSpPr>
            <a:spLocks noGrp="1"/>
          </p:cNvSpPr>
          <p:nvPr>
            <p:ph type="title"/>
          </p:nvPr>
        </p:nvSpPr>
        <p:spPr/>
        <p:txBody>
          <a:bodyPr/>
          <a:lstStyle/>
          <a:p>
            <a:r>
              <a:rPr lang="en-US" dirty="0" smtClean="0"/>
              <a:t>Example: GAUDI Framework</a:t>
            </a:r>
            <a:endParaRPr lang="en-US" dirty="0"/>
          </a:p>
        </p:txBody>
      </p:sp>
      <p:pic>
        <p:nvPicPr>
          <p:cNvPr id="16391" name="Picture 6"/>
          <p:cNvPicPr>
            <a:picLocks noChangeAspect="1"/>
          </p:cNvPicPr>
          <p:nvPr/>
        </p:nvPicPr>
        <p:blipFill>
          <a:blip r:embed="rId2"/>
          <a:srcRect/>
          <a:stretch>
            <a:fillRect/>
          </a:stretch>
        </p:blipFill>
        <p:spPr bwMode="auto">
          <a:xfrm>
            <a:off x="4164765" y="3581400"/>
            <a:ext cx="4979235" cy="24765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pPr>
            <a:r>
              <a:rPr lang="en-US" sz="2400" dirty="0" smtClean="0"/>
              <a:t>Separation between “data” and “algorithms”</a:t>
            </a:r>
          </a:p>
          <a:p>
            <a:pPr>
              <a:lnSpc>
                <a:spcPct val="90000"/>
              </a:lnSpc>
            </a:pPr>
            <a:r>
              <a:rPr lang="en-US" sz="2400" dirty="0" smtClean="0"/>
              <a:t>Three basic categories of “data”</a:t>
            </a:r>
          </a:p>
          <a:p>
            <a:pPr lvl="1">
              <a:lnSpc>
                <a:spcPct val="90000"/>
              </a:lnSpc>
            </a:pPr>
            <a:r>
              <a:rPr lang="en-US" sz="2000" dirty="0" smtClean="0"/>
              <a:t>event data, detector data, statistical data</a:t>
            </a:r>
          </a:p>
          <a:p>
            <a:pPr>
              <a:lnSpc>
                <a:spcPct val="90000"/>
              </a:lnSpc>
            </a:pPr>
            <a:r>
              <a:rPr lang="en-US" sz="2400" dirty="0" smtClean="0"/>
              <a:t>Separation between “transient” and “persistent” representations of data</a:t>
            </a:r>
          </a:p>
          <a:p>
            <a:pPr>
              <a:lnSpc>
                <a:spcPct val="90000"/>
              </a:lnSpc>
            </a:pPr>
            <a:r>
              <a:rPr lang="en-US" sz="2400" dirty="0" smtClean="0"/>
              <a:t>Data store-centered  (“black-board”) architectural style</a:t>
            </a:r>
          </a:p>
          <a:p>
            <a:pPr>
              <a:lnSpc>
                <a:spcPct val="90000"/>
              </a:lnSpc>
            </a:pPr>
            <a:r>
              <a:rPr lang="en-US" sz="2400" dirty="0" smtClean="0"/>
              <a:t>“User code” encapsulated in few specific places</a:t>
            </a:r>
          </a:p>
          <a:p>
            <a:pPr>
              <a:lnSpc>
                <a:spcPct val="90000"/>
              </a:lnSpc>
            </a:pPr>
            <a:r>
              <a:rPr lang="en-US" sz="2400" dirty="0" smtClean="0"/>
              <a:t>Well defined component “interfaces” with plug-in capabilities</a:t>
            </a:r>
          </a:p>
          <a:p>
            <a:endParaRPr lang="en-US" sz="2400" dirty="0"/>
          </a:p>
        </p:txBody>
      </p:sp>
      <p:sp>
        <p:nvSpPr>
          <p:cNvPr id="5" name="Footer Placeholder 4"/>
          <p:cNvSpPr>
            <a:spLocks noGrp="1"/>
          </p:cNvSpPr>
          <p:nvPr>
            <p:ph type="ftr" sz="quarter" idx="11"/>
          </p:nvPr>
        </p:nvSpPr>
        <p:spPr/>
        <p:txBody>
          <a:bodyPr/>
          <a:lstStyle/>
          <a:p>
            <a:pPr>
              <a:defRPr/>
            </a:pPr>
            <a:r>
              <a:rPr lang="en-US" smtClean="0"/>
              <a:t>SuperB Computing R&amp;D Workshop, March 9-12, 2010, Ferrara  -- P. Mato/CERN </a:t>
            </a:r>
            <a:endParaRPr lang="en-US" dirty="0"/>
          </a:p>
        </p:txBody>
      </p:sp>
      <p:sp>
        <p:nvSpPr>
          <p:cNvPr id="6" name="Slide Number Placeholder 5"/>
          <p:cNvSpPr>
            <a:spLocks noGrp="1"/>
          </p:cNvSpPr>
          <p:nvPr>
            <p:ph type="sldNum" sz="quarter" idx="12"/>
          </p:nvPr>
        </p:nvSpPr>
        <p:spPr/>
        <p:txBody>
          <a:bodyPr/>
          <a:lstStyle/>
          <a:p>
            <a:pPr>
              <a:defRPr/>
            </a:pPr>
            <a:fld id="{CBADFA9F-6E96-564C-986E-C458ED177155}" type="slidenum">
              <a:rPr lang="en-US" smtClean="0"/>
              <a:pPr>
                <a:defRPr/>
              </a:pPr>
              <a:t>26</a:t>
            </a:fld>
            <a:endParaRPr lang="en-US"/>
          </a:p>
        </p:txBody>
      </p:sp>
      <p:sp>
        <p:nvSpPr>
          <p:cNvPr id="3" name="Title 2"/>
          <p:cNvSpPr>
            <a:spLocks noGrp="1"/>
          </p:cNvSpPr>
          <p:nvPr>
            <p:ph type="title"/>
          </p:nvPr>
        </p:nvSpPr>
        <p:spPr/>
        <p:txBody>
          <a:bodyPr/>
          <a:lstStyle/>
          <a:p>
            <a:r>
              <a:rPr lang="en-US" dirty="0" smtClean="0"/>
              <a:t>Gaudi: Principal Design Choices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 name="Footer Placeholder 32"/>
          <p:cNvSpPr>
            <a:spLocks noGrp="1"/>
          </p:cNvSpPr>
          <p:nvPr>
            <p:ph type="ftr" sz="quarter" idx="11"/>
          </p:nvPr>
        </p:nvSpPr>
        <p:spPr/>
        <p:txBody>
          <a:bodyPr/>
          <a:lstStyle/>
          <a:p>
            <a:pPr>
              <a:defRPr/>
            </a:pPr>
            <a:r>
              <a:rPr lang="en-US" smtClean="0"/>
              <a:t>SuperB Computing R&amp;D Workshop, March 9-12, 2010, Ferrara  -- P. Mato/CERN </a:t>
            </a:r>
            <a:endParaRPr lang="en-US" dirty="0"/>
          </a:p>
        </p:txBody>
      </p:sp>
      <p:sp>
        <p:nvSpPr>
          <p:cNvPr id="32" name="Slide Number Placeholder 31"/>
          <p:cNvSpPr>
            <a:spLocks noGrp="1"/>
          </p:cNvSpPr>
          <p:nvPr>
            <p:ph type="sldNum" sz="quarter" idx="12"/>
          </p:nvPr>
        </p:nvSpPr>
        <p:spPr/>
        <p:txBody>
          <a:bodyPr/>
          <a:lstStyle/>
          <a:p>
            <a:pPr>
              <a:defRPr/>
            </a:pPr>
            <a:fld id="{CBADFA9F-6E96-564C-986E-C458ED177155}" type="slidenum">
              <a:rPr lang="en-US" smtClean="0"/>
              <a:pPr>
                <a:defRPr/>
              </a:pPr>
              <a:t>27</a:t>
            </a:fld>
            <a:endParaRPr lang="en-US"/>
          </a:p>
        </p:txBody>
      </p:sp>
      <p:sp>
        <p:nvSpPr>
          <p:cNvPr id="90114" name="Rectangle 2"/>
          <p:cNvSpPr>
            <a:spLocks noGrp="1" noChangeArrowheads="1"/>
          </p:cNvSpPr>
          <p:nvPr>
            <p:ph type="title"/>
          </p:nvPr>
        </p:nvSpPr>
        <p:spPr>
          <a:xfrm>
            <a:off x="533400" y="533400"/>
            <a:ext cx="8610600" cy="881063"/>
          </a:xfrm>
        </p:spPr>
        <p:txBody>
          <a:bodyPr>
            <a:normAutofit fontScale="90000"/>
          </a:bodyPr>
          <a:lstStyle/>
          <a:p>
            <a:r>
              <a:rPr lang="en-US" dirty="0" smtClean="0"/>
              <a:t>Gaudi: Algorithms </a:t>
            </a:r>
            <a:r>
              <a:rPr lang="en-US" dirty="0"/>
              <a:t>&amp; Transient Store</a:t>
            </a:r>
          </a:p>
        </p:txBody>
      </p:sp>
      <p:sp>
        <p:nvSpPr>
          <p:cNvPr id="90116" name="Oval 4"/>
          <p:cNvSpPr>
            <a:spLocks noChangeArrowheads="1"/>
          </p:cNvSpPr>
          <p:nvPr/>
        </p:nvSpPr>
        <p:spPr bwMode="auto">
          <a:xfrm>
            <a:off x="4953000" y="2057400"/>
            <a:ext cx="1524000" cy="1066800"/>
          </a:xfrm>
          <a:prstGeom prst="ellipse">
            <a:avLst/>
          </a:prstGeom>
          <a:noFill/>
          <a:ln w="9525">
            <a:solidFill>
              <a:schemeClr val="tx1"/>
            </a:solidFill>
            <a:round/>
            <a:headEnd/>
            <a:tailEnd/>
          </a:ln>
          <a:effectLst/>
        </p:spPr>
        <p:txBody>
          <a:bodyPr wrap="none" anchor="ctr">
            <a:prstTxWarp prst="textNoShape">
              <a:avLst/>
            </a:prstTxWarp>
          </a:bodyPr>
          <a:lstStyle/>
          <a:p>
            <a:pPr algn="ctr">
              <a:lnSpc>
                <a:spcPct val="100000"/>
              </a:lnSpc>
              <a:spcBef>
                <a:spcPct val="0"/>
              </a:spcBef>
            </a:pPr>
            <a:r>
              <a:rPr lang="en-US" sz="2000" b="0" dirty="0">
                <a:solidFill>
                  <a:schemeClr val="tx1"/>
                </a:solidFill>
                <a:latin typeface="Comic Sans MS" charset="0"/>
              </a:rPr>
              <a:t>Algorithm</a:t>
            </a:r>
          </a:p>
          <a:p>
            <a:pPr>
              <a:lnSpc>
                <a:spcPct val="100000"/>
              </a:lnSpc>
              <a:spcBef>
                <a:spcPct val="0"/>
              </a:spcBef>
            </a:pPr>
            <a:r>
              <a:rPr lang="en-US" sz="2000" b="0" dirty="0">
                <a:solidFill>
                  <a:schemeClr val="tx1"/>
                </a:solidFill>
                <a:latin typeface="Comic Sans MS" charset="0"/>
              </a:rPr>
              <a:t>A</a:t>
            </a:r>
          </a:p>
        </p:txBody>
      </p:sp>
      <p:sp>
        <p:nvSpPr>
          <p:cNvPr id="90117" name="Oval 5"/>
          <p:cNvSpPr>
            <a:spLocks noChangeArrowheads="1"/>
          </p:cNvSpPr>
          <p:nvPr/>
        </p:nvSpPr>
        <p:spPr bwMode="auto">
          <a:xfrm>
            <a:off x="5638800" y="3429000"/>
            <a:ext cx="1524000" cy="1066800"/>
          </a:xfrm>
          <a:prstGeom prst="ellipse">
            <a:avLst/>
          </a:prstGeom>
          <a:noFill/>
          <a:ln w="9525">
            <a:solidFill>
              <a:schemeClr val="tx1"/>
            </a:solidFill>
            <a:round/>
            <a:headEnd/>
            <a:tailEnd/>
          </a:ln>
          <a:effectLst/>
        </p:spPr>
        <p:txBody>
          <a:bodyPr wrap="none" anchor="ctr">
            <a:prstTxWarp prst="textNoShape">
              <a:avLst/>
            </a:prstTxWarp>
          </a:bodyPr>
          <a:lstStyle/>
          <a:p>
            <a:pPr algn="ctr">
              <a:lnSpc>
                <a:spcPct val="100000"/>
              </a:lnSpc>
              <a:spcBef>
                <a:spcPct val="0"/>
              </a:spcBef>
            </a:pPr>
            <a:r>
              <a:rPr lang="en-US" sz="2000" b="0" dirty="0">
                <a:solidFill>
                  <a:schemeClr val="tx1"/>
                </a:solidFill>
                <a:latin typeface="Comic Sans MS" charset="0"/>
              </a:rPr>
              <a:t>Algorithm</a:t>
            </a:r>
          </a:p>
          <a:p>
            <a:pPr>
              <a:lnSpc>
                <a:spcPct val="100000"/>
              </a:lnSpc>
              <a:spcBef>
                <a:spcPct val="0"/>
              </a:spcBef>
            </a:pPr>
            <a:r>
              <a:rPr lang="en-US" sz="2000" b="0" dirty="0">
                <a:solidFill>
                  <a:schemeClr val="tx1"/>
                </a:solidFill>
                <a:latin typeface="Comic Sans MS" charset="0"/>
              </a:rPr>
              <a:t>B</a:t>
            </a:r>
          </a:p>
        </p:txBody>
      </p:sp>
      <p:sp>
        <p:nvSpPr>
          <p:cNvPr id="90118" name="Oval 6"/>
          <p:cNvSpPr>
            <a:spLocks noChangeArrowheads="1"/>
          </p:cNvSpPr>
          <p:nvPr/>
        </p:nvSpPr>
        <p:spPr bwMode="auto">
          <a:xfrm>
            <a:off x="4724400" y="4572000"/>
            <a:ext cx="1524000" cy="1066800"/>
          </a:xfrm>
          <a:prstGeom prst="ellipse">
            <a:avLst/>
          </a:prstGeom>
          <a:noFill/>
          <a:ln w="9525">
            <a:solidFill>
              <a:schemeClr val="tx1"/>
            </a:solidFill>
            <a:round/>
            <a:headEnd/>
            <a:tailEnd/>
          </a:ln>
          <a:effectLst/>
        </p:spPr>
        <p:txBody>
          <a:bodyPr wrap="none" anchor="ctr">
            <a:prstTxWarp prst="textNoShape">
              <a:avLst/>
            </a:prstTxWarp>
          </a:bodyPr>
          <a:lstStyle/>
          <a:p>
            <a:pPr algn="ctr">
              <a:lnSpc>
                <a:spcPct val="100000"/>
              </a:lnSpc>
              <a:spcBef>
                <a:spcPct val="0"/>
              </a:spcBef>
            </a:pPr>
            <a:r>
              <a:rPr lang="en-US" sz="2000" b="0" dirty="0">
                <a:solidFill>
                  <a:schemeClr val="tx1"/>
                </a:solidFill>
                <a:latin typeface="Comic Sans MS" charset="0"/>
              </a:rPr>
              <a:t>Algorithm</a:t>
            </a:r>
          </a:p>
          <a:p>
            <a:pPr>
              <a:lnSpc>
                <a:spcPct val="100000"/>
              </a:lnSpc>
              <a:spcBef>
                <a:spcPct val="0"/>
              </a:spcBef>
            </a:pPr>
            <a:r>
              <a:rPr lang="en-US" sz="2000" b="0" dirty="0">
                <a:solidFill>
                  <a:schemeClr val="tx1"/>
                </a:solidFill>
                <a:latin typeface="Comic Sans MS" charset="0"/>
              </a:rPr>
              <a:t>C</a:t>
            </a:r>
          </a:p>
        </p:txBody>
      </p:sp>
      <p:sp>
        <p:nvSpPr>
          <p:cNvPr id="90119" name="AutoShape 7"/>
          <p:cNvSpPr>
            <a:spLocks noChangeArrowheads="1"/>
          </p:cNvSpPr>
          <p:nvPr/>
        </p:nvSpPr>
        <p:spPr bwMode="auto">
          <a:xfrm>
            <a:off x="1905000" y="1981200"/>
            <a:ext cx="1752600" cy="3581400"/>
          </a:xfrm>
          <a:prstGeom prst="roundRect">
            <a:avLst>
              <a:gd name="adj" fmla="val 16667"/>
            </a:avLst>
          </a:prstGeom>
          <a:solidFill>
            <a:srgbClr val="DDDDDD"/>
          </a:solidFill>
          <a:ln w="9525">
            <a:solidFill>
              <a:schemeClr val="tx1"/>
            </a:solidFill>
            <a:round/>
            <a:headEnd/>
            <a:tailEnd/>
          </a:ln>
          <a:effectLst/>
        </p:spPr>
        <p:txBody>
          <a:bodyPr wrap="none" anchor="ctr">
            <a:prstTxWarp prst="textNoShape">
              <a:avLst/>
            </a:prstTxWarp>
          </a:bodyPr>
          <a:lstStyle/>
          <a:p>
            <a:pPr algn="ctr">
              <a:lnSpc>
                <a:spcPct val="100000"/>
              </a:lnSpc>
              <a:spcBef>
                <a:spcPct val="0"/>
              </a:spcBef>
            </a:pPr>
            <a:r>
              <a:rPr lang="en-US" sz="1800" b="0" dirty="0">
                <a:solidFill>
                  <a:srgbClr val="000000"/>
                </a:solidFill>
                <a:latin typeface="Comic Sans MS" charset="0"/>
              </a:rPr>
              <a:t>Transient</a:t>
            </a:r>
            <a:r>
              <a:rPr lang="en-US" sz="1800" b="0" dirty="0" smtClean="0">
                <a:solidFill>
                  <a:srgbClr val="000000"/>
                </a:solidFill>
                <a:latin typeface="Comic Sans MS" charset="0"/>
              </a:rPr>
              <a:t> </a:t>
            </a:r>
            <a:br>
              <a:rPr lang="en-US" sz="1800" b="0" dirty="0" smtClean="0">
                <a:solidFill>
                  <a:srgbClr val="000000"/>
                </a:solidFill>
                <a:latin typeface="Comic Sans MS" charset="0"/>
              </a:rPr>
            </a:br>
            <a:r>
              <a:rPr lang="en-US" sz="1800" b="0" dirty="0" smtClean="0">
                <a:solidFill>
                  <a:srgbClr val="000000"/>
                </a:solidFill>
                <a:latin typeface="Comic Sans MS" charset="0"/>
              </a:rPr>
              <a:t>Event</a:t>
            </a:r>
            <a:endParaRPr lang="en-US" sz="1800" b="0" dirty="0">
              <a:solidFill>
                <a:srgbClr val="000000"/>
              </a:solidFill>
              <a:latin typeface="Comic Sans MS" charset="0"/>
            </a:endParaRPr>
          </a:p>
          <a:p>
            <a:pPr>
              <a:lnSpc>
                <a:spcPct val="100000"/>
              </a:lnSpc>
              <a:spcBef>
                <a:spcPct val="0"/>
              </a:spcBef>
            </a:pPr>
            <a:r>
              <a:rPr lang="en-US" sz="1800" b="0" dirty="0">
                <a:solidFill>
                  <a:srgbClr val="000000"/>
                </a:solidFill>
                <a:latin typeface="Comic Sans MS" charset="0"/>
              </a:rPr>
              <a:t>Data Store</a:t>
            </a:r>
          </a:p>
        </p:txBody>
      </p:sp>
      <p:sp>
        <p:nvSpPr>
          <p:cNvPr id="90120" name="Text Box 8"/>
          <p:cNvSpPr txBox="1">
            <a:spLocks noChangeArrowheads="1"/>
          </p:cNvSpPr>
          <p:nvPr/>
        </p:nvSpPr>
        <p:spPr bwMode="auto">
          <a:xfrm>
            <a:off x="3810000" y="2057400"/>
            <a:ext cx="830263" cy="304800"/>
          </a:xfrm>
          <a:prstGeom prst="rect">
            <a:avLst/>
          </a:prstGeom>
          <a:noFill/>
          <a:ln w="9525">
            <a:noFill/>
            <a:miter lim="800000"/>
            <a:headEnd/>
            <a:tailEnd/>
          </a:ln>
          <a:effectLst/>
        </p:spPr>
        <p:txBody>
          <a:bodyPr wrap="none">
            <a:prstTxWarp prst="textNoShape">
              <a:avLst/>
            </a:prstTxWarp>
            <a:spAutoFit/>
          </a:bodyPr>
          <a:lstStyle/>
          <a:p>
            <a:pPr algn="l">
              <a:lnSpc>
                <a:spcPct val="100000"/>
              </a:lnSpc>
              <a:spcBef>
                <a:spcPct val="0"/>
              </a:spcBef>
            </a:pPr>
            <a:r>
              <a:rPr lang="en-US" sz="1400" b="0">
                <a:solidFill>
                  <a:schemeClr val="tx1"/>
                </a:solidFill>
                <a:latin typeface="Comic Sans MS" charset="0"/>
              </a:rPr>
              <a:t>Data T1</a:t>
            </a:r>
          </a:p>
        </p:txBody>
      </p:sp>
      <p:sp>
        <p:nvSpPr>
          <p:cNvPr id="90121" name="Text Box 9"/>
          <p:cNvSpPr txBox="1">
            <a:spLocks noChangeArrowheads="1"/>
          </p:cNvSpPr>
          <p:nvPr/>
        </p:nvSpPr>
        <p:spPr bwMode="auto">
          <a:xfrm>
            <a:off x="3810000" y="2514600"/>
            <a:ext cx="1189038" cy="304800"/>
          </a:xfrm>
          <a:prstGeom prst="rect">
            <a:avLst/>
          </a:prstGeom>
          <a:noFill/>
          <a:ln w="9525">
            <a:noFill/>
            <a:miter lim="800000"/>
            <a:headEnd/>
            <a:tailEnd/>
          </a:ln>
          <a:effectLst/>
        </p:spPr>
        <p:txBody>
          <a:bodyPr wrap="none">
            <a:prstTxWarp prst="textNoShape">
              <a:avLst/>
            </a:prstTxWarp>
            <a:spAutoFit/>
          </a:bodyPr>
          <a:lstStyle/>
          <a:p>
            <a:pPr algn="l">
              <a:lnSpc>
                <a:spcPct val="100000"/>
              </a:lnSpc>
              <a:spcBef>
                <a:spcPct val="0"/>
              </a:spcBef>
            </a:pPr>
            <a:r>
              <a:rPr lang="en-US" sz="1400" b="0">
                <a:solidFill>
                  <a:schemeClr val="tx1"/>
                </a:solidFill>
                <a:latin typeface="Comic Sans MS" charset="0"/>
              </a:rPr>
              <a:t>Data T2, T3</a:t>
            </a:r>
          </a:p>
        </p:txBody>
      </p:sp>
      <p:sp>
        <p:nvSpPr>
          <p:cNvPr id="90122" name="Text Box 10"/>
          <p:cNvSpPr txBox="1">
            <a:spLocks noChangeArrowheads="1"/>
          </p:cNvSpPr>
          <p:nvPr/>
        </p:nvSpPr>
        <p:spPr bwMode="auto">
          <a:xfrm>
            <a:off x="3810000" y="3429000"/>
            <a:ext cx="858838" cy="304800"/>
          </a:xfrm>
          <a:prstGeom prst="rect">
            <a:avLst/>
          </a:prstGeom>
          <a:noFill/>
          <a:ln w="9525">
            <a:noFill/>
            <a:miter lim="800000"/>
            <a:headEnd/>
            <a:tailEnd/>
          </a:ln>
          <a:effectLst/>
        </p:spPr>
        <p:txBody>
          <a:bodyPr wrap="none">
            <a:prstTxWarp prst="textNoShape">
              <a:avLst/>
            </a:prstTxWarp>
            <a:spAutoFit/>
          </a:bodyPr>
          <a:lstStyle/>
          <a:p>
            <a:pPr algn="l">
              <a:lnSpc>
                <a:spcPct val="100000"/>
              </a:lnSpc>
              <a:spcBef>
                <a:spcPct val="0"/>
              </a:spcBef>
            </a:pPr>
            <a:r>
              <a:rPr lang="en-US" sz="1400" b="0">
                <a:solidFill>
                  <a:schemeClr val="tx1"/>
                </a:solidFill>
                <a:latin typeface="Comic Sans MS" charset="0"/>
              </a:rPr>
              <a:t>Data T2</a:t>
            </a:r>
          </a:p>
        </p:txBody>
      </p:sp>
      <p:sp>
        <p:nvSpPr>
          <p:cNvPr id="90123" name="Text Box 11"/>
          <p:cNvSpPr txBox="1">
            <a:spLocks noChangeArrowheads="1"/>
          </p:cNvSpPr>
          <p:nvPr/>
        </p:nvSpPr>
        <p:spPr bwMode="auto">
          <a:xfrm>
            <a:off x="3810000" y="4572000"/>
            <a:ext cx="1189038" cy="304800"/>
          </a:xfrm>
          <a:prstGeom prst="rect">
            <a:avLst/>
          </a:prstGeom>
          <a:noFill/>
          <a:ln w="9525">
            <a:noFill/>
            <a:miter lim="800000"/>
            <a:headEnd/>
            <a:tailEnd/>
          </a:ln>
          <a:effectLst/>
        </p:spPr>
        <p:txBody>
          <a:bodyPr wrap="none">
            <a:prstTxWarp prst="textNoShape">
              <a:avLst/>
            </a:prstTxWarp>
            <a:spAutoFit/>
          </a:bodyPr>
          <a:lstStyle/>
          <a:p>
            <a:pPr algn="l">
              <a:lnSpc>
                <a:spcPct val="100000"/>
              </a:lnSpc>
              <a:spcBef>
                <a:spcPct val="0"/>
              </a:spcBef>
            </a:pPr>
            <a:r>
              <a:rPr lang="en-US" sz="1400" b="0">
                <a:solidFill>
                  <a:schemeClr val="tx1"/>
                </a:solidFill>
                <a:latin typeface="Comic Sans MS" charset="0"/>
              </a:rPr>
              <a:t>Data T3, T4</a:t>
            </a:r>
          </a:p>
        </p:txBody>
      </p:sp>
      <p:sp>
        <p:nvSpPr>
          <p:cNvPr id="90124" name="Text Box 12"/>
          <p:cNvSpPr txBox="1">
            <a:spLocks noChangeArrowheads="1"/>
          </p:cNvSpPr>
          <p:nvPr/>
        </p:nvSpPr>
        <p:spPr bwMode="auto">
          <a:xfrm>
            <a:off x="3810000" y="3810000"/>
            <a:ext cx="858838" cy="304800"/>
          </a:xfrm>
          <a:prstGeom prst="rect">
            <a:avLst/>
          </a:prstGeom>
          <a:noFill/>
          <a:ln w="9525">
            <a:noFill/>
            <a:miter lim="800000"/>
            <a:headEnd/>
            <a:tailEnd/>
          </a:ln>
          <a:effectLst/>
        </p:spPr>
        <p:txBody>
          <a:bodyPr wrap="none">
            <a:prstTxWarp prst="textNoShape">
              <a:avLst/>
            </a:prstTxWarp>
            <a:spAutoFit/>
          </a:bodyPr>
          <a:lstStyle/>
          <a:p>
            <a:pPr algn="l">
              <a:lnSpc>
                <a:spcPct val="100000"/>
              </a:lnSpc>
              <a:spcBef>
                <a:spcPct val="0"/>
              </a:spcBef>
            </a:pPr>
            <a:r>
              <a:rPr lang="en-US" sz="1400" b="0">
                <a:solidFill>
                  <a:schemeClr val="tx1"/>
                </a:solidFill>
                <a:latin typeface="Comic Sans MS" charset="0"/>
              </a:rPr>
              <a:t>Data T4</a:t>
            </a:r>
          </a:p>
        </p:txBody>
      </p:sp>
      <p:sp>
        <p:nvSpPr>
          <p:cNvPr id="90125" name="Text Box 13"/>
          <p:cNvSpPr txBox="1">
            <a:spLocks noChangeArrowheads="1"/>
          </p:cNvSpPr>
          <p:nvPr/>
        </p:nvSpPr>
        <p:spPr bwMode="auto">
          <a:xfrm>
            <a:off x="3810000" y="5029200"/>
            <a:ext cx="858838" cy="304800"/>
          </a:xfrm>
          <a:prstGeom prst="rect">
            <a:avLst/>
          </a:prstGeom>
          <a:noFill/>
          <a:ln w="9525">
            <a:noFill/>
            <a:miter lim="800000"/>
            <a:headEnd/>
            <a:tailEnd/>
          </a:ln>
          <a:effectLst/>
        </p:spPr>
        <p:txBody>
          <a:bodyPr wrap="none">
            <a:prstTxWarp prst="textNoShape">
              <a:avLst/>
            </a:prstTxWarp>
            <a:spAutoFit/>
          </a:bodyPr>
          <a:lstStyle/>
          <a:p>
            <a:pPr algn="l">
              <a:lnSpc>
                <a:spcPct val="100000"/>
              </a:lnSpc>
              <a:spcBef>
                <a:spcPct val="0"/>
              </a:spcBef>
            </a:pPr>
            <a:r>
              <a:rPr lang="en-US" sz="1400" b="0">
                <a:solidFill>
                  <a:schemeClr val="tx1"/>
                </a:solidFill>
                <a:latin typeface="Comic Sans MS" charset="0"/>
              </a:rPr>
              <a:t>Data T5</a:t>
            </a:r>
          </a:p>
        </p:txBody>
      </p:sp>
      <p:sp>
        <p:nvSpPr>
          <p:cNvPr id="90126" name="Line 14"/>
          <p:cNvSpPr>
            <a:spLocks noChangeShapeType="1"/>
          </p:cNvSpPr>
          <p:nvPr/>
        </p:nvSpPr>
        <p:spPr bwMode="auto">
          <a:xfrm>
            <a:off x="3657600" y="2438400"/>
            <a:ext cx="137160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90127" name="Text Box 15"/>
          <p:cNvSpPr txBox="1">
            <a:spLocks noChangeArrowheads="1"/>
          </p:cNvSpPr>
          <p:nvPr/>
        </p:nvSpPr>
        <p:spPr bwMode="auto">
          <a:xfrm>
            <a:off x="5791200" y="1447800"/>
            <a:ext cx="830263" cy="304800"/>
          </a:xfrm>
          <a:prstGeom prst="rect">
            <a:avLst/>
          </a:prstGeom>
          <a:noFill/>
          <a:ln w="9525">
            <a:noFill/>
            <a:miter lim="800000"/>
            <a:headEnd/>
            <a:tailEnd/>
          </a:ln>
          <a:effectLst/>
        </p:spPr>
        <p:txBody>
          <a:bodyPr wrap="none">
            <a:prstTxWarp prst="textNoShape">
              <a:avLst/>
            </a:prstTxWarp>
            <a:spAutoFit/>
          </a:bodyPr>
          <a:lstStyle/>
          <a:p>
            <a:pPr algn="l">
              <a:lnSpc>
                <a:spcPct val="100000"/>
              </a:lnSpc>
              <a:spcBef>
                <a:spcPct val="0"/>
              </a:spcBef>
            </a:pPr>
            <a:r>
              <a:rPr lang="en-US" sz="1400" b="0">
                <a:solidFill>
                  <a:schemeClr val="tx1"/>
                </a:solidFill>
                <a:latin typeface="Comic Sans MS" charset="0"/>
              </a:rPr>
              <a:t>Data T1</a:t>
            </a:r>
          </a:p>
        </p:txBody>
      </p:sp>
      <p:sp>
        <p:nvSpPr>
          <p:cNvPr id="90128" name="Line 16"/>
          <p:cNvSpPr>
            <a:spLocks noChangeShapeType="1"/>
          </p:cNvSpPr>
          <p:nvPr/>
        </p:nvSpPr>
        <p:spPr bwMode="auto">
          <a:xfrm>
            <a:off x="3657600" y="3733800"/>
            <a:ext cx="205740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90129" name="Text Box 17"/>
          <p:cNvSpPr txBox="1">
            <a:spLocks noChangeArrowheads="1"/>
          </p:cNvSpPr>
          <p:nvPr/>
        </p:nvSpPr>
        <p:spPr bwMode="auto">
          <a:xfrm>
            <a:off x="5791200" y="1447800"/>
            <a:ext cx="830263" cy="304800"/>
          </a:xfrm>
          <a:prstGeom prst="rect">
            <a:avLst/>
          </a:prstGeom>
          <a:noFill/>
          <a:ln w="9525">
            <a:noFill/>
            <a:miter lim="800000"/>
            <a:headEnd/>
            <a:tailEnd/>
          </a:ln>
          <a:effectLst/>
        </p:spPr>
        <p:txBody>
          <a:bodyPr wrap="none">
            <a:prstTxWarp prst="textNoShape">
              <a:avLst/>
            </a:prstTxWarp>
            <a:spAutoFit/>
          </a:bodyPr>
          <a:lstStyle/>
          <a:p>
            <a:pPr algn="l">
              <a:lnSpc>
                <a:spcPct val="100000"/>
              </a:lnSpc>
              <a:spcBef>
                <a:spcPct val="0"/>
              </a:spcBef>
            </a:pPr>
            <a:r>
              <a:rPr lang="en-US" sz="1400" b="0">
                <a:solidFill>
                  <a:schemeClr val="tx1"/>
                </a:solidFill>
                <a:latin typeface="Comic Sans MS" charset="0"/>
              </a:rPr>
              <a:t>Data T1</a:t>
            </a:r>
          </a:p>
        </p:txBody>
      </p:sp>
      <p:sp>
        <p:nvSpPr>
          <p:cNvPr id="90130" name="Text Box 18"/>
          <p:cNvSpPr txBox="1">
            <a:spLocks noChangeArrowheads="1"/>
          </p:cNvSpPr>
          <p:nvPr/>
        </p:nvSpPr>
        <p:spPr bwMode="auto">
          <a:xfrm>
            <a:off x="4648200" y="5715000"/>
            <a:ext cx="858838" cy="304800"/>
          </a:xfrm>
          <a:prstGeom prst="rect">
            <a:avLst/>
          </a:prstGeom>
          <a:noFill/>
          <a:ln w="9525">
            <a:noFill/>
            <a:miter lim="800000"/>
            <a:headEnd/>
            <a:tailEnd/>
          </a:ln>
          <a:effectLst/>
        </p:spPr>
        <p:txBody>
          <a:bodyPr wrap="none">
            <a:prstTxWarp prst="textNoShape">
              <a:avLst/>
            </a:prstTxWarp>
            <a:spAutoFit/>
          </a:bodyPr>
          <a:lstStyle/>
          <a:p>
            <a:pPr algn="l">
              <a:lnSpc>
                <a:spcPct val="100000"/>
              </a:lnSpc>
              <a:spcBef>
                <a:spcPct val="0"/>
              </a:spcBef>
            </a:pPr>
            <a:r>
              <a:rPr lang="en-US" sz="1400" b="0">
                <a:solidFill>
                  <a:schemeClr val="tx1"/>
                </a:solidFill>
                <a:latin typeface="Comic Sans MS" charset="0"/>
              </a:rPr>
              <a:t>Data T5</a:t>
            </a:r>
          </a:p>
        </p:txBody>
      </p:sp>
      <p:sp>
        <p:nvSpPr>
          <p:cNvPr id="90131" name="AutoShape 19"/>
          <p:cNvSpPr>
            <a:spLocks noChangeArrowheads="1"/>
          </p:cNvSpPr>
          <p:nvPr/>
        </p:nvSpPr>
        <p:spPr bwMode="auto">
          <a:xfrm flipH="1">
            <a:off x="7010400" y="5181600"/>
            <a:ext cx="685800" cy="152400"/>
          </a:xfrm>
          <a:prstGeom prst="rightArrow">
            <a:avLst>
              <a:gd name="adj1" fmla="val 59731"/>
              <a:gd name="adj2" fmla="val 137229"/>
            </a:avLst>
          </a:prstGeom>
          <a:solidFill>
            <a:schemeClr val="bg1"/>
          </a:solidFill>
          <a:ln w="9525">
            <a:solidFill>
              <a:schemeClr val="tx1"/>
            </a:solidFill>
            <a:miter lim="800000"/>
            <a:headEnd/>
            <a:tailEnd/>
          </a:ln>
          <a:effectLst/>
        </p:spPr>
        <p:txBody>
          <a:bodyPr wrap="none" anchor="ctr">
            <a:prstTxWarp prst="textNoShape">
              <a:avLst/>
            </a:prstTxWarp>
          </a:bodyPr>
          <a:lstStyle/>
          <a:p>
            <a:endParaRPr lang="en-US"/>
          </a:p>
        </p:txBody>
      </p:sp>
      <p:sp>
        <p:nvSpPr>
          <p:cNvPr id="90132" name="Line 20"/>
          <p:cNvSpPr>
            <a:spLocks noChangeShapeType="1"/>
          </p:cNvSpPr>
          <p:nvPr/>
        </p:nvSpPr>
        <p:spPr bwMode="auto">
          <a:xfrm flipH="1">
            <a:off x="7010400" y="5638800"/>
            <a:ext cx="60960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90133" name="AutoShape 21"/>
          <p:cNvSpPr>
            <a:spLocks noChangeArrowheads="1"/>
          </p:cNvSpPr>
          <p:nvPr/>
        </p:nvSpPr>
        <p:spPr bwMode="auto">
          <a:xfrm rot="16200000" flipH="1">
            <a:off x="5372100" y="1638300"/>
            <a:ext cx="685800" cy="152400"/>
          </a:xfrm>
          <a:prstGeom prst="rightArrow">
            <a:avLst>
              <a:gd name="adj1" fmla="val 59731"/>
              <a:gd name="adj2" fmla="val 137229"/>
            </a:avLst>
          </a:prstGeom>
          <a:solidFill>
            <a:schemeClr val="bg1"/>
          </a:solidFill>
          <a:ln w="9525">
            <a:solidFill>
              <a:schemeClr val="tx1"/>
            </a:solidFill>
            <a:miter lim="800000"/>
            <a:headEnd/>
            <a:tailEnd/>
          </a:ln>
          <a:effectLst/>
        </p:spPr>
        <p:txBody>
          <a:bodyPr wrap="none" anchor="ctr">
            <a:prstTxWarp prst="textNoShape">
              <a:avLst/>
            </a:prstTxWarp>
          </a:bodyPr>
          <a:lstStyle/>
          <a:p>
            <a:endParaRPr lang="en-US"/>
          </a:p>
        </p:txBody>
      </p:sp>
      <p:sp>
        <p:nvSpPr>
          <p:cNvPr id="90134" name="Line 22"/>
          <p:cNvSpPr>
            <a:spLocks noChangeShapeType="1"/>
          </p:cNvSpPr>
          <p:nvPr/>
        </p:nvSpPr>
        <p:spPr bwMode="auto">
          <a:xfrm flipH="1">
            <a:off x="3657600" y="2819400"/>
            <a:ext cx="137160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90135" name="Line 23"/>
          <p:cNvSpPr>
            <a:spLocks noChangeShapeType="1"/>
          </p:cNvSpPr>
          <p:nvPr/>
        </p:nvSpPr>
        <p:spPr bwMode="auto">
          <a:xfrm>
            <a:off x="3657600" y="4114800"/>
            <a:ext cx="2057400" cy="0"/>
          </a:xfrm>
          <a:prstGeom prst="line">
            <a:avLst/>
          </a:prstGeom>
          <a:noFill/>
          <a:ln w="28575">
            <a:solidFill>
              <a:schemeClr val="tx1"/>
            </a:solidFill>
            <a:round/>
            <a:headEnd type="triangle" w="med" len="med"/>
            <a:tailEnd/>
          </a:ln>
          <a:effectLst/>
        </p:spPr>
        <p:txBody>
          <a:bodyPr wrap="none" anchor="ctr">
            <a:prstTxWarp prst="textNoShape">
              <a:avLst/>
            </a:prstTxWarp>
          </a:bodyPr>
          <a:lstStyle/>
          <a:p>
            <a:endParaRPr lang="en-US"/>
          </a:p>
        </p:txBody>
      </p:sp>
      <p:sp>
        <p:nvSpPr>
          <p:cNvPr id="90136" name="Line 24"/>
          <p:cNvSpPr>
            <a:spLocks noChangeShapeType="1"/>
          </p:cNvSpPr>
          <p:nvPr/>
        </p:nvSpPr>
        <p:spPr bwMode="auto">
          <a:xfrm>
            <a:off x="3657600" y="4876800"/>
            <a:ext cx="114300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90137" name="Line 25"/>
          <p:cNvSpPr>
            <a:spLocks noChangeShapeType="1"/>
          </p:cNvSpPr>
          <p:nvPr/>
        </p:nvSpPr>
        <p:spPr bwMode="auto">
          <a:xfrm>
            <a:off x="3657600" y="5334000"/>
            <a:ext cx="1143000" cy="0"/>
          </a:xfrm>
          <a:prstGeom prst="line">
            <a:avLst/>
          </a:prstGeom>
          <a:noFill/>
          <a:ln w="28575">
            <a:solidFill>
              <a:schemeClr val="tx1"/>
            </a:solidFill>
            <a:round/>
            <a:headEnd type="triangle" w="med" len="med"/>
            <a:tailEnd/>
          </a:ln>
          <a:effectLst/>
        </p:spPr>
        <p:txBody>
          <a:bodyPr wrap="none" anchor="ctr">
            <a:prstTxWarp prst="textNoShape">
              <a:avLst/>
            </a:prstTxWarp>
          </a:bodyPr>
          <a:lstStyle/>
          <a:p>
            <a:endParaRPr lang="en-US"/>
          </a:p>
        </p:txBody>
      </p:sp>
      <p:sp>
        <p:nvSpPr>
          <p:cNvPr id="90138" name="AutoShape 26"/>
          <p:cNvSpPr>
            <a:spLocks noChangeArrowheads="1"/>
          </p:cNvSpPr>
          <p:nvPr/>
        </p:nvSpPr>
        <p:spPr bwMode="auto">
          <a:xfrm rot="14525728" flipH="1">
            <a:off x="6042025" y="3136900"/>
            <a:ext cx="457200" cy="152400"/>
          </a:xfrm>
          <a:prstGeom prst="rightArrow">
            <a:avLst>
              <a:gd name="adj1" fmla="val 59731"/>
              <a:gd name="adj2" fmla="val 91486"/>
            </a:avLst>
          </a:prstGeom>
          <a:solidFill>
            <a:schemeClr val="bg1"/>
          </a:solidFill>
          <a:ln w="9525">
            <a:solidFill>
              <a:schemeClr val="tx1"/>
            </a:solidFill>
            <a:miter lim="800000"/>
            <a:headEnd/>
            <a:tailEnd/>
          </a:ln>
          <a:effectLst/>
        </p:spPr>
        <p:txBody>
          <a:bodyPr wrap="none" anchor="ctr">
            <a:prstTxWarp prst="textNoShape">
              <a:avLst/>
            </a:prstTxWarp>
          </a:bodyPr>
          <a:lstStyle/>
          <a:p>
            <a:endParaRPr lang="en-US"/>
          </a:p>
        </p:txBody>
      </p:sp>
      <p:sp>
        <p:nvSpPr>
          <p:cNvPr id="90139" name="AutoShape 27"/>
          <p:cNvSpPr>
            <a:spLocks noChangeArrowheads="1"/>
          </p:cNvSpPr>
          <p:nvPr/>
        </p:nvSpPr>
        <p:spPr bwMode="auto">
          <a:xfrm rot="16617036" flipH="1">
            <a:off x="4762500" y="3771900"/>
            <a:ext cx="1447800" cy="152400"/>
          </a:xfrm>
          <a:prstGeom prst="rightArrow">
            <a:avLst>
              <a:gd name="adj1" fmla="val 56259"/>
              <a:gd name="adj2" fmla="val 158377"/>
            </a:avLst>
          </a:prstGeom>
          <a:solidFill>
            <a:schemeClr val="bg1"/>
          </a:solidFill>
          <a:ln w="9525">
            <a:solidFill>
              <a:schemeClr val="tx1"/>
            </a:solidFill>
            <a:miter lim="800000"/>
            <a:headEnd/>
            <a:tailEnd/>
          </a:ln>
          <a:effectLst/>
        </p:spPr>
        <p:txBody>
          <a:bodyPr wrap="none" anchor="ctr">
            <a:prstTxWarp prst="textNoShape">
              <a:avLst/>
            </a:prstTxWarp>
          </a:bodyPr>
          <a:lstStyle/>
          <a:p>
            <a:endParaRPr lang="en-US"/>
          </a:p>
        </p:txBody>
      </p:sp>
      <p:sp>
        <p:nvSpPr>
          <p:cNvPr id="90140" name="AutoShape 28"/>
          <p:cNvSpPr>
            <a:spLocks noChangeArrowheads="1"/>
          </p:cNvSpPr>
          <p:nvPr/>
        </p:nvSpPr>
        <p:spPr bwMode="auto">
          <a:xfrm rot="18511688" flipH="1">
            <a:off x="6096000" y="4572000"/>
            <a:ext cx="381000" cy="228600"/>
          </a:xfrm>
          <a:prstGeom prst="rightArrow">
            <a:avLst>
              <a:gd name="adj1" fmla="val 34306"/>
              <a:gd name="adj2" fmla="val 57917"/>
            </a:avLst>
          </a:prstGeom>
          <a:solidFill>
            <a:schemeClr val="bg1"/>
          </a:solidFill>
          <a:ln w="9525">
            <a:solidFill>
              <a:schemeClr val="tx1"/>
            </a:solidFill>
            <a:miter lim="800000"/>
            <a:headEnd/>
            <a:tailEnd/>
          </a:ln>
          <a:effectLst/>
        </p:spPr>
        <p:txBody>
          <a:bodyPr wrap="none" anchor="ctr">
            <a:prstTxWarp prst="textNoShape">
              <a:avLst/>
            </a:prstTxWarp>
          </a:bodyPr>
          <a:lstStyle/>
          <a:p>
            <a:endParaRPr lang="en-US"/>
          </a:p>
        </p:txBody>
      </p:sp>
      <p:sp>
        <p:nvSpPr>
          <p:cNvPr id="90141" name="AutoShape 29"/>
          <p:cNvSpPr>
            <a:spLocks noChangeArrowheads="1"/>
          </p:cNvSpPr>
          <p:nvPr/>
        </p:nvSpPr>
        <p:spPr bwMode="auto">
          <a:xfrm rot="16200000" flipH="1">
            <a:off x="5219700" y="5829300"/>
            <a:ext cx="533400" cy="152400"/>
          </a:xfrm>
          <a:prstGeom prst="rightArrow">
            <a:avLst>
              <a:gd name="adj1" fmla="val 59731"/>
              <a:gd name="adj2" fmla="val 106734"/>
            </a:avLst>
          </a:prstGeom>
          <a:solidFill>
            <a:schemeClr val="bg1"/>
          </a:solidFill>
          <a:ln w="9525">
            <a:solidFill>
              <a:schemeClr val="tx1"/>
            </a:solidFill>
            <a:miter lim="800000"/>
            <a:headEnd/>
            <a:tailEnd/>
          </a:ln>
          <a:effectLst/>
        </p:spPr>
        <p:txBody>
          <a:bodyPr wrap="none" anchor="ctr">
            <a:prstTxWarp prst="textNoShape">
              <a:avLst/>
            </a:prstTxWarp>
          </a:bodyPr>
          <a:lstStyle/>
          <a:p>
            <a:endParaRPr lang="en-US"/>
          </a:p>
        </p:txBody>
      </p:sp>
      <p:sp>
        <p:nvSpPr>
          <p:cNvPr id="90142" name="Text Box 30"/>
          <p:cNvSpPr txBox="1">
            <a:spLocks noChangeArrowheads="1"/>
          </p:cNvSpPr>
          <p:nvPr/>
        </p:nvSpPr>
        <p:spPr bwMode="auto">
          <a:xfrm>
            <a:off x="6781800" y="5334000"/>
            <a:ext cx="1147763" cy="274638"/>
          </a:xfrm>
          <a:prstGeom prst="rect">
            <a:avLst/>
          </a:prstGeom>
          <a:noFill/>
          <a:ln w="9525">
            <a:noFill/>
            <a:miter lim="800000"/>
            <a:headEnd/>
            <a:tailEnd/>
          </a:ln>
          <a:effectLst/>
        </p:spPr>
        <p:txBody>
          <a:bodyPr wrap="none">
            <a:prstTxWarp prst="textNoShape">
              <a:avLst/>
            </a:prstTxWarp>
            <a:spAutoFit/>
          </a:bodyPr>
          <a:lstStyle/>
          <a:p>
            <a:pPr algn="l">
              <a:lnSpc>
                <a:spcPct val="100000"/>
              </a:lnSpc>
              <a:spcBef>
                <a:spcPct val="0"/>
              </a:spcBef>
            </a:pPr>
            <a:r>
              <a:rPr lang="en-US" sz="1200" b="0">
                <a:solidFill>
                  <a:schemeClr val="tx1"/>
                </a:solidFill>
                <a:latin typeface="Comic Sans MS" charset="0"/>
              </a:rPr>
              <a:t>Real dataflow</a:t>
            </a:r>
          </a:p>
        </p:txBody>
      </p:sp>
      <p:sp>
        <p:nvSpPr>
          <p:cNvPr id="90143" name="Text Box 31"/>
          <p:cNvSpPr txBox="1">
            <a:spLocks noChangeArrowheads="1"/>
          </p:cNvSpPr>
          <p:nvPr/>
        </p:nvSpPr>
        <p:spPr bwMode="auto">
          <a:xfrm>
            <a:off x="6705600" y="4953000"/>
            <a:ext cx="1508125" cy="274638"/>
          </a:xfrm>
          <a:prstGeom prst="rect">
            <a:avLst/>
          </a:prstGeom>
          <a:noFill/>
          <a:ln w="9525">
            <a:noFill/>
            <a:miter lim="800000"/>
            <a:headEnd/>
            <a:tailEnd/>
          </a:ln>
          <a:effectLst/>
        </p:spPr>
        <p:txBody>
          <a:bodyPr wrap="none">
            <a:prstTxWarp prst="textNoShape">
              <a:avLst/>
            </a:prstTxWarp>
            <a:spAutoFit/>
          </a:bodyPr>
          <a:lstStyle/>
          <a:p>
            <a:pPr algn="l">
              <a:lnSpc>
                <a:spcPct val="100000"/>
              </a:lnSpc>
              <a:spcBef>
                <a:spcPct val="0"/>
              </a:spcBef>
            </a:pPr>
            <a:r>
              <a:rPr lang="en-US" sz="1200" b="0">
                <a:solidFill>
                  <a:schemeClr val="tx1"/>
                </a:solidFill>
                <a:latin typeface="Comic Sans MS" charset="0"/>
              </a:rPr>
              <a:t>Apparent dataflow</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8466" name="Rectangle 2"/>
          <p:cNvSpPr>
            <a:spLocks noGrp="1" noChangeArrowheads="1"/>
          </p:cNvSpPr>
          <p:nvPr>
            <p:ph type="title"/>
          </p:nvPr>
        </p:nvSpPr>
        <p:spPr/>
        <p:txBody>
          <a:bodyPr>
            <a:normAutofit/>
          </a:bodyPr>
          <a:lstStyle/>
          <a:p>
            <a:r>
              <a:rPr lang="en-US" dirty="0" smtClean="0"/>
              <a:t>Gaudi: Control </a:t>
            </a:r>
            <a:r>
              <a:rPr lang="en-US" dirty="0"/>
              <a:t>Sequences</a:t>
            </a:r>
          </a:p>
        </p:txBody>
      </p:sp>
      <p:sp>
        <p:nvSpPr>
          <p:cNvPr id="318467" name="Rectangle 3"/>
          <p:cNvSpPr>
            <a:spLocks noGrp="1" noChangeArrowheads="1"/>
          </p:cNvSpPr>
          <p:nvPr>
            <p:ph type="body" sz="half" idx="1"/>
          </p:nvPr>
        </p:nvSpPr>
        <p:spPr/>
        <p:txBody>
          <a:bodyPr/>
          <a:lstStyle/>
          <a:p>
            <a:r>
              <a:rPr lang="en-US" sz="2400"/>
              <a:t>Concept of </a:t>
            </a:r>
            <a:r>
              <a:rPr lang="en-US" sz="2400">
                <a:solidFill>
                  <a:schemeClr val="accent1"/>
                </a:solidFill>
              </a:rPr>
              <a:t>sequences</a:t>
            </a:r>
            <a:r>
              <a:rPr lang="en-US" sz="2400"/>
              <a:t> of </a:t>
            </a:r>
            <a:r>
              <a:rPr lang="en-US" sz="2400" i="1"/>
              <a:t>Algorithms</a:t>
            </a:r>
            <a:r>
              <a:rPr lang="en-US" sz="2400"/>
              <a:t>  to allow processing based on physics signature</a:t>
            </a:r>
          </a:p>
          <a:p>
            <a:pPr lvl="1"/>
            <a:r>
              <a:rPr lang="en-US" sz="2000"/>
              <a:t>Avoid re-calling same algorithm on same event</a:t>
            </a:r>
          </a:p>
          <a:p>
            <a:pPr lvl="1"/>
            <a:r>
              <a:rPr lang="en-US" sz="2000"/>
              <a:t>Different instances of the same algorithm possible</a:t>
            </a:r>
          </a:p>
          <a:p>
            <a:r>
              <a:rPr lang="en-US" sz="2400"/>
              <a:t>Event filtering</a:t>
            </a:r>
          </a:p>
          <a:p>
            <a:pPr lvl="1"/>
            <a:r>
              <a:rPr lang="en-US" sz="2000"/>
              <a:t>Avoid passing all the events through all the processing chain</a:t>
            </a:r>
          </a:p>
          <a:p>
            <a:endParaRPr lang="en-US" sz="2400"/>
          </a:p>
        </p:txBody>
      </p:sp>
      <p:sp>
        <p:nvSpPr>
          <p:cNvPr id="64" name="Footer Placeholder 5"/>
          <p:cNvSpPr>
            <a:spLocks noGrp="1"/>
          </p:cNvSpPr>
          <p:nvPr>
            <p:ph type="ftr" sz="quarter" idx="11"/>
          </p:nvPr>
        </p:nvSpPr>
        <p:spPr>
          <a:xfrm>
            <a:off x="2673718" y="6324600"/>
            <a:ext cx="5174882" cy="304800"/>
          </a:xfrm>
        </p:spPr>
        <p:txBody>
          <a:bodyPr/>
          <a:lstStyle/>
          <a:p>
            <a:r>
              <a:rPr lang="en-US" smtClean="0"/>
              <a:t>SuperB Computing R&amp;D Workshop, March 9-12, 2010, Ferrara  -- P. Mato/CERN </a:t>
            </a:r>
            <a:endParaRPr lang="en-US"/>
          </a:p>
        </p:txBody>
      </p:sp>
      <p:sp>
        <p:nvSpPr>
          <p:cNvPr id="65" name="Slide Number Placeholder 6"/>
          <p:cNvSpPr>
            <a:spLocks noGrp="1"/>
          </p:cNvSpPr>
          <p:nvPr>
            <p:ph type="sldNum" sz="quarter" idx="12"/>
          </p:nvPr>
        </p:nvSpPr>
        <p:spPr/>
        <p:txBody>
          <a:bodyPr/>
          <a:lstStyle/>
          <a:p>
            <a:fld id="{D33456D0-F978-F449-A009-297750B87719}" type="slidenum">
              <a:rPr lang="en-US"/>
              <a:pPr/>
              <a:t>28</a:t>
            </a:fld>
            <a:endParaRPr lang="en-US"/>
          </a:p>
        </p:txBody>
      </p:sp>
      <p:grpSp>
        <p:nvGrpSpPr>
          <p:cNvPr id="2" name="Group 77"/>
          <p:cNvGrpSpPr>
            <a:grpSpLocks noChangeAspect="1"/>
          </p:cNvGrpSpPr>
          <p:nvPr/>
        </p:nvGrpSpPr>
        <p:grpSpPr bwMode="auto">
          <a:xfrm>
            <a:off x="4643827" y="1676400"/>
            <a:ext cx="4308146" cy="3663950"/>
            <a:chOff x="3168" y="1056"/>
            <a:chExt cx="2939" cy="2308"/>
          </a:xfrm>
        </p:grpSpPr>
        <p:sp>
          <p:nvSpPr>
            <p:cNvPr id="318469" name="Line 5"/>
            <p:cNvSpPr>
              <a:spLocks noChangeAspect="1" noChangeShapeType="1"/>
            </p:cNvSpPr>
            <p:nvPr/>
          </p:nvSpPr>
          <p:spPr bwMode="auto">
            <a:xfrm>
              <a:off x="3599" y="2488"/>
              <a:ext cx="1792" cy="0"/>
            </a:xfrm>
            <a:prstGeom prst="line">
              <a:avLst/>
            </a:prstGeom>
            <a:noFill/>
            <a:ln w="12700">
              <a:solidFill>
                <a:schemeClr val="tx1"/>
              </a:solidFill>
              <a:round/>
              <a:headEnd/>
              <a:tailEnd/>
            </a:ln>
            <a:effectLst/>
          </p:spPr>
          <p:txBody>
            <a:bodyPr>
              <a:prstTxWarp prst="textNoShape">
                <a:avLst/>
              </a:prstTxWarp>
            </a:bodyPr>
            <a:lstStyle/>
            <a:p>
              <a:endParaRPr lang="en-US"/>
            </a:p>
          </p:txBody>
        </p:sp>
        <p:sp>
          <p:nvSpPr>
            <p:cNvPr id="318470" name="Line 6"/>
            <p:cNvSpPr>
              <a:spLocks noChangeAspect="1" noChangeShapeType="1"/>
            </p:cNvSpPr>
            <p:nvPr/>
          </p:nvSpPr>
          <p:spPr bwMode="auto">
            <a:xfrm>
              <a:off x="3566" y="2057"/>
              <a:ext cx="1792" cy="0"/>
            </a:xfrm>
            <a:prstGeom prst="line">
              <a:avLst/>
            </a:prstGeom>
            <a:noFill/>
            <a:ln w="12700">
              <a:solidFill>
                <a:schemeClr val="tx1"/>
              </a:solidFill>
              <a:round/>
              <a:headEnd/>
              <a:tailEnd/>
            </a:ln>
            <a:effectLst/>
          </p:spPr>
          <p:txBody>
            <a:bodyPr>
              <a:prstTxWarp prst="textNoShape">
                <a:avLst/>
              </a:prstTxWarp>
            </a:bodyPr>
            <a:lstStyle/>
            <a:p>
              <a:endParaRPr lang="en-US"/>
            </a:p>
          </p:txBody>
        </p:sp>
        <p:sp>
          <p:nvSpPr>
            <p:cNvPr id="318471" name="Line 7"/>
            <p:cNvSpPr>
              <a:spLocks noChangeAspect="1" noChangeShapeType="1"/>
            </p:cNvSpPr>
            <p:nvPr/>
          </p:nvSpPr>
          <p:spPr bwMode="auto">
            <a:xfrm>
              <a:off x="3599" y="1626"/>
              <a:ext cx="1759" cy="0"/>
            </a:xfrm>
            <a:prstGeom prst="line">
              <a:avLst/>
            </a:prstGeom>
            <a:noFill/>
            <a:ln w="12700">
              <a:solidFill>
                <a:schemeClr val="tx1"/>
              </a:solidFill>
              <a:round/>
              <a:headEnd/>
              <a:tailEnd/>
            </a:ln>
            <a:effectLst/>
          </p:spPr>
          <p:txBody>
            <a:bodyPr>
              <a:prstTxWarp prst="textNoShape">
                <a:avLst/>
              </a:prstTxWarp>
            </a:bodyPr>
            <a:lstStyle/>
            <a:p>
              <a:endParaRPr lang="en-US"/>
            </a:p>
          </p:txBody>
        </p:sp>
        <p:sp>
          <p:nvSpPr>
            <p:cNvPr id="318472" name="Line 8"/>
            <p:cNvSpPr>
              <a:spLocks noChangeAspect="1" noChangeShapeType="1"/>
            </p:cNvSpPr>
            <p:nvPr/>
          </p:nvSpPr>
          <p:spPr bwMode="auto">
            <a:xfrm>
              <a:off x="3599" y="1195"/>
              <a:ext cx="1759" cy="0"/>
            </a:xfrm>
            <a:prstGeom prst="line">
              <a:avLst/>
            </a:prstGeom>
            <a:noFill/>
            <a:ln w="12700">
              <a:solidFill>
                <a:schemeClr val="tx1"/>
              </a:solidFill>
              <a:round/>
              <a:headEnd/>
              <a:tailEnd/>
            </a:ln>
            <a:effectLst/>
          </p:spPr>
          <p:txBody>
            <a:bodyPr>
              <a:prstTxWarp prst="textNoShape">
                <a:avLst/>
              </a:prstTxWarp>
            </a:bodyPr>
            <a:lstStyle/>
            <a:p>
              <a:endParaRPr lang="en-US"/>
            </a:p>
          </p:txBody>
        </p:sp>
        <p:sp>
          <p:nvSpPr>
            <p:cNvPr id="318473" name="Oval 9" descr="Large checker board"/>
            <p:cNvSpPr>
              <a:spLocks noChangeAspect="1" noChangeArrowheads="1"/>
            </p:cNvSpPr>
            <p:nvPr/>
          </p:nvSpPr>
          <p:spPr bwMode="auto">
            <a:xfrm>
              <a:off x="3500" y="1056"/>
              <a:ext cx="245" cy="245"/>
            </a:xfrm>
            <a:prstGeom prst="ellipse">
              <a:avLst/>
            </a:prstGeom>
            <a:pattFill prst="lgCheck">
              <a:fgClr>
                <a:schemeClr val="accent1"/>
              </a:fgClr>
              <a:bgClr>
                <a:srgbClr val="FFFFFF"/>
              </a:bgClr>
            </a:pattFill>
            <a:ln w="12700">
              <a:solidFill>
                <a:schemeClr val="tx1"/>
              </a:solidFill>
              <a:round/>
              <a:headEnd/>
              <a:tailEnd/>
            </a:ln>
            <a:effectLst/>
          </p:spPr>
          <p:txBody>
            <a:bodyPr wrap="none" anchor="ctr">
              <a:prstTxWarp prst="textNoShape">
                <a:avLst/>
              </a:prstTxWarp>
            </a:bodyPr>
            <a:lstStyle/>
            <a:p>
              <a:endParaRPr lang="en-US"/>
            </a:p>
          </p:txBody>
        </p:sp>
        <p:sp>
          <p:nvSpPr>
            <p:cNvPr id="318474" name="Oval 10" descr="Large checker board"/>
            <p:cNvSpPr>
              <a:spLocks noChangeAspect="1" noChangeArrowheads="1"/>
            </p:cNvSpPr>
            <p:nvPr/>
          </p:nvSpPr>
          <p:spPr bwMode="auto">
            <a:xfrm>
              <a:off x="4230" y="1062"/>
              <a:ext cx="245" cy="246"/>
            </a:xfrm>
            <a:prstGeom prst="ellipse">
              <a:avLst/>
            </a:prstGeom>
            <a:pattFill prst="lgCheck">
              <a:fgClr>
                <a:schemeClr val="accent1"/>
              </a:fgClr>
              <a:bgClr>
                <a:schemeClr val="bg1"/>
              </a:bgClr>
            </a:pattFill>
            <a:ln w="12700">
              <a:solidFill>
                <a:schemeClr val="tx1"/>
              </a:solidFill>
              <a:round/>
              <a:headEnd/>
              <a:tailEnd/>
            </a:ln>
            <a:effectLst/>
          </p:spPr>
          <p:txBody>
            <a:bodyPr wrap="none" anchor="ctr">
              <a:prstTxWarp prst="textNoShape">
                <a:avLst/>
              </a:prstTxWarp>
            </a:bodyPr>
            <a:lstStyle/>
            <a:p>
              <a:endParaRPr lang="en-US"/>
            </a:p>
          </p:txBody>
        </p:sp>
        <p:sp>
          <p:nvSpPr>
            <p:cNvPr id="318476" name="Oval 12"/>
            <p:cNvSpPr>
              <a:spLocks noChangeAspect="1" noChangeArrowheads="1"/>
            </p:cNvSpPr>
            <p:nvPr/>
          </p:nvSpPr>
          <p:spPr bwMode="auto">
            <a:xfrm>
              <a:off x="5225" y="1056"/>
              <a:ext cx="245" cy="245"/>
            </a:xfrm>
            <a:prstGeom prst="ellipse">
              <a:avLst/>
            </a:prstGeom>
            <a:solidFill>
              <a:schemeClr val="accent1"/>
            </a:solidFill>
            <a:ln w="12700">
              <a:solidFill>
                <a:schemeClr val="tx1"/>
              </a:solidFill>
              <a:round/>
              <a:headEnd/>
              <a:tailEnd/>
            </a:ln>
            <a:effectLst/>
          </p:spPr>
          <p:txBody>
            <a:bodyPr wrap="none" anchor="ctr">
              <a:prstTxWarp prst="textNoShape">
                <a:avLst/>
              </a:prstTxWarp>
            </a:bodyPr>
            <a:lstStyle/>
            <a:p>
              <a:endParaRPr lang="en-US"/>
            </a:p>
          </p:txBody>
        </p:sp>
        <p:sp>
          <p:nvSpPr>
            <p:cNvPr id="318477" name="Oval 13"/>
            <p:cNvSpPr>
              <a:spLocks noChangeAspect="1" noChangeArrowheads="1"/>
            </p:cNvSpPr>
            <p:nvPr/>
          </p:nvSpPr>
          <p:spPr bwMode="auto">
            <a:xfrm>
              <a:off x="3905" y="1062"/>
              <a:ext cx="246" cy="246"/>
            </a:xfrm>
            <a:prstGeom prst="ellipse">
              <a:avLst/>
            </a:prstGeom>
            <a:solidFill>
              <a:schemeClr val="tx2"/>
            </a:solidFill>
            <a:ln w="12700">
              <a:solidFill>
                <a:schemeClr val="tx1"/>
              </a:solidFill>
              <a:round/>
              <a:headEnd/>
              <a:tailEnd/>
            </a:ln>
            <a:effectLst/>
          </p:spPr>
          <p:txBody>
            <a:bodyPr wrap="none" anchor="ctr">
              <a:prstTxWarp prst="textNoShape">
                <a:avLst/>
              </a:prstTxWarp>
            </a:bodyPr>
            <a:lstStyle/>
            <a:p>
              <a:endParaRPr lang="en-US"/>
            </a:p>
          </p:txBody>
        </p:sp>
        <p:sp>
          <p:nvSpPr>
            <p:cNvPr id="318478" name="Oval 14"/>
            <p:cNvSpPr>
              <a:spLocks noChangeAspect="1" noChangeArrowheads="1"/>
            </p:cNvSpPr>
            <p:nvPr/>
          </p:nvSpPr>
          <p:spPr bwMode="auto">
            <a:xfrm>
              <a:off x="4554" y="1062"/>
              <a:ext cx="245" cy="246"/>
            </a:xfrm>
            <a:prstGeom prst="ellipse">
              <a:avLst/>
            </a:prstGeom>
            <a:solidFill>
              <a:schemeClr val="tx2"/>
            </a:solidFill>
            <a:ln w="12700">
              <a:solidFill>
                <a:schemeClr val="tx1"/>
              </a:solidFill>
              <a:round/>
              <a:headEnd/>
              <a:tailEnd/>
            </a:ln>
            <a:effectLst/>
          </p:spPr>
          <p:txBody>
            <a:bodyPr wrap="none" anchor="ctr">
              <a:prstTxWarp prst="textNoShape">
                <a:avLst/>
              </a:prstTxWarp>
            </a:bodyPr>
            <a:lstStyle/>
            <a:p>
              <a:endParaRPr lang="en-US"/>
            </a:p>
          </p:txBody>
        </p:sp>
        <p:sp>
          <p:nvSpPr>
            <p:cNvPr id="318479" name="Oval 15"/>
            <p:cNvSpPr>
              <a:spLocks noChangeAspect="1" noChangeArrowheads="1"/>
            </p:cNvSpPr>
            <p:nvPr/>
          </p:nvSpPr>
          <p:spPr bwMode="auto">
            <a:xfrm>
              <a:off x="4878" y="1062"/>
              <a:ext cx="245" cy="246"/>
            </a:xfrm>
            <a:prstGeom prst="ellipse">
              <a:avLst/>
            </a:prstGeom>
            <a:solidFill>
              <a:schemeClr val="accent1"/>
            </a:solidFill>
            <a:ln w="12700">
              <a:solidFill>
                <a:schemeClr val="tx1"/>
              </a:solidFill>
              <a:round/>
              <a:headEnd/>
              <a:tailEnd/>
            </a:ln>
            <a:effectLst/>
          </p:spPr>
          <p:txBody>
            <a:bodyPr wrap="none" anchor="ctr">
              <a:prstTxWarp prst="textNoShape">
                <a:avLst/>
              </a:prstTxWarp>
            </a:bodyPr>
            <a:lstStyle/>
            <a:p>
              <a:endParaRPr lang="en-US"/>
            </a:p>
          </p:txBody>
        </p:sp>
        <p:sp>
          <p:nvSpPr>
            <p:cNvPr id="318481" name="Oval 17" descr="Large checker board"/>
            <p:cNvSpPr>
              <a:spLocks noChangeAspect="1" noChangeArrowheads="1"/>
            </p:cNvSpPr>
            <p:nvPr/>
          </p:nvSpPr>
          <p:spPr bwMode="auto">
            <a:xfrm>
              <a:off x="3500" y="1489"/>
              <a:ext cx="245" cy="246"/>
            </a:xfrm>
            <a:prstGeom prst="ellipse">
              <a:avLst/>
            </a:prstGeom>
            <a:pattFill prst="lgCheck">
              <a:fgClr>
                <a:schemeClr val="accent1"/>
              </a:fgClr>
              <a:bgClr>
                <a:srgbClr val="FFFFFF"/>
              </a:bgClr>
            </a:pattFill>
            <a:ln w="12700">
              <a:solidFill>
                <a:schemeClr val="tx1"/>
              </a:solidFill>
              <a:round/>
              <a:headEnd/>
              <a:tailEnd/>
            </a:ln>
            <a:effectLst/>
          </p:spPr>
          <p:txBody>
            <a:bodyPr wrap="none" anchor="ctr">
              <a:prstTxWarp prst="textNoShape">
                <a:avLst/>
              </a:prstTxWarp>
            </a:bodyPr>
            <a:lstStyle/>
            <a:p>
              <a:endParaRPr lang="en-US"/>
            </a:p>
          </p:txBody>
        </p:sp>
        <p:sp>
          <p:nvSpPr>
            <p:cNvPr id="318482" name="Oval 18"/>
            <p:cNvSpPr>
              <a:spLocks noChangeAspect="1" noChangeArrowheads="1"/>
            </p:cNvSpPr>
            <p:nvPr/>
          </p:nvSpPr>
          <p:spPr bwMode="auto">
            <a:xfrm>
              <a:off x="4230" y="1495"/>
              <a:ext cx="245" cy="246"/>
            </a:xfrm>
            <a:prstGeom prst="ellipse">
              <a:avLst/>
            </a:prstGeom>
            <a:solidFill>
              <a:schemeClr val="accent1"/>
            </a:solidFill>
            <a:ln w="12700">
              <a:solidFill>
                <a:schemeClr val="tx1"/>
              </a:solidFill>
              <a:round/>
              <a:headEnd/>
              <a:tailEnd/>
            </a:ln>
            <a:effectLst/>
          </p:spPr>
          <p:txBody>
            <a:bodyPr wrap="none" anchor="ctr">
              <a:prstTxWarp prst="textNoShape">
                <a:avLst/>
              </a:prstTxWarp>
            </a:bodyPr>
            <a:lstStyle/>
            <a:p>
              <a:endParaRPr lang="en-US"/>
            </a:p>
          </p:txBody>
        </p:sp>
        <p:sp>
          <p:nvSpPr>
            <p:cNvPr id="318484" name="Oval 20"/>
            <p:cNvSpPr>
              <a:spLocks noChangeAspect="1" noChangeArrowheads="1"/>
            </p:cNvSpPr>
            <p:nvPr/>
          </p:nvSpPr>
          <p:spPr bwMode="auto">
            <a:xfrm>
              <a:off x="5225" y="1489"/>
              <a:ext cx="245" cy="246"/>
            </a:xfrm>
            <a:prstGeom prst="ellipse">
              <a:avLst/>
            </a:prstGeom>
            <a:solidFill>
              <a:schemeClr val="accent1"/>
            </a:solidFill>
            <a:ln w="12700">
              <a:solidFill>
                <a:schemeClr val="tx1"/>
              </a:solidFill>
              <a:round/>
              <a:headEnd/>
              <a:tailEnd/>
            </a:ln>
            <a:effectLst/>
          </p:spPr>
          <p:txBody>
            <a:bodyPr wrap="none" anchor="ctr">
              <a:prstTxWarp prst="textNoShape">
                <a:avLst/>
              </a:prstTxWarp>
            </a:bodyPr>
            <a:lstStyle/>
            <a:p>
              <a:endParaRPr lang="en-US"/>
            </a:p>
          </p:txBody>
        </p:sp>
        <p:sp>
          <p:nvSpPr>
            <p:cNvPr id="318485" name="Oval 21"/>
            <p:cNvSpPr>
              <a:spLocks noChangeAspect="1" noChangeArrowheads="1"/>
            </p:cNvSpPr>
            <p:nvPr/>
          </p:nvSpPr>
          <p:spPr bwMode="auto">
            <a:xfrm>
              <a:off x="3905" y="1495"/>
              <a:ext cx="246" cy="246"/>
            </a:xfrm>
            <a:prstGeom prst="ellipse">
              <a:avLst/>
            </a:prstGeom>
            <a:solidFill>
              <a:schemeClr val="tx2"/>
            </a:solidFill>
            <a:ln w="12700">
              <a:solidFill>
                <a:schemeClr val="tx1"/>
              </a:solidFill>
              <a:round/>
              <a:headEnd/>
              <a:tailEnd/>
            </a:ln>
            <a:effectLst/>
          </p:spPr>
          <p:txBody>
            <a:bodyPr wrap="none" anchor="ctr">
              <a:prstTxWarp prst="textNoShape">
                <a:avLst/>
              </a:prstTxWarp>
            </a:bodyPr>
            <a:lstStyle/>
            <a:p>
              <a:endParaRPr lang="en-US"/>
            </a:p>
          </p:txBody>
        </p:sp>
        <p:sp>
          <p:nvSpPr>
            <p:cNvPr id="318486" name="Oval 22" descr="Large checker board"/>
            <p:cNvSpPr>
              <a:spLocks noChangeAspect="1" noChangeArrowheads="1"/>
            </p:cNvSpPr>
            <p:nvPr/>
          </p:nvSpPr>
          <p:spPr bwMode="auto">
            <a:xfrm>
              <a:off x="4554" y="1495"/>
              <a:ext cx="245" cy="246"/>
            </a:xfrm>
            <a:prstGeom prst="ellipse">
              <a:avLst/>
            </a:prstGeom>
            <a:pattFill prst="lgCheck">
              <a:fgClr>
                <a:schemeClr val="accent1"/>
              </a:fgClr>
              <a:bgClr>
                <a:schemeClr val="bg1"/>
              </a:bgClr>
            </a:pattFill>
            <a:ln w="12700">
              <a:solidFill>
                <a:schemeClr val="tx1"/>
              </a:solidFill>
              <a:round/>
              <a:headEnd/>
              <a:tailEnd/>
            </a:ln>
            <a:effectLst/>
          </p:spPr>
          <p:txBody>
            <a:bodyPr wrap="none" anchor="ctr">
              <a:prstTxWarp prst="textNoShape">
                <a:avLst/>
              </a:prstTxWarp>
            </a:bodyPr>
            <a:lstStyle/>
            <a:p>
              <a:endParaRPr lang="en-US"/>
            </a:p>
          </p:txBody>
        </p:sp>
        <p:sp>
          <p:nvSpPr>
            <p:cNvPr id="318487" name="Oval 23"/>
            <p:cNvSpPr>
              <a:spLocks noChangeAspect="1" noChangeArrowheads="1"/>
            </p:cNvSpPr>
            <p:nvPr/>
          </p:nvSpPr>
          <p:spPr bwMode="auto">
            <a:xfrm>
              <a:off x="4878" y="1495"/>
              <a:ext cx="245" cy="246"/>
            </a:xfrm>
            <a:prstGeom prst="ellipse">
              <a:avLst/>
            </a:prstGeom>
            <a:solidFill>
              <a:schemeClr val="tx2"/>
            </a:solidFill>
            <a:ln w="12700">
              <a:solidFill>
                <a:schemeClr val="tx1"/>
              </a:solidFill>
              <a:round/>
              <a:headEnd/>
              <a:tailEnd/>
            </a:ln>
            <a:effectLst/>
          </p:spPr>
          <p:txBody>
            <a:bodyPr wrap="none" anchor="ctr">
              <a:prstTxWarp prst="textNoShape">
                <a:avLst/>
              </a:prstTxWarp>
            </a:bodyPr>
            <a:lstStyle/>
            <a:p>
              <a:endParaRPr lang="en-US"/>
            </a:p>
          </p:txBody>
        </p:sp>
        <p:sp>
          <p:nvSpPr>
            <p:cNvPr id="318489" name="Oval 25"/>
            <p:cNvSpPr>
              <a:spLocks noChangeAspect="1" noChangeArrowheads="1"/>
            </p:cNvSpPr>
            <p:nvPr/>
          </p:nvSpPr>
          <p:spPr bwMode="auto">
            <a:xfrm>
              <a:off x="3500" y="1923"/>
              <a:ext cx="245" cy="245"/>
            </a:xfrm>
            <a:prstGeom prst="ellipse">
              <a:avLst/>
            </a:prstGeom>
            <a:solidFill>
              <a:schemeClr val="accent1"/>
            </a:solidFill>
            <a:ln w="12700">
              <a:solidFill>
                <a:schemeClr val="tx1"/>
              </a:solidFill>
              <a:round/>
              <a:headEnd/>
              <a:tailEnd/>
            </a:ln>
            <a:effectLst/>
          </p:spPr>
          <p:txBody>
            <a:bodyPr wrap="none" anchor="ctr">
              <a:prstTxWarp prst="textNoShape">
                <a:avLst/>
              </a:prstTxWarp>
            </a:bodyPr>
            <a:lstStyle/>
            <a:p>
              <a:endParaRPr lang="en-US"/>
            </a:p>
          </p:txBody>
        </p:sp>
        <p:sp>
          <p:nvSpPr>
            <p:cNvPr id="318490" name="Oval 26"/>
            <p:cNvSpPr>
              <a:spLocks noChangeAspect="1" noChangeArrowheads="1"/>
            </p:cNvSpPr>
            <p:nvPr/>
          </p:nvSpPr>
          <p:spPr bwMode="auto">
            <a:xfrm>
              <a:off x="4392" y="1929"/>
              <a:ext cx="245" cy="245"/>
            </a:xfrm>
            <a:prstGeom prst="ellipse">
              <a:avLst/>
            </a:prstGeom>
            <a:solidFill>
              <a:schemeClr val="tx2"/>
            </a:solidFill>
            <a:ln w="12700">
              <a:solidFill>
                <a:schemeClr val="tx1"/>
              </a:solidFill>
              <a:round/>
              <a:headEnd/>
              <a:tailEnd/>
            </a:ln>
            <a:effectLst/>
          </p:spPr>
          <p:txBody>
            <a:bodyPr wrap="none" anchor="ctr">
              <a:prstTxWarp prst="textNoShape">
                <a:avLst/>
              </a:prstTxWarp>
            </a:bodyPr>
            <a:lstStyle/>
            <a:p>
              <a:endParaRPr lang="en-US"/>
            </a:p>
          </p:txBody>
        </p:sp>
        <p:sp>
          <p:nvSpPr>
            <p:cNvPr id="318491" name="Oval 27" descr="Large checker board"/>
            <p:cNvSpPr>
              <a:spLocks noChangeAspect="1" noChangeArrowheads="1"/>
            </p:cNvSpPr>
            <p:nvPr/>
          </p:nvSpPr>
          <p:spPr bwMode="auto">
            <a:xfrm>
              <a:off x="3825" y="1929"/>
              <a:ext cx="245" cy="245"/>
            </a:xfrm>
            <a:prstGeom prst="ellipse">
              <a:avLst/>
            </a:prstGeom>
            <a:pattFill prst="lgCheck">
              <a:fgClr>
                <a:schemeClr val="accent1"/>
              </a:fgClr>
              <a:bgClr>
                <a:schemeClr val="bg1"/>
              </a:bgClr>
            </a:pattFill>
            <a:ln w="12700">
              <a:solidFill>
                <a:schemeClr val="tx1"/>
              </a:solidFill>
              <a:round/>
              <a:headEnd/>
              <a:tailEnd/>
            </a:ln>
            <a:effectLst/>
          </p:spPr>
          <p:txBody>
            <a:bodyPr wrap="none" anchor="ctr">
              <a:prstTxWarp prst="textNoShape">
                <a:avLst/>
              </a:prstTxWarp>
            </a:bodyPr>
            <a:lstStyle/>
            <a:p>
              <a:endParaRPr lang="en-US"/>
            </a:p>
          </p:txBody>
        </p:sp>
        <p:sp>
          <p:nvSpPr>
            <p:cNvPr id="318492" name="Oval 28"/>
            <p:cNvSpPr>
              <a:spLocks noChangeAspect="1" noChangeArrowheads="1"/>
            </p:cNvSpPr>
            <p:nvPr/>
          </p:nvSpPr>
          <p:spPr bwMode="auto">
            <a:xfrm>
              <a:off x="5225" y="1923"/>
              <a:ext cx="245" cy="245"/>
            </a:xfrm>
            <a:prstGeom prst="ellipse">
              <a:avLst/>
            </a:prstGeom>
            <a:solidFill>
              <a:schemeClr val="accent1"/>
            </a:solidFill>
            <a:ln w="12700">
              <a:solidFill>
                <a:schemeClr val="tx1"/>
              </a:solidFill>
              <a:round/>
              <a:headEnd/>
              <a:tailEnd/>
            </a:ln>
            <a:effectLst/>
          </p:spPr>
          <p:txBody>
            <a:bodyPr wrap="none" anchor="ctr">
              <a:prstTxWarp prst="textNoShape">
                <a:avLst/>
              </a:prstTxWarp>
            </a:bodyPr>
            <a:lstStyle/>
            <a:p>
              <a:endParaRPr lang="en-US"/>
            </a:p>
          </p:txBody>
        </p:sp>
        <p:sp>
          <p:nvSpPr>
            <p:cNvPr id="318494" name="Oval 30"/>
            <p:cNvSpPr>
              <a:spLocks noChangeAspect="1" noChangeArrowheads="1"/>
            </p:cNvSpPr>
            <p:nvPr/>
          </p:nvSpPr>
          <p:spPr bwMode="auto">
            <a:xfrm>
              <a:off x="3500" y="2356"/>
              <a:ext cx="245" cy="245"/>
            </a:xfrm>
            <a:prstGeom prst="ellipse">
              <a:avLst/>
            </a:prstGeom>
            <a:solidFill>
              <a:schemeClr val="accent1"/>
            </a:solidFill>
            <a:ln w="12700">
              <a:solidFill>
                <a:schemeClr val="tx1"/>
              </a:solidFill>
              <a:round/>
              <a:headEnd/>
              <a:tailEnd/>
            </a:ln>
            <a:effectLst/>
          </p:spPr>
          <p:txBody>
            <a:bodyPr wrap="none" anchor="ctr">
              <a:prstTxWarp prst="textNoShape">
                <a:avLst/>
              </a:prstTxWarp>
            </a:bodyPr>
            <a:lstStyle/>
            <a:p>
              <a:endParaRPr lang="en-US"/>
            </a:p>
          </p:txBody>
        </p:sp>
        <p:sp>
          <p:nvSpPr>
            <p:cNvPr id="318495" name="Oval 31" descr="Large checker board"/>
            <p:cNvSpPr>
              <a:spLocks noChangeAspect="1" noChangeArrowheads="1"/>
            </p:cNvSpPr>
            <p:nvPr/>
          </p:nvSpPr>
          <p:spPr bwMode="auto">
            <a:xfrm>
              <a:off x="4152" y="2362"/>
              <a:ext cx="245" cy="245"/>
            </a:xfrm>
            <a:prstGeom prst="ellipse">
              <a:avLst/>
            </a:prstGeom>
            <a:pattFill prst="lgCheck">
              <a:fgClr>
                <a:schemeClr val="accent1"/>
              </a:fgClr>
              <a:bgClr>
                <a:schemeClr val="bg1"/>
              </a:bgClr>
            </a:pattFill>
            <a:ln w="12700">
              <a:solidFill>
                <a:schemeClr val="tx1"/>
              </a:solidFill>
              <a:round/>
              <a:headEnd/>
              <a:tailEnd/>
            </a:ln>
            <a:effectLst/>
          </p:spPr>
          <p:txBody>
            <a:bodyPr wrap="none" anchor="ctr">
              <a:prstTxWarp prst="textNoShape">
                <a:avLst/>
              </a:prstTxWarp>
            </a:bodyPr>
            <a:lstStyle/>
            <a:p>
              <a:endParaRPr lang="en-US"/>
            </a:p>
          </p:txBody>
        </p:sp>
        <p:sp>
          <p:nvSpPr>
            <p:cNvPr id="318496" name="Oval 32"/>
            <p:cNvSpPr>
              <a:spLocks noChangeAspect="1" noChangeArrowheads="1"/>
            </p:cNvSpPr>
            <p:nvPr/>
          </p:nvSpPr>
          <p:spPr bwMode="auto">
            <a:xfrm>
              <a:off x="5225" y="2356"/>
              <a:ext cx="245" cy="245"/>
            </a:xfrm>
            <a:prstGeom prst="ellipse">
              <a:avLst/>
            </a:prstGeom>
            <a:solidFill>
              <a:schemeClr val="accent1"/>
            </a:solidFill>
            <a:ln w="12700">
              <a:solidFill>
                <a:schemeClr val="tx1"/>
              </a:solidFill>
              <a:round/>
              <a:headEnd/>
              <a:tailEnd/>
            </a:ln>
            <a:effectLst/>
          </p:spPr>
          <p:txBody>
            <a:bodyPr wrap="none" anchor="ctr">
              <a:prstTxWarp prst="textNoShape">
                <a:avLst/>
              </a:prstTxWarp>
            </a:bodyPr>
            <a:lstStyle/>
            <a:p>
              <a:endParaRPr lang="en-US"/>
            </a:p>
          </p:txBody>
        </p:sp>
        <p:sp>
          <p:nvSpPr>
            <p:cNvPr id="318498" name="Oval 34" descr="Large checker board"/>
            <p:cNvSpPr>
              <a:spLocks noChangeAspect="1" noChangeArrowheads="1"/>
            </p:cNvSpPr>
            <p:nvPr/>
          </p:nvSpPr>
          <p:spPr bwMode="auto">
            <a:xfrm>
              <a:off x="4599" y="2362"/>
              <a:ext cx="245" cy="245"/>
            </a:xfrm>
            <a:prstGeom prst="ellipse">
              <a:avLst/>
            </a:prstGeom>
            <a:pattFill prst="lgCheck">
              <a:fgClr>
                <a:schemeClr val="accent1"/>
              </a:fgClr>
              <a:bgClr>
                <a:schemeClr val="bg1"/>
              </a:bgClr>
            </a:pattFill>
            <a:ln w="12700">
              <a:solidFill>
                <a:schemeClr val="tx1"/>
              </a:solidFill>
              <a:round/>
              <a:headEnd/>
              <a:tailEnd/>
            </a:ln>
            <a:effectLst/>
          </p:spPr>
          <p:txBody>
            <a:bodyPr wrap="none" anchor="ctr">
              <a:prstTxWarp prst="textNoShape">
                <a:avLst/>
              </a:prstTxWarp>
            </a:bodyPr>
            <a:lstStyle/>
            <a:p>
              <a:endParaRPr lang="en-US"/>
            </a:p>
          </p:txBody>
        </p:sp>
        <p:sp>
          <p:nvSpPr>
            <p:cNvPr id="318499" name="Oval 35"/>
            <p:cNvSpPr>
              <a:spLocks noChangeAspect="1" noChangeArrowheads="1"/>
            </p:cNvSpPr>
            <p:nvPr/>
          </p:nvSpPr>
          <p:spPr bwMode="auto">
            <a:xfrm>
              <a:off x="3168" y="1733"/>
              <a:ext cx="245" cy="245"/>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p>
          </p:txBody>
        </p:sp>
        <p:sp>
          <p:nvSpPr>
            <p:cNvPr id="318501" name="Line 37"/>
            <p:cNvSpPr>
              <a:spLocks noChangeAspect="1" noChangeShapeType="1"/>
            </p:cNvSpPr>
            <p:nvPr/>
          </p:nvSpPr>
          <p:spPr bwMode="auto">
            <a:xfrm>
              <a:off x="4107" y="1274"/>
              <a:ext cx="87" cy="94"/>
            </a:xfrm>
            <a:prstGeom prst="line">
              <a:avLst/>
            </a:prstGeom>
            <a:noFill/>
            <a:ln w="38100">
              <a:solidFill>
                <a:schemeClr val="tx1"/>
              </a:solidFill>
              <a:round/>
              <a:headEnd/>
              <a:tailEnd type="triangle" w="med" len="med"/>
            </a:ln>
            <a:effectLst/>
          </p:spPr>
          <p:txBody>
            <a:bodyPr>
              <a:prstTxWarp prst="textNoShape">
                <a:avLst/>
              </a:prstTxWarp>
            </a:bodyPr>
            <a:lstStyle/>
            <a:p>
              <a:endParaRPr lang="en-US"/>
            </a:p>
          </p:txBody>
        </p:sp>
        <p:sp>
          <p:nvSpPr>
            <p:cNvPr id="318502" name="Line 38"/>
            <p:cNvSpPr>
              <a:spLocks noChangeAspect="1" noChangeShapeType="1"/>
            </p:cNvSpPr>
            <p:nvPr/>
          </p:nvSpPr>
          <p:spPr bwMode="auto">
            <a:xfrm>
              <a:off x="4764" y="1274"/>
              <a:ext cx="86" cy="93"/>
            </a:xfrm>
            <a:prstGeom prst="line">
              <a:avLst/>
            </a:prstGeom>
            <a:noFill/>
            <a:ln w="38100">
              <a:solidFill>
                <a:schemeClr val="tx1"/>
              </a:solidFill>
              <a:round/>
              <a:headEnd/>
              <a:tailEnd type="triangle" w="med" len="med"/>
            </a:ln>
            <a:effectLst/>
          </p:spPr>
          <p:txBody>
            <a:bodyPr>
              <a:prstTxWarp prst="textNoShape">
                <a:avLst/>
              </a:prstTxWarp>
            </a:bodyPr>
            <a:lstStyle/>
            <a:p>
              <a:endParaRPr lang="en-US"/>
            </a:p>
          </p:txBody>
        </p:sp>
        <p:sp>
          <p:nvSpPr>
            <p:cNvPr id="318503" name="Line 39"/>
            <p:cNvSpPr>
              <a:spLocks noChangeAspect="1" noChangeShapeType="1"/>
            </p:cNvSpPr>
            <p:nvPr/>
          </p:nvSpPr>
          <p:spPr bwMode="auto">
            <a:xfrm>
              <a:off x="4107" y="1692"/>
              <a:ext cx="87" cy="94"/>
            </a:xfrm>
            <a:prstGeom prst="line">
              <a:avLst/>
            </a:prstGeom>
            <a:noFill/>
            <a:ln w="38100">
              <a:solidFill>
                <a:schemeClr val="tx1"/>
              </a:solidFill>
              <a:round/>
              <a:headEnd/>
              <a:tailEnd type="triangle" w="med" len="med"/>
            </a:ln>
            <a:effectLst/>
          </p:spPr>
          <p:txBody>
            <a:bodyPr>
              <a:prstTxWarp prst="textNoShape">
                <a:avLst/>
              </a:prstTxWarp>
            </a:bodyPr>
            <a:lstStyle/>
            <a:p>
              <a:endParaRPr lang="en-US"/>
            </a:p>
          </p:txBody>
        </p:sp>
        <p:sp>
          <p:nvSpPr>
            <p:cNvPr id="318504" name="Line 40"/>
            <p:cNvSpPr>
              <a:spLocks noChangeAspect="1" noChangeShapeType="1"/>
            </p:cNvSpPr>
            <p:nvPr/>
          </p:nvSpPr>
          <p:spPr bwMode="auto">
            <a:xfrm>
              <a:off x="5076" y="1719"/>
              <a:ext cx="87" cy="93"/>
            </a:xfrm>
            <a:prstGeom prst="line">
              <a:avLst/>
            </a:prstGeom>
            <a:noFill/>
            <a:ln w="38100">
              <a:solidFill>
                <a:schemeClr val="tx1"/>
              </a:solidFill>
              <a:round/>
              <a:headEnd/>
              <a:tailEnd type="triangle" w="med" len="med"/>
            </a:ln>
            <a:effectLst/>
          </p:spPr>
          <p:txBody>
            <a:bodyPr>
              <a:prstTxWarp prst="textNoShape">
                <a:avLst/>
              </a:prstTxWarp>
            </a:bodyPr>
            <a:lstStyle/>
            <a:p>
              <a:endParaRPr lang="en-US"/>
            </a:p>
          </p:txBody>
        </p:sp>
        <p:sp>
          <p:nvSpPr>
            <p:cNvPr id="318505" name="Line 41"/>
            <p:cNvSpPr>
              <a:spLocks noChangeAspect="1" noChangeShapeType="1"/>
            </p:cNvSpPr>
            <p:nvPr/>
          </p:nvSpPr>
          <p:spPr bwMode="auto">
            <a:xfrm>
              <a:off x="4592" y="2144"/>
              <a:ext cx="86" cy="93"/>
            </a:xfrm>
            <a:prstGeom prst="line">
              <a:avLst/>
            </a:prstGeom>
            <a:noFill/>
            <a:ln w="38100">
              <a:solidFill>
                <a:schemeClr val="tx1"/>
              </a:solidFill>
              <a:round/>
              <a:headEnd/>
              <a:tailEnd type="triangle" w="med" len="med"/>
            </a:ln>
            <a:effectLst/>
          </p:spPr>
          <p:txBody>
            <a:bodyPr>
              <a:prstTxWarp prst="textNoShape">
                <a:avLst/>
              </a:prstTxWarp>
            </a:bodyPr>
            <a:lstStyle/>
            <a:p>
              <a:endParaRPr lang="en-US"/>
            </a:p>
          </p:txBody>
        </p:sp>
        <p:grpSp>
          <p:nvGrpSpPr>
            <p:cNvPr id="3" name="Group 43"/>
            <p:cNvGrpSpPr>
              <a:grpSpLocks noChangeAspect="1"/>
            </p:cNvGrpSpPr>
            <p:nvPr/>
          </p:nvGrpSpPr>
          <p:grpSpPr bwMode="auto">
            <a:xfrm>
              <a:off x="4893" y="2356"/>
              <a:ext cx="279" cy="325"/>
              <a:chOff x="3485" y="2985"/>
              <a:chExt cx="403" cy="471"/>
            </a:xfrm>
          </p:grpSpPr>
          <p:sp>
            <p:nvSpPr>
              <p:cNvPr id="318508" name="Oval 44"/>
              <p:cNvSpPr>
                <a:spLocks noChangeAspect="1" noChangeArrowheads="1"/>
              </p:cNvSpPr>
              <p:nvPr/>
            </p:nvSpPr>
            <p:spPr bwMode="auto">
              <a:xfrm>
                <a:off x="3485" y="2985"/>
                <a:ext cx="355" cy="355"/>
              </a:xfrm>
              <a:prstGeom prst="ellipse">
                <a:avLst/>
              </a:prstGeom>
              <a:solidFill>
                <a:schemeClr val="tx2"/>
              </a:solidFill>
              <a:ln w="12700">
                <a:solidFill>
                  <a:schemeClr val="tx1"/>
                </a:solidFill>
                <a:round/>
                <a:headEnd/>
                <a:tailEnd/>
              </a:ln>
              <a:effectLst/>
            </p:spPr>
            <p:txBody>
              <a:bodyPr wrap="none" anchor="ctr">
                <a:prstTxWarp prst="textNoShape">
                  <a:avLst/>
                </a:prstTxWarp>
              </a:bodyPr>
              <a:lstStyle/>
              <a:p>
                <a:endParaRPr lang="en-US"/>
              </a:p>
            </p:txBody>
          </p:sp>
          <p:sp>
            <p:nvSpPr>
              <p:cNvPr id="318509" name="Line 45"/>
              <p:cNvSpPr>
                <a:spLocks noChangeAspect="1" noChangeShapeType="1"/>
              </p:cNvSpPr>
              <p:nvPr/>
            </p:nvSpPr>
            <p:spPr bwMode="auto">
              <a:xfrm>
                <a:off x="3763" y="3321"/>
                <a:ext cx="125" cy="135"/>
              </a:xfrm>
              <a:prstGeom prst="line">
                <a:avLst/>
              </a:prstGeom>
              <a:noFill/>
              <a:ln w="38100">
                <a:solidFill>
                  <a:schemeClr val="tx1"/>
                </a:solidFill>
                <a:round/>
                <a:headEnd/>
                <a:tailEnd type="triangle" w="med" len="med"/>
              </a:ln>
              <a:effectLst/>
            </p:spPr>
            <p:txBody>
              <a:bodyPr>
                <a:prstTxWarp prst="textNoShape">
                  <a:avLst/>
                </a:prstTxWarp>
              </a:bodyPr>
              <a:lstStyle/>
              <a:p>
                <a:endParaRPr lang="en-US"/>
              </a:p>
            </p:txBody>
          </p:sp>
        </p:grpSp>
        <p:grpSp>
          <p:nvGrpSpPr>
            <p:cNvPr id="4" name="Group 46"/>
            <p:cNvGrpSpPr>
              <a:grpSpLocks noChangeAspect="1"/>
            </p:cNvGrpSpPr>
            <p:nvPr/>
          </p:nvGrpSpPr>
          <p:grpSpPr bwMode="auto">
            <a:xfrm>
              <a:off x="4694" y="2920"/>
              <a:ext cx="279" cy="325"/>
              <a:chOff x="3485" y="2985"/>
              <a:chExt cx="403" cy="471"/>
            </a:xfrm>
          </p:grpSpPr>
          <p:sp>
            <p:nvSpPr>
              <p:cNvPr id="318511" name="Oval 47"/>
              <p:cNvSpPr>
                <a:spLocks noChangeAspect="1" noChangeArrowheads="1"/>
              </p:cNvSpPr>
              <p:nvPr/>
            </p:nvSpPr>
            <p:spPr bwMode="auto">
              <a:xfrm>
                <a:off x="3485" y="2985"/>
                <a:ext cx="355" cy="355"/>
              </a:xfrm>
              <a:prstGeom prst="ellipse">
                <a:avLst/>
              </a:prstGeom>
              <a:solidFill>
                <a:schemeClr val="tx2"/>
              </a:solidFill>
              <a:ln w="12700">
                <a:solidFill>
                  <a:schemeClr val="tx1"/>
                </a:solidFill>
                <a:round/>
                <a:headEnd/>
                <a:tailEnd/>
              </a:ln>
              <a:effectLst/>
            </p:spPr>
            <p:txBody>
              <a:bodyPr wrap="none" anchor="ctr">
                <a:prstTxWarp prst="textNoShape">
                  <a:avLst/>
                </a:prstTxWarp>
              </a:bodyPr>
              <a:lstStyle/>
              <a:p>
                <a:endParaRPr lang="en-US"/>
              </a:p>
            </p:txBody>
          </p:sp>
          <p:sp>
            <p:nvSpPr>
              <p:cNvPr id="318512" name="Line 48"/>
              <p:cNvSpPr>
                <a:spLocks noChangeAspect="1" noChangeShapeType="1"/>
              </p:cNvSpPr>
              <p:nvPr/>
            </p:nvSpPr>
            <p:spPr bwMode="auto">
              <a:xfrm>
                <a:off x="3763" y="3321"/>
                <a:ext cx="125" cy="135"/>
              </a:xfrm>
              <a:prstGeom prst="line">
                <a:avLst/>
              </a:prstGeom>
              <a:noFill/>
              <a:ln w="38100">
                <a:solidFill>
                  <a:schemeClr val="tx1"/>
                </a:solidFill>
                <a:round/>
                <a:headEnd/>
                <a:tailEnd type="triangle" w="med" len="med"/>
              </a:ln>
              <a:effectLst/>
            </p:spPr>
            <p:txBody>
              <a:bodyPr>
                <a:prstTxWarp prst="textNoShape">
                  <a:avLst/>
                </a:prstTxWarp>
              </a:bodyPr>
              <a:lstStyle/>
              <a:p>
                <a:endParaRPr lang="en-US"/>
              </a:p>
            </p:txBody>
          </p:sp>
        </p:grpSp>
        <p:sp>
          <p:nvSpPr>
            <p:cNvPr id="318513" name="Oval 49"/>
            <p:cNvSpPr>
              <a:spLocks noChangeAspect="1" noChangeArrowheads="1"/>
            </p:cNvSpPr>
            <p:nvPr/>
          </p:nvSpPr>
          <p:spPr bwMode="auto">
            <a:xfrm>
              <a:off x="3964" y="2920"/>
              <a:ext cx="246" cy="245"/>
            </a:xfrm>
            <a:prstGeom prst="ellipse">
              <a:avLst/>
            </a:prstGeom>
            <a:solidFill>
              <a:schemeClr val="accent1"/>
            </a:solidFill>
            <a:ln w="12700">
              <a:solidFill>
                <a:schemeClr val="tx1"/>
              </a:solidFill>
              <a:round/>
              <a:headEnd/>
              <a:tailEnd/>
            </a:ln>
            <a:effectLst/>
          </p:spPr>
          <p:txBody>
            <a:bodyPr wrap="none" anchor="ctr">
              <a:prstTxWarp prst="textNoShape">
                <a:avLst/>
              </a:prstTxWarp>
            </a:bodyPr>
            <a:lstStyle/>
            <a:p>
              <a:endParaRPr lang="en-US"/>
            </a:p>
          </p:txBody>
        </p:sp>
        <p:sp>
          <p:nvSpPr>
            <p:cNvPr id="318514" name="Oval 50"/>
            <p:cNvSpPr>
              <a:spLocks noChangeAspect="1" noChangeArrowheads="1"/>
            </p:cNvSpPr>
            <p:nvPr/>
          </p:nvSpPr>
          <p:spPr bwMode="auto">
            <a:xfrm>
              <a:off x="3201" y="2920"/>
              <a:ext cx="246" cy="245"/>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p>
          </p:txBody>
        </p:sp>
        <p:sp>
          <p:nvSpPr>
            <p:cNvPr id="318516" name="Text Box 52"/>
            <p:cNvSpPr txBox="1">
              <a:spLocks noChangeAspect="1" noChangeArrowheads="1"/>
            </p:cNvSpPr>
            <p:nvPr/>
          </p:nvSpPr>
          <p:spPr bwMode="auto">
            <a:xfrm>
              <a:off x="3433" y="2952"/>
              <a:ext cx="677" cy="291"/>
            </a:xfrm>
            <a:prstGeom prst="rect">
              <a:avLst/>
            </a:prstGeom>
            <a:noFill/>
            <a:ln w="12700">
              <a:noFill/>
              <a:miter lim="800000"/>
              <a:headEnd/>
              <a:tailEnd/>
            </a:ln>
            <a:effectLst/>
          </p:spPr>
          <p:txBody>
            <a:bodyPr wrap="none">
              <a:prstTxWarp prst="textNoShape">
                <a:avLst/>
              </a:prstTxWarp>
              <a:spAutoFit/>
            </a:bodyPr>
            <a:lstStyle/>
            <a:p>
              <a:r>
                <a:rPr lang="en-US" sz="1200">
                  <a:latin typeface="Times New Roman" charset="0"/>
                </a:rPr>
                <a:t>Event</a:t>
              </a:r>
            </a:p>
            <a:p>
              <a:r>
                <a:rPr lang="en-US" sz="1200">
                  <a:latin typeface="Times New Roman" charset="0"/>
                </a:rPr>
                <a:t>Input/Output</a:t>
              </a:r>
            </a:p>
          </p:txBody>
        </p:sp>
        <p:sp>
          <p:nvSpPr>
            <p:cNvPr id="318517" name="Text Box 53"/>
            <p:cNvSpPr txBox="1">
              <a:spLocks noChangeAspect="1" noChangeArrowheads="1"/>
            </p:cNvSpPr>
            <p:nvPr/>
          </p:nvSpPr>
          <p:spPr bwMode="auto">
            <a:xfrm>
              <a:off x="4196" y="3018"/>
              <a:ext cx="572" cy="174"/>
            </a:xfrm>
            <a:prstGeom prst="rect">
              <a:avLst/>
            </a:prstGeom>
            <a:noFill/>
            <a:ln w="12700">
              <a:noFill/>
              <a:miter lim="800000"/>
              <a:headEnd/>
              <a:tailEnd/>
            </a:ln>
            <a:effectLst/>
          </p:spPr>
          <p:txBody>
            <a:bodyPr wrap="none">
              <a:prstTxWarp prst="textNoShape">
                <a:avLst/>
              </a:prstTxWarp>
              <a:spAutoFit/>
            </a:bodyPr>
            <a:lstStyle/>
            <a:p>
              <a:r>
                <a:rPr lang="en-US" sz="1200">
                  <a:latin typeface="Times New Roman" charset="0"/>
                </a:rPr>
                <a:t>Algorithm</a:t>
              </a:r>
            </a:p>
          </p:txBody>
        </p:sp>
        <p:sp>
          <p:nvSpPr>
            <p:cNvPr id="318518" name="Text Box 54"/>
            <p:cNvSpPr txBox="1">
              <a:spLocks noChangeAspect="1" noChangeArrowheads="1"/>
            </p:cNvSpPr>
            <p:nvPr/>
          </p:nvSpPr>
          <p:spPr bwMode="auto">
            <a:xfrm>
              <a:off x="4959" y="2952"/>
              <a:ext cx="502" cy="291"/>
            </a:xfrm>
            <a:prstGeom prst="rect">
              <a:avLst/>
            </a:prstGeom>
            <a:noFill/>
            <a:ln w="12700">
              <a:noFill/>
              <a:miter lim="800000"/>
              <a:headEnd/>
              <a:tailEnd/>
            </a:ln>
            <a:effectLst/>
          </p:spPr>
          <p:txBody>
            <a:bodyPr wrap="none">
              <a:prstTxWarp prst="textNoShape">
                <a:avLst/>
              </a:prstTxWarp>
              <a:spAutoFit/>
            </a:bodyPr>
            <a:lstStyle/>
            <a:p>
              <a:r>
                <a:rPr lang="en-US" sz="1200">
                  <a:latin typeface="Times New Roman" charset="0"/>
                </a:rPr>
                <a:t>Filter</a:t>
              </a:r>
            </a:p>
            <a:p>
              <a:r>
                <a:rPr lang="en-US" sz="1200">
                  <a:latin typeface="Times New Roman" charset="0"/>
                </a:rPr>
                <a:t>Decision</a:t>
              </a:r>
            </a:p>
          </p:txBody>
        </p:sp>
        <p:sp>
          <p:nvSpPr>
            <p:cNvPr id="318520" name="Line 56"/>
            <p:cNvSpPr>
              <a:spLocks noChangeAspect="1" noChangeShapeType="1"/>
            </p:cNvSpPr>
            <p:nvPr/>
          </p:nvSpPr>
          <p:spPr bwMode="auto">
            <a:xfrm flipV="1">
              <a:off x="3321" y="1295"/>
              <a:ext cx="233" cy="444"/>
            </a:xfrm>
            <a:prstGeom prst="line">
              <a:avLst/>
            </a:prstGeom>
            <a:noFill/>
            <a:ln w="12700">
              <a:solidFill>
                <a:schemeClr val="tx1"/>
              </a:solidFill>
              <a:round/>
              <a:headEnd/>
              <a:tailEnd type="arrow" w="med" len="med"/>
            </a:ln>
            <a:effectLst/>
          </p:spPr>
          <p:txBody>
            <a:bodyPr>
              <a:prstTxWarp prst="textNoShape">
                <a:avLst/>
              </a:prstTxWarp>
            </a:bodyPr>
            <a:lstStyle/>
            <a:p>
              <a:endParaRPr lang="en-US"/>
            </a:p>
          </p:txBody>
        </p:sp>
        <p:sp>
          <p:nvSpPr>
            <p:cNvPr id="318521" name="Line 57"/>
            <p:cNvSpPr>
              <a:spLocks noChangeAspect="1" noChangeShapeType="1"/>
            </p:cNvSpPr>
            <p:nvPr/>
          </p:nvSpPr>
          <p:spPr bwMode="auto">
            <a:xfrm>
              <a:off x="3388" y="1912"/>
              <a:ext cx="99" cy="113"/>
            </a:xfrm>
            <a:prstGeom prst="line">
              <a:avLst/>
            </a:prstGeom>
            <a:noFill/>
            <a:ln w="12700">
              <a:solidFill>
                <a:schemeClr val="tx1"/>
              </a:solidFill>
              <a:round/>
              <a:headEnd/>
              <a:tailEnd type="arrow" w="med" len="med"/>
            </a:ln>
            <a:effectLst/>
          </p:spPr>
          <p:txBody>
            <a:bodyPr>
              <a:prstTxWarp prst="textNoShape">
                <a:avLst/>
              </a:prstTxWarp>
            </a:bodyPr>
            <a:lstStyle/>
            <a:p>
              <a:endParaRPr lang="en-US"/>
            </a:p>
          </p:txBody>
        </p:sp>
        <p:sp>
          <p:nvSpPr>
            <p:cNvPr id="318522" name="Line 58"/>
            <p:cNvSpPr>
              <a:spLocks noChangeAspect="1" noChangeShapeType="1"/>
            </p:cNvSpPr>
            <p:nvPr/>
          </p:nvSpPr>
          <p:spPr bwMode="auto">
            <a:xfrm>
              <a:off x="3341" y="1978"/>
              <a:ext cx="173" cy="438"/>
            </a:xfrm>
            <a:prstGeom prst="line">
              <a:avLst/>
            </a:prstGeom>
            <a:noFill/>
            <a:ln w="12700">
              <a:solidFill>
                <a:schemeClr val="tx1"/>
              </a:solidFill>
              <a:round/>
              <a:headEnd/>
              <a:tailEnd type="arrow" w="med" len="med"/>
            </a:ln>
            <a:effectLst/>
          </p:spPr>
          <p:txBody>
            <a:bodyPr>
              <a:prstTxWarp prst="textNoShape">
                <a:avLst/>
              </a:prstTxWarp>
            </a:bodyPr>
            <a:lstStyle/>
            <a:p>
              <a:endParaRPr lang="en-US"/>
            </a:p>
          </p:txBody>
        </p:sp>
        <p:sp>
          <p:nvSpPr>
            <p:cNvPr id="318523" name="Line 59"/>
            <p:cNvSpPr>
              <a:spLocks noChangeAspect="1" noChangeShapeType="1"/>
            </p:cNvSpPr>
            <p:nvPr/>
          </p:nvSpPr>
          <p:spPr bwMode="auto">
            <a:xfrm flipV="1">
              <a:off x="5450" y="1965"/>
              <a:ext cx="266" cy="432"/>
            </a:xfrm>
            <a:prstGeom prst="line">
              <a:avLst/>
            </a:prstGeom>
            <a:noFill/>
            <a:ln w="12700">
              <a:solidFill>
                <a:schemeClr val="tx1"/>
              </a:solidFill>
              <a:round/>
              <a:headEnd/>
              <a:tailEnd type="arrow" w="med" len="med"/>
            </a:ln>
            <a:effectLst/>
          </p:spPr>
          <p:txBody>
            <a:bodyPr>
              <a:prstTxWarp prst="textNoShape">
                <a:avLst/>
              </a:prstTxWarp>
            </a:bodyPr>
            <a:lstStyle/>
            <a:p>
              <a:endParaRPr lang="en-US"/>
            </a:p>
          </p:txBody>
        </p:sp>
        <p:sp>
          <p:nvSpPr>
            <p:cNvPr id="318524" name="Line 60"/>
            <p:cNvSpPr>
              <a:spLocks noChangeAspect="1" noChangeShapeType="1"/>
            </p:cNvSpPr>
            <p:nvPr/>
          </p:nvSpPr>
          <p:spPr bwMode="auto">
            <a:xfrm flipV="1">
              <a:off x="3381" y="1652"/>
              <a:ext cx="160" cy="140"/>
            </a:xfrm>
            <a:prstGeom prst="line">
              <a:avLst/>
            </a:prstGeom>
            <a:noFill/>
            <a:ln w="12700">
              <a:solidFill>
                <a:schemeClr val="tx1"/>
              </a:solidFill>
              <a:round/>
              <a:headEnd/>
              <a:tailEnd type="arrow" w="med" len="med"/>
            </a:ln>
            <a:effectLst/>
          </p:spPr>
          <p:txBody>
            <a:bodyPr>
              <a:prstTxWarp prst="textNoShape">
                <a:avLst/>
              </a:prstTxWarp>
            </a:bodyPr>
            <a:lstStyle/>
            <a:p>
              <a:endParaRPr lang="en-US"/>
            </a:p>
          </p:txBody>
        </p:sp>
        <p:sp>
          <p:nvSpPr>
            <p:cNvPr id="318525" name="Line 61"/>
            <p:cNvSpPr>
              <a:spLocks noChangeAspect="1" noChangeShapeType="1"/>
            </p:cNvSpPr>
            <p:nvPr/>
          </p:nvSpPr>
          <p:spPr bwMode="auto">
            <a:xfrm>
              <a:off x="5456" y="1660"/>
              <a:ext cx="206" cy="120"/>
            </a:xfrm>
            <a:prstGeom prst="line">
              <a:avLst/>
            </a:prstGeom>
            <a:noFill/>
            <a:ln w="12700">
              <a:solidFill>
                <a:schemeClr val="tx1"/>
              </a:solidFill>
              <a:round/>
              <a:headEnd/>
              <a:tailEnd type="arrow" w="med" len="med"/>
            </a:ln>
            <a:effectLst/>
          </p:spPr>
          <p:txBody>
            <a:bodyPr>
              <a:prstTxWarp prst="textNoShape">
                <a:avLst/>
              </a:prstTxWarp>
            </a:bodyPr>
            <a:lstStyle/>
            <a:p>
              <a:endParaRPr lang="en-US"/>
            </a:p>
          </p:txBody>
        </p:sp>
        <p:sp>
          <p:nvSpPr>
            <p:cNvPr id="318526" name="Line 62"/>
            <p:cNvSpPr>
              <a:spLocks noChangeAspect="1" noChangeShapeType="1"/>
            </p:cNvSpPr>
            <p:nvPr/>
          </p:nvSpPr>
          <p:spPr bwMode="auto">
            <a:xfrm flipV="1">
              <a:off x="5470" y="1899"/>
              <a:ext cx="173" cy="126"/>
            </a:xfrm>
            <a:prstGeom prst="line">
              <a:avLst/>
            </a:prstGeom>
            <a:noFill/>
            <a:ln w="12700">
              <a:solidFill>
                <a:schemeClr val="tx1"/>
              </a:solidFill>
              <a:round/>
              <a:headEnd/>
              <a:tailEnd type="arrow" w="med" len="med"/>
            </a:ln>
            <a:effectLst/>
          </p:spPr>
          <p:txBody>
            <a:bodyPr>
              <a:prstTxWarp prst="textNoShape">
                <a:avLst/>
              </a:prstTxWarp>
            </a:bodyPr>
            <a:lstStyle/>
            <a:p>
              <a:endParaRPr lang="en-US"/>
            </a:p>
          </p:txBody>
        </p:sp>
        <p:sp>
          <p:nvSpPr>
            <p:cNvPr id="318527" name="Line 63"/>
            <p:cNvSpPr>
              <a:spLocks noChangeAspect="1" noChangeShapeType="1"/>
            </p:cNvSpPr>
            <p:nvPr/>
          </p:nvSpPr>
          <p:spPr bwMode="auto">
            <a:xfrm>
              <a:off x="5437" y="1249"/>
              <a:ext cx="279" cy="484"/>
            </a:xfrm>
            <a:prstGeom prst="line">
              <a:avLst/>
            </a:prstGeom>
            <a:noFill/>
            <a:ln w="12700">
              <a:solidFill>
                <a:schemeClr val="tx1"/>
              </a:solidFill>
              <a:round/>
              <a:headEnd/>
              <a:tailEnd type="arrow" w="med" len="med"/>
            </a:ln>
            <a:effectLst/>
          </p:spPr>
          <p:txBody>
            <a:bodyPr>
              <a:prstTxWarp prst="textNoShape">
                <a:avLst/>
              </a:prstTxWarp>
            </a:bodyPr>
            <a:lstStyle/>
            <a:p>
              <a:endParaRPr lang="en-US"/>
            </a:p>
          </p:txBody>
        </p:sp>
        <p:sp>
          <p:nvSpPr>
            <p:cNvPr id="318528" name="Line 64"/>
            <p:cNvSpPr>
              <a:spLocks noChangeAspect="1" noChangeShapeType="1"/>
            </p:cNvSpPr>
            <p:nvPr/>
          </p:nvSpPr>
          <p:spPr bwMode="auto">
            <a:xfrm>
              <a:off x="3633" y="1288"/>
              <a:ext cx="0" cy="232"/>
            </a:xfrm>
            <a:prstGeom prst="line">
              <a:avLst/>
            </a:prstGeom>
            <a:noFill/>
            <a:ln w="28575" cap="rnd">
              <a:solidFill>
                <a:schemeClr val="tx1"/>
              </a:solidFill>
              <a:prstDash val="sysDot"/>
              <a:round/>
              <a:headEnd type="none" w="sm" len="sm"/>
              <a:tailEnd type="none" w="sm" len="sm"/>
            </a:ln>
            <a:effectLst/>
          </p:spPr>
          <p:txBody>
            <a:bodyPr>
              <a:prstTxWarp prst="textNoShape">
                <a:avLst/>
              </a:prstTxWarp>
            </a:bodyPr>
            <a:lstStyle/>
            <a:p>
              <a:endParaRPr lang="en-US"/>
            </a:p>
          </p:txBody>
        </p:sp>
        <p:sp>
          <p:nvSpPr>
            <p:cNvPr id="318529" name="Line 65"/>
            <p:cNvSpPr>
              <a:spLocks noChangeAspect="1" noChangeShapeType="1"/>
            </p:cNvSpPr>
            <p:nvPr/>
          </p:nvSpPr>
          <p:spPr bwMode="auto">
            <a:xfrm>
              <a:off x="4419" y="1294"/>
              <a:ext cx="199" cy="233"/>
            </a:xfrm>
            <a:prstGeom prst="line">
              <a:avLst/>
            </a:prstGeom>
            <a:noFill/>
            <a:ln w="28575" cap="rnd">
              <a:solidFill>
                <a:schemeClr val="tx1"/>
              </a:solidFill>
              <a:prstDash val="sysDot"/>
              <a:round/>
              <a:headEnd type="none" w="sm" len="sm"/>
              <a:tailEnd type="none" w="sm" len="sm"/>
            </a:ln>
            <a:effectLst/>
          </p:spPr>
          <p:txBody>
            <a:bodyPr>
              <a:prstTxWarp prst="textNoShape">
                <a:avLst/>
              </a:prstTxWarp>
            </a:bodyPr>
            <a:lstStyle/>
            <a:p>
              <a:endParaRPr lang="en-US"/>
            </a:p>
          </p:txBody>
        </p:sp>
        <p:sp>
          <p:nvSpPr>
            <p:cNvPr id="318530" name="Line 66"/>
            <p:cNvSpPr>
              <a:spLocks noChangeAspect="1" noChangeShapeType="1"/>
            </p:cNvSpPr>
            <p:nvPr/>
          </p:nvSpPr>
          <p:spPr bwMode="auto">
            <a:xfrm>
              <a:off x="4684" y="1759"/>
              <a:ext cx="34" cy="597"/>
            </a:xfrm>
            <a:prstGeom prst="line">
              <a:avLst/>
            </a:prstGeom>
            <a:noFill/>
            <a:ln w="28575" cap="rnd">
              <a:solidFill>
                <a:schemeClr val="tx1"/>
              </a:solidFill>
              <a:prstDash val="sysDot"/>
              <a:round/>
              <a:headEnd type="none" w="sm" len="sm"/>
              <a:tailEnd type="none" w="sm" len="sm"/>
            </a:ln>
            <a:effectLst/>
          </p:spPr>
          <p:txBody>
            <a:bodyPr>
              <a:prstTxWarp prst="textNoShape">
                <a:avLst/>
              </a:prstTxWarp>
            </a:bodyPr>
            <a:lstStyle/>
            <a:p>
              <a:endParaRPr lang="en-US"/>
            </a:p>
          </p:txBody>
        </p:sp>
        <p:sp>
          <p:nvSpPr>
            <p:cNvPr id="318531" name="Line 67"/>
            <p:cNvSpPr>
              <a:spLocks noChangeAspect="1" noChangeShapeType="1"/>
            </p:cNvSpPr>
            <p:nvPr/>
          </p:nvSpPr>
          <p:spPr bwMode="auto">
            <a:xfrm>
              <a:off x="4021" y="2157"/>
              <a:ext cx="199" cy="232"/>
            </a:xfrm>
            <a:prstGeom prst="line">
              <a:avLst/>
            </a:prstGeom>
            <a:noFill/>
            <a:ln w="28575" cap="rnd">
              <a:solidFill>
                <a:schemeClr val="tx1"/>
              </a:solidFill>
              <a:prstDash val="sysDot"/>
              <a:round/>
              <a:headEnd type="none" w="sm" len="sm"/>
              <a:tailEnd type="none" w="sm" len="sm"/>
            </a:ln>
            <a:effectLst/>
          </p:spPr>
          <p:txBody>
            <a:bodyPr>
              <a:prstTxWarp prst="textNoShape">
                <a:avLst/>
              </a:prstTxWarp>
            </a:bodyPr>
            <a:lstStyle/>
            <a:p>
              <a:endParaRPr lang="en-US"/>
            </a:p>
          </p:txBody>
        </p:sp>
        <p:sp>
          <p:nvSpPr>
            <p:cNvPr id="318535" name="Oval 71" descr="Large checker board"/>
            <p:cNvSpPr>
              <a:spLocks noChangeAspect="1" noChangeArrowheads="1"/>
            </p:cNvSpPr>
            <p:nvPr/>
          </p:nvSpPr>
          <p:spPr bwMode="auto">
            <a:xfrm>
              <a:off x="5358" y="2754"/>
              <a:ext cx="245" cy="245"/>
            </a:xfrm>
            <a:prstGeom prst="ellipse">
              <a:avLst/>
            </a:prstGeom>
            <a:pattFill prst="lgCheck">
              <a:fgClr>
                <a:schemeClr val="accent1"/>
              </a:fgClr>
              <a:bgClr>
                <a:srgbClr val="FFFFFF"/>
              </a:bgClr>
            </a:pattFill>
            <a:ln w="12700">
              <a:solidFill>
                <a:schemeClr val="tx1"/>
              </a:solidFill>
              <a:round/>
              <a:headEnd/>
              <a:tailEnd/>
            </a:ln>
            <a:effectLst/>
          </p:spPr>
          <p:txBody>
            <a:bodyPr wrap="none" anchor="ctr">
              <a:prstTxWarp prst="textNoShape">
                <a:avLst/>
              </a:prstTxWarp>
            </a:bodyPr>
            <a:lstStyle/>
            <a:p>
              <a:endParaRPr lang="en-US"/>
            </a:p>
          </p:txBody>
        </p:sp>
        <p:sp>
          <p:nvSpPr>
            <p:cNvPr id="318536" name="Oval 72" descr="Large checker board"/>
            <p:cNvSpPr>
              <a:spLocks noChangeAspect="1" noChangeArrowheads="1"/>
            </p:cNvSpPr>
            <p:nvPr/>
          </p:nvSpPr>
          <p:spPr bwMode="auto">
            <a:xfrm>
              <a:off x="5358" y="3119"/>
              <a:ext cx="245" cy="245"/>
            </a:xfrm>
            <a:prstGeom prst="ellipse">
              <a:avLst/>
            </a:prstGeom>
            <a:pattFill prst="lgCheck">
              <a:fgClr>
                <a:schemeClr val="accent1"/>
              </a:fgClr>
              <a:bgClr>
                <a:srgbClr val="FFFFFF"/>
              </a:bgClr>
            </a:pattFill>
            <a:ln w="12700">
              <a:solidFill>
                <a:schemeClr val="tx1"/>
              </a:solidFill>
              <a:round/>
              <a:headEnd/>
              <a:tailEnd/>
            </a:ln>
            <a:effectLst/>
          </p:spPr>
          <p:txBody>
            <a:bodyPr wrap="none" anchor="ctr">
              <a:prstTxWarp prst="textNoShape">
                <a:avLst/>
              </a:prstTxWarp>
            </a:bodyPr>
            <a:lstStyle/>
            <a:p>
              <a:endParaRPr lang="en-US"/>
            </a:p>
          </p:txBody>
        </p:sp>
        <p:sp>
          <p:nvSpPr>
            <p:cNvPr id="318537" name="Line 73"/>
            <p:cNvSpPr>
              <a:spLocks noChangeAspect="1" noChangeShapeType="1"/>
            </p:cNvSpPr>
            <p:nvPr/>
          </p:nvSpPr>
          <p:spPr bwMode="auto">
            <a:xfrm>
              <a:off x="5490" y="3019"/>
              <a:ext cx="0" cy="100"/>
            </a:xfrm>
            <a:prstGeom prst="line">
              <a:avLst/>
            </a:prstGeom>
            <a:noFill/>
            <a:ln w="28575" cap="rnd">
              <a:solidFill>
                <a:schemeClr val="tx1"/>
              </a:solidFill>
              <a:prstDash val="sysDot"/>
              <a:round/>
              <a:headEnd type="none" w="sm" len="sm"/>
              <a:tailEnd type="none" w="sm" len="sm"/>
            </a:ln>
            <a:effectLst/>
          </p:spPr>
          <p:txBody>
            <a:bodyPr>
              <a:prstTxWarp prst="textNoShape">
                <a:avLst/>
              </a:prstTxWarp>
            </a:bodyPr>
            <a:lstStyle/>
            <a:p>
              <a:endParaRPr lang="en-US"/>
            </a:p>
          </p:txBody>
        </p:sp>
        <p:sp>
          <p:nvSpPr>
            <p:cNvPr id="318538" name="Text Box 74"/>
            <p:cNvSpPr txBox="1">
              <a:spLocks noChangeAspect="1" noChangeArrowheads="1"/>
            </p:cNvSpPr>
            <p:nvPr/>
          </p:nvSpPr>
          <p:spPr bwMode="auto">
            <a:xfrm>
              <a:off x="5590" y="2952"/>
              <a:ext cx="517" cy="291"/>
            </a:xfrm>
            <a:prstGeom prst="rect">
              <a:avLst/>
            </a:prstGeom>
            <a:noFill/>
            <a:ln w="12700">
              <a:noFill/>
              <a:miter lim="800000"/>
              <a:headEnd/>
              <a:tailEnd/>
            </a:ln>
            <a:effectLst/>
          </p:spPr>
          <p:txBody>
            <a:bodyPr wrap="none">
              <a:prstTxWarp prst="textNoShape">
                <a:avLst/>
              </a:prstTxWarp>
              <a:spAutoFit/>
            </a:bodyPr>
            <a:lstStyle/>
            <a:p>
              <a:r>
                <a:rPr lang="en-US" sz="1200">
                  <a:latin typeface="Times New Roman" charset="0"/>
                </a:rPr>
                <a:t>Single</a:t>
              </a:r>
            </a:p>
            <a:p>
              <a:r>
                <a:rPr lang="en-US" sz="1200">
                  <a:latin typeface="Times New Roman" charset="0"/>
                </a:rPr>
                <a:t>Instances</a:t>
              </a:r>
            </a:p>
          </p:txBody>
        </p:sp>
        <p:sp>
          <p:nvSpPr>
            <p:cNvPr id="318540" name="Oval 76"/>
            <p:cNvSpPr>
              <a:spLocks noChangeAspect="1" noChangeArrowheads="1"/>
            </p:cNvSpPr>
            <p:nvPr/>
          </p:nvSpPr>
          <p:spPr bwMode="auto">
            <a:xfrm>
              <a:off x="5616" y="1728"/>
              <a:ext cx="245" cy="245"/>
            </a:xfrm>
            <a:prstGeom prst="ellipse">
              <a:avLst/>
            </a:prstGeom>
            <a:solidFill>
              <a:schemeClr val="hlink"/>
            </a:solidFill>
            <a:ln w="12700">
              <a:solidFill>
                <a:schemeClr val="tx1"/>
              </a:solidFill>
              <a:round/>
              <a:headEnd/>
              <a:tailEnd/>
            </a:ln>
            <a:effectLst/>
          </p:spPr>
          <p:txBody>
            <a:bodyPr wrap="none" anchor="ctr">
              <a:prstTxWarp prst="textNoShape">
                <a:avLst/>
              </a:prstTxWarp>
            </a:bodyPr>
            <a:lstStyle/>
            <a:p>
              <a:endParaRPr lang="en-US"/>
            </a:p>
          </p:txBody>
        </p:sp>
      </p:gr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Typically the execution of Algorithms are explicitly specified by the initial sequence and and sub-sequences</a:t>
            </a:r>
          </a:p>
          <a:p>
            <a:pPr lvl="1"/>
            <a:r>
              <a:rPr lang="en-US" dirty="0" smtClean="0"/>
              <a:t>Avoid too-late loading of components (HTL)</a:t>
            </a:r>
          </a:p>
          <a:p>
            <a:pPr lvl="1"/>
            <a:r>
              <a:rPr lang="en-US" dirty="0" smtClean="0"/>
              <a:t>Easier to debug</a:t>
            </a:r>
          </a:p>
          <a:p>
            <a:r>
              <a:rPr lang="en-US" dirty="0" smtClean="0"/>
              <a:t>For some use-cases it is necessary to trigger the execution of a given Algorithm by accessing an Object in the Transient Store</a:t>
            </a:r>
          </a:p>
          <a:p>
            <a:pPr lvl="1"/>
            <a:r>
              <a:rPr lang="en-US" dirty="0" smtClean="0"/>
              <a:t>The </a:t>
            </a:r>
            <a:r>
              <a:rPr lang="en-US" dirty="0" err="1" smtClean="0"/>
              <a:t>DataOnDemand</a:t>
            </a:r>
            <a:r>
              <a:rPr lang="en-US" dirty="0" smtClean="0"/>
              <a:t> Service is can be configured to provide this functionality    </a:t>
            </a:r>
            <a:endParaRPr lang="en-US" dirty="0"/>
          </a:p>
        </p:txBody>
      </p:sp>
      <p:sp>
        <p:nvSpPr>
          <p:cNvPr id="3" name="Title 2"/>
          <p:cNvSpPr>
            <a:spLocks noGrp="1"/>
          </p:cNvSpPr>
          <p:nvPr>
            <p:ph type="title"/>
          </p:nvPr>
        </p:nvSpPr>
        <p:spPr/>
        <p:txBody>
          <a:bodyPr/>
          <a:lstStyle/>
          <a:p>
            <a:r>
              <a:rPr lang="en-US" dirty="0" smtClean="0"/>
              <a:t>Gaudi: Data </a:t>
            </a:r>
            <a:r>
              <a:rPr lang="en-US" dirty="0" smtClean="0"/>
              <a:t>On Demand</a:t>
            </a:r>
            <a:endParaRPr lang="en-US" dirty="0"/>
          </a:p>
        </p:txBody>
      </p:sp>
      <p:sp>
        <p:nvSpPr>
          <p:cNvPr id="5" name="Footer Placeholder 4"/>
          <p:cNvSpPr>
            <a:spLocks noGrp="1"/>
          </p:cNvSpPr>
          <p:nvPr>
            <p:ph type="ftr" sz="quarter" idx="11"/>
          </p:nvPr>
        </p:nvSpPr>
        <p:spPr/>
        <p:txBody>
          <a:bodyPr/>
          <a:lstStyle/>
          <a:p>
            <a:pPr>
              <a:defRPr/>
            </a:pPr>
            <a:r>
              <a:rPr lang="en-US" smtClean="0"/>
              <a:t>SuperB Computing R&amp;D Workshop, March 9-12, 2010, Ferrara  -- P. Mato/CERN </a:t>
            </a:r>
            <a:endParaRPr lang="en-US" dirty="0"/>
          </a:p>
        </p:txBody>
      </p:sp>
      <p:sp>
        <p:nvSpPr>
          <p:cNvPr id="6" name="Slide Number Placeholder 5"/>
          <p:cNvSpPr>
            <a:spLocks noGrp="1"/>
          </p:cNvSpPr>
          <p:nvPr>
            <p:ph type="sldNum" sz="quarter" idx="12"/>
          </p:nvPr>
        </p:nvSpPr>
        <p:spPr/>
        <p:txBody>
          <a:bodyPr/>
          <a:lstStyle/>
          <a:p>
            <a:pPr>
              <a:defRPr/>
            </a:pPr>
            <a:fld id="{CBADFA9F-6E96-564C-986E-C458ED177155}" type="slidenum">
              <a:rPr lang="en-US" smtClean="0"/>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Former LHCb core software coordination</a:t>
            </a:r>
          </a:p>
          <a:p>
            <a:pPr lvl="1"/>
            <a:r>
              <a:rPr lang="en-US" sz="2000" dirty="0" smtClean="0"/>
              <a:t>Architect of the GAUDI framework</a:t>
            </a:r>
          </a:p>
          <a:p>
            <a:r>
              <a:rPr lang="en-US" sz="2400" dirty="0" smtClean="0"/>
              <a:t>Applications Area manager of the Worldwide LHC Computing Grid (WLCG)</a:t>
            </a:r>
          </a:p>
          <a:p>
            <a:pPr lvl="1"/>
            <a:r>
              <a:rPr lang="en-US" sz="2000" dirty="0" smtClean="0"/>
              <a:t>Develops and maintains that part of the physics applications software and associated infrastructure that is common among the LHC experiments</a:t>
            </a:r>
          </a:p>
          <a:p>
            <a:r>
              <a:rPr lang="en-US" sz="2400" dirty="0" smtClean="0"/>
              <a:t>Leader of the Software Development for Experiments (SFT)</a:t>
            </a:r>
            <a:r>
              <a:rPr lang="en-US" sz="2400" dirty="0" smtClean="0"/>
              <a:t> support group </a:t>
            </a:r>
            <a:r>
              <a:rPr lang="en-US" sz="2400" dirty="0" smtClean="0"/>
              <a:t>in the Physics (PH) Department at CERN</a:t>
            </a:r>
          </a:p>
          <a:p>
            <a:pPr lvl="1"/>
            <a:r>
              <a:rPr lang="en-US" sz="2000" dirty="0" smtClean="0"/>
              <a:t>Projects: Geant4, ROOT, GENSER, SPI, </a:t>
            </a:r>
            <a:r>
              <a:rPr lang="en-US" sz="2000" dirty="0" err="1" smtClean="0"/>
              <a:t>CernVM</a:t>
            </a:r>
            <a:r>
              <a:rPr lang="en-US" sz="2000" dirty="0" smtClean="0"/>
              <a:t>, etc.</a:t>
            </a:r>
          </a:p>
          <a:p>
            <a:pPr lvl="1"/>
            <a:r>
              <a:rPr lang="en-US" sz="2000" dirty="0" smtClean="0"/>
              <a:t>Giving support to LHC experiments (+LC Detector studies)</a:t>
            </a:r>
          </a:p>
          <a:p>
            <a:endParaRPr lang="en-US" sz="2400" dirty="0"/>
          </a:p>
        </p:txBody>
      </p:sp>
      <p:sp>
        <p:nvSpPr>
          <p:cNvPr id="5" name="Footer Placeholder 4"/>
          <p:cNvSpPr>
            <a:spLocks noGrp="1"/>
          </p:cNvSpPr>
          <p:nvPr>
            <p:ph type="ftr" sz="quarter" idx="11"/>
          </p:nvPr>
        </p:nvSpPr>
        <p:spPr/>
        <p:txBody>
          <a:bodyPr/>
          <a:lstStyle/>
          <a:p>
            <a:pPr>
              <a:defRPr/>
            </a:pPr>
            <a:r>
              <a:rPr lang="en-US" smtClean="0"/>
              <a:t>SuperB Computing R&amp;D Workshop, March 9-12, 2010, Ferrara  -- P. Mato/CERN </a:t>
            </a:r>
            <a:endParaRPr lang="en-US"/>
          </a:p>
        </p:txBody>
      </p:sp>
      <p:sp>
        <p:nvSpPr>
          <p:cNvPr id="6" name="Slide Number Placeholder 5"/>
          <p:cNvSpPr>
            <a:spLocks noGrp="1"/>
          </p:cNvSpPr>
          <p:nvPr>
            <p:ph type="sldNum" sz="quarter" idx="12"/>
          </p:nvPr>
        </p:nvSpPr>
        <p:spPr/>
        <p:txBody>
          <a:bodyPr/>
          <a:lstStyle/>
          <a:p>
            <a:pPr>
              <a:defRPr/>
            </a:pPr>
            <a:fld id="{A3ADFC63-D857-AF46-B8C4-102907B33CC5}" type="slidenum">
              <a:rPr lang="en-US" smtClean="0"/>
              <a:pPr>
                <a:defRPr/>
              </a:pPr>
              <a:t>3</a:t>
            </a:fld>
            <a:endParaRPr lang="en-US"/>
          </a:p>
        </p:txBody>
      </p:sp>
      <p:sp>
        <p:nvSpPr>
          <p:cNvPr id="3" name="Title 2"/>
          <p:cNvSpPr>
            <a:spLocks noGrp="1"/>
          </p:cNvSpPr>
          <p:nvPr>
            <p:ph type="title"/>
          </p:nvPr>
        </p:nvSpPr>
        <p:spPr/>
        <p:txBody>
          <a:bodyPr/>
          <a:lstStyle/>
          <a:p>
            <a:r>
              <a:rPr lang="en-US" dirty="0" smtClean="0"/>
              <a:t>About myself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dirty="0" smtClean="0"/>
              <a:t>Other Gaudi Services</a:t>
            </a:r>
            <a:endParaRPr lang="en-US" dirty="0"/>
          </a:p>
        </p:txBody>
      </p:sp>
      <p:sp>
        <p:nvSpPr>
          <p:cNvPr id="94211" name="Rectangle 3"/>
          <p:cNvSpPr>
            <a:spLocks noGrp="1" noChangeArrowheads="1"/>
          </p:cNvSpPr>
          <p:nvPr>
            <p:ph type="body" idx="1"/>
          </p:nvPr>
        </p:nvSpPr>
        <p:spPr>
          <a:xfrm>
            <a:off x="762000" y="1295400"/>
            <a:ext cx="7385050" cy="4995863"/>
          </a:xfrm>
        </p:spPr>
        <p:txBody>
          <a:bodyPr/>
          <a:lstStyle/>
          <a:p>
            <a:pPr lvl="1"/>
            <a:r>
              <a:rPr lang="en-US" sz="1800" dirty="0" err="1"/>
              <a:t>JobOptions</a:t>
            </a:r>
            <a:r>
              <a:rPr lang="en-US" sz="1800" dirty="0"/>
              <a:t> Service</a:t>
            </a:r>
          </a:p>
          <a:p>
            <a:pPr lvl="1"/>
            <a:r>
              <a:rPr lang="en-US" sz="1800" dirty="0"/>
              <a:t>Message Service</a:t>
            </a:r>
          </a:p>
          <a:p>
            <a:pPr lvl="1"/>
            <a:r>
              <a:rPr lang="en-US" sz="1800" dirty="0"/>
              <a:t>Particle Properties Service</a:t>
            </a:r>
          </a:p>
          <a:p>
            <a:pPr lvl="1"/>
            <a:r>
              <a:rPr lang="en-US" sz="1800" dirty="0"/>
              <a:t>Event Data Service</a:t>
            </a:r>
          </a:p>
          <a:p>
            <a:pPr lvl="1"/>
            <a:r>
              <a:rPr lang="en-US" sz="1800" dirty="0"/>
              <a:t>Histogram Service</a:t>
            </a:r>
          </a:p>
          <a:p>
            <a:pPr lvl="1"/>
            <a:r>
              <a:rPr lang="en-US" sz="1800" dirty="0"/>
              <a:t>N-</a:t>
            </a:r>
            <a:r>
              <a:rPr lang="en-US" sz="1800" dirty="0" err="1"/>
              <a:t>tuple</a:t>
            </a:r>
            <a:r>
              <a:rPr lang="en-US" sz="1800" dirty="0"/>
              <a:t> Service</a:t>
            </a:r>
          </a:p>
          <a:p>
            <a:pPr lvl="1"/>
            <a:r>
              <a:rPr lang="en-US" sz="1800" dirty="0"/>
              <a:t>Detector Data Service</a:t>
            </a:r>
          </a:p>
          <a:p>
            <a:pPr lvl="1"/>
            <a:r>
              <a:rPr lang="en-US" sz="1800" dirty="0"/>
              <a:t>Magnetic Field Service</a:t>
            </a:r>
          </a:p>
          <a:p>
            <a:pPr lvl="1"/>
            <a:r>
              <a:rPr lang="en-US" sz="1800" dirty="0"/>
              <a:t>Tracking Material Service</a:t>
            </a:r>
          </a:p>
          <a:p>
            <a:pPr lvl="1"/>
            <a:r>
              <a:rPr lang="en-US" sz="1800" dirty="0"/>
              <a:t>Random Number Generator</a:t>
            </a:r>
          </a:p>
          <a:p>
            <a:pPr lvl="1"/>
            <a:r>
              <a:rPr lang="en-US" sz="1800" dirty="0" err="1"/>
              <a:t>Chrono</a:t>
            </a:r>
            <a:r>
              <a:rPr lang="en-US" sz="1800" dirty="0"/>
              <a:t> Service</a:t>
            </a:r>
          </a:p>
          <a:p>
            <a:pPr lvl="1"/>
            <a:r>
              <a:rPr lang="en-US" sz="1800" dirty="0"/>
              <a:t>(Persistency Services)</a:t>
            </a:r>
          </a:p>
          <a:p>
            <a:pPr lvl="1"/>
            <a:r>
              <a:rPr lang="en-US" sz="1800" dirty="0"/>
              <a:t>(User Interface &amp; Visualization Services)</a:t>
            </a:r>
          </a:p>
          <a:p>
            <a:pPr lvl="1"/>
            <a:r>
              <a:rPr lang="en-US" sz="1800" dirty="0"/>
              <a:t>(Geant4 Services)</a:t>
            </a:r>
          </a:p>
        </p:txBody>
      </p:sp>
      <p:sp>
        <p:nvSpPr>
          <p:cNvPr id="5" name="Slide Number Placeholder 4"/>
          <p:cNvSpPr>
            <a:spLocks noGrp="1"/>
          </p:cNvSpPr>
          <p:nvPr>
            <p:ph type="sldNum" sz="quarter" idx="12"/>
          </p:nvPr>
        </p:nvSpPr>
        <p:spPr/>
        <p:txBody>
          <a:bodyPr/>
          <a:lstStyle/>
          <a:p>
            <a:pPr>
              <a:defRPr/>
            </a:pPr>
            <a:fld id="{CBADFA9F-6E96-564C-986E-C458ED177155}" type="slidenum">
              <a:rPr lang="en-US" smtClean="0"/>
              <a:pPr>
                <a:defRPr/>
              </a:pPr>
              <a:t>30</a:t>
            </a:fld>
            <a:endParaRPr lang="en-US"/>
          </a:p>
        </p:txBody>
      </p:sp>
      <p:sp>
        <p:nvSpPr>
          <p:cNvPr id="6" name="Footer Placeholder 5"/>
          <p:cNvSpPr>
            <a:spLocks noGrp="1"/>
          </p:cNvSpPr>
          <p:nvPr>
            <p:ph type="ftr" sz="quarter" idx="11"/>
          </p:nvPr>
        </p:nvSpPr>
        <p:spPr/>
        <p:txBody>
          <a:bodyPr/>
          <a:lstStyle/>
          <a:p>
            <a:pPr>
              <a:defRPr/>
            </a:pPr>
            <a:r>
              <a:rPr lang="en-US" smtClean="0"/>
              <a:t>SuperB Computing R&amp;D Workshop, March 9-12, 2010, Ferrara  -- P. Mato/CERN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3886200" cy="4525962"/>
          </a:xfrm>
        </p:spPr>
        <p:txBody>
          <a:bodyPr/>
          <a:lstStyle/>
          <a:p>
            <a:r>
              <a:rPr lang="en-US" sz="2000" dirty="0" smtClean="0"/>
              <a:t>Each Framework component can be configured by a set of ‘properties’ (name/ value pairs</a:t>
            </a:r>
            <a:r>
              <a:rPr lang="en-US" sz="2000" dirty="0" smtClean="0"/>
              <a:t>)</a:t>
            </a:r>
            <a:endParaRPr lang="en-US" sz="1600" dirty="0" smtClean="0"/>
          </a:p>
          <a:p>
            <a:r>
              <a:rPr lang="en-US" sz="2000" dirty="0" smtClean="0"/>
              <a:t>In total thousands of parameters need to be specified to fully configure a complex HEP application</a:t>
            </a:r>
          </a:p>
          <a:p>
            <a:r>
              <a:rPr lang="en-US" sz="2000" dirty="0" smtClean="0"/>
              <a:t>Using Python to facilitate the task</a:t>
            </a:r>
            <a:endParaRPr lang="en-US" sz="2000" dirty="0" smtClean="0"/>
          </a:p>
          <a:p>
            <a:pPr lvl="1"/>
            <a:r>
              <a:rPr lang="en-US" sz="1600" dirty="0" smtClean="0"/>
              <a:t>Python ”</a:t>
            </a:r>
            <a:r>
              <a:rPr lang="en-US" sz="1600" dirty="0" err="1" smtClean="0"/>
              <a:t>configurables</a:t>
            </a:r>
            <a:r>
              <a:rPr lang="en-US" sz="1600" dirty="0" smtClean="0"/>
              <a:t>” generated from C++ </a:t>
            </a:r>
            <a:endParaRPr lang="en-US" sz="1600" dirty="0" smtClean="0"/>
          </a:p>
          <a:p>
            <a:pPr lvl="1"/>
            <a:r>
              <a:rPr lang="en-US" sz="1600" dirty="0" smtClean="0"/>
              <a:t>Build</a:t>
            </a:r>
            <a:r>
              <a:rPr lang="en-US" sz="1600" dirty="0" smtClean="0"/>
              <a:t>-in type checking</a:t>
            </a:r>
          </a:p>
          <a:p>
            <a:endParaRPr lang="en-US" sz="2000" dirty="0" smtClean="0"/>
          </a:p>
          <a:p>
            <a:endParaRPr lang="en-US" sz="2000" dirty="0"/>
          </a:p>
        </p:txBody>
      </p:sp>
      <p:sp>
        <p:nvSpPr>
          <p:cNvPr id="3" name="Title 2"/>
          <p:cNvSpPr>
            <a:spLocks noGrp="1"/>
          </p:cNvSpPr>
          <p:nvPr>
            <p:ph type="title"/>
          </p:nvPr>
        </p:nvSpPr>
        <p:spPr/>
        <p:txBody>
          <a:bodyPr>
            <a:normAutofit fontScale="90000"/>
          </a:bodyPr>
          <a:lstStyle/>
          <a:p>
            <a:r>
              <a:rPr lang="en-US" dirty="0" smtClean="0"/>
              <a:t>Gaudi: Configuring </a:t>
            </a:r>
            <a:r>
              <a:rPr lang="en-US" dirty="0" smtClean="0"/>
              <a:t>the </a:t>
            </a:r>
            <a:r>
              <a:rPr lang="en-US" dirty="0" smtClean="0"/>
              <a:t>Application</a:t>
            </a:r>
            <a:endParaRPr lang="en-US" dirty="0"/>
          </a:p>
        </p:txBody>
      </p:sp>
      <p:sp>
        <p:nvSpPr>
          <p:cNvPr id="5" name="Footer Placeholder 4"/>
          <p:cNvSpPr>
            <a:spLocks noGrp="1"/>
          </p:cNvSpPr>
          <p:nvPr>
            <p:ph type="ftr" sz="quarter" idx="11"/>
          </p:nvPr>
        </p:nvSpPr>
        <p:spPr/>
        <p:txBody>
          <a:bodyPr/>
          <a:lstStyle/>
          <a:p>
            <a:pPr>
              <a:defRPr/>
            </a:pPr>
            <a:r>
              <a:rPr lang="en-US" smtClean="0"/>
              <a:t>SuperB Computing R&amp;D Workshop, March 9-12, 2010, Ferrara  -- P. Mato/CERN </a:t>
            </a:r>
            <a:endParaRPr lang="en-US" dirty="0"/>
          </a:p>
        </p:txBody>
      </p:sp>
      <p:sp>
        <p:nvSpPr>
          <p:cNvPr id="6" name="Slide Number Placeholder 5"/>
          <p:cNvSpPr>
            <a:spLocks noGrp="1"/>
          </p:cNvSpPr>
          <p:nvPr>
            <p:ph type="sldNum" sz="quarter" idx="12"/>
          </p:nvPr>
        </p:nvSpPr>
        <p:spPr/>
        <p:txBody>
          <a:bodyPr/>
          <a:lstStyle/>
          <a:p>
            <a:pPr>
              <a:defRPr/>
            </a:pPr>
            <a:fld id="{CBADFA9F-6E96-564C-986E-C458ED177155}" type="slidenum">
              <a:rPr lang="en-US" smtClean="0"/>
              <a:pPr>
                <a:defRPr/>
              </a:pPr>
              <a:t>31</a:t>
            </a:fld>
            <a:endParaRPr lang="en-US"/>
          </a:p>
        </p:txBody>
      </p:sp>
      <p:pic>
        <p:nvPicPr>
          <p:cNvPr id="32" name="Picture 31"/>
          <p:cNvPicPr>
            <a:picLocks noChangeAspect="1"/>
          </p:cNvPicPr>
          <p:nvPr/>
        </p:nvPicPr>
        <p:blipFill>
          <a:blip r:embed="rId2"/>
          <a:stretch>
            <a:fillRect/>
          </a:stretch>
        </p:blipFill>
        <p:spPr>
          <a:xfrm>
            <a:off x="4343400" y="1981200"/>
            <a:ext cx="4461621" cy="2971800"/>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1143000"/>
          </a:xfrm>
        </p:spPr>
        <p:txBody>
          <a:bodyPr>
            <a:scene3d>
              <a:camera prst="orthographicFront"/>
              <a:lightRig rig="soft" dir="t"/>
            </a:scene3d>
            <a:sp3d prstMaterial="softEdge">
              <a:bevelT w="25400" h="25400"/>
            </a:sp3d>
          </a:bodyPr>
          <a:lstStyle/>
          <a:p>
            <a:pPr>
              <a:defRPr/>
            </a:pPr>
            <a:r>
              <a:rPr lang="en-US" dirty="0" smtClean="0"/>
              <a:t>Gaudi Parallel</a:t>
            </a:r>
            <a:endParaRPr lang="en-US" dirty="0"/>
          </a:p>
        </p:txBody>
      </p:sp>
      <p:sp>
        <p:nvSpPr>
          <p:cNvPr id="25604" name="Footer Placeholder 4"/>
          <p:cNvSpPr>
            <a:spLocks noGrp="1"/>
          </p:cNvSpPr>
          <p:nvPr>
            <p:ph type="ftr" sz="quarter" idx="11"/>
          </p:nvPr>
        </p:nvSpPr>
        <p:spPr bwMode="auto">
          <a:noFill/>
          <a:ln>
            <a:miter lim="800000"/>
            <a:headEnd/>
            <a:tailEnd/>
          </a:ln>
        </p:spPr>
        <p:txBody>
          <a:bodyPr/>
          <a:lstStyle/>
          <a:p>
            <a:r>
              <a:rPr lang="en-US" smtClean="0"/>
              <a:t>SuperB Computing R&amp;D Workshop, March 9-12, 2010, Ferrara  -- P. Mato/CERN </a:t>
            </a:r>
            <a:endParaRPr lang="en-US"/>
          </a:p>
        </p:txBody>
      </p:sp>
      <p:sp>
        <p:nvSpPr>
          <p:cNvPr id="6" name="Slide Number Placeholder 5"/>
          <p:cNvSpPr>
            <a:spLocks noGrp="1"/>
          </p:cNvSpPr>
          <p:nvPr>
            <p:ph type="sldNum" sz="quarter" idx="12"/>
          </p:nvPr>
        </p:nvSpPr>
        <p:spPr/>
        <p:txBody>
          <a:bodyPr/>
          <a:lstStyle/>
          <a:p>
            <a:fld id="{0D485F8E-A901-8B4C-B9F5-448E4327B5E4}" type="slidenum">
              <a:rPr lang="en-US" smtClean="0"/>
              <a:pPr/>
              <a:t>32</a:t>
            </a:fld>
            <a:endParaRPr lang="en-US" smtClean="0"/>
          </a:p>
        </p:txBody>
      </p:sp>
      <p:sp>
        <p:nvSpPr>
          <p:cNvPr id="7" name="Rectangle 6"/>
          <p:cNvSpPr/>
          <p:nvPr/>
        </p:nvSpPr>
        <p:spPr>
          <a:xfrm>
            <a:off x="3733800" y="2819400"/>
            <a:ext cx="2057400" cy="2971800"/>
          </a:xfrm>
          <a:prstGeom prst="rect">
            <a:avLst/>
          </a:prstGeom>
        </p:spPr>
        <p:style>
          <a:lnRef idx="1">
            <a:schemeClr val="accent1"/>
          </a:lnRef>
          <a:fillRef idx="3">
            <a:schemeClr val="accent1"/>
          </a:fillRef>
          <a:effectRef idx="2">
            <a:schemeClr val="accent1"/>
          </a:effectRef>
          <a:fontRef idx="minor">
            <a:schemeClr val="lt1"/>
          </a:fontRef>
        </p:style>
        <p:txBody>
          <a:bodyPr anchor="b">
            <a:prstTxWarp prst="textNoShape">
              <a:avLst/>
            </a:prstTxWarp>
          </a:bodyPr>
          <a:lstStyle/>
          <a:p>
            <a:pPr algn="r"/>
            <a:endParaRPr lang="en-US" sz="1800">
              <a:solidFill>
                <a:srgbClr val="FFFFFF"/>
              </a:solidFill>
              <a:ea typeface="ＭＳ Ｐゴシック" charset="-128"/>
              <a:cs typeface="ＭＳ Ｐゴシック" charset="-128"/>
            </a:endParaRPr>
          </a:p>
        </p:txBody>
      </p:sp>
      <p:sp>
        <p:nvSpPr>
          <p:cNvPr id="8" name="Rectangle 7"/>
          <p:cNvSpPr/>
          <p:nvPr/>
        </p:nvSpPr>
        <p:spPr>
          <a:xfrm>
            <a:off x="3581400" y="2667000"/>
            <a:ext cx="2057400" cy="2971800"/>
          </a:xfrm>
          <a:prstGeom prst="rect">
            <a:avLst/>
          </a:prstGeom>
        </p:spPr>
        <p:style>
          <a:lnRef idx="1">
            <a:schemeClr val="accent1"/>
          </a:lnRef>
          <a:fillRef idx="3">
            <a:schemeClr val="accent1"/>
          </a:fillRef>
          <a:effectRef idx="2">
            <a:schemeClr val="accent1"/>
          </a:effectRef>
          <a:fontRef idx="minor">
            <a:schemeClr val="lt1"/>
          </a:fontRef>
        </p:style>
        <p:txBody>
          <a:bodyPr anchor="b">
            <a:prstTxWarp prst="textNoShape">
              <a:avLst/>
            </a:prstTxWarp>
          </a:bodyPr>
          <a:lstStyle/>
          <a:p>
            <a:pPr algn="r"/>
            <a:endParaRPr lang="en-US" sz="1800">
              <a:solidFill>
                <a:srgbClr val="FFFFFF"/>
              </a:solidFill>
              <a:ea typeface="ＭＳ Ｐゴシック" charset="-128"/>
              <a:cs typeface="ＭＳ Ｐゴシック" charset="-128"/>
            </a:endParaRPr>
          </a:p>
        </p:txBody>
      </p:sp>
      <p:sp>
        <p:nvSpPr>
          <p:cNvPr id="19" name="Rectangle 18"/>
          <p:cNvSpPr/>
          <p:nvPr/>
        </p:nvSpPr>
        <p:spPr>
          <a:xfrm>
            <a:off x="3429000" y="2514600"/>
            <a:ext cx="2057400" cy="2971800"/>
          </a:xfrm>
          <a:prstGeom prst="rect">
            <a:avLst/>
          </a:prstGeom>
        </p:spPr>
        <p:style>
          <a:lnRef idx="1">
            <a:schemeClr val="accent1"/>
          </a:lnRef>
          <a:fillRef idx="3">
            <a:schemeClr val="accent1"/>
          </a:fillRef>
          <a:effectRef idx="2">
            <a:schemeClr val="accent1"/>
          </a:effectRef>
          <a:fontRef idx="minor">
            <a:schemeClr val="lt1"/>
          </a:fontRef>
        </p:style>
        <p:txBody>
          <a:bodyPr anchor="b">
            <a:prstTxWarp prst="textNoShape">
              <a:avLst/>
            </a:prstTxWarp>
          </a:bodyPr>
          <a:lstStyle/>
          <a:p>
            <a:pPr algn="r"/>
            <a:r>
              <a:rPr lang="en-US" sz="1600">
                <a:solidFill>
                  <a:srgbClr val="FFFFFF"/>
                </a:solidFill>
                <a:ea typeface="ＭＳ Ｐゴシック" charset="-128"/>
                <a:cs typeface="ＭＳ Ｐゴシック" charset="-128"/>
              </a:rPr>
              <a:t>Worker</a:t>
            </a:r>
          </a:p>
        </p:txBody>
      </p:sp>
      <p:sp>
        <p:nvSpPr>
          <p:cNvPr id="25609" name="AutoShape 67"/>
          <p:cNvSpPr>
            <a:spLocks noChangeAspect="1" noChangeArrowheads="1"/>
          </p:cNvSpPr>
          <p:nvPr/>
        </p:nvSpPr>
        <p:spPr bwMode="auto">
          <a:xfrm>
            <a:off x="3657600" y="2819400"/>
            <a:ext cx="1676400" cy="1752600"/>
          </a:xfrm>
          <a:prstGeom prst="roundRect">
            <a:avLst>
              <a:gd name="adj" fmla="val 16667"/>
            </a:avLst>
          </a:prstGeom>
          <a:solidFill>
            <a:schemeClr val="bg1"/>
          </a:solidFill>
          <a:ln w="12700">
            <a:solidFill>
              <a:schemeClr val="tx1"/>
            </a:solidFill>
            <a:round/>
            <a:headEnd type="none" w="sm" len="sm"/>
            <a:tailEnd/>
          </a:ln>
        </p:spPr>
        <p:txBody>
          <a:bodyPr lIns="0" rIns="0" anchor="b">
            <a:prstTxWarp prst="textNoShape">
              <a:avLst/>
            </a:prstTxWarp>
          </a:bodyPr>
          <a:lstStyle/>
          <a:p>
            <a:pPr algn="ctr"/>
            <a:r>
              <a:rPr lang="en-US" sz="1200" dirty="0"/>
              <a:t>Transient </a:t>
            </a:r>
            <a:r>
              <a:rPr lang="en-US" sz="1200" dirty="0" smtClean="0"/>
              <a:t>Event Store</a:t>
            </a:r>
            <a:endParaRPr lang="en-US" sz="1200" dirty="0"/>
          </a:p>
        </p:txBody>
      </p:sp>
      <p:pic>
        <p:nvPicPr>
          <p:cNvPr id="25610" name="Picture 63"/>
          <p:cNvPicPr>
            <a:picLocks noChangeAspect="1" noChangeArrowheads="1"/>
          </p:cNvPicPr>
          <p:nvPr/>
        </p:nvPicPr>
        <p:blipFill>
          <a:blip r:embed="rId2"/>
          <a:srcRect r="10197"/>
          <a:stretch>
            <a:fillRect/>
          </a:stretch>
        </p:blipFill>
        <p:spPr bwMode="auto">
          <a:xfrm>
            <a:off x="3810000" y="3048000"/>
            <a:ext cx="1439862" cy="1281113"/>
          </a:xfrm>
          <a:prstGeom prst="rect">
            <a:avLst/>
          </a:prstGeom>
          <a:noFill/>
          <a:ln w="12700">
            <a:noFill/>
            <a:miter lim="800000"/>
            <a:headEnd type="none" w="sm" len="sm"/>
            <a:tailEnd/>
          </a:ln>
        </p:spPr>
      </p:pic>
      <p:sp>
        <p:nvSpPr>
          <p:cNvPr id="44" name="Rectangle 43"/>
          <p:cNvSpPr/>
          <p:nvPr/>
        </p:nvSpPr>
        <p:spPr>
          <a:xfrm>
            <a:off x="457200" y="2514600"/>
            <a:ext cx="2209800" cy="2667000"/>
          </a:xfrm>
          <a:prstGeom prst="rect">
            <a:avLst/>
          </a:prstGeom>
        </p:spPr>
        <p:style>
          <a:lnRef idx="1">
            <a:schemeClr val="accent1"/>
          </a:lnRef>
          <a:fillRef idx="3">
            <a:schemeClr val="accent1"/>
          </a:fillRef>
          <a:effectRef idx="2">
            <a:schemeClr val="accent1"/>
          </a:effectRef>
          <a:fontRef idx="minor">
            <a:schemeClr val="lt1"/>
          </a:fontRef>
        </p:style>
        <p:txBody>
          <a:bodyPr anchor="b">
            <a:prstTxWarp prst="textNoShape">
              <a:avLst/>
            </a:prstTxWarp>
          </a:bodyPr>
          <a:lstStyle/>
          <a:p>
            <a:pPr algn="r"/>
            <a:r>
              <a:rPr lang="en-US" sz="1600">
                <a:solidFill>
                  <a:srgbClr val="FFFFFF"/>
                </a:solidFill>
                <a:ea typeface="ＭＳ Ｐゴシック" charset="-128"/>
                <a:cs typeface="ＭＳ Ｐゴシック" charset="-128"/>
              </a:rPr>
              <a:t>Reader</a:t>
            </a:r>
          </a:p>
        </p:txBody>
      </p:sp>
      <p:sp>
        <p:nvSpPr>
          <p:cNvPr id="25612" name="AutoShape 67"/>
          <p:cNvSpPr>
            <a:spLocks noChangeAspect="1" noChangeArrowheads="1"/>
          </p:cNvSpPr>
          <p:nvPr/>
        </p:nvSpPr>
        <p:spPr bwMode="auto">
          <a:xfrm>
            <a:off x="609600" y="2819400"/>
            <a:ext cx="1828800" cy="1828800"/>
          </a:xfrm>
          <a:prstGeom prst="roundRect">
            <a:avLst>
              <a:gd name="adj" fmla="val 16667"/>
            </a:avLst>
          </a:prstGeom>
          <a:solidFill>
            <a:schemeClr val="bg1"/>
          </a:solidFill>
          <a:ln w="12700">
            <a:solidFill>
              <a:schemeClr val="tx1"/>
            </a:solidFill>
            <a:round/>
            <a:headEnd type="none" w="sm" len="sm"/>
            <a:tailEnd/>
          </a:ln>
        </p:spPr>
        <p:txBody>
          <a:bodyPr anchor="b">
            <a:prstTxWarp prst="textNoShape">
              <a:avLst/>
            </a:prstTxWarp>
          </a:bodyPr>
          <a:lstStyle/>
          <a:p>
            <a:pPr algn="ctr"/>
            <a:r>
              <a:rPr lang="en-US" sz="1200" dirty="0"/>
              <a:t>Transient Event Store</a:t>
            </a:r>
          </a:p>
        </p:txBody>
      </p:sp>
      <p:pic>
        <p:nvPicPr>
          <p:cNvPr id="25613" name="Picture 63"/>
          <p:cNvPicPr>
            <a:picLocks noChangeAspect="1" noChangeArrowheads="1"/>
          </p:cNvPicPr>
          <p:nvPr/>
        </p:nvPicPr>
        <p:blipFill>
          <a:blip r:embed="rId2"/>
          <a:srcRect/>
          <a:stretch>
            <a:fillRect/>
          </a:stretch>
        </p:blipFill>
        <p:spPr bwMode="auto">
          <a:xfrm>
            <a:off x="685800" y="2895600"/>
            <a:ext cx="1603375" cy="1281113"/>
          </a:xfrm>
          <a:prstGeom prst="rect">
            <a:avLst/>
          </a:prstGeom>
          <a:noFill/>
          <a:ln w="12700">
            <a:noFill/>
            <a:miter lim="800000"/>
            <a:headEnd type="none" w="sm" len="sm"/>
            <a:tailEnd/>
          </a:ln>
        </p:spPr>
      </p:pic>
      <p:sp>
        <p:nvSpPr>
          <p:cNvPr id="25614" name="AutoShape 67"/>
          <p:cNvSpPr>
            <a:spLocks noChangeAspect="1" noChangeArrowheads="1"/>
          </p:cNvSpPr>
          <p:nvPr/>
        </p:nvSpPr>
        <p:spPr bwMode="auto">
          <a:xfrm>
            <a:off x="3810000" y="4648200"/>
            <a:ext cx="1219200" cy="381000"/>
          </a:xfrm>
          <a:prstGeom prst="roundRect">
            <a:avLst>
              <a:gd name="adj" fmla="val 16667"/>
            </a:avLst>
          </a:prstGeom>
          <a:solidFill>
            <a:schemeClr val="bg1"/>
          </a:solidFill>
          <a:ln w="12700">
            <a:solidFill>
              <a:schemeClr val="tx1"/>
            </a:solidFill>
            <a:round/>
            <a:headEnd type="none" w="sm" len="sm"/>
            <a:tailEnd/>
          </a:ln>
        </p:spPr>
        <p:txBody>
          <a:bodyPr anchor="b">
            <a:prstTxWarp prst="textNoShape">
              <a:avLst/>
            </a:prstTxWarp>
          </a:bodyPr>
          <a:lstStyle/>
          <a:p>
            <a:pPr algn="ctr"/>
            <a:r>
              <a:rPr lang="en-US" sz="1400" dirty="0"/>
              <a:t>Algorithm</a:t>
            </a:r>
          </a:p>
        </p:txBody>
      </p:sp>
      <p:sp>
        <p:nvSpPr>
          <p:cNvPr id="25615" name="AutoShape 67"/>
          <p:cNvSpPr>
            <a:spLocks noChangeAspect="1" noChangeArrowheads="1"/>
          </p:cNvSpPr>
          <p:nvPr/>
        </p:nvSpPr>
        <p:spPr bwMode="auto">
          <a:xfrm>
            <a:off x="3886200" y="4724400"/>
            <a:ext cx="1219200" cy="381000"/>
          </a:xfrm>
          <a:prstGeom prst="roundRect">
            <a:avLst>
              <a:gd name="adj" fmla="val 16667"/>
            </a:avLst>
          </a:prstGeom>
          <a:solidFill>
            <a:schemeClr val="bg1"/>
          </a:solidFill>
          <a:ln w="12700">
            <a:solidFill>
              <a:schemeClr val="tx1"/>
            </a:solidFill>
            <a:round/>
            <a:headEnd type="none" w="sm" len="sm"/>
            <a:tailEnd/>
          </a:ln>
        </p:spPr>
        <p:txBody>
          <a:bodyPr anchor="b">
            <a:prstTxWarp prst="textNoShape">
              <a:avLst/>
            </a:prstTxWarp>
          </a:bodyPr>
          <a:lstStyle/>
          <a:p>
            <a:pPr algn="ctr"/>
            <a:r>
              <a:rPr lang="en-US" sz="1400"/>
              <a:t>Algorithm</a:t>
            </a:r>
          </a:p>
        </p:txBody>
      </p:sp>
      <p:sp>
        <p:nvSpPr>
          <p:cNvPr id="25616" name="AutoShape 67"/>
          <p:cNvSpPr>
            <a:spLocks noChangeAspect="1" noChangeArrowheads="1"/>
          </p:cNvSpPr>
          <p:nvPr/>
        </p:nvSpPr>
        <p:spPr bwMode="auto">
          <a:xfrm>
            <a:off x="3962400" y="4800600"/>
            <a:ext cx="1219200" cy="381000"/>
          </a:xfrm>
          <a:prstGeom prst="roundRect">
            <a:avLst>
              <a:gd name="adj" fmla="val 16667"/>
            </a:avLst>
          </a:prstGeom>
          <a:solidFill>
            <a:schemeClr val="bg1"/>
          </a:solidFill>
          <a:ln w="12700">
            <a:solidFill>
              <a:schemeClr val="tx1"/>
            </a:solidFill>
            <a:round/>
            <a:headEnd type="none" w="sm" len="sm"/>
            <a:tailEnd/>
          </a:ln>
        </p:spPr>
        <p:txBody>
          <a:bodyPr anchor="b">
            <a:prstTxWarp prst="textNoShape">
              <a:avLst/>
            </a:prstTxWarp>
          </a:bodyPr>
          <a:lstStyle/>
          <a:p>
            <a:pPr algn="ctr"/>
            <a:r>
              <a:rPr lang="en-US" sz="1400"/>
              <a:t>Algorithm</a:t>
            </a:r>
          </a:p>
        </p:txBody>
      </p:sp>
      <p:sp>
        <p:nvSpPr>
          <p:cNvPr id="25617" name="AutoShape 67"/>
          <p:cNvSpPr>
            <a:spLocks noChangeAspect="1" noChangeArrowheads="1"/>
          </p:cNvSpPr>
          <p:nvPr/>
        </p:nvSpPr>
        <p:spPr bwMode="auto">
          <a:xfrm rot="-5400000">
            <a:off x="2362200" y="3352800"/>
            <a:ext cx="1371600" cy="457200"/>
          </a:xfrm>
          <a:prstGeom prst="roundRect">
            <a:avLst>
              <a:gd name="adj" fmla="val 16667"/>
            </a:avLst>
          </a:prstGeom>
          <a:solidFill>
            <a:schemeClr val="bg1"/>
          </a:solidFill>
          <a:ln w="12700">
            <a:solidFill>
              <a:schemeClr val="tx1"/>
            </a:solidFill>
            <a:round/>
            <a:headEnd type="none" w="sm" len="sm"/>
            <a:tailEnd/>
          </a:ln>
        </p:spPr>
        <p:txBody>
          <a:bodyPr anchor="b">
            <a:prstTxWarp prst="textNoShape">
              <a:avLst/>
            </a:prstTxWarp>
          </a:bodyPr>
          <a:lstStyle/>
          <a:p>
            <a:pPr algn="ctr"/>
            <a:r>
              <a:rPr lang="en-US" sz="1200" dirty="0" smtClean="0"/>
              <a:t>Event Input</a:t>
            </a:r>
          </a:p>
          <a:p>
            <a:pPr algn="ctr"/>
            <a:r>
              <a:rPr lang="en-US" sz="1200" dirty="0"/>
              <a:t>Queue</a:t>
            </a:r>
          </a:p>
        </p:txBody>
      </p:sp>
      <p:sp>
        <p:nvSpPr>
          <p:cNvPr id="93" name="Can 92"/>
          <p:cNvSpPr/>
          <p:nvPr/>
        </p:nvSpPr>
        <p:spPr>
          <a:xfrm>
            <a:off x="457200" y="1676400"/>
            <a:ext cx="1371600" cy="609600"/>
          </a:xfrm>
          <a:prstGeom prst="can">
            <a:avLst>
              <a:gd name="adj" fmla="val 20040"/>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r>
              <a:rPr lang="en-US" sz="1400" dirty="0" smtClean="0">
                <a:solidFill>
                  <a:srgbClr val="FFFFFF"/>
                </a:solidFill>
                <a:ea typeface="ＭＳ Ｐゴシック" charset="-128"/>
                <a:cs typeface="ＭＳ Ｐゴシック" charset="-128"/>
              </a:rPr>
              <a:t>Input Event Data</a:t>
            </a:r>
            <a:endParaRPr lang="en-US" sz="1400" dirty="0">
              <a:solidFill>
                <a:srgbClr val="FFFFFF"/>
              </a:solidFill>
              <a:ea typeface="ＭＳ Ｐゴシック" charset="-128"/>
              <a:cs typeface="ＭＳ Ｐゴシック" charset="-128"/>
            </a:endParaRPr>
          </a:p>
        </p:txBody>
      </p:sp>
      <p:cxnSp>
        <p:nvCxnSpPr>
          <p:cNvPr id="94" name="Straight Arrow Connector 93"/>
          <p:cNvCxnSpPr/>
          <p:nvPr/>
        </p:nvCxnSpPr>
        <p:spPr>
          <a:xfrm rot="5400000">
            <a:off x="953294" y="2551906"/>
            <a:ext cx="533400" cy="1588"/>
          </a:xfrm>
          <a:prstGeom prst="straightConnector1">
            <a:avLst/>
          </a:prstGeom>
          <a:ln w="28575" cap="flat" cmpd="sng" algn="ctr">
            <a:solidFill>
              <a:srgbClr val="000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96" name="Straight Arrow Connector 95"/>
          <p:cNvCxnSpPr>
            <a:endCxn id="25617" idx="0"/>
          </p:cNvCxnSpPr>
          <p:nvPr/>
        </p:nvCxnSpPr>
        <p:spPr>
          <a:xfrm>
            <a:off x="2438400" y="3581400"/>
            <a:ext cx="381000" cy="1588"/>
          </a:xfrm>
          <a:prstGeom prst="straightConnector1">
            <a:avLst/>
          </a:prstGeom>
          <a:ln w="28575" cap="flat" cmpd="sng" algn="ctr">
            <a:solidFill>
              <a:srgbClr val="000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99" name="Straight Arrow Connector 98"/>
          <p:cNvCxnSpPr/>
          <p:nvPr/>
        </p:nvCxnSpPr>
        <p:spPr>
          <a:xfrm rot="10800000">
            <a:off x="3276600" y="3581400"/>
            <a:ext cx="381000" cy="1588"/>
          </a:xfrm>
          <a:prstGeom prst="straightConnector1">
            <a:avLst/>
          </a:prstGeom>
          <a:ln w="28575" cap="flat" cmpd="sng" algn="ctr">
            <a:solidFill>
              <a:srgbClr val="000000"/>
            </a:solidFill>
            <a:prstDash val="solid"/>
            <a:round/>
            <a:headEnd type="arrow" w="med" len="med"/>
            <a:tailEnd type="none" w="med" len="med"/>
          </a:ln>
        </p:spPr>
        <p:style>
          <a:lnRef idx="2">
            <a:schemeClr val="accent1"/>
          </a:lnRef>
          <a:fillRef idx="0">
            <a:schemeClr val="accent1"/>
          </a:fillRef>
          <a:effectRef idx="1">
            <a:schemeClr val="accent1"/>
          </a:effectRef>
          <a:fontRef idx="minor">
            <a:schemeClr val="tx1"/>
          </a:fontRef>
        </p:style>
      </p:cxnSp>
      <p:sp>
        <p:nvSpPr>
          <p:cNvPr id="33" name="Rectangle 32"/>
          <p:cNvSpPr/>
          <p:nvPr/>
        </p:nvSpPr>
        <p:spPr>
          <a:xfrm>
            <a:off x="6553200" y="2514600"/>
            <a:ext cx="2209800" cy="2895600"/>
          </a:xfrm>
          <a:prstGeom prst="rect">
            <a:avLst/>
          </a:prstGeom>
        </p:spPr>
        <p:style>
          <a:lnRef idx="1">
            <a:schemeClr val="accent1"/>
          </a:lnRef>
          <a:fillRef idx="3">
            <a:schemeClr val="accent1"/>
          </a:fillRef>
          <a:effectRef idx="2">
            <a:schemeClr val="accent1"/>
          </a:effectRef>
          <a:fontRef idx="minor">
            <a:schemeClr val="lt1"/>
          </a:fontRef>
        </p:style>
        <p:txBody>
          <a:bodyPr anchor="b">
            <a:prstTxWarp prst="textNoShape">
              <a:avLst/>
            </a:prstTxWarp>
          </a:bodyPr>
          <a:lstStyle/>
          <a:p>
            <a:pPr algn="r"/>
            <a:r>
              <a:rPr lang="en-US" sz="1600">
                <a:solidFill>
                  <a:srgbClr val="FFFFFF"/>
                </a:solidFill>
                <a:ea typeface="ＭＳ Ｐゴシック" charset="-128"/>
                <a:cs typeface="ＭＳ Ｐゴシック" charset="-128"/>
              </a:rPr>
              <a:t>Writer</a:t>
            </a:r>
          </a:p>
        </p:txBody>
      </p:sp>
      <p:sp>
        <p:nvSpPr>
          <p:cNvPr id="25623" name="AutoShape 67"/>
          <p:cNvSpPr>
            <a:spLocks noChangeAspect="1" noChangeArrowheads="1"/>
          </p:cNvSpPr>
          <p:nvPr/>
        </p:nvSpPr>
        <p:spPr bwMode="auto">
          <a:xfrm>
            <a:off x="6705600" y="2667000"/>
            <a:ext cx="1828800" cy="1981200"/>
          </a:xfrm>
          <a:prstGeom prst="roundRect">
            <a:avLst>
              <a:gd name="adj" fmla="val 16667"/>
            </a:avLst>
          </a:prstGeom>
          <a:solidFill>
            <a:schemeClr val="bg1"/>
          </a:solidFill>
          <a:ln w="12700">
            <a:solidFill>
              <a:schemeClr val="tx1"/>
            </a:solidFill>
            <a:round/>
            <a:headEnd type="none" w="sm" len="sm"/>
            <a:tailEnd/>
          </a:ln>
        </p:spPr>
        <p:txBody>
          <a:bodyPr anchor="b">
            <a:prstTxWarp prst="textNoShape">
              <a:avLst/>
            </a:prstTxWarp>
          </a:bodyPr>
          <a:lstStyle/>
          <a:p>
            <a:pPr algn="ctr"/>
            <a:r>
              <a:rPr lang="en-US" sz="1600"/>
              <a:t>Transient Event Store</a:t>
            </a:r>
          </a:p>
        </p:txBody>
      </p:sp>
      <p:pic>
        <p:nvPicPr>
          <p:cNvPr id="25624" name="Picture 63"/>
          <p:cNvPicPr>
            <a:picLocks noChangeAspect="1" noChangeArrowheads="1"/>
          </p:cNvPicPr>
          <p:nvPr/>
        </p:nvPicPr>
        <p:blipFill>
          <a:blip r:embed="rId2"/>
          <a:srcRect/>
          <a:stretch>
            <a:fillRect/>
          </a:stretch>
        </p:blipFill>
        <p:spPr bwMode="auto">
          <a:xfrm>
            <a:off x="6781800" y="2743200"/>
            <a:ext cx="1603375" cy="1281113"/>
          </a:xfrm>
          <a:prstGeom prst="rect">
            <a:avLst/>
          </a:prstGeom>
          <a:noFill/>
          <a:ln w="12700">
            <a:noFill/>
            <a:miter lim="800000"/>
            <a:headEnd type="none" w="sm" len="sm"/>
            <a:tailEnd/>
          </a:ln>
        </p:spPr>
      </p:pic>
      <p:sp>
        <p:nvSpPr>
          <p:cNvPr id="36" name="Can 35"/>
          <p:cNvSpPr/>
          <p:nvPr/>
        </p:nvSpPr>
        <p:spPr>
          <a:xfrm>
            <a:off x="6858000" y="5562600"/>
            <a:ext cx="1524000" cy="457200"/>
          </a:xfrm>
          <a:prstGeom prst="can">
            <a:avLst>
              <a:gd name="adj" fmla="val 20040"/>
            </a:avLst>
          </a:prstGeom>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r>
              <a:rPr lang="en-US" sz="1800">
                <a:solidFill>
                  <a:srgbClr val="FFFFFF"/>
                </a:solidFill>
                <a:ea typeface="ＭＳ Ｐゴシック" charset="-128"/>
                <a:cs typeface="ＭＳ Ｐゴシック" charset="-128"/>
              </a:rPr>
              <a:t>output</a:t>
            </a:r>
          </a:p>
        </p:txBody>
      </p:sp>
      <p:cxnSp>
        <p:nvCxnSpPr>
          <p:cNvPr id="37" name="Straight Arrow Connector 36"/>
          <p:cNvCxnSpPr>
            <a:stCxn id="25627" idx="2"/>
            <a:endCxn id="36" idx="1"/>
          </p:cNvCxnSpPr>
          <p:nvPr/>
        </p:nvCxnSpPr>
        <p:spPr>
          <a:xfrm rot="5400000">
            <a:off x="7391400" y="5334000"/>
            <a:ext cx="457200" cy="1588"/>
          </a:xfrm>
          <a:prstGeom prst="straightConnector1">
            <a:avLst/>
          </a:prstGeom>
          <a:ln w="28575" cap="flat" cmpd="sng" algn="ctr">
            <a:solidFill>
              <a:srgbClr val="000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25627" name="AutoShape 67"/>
          <p:cNvSpPr>
            <a:spLocks noChangeAspect="1" noChangeArrowheads="1"/>
          </p:cNvSpPr>
          <p:nvPr/>
        </p:nvSpPr>
        <p:spPr bwMode="auto">
          <a:xfrm>
            <a:off x="6781800" y="4724400"/>
            <a:ext cx="1676400" cy="381000"/>
          </a:xfrm>
          <a:prstGeom prst="roundRect">
            <a:avLst>
              <a:gd name="adj" fmla="val 16667"/>
            </a:avLst>
          </a:prstGeom>
          <a:solidFill>
            <a:schemeClr val="bg1"/>
          </a:solidFill>
          <a:ln w="12700">
            <a:solidFill>
              <a:schemeClr val="tx1"/>
            </a:solidFill>
            <a:round/>
            <a:headEnd type="none" w="sm" len="sm"/>
            <a:tailEnd/>
          </a:ln>
        </p:spPr>
        <p:txBody>
          <a:bodyPr anchor="b">
            <a:prstTxWarp prst="textNoShape">
              <a:avLst/>
            </a:prstTxWarp>
          </a:bodyPr>
          <a:lstStyle/>
          <a:p>
            <a:pPr algn="ctr"/>
            <a:r>
              <a:rPr lang="en-US" sz="1400" dirty="0" err="1"/>
              <a:t>OutputStream</a:t>
            </a:r>
            <a:endParaRPr lang="en-US" sz="1400" dirty="0"/>
          </a:p>
        </p:txBody>
      </p:sp>
      <p:sp>
        <p:nvSpPr>
          <p:cNvPr id="25628" name="AutoShape 67"/>
          <p:cNvSpPr>
            <a:spLocks noChangeAspect="1" noChangeArrowheads="1"/>
          </p:cNvSpPr>
          <p:nvPr/>
        </p:nvSpPr>
        <p:spPr bwMode="auto">
          <a:xfrm rot="-5400000">
            <a:off x="5486400" y="3352800"/>
            <a:ext cx="1371600" cy="457200"/>
          </a:xfrm>
          <a:prstGeom prst="roundRect">
            <a:avLst>
              <a:gd name="adj" fmla="val 16667"/>
            </a:avLst>
          </a:prstGeom>
          <a:solidFill>
            <a:schemeClr val="bg1"/>
          </a:solidFill>
          <a:ln w="12700">
            <a:solidFill>
              <a:schemeClr val="tx1"/>
            </a:solidFill>
            <a:round/>
            <a:headEnd type="none" w="sm" len="sm"/>
            <a:tailEnd/>
          </a:ln>
        </p:spPr>
        <p:txBody>
          <a:bodyPr anchor="b">
            <a:prstTxWarp prst="textNoShape">
              <a:avLst/>
            </a:prstTxWarp>
          </a:bodyPr>
          <a:lstStyle/>
          <a:p>
            <a:pPr algn="ctr"/>
            <a:r>
              <a:rPr lang="en-US" sz="1200" dirty="0" smtClean="0"/>
              <a:t>Event Output</a:t>
            </a:r>
          </a:p>
          <a:p>
            <a:pPr algn="ctr"/>
            <a:r>
              <a:rPr lang="en-US" sz="1200" dirty="0"/>
              <a:t>Queue</a:t>
            </a:r>
          </a:p>
        </p:txBody>
      </p:sp>
      <p:cxnSp>
        <p:nvCxnSpPr>
          <p:cNvPr id="48" name="Straight Arrow Connector 47"/>
          <p:cNvCxnSpPr>
            <a:endCxn id="25628" idx="0"/>
          </p:cNvCxnSpPr>
          <p:nvPr/>
        </p:nvCxnSpPr>
        <p:spPr>
          <a:xfrm>
            <a:off x="5334000" y="3581400"/>
            <a:ext cx="609600" cy="1588"/>
          </a:xfrm>
          <a:prstGeom prst="straightConnector1">
            <a:avLst/>
          </a:prstGeom>
          <a:ln w="28575" cap="flat" cmpd="sng" algn="ctr">
            <a:solidFill>
              <a:srgbClr val="000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stCxn id="25623" idx="1"/>
          </p:cNvCxnSpPr>
          <p:nvPr/>
        </p:nvCxnSpPr>
        <p:spPr>
          <a:xfrm rot="10800000">
            <a:off x="6400800" y="3657600"/>
            <a:ext cx="304800" cy="1588"/>
          </a:xfrm>
          <a:prstGeom prst="straightConnector1">
            <a:avLst/>
          </a:prstGeom>
          <a:ln w="28575" cap="flat" cmpd="sng" algn="ctr">
            <a:solidFill>
              <a:srgbClr val="000000"/>
            </a:solidFill>
            <a:prstDash val="solid"/>
            <a:round/>
            <a:headEnd type="arrow" w="med" len="med"/>
            <a:tailEnd type="none" w="med" len="med"/>
          </a:ln>
        </p:spPr>
        <p:style>
          <a:lnRef idx="2">
            <a:schemeClr val="accent1"/>
          </a:lnRef>
          <a:fillRef idx="0">
            <a:schemeClr val="accent1"/>
          </a:fillRef>
          <a:effectRef idx="1">
            <a:schemeClr val="accent1"/>
          </a:effectRef>
          <a:fontRef idx="minor">
            <a:schemeClr val="tx1"/>
          </a:fontRef>
        </p:style>
      </p:cxnSp>
      <p:sp>
        <p:nvSpPr>
          <p:cNvPr id="41" name="TextBox 40"/>
          <p:cNvSpPr txBox="1">
            <a:spLocks noChangeArrowheads="1"/>
          </p:cNvSpPr>
          <p:nvPr/>
        </p:nvSpPr>
        <p:spPr bwMode="auto">
          <a:xfrm>
            <a:off x="457200" y="5943600"/>
            <a:ext cx="5715000" cy="369332"/>
          </a:xfrm>
          <a:prstGeom prst="rect">
            <a:avLst/>
          </a:prstGeom>
          <a:solidFill>
            <a:srgbClr val="CCFFCC"/>
          </a:solidFill>
          <a:ln w="19050">
            <a:solidFill>
              <a:srgbClr val="000000"/>
            </a:solidFill>
            <a:miter lim="800000"/>
            <a:headEnd/>
            <a:tailEnd/>
          </a:ln>
        </p:spPr>
        <p:txBody>
          <a:bodyPr wrap="square">
            <a:prstTxWarp prst="textNoShape">
              <a:avLst/>
            </a:prstTxWarp>
            <a:spAutoFit/>
          </a:bodyPr>
          <a:lstStyle/>
          <a:p>
            <a:pPr eaLnBrk="0" hangingPunct="0"/>
            <a:r>
              <a:rPr lang="en-US" sz="1800" b="1" dirty="0" err="1">
                <a:latin typeface="Courier New" charset="0"/>
                <a:ea typeface="Courier New" charset="0"/>
                <a:cs typeface="Courier New" charset="0"/>
              </a:rPr>
              <a:t>gaudirun</a:t>
            </a:r>
            <a:r>
              <a:rPr lang="en-US" sz="1800" b="1" dirty="0">
                <a:latin typeface="Courier New" charset="0"/>
                <a:ea typeface="Courier New" charset="0"/>
                <a:cs typeface="Courier New" charset="0"/>
              </a:rPr>
              <a:t> –-parallel=N </a:t>
            </a:r>
            <a:r>
              <a:rPr lang="en-US" sz="1800" b="1" dirty="0" err="1">
                <a:latin typeface="Courier New" charset="0"/>
                <a:ea typeface="Courier New" charset="0"/>
                <a:cs typeface="Courier New" charset="0"/>
              </a:rPr>
              <a:t>optionfile.py</a:t>
            </a:r>
            <a:r>
              <a:rPr lang="en-US" sz="1800" b="1" dirty="0">
                <a:latin typeface="Courier New" charset="0"/>
                <a:ea typeface="Courier New" charset="0"/>
                <a:cs typeface="Courier New" charset="0"/>
              </a:rPr>
              <a:t> </a:t>
            </a:r>
          </a:p>
        </p:txBody>
      </p:sp>
      <p:sp>
        <p:nvSpPr>
          <p:cNvPr id="42" name="Folded Corner 41"/>
          <p:cNvSpPr/>
          <p:nvPr/>
        </p:nvSpPr>
        <p:spPr>
          <a:xfrm>
            <a:off x="3581400" y="1676400"/>
            <a:ext cx="1540804" cy="457200"/>
          </a:xfrm>
          <a:prstGeom prst="foldedCorner">
            <a:avLst/>
          </a:prstGeom>
          <a:ln/>
        </p:spPr>
        <p:style>
          <a:lnRef idx="1">
            <a:schemeClr val="accent1"/>
          </a:lnRef>
          <a:fillRef idx="3">
            <a:schemeClr val="accent1"/>
          </a:fillRef>
          <a:effectRef idx="2">
            <a:schemeClr val="accent1"/>
          </a:effectRef>
          <a:fontRef idx="minor">
            <a:schemeClr val="lt1"/>
          </a:fontRef>
        </p:style>
        <p:txBody>
          <a:bodyPr anchor="ctr" anchorCtr="0"/>
          <a:lstStyle/>
          <a:p>
            <a:r>
              <a:rPr lang="en-US" sz="1600" dirty="0" smtClean="0"/>
              <a:t>Configuration</a:t>
            </a:r>
            <a:endParaRPr lang="en-US" sz="1600" dirty="0"/>
          </a:p>
        </p:txBody>
      </p:sp>
      <p:cxnSp>
        <p:nvCxnSpPr>
          <p:cNvPr id="45" name="Straight Arrow Connector 44"/>
          <p:cNvCxnSpPr/>
          <p:nvPr/>
        </p:nvCxnSpPr>
        <p:spPr>
          <a:xfrm rot="10800000" flipV="1">
            <a:off x="2438400" y="2133600"/>
            <a:ext cx="1524000" cy="381000"/>
          </a:xfrm>
          <a:prstGeom prst="straightConnector1">
            <a:avLst/>
          </a:prstGeom>
          <a:ln w="28575" cap="flat" cmpd="sng" algn="ctr">
            <a:solidFill>
              <a:srgbClr val="000000"/>
            </a:solidFill>
            <a:prstDash val="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a:off x="4953000" y="2133600"/>
            <a:ext cx="1981200" cy="381000"/>
          </a:xfrm>
          <a:prstGeom prst="straightConnector1">
            <a:avLst/>
          </a:prstGeom>
          <a:ln w="28575" cap="flat" cmpd="sng" algn="ctr">
            <a:solidFill>
              <a:srgbClr val="000000"/>
            </a:solidFill>
            <a:prstDash val="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81" name="Straight Arrow Connector 80"/>
          <p:cNvCxnSpPr/>
          <p:nvPr/>
        </p:nvCxnSpPr>
        <p:spPr>
          <a:xfrm rot="5400000">
            <a:off x="4153694" y="2323306"/>
            <a:ext cx="381000" cy="1588"/>
          </a:xfrm>
          <a:prstGeom prst="straightConnector1">
            <a:avLst/>
          </a:prstGeom>
          <a:ln w="28575" cap="flat" cmpd="sng" algn="ctr">
            <a:solidFill>
              <a:srgbClr val="000000"/>
            </a:solidFill>
            <a:prstDash val="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accel="50000" decel="50000" fill="hold" grpId="0" nodeType="clickEffect">
                                  <p:stCondLst>
                                    <p:cond delay="0"/>
                                  </p:stCondLst>
                                  <p:childTnLst>
                                    <p:set>
                                      <p:cBhvr>
                                        <p:cTn id="20" dur="1" fill="hold">
                                          <p:stCondLst>
                                            <p:cond delay="0"/>
                                          </p:stCondLst>
                                        </p:cTn>
                                        <p:tgtEl>
                                          <p:spTgt spid="41"/>
                                        </p:tgtEl>
                                        <p:attrNameLst>
                                          <p:attrName>style.visibility</p:attrName>
                                        </p:attrNameLst>
                                      </p:cBhvr>
                                      <p:to>
                                        <p:strVal val="visible"/>
                                      </p:to>
                                    </p:set>
                                    <p:anim calcmode="lin" valueType="num">
                                      <p:cBhvr additive="base">
                                        <p:cTn id="21" dur="500" fill="hold"/>
                                        <p:tgtEl>
                                          <p:spTgt spid="41"/>
                                        </p:tgtEl>
                                        <p:attrNameLst>
                                          <p:attrName>ppt_x</p:attrName>
                                        </p:attrNameLst>
                                      </p:cBhvr>
                                      <p:tavLst>
                                        <p:tav tm="0">
                                          <p:val>
                                            <p:strVal val="#ppt_x"/>
                                          </p:val>
                                        </p:tav>
                                        <p:tav tm="100000">
                                          <p:val>
                                            <p:strVal val="#ppt_x"/>
                                          </p:val>
                                        </p:tav>
                                      </p:tavLst>
                                    </p:anim>
                                    <p:anim calcmode="lin" valueType="num">
                                      <p:cBhvr additive="base">
                                        <p:cTn id="22" dur="500" fill="hold"/>
                                        <p:tgtEl>
                                          <p:spTgt spid="41"/>
                                        </p:tgtEl>
                                        <p:attrNameLst>
                                          <p:attrName>ppt_y</p:attrName>
                                        </p:attrNameLst>
                                      </p:cBhvr>
                                      <p:tavLst>
                                        <p:tav tm="0">
                                          <p:val>
                                            <p:strVal val="1+#ppt_h/2"/>
                                          </p:val>
                                        </p:tav>
                                        <p:tav tm="100000">
                                          <p:val>
                                            <p:strVal val="#ppt_y"/>
                                          </p:val>
                                        </p:tav>
                                      </p:tavLst>
                                    </p:anim>
                                  </p:childTnLst>
                                </p:cTn>
                              </p:par>
                              <p:par>
                                <p:cTn id="23" presetID="1" presetClass="entr" presetSubtype="0" fill="hold" nodeType="withEffect">
                                  <p:stCondLst>
                                    <p:cond delay="0"/>
                                  </p:stCondLst>
                                  <p:childTnLst>
                                    <p:set>
                                      <p:cBhvr>
                                        <p:cTn id="24" dur="1" fill="hold">
                                          <p:stCondLst>
                                            <p:cond delay="0"/>
                                          </p:stCondLst>
                                        </p:cTn>
                                        <p:tgtEl>
                                          <p:spTgt spid="4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animBg="1"/>
      <p:bldP spid="41" grpId="0" animBg="1"/>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high-level steering of applications could be done in Python</a:t>
            </a:r>
          </a:p>
          <a:p>
            <a:pPr lvl="1"/>
            <a:r>
              <a:rPr lang="en-US" dirty="0" smtClean="0"/>
              <a:t>Configuration, </a:t>
            </a:r>
            <a:r>
              <a:rPr lang="en-US" dirty="0" err="1" smtClean="0"/>
              <a:t>plugin</a:t>
            </a:r>
            <a:r>
              <a:rPr lang="en-US" dirty="0" smtClean="0"/>
              <a:t> (module) loading, event loop, algorithm scheduling, etc.</a:t>
            </a:r>
          </a:p>
          <a:p>
            <a:pPr lvl="1"/>
            <a:r>
              <a:rPr lang="en-US" dirty="0" smtClean="0"/>
              <a:t>The low Python execution performance shouldn’t be a problem at this level</a:t>
            </a:r>
          </a:p>
          <a:p>
            <a:pPr lvl="2"/>
            <a:r>
              <a:rPr lang="en-US" dirty="0" smtClean="0"/>
              <a:t>The real number-crunching could be done in a proper compiled language (e.g. C or C++)</a:t>
            </a:r>
          </a:p>
          <a:p>
            <a:r>
              <a:rPr lang="en-US" dirty="0" smtClean="0"/>
              <a:t>Essential to define ‘interfaces’</a:t>
            </a:r>
            <a:r>
              <a:rPr lang="en-US" dirty="0" smtClean="0"/>
              <a:t> and ‘concepts’ for </a:t>
            </a:r>
            <a:r>
              <a:rPr lang="en-US" dirty="0" smtClean="0"/>
              <a:t>the framework components</a:t>
            </a:r>
          </a:p>
          <a:p>
            <a:pPr lvl="1"/>
            <a:r>
              <a:rPr lang="en-US" dirty="0" smtClean="0"/>
              <a:t>As it is the case for a C++ framework  </a:t>
            </a:r>
          </a:p>
        </p:txBody>
      </p:sp>
      <p:sp>
        <p:nvSpPr>
          <p:cNvPr id="5" name="Footer Placeholder 4"/>
          <p:cNvSpPr>
            <a:spLocks noGrp="1"/>
          </p:cNvSpPr>
          <p:nvPr>
            <p:ph type="ftr" sz="quarter" idx="11"/>
          </p:nvPr>
        </p:nvSpPr>
        <p:spPr/>
        <p:txBody>
          <a:bodyPr/>
          <a:lstStyle/>
          <a:p>
            <a:pPr>
              <a:defRPr/>
            </a:pPr>
            <a:r>
              <a:rPr lang="en-US" smtClean="0"/>
              <a:t>SuperB Computing R&amp;D Workshop, March 9-12, 2010, Ferrara  -- P. Mato/CERN </a:t>
            </a:r>
            <a:endParaRPr lang="en-US"/>
          </a:p>
        </p:txBody>
      </p:sp>
      <p:sp>
        <p:nvSpPr>
          <p:cNvPr id="6" name="Slide Number Placeholder 5"/>
          <p:cNvSpPr>
            <a:spLocks noGrp="1"/>
          </p:cNvSpPr>
          <p:nvPr>
            <p:ph type="sldNum" sz="quarter" idx="12"/>
          </p:nvPr>
        </p:nvSpPr>
        <p:spPr/>
        <p:txBody>
          <a:bodyPr/>
          <a:lstStyle/>
          <a:p>
            <a:pPr>
              <a:defRPr/>
            </a:pPr>
            <a:fld id="{A3ADFC63-D857-AF46-B8C4-102907B33CC5}" type="slidenum">
              <a:rPr lang="en-US" smtClean="0"/>
              <a:pPr>
                <a:defRPr/>
              </a:pPr>
              <a:t>33</a:t>
            </a:fld>
            <a:endParaRPr lang="en-US"/>
          </a:p>
        </p:txBody>
      </p:sp>
      <p:sp>
        <p:nvSpPr>
          <p:cNvPr id="3" name="Title 2"/>
          <p:cNvSpPr>
            <a:spLocks noGrp="1"/>
          </p:cNvSpPr>
          <p:nvPr>
            <p:ph type="title"/>
          </p:nvPr>
        </p:nvSpPr>
        <p:spPr/>
        <p:txBody>
          <a:bodyPr/>
          <a:lstStyle/>
          <a:p>
            <a:r>
              <a:rPr lang="en-US" dirty="0" smtClean="0"/>
              <a:t>Python as the ‘Framework’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a:t>
            </a:r>
            <a:r>
              <a:rPr lang="en-US" dirty="0" smtClean="0"/>
              <a:t>ould simply a number of functionalities</a:t>
            </a:r>
          </a:p>
          <a:p>
            <a:pPr lvl="1"/>
            <a:r>
              <a:rPr lang="en-US" dirty="0" smtClean="0"/>
              <a:t>Plug-in declaration, definition and loading</a:t>
            </a:r>
          </a:p>
          <a:p>
            <a:pPr lvl="1"/>
            <a:r>
              <a:rPr lang="en-US" dirty="0" smtClean="0"/>
              <a:t>Interactivity/scripting will be more natural and better integrated</a:t>
            </a:r>
          </a:p>
          <a:p>
            <a:r>
              <a:rPr lang="en-US" dirty="0" smtClean="0"/>
              <a:t>Already a positive experience with Gaudi Parallel</a:t>
            </a:r>
          </a:p>
          <a:p>
            <a:pPr lvl="1"/>
            <a:r>
              <a:rPr lang="en-US" dirty="0" smtClean="0"/>
              <a:t>The setup and steering is done in from Python using standard module (e.g. Processing)</a:t>
            </a:r>
          </a:p>
          <a:p>
            <a:pPr lvl="1"/>
            <a:endParaRPr lang="en-US" dirty="0" smtClean="0"/>
          </a:p>
          <a:p>
            <a:endParaRPr lang="en-US" dirty="0"/>
          </a:p>
        </p:txBody>
      </p:sp>
      <p:sp>
        <p:nvSpPr>
          <p:cNvPr id="3" name="Footer Placeholder 2"/>
          <p:cNvSpPr>
            <a:spLocks noGrp="1"/>
          </p:cNvSpPr>
          <p:nvPr>
            <p:ph type="ftr" sz="quarter" idx="11"/>
          </p:nvPr>
        </p:nvSpPr>
        <p:spPr/>
        <p:txBody>
          <a:bodyPr/>
          <a:lstStyle/>
          <a:p>
            <a:pPr>
              <a:defRPr/>
            </a:pPr>
            <a:r>
              <a:rPr lang="en-US" smtClean="0"/>
              <a:t>SuperB Computing R&amp;D Workshop, March 9-12, 2010, Ferrara  -- P. Mato/CERN </a:t>
            </a:r>
            <a:endParaRPr lang="en-US"/>
          </a:p>
        </p:txBody>
      </p:sp>
      <p:sp>
        <p:nvSpPr>
          <p:cNvPr id="4" name="Slide Number Placeholder 3"/>
          <p:cNvSpPr>
            <a:spLocks noGrp="1"/>
          </p:cNvSpPr>
          <p:nvPr>
            <p:ph type="sldNum" sz="quarter" idx="12"/>
          </p:nvPr>
        </p:nvSpPr>
        <p:spPr/>
        <p:txBody>
          <a:bodyPr/>
          <a:lstStyle/>
          <a:p>
            <a:pPr>
              <a:defRPr/>
            </a:pPr>
            <a:fld id="{A3ADFC63-D857-AF46-B8C4-102907B33CC5}" type="slidenum">
              <a:rPr lang="en-US" smtClean="0"/>
              <a:pPr>
                <a:defRPr/>
              </a:pPr>
              <a:t>34</a:t>
            </a:fld>
            <a:endParaRPr lang="en-US"/>
          </a:p>
        </p:txBody>
      </p:sp>
      <p:sp>
        <p:nvSpPr>
          <p:cNvPr id="5" name="Title 4"/>
          <p:cNvSpPr>
            <a:spLocks noGrp="1"/>
          </p:cNvSpPr>
          <p:nvPr>
            <p:ph type="title"/>
          </p:nvPr>
        </p:nvSpPr>
        <p:spPr/>
        <p:txBody>
          <a:bodyPr/>
          <a:lstStyle/>
          <a:p>
            <a:r>
              <a:rPr lang="en-US" dirty="0" smtClean="0"/>
              <a:t>Python Application Steering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I have been focusing on the reasons why a Framework is needed rather than recommending a concrete one</a:t>
            </a:r>
          </a:p>
          <a:p>
            <a:r>
              <a:rPr lang="en-US" dirty="0" smtClean="0"/>
              <a:t>When deciding on the framework (and languages) not only the technical advantages should be considered</a:t>
            </a:r>
          </a:p>
          <a:p>
            <a:pPr lvl="1"/>
            <a:r>
              <a:rPr lang="en-US" dirty="0" smtClean="0"/>
              <a:t>Interoperate with existing codes from the community (e.g. ROOT, Geant4, etc.)</a:t>
            </a:r>
            <a:endParaRPr lang="en-US" dirty="0" smtClean="0"/>
          </a:p>
          <a:p>
            <a:pPr lvl="1"/>
            <a:r>
              <a:rPr lang="en-US" dirty="0" smtClean="0"/>
              <a:t>P</a:t>
            </a:r>
            <a:r>
              <a:rPr lang="en-US" dirty="0" smtClean="0"/>
              <a:t>eople training should not be underestimated </a:t>
            </a:r>
            <a:r>
              <a:rPr lang="en-US" dirty="0" smtClean="0"/>
              <a:t> </a:t>
            </a:r>
            <a:endParaRPr lang="en-US" dirty="0" smtClean="0"/>
          </a:p>
          <a:p>
            <a:r>
              <a:rPr lang="en-US" dirty="0" smtClean="0"/>
              <a:t>Common interfaces/formats is good but adopting a common framework is even better</a:t>
            </a:r>
          </a:p>
          <a:p>
            <a:pPr lvl="1"/>
            <a:r>
              <a:rPr lang="en-US" dirty="0" smtClean="0"/>
              <a:t>It would enable one level up in re-use</a:t>
            </a:r>
          </a:p>
          <a:p>
            <a:pPr lvl="1"/>
            <a:r>
              <a:rPr lang="en-US" dirty="0" smtClean="0"/>
              <a:t>Single framework to cover all applications is desirable </a:t>
            </a:r>
            <a:endParaRPr lang="en-US" dirty="0" smtClean="0"/>
          </a:p>
          <a:p>
            <a:r>
              <a:rPr lang="en-US" dirty="0" smtClean="0"/>
              <a:t>Super-B</a:t>
            </a:r>
            <a:r>
              <a:rPr lang="en-US" dirty="0" smtClean="0"/>
              <a:t> </a:t>
            </a:r>
            <a:r>
              <a:rPr lang="en-US" dirty="0" smtClean="0"/>
              <a:t>could profit from existing structures and support for the common LHC software</a:t>
            </a:r>
            <a:endParaRPr lang="en-US" dirty="0"/>
          </a:p>
        </p:txBody>
      </p:sp>
      <p:sp>
        <p:nvSpPr>
          <p:cNvPr id="5" name="Footer Placeholder 4"/>
          <p:cNvSpPr>
            <a:spLocks noGrp="1"/>
          </p:cNvSpPr>
          <p:nvPr>
            <p:ph type="ftr" sz="quarter" idx="11"/>
          </p:nvPr>
        </p:nvSpPr>
        <p:spPr/>
        <p:txBody>
          <a:bodyPr/>
          <a:lstStyle/>
          <a:p>
            <a:pPr>
              <a:defRPr/>
            </a:pPr>
            <a:r>
              <a:rPr lang="en-US" smtClean="0"/>
              <a:t>SuperB Computing R&amp;D Workshop, March 9-12, 2010, Ferrara  -- P. Mato/CERN </a:t>
            </a:r>
            <a:endParaRPr lang="en-US"/>
          </a:p>
        </p:txBody>
      </p:sp>
      <p:sp>
        <p:nvSpPr>
          <p:cNvPr id="6" name="Slide Number Placeholder 5"/>
          <p:cNvSpPr>
            <a:spLocks noGrp="1"/>
          </p:cNvSpPr>
          <p:nvPr>
            <p:ph type="sldNum" sz="quarter" idx="12"/>
          </p:nvPr>
        </p:nvSpPr>
        <p:spPr/>
        <p:txBody>
          <a:bodyPr/>
          <a:lstStyle/>
          <a:p>
            <a:pPr>
              <a:defRPr/>
            </a:pPr>
            <a:fld id="{A3ADFC63-D857-AF46-B8C4-102907B33CC5}" type="slidenum">
              <a:rPr lang="en-US" smtClean="0"/>
              <a:pPr>
                <a:defRPr/>
              </a:pPr>
              <a:t>35</a:t>
            </a:fld>
            <a:endParaRPr lang="en-US"/>
          </a:p>
        </p:txBody>
      </p:sp>
      <p:sp>
        <p:nvSpPr>
          <p:cNvPr id="3" name="Title 2"/>
          <p:cNvSpPr>
            <a:spLocks noGrp="1"/>
          </p:cNvSpPr>
          <p:nvPr>
            <p:ph type="title"/>
          </p:nvPr>
        </p:nvSpPr>
        <p:spPr/>
        <p:txBody>
          <a:bodyPr/>
          <a:lstStyle/>
          <a:p>
            <a:r>
              <a:rPr lang="en-US" dirty="0" smtClean="0"/>
              <a:t>Summary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 name="Footer Placeholder 4"/>
          <p:cNvSpPr>
            <a:spLocks noGrp="1"/>
          </p:cNvSpPr>
          <p:nvPr>
            <p:ph type="ftr" sz="quarter" idx="11"/>
          </p:nvPr>
        </p:nvSpPr>
        <p:spPr/>
        <p:txBody>
          <a:bodyPr/>
          <a:lstStyle/>
          <a:p>
            <a:r>
              <a:rPr lang="en-US" smtClean="0"/>
              <a:t>SuperB Computing R&amp;D Workshop, March 9-12, 2010, Ferrara  -- P. Mato/CERN </a:t>
            </a:r>
            <a:endParaRPr lang="en-US"/>
          </a:p>
        </p:txBody>
      </p:sp>
      <p:sp>
        <p:nvSpPr>
          <p:cNvPr id="19" name="Slide Number Placeholder 5"/>
          <p:cNvSpPr>
            <a:spLocks noGrp="1"/>
          </p:cNvSpPr>
          <p:nvPr>
            <p:ph type="sldNum" sz="quarter" idx="12"/>
          </p:nvPr>
        </p:nvSpPr>
        <p:spPr/>
        <p:txBody>
          <a:bodyPr/>
          <a:lstStyle/>
          <a:p>
            <a:fld id="{8D781539-5C6A-1040-9FAE-0603B7DB80D3}" type="slidenum">
              <a:rPr lang="en-US"/>
              <a:pPr/>
              <a:t>4</a:t>
            </a:fld>
            <a:endParaRPr lang="en-US"/>
          </a:p>
        </p:txBody>
      </p:sp>
      <p:sp>
        <p:nvSpPr>
          <p:cNvPr id="661506" name="Rectangle 2"/>
          <p:cNvSpPr>
            <a:spLocks noGrp="1" noChangeArrowheads="1"/>
          </p:cNvSpPr>
          <p:nvPr>
            <p:ph type="title"/>
          </p:nvPr>
        </p:nvSpPr>
        <p:spPr/>
        <p:txBody>
          <a:bodyPr/>
          <a:lstStyle/>
          <a:p>
            <a:r>
              <a:rPr lang="en-US" dirty="0" smtClean="0"/>
              <a:t>Simplified Software </a:t>
            </a:r>
            <a:r>
              <a:rPr lang="en-US" dirty="0"/>
              <a:t>Structure</a:t>
            </a:r>
          </a:p>
        </p:txBody>
      </p:sp>
      <p:sp>
        <p:nvSpPr>
          <p:cNvPr id="661508" name="Rectangle 4"/>
          <p:cNvSpPr>
            <a:spLocks noChangeArrowheads="1"/>
          </p:cNvSpPr>
          <p:nvPr/>
        </p:nvSpPr>
        <p:spPr bwMode="auto">
          <a:xfrm>
            <a:off x="492527" y="5121275"/>
            <a:ext cx="2792453" cy="719138"/>
          </a:xfrm>
          <a:prstGeom prst="rect">
            <a:avLst/>
          </a:prstGeom>
          <a:solidFill>
            <a:srgbClr val="FFFF99"/>
          </a:solidFill>
          <a:ln w="12700">
            <a:solidFill>
              <a:schemeClr val="tx1"/>
            </a:solidFill>
            <a:miter lim="800000"/>
            <a:headEnd type="none" w="sm" len="sm"/>
            <a:tailEnd/>
          </a:ln>
          <a:effectLst/>
        </p:spPr>
        <p:txBody>
          <a:bodyPr wrap="none" lIns="90000" tIns="46800" rIns="90000" bIns="46800" anchor="ctr">
            <a:prstTxWarp prst="textNoShape">
              <a:avLst/>
            </a:prstTxWarp>
          </a:bodyPr>
          <a:lstStyle/>
          <a:p>
            <a:pPr algn="ctr"/>
            <a:r>
              <a:rPr lang="en-US" sz="1600" b="0"/>
              <a:t>non-HEP specific</a:t>
            </a:r>
          </a:p>
          <a:p>
            <a:pPr algn="ctr"/>
            <a:r>
              <a:rPr lang="en-US" sz="1600" b="0"/>
              <a:t>software packages</a:t>
            </a:r>
          </a:p>
        </p:txBody>
      </p:sp>
      <p:sp>
        <p:nvSpPr>
          <p:cNvPr id="661509" name="Rectangle 5"/>
          <p:cNvSpPr>
            <a:spLocks noChangeArrowheads="1"/>
          </p:cNvSpPr>
          <p:nvPr/>
        </p:nvSpPr>
        <p:spPr bwMode="auto">
          <a:xfrm>
            <a:off x="492527" y="2744789"/>
            <a:ext cx="2792453" cy="503237"/>
          </a:xfrm>
          <a:prstGeom prst="rect">
            <a:avLst/>
          </a:prstGeom>
          <a:solidFill>
            <a:srgbClr val="FFFF99"/>
          </a:solidFill>
          <a:ln w="12700">
            <a:solidFill>
              <a:schemeClr val="tx1"/>
            </a:solidFill>
            <a:miter lim="800000"/>
            <a:headEnd type="none" w="sm" len="sm"/>
            <a:tailEnd/>
          </a:ln>
          <a:effectLst/>
        </p:spPr>
        <p:txBody>
          <a:bodyPr wrap="none" lIns="90000" tIns="46800" rIns="90000" bIns="46800" anchor="ctr">
            <a:prstTxWarp prst="textNoShape">
              <a:avLst/>
            </a:prstTxWarp>
          </a:bodyPr>
          <a:lstStyle/>
          <a:p>
            <a:pPr algn="ctr"/>
            <a:r>
              <a:rPr lang="en-US" sz="1600" b="0"/>
              <a:t>Experiment Framework</a:t>
            </a:r>
          </a:p>
        </p:txBody>
      </p:sp>
      <p:sp>
        <p:nvSpPr>
          <p:cNvPr id="661510" name="Rectangle 6"/>
          <p:cNvSpPr>
            <a:spLocks noChangeArrowheads="1"/>
          </p:cNvSpPr>
          <p:nvPr/>
        </p:nvSpPr>
        <p:spPr bwMode="auto">
          <a:xfrm>
            <a:off x="492528" y="2097089"/>
            <a:ext cx="1064210" cy="503237"/>
          </a:xfrm>
          <a:prstGeom prst="rect">
            <a:avLst/>
          </a:prstGeom>
          <a:solidFill>
            <a:srgbClr val="FFFF99"/>
          </a:solidFill>
          <a:ln w="12700">
            <a:solidFill>
              <a:schemeClr val="tx1"/>
            </a:solidFill>
            <a:miter lim="800000"/>
            <a:headEnd type="none" w="sm" len="sm"/>
            <a:tailEnd/>
          </a:ln>
          <a:effectLst/>
        </p:spPr>
        <p:txBody>
          <a:bodyPr wrap="none" lIns="90000" tIns="46800" rIns="90000" bIns="46800" anchor="ctr">
            <a:prstTxWarp prst="textNoShape">
              <a:avLst/>
            </a:prstTxWarp>
          </a:bodyPr>
          <a:lstStyle/>
          <a:p>
            <a:pPr algn="ctr"/>
            <a:r>
              <a:rPr lang="en-US" sz="1600" b="0"/>
              <a:t>Event</a:t>
            </a:r>
          </a:p>
        </p:txBody>
      </p:sp>
      <p:sp>
        <p:nvSpPr>
          <p:cNvPr id="661511" name="Rectangle 7"/>
          <p:cNvSpPr>
            <a:spLocks noChangeArrowheads="1"/>
          </p:cNvSpPr>
          <p:nvPr/>
        </p:nvSpPr>
        <p:spPr bwMode="auto">
          <a:xfrm>
            <a:off x="1690131" y="2097089"/>
            <a:ext cx="797425" cy="503237"/>
          </a:xfrm>
          <a:prstGeom prst="rect">
            <a:avLst/>
          </a:prstGeom>
          <a:solidFill>
            <a:srgbClr val="FFFF99"/>
          </a:solidFill>
          <a:ln w="12700">
            <a:solidFill>
              <a:schemeClr val="tx1"/>
            </a:solidFill>
            <a:miter lim="800000"/>
            <a:headEnd type="none" w="sm" len="sm"/>
            <a:tailEnd/>
          </a:ln>
          <a:effectLst/>
        </p:spPr>
        <p:txBody>
          <a:bodyPr wrap="none" lIns="90000" tIns="46800" rIns="90000" bIns="46800" anchor="ctr">
            <a:prstTxWarp prst="textNoShape">
              <a:avLst/>
            </a:prstTxWarp>
          </a:bodyPr>
          <a:lstStyle/>
          <a:p>
            <a:pPr algn="ctr"/>
            <a:r>
              <a:rPr lang="en-US" sz="1600" b="0"/>
              <a:t>Det</a:t>
            </a:r>
            <a:br>
              <a:rPr lang="en-US" sz="1600" b="0"/>
            </a:br>
            <a:r>
              <a:rPr lang="en-US" sz="1600" b="0"/>
              <a:t>Desc.</a:t>
            </a:r>
          </a:p>
        </p:txBody>
      </p:sp>
      <p:sp>
        <p:nvSpPr>
          <p:cNvPr id="661512" name="Rectangle 8"/>
          <p:cNvSpPr>
            <a:spLocks noChangeArrowheads="1"/>
          </p:cNvSpPr>
          <p:nvPr/>
        </p:nvSpPr>
        <p:spPr bwMode="auto">
          <a:xfrm>
            <a:off x="2620948" y="2097089"/>
            <a:ext cx="664033" cy="503237"/>
          </a:xfrm>
          <a:prstGeom prst="rect">
            <a:avLst/>
          </a:prstGeom>
          <a:solidFill>
            <a:srgbClr val="FFFF99"/>
          </a:solidFill>
          <a:ln w="12700">
            <a:solidFill>
              <a:schemeClr val="tx1"/>
            </a:solidFill>
            <a:miter lim="800000"/>
            <a:headEnd type="none" w="sm" len="sm"/>
            <a:tailEnd/>
          </a:ln>
          <a:effectLst/>
        </p:spPr>
        <p:txBody>
          <a:bodyPr wrap="none" lIns="90000" tIns="46800" rIns="90000" bIns="46800" anchor="ctr">
            <a:prstTxWarp prst="textNoShape">
              <a:avLst/>
            </a:prstTxWarp>
          </a:bodyPr>
          <a:lstStyle/>
          <a:p>
            <a:pPr algn="ctr"/>
            <a:r>
              <a:rPr lang="en-US" sz="1600" b="0"/>
              <a:t>Calib.</a:t>
            </a:r>
          </a:p>
        </p:txBody>
      </p:sp>
      <p:sp>
        <p:nvSpPr>
          <p:cNvPr id="661513" name="Rectangle 9"/>
          <p:cNvSpPr>
            <a:spLocks noChangeArrowheads="1"/>
          </p:cNvSpPr>
          <p:nvPr/>
        </p:nvSpPr>
        <p:spPr bwMode="auto">
          <a:xfrm>
            <a:off x="492527" y="1447800"/>
            <a:ext cx="2792453" cy="503238"/>
          </a:xfrm>
          <a:prstGeom prst="rect">
            <a:avLst/>
          </a:prstGeom>
          <a:solidFill>
            <a:srgbClr val="FFFF99"/>
          </a:solidFill>
          <a:ln w="12700">
            <a:solidFill>
              <a:schemeClr val="tx1"/>
            </a:solidFill>
            <a:miter lim="800000"/>
            <a:headEnd type="none" w="sm" len="sm"/>
            <a:tailEnd/>
          </a:ln>
          <a:effectLst/>
        </p:spPr>
        <p:txBody>
          <a:bodyPr wrap="none" lIns="90000" tIns="46800" rIns="90000" bIns="46800" anchor="ctr">
            <a:prstTxWarp prst="textNoShape">
              <a:avLst/>
            </a:prstTxWarp>
          </a:bodyPr>
          <a:lstStyle/>
          <a:p>
            <a:pPr algn="ctr"/>
            <a:r>
              <a:rPr lang="en-US" sz="1600" b="0"/>
              <a:t>Applications</a:t>
            </a:r>
          </a:p>
        </p:txBody>
      </p:sp>
      <p:sp>
        <p:nvSpPr>
          <p:cNvPr id="661514" name="Rectangle 10"/>
          <p:cNvSpPr>
            <a:spLocks noChangeArrowheads="1"/>
          </p:cNvSpPr>
          <p:nvPr/>
        </p:nvSpPr>
        <p:spPr bwMode="auto">
          <a:xfrm>
            <a:off x="492527" y="4257676"/>
            <a:ext cx="2792453" cy="790575"/>
          </a:xfrm>
          <a:prstGeom prst="rect">
            <a:avLst/>
          </a:prstGeom>
          <a:solidFill>
            <a:srgbClr val="FFFF99"/>
          </a:solidFill>
          <a:ln w="12700">
            <a:solidFill>
              <a:schemeClr val="tx1"/>
            </a:solidFill>
            <a:miter lim="800000"/>
            <a:headEnd type="none" w="sm" len="sm"/>
            <a:tailEnd/>
          </a:ln>
          <a:effectLst/>
        </p:spPr>
        <p:txBody>
          <a:bodyPr wrap="none" lIns="90000" tIns="46800" rIns="90000" bIns="46800" anchor="ctr">
            <a:prstTxWarp prst="textNoShape">
              <a:avLst/>
            </a:prstTxWarp>
          </a:bodyPr>
          <a:lstStyle/>
          <a:p>
            <a:pPr algn="ctr"/>
            <a:r>
              <a:rPr lang="en-US" sz="1600" b="0"/>
              <a:t>Core Libraries</a:t>
            </a:r>
          </a:p>
        </p:txBody>
      </p:sp>
      <p:sp>
        <p:nvSpPr>
          <p:cNvPr id="661515" name="Rectangle 11"/>
          <p:cNvSpPr>
            <a:spLocks noChangeArrowheads="1"/>
          </p:cNvSpPr>
          <p:nvPr/>
        </p:nvSpPr>
        <p:spPr bwMode="auto">
          <a:xfrm>
            <a:off x="492527" y="3394076"/>
            <a:ext cx="996781" cy="792163"/>
          </a:xfrm>
          <a:prstGeom prst="rect">
            <a:avLst/>
          </a:prstGeom>
          <a:solidFill>
            <a:srgbClr val="FFFF99"/>
          </a:solidFill>
          <a:ln w="12700">
            <a:solidFill>
              <a:schemeClr val="tx1"/>
            </a:solidFill>
            <a:miter lim="800000"/>
            <a:headEnd type="none" w="sm" len="sm"/>
            <a:tailEnd/>
          </a:ln>
          <a:effectLst/>
        </p:spPr>
        <p:txBody>
          <a:bodyPr wrap="none" lIns="90000" tIns="46800" rIns="90000" bIns="46800" anchor="ctr">
            <a:prstTxWarp prst="textNoShape">
              <a:avLst/>
            </a:prstTxWarp>
          </a:bodyPr>
          <a:lstStyle/>
          <a:p>
            <a:pPr algn="ctr"/>
            <a:r>
              <a:rPr lang="en-US" sz="1600" b="0"/>
              <a:t>Simulation</a:t>
            </a:r>
          </a:p>
        </p:txBody>
      </p:sp>
      <p:sp>
        <p:nvSpPr>
          <p:cNvPr id="661516" name="Rectangle 12"/>
          <p:cNvSpPr>
            <a:spLocks noChangeArrowheads="1"/>
          </p:cNvSpPr>
          <p:nvPr/>
        </p:nvSpPr>
        <p:spPr bwMode="auto">
          <a:xfrm>
            <a:off x="1556738" y="3394076"/>
            <a:ext cx="731462" cy="792163"/>
          </a:xfrm>
          <a:prstGeom prst="rect">
            <a:avLst/>
          </a:prstGeom>
          <a:solidFill>
            <a:srgbClr val="FFFF99"/>
          </a:solidFill>
          <a:ln w="12700">
            <a:solidFill>
              <a:schemeClr val="tx1"/>
            </a:solidFill>
            <a:miter lim="800000"/>
            <a:headEnd type="none" w="sm" len="sm"/>
            <a:tailEnd/>
          </a:ln>
          <a:effectLst/>
        </p:spPr>
        <p:txBody>
          <a:bodyPr wrap="none" lIns="90000" tIns="46800" rIns="90000" bIns="46800" anchor="ctr">
            <a:prstTxWarp prst="textNoShape">
              <a:avLst/>
            </a:prstTxWarp>
          </a:bodyPr>
          <a:lstStyle/>
          <a:p>
            <a:pPr algn="ctr"/>
            <a:r>
              <a:rPr lang="en-US" sz="1600" b="0"/>
              <a:t>Data</a:t>
            </a:r>
            <a:br>
              <a:rPr lang="en-US" sz="1600" b="0"/>
            </a:br>
            <a:r>
              <a:rPr lang="en-US" sz="1600" b="0"/>
              <a:t>Mngmt.</a:t>
            </a:r>
          </a:p>
        </p:txBody>
      </p:sp>
      <p:sp>
        <p:nvSpPr>
          <p:cNvPr id="661517" name="Rectangle 13"/>
          <p:cNvSpPr>
            <a:spLocks noChangeArrowheads="1"/>
          </p:cNvSpPr>
          <p:nvPr/>
        </p:nvSpPr>
        <p:spPr bwMode="auto">
          <a:xfrm>
            <a:off x="2354163" y="3394076"/>
            <a:ext cx="930818" cy="792163"/>
          </a:xfrm>
          <a:prstGeom prst="rect">
            <a:avLst/>
          </a:prstGeom>
          <a:solidFill>
            <a:srgbClr val="FFFF99"/>
          </a:solidFill>
          <a:ln w="12700">
            <a:solidFill>
              <a:schemeClr val="tx1"/>
            </a:solidFill>
            <a:miter lim="800000"/>
            <a:headEnd type="none" w="sm" len="sm"/>
            <a:tailEnd/>
          </a:ln>
          <a:effectLst/>
        </p:spPr>
        <p:txBody>
          <a:bodyPr wrap="none" lIns="90000" tIns="46800" rIns="90000" bIns="46800" anchor="ctr">
            <a:prstTxWarp prst="textNoShape">
              <a:avLst/>
            </a:prstTxWarp>
          </a:bodyPr>
          <a:lstStyle/>
          <a:p>
            <a:pPr algn="ctr"/>
            <a:r>
              <a:rPr lang="en-US" sz="1600" b="0"/>
              <a:t>Distrib.</a:t>
            </a:r>
          </a:p>
          <a:p>
            <a:pPr algn="ctr"/>
            <a:r>
              <a:rPr lang="en-US" sz="1600" b="0"/>
              <a:t>Analysis</a:t>
            </a:r>
          </a:p>
        </p:txBody>
      </p:sp>
      <p:sp>
        <p:nvSpPr>
          <p:cNvPr id="661518" name="AutoShape 14"/>
          <p:cNvSpPr>
            <a:spLocks noChangeArrowheads="1"/>
          </p:cNvSpPr>
          <p:nvPr/>
        </p:nvSpPr>
        <p:spPr bwMode="auto">
          <a:xfrm>
            <a:off x="4039895" y="2362200"/>
            <a:ext cx="4121983" cy="1066800"/>
          </a:xfrm>
          <a:prstGeom prst="wedgeRectCallout">
            <a:avLst>
              <a:gd name="adj1" fmla="val -66042"/>
              <a:gd name="adj2" fmla="val 2318"/>
            </a:avLst>
          </a:prstGeom>
          <a:noFill/>
          <a:ln w="12700">
            <a:solidFill>
              <a:schemeClr val="tx1"/>
            </a:solidFill>
            <a:miter lim="800000"/>
            <a:headEnd type="none" w="sm" len="sm"/>
            <a:tailEnd/>
          </a:ln>
          <a:effectLst/>
        </p:spPr>
        <p:txBody>
          <a:bodyPr>
            <a:prstTxWarp prst="textNoShape">
              <a:avLst/>
            </a:prstTxWarp>
          </a:bodyPr>
          <a:lstStyle/>
          <a:p>
            <a:r>
              <a:rPr lang="en-US" sz="1400" b="0" dirty="0"/>
              <a:t>Every experiment has a framework for basic services and various specialized frameworks:  event model,  detector description, visualization, persistency, interactivity, simulation, </a:t>
            </a:r>
            <a:r>
              <a:rPr lang="en-US" sz="1400" b="0" dirty="0" err="1" smtClean="0"/>
              <a:t>calibrarion</a:t>
            </a:r>
            <a:endParaRPr lang="en-US" sz="1400" b="0" dirty="0"/>
          </a:p>
        </p:txBody>
      </p:sp>
      <p:sp>
        <p:nvSpPr>
          <p:cNvPr id="661519" name="AutoShape 15"/>
          <p:cNvSpPr>
            <a:spLocks noChangeArrowheads="1"/>
          </p:cNvSpPr>
          <p:nvPr/>
        </p:nvSpPr>
        <p:spPr bwMode="auto">
          <a:xfrm>
            <a:off x="4039895" y="5373689"/>
            <a:ext cx="4121983" cy="569911"/>
          </a:xfrm>
          <a:prstGeom prst="wedgeRectCallout">
            <a:avLst>
              <a:gd name="adj1" fmla="val -66926"/>
              <a:gd name="adj2" fmla="val -23491"/>
            </a:avLst>
          </a:prstGeom>
          <a:noFill/>
          <a:ln w="12700">
            <a:solidFill>
              <a:schemeClr val="tx1"/>
            </a:solidFill>
            <a:miter lim="800000"/>
            <a:headEnd type="none" w="sm" len="sm"/>
            <a:tailEnd/>
          </a:ln>
          <a:effectLst/>
        </p:spPr>
        <p:txBody>
          <a:bodyPr>
            <a:prstTxWarp prst="textNoShape">
              <a:avLst/>
            </a:prstTxWarp>
          </a:bodyPr>
          <a:lstStyle/>
          <a:p>
            <a:r>
              <a:rPr lang="en-US" sz="1400" b="0" dirty="0"/>
              <a:t>Many non-HEP libraries widely </a:t>
            </a:r>
            <a:r>
              <a:rPr lang="en-US" sz="1400" b="0" dirty="0" smtClean="0"/>
              <a:t>used</a:t>
            </a:r>
            <a:br>
              <a:rPr lang="en-US" sz="1400" b="0" dirty="0" smtClean="0"/>
            </a:br>
            <a:r>
              <a:rPr lang="en-US" sz="1400" b="0" dirty="0" smtClean="0"/>
              <a:t>(e.g. </a:t>
            </a:r>
            <a:r>
              <a:rPr lang="en-US" sz="1400" b="0" dirty="0" err="1" smtClean="0"/>
              <a:t>Xerces</a:t>
            </a:r>
            <a:r>
              <a:rPr lang="en-US" sz="1400" b="0" dirty="0" smtClean="0"/>
              <a:t>, GSL, Boost, etc.) </a:t>
            </a:r>
            <a:endParaRPr lang="en-US" sz="1400" b="0" dirty="0"/>
          </a:p>
        </p:txBody>
      </p:sp>
      <p:sp>
        <p:nvSpPr>
          <p:cNvPr id="661520" name="AutoShape 16"/>
          <p:cNvSpPr>
            <a:spLocks noChangeArrowheads="1"/>
          </p:cNvSpPr>
          <p:nvPr/>
        </p:nvSpPr>
        <p:spPr bwMode="auto">
          <a:xfrm>
            <a:off x="4039895" y="1412874"/>
            <a:ext cx="4121983" cy="796925"/>
          </a:xfrm>
          <a:prstGeom prst="wedgeRectCallout">
            <a:avLst>
              <a:gd name="adj1" fmla="val -67745"/>
              <a:gd name="adj2" fmla="val -5148"/>
            </a:avLst>
          </a:prstGeom>
          <a:noFill/>
          <a:ln w="12700">
            <a:solidFill>
              <a:schemeClr val="tx1"/>
            </a:solidFill>
            <a:miter lim="800000"/>
            <a:headEnd type="none" w="sm" len="sm"/>
            <a:tailEnd/>
          </a:ln>
          <a:effectLst/>
        </p:spPr>
        <p:txBody>
          <a:bodyPr>
            <a:prstTxWarp prst="textNoShape">
              <a:avLst/>
            </a:prstTxWarp>
          </a:bodyPr>
          <a:lstStyle/>
          <a:p>
            <a:r>
              <a:rPr lang="en-US" sz="1400" b="0" dirty="0"/>
              <a:t>Applications are built on top of frameworks and implementing the required </a:t>
            </a:r>
            <a:r>
              <a:rPr lang="en-US" sz="1400" b="0" dirty="0" smtClean="0"/>
              <a:t>algorithms</a:t>
            </a:r>
            <a:br>
              <a:rPr lang="en-US" sz="1400" b="0" dirty="0" smtClean="0"/>
            </a:br>
            <a:r>
              <a:rPr lang="en-US" sz="1400" b="0" dirty="0" smtClean="0"/>
              <a:t>(e.g. simulation, reconstruction, analysis, trigger)</a:t>
            </a:r>
            <a:endParaRPr lang="en-US" sz="1400" b="0" dirty="0"/>
          </a:p>
        </p:txBody>
      </p:sp>
      <p:sp>
        <p:nvSpPr>
          <p:cNvPr id="661521" name="AutoShape 17"/>
          <p:cNvSpPr>
            <a:spLocks noChangeArrowheads="1"/>
          </p:cNvSpPr>
          <p:nvPr/>
        </p:nvSpPr>
        <p:spPr bwMode="auto">
          <a:xfrm>
            <a:off x="4039895" y="4508501"/>
            <a:ext cx="4121983" cy="825499"/>
          </a:xfrm>
          <a:prstGeom prst="wedgeRectCallout">
            <a:avLst>
              <a:gd name="adj1" fmla="val -68528"/>
              <a:gd name="adj2" fmla="val -31611"/>
            </a:avLst>
          </a:prstGeom>
          <a:noFill/>
          <a:ln w="12700">
            <a:solidFill>
              <a:schemeClr val="tx1"/>
            </a:solidFill>
            <a:miter lim="800000"/>
            <a:headEnd type="none" w="sm" len="sm"/>
            <a:tailEnd/>
          </a:ln>
          <a:effectLst/>
        </p:spPr>
        <p:txBody>
          <a:bodyPr>
            <a:prstTxWarp prst="textNoShape">
              <a:avLst/>
            </a:prstTxWarp>
          </a:bodyPr>
          <a:lstStyle/>
          <a:p>
            <a:r>
              <a:rPr lang="en-US" sz="1400" b="0" dirty="0"/>
              <a:t>Core libraries and services that are widely used and provide basic </a:t>
            </a:r>
            <a:r>
              <a:rPr lang="en-US" sz="1400" b="0" dirty="0" smtClean="0"/>
              <a:t>functionality</a:t>
            </a:r>
          </a:p>
          <a:p>
            <a:r>
              <a:rPr lang="en-US" sz="1400" dirty="0" smtClean="0"/>
              <a:t>(e.g. ROOT, </a:t>
            </a:r>
            <a:r>
              <a:rPr lang="en-US" sz="1400" dirty="0" err="1" smtClean="0"/>
              <a:t>HepMC</a:t>
            </a:r>
            <a:r>
              <a:rPr lang="en-US" sz="1400" dirty="0" smtClean="0"/>
              <a:t>,…)</a:t>
            </a:r>
          </a:p>
        </p:txBody>
      </p:sp>
      <p:sp>
        <p:nvSpPr>
          <p:cNvPr id="661522" name="AutoShape 18"/>
          <p:cNvSpPr>
            <a:spLocks noChangeArrowheads="1"/>
          </p:cNvSpPr>
          <p:nvPr/>
        </p:nvSpPr>
        <p:spPr bwMode="auto">
          <a:xfrm>
            <a:off x="4038600" y="3657600"/>
            <a:ext cx="4121983" cy="703262"/>
          </a:xfrm>
          <a:prstGeom prst="wedgeRectCallout">
            <a:avLst>
              <a:gd name="adj1" fmla="val -66926"/>
              <a:gd name="adj2" fmla="val -13662"/>
            </a:avLst>
          </a:prstGeom>
          <a:noFill/>
          <a:ln w="12700">
            <a:solidFill>
              <a:schemeClr val="tx1"/>
            </a:solidFill>
            <a:miter lim="800000"/>
            <a:headEnd type="none" w="sm" len="sm"/>
            <a:tailEnd/>
          </a:ln>
          <a:effectLst/>
        </p:spPr>
        <p:txBody>
          <a:bodyPr>
            <a:prstTxWarp prst="textNoShape">
              <a:avLst/>
            </a:prstTxWarp>
          </a:bodyPr>
          <a:lstStyle/>
          <a:p>
            <a:r>
              <a:rPr lang="en-US" sz="1400" b="0" dirty="0"/>
              <a:t>Specialized domains that are common among the </a:t>
            </a:r>
            <a:r>
              <a:rPr lang="en-US" sz="1400" b="0" dirty="0" smtClean="0"/>
              <a:t>experiments</a:t>
            </a:r>
            <a:br>
              <a:rPr lang="en-US" sz="1400" b="0" dirty="0" smtClean="0"/>
            </a:br>
            <a:r>
              <a:rPr lang="en-US" sz="1400" b="0" dirty="0" smtClean="0"/>
              <a:t>(e.g. Geant4, COOL, Generators, etc.) </a:t>
            </a:r>
            <a:endParaRPr lang="en-US" sz="1400" b="0"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7107" name="Rectangle 3"/>
          <p:cNvSpPr>
            <a:spLocks noGrp="1" noChangeArrowheads="1"/>
          </p:cNvSpPr>
          <p:nvPr>
            <p:ph idx="1"/>
          </p:nvPr>
        </p:nvSpPr>
        <p:spPr>
          <a:xfrm>
            <a:off x="457200" y="1481138"/>
            <a:ext cx="4572000" cy="4525962"/>
          </a:xfrm>
        </p:spPr>
        <p:txBody>
          <a:bodyPr>
            <a:normAutofit/>
          </a:bodyPr>
          <a:lstStyle/>
          <a:p>
            <a:pPr>
              <a:lnSpc>
                <a:spcPct val="90000"/>
              </a:lnSpc>
            </a:pPr>
            <a:r>
              <a:rPr lang="en-US" sz="2000" dirty="0"/>
              <a:t>Foundation Libraries</a:t>
            </a:r>
          </a:p>
          <a:p>
            <a:pPr lvl="1">
              <a:lnSpc>
                <a:spcPct val="90000"/>
              </a:lnSpc>
            </a:pPr>
            <a:r>
              <a:rPr lang="en-US" sz="1800" dirty="0"/>
              <a:t>Basic types</a:t>
            </a:r>
          </a:p>
          <a:p>
            <a:pPr lvl="1">
              <a:lnSpc>
                <a:spcPct val="90000"/>
              </a:lnSpc>
            </a:pPr>
            <a:r>
              <a:rPr lang="en-US" sz="1800" dirty="0"/>
              <a:t>Utility libraries</a:t>
            </a:r>
          </a:p>
          <a:p>
            <a:pPr lvl="1">
              <a:lnSpc>
                <a:spcPct val="90000"/>
              </a:lnSpc>
            </a:pPr>
            <a:r>
              <a:rPr lang="en-US" sz="1800" dirty="0"/>
              <a:t>System isolation libraries</a:t>
            </a:r>
          </a:p>
          <a:p>
            <a:pPr>
              <a:lnSpc>
                <a:spcPct val="90000"/>
              </a:lnSpc>
            </a:pPr>
            <a:r>
              <a:rPr lang="en-US" sz="2000" dirty="0"/>
              <a:t>Mathematical Libraries</a:t>
            </a:r>
          </a:p>
          <a:p>
            <a:pPr lvl="1">
              <a:lnSpc>
                <a:spcPct val="90000"/>
              </a:lnSpc>
            </a:pPr>
            <a:r>
              <a:rPr lang="en-US" sz="1800" dirty="0"/>
              <a:t>Special functions</a:t>
            </a:r>
          </a:p>
          <a:p>
            <a:pPr lvl="1">
              <a:lnSpc>
                <a:spcPct val="90000"/>
              </a:lnSpc>
            </a:pPr>
            <a:r>
              <a:rPr lang="en-US" sz="1800" dirty="0"/>
              <a:t>Minimization, Random Numbers</a:t>
            </a:r>
          </a:p>
          <a:p>
            <a:pPr>
              <a:lnSpc>
                <a:spcPct val="90000"/>
              </a:lnSpc>
            </a:pPr>
            <a:r>
              <a:rPr lang="en-US" sz="2000" dirty="0"/>
              <a:t>Data Organization</a:t>
            </a:r>
          </a:p>
          <a:p>
            <a:pPr lvl="1">
              <a:lnSpc>
                <a:spcPct val="90000"/>
              </a:lnSpc>
            </a:pPr>
            <a:r>
              <a:rPr lang="en-US" sz="1800" dirty="0"/>
              <a:t>Event Data</a:t>
            </a:r>
          </a:p>
          <a:p>
            <a:pPr lvl="1">
              <a:lnSpc>
                <a:spcPct val="90000"/>
              </a:lnSpc>
            </a:pPr>
            <a:r>
              <a:rPr lang="en-US" sz="1800" dirty="0"/>
              <a:t>Event Metadata (Event collections)</a:t>
            </a:r>
            <a:endParaRPr lang="en-US" sz="1800" dirty="0" smtClean="0"/>
          </a:p>
          <a:p>
            <a:pPr lvl="1">
              <a:lnSpc>
                <a:spcPct val="90000"/>
              </a:lnSpc>
            </a:pPr>
            <a:r>
              <a:rPr lang="en-US" sz="1800" dirty="0" smtClean="0"/>
              <a:t>Detector Description</a:t>
            </a:r>
          </a:p>
          <a:p>
            <a:pPr lvl="1">
              <a:lnSpc>
                <a:spcPct val="90000"/>
              </a:lnSpc>
            </a:pPr>
            <a:r>
              <a:rPr lang="en-US" sz="1800" dirty="0" smtClean="0"/>
              <a:t>Detector </a:t>
            </a:r>
            <a:r>
              <a:rPr lang="en-US" sz="1800" dirty="0"/>
              <a:t>Conditions Data</a:t>
            </a:r>
          </a:p>
          <a:p>
            <a:pPr>
              <a:lnSpc>
                <a:spcPct val="90000"/>
              </a:lnSpc>
            </a:pPr>
            <a:r>
              <a:rPr lang="en-US" sz="2000" dirty="0"/>
              <a:t>Data Management Tools</a:t>
            </a:r>
          </a:p>
          <a:p>
            <a:pPr lvl="1">
              <a:lnSpc>
                <a:spcPct val="90000"/>
              </a:lnSpc>
            </a:pPr>
            <a:r>
              <a:rPr lang="en-US" sz="1800" dirty="0"/>
              <a:t>Object Persistency</a:t>
            </a:r>
          </a:p>
          <a:p>
            <a:pPr lvl="1">
              <a:lnSpc>
                <a:spcPct val="90000"/>
              </a:lnSpc>
            </a:pPr>
            <a:r>
              <a:rPr lang="en-US" sz="1800" dirty="0"/>
              <a:t>Data Distribution and Replication</a:t>
            </a:r>
          </a:p>
        </p:txBody>
      </p:sp>
      <p:sp>
        <p:nvSpPr>
          <p:cNvPr id="5" name="Footer Placeholder 3"/>
          <p:cNvSpPr>
            <a:spLocks noGrp="1"/>
          </p:cNvSpPr>
          <p:nvPr>
            <p:ph type="ftr" sz="quarter" idx="11"/>
          </p:nvPr>
        </p:nvSpPr>
        <p:spPr/>
        <p:txBody>
          <a:bodyPr/>
          <a:lstStyle/>
          <a:p>
            <a:r>
              <a:rPr lang="en-US" smtClean="0"/>
              <a:t>SuperB Computing R&amp;D Workshop, March 9-12, 2010, Ferrara  -- P. Mato/CERN </a:t>
            </a:r>
            <a:endParaRPr lang="en-US"/>
          </a:p>
        </p:txBody>
      </p:sp>
      <p:sp>
        <p:nvSpPr>
          <p:cNvPr id="6" name="Slide Number Placeholder 4"/>
          <p:cNvSpPr>
            <a:spLocks noGrp="1"/>
          </p:cNvSpPr>
          <p:nvPr>
            <p:ph type="sldNum" sz="quarter" idx="12"/>
          </p:nvPr>
        </p:nvSpPr>
        <p:spPr/>
        <p:txBody>
          <a:bodyPr/>
          <a:lstStyle/>
          <a:p>
            <a:fld id="{6B01FCD8-4A83-444B-806F-59A60F4EBC9F}" type="slidenum">
              <a:rPr lang="en-US"/>
              <a:pPr/>
              <a:t>5</a:t>
            </a:fld>
            <a:endParaRPr lang="en-US"/>
          </a:p>
        </p:txBody>
      </p:sp>
      <p:sp>
        <p:nvSpPr>
          <p:cNvPr id="687106" name="Rectangle 2"/>
          <p:cNvSpPr>
            <a:spLocks noGrp="1" noChangeArrowheads="1"/>
          </p:cNvSpPr>
          <p:nvPr>
            <p:ph type="title"/>
          </p:nvPr>
        </p:nvSpPr>
        <p:spPr/>
        <p:txBody>
          <a:bodyPr/>
          <a:lstStyle/>
          <a:p>
            <a:r>
              <a:rPr lang="en-US" dirty="0"/>
              <a:t>Software Components</a:t>
            </a:r>
          </a:p>
        </p:txBody>
      </p:sp>
      <p:sp>
        <p:nvSpPr>
          <p:cNvPr id="687108" name="Rectangle 4"/>
          <p:cNvSpPr>
            <a:spLocks noChangeArrowheads="1"/>
          </p:cNvSpPr>
          <p:nvPr/>
        </p:nvSpPr>
        <p:spPr bwMode="auto">
          <a:xfrm>
            <a:off x="4643827" y="1295400"/>
            <a:ext cx="4500173" cy="5329238"/>
          </a:xfrm>
          <a:prstGeom prst="rect">
            <a:avLst/>
          </a:prstGeom>
          <a:noFill/>
          <a:ln w="9525">
            <a:noFill/>
            <a:miter lim="800000"/>
            <a:headEnd/>
            <a:tailEnd/>
          </a:ln>
          <a:effectLst/>
        </p:spPr>
        <p:txBody>
          <a:bodyPr>
            <a:prstTxWarp prst="textNoShape">
              <a:avLst/>
            </a:prstTxWarp>
          </a:bodyPr>
          <a:lstStyle/>
          <a:p>
            <a:pPr marL="342900" indent="-342900">
              <a:spcBef>
                <a:spcPct val="20000"/>
              </a:spcBef>
              <a:buClr>
                <a:schemeClr val="accent2"/>
              </a:buClr>
              <a:buSzPct val="75000"/>
              <a:buFont typeface="Wingdings" pitchFamily="-65" charset="2"/>
              <a:buChar char="u"/>
            </a:pPr>
            <a:endParaRPr lang="en-US" sz="1800" b="0" dirty="0">
              <a:solidFill>
                <a:schemeClr val="accent2"/>
              </a:solidFill>
              <a:ea typeface="ＭＳ Ｐゴシック" pitchFamily="-65" charset="-128"/>
            </a:endParaRPr>
          </a:p>
        </p:txBody>
      </p:sp>
      <p:sp>
        <p:nvSpPr>
          <p:cNvPr id="11" name="Rectangle 3"/>
          <p:cNvSpPr txBox="1">
            <a:spLocks noChangeArrowheads="1"/>
          </p:cNvSpPr>
          <p:nvPr/>
        </p:nvSpPr>
        <p:spPr bwMode="auto">
          <a:xfrm>
            <a:off x="4724400" y="1447800"/>
            <a:ext cx="45720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lvl="0" indent="-255588" eaLnBrk="0" hangingPunct="0">
              <a:lnSpc>
                <a:spcPct val="90000"/>
              </a:lnSpc>
              <a:spcBef>
                <a:spcPts val="400"/>
              </a:spcBef>
              <a:buClr>
                <a:schemeClr val="accent1"/>
              </a:buClr>
              <a:buSzPct val="68000"/>
              <a:buFont typeface="Wingdings 3" charset="2"/>
              <a:buChar char=""/>
            </a:pPr>
            <a:r>
              <a:rPr lang="en-US" sz="1800" dirty="0" smtClean="0">
                <a:latin typeface="+mn-lt"/>
                <a:ea typeface="ＭＳ Ｐゴシック" pitchFamily="-65" charset="-128"/>
                <a:cs typeface="+mn-cs"/>
              </a:rPr>
              <a:t>Simulation Toolkits</a:t>
            </a:r>
          </a:p>
          <a:p>
            <a:pPr marL="822325" lvl="1" indent="-255588" eaLnBrk="0" hangingPunct="0">
              <a:lnSpc>
                <a:spcPct val="90000"/>
              </a:lnSpc>
              <a:spcBef>
                <a:spcPts val="400"/>
              </a:spcBef>
              <a:buClr>
                <a:schemeClr val="accent1"/>
              </a:buClr>
              <a:buSzPct val="68000"/>
              <a:buFont typeface="Arial"/>
              <a:buChar char="•"/>
            </a:pPr>
            <a:r>
              <a:rPr lang="en-US" sz="1800" dirty="0" smtClean="0">
                <a:latin typeface="+mn-lt"/>
                <a:ea typeface="ＭＳ Ｐゴシック" pitchFamily="-65" charset="-128"/>
                <a:cs typeface="+mn-cs"/>
              </a:rPr>
              <a:t>Event generators</a:t>
            </a:r>
          </a:p>
          <a:p>
            <a:pPr marL="822325" lvl="1" indent="-255588" eaLnBrk="0" hangingPunct="0">
              <a:lnSpc>
                <a:spcPct val="90000"/>
              </a:lnSpc>
              <a:spcBef>
                <a:spcPts val="400"/>
              </a:spcBef>
              <a:buClr>
                <a:schemeClr val="accent1"/>
              </a:buClr>
              <a:buSzPct val="68000"/>
              <a:buFont typeface="Arial"/>
              <a:buChar char="•"/>
            </a:pPr>
            <a:r>
              <a:rPr lang="en-US" sz="1800" dirty="0" smtClean="0">
                <a:latin typeface="+mn-lt"/>
                <a:ea typeface="ＭＳ Ｐゴシック" pitchFamily="-65" charset="-128"/>
                <a:cs typeface="+mn-cs"/>
              </a:rPr>
              <a:t>Detector simulation</a:t>
            </a:r>
          </a:p>
          <a:p>
            <a:pPr marL="365125" lvl="0" indent="-255588" eaLnBrk="0" hangingPunct="0">
              <a:lnSpc>
                <a:spcPct val="90000"/>
              </a:lnSpc>
              <a:spcBef>
                <a:spcPts val="400"/>
              </a:spcBef>
              <a:buClr>
                <a:schemeClr val="accent1"/>
              </a:buClr>
              <a:buSzPct val="68000"/>
              <a:buFont typeface="Wingdings 3" charset="2"/>
              <a:buChar char=""/>
            </a:pPr>
            <a:r>
              <a:rPr lang="en-US" sz="1800" dirty="0" smtClean="0">
                <a:latin typeface="+mn-lt"/>
                <a:ea typeface="ＭＳ Ｐゴシック" pitchFamily="-65" charset="-128"/>
                <a:cs typeface="+mn-cs"/>
              </a:rPr>
              <a:t>Statistical Analysis Tools</a:t>
            </a:r>
          </a:p>
          <a:p>
            <a:pPr marL="822325" lvl="1" indent="-255588" eaLnBrk="0" hangingPunct="0">
              <a:lnSpc>
                <a:spcPct val="90000"/>
              </a:lnSpc>
              <a:spcBef>
                <a:spcPts val="400"/>
              </a:spcBef>
              <a:buClr>
                <a:schemeClr val="accent1"/>
              </a:buClr>
              <a:buSzPct val="68000"/>
              <a:buFont typeface="Arial"/>
              <a:buChar char="•"/>
            </a:pPr>
            <a:r>
              <a:rPr lang="en-US" sz="1800" dirty="0" smtClean="0">
                <a:latin typeface="+mn-lt"/>
                <a:ea typeface="ＭＳ Ｐゴシック" pitchFamily="-65" charset="-128"/>
                <a:cs typeface="+mn-cs"/>
              </a:rPr>
              <a:t>Histograms, N-</a:t>
            </a:r>
            <a:r>
              <a:rPr lang="en-US" sz="1800" dirty="0" err="1" smtClean="0">
                <a:latin typeface="+mn-lt"/>
                <a:ea typeface="ＭＳ Ｐゴシック" pitchFamily="-65" charset="-128"/>
                <a:cs typeface="+mn-cs"/>
              </a:rPr>
              <a:t>tuples</a:t>
            </a:r>
            <a:endParaRPr lang="en-US" sz="1800" dirty="0" smtClean="0">
              <a:latin typeface="+mn-lt"/>
              <a:ea typeface="ＭＳ Ｐゴシック" pitchFamily="-65" charset="-128"/>
              <a:cs typeface="+mn-cs"/>
            </a:endParaRPr>
          </a:p>
          <a:p>
            <a:pPr marL="822325" lvl="1" indent="-255588" eaLnBrk="0" hangingPunct="0">
              <a:lnSpc>
                <a:spcPct val="90000"/>
              </a:lnSpc>
              <a:spcBef>
                <a:spcPts val="400"/>
              </a:spcBef>
              <a:buClr>
                <a:schemeClr val="accent1"/>
              </a:buClr>
              <a:buSzPct val="68000"/>
              <a:buFont typeface="Arial"/>
              <a:buChar char="•"/>
            </a:pPr>
            <a:r>
              <a:rPr lang="en-US" sz="1800" dirty="0" smtClean="0">
                <a:latin typeface="+mn-lt"/>
                <a:ea typeface="ＭＳ Ｐゴシック" pitchFamily="-65" charset="-128"/>
                <a:cs typeface="+mn-cs"/>
              </a:rPr>
              <a:t>Fitting</a:t>
            </a:r>
          </a:p>
          <a:p>
            <a:pPr marL="365125" lvl="0" indent="-255588" eaLnBrk="0" hangingPunct="0">
              <a:lnSpc>
                <a:spcPct val="90000"/>
              </a:lnSpc>
              <a:spcBef>
                <a:spcPts val="400"/>
              </a:spcBef>
              <a:buClr>
                <a:schemeClr val="accent1"/>
              </a:buClr>
              <a:buSzPct val="68000"/>
              <a:buFont typeface="Wingdings 3" charset="2"/>
              <a:buChar char=""/>
            </a:pPr>
            <a:r>
              <a:rPr lang="en-US" sz="1800" dirty="0" smtClean="0">
                <a:latin typeface="+mn-lt"/>
                <a:ea typeface="ＭＳ Ｐゴシック" pitchFamily="-65" charset="-128"/>
                <a:cs typeface="+mn-cs"/>
              </a:rPr>
              <a:t>Interactivity and User Interfaces</a:t>
            </a:r>
          </a:p>
          <a:p>
            <a:pPr marL="822325" lvl="1" indent="-255588" eaLnBrk="0" hangingPunct="0">
              <a:lnSpc>
                <a:spcPct val="90000"/>
              </a:lnSpc>
              <a:spcBef>
                <a:spcPts val="400"/>
              </a:spcBef>
              <a:buClr>
                <a:schemeClr val="accent1"/>
              </a:buClr>
              <a:buSzPct val="68000"/>
              <a:buFont typeface="Arial"/>
              <a:buChar char="•"/>
            </a:pPr>
            <a:r>
              <a:rPr lang="en-US" sz="1800" dirty="0" smtClean="0">
                <a:latin typeface="+mn-lt"/>
                <a:ea typeface="ＭＳ Ｐゴシック" pitchFamily="-65" charset="-128"/>
                <a:cs typeface="+mn-cs"/>
              </a:rPr>
              <a:t>GUI</a:t>
            </a:r>
          </a:p>
          <a:p>
            <a:pPr marL="822325" lvl="1" indent="-255588" eaLnBrk="0" hangingPunct="0">
              <a:lnSpc>
                <a:spcPct val="90000"/>
              </a:lnSpc>
              <a:spcBef>
                <a:spcPts val="400"/>
              </a:spcBef>
              <a:buClr>
                <a:schemeClr val="accent1"/>
              </a:buClr>
              <a:buSzPct val="68000"/>
              <a:buFont typeface="Arial"/>
              <a:buChar char="•"/>
            </a:pPr>
            <a:r>
              <a:rPr lang="en-US" sz="1800" dirty="0" smtClean="0">
                <a:latin typeface="+mn-lt"/>
                <a:ea typeface="ＭＳ Ｐゴシック" pitchFamily="-65" charset="-128"/>
                <a:cs typeface="+mn-cs"/>
              </a:rPr>
              <a:t>Scripting</a:t>
            </a:r>
          </a:p>
          <a:p>
            <a:pPr marL="822325" lvl="1" indent="-255588" eaLnBrk="0" hangingPunct="0">
              <a:lnSpc>
                <a:spcPct val="90000"/>
              </a:lnSpc>
              <a:spcBef>
                <a:spcPts val="400"/>
              </a:spcBef>
              <a:buClr>
                <a:schemeClr val="accent1"/>
              </a:buClr>
              <a:buSzPct val="68000"/>
              <a:buFont typeface="Arial"/>
              <a:buChar char="•"/>
            </a:pPr>
            <a:r>
              <a:rPr lang="en-US" sz="1800" dirty="0" smtClean="0">
                <a:latin typeface="+mn-lt"/>
                <a:ea typeface="ＭＳ Ｐゴシック" pitchFamily="-65" charset="-128"/>
                <a:cs typeface="+mn-cs"/>
              </a:rPr>
              <a:t>Interactive analysis</a:t>
            </a:r>
          </a:p>
          <a:p>
            <a:pPr marL="365125" lvl="0" indent="-255588" eaLnBrk="0" hangingPunct="0">
              <a:lnSpc>
                <a:spcPct val="90000"/>
              </a:lnSpc>
              <a:spcBef>
                <a:spcPts val="400"/>
              </a:spcBef>
              <a:buClr>
                <a:schemeClr val="accent1"/>
              </a:buClr>
              <a:buSzPct val="68000"/>
              <a:buFont typeface="Wingdings 3" charset="2"/>
              <a:buChar char=""/>
            </a:pPr>
            <a:r>
              <a:rPr lang="en-US" sz="1800" dirty="0" smtClean="0">
                <a:latin typeface="+mn-lt"/>
                <a:ea typeface="ＭＳ Ｐゴシック" pitchFamily="-65" charset="-128"/>
                <a:cs typeface="+mn-cs"/>
              </a:rPr>
              <a:t>Data Visualization and Graphics</a:t>
            </a:r>
          </a:p>
          <a:p>
            <a:pPr marL="822325" lvl="1" indent="-255588" eaLnBrk="0" hangingPunct="0">
              <a:lnSpc>
                <a:spcPct val="90000"/>
              </a:lnSpc>
              <a:spcBef>
                <a:spcPts val="400"/>
              </a:spcBef>
              <a:buClr>
                <a:schemeClr val="accent1"/>
              </a:buClr>
              <a:buSzPct val="68000"/>
              <a:buFont typeface="Arial"/>
              <a:buChar char="•"/>
            </a:pPr>
            <a:r>
              <a:rPr lang="en-US" sz="1800" dirty="0" smtClean="0">
                <a:latin typeface="+mn-lt"/>
                <a:ea typeface="ＭＳ Ｐゴシック" pitchFamily="-65" charset="-128"/>
                <a:cs typeface="+mn-cs"/>
              </a:rPr>
              <a:t>Event and Geometry displays</a:t>
            </a:r>
          </a:p>
          <a:p>
            <a:pPr marL="365125" lvl="0" indent="-255588" eaLnBrk="0" hangingPunct="0">
              <a:lnSpc>
                <a:spcPct val="90000"/>
              </a:lnSpc>
              <a:spcBef>
                <a:spcPts val="400"/>
              </a:spcBef>
              <a:buClr>
                <a:schemeClr val="accent1"/>
              </a:buClr>
              <a:buSzPct val="68000"/>
              <a:buFont typeface="Wingdings 3" charset="2"/>
              <a:buChar char=""/>
            </a:pPr>
            <a:r>
              <a:rPr lang="en-US" sz="1800" dirty="0" smtClean="0">
                <a:latin typeface="+mn-lt"/>
                <a:ea typeface="ＭＳ Ｐゴシック" pitchFamily="-65" charset="-128"/>
                <a:cs typeface="+mn-cs"/>
              </a:rPr>
              <a:t>Distributed Applications</a:t>
            </a:r>
          </a:p>
          <a:p>
            <a:pPr marL="822325" lvl="1" indent="-255588" eaLnBrk="0" hangingPunct="0">
              <a:lnSpc>
                <a:spcPct val="90000"/>
              </a:lnSpc>
              <a:spcBef>
                <a:spcPts val="400"/>
              </a:spcBef>
              <a:buClr>
                <a:schemeClr val="accent1"/>
              </a:buClr>
              <a:buSzPct val="68000"/>
              <a:buFont typeface="Arial"/>
              <a:buChar char="•"/>
            </a:pPr>
            <a:r>
              <a:rPr lang="en-US" sz="1800" dirty="0" smtClean="0">
                <a:latin typeface="+mn-lt"/>
                <a:ea typeface="ＭＳ Ｐゴシック" pitchFamily="-65" charset="-128"/>
                <a:cs typeface="+mn-cs"/>
              </a:rPr>
              <a:t>Parallel processing</a:t>
            </a:r>
          </a:p>
          <a:p>
            <a:pPr marL="822325" lvl="1" indent="-255588" eaLnBrk="0" hangingPunct="0">
              <a:lnSpc>
                <a:spcPct val="90000"/>
              </a:lnSpc>
              <a:spcBef>
                <a:spcPts val="400"/>
              </a:spcBef>
              <a:buClr>
                <a:schemeClr val="accent1"/>
              </a:buClr>
              <a:buSzPct val="68000"/>
              <a:buFont typeface="Arial"/>
              <a:buChar char="•"/>
            </a:pPr>
            <a:r>
              <a:rPr lang="en-US" sz="1800" dirty="0" smtClean="0">
                <a:latin typeface="+mn-lt"/>
                <a:ea typeface="ＭＳ Ｐゴシック" pitchFamily="-65" charset="-128"/>
                <a:cs typeface="+mn-cs"/>
              </a:rPr>
              <a:t>Grid computing</a:t>
            </a:r>
          </a:p>
          <a:p>
            <a:pPr marL="365125" marR="0" lvl="0" indent="-255588" algn="l" defTabSz="914400" rtl="0" eaLnBrk="0" fontAlgn="base" latinLnBrk="0" hangingPunct="0">
              <a:lnSpc>
                <a:spcPct val="90000"/>
              </a:lnSpc>
              <a:spcBef>
                <a:spcPts val="400"/>
              </a:spcBef>
              <a:spcAft>
                <a:spcPct val="0"/>
              </a:spcAft>
              <a:buClr>
                <a:schemeClr val="accent1"/>
              </a:buClr>
              <a:buSzPct val="68000"/>
              <a:buFont typeface="Wingdings 3" charset="2"/>
              <a:buChar char=""/>
              <a:tabLst/>
              <a:defRPr/>
            </a:pPr>
            <a:endParaRPr kumimoji="0" lang="en-US" sz="1800" b="0" i="0" u="none" strike="noStrike" kern="1200" cap="none" spc="0" normalizeH="0" baseline="0" noProof="0" dirty="0">
              <a:ln>
                <a:noFill/>
              </a:ln>
              <a:solidFill>
                <a:schemeClr val="tx1"/>
              </a:solidFill>
              <a:effectLst/>
              <a:uLnTx/>
              <a:uFillTx/>
              <a:latin typeface="+mn-lt"/>
              <a:ea typeface="ＭＳ Ｐゴシック" pitchFamily="-65" charset="-128"/>
              <a:cs typeface="+mn-cs"/>
            </a:endParaRPr>
          </a:p>
        </p:txBody>
      </p:sp>
      <p:sp>
        <p:nvSpPr>
          <p:cNvPr id="9" name="Folded Corner 8"/>
          <p:cNvSpPr/>
          <p:nvPr/>
        </p:nvSpPr>
        <p:spPr>
          <a:xfrm>
            <a:off x="6553200" y="228600"/>
            <a:ext cx="2362200" cy="1219200"/>
          </a:xfrm>
          <a:prstGeom prst="foldedCorner">
            <a:avLst>
              <a:gd name="adj" fmla="val 32311"/>
            </a:avLst>
          </a:prstGeom>
          <a:solidFill>
            <a:srgbClr val="CCFFCC"/>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lstStyle/>
          <a:p>
            <a:r>
              <a:rPr lang="en-US" sz="1800" dirty="0" smtClean="0">
                <a:solidFill>
                  <a:srgbClr val="000000"/>
                </a:solidFill>
              </a:rPr>
              <a:t>One or more implementations of each component exists for LHC</a:t>
            </a:r>
            <a:endParaRPr lang="en-US" sz="1800" dirty="0">
              <a:solidFill>
                <a:srgbClr val="0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6627" name="Rectangle 3"/>
          <p:cNvSpPr>
            <a:spLocks noGrp="1" noChangeArrowheads="1"/>
          </p:cNvSpPr>
          <p:nvPr>
            <p:ph idx="1"/>
          </p:nvPr>
        </p:nvSpPr>
        <p:spPr>
          <a:xfrm>
            <a:off x="457200" y="1481138"/>
            <a:ext cx="8458200" cy="4525962"/>
          </a:xfrm>
        </p:spPr>
        <p:txBody>
          <a:bodyPr/>
          <a:lstStyle/>
          <a:p>
            <a:pPr>
              <a:lnSpc>
                <a:spcPct val="90000"/>
              </a:lnSpc>
              <a:spcAft>
                <a:spcPts val="600"/>
              </a:spcAft>
            </a:pPr>
            <a:r>
              <a:rPr lang="en-US" sz="2400" dirty="0" smtClean="0"/>
              <a:t>C</a:t>
            </a:r>
            <a:r>
              <a:rPr lang="en-US" sz="2400" dirty="0"/>
              <a:t>++</a:t>
            </a:r>
            <a:r>
              <a:rPr lang="en-US" sz="2400" dirty="0" smtClean="0"/>
              <a:t> used almost exclusively by all LHC Experiments</a:t>
            </a:r>
          </a:p>
          <a:p>
            <a:pPr lvl="1">
              <a:lnSpc>
                <a:spcPct val="90000"/>
              </a:lnSpc>
              <a:spcAft>
                <a:spcPts val="600"/>
              </a:spcAft>
            </a:pPr>
            <a:r>
              <a:rPr lang="en-US" sz="2000" dirty="0" smtClean="0"/>
              <a:t>LHC experiments with an initial FORTRAN code base have completed the migration to C++ long time ago</a:t>
            </a:r>
          </a:p>
          <a:p>
            <a:pPr>
              <a:lnSpc>
                <a:spcPct val="90000"/>
              </a:lnSpc>
              <a:spcAft>
                <a:spcPts val="600"/>
              </a:spcAft>
            </a:pPr>
            <a:r>
              <a:rPr lang="en-US" sz="2400" dirty="0" smtClean="0"/>
              <a:t>Large </a:t>
            </a:r>
            <a:r>
              <a:rPr lang="en-US" sz="2400" dirty="0"/>
              <a:t>common software projects in C++ are in production for many years</a:t>
            </a:r>
          </a:p>
          <a:p>
            <a:pPr lvl="1">
              <a:lnSpc>
                <a:spcPct val="90000"/>
              </a:lnSpc>
              <a:spcAft>
                <a:spcPts val="600"/>
              </a:spcAft>
            </a:pPr>
            <a:r>
              <a:rPr lang="en-US" sz="2000" dirty="0"/>
              <a:t>ROOT, Geant4, …</a:t>
            </a:r>
          </a:p>
          <a:p>
            <a:pPr>
              <a:lnSpc>
                <a:spcPct val="90000"/>
              </a:lnSpc>
              <a:spcAft>
                <a:spcPts val="600"/>
              </a:spcAft>
            </a:pPr>
            <a:r>
              <a:rPr lang="en-US" sz="2400" dirty="0"/>
              <a:t>FORTRAN still in use mainly by the MC generators</a:t>
            </a:r>
          </a:p>
          <a:p>
            <a:pPr lvl="1">
              <a:lnSpc>
                <a:spcPct val="90000"/>
              </a:lnSpc>
              <a:spcAft>
                <a:spcPts val="600"/>
              </a:spcAft>
            </a:pPr>
            <a:r>
              <a:rPr lang="en-US" sz="2000" dirty="0"/>
              <a:t>Large developments efforts are</a:t>
            </a:r>
            <a:r>
              <a:rPr lang="en-US" sz="2000" dirty="0" smtClean="0"/>
              <a:t> being put </a:t>
            </a:r>
            <a:r>
              <a:rPr lang="en-US" sz="2000" dirty="0"/>
              <a:t>for the migration to C++ (Pythia8, </a:t>
            </a:r>
            <a:r>
              <a:rPr lang="en-US" sz="2000" dirty="0" err="1"/>
              <a:t>Herwig</a:t>
            </a:r>
            <a:r>
              <a:rPr lang="en-US" sz="2000" dirty="0"/>
              <a:t>++, Sherpa,…</a:t>
            </a:r>
            <a:r>
              <a:rPr lang="en-US" sz="2000" dirty="0" smtClean="0"/>
              <a:t>)</a:t>
            </a:r>
          </a:p>
          <a:p>
            <a:pPr>
              <a:lnSpc>
                <a:spcPct val="90000"/>
              </a:lnSpc>
              <a:spcAft>
                <a:spcPts val="600"/>
              </a:spcAft>
            </a:pPr>
            <a:r>
              <a:rPr lang="en-US" sz="2400" dirty="0" smtClean="0"/>
              <a:t>Java is almost inexistent for LHC</a:t>
            </a:r>
          </a:p>
          <a:p>
            <a:pPr lvl="1">
              <a:lnSpc>
                <a:spcPct val="90000"/>
              </a:lnSpc>
              <a:spcAft>
                <a:spcPts val="600"/>
              </a:spcAft>
            </a:pPr>
            <a:r>
              <a:rPr lang="en-US" sz="2000" dirty="0" smtClean="0"/>
              <a:t>Exception is the ATLAS event display ATLANTIS</a:t>
            </a:r>
            <a:endParaRPr lang="en-US" sz="2000" dirty="0"/>
          </a:p>
        </p:txBody>
      </p:sp>
      <p:sp>
        <p:nvSpPr>
          <p:cNvPr id="4" name="Footer Placeholder 3"/>
          <p:cNvSpPr>
            <a:spLocks noGrp="1"/>
          </p:cNvSpPr>
          <p:nvPr>
            <p:ph type="ftr" sz="quarter" idx="11"/>
          </p:nvPr>
        </p:nvSpPr>
        <p:spPr/>
        <p:txBody>
          <a:bodyPr/>
          <a:lstStyle/>
          <a:p>
            <a:r>
              <a:rPr lang="en-US" smtClean="0"/>
              <a:t>SuperB Computing R&amp;D Workshop, March 9-12, 2010, Ferrara  -- P. Mato/CERN </a:t>
            </a:r>
            <a:endParaRPr lang="en-US"/>
          </a:p>
        </p:txBody>
      </p:sp>
      <p:sp>
        <p:nvSpPr>
          <p:cNvPr id="5" name="Slide Number Placeholder 4"/>
          <p:cNvSpPr>
            <a:spLocks noGrp="1"/>
          </p:cNvSpPr>
          <p:nvPr>
            <p:ph type="sldNum" sz="quarter" idx="12"/>
          </p:nvPr>
        </p:nvSpPr>
        <p:spPr/>
        <p:txBody>
          <a:bodyPr/>
          <a:lstStyle/>
          <a:p>
            <a:fld id="{8A90D2A0-D6DA-284F-A8EC-3F71CC779B11}" type="slidenum">
              <a:rPr lang="en-US"/>
              <a:pPr/>
              <a:t>6</a:t>
            </a:fld>
            <a:endParaRPr lang="en-US"/>
          </a:p>
        </p:txBody>
      </p:sp>
      <p:sp>
        <p:nvSpPr>
          <p:cNvPr id="666626" name="Rectangle 2"/>
          <p:cNvSpPr>
            <a:spLocks noGrp="1" noChangeArrowheads="1"/>
          </p:cNvSpPr>
          <p:nvPr>
            <p:ph type="title"/>
          </p:nvPr>
        </p:nvSpPr>
        <p:spPr/>
        <p:txBody>
          <a:bodyPr/>
          <a:lstStyle/>
          <a:p>
            <a:r>
              <a:rPr lang="en-US" dirty="0"/>
              <a:t>Programming Languages</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7651" name="Rectangle 3"/>
          <p:cNvSpPr>
            <a:spLocks noGrp="1" noChangeArrowheads="1"/>
          </p:cNvSpPr>
          <p:nvPr>
            <p:ph idx="1"/>
          </p:nvPr>
        </p:nvSpPr>
        <p:spPr/>
        <p:txBody>
          <a:bodyPr/>
          <a:lstStyle/>
          <a:p>
            <a:pPr>
              <a:lnSpc>
                <a:spcPct val="90000"/>
              </a:lnSpc>
            </a:pPr>
            <a:r>
              <a:rPr lang="en-US" sz="2400" dirty="0"/>
              <a:t>Scripting has been an essential component in the HEP analysis software for the last decades</a:t>
            </a:r>
          </a:p>
          <a:p>
            <a:pPr lvl="1">
              <a:lnSpc>
                <a:spcPct val="90000"/>
              </a:lnSpc>
            </a:pPr>
            <a:r>
              <a:rPr lang="en-US" sz="2000" dirty="0"/>
              <a:t>PAW macros (</a:t>
            </a:r>
            <a:r>
              <a:rPr lang="en-US" sz="2000" dirty="0" err="1"/>
              <a:t>kumac</a:t>
            </a:r>
            <a:r>
              <a:rPr lang="en-US" sz="2000" dirty="0"/>
              <a:t>) in the FORTRAN era</a:t>
            </a:r>
          </a:p>
          <a:p>
            <a:pPr lvl="1">
              <a:lnSpc>
                <a:spcPct val="90000"/>
              </a:lnSpc>
            </a:pPr>
            <a:r>
              <a:rPr lang="en-US" sz="2000" dirty="0"/>
              <a:t>C++ interpreter (</a:t>
            </a:r>
            <a:r>
              <a:rPr lang="en-US" sz="2000" dirty="0">
                <a:solidFill>
                  <a:srgbClr val="0000FF"/>
                </a:solidFill>
              </a:rPr>
              <a:t>CINT</a:t>
            </a:r>
            <a:r>
              <a:rPr lang="en-US" sz="2000" dirty="0"/>
              <a:t>) in the C++ era</a:t>
            </a:r>
          </a:p>
          <a:p>
            <a:pPr lvl="1">
              <a:lnSpc>
                <a:spcPct val="90000"/>
              </a:lnSpc>
            </a:pPr>
            <a:r>
              <a:rPr lang="en-US" sz="2000" dirty="0">
                <a:solidFill>
                  <a:srgbClr val="0000FF"/>
                </a:solidFill>
              </a:rPr>
              <a:t>Python</a:t>
            </a:r>
            <a:r>
              <a:rPr lang="en-US" sz="2000" dirty="0" smtClean="0">
                <a:solidFill>
                  <a:srgbClr val="0000FF"/>
                </a:solidFill>
              </a:rPr>
              <a:t> </a:t>
            </a:r>
            <a:r>
              <a:rPr lang="en-US" sz="2000" dirty="0" smtClean="0"/>
              <a:t>is widely used by 3 out of 4 LHC experiments</a:t>
            </a:r>
          </a:p>
          <a:p>
            <a:pPr>
              <a:lnSpc>
                <a:spcPct val="90000"/>
              </a:lnSpc>
            </a:pPr>
            <a:r>
              <a:rPr lang="en-US" sz="2400" dirty="0"/>
              <a:t>Most of the statistical data analysis and final presentation is done with scripts</a:t>
            </a:r>
          </a:p>
          <a:p>
            <a:pPr lvl="1">
              <a:lnSpc>
                <a:spcPct val="90000"/>
              </a:lnSpc>
            </a:pPr>
            <a:r>
              <a:rPr lang="en-US" sz="2000" dirty="0"/>
              <a:t>Interactive analysis</a:t>
            </a:r>
          </a:p>
          <a:p>
            <a:pPr lvl="1">
              <a:lnSpc>
                <a:spcPct val="90000"/>
              </a:lnSpc>
            </a:pPr>
            <a:r>
              <a:rPr lang="en-US" sz="2000" dirty="0"/>
              <a:t>Rapid prototyping to test new ideas</a:t>
            </a:r>
          </a:p>
          <a:p>
            <a:pPr>
              <a:lnSpc>
                <a:spcPct val="90000"/>
              </a:lnSpc>
            </a:pPr>
            <a:r>
              <a:rPr lang="en-US" sz="2400" dirty="0"/>
              <a:t>Scripts are also used to “configure” complex C++ programs developed and used by the experiments</a:t>
            </a:r>
          </a:p>
          <a:p>
            <a:pPr lvl="1">
              <a:lnSpc>
                <a:spcPct val="90000"/>
              </a:lnSpc>
            </a:pPr>
            <a:r>
              <a:rPr lang="en-US" sz="2000" dirty="0"/>
              <a:t>“Simulation” and “Reconstruction” programs with hundreds or thousands of options to configure</a:t>
            </a:r>
          </a:p>
        </p:txBody>
      </p:sp>
      <p:sp>
        <p:nvSpPr>
          <p:cNvPr id="4" name="Footer Placeholder 3"/>
          <p:cNvSpPr>
            <a:spLocks noGrp="1"/>
          </p:cNvSpPr>
          <p:nvPr>
            <p:ph type="ftr" sz="quarter" idx="11"/>
          </p:nvPr>
        </p:nvSpPr>
        <p:spPr/>
        <p:txBody>
          <a:bodyPr/>
          <a:lstStyle/>
          <a:p>
            <a:r>
              <a:rPr lang="en-US" smtClean="0"/>
              <a:t>SuperB Computing R&amp;D Workshop, March 9-12, 2010, Ferrara  -- P. Mato/CERN </a:t>
            </a:r>
            <a:endParaRPr lang="en-US"/>
          </a:p>
        </p:txBody>
      </p:sp>
      <p:sp>
        <p:nvSpPr>
          <p:cNvPr id="5" name="Slide Number Placeholder 4"/>
          <p:cNvSpPr>
            <a:spLocks noGrp="1"/>
          </p:cNvSpPr>
          <p:nvPr>
            <p:ph type="sldNum" sz="quarter" idx="12"/>
          </p:nvPr>
        </p:nvSpPr>
        <p:spPr/>
        <p:txBody>
          <a:bodyPr/>
          <a:lstStyle/>
          <a:p>
            <a:fld id="{09282ED9-7DC5-204C-9AB0-EBC8BDB86A15}" type="slidenum">
              <a:rPr lang="en-US"/>
              <a:pPr/>
              <a:t>7</a:t>
            </a:fld>
            <a:endParaRPr lang="en-US"/>
          </a:p>
        </p:txBody>
      </p:sp>
      <p:sp>
        <p:nvSpPr>
          <p:cNvPr id="667650" name="Rectangle 2"/>
          <p:cNvSpPr>
            <a:spLocks noGrp="1" noChangeArrowheads="1"/>
          </p:cNvSpPr>
          <p:nvPr>
            <p:ph type="title"/>
          </p:nvPr>
        </p:nvSpPr>
        <p:spPr/>
        <p:txBody>
          <a:bodyPr/>
          <a:lstStyle/>
          <a:p>
            <a:r>
              <a:rPr lang="en-US" dirty="0"/>
              <a:t>Scripting Languages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458200" cy="4525962"/>
          </a:xfrm>
        </p:spPr>
        <p:txBody>
          <a:bodyPr/>
          <a:lstStyle/>
          <a:p>
            <a:r>
              <a:rPr lang="en-US" dirty="0" smtClean="0"/>
              <a:t>Python language is really interesting for two main reasons:</a:t>
            </a:r>
          </a:p>
          <a:p>
            <a:pPr lvl="1"/>
            <a:r>
              <a:rPr lang="en-US" dirty="0" smtClean="0"/>
              <a:t>High level programming language</a:t>
            </a:r>
          </a:p>
          <a:p>
            <a:pPr lvl="2"/>
            <a:r>
              <a:rPr lang="en-US" dirty="0" smtClean="0"/>
              <a:t>Simple, elegant, easy to learn language</a:t>
            </a:r>
          </a:p>
          <a:p>
            <a:pPr lvl="2"/>
            <a:r>
              <a:rPr lang="en-US" dirty="0" smtClean="0"/>
              <a:t>Ideal for rapid prototyping</a:t>
            </a:r>
          </a:p>
          <a:p>
            <a:pPr lvl="2"/>
            <a:r>
              <a:rPr lang="en-US" dirty="0" smtClean="0"/>
              <a:t>Used for scientific programming (</a:t>
            </a:r>
            <a:r>
              <a:rPr lang="en-US" dirty="0" err="1" smtClean="0"/>
              <a:t>www.scipy.org</a:t>
            </a:r>
            <a:r>
              <a:rPr lang="en-US" dirty="0" smtClean="0"/>
              <a:t>)</a:t>
            </a:r>
          </a:p>
          <a:p>
            <a:pPr lvl="1"/>
            <a:r>
              <a:rPr lang="en-US" dirty="0" smtClean="0"/>
              <a:t>Framework to “glue” different functionalities</a:t>
            </a:r>
          </a:p>
          <a:p>
            <a:pPr lvl="2"/>
            <a:r>
              <a:rPr lang="en-US" dirty="0" smtClean="0"/>
              <a:t>Any two pieces of software can be glued </a:t>
            </a:r>
            <a:br>
              <a:rPr lang="en-US" dirty="0" smtClean="0"/>
            </a:br>
            <a:r>
              <a:rPr lang="en-US" dirty="0" smtClean="0"/>
              <a:t>at runtime if they offer a “Python interface”</a:t>
            </a:r>
          </a:p>
          <a:p>
            <a:pPr lvl="2"/>
            <a:r>
              <a:rPr lang="en-US" dirty="0" smtClean="0"/>
              <a:t>In principle with </a:t>
            </a:r>
            <a:r>
              <a:rPr lang="en-US" dirty="0" err="1" smtClean="0"/>
              <a:t>PyROOT</a:t>
            </a:r>
            <a:r>
              <a:rPr lang="en-US" dirty="0" smtClean="0"/>
              <a:t> any C++ class can be easy used from Python</a:t>
            </a:r>
          </a:p>
        </p:txBody>
      </p:sp>
      <p:sp>
        <p:nvSpPr>
          <p:cNvPr id="5" name="Footer Placeholder 4"/>
          <p:cNvSpPr>
            <a:spLocks noGrp="1"/>
          </p:cNvSpPr>
          <p:nvPr>
            <p:ph type="ftr" sz="quarter" idx="11"/>
          </p:nvPr>
        </p:nvSpPr>
        <p:spPr/>
        <p:txBody>
          <a:bodyPr/>
          <a:lstStyle/>
          <a:p>
            <a:r>
              <a:rPr lang="en-US" smtClean="0"/>
              <a:t>SuperB Computing R&amp;D Workshop, March 9-12, 2010, Ferrara  -- P. Mato/CERN </a:t>
            </a:r>
            <a:endParaRPr lang="en-US"/>
          </a:p>
        </p:txBody>
      </p:sp>
      <p:sp>
        <p:nvSpPr>
          <p:cNvPr id="6" name="Slide Number Placeholder 5"/>
          <p:cNvSpPr>
            <a:spLocks noGrp="1"/>
          </p:cNvSpPr>
          <p:nvPr>
            <p:ph type="sldNum" sz="quarter" idx="12"/>
          </p:nvPr>
        </p:nvSpPr>
        <p:spPr/>
        <p:txBody>
          <a:bodyPr/>
          <a:lstStyle/>
          <a:p>
            <a:fld id="{A3ADFC63-D857-AF46-B8C4-102907B33CC5}" type="slidenum">
              <a:rPr lang="en-US" smtClean="0"/>
              <a:pPr/>
              <a:t>8</a:t>
            </a:fld>
            <a:endParaRPr lang="en-US"/>
          </a:p>
        </p:txBody>
      </p:sp>
      <p:sp>
        <p:nvSpPr>
          <p:cNvPr id="3" name="Title 2"/>
          <p:cNvSpPr>
            <a:spLocks noGrp="1"/>
          </p:cNvSpPr>
          <p:nvPr>
            <p:ph type="title"/>
          </p:nvPr>
        </p:nvSpPr>
        <p:spPr/>
        <p:txBody>
          <a:bodyPr/>
          <a:lstStyle/>
          <a:p>
            <a:r>
              <a:rPr lang="en-US" smtClean="0"/>
              <a:t>Role of Python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382000" cy="4525962"/>
          </a:xfrm>
        </p:spPr>
        <p:txBody>
          <a:bodyPr/>
          <a:lstStyle/>
          <a:p>
            <a:r>
              <a:rPr lang="en-US" sz="2400" dirty="0" smtClean="0"/>
              <a:t>The software syste</a:t>
            </a:r>
            <a:r>
              <a:rPr lang="en-US" sz="2400" dirty="0" smtClean="0"/>
              <a:t>m of an experiment should allow for </a:t>
            </a:r>
            <a:r>
              <a:rPr lang="en-US" sz="2400" dirty="0" smtClean="0"/>
              <a:t>interoperability</a:t>
            </a:r>
            <a:r>
              <a:rPr lang="en-US" sz="2400" dirty="0" smtClean="0"/>
              <a:t>, reuse and enabling independent </a:t>
            </a:r>
            <a:r>
              <a:rPr lang="en-US" sz="2400" dirty="0" smtClean="0"/>
              <a:t>developments</a:t>
            </a:r>
          </a:p>
          <a:p>
            <a:pPr lvl="1"/>
            <a:r>
              <a:rPr lang="en-US" sz="2000" dirty="0" smtClean="0"/>
              <a:t>Level 1 - Application Interfaces/Formats</a:t>
            </a:r>
          </a:p>
          <a:p>
            <a:pPr lvl="1"/>
            <a:r>
              <a:rPr lang="en-US" sz="2000" dirty="0" smtClean="0"/>
              <a:t>Level 2 - Software Integrating Elements</a:t>
            </a:r>
          </a:p>
          <a:p>
            <a:pPr lvl="1"/>
            <a:r>
              <a:rPr lang="en-US" sz="2000" dirty="0" smtClean="0"/>
              <a:t>Level 3 – Common frameworks</a:t>
            </a:r>
          </a:p>
        </p:txBody>
      </p:sp>
      <p:sp>
        <p:nvSpPr>
          <p:cNvPr id="5" name="Footer Placeholder 4"/>
          <p:cNvSpPr>
            <a:spLocks noGrp="1"/>
          </p:cNvSpPr>
          <p:nvPr>
            <p:ph type="ftr" sz="quarter" idx="11"/>
          </p:nvPr>
        </p:nvSpPr>
        <p:spPr/>
        <p:txBody>
          <a:bodyPr/>
          <a:lstStyle/>
          <a:p>
            <a:pPr>
              <a:defRPr/>
            </a:pPr>
            <a:r>
              <a:rPr lang="en-US" smtClean="0"/>
              <a:t>SuperB Computing R&amp;D Workshop, March 9-12, 2010, Ferrara  -- P. Mato/CERN </a:t>
            </a:r>
            <a:endParaRPr lang="en-US"/>
          </a:p>
        </p:txBody>
      </p:sp>
      <p:sp>
        <p:nvSpPr>
          <p:cNvPr id="6" name="Slide Number Placeholder 5"/>
          <p:cNvSpPr>
            <a:spLocks noGrp="1"/>
          </p:cNvSpPr>
          <p:nvPr>
            <p:ph type="sldNum" sz="quarter" idx="12"/>
          </p:nvPr>
        </p:nvSpPr>
        <p:spPr/>
        <p:txBody>
          <a:bodyPr/>
          <a:lstStyle/>
          <a:p>
            <a:pPr>
              <a:defRPr/>
            </a:pPr>
            <a:fld id="{A3ADFC63-D857-AF46-B8C4-102907B33CC5}" type="slidenum">
              <a:rPr lang="en-US" smtClean="0"/>
              <a:pPr>
                <a:defRPr/>
              </a:pPr>
              <a:t>9</a:t>
            </a:fld>
            <a:endParaRPr lang="en-US"/>
          </a:p>
        </p:txBody>
      </p:sp>
      <p:sp>
        <p:nvSpPr>
          <p:cNvPr id="3" name="Title 2"/>
          <p:cNvSpPr>
            <a:spLocks noGrp="1"/>
          </p:cNvSpPr>
          <p:nvPr>
            <p:ph type="title"/>
          </p:nvPr>
        </p:nvSpPr>
        <p:spPr/>
        <p:txBody>
          <a:bodyPr/>
          <a:lstStyle/>
          <a:p>
            <a:r>
              <a:rPr lang="en-US" dirty="0" smtClean="0"/>
              <a:t>Interoperability an Reuse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38685</TotalTime>
  <Words>3284</Words>
  <Application>Microsoft Macintosh PowerPoint</Application>
  <PresentationFormat>On-screen Show (4:3)</PresentationFormat>
  <Paragraphs>411</Paragraphs>
  <Slides>35</Slides>
  <Notes>6</Notes>
  <HiddenSlides>0</HiddenSlides>
  <MMClips>0</MMClips>
  <ScaleCrop>false</ScaleCrop>
  <HeadingPairs>
    <vt:vector size="4" baseType="variant">
      <vt:variant>
        <vt:lpstr>Design Template</vt:lpstr>
      </vt:variant>
      <vt:variant>
        <vt:i4>1</vt:i4>
      </vt:variant>
      <vt:variant>
        <vt:lpstr>Slide Titles</vt:lpstr>
      </vt:variant>
      <vt:variant>
        <vt:i4>35</vt:i4>
      </vt:variant>
    </vt:vector>
  </HeadingPairs>
  <TitlesOfParts>
    <vt:vector size="36" baseType="lpstr">
      <vt:lpstr>Concourse</vt:lpstr>
      <vt:lpstr>Framework evolution: status and outlook</vt:lpstr>
      <vt:lpstr>Outline</vt:lpstr>
      <vt:lpstr>About myself </vt:lpstr>
      <vt:lpstr>Simplified Software Structure</vt:lpstr>
      <vt:lpstr>Software Components</vt:lpstr>
      <vt:lpstr>Programming Languages</vt:lpstr>
      <vt:lpstr>Scripting Languages</vt:lpstr>
      <vt:lpstr>Role of Python</vt:lpstr>
      <vt:lpstr>Interoperability an Reuse</vt:lpstr>
      <vt:lpstr>Interoperability Level-1</vt:lpstr>
      <vt:lpstr>Application Interfaces</vt:lpstr>
      <vt:lpstr>Standard Data Formats</vt:lpstr>
      <vt:lpstr>HepMC Event Record</vt:lpstr>
      <vt:lpstr>GDML Exchange Format</vt:lpstr>
      <vt:lpstr>Interoperability Level-2</vt:lpstr>
      <vt:lpstr>Software Integrating Elements</vt:lpstr>
      <vt:lpstr>Strategic Role of C++ Reflexion</vt:lpstr>
      <vt:lpstr>ROOT I/O</vt:lpstr>
      <vt:lpstr>Interoperability Level-3</vt:lpstr>
      <vt:lpstr>Definition: Software Framework</vt:lpstr>
      <vt:lpstr>Architectural Design</vt:lpstr>
      <vt:lpstr>Architectural Design Qualities </vt:lpstr>
      <vt:lpstr>Data Processing Frameworks</vt:lpstr>
      <vt:lpstr>Features of an ideal Framework</vt:lpstr>
      <vt:lpstr>Example: GAUDI Framework</vt:lpstr>
      <vt:lpstr>Gaudi: Principal Design Choices</vt:lpstr>
      <vt:lpstr>Gaudi: Algorithms &amp; Transient Store</vt:lpstr>
      <vt:lpstr>Gaudi: Control Sequences</vt:lpstr>
      <vt:lpstr>Gaudi: Data On Demand</vt:lpstr>
      <vt:lpstr>Other Gaudi Services</vt:lpstr>
      <vt:lpstr>Gaudi: Configuring the Application</vt:lpstr>
      <vt:lpstr>Gaudi Parallel</vt:lpstr>
      <vt:lpstr>Python as the ‘Framework’ </vt:lpstr>
      <vt:lpstr>Python Application Steering  </vt:lpstr>
      <vt:lpstr>Summary</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Pere Mato</dc:creator>
  <cp:lastModifiedBy>Pere Mato</cp:lastModifiedBy>
  <cp:revision>836</cp:revision>
  <cp:lastPrinted>2009-03-20T17:27:13Z</cp:lastPrinted>
  <dcterms:created xsi:type="dcterms:W3CDTF">2010-03-05T09:38:22Z</dcterms:created>
  <dcterms:modified xsi:type="dcterms:W3CDTF">2010-03-09T20:39:05Z</dcterms:modified>
</cp:coreProperties>
</file>