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373" r:id="rId3"/>
    <p:sldId id="382" r:id="rId4"/>
    <p:sldId id="375" r:id="rId5"/>
    <p:sldId id="381" r:id="rId6"/>
    <p:sldId id="324" r:id="rId7"/>
    <p:sldId id="362" r:id="rId8"/>
    <p:sldId id="353" r:id="rId9"/>
    <p:sldId id="379" r:id="rId10"/>
    <p:sldId id="383" r:id="rId11"/>
    <p:sldId id="371" r:id="rId12"/>
    <p:sldId id="378" r:id="rId13"/>
    <p:sldId id="355" r:id="rId14"/>
    <p:sldId id="370" r:id="rId15"/>
    <p:sldId id="364" r:id="rId16"/>
    <p:sldId id="349" r:id="rId17"/>
    <p:sldId id="35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B050"/>
    <a:srgbClr val="0000BC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9" autoAdjust="0"/>
    <p:restoredTop sz="90203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B0743-252A-418C-A49C-74B9A0EF890D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FE780-FFF0-4CF4-B98F-92E97D94FFE4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89E1F-531C-4D90-91A4-5A93FE9C12D4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89E1F-531C-4D90-91A4-5A93FE9C12D4}" type="slidenum">
              <a:rPr lang="en-US"/>
              <a:pPr/>
              <a:t>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parameter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E780-FFF0-4CF4-B98F-92E97D94FF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ABDF-D349-4ACA-9811-0108BE7BFA51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00A-EA2F-4700-A88D-11C704785B27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474B-1B4C-4A4C-9E5C-5B10AB9D31C0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109-58AA-4226-ADBF-CCE04571305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FB7-39D5-44D3-B78F-557BF35BC99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1AA0-0D09-44EE-A865-41544122C1AF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482F-8B58-4F2D-A2EE-898F3AB89106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D116-24F1-466B-B9AE-FB6F2F8D5C1F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26C5-22DC-460B-8D6C-7923DA2DC8C9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0394-299A-4C3D-895A-0665F55C05FD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5E56-2ACC-44CF-BE40-BA1F3FFE3B0E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C902-FF68-47EF-A92D-6916C0CBD970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0A873-7187-464C-86B6-560FA2732810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moin.shaikh@saha.ac.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576E15-8BBC-487C-8467-9BAB972515FE}" type="datetime1">
              <a:rPr lang="en-US" smtClean="0"/>
              <a:pPr>
                <a:defRPr/>
              </a:pPr>
              <a:t>7/23/2015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E9910-86CE-4E10-9F38-269F851B48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NN 2015, Md. Moin Shaikh SRF, SINP</a:t>
            </a:r>
            <a:endParaRPr lang="en-US" dirty="0"/>
          </a:p>
        </p:txBody>
      </p:sp>
      <p:sp>
        <p:nvSpPr>
          <p:cNvPr id="8197" name="CustomShape 1"/>
          <p:cNvSpPr>
            <a:spLocks noChangeArrowheads="1"/>
          </p:cNvSpPr>
          <p:nvPr/>
        </p:nvSpPr>
        <p:spPr bwMode="auto">
          <a:xfrm>
            <a:off x="76200" y="22860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Measurement of fusion excitation function for </a:t>
            </a:r>
            <a:r>
              <a:rPr lang="en-US" sz="32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32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 at near the V</a:t>
            </a:r>
            <a:r>
              <a:rPr lang="en-US" sz="32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76200"/>
            <a:ext cx="2011680" cy="2011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CustomShape 2"/>
          <p:cNvSpPr>
            <a:spLocks noChangeArrowheads="1"/>
          </p:cNvSpPr>
          <p:nvPr/>
        </p:nvSpPr>
        <p:spPr bwMode="auto">
          <a:xfrm>
            <a:off x="152400" y="42672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sz="28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Md. Moin </a:t>
            </a:r>
            <a:r>
              <a:rPr lang="en-US" sz="2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Shaikh</a:t>
            </a: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moin.shaikh@saha.ac.in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Nuclear Physics Division,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Institute of Nuclear Physics,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Kolkata, India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01" name="Picture 1" descr="C:\Users\moin\Desktop\logo_NN2015_10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152400"/>
            <a:ext cx="1920240" cy="17602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B293-DBA0-40FD-8633-91FC684A104D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Model predictions of fusion cross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sectios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33400"/>
            <a:ext cx="281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CC scheme in CCFULL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3"/>
          <p:cNvGrpSpPr/>
          <p:nvPr/>
        </p:nvGrpSpPr>
        <p:grpSpPr>
          <a:xfrm>
            <a:off x="152401" y="990600"/>
            <a:ext cx="3352799" cy="1371600"/>
            <a:chOff x="152400" y="1981200"/>
            <a:chExt cx="3040913" cy="1440180"/>
          </a:xfrm>
        </p:grpSpPr>
        <p:grpSp>
          <p:nvGrpSpPr>
            <p:cNvPr id="7" name="Group 89"/>
            <p:cNvGrpSpPr/>
            <p:nvPr/>
          </p:nvGrpSpPr>
          <p:grpSpPr>
            <a:xfrm>
              <a:off x="217005" y="2061210"/>
              <a:ext cx="2976308" cy="1300225"/>
              <a:chOff x="598005" y="1208365"/>
              <a:chExt cx="2976308" cy="1300225"/>
            </a:xfrm>
          </p:grpSpPr>
          <p:grpSp>
            <p:nvGrpSpPr>
              <p:cNvPr id="8" name="Group 86"/>
              <p:cNvGrpSpPr/>
              <p:nvPr/>
            </p:nvGrpSpPr>
            <p:grpSpPr>
              <a:xfrm>
                <a:off x="598005" y="1208365"/>
                <a:ext cx="2976308" cy="1120139"/>
                <a:chOff x="217005" y="1436965"/>
                <a:chExt cx="2976308" cy="1120139"/>
              </a:xfrm>
            </p:grpSpPr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1189075" y="1675408"/>
                  <a:ext cx="829341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>
                  <a:off x="221511" y="2333077"/>
                  <a:ext cx="829341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22" idx="1"/>
                </p:cNvCxnSpPr>
                <p:nvPr/>
              </p:nvCxnSpPr>
              <p:spPr bwMode="auto">
                <a:xfrm rot="10800000" flipV="1">
                  <a:off x="1946128" y="1652407"/>
                  <a:ext cx="3175" cy="68067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 bwMode="auto">
                <a:xfrm>
                  <a:off x="1949303" y="1436965"/>
                  <a:ext cx="1244010" cy="430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1.34 MeV</a:t>
                  </a: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217005" y="2077045"/>
                  <a:ext cx="829341" cy="15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 bwMode="auto">
                <a:xfrm>
                  <a:off x="1001856" y="1849266"/>
                  <a:ext cx="1016558" cy="38779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0.48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MeV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 bwMode="auto">
                <a:xfrm>
                  <a:off x="2018414" y="2126218"/>
                  <a:ext cx="911878" cy="4308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0.0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MeV</a:t>
                  </a: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 bwMode="auto">
                <a:xfrm rot="16200000" flipH="1">
                  <a:off x="492165" y="2221063"/>
                  <a:ext cx="288036" cy="1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 bwMode="auto">
                <a:xfrm flipV="1">
                  <a:off x="981739" y="1676995"/>
                  <a:ext cx="414670" cy="40005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 bwMode="auto">
              <a:xfrm>
                <a:off x="671623" y="2088475"/>
                <a:ext cx="1680985" cy="4201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baseline="30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Li       +     </a:t>
                </a:r>
                <a:r>
                  <a:rPr lang="en-US" sz="2000" b="1" baseline="30000" dirty="0" smtClean="0">
                    <a:latin typeface="Times New Roman" pitchFamily="18" charset="0"/>
                    <a:cs typeface="Times New Roman" pitchFamily="18" charset="0"/>
                  </a:rPr>
                  <a:t>64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Ni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52400" y="1981200"/>
              <a:ext cx="2833577" cy="1440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28600" y="3733800"/>
          <a:ext cx="3124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130"/>
                <a:gridCol w="900670"/>
                <a:gridCol w="104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0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(MeV)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20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(fm)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0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(fm)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42.09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52400" y="5105400"/>
          <a:ext cx="3276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40377"/>
                <a:gridCol w="1117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8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(MeV)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(fm)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ħ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 (MeV)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12.20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52400" y="3276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Akyuz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-Winter potential: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400" y="4572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Resultant barrier parameters: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1400" y="6016823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K. </a:t>
            </a:r>
            <a:r>
              <a:rPr lang="en-US" sz="1400" i="1" dirty="0" err="1" smtClean="0"/>
              <a:t>Hagino</a:t>
            </a:r>
            <a:r>
              <a:rPr lang="en-US" sz="1400" i="1" dirty="0" smtClean="0"/>
              <a:t>, N. Rowley, A.T. Krupp, </a:t>
            </a:r>
            <a:r>
              <a:rPr lang="en-US" sz="1400" i="1" dirty="0" err="1" smtClean="0"/>
              <a:t>Comput</a:t>
            </a:r>
            <a:r>
              <a:rPr lang="en-US" sz="1400" i="1" dirty="0" smtClean="0"/>
              <a:t>. Phys. </a:t>
            </a:r>
            <a:r>
              <a:rPr lang="en-US" sz="1400" i="1" dirty="0" err="1" smtClean="0"/>
              <a:t>Commun</a:t>
            </a:r>
            <a:r>
              <a:rPr lang="en-US" sz="1400" i="1" dirty="0" smtClean="0"/>
              <a:t>. 123, 143 (1999).</a:t>
            </a:r>
            <a:endParaRPr lang="en-US" sz="14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-76200" y="26449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1DBPM 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calculation using CCFULL in no coupling mode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84" name="Picture 4" descr="C:\Users\moin\Desktop\MOIN15\thesis\7lijpg\7Li_CF-th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627" y="1169988"/>
            <a:ext cx="5525373" cy="4545012"/>
          </a:xfrm>
          <a:prstGeom prst="rect">
            <a:avLst/>
          </a:prstGeom>
          <a:noFill/>
        </p:spPr>
      </p:pic>
      <p:grpSp>
        <p:nvGrpSpPr>
          <p:cNvPr id="39" name="Group 47"/>
          <p:cNvGrpSpPr/>
          <p:nvPr/>
        </p:nvGrpSpPr>
        <p:grpSpPr>
          <a:xfrm>
            <a:off x="76200" y="1295400"/>
            <a:ext cx="8915400" cy="5486400"/>
            <a:chOff x="76200" y="1295400"/>
            <a:chExt cx="8915400" cy="5486400"/>
          </a:xfrm>
        </p:grpSpPr>
        <p:pic>
          <p:nvPicPr>
            <p:cNvPr id="40" name="Picture 7" descr="C:\Users\moin\Desktop\7Li_CF-v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3205163"/>
              <a:ext cx="5410200" cy="3576637"/>
            </a:xfrm>
            <a:prstGeom prst="rect">
              <a:avLst/>
            </a:prstGeom>
            <a:noFill/>
          </p:spPr>
        </p:pic>
        <p:sp>
          <p:nvSpPr>
            <p:cNvPr id="41" name="Rectangle 40"/>
            <p:cNvSpPr/>
            <p:nvPr/>
          </p:nvSpPr>
          <p:spPr>
            <a:xfrm>
              <a:off x="5181600" y="1295400"/>
              <a:ext cx="3810000" cy="1295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rot="7620000">
              <a:off x="5110706" y="2867713"/>
              <a:ext cx="731520" cy="9144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/>
          <p:cNvCxnSpPr/>
          <p:nvPr/>
        </p:nvCxnSpPr>
        <p:spPr bwMode="auto">
          <a:xfrm>
            <a:off x="1295400" y="1920240"/>
            <a:ext cx="914400" cy="15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4D0C-6D81-4849-8832-1C53967B9E31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Above barrier: Suppression for CF for 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6, 7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533400"/>
            <a:ext cx="224067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Suppression factor,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7950" y="990600"/>
          <a:ext cx="1919288" cy="838200"/>
        </p:xfrm>
        <a:graphic>
          <a:graphicData uri="http://schemas.openxmlformats.org/presentationml/2006/ole">
            <p:oleObj spid="_x0000_s335875" name="Equation" r:id="rId4" imgW="863280" imgH="431640" progId="Equation.3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3657600" y="2971800"/>
            <a:ext cx="44196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F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changes with  Z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6200" y="609600"/>
            <a:ext cx="8991600" cy="5715000"/>
            <a:chOff x="76200" y="609600"/>
            <a:chExt cx="8991600" cy="5715000"/>
          </a:xfrm>
        </p:grpSpPr>
        <p:grpSp>
          <p:nvGrpSpPr>
            <p:cNvPr id="25" name="Group 19"/>
            <p:cNvGrpSpPr/>
            <p:nvPr/>
          </p:nvGrpSpPr>
          <p:grpSpPr>
            <a:xfrm>
              <a:off x="76200" y="3200400"/>
              <a:ext cx="8763000" cy="3124200"/>
              <a:chOff x="76200" y="3200400"/>
              <a:chExt cx="8763000" cy="312420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905000" y="6016823"/>
                <a:ext cx="693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/>
                <a:r>
                  <a:rPr lang="en-US" sz="1400" i="1" dirty="0" smtClean="0"/>
                  <a:t>A. </a:t>
                </a:r>
                <a:r>
                  <a:rPr lang="en-US" sz="1400" i="1" dirty="0" err="1" smtClean="0"/>
                  <a:t>Mukherjee</a:t>
                </a:r>
                <a:r>
                  <a:rPr lang="en-US" sz="1400" i="1" dirty="0" smtClean="0"/>
                  <a:t> et  al., NPA 645, 13 (1996)  and M. M. Shaikh et al., PRC 90, 024615 (2014). </a:t>
                </a:r>
                <a:endParaRPr lang="en-US" sz="1400" i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200" y="3200400"/>
                <a:ext cx="22098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M. </a:t>
                </a:r>
                <a:r>
                  <a:rPr lang="en-US" sz="1400" i="1" dirty="0" err="1" smtClean="0"/>
                  <a:t>Dasgupta</a:t>
                </a:r>
                <a:r>
                  <a:rPr lang="en-US" sz="1400" i="1" dirty="0" smtClean="0"/>
                  <a:t> et al., </a:t>
                </a:r>
              </a:p>
              <a:p>
                <a:r>
                  <a:rPr lang="en-US" sz="1400" i="1" dirty="0" smtClean="0"/>
                  <a:t>PRC 66, 041602(R) (2002),  </a:t>
                </a:r>
              </a:p>
              <a:p>
                <a:r>
                  <a:rPr lang="en-US" sz="1400" i="1" dirty="0" smtClean="0"/>
                  <a:t>C. </a:t>
                </a:r>
                <a:r>
                  <a:rPr lang="en-US" sz="1400" i="1" dirty="0" err="1" smtClean="0"/>
                  <a:t>Palshetkar</a:t>
                </a:r>
                <a:r>
                  <a:rPr lang="en-US" sz="1400" i="1" dirty="0" smtClean="0"/>
                  <a:t> et al., </a:t>
                </a:r>
              </a:p>
              <a:p>
                <a:r>
                  <a:rPr lang="en-US" sz="1400" i="1" dirty="0" smtClean="0"/>
                  <a:t>PRC 89, 024607 (2014), 	                     V. </a:t>
                </a:r>
                <a:r>
                  <a:rPr lang="en-US" sz="1400" i="1" dirty="0" err="1" smtClean="0"/>
                  <a:t>Tripathi</a:t>
                </a:r>
                <a:r>
                  <a:rPr lang="en-US" sz="1400" i="1" dirty="0" smtClean="0"/>
                  <a:t> et al., </a:t>
                </a:r>
              </a:p>
              <a:p>
                <a:r>
                  <a:rPr lang="en-US" sz="1400" i="1" dirty="0" smtClean="0"/>
                  <a:t>PRL 88, 172701 (2002),	 </a:t>
                </a:r>
              </a:p>
              <a:p>
                <a:r>
                  <a:rPr lang="en-US" sz="1400" i="1" dirty="0" smtClean="0"/>
                  <a:t>A. </a:t>
                </a:r>
                <a:r>
                  <a:rPr lang="en-US" sz="1400" i="1" dirty="0" err="1" smtClean="0"/>
                  <a:t>Mukherjee</a:t>
                </a:r>
                <a:r>
                  <a:rPr lang="en-US" sz="1400" i="1" dirty="0" smtClean="0"/>
                  <a:t> et al., </a:t>
                </a:r>
              </a:p>
              <a:p>
                <a:r>
                  <a:rPr lang="en-US" sz="1400" i="1" dirty="0" smtClean="0"/>
                  <a:t>PLB 636, 91 (2006), </a:t>
                </a:r>
              </a:p>
              <a:p>
                <a:r>
                  <a:rPr lang="en-US" sz="1400" i="1" dirty="0" smtClean="0"/>
                  <a:t>P. </a:t>
                </a:r>
                <a:r>
                  <a:rPr lang="en-US" sz="1400" i="1" dirty="0" err="1" smtClean="0"/>
                  <a:t>Rath</a:t>
                </a:r>
                <a:r>
                  <a:rPr lang="en-US" sz="1400" i="1" dirty="0" smtClean="0"/>
                  <a:t> et al., </a:t>
                </a:r>
              </a:p>
              <a:p>
                <a:r>
                  <a:rPr lang="en-US" sz="1400" i="1" dirty="0" smtClean="0"/>
                  <a:t>PRC 88, 044617 ( 2013), </a:t>
                </a:r>
              </a:p>
              <a:p>
                <a:r>
                  <a:rPr lang="en-US" sz="1400" i="1" dirty="0" smtClean="0"/>
                  <a:t>H. </a:t>
                </a:r>
                <a:r>
                  <a:rPr lang="en-US" sz="1400" i="1" dirty="0" err="1" smtClean="0"/>
                  <a:t>Kumawat</a:t>
                </a:r>
                <a:r>
                  <a:rPr lang="en-US" sz="1400" i="1" dirty="0" smtClean="0"/>
                  <a:t> </a:t>
                </a:r>
              </a:p>
              <a:p>
                <a:r>
                  <a:rPr lang="en-US" sz="1400" i="1" dirty="0" smtClean="0"/>
                  <a:t>PRC 86, 024607 (2012), </a:t>
                </a:r>
              </a:p>
              <a:p>
                <a:r>
                  <a:rPr lang="en-US" sz="1400" i="1" dirty="0" smtClean="0"/>
                  <a:t>M. Ray et al., </a:t>
                </a:r>
              </a:p>
              <a:p>
                <a:r>
                  <a:rPr lang="en-US" sz="1400" i="1" dirty="0" smtClean="0"/>
                  <a:t>PRC 78, 064617 (2008), </a:t>
                </a:r>
              </a:p>
            </p:txBody>
          </p:sp>
        </p:grpSp>
        <p:pic>
          <p:nvPicPr>
            <p:cNvPr id="335876" name="Picture 4" descr="C:\Users\moin\Desktop\MOIN15\thesis\7lijpg\7Li_FC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0320" y="609600"/>
              <a:ext cx="6807480" cy="5399043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4953000" y="1600200"/>
              <a:ext cx="12954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 +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Ni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1123890"/>
              <a:ext cx="2133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Li +</a:t>
              </a:r>
              <a:r>
                <a:rPr lang="en-US" sz="2000" b="1" baseline="30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Ni, present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4686300" y="1562100"/>
              <a:ext cx="457200" cy="228600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4800600" y="1981200"/>
              <a:ext cx="457200" cy="5619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6200" y="1905000"/>
            <a:ext cx="2438400" cy="400110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Li) ~ 0.94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±0.04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" y="2514600"/>
            <a:ext cx="2667000" cy="400110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 F</a:t>
            </a:r>
            <a:r>
              <a:rPr lang="en-US" sz="20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Li) = 0.87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±0.07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indent="-342900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Above barrier Suppression: </a:t>
            </a:r>
            <a:r>
              <a:rPr lang="en-US" sz="28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733800" cy="365125"/>
          </a:xfrm>
        </p:spPr>
        <p:txBody>
          <a:bodyPr/>
          <a:lstStyle/>
          <a:p>
            <a:r>
              <a:rPr lang="en-US" smtClean="0"/>
              <a:t>NN 2015, Md. Moin Shaikh SRF, SINP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D12F-EFEB-411E-8058-DBDF4EDDFDAB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5772090"/>
            <a:ext cx="8001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Still more data point required for the projectile </a:t>
            </a:r>
            <a:r>
              <a:rPr lang="en-US" sz="20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draw any conclusion</a:t>
            </a:r>
            <a:endParaRPr lang="en-US" sz="2000" baseline="-25000" dirty="0">
              <a:solidFill>
                <a:srgbClr val="7030A0"/>
              </a:solidFill>
            </a:endParaRPr>
          </a:p>
        </p:txBody>
      </p:sp>
      <p:pic>
        <p:nvPicPr>
          <p:cNvPr id="368642" name="Picture 2" descr="C:\Users\moin\Desktop\sup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275363" cy="502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" name="Picture 2" descr="C:\Users\moin\Desktop\su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1"/>
            <a:ext cx="6272784" cy="5029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2B22-01A3-410E-B999-EE5E2788573B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Below barrier region: Enhancement factor for </a:t>
            </a:r>
            <a:r>
              <a:rPr lang="en-US" sz="28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33400"/>
            <a:ext cx="2895600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The enhancement of CF is larger than CC. But TF is way too large.</a:t>
            </a:r>
            <a:endParaRPr lang="en-US" sz="2000" baseline="-25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057400"/>
            <a:ext cx="2895600" cy="101566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 E&lt;V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mixed channel </a:t>
            </a:r>
            <a:r>
              <a:rPr lang="en-US" sz="2000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66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Cu is a dominant contributor in TF.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832" y="3124200"/>
            <a:ext cx="2833968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Origin of 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66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Cu &amp; 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65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Cu: </a:t>
            </a:r>
          </a:p>
          <a:p>
            <a:pPr marL="514350" indent="-514350">
              <a:buAutoNum type="alphaLcPeriod"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CF  b. ICF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5569803"/>
            <a:ext cx="8915400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c.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1d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stripping, 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Q-value=2.83 MeV.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d.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stripping  to the unbound state of </a:t>
            </a:r>
            <a:r>
              <a:rPr lang="en-US" sz="24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67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Cu, 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Q-value = 12.7 MeV.</a:t>
            </a:r>
            <a:endParaRPr lang="en-US" sz="2400" dirty="0">
              <a:solidFill>
                <a:srgbClr val="FF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733800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24" name="Picture 4" descr="C:\Users\moin\Desktop\MOIN15\thesis\7lijpg\7li_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33400"/>
            <a:ext cx="6096000" cy="48768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096001" y="3864114"/>
            <a:ext cx="23622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High probability of coming from transfer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4572001" y="3886200"/>
            <a:ext cx="1524000" cy="3810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648200" y="1464755"/>
            <a:ext cx="3124200" cy="973645"/>
            <a:chOff x="4572000" y="1276290"/>
            <a:chExt cx="3124200" cy="973645"/>
          </a:xfrm>
        </p:grpSpPr>
        <p:cxnSp>
          <p:nvCxnSpPr>
            <p:cNvPr id="26" name="Straight Arrow Connector 25"/>
            <p:cNvCxnSpPr/>
            <p:nvPr/>
          </p:nvCxnSpPr>
          <p:spPr>
            <a:xfrm rot="10800000" flipV="1">
              <a:off x="4572000" y="1524000"/>
              <a:ext cx="1180328" cy="72593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91200" y="1276290"/>
              <a:ext cx="19050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TF + transfer ??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632" y="4473714"/>
            <a:ext cx="2986368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c. 1p- stripping 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with </a:t>
            </a:r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Q-value= -2.52 </a:t>
            </a:r>
            <a:r>
              <a:rPr lang="en-US" sz="20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MeV</a:t>
            </a:r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238690"/>
            <a:ext cx="1295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For </a:t>
            </a:r>
            <a:r>
              <a:rPr lang="en-US" sz="20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66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Cu,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1600200"/>
            <a:ext cx="1295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Reason?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0421" y="4095690"/>
            <a:ext cx="1202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For </a:t>
            </a:r>
            <a:r>
              <a:rPr lang="en-US" sz="20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65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Cu,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ED-309B-4FFA-A495-77F49D089C6A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Channels in TF other than CF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676400"/>
            <a:ext cx="2895600" cy="101566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65Cu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~0 for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2000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lab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 13 MeV,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no ICF or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 stripping is observed.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84537"/>
            <a:ext cx="2895600" cy="101566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For dominance of ICF or 1p-stripping comparable </a:t>
            </a:r>
            <a:r>
              <a:rPr lang="en-US" sz="20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65Cu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with </a:t>
            </a:r>
            <a:r>
              <a:rPr lang="en-US" sz="20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66Cu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expected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5943600"/>
            <a:ext cx="8610600" cy="461665"/>
            <a:chOff x="304800" y="5943600"/>
            <a:chExt cx="8610600" cy="461665"/>
          </a:xfrm>
        </p:grpSpPr>
        <p:sp>
          <p:nvSpPr>
            <p:cNvPr id="12" name="Rectangle 11"/>
            <p:cNvSpPr/>
            <p:nvPr/>
          </p:nvSpPr>
          <p:spPr>
            <a:xfrm>
              <a:off x="1600200" y="5943600"/>
              <a:ext cx="7315200" cy="461665"/>
            </a:xfrm>
            <a:prstGeom prst="rect">
              <a:avLst/>
            </a:prstGeom>
            <a:ln>
              <a:solidFill>
                <a:srgbClr val="FF33C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Cluster transfer dominates over single particle transfer.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04800" y="6096000"/>
              <a:ext cx="914400" cy="76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5874" name="Picture 2" descr="D:\moin\Cu65to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09600"/>
            <a:ext cx="5943600" cy="4959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14800" y="3181290"/>
            <a:ext cx="13716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 E&lt;V</a:t>
            </a:r>
            <a:r>
              <a:rPr lang="en-US" sz="20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endParaRPr lang="en-US" sz="2000" baseline="-25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67200" y="3733800"/>
            <a:ext cx="4267200" cy="400110"/>
            <a:chOff x="4114800" y="3784937"/>
            <a:chExt cx="2057400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4114800" y="3784937"/>
              <a:ext cx="2057400" cy="40011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1p-transfer 	  </a:t>
              </a:r>
              <a:r>
                <a:rPr lang="en-US" sz="2000" b="1" baseline="30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65</a:t>
              </a:r>
              <a:r>
                <a:rPr lang="en-US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Cu not observed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792532" y="3977640"/>
              <a:ext cx="277490" cy="6096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91000" y="4343400"/>
            <a:ext cx="4648200" cy="400110"/>
            <a:chOff x="4114800" y="3784932"/>
            <a:chExt cx="2024216" cy="450497"/>
          </a:xfrm>
        </p:grpSpPr>
        <p:sp>
          <p:nvSpPr>
            <p:cNvPr id="27" name="TextBox 26"/>
            <p:cNvSpPr txBox="1"/>
            <p:nvPr/>
          </p:nvSpPr>
          <p:spPr>
            <a:xfrm>
              <a:off x="4114800" y="3784932"/>
              <a:ext cx="2024216" cy="45049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1t and/or d-transfer	</a:t>
              </a:r>
              <a:r>
                <a:rPr lang="en-US" sz="2000" b="1" baseline="30000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66</a:t>
              </a:r>
              <a:r>
                <a:rPr lang="en-US" sz="2000" b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Cu observed          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160936" y="3978041"/>
              <a:ext cx="238924" cy="857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724400" y="4267200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74116" y="365760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en-US" sz="32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2400" y="2895600"/>
            <a:ext cx="2743200" cy="1143000"/>
            <a:chOff x="152400" y="2895600"/>
            <a:chExt cx="2743200" cy="1143000"/>
          </a:xfrm>
        </p:grpSpPr>
        <p:sp>
          <p:nvSpPr>
            <p:cNvPr id="23" name="Rectangle 22"/>
            <p:cNvSpPr/>
            <p:nvPr/>
          </p:nvSpPr>
          <p:spPr>
            <a:xfrm>
              <a:off x="152400" y="3330714"/>
              <a:ext cx="2743200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TF = CF+ </a:t>
              </a:r>
              <a:r>
                <a:rPr lang="en-US" sz="2000" b="1" u="sng" dirty="0" smtClean="0">
                  <a:solidFill>
                    <a:srgbClr val="0000BC"/>
                  </a:solidFill>
                  <a:latin typeface="Times New Roman" pitchFamily="18" charset="0"/>
                  <a:cs typeface="Times New Roman" pitchFamily="18" charset="0"/>
                </a:rPr>
                <a:t>ICF + DCT/+ 1p- stripping</a:t>
              </a:r>
              <a:endParaRPr lang="en-US" sz="2000" b="1" u="sng" baseline="-25000" dirty="0">
                <a:solidFill>
                  <a:srgbClr val="0000BC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2400" y="2895600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Li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" y="4191000"/>
            <a:ext cx="2743200" cy="914400"/>
            <a:chOff x="152400" y="4191000"/>
            <a:chExt cx="2743200" cy="914400"/>
          </a:xfrm>
        </p:grpSpPr>
        <p:sp>
          <p:nvSpPr>
            <p:cNvPr id="31" name="Rectangle 30"/>
            <p:cNvSpPr/>
            <p:nvPr/>
          </p:nvSpPr>
          <p:spPr>
            <a:xfrm>
              <a:off x="152400" y="4705290"/>
              <a:ext cx="2743200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TF = CF+ </a:t>
              </a:r>
              <a:r>
                <a:rPr lang="en-US" sz="2000" b="1" u="sng" dirty="0" smtClean="0">
                  <a:solidFill>
                    <a:srgbClr val="0000BC"/>
                  </a:solidFill>
                  <a:latin typeface="Times New Roman" pitchFamily="18" charset="0"/>
                  <a:cs typeface="Times New Roman" pitchFamily="18" charset="0"/>
                </a:rPr>
                <a:t>DCT</a:t>
              </a:r>
              <a:endParaRPr lang="en-US" sz="2000" b="1" u="sng" baseline="-25000" dirty="0">
                <a:solidFill>
                  <a:srgbClr val="0000BC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4598" y="4191000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Li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Conclusion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CEC2-3663-4757-8AB2-9D4598CFDD43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048000" cy="365125"/>
          </a:xfrm>
        </p:spPr>
        <p:txBody>
          <a:bodyPr/>
          <a:lstStyle/>
          <a:p>
            <a:r>
              <a:rPr lang="en-US" smtClean="0"/>
              <a:t>NN 2015, Md. Moin Shaikh SRF, SINP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691783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is reproduced in E &gt; V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though enhancement in E &lt; V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with respect to theoretical prediction, which may because of admixture with transfer cross section.</a:t>
            </a:r>
          </a:p>
          <a:p>
            <a:pPr marL="342900" indent="-342900">
              <a:spcBef>
                <a:spcPts val="18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Unlike CF enhancement of </a:t>
            </a:r>
            <a:r>
              <a:rPr lang="en-US" sz="24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Li, The enhancements of </a:t>
            </a:r>
            <a:r>
              <a:rPr lang="en-US" sz="24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can’t be reproduced by channel coupling to only inelastic excitations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suppressed by 6% for </a:t>
            </a:r>
            <a:r>
              <a:rPr lang="en-US" sz="2400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projectile with </a:t>
            </a:r>
            <a:r>
              <a:rPr lang="en-US" sz="24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 target at above V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compared to </a:t>
            </a:r>
            <a:r>
              <a:rPr lang="en-US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13% for </a:t>
            </a:r>
            <a:r>
              <a:rPr lang="en-US" sz="2400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 on the same target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admixture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 is dominated by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cluster transfer over single particle transfer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 below barrier region.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More work needs to be done with the projectile </a:t>
            </a:r>
            <a:r>
              <a:rPr lang="en-US" sz="2400" baseline="30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Li with different targets to understand reaction mechanism clearly.</a:t>
            </a:r>
            <a:endParaRPr lang="en-US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447800" y="990600"/>
            <a:ext cx="6400800" cy="4873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i="1" u="sng" dirty="0" smtClean="0">
                <a:solidFill>
                  <a:srgbClr val="7030A0"/>
                </a:solidFill>
                <a:latin typeface="Times New Roman" pitchFamily="18" charset="0"/>
              </a:rPr>
              <a:t>I am really thankful to my collaborators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1905000"/>
          </a:xfrm>
          <a:ln>
            <a:solidFill>
              <a:srgbClr val="FF33CC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Subinit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Roy, SINP (Supervisor)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V.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TIFR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Subhedu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Rajbanshi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SINP 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Sanjoy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Pal, TIFR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Mukesh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Pradhan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SINP	            S.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TIFR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Anjali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Mukherjee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SINP 		R.G.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Pillay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TIFR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Padmanava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SINP	 	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Srivastava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BARC.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44EE-E9AE-4F70-BCAE-470526A4EF0D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200400" cy="365125"/>
          </a:xfrm>
        </p:spPr>
        <p:txBody>
          <a:bodyPr/>
          <a:lstStyle/>
          <a:p>
            <a:r>
              <a:rPr lang="en-US" smtClean="0"/>
              <a:t>NN 2015, Md. Moin Shaikh SRF, SINP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76600" y="76200"/>
            <a:ext cx="3200400" cy="4572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93536"/>
            <a:ext cx="8305800" cy="9787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Special thanks to K.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Divekar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and S.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of TIFR.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are thankful 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pelletron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staff for providing us stable and uninterrupted beams.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488936"/>
            <a:ext cx="8534400" cy="3877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thank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CSIR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for their financial support.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808EB6-9C34-499E-B319-5F10A97488CB}" type="datetime1">
              <a:rPr lang="en-US" smtClean="0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2819400" y="6356350"/>
            <a:ext cx="3200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NN 2015, Md. Moin Shaikh SRF, SINP</a:t>
            </a:r>
            <a:endParaRPr lang="en-US" dirty="0" smtClean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BA35E-9D51-46C1-ABDD-C1FE8E6D2104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 Box 14"/>
          <p:cNvSpPr txBox="1">
            <a:spLocks noChangeArrowheads="1"/>
          </p:cNvSpPr>
          <p:nvPr/>
        </p:nvSpPr>
        <p:spPr bwMode="auto">
          <a:xfrm>
            <a:off x="1295400" y="4267200"/>
            <a:ext cx="2286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CF = DCF + SCF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 Box 14"/>
          <p:cNvSpPr txBox="1">
            <a:spLocks noChangeArrowheads="1"/>
          </p:cNvSpPr>
          <p:nvPr/>
        </p:nvSpPr>
        <p:spPr bwMode="auto">
          <a:xfrm>
            <a:off x="1295400" y="4591110"/>
            <a:ext cx="2286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TF = CF + ICF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2"/>
          <p:cNvGrpSpPr/>
          <p:nvPr/>
        </p:nvGrpSpPr>
        <p:grpSpPr>
          <a:xfrm>
            <a:off x="1524000" y="1295400"/>
            <a:ext cx="7391400" cy="5105400"/>
            <a:chOff x="27432" y="983595"/>
            <a:chExt cx="8425601" cy="5722005"/>
          </a:xfrm>
        </p:grpSpPr>
        <p:grpSp>
          <p:nvGrpSpPr>
            <p:cNvPr id="5" name="Group 149"/>
            <p:cNvGrpSpPr/>
            <p:nvPr/>
          </p:nvGrpSpPr>
          <p:grpSpPr>
            <a:xfrm>
              <a:off x="550239" y="983595"/>
              <a:ext cx="7902794" cy="5722005"/>
              <a:chOff x="626439" y="755269"/>
              <a:chExt cx="7902794" cy="5722005"/>
            </a:xfrm>
          </p:grpSpPr>
          <p:sp>
            <p:nvSpPr>
              <p:cNvPr id="36873" name="Oval 9"/>
              <p:cNvSpPr>
                <a:spLocks noChangeArrowheads="1"/>
              </p:cNvSpPr>
              <p:nvPr/>
            </p:nvSpPr>
            <p:spPr bwMode="auto">
              <a:xfrm>
                <a:off x="7293854" y="801998"/>
                <a:ext cx="822960" cy="822960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876" name="Line 12"/>
              <p:cNvSpPr>
                <a:spLocks noChangeShapeType="1"/>
              </p:cNvSpPr>
              <p:nvPr/>
            </p:nvSpPr>
            <p:spPr bwMode="auto">
              <a:xfrm>
                <a:off x="2467673" y="984583"/>
                <a:ext cx="688602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878" name="Text Box 14"/>
              <p:cNvSpPr txBox="1">
                <a:spLocks noChangeArrowheads="1"/>
              </p:cNvSpPr>
              <p:nvPr/>
            </p:nvSpPr>
            <p:spPr bwMode="auto">
              <a:xfrm>
                <a:off x="6320242" y="755269"/>
                <a:ext cx="107115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DCF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885" name="Line 21"/>
              <p:cNvSpPr>
                <a:spLocks noChangeShapeType="1"/>
              </p:cNvSpPr>
              <p:nvPr/>
            </p:nvSpPr>
            <p:spPr bwMode="auto">
              <a:xfrm>
                <a:off x="6400800" y="2209800"/>
                <a:ext cx="9337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886" name="Oval 22"/>
              <p:cNvSpPr>
                <a:spLocks noChangeArrowheads="1"/>
              </p:cNvSpPr>
              <p:nvPr/>
            </p:nvSpPr>
            <p:spPr bwMode="auto">
              <a:xfrm>
                <a:off x="899160" y="2438400"/>
                <a:ext cx="548640" cy="54864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891" name="Oval 27"/>
              <p:cNvSpPr>
                <a:spLocks noChangeArrowheads="1"/>
              </p:cNvSpPr>
              <p:nvPr/>
            </p:nvSpPr>
            <p:spPr bwMode="auto">
              <a:xfrm>
                <a:off x="7301505" y="2960449"/>
                <a:ext cx="731520" cy="73152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892" name="Oval 28"/>
              <p:cNvSpPr>
                <a:spLocks noChangeArrowheads="1"/>
              </p:cNvSpPr>
              <p:nvPr/>
            </p:nvSpPr>
            <p:spPr bwMode="auto">
              <a:xfrm>
                <a:off x="7924800" y="2686619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6893" name="AutoShape 29"/>
              <p:cNvCxnSpPr>
                <a:cxnSpLocks noChangeShapeType="1"/>
                <a:endCxn id="36888" idx="0"/>
              </p:cNvCxnSpPr>
              <p:nvPr/>
            </p:nvCxnSpPr>
            <p:spPr bwMode="auto">
              <a:xfrm rot="5400000" flipV="1">
                <a:off x="5642795" y="3952059"/>
                <a:ext cx="1791" cy="1595"/>
              </a:xfrm>
              <a:prstGeom prst="curvedConnector3">
                <a:avLst>
                  <a:gd name="adj1" fmla="val -13500000"/>
                </a:avLst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6894" name="AutoShape 30"/>
              <p:cNvCxnSpPr>
                <a:cxnSpLocks noChangeShapeType="1"/>
                <a:endCxn id="36888" idx="0"/>
              </p:cNvCxnSpPr>
              <p:nvPr/>
            </p:nvCxnSpPr>
            <p:spPr bwMode="auto">
              <a:xfrm rot="5400000" flipV="1">
                <a:off x="5642795" y="3952059"/>
                <a:ext cx="1791" cy="1595"/>
              </a:xfrm>
              <a:prstGeom prst="curvedConnector3">
                <a:avLst>
                  <a:gd name="adj1" fmla="val -13500000"/>
                </a:avLst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36895" name="Arc 31"/>
              <p:cNvSpPr>
                <a:spLocks/>
              </p:cNvSpPr>
              <p:nvPr/>
            </p:nvSpPr>
            <p:spPr bwMode="auto">
              <a:xfrm flipV="1">
                <a:off x="7848600" y="2544052"/>
                <a:ext cx="680633" cy="427748"/>
              </a:xfrm>
              <a:custGeom>
                <a:avLst/>
                <a:gdLst>
                  <a:gd name="G0" fmla="+- 0 0 0"/>
                  <a:gd name="G1" fmla="+- 21550 0 0"/>
                  <a:gd name="G2" fmla="+- 21600 0 0"/>
                  <a:gd name="T0" fmla="*/ 1468 w 16004"/>
                  <a:gd name="T1" fmla="*/ 0 h 21550"/>
                  <a:gd name="T2" fmla="*/ 16004 w 16004"/>
                  <a:gd name="T3" fmla="*/ 7043 h 21550"/>
                  <a:gd name="T4" fmla="*/ 0 w 16004"/>
                  <a:gd name="T5" fmla="*/ 21550 h 21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004" h="21550" fill="none" extrusionOk="0">
                    <a:moveTo>
                      <a:pt x="1468" y="-1"/>
                    </a:moveTo>
                    <a:cubicBezTo>
                      <a:pt x="7041" y="379"/>
                      <a:pt x="12251" y="2904"/>
                      <a:pt x="16003" y="7043"/>
                    </a:cubicBezTo>
                  </a:path>
                  <a:path w="16004" h="21550" stroke="0" extrusionOk="0">
                    <a:moveTo>
                      <a:pt x="1468" y="-1"/>
                    </a:moveTo>
                    <a:cubicBezTo>
                      <a:pt x="7041" y="379"/>
                      <a:pt x="12251" y="2904"/>
                      <a:pt x="16003" y="7043"/>
                    </a:cubicBezTo>
                    <a:lnTo>
                      <a:pt x="0" y="2155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896" name="Oval 32"/>
              <p:cNvSpPr>
                <a:spLocks noChangeArrowheads="1"/>
              </p:cNvSpPr>
              <p:nvPr/>
            </p:nvSpPr>
            <p:spPr bwMode="auto">
              <a:xfrm>
                <a:off x="2804160" y="2971800"/>
                <a:ext cx="548640" cy="54864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897" name="Oval 33"/>
              <p:cNvSpPr>
                <a:spLocks noChangeArrowheads="1"/>
              </p:cNvSpPr>
              <p:nvPr/>
            </p:nvSpPr>
            <p:spPr bwMode="auto">
              <a:xfrm>
                <a:off x="2499360" y="3413760"/>
                <a:ext cx="320040" cy="3200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898" name="Oval 34"/>
              <p:cNvSpPr>
                <a:spLocks noChangeArrowheads="1"/>
              </p:cNvSpPr>
              <p:nvPr/>
            </p:nvSpPr>
            <p:spPr bwMode="auto">
              <a:xfrm>
                <a:off x="2560320" y="3048000"/>
                <a:ext cx="182880" cy="1828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02" name="Oval 38"/>
              <p:cNvSpPr>
                <a:spLocks noChangeArrowheads="1"/>
              </p:cNvSpPr>
              <p:nvPr/>
            </p:nvSpPr>
            <p:spPr bwMode="auto">
              <a:xfrm>
                <a:off x="7339761" y="1767839"/>
                <a:ext cx="822960" cy="822960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14" name="Line 50"/>
              <p:cNvSpPr>
                <a:spLocks noChangeShapeType="1"/>
              </p:cNvSpPr>
              <p:nvPr/>
            </p:nvSpPr>
            <p:spPr bwMode="auto">
              <a:xfrm>
                <a:off x="626439" y="2743200"/>
                <a:ext cx="28796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926" name="Oval 62"/>
              <p:cNvSpPr>
                <a:spLocks noChangeArrowheads="1"/>
              </p:cNvSpPr>
              <p:nvPr/>
            </p:nvSpPr>
            <p:spPr bwMode="auto">
              <a:xfrm>
                <a:off x="7621462" y="4648200"/>
                <a:ext cx="320040" cy="3200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Oval 22"/>
              <p:cNvSpPr>
                <a:spLocks noChangeArrowheads="1"/>
              </p:cNvSpPr>
              <p:nvPr/>
            </p:nvSpPr>
            <p:spPr bwMode="auto">
              <a:xfrm>
                <a:off x="3505201" y="838201"/>
                <a:ext cx="548640" cy="54864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" name="Line 16"/>
              <p:cNvSpPr>
                <a:spLocks noChangeShapeType="1"/>
              </p:cNvSpPr>
              <p:nvPr/>
            </p:nvSpPr>
            <p:spPr bwMode="auto">
              <a:xfrm rot="19680000">
                <a:off x="1257047" y="1983189"/>
                <a:ext cx="2175965" cy="336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" name="Group 60"/>
              <p:cNvGrpSpPr>
                <a:grpSpLocks/>
              </p:cNvGrpSpPr>
              <p:nvPr/>
            </p:nvGrpSpPr>
            <p:grpSpPr bwMode="auto">
              <a:xfrm>
                <a:off x="7391368" y="5058016"/>
                <a:ext cx="838438" cy="1419258"/>
                <a:chOff x="5252" y="2890"/>
                <a:chExt cx="526" cy="793"/>
              </a:xfrm>
            </p:grpSpPr>
            <p:sp>
              <p:nvSpPr>
                <p:cNvPr id="83" name="Oval 61"/>
                <p:cNvSpPr>
                  <a:spLocks noChangeArrowheads="1"/>
                </p:cNvSpPr>
                <p:nvPr/>
              </p:nvSpPr>
              <p:spPr bwMode="auto">
                <a:xfrm>
                  <a:off x="5395" y="3027"/>
                  <a:ext cx="115" cy="102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62"/>
                <p:cNvSpPr>
                  <a:spLocks noChangeArrowheads="1"/>
                </p:cNvSpPr>
                <p:nvPr/>
              </p:nvSpPr>
              <p:spPr bwMode="auto">
                <a:xfrm>
                  <a:off x="5315" y="3504"/>
                  <a:ext cx="201" cy="1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33FF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Oval 63"/>
                <p:cNvSpPr>
                  <a:spLocks noChangeArrowheads="1"/>
                </p:cNvSpPr>
                <p:nvPr/>
              </p:nvSpPr>
              <p:spPr bwMode="auto">
                <a:xfrm>
                  <a:off x="5252" y="3163"/>
                  <a:ext cx="344" cy="307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Arc 64"/>
                <p:cNvSpPr>
                  <a:spLocks/>
                </p:cNvSpPr>
                <p:nvPr/>
              </p:nvSpPr>
              <p:spPr bwMode="auto">
                <a:xfrm flipV="1">
                  <a:off x="5348" y="2890"/>
                  <a:ext cx="427" cy="239"/>
                </a:xfrm>
                <a:custGeom>
                  <a:avLst/>
                  <a:gdLst>
                    <a:gd name="G0" fmla="+- 0 0 0"/>
                    <a:gd name="G1" fmla="+- 21550 0 0"/>
                    <a:gd name="G2" fmla="+- 21600 0 0"/>
                    <a:gd name="T0" fmla="*/ 1468 w 16004"/>
                    <a:gd name="T1" fmla="*/ 0 h 21550"/>
                    <a:gd name="T2" fmla="*/ 16004 w 16004"/>
                    <a:gd name="T3" fmla="*/ 7043 h 21550"/>
                    <a:gd name="T4" fmla="*/ 0 w 16004"/>
                    <a:gd name="T5" fmla="*/ 21550 h 21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004" h="21550" fill="none" extrusionOk="0">
                      <a:moveTo>
                        <a:pt x="1468" y="-1"/>
                      </a:moveTo>
                      <a:cubicBezTo>
                        <a:pt x="7041" y="379"/>
                        <a:pt x="12251" y="2904"/>
                        <a:pt x="16003" y="7043"/>
                      </a:cubicBezTo>
                    </a:path>
                    <a:path w="16004" h="21550" stroke="0" extrusionOk="0">
                      <a:moveTo>
                        <a:pt x="1468" y="-1"/>
                      </a:moveTo>
                      <a:cubicBezTo>
                        <a:pt x="7041" y="379"/>
                        <a:pt x="12251" y="2904"/>
                        <a:pt x="16003" y="7043"/>
                      </a:cubicBezTo>
                      <a:lnTo>
                        <a:pt x="0" y="2155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Arc 65"/>
                <p:cNvSpPr>
                  <a:spLocks/>
                </p:cNvSpPr>
                <p:nvPr/>
              </p:nvSpPr>
              <p:spPr bwMode="auto">
                <a:xfrm>
                  <a:off x="5279" y="3498"/>
                  <a:ext cx="499" cy="142"/>
                </a:xfrm>
                <a:custGeom>
                  <a:avLst/>
                  <a:gdLst>
                    <a:gd name="G0" fmla="+- 0 0 0"/>
                    <a:gd name="G1" fmla="+- 21195 0 0"/>
                    <a:gd name="G2" fmla="+- 21600 0 0"/>
                    <a:gd name="T0" fmla="*/ 4165 w 19602"/>
                    <a:gd name="T1" fmla="*/ 0 h 21195"/>
                    <a:gd name="T2" fmla="*/ 19602 w 19602"/>
                    <a:gd name="T3" fmla="*/ 12121 h 21195"/>
                    <a:gd name="T4" fmla="*/ 0 w 19602"/>
                    <a:gd name="T5" fmla="*/ 21195 h 21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602" h="21195" fill="none" extrusionOk="0">
                      <a:moveTo>
                        <a:pt x="4164" y="0"/>
                      </a:moveTo>
                      <a:cubicBezTo>
                        <a:pt x="10954" y="1334"/>
                        <a:pt x="16694" y="5841"/>
                        <a:pt x="19601" y="12121"/>
                      </a:cubicBezTo>
                    </a:path>
                    <a:path w="19602" h="21195" stroke="0" extrusionOk="0">
                      <a:moveTo>
                        <a:pt x="4164" y="0"/>
                      </a:moveTo>
                      <a:cubicBezTo>
                        <a:pt x="10954" y="1334"/>
                        <a:pt x="16694" y="5841"/>
                        <a:pt x="19601" y="12121"/>
                      </a:cubicBezTo>
                      <a:lnTo>
                        <a:pt x="0" y="2119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8" name="Line 16"/>
              <p:cNvSpPr>
                <a:spLocks noChangeShapeType="1"/>
              </p:cNvSpPr>
              <p:nvPr/>
            </p:nvSpPr>
            <p:spPr bwMode="auto">
              <a:xfrm rot="19800000" flipV="1">
                <a:off x="3270494" y="2740830"/>
                <a:ext cx="926611" cy="809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Oval 27"/>
              <p:cNvSpPr>
                <a:spLocks noChangeArrowheads="1"/>
              </p:cNvSpPr>
              <p:nvPr/>
            </p:nvSpPr>
            <p:spPr bwMode="auto">
              <a:xfrm>
                <a:off x="7301505" y="3964490"/>
                <a:ext cx="640080" cy="640080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Text Box 14"/>
              <p:cNvSpPr txBox="1">
                <a:spLocks noChangeArrowheads="1"/>
              </p:cNvSpPr>
              <p:nvPr/>
            </p:nvSpPr>
            <p:spPr bwMode="auto">
              <a:xfrm>
                <a:off x="6320242" y="1676400"/>
                <a:ext cx="107115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SCF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Text Box 14"/>
              <p:cNvSpPr txBox="1">
                <a:spLocks noChangeArrowheads="1"/>
              </p:cNvSpPr>
              <p:nvPr/>
            </p:nvSpPr>
            <p:spPr bwMode="auto">
              <a:xfrm rot="1341573">
                <a:off x="1165248" y="2976255"/>
                <a:ext cx="1432644" cy="4484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Breakup</a:t>
                </a:r>
                <a:endParaRPr lang="en-US" sz="20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Text Box 14"/>
              <p:cNvSpPr txBox="1">
                <a:spLocks noChangeArrowheads="1"/>
              </p:cNvSpPr>
              <p:nvPr/>
            </p:nvSpPr>
            <p:spPr bwMode="auto">
              <a:xfrm rot="3120000">
                <a:off x="3474720" y="4572000"/>
                <a:ext cx="1097280" cy="3657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NCBU</a:t>
                </a:r>
                <a:endParaRPr lang="en-US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Arc 65"/>
              <p:cNvSpPr>
                <a:spLocks/>
              </p:cNvSpPr>
              <p:nvPr/>
            </p:nvSpPr>
            <p:spPr bwMode="auto">
              <a:xfrm>
                <a:off x="7700479" y="4588435"/>
                <a:ext cx="757721" cy="212165"/>
              </a:xfrm>
              <a:custGeom>
                <a:avLst/>
                <a:gdLst>
                  <a:gd name="G0" fmla="+- 0 0 0"/>
                  <a:gd name="G1" fmla="+- 21195 0 0"/>
                  <a:gd name="G2" fmla="+- 21600 0 0"/>
                  <a:gd name="T0" fmla="*/ 4165 w 19602"/>
                  <a:gd name="T1" fmla="*/ 0 h 21195"/>
                  <a:gd name="T2" fmla="*/ 19602 w 19602"/>
                  <a:gd name="T3" fmla="*/ 12121 h 21195"/>
                  <a:gd name="T4" fmla="*/ 0 w 19602"/>
                  <a:gd name="T5" fmla="*/ 21195 h 21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02" h="21195" fill="none" extrusionOk="0">
                    <a:moveTo>
                      <a:pt x="4164" y="0"/>
                    </a:moveTo>
                    <a:cubicBezTo>
                      <a:pt x="10954" y="1334"/>
                      <a:pt x="16694" y="5841"/>
                      <a:pt x="19601" y="12121"/>
                    </a:cubicBezTo>
                  </a:path>
                  <a:path w="19602" h="21195" stroke="0" extrusionOk="0">
                    <a:moveTo>
                      <a:pt x="4164" y="0"/>
                    </a:moveTo>
                    <a:cubicBezTo>
                      <a:pt x="10954" y="1334"/>
                      <a:pt x="16694" y="5841"/>
                      <a:pt x="19601" y="12121"/>
                    </a:cubicBezTo>
                    <a:lnTo>
                      <a:pt x="0" y="21195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Right Arrow 76"/>
              <p:cNvSpPr/>
              <p:nvPr/>
            </p:nvSpPr>
            <p:spPr>
              <a:xfrm>
                <a:off x="4191000" y="1187923"/>
                <a:ext cx="3048000" cy="457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4"/>
              <p:cNvGrpSpPr/>
              <p:nvPr/>
            </p:nvGrpSpPr>
            <p:grpSpPr>
              <a:xfrm>
                <a:off x="3276600" y="1066800"/>
                <a:ext cx="457200" cy="457200"/>
                <a:chOff x="3124200" y="2438400"/>
                <a:chExt cx="457200" cy="457200"/>
              </a:xfrm>
            </p:grpSpPr>
            <p:sp>
              <p:nvSpPr>
                <p:cNvPr id="115" name="Oval 10"/>
                <p:cNvSpPr>
                  <a:spLocks noChangeArrowheads="1"/>
                </p:cNvSpPr>
                <p:nvPr/>
              </p:nvSpPr>
              <p:spPr bwMode="auto">
                <a:xfrm>
                  <a:off x="3200400" y="2567133"/>
                  <a:ext cx="320040" cy="3200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33FF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Oval 11"/>
                <p:cNvSpPr>
                  <a:spLocks noChangeArrowheads="1"/>
                </p:cNvSpPr>
                <p:nvPr/>
              </p:nvSpPr>
              <p:spPr bwMode="auto">
                <a:xfrm>
                  <a:off x="3261644" y="2438401"/>
                  <a:ext cx="182880" cy="1828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3124200" y="243840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6" name="Line 21"/>
              <p:cNvSpPr>
                <a:spLocks noChangeShapeType="1"/>
              </p:cNvSpPr>
              <p:nvPr/>
            </p:nvSpPr>
            <p:spPr bwMode="auto">
              <a:xfrm rot="1800000" flipV="1">
                <a:off x="1338343" y="3019649"/>
                <a:ext cx="1143582" cy="1323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" name="Oval 32"/>
              <p:cNvSpPr>
                <a:spLocks noChangeArrowheads="1"/>
              </p:cNvSpPr>
              <p:nvPr/>
            </p:nvSpPr>
            <p:spPr bwMode="auto">
              <a:xfrm>
                <a:off x="5775960" y="1935480"/>
                <a:ext cx="548640" cy="54864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" name="Oval 33"/>
              <p:cNvSpPr>
                <a:spLocks noChangeArrowheads="1"/>
              </p:cNvSpPr>
              <p:nvPr/>
            </p:nvSpPr>
            <p:spPr bwMode="auto">
              <a:xfrm>
                <a:off x="5623560" y="2240280"/>
                <a:ext cx="320040" cy="3200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" name="Oval 34"/>
              <p:cNvSpPr>
                <a:spLocks noChangeArrowheads="1"/>
              </p:cNvSpPr>
              <p:nvPr/>
            </p:nvSpPr>
            <p:spPr bwMode="auto">
              <a:xfrm>
                <a:off x="5760720" y="187452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0" name="Oval 32"/>
              <p:cNvSpPr>
                <a:spLocks noChangeArrowheads="1"/>
              </p:cNvSpPr>
              <p:nvPr/>
            </p:nvSpPr>
            <p:spPr bwMode="auto">
              <a:xfrm>
                <a:off x="4495800" y="1965960"/>
                <a:ext cx="548640" cy="54864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1" name="Oval 33"/>
              <p:cNvSpPr>
                <a:spLocks noChangeArrowheads="1"/>
              </p:cNvSpPr>
              <p:nvPr/>
            </p:nvSpPr>
            <p:spPr bwMode="auto">
              <a:xfrm>
                <a:off x="4099560" y="2270760"/>
                <a:ext cx="320040" cy="3200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" name="Oval 34"/>
              <p:cNvSpPr>
                <a:spLocks noChangeArrowheads="1"/>
              </p:cNvSpPr>
              <p:nvPr/>
            </p:nvSpPr>
            <p:spPr bwMode="auto">
              <a:xfrm>
                <a:off x="4389120" y="202692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" name="Line 21"/>
              <p:cNvSpPr>
                <a:spLocks noChangeShapeType="1"/>
              </p:cNvSpPr>
              <p:nvPr/>
            </p:nvSpPr>
            <p:spPr bwMode="auto">
              <a:xfrm>
                <a:off x="6324600" y="4267200"/>
                <a:ext cx="9337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" name="Line 21"/>
              <p:cNvSpPr>
                <a:spLocks noChangeShapeType="1"/>
              </p:cNvSpPr>
              <p:nvPr/>
            </p:nvSpPr>
            <p:spPr bwMode="auto">
              <a:xfrm>
                <a:off x="6324600" y="3276600"/>
                <a:ext cx="9337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" name="Oval 32"/>
              <p:cNvSpPr>
                <a:spLocks noChangeArrowheads="1"/>
              </p:cNvSpPr>
              <p:nvPr/>
            </p:nvSpPr>
            <p:spPr bwMode="auto">
              <a:xfrm>
                <a:off x="5623560" y="4023360"/>
                <a:ext cx="548640" cy="54864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" name="Oval 33"/>
              <p:cNvSpPr>
                <a:spLocks noChangeArrowheads="1"/>
              </p:cNvSpPr>
              <p:nvPr/>
            </p:nvSpPr>
            <p:spPr bwMode="auto">
              <a:xfrm>
                <a:off x="5318760" y="4556760"/>
                <a:ext cx="320040" cy="3200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" name="Oval 34"/>
              <p:cNvSpPr>
                <a:spLocks noChangeArrowheads="1"/>
              </p:cNvSpPr>
              <p:nvPr/>
            </p:nvSpPr>
            <p:spPr bwMode="auto">
              <a:xfrm>
                <a:off x="5486400" y="403860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" name="Oval 32"/>
              <p:cNvSpPr>
                <a:spLocks noChangeArrowheads="1"/>
              </p:cNvSpPr>
              <p:nvPr/>
            </p:nvSpPr>
            <p:spPr bwMode="auto">
              <a:xfrm>
                <a:off x="5562600" y="2971800"/>
                <a:ext cx="548640" cy="54864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" name="Oval 33"/>
              <p:cNvSpPr>
                <a:spLocks noChangeArrowheads="1"/>
              </p:cNvSpPr>
              <p:nvPr/>
            </p:nvSpPr>
            <p:spPr bwMode="auto">
              <a:xfrm>
                <a:off x="5257800" y="3200400"/>
                <a:ext cx="320040" cy="3200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Oval 34"/>
              <p:cNvSpPr>
                <a:spLocks noChangeArrowheads="1"/>
              </p:cNvSpPr>
              <p:nvPr/>
            </p:nvSpPr>
            <p:spPr bwMode="auto">
              <a:xfrm>
                <a:off x="5684520" y="2743474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Line 21"/>
              <p:cNvSpPr>
                <a:spLocks noChangeShapeType="1"/>
              </p:cNvSpPr>
              <p:nvPr/>
            </p:nvSpPr>
            <p:spPr bwMode="auto">
              <a:xfrm>
                <a:off x="3505200" y="3276600"/>
                <a:ext cx="15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Line 21"/>
              <p:cNvSpPr>
                <a:spLocks noChangeShapeType="1"/>
              </p:cNvSpPr>
              <p:nvPr/>
            </p:nvSpPr>
            <p:spPr bwMode="auto">
              <a:xfrm rot="1440000">
                <a:off x="3376613" y="3802307"/>
                <a:ext cx="17373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" name="Group 146"/>
              <p:cNvGrpSpPr/>
              <p:nvPr/>
            </p:nvGrpSpPr>
            <p:grpSpPr>
              <a:xfrm>
                <a:off x="3215640" y="3505200"/>
                <a:ext cx="4099560" cy="2286274"/>
                <a:chOff x="3215640" y="3505200"/>
                <a:chExt cx="4099560" cy="2286274"/>
              </a:xfrm>
            </p:grpSpPr>
            <p:sp>
              <p:nvSpPr>
                <p:cNvPr id="134" name="Line 21"/>
                <p:cNvSpPr>
                  <a:spLocks noChangeShapeType="1"/>
                </p:cNvSpPr>
                <p:nvPr/>
              </p:nvSpPr>
              <p:spPr bwMode="auto">
                <a:xfrm>
                  <a:off x="4953000" y="5791200"/>
                  <a:ext cx="2362200" cy="2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3215640" y="3505200"/>
                  <a:ext cx="1737360" cy="228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 Box 14"/>
              <p:cNvSpPr txBox="1">
                <a:spLocks noChangeArrowheads="1"/>
              </p:cNvSpPr>
              <p:nvPr/>
            </p:nvSpPr>
            <p:spPr bwMode="auto">
              <a:xfrm>
                <a:off x="6244042" y="2876490"/>
                <a:ext cx="107115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ICF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Text Box 14"/>
              <p:cNvSpPr txBox="1">
                <a:spLocks noChangeArrowheads="1"/>
              </p:cNvSpPr>
              <p:nvPr/>
            </p:nvSpPr>
            <p:spPr bwMode="auto">
              <a:xfrm>
                <a:off x="6248400" y="3867090"/>
                <a:ext cx="107115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ICF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7323829" y="1218385"/>
              <a:ext cx="542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CN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391400" y="2190690"/>
              <a:ext cx="5421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CN</a:t>
              </a:r>
              <a:endPara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157"/>
            <p:cNvGrpSpPr/>
            <p:nvPr/>
          </p:nvGrpSpPr>
          <p:grpSpPr>
            <a:xfrm>
              <a:off x="27432" y="2743200"/>
              <a:ext cx="457200" cy="457200"/>
              <a:chOff x="0" y="2743200"/>
              <a:chExt cx="457200" cy="457200"/>
            </a:xfrm>
          </p:grpSpPr>
          <p:sp>
            <p:nvSpPr>
              <p:cNvPr id="155" name="Oval 10"/>
              <p:cNvSpPr>
                <a:spLocks noChangeArrowheads="1"/>
              </p:cNvSpPr>
              <p:nvPr/>
            </p:nvSpPr>
            <p:spPr bwMode="auto">
              <a:xfrm>
                <a:off x="76200" y="2871933"/>
                <a:ext cx="320040" cy="32004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" name="Oval 11"/>
              <p:cNvSpPr>
                <a:spLocks noChangeArrowheads="1"/>
              </p:cNvSpPr>
              <p:nvPr/>
            </p:nvSpPr>
            <p:spPr bwMode="auto">
              <a:xfrm>
                <a:off x="137444" y="2743201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0" y="2743200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7315200" y="333369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CN</a:t>
              </a:r>
              <a:endPara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306464" y="432429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CN</a:t>
              </a:r>
              <a:endPara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447800" y="1143000"/>
            <a:ext cx="7620000" cy="5410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Fusion with weakly bound nuclei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28600" y="533400"/>
            <a:ext cx="8686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Weakly bound nuclei have </a:t>
            </a:r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dominant cluster structure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low breakup threshold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1088"/>
          <p:cNvSpPr txBox="1">
            <a:spLocks noChangeArrowheads="1"/>
          </p:cNvSpPr>
          <p:nvPr/>
        </p:nvSpPr>
        <p:spPr bwMode="auto">
          <a:xfrm>
            <a:off x="76200" y="1654314"/>
            <a:ext cx="3352800" cy="707886"/>
          </a:xfrm>
          <a:prstGeom prst="rect">
            <a:avLst/>
          </a:prstGeom>
          <a:solidFill>
            <a:srgbClr val="CCFFCC"/>
          </a:solidFill>
          <a:ln w="317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Additional channels </a:t>
            </a:r>
            <a:r>
              <a:rPr lang="en-US" sz="20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open up : </a:t>
            </a:r>
            <a:r>
              <a:rPr lang="en-US" sz="2000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breakup and transfer </a:t>
            </a:r>
            <a:r>
              <a:rPr lang="en-US" sz="2000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breakup</a:t>
            </a:r>
            <a:endParaRPr lang="en-US" sz="2000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24000" y="5692914"/>
            <a:ext cx="518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interest: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Energy dependence of TF and CF, if separated.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36920" y="838200"/>
            <a:ext cx="3307080" cy="3385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From presentation of </a:t>
            </a:r>
            <a:r>
              <a:rPr lang="en-GB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P. R. S. Gomes</a:t>
            </a:r>
          </a:p>
        </p:txBody>
      </p:sp>
      <p:sp>
        <p:nvSpPr>
          <p:cNvPr id="108" name="Line 21"/>
          <p:cNvSpPr>
            <a:spLocks noChangeShapeType="1"/>
          </p:cNvSpPr>
          <p:nvPr/>
        </p:nvSpPr>
        <p:spPr bwMode="auto">
          <a:xfrm>
            <a:off x="5943600" y="2895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696200" y="1219200"/>
            <a:ext cx="1066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543800" y="1143000"/>
            <a:ext cx="1295400" cy="396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ate Placeholder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8630-7F49-4E68-862F-5E9ACD404920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06" grpId="0"/>
      <p:bldP spid="79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Observations of Fusion with weakly bound nuclei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524000" y="971490"/>
            <a:ext cx="5486400" cy="400110"/>
          </a:xfrm>
          <a:prstGeom prst="rect">
            <a:avLst/>
          </a:prstGeom>
          <a:noFill/>
          <a:ln>
            <a:solidFill>
              <a:srgbClr val="0000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CF is suppressed compared  to1DBPM prediction.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7086" y="533400"/>
            <a:ext cx="2666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In above barrier region ,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2209800" y="1524000"/>
            <a:ext cx="4191000" cy="400110"/>
          </a:xfrm>
          <a:prstGeom prst="rect">
            <a:avLst/>
          </a:prstGeom>
          <a:noFill/>
          <a:ln>
            <a:solidFill>
              <a:srgbClr val="0000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TF matches with1DBPM prediction.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62200" y="2038290"/>
            <a:ext cx="3733800" cy="400110"/>
          </a:xfrm>
          <a:prstGeom prst="rect">
            <a:avLst/>
          </a:prstGeom>
          <a:noFill/>
          <a:ln>
            <a:solidFill>
              <a:srgbClr val="0000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i.e. flux from CF went to ICF.</a:t>
            </a:r>
            <a:endParaRPr lang="en-US" sz="20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676400" y="3943290"/>
            <a:ext cx="5486400" cy="400110"/>
          </a:xfrm>
          <a:prstGeom prst="rect">
            <a:avLst/>
          </a:prstGeom>
          <a:noFill/>
          <a:ln>
            <a:solidFill>
              <a:srgbClr val="0000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Both CF &amp; TF are enhanced compared  to1DBPM.</a:t>
            </a:r>
            <a:endParaRPr lang="en-US" sz="20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2658" y="3505200"/>
            <a:ext cx="268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In below barrier region ,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1447800" y="4495800"/>
            <a:ext cx="6019800" cy="400110"/>
          </a:xfrm>
          <a:prstGeom prst="rect">
            <a:avLst/>
          </a:prstGeom>
          <a:noFill/>
          <a:ln>
            <a:solidFill>
              <a:srgbClr val="0000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CF have been tried to be explained by channel coupling.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24000" y="5086290"/>
            <a:ext cx="5791200" cy="400110"/>
          </a:xfrm>
          <a:prstGeom prst="rect">
            <a:avLst/>
          </a:prstGeom>
          <a:noFill/>
          <a:ln>
            <a:solidFill>
              <a:srgbClr val="0000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TF very large compared to the theoretical predictions.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1E2-1591-4380-B337-8DCABBBF3A25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/>
      <p:bldP spid="99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indent="-342900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Motivation of present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733800" cy="365125"/>
          </a:xfrm>
        </p:spPr>
        <p:txBody>
          <a:bodyPr/>
          <a:lstStyle/>
          <a:p>
            <a:r>
              <a:rPr lang="en-US" smtClean="0"/>
              <a:t>NN 2015, Md. Moin Shaikh SRF, SINP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How BU like processes affect TF and CF with energy and target mass or charge? 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0CB1-B203-4058-875E-B9956815A70C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651337"/>
            <a:ext cx="3429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Weakly bound stable projectiles 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Li, 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show change in suppression factor with target . 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849469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for 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insufficient, specially at lower-medium mass.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858000" y="5924490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Also …….</a:t>
            </a:r>
            <a:endParaRPr lang="en-US" sz="2000" dirty="0"/>
          </a:p>
        </p:txBody>
      </p:sp>
      <p:pic>
        <p:nvPicPr>
          <p:cNvPr id="330753" name="Picture 1" descr="C:\Users\moin\Desktop\sup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1157333"/>
            <a:ext cx="5562600" cy="4516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7D5C-46EC-47CA-AFE1-6E100E5A8300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" y="3429000"/>
            <a:ext cx="342900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Enhancement of CF can be explained by channel coupling.</a:t>
            </a:r>
          </a:p>
          <a:p>
            <a:endParaRPr lang="en-US" sz="20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TF cannot be explained by it.</a:t>
            </a: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TF = CF+ </a:t>
            </a:r>
            <a:r>
              <a:rPr lang="en-US" sz="2000" b="1" u="sng" dirty="0" smtClean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ICF + DCT/+ 1p- stripping</a:t>
            </a:r>
            <a:endParaRPr lang="en-US" sz="2000" b="1" u="sng" baseline="-25000" dirty="0">
              <a:solidFill>
                <a:srgbClr val="0000B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786735"/>
            <a:ext cx="6781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Same study extended to </a:t>
            </a:r>
            <a:r>
              <a:rPr lang="en-US" sz="2400" baseline="30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400" baseline="30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Ni system</a:t>
            </a:r>
            <a:endParaRPr lang="en-US" sz="24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-76200" y="762000"/>
            <a:ext cx="3429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Observation from </a:t>
            </a:r>
            <a:r>
              <a:rPr lang="en-US" sz="2000" b="1" baseline="30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000" b="1" baseline="30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Ni:</a:t>
            </a:r>
            <a:endParaRPr lang="en-US" sz="2000" b="1" baseline="-250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Motivation of present study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" y="1273314"/>
            <a:ext cx="31242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E &gt;V</a:t>
            </a:r>
            <a:r>
              <a:rPr lang="en-US" sz="20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CF suppressed by 13% but TF is unaffected.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" y="2190690"/>
            <a:ext cx="3200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E &lt;V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TF &amp; CF enhanced. </a:t>
            </a:r>
          </a:p>
        </p:txBody>
      </p:sp>
      <p:pic>
        <p:nvPicPr>
          <p:cNvPr id="329730" name="Picture 2" descr="F:\june 15-15\6li\6Li_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914400"/>
            <a:ext cx="5577840" cy="47487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5715000" y="1295400"/>
          <a:ext cx="2514600" cy="484188"/>
        </p:xfrm>
        <a:graphic>
          <a:graphicData uri="http://schemas.openxmlformats.org/presentationml/2006/ole">
            <p:oleObj spid="_x0000_s329731" name="Equation" r:id="rId5" imgW="1117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:\tifr2014\2014photo\21012014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518" y="533400"/>
            <a:ext cx="6508282" cy="5257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Experimental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Setup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E9B6-80D0-4CFC-901A-D25F04F897C7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5769114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 experiment carried out at </a:t>
            </a:r>
            <a:r>
              <a:rPr lang="en-US" sz="20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Pelletron</a:t>
            </a:r>
            <a:r>
              <a:rPr lang="en-US" sz="2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Facility in Mumbai, India.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Data recorded and analyzed using the acquisition software LAMPS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93216"/>
            <a:ext cx="2590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Symbol"/>
              <a:buChar char="·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Fusion excitation function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12-28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Symbol"/>
              <a:buChar char="·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·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Beam: 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Li (Breakup threshold</a:t>
            </a:r>
            <a:r>
              <a:rPr lang="en-US" sz="20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2.47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MeV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buFont typeface="Symbol"/>
              <a:buChar char="·"/>
            </a:pP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Symbol"/>
              <a:buChar char="·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Current:  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1.5-6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pnA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buFont typeface="Symbol"/>
              <a:buChar char="·"/>
            </a:pP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Symbol"/>
              <a:buChar char="·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Target thickness :  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l-G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g/cm</a:t>
            </a:r>
            <a:r>
              <a:rPr lang="en-US" sz="20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2 64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Ni.</a:t>
            </a:r>
          </a:p>
          <a:p>
            <a:pPr>
              <a:buFont typeface="Symbol"/>
              <a:buChar char="·"/>
            </a:pP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·"/>
            </a:pP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·"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Detection procedure: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online characteristic </a:t>
            </a:r>
            <a:r>
              <a:rPr lang="el-G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γ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-rays from the residues.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 rot="-300000">
            <a:off x="7174808" y="1426112"/>
            <a:ext cx="1268369" cy="40011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/>
          </a:scene3d>
          <a:sp3d contourW="12700">
            <a:bevelT/>
            <a:contourClr>
              <a:schemeClr val="tx1">
                <a:lumMod val="95000"/>
                <a:lumOff val="5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000" b="1" baseline="30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clover</a:t>
            </a:r>
            <a:endParaRPr lang="en-US" sz="2000" b="1" baseline="-25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38800" y="1143000"/>
            <a:ext cx="5334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458034">
            <a:off x="5371189" y="82038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endParaRPr lang="en-US" sz="2400" b="1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520000">
            <a:off x="5592269" y="2153131"/>
            <a:ext cx="1404641" cy="400110"/>
          </a:xfrm>
          <a:prstGeom prst="rect">
            <a:avLst/>
          </a:prstGeom>
          <a:solidFill>
            <a:srgbClr val="00B050"/>
          </a:solidFill>
          <a:scene3d>
            <a:camera prst="isometricOffAxis1Left">
              <a:rot lat="1200000" lon="3600000" rev="1800000"/>
            </a:camera>
            <a:lightRig rig="threePt" dir="t"/>
          </a:scene3d>
          <a:sp3d>
            <a:bevelT w="6350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en-US" sz="2000" b="1" baseline="30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HPGe</a:t>
            </a:r>
            <a:endParaRPr lang="en-US" sz="2000" b="1" baseline="-25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Representative spectra of 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Li+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26 MeV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DA69-9213-4055-8F0B-DE4ABCA8913A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429000" cy="365125"/>
          </a:xfrm>
        </p:spPr>
        <p:txBody>
          <a:bodyPr/>
          <a:lstStyle/>
          <a:p>
            <a:r>
              <a:rPr lang="en-US" smtClean="0"/>
              <a:t>NN 2015, Md. Moin Shaikh SRF, SINP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" name="Picture 3" descr="D:\MOIN 1st sep\fusion\pap\7li64ni\7Li_spect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52519"/>
            <a:ext cx="8534400" cy="564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C258-4D22-4435-8816-F4DC94216C23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76200"/>
            <a:ext cx="9144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Li+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 excitation function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40603"/>
            <a:ext cx="6781800" cy="707886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Pure CF channels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 (2n) , 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 (3n), 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Zn (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pn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Zn( p2n) </a:t>
            </a:r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Mixed CF+ICF channels: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30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Cu (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n) and </a:t>
            </a:r>
            <a:r>
              <a:rPr lang="en-US" sz="2000" b="1" baseline="30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Cu (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2n)</a:t>
            </a:r>
            <a:endParaRPr lang="en-US" sz="2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Observed channels: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8722" y="1134031"/>
            <a:ext cx="2646878" cy="4657169"/>
            <a:chOff x="248722" y="1134031"/>
            <a:chExt cx="2646878" cy="4657169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381000" y="1134031"/>
            <a:ext cx="2257425" cy="3224212"/>
          </p:xfrm>
          <a:graphic>
            <a:graphicData uri="http://schemas.openxmlformats.org/presentationml/2006/ole">
              <p:oleObj spid="_x0000_s324610" name="Equation" r:id="rId4" imgW="977760" imgH="1396800" progId="Equation.3">
                <p:embed/>
              </p:oleObj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048675" y="2831068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-yield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3643" y="5421868"/>
              <a:ext cx="2359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No. Target particle/area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8722" y="4888468"/>
              <a:ext cx="2646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No. incident beam particle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9075" y="4519136"/>
              <a:ext cx="1283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-efficiency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1066800" y="4278868"/>
              <a:ext cx="304800" cy="3048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1333500" y="4545568"/>
              <a:ext cx="762000" cy="2286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1524000" y="4736068"/>
              <a:ext cx="1219200" cy="3048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24000" y="3135868"/>
              <a:ext cx="304800" cy="2286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4611" name="Picture 3" descr="C:\Users\moin\Desktop\7Li_fusio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9570" y="1371600"/>
            <a:ext cx="6082030" cy="49228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9" name="Oval 18"/>
          <p:cNvSpPr/>
          <p:nvPr/>
        </p:nvSpPr>
        <p:spPr>
          <a:xfrm>
            <a:off x="8001000" y="1905000"/>
            <a:ext cx="304800" cy="304800"/>
          </a:xfrm>
          <a:prstGeom prst="ellipse">
            <a:avLst/>
          </a:prstGeom>
          <a:noFill/>
          <a:ln w="1905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96200" y="4800600"/>
            <a:ext cx="304800" cy="304800"/>
          </a:xfrm>
          <a:prstGeom prst="ellipse">
            <a:avLst/>
          </a:prstGeom>
          <a:noFill/>
          <a:ln w="1905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EE22-20C2-442A-862C-CF7DF5765E0D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NN 2015, Md. Moin Shaikh SRF, SINP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873-7187-464C-86B6-560FA273281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Extraction of complete fusion cross section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90490"/>
            <a:ext cx="4648200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Extracted from two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Ga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channels 2n and 3n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533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Used statistical model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PACE4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2504" name="Object 8"/>
          <p:cNvGraphicFramePr>
            <a:graphicFrameLocks noChangeAspect="1"/>
          </p:cNvGraphicFramePr>
          <p:nvPr/>
        </p:nvGraphicFramePr>
        <p:xfrm>
          <a:off x="228600" y="1752600"/>
          <a:ext cx="2064774" cy="1066800"/>
        </p:xfrm>
        <a:graphic>
          <a:graphicData uri="http://schemas.openxmlformats.org/presentationml/2006/ole">
            <p:oleObj spid="_x0000_s362504" name="Equation" r:id="rId4" imgW="685800" imgH="457200" progId="Equation.3">
              <p:embed/>
            </p:oleObj>
          </a:graphicData>
        </a:graphic>
      </p:graphicFrame>
      <p:graphicFrame>
        <p:nvGraphicFramePr>
          <p:cNvPr id="362505" name="Object 9"/>
          <p:cNvGraphicFramePr>
            <a:graphicFrameLocks noChangeAspect="1"/>
          </p:cNvGraphicFramePr>
          <p:nvPr/>
        </p:nvGraphicFramePr>
        <p:xfrm>
          <a:off x="304800" y="4019352"/>
          <a:ext cx="2090737" cy="628848"/>
        </p:xfrm>
        <a:graphic>
          <a:graphicData uri="http://schemas.openxmlformats.org/presentationml/2006/ole">
            <p:oleObj spid="_x0000_s362505" name="Equation" r:id="rId5" imgW="990360" imgH="241200" progId="Equation.3">
              <p:embed/>
            </p:oleObj>
          </a:graphicData>
        </a:graphic>
      </p:graphicFrame>
      <p:pic>
        <p:nvPicPr>
          <p:cNvPr id="362506" name="Picture 10" descr="C:\Users\moin\Desktop\7Li_CF-ch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147762"/>
            <a:ext cx="5791200" cy="51768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91000" y="12762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% of 2n+3n within CF is 66-87%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8092</TotalTime>
  <Words>1206</Words>
  <Application>Microsoft Office PowerPoint</Application>
  <PresentationFormat>Presentazione su schermo (4:3)</PresentationFormat>
  <Paragraphs>231</Paragraphs>
  <Slides>17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Diapositiva 1</vt:lpstr>
      <vt:lpstr>Fusion with weakly bound nuclei</vt:lpstr>
      <vt:lpstr>Observations of Fusion with weakly bound nuclei </vt:lpstr>
      <vt:lpstr>Motivation of present study</vt:lpstr>
      <vt:lpstr>Diapositiva 5</vt:lpstr>
      <vt:lpstr>Diapositiva 6</vt:lpstr>
      <vt:lpstr>Representative spectra of 7Li+64Ni at Elab = 26 MeV</vt:lpstr>
      <vt:lpstr>Diapositiva 8</vt:lpstr>
      <vt:lpstr>Diapositiva 9</vt:lpstr>
      <vt:lpstr>Diapositiva 10</vt:lpstr>
      <vt:lpstr>Diapositiva 11</vt:lpstr>
      <vt:lpstr>Above barrier Suppression: 7Li</vt:lpstr>
      <vt:lpstr>Diapositiva 13</vt:lpstr>
      <vt:lpstr>Diapositiva 14</vt:lpstr>
      <vt:lpstr>Conclusion </vt:lpstr>
      <vt:lpstr>I am really thankful to my collaborators</vt:lpstr>
      <vt:lpstr>Thank You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moin</dc:creator>
  <cp:lastModifiedBy>defilippo</cp:lastModifiedBy>
  <cp:revision>781</cp:revision>
  <dcterms:created xsi:type="dcterms:W3CDTF">2013-01-19T19:08:18Z</dcterms:created>
  <dcterms:modified xsi:type="dcterms:W3CDTF">2015-07-23T06:43:11Z</dcterms:modified>
</cp:coreProperties>
</file>