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79" r:id="rId2"/>
    <p:sldId id="335" r:id="rId3"/>
    <p:sldId id="339" r:id="rId4"/>
    <p:sldId id="340" r:id="rId5"/>
    <p:sldId id="341" r:id="rId6"/>
    <p:sldId id="342" r:id="rId7"/>
    <p:sldId id="343" r:id="rId8"/>
    <p:sldId id="344" r:id="rId9"/>
    <p:sldId id="337" r:id="rId10"/>
    <p:sldId id="347" r:id="rId11"/>
    <p:sldId id="348" r:id="rId12"/>
    <p:sldId id="350" r:id="rId13"/>
    <p:sldId id="352" r:id="rId14"/>
    <p:sldId id="355" r:id="rId15"/>
    <p:sldId id="353" r:id="rId16"/>
    <p:sldId id="356" r:id="rId17"/>
    <p:sldId id="357" r:id="rId18"/>
    <p:sldId id="358" r:id="rId19"/>
    <p:sldId id="360" r:id="rId20"/>
    <p:sldId id="359" r:id="rId21"/>
    <p:sldId id="363" r:id="rId22"/>
    <p:sldId id="362" r:id="rId23"/>
    <p:sldId id="361" r:id="rId24"/>
    <p:sldId id="365" r:id="rId25"/>
    <p:sldId id="364" r:id="rId26"/>
    <p:sldId id="313" r:id="rId27"/>
    <p:sldId id="293" r:id="rId28"/>
    <p:sldId id="333" r:id="rId29"/>
  </p:sldIdLst>
  <p:sldSz cx="9144000" cy="6858000" type="screen4x3"/>
  <p:notesSz cx="6400800" cy="86868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FF3399"/>
    <a:srgbClr val="000066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 autoAdjust="0"/>
    <p:restoredTop sz="75152" autoAdjust="0"/>
  </p:normalViewPr>
  <p:slideViewPr>
    <p:cSldViewPr>
      <p:cViewPr>
        <p:scale>
          <a:sx n="120" d="100"/>
          <a:sy n="120" d="100"/>
        </p:scale>
        <p:origin x="-57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5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5"/>
            <a:ext cx="2774129" cy="434269"/>
          </a:xfrm>
          <a:prstGeom prst="rect">
            <a:avLst/>
          </a:prstGeom>
        </p:spPr>
        <p:txBody>
          <a:bodyPr vert="horz" lIns="82335" tIns="41166" rIns="82335" bIns="41166" rtlCol="0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625180" y="5"/>
            <a:ext cx="2774129" cy="434269"/>
          </a:xfrm>
          <a:prstGeom prst="rect">
            <a:avLst/>
          </a:prstGeom>
        </p:spPr>
        <p:txBody>
          <a:bodyPr vert="horz" lIns="82335" tIns="41166" rIns="82335" bIns="41166" rtlCol="0"/>
          <a:lstStyle>
            <a:lvl1pPr algn="r">
              <a:defRPr sz="1100"/>
            </a:lvl1pPr>
          </a:lstStyle>
          <a:p>
            <a:fld id="{EF8B29AB-D33C-4C41-9D92-5954218D4847}" type="datetimeFigureOut">
              <a:rPr kumimoji="1" lang="ja-JP" altLang="en-US" smtClean="0"/>
              <a:pPr/>
              <a:t>2012/6/4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1" y="8251145"/>
            <a:ext cx="2774129" cy="434269"/>
          </a:xfrm>
          <a:prstGeom prst="rect">
            <a:avLst/>
          </a:prstGeom>
        </p:spPr>
        <p:txBody>
          <a:bodyPr vert="horz" lIns="82335" tIns="41166" rIns="82335" bIns="41166" rtlCol="0" anchor="b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625180" y="8251145"/>
            <a:ext cx="2774129" cy="434269"/>
          </a:xfrm>
          <a:prstGeom prst="rect">
            <a:avLst/>
          </a:prstGeom>
        </p:spPr>
        <p:txBody>
          <a:bodyPr vert="horz" lIns="82335" tIns="41166" rIns="82335" bIns="41166" rtlCol="0" anchor="b"/>
          <a:lstStyle>
            <a:lvl1pPr algn="r">
              <a:defRPr sz="1100"/>
            </a:lvl1pPr>
          </a:lstStyle>
          <a:p>
            <a:fld id="{578EFF32-A9B3-4AEE-ADED-23EBA363618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1447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4" y="3"/>
            <a:ext cx="2773679" cy="434340"/>
          </a:xfrm>
          <a:prstGeom prst="rect">
            <a:avLst/>
          </a:prstGeom>
        </p:spPr>
        <p:txBody>
          <a:bodyPr vert="horz" lIns="82335" tIns="41166" rIns="82335" bIns="41166" rtlCol="0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625642" y="3"/>
            <a:ext cx="2773679" cy="434340"/>
          </a:xfrm>
          <a:prstGeom prst="rect">
            <a:avLst/>
          </a:prstGeom>
        </p:spPr>
        <p:txBody>
          <a:bodyPr vert="horz" lIns="82335" tIns="41166" rIns="82335" bIns="41166" rtlCol="0"/>
          <a:lstStyle>
            <a:lvl1pPr algn="r">
              <a:defRPr sz="1100"/>
            </a:lvl1pPr>
          </a:lstStyle>
          <a:p>
            <a:fld id="{CFD30891-9D3B-44A5-AD88-76EEF2E13D2E}" type="datetimeFigureOut">
              <a:rPr kumimoji="1" lang="ja-JP" altLang="en-US" smtClean="0"/>
              <a:pPr/>
              <a:t>2012/6/4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652463"/>
            <a:ext cx="4341812" cy="3255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2335" tIns="41166" rIns="82335" bIns="41166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40081" y="4126232"/>
            <a:ext cx="5120640" cy="3909060"/>
          </a:xfrm>
          <a:prstGeom prst="rect">
            <a:avLst/>
          </a:prstGeom>
        </p:spPr>
        <p:txBody>
          <a:bodyPr vert="horz" lIns="82335" tIns="41166" rIns="82335" bIns="41166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4" y="8250955"/>
            <a:ext cx="2773679" cy="434340"/>
          </a:xfrm>
          <a:prstGeom prst="rect">
            <a:avLst/>
          </a:prstGeom>
        </p:spPr>
        <p:txBody>
          <a:bodyPr vert="horz" lIns="82335" tIns="41166" rIns="82335" bIns="41166" rtlCol="0" anchor="b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625642" y="8250955"/>
            <a:ext cx="2773679" cy="434340"/>
          </a:xfrm>
          <a:prstGeom prst="rect">
            <a:avLst/>
          </a:prstGeom>
        </p:spPr>
        <p:txBody>
          <a:bodyPr vert="horz" lIns="82335" tIns="41166" rIns="82335" bIns="41166" rtlCol="0" anchor="b"/>
          <a:lstStyle>
            <a:lvl1pPr algn="r">
              <a:defRPr sz="1100"/>
            </a:lvl1pPr>
          </a:lstStyle>
          <a:p>
            <a:fld id="{7007E69C-5A0A-485B-B78E-4C4089E2185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7375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sz="9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08750" indent="-308750" defTabSz="823330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lang="ja-JP" altLang="en-US" smtClean="0">
                <a:solidFill>
                  <a:prstClr val="black"/>
                </a:solidFill>
              </a:rPr>
              <a:pPr/>
              <a:t>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08750" indent="-308750" defTabSz="823330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lang="ja-JP" altLang="en-US" smtClean="0">
                <a:solidFill>
                  <a:prstClr val="black"/>
                </a:solidFill>
              </a:rPr>
              <a:pPr/>
              <a:t>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08750" indent="-308750" defTabSz="823330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lang="ja-JP" altLang="en-US" smtClean="0">
                <a:solidFill>
                  <a:prstClr val="black"/>
                </a:solidFill>
              </a:rPr>
              <a:pPr/>
              <a:t>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08750" indent="-308750" defTabSz="823330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lang="ja-JP" altLang="en-US" smtClean="0">
                <a:solidFill>
                  <a:prstClr val="black"/>
                </a:solidFill>
              </a:rPr>
              <a:pPr/>
              <a:t>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08750" indent="-308750" defTabSz="823330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lang="ja-JP" altLang="en-US" smtClean="0">
                <a:solidFill>
                  <a:prstClr val="black"/>
                </a:solidFill>
              </a:rPr>
              <a:pPr/>
              <a:t>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08750" indent="-308750" defTabSz="823330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lang="ja-JP" altLang="en-US" smtClean="0">
                <a:solidFill>
                  <a:prstClr val="black"/>
                </a:solidFill>
              </a:rPr>
              <a:pPr/>
              <a:t>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08750" indent="-308750" defTabSz="823330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lang="ja-JP" altLang="en-US" smtClean="0">
                <a:solidFill>
                  <a:prstClr val="black"/>
                </a:solidFill>
              </a:rPr>
              <a:pPr/>
              <a:t>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2011/7/23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Europhysics Conference on High-Energy Physics 2011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2011/7/23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Europhysics Conference on High-Energy Physics 2011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2011/7/23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Europhysics Conference on High-Energy Physics 2011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2011/7/23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Europhysics Conference on High-Energy Physics 2011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2011/7/23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Europhysics Conference on High-Energy Physics 2011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2011/7/23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Europhysics Conference on High-Energy Physics 2011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2011/7/23</a:t>
            </a:r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Europhysics Conference on High-Energy Physics 2011</a:t>
            </a:r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2011/7/23</a:t>
            </a:r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Europhysics Conference on High-Energy Physics 2011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2011/7/23</a:t>
            </a:r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Europhysics Conference on High-Energy Physics 2011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2011/7/23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Europhysics Conference on High-Energy Physics 2011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2011/7/23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Europhysics Conference on High-Energy Physics 2011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2011/7/23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Europhysics Conference on High-Energy Physics 2011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10" Type="http://schemas.openxmlformats.org/officeDocument/2006/relationships/image" Target="../media/image30.jpe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11" Type="http://schemas.openxmlformats.org/officeDocument/2006/relationships/image" Target="../media/image34.jpeg"/><Relationship Id="rId5" Type="http://schemas.openxmlformats.org/officeDocument/2006/relationships/image" Target="../media/image2.png"/><Relationship Id="rId10" Type="http://schemas.openxmlformats.org/officeDocument/2006/relationships/image" Target="../media/image33.jpeg"/><Relationship Id="rId4" Type="http://schemas.openxmlformats.org/officeDocument/2006/relationships/image" Target="../media/image3.png"/><Relationship Id="rId9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41.jpeg"/><Relationship Id="rId7" Type="http://schemas.openxmlformats.org/officeDocument/2006/relationships/image" Target="../media/image4.gif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44.jpeg"/><Relationship Id="rId5" Type="http://schemas.openxmlformats.org/officeDocument/2006/relationships/image" Target="../media/image3.png"/><Relationship Id="rId10" Type="http://schemas.openxmlformats.org/officeDocument/2006/relationships/image" Target="../media/image43.jpeg"/><Relationship Id="rId4" Type="http://schemas.openxmlformats.org/officeDocument/2006/relationships/image" Target="../media/image1.png"/><Relationship Id="rId9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11" Type="http://schemas.openxmlformats.org/officeDocument/2006/relationships/image" Target="../media/image49.jpeg"/><Relationship Id="rId5" Type="http://schemas.openxmlformats.org/officeDocument/2006/relationships/image" Target="../media/image2.png"/><Relationship Id="rId10" Type="http://schemas.openxmlformats.org/officeDocument/2006/relationships/image" Target="../media/image48.jpeg"/><Relationship Id="rId4" Type="http://schemas.openxmlformats.org/officeDocument/2006/relationships/image" Target="../media/image3.png"/><Relationship Id="rId9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10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12" Type="http://schemas.openxmlformats.org/officeDocument/2006/relationships/image" Target="../media/image6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11" Type="http://schemas.openxmlformats.org/officeDocument/2006/relationships/image" Target="../media/image62.png"/><Relationship Id="rId5" Type="http://schemas.openxmlformats.org/officeDocument/2006/relationships/image" Target="../media/image2.png"/><Relationship Id="rId10" Type="http://schemas.openxmlformats.org/officeDocument/2006/relationships/image" Target="../media/image61.png"/><Relationship Id="rId4" Type="http://schemas.openxmlformats.org/officeDocument/2006/relationships/image" Target="../media/image3.png"/><Relationship Id="rId9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oleObject" Target="../embeddings/oleObject3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.gif"/><Relationship Id="rId12" Type="http://schemas.openxmlformats.org/officeDocument/2006/relationships/image" Target="../media/image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3.png"/><Relationship Id="rId15" Type="http://schemas.openxmlformats.org/officeDocument/2006/relationships/image" Target="../media/image14.wmf"/><Relationship Id="rId10" Type="http://schemas.openxmlformats.org/officeDocument/2006/relationships/image" Target="../media/image12.wmf"/><Relationship Id="rId4" Type="http://schemas.openxmlformats.org/officeDocument/2006/relationships/image" Target="../media/image1.png"/><Relationship Id="rId9" Type="http://schemas.openxmlformats.org/officeDocument/2006/relationships/oleObject" Target="../embeddings/oleObject1.bin"/><Relationship Id="rId14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12" Type="http://schemas.openxmlformats.org/officeDocument/2006/relationships/image" Target="../media/image19.png"/><Relationship Id="rId1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11" Type="http://schemas.openxmlformats.org/officeDocument/2006/relationships/image" Target="../media/image18.png"/><Relationship Id="rId5" Type="http://schemas.openxmlformats.org/officeDocument/2006/relationships/image" Target="../media/image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10" Type="http://schemas.openxmlformats.org/officeDocument/2006/relationships/image" Target="../media/image27.jpeg"/><Relationship Id="rId4" Type="http://schemas.openxmlformats.org/officeDocument/2006/relationships/image" Target="../media/image3.pn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755576" y="5517232"/>
            <a:ext cx="7920880" cy="864096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sz="2000" dirty="0" smtClean="0"/>
              <a:t>ECLOUD’12 (the 5</a:t>
            </a:r>
            <a:r>
              <a:rPr lang="en-US" altLang="ja-JP" sz="2000" baseline="30000" dirty="0" smtClean="0"/>
              <a:t>th</a:t>
            </a:r>
            <a:r>
              <a:rPr lang="en-US" altLang="ja-JP" sz="2000" dirty="0" smtClean="0"/>
              <a:t> electron-cloud workshop)</a:t>
            </a:r>
          </a:p>
          <a:p>
            <a:r>
              <a:rPr lang="en-US" altLang="ja-JP" sz="2000" dirty="0" smtClean="0"/>
              <a:t>2012.6.6</a:t>
            </a:r>
            <a:endParaRPr lang="en-US" altLang="ja-JP" sz="2000" dirty="0"/>
          </a:p>
          <a:p>
            <a:r>
              <a:rPr kumimoji="1" lang="en-US" altLang="ja-JP" sz="2000" dirty="0" smtClean="0"/>
              <a:t>Kyo Shibata </a:t>
            </a:r>
            <a:r>
              <a:rPr lang="en-US" altLang="ja-JP" sz="2000" dirty="0" smtClean="0"/>
              <a:t>(on behalf of KEKB </a:t>
            </a:r>
            <a:r>
              <a:rPr lang="en-US" altLang="ja-JP" sz="2000" dirty="0"/>
              <a:t>V</a:t>
            </a:r>
            <a:r>
              <a:rPr lang="en-US" altLang="ja-JP" sz="2000" dirty="0" smtClean="0"/>
              <a:t>acuum Group</a:t>
            </a:r>
            <a:r>
              <a:rPr kumimoji="1" lang="en-US" altLang="ja-JP" sz="2000" dirty="0" smtClean="0"/>
              <a:t>)</a:t>
            </a:r>
            <a:endParaRPr kumimoji="1" lang="ja-JP" altLang="en-US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4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正方形/長方形 11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0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7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8784976" cy="936104"/>
          </a:xfrm>
        </p:spPr>
        <p:txBody>
          <a:bodyPr>
            <a:normAutofit/>
          </a:bodyPr>
          <a:lstStyle/>
          <a:p>
            <a:r>
              <a:rPr lang="en-US" altLang="ja-JP" b="1" dirty="0" err="1" smtClean="0">
                <a:solidFill>
                  <a:srgbClr val="FFFF00"/>
                </a:solidFill>
              </a:rPr>
              <a:t>SuperKEKB</a:t>
            </a:r>
            <a:r>
              <a:rPr lang="en-US" altLang="ja-JP" b="1" dirty="0" smtClean="0">
                <a:solidFill>
                  <a:srgbClr val="FFFF00"/>
                </a:solidFill>
              </a:rPr>
              <a:t> Vacuum System</a:t>
            </a:r>
            <a:r>
              <a:rPr kumimoji="1" lang="en-US" altLang="ja-JP" b="1" dirty="0" smtClean="0">
                <a:solidFill>
                  <a:srgbClr val="FFFF00"/>
                </a:solidFill>
              </a:rPr>
              <a:t> 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6453336"/>
            <a:ext cx="4824536" cy="345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00392" y="6296017"/>
            <a:ext cx="1043608" cy="561983"/>
          </a:xfrm>
          <a:prstGeom prst="rect">
            <a:avLst/>
          </a:prstGeom>
          <a:noFill/>
        </p:spPr>
      </p:pic>
      <p:grpSp>
        <p:nvGrpSpPr>
          <p:cNvPr id="17" name="図形グループ 15"/>
          <p:cNvGrpSpPr/>
          <p:nvPr/>
        </p:nvGrpSpPr>
        <p:grpSpPr>
          <a:xfrm>
            <a:off x="2055564" y="1628800"/>
            <a:ext cx="5069431" cy="3802075"/>
            <a:chOff x="0" y="0"/>
            <a:chExt cx="9144000" cy="6858000"/>
          </a:xfrm>
        </p:grpSpPr>
        <p:pic>
          <p:nvPicPr>
            <p:cNvPr id="23" name="図 5" descr="kekair05-01M.jp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円/楕円 26"/>
            <p:cNvSpPr/>
            <p:nvPr/>
          </p:nvSpPr>
          <p:spPr>
            <a:xfrm>
              <a:off x="1133677" y="3230304"/>
              <a:ext cx="4074418" cy="1184728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角丸四角形 28"/>
            <p:cNvSpPr/>
            <p:nvPr/>
          </p:nvSpPr>
          <p:spPr>
            <a:xfrm>
              <a:off x="2625358" y="5054268"/>
              <a:ext cx="2437832" cy="281267"/>
            </a:xfrm>
            <a:prstGeom prst="roundRect">
              <a:avLst/>
            </a:prstGeom>
            <a:noFill/>
            <a:ln w="19050">
              <a:solidFill>
                <a:srgbClr val="FFFF00"/>
              </a:solidFill>
              <a:prstDash val="dash"/>
            </a:ln>
            <a:scene3d>
              <a:camera prst="orthographicFront">
                <a:rot lat="0" lon="0" rev="9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8" name="直線コネクタ 2"/>
          <p:cNvCxnSpPr/>
          <p:nvPr/>
        </p:nvCxnSpPr>
        <p:spPr>
          <a:xfrm flipV="1">
            <a:off x="5354061" y="4780559"/>
            <a:ext cx="1770934" cy="40637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>
            <a:endCxn id="21" idx="102"/>
          </p:cNvCxnSpPr>
          <p:nvPr/>
        </p:nvCxnSpPr>
        <p:spPr>
          <a:xfrm flipH="1" flipV="1">
            <a:off x="4640489" y="3462207"/>
            <a:ext cx="2471512" cy="11860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H="1" flipV="1">
            <a:off x="4815338" y="4931768"/>
            <a:ext cx="538723" cy="25516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フリーフォーム 20"/>
          <p:cNvSpPr/>
          <p:nvPr/>
        </p:nvSpPr>
        <p:spPr>
          <a:xfrm>
            <a:off x="2485597" y="3377648"/>
            <a:ext cx="2329741" cy="1582472"/>
          </a:xfrm>
          <a:custGeom>
            <a:avLst/>
            <a:gdLst>
              <a:gd name="connsiteX0" fmla="*/ 4202276 w 4202276"/>
              <a:gd name="connsiteY0" fmla="*/ 2794723 h 2854386"/>
              <a:gd name="connsiteX1" fmla="*/ 4202276 w 4202276"/>
              <a:gd name="connsiteY1" fmla="*/ 2794723 h 2854386"/>
              <a:gd name="connsiteX2" fmla="*/ 4031798 w 4202276"/>
              <a:gd name="connsiteY2" fmla="*/ 2803246 h 2854386"/>
              <a:gd name="connsiteX3" fmla="*/ 3588556 w 4202276"/>
              <a:gd name="connsiteY3" fmla="*/ 2820293 h 2854386"/>
              <a:gd name="connsiteX4" fmla="*/ 3554461 w 4202276"/>
              <a:gd name="connsiteY4" fmla="*/ 2837339 h 2854386"/>
              <a:gd name="connsiteX5" fmla="*/ 3460698 w 4202276"/>
              <a:gd name="connsiteY5" fmla="*/ 2845862 h 2854386"/>
              <a:gd name="connsiteX6" fmla="*/ 3401031 w 4202276"/>
              <a:gd name="connsiteY6" fmla="*/ 2854386 h 2854386"/>
              <a:gd name="connsiteX7" fmla="*/ 3213505 w 4202276"/>
              <a:gd name="connsiteY7" fmla="*/ 2845862 h 2854386"/>
              <a:gd name="connsiteX8" fmla="*/ 3170886 w 4202276"/>
              <a:gd name="connsiteY8" fmla="*/ 2828816 h 2854386"/>
              <a:gd name="connsiteX9" fmla="*/ 3119742 w 4202276"/>
              <a:gd name="connsiteY9" fmla="*/ 2811770 h 2854386"/>
              <a:gd name="connsiteX10" fmla="*/ 3068599 w 4202276"/>
              <a:gd name="connsiteY10" fmla="*/ 2777677 h 2854386"/>
              <a:gd name="connsiteX11" fmla="*/ 3043027 w 4202276"/>
              <a:gd name="connsiteY11" fmla="*/ 2760630 h 2854386"/>
              <a:gd name="connsiteX12" fmla="*/ 3017456 w 4202276"/>
              <a:gd name="connsiteY12" fmla="*/ 2752107 h 2854386"/>
              <a:gd name="connsiteX13" fmla="*/ 2923693 w 4202276"/>
              <a:gd name="connsiteY13" fmla="*/ 2735061 h 2854386"/>
              <a:gd name="connsiteX14" fmla="*/ 2864026 w 4202276"/>
              <a:gd name="connsiteY14" fmla="*/ 2692444 h 2854386"/>
              <a:gd name="connsiteX15" fmla="*/ 2812883 w 4202276"/>
              <a:gd name="connsiteY15" fmla="*/ 2675398 h 2854386"/>
              <a:gd name="connsiteX16" fmla="*/ 2761739 w 4202276"/>
              <a:gd name="connsiteY16" fmla="*/ 2658352 h 2854386"/>
              <a:gd name="connsiteX17" fmla="*/ 2710596 w 4202276"/>
              <a:gd name="connsiteY17" fmla="*/ 2641305 h 2854386"/>
              <a:gd name="connsiteX18" fmla="*/ 2685024 w 4202276"/>
              <a:gd name="connsiteY18" fmla="*/ 2632782 h 2854386"/>
              <a:gd name="connsiteX19" fmla="*/ 2548642 w 4202276"/>
              <a:gd name="connsiteY19" fmla="*/ 2615735 h 2854386"/>
              <a:gd name="connsiteX20" fmla="*/ 2454879 w 4202276"/>
              <a:gd name="connsiteY20" fmla="*/ 2573119 h 2854386"/>
              <a:gd name="connsiteX21" fmla="*/ 2429308 w 4202276"/>
              <a:gd name="connsiteY21" fmla="*/ 2556073 h 2854386"/>
              <a:gd name="connsiteX22" fmla="*/ 2361116 w 4202276"/>
              <a:gd name="connsiteY22" fmla="*/ 2479364 h 2854386"/>
              <a:gd name="connsiteX23" fmla="*/ 2301449 w 4202276"/>
              <a:gd name="connsiteY23" fmla="*/ 2428224 h 2854386"/>
              <a:gd name="connsiteX24" fmla="*/ 2284402 w 4202276"/>
              <a:gd name="connsiteY24" fmla="*/ 2377085 h 2854386"/>
              <a:gd name="connsiteX25" fmla="*/ 2233258 w 4202276"/>
              <a:gd name="connsiteY25" fmla="*/ 2325946 h 2854386"/>
              <a:gd name="connsiteX26" fmla="*/ 2216210 w 4202276"/>
              <a:gd name="connsiteY26" fmla="*/ 2308899 h 2854386"/>
              <a:gd name="connsiteX27" fmla="*/ 2130972 w 4202276"/>
              <a:gd name="connsiteY27" fmla="*/ 2257760 h 2854386"/>
              <a:gd name="connsiteX28" fmla="*/ 2088352 w 4202276"/>
              <a:gd name="connsiteY28" fmla="*/ 2232190 h 2854386"/>
              <a:gd name="connsiteX29" fmla="*/ 2062780 w 4202276"/>
              <a:gd name="connsiteY29" fmla="*/ 2206621 h 2854386"/>
              <a:gd name="connsiteX30" fmla="*/ 1969018 w 4202276"/>
              <a:gd name="connsiteY30" fmla="*/ 2172528 h 2854386"/>
              <a:gd name="connsiteX31" fmla="*/ 1900827 w 4202276"/>
              <a:gd name="connsiteY31" fmla="*/ 2138435 h 2854386"/>
              <a:gd name="connsiteX32" fmla="*/ 1832635 w 4202276"/>
              <a:gd name="connsiteY32" fmla="*/ 2078772 h 2854386"/>
              <a:gd name="connsiteX33" fmla="*/ 1781492 w 4202276"/>
              <a:gd name="connsiteY33" fmla="*/ 2053203 h 2854386"/>
              <a:gd name="connsiteX34" fmla="*/ 1679206 w 4202276"/>
              <a:gd name="connsiteY34" fmla="*/ 1933877 h 2854386"/>
              <a:gd name="connsiteX35" fmla="*/ 1619538 w 4202276"/>
              <a:gd name="connsiteY35" fmla="*/ 1874215 h 2854386"/>
              <a:gd name="connsiteX36" fmla="*/ 1312678 w 4202276"/>
              <a:gd name="connsiteY36" fmla="*/ 1831599 h 2854386"/>
              <a:gd name="connsiteX37" fmla="*/ 1218916 w 4202276"/>
              <a:gd name="connsiteY37" fmla="*/ 1763413 h 2854386"/>
              <a:gd name="connsiteX38" fmla="*/ 1133677 w 4202276"/>
              <a:gd name="connsiteY38" fmla="*/ 1712274 h 2854386"/>
              <a:gd name="connsiteX39" fmla="*/ 1082533 w 4202276"/>
              <a:gd name="connsiteY39" fmla="*/ 1678181 h 2854386"/>
              <a:gd name="connsiteX40" fmla="*/ 1031390 w 4202276"/>
              <a:gd name="connsiteY40" fmla="*/ 1652611 h 2854386"/>
              <a:gd name="connsiteX41" fmla="*/ 971723 w 4202276"/>
              <a:gd name="connsiteY41" fmla="*/ 1618518 h 2854386"/>
              <a:gd name="connsiteX42" fmla="*/ 843865 w 4202276"/>
              <a:gd name="connsiteY42" fmla="*/ 1558855 h 2854386"/>
              <a:gd name="connsiteX43" fmla="*/ 826817 w 4202276"/>
              <a:gd name="connsiteY43" fmla="*/ 1533286 h 2854386"/>
              <a:gd name="connsiteX44" fmla="*/ 801245 w 4202276"/>
              <a:gd name="connsiteY44" fmla="*/ 1473623 h 2854386"/>
              <a:gd name="connsiteX45" fmla="*/ 784197 w 4202276"/>
              <a:gd name="connsiteY45" fmla="*/ 1405437 h 2854386"/>
              <a:gd name="connsiteX46" fmla="*/ 716006 w 4202276"/>
              <a:gd name="connsiteY46" fmla="*/ 1328728 h 2854386"/>
              <a:gd name="connsiteX47" fmla="*/ 698958 w 4202276"/>
              <a:gd name="connsiteY47" fmla="*/ 1303159 h 2854386"/>
              <a:gd name="connsiteX48" fmla="*/ 681911 w 4202276"/>
              <a:gd name="connsiteY48" fmla="*/ 1252019 h 2854386"/>
              <a:gd name="connsiteX49" fmla="*/ 630767 w 4202276"/>
              <a:gd name="connsiteY49" fmla="*/ 1234973 h 2854386"/>
              <a:gd name="connsiteX50" fmla="*/ 485861 w 4202276"/>
              <a:gd name="connsiteY50" fmla="*/ 1217926 h 2854386"/>
              <a:gd name="connsiteX51" fmla="*/ 426194 w 4202276"/>
              <a:gd name="connsiteY51" fmla="*/ 1200880 h 2854386"/>
              <a:gd name="connsiteX52" fmla="*/ 417670 w 4202276"/>
              <a:gd name="connsiteY52" fmla="*/ 1175310 h 2854386"/>
              <a:gd name="connsiteX53" fmla="*/ 409146 w 4202276"/>
              <a:gd name="connsiteY53" fmla="*/ 1124171 h 2854386"/>
              <a:gd name="connsiteX54" fmla="*/ 400622 w 4202276"/>
              <a:gd name="connsiteY54" fmla="*/ 1098601 h 2854386"/>
              <a:gd name="connsiteX55" fmla="*/ 392099 w 4202276"/>
              <a:gd name="connsiteY55" fmla="*/ 1055985 h 2854386"/>
              <a:gd name="connsiteX56" fmla="*/ 383575 w 4202276"/>
              <a:gd name="connsiteY56" fmla="*/ 1030416 h 2854386"/>
              <a:gd name="connsiteX57" fmla="*/ 349479 w 4202276"/>
              <a:gd name="connsiteY57" fmla="*/ 1004846 h 2854386"/>
              <a:gd name="connsiteX58" fmla="*/ 289812 w 4202276"/>
              <a:gd name="connsiteY58" fmla="*/ 953707 h 2854386"/>
              <a:gd name="connsiteX59" fmla="*/ 221621 w 4202276"/>
              <a:gd name="connsiteY59" fmla="*/ 876997 h 2854386"/>
              <a:gd name="connsiteX60" fmla="*/ 153430 w 4202276"/>
              <a:gd name="connsiteY60" fmla="*/ 825858 h 2854386"/>
              <a:gd name="connsiteX61" fmla="*/ 136382 w 4202276"/>
              <a:gd name="connsiteY61" fmla="*/ 800288 h 2854386"/>
              <a:gd name="connsiteX62" fmla="*/ 110810 w 4202276"/>
              <a:gd name="connsiteY62" fmla="*/ 783242 h 2854386"/>
              <a:gd name="connsiteX63" fmla="*/ 51143 w 4202276"/>
              <a:gd name="connsiteY63" fmla="*/ 732103 h 2854386"/>
              <a:gd name="connsiteX64" fmla="*/ 17048 w 4202276"/>
              <a:gd name="connsiteY64" fmla="*/ 663917 h 2854386"/>
              <a:gd name="connsiteX65" fmla="*/ 0 w 4202276"/>
              <a:gd name="connsiteY65" fmla="*/ 578685 h 2854386"/>
              <a:gd name="connsiteX66" fmla="*/ 17048 w 4202276"/>
              <a:gd name="connsiteY66" fmla="*/ 467883 h 2854386"/>
              <a:gd name="connsiteX67" fmla="*/ 34095 w 4202276"/>
              <a:gd name="connsiteY67" fmla="*/ 442313 h 2854386"/>
              <a:gd name="connsiteX68" fmla="*/ 59667 w 4202276"/>
              <a:gd name="connsiteY68" fmla="*/ 416743 h 2854386"/>
              <a:gd name="connsiteX69" fmla="*/ 110810 w 4202276"/>
              <a:gd name="connsiteY69" fmla="*/ 399697 h 2854386"/>
              <a:gd name="connsiteX70" fmla="*/ 127858 w 4202276"/>
              <a:gd name="connsiteY70" fmla="*/ 382650 h 2854386"/>
              <a:gd name="connsiteX71" fmla="*/ 161954 w 4202276"/>
              <a:gd name="connsiteY71" fmla="*/ 374127 h 2854386"/>
              <a:gd name="connsiteX72" fmla="*/ 272764 w 4202276"/>
              <a:gd name="connsiteY72" fmla="*/ 357081 h 2854386"/>
              <a:gd name="connsiteX73" fmla="*/ 298336 w 4202276"/>
              <a:gd name="connsiteY73" fmla="*/ 348558 h 2854386"/>
              <a:gd name="connsiteX74" fmla="*/ 375051 w 4202276"/>
              <a:gd name="connsiteY74" fmla="*/ 331511 h 2854386"/>
              <a:gd name="connsiteX75" fmla="*/ 409146 w 4202276"/>
              <a:gd name="connsiteY75" fmla="*/ 314465 h 2854386"/>
              <a:gd name="connsiteX76" fmla="*/ 434718 w 4202276"/>
              <a:gd name="connsiteY76" fmla="*/ 305941 h 2854386"/>
              <a:gd name="connsiteX77" fmla="*/ 460290 w 4202276"/>
              <a:gd name="connsiteY77" fmla="*/ 288895 h 2854386"/>
              <a:gd name="connsiteX78" fmla="*/ 537005 w 4202276"/>
              <a:gd name="connsiteY78" fmla="*/ 271848 h 2854386"/>
              <a:gd name="connsiteX79" fmla="*/ 588148 w 4202276"/>
              <a:gd name="connsiteY79" fmla="*/ 263325 h 2854386"/>
              <a:gd name="connsiteX80" fmla="*/ 741578 w 4202276"/>
              <a:gd name="connsiteY80" fmla="*/ 246279 h 2854386"/>
              <a:gd name="connsiteX81" fmla="*/ 792721 w 4202276"/>
              <a:gd name="connsiteY81" fmla="*/ 229232 h 2854386"/>
              <a:gd name="connsiteX82" fmla="*/ 818293 w 4202276"/>
              <a:gd name="connsiteY82" fmla="*/ 220709 h 2854386"/>
              <a:gd name="connsiteX83" fmla="*/ 920580 w 4202276"/>
              <a:gd name="connsiteY83" fmla="*/ 212186 h 2854386"/>
              <a:gd name="connsiteX84" fmla="*/ 946151 w 4202276"/>
              <a:gd name="connsiteY84" fmla="*/ 203663 h 2854386"/>
              <a:gd name="connsiteX85" fmla="*/ 1014342 w 4202276"/>
              <a:gd name="connsiteY85" fmla="*/ 161047 h 2854386"/>
              <a:gd name="connsiteX86" fmla="*/ 1082533 w 4202276"/>
              <a:gd name="connsiteY86" fmla="*/ 126954 h 2854386"/>
              <a:gd name="connsiteX87" fmla="*/ 1270059 w 4202276"/>
              <a:gd name="connsiteY87" fmla="*/ 109907 h 2854386"/>
              <a:gd name="connsiteX88" fmla="*/ 1312678 w 4202276"/>
              <a:gd name="connsiteY88" fmla="*/ 101384 h 2854386"/>
              <a:gd name="connsiteX89" fmla="*/ 1338250 w 4202276"/>
              <a:gd name="connsiteY89" fmla="*/ 92861 h 2854386"/>
              <a:gd name="connsiteX90" fmla="*/ 1466108 w 4202276"/>
              <a:gd name="connsiteY90" fmla="*/ 84338 h 2854386"/>
              <a:gd name="connsiteX91" fmla="*/ 1568395 w 4202276"/>
              <a:gd name="connsiteY91" fmla="*/ 67291 h 2854386"/>
              <a:gd name="connsiteX92" fmla="*/ 1883779 w 4202276"/>
              <a:gd name="connsiteY92" fmla="*/ 41721 h 2854386"/>
              <a:gd name="connsiteX93" fmla="*/ 2292925 w 4202276"/>
              <a:gd name="connsiteY93" fmla="*/ 24675 h 2854386"/>
              <a:gd name="connsiteX94" fmla="*/ 2463403 w 4202276"/>
              <a:gd name="connsiteY94" fmla="*/ 16152 h 2854386"/>
              <a:gd name="connsiteX95" fmla="*/ 2949265 w 4202276"/>
              <a:gd name="connsiteY95" fmla="*/ 16152 h 2854386"/>
              <a:gd name="connsiteX96" fmla="*/ 3358411 w 4202276"/>
              <a:gd name="connsiteY96" fmla="*/ 50245 h 2854386"/>
              <a:gd name="connsiteX97" fmla="*/ 3409555 w 4202276"/>
              <a:gd name="connsiteY97" fmla="*/ 58768 h 2854386"/>
              <a:gd name="connsiteX98" fmla="*/ 3571508 w 4202276"/>
              <a:gd name="connsiteY98" fmla="*/ 67291 h 2854386"/>
              <a:gd name="connsiteX99" fmla="*/ 3733462 w 4202276"/>
              <a:gd name="connsiteY99" fmla="*/ 101384 h 2854386"/>
              <a:gd name="connsiteX100" fmla="*/ 3784606 w 4202276"/>
              <a:gd name="connsiteY100" fmla="*/ 126954 h 2854386"/>
              <a:gd name="connsiteX101" fmla="*/ 3818701 w 4202276"/>
              <a:gd name="connsiteY101" fmla="*/ 135477 h 2854386"/>
              <a:gd name="connsiteX102" fmla="*/ 3886892 w 4202276"/>
              <a:gd name="connsiteY102" fmla="*/ 152523 h 2854386"/>
              <a:gd name="connsiteX103" fmla="*/ 3886892 w 4202276"/>
              <a:gd name="connsiteY103" fmla="*/ 152523 h 2854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4202276" h="2854386">
                <a:moveTo>
                  <a:pt x="4202276" y="2794723"/>
                </a:moveTo>
                <a:lnTo>
                  <a:pt x="4202276" y="2794723"/>
                </a:lnTo>
                <a:lnTo>
                  <a:pt x="4031798" y="2803246"/>
                </a:lnTo>
                <a:lnTo>
                  <a:pt x="3588556" y="2820293"/>
                </a:lnTo>
                <a:cubicBezTo>
                  <a:pt x="3577191" y="2825975"/>
                  <a:pt x="3566921" y="2834847"/>
                  <a:pt x="3554461" y="2837339"/>
                </a:cubicBezTo>
                <a:cubicBezTo>
                  <a:pt x="3523687" y="2843493"/>
                  <a:pt x="3491889" y="2842396"/>
                  <a:pt x="3460698" y="2845862"/>
                </a:cubicBezTo>
                <a:cubicBezTo>
                  <a:pt x="3440730" y="2848081"/>
                  <a:pt x="3420920" y="2851545"/>
                  <a:pt x="3401031" y="2854386"/>
                </a:cubicBezTo>
                <a:cubicBezTo>
                  <a:pt x="3338522" y="2851545"/>
                  <a:pt x="3275696" y="2852772"/>
                  <a:pt x="3213505" y="2845862"/>
                </a:cubicBezTo>
                <a:cubicBezTo>
                  <a:pt x="3198298" y="2844172"/>
                  <a:pt x="3185265" y="2834044"/>
                  <a:pt x="3170886" y="2828816"/>
                </a:cubicBezTo>
                <a:cubicBezTo>
                  <a:pt x="3153998" y="2822675"/>
                  <a:pt x="3119742" y="2811770"/>
                  <a:pt x="3119742" y="2811770"/>
                </a:cubicBezTo>
                <a:lnTo>
                  <a:pt x="3068599" y="2777677"/>
                </a:lnTo>
                <a:cubicBezTo>
                  <a:pt x="3060075" y="2771995"/>
                  <a:pt x="3052746" y="2763869"/>
                  <a:pt x="3043027" y="2760630"/>
                </a:cubicBezTo>
                <a:cubicBezTo>
                  <a:pt x="3034503" y="2757789"/>
                  <a:pt x="3026172" y="2754286"/>
                  <a:pt x="3017456" y="2752107"/>
                </a:cubicBezTo>
                <a:cubicBezTo>
                  <a:pt x="2993632" y="2746151"/>
                  <a:pt x="2946489" y="2738860"/>
                  <a:pt x="2923693" y="2735061"/>
                </a:cubicBezTo>
                <a:cubicBezTo>
                  <a:pt x="2919119" y="2731631"/>
                  <a:pt x="2874219" y="2696974"/>
                  <a:pt x="2864026" y="2692444"/>
                </a:cubicBezTo>
                <a:cubicBezTo>
                  <a:pt x="2847605" y="2685146"/>
                  <a:pt x="2829931" y="2681080"/>
                  <a:pt x="2812883" y="2675398"/>
                </a:cubicBezTo>
                <a:lnTo>
                  <a:pt x="2761739" y="2658352"/>
                </a:lnTo>
                <a:lnTo>
                  <a:pt x="2710596" y="2641305"/>
                </a:lnTo>
                <a:cubicBezTo>
                  <a:pt x="2702072" y="2638464"/>
                  <a:pt x="2693964" y="2633676"/>
                  <a:pt x="2685024" y="2632782"/>
                </a:cubicBezTo>
                <a:cubicBezTo>
                  <a:pt x="2582588" y="2622539"/>
                  <a:pt x="2627951" y="2628953"/>
                  <a:pt x="2548642" y="2615735"/>
                </a:cubicBezTo>
                <a:cubicBezTo>
                  <a:pt x="2522798" y="2604660"/>
                  <a:pt x="2481609" y="2588392"/>
                  <a:pt x="2454879" y="2573119"/>
                </a:cubicBezTo>
                <a:cubicBezTo>
                  <a:pt x="2445985" y="2568037"/>
                  <a:pt x="2437832" y="2561755"/>
                  <a:pt x="2429308" y="2556073"/>
                </a:cubicBezTo>
                <a:cubicBezTo>
                  <a:pt x="2398885" y="2510443"/>
                  <a:pt x="2419506" y="2537750"/>
                  <a:pt x="2361116" y="2479364"/>
                </a:cubicBezTo>
                <a:cubicBezTo>
                  <a:pt x="2325494" y="2443745"/>
                  <a:pt x="2345195" y="2461031"/>
                  <a:pt x="2301449" y="2428224"/>
                </a:cubicBezTo>
                <a:cubicBezTo>
                  <a:pt x="2295767" y="2411178"/>
                  <a:pt x="2297108" y="2389790"/>
                  <a:pt x="2284402" y="2377085"/>
                </a:cubicBezTo>
                <a:lnTo>
                  <a:pt x="2233258" y="2325946"/>
                </a:lnTo>
                <a:cubicBezTo>
                  <a:pt x="2227575" y="2320264"/>
                  <a:pt x="2222897" y="2313357"/>
                  <a:pt x="2216210" y="2308899"/>
                </a:cubicBezTo>
                <a:cubicBezTo>
                  <a:pt x="2154495" y="2267758"/>
                  <a:pt x="2183393" y="2283968"/>
                  <a:pt x="2130972" y="2257760"/>
                </a:cubicBezTo>
                <a:cubicBezTo>
                  <a:pt x="2077885" y="2204676"/>
                  <a:pt x="2154738" y="2276442"/>
                  <a:pt x="2088352" y="2232190"/>
                </a:cubicBezTo>
                <a:cubicBezTo>
                  <a:pt x="2078322" y="2225504"/>
                  <a:pt x="2073002" y="2213009"/>
                  <a:pt x="2062780" y="2206621"/>
                </a:cubicBezTo>
                <a:cubicBezTo>
                  <a:pt x="1940815" y="2130399"/>
                  <a:pt x="2108268" y="2256072"/>
                  <a:pt x="1969018" y="2172528"/>
                </a:cubicBezTo>
                <a:cubicBezTo>
                  <a:pt x="1918694" y="2142336"/>
                  <a:pt x="1942115" y="2152197"/>
                  <a:pt x="1900827" y="2138435"/>
                </a:cubicBezTo>
                <a:cubicBezTo>
                  <a:pt x="1871699" y="2109310"/>
                  <a:pt x="1864350" y="2096390"/>
                  <a:pt x="1832635" y="2078772"/>
                </a:cubicBezTo>
                <a:cubicBezTo>
                  <a:pt x="1815974" y="2069516"/>
                  <a:pt x="1798540" y="2061726"/>
                  <a:pt x="1781492" y="2053203"/>
                </a:cubicBezTo>
                <a:cubicBezTo>
                  <a:pt x="1734152" y="2005866"/>
                  <a:pt x="1763567" y="2036308"/>
                  <a:pt x="1679206" y="1933877"/>
                </a:cubicBezTo>
                <a:cubicBezTo>
                  <a:pt x="1670801" y="1923672"/>
                  <a:pt x="1642177" y="1878596"/>
                  <a:pt x="1619538" y="1874215"/>
                </a:cubicBezTo>
                <a:cubicBezTo>
                  <a:pt x="1551445" y="1861037"/>
                  <a:pt x="1405527" y="1843204"/>
                  <a:pt x="1312678" y="1831599"/>
                </a:cubicBezTo>
                <a:cubicBezTo>
                  <a:pt x="1230447" y="1790485"/>
                  <a:pt x="1339163" y="1848286"/>
                  <a:pt x="1218916" y="1763413"/>
                </a:cubicBezTo>
                <a:cubicBezTo>
                  <a:pt x="1191846" y="1744306"/>
                  <a:pt x="1161775" y="1729834"/>
                  <a:pt x="1133677" y="1712274"/>
                </a:cubicBezTo>
                <a:cubicBezTo>
                  <a:pt x="1116302" y="1701416"/>
                  <a:pt x="1100231" y="1688504"/>
                  <a:pt x="1082533" y="1678181"/>
                </a:cubicBezTo>
                <a:cubicBezTo>
                  <a:pt x="1066069" y="1668578"/>
                  <a:pt x="1048172" y="1661647"/>
                  <a:pt x="1031390" y="1652611"/>
                </a:cubicBezTo>
                <a:cubicBezTo>
                  <a:pt x="1011221" y="1641751"/>
                  <a:pt x="991968" y="1629235"/>
                  <a:pt x="971723" y="1618518"/>
                </a:cubicBezTo>
                <a:cubicBezTo>
                  <a:pt x="895286" y="1578055"/>
                  <a:pt x="905147" y="1583367"/>
                  <a:pt x="843865" y="1558855"/>
                </a:cubicBezTo>
                <a:cubicBezTo>
                  <a:pt x="838182" y="1550332"/>
                  <a:pt x="831900" y="1542180"/>
                  <a:pt x="826817" y="1533286"/>
                </a:cubicBezTo>
                <a:cubicBezTo>
                  <a:pt x="815975" y="1514314"/>
                  <a:pt x="806558" y="1494873"/>
                  <a:pt x="801245" y="1473623"/>
                </a:cubicBezTo>
                <a:cubicBezTo>
                  <a:pt x="799000" y="1464643"/>
                  <a:pt x="792316" y="1418426"/>
                  <a:pt x="784197" y="1405437"/>
                </a:cubicBezTo>
                <a:cubicBezTo>
                  <a:pt x="755266" y="1359151"/>
                  <a:pt x="749533" y="1367839"/>
                  <a:pt x="716006" y="1328728"/>
                </a:cubicBezTo>
                <a:cubicBezTo>
                  <a:pt x="709339" y="1320951"/>
                  <a:pt x="704641" y="1311682"/>
                  <a:pt x="698958" y="1303159"/>
                </a:cubicBezTo>
                <a:cubicBezTo>
                  <a:pt x="693276" y="1286112"/>
                  <a:pt x="698958" y="1257701"/>
                  <a:pt x="681911" y="1252019"/>
                </a:cubicBezTo>
                <a:cubicBezTo>
                  <a:pt x="664863" y="1246337"/>
                  <a:pt x="648277" y="1239013"/>
                  <a:pt x="630767" y="1234973"/>
                </a:cubicBezTo>
                <a:cubicBezTo>
                  <a:pt x="601953" y="1228324"/>
                  <a:pt x="507065" y="1220046"/>
                  <a:pt x="485861" y="1217926"/>
                </a:cubicBezTo>
                <a:cubicBezTo>
                  <a:pt x="465972" y="1212244"/>
                  <a:pt x="443735" y="1211842"/>
                  <a:pt x="426194" y="1200880"/>
                </a:cubicBezTo>
                <a:cubicBezTo>
                  <a:pt x="418575" y="1196119"/>
                  <a:pt x="419619" y="1184080"/>
                  <a:pt x="417670" y="1175310"/>
                </a:cubicBezTo>
                <a:cubicBezTo>
                  <a:pt x="413921" y="1158440"/>
                  <a:pt x="412895" y="1141041"/>
                  <a:pt x="409146" y="1124171"/>
                </a:cubicBezTo>
                <a:cubicBezTo>
                  <a:pt x="407197" y="1115401"/>
                  <a:pt x="402801" y="1107317"/>
                  <a:pt x="400622" y="1098601"/>
                </a:cubicBezTo>
                <a:cubicBezTo>
                  <a:pt x="397108" y="1084547"/>
                  <a:pt x="395613" y="1070039"/>
                  <a:pt x="392099" y="1055985"/>
                </a:cubicBezTo>
                <a:cubicBezTo>
                  <a:pt x="389920" y="1047269"/>
                  <a:pt x="389327" y="1037318"/>
                  <a:pt x="383575" y="1030416"/>
                </a:cubicBezTo>
                <a:cubicBezTo>
                  <a:pt x="374480" y="1019503"/>
                  <a:pt x="360266" y="1014091"/>
                  <a:pt x="349479" y="1004846"/>
                </a:cubicBezTo>
                <a:cubicBezTo>
                  <a:pt x="266375" y="933620"/>
                  <a:pt x="389513" y="1028476"/>
                  <a:pt x="289812" y="953707"/>
                </a:cubicBezTo>
                <a:cubicBezTo>
                  <a:pt x="269315" y="922964"/>
                  <a:pt x="256651" y="900347"/>
                  <a:pt x="221621" y="876997"/>
                </a:cubicBezTo>
                <a:cubicBezTo>
                  <a:pt x="198011" y="861259"/>
                  <a:pt x="173681" y="846107"/>
                  <a:pt x="153430" y="825858"/>
                </a:cubicBezTo>
                <a:cubicBezTo>
                  <a:pt x="146186" y="818615"/>
                  <a:pt x="143626" y="807531"/>
                  <a:pt x="136382" y="800288"/>
                </a:cubicBezTo>
                <a:cubicBezTo>
                  <a:pt x="129138" y="793045"/>
                  <a:pt x="118588" y="789909"/>
                  <a:pt x="110810" y="783242"/>
                </a:cubicBezTo>
                <a:cubicBezTo>
                  <a:pt x="38466" y="721238"/>
                  <a:pt x="109851" y="771237"/>
                  <a:pt x="51143" y="732103"/>
                </a:cubicBezTo>
                <a:cubicBezTo>
                  <a:pt x="33633" y="702923"/>
                  <a:pt x="23930" y="693739"/>
                  <a:pt x="17048" y="663917"/>
                </a:cubicBezTo>
                <a:cubicBezTo>
                  <a:pt x="10533" y="635686"/>
                  <a:pt x="0" y="578685"/>
                  <a:pt x="0" y="578685"/>
                </a:cubicBezTo>
                <a:cubicBezTo>
                  <a:pt x="2445" y="554233"/>
                  <a:pt x="1688" y="498602"/>
                  <a:pt x="17048" y="467883"/>
                </a:cubicBezTo>
                <a:cubicBezTo>
                  <a:pt x="21629" y="458721"/>
                  <a:pt x="27537" y="450182"/>
                  <a:pt x="34095" y="442313"/>
                </a:cubicBezTo>
                <a:cubicBezTo>
                  <a:pt x="41812" y="433053"/>
                  <a:pt x="49129" y="422597"/>
                  <a:pt x="59667" y="416743"/>
                </a:cubicBezTo>
                <a:cubicBezTo>
                  <a:pt x="75376" y="408017"/>
                  <a:pt x="110810" y="399697"/>
                  <a:pt x="110810" y="399697"/>
                </a:cubicBezTo>
                <a:cubicBezTo>
                  <a:pt x="116493" y="394015"/>
                  <a:pt x="120670" y="386244"/>
                  <a:pt x="127858" y="382650"/>
                </a:cubicBezTo>
                <a:cubicBezTo>
                  <a:pt x="138336" y="377411"/>
                  <a:pt x="150690" y="377345"/>
                  <a:pt x="161954" y="374127"/>
                </a:cubicBezTo>
                <a:cubicBezTo>
                  <a:pt x="228119" y="355225"/>
                  <a:pt x="135665" y="370789"/>
                  <a:pt x="272764" y="357081"/>
                </a:cubicBezTo>
                <a:cubicBezTo>
                  <a:pt x="281288" y="354240"/>
                  <a:pt x="289565" y="350507"/>
                  <a:pt x="298336" y="348558"/>
                </a:cubicBezTo>
                <a:cubicBezTo>
                  <a:pt x="337233" y="339915"/>
                  <a:pt x="344057" y="344793"/>
                  <a:pt x="375051" y="331511"/>
                </a:cubicBezTo>
                <a:cubicBezTo>
                  <a:pt x="386730" y="326506"/>
                  <a:pt x="397467" y="319470"/>
                  <a:pt x="409146" y="314465"/>
                </a:cubicBezTo>
                <a:cubicBezTo>
                  <a:pt x="417405" y="310926"/>
                  <a:pt x="426681" y="309959"/>
                  <a:pt x="434718" y="305941"/>
                </a:cubicBezTo>
                <a:cubicBezTo>
                  <a:pt x="443881" y="301360"/>
                  <a:pt x="450874" y="292930"/>
                  <a:pt x="460290" y="288895"/>
                </a:cubicBezTo>
                <a:cubicBezTo>
                  <a:pt x="470368" y="284576"/>
                  <a:pt x="529983" y="273125"/>
                  <a:pt x="537005" y="271848"/>
                </a:cubicBezTo>
                <a:cubicBezTo>
                  <a:pt x="554009" y="268757"/>
                  <a:pt x="571039" y="265769"/>
                  <a:pt x="588148" y="263325"/>
                </a:cubicBezTo>
                <a:cubicBezTo>
                  <a:pt x="644454" y="255282"/>
                  <a:pt x="683680" y="252068"/>
                  <a:pt x="741578" y="246279"/>
                </a:cubicBezTo>
                <a:lnTo>
                  <a:pt x="792721" y="229232"/>
                </a:lnTo>
                <a:cubicBezTo>
                  <a:pt x="801245" y="226391"/>
                  <a:pt x="809339" y="221455"/>
                  <a:pt x="818293" y="220709"/>
                </a:cubicBezTo>
                <a:lnTo>
                  <a:pt x="920580" y="212186"/>
                </a:lnTo>
                <a:cubicBezTo>
                  <a:pt x="929104" y="209345"/>
                  <a:pt x="938115" y="207681"/>
                  <a:pt x="946151" y="203663"/>
                </a:cubicBezTo>
                <a:cubicBezTo>
                  <a:pt x="1054203" y="149641"/>
                  <a:pt x="939959" y="201616"/>
                  <a:pt x="1014342" y="161047"/>
                </a:cubicBezTo>
                <a:cubicBezTo>
                  <a:pt x="1036652" y="148879"/>
                  <a:pt x="1057246" y="129483"/>
                  <a:pt x="1082533" y="126954"/>
                </a:cubicBezTo>
                <a:cubicBezTo>
                  <a:pt x="1201816" y="115026"/>
                  <a:pt x="1139316" y="120801"/>
                  <a:pt x="1270059" y="109907"/>
                </a:cubicBezTo>
                <a:cubicBezTo>
                  <a:pt x="1284265" y="107066"/>
                  <a:pt x="1298623" y="104897"/>
                  <a:pt x="1312678" y="101384"/>
                </a:cubicBezTo>
                <a:cubicBezTo>
                  <a:pt x="1321395" y="99205"/>
                  <a:pt x="1329320" y="93853"/>
                  <a:pt x="1338250" y="92861"/>
                </a:cubicBezTo>
                <a:cubicBezTo>
                  <a:pt x="1380703" y="88145"/>
                  <a:pt x="1423489" y="87179"/>
                  <a:pt x="1466108" y="84338"/>
                </a:cubicBezTo>
                <a:cubicBezTo>
                  <a:pt x="1529229" y="68558"/>
                  <a:pt x="1475280" y="80592"/>
                  <a:pt x="1568395" y="67291"/>
                </a:cubicBezTo>
                <a:cubicBezTo>
                  <a:pt x="1747762" y="41670"/>
                  <a:pt x="1392079" y="73104"/>
                  <a:pt x="1883779" y="41721"/>
                </a:cubicBezTo>
                <a:cubicBezTo>
                  <a:pt x="2144324" y="25092"/>
                  <a:pt x="1907982" y="39479"/>
                  <a:pt x="2292925" y="24675"/>
                </a:cubicBezTo>
                <a:cubicBezTo>
                  <a:pt x="2349780" y="22488"/>
                  <a:pt x="2406577" y="18993"/>
                  <a:pt x="2463403" y="16152"/>
                </a:cubicBezTo>
                <a:cubicBezTo>
                  <a:pt x="2656988" y="-8044"/>
                  <a:pt x="2586400" y="-2551"/>
                  <a:pt x="2949265" y="16152"/>
                </a:cubicBezTo>
                <a:cubicBezTo>
                  <a:pt x="3085938" y="23196"/>
                  <a:pt x="3222139" y="37628"/>
                  <a:pt x="3358411" y="50245"/>
                </a:cubicBezTo>
                <a:cubicBezTo>
                  <a:pt x="3375620" y="51838"/>
                  <a:pt x="3392327" y="57390"/>
                  <a:pt x="3409555" y="58768"/>
                </a:cubicBezTo>
                <a:cubicBezTo>
                  <a:pt x="3463442" y="63079"/>
                  <a:pt x="3517524" y="64450"/>
                  <a:pt x="3571508" y="67291"/>
                </a:cubicBezTo>
                <a:cubicBezTo>
                  <a:pt x="3625493" y="78655"/>
                  <a:pt x="3680337" y="86510"/>
                  <a:pt x="3733462" y="101384"/>
                </a:cubicBezTo>
                <a:cubicBezTo>
                  <a:pt x="3751816" y="106523"/>
                  <a:pt x="3766909" y="119876"/>
                  <a:pt x="3784606" y="126954"/>
                </a:cubicBezTo>
                <a:cubicBezTo>
                  <a:pt x="3795483" y="131304"/>
                  <a:pt x="3807480" y="132111"/>
                  <a:pt x="3818701" y="135477"/>
                </a:cubicBezTo>
                <a:cubicBezTo>
                  <a:pt x="3881517" y="154320"/>
                  <a:pt x="3849889" y="152523"/>
                  <a:pt x="3886892" y="152523"/>
                </a:cubicBezTo>
                <a:lnTo>
                  <a:pt x="3886892" y="152523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044433" y="4470095"/>
            <a:ext cx="1759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KEK Tsukuba </a:t>
            </a:r>
            <a:r>
              <a:rPr lang="en-US" altLang="ja-JP" dirty="0" smtClean="0">
                <a:solidFill>
                  <a:schemeClr val="bg1"/>
                </a:solidFill>
              </a:rPr>
              <a:t>site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372467" y="3054558"/>
            <a:ext cx="1504967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SuperKEKB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273478" y="4242690"/>
            <a:ext cx="871297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rgbClr val="FFFF00"/>
                </a:solidFill>
              </a:rPr>
              <a:t>Linac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402182" y="1628800"/>
            <a:ext cx="1504967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Mt. Tsukuba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3620446" y="4430886"/>
            <a:ext cx="386112" cy="113655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137918" y="4427820"/>
            <a:ext cx="1930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Damping Ring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4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7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0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Beam pipe with antechamber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6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38" name="Rectangle 3"/>
          <p:cNvSpPr txBox="1">
            <a:spLocks noChangeArrowheads="1"/>
          </p:cNvSpPr>
          <p:nvPr/>
        </p:nvSpPr>
        <p:spPr>
          <a:xfrm>
            <a:off x="660400" y="928048"/>
            <a:ext cx="7950200" cy="4635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charset="0"/>
              <a:buChar char="•"/>
              <a:tabLst/>
              <a:defRPr/>
            </a:pP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2" y="6296017"/>
            <a:ext cx="1043608" cy="561983"/>
          </a:xfrm>
          <a:prstGeom prst="rect">
            <a:avLst/>
          </a:prstGeom>
          <a:noFill/>
        </p:spPr>
      </p:pic>
      <p:sp>
        <p:nvSpPr>
          <p:cNvPr id="14" name="コンテンツ プレースホルダ 9"/>
          <p:cNvSpPr>
            <a:spLocks noGrp="1"/>
          </p:cNvSpPr>
          <p:nvPr>
            <p:ph idx="1"/>
          </p:nvPr>
        </p:nvSpPr>
        <p:spPr>
          <a:xfrm>
            <a:off x="107156" y="1530626"/>
            <a:ext cx="9001348" cy="2377871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2800" dirty="0" smtClean="0">
                <a:solidFill>
                  <a:srgbClr val="0070C0"/>
                </a:solidFill>
              </a:rPr>
              <a:t>Features of new beam pipes with antechamber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2100" dirty="0" smtClean="0">
                <a:solidFill>
                  <a:srgbClr val="00B050"/>
                </a:solidFill>
              </a:rPr>
              <a:t>Small effect of photoelectrons, low beam impedance, low SR power density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2100" dirty="0" smtClean="0">
                <a:solidFill>
                  <a:srgbClr val="00B050"/>
                </a:solidFill>
              </a:rPr>
              <a:t>The cross section should fit to the existing magnets.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2100" dirty="0" smtClean="0">
                <a:solidFill>
                  <a:srgbClr val="00B050"/>
                </a:solidFill>
              </a:rPr>
              <a:t>Aluminum alloy is available for LER arc section due to low SR power. Copper is required for wiggler section and HER.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2100" dirty="0" smtClean="0">
                <a:solidFill>
                  <a:srgbClr val="00B050"/>
                </a:solidFill>
              </a:rPr>
              <a:t>NEG strips are installed in one antechamber isolated by the screen for RF shield. (arc section)</a:t>
            </a:r>
          </a:p>
          <a:p>
            <a:pPr lvl="1"/>
            <a:endParaRPr lang="en-US" altLang="ja-JP" sz="2400" dirty="0" smtClean="0">
              <a:solidFill>
                <a:srgbClr val="0070C0"/>
              </a:solidFill>
            </a:endParaRPr>
          </a:p>
        </p:txBody>
      </p:sp>
      <p:pic>
        <p:nvPicPr>
          <p:cNvPr id="34" name="Picture 6" descr="C:\Users\suetsugu\Desktop\Inventor_Figures_20110723\BeamPipe_S_2_Cross_2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752" r="6712" b="14246"/>
          <a:stretch>
            <a:fillRect/>
          </a:stretch>
        </p:blipFill>
        <p:spPr bwMode="auto">
          <a:xfrm>
            <a:off x="35496" y="3908497"/>
            <a:ext cx="4092746" cy="2435154"/>
          </a:xfrm>
          <a:prstGeom prst="rect">
            <a:avLst/>
          </a:prstGeom>
          <a:noFill/>
        </p:spPr>
      </p:pic>
      <p:pic>
        <p:nvPicPr>
          <p:cNvPr id="35" name="Picture 7" descr="C:\Users\suetsugu\Desktop\Inventor_Figures_20110723\BeamPipe_S_2_Cross_1.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30" t="22554" r="13862" b="8194"/>
          <a:stretch>
            <a:fillRect/>
          </a:stretch>
        </p:blipFill>
        <p:spPr bwMode="auto">
          <a:xfrm rot="1649922">
            <a:off x="2819309" y="3340004"/>
            <a:ext cx="3285933" cy="2257434"/>
          </a:xfrm>
          <a:prstGeom prst="rect">
            <a:avLst/>
          </a:prstGeom>
          <a:noFill/>
        </p:spPr>
      </p:pic>
      <p:sp>
        <p:nvSpPr>
          <p:cNvPr id="36" name="角丸四角形 35"/>
          <p:cNvSpPr/>
          <p:nvPr/>
        </p:nvSpPr>
        <p:spPr>
          <a:xfrm>
            <a:off x="1359608" y="6100648"/>
            <a:ext cx="1260000" cy="216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 smtClean="0">
                <a:solidFill>
                  <a:schemeClr val="tx1"/>
                </a:solidFill>
              </a:rPr>
              <a:t>Feed-through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37" name="角丸四角形 36"/>
          <p:cNvSpPr/>
          <p:nvPr/>
        </p:nvSpPr>
        <p:spPr>
          <a:xfrm>
            <a:off x="4495862" y="5121439"/>
            <a:ext cx="1800000" cy="432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 smtClean="0">
                <a:solidFill>
                  <a:schemeClr val="tx1"/>
                </a:solidFill>
              </a:rPr>
              <a:t>Screen </a:t>
            </a:r>
          </a:p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</a:rPr>
              <a:t>(Φ4mm</a:t>
            </a:r>
            <a:r>
              <a:rPr kumimoji="1" lang="ja-JP" altLang="en-US" sz="1400" dirty="0" err="1" smtClean="0">
                <a:solidFill>
                  <a:schemeClr val="tx1"/>
                </a:solidFill>
              </a:rPr>
              <a:t>、</a:t>
            </a:r>
            <a:r>
              <a:rPr kumimoji="1" lang="en-US" altLang="ja-JP" sz="1400" dirty="0" smtClean="0">
                <a:solidFill>
                  <a:schemeClr val="tx1"/>
                </a:solidFill>
              </a:rPr>
              <a:t>6mm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 smtClean="0">
                <a:solidFill>
                  <a:schemeClr val="tx1"/>
                </a:solidFill>
              </a:rPr>
              <a:t>pitch</a:t>
            </a:r>
            <a:r>
              <a:rPr kumimoji="1" lang="en-US" altLang="ja-JP" sz="1400" dirty="0" smtClean="0">
                <a:solidFill>
                  <a:schemeClr val="tx1"/>
                </a:solidFill>
              </a:rPr>
              <a:t>)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39" name="角丸四角形 38"/>
          <p:cNvSpPr/>
          <p:nvPr/>
        </p:nvSpPr>
        <p:spPr>
          <a:xfrm>
            <a:off x="1420480" y="4100446"/>
            <a:ext cx="1217687" cy="3410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>
                <a:solidFill>
                  <a:schemeClr val="tx1"/>
                </a:solidFill>
              </a:rPr>
              <a:t>NEG strip</a:t>
            </a:r>
            <a:endParaRPr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40" name="フリーフォーム 39"/>
          <p:cNvSpPr/>
          <p:nvPr/>
        </p:nvSpPr>
        <p:spPr>
          <a:xfrm>
            <a:off x="1133825" y="4270156"/>
            <a:ext cx="506281" cy="629835"/>
          </a:xfrm>
          <a:custGeom>
            <a:avLst/>
            <a:gdLst>
              <a:gd name="connsiteX0" fmla="*/ 0 w 409575"/>
              <a:gd name="connsiteY0" fmla="*/ 238125 h 238125"/>
              <a:gd name="connsiteX1" fmla="*/ 209550 w 409575"/>
              <a:gd name="connsiteY1" fmla="*/ 0 h 238125"/>
              <a:gd name="connsiteX2" fmla="*/ 409575 w 409575"/>
              <a:gd name="connsiteY2" fmla="*/ 0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9575" h="238125">
                <a:moveTo>
                  <a:pt x="0" y="238125"/>
                </a:moveTo>
                <a:lnTo>
                  <a:pt x="209550" y="0"/>
                </a:lnTo>
                <a:lnTo>
                  <a:pt x="409575" y="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フリーフォーム 40"/>
          <p:cNvSpPr/>
          <p:nvPr/>
        </p:nvSpPr>
        <p:spPr>
          <a:xfrm flipV="1">
            <a:off x="4466045" y="4242979"/>
            <a:ext cx="596157" cy="992765"/>
          </a:xfrm>
          <a:custGeom>
            <a:avLst/>
            <a:gdLst>
              <a:gd name="connsiteX0" fmla="*/ 0 w 409575"/>
              <a:gd name="connsiteY0" fmla="*/ 238125 h 238125"/>
              <a:gd name="connsiteX1" fmla="*/ 209550 w 409575"/>
              <a:gd name="connsiteY1" fmla="*/ 0 h 238125"/>
              <a:gd name="connsiteX2" fmla="*/ 409575 w 409575"/>
              <a:gd name="connsiteY2" fmla="*/ 0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9575" h="238125">
                <a:moveTo>
                  <a:pt x="0" y="238125"/>
                </a:moveTo>
                <a:lnTo>
                  <a:pt x="209550" y="0"/>
                </a:lnTo>
                <a:lnTo>
                  <a:pt x="409575" y="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フリーフォーム 41"/>
          <p:cNvSpPr/>
          <p:nvPr/>
        </p:nvSpPr>
        <p:spPr>
          <a:xfrm rot="16200000" flipH="1">
            <a:off x="2033280" y="5611750"/>
            <a:ext cx="420413" cy="629835"/>
          </a:xfrm>
          <a:custGeom>
            <a:avLst/>
            <a:gdLst>
              <a:gd name="connsiteX0" fmla="*/ 0 w 409575"/>
              <a:gd name="connsiteY0" fmla="*/ 238125 h 238125"/>
              <a:gd name="connsiteX1" fmla="*/ 209550 w 409575"/>
              <a:gd name="connsiteY1" fmla="*/ 0 h 238125"/>
              <a:gd name="connsiteX2" fmla="*/ 409575 w 409575"/>
              <a:gd name="connsiteY2" fmla="*/ 0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9575" h="238125">
                <a:moveTo>
                  <a:pt x="0" y="238125"/>
                </a:moveTo>
                <a:lnTo>
                  <a:pt x="209550" y="0"/>
                </a:lnTo>
                <a:lnTo>
                  <a:pt x="409575" y="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3" name="Picture 3" descr="C:\Users\suetsugu\Desktop\Fig_2.jp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6432913" y="4149080"/>
            <a:ext cx="2675591" cy="1786983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テキスト ボックス 44"/>
          <p:cNvSpPr txBox="1"/>
          <p:nvPr/>
        </p:nvSpPr>
        <p:spPr>
          <a:xfrm>
            <a:off x="6843359" y="4491118"/>
            <a:ext cx="533304" cy="248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aseline="30000" dirty="0" smtClean="0"/>
              <a:t>t</a:t>
            </a:r>
            <a:r>
              <a:rPr kumimoji="1" lang="en-US" altLang="ja-JP" sz="1100" dirty="0" smtClean="0"/>
              <a:t>6 mm</a:t>
            </a:r>
            <a:endParaRPr kumimoji="1" lang="ja-JP" altLang="en-US" sz="1100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6501321" y="5722455"/>
            <a:ext cx="752400" cy="205200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ja-JP" sz="1200" dirty="0" smtClean="0">
                <a:solidFill>
                  <a:srgbClr val="FFFF00"/>
                </a:solidFill>
              </a:rPr>
              <a:t>Q magnet</a:t>
            </a:r>
            <a:endParaRPr kumimoji="1" lang="ja-JP" altLang="en-US" sz="1200" dirty="0">
              <a:solidFill>
                <a:srgbClr val="FFFF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899592" y="6597352"/>
            <a:ext cx="720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solidFill>
                  <a:srgbClr val="FFFF00"/>
                </a:solidFill>
              </a:rPr>
              <a:t>2012/6/6	</a:t>
            </a:r>
            <a:r>
              <a:rPr lang="en-US" altLang="ja-JP" sz="1000" dirty="0">
                <a:solidFill>
                  <a:srgbClr val="FFFF00"/>
                </a:solidFill>
              </a:rPr>
              <a:t>	</a:t>
            </a:r>
            <a:r>
              <a:rPr lang="en-US" altLang="ja-JP" sz="1000" dirty="0" smtClean="0">
                <a:solidFill>
                  <a:srgbClr val="FFFF00"/>
                </a:solidFill>
              </a:rPr>
              <a:t> ECLOUD’12 (the 5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electron-cloud workshop) @ La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Biodola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000" dirty="0" smtClean="0">
                <a:solidFill>
                  <a:srgbClr val="FFFF00"/>
                </a:solidFill>
              </a:rPr>
              <a:t>(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isola</a:t>
            </a:r>
            <a:r>
              <a:rPr lang="en-US" altLang="ja-JP" sz="1000" dirty="0" smtClean="0">
                <a:solidFill>
                  <a:srgbClr val="FFFF00"/>
                </a:solidFill>
              </a:rPr>
              <a:t>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d’Elba</a:t>
            </a:r>
            <a:r>
              <a:rPr lang="en-US" altLang="ja-JP" sz="1000" dirty="0" smtClean="0">
                <a:solidFill>
                  <a:srgbClr val="FFFF00"/>
                </a:solidFill>
              </a:rPr>
              <a:t>) Italy	             10 </a:t>
            </a:r>
            <a:endParaRPr lang="ja-JP" altLang="en-US" sz="1000" dirty="0">
              <a:solidFill>
                <a:srgbClr val="FFFF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995936" y="5953480"/>
            <a:ext cx="1784920" cy="26161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1" lang="en-US" altLang="ja-JP" sz="11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 courtesy of Y. Suetsugu</a:t>
            </a:r>
            <a:endParaRPr kumimoji="1" lang="ja-JP" altLang="en-US" sz="11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4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7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0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Flange, Bellows and Gate </a:t>
            </a:r>
            <a:r>
              <a:rPr lang="en-US" altLang="ja-JP" dirty="0">
                <a:solidFill>
                  <a:srgbClr val="FFFF00"/>
                </a:solidFill>
              </a:rPr>
              <a:t>V</a:t>
            </a:r>
            <a:r>
              <a:rPr lang="en-US" altLang="ja-JP" dirty="0" smtClean="0">
                <a:solidFill>
                  <a:srgbClr val="FFFF00"/>
                </a:solidFill>
              </a:rPr>
              <a:t>alve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6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pic>
        <p:nvPicPr>
          <p:cNvPr id="13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2" y="6296017"/>
            <a:ext cx="1043608" cy="561983"/>
          </a:xfrm>
          <a:prstGeom prst="rect">
            <a:avLst/>
          </a:prstGeom>
          <a:noFill/>
        </p:spPr>
      </p:pic>
      <p:sp>
        <p:nvSpPr>
          <p:cNvPr id="14" name="コンテンツ プレースホルダ 9"/>
          <p:cNvSpPr>
            <a:spLocks noGrp="1"/>
          </p:cNvSpPr>
          <p:nvPr>
            <p:ph idx="1"/>
          </p:nvPr>
        </p:nvSpPr>
        <p:spPr>
          <a:xfrm>
            <a:off x="107156" y="1530626"/>
            <a:ext cx="9001348" cy="1034278"/>
          </a:xfrm>
        </p:spPr>
        <p:txBody>
          <a:bodyPr>
            <a:normAutofit/>
          </a:bodyPr>
          <a:lstStyle/>
          <a:p>
            <a:r>
              <a:rPr lang="en-US" altLang="ja-JP" sz="2800" dirty="0" smtClean="0">
                <a:solidFill>
                  <a:srgbClr val="0070C0"/>
                </a:solidFill>
              </a:rPr>
              <a:t>Flange, bellows and gate valve applicable to antechamber scheme were also developed. </a:t>
            </a:r>
          </a:p>
        </p:txBody>
      </p:sp>
      <p:grpSp>
        <p:nvGrpSpPr>
          <p:cNvPr id="6" name="グループ化 5"/>
          <p:cNvGrpSpPr>
            <a:grpSpLocks noChangeAspect="1"/>
          </p:cNvGrpSpPr>
          <p:nvPr/>
        </p:nvGrpSpPr>
        <p:grpSpPr>
          <a:xfrm>
            <a:off x="179512" y="4371930"/>
            <a:ext cx="2530316" cy="1895982"/>
            <a:chOff x="671301" y="3965635"/>
            <a:chExt cx="2811463" cy="2106647"/>
          </a:xfrm>
        </p:grpSpPr>
        <p:pic>
          <p:nvPicPr>
            <p:cNvPr id="24" name="Picture 4" descr="図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33"/>
            <a:stretch>
              <a:fillRect/>
            </a:stretch>
          </p:blipFill>
          <p:spPr bwMode="auto">
            <a:xfrm>
              <a:off x="671301" y="3965635"/>
              <a:ext cx="2811463" cy="2071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テキスト ボックス 10"/>
            <p:cNvSpPr txBox="1">
              <a:spLocks noChangeArrowheads="1"/>
            </p:cNvSpPr>
            <p:nvPr/>
          </p:nvSpPr>
          <p:spPr bwMode="auto">
            <a:xfrm>
              <a:off x="718344" y="5730308"/>
              <a:ext cx="1720914" cy="341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pPr eaLnBrk="1" hangingPunct="1"/>
              <a:r>
                <a:rPr lang="en-US" altLang="ja-JP" sz="1400" dirty="0">
                  <a:solidFill>
                    <a:schemeClr val="bg1"/>
                  </a:solidFill>
                </a:rPr>
                <a:t>Bellows chamber</a:t>
              </a:r>
              <a:endParaRPr lang="ja-JP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グループ化 6"/>
          <p:cNvGrpSpPr>
            <a:grpSpLocks noChangeAspect="1"/>
          </p:cNvGrpSpPr>
          <p:nvPr/>
        </p:nvGrpSpPr>
        <p:grpSpPr>
          <a:xfrm>
            <a:off x="5107747" y="4371929"/>
            <a:ext cx="2416581" cy="1885047"/>
            <a:chOff x="3839951" y="3965635"/>
            <a:chExt cx="2687638" cy="2096486"/>
          </a:xfrm>
        </p:grpSpPr>
        <p:pic>
          <p:nvPicPr>
            <p:cNvPr id="25" name="P1020550.avi">
              <a:hlinkClick r:id="" action="ppaction://media"/>
            </p:cNvPr>
            <p:cNvPicPr>
              <a:picLocks noRot="1"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9951" y="3965635"/>
              <a:ext cx="2687638" cy="2017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テキスト ボックス 11"/>
            <p:cNvSpPr txBox="1">
              <a:spLocks noChangeArrowheads="1"/>
            </p:cNvSpPr>
            <p:nvPr/>
          </p:nvSpPr>
          <p:spPr bwMode="auto">
            <a:xfrm>
              <a:off x="3839951" y="5719822"/>
              <a:ext cx="2152201" cy="342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pPr eaLnBrk="1" hangingPunct="1"/>
              <a:r>
                <a:rPr lang="en-US" altLang="ja-JP" sz="1400" dirty="0">
                  <a:solidFill>
                    <a:schemeClr val="bg1"/>
                  </a:solidFill>
                </a:rPr>
                <a:t>RF-shield (gate valve)</a:t>
              </a:r>
              <a:endParaRPr lang="ja-JP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グループ化 7"/>
          <p:cNvGrpSpPr>
            <a:grpSpLocks noChangeAspect="1"/>
          </p:cNvGrpSpPr>
          <p:nvPr/>
        </p:nvGrpSpPr>
        <p:grpSpPr>
          <a:xfrm>
            <a:off x="7596336" y="2701407"/>
            <a:ext cx="1435963" cy="3341046"/>
            <a:chOff x="6820778" y="3036948"/>
            <a:chExt cx="1305423" cy="3037315"/>
          </a:xfrm>
        </p:grpSpPr>
        <p:pic>
          <p:nvPicPr>
            <p:cNvPr id="26" name="Picture 28" descr="GV_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58" r="10023"/>
            <a:stretch>
              <a:fillRect/>
            </a:stretch>
          </p:blipFill>
          <p:spPr bwMode="auto">
            <a:xfrm>
              <a:off x="6840326" y="3036948"/>
              <a:ext cx="1285875" cy="2990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テキスト ボックス 11"/>
            <p:cNvSpPr txBox="1">
              <a:spLocks noChangeArrowheads="1"/>
            </p:cNvSpPr>
            <p:nvPr/>
          </p:nvSpPr>
          <p:spPr bwMode="auto">
            <a:xfrm>
              <a:off x="6820778" y="5794466"/>
              <a:ext cx="946065" cy="279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pPr eaLnBrk="1" hangingPunct="1"/>
              <a:r>
                <a:rPr lang="en-US" altLang="ja-JP" sz="1400" dirty="0">
                  <a:solidFill>
                    <a:schemeClr val="bg1"/>
                  </a:solidFill>
                </a:rPr>
                <a:t>Gate valve</a:t>
              </a:r>
              <a:endParaRPr lang="ja-JP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グループ化 3"/>
          <p:cNvGrpSpPr>
            <a:grpSpLocks noChangeAspect="1"/>
          </p:cNvGrpSpPr>
          <p:nvPr/>
        </p:nvGrpSpPr>
        <p:grpSpPr>
          <a:xfrm>
            <a:off x="1131199" y="2540152"/>
            <a:ext cx="2620613" cy="1761131"/>
            <a:chOff x="1003340" y="891492"/>
            <a:chExt cx="3235325" cy="2174236"/>
          </a:xfrm>
        </p:grpSpPr>
        <p:pic>
          <p:nvPicPr>
            <p:cNvPr id="30" name="図 29" descr="P1050686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9" t="5788" r="12921" b="22079"/>
            <a:stretch>
              <a:fillRect/>
            </a:stretch>
          </p:blipFill>
          <p:spPr bwMode="auto">
            <a:xfrm>
              <a:off x="1003340" y="891492"/>
              <a:ext cx="3235325" cy="2106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テキスト ボックス 10"/>
            <p:cNvSpPr txBox="1">
              <a:spLocks noChangeArrowheads="1"/>
            </p:cNvSpPr>
            <p:nvPr/>
          </p:nvSpPr>
          <p:spPr bwMode="auto">
            <a:xfrm>
              <a:off x="1027038" y="2712355"/>
              <a:ext cx="2661335" cy="353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en-US" altLang="ja-JP" sz="1400" dirty="0">
                  <a:solidFill>
                    <a:schemeClr val="bg1"/>
                  </a:solidFill>
                </a:rPr>
                <a:t>Cu-alloy flange (</a:t>
              </a:r>
              <a:r>
                <a:rPr lang="en-US" altLang="ja-JP" sz="1400" dirty="0" err="1">
                  <a:solidFill>
                    <a:schemeClr val="bg1"/>
                  </a:solidFill>
                </a:rPr>
                <a:t>CrZrCu</a:t>
              </a:r>
              <a:r>
                <a:rPr lang="en-US" altLang="ja-JP" sz="1400" dirty="0">
                  <a:solidFill>
                    <a:schemeClr val="bg1"/>
                  </a:solidFill>
                </a:rPr>
                <a:t>)</a:t>
              </a:r>
              <a:endParaRPr lang="ja-JP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グループ化 4"/>
          <p:cNvGrpSpPr>
            <a:grpSpLocks noChangeAspect="1"/>
          </p:cNvGrpSpPr>
          <p:nvPr/>
        </p:nvGrpSpPr>
        <p:grpSpPr>
          <a:xfrm>
            <a:off x="3795495" y="2540152"/>
            <a:ext cx="2720721" cy="1777847"/>
            <a:chOff x="4693450" y="891492"/>
            <a:chExt cx="3358916" cy="2194873"/>
          </a:xfrm>
        </p:grpSpPr>
        <p:pic>
          <p:nvPicPr>
            <p:cNvPr id="32" name="Picture 2" descr="D:\_WorkFolder_20090917\MO_Al_20090917 photo\result\P1070212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3"/>
            <a:stretch>
              <a:fillRect/>
            </a:stretch>
          </p:blipFill>
          <p:spPr bwMode="auto">
            <a:xfrm>
              <a:off x="4762540" y="891492"/>
              <a:ext cx="3027363" cy="212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テキスト ボックス 10"/>
            <p:cNvSpPr txBox="1">
              <a:spLocks noChangeArrowheads="1"/>
            </p:cNvSpPr>
            <p:nvPr/>
          </p:nvSpPr>
          <p:spPr bwMode="auto">
            <a:xfrm>
              <a:off x="4693450" y="2732992"/>
              <a:ext cx="3358916" cy="353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en-US" altLang="ja-JP" sz="1400" dirty="0">
                  <a:solidFill>
                    <a:schemeClr val="bg1"/>
                  </a:solidFill>
                </a:rPr>
                <a:t>Al-alloy flange (A2219, A2024)</a:t>
              </a:r>
              <a:endParaRPr lang="ja-JP" altLang="en-US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4" name="Picture 3" descr="D:\_WorkFolder_20120405\SKEKB_Bellows_Irie photo\result\IMG_1797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2"/>
          <a:stretch/>
        </p:blipFill>
        <p:spPr bwMode="auto">
          <a:xfrm>
            <a:off x="2843807" y="4375551"/>
            <a:ext cx="2191931" cy="182991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テキスト ボックス 11"/>
          <p:cNvSpPr txBox="1">
            <a:spLocks noChangeArrowheads="1"/>
          </p:cNvSpPr>
          <p:nvPr/>
        </p:nvSpPr>
        <p:spPr bwMode="auto">
          <a:xfrm>
            <a:off x="2784239" y="5906833"/>
            <a:ext cx="17171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eaLnBrk="1" hangingPunct="1"/>
            <a:r>
              <a:rPr lang="en-US" altLang="ja-JP" sz="1400" dirty="0">
                <a:solidFill>
                  <a:schemeClr val="bg1"/>
                </a:solidFill>
              </a:rPr>
              <a:t>RF-shield </a:t>
            </a:r>
            <a:r>
              <a:rPr lang="en-US" altLang="ja-JP" sz="1400" dirty="0" smtClean="0">
                <a:solidFill>
                  <a:schemeClr val="bg1"/>
                </a:solidFill>
              </a:rPr>
              <a:t>(bellows)</a:t>
            </a:r>
            <a:endParaRPr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899592" y="6597352"/>
            <a:ext cx="720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solidFill>
                  <a:srgbClr val="FFFF00"/>
                </a:solidFill>
              </a:rPr>
              <a:t>2012/6/6	</a:t>
            </a:r>
            <a:r>
              <a:rPr lang="en-US" altLang="ja-JP" sz="1000" dirty="0">
                <a:solidFill>
                  <a:srgbClr val="FFFF00"/>
                </a:solidFill>
              </a:rPr>
              <a:t>	</a:t>
            </a:r>
            <a:r>
              <a:rPr lang="en-US" altLang="ja-JP" sz="1000" dirty="0" smtClean="0">
                <a:solidFill>
                  <a:srgbClr val="FFFF00"/>
                </a:solidFill>
              </a:rPr>
              <a:t> ECLOUD’12 (the 5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electron-cloud workshop) @ La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Biodola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000" dirty="0" smtClean="0">
                <a:solidFill>
                  <a:srgbClr val="FFFF00"/>
                </a:solidFill>
              </a:rPr>
              <a:t>(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isola</a:t>
            </a:r>
            <a:r>
              <a:rPr lang="en-US" altLang="ja-JP" sz="1000" dirty="0" smtClean="0">
                <a:solidFill>
                  <a:srgbClr val="FFFF00"/>
                </a:solidFill>
              </a:rPr>
              <a:t>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d’Elba</a:t>
            </a:r>
            <a:r>
              <a:rPr lang="en-US" altLang="ja-JP" sz="1000" dirty="0" smtClean="0">
                <a:solidFill>
                  <a:srgbClr val="FFFF00"/>
                </a:solidFill>
              </a:rPr>
              <a:t>) Italy	             11 </a:t>
            </a:r>
            <a:endParaRPr lang="ja-JP" altLang="en-US" sz="1000" dirty="0">
              <a:solidFill>
                <a:srgbClr val="FFFF00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092280" y="2278542"/>
            <a:ext cx="1784920" cy="26161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1" lang="en-US" altLang="ja-JP" sz="11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 courtesy of Y. Suetsugu</a:t>
            </a:r>
            <a:endParaRPr kumimoji="1" lang="ja-JP" altLang="en-US" sz="11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3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4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7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0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Countermeasures against </a:t>
            </a:r>
            <a:br>
              <a:rPr lang="en-US" altLang="ja-JP" dirty="0" smtClean="0">
                <a:solidFill>
                  <a:srgbClr val="FFFF00"/>
                </a:solidFill>
              </a:rPr>
            </a:br>
            <a:r>
              <a:rPr lang="en-US" altLang="ja-JP" dirty="0" smtClean="0">
                <a:solidFill>
                  <a:srgbClr val="FFFF00"/>
                </a:solidFill>
              </a:rPr>
              <a:t>Electron </a:t>
            </a:r>
            <a:r>
              <a:rPr lang="en-US" altLang="ja-JP" dirty="0">
                <a:solidFill>
                  <a:srgbClr val="FFFF00"/>
                </a:solidFill>
              </a:rPr>
              <a:t>C</a:t>
            </a:r>
            <a:r>
              <a:rPr lang="en-US" altLang="ja-JP" dirty="0" smtClean="0">
                <a:solidFill>
                  <a:srgbClr val="FFFF00"/>
                </a:solidFill>
              </a:rPr>
              <a:t>loud </a:t>
            </a:r>
            <a:r>
              <a:rPr lang="en-US" altLang="ja-JP" dirty="0">
                <a:solidFill>
                  <a:srgbClr val="FFFF00"/>
                </a:solidFill>
              </a:rPr>
              <a:t>E</a:t>
            </a:r>
            <a:r>
              <a:rPr lang="en-US" altLang="ja-JP" dirty="0" smtClean="0">
                <a:solidFill>
                  <a:srgbClr val="FFFF00"/>
                </a:solidFill>
              </a:rPr>
              <a:t>ffect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6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pic>
        <p:nvPicPr>
          <p:cNvPr id="13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2" y="6296017"/>
            <a:ext cx="1043608" cy="561983"/>
          </a:xfrm>
          <a:prstGeom prst="rect">
            <a:avLst/>
          </a:prstGeom>
          <a:noFill/>
        </p:spPr>
      </p:pic>
      <p:sp>
        <p:nvSpPr>
          <p:cNvPr id="14" name="コンテンツ プレースホルダ 9"/>
          <p:cNvSpPr>
            <a:spLocks noGrp="1"/>
          </p:cNvSpPr>
          <p:nvPr>
            <p:ph idx="1"/>
          </p:nvPr>
        </p:nvSpPr>
        <p:spPr>
          <a:xfrm>
            <a:off x="107504" y="1530626"/>
            <a:ext cx="9001000" cy="1826366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sz="2800" dirty="0" smtClean="0">
                <a:solidFill>
                  <a:srgbClr val="0070C0"/>
                </a:solidFill>
              </a:rPr>
              <a:t>Electron cloud instability can be a serious problem for LER (e+)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2400" dirty="0" smtClean="0">
                <a:solidFill>
                  <a:srgbClr val="00B050"/>
                </a:solidFill>
              </a:rPr>
              <a:t>The threshold of electron density to excite the head-tail instability is </a:t>
            </a:r>
            <a:r>
              <a:rPr lang="en-US" altLang="ja-JP" sz="2400" dirty="0" smtClean="0">
                <a:solidFill>
                  <a:srgbClr val="FF0000"/>
                </a:solidFill>
                <a:sym typeface="Symbol"/>
              </a:rPr>
              <a:t>1.6×10</a:t>
            </a:r>
            <a:r>
              <a:rPr lang="en-US" altLang="ja-JP" sz="2400" baseline="30000" dirty="0" smtClean="0">
                <a:solidFill>
                  <a:srgbClr val="FF0000"/>
                </a:solidFill>
                <a:sym typeface="Symbol"/>
              </a:rPr>
              <a:t>11</a:t>
            </a:r>
            <a:r>
              <a:rPr lang="en-US" altLang="ja-JP" sz="2400" dirty="0" smtClean="0">
                <a:solidFill>
                  <a:srgbClr val="FF0000"/>
                </a:solidFill>
                <a:sym typeface="Symbol"/>
              </a:rPr>
              <a:t> e</a:t>
            </a:r>
            <a:r>
              <a:rPr lang="en-US" altLang="ja-JP" sz="2400" baseline="30000" dirty="0" smtClean="0">
                <a:solidFill>
                  <a:srgbClr val="FF0000"/>
                </a:solidFill>
                <a:sym typeface="Symbol"/>
              </a:rPr>
              <a:t>-</a:t>
            </a:r>
            <a:r>
              <a:rPr lang="en-US" altLang="ja-JP" sz="2400" dirty="0" smtClean="0">
                <a:solidFill>
                  <a:srgbClr val="FF0000"/>
                </a:solidFill>
                <a:sym typeface="Symbol"/>
              </a:rPr>
              <a:t>/m</a:t>
            </a:r>
            <a:r>
              <a:rPr lang="en-US" altLang="ja-JP" sz="2400" baseline="30000" dirty="0" smtClean="0">
                <a:solidFill>
                  <a:srgbClr val="FF0000"/>
                </a:solidFill>
                <a:sym typeface="Symbol"/>
              </a:rPr>
              <a:t>3</a:t>
            </a:r>
            <a:r>
              <a:rPr lang="en-US" altLang="ja-JP" sz="2400" dirty="0" smtClean="0">
                <a:solidFill>
                  <a:srgbClr val="00B050"/>
                </a:solidFill>
                <a:sym typeface="Symbol"/>
              </a:rPr>
              <a:t>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2400" dirty="0" smtClean="0">
                <a:solidFill>
                  <a:srgbClr val="00B050"/>
                </a:solidFill>
                <a:sym typeface="Symbol"/>
              </a:rPr>
              <a:t>By using these countermeasures, </a:t>
            </a:r>
            <a:r>
              <a:rPr lang="en-US" altLang="ja-JP" sz="2400" dirty="0" smtClean="0">
                <a:solidFill>
                  <a:srgbClr val="FF0000"/>
                </a:solidFill>
                <a:sym typeface="Symbol"/>
              </a:rPr>
              <a:t>the average electron density on the order of 10</a:t>
            </a:r>
            <a:r>
              <a:rPr lang="en-US" altLang="ja-JP" sz="2400" baseline="30000" dirty="0" smtClean="0">
                <a:solidFill>
                  <a:srgbClr val="FF0000"/>
                </a:solidFill>
                <a:sym typeface="Symbol"/>
              </a:rPr>
              <a:t>10</a:t>
            </a:r>
            <a:r>
              <a:rPr lang="en-US" altLang="ja-JP" sz="2400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en-US" altLang="ja-JP" sz="2400" dirty="0">
                <a:solidFill>
                  <a:srgbClr val="FF0000"/>
                </a:solidFill>
                <a:sym typeface="Symbol"/>
              </a:rPr>
              <a:t>e</a:t>
            </a:r>
            <a:r>
              <a:rPr lang="en-US" altLang="ja-JP" sz="2400" baseline="30000" dirty="0">
                <a:solidFill>
                  <a:srgbClr val="FF0000"/>
                </a:solidFill>
                <a:sym typeface="Symbol"/>
              </a:rPr>
              <a:t>-</a:t>
            </a:r>
            <a:r>
              <a:rPr lang="en-US" altLang="ja-JP" sz="2400" dirty="0">
                <a:solidFill>
                  <a:srgbClr val="FF0000"/>
                </a:solidFill>
                <a:sym typeface="Symbol"/>
              </a:rPr>
              <a:t>/m</a:t>
            </a:r>
            <a:r>
              <a:rPr lang="en-US" altLang="ja-JP" sz="2400" baseline="30000" dirty="0">
                <a:solidFill>
                  <a:srgbClr val="FF0000"/>
                </a:solidFill>
                <a:sym typeface="Symbol"/>
              </a:rPr>
              <a:t>3</a:t>
            </a:r>
            <a:r>
              <a:rPr lang="en-US" altLang="ja-JP" sz="2400" dirty="0" smtClean="0">
                <a:solidFill>
                  <a:srgbClr val="00B050"/>
                </a:solidFill>
                <a:sym typeface="Symbol"/>
              </a:rPr>
              <a:t> will be obtained.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2400" dirty="0">
                <a:solidFill>
                  <a:srgbClr val="00B050"/>
                </a:solidFill>
                <a:sym typeface="Symbol"/>
              </a:rPr>
              <a:t>Various mitigation </a:t>
            </a:r>
            <a:r>
              <a:rPr lang="en-US" altLang="ja-JP" sz="2400" dirty="0" smtClean="0">
                <a:solidFill>
                  <a:srgbClr val="00B050"/>
                </a:solidFill>
                <a:sym typeface="Symbol"/>
              </a:rPr>
              <a:t>techniques </a:t>
            </a:r>
            <a:r>
              <a:rPr lang="en-US" altLang="ja-JP" sz="2400" dirty="0">
                <a:solidFill>
                  <a:srgbClr val="00B050"/>
                </a:solidFill>
                <a:sym typeface="Symbol"/>
              </a:rPr>
              <a:t>were evaluated at KEKB LER.</a:t>
            </a:r>
          </a:p>
          <a:p>
            <a:pPr lvl="1">
              <a:buFont typeface="Wingdings" pitchFamily="2" charset="2"/>
              <a:buChar char="Ø"/>
            </a:pPr>
            <a:endParaRPr lang="en-US" altLang="ja-JP" sz="2400" dirty="0" smtClean="0">
              <a:solidFill>
                <a:srgbClr val="00B050"/>
              </a:solidFill>
            </a:endParaRPr>
          </a:p>
        </p:txBody>
      </p:sp>
      <p:graphicFrame>
        <p:nvGraphicFramePr>
          <p:cNvPr id="40" name="表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862925"/>
              </p:ext>
            </p:extLst>
          </p:nvPr>
        </p:nvGraphicFramePr>
        <p:xfrm>
          <a:off x="683568" y="3284988"/>
          <a:ext cx="7992888" cy="2952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3"/>
                <a:gridCol w="1008112"/>
                <a:gridCol w="792088"/>
                <a:gridCol w="3240360"/>
                <a:gridCol w="1296145"/>
              </a:tblGrid>
              <a:tr h="328036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Sections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/>
                      </a:pP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</a:t>
                      </a:r>
                      <a:r>
                        <a:rPr kumimoji="1" lang="en-US" altLang="ja-JP" sz="1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[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m]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 [ %]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Countermeasure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Material</a:t>
                      </a:r>
                    </a:p>
                  </a:txBody>
                  <a:tcPr/>
                </a:tc>
              </a:tr>
              <a:tr h="328036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kumimoji="1" lang="ja-JP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3016</a:t>
                      </a:r>
                      <a:endParaRPr kumimoji="1" lang="ja-JP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4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4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28036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Drift</a:t>
                      </a:r>
                      <a:r>
                        <a:rPr kumimoji="1" lang="en-US" altLang="ja-JP" sz="1400" baseline="0" dirty="0" smtClean="0">
                          <a:latin typeface="Arial" pitchFamily="34" charset="0"/>
                          <a:cs typeface="Arial" pitchFamily="34" charset="0"/>
                        </a:rPr>
                        <a:t> space (arc)</a:t>
                      </a:r>
                      <a:endParaRPr kumimoji="1" lang="ja-JP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1629 m</a:t>
                      </a:r>
                      <a:endParaRPr kumimoji="1" lang="ja-JP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err="1" smtClean="0">
                          <a:latin typeface="Arial" pitchFamily="34" charset="0"/>
                          <a:cs typeface="Arial" pitchFamily="34" charset="0"/>
                        </a:rPr>
                        <a:t>TiN</a:t>
                      </a:r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 coating + Solenoid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Al (arc) </a:t>
                      </a:r>
                    </a:p>
                  </a:txBody>
                  <a:tcPr/>
                </a:tc>
              </a:tr>
              <a:tr h="328036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Steering mag.</a:t>
                      </a:r>
                      <a:endParaRPr kumimoji="1" lang="ja-JP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316 m</a:t>
                      </a:r>
                      <a:endParaRPr kumimoji="1" lang="ja-JP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err="1" smtClean="0">
                          <a:latin typeface="Arial" pitchFamily="34" charset="0"/>
                          <a:cs typeface="Arial" pitchFamily="34" charset="0"/>
                        </a:rPr>
                        <a:t>TiN</a:t>
                      </a:r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 coating + Solenoid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Al</a:t>
                      </a:r>
                    </a:p>
                  </a:txBody>
                  <a:tcPr/>
                </a:tc>
              </a:tr>
              <a:tr h="328036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Bending mag.</a:t>
                      </a:r>
                      <a:endParaRPr kumimoji="1" lang="ja-JP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519</a:t>
                      </a:r>
                      <a:r>
                        <a:rPr kumimoji="1" lang="en-US" altLang="ja-JP" sz="14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  <a:endParaRPr kumimoji="1" lang="ja-JP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err="1" smtClean="0">
                          <a:latin typeface="Arial" pitchFamily="34" charset="0"/>
                          <a:cs typeface="Arial" pitchFamily="34" charset="0"/>
                        </a:rPr>
                        <a:t>TiN</a:t>
                      </a:r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 coating + Grooved</a:t>
                      </a:r>
                      <a:r>
                        <a:rPr kumimoji="1" lang="en-US" altLang="ja-JP" sz="1400" baseline="0" dirty="0" smtClean="0">
                          <a:latin typeface="Arial" pitchFamily="34" charset="0"/>
                          <a:cs typeface="Arial" pitchFamily="34" charset="0"/>
                        </a:rPr>
                        <a:t> surface</a:t>
                      </a:r>
                      <a:endParaRPr kumimoji="1" lang="en-US" altLang="ja-JP" sz="14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Al</a:t>
                      </a:r>
                    </a:p>
                  </a:txBody>
                  <a:tcPr/>
                </a:tc>
              </a:tr>
              <a:tr h="328036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Wiggler mag.</a:t>
                      </a:r>
                      <a:endParaRPr kumimoji="1" lang="ja-JP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154 m</a:t>
                      </a:r>
                      <a:endParaRPr kumimoji="1" lang="ja-JP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 </a:t>
                      </a:r>
                      <a:endParaRPr kumimoji="1" lang="ja-JP" altLang="en-US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Clearing Electrode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Cu</a:t>
                      </a:r>
                    </a:p>
                  </a:txBody>
                  <a:tcPr/>
                </a:tc>
              </a:tr>
              <a:tr h="328036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Q &amp;</a:t>
                      </a:r>
                      <a:r>
                        <a:rPr kumimoji="1" lang="en-US" altLang="ja-JP" sz="1400" baseline="0" dirty="0" smtClean="0">
                          <a:latin typeface="Arial" pitchFamily="34" charset="0"/>
                          <a:cs typeface="Arial" pitchFamily="34" charset="0"/>
                        </a:rPr>
                        <a:t> SX mag.</a:t>
                      </a:r>
                      <a:endParaRPr kumimoji="1" lang="ja-JP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254</a:t>
                      </a:r>
                      <a:r>
                        <a:rPr kumimoji="1" lang="en-US" altLang="ja-JP" sz="1400" baseline="0" dirty="0" smtClean="0">
                          <a:latin typeface="Arial" pitchFamily="34" charset="0"/>
                          <a:cs typeface="Arial" pitchFamily="34" charset="0"/>
                        </a:rPr>
                        <a:t> m</a:t>
                      </a:r>
                      <a:endParaRPr kumimoji="1" lang="ja-JP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 </a:t>
                      </a:r>
                      <a:endParaRPr kumimoji="1" lang="ja-JP" altLang="en-US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err="1" smtClean="0">
                          <a:latin typeface="Arial" pitchFamily="34" charset="0"/>
                          <a:cs typeface="Arial" pitchFamily="34" charset="0"/>
                        </a:rPr>
                        <a:t>TiN</a:t>
                      </a:r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 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Al (arc)</a:t>
                      </a:r>
                      <a:endParaRPr kumimoji="1" lang="ja-JP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28036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RF section</a:t>
                      </a:r>
                      <a:endParaRPr kumimoji="1" lang="ja-JP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124 m</a:t>
                      </a:r>
                      <a:endParaRPr kumimoji="1" lang="ja-JP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 </a:t>
                      </a:r>
                      <a:endParaRPr kumimoji="1" lang="ja-JP" altLang="en-US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kumimoji="1" lang="en-US" altLang="ja-JP" sz="1400" dirty="0" err="1" smtClean="0">
                          <a:latin typeface="Arial" pitchFamily="34" charset="0"/>
                          <a:cs typeface="Arial" pitchFamily="34" charset="0"/>
                        </a:rPr>
                        <a:t>TiN</a:t>
                      </a:r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 coating +) Solenoid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Cu</a:t>
                      </a:r>
                      <a:endParaRPr kumimoji="1" lang="ja-JP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28036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IR section</a:t>
                      </a:r>
                      <a:endParaRPr kumimoji="1" lang="ja-JP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20 m</a:t>
                      </a:r>
                      <a:endParaRPr kumimoji="1" lang="ja-JP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0.7 </a:t>
                      </a:r>
                      <a:endParaRPr kumimoji="1" lang="ja-JP" altLang="en-US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kumimoji="1" lang="en-US" altLang="ja-JP" sz="1400" dirty="0" err="1" smtClean="0">
                          <a:latin typeface="Arial" pitchFamily="34" charset="0"/>
                          <a:cs typeface="Arial" pitchFamily="34" charset="0"/>
                        </a:rPr>
                        <a:t>TiN</a:t>
                      </a:r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 coating +) Solenoid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Cu or ?</a:t>
                      </a:r>
                      <a:endParaRPr kumimoji="1" lang="ja-JP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1" name="テキスト ボックス 40"/>
          <p:cNvSpPr txBox="1"/>
          <p:nvPr/>
        </p:nvSpPr>
        <p:spPr>
          <a:xfrm>
            <a:off x="899592" y="6597352"/>
            <a:ext cx="720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solidFill>
                  <a:srgbClr val="FFFF00"/>
                </a:solidFill>
              </a:rPr>
              <a:t>2012/6/6	</a:t>
            </a:r>
            <a:r>
              <a:rPr lang="en-US" altLang="ja-JP" sz="1000" dirty="0">
                <a:solidFill>
                  <a:srgbClr val="FFFF00"/>
                </a:solidFill>
              </a:rPr>
              <a:t>	</a:t>
            </a:r>
            <a:r>
              <a:rPr lang="en-US" altLang="ja-JP" sz="1000" dirty="0" smtClean="0">
                <a:solidFill>
                  <a:srgbClr val="FFFF00"/>
                </a:solidFill>
              </a:rPr>
              <a:t> ECLOUD’12 (the 5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electron-cloud workshop) @ La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Biodola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000" dirty="0" smtClean="0">
                <a:solidFill>
                  <a:srgbClr val="FFFF00"/>
                </a:solidFill>
              </a:rPr>
              <a:t>(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isola</a:t>
            </a:r>
            <a:r>
              <a:rPr lang="en-US" altLang="ja-JP" sz="1000" dirty="0" smtClean="0">
                <a:solidFill>
                  <a:srgbClr val="FFFF00"/>
                </a:solidFill>
              </a:rPr>
              <a:t>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d’Elba</a:t>
            </a:r>
            <a:r>
              <a:rPr lang="en-US" altLang="ja-JP" sz="1000" dirty="0" smtClean="0">
                <a:solidFill>
                  <a:srgbClr val="FFFF00"/>
                </a:solidFill>
              </a:rPr>
              <a:t>) Italy	             12</a:t>
            </a:r>
            <a:endParaRPr lang="ja-JP" altLang="en-US" sz="1000" dirty="0">
              <a:solidFill>
                <a:srgbClr val="FFFF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308304" y="2996952"/>
            <a:ext cx="1784920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1" lang="en-US" altLang="ja-JP" sz="1100" dirty="0" smtClean="0">
                <a:latin typeface="Times New Roman" pitchFamily="18" charset="0"/>
                <a:cs typeface="Times New Roman" pitchFamily="18" charset="0"/>
              </a:rPr>
              <a:t>y courtesy of Y. Suetsugu</a:t>
            </a:r>
            <a:endParaRPr kumimoji="1" lang="ja-JP" altLang="en-US" sz="1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46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4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7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0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Electron cloud mitigation 1 </a:t>
            </a:r>
            <a:br>
              <a:rPr lang="en-US" altLang="ja-JP" dirty="0" smtClean="0">
                <a:solidFill>
                  <a:srgbClr val="FFFF00"/>
                </a:solidFill>
              </a:rPr>
            </a:br>
            <a:r>
              <a:rPr lang="en-US" altLang="ja-JP" dirty="0" smtClean="0">
                <a:solidFill>
                  <a:srgbClr val="FFFF00"/>
                </a:solidFill>
              </a:rPr>
              <a:t>Antechamber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6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pic>
        <p:nvPicPr>
          <p:cNvPr id="13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2" y="6296017"/>
            <a:ext cx="1043608" cy="561983"/>
          </a:xfrm>
          <a:prstGeom prst="rect">
            <a:avLst/>
          </a:prstGeom>
          <a:noFill/>
        </p:spPr>
      </p:pic>
      <p:sp>
        <p:nvSpPr>
          <p:cNvPr id="14" name="コンテンツ プレースホルダ 9"/>
          <p:cNvSpPr>
            <a:spLocks noGrp="1"/>
          </p:cNvSpPr>
          <p:nvPr>
            <p:ph idx="1"/>
          </p:nvPr>
        </p:nvSpPr>
        <p:spPr>
          <a:xfrm>
            <a:off x="107156" y="1530626"/>
            <a:ext cx="9001348" cy="1034278"/>
          </a:xfrm>
        </p:spPr>
        <p:txBody>
          <a:bodyPr>
            <a:normAutofit/>
          </a:bodyPr>
          <a:lstStyle/>
          <a:p>
            <a:r>
              <a:rPr lang="en-US" altLang="ja-JP" sz="2800" dirty="0" smtClean="0">
                <a:solidFill>
                  <a:srgbClr val="0070C0"/>
                </a:solidFill>
              </a:rPr>
              <a:t>Antechamber is effective to mitigation of photoelectrons which can be source of the electron cloud.</a:t>
            </a:r>
            <a:endParaRPr lang="en-US" altLang="ja-JP" sz="2400" dirty="0" smtClean="0">
              <a:solidFill>
                <a:srgbClr val="00B050"/>
              </a:solidFill>
            </a:endParaRPr>
          </a:p>
        </p:txBody>
      </p:sp>
      <p:pic>
        <p:nvPicPr>
          <p:cNvPr id="17" name="Picture 3" descr="C:\Users\suetsugu\Desktop\IMG_031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" b="-437"/>
          <a:stretch/>
        </p:blipFill>
        <p:spPr bwMode="auto">
          <a:xfrm>
            <a:off x="4713593" y="3094843"/>
            <a:ext cx="3760941" cy="208137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7" descr="PEM_log_23Jan04_ed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6"/>
          <a:stretch>
            <a:fillRect/>
          </a:stretch>
        </p:blipFill>
        <p:spPr bwMode="auto">
          <a:xfrm>
            <a:off x="426593" y="2794717"/>
            <a:ext cx="3929383" cy="349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テキスト ボックス 14"/>
          <p:cNvSpPr txBox="1">
            <a:spLocks noChangeArrowheads="1"/>
          </p:cNvSpPr>
          <p:nvPr/>
        </p:nvSpPr>
        <p:spPr bwMode="auto">
          <a:xfrm>
            <a:off x="1226577" y="2708920"/>
            <a:ext cx="1800226" cy="81945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ja-JP" sz="1050" dirty="0">
                <a:cs typeface="Arial" charset="0"/>
              </a:rPr>
              <a:t>1/1284/3.07  (1284)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z="1050" dirty="0">
                <a:cs typeface="Arial" charset="0"/>
              </a:rPr>
              <a:t>6~8 ns spacing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z="1050" dirty="0">
                <a:cs typeface="Arial" charset="0"/>
              </a:rPr>
              <a:t>R = 4</a:t>
            </a:r>
            <a:r>
              <a:rPr lang="ja-JP" altLang="en-US" sz="1050" dirty="0">
                <a:cs typeface="Arial" charset="0"/>
              </a:rPr>
              <a:t>７ </a:t>
            </a:r>
            <a:r>
              <a:rPr lang="en-US" altLang="ja-JP" sz="1050" dirty="0">
                <a:cs typeface="Arial" charset="0"/>
              </a:rPr>
              <a:t>mm (Circular)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z="1050" dirty="0" err="1">
                <a:cs typeface="Arial" charset="0"/>
              </a:rPr>
              <a:t>V</a:t>
            </a:r>
            <a:r>
              <a:rPr lang="en-US" altLang="ja-JP" sz="1050" baseline="-25000" dirty="0" err="1">
                <a:cs typeface="Arial" charset="0"/>
              </a:rPr>
              <a:t>r</a:t>
            </a:r>
            <a:r>
              <a:rPr lang="en-US" altLang="ja-JP" sz="1050" dirty="0">
                <a:cs typeface="Arial" charset="0"/>
              </a:rPr>
              <a:t> = </a:t>
            </a:r>
            <a:r>
              <a:rPr lang="en-US" altLang="ja-JP" sz="1050" dirty="0">
                <a:cs typeface="Arial" charset="0"/>
                <a:sym typeface="Symbol" pitchFamily="18" charset="2"/>
              </a:rPr>
              <a:t></a:t>
            </a:r>
            <a:r>
              <a:rPr lang="en-US" altLang="ja-JP" sz="1050" i="1" dirty="0">
                <a:cs typeface="Arial" charset="0"/>
              </a:rPr>
              <a:t>30 V</a:t>
            </a:r>
            <a:endParaRPr lang="en-US" altLang="ja-JP" sz="1050" dirty="0"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ja-JP" sz="1050" dirty="0" err="1">
                <a:cs typeface="Arial" charset="0"/>
              </a:rPr>
              <a:t>Ph</a:t>
            </a:r>
            <a:r>
              <a:rPr lang="en-US" altLang="ja-JP" sz="1050" dirty="0">
                <a:cs typeface="Arial" charset="0"/>
              </a:rPr>
              <a:t> = 8</a:t>
            </a:r>
            <a:r>
              <a:rPr lang="en-US" altLang="ja-JP" sz="1050" dirty="0">
                <a:cs typeface="Arial" charset="0"/>
                <a:sym typeface="Symbol" pitchFamily="18" charset="2"/>
              </a:rPr>
              <a:t></a:t>
            </a:r>
            <a:r>
              <a:rPr lang="en-US" altLang="ja-JP" sz="1050" dirty="0">
                <a:cs typeface="Arial" charset="0"/>
              </a:rPr>
              <a:t>10</a:t>
            </a:r>
            <a:r>
              <a:rPr lang="en-US" altLang="ja-JP" sz="1050" baseline="30000" dirty="0">
                <a:cs typeface="Arial" charset="0"/>
              </a:rPr>
              <a:t>15</a:t>
            </a:r>
            <a:r>
              <a:rPr lang="en-US" altLang="ja-JP" sz="1050" dirty="0">
                <a:cs typeface="Arial" charset="0"/>
              </a:rPr>
              <a:t> </a:t>
            </a:r>
            <a:r>
              <a:rPr lang="en-US" altLang="ja-JP" sz="1050" dirty="0" err="1">
                <a:cs typeface="Arial" charset="0"/>
              </a:rPr>
              <a:t>Ph</a:t>
            </a:r>
            <a:r>
              <a:rPr lang="en-US" altLang="ja-JP" sz="1050" dirty="0">
                <a:cs typeface="Arial" charset="0"/>
              </a:rPr>
              <a:t>/s/m/</a:t>
            </a:r>
            <a:r>
              <a:rPr lang="en-US" altLang="ja-JP" sz="1050" dirty="0" err="1">
                <a:cs typeface="Arial" charset="0"/>
              </a:rPr>
              <a:t>ms</a:t>
            </a:r>
            <a:endParaRPr lang="ja-JP" altLang="en-US" sz="1050" dirty="0">
              <a:cs typeface="Arial" charset="0"/>
            </a:endParaRPr>
          </a:p>
        </p:txBody>
      </p:sp>
      <p:sp>
        <p:nvSpPr>
          <p:cNvPr id="23" name="テキスト ボックス 17"/>
          <p:cNvSpPr txBox="1">
            <a:spLocks noChangeArrowheads="1"/>
          </p:cNvSpPr>
          <p:nvPr/>
        </p:nvSpPr>
        <p:spPr bwMode="auto">
          <a:xfrm>
            <a:off x="2726883" y="5095005"/>
            <a:ext cx="1382111" cy="58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 dirty="0">
                <a:solidFill>
                  <a:srgbClr val="0000FF"/>
                </a:solidFill>
                <a:cs typeface="Arial" charset="0"/>
              </a:rPr>
              <a:t>With </a:t>
            </a:r>
          </a:p>
          <a:p>
            <a:pPr eaLnBrk="1" hangingPunct="1"/>
            <a:r>
              <a:rPr lang="en-US" altLang="ja-JP" sz="1600" dirty="0">
                <a:solidFill>
                  <a:srgbClr val="0000FF"/>
                </a:solidFill>
                <a:cs typeface="Arial" charset="0"/>
              </a:rPr>
              <a:t>antechamber</a:t>
            </a:r>
            <a:endParaRPr lang="ja-JP" altLang="en-US" sz="1600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4" name="テキスト ボックス 18"/>
          <p:cNvSpPr txBox="1">
            <a:spLocks noChangeArrowheads="1"/>
          </p:cNvSpPr>
          <p:nvPr/>
        </p:nvSpPr>
        <p:spPr bwMode="auto">
          <a:xfrm>
            <a:off x="1226603" y="3600383"/>
            <a:ext cx="174599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 dirty="0">
                <a:solidFill>
                  <a:srgbClr val="FF0000"/>
                </a:solidFill>
                <a:cs typeface="Arial" charset="0"/>
              </a:rPr>
              <a:t>Circular chamber</a:t>
            </a:r>
            <a:endParaRPr lang="ja-JP" altLang="en-US" sz="16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5" name="テキスト ボックス 19"/>
          <p:cNvSpPr txBox="1">
            <a:spLocks noChangeArrowheads="1"/>
          </p:cNvSpPr>
          <p:nvPr/>
        </p:nvSpPr>
        <p:spPr bwMode="auto">
          <a:xfrm>
            <a:off x="1570112" y="2401143"/>
            <a:ext cx="19607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 dirty="0">
                <a:solidFill>
                  <a:srgbClr val="006600"/>
                </a:solidFill>
                <a:cs typeface="Arial" charset="0"/>
              </a:rPr>
              <a:t>Effect of antechamber</a:t>
            </a:r>
            <a:endParaRPr lang="ja-JP" altLang="en-US" sz="1400" dirty="0">
              <a:solidFill>
                <a:srgbClr val="006600"/>
              </a:solidFill>
              <a:cs typeface="Arial" charset="0"/>
            </a:endParaRPr>
          </a:p>
        </p:txBody>
      </p:sp>
      <p:sp>
        <p:nvSpPr>
          <p:cNvPr id="26" name="左カーブ矢印 25"/>
          <p:cNvSpPr/>
          <p:nvPr/>
        </p:nvSpPr>
        <p:spPr>
          <a:xfrm>
            <a:off x="3626996" y="3194767"/>
            <a:ext cx="300038" cy="400050"/>
          </a:xfrm>
          <a:prstGeom prst="curved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27" name="テキスト ボックス 23"/>
          <p:cNvSpPr txBox="1">
            <a:spLocks noChangeArrowheads="1"/>
          </p:cNvSpPr>
          <p:nvPr/>
        </p:nvSpPr>
        <p:spPr bwMode="auto">
          <a:xfrm>
            <a:off x="3530859" y="3563702"/>
            <a:ext cx="639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>
                <a:cs typeface="Arial" charset="0"/>
              </a:rPr>
              <a:t>~1/5</a:t>
            </a:r>
            <a:endParaRPr lang="ja-JP" altLang="en-US" dirty="0">
              <a:cs typeface="Arial" charset="0"/>
            </a:endParaRPr>
          </a:p>
        </p:txBody>
      </p:sp>
      <p:sp>
        <p:nvSpPr>
          <p:cNvPr id="28" name="左カーブ矢印 27"/>
          <p:cNvSpPr/>
          <p:nvPr/>
        </p:nvSpPr>
        <p:spPr>
          <a:xfrm flipH="1">
            <a:off x="2026794" y="4394917"/>
            <a:ext cx="264478" cy="962343"/>
          </a:xfrm>
          <a:prstGeom prst="curved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29" name="テキスト ボックス 29"/>
          <p:cNvSpPr txBox="1">
            <a:spLocks noChangeArrowheads="1"/>
          </p:cNvSpPr>
          <p:nvPr/>
        </p:nvSpPr>
        <p:spPr bwMode="auto">
          <a:xfrm>
            <a:off x="1226603" y="5041426"/>
            <a:ext cx="896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>
                <a:cs typeface="Arial" charset="0"/>
              </a:rPr>
              <a:t>~1/100</a:t>
            </a:r>
            <a:endParaRPr lang="ja-JP" altLang="en-US" dirty="0">
              <a:cs typeface="Arial" charset="0"/>
            </a:endParaRPr>
          </a:p>
        </p:txBody>
      </p:sp>
      <p:sp>
        <p:nvSpPr>
          <p:cNvPr id="31" name="テキスト ボックス 10"/>
          <p:cNvSpPr txBox="1">
            <a:spLocks noChangeArrowheads="1"/>
          </p:cNvSpPr>
          <p:nvPr/>
        </p:nvSpPr>
        <p:spPr bwMode="auto">
          <a:xfrm>
            <a:off x="4788024" y="5302963"/>
            <a:ext cx="3834172" cy="64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45713" rIns="91425" bIns="45713">
            <a:prstTxWarp prst="textNoShape">
              <a:avLst/>
            </a:prstTxWarp>
            <a:spAutoFit/>
          </a:bodyPr>
          <a:lstStyle/>
          <a:p>
            <a:r>
              <a:rPr lang="en-US" altLang="ja-JP" dirty="0" smtClean="0">
                <a:solidFill>
                  <a:srgbClr val="008000"/>
                </a:solidFill>
              </a:rPr>
              <a:t>Rough surface at the side wall (Ra </a:t>
            </a:r>
            <a:r>
              <a:rPr lang="en-US" altLang="ja-JP" dirty="0" smtClean="0">
                <a:solidFill>
                  <a:srgbClr val="008000"/>
                </a:solidFill>
                <a:sym typeface="Symbol"/>
              </a:rPr>
              <a:t></a:t>
            </a:r>
            <a:r>
              <a:rPr lang="en-US" altLang="ja-JP" dirty="0" smtClean="0">
                <a:solidFill>
                  <a:srgbClr val="008000"/>
                </a:solidFill>
              </a:rPr>
              <a:t>20) reduces the photon reflection.</a:t>
            </a:r>
            <a:endParaRPr lang="ja-JP" altLang="en-US" sz="1600" dirty="0">
              <a:solidFill>
                <a:srgbClr val="008000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899592" y="6597352"/>
            <a:ext cx="720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solidFill>
                  <a:srgbClr val="FFFF00"/>
                </a:solidFill>
              </a:rPr>
              <a:t>2012/6/6	</a:t>
            </a:r>
            <a:r>
              <a:rPr lang="en-US" altLang="ja-JP" sz="1000" dirty="0">
                <a:solidFill>
                  <a:srgbClr val="FFFF00"/>
                </a:solidFill>
              </a:rPr>
              <a:t>	</a:t>
            </a:r>
            <a:r>
              <a:rPr lang="en-US" altLang="ja-JP" sz="1000" dirty="0" smtClean="0">
                <a:solidFill>
                  <a:srgbClr val="FFFF00"/>
                </a:solidFill>
              </a:rPr>
              <a:t> ECLOUD’12 (the 5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electron-cloud workshop) @ La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Biodola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000" dirty="0" smtClean="0">
                <a:solidFill>
                  <a:srgbClr val="FFFF00"/>
                </a:solidFill>
              </a:rPr>
              <a:t>(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isola</a:t>
            </a:r>
            <a:r>
              <a:rPr lang="en-US" altLang="ja-JP" sz="1000" dirty="0" smtClean="0">
                <a:solidFill>
                  <a:srgbClr val="FFFF00"/>
                </a:solidFill>
              </a:rPr>
              <a:t>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d’Elba</a:t>
            </a:r>
            <a:r>
              <a:rPr lang="en-US" altLang="ja-JP" sz="1000" dirty="0" smtClean="0">
                <a:solidFill>
                  <a:srgbClr val="FFFF00"/>
                </a:solidFill>
              </a:rPr>
              <a:t>) Italy	             13 </a:t>
            </a:r>
            <a:endParaRPr lang="ja-JP" altLang="en-US" sz="1000" dirty="0">
              <a:solidFill>
                <a:srgbClr val="FFFF00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895564" y="5949280"/>
            <a:ext cx="1784920" cy="26161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1" lang="en-US" altLang="ja-JP" sz="11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 courtesy of Y. Suetsugu</a:t>
            </a:r>
            <a:endParaRPr kumimoji="1" lang="ja-JP" altLang="en-US" sz="11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60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4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7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0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Electron Cloud </a:t>
            </a:r>
            <a:r>
              <a:rPr lang="en-US" altLang="ja-JP" dirty="0">
                <a:solidFill>
                  <a:srgbClr val="FFFF00"/>
                </a:solidFill>
              </a:rPr>
              <a:t>M</a:t>
            </a:r>
            <a:r>
              <a:rPr lang="en-US" altLang="ja-JP" dirty="0" smtClean="0">
                <a:solidFill>
                  <a:srgbClr val="FFFF00"/>
                </a:solidFill>
              </a:rPr>
              <a:t>itigation 2 </a:t>
            </a:r>
            <a:br>
              <a:rPr lang="en-US" altLang="ja-JP" dirty="0" smtClean="0">
                <a:solidFill>
                  <a:srgbClr val="FFFF00"/>
                </a:solidFill>
              </a:rPr>
            </a:br>
            <a:r>
              <a:rPr lang="en-US" altLang="ja-JP" dirty="0" smtClean="0">
                <a:solidFill>
                  <a:srgbClr val="FFFF00"/>
                </a:solidFill>
              </a:rPr>
              <a:t>Solenoid Field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6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pic>
        <p:nvPicPr>
          <p:cNvPr id="13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2" y="6296017"/>
            <a:ext cx="1043608" cy="561983"/>
          </a:xfrm>
          <a:prstGeom prst="rect">
            <a:avLst/>
          </a:prstGeom>
          <a:noFill/>
        </p:spPr>
      </p:pic>
      <p:sp>
        <p:nvSpPr>
          <p:cNvPr id="14" name="コンテンツ プレースホルダ 9"/>
          <p:cNvSpPr>
            <a:spLocks noGrp="1"/>
          </p:cNvSpPr>
          <p:nvPr>
            <p:ph idx="1"/>
          </p:nvPr>
        </p:nvSpPr>
        <p:spPr>
          <a:xfrm>
            <a:off x="107156" y="1530626"/>
            <a:ext cx="9001348" cy="1034278"/>
          </a:xfrm>
        </p:spPr>
        <p:txBody>
          <a:bodyPr>
            <a:normAutofit fontScale="92500"/>
          </a:bodyPr>
          <a:lstStyle/>
          <a:p>
            <a:r>
              <a:rPr lang="en-US" altLang="ja-JP" sz="2800" dirty="0" smtClean="0">
                <a:solidFill>
                  <a:srgbClr val="0070C0"/>
                </a:solidFill>
              </a:rPr>
              <a:t>It was confirmed that the solenoid field at drift section (50 G) is effective to both photoelectrons and secondary electrons.</a:t>
            </a:r>
            <a:endParaRPr lang="en-US" altLang="ja-JP" sz="2400" dirty="0" smtClean="0">
              <a:solidFill>
                <a:srgbClr val="00B050"/>
              </a:solidFill>
            </a:endParaRPr>
          </a:p>
        </p:txBody>
      </p:sp>
      <p:grpSp>
        <p:nvGrpSpPr>
          <p:cNvPr id="5" name="グループ化 4"/>
          <p:cNvGrpSpPr>
            <a:grpSpLocks noChangeAspect="1"/>
          </p:cNvGrpSpPr>
          <p:nvPr/>
        </p:nvGrpSpPr>
        <p:grpSpPr>
          <a:xfrm>
            <a:off x="2303749" y="2564904"/>
            <a:ext cx="5940659" cy="3716180"/>
            <a:chOff x="2051720" y="1988840"/>
            <a:chExt cx="6989011" cy="4371976"/>
          </a:xfrm>
        </p:grpSpPr>
        <p:sp>
          <p:nvSpPr>
            <p:cNvPr id="32" name="テキスト ボックス 31"/>
            <p:cNvSpPr txBox="1"/>
            <p:nvPr/>
          </p:nvSpPr>
          <p:spPr>
            <a:xfrm>
              <a:off x="3851920" y="2636912"/>
              <a:ext cx="1555372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latin typeface="Times New Roman" pitchFamily="18" charset="0"/>
                  <a:cs typeface="Times New Roman" pitchFamily="18" charset="0"/>
                </a:rPr>
                <a:t>B = 0 G</a:t>
              </a:r>
              <a:endParaRPr kumimoji="1" lang="ja-JP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4355976" y="4641986"/>
              <a:ext cx="1814600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latin typeface="Times New Roman" pitchFamily="18" charset="0"/>
                  <a:cs typeface="Times New Roman" pitchFamily="18" charset="0"/>
                </a:rPr>
                <a:t>B = 50 G</a:t>
              </a:r>
              <a:endParaRPr kumimoji="1" lang="ja-JP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" name="グループ化 1"/>
            <p:cNvGrpSpPr>
              <a:grpSpLocks noChangeAspect="1"/>
            </p:cNvGrpSpPr>
            <p:nvPr/>
          </p:nvGrpSpPr>
          <p:grpSpPr>
            <a:xfrm>
              <a:off x="2051720" y="1988840"/>
              <a:ext cx="6989011" cy="4371976"/>
              <a:chOff x="904648" y="3002480"/>
              <a:chExt cx="3882796" cy="2428875"/>
            </a:xfrm>
          </p:grpSpPr>
          <p:pic>
            <p:nvPicPr>
              <p:cNvPr id="37" name="Picture 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500"/>
              <a:stretch>
                <a:fillRect/>
              </a:stretch>
            </p:blipFill>
            <p:spPr bwMode="auto">
              <a:xfrm>
                <a:off x="904648" y="3002480"/>
                <a:ext cx="2846388" cy="2428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Text Box 14"/>
              <p:cNvSpPr txBox="1">
                <a:spLocks noChangeArrowheads="1"/>
              </p:cNvSpPr>
              <p:nvPr/>
            </p:nvSpPr>
            <p:spPr bwMode="auto">
              <a:xfrm>
                <a:off x="3509929" y="4414401"/>
                <a:ext cx="1277515" cy="4224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sz="1200" dirty="0">
                    <a:cs typeface="Arial" charset="0"/>
                  </a:rPr>
                  <a:t>8/100/2 (800)</a:t>
                </a:r>
              </a:p>
              <a:p>
                <a:pPr eaLnBrk="1" hangingPunct="1"/>
                <a:r>
                  <a:rPr lang="en-US" altLang="ja-JP" sz="1200" dirty="0">
                    <a:cs typeface="Arial" charset="0"/>
                  </a:rPr>
                  <a:t>4 ns spacing</a:t>
                </a:r>
              </a:p>
              <a:p>
                <a:pPr eaLnBrk="1" hangingPunct="1"/>
                <a:r>
                  <a:rPr lang="en-US" altLang="ja-JP" sz="1200" dirty="0">
                    <a:cs typeface="Arial" charset="0"/>
                  </a:rPr>
                  <a:t>R = 47 mm (Circular)</a:t>
                </a:r>
              </a:p>
            </p:txBody>
          </p:sp>
          <p:sp>
            <p:nvSpPr>
              <p:cNvPr id="39" name="左カーブ矢印 38"/>
              <p:cNvSpPr/>
              <p:nvPr/>
            </p:nvSpPr>
            <p:spPr>
              <a:xfrm>
                <a:off x="3119211" y="3269180"/>
                <a:ext cx="227012" cy="1098550"/>
              </a:xfrm>
              <a:prstGeom prst="curvedLef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320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テキスト ボックス 27"/>
              <p:cNvSpPr txBox="1">
                <a:spLocks noChangeArrowheads="1"/>
              </p:cNvSpPr>
              <p:nvPr/>
            </p:nvSpPr>
            <p:spPr bwMode="auto">
              <a:xfrm>
                <a:off x="3351494" y="3678755"/>
                <a:ext cx="730469" cy="2615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sz="2000" dirty="0">
                    <a:solidFill>
                      <a:srgbClr val="FF0000"/>
                    </a:solidFill>
                    <a:cs typeface="Arial" charset="0"/>
                  </a:rPr>
                  <a:t>&lt;1/1000</a:t>
                </a:r>
                <a:endParaRPr lang="ja-JP" altLang="en-US" sz="2000" dirty="0">
                  <a:solidFill>
                    <a:srgbClr val="FF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2" name="テキスト ボックス 21"/>
          <p:cNvSpPr txBox="1"/>
          <p:nvPr/>
        </p:nvSpPr>
        <p:spPr>
          <a:xfrm>
            <a:off x="899592" y="6597352"/>
            <a:ext cx="720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solidFill>
                  <a:srgbClr val="FFFF00"/>
                </a:solidFill>
              </a:rPr>
              <a:t>2012/6/6	</a:t>
            </a:r>
            <a:r>
              <a:rPr lang="en-US" altLang="ja-JP" sz="1000" dirty="0">
                <a:solidFill>
                  <a:srgbClr val="FFFF00"/>
                </a:solidFill>
              </a:rPr>
              <a:t>	</a:t>
            </a:r>
            <a:r>
              <a:rPr lang="en-US" altLang="ja-JP" sz="1000" dirty="0" smtClean="0">
                <a:solidFill>
                  <a:srgbClr val="FFFF00"/>
                </a:solidFill>
              </a:rPr>
              <a:t> ECLOUD’12 (the 5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electron-cloud workshop) @ La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Biodola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000" dirty="0" smtClean="0">
                <a:solidFill>
                  <a:srgbClr val="FFFF00"/>
                </a:solidFill>
              </a:rPr>
              <a:t>(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isola</a:t>
            </a:r>
            <a:r>
              <a:rPr lang="en-US" altLang="ja-JP" sz="1000" dirty="0" smtClean="0">
                <a:solidFill>
                  <a:srgbClr val="FFFF00"/>
                </a:solidFill>
              </a:rPr>
              <a:t>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d’Elba</a:t>
            </a:r>
            <a:r>
              <a:rPr lang="en-US" altLang="ja-JP" sz="1000" dirty="0" smtClean="0">
                <a:solidFill>
                  <a:srgbClr val="FFFF00"/>
                </a:solidFill>
              </a:rPr>
              <a:t>) Italy	             14 </a:t>
            </a:r>
            <a:endParaRPr lang="ja-JP" altLang="en-US" sz="1000" dirty="0">
              <a:solidFill>
                <a:srgbClr val="FFFF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920931" y="5904059"/>
            <a:ext cx="1922877" cy="26161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1" lang="en-US" altLang="ja-JP" sz="11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 courtesy of K. Kanazawa</a:t>
            </a:r>
            <a:endParaRPr kumimoji="1" lang="ja-JP" altLang="en-US" sz="11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0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4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7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0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Electron Cloud </a:t>
            </a:r>
            <a:r>
              <a:rPr lang="en-US" altLang="ja-JP" dirty="0">
                <a:solidFill>
                  <a:srgbClr val="FFFF00"/>
                </a:solidFill>
              </a:rPr>
              <a:t>M</a:t>
            </a:r>
            <a:r>
              <a:rPr lang="en-US" altLang="ja-JP" dirty="0" smtClean="0">
                <a:solidFill>
                  <a:srgbClr val="FFFF00"/>
                </a:solidFill>
              </a:rPr>
              <a:t>itigation 3 </a:t>
            </a:r>
            <a:br>
              <a:rPr lang="en-US" altLang="ja-JP" dirty="0" smtClean="0">
                <a:solidFill>
                  <a:srgbClr val="FFFF00"/>
                </a:solidFill>
              </a:rPr>
            </a:br>
            <a:r>
              <a:rPr lang="en-US" altLang="ja-JP" dirty="0" err="1" smtClean="0">
                <a:solidFill>
                  <a:srgbClr val="FFFF00"/>
                </a:solidFill>
              </a:rPr>
              <a:t>TiN</a:t>
            </a:r>
            <a:r>
              <a:rPr lang="en-US" altLang="ja-JP" dirty="0" smtClean="0">
                <a:solidFill>
                  <a:srgbClr val="FFFF00"/>
                </a:solidFill>
              </a:rPr>
              <a:t> Coating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6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pic>
        <p:nvPicPr>
          <p:cNvPr id="13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2" y="6296017"/>
            <a:ext cx="1043608" cy="561983"/>
          </a:xfrm>
          <a:prstGeom prst="rect">
            <a:avLst/>
          </a:prstGeom>
          <a:noFill/>
        </p:spPr>
      </p:pic>
      <p:sp>
        <p:nvSpPr>
          <p:cNvPr id="14" name="コンテンツ プレースホルダ 9"/>
          <p:cNvSpPr>
            <a:spLocks noGrp="1"/>
          </p:cNvSpPr>
          <p:nvPr>
            <p:ph idx="1"/>
          </p:nvPr>
        </p:nvSpPr>
        <p:spPr>
          <a:xfrm>
            <a:off x="107156" y="1530626"/>
            <a:ext cx="9001348" cy="1466326"/>
          </a:xfrm>
        </p:spPr>
        <p:txBody>
          <a:bodyPr>
            <a:normAutofit fontScale="92500"/>
          </a:bodyPr>
          <a:lstStyle/>
          <a:p>
            <a:r>
              <a:rPr lang="en-US" altLang="ja-JP" sz="2800" dirty="0" err="1" smtClean="0">
                <a:solidFill>
                  <a:srgbClr val="0070C0"/>
                </a:solidFill>
              </a:rPr>
              <a:t>TiN</a:t>
            </a:r>
            <a:r>
              <a:rPr lang="en-US" altLang="ja-JP" sz="2800" dirty="0" smtClean="0">
                <a:solidFill>
                  <a:srgbClr val="0070C0"/>
                </a:solidFill>
              </a:rPr>
              <a:t> coating is effective to reduction of the secondary electrons.</a:t>
            </a:r>
            <a:endParaRPr lang="en-US" altLang="ja-JP" sz="2800" dirty="0">
              <a:solidFill>
                <a:srgbClr val="0070C0"/>
              </a:solidFill>
            </a:endParaRPr>
          </a:p>
          <a:p>
            <a:r>
              <a:rPr lang="en-US" altLang="ja-JP" sz="2800" dirty="0" smtClean="0">
                <a:solidFill>
                  <a:srgbClr val="0070C0"/>
                </a:solidFill>
              </a:rPr>
              <a:t>It was confirmed that </a:t>
            </a:r>
            <a:r>
              <a:rPr lang="en-US" altLang="ja-JP" sz="2800" dirty="0" err="1" smtClean="0">
                <a:solidFill>
                  <a:srgbClr val="0070C0"/>
                </a:solidFill>
              </a:rPr>
              <a:t>TiN</a:t>
            </a:r>
            <a:r>
              <a:rPr lang="en-US" altLang="ja-JP" sz="2800" dirty="0" smtClean="0">
                <a:solidFill>
                  <a:srgbClr val="0070C0"/>
                </a:solidFill>
              </a:rPr>
              <a:t> coated surface has a same property irrespective of base material.</a:t>
            </a:r>
            <a:endParaRPr lang="en-US" altLang="ja-JP" sz="2400" dirty="0">
              <a:solidFill>
                <a:srgbClr val="00B050"/>
              </a:solidFill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8" cstate="print"/>
          <a:srcRect t="18182"/>
          <a:stretch/>
        </p:blipFill>
        <p:spPr bwMode="auto">
          <a:xfrm>
            <a:off x="1186992" y="2852936"/>
            <a:ext cx="5334000" cy="37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テキスト ボックス 41"/>
          <p:cNvSpPr txBox="1"/>
          <p:nvPr/>
        </p:nvSpPr>
        <p:spPr>
          <a:xfrm>
            <a:off x="5220072" y="306896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Al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5220072" y="436510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Cu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436096" y="4869160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Al + </a:t>
            </a:r>
            <a:r>
              <a:rPr kumimoji="1" lang="en-US" altLang="ja-JP" dirty="0" err="1" smtClean="0">
                <a:latin typeface="Times New Roman" pitchFamily="18" charset="0"/>
                <a:cs typeface="Times New Roman" pitchFamily="18" charset="0"/>
              </a:rPr>
              <a:t>TiN</a:t>
            </a:r>
            <a:endParaRPr kumimoji="1" lang="en-US" altLang="ja-JP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Cu + </a:t>
            </a:r>
            <a:r>
              <a:rPr lang="en-US" altLang="ja-JP" dirty="0" err="1" smtClean="0">
                <a:latin typeface="Times New Roman" pitchFamily="18" charset="0"/>
                <a:cs typeface="Times New Roman" pitchFamily="18" charset="0"/>
              </a:rPr>
              <a:t>TiN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 rotWithShape="1">
          <a:blip r:embed="rId8" cstate="print"/>
          <a:srcRect l="18900" r="34670" b="81195"/>
          <a:stretch/>
        </p:blipFill>
        <p:spPr bwMode="auto">
          <a:xfrm>
            <a:off x="6138229" y="2974070"/>
            <a:ext cx="2476632" cy="855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正方形/長方形 5"/>
          <p:cNvSpPr/>
          <p:nvPr/>
        </p:nvSpPr>
        <p:spPr>
          <a:xfrm>
            <a:off x="1329069" y="2852936"/>
            <a:ext cx="893135" cy="3196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8" cstate="print"/>
          <a:srcRect t="16472" r="81011"/>
          <a:stretch/>
        </p:blipFill>
        <p:spPr bwMode="auto">
          <a:xfrm>
            <a:off x="1254856" y="2795442"/>
            <a:ext cx="1012888" cy="3801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" name="テキスト ボックス 46"/>
          <p:cNvSpPr txBox="1"/>
          <p:nvPr/>
        </p:nvSpPr>
        <p:spPr>
          <a:xfrm>
            <a:off x="899592" y="6597352"/>
            <a:ext cx="720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solidFill>
                  <a:srgbClr val="FFFF00"/>
                </a:solidFill>
              </a:rPr>
              <a:t>2012/6/6	</a:t>
            </a:r>
            <a:r>
              <a:rPr lang="en-US" altLang="ja-JP" sz="1000" dirty="0">
                <a:solidFill>
                  <a:srgbClr val="FFFF00"/>
                </a:solidFill>
              </a:rPr>
              <a:t>	</a:t>
            </a:r>
            <a:r>
              <a:rPr lang="en-US" altLang="ja-JP" sz="1000" dirty="0" smtClean="0">
                <a:solidFill>
                  <a:srgbClr val="FFFF00"/>
                </a:solidFill>
              </a:rPr>
              <a:t> ECLOUD’12 (the 5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electron-cloud workshop) @ La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Biodola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000" dirty="0" smtClean="0">
                <a:solidFill>
                  <a:srgbClr val="FFFF00"/>
                </a:solidFill>
              </a:rPr>
              <a:t>(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isola</a:t>
            </a:r>
            <a:r>
              <a:rPr lang="en-US" altLang="ja-JP" sz="1000" dirty="0" smtClean="0">
                <a:solidFill>
                  <a:srgbClr val="FFFF00"/>
                </a:solidFill>
              </a:rPr>
              <a:t>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d’Elba</a:t>
            </a:r>
            <a:r>
              <a:rPr lang="en-US" altLang="ja-JP" sz="1000" dirty="0" smtClean="0">
                <a:solidFill>
                  <a:srgbClr val="FFFF00"/>
                </a:solidFill>
              </a:rPr>
              <a:t>) Italy	             15 </a:t>
            </a:r>
            <a:endParaRPr lang="ja-JP" altLang="en-US" sz="1000" dirty="0">
              <a:solidFill>
                <a:srgbClr val="FFFF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138229" y="5788316"/>
            <a:ext cx="1890155" cy="26161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1" lang="en-US" altLang="ja-JP" sz="11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 courtesy of K. Kanazawa</a:t>
            </a:r>
            <a:endParaRPr kumimoji="1" lang="ja-JP" altLang="en-US" sz="11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94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>
            <a:grpSpLocks noChangeAspect="1"/>
          </p:cNvGrpSpPr>
          <p:nvPr/>
        </p:nvGrpSpPr>
        <p:grpSpPr>
          <a:xfrm>
            <a:off x="6300192" y="1740189"/>
            <a:ext cx="2751631" cy="1328771"/>
            <a:chOff x="6291139" y="2328786"/>
            <a:chExt cx="3057368" cy="1478734"/>
          </a:xfrm>
        </p:grpSpPr>
        <p:pic>
          <p:nvPicPr>
            <p:cNvPr id="25" name="図 86" descr="groove.jpg"/>
            <p:cNvPicPr>
              <a:picLocks noChangeAspect="1"/>
            </p:cNvPicPr>
            <p:nvPr/>
          </p:nvPicPr>
          <p:blipFill>
            <a:blip r:embed="rId3" cstate="print"/>
            <a:srcRect t="9488" r="65398" b="64876"/>
            <a:stretch>
              <a:fillRect/>
            </a:stretch>
          </p:blipFill>
          <p:spPr bwMode="auto">
            <a:xfrm>
              <a:off x="6291139" y="2491186"/>
              <a:ext cx="2473150" cy="1316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6" name="直線矢印コネクタ 25"/>
            <p:cNvCxnSpPr/>
            <p:nvPr/>
          </p:nvCxnSpPr>
          <p:spPr>
            <a:xfrm rot="5400000">
              <a:off x="8074392" y="2544824"/>
              <a:ext cx="433663" cy="158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テキスト ボックス 26"/>
            <p:cNvSpPr txBox="1"/>
            <p:nvPr/>
          </p:nvSpPr>
          <p:spPr>
            <a:xfrm>
              <a:off x="7859937" y="2409170"/>
              <a:ext cx="356580" cy="376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B</a:t>
              </a:r>
              <a:endParaRPr kumimoji="1" lang="ja-JP" alt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7127310" y="3514519"/>
              <a:ext cx="1377158" cy="290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altLang="ja-JP" sz="1050" dirty="0" smtClean="0">
                  <a:latin typeface="Arial" pitchFamily="34" charset="0"/>
                  <a:cs typeface="Arial" pitchFamily="34" charset="0"/>
                </a:rPr>
                <a:t>by L. Wang et al.</a:t>
              </a: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6661136" y="2469677"/>
              <a:ext cx="360142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altLang="ja-JP" sz="1200" dirty="0" err="1" smtClean="0">
                  <a:latin typeface="Arial" pitchFamily="34" charset="0"/>
                  <a:cs typeface="Arial" pitchFamily="34" charset="0"/>
                </a:rPr>
                <a:t>R</a:t>
              </a:r>
              <a:r>
                <a:rPr lang="en-US" altLang="ja-JP" sz="1200" baseline="-25000" dirty="0" err="1" smtClean="0">
                  <a:latin typeface="Arial" pitchFamily="34" charset="0"/>
                  <a:cs typeface="Arial" pitchFamily="34" charset="0"/>
                </a:rPr>
                <a:t>t</a:t>
              </a:r>
              <a:endParaRPr lang="en-US" altLang="ja-JP" sz="1200" baseline="-250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8641907" y="2937473"/>
              <a:ext cx="2995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altLang="ja-JP" sz="1200" dirty="0" smtClean="0">
                  <a:latin typeface="Arial" pitchFamily="34" charset="0"/>
                  <a:cs typeface="Arial" pitchFamily="34" charset="0"/>
                </a:rPr>
                <a:t>d</a:t>
              </a:r>
              <a:endParaRPr lang="en-US" altLang="ja-JP" sz="1200" baseline="-25000" dirty="0" smtClean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1" name="直線矢印コネクタ 30"/>
            <p:cNvCxnSpPr/>
            <p:nvPr/>
          </p:nvCxnSpPr>
          <p:spPr>
            <a:xfrm rot="5400000">
              <a:off x="8367377" y="3208014"/>
              <a:ext cx="693336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テキスト ボックス 31"/>
            <p:cNvSpPr txBox="1"/>
            <p:nvPr/>
          </p:nvSpPr>
          <p:spPr>
            <a:xfrm>
              <a:off x="6861260" y="2457418"/>
              <a:ext cx="1102866" cy="290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altLang="ja-JP" sz="1050" dirty="0" smtClean="0">
                  <a:latin typeface="Arial" pitchFamily="34" charset="0"/>
                  <a:cs typeface="Arial" pitchFamily="34" charset="0"/>
                </a:rPr>
                <a:t>(Roundness)</a:t>
              </a:r>
              <a:endParaRPr lang="en-US" altLang="ja-JP" sz="1050" baseline="-250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8621456" y="3097491"/>
              <a:ext cx="727051" cy="290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altLang="ja-JP" sz="1050" dirty="0" smtClean="0">
                  <a:latin typeface="Arial" pitchFamily="34" charset="0"/>
                  <a:cs typeface="Arial" pitchFamily="34" charset="0"/>
                </a:rPr>
                <a:t>(Depth)</a:t>
              </a:r>
              <a:endParaRPr lang="en-US" altLang="ja-JP" sz="1050" baseline="-25000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4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7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0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Electron Cloud </a:t>
            </a:r>
            <a:r>
              <a:rPr lang="en-US" altLang="ja-JP" dirty="0">
                <a:solidFill>
                  <a:srgbClr val="FFFF00"/>
                </a:solidFill>
              </a:rPr>
              <a:t>M</a:t>
            </a:r>
            <a:r>
              <a:rPr lang="en-US" altLang="ja-JP" dirty="0" smtClean="0">
                <a:solidFill>
                  <a:srgbClr val="FFFF00"/>
                </a:solidFill>
              </a:rPr>
              <a:t>itigation 4 </a:t>
            </a:r>
            <a:br>
              <a:rPr lang="en-US" altLang="ja-JP" dirty="0" smtClean="0">
                <a:solidFill>
                  <a:srgbClr val="FFFF00"/>
                </a:solidFill>
              </a:rPr>
            </a:br>
            <a:r>
              <a:rPr lang="en-US" altLang="ja-JP" dirty="0" smtClean="0">
                <a:solidFill>
                  <a:srgbClr val="FFFF00"/>
                </a:solidFill>
              </a:rPr>
              <a:t>Grooved Surface (in Bending Magnet)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6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pic>
        <p:nvPicPr>
          <p:cNvPr id="13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00392" y="6296017"/>
            <a:ext cx="1043608" cy="561983"/>
          </a:xfrm>
          <a:prstGeom prst="rect">
            <a:avLst/>
          </a:prstGeom>
          <a:noFill/>
        </p:spPr>
      </p:pic>
      <p:sp>
        <p:nvSpPr>
          <p:cNvPr id="14" name="コンテンツ プレースホルダ 9"/>
          <p:cNvSpPr>
            <a:spLocks noGrp="1"/>
          </p:cNvSpPr>
          <p:nvPr>
            <p:ph idx="1"/>
          </p:nvPr>
        </p:nvSpPr>
        <p:spPr>
          <a:xfrm>
            <a:off x="51986" y="2132856"/>
            <a:ext cx="6671748" cy="2268240"/>
          </a:xfrm>
        </p:spPr>
        <p:txBody>
          <a:bodyPr>
            <a:no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US" altLang="ja-JP" sz="2000" dirty="0" smtClean="0">
                <a:solidFill>
                  <a:srgbClr val="00B050"/>
                </a:solidFill>
              </a:rPr>
              <a:t>It was tested in KEKB and </a:t>
            </a:r>
            <a:r>
              <a:rPr lang="en-US" altLang="ja-JP" sz="2000" dirty="0" err="1" smtClean="0">
                <a:solidFill>
                  <a:srgbClr val="00B050"/>
                </a:solidFill>
              </a:rPr>
              <a:t>CesrTA</a:t>
            </a:r>
            <a:r>
              <a:rPr lang="en-US" altLang="ja-JP" sz="2000" dirty="0" smtClean="0">
                <a:solidFill>
                  <a:srgbClr val="00B050"/>
                </a:solidFill>
              </a:rPr>
              <a:t>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2000" dirty="0" smtClean="0">
                <a:solidFill>
                  <a:srgbClr val="00B050"/>
                </a:solidFill>
              </a:rPr>
              <a:t>It is expected to reduce the electron density by factors. 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2000" dirty="0" smtClean="0">
                <a:solidFill>
                  <a:srgbClr val="00B050"/>
                </a:solidFill>
              </a:rPr>
              <a:t>It can be formed by extrusion method.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2000" dirty="0" smtClean="0">
                <a:solidFill>
                  <a:srgbClr val="00B050"/>
                </a:solidFill>
              </a:rPr>
              <a:t>In </a:t>
            </a:r>
            <a:r>
              <a:rPr lang="en-US" altLang="ja-JP" sz="2000" dirty="0" err="1" smtClean="0">
                <a:solidFill>
                  <a:srgbClr val="00B050"/>
                </a:solidFill>
              </a:rPr>
              <a:t>SuperKEKB</a:t>
            </a:r>
            <a:r>
              <a:rPr lang="en-US" altLang="ja-JP" sz="2000" dirty="0" smtClean="0">
                <a:solidFill>
                  <a:srgbClr val="00B050"/>
                </a:solidFill>
              </a:rPr>
              <a:t> LER, it will be used with </a:t>
            </a:r>
            <a:r>
              <a:rPr lang="en-US" altLang="ja-JP" sz="2000" dirty="0" err="1" smtClean="0">
                <a:solidFill>
                  <a:srgbClr val="00B050"/>
                </a:solidFill>
              </a:rPr>
              <a:t>TiN</a:t>
            </a:r>
            <a:r>
              <a:rPr lang="en-US" altLang="ja-JP" sz="2000" dirty="0" smtClean="0">
                <a:solidFill>
                  <a:srgbClr val="00B050"/>
                </a:solidFill>
              </a:rPr>
              <a:t> coating.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2000" dirty="0" smtClean="0">
                <a:solidFill>
                  <a:srgbClr val="00B050"/>
                </a:solidFill>
              </a:rPr>
              <a:t>Grooved surface with </a:t>
            </a:r>
            <a:r>
              <a:rPr lang="en-US" altLang="ja-JP" sz="2000" dirty="0" err="1" smtClean="0">
                <a:solidFill>
                  <a:srgbClr val="00B050"/>
                </a:solidFill>
              </a:rPr>
              <a:t>TiN</a:t>
            </a:r>
            <a:r>
              <a:rPr lang="en-US" altLang="ja-JP" sz="2000" dirty="0" smtClean="0">
                <a:solidFill>
                  <a:srgbClr val="00B050"/>
                </a:solidFill>
              </a:rPr>
              <a:t> coating will be also adopted for positron damping ring. </a:t>
            </a:r>
          </a:p>
          <a:p>
            <a:pPr marL="457200" lvl="1" indent="0">
              <a:buNone/>
            </a:pPr>
            <a:endParaRPr lang="en-US" altLang="ja-JP" sz="2000" dirty="0" smtClean="0">
              <a:solidFill>
                <a:srgbClr val="00B050"/>
              </a:solidFill>
            </a:endParaRPr>
          </a:p>
          <a:p>
            <a:pPr lvl="1"/>
            <a:endParaRPr lang="en-US" altLang="ja-JP" sz="2000" dirty="0">
              <a:solidFill>
                <a:srgbClr val="0070C0"/>
              </a:solidFill>
            </a:endParaRPr>
          </a:p>
        </p:txBody>
      </p:sp>
      <p:pic>
        <p:nvPicPr>
          <p:cNvPr id="22" name="Picture 2" descr="D:\_WorkFolder\Al_Antechamber_Groove_MHI_201009 photo\result\DSC01280.jpg"/>
          <p:cNvPicPr>
            <a:picLocks noChangeAspect="1" noChangeArrowheads="1"/>
          </p:cNvPicPr>
          <p:nvPr/>
        </p:nvPicPr>
        <p:blipFill>
          <a:blip r:embed="rId9" cstate="print"/>
          <a:srcRect t="4270" b="33194"/>
          <a:stretch>
            <a:fillRect/>
          </a:stretch>
        </p:blipFill>
        <p:spPr bwMode="auto">
          <a:xfrm>
            <a:off x="5364088" y="4590626"/>
            <a:ext cx="3692399" cy="1728192"/>
          </a:xfrm>
          <a:prstGeom prst="rect">
            <a:avLst/>
          </a:prstGeom>
          <a:noFill/>
        </p:spPr>
      </p:pic>
      <p:pic>
        <p:nvPicPr>
          <p:cNvPr id="23" name="Picture 3" descr="D:\_WorkFolder\Al_Antechamber_Groove_MHI_201009 photo\result\DSC01282.jpg"/>
          <p:cNvPicPr>
            <a:picLocks noChangeAspect="1" noChangeArrowheads="1"/>
          </p:cNvPicPr>
          <p:nvPr/>
        </p:nvPicPr>
        <p:blipFill rotWithShape="1">
          <a:blip r:embed="rId10" cstate="print"/>
          <a:srcRect l="19526" t="20380" r="22240" b="14525"/>
          <a:stretch/>
        </p:blipFill>
        <p:spPr bwMode="auto">
          <a:xfrm>
            <a:off x="35496" y="4603505"/>
            <a:ext cx="2286000" cy="1719167"/>
          </a:xfrm>
          <a:prstGeom prst="rect">
            <a:avLst/>
          </a:prstGeom>
          <a:noFill/>
        </p:spPr>
      </p:pic>
      <p:pic>
        <p:nvPicPr>
          <p:cNvPr id="37" name="Picture 2" descr="C:\Users\suetsugu\Desktop\IMG_0467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15326" y="4590626"/>
            <a:ext cx="2732738" cy="174107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テキスト ボックス 34"/>
          <p:cNvSpPr txBox="1"/>
          <p:nvPr/>
        </p:nvSpPr>
        <p:spPr>
          <a:xfrm>
            <a:off x="3347864" y="5539609"/>
            <a:ext cx="1728192" cy="73866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Valley</a:t>
            </a:r>
            <a:r>
              <a:rPr lang="ja-JP" altLang="en-US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：</a:t>
            </a:r>
            <a:r>
              <a:rPr lang="en-US" altLang="ja-JP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R0.1~0.12</a:t>
            </a:r>
          </a:p>
          <a:p>
            <a:r>
              <a:rPr lang="en-US" altLang="ja-JP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Top</a:t>
            </a:r>
            <a:r>
              <a:rPr lang="ja-JP" altLang="en-US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：</a:t>
            </a:r>
            <a:r>
              <a:rPr lang="en-US" altLang="ja-JP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R0.15</a:t>
            </a:r>
          </a:p>
          <a:p>
            <a:r>
              <a:rPr lang="en-US" altLang="ja-JP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Angle</a:t>
            </a:r>
            <a:r>
              <a:rPr lang="ja-JP" altLang="en-US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lang="en-US" altLang="ja-JP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18~18.3°</a:t>
            </a:r>
            <a:endParaRPr kumimoji="1" lang="ja-JP" altLang="en-US" sz="1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コンテンツ プレースホルダ 9"/>
          <p:cNvSpPr txBox="1">
            <a:spLocks/>
          </p:cNvSpPr>
          <p:nvPr/>
        </p:nvSpPr>
        <p:spPr>
          <a:xfrm>
            <a:off x="251520" y="1445601"/>
            <a:ext cx="8463319" cy="1028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 smtClean="0">
                <a:solidFill>
                  <a:srgbClr val="0070C0"/>
                </a:solidFill>
              </a:rPr>
              <a:t>Grooved surface in the bending magnet can reduce effective SEY structurally.</a:t>
            </a: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899592" y="6597352"/>
            <a:ext cx="720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solidFill>
                  <a:srgbClr val="FFFF00"/>
                </a:solidFill>
              </a:rPr>
              <a:t>2012/6/6	</a:t>
            </a:r>
            <a:r>
              <a:rPr lang="en-US" altLang="ja-JP" sz="1000" dirty="0">
                <a:solidFill>
                  <a:srgbClr val="FFFF00"/>
                </a:solidFill>
              </a:rPr>
              <a:t>	</a:t>
            </a:r>
            <a:r>
              <a:rPr lang="en-US" altLang="ja-JP" sz="1000" dirty="0" smtClean="0">
                <a:solidFill>
                  <a:srgbClr val="FFFF00"/>
                </a:solidFill>
              </a:rPr>
              <a:t> ECLOUD’12 (the 5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electron-cloud workshop) @ La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Biodola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000" dirty="0" smtClean="0">
                <a:solidFill>
                  <a:srgbClr val="FFFF00"/>
                </a:solidFill>
              </a:rPr>
              <a:t>(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isola</a:t>
            </a:r>
            <a:r>
              <a:rPr lang="en-US" altLang="ja-JP" sz="1000" dirty="0" smtClean="0">
                <a:solidFill>
                  <a:srgbClr val="FFFF00"/>
                </a:solidFill>
              </a:rPr>
              <a:t>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d’Elba</a:t>
            </a:r>
            <a:r>
              <a:rPr lang="en-US" altLang="ja-JP" sz="1000" dirty="0" smtClean="0">
                <a:solidFill>
                  <a:srgbClr val="FFFF00"/>
                </a:solidFill>
              </a:rPr>
              <a:t>) Italy	             16 </a:t>
            </a:r>
            <a:endParaRPr lang="ja-JP" altLang="en-US" sz="1000" dirty="0">
              <a:solidFill>
                <a:srgbClr val="FFFF00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4714807" y="4279885"/>
            <a:ext cx="1784920" cy="26161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1" lang="en-US" altLang="ja-JP" sz="11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 courtesy of Y. Suetsugu</a:t>
            </a:r>
            <a:endParaRPr kumimoji="1" lang="ja-JP" altLang="en-US" sz="11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1"/>
          <a:stretch/>
        </p:blipFill>
        <p:spPr bwMode="auto">
          <a:xfrm>
            <a:off x="6828270" y="3140968"/>
            <a:ext cx="206421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4" name="直線矢印コネクタ 33"/>
          <p:cNvCxnSpPr/>
          <p:nvPr/>
        </p:nvCxnSpPr>
        <p:spPr>
          <a:xfrm flipH="1">
            <a:off x="6795253" y="2187174"/>
            <a:ext cx="163494" cy="137669"/>
          </a:xfrm>
          <a:prstGeom prst="straightConnector1">
            <a:avLst/>
          </a:prstGeom>
          <a:ln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5364088" y="4581128"/>
            <a:ext cx="1544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</a:rPr>
              <a:t>Beam pipe (</a:t>
            </a:r>
            <a:r>
              <a:rPr kumimoji="1" lang="en-US" altLang="ja-JP" sz="1200" dirty="0" err="1" smtClean="0">
                <a:solidFill>
                  <a:schemeClr val="bg1"/>
                </a:solidFill>
              </a:rPr>
              <a:t>SuperKEKB</a:t>
            </a:r>
            <a:r>
              <a:rPr kumimoji="1" lang="en-US" altLang="ja-JP" sz="1200" dirty="0" smtClean="0">
                <a:solidFill>
                  <a:schemeClr val="bg1"/>
                </a:solidFill>
              </a:rPr>
              <a:t> LER)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6828270" y="3140968"/>
            <a:ext cx="19206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</a:rPr>
              <a:t>Beam pipe (Damping ring)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12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4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7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0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Electron Cloud </a:t>
            </a:r>
            <a:r>
              <a:rPr lang="en-US" altLang="ja-JP" dirty="0">
                <a:solidFill>
                  <a:srgbClr val="FFFF00"/>
                </a:solidFill>
              </a:rPr>
              <a:t>M</a:t>
            </a:r>
            <a:r>
              <a:rPr lang="en-US" altLang="ja-JP" dirty="0" smtClean="0">
                <a:solidFill>
                  <a:srgbClr val="FFFF00"/>
                </a:solidFill>
              </a:rPr>
              <a:t>itigation 5 </a:t>
            </a:r>
            <a:br>
              <a:rPr lang="en-US" altLang="ja-JP" dirty="0" smtClean="0">
                <a:solidFill>
                  <a:srgbClr val="FFFF00"/>
                </a:solidFill>
              </a:rPr>
            </a:br>
            <a:r>
              <a:rPr lang="en-US" altLang="ja-JP" dirty="0" smtClean="0">
                <a:solidFill>
                  <a:srgbClr val="FFFF00"/>
                </a:solidFill>
              </a:rPr>
              <a:t>Clearing Electrode (in Wiggler Magnet)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6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pic>
        <p:nvPicPr>
          <p:cNvPr id="13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2" y="6296017"/>
            <a:ext cx="1043608" cy="561983"/>
          </a:xfrm>
          <a:prstGeom prst="rect">
            <a:avLst/>
          </a:prstGeom>
          <a:noFill/>
        </p:spPr>
      </p:pic>
      <p:sp>
        <p:nvSpPr>
          <p:cNvPr id="34" name="コンテンツ プレースホルダ 9"/>
          <p:cNvSpPr>
            <a:spLocks noGrp="1"/>
          </p:cNvSpPr>
          <p:nvPr>
            <p:ph idx="1"/>
          </p:nvPr>
        </p:nvSpPr>
        <p:spPr>
          <a:xfrm>
            <a:off x="123731" y="1484784"/>
            <a:ext cx="6383307" cy="2618454"/>
          </a:xfrm>
        </p:spPr>
        <p:txBody>
          <a:bodyPr>
            <a:normAutofit lnSpcReduction="10000"/>
          </a:bodyPr>
          <a:lstStyle/>
          <a:p>
            <a:r>
              <a:rPr lang="en-US" altLang="ja-JP" sz="2800" dirty="0" smtClean="0">
                <a:solidFill>
                  <a:srgbClr val="0070C0"/>
                </a:solidFill>
              </a:rPr>
              <a:t>Clearing electrode attracts the electrons by electrostatic field.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2100" dirty="0" smtClean="0">
                <a:solidFill>
                  <a:srgbClr val="00B050"/>
                </a:solidFill>
              </a:rPr>
              <a:t>Very thin electrode was developed. (0.1 mm tungsten on 0.2 mm Al</a:t>
            </a:r>
            <a:r>
              <a:rPr lang="en-US" altLang="ja-JP" sz="2100" baseline="-25000" dirty="0" smtClean="0">
                <a:solidFill>
                  <a:srgbClr val="00B050"/>
                </a:solidFill>
              </a:rPr>
              <a:t>2</a:t>
            </a:r>
            <a:r>
              <a:rPr lang="en-US" altLang="ja-JP" sz="2100" dirty="0" smtClean="0">
                <a:solidFill>
                  <a:srgbClr val="00B050"/>
                </a:solidFill>
              </a:rPr>
              <a:t>O</a:t>
            </a:r>
            <a:r>
              <a:rPr lang="en-US" altLang="ja-JP" sz="2100" baseline="-25000" dirty="0" smtClean="0">
                <a:solidFill>
                  <a:srgbClr val="00B050"/>
                </a:solidFill>
              </a:rPr>
              <a:t>3</a:t>
            </a:r>
            <a:r>
              <a:rPr lang="en-US" altLang="ja-JP" sz="2100" dirty="0" smtClean="0">
                <a:solidFill>
                  <a:srgbClr val="00B050"/>
                </a:solidFill>
              </a:rPr>
              <a:t>)</a:t>
            </a:r>
            <a:endParaRPr lang="en-US" altLang="ja-JP" sz="1700" dirty="0" smtClean="0">
              <a:solidFill>
                <a:srgbClr val="00B050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altLang="ja-JP" sz="2100" dirty="0" smtClean="0">
                <a:solidFill>
                  <a:srgbClr val="00B050"/>
                </a:solidFill>
              </a:rPr>
              <a:t>It was tested in KEKB and </a:t>
            </a:r>
            <a:r>
              <a:rPr lang="en-US" altLang="ja-JP" sz="2100" dirty="0" err="1" smtClean="0">
                <a:solidFill>
                  <a:srgbClr val="00B050"/>
                </a:solidFill>
              </a:rPr>
              <a:t>CserTA</a:t>
            </a:r>
            <a:r>
              <a:rPr lang="en-US" altLang="ja-JP" sz="2100" dirty="0" smtClean="0">
                <a:solidFill>
                  <a:srgbClr val="00B050"/>
                </a:solidFill>
              </a:rPr>
              <a:t>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2100" dirty="0" smtClean="0">
                <a:solidFill>
                  <a:srgbClr val="00B050"/>
                </a:solidFill>
              </a:rPr>
              <a:t>It is expected to reduce the electron density around beam up </a:t>
            </a:r>
            <a:r>
              <a:rPr lang="en-US" altLang="ja-JP" sz="2100" dirty="0" smtClean="0">
                <a:solidFill>
                  <a:srgbClr val="FF0000"/>
                </a:solidFill>
              </a:rPr>
              <a:t>to </a:t>
            </a:r>
            <a:r>
              <a:rPr lang="en-US" altLang="ja-JP" sz="2100" dirty="0" smtClean="0">
                <a:solidFill>
                  <a:srgbClr val="FF0000"/>
                </a:solidFill>
                <a:sym typeface="Symbol"/>
              </a:rPr>
              <a:t></a:t>
            </a:r>
            <a:r>
              <a:rPr lang="en-US" altLang="ja-JP" sz="2100" dirty="0" smtClean="0">
                <a:solidFill>
                  <a:srgbClr val="FF0000"/>
                </a:solidFill>
              </a:rPr>
              <a:t>1/100</a:t>
            </a:r>
            <a:r>
              <a:rPr lang="en-US" altLang="ja-JP" sz="2100" dirty="0" smtClean="0">
                <a:solidFill>
                  <a:srgbClr val="00B050"/>
                </a:solidFill>
              </a:rPr>
              <a:t>.</a:t>
            </a:r>
          </a:p>
          <a:p>
            <a:pPr lvl="1">
              <a:buFont typeface="Wingdings" pitchFamily="2" charset="2"/>
              <a:buChar char="Ø"/>
            </a:pPr>
            <a:endParaRPr lang="en-US" altLang="ja-JP" sz="2400" dirty="0" smtClean="0">
              <a:solidFill>
                <a:srgbClr val="0070C0"/>
              </a:solidFill>
            </a:endParaRPr>
          </a:p>
        </p:txBody>
      </p:sp>
      <p:pic>
        <p:nvPicPr>
          <p:cNvPr id="39" name="図 14" descr="ClearingElectrodeEffectWang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89014"/>
            <a:ext cx="2036815" cy="18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図 15" descr="ClearingElectrodeEffectWang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932" y="4139008"/>
            <a:ext cx="1913537" cy="193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テキスト ボックス 7"/>
          <p:cNvSpPr txBox="1">
            <a:spLocks noChangeArrowheads="1"/>
          </p:cNvSpPr>
          <p:nvPr/>
        </p:nvSpPr>
        <p:spPr bwMode="auto">
          <a:xfrm>
            <a:off x="3131840" y="4137075"/>
            <a:ext cx="2357437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ts val="1600"/>
              </a:lnSpc>
            </a:pPr>
            <a:r>
              <a:rPr lang="en-US" altLang="ja-JP" dirty="0">
                <a:cs typeface="Arial" charset="0"/>
              </a:rPr>
              <a:t>Electron  density</a:t>
            </a:r>
          </a:p>
        </p:txBody>
      </p:sp>
      <p:sp>
        <p:nvSpPr>
          <p:cNvPr id="42" name="テキスト ボックス 7"/>
          <p:cNvSpPr txBox="1">
            <a:spLocks noChangeArrowheads="1"/>
          </p:cNvSpPr>
          <p:nvPr/>
        </p:nvSpPr>
        <p:spPr bwMode="auto">
          <a:xfrm>
            <a:off x="1560786" y="5970766"/>
            <a:ext cx="16430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 dirty="0">
                <a:cs typeface="Arial" charset="0"/>
              </a:rPr>
              <a:t>Electrode (+)</a:t>
            </a:r>
            <a:endParaRPr lang="ja-JP" altLang="en-US" sz="1600" dirty="0">
              <a:cs typeface="Arial" charset="0"/>
            </a:endParaRPr>
          </a:p>
        </p:txBody>
      </p:sp>
      <p:cxnSp>
        <p:nvCxnSpPr>
          <p:cNvPr id="43" name="直線矢印コネクタ 42"/>
          <p:cNvCxnSpPr/>
          <p:nvPr/>
        </p:nvCxnSpPr>
        <p:spPr>
          <a:xfrm flipH="1" flipV="1">
            <a:off x="2123728" y="5766316"/>
            <a:ext cx="105842" cy="30501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7"/>
          <p:cNvSpPr txBox="1">
            <a:spLocks noChangeArrowheads="1"/>
          </p:cNvSpPr>
          <p:nvPr/>
        </p:nvSpPr>
        <p:spPr bwMode="auto">
          <a:xfrm>
            <a:off x="2880509" y="6032321"/>
            <a:ext cx="2483579" cy="276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200">
                <a:cs typeface="Arial" charset="0"/>
              </a:rPr>
              <a:t>L. Wang et al, EPAC2006, p.1489</a:t>
            </a:r>
            <a:endParaRPr lang="ja-JP" altLang="en-US" sz="1200">
              <a:cs typeface="Arial" charset="0"/>
            </a:endParaRPr>
          </a:p>
        </p:txBody>
      </p:sp>
      <p:pic>
        <p:nvPicPr>
          <p:cNvPr id="45" name="図 31" descr="E-field_in_Antechamber_ed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26103" y="4136187"/>
            <a:ext cx="2996770" cy="217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テキスト ボックス 15"/>
          <p:cNvSpPr txBox="1">
            <a:spLocks noChangeArrowheads="1"/>
          </p:cNvSpPr>
          <p:nvPr/>
        </p:nvSpPr>
        <p:spPr bwMode="auto">
          <a:xfrm>
            <a:off x="5368735" y="5899254"/>
            <a:ext cx="10287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dirty="0">
                <a:solidFill>
                  <a:srgbClr val="FA0000"/>
                </a:solidFill>
                <a:latin typeface="Arial" charset="0"/>
                <a:cs typeface="Arial" charset="0"/>
              </a:rPr>
              <a:t>+500 V</a:t>
            </a:r>
          </a:p>
        </p:txBody>
      </p:sp>
      <p:sp>
        <p:nvSpPr>
          <p:cNvPr id="47" name="テキスト ボックス 15"/>
          <p:cNvSpPr txBox="1">
            <a:spLocks noChangeArrowheads="1"/>
          </p:cNvSpPr>
          <p:nvPr/>
        </p:nvSpPr>
        <p:spPr bwMode="auto">
          <a:xfrm>
            <a:off x="5460810" y="4856267"/>
            <a:ext cx="9953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dirty="0">
                <a:solidFill>
                  <a:srgbClr val="FA0000"/>
                </a:solidFill>
                <a:latin typeface="Arial" charset="0"/>
                <a:cs typeface="Arial" charset="0"/>
              </a:rPr>
              <a:t>+75 V</a:t>
            </a:r>
          </a:p>
        </p:txBody>
      </p:sp>
      <p:sp>
        <p:nvSpPr>
          <p:cNvPr id="48" name="テキスト ボックス 17"/>
          <p:cNvSpPr txBox="1">
            <a:spLocks noChangeArrowheads="1"/>
          </p:cNvSpPr>
          <p:nvPr/>
        </p:nvSpPr>
        <p:spPr bwMode="auto">
          <a:xfrm>
            <a:off x="5601078" y="4001172"/>
            <a:ext cx="571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>
                <a:solidFill>
                  <a:srgbClr val="FA0000"/>
                </a:solidFill>
                <a:latin typeface="Arial" charset="0"/>
                <a:cs typeface="Arial" charset="0"/>
              </a:rPr>
              <a:t>0 V</a:t>
            </a:r>
          </a:p>
        </p:txBody>
      </p:sp>
      <p:sp>
        <p:nvSpPr>
          <p:cNvPr id="49" name="テキスト ボックス 18"/>
          <p:cNvSpPr txBox="1">
            <a:spLocks noChangeArrowheads="1"/>
          </p:cNvSpPr>
          <p:nvPr/>
        </p:nvSpPr>
        <p:spPr bwMode="auto">
          <a:xfrm>
            <a:off x="5556073" y="5171302"/>
            <a:ext cx="796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lang="en-US" altLang="ja-JP" sz="1400" dirty="0">
                <a:solidFill>
                  <a:srgbClr val="006600"/>
                </a:solidFill>
                <a:latin typeface="Arial" charset="0"/>
                <a:cs typeface="Arial" charset="0"/>
              </a:rPr>
              <a:t>~3kV/m</a:t>
            </a:r>
          </a:p>
        </p:txBody>
      </p:sp>
      <p:sp>
        <p:nvSpPr>
          <p:cNvPr id="50" name="テキスト ボックス 15"/>
          <p:cNvSpPr txBox="1">
            <a:spLocks noChangeArrowheads="1"/>
          </p:cNvSpPr>
          <p:nvPr/>
        </p:nvSpPr>
        <p:spPr bwMode="auto">
          <a:xfrm>
            <a:off x="7491288" y="5306317"/>
            <a:ext cx="1473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dirty="0">
                <a:latin typeface="Arial" charset="0"/>
              </a:rPr>
              <a:t>Antechamber</a:t>
            </a:r>
            <a:endParaRPr lang="ja-JP" altLang="en-US" sz="1600" dirty="0">
              <a:latin typeface="Arial" charset="0"/>
            </a:endParaRPr>
          </a:p>
        </p:txBody>
      </p:sp>
      <p:sp>
        <p:nvSpPr>
          <p:cNvPr id="51" name="テキスト ボックス 15"/>
          <p:cNvSpPr txBox="1">
            <a:spLocks noChangeArrowheads="1"/>
          </p:cNvSpPr>
          <p:nvPr/>
        </p:nvSpPr>
        <p:spPr bwMode="auto">
          <a:xfrm>
            <a:off x="7106223" y="4362077"/>
            <a:ext cx="1600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dirty="0">
                <a:latin typeface="Arial" charset="0"/>
              </a:rPr>
              <a:t>Beam channel</a:t>
            </a:r>
          </a:p>
          <a:p>
            <a:r>
              <a:rPr lang="en-US" altLang="ja-JP" sz="1600" dirty="0">
                <a:latin typeface="Arial" charset="0"/>
              </a:rPr>
              <a:t>       (</a:t>
            </a:r>
            <a:r>
              <a:rPr lang="en-US" altLang="ja-JP" sz="1600" dirty="0">
                <a:latin typeface="Symbol" pitchFamily="18" charset="2"/>
              </a:rPr>
              <a:t>f</a:t>
            </a:r>
            <a:r>
              <a:rPr lang="en-US" altLang="ja-JP" sz="1600" dirty="0">
                <a:latin typeface="Arial" charset="0"/>
              </a:rPr>
              <a:t> 90mm)</a:t>
            </a:r>
            <a:endParaRPr lang="ja-JP" altLang="en-US" sz="1600" dirty="0">
              <a:latin typeface="Arial" charset="0"/>
            </a:endParaRPr>
          </a:p>
        </p:txBody>
      </p:sp>
      <p:pic>
        <p:nvPicPr>
          <p:cNvPr id="52" name="図 5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6458" r="15938" b="10000"/>
          <a:stretch/>
        </p:blipFill>
        <p:spPr>
          <a:xfrm>
            <a:off x="6084168" y="1899934"/>
            <a:ext cx="2834086" cy="2177138"/>
          </a:xfrm>
          <a:prstGeom prst="rect">
            <a:avLst/>
          </a:prstGeom>
          <a:ln>
            <a:noFill/>
          </a:ln>
          <a:effectLst/>
        </p:spPr>
      </p:pic>
      <p:sp>
        <p:nvSpPr>
          <p:cNvPr id="53" name="テキスト ボックス 52"/>
          <p:cNvSpPr txBox="1"/>
          <p:nvPr/>
        </p:nvSpPr>
        <p:spPr>
          <a:xfrm>
            <a:off x="899592" y="6597352"/>
            <a:ext cx="720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solidFill>
                  <a:srgbClr val="FFFF00"/>
                </a:solidFill>
              </a:rPr>
              <a:t>2012/6/6	</a:t>
            </a:r>
            <a:r>
              <a:rPr lang="en-US" altLang="ja-JP" sz="1000" dirty="0">
                <a:solidFill>
                  <a:srgbClr val="FFFF00"/>
                </a:solidFill>
              </a:rPr>
              <a:t>	</a:t>
            </a:r>
            <a:r>
              <a:rPr lang="en-US" altLang="ja-JP" sz="1000" dirty="0" smtClean="0">
                <a:solidFill>
                  <a:srgbClr val="FFFF00"/>
                </a:solidFill>
              </a:rPr>
              <a:t> ECLOUD’12 (the 5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electron-cloud workshop) @ La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Biodola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000" dirty="0" smtClean="0">
                <a:solidFill>
                  <a:srgbClr val="FFFF00"/>
                </a:solidFill>
              </a:rPr>
              <a:t>(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isola</a:t>
            </a:r>
            <a:r>
              <a:rPr lang="en-US" altLang="ja-JP" sz="1000" dirty="0" smtClean="0">
                <a:solidFill>
                  <a:srgbClr val="FFFF00"/>
                </a:solidFill>
              </a:rPr>
              <a:t>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d’Elba</a:t>
            </a:r>
            <a:r>
              <a:rPr lang="en-US" altLang="ja-JP" sz="1000" dirty="0" smtClean="0">
                <a:solidFill>
                  <a:srgbClr val="FFFF00"/>
                </a:solidFill>
              </a:rPr>
              <a:t>) Italy	             17 </a:t>
            </a:r>
            <a:endParaRPr lang="ja-JP" altLang="en-US" sz="1000" dirty="0">
              <a:solidFill>
                <a:srgbClr val="FFFF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308304" y="1556792"/>
            <a:ext cx="1784920" cy="26161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1" lang="en-US" altLang="ja-JP" sz="11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 courtesy of Y. Suetsugu</a:t>
            </a:r>
            <a:endParaRPr kumimoji="1" lang="ja-JP" altLang="en-US" sz="11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11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4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7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0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24936" cy="1354162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Electron Cloud </a:t>
            </a:r>
            <a:r>
              <a:rPr lang="en-US" altLang="ja-JP" dirty="0">
                <a:solidFill>
                  <a:srgbClr val="FFFF00"/>
                </a:solidFill>
              </a:rPr>
              <a:t>M</a:t>
            </a:r>
            <a:r>
              <a:rPr lang="en-US" altLang="ja-JP" dirty="0" smtClean="0">
                <a:solidFill>
                  <a:srgbClr val="FFFF00"/>
                </a:solidFill>
              </a:rPr>
              <a:t>itigation 5 </a:t>
            </a:r>
            <a:br>
              <a:rPr lang="en-US" altLang="ja-JP" dirty="0" smtClean="0">
                <a:solidFill>
                  <a:srgbClr val="FFFF00"/>
                </a:solidFill>
              </a:rPr>
            </a:br>
            <a:r>
              <a:rPr lang="en-US" altLang="ja-JP" dirty="0">
                <a:solidFill>
                  <a:srgbClr val="FFFF00"/>
                </a:solidFill>
              </a:rPr>
              <a:t>E</a:t>
            </a:r>
            <a:r>
              <a:rPr lang="en-US" altLang="ja-JP" dirty="0" smtClean="0">
                <a:solidFill>
                  <a:srgbClr val="FFFF00"/>
                </a:solidFill>
              </a:rPr>
              <a:t>valuation on Groove and Electrode</a:t>
            </a:r>
            <a:r>
              <a:rPr lang="en-US" altLang="ja-JP" sz="2000" dirty="0" smtClean="0">
                <a:solidFill>
                  <a:srgbClr val="FFFF00"/>
                </a:solidFill>
              </a:rPr>
              <a:t>  </a:t>
            </a:r>
            <a:endParaRPr kumimoji="1" lang="ja-JP" altLang="en-US" sz="4900" dirty="0">
              <a:solidFill>
                <a:srgbClr val="FFFF00"/>
              </a:solidFill>
            </a:endParaRPr>
          </a:p>
        </p:txBody>
      </p:sp>
      <p:pic>
        <p:nvPicPr>
          <p:cNvPr id="16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pic>
        <p:nvPicPr>
          <p:cNvPr id="13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2" y="6296017"/>
            <a:ext cx="1043608" cy="561983"/>
          </a:xfrm>
          <a:prstGeom prst="rect">
            <a:avLst/>
          </a:prstGeom>
          <a:noFill/>
        </p:spPr>
      </p:pic>
      <p:sp>
        <p:nvSpPr>
          <p:cNvPr id="34" name="コンテンツ プレースホルダ 9"/>
          <p:cNvSpPr>
            <a:spLocks noGrp="1"/>
          </p:cNvSpPr>
          <p:nvPr>
            <p:ph idx="1"/>
          </p:nvPr>
        </p:nvSpPr>
        <p:spPr>
          <a:xfrm>
            <a:off x="123731" y="1484784"/>
            <a:ext cx="8912765" cy="2618454"/>
          </a:xfrm>
        </p:spPr>
        <p:txBody>
          <a:bodyPr>
            <a:normAutofit/>
          </a:bodyPr>
          <a:lstStyle/>
          <a:p>
            <a:r>
              <a:rPr lang="en-US" altLang="ja-JP" sz="2800" dirty="0" smtClean="0">
                <a:solidFill>
                  <a:srgbClr val="0070C0"/>
                </a:solidFill>
              </a:rPr>
              <a:t>Effectiveness of the grooved surface and the clearing electrode was evaluated at KEKB LER.</a:t>
            </a:r>
          </a:p>
        </p:txBody>
      </p:sp>
      <p:pic>
        <p:nvPicPr>
          <p:cNvPr id="25" name="図 37" descr="Clele_Groove_Summary_13 (20091224)_4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2449856"/>
            <a:ext cx="6019800" cy="3830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直線矢印コネクタ 25"/>
          <p:cNvCxnSpPr/>
          <p:nvPr/>
        </p:nvCxnSpPr>
        <p:spPr>
          <a:xfrm flipH="1">
            <a:off x="5076059" y="3692124"/>
            <a:ext cx="458220" cy="12588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右中かっこ 27"/>
          <p:cNvSpPr/>
          <p:nvPr/>
        </p:nvSpPr>
        <p:spPr>
          <a:xfrm>
            <a:off x="6012160" y="3818008"/>
            <a:ext cx="216024" cy="108012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0" name="直線矢印コネクタ 29"/>
          <p:cNvCxnSpPr/>
          <p:nvPr/>
        </p:nvCxnSpPr>
        <p:spPr>
          <a:xfrm flipH="1">
            <a:off x="5358299" y="5319931"/>
            <a:ext cx="1015565" cy="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グループ化 65"/>
          <p:cNvGrpSpPr/>
          <p:nvPr/>
        </p:nvGrpSpPr>
        <p:grpSpPr>
          <a:xfrm>
            <a:off x="5724128" y="2360236"/>
            <a:ext cx="3343275" cy="996756"/>
            <a:chOff x="5796136" y="5240556"/>
            <a:chExt cx="3343275" cy="996756"/>
          </a:xfrm>
        </p:grpSpPr>
        <p:sp>
          <p:nvSpPr>
            <p:cNvPr id="32" name="テキスト ボックス 20"/>
            <p:cNvSpPr txBox="1">
              <a:spLocks noChangeArrowheads="1"/>
            </p:cNvSpPr>
            <p:nvPr/>
          </p:nvSpPr>
          <p:spPr bwMode="auto">
            <a:xfrm>
              <a:off x="5796136" y="5319931"/>
              <a:ext cx="1154112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lvl="1" eaLnBrk="1" hangingPunct="1"/>
              <a:r>
                <a:rPr lang="en-US" altLang="ja-JP" sz="1400" b="1">
                  <a:solidFill>
                    <a:srgbClr val="006600"/>
                  </a:solidFill>
                  <a:cs typeface="Arial" charset="0"/>
                </a:rPr>
                <a:t>TiN-coated </a:t>
              </a:r>
            </a:p>
            <a:p>
              <a:pPr marL="0" lvl="1" eaLnBrk="1" hangingPunct="1"/>
              <a:r>
                <a:rPr lang="en-US" altLang="ja-JP" sz="1400" b="1">
                  <a:solidFill>
                    <a:srgbClr val="006600"/>
                  </a:solidFill>
                  <a:cs typeface="Arial" charset="0"/>
                </a:rPr>
                <a:t>flat surface</a:t>
              </a:r>
            </a:p>
          </p:txBody>
        </p:sp>
        <p:sp>
          <p:nvSpPr>
            <p:cNvPr id="33" name="テキスト ボックス 22"/>
            <p:cNvSpPr txBox="1">
              <a:spLocks noChangeArrowheads="1"/>
            </p:cNvSpPr>
            <p:nvPr/>
          </p:nvSpPr>
          <p:spPr bwMode="auto">
            <a:xfrm>
              <a:off x="7066136" y="5240556"/>
              <a:ext cx="920750" cy="739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lvl="1" eaLnBrk="1" hangingPunct="1"/>
              <a:r>
                <a:rPr lang="en-US" altLang="ja-JP" sz="1400" b="1">
                  <a:solidFill>
                    <a:srgbClr val="006600"/>
                  </a:solidFill>
                  <a:cs typeface="Arial" charset="0"/>
                </a:rPr>
                <a:t>Grooved</a:t>
              </a:r>
            </a:p>
            <a:p>
              <a:pPr marL="0" lvl="1" eaLnBrk="1" hangingPunct="1"/>
              <a:r>
                <a:rPr lang="en-US" altLang="ja-JP" sz="1400" b="1">
                  <a:solidFill>
                    <a:srgbClr val="006600"/>
                  </a:solidFill>
                  <a:cs typeface="Arial" charset="0"/>
                </a:rPr>
                <a:t>surface</a:t>
              </a:r>
            </a:p>
            <a:p>
              <a:pPr marL="0" lvl="1" eaLnBrk="1" hangingPunct="1"/>
              <a:r>
                <a:rPr lang="en-US" altLang="ja-JP" sz="1400" b="1">
                  <a:solidFill>
                    <a:srgbClr val="006600"/>
                  </a:solidFill>
                  <a:cs typeface="Arial" charset="0"/>
                </a:rPr>
                <a:t>(</a:t>
              </a:r>
              <a:r>
                <a:rPr lang="en-US" altLang="ja-JP" sz="1400" b="1">
                  <a:solidFill>
                    <a:srgbClr val="006600"/>
                  </a:solidFill>
                  <a:latin typeface="Symbol" pitchFamily="18" charset="2"/>
                  <a:cs typeface="Arial" charset="0"/>
                </a:rPr>
                <a:t>b</a:t>
              </a:r>
              <a:r>
                <a:rPr lang="en-US" altLang="ja-JP" sz="1400" b="1">
                  <a:solidFill>
                    <a:srgbClr val="006600"/>
                  </a:solidFill>
                  <a:cs typeface="Arial" charset="0"/>
                </a:rPr>
                <a:t>~20</a:t>
              </a:r>
              <a:r>
                <a:rPr lang="en-US" altLang="ja-JP" sz="1400" b="1">
                  <a:solidFill>
                    <a:srgbClr val="006600"/>
                  </a:solidFill>
                  <a:cs typeface="Arial" charset="0"/>
                  <a:sym typeface="Symbol" pitchFamily="18" charset="2"/>
                </a:rPr>
                <a:t></a:t>
              </a:r>
              <a:r>
                <a:rPr lang="en-US" altLang="ja-JP" sz="1400" b="1">
                  <a:solidFill>
                    <a:srgbClr val="006600"/>
                  </a:solidFill>
                  <a:cs typeface="Arial" charset="0"/>
                </a:rPr>
                <a:t>)</a:t>
              </a:r>
            </a:p>
          </p:txBody>
        </p:sp>
        <p:sp>
          <p:nvSpPr>
            <p:cNvPr id="35" name="テキスト ボックス 23"/>
            <p:cNvSpPr txBox="1">
              <a:spLocks noChangeArrowheads="1"/>
            </p:cNvSpPr>
            <p:nvPr/>
          </p:nvSpPr>
          <p:spPr bwMode="auto">
            <a:xfrm>
              <a:off x="8159923" y="5332631"/>
              <a:ext cx="979488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lvl="1" eaLnBrk="1" hangingPunct="1"/>
              <a:r>
                <a:rPr lang="en-US" altLang="ja-JP" sz="1400" b="1">
                  <a:solidFill>
                    <a:srgbClr val="006600"/>
                  </a:solidFill>
                  <a:cs typeface="Arial" charset="0"/>
                </a:rPr>
                <a:t>Clearing </a:t>
              </a:r>
            </a:p>
            <a:p>
              <a:pPr marL="0" lvl="1" eaLnBrk="1" hangingPunct="1"/>
              <a:r>
                <a:rPr lang="en-US" altLang="ja-JP" sz="1400" b="1">
                  <a:solidFill>
                    <a:srgbClr val="006600"/>
                  </a:solidFill>
                  <a:cs typeface="Arial" charset="0"/>
                </a:rPr>
                <a:t>electrode</a:t>
              </a:r>
            </a:p>
          </p:txBody>
        </p:sp>
        <p:sp>
          <p:nvSpPr>
            <p:cNvPr id="36" name="テキスト ボックス 24"/>
            <p:cNvSpPr txBox="1">
              <a:spLocks noChangeArrowheads="1"/>
            </p:cNvSpPr>
            <p:nvPr/>
          </p:nvSpPr>
          <p:spPr bwMode="auto">
            <a:xfrm>
              <a:off x="6286673" y="5869012"/>
              <a:ext cx="10890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lvl="1" eaLnBrk="1" hangingPunct="1"/>
              <a:r>
                <a:rPr lang="en-US" altLang="ja-JP" dirty="0">
                  <a:solidFill>
                    <a:srgbClr val="FF0000"/>
                  </a:solidFill>
                  <a:cs typeface="Arial" charset="0"/>
                </a:rPr>
                <a:t>1/6~1/10</a:t>
              </a:r>
            </a:p>
          </p:txBody>
        </p:sp>
        <p:sp>
          <p:nvSpPr>
            <p:cNvPr id="37" name="テキスト ボックス 25"/>
            <p:cNvSpPr txBox="1">
              <a:spLocks noChangeArrowheads="1"/>
            </p:cNvSpPr>
            <p:nvPr/>
          </p:nvSpPr>
          <p:spPr bwMode="auto">
            <a:xfrm>
              <a:off x="7643986" y="5859165"/>
              <a:ext cx="7683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lvl="1" eaLnBrk="1" hangingPunct="1"/>
              <a:r>
                <a:rPr lang="en-US" altLang="ja-JP">
                  <a:solidFill>
                    <a:srgbClr val="FF0000"/>
                  </a:solidFill>
                  <a:cs typeface="Arial" charset="0"/>
                </a:rPr>
                <a:t>~1/10</a:t>
              </a:r>
            </a:p>
          </p:txBody>
        </p:sp>
        <p:sp>
          <p:nvSpPr>
            <p:cNvPr id="38" name="正方形/長方形 37"/>
            <p:cNvSpPr/>
            <p:nvPr/>
          </p:nvSpPr>
          <p:spPr>
            <a:xfrm>
              <a:off x="5804073" y="5240556"/>
              <a:ext cx="3295650" cy="98849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grpSp>
          <p:nvGrpSpPr>
            <p:cNvPr id="53" name="グループ化 27"/>
            <p:cNvGrpSpPr>
              <a:grpSpLocks/>
            </p:cNvGrpSpPr>
            <p:nvPr/>
          </p:nvGrpSpPr>
          <p:grpSpPr bwMode="auto">
            <a:xfrm>
              <a:off x="6891511" y="5440581"/>
              <a:ext cx="192087" cy="287338"/>
              <a:chOff x="8190617" y="694661"/>
              <a:chExt cx="191383" cy="382772"/>
            </a:xfrm>
          </p:grpSpPr>
          <p:cxnSp>
            <p:nvCxnSpPr>
              <p:cNvPr id="54" name="直線コネクタ 53"/>
              <p:cNvCxnSpPr/>
              <p:nvPr/>
            </p:nvCxnSpPr>
            <p:spPr>
              <a:xfrm rot="16200000" flipH="1">
                <a:off x="8141845" y="746596"/>
                <a:ext cx="192444" cy="8857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コネクタ 54"/>
              <p:cNvCxnSpPr/>
              <p:nvPr/>
            </p:nvCxnSpPr>
            <p:spPr>
              <a:xfrm rot="5400000" flipH="1" flipV="1">
                <a:off x="8139473" y="936133"/>
                <a:ext cx="192444" cy="9015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コネクタ 55"/>
              <p:cNvCxnSpPr/>
              <p:nvPr/>
            </p:nvCxnSpPr>
            <p:spPr>
              <a:xfrm rot="16200000" flipH="1">
                <a:off x="8240700" y="745805"/>
                <a:ext cx="192444" cy="9015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コネクタ 56"/>
              <p:cNvCxnSpPr/>
              <p:nvPr/>
            </p:nvCxnSpPr>
            <p:spPr>
              <a:xfrm rot="5400000" flipH="1" flipV="1">
                <a:off x="8238327" y="936925"/>
                <a:ext cx="192444" cy="8857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グループ化 32"/>
            <p:cNvGrpSpPr>
              <a:grpSpLocks/>
            </p:cNvGrpSpPr>
            <p:nvPr/>
          </p:nvGrpSpPr>
          <p:grpSpPr bwMode="auto">
            <a:xfrm>
              <a:off x="7948786" y="5432644"/>
              <a:ext cx="190500" cy="288925"/>
              <a:chOff x="8190617" y="694661"/>
              <a:chExt cx="191383" cy="382772"/>
            </a:xfrm>
          </p:grpSpPr>
          <p:cxnSp>
            <p:nvCxnSpPr>
              <p:cNvPr id="59" name="直線コネクタ 58"/>
              <p:cNvCxnSpPr/>
              <p:nvPr/>
            </p:nvCxnSpPr>
            <p:spPr>
              <a:xfrm rot="16200000" flipH="1">
                <a:off x="8141718" y="746750"/>
                <a:ext cx="193489" cy="8931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線コネクタ 59"/>
              <p:cNvCxnSpPr/>
              <p:nvPr/>
            </p:nvCxnSpPr>
            <p:spPr>
              <a:xfrm rot="5400000" flipH="1" flipV="1">
                <a:off x="8138528" y="936032"/>
                <a:ext cx="193489" cy="8931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線コネクタ 60"/>
              <p:cNvCxnSpPr/>
              <p:nvPr/>
            </p:nvCxnSpPr>
            <p:spPr>
              <a:xfrm rot="16200000" flipH="1">
                <a:off x="8240599" y="746750"/>
                <a:ext cx="193489" cy="8931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線コネクタ 61"/>
              <p:cNvCxnSpPr/>
              <p:nvPr/>
            </p:nvCxnSpPr>
            <p:spPr>
              <a:xfrm rot="5400000" flipH="1" flipV="1">
                <a:off x="8237410" y="936032"/>
                <a:ext cx="193489" cy="8931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3" name="直線矢印コネクタ 62"/>
          <p:cNvCxnSpPr>
            <a:endCxn id="28" idx="1"/>
          </p:cNvCxnSpPr>
          <p:nvPr/>
        </p:nvCxnSpPr>
        <p:spPr>
          <a:xfrm flipH="1" flipV="1">
            <a:off x="6228184" y="4358068"/>
            <a:ext cx="482789" cy="703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テキスト ボックス 7"/>
          <p:cNvSpPr txBox="1">
            <a:spLocks noChangeArrowheads="1"/>
          </p:cNvSpPr>
          <p:nvPr/>
        </p:nvSpPr>
        <p:spPr bwMode="auto">
          <a:xfrm>
            <a:off x="5499459" y="3542105"/>
            <a:ext cx="620713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ts val="1600"/>
              </a:lnSpc>
            </a:pPr>
            <a:r>
              <a:rPr lang="en-US" altLang="ja-JP" dirty="0" err="1" smtClean="0">
                <a:cs typeface="Arial" charset="0"/>
              </a:rPr>
              <a:t>TiN</a:t>
            </a:r>
            <a:endParaRPr lang="en-US" altLang="ja-JP" dirty="0">
              <a:cs typeface="Arial" charset="0"/>
            </a:endParaRPr>
          </a:p>
        </p:txBody>
      </p:sp>
      <p:sp>
        <p:nvSpPr>
          <p:cNvPr id="75" name="テキスト ボックス 7"/>
          <p:cNvSpPr txBox="1">
            <a:spLocks noChangeArrowheads="1"/>
          </p:cNvSpPr>
          <p:nvPr/>
        </p:nvSpPr>
        <p:spPr bwMode="auto">
          <a:xfrm>
            <a:off x="6669735" y="4283611"/>
            <a:ext cx="998609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ts val="1600"/>
              </a:lnSpc>
            </a:pPr>
            <a:r>
              <a:rPr lang="en-US" altLang="ja-JP" dirty="0" smtClean="0">
                <a:cs typeface="Arial" charset="0"/>
              </a:rPr>
              <a:t>Groove</a:t>
            </a:r>
            <a:endParaRPr lang="en-US" altLang="ja-JP" dirty="0">
              <a:cs typeface="Arial" charset="0"/>
            </a:endParaRPr>
          </a:p>
        </p:txBody>
      </p:sp>
      <p:sp>
        <p:nvSpPr>
          <p:cNvPr id="76" name="テキスト ボックス 7"/>
          <p:cNvSpPr txBox="1">
            <a:spLocks noChangeArrowheads="1"/>
          </p:cNvSpPr>
          <p:nvPr/>
        </p:nvSpPr>
        <p:spPr bwMode="auto">
          <a:xfrm>
            <a:off x="6372200" y="5171173"/>
            <a:ext cx="2040223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ts val="1600"/>
              </a:lnSpc>
            </a:pPr>
            <a:r>
              <a:rPr lang="en-US" altLang="ja-JP" dirty="0" smtClean="0">
                <a:cs typeface="Arial" charset="0"/>
              </a:rPr>
              <a:t>Clearing electrode</a:t>
            </a:r>
            <a:endParaRPr lang="en-US" altLang="ja-JP" dirty="0">
              <a:cs typeface="Arial" charset="0"/>
            </a:endParaRP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899592" y="6597352"/>
            <a:ext cx="720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solidFill>
                  <a:srgbClr val="FFFF00"/>
                </a:solidFill>
              </a:rPr>
              <a:t>2012/6/6	</a:t>
            </a:r>
            <a:r>
              <a:rPr lang="en-US" altLang="ja-JP" sz="1000" dirty="0">
                <a:solidFill>
                  <a:srgbClr val="FFFF00"/>
                </a:solidFill>
              </a:rPr>
              <a:t>	</a:t>
            </a:r>
            <a:r>
              <a:rPr lang="en-US" altLang="ja-JP" sz="1000" dirty="0" smtClean="0">
                <a:solidFill>
                  <a:srgbClr val="FFFF00"/>
                </a:solidFill>
              </a:rPr>
              <a:t> ECLOUD’12 (the 5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electron-cloud workshop) @ La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Biodola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000" dirty="0" smtClean="0">
                <a:solidFill>
                  <a:srgbClr val="FFFF00"/>
                </a:solidFill>
              </a:rPr>
              <a:t>(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isola</a:t>
            </a:r>
            <a:r>
              <a:rPr lang="en-US" altLang="ja-JP" sz="1000" dirty="0" smtClean="0">
                <a:solidFill>
                  <a:srgbClr val="FFFF00"/>
                </a:solidFill>
              </a:rPr>
              <a:t>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d’Elba</a:t>
            </a:r>
            <a:r>
              <a:rPr lang="en-US" altLang="ja-JP" sz="1000" dirty="0" smtClean="0">
                <a:solidFill>
                  <a:srgbClr val="FFFF00"/>
                </a:solidFill>
              </a:rPr>
              <a:t>) Italy	             18 </a:t>
            </a:r>
            <a:endParaRPr lang="ja-JP" altLang="en-US" sz="1000" dirty="0">
              <a:solidFill>
                <a:srgbClr val="FFFF00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883424" y="5818475"/>
            <a:ext cx="1784920" cy="26161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1" lang="en-US" altLang="ja-JP" sz="11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 courtesy of Y. Suetsugu</a:t>
            </a:r>
            <a:endParaRPr kumimoji="1" lang="ja-JP" altLang="en-US" sz="11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53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4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7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0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24936" cy="1354162"/>
          </a:xfrm>
        </p:spPr>
        <p:txBody>
          <a:bodyPr>
            <a:normAutofit/>
          </a:bodyPr>
          <a:lstStyle/>
          <a:p>
            <a:r>
              <a:rPr lang="en-US" altLang="ja-JP" dirty="0" err="1" smtClean="0">
                <a:solidFill>
                  <a:srgbClr val="FFFF00"/>
                </a:solidFill>
              </a:rPr>
              <a:t>TiN</a:t>
            </a:r>
            <a:r>
              <a:rPr lang="en-US" altLang="ja-JP" dirty="0" smtClean="0">
                <a:solidFill>
                  <a:srgbClr val="FFFF00"/>
                </a:solidFill>
              </a:rPr>
              <a:t> </a:t>
            </a:r>
            <a:r>
              <a:rPr lang="en-US" altLang="ja-JP" dirty="0">
                <a:solidFill>
                  <a:srgbClr val="FFFF00"/>
                </a:solidFill>
              </a:rPr>
              <a:t>C</a:t>
            </a:r>
            <a:r>
              <a:rPr lang="en-US" altLang="ja-JP" dirty="0" smtClean="0">
                <a:solidFill>
                  <a:srgbClr val="FFFF00"/>
                </a:solidFill>
              </a:rPr>
              <a:t>oating </a:t>
            </a:r>
            <a:r>
              <a:rPr lang="en-US" altLang="ja-JP" dirty="0">
                <a:solidFill>
                  <a:srgbClr val="FFFF00"/>
                </a:solidFill>
              </a:rPr>
              <a:t>F</a:t>
            </a:r>
            <a:r>
              <a:rPr lang="en-US" altLang="ja-JP" dirty="0" smtClean="0">
                <a:solidFill>
                  <a:srgbClr val="FFFF00"/>
                </a:solidFill>
              </a:rPr>
              <a:t>acility 1</a:t>
            </a:r>
            <a:r>
              <a:rPr lang="en-US" altLang="ja-JP" sz="2000" dirty="0" smtClean="0">
                <a:solidFill>
                  <a:srgbClr val="FFFF00"/>
                </a:solidFill>
              </a:rPr>
              <a:t>  </a:t>
            </a:r>
            <a:endParaRPr kumimoji="1" lang="ja-JP" altLang="en-US" sz="4900" dirty="0">
              <a:solidFill>
                <a:srgbClr val="FFFF00"/>
              </a:solidFill>
            </a:endParaRPr>
          </a:p>
        </p:txBody>
      </p:sp>
      <p:pic>
        <p:nvPicPr>
          <p:cNvPr id="16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pic>
        <p:nvPicPr>
          <p:cNvPr id="13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2" y="6296017"/>
            <a:ext cx="1043608" cy="561983"/>
          </a:xfrm>
          <a:prstGeom prst="rect">
            <a:avLst/>
          </a:prstGeom>
          <a:noFill/>
        </p:spPr>
      </p:pic>
      <p:sp>
        <p:nvSpPr>
          <p:cNvPr id="40" name="コンテンツ プレースホルダ 43"/>
          <p:cNvSpPr>
            <a:spLocks noGrp="1"/>
          </p:cNvSpPr>
          <p:nvPr>
            <p:ph idx="1"/>
          </p:nvPr>
        </p:nvSpPr>
        <p:spPr>
          <a:xfrm>
            <a:off x="179512" y="1556791"/>
            <a:ext cx="8379825" cy="1823199"/>
          </a:xfrm>
        </p:spPr>
        <p:txBody>
          <a:bodyPr>
            <a:normAutofit/>
          </a:bodyPr>
          <a:lstStyle/>
          <a:p>
            <a:r>
              <a:rPr lang="en-US" altLang="ja-JP" sz="2400" dirty="0" smtClean="0">
                <a:solidFill>
                  <a:srgbClr val="0070C0"/>
                </a:solidFill>
              </a:rPr>
              <a:t>We have to coat </a:t>
            </a:r>
            <a:r>
              <a:rPr lang="en-US" altLang="ja-JP" sz="2400" dirty="0" smtClean="0">
                <a:solidFill>
                  <a:srgbClr val="0070C0"/>
                </a:solidFill>
                <a:sym typeface="Symbol"/>
              </a:rPr>
              <a:t>1100 beam pipes within 2 years.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2000" dirty="0" err="1" smtClean="0">
                <a:solidFill>
                  <a:srgbClr val="00B050"/>
                </a:solidFill>
                <a:sym typeface="Symbol"/>
              </a:rPr>
              <a:t>TiN</a:t>
            </a:r>
            <a:r>
              <a:rPr lang="en-US" altLang="ja-JP" sz="2000" dirty="0" smtClean="0">
                <a:solidFill>
                  <a:srgbClr val="00B050"/>
                </a:solidFill>
                <a:sym typeface="Symbol"/>
              </a:rPr>
              <a:t> coating tests had been performed and the coating method  was established.</a:t>
            </a:r>
          </a:p>
        </p:txBody>
      </p:sp>
      <p:sp>
        <p:nvSpPr>
          <p:cNvPr id="188" name="コンテンツ プレースホルダ 43"/>
          <p:cNvSpPr txBox="1">
            <a:spLocks/>
          </p:cNvSpPr>
          <p:nvPr/>
        </p:nvSpPr>
        <p:spPr>
          <a:xfrm>
            <a:off x="179512" y="2828502"/>
            <a:ext cx="5702384" cy="3048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 err="1" smtClean="0">
                <a:solidFill>
                  <a:srgbClr val="0070C0"/>
                </a:solidFill>
              </a:rPr>
              <a:t>TiN</a:t>
            </a:r>
            <a:r>
              <a:rPr lang="en-US" altLang="ja-JP" sz="2400" dirty="0" smtClean="0">
                <a:solidFill>
                  <a:srgbClr val="0070C0"/>
                </a:solidFill>
              </a:rPr>
              <a:t> coating is done by a DC magnetron sputtering of Ti in </a:t>
            </a:r>
            <a:r>
              <a:rPr lang="en-US" altLang="ja-JP" sz="2400" dirty="0" err="1" smtClean="0">
                <a:solidFill>
                  <a:srgbClr val="0070C0"/>
                </a:solidFill>
              </a:rPr>
              <a:t>Ar</a:t>
            </a:r>
            <a:r>
              <a:rPr lang="en-US" altLang="ja-JP" sz="2400" dirty="0" smtClean="0">
                <a:solidFill>
                  <a:srgbClr val="0070C0"/>
                </a:solidFill>
              </a:rPr>
              <a:t> and N2 atmospheres</a:t>
            </a:r>
            <a:r>
              <a:rPr lang="en-US" altLang="ja-JP" sz="2400" dirty="0" smtClean="0">
                <a:solidFill>
                  <a:srgbClr val="002060"/>
                </a:solidFill>
              </a:rPr>
              <a:t>.</a:t>
            </a:r>
            <a:endParaRPr lang="en-US" altLang="ja-JP" sz="2400" dirty="0" smtClean="0">
              <a:solidFill>
                <a:srgbClr val="002060"/>
              </a:solidFill>
              <a:sym typeface="Symbol"/>
            </a:endParaRPr>
          </a:p>
          <a:p>
            <a:pPr marL="800100" lvl="1" indent="-342900">
              <a:buFont typeface="Wingdings" pitchFamily="2" charset="2"/>
              <a:buChar char="Ø"/>
              <a:defRPr/>
            </a:pPr>
            <a:r>
              <a:rPr lang="en-US" altLang="ja-JP" sz="2000" dirty="0">
                <a:solidFill>
                  <a:srgbClr val="00B050"/>
                </a:solidFill>
              </a:rPr>
              <a:t>A Ti cathode rod (-400 V) </a:t>
            </a:r>
            <a:r>
              <a:rPr lang="en-US" altLang="ja-JP" sz="2000" dirty="0" smtClean="0">
                <a:solidFill>
                  <a:srgbClr val="00B050"/>
                </a:solidFill>
              </a:rPr>
              <a:t>is </a:t>
            </a:r>
            <a:r>
              <a:rPr lang="en-US" altLang="ja-JP" sz="2000" dirty="0">
                <a:solidFill>
                  <a:srgbClr val="00B050"/>
                </a:solidFill>
              </a:rPr>
              <a:t>hung from the top on the center axis. </a:t>
            </a:r>
          </a:p>
          <a:p>
            <a:pPr marL="800100" lvl="1" indent="-342900">
              <a:buFont typeface="Wingdings" pitchFamily="2" charset="2"/>
              <a:buChar char="Ø"/>
              <a:defRPr/>
            </a:pPr>
            <a:r>
              <a:rPr lang="en-US" altLang="ja-JP" sz="2000" dirty="0" smtClean="0">
                <a:solidFill>
                  <a:srgbClr val="00B050"/>
                </a:solidFill>
              </a:rPr>
              <a:t>Gases are supplied into the beam pipes uniformly though the Ti rod.</a:t>
            </a:r>
          </a:p>
          <a:p>
            <a:pPr marL="800100" lvl="1" indent="-342900">
              <a:buFont typeface="Wingdings" pitchFamily="2" charset="2"/>
              <a:buChar char="Ø"/>
              <a:defRPr/>
            </a:pPr>
            <a:r>
              <a:rPr lang="en-US" altLang="ja-JP" sz="2000" dirty="0">
                <a:solidFill>
                  <a:srgbClr val="00B050"/>
                </a:solidFill>
              </a:rPr>
              <a:t>Magnetic field (16 </a:t>
            </a:r>
            <a:r>
              <a:rPr lang="en-US" altLang="ja-JP" sz="2000" dirty="0" err="1">
                <a:solidFill>
                  <a:srgbClr val="00B050"/>
                </a:solidFill>
              </a:rPr>
              <a:t>mT</a:t>
            </a:r>
            <a:r>
              <a:rPr lang="en-US" altLang="ja-JP" sz="2000" dirty="0">
                <a:solidFill>
                  <a:srgbClr val="00B050"/>
                </a:solidFill>
              </a:rPr>
              <a:t>) </a:t>
            </a:r>
            <a:r>
              <a:rPr lang="en-US" altLang="ja-JP" sz="2000" dirty="0" smtClean="0">
                <a:solidFill>
                  <a:srgbClr val="00B050"/>
                </a:solidFill>
              </a:rPr>
              <a:t>is </a:t>
            </a:r>
            <a:r>
              <a:rPr lang="en-US" altLang="ja-JP" sz="2000" dirty="0">
                <a:solidFill>
                  <a:srgbClr val="00B050"/>
                </a:solidFill>
              </a:rPr>
              <a:t>supplied by a solenoid coil.</a:t>
            </a:r>
          </a:p>
          <a:p>
            <a:pPr marL="457200" lvl="1" indent="0">
              <a:buNone/>
              <a:defRPr/>
            </a:pPr>
            <a:endParaRPr lang="en-US" altLang="ja-JP" sz="2000" dirty="0">
              <a:solidFill>
                <a:srgbClr val="00B050"/>
              </a:solidFill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5868144" y="2492896"/>
            <a:ext cx="3167862" cy="3513212"/>
            <a:chOff x="6012650" y="2492896"/>
            <a:chExt cx="3167862" cy="3513212"/>
          </a:xfrm>
        </p:grpSpPr>
        <p:sp>
          <p:nvSpPr>
            <p:cNvPr id="41" name="正方形/長方形 40"/>
            <p:cNvSpPr/>
            <p:nvPr/>
          </p:nvSpPr>
          <p:spPr>
            <a:xfrm>
              <a:off x="7399187" y="5661248"/>
              <a:ext cx="1008112" cy="30777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ja-JP" sz="1400" dirty="0" smtClean="0">
                  <a:solidFill>
                    <a:srgbClr val="0070C0"/>
                  </a:solidFill>
                </a:rPr>
                <a:t>Test stand</a:t>
              </a:r>
              <a:endParaRPr lang="en-US" altLang="ja-JP" sz="1400" dirty="0">
                <a:solidFill>
                  <a:srgbClr val="0070C0"/>
                </a:solidFill>
              </a:endParaRPr>
            </a:p>
          </p:txBody>
        </p:sp>
        <p:sp>
          <p:nvSpPr>
            <p:cNvPr id="42" name="角丸四角形 41"/>
            <p:cNvSpPr>
              <a:spLocks noChangeAspect="1"/>
            </p:cNvSpPr>
            <p:nvPr/>
          </p:nvSpPr>
          <p:spPr>
            <a:xfrm>
              <a:off x="6012650" y="2560332"/>
              <a:ext cx="2979040" cy="3388948"/>
            </a:xfrm>
            <a:prstGeom prst="roundRect">
              <a:avLst>
                <a:gd name="adj" fmla="val 6145"/>
              </a:avLst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100"/>
            </a:p>
          </p:txBody>
        </p:sp>
        <p:sp>
          <p:nvSpPr>
            <p:cNvPr id="44" name="Text Box 120"/>
            <p:cNvSpPr txBox="1">
              <a:spLocks noChangeArrowheads="1"/>
            </p:cNvSpPr>
            <p:nvPr/>
          </p:nvSpPr>
          <p:spPr bwMode="auto">
            <a:xfrm>
              <a:off x="7194125" y="5770051"/>
              <a:ext cx="172574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900">
                  <a:latin typeface="Times New Roman" pitchFamily="18" charset="0"/>
                  <a:cs typeface="Times New Roman" pitchFamily="18" charset="0"/>
                </a:rPr>
                <a:t>Mass Spectrometer</a:t>
              </a:r>
            </a:p>
          </p:txBody>
        </p:sp>
        <p:sp>
          <p:nvSpPr>
            <p:cNvPr id="45" name="Text Box 63"/>
            <p:cNvSpPr txBox="1">
              <a:spLocks noChangeArrowheads="1"/>
            </p:cNvSpPr>
            <p:nvPr/>
          </p:nvSpPr>
          <p:spPr bwMode="auto">
            <a:xfrm>
              <a:off x="8101075" y="2636602"/>
              <a:ext cx="890614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90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Ar gas (2.0 Pa)</a:t>
              </a:r>
            </a:p>
          </p:txBody>
        </p:sp>
        <p:sp>
          <p:nvSpPr>
            <p:cNvPr id="47" name="Rectangle 6"/>
            <p:cNvSpPr>
              <a:spLocks noChangeArrowheads="1"/>
            </p:cNvSpPr>
            <p:nvPr/>
          </p:nvSpPr>
          <p:spPr bwMode="auto">
            <a:xfrm>
              <a:off x="7190545" y="3192666"/>
              <a:ext cx="405130" cy="21717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900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8" name="Rectangle 7"/>
            <p:cNvSpPr>
              <a:spLocks noChangeArrowheads="1"/>
            </p:cNvSpPr>
            <p:nvPr/>
          </p:nvSpPr>
          <p:spPr bwMode="auto">
            <a:xfrm>
              <a:off x="7364535" y="3488576"/>
              <a:ext cx="58420" cy="143129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900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9" name="Rectangle 8" descr="横線"/>
            <p:cNvSpPr>
              <a:spLocks noChangeArrowheads="1"/>
            </p:cNvSpPr>
            <p:nvPr/>
          </p:nvSpPr>
          <p:spPr bwMode="auto">
            <a:xfrm>
              <a:off x="6958894" y="3586370"/>
              <a:ext cx="865784" cy="14893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sz="9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Rectangle 9" descr="横線"/>
            <p:cNvSpPr>
              <a:spLocks noChangeArrowheads="1"/>
            </p:cNvSpPr>
            <p:nvPr/>
          </p:nvSpPr>
          <p:spPr bwMode="auto">
            <a:xfrm>
              <a:off x="6958894" y="3946942"/>
              <a:ext cx="869704" cy="14893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sz="9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Rectangle 10" descr="横線"/>
            <p:cNvSpPr>
              <a:spLocks noChangeArrowheads="1"/>
            </p:cNvSpPr>
            <p:nvPr/>
          </p:nvSpPr>
          <p:spPr bwMode="auto">
            <a:xfrm>
              <a:off x="6958894" y="4309473"/>
              <a:ext cx="869704" cy="147625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sz="9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Rectangle 11" descr="横線"/>
            <p:cNvSpPr>
              <a:spLocks noChangeArrowheads="1"/>
            </p:cNvSpPr>
            <p:nvPr/>
          </p:nvSpPr>
          <p:spPr bwMode="auto">
            <a:xfrm>
              <a:off x="6958894" y="4670698"/>
              <a:ext cx="869704" cy="14893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sz="9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Rectangle 12"/>
            <p:cNvSpPr>
              <a:spLocks noChangeArrowheads="1"/>
            </p:cNvSpPr>
            <p:nvPr/>
          </p:nvSpPr>
          <p:spPr bwMode="auto">
            <a:xfrm>
              <a:off x="7132125" y="3141866"/>
              <a:ext cx="521971" cy="508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900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5" name="Rectangle 13"/>
            <p:cNvSpPr>
              <a:spLocks noChangeArrowheads="1"/>
            </p:cNvSpPr>
            <p:nvPr/>
          </p:nvSpPr>
          <p:spPr bwMode="auto">
            <a:xfrm>
              <a:off x="7132125" y="3094876"/>
              <a:ext cx="521971" cy="4699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900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7" name="Rectangle 14"/>
            <p:cNvSpPr>
              <a:spLocks noChangeArrowheads="1"/>
            </p:cNvSpPr>
            <p:nvPr/>
          </p:nvSpPr>
          <p:spPr bwMode="auto">
            <a:xfrm>
              <a:off x="7306115" y="3045346"/>
              <a:ext cx="173990" cy="4953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900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8" name="Rectangle 15"/>
            <p:cNvSpPr>
              <a:spLocks noChangeArrowheads="1"/>
            </p:cNvSpPr>
            <p:nvPr/>
          </p:nvSpPr>
          <p:spPr bwMode="auto">
            <a:xfrm>
              <a:off x="7364535" y="2946286"/>
              <a:ext cx="58420" cy="9779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900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81" name="Line 25"/>
            <p:cNvSpPr>
              <a:spLocks noChangeShapeType="1"/>
            </p:cNvSpPr>
            <p:nvPr/>
          </p:nvSpPr>
          <p:spPr bwMode="auto">
            <a:xfrm>
              <a:off x="7364015" y="2748301"/>
              <a:ext cx="0" cy="148278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82" name="Line 26"/>
            <p:cNvSpPr>
              <a:spLocks noChangeShapeType="1"/>
            </p:cNvSpPr>
            <p:nvPr/>
          </p:nvSpPr>
          <p:spPr bwMode="auto">
            <a:xfrm>
              <a:off x="7422823" y="2797292"/>
              <a:ext cx="0" cy="99288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83" name="Line 27"/>
            <p:cNvSpPr>
              <a:spLocks noChangeShapeType="1"/>
            </p:cNvSpPr>
            <p:nvPr/>
          </p:nvSpPr>
          <p:spPr bwMode="auto">
            <a:xfrm>
              <a:off x="7364015" y="2748301"/>
              <a:ext cx="753395" cy="0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84" name="Line 28"/>
            <p:cNvSpPr>
              <a:spLocks noChangeShapeType="1"/>
            </p:cNvSpPr>
            <p:nvPr/>
          </p:nvSpPr>
          <p:spPr bwMode="auto">
            <a:xfrm>
              <a:off x="7422823" y="2797292"/>
              <a:ext cx="694587" cy="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85" name="Line 29"/>
            <p:cNvSpPr>
              <a:spLocks noChangeShapeType="1"/>
            </p:cNvSpPr>
            <p:nvPr/>
          </p:nvSpPr>
          <p:spPr bwMode="auto">
            <a:xfrm>
              <a:off x="6147344" y="2946224"/>
              <a:ext cx="12179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86" name="Line 30"/>
            <p:cNvSpPr>
              <a:spLocks noChangeShapeType="1"/>
            </p:cNvSpPr>
            <p:nvPr/>
          </p:nvSpPr>
          <p:spPr bwMode="auto">
            <a:xfrm flipH="1">
              <a:off x="6146037" y="2946224"/>
              <a:ext cx="1307" cy="1456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87" name="Line 31"/>
            <p:cNvSpPr>
              <a:spLocks noChangeShapeType="1"/>
            </p:cNvSpPr>
            <p:nvPr/>
          </p:nvSpPr>
          <p:spPr bwMode="auto">
            <a:xfrm>
              <a:off x="6088536" y="3091236"/>
              <a:ext cx="11630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88" name="Line 32"/>
            <p:cNvSpPr>
              <a:spLocks noChangeShapeType="1"/>
            </p:cNvSpPr>
            <p:nvPr/>
          </p:nvSpPr>
          <p:spPr bwMode="auto">
            <a:xfrm>
              <a:off x="6031035" y="3140880"/>
              <a:ext cx="23131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89" name="Line 38"/>
            <p:cNvSpPr>
              <a:spLocks noChangeShapeType="1"/>
            </p:cNvSpPr>
            <p:nvPr/>
          </p:nvSpPr>
          <p:spPr bwMode="auto">
            <a:xfrm>
              <a:off x="6206152" y="5069157"/>
              <a:ext cx="0" cy="2449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90" name="Line 43"/>
            <p:cNvSpPr>
              <a:spLocks noChangeShapeType="1"/>
            </p:cNvSpPr>
            <p:nvPr/>
          </p:nvSpPr>
          <p:spPr bwMode="auto">
            <a:xfrm>
              <a:off x="6178055" y="4228475"/>
              <a:ext cx="11630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91" name="Line 44"/>
            <p:cNvSpPr>
              <a:spLocks noChangeShapeType="1"/>
            </p:cNvSpPr>
            <p:nvPr/>
          </p:nvSpPr>
          <p:spPr bwMode="auto">
            <a:xfrm>
              <a:off x="6119247" y="4178831"/>
              <a:ext cx="23131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92" name="Line 45"/>
            <p:cNvSpPr>
              <a:spLocks noChangeShapeType="1"/>
            </p:cNvSpPr>
            <p:nvPr/>
          </p:nvSpPr>
          <p:spPr bwMode="auto">
            <a:xfrm>
              <a:off x="6230329" y="3537379"/>
              <a:ext cx="66975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93" name="Line 46"/>
            <p:cNvSpPr>
              <a:spLocks noChangeShapeType="1"/>
            </p:cNvSpPr>
            <p:nvPr/>
          </p:nvSpPr>
          <p:spPr bwMode="auto">
            <a:xfrm>
              <a:off x="6235556" y="3537379"/>
              <a:ext cx="0" cy="6414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94" name="Line 47"/>
            <p:cNvSpPr>
              <a:spLocks noChangeShapeType="1"/>
            </p:cNvSpPr>
            <p:nvPr/>
          </p:nvSpPr>
          <p:spPr bwMode="auto">
            <a:xfrm>
              <a:off x="6900086" y="3537379"/>
              <a:ext cx="0" cy="489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95" name="Line 48"/>
            <p:cNvSpPr>
              <a:spLocks noChangeShapeType="1"/>
            </p:cNvSpPr>
            <p:nvPr/>
          </p:nvSpPr>
          <p:spPr bwMode="auto">
            <a:xfrm>
              <a:off x="6235556" y="4228475"/>
              <a:ext cx="0" cy="6407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96" name="Line 49"/>
            <p:cNvSpPr>
              <a:spLocks noChangeShapeType="1"/>
            </p:cNvSpPr>
            <p:nvPr/>
          </p:nvSpPr>
          <p:spPr bwMode="auto">
            <a:xfrm>
              <a:off x="6240784" y="4864702"/>
              <a:ext cx="659302" cy="45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97" name="Line 50"/>
            <p:cNvSpPr>
              <a:spLocks noChangeShapeType="1"/>
            </p:cNvSpPr>
            <p:nvPr/>
          </p:nvSpPr>
          <p:spPr bwMode="auto">
            <a:xfrm>
              <a:off x="6900086" y="3586370"/>
              <a:ext cx="588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98" name="Line 51"/>
            <p:cNvSpPr>
              <a:spLocks noChangeShapeType="1"/>
            </p:cNvSpPr>
            <p:nvPr/>
          </p:nvSpPr>
          <p:spPr bwMode="auto">
            <a:xfrm>
              <a:off x="6900086" y="3735302"/>
              <a:ext cx="588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99" name="Line 52"/>
            <p:cNvSpPr>
              <a:spLocks noChangeShapeType="1"/>
            </p:cNvSpPr>
            <p:nvPr/>
          </p:nvSpPr>
          <p:spPr bwMode="auto">
            <a:xfrm>
              <a:off x="6900086" y="3735302"/>
              <a:ext cx="0" cy="2122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100" name="Line 53"/>
            <p:cNvSpPr>
              <a:spLocks noChangeShapeType="1"/>
            </p:cNvSpPr>
            <p:nvPr/>
          </p:nvSpPr>
          <p:spPr bwMode="auto">
            <a:xfrm>
              <a:off x="6900086" y="3947595"/>
              <a:ext cx="588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101" name="Line 54"/>
            <p:cNvSpPr>
              <a:spLocks noChangeShapeType="1"/>
            </p:cNvSpPr>
            <p:nvPr/>
          </p:nvSpPr>
          <p:spPr bwMode="auto">
            <a:xfrm>
              <a:off x="6900086" y="4096527"/>
              <a:ext cx="588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102" name="Line 55"/>
            <p:cNvSpPr>
              <a:spLocks noChangeShapeType="1"/>
            </p:cNvSpPr>
            <p:nvPr/>
          </p:nvSpPr>
          <p:spPr bwMode="auto">
            <a:xfrm>
              <a:off x="6900086" y="4097833"/>
              <a:ext cx="0" cy="2142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103" name="Line 56"/>
            <p:cNvSpPr>
              <a:spLocks noChangeShapeType="1"/>
            </p:cNvSpPr>
            <p:nvPr/>
          </p:nvSpPr>
          <p:spPr bwMode="auto">
            <a:xfrm>
              <a:off x="6900086" y="4312086"/>
              <a:ext cx="588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104" name="Line 57"/>
            <p:cNvSpPr>
              <a:spLocks noChangeShapeType="1"/>
            </p:cNvSpPr>
            <p:nvPr/>
          </p:nvSpPr>
          <p:spPr bwMode="auto">
            <a:xfrm>
              <a:off x="6900086" y="4460365"/>
              <a:ext cx="588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105" name="Line 58"/>
            <p:cNvSpPr>
              <a:spLocks noChangeShapeType="1"/>
            </p:cNvSpPr>
            <p:nvPr/>
          </p:nvSpPr>
          <p:spPr bwMode="auto">
            <a:xfrm>
              <a:off x="6900086" y="4457099"/>
              <a:ext cx="0" cy="2135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106" name="Line 59"/>
            <p:cNvSpPr>
              <a:spLocks noChangeShapeType="1"/>
            </p:cNvSpPr>
            <p:nvPr/>
          </p:nvSpPr>
          <p:spPr bwMode="auto">
            <a:xfrm>
              <a:off x="6900086" y="4670698"/>
              <a:ext cx="588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107" name="Line 60"/>
            <p:cNvSpPr>
              <a:spLocks noChangeShapeType="1"/>
            </p:cNvSpPr>
            <p:nvPr/>
          </p:nvSpPr>
          <p:spPr bwMode="auto">
            <a:xfrm>
              <a:off x="6900086" y="4819630"/>
              <a:ext cx="588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108" name="Line 61"/>
            <p:cNvSpPr>
              <a:spLocks noChangeShapeType="1"/>
            </p:cNvSpPr>
            <p:nvPr/>
          </p:nvSpPr>
          <p:spPr bwMode="auto">
            <a:xfrm>
              <a:off x="6900086" y="4819630"/>
              <a:ext cx="0" cy="496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109" name="Text Box 62"/>
            <p:cNvSpPr txBox="1">
              <a:spLocks noChangeArrowheads="1"/>
            </p:cNvSpPr>
            <p:nvPr/>
          </p:nvSpPr>
          <p:spPr bwMode="auto">
            <a:xfrm>
              <a:off x="8101075" y="2723479"/>
              <a:ext cx="1079437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90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altLang="ja-JP" sz="900" baseline="-2500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altLang="ja-JP" sz="90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gas (0.5 Pa) </a:t>
              </a:r>
            </a:p>
          </p:txBody>
        </p:sp>
        <p:sp>
          <p:nvSpPr>
            <p:cNvPr id="110" name="Text Box 66"/>
            <p:cNvSpPr txBox="1">
              <a:spLocks noChangeArrowheads="1"/>
            </p:cNvSpPr>
            <p:nvPr/>
          </p:nvSpPr>
          <p:spPr bwMode="auto">
            <a:xfrm>
              <a:off x="7912889" y="4687030"/>
              <a:ext cx="9442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900" dirty="0">
                  <a:latin typeface="Times New Roman" pitchFamily="18" charset="0"/>
                  <a:cs typeface="Times New Roman" pitchFamily="18" charset="0"/>
                </a:rPr>
                <a:t>Ti Cathode Rod (-400 V)</a:t>
              </a:r>
            </a:p>
          </p:txBody>
        </p:sp>
        <p:sp>
          <p:nvSpPr>
            <p:cNvPr id="111" name="Line 67"/>
            <p:cNvSpPr>
              <a:spLocks noChangeShapeType="1"/>
            </p:cNvSpPr>
            <p:nvPr/>
          </p:nvSpPr>
          <p:spPr bwMode="auto">
            <a:xfrm rot="16200000">
              <a:off x="7157909" y="5512360"/>
              <a:ext cx="2959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grpSp>
          <p:nvGrpSpPr>
            <p:cNvPr id="112" name="Group 68"/>
            <p:cNvGrpSpPr>
              <a:grpSpLocks/>
            </p:cNvGrpSpPr>
            <p:nvPr/>
          </p:nvGrpSpPr>
          <p:grpSpPr bwMode="auto">
            <a:xfrm>
              <a:off x="7249013" y="5431696"/>
              <a:ext cx="116309" cy="128683"/>
              <a:chOff x="527" y="3243"/>
              <a:chExt cx="91" cy="181"/>
            </a:xfrm>
          </p:grpSpPr>
          <p:sp>
            <p:nvSpPr>
              <p:cNvPr id="185" name="AutoShape 69"/>
              <p:cNvSpPr>
                <a:spLocks noChangeArrowheads="1"/>
              </p:cNvSpPr>
              <p:nvPr/>
            </p:nvSpPr>
            <p:spPr bwMode="auto">
              <a:xfrm>
                <a:off x="527" y="3334"/>
                <a:ext cx="91" cy="90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9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6" name="AutoShape 70"/>
              <p:cNvSpPr>
                <a:spLocks noChangeArrowheads="1"/>
              </p:cNvSpPr>
              <p:nvPr/>
            </p:nvSpPr>
            <p:spPr bwMode="auto">
              <a:xfrm rot="10800000">
                <a:off x="527" y="3243"/>
                <a:ext cx="91" cy="90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ja-JP" altLang="en-US" sz="9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3" name="Line 71"/>
            <p:cNvSpPr>
              <a:spLocks noChangeShapeType="1"/>
            </p:cNvSpPr>
            <p:nvPr/>
          </p:nvSpPr>
          <p:spPr bwMode="auto">
            <a:xfrm rot="16200000" flipH="1">
              <a:off x="7331719" y="5512360"/>
              <a:ext cx="2959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114" name="Line 72"/>
            <p:cNvSpPr>
              <a:spLocks noChangeShapeType="1"/>
            </p:cNvSpPr>
            <p:nvPr/>
          </p:nvSpPr>
          <p:spPr bwMode="auto">
            <a:xfrm rot="16200000">
              <a:off x="7277110" y="5458404"/>
              <a:ext cx="0" cy="4064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115" name="Rectangle 73"/>
            <p:cNvSpPr>
              <a:spLocks noChangeArrowheads="1"/>
            </p:cNvSpPr>
            <p:nvPr/>
          </p:nvSpPr>
          <p:spPr bwMode="auto">
            <a:xfrm>
              <a:off x="6842585" y="5547960"/>
              <a:ext cx="250261" cy="2286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sz="9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6" name="Line 81"/>
            <p:cNvSpPr>
              <a:spLocks noChangeShapeType="1"/>
            </p:cNvSpPr>
            <p:nvPr/>
          </p:nvSpPr>
          <p:spPr bwMode="auto">
            <a:xfrm flipH="1">
              <a:off x="6842585" y="5610668"/>
              <a:ext cx="57501" cy="509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117" name="Line 82"/>
            <p:cNvSpPr>
              <a:spLocks noChangeShapeType="1"/>
            </p:cNvSpPr>
            <p:nvPr/>
          </p:nvSpPr>
          <p:spPr bwMode="auto">
            <a:xfrm>
              <a:off x="6842585" y="5661618"/>
              <a:ext cx="57501" cy="48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118" name="Line 83"/>
            <p:cNvSpPr>
              <a:spLocks noChangeShapeType="1"/>
            </p:cNvSpPr>
            <p:nvPr/>
          </p:nvSpPr>
          <p:spPr bwMode="auto">
            <a:xfrm rot="16200000">
              <a:off x="6466867" y="5282634"/>
              <a:ext cx="0" cy="7553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grpSp>
          <p:nvGrpSpPr>
            <p:cNvPr id="119" name="Group 84"/>
            <p:cNvGrpSpPr>
              <a:grpSpLocks/>
            </p:cNvGrpSpPr>
            <p:nvPr/>
          </p:nvGrpSpPr>
          <p:grpSpPr bwMode="auto">
            <a:xfrm rot="5400000">
              <a:off x="6554769" y="5586147"/>
              <a:ext cx="99288" cy="154861"/>
              <a:chOff x="527" y="3243"/>
              <a:chExt cx="91" cy="181"/>
            </a:xfrm>
          </p:grpSpPr>
          <p:sp>
            <p:nvSpPr>
              <p:cNvPr id="183" name="AutoShape 85"/>
              <p:cNvSpPr>
                <a:spLocks noChangeArrowheads="1"/>
              </p:cNvSpPr>
              <p:nvPr/>
            </p:nvSpPr>
            <p:spPr bwMode="auto">
              <a:xfrm>
                <a:off x="527" y="3334"/>
                <a:ext cx="91" cy="90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ja-JP" altLang="en-US" sz="9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4" name="AutoShape 86"/>
              <p:cNvSpPr>
                <a:spLocks noChangeArrowheads="1"/>
              </p:cNvSpPr>
              <p:nvPr/>
            </p:nvSpPr>
            <p:spPr bwMode="auto">
              <a:xfrm rot="10800000">
                <a:off x="527" y="3243"/>
                <a:ext cx="91" cy="90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ja-JP" altLang="en-US" sz="9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20" name="Rectangle 87"/>
            <p:cNvSpPr>
              <a:spLocks noChangeArrowheads="1"/>
            </p:cNvSpPr>
            <p:nvPr/>
          </p:nvSpPr>
          <p:spPr bwMode="auto">
            <a:xfrm>
              <a:off x="6204845" y="5546000"/>
              <a:ext cx="247647" cy="2220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sz="9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1" name="Line 92"/>
            <p:cNvSpPr>
              <a:spLocks noChangeShapeType="1"/>
            </p:cNvSpPr>
            <p:nvPr/>
          </p:nvSpPr>
          <p:spPr bwMode="auto">
            <a:xfrm flipH="1">
              <a:off x="6204845" y="5610668"/>
              <a:ext cx="57501" cy="509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122" name="Line 93"/>
            <p:cNvSpPr>
              <a:spLocks noChangeShapeType="1"/>
            </p:cNvSpPr>
            <p:nvPr/>
          </p:nvSpPr>
          <p:spPr bwMode="auto">
            <a:xfrm>
              <a:off x="6204845" y="5661618"/>
              <a:ext cx="57501" cy="48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123" name="Text Box 94"/>
            <p:cNvSpPr txBox="1">
              <a:spLocks noChangeArrowheads="1"/>
            </p:cNvSpPr>
            <p:nvPr/>
          </p:nvSpPr>
          <p:spPr bwMode="auto">
            <a:xfrm>
              <a:off x="6537302" y="4884951"/>
              <a:ext cx="561425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altLang="ja-JP" sz="900">
                  <a:latin typeface="Times New Roman" pitchFamily="18" charset="0"/>
                  <a:cs typeface="Times New Roman" pitchFamily="18" charset="0"/>
                </a:rPr>
                <a:t>16 mT</a:t>
              </a:r>
            </a:p>
          </p:txBody>
        </p:sp>
        <p:sp>
          <p:nvSpPr>
            <p:cNvPr id="124" name="Line 95"/>
            <p:cNvSpPr>
              <a:spLocks noChangeShapeType="1"/>
            </p:cNvSpPr>
            <p:nvPr/>
          </p:nvSpPr>
          <p:spPr bwMode="auto">
            <a:xfrm>
              <a:off x="6204845" y="5069157"/>
              <a:ext cx="9853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125" name="Rectangle 97"/>
            <p:cNvSpPr>
              <a:spLocks noChangeArrowheads="1"/>
            </p:cNvSpPr>
            <p:nvPr/>
          </p:nvSpPr>
          <p:spPr bwMode="auto">
            <a:xfrm>
              <a:off x="7595980" y="2698657"/>
              <a:ext cx="290119" cy="14697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sz="9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6" name="Oval 99"/>
            <p:cNvSpPr>
              <a:spLocks noChangeArrowheads="1"/>
            </p:cNvSpPr>
            <p:nvPr/>
          </p:nvSpPr>
          <p:spPr bwMode="auto">
            <a:xfrm>
              <a:off x="7706408" y="3153292"/>
              <a:ext cx="158128" cy="16264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sz="9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7" name="Line 100"/>
            <p:cNvSpPr>
              <a:spLocks noChangeShapeType="1"/>
            </p:cNvSpPr>
            <p:nvPr/>
          </p:nvSpPr>
          <p:spPr bwMode="auto">
            <a:xfrm flipH="1" flipV="1">
              <a:off x="7731892" y="3183339"/>
              <a:ext cx="96706" cy="1005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128" name="Line 101"/>
            <p:cNvSpPr>
              <a:spLocks noChangeShapeType="1"/>
            </p:cNvSpPr>
            <p:nvPr/>
          </p:nvSpPr>
          <p:spPr bwMode="auto">
            <a:xfrm>
              <a:off x="7595980" y="3242781"/>
              <a:ext cx="1150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129" name="Line 104"/>
            <p:cNvSpPr>
              <a:spLocks noChangeShapeType="1"/>
            </p:cNvSpPr>
            <p:nvPr/>
          </p:nvSpPr>
          <p:spPr bwMode="auto">
            <a:xfrm flipH="1" flipV="1">
              <a:off x="7739079" y="5063278"/>
              <a:ext cx="83638" cy="868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130" name="Line 105"/>
            <p:cNvSpPr>
              <a:spLocks noChangeShapeType="1"/>
            </p:cNvSpPr>
            <p:nvPr/>
          </p:nvSpPr>
          <p:spPr bwMode="auto">
            <a:xfrm>
              <a:off x="7595980" y="5118801"/>
              <a:ext cx="1084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131" name="Line 106"/>
            <p:cNvSpPr>
              <a:spLocks noChangeShapeType="1"/>
            </p:cNvSpPr>
            <p:nvPr/>
          </p:nvSpPr>
          <p:spPr bwMode="auto">
            <a:xfrm>
              <a:off x="7480324" y="5661618"/>
              <a:ext cx="3469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grpSp>
          <p:nvGrpSpPr>
            <p:cNvPr id="132" name="Group 107"/>
            <p:cNvGrpSpPr>
              <a:grpSpLocks/>
            </p:cNvGrpSpPr>
            <p:nvPr/>
          </p:nvGrpSpPr>
          <p:grpSpPr bwMode="auto">
            <a:xfrm rot="5400000">
              <a:off x="7598275" y="5586148"/>
              <a:ext cx="99288" cy="154862"/>
              <a:chOff x="527" y="3243"/>
              <a:chExt cx="91" cy="181"/>
            </a:xfrm>
          </p:grpSpPr>
          <p:sp>
            <p:nvSpPr>
              <p:cNvPr id="181" name="AutoShape 108"/>
              <p:cNvSpPr>
                <a:spLocks noChangeArrowheads="1"/>
              </p:cNvSpPr>
              <p:nvPr/>
            </p:nvSpPr>
            <p:spPr bwMode="auto">
              <a:xfrm>
                <a:off x="527" y="3334"/>
                <a:ext cx="91" cy="90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ja-JP" altLang="en-US" sz="9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2" name="AutoShape 109"/>
              <p:cNvSpPr>
                <a:spLocks noChangeArrowheads="1"/>
              </p:cNvSpPr>
              <p:nvPr/>
            </p:nvSpPr>
            <p:spPr bwMode="auto">
              <a:xfrm rot="10800000">
                <a:off x="527" y="3243"/>
                <a:ext cx="91" cy="90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ja-JP" altLang="en-US" sz="9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33" name="Rectangle 110"/>
            <p:cNvSpPr>
              <a:spLocks noChangeArrowheads="1"/>
            </p:cNvSpPr>
            <p:nvPr/>
          </p:nvSpPr>
          <p:spPr bwMode="auto">
            <a:xfrm>
              <a:off x="7422823" y="5461736"/>
              <a:ext cx="115002" cy="476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sz="9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6" name="Line 118"/>
            <p:cNvSpPr>
              <a:spLocks noChangeShapeType="1"/>
            </p:cNvSpPr>
            <p:nvPr/>
          </p:nvSpPr>
          <p:spPr bwMode="auto">
            <a:xfrm flipH="1">
              <a:off x="7570486" y="3735302"/>
              <a:ext cx="601913" cy="4689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137" name="Text Box 119"/>
            <p:cNvSpPr txBox="1">
              <a:spLocks noChangeArrowheads="1"/>
            </p:cNvSpPr>
            <p:nvPr/>
          </p:nvSpPr>
          <p:spPr bwMode="auto">
            <a:xfrm>
              <a:off x="6994575" y="3575932"/>
              <a:ext cx="8690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900">
                  <a:latin typeface="Times New Roman" pitchFamily="18" charset="0"/>
                  <a:cs typeface="Times New Roman" pitchFamily="18" charset="0"/>
                </a:rPr>
                <a:t>Solenoid Coil</a:t>
              </a:r>
            </a:p>
          </p:txBody>
        </p:sp>
        <p:sp>
          <p:nvSpPr>
            <p:cNvPr id="138" name="Rectangle 125"/>
            <p:cNvSpPr>
              <a:spLocks noChangeArrowheads="1"/>
            </p:cNvSpPr>
            <p:nvPr/>
          </p:nvSpPr>
          <p:spPr bwMode="auto">
            <a:xfrm>
              <a:off x="7364535" y="3319667"/>
              <a:ext cx="60960" cy="12064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900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39" name="Rectangle 126"/>
            <p:cNvSpPr>
              <a:spLocks noChangeArrowheads="1"/>
            </p:cNvSpPr>
            <p:nvPr/>
          </p:nvSpPr>
          <p:spPr bwMode="auto">
            <a:xfrm>
              <a:off x="7306115" y="3291726"/>
              <a:ext cx="173990" cy="4826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900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40" name="Line 127"/>
            <p:cNvSpPr>
              <a:spLocks noChangeShapeType="1"/>
            </p:cNvSpPr>
            <p:nvPr/>
          </p:nvSpPr>
          <p:spPr bwMode="auto">
            <a:xfrm>
              <a:off x="7306514" y="3340110"/>
              <a:ext cx="575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141" name="Line 128"/>
            <p:cNvSpPr>
              <a:spLocks noChangeShapeType="1"/>
            </p:cNvSpPr>
            <p:nvPr/>
          </p:nvSpPr>
          <p:spPr bwMode="auto">
            <a:xfrm>
              <a:off x="7305207" y="3315941"/>
              <a:ext cx="1738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142" name="Rectangle 129"/>
            <p:cNvSpPr>
              <a:spLocks noChangeArrowheads="1"/>
            </p:cNvSpPr>
            <p:nvPr/>
          </p:nvSpPr>
          <p:spPr bwMode="auto">
            <a:xfrm>
              <a:off x="7132125" y="5017656"/>
              <a:ext cx="521971" cy="4953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900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43" name="Rectangle 130"/>
            <p:cNvSpPr>
              <a:spLocks noChangeArrowheads="1"/>
            </p:cNvSpPr>
            <p:nvPr/>
          </p:nvSpPr>
          <p:spPr bwMode="auto">
            <a:xfrm>
              <a:off x="7132125" y="4968127"/>
              <a:ext cx="521971" cy="4953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900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44" name="Line 131"/>
            <p:cNvSpPr>
              <a:spLocks noChangeShapeType="1"/>
            </p:cNvSpPr>
            <p:nvPr/>
          </p:nvSpPr>
          <p:spPr bwMode="auto">
            <a:xfrm flipH="1">
              <a:off x="7045799" y="3500146"/>
              <a:ext cx="1307" cy="1423998"/>
            </a:xfrm>
            <a:prstGeom prst="line">
              <a:avLst/>
            </a:prstGeom>
            <a:noFill/>
            <a:ln w="57150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145" name="Rectangle 132"/>
            <p:cNvSpPr>
              <a:spLocks noChangeArrowheads="1"/>
            </p:cNvSpPr>
            <p:nvPr/>
          </p:nvSpPr>
          <p:spPr bwMode="auto">
            <a:xfrm>
              <a:off x="7132125" y="3439047"/>
              <a:ext cx="521971" cy="4953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900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46" name="Rectangle 133"/>
            <p:cNvSpPr>
              <a:spLocks noChangeArrowheads="1"/>
            </p:cNvSpPr>
            <p:nvPr/>
          </p:nvSpPr>
          <p:spPr bwMode="auto">
            <a:xfrm>
              <a:off x="7132125" y="3389516"/>
              <a:ext cx="521971" cy="4953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900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47" name="Line 134"/>
            <p:cNvSpPr>
              <a:spLocks noChangeShapeType="1"/>
            </p:cNvSpPr>
            <p:nvPr/>
          </p:nvSpPr>
          <p:spPr bwMode="auto">
            <a:xfrm flipH="1">
              <a:off x="7422823" y="4764761"/>
              <a:ext cx="519470" cy="1045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ja-JP" altLang="en-US" sz="1100"/>
            </a:p>
          </p:txBody>
        </p:sp>
        <p:sp>
          <p:nvSpPr>
            <p:cNvPr id="148" name="Rectangle 125"/>
            <p:cNvSpPr>
              <a:spLocks noChangeArrowheads="1"/>
            </p:cNvSpPr>
            <p:nvPr/>
          </p:nvSpPr>
          <p:spPr bwMode="auto">
            <a:xfrm>
              <a:off x="7364535" y="3193936"/>
              <a:ext cx="60960" cy="939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900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49" name="Text Box 136"/>
            <p:cNvSpPr txBox="1">
              <a:spLocks noChangeArrowheads="1"/>
            </p:cNvSpPr>
            <p:nvPr/>
          </p:nvSpPr>
          <p:spPr bwMode="auto">
            <a:xfrm>
              <a:off x="7353559" y="2492896"/>
              <a:ext cx="1412953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900">
                  <a:latin typeface="Times New Roman" pitchFamily="18" charset="0"/>
                  <a:cs typeface="Times New Roman" pitchFamily="18" charset="0"/>
                </a:rPr>
                <a:t>Mass Flow Controller</a:t>
              </a:r>
            </a:p>
          </p:txBody>
        </p:sp>
        <p:sp>
          <p:nvSpPr>
            <p:cNvPr id="151" name="Text Box 139"/>
            <p:cNvSpPr txBox="1">
              <a:spLocks noChangeArrowheads="1"/>
            </p:cNvSpPr>
            <p:nvPr/>
          </p:nvSpPr>
          <p:spPr bwMode="auto">
            <a:xfrm>
              <a:off x="6203538" y="3933224"/>
              <a:ext cx="75274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900">
                  <a:latin typeface="Times New Roman" pitchFamily="18" charset="0"/>
                  <a:cs typeface="Times New Roman" pitchFamily="18" charset="0"/>
                </a:rPr>
                <a:t>Solenoid Coil’s Power Source</a:t>
              </a:r>
            </a:p>
          </p:txBody>
        </p:sp>
        <p:sp>
          <p:nvSpPr>
            <p:cNvPr id="152" name="Text Box 140"/>
            <p:cNvSpPr txBox="1">
              <a:spLocks noChangeArrowheads="1"/>
            </p:cNvSpPr>
            <p:nvPr/>
          </p:nvSpPr>
          <p:spPr bwMode="auto">
            <a:xfrm>
              <a:off x="6266267" y="3011545"/>
              <a:ext cx="684786" cy="507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900">
                  <a:latin typeface="Times New Roman" pitchFamily="18" charset="0"/>
                  <a:cs typeface="Times New Roman" pitchFamily="18" charset="0"/>
                </a:rPr>
                <a:t>Discharge Power Source</a:t>
              </a:r>
            </a:p>
          </p:txBody>
        </p:sp>
        <p:cxnSp>
          <p:nvCxnSpPr>
            <p:cNvPr id="153" name="直線コネクタ 152"/>
            <p:cNvCxnSpPr/>
            <p:nvPr/>
          </p:nvCxnSpPr>
          <p:spPr bwMode="auto">
            <a:xfrm rot="5400000">
              <a:off x="6054530" y="3233941"/>
              <a:ext cx="186690" cy="25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線コネクタ 153"/>
            <p:cNvCxnSpPr/>
            <p:nvPr/>
          </p:nvCxnSpPr>
          <p:spPr bwMode="auto">
            <a:xfrm rot="10800000" flipV="1">
              <a:off x="6036115" y="3328556"/>
              <a:ext cx="22987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直線コネクタ 154"/>
            <p:cNvCxnSpPr/>
            <p:nvPr/>
          </p:nvCxnSpPr>
          <p:spPr bwMode="auto">
            <a:xfrm rot="10800000">
              <a:off x="6080565" y="3361576"/>
              <a:ext cx="1257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直線コネクタ 155"/>
            <p:cNvCxnSpPr/>
            <p:nvPr/>
          </p:nvCxnSpPr>
          <p:spPr bwMode="auto">
            <a:xfrm rot="10800000">
              <a:off x="6107235" y="3400946"/>
              <a:ext cx="7239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線コネクタ 156"/>
            <p:cNvCxnSpPr/>
            <p:nvPr/>
          </p:nvCxnSpPr>
          <p:spPr bwMode="auto">
            <a:xfrm rot="10800000" flipV="1">
              <a:off x="6091995" y="5314836"/>
              <a:ext cx="22987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直線コネクタ 157"/>
            <p:cNvCxnSpPr/>
            <p:nvPr/>
          </p:nvCxnSpPr>
          <p:spPr bwMode="auto">
            <a:xfrm rot="10800000">
              <a:off x="6136445" y="5347856"/>
              <a:ext cx="127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直線コネクタ 158"/>
            <p:cNvCxnSpPr/>
            <p:nvPr/>
          </p:nvCxnSpPr>
          <p:spPr bwMode="auto">
            <a:xfrm rot="10800000">
              <a:off x="6164384" y="5387227"/>
              <a:ext cx="7239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Oval 99"/>
            <p:cNvSpPr>
              <a:spLocks noChangeArrowheads="1"/>
            </p:cNvSpPr>
            <p:nvPr/>
          </p:nvSpPr>
          <p:spPr bwMode="auto">
            <a:xfrm>
              <a:off x="7704448" y="5029964"/>
              <a:ext cx="158128" cy="16265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sz="9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" name="Oval 99"/>
            <p:cNvSpPr>
              <a:spLocks noChangeArrowheads="1"/>
            </p:cNvSpPr>
            <p:nvPr/>
          </p:nvSpPr>
          <p:spPr bwMode="auto">
            <a:xfrm>
              <a:off x="7827945" y="5583886"/>
              <a:ext cx="158128" cy="16460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sz="9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3" name="Text Box 121"/>
            <p:cNvSpPr txBox="1">
              <a:spLocks noChangeArrowheads="1"/>
            </p:cNvSpPr>
            <p:nvPr/>
          </p:nvSpPr>
          <p:spPr bwMode="auto">
            <a:xfrm>
              <a:off x="7641066" y="5171710"/>
              <a:ext cx="611013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900">
                  <a:latin typeface="Times New Roman" pitchFamily="18" charset="0"/>
                  <a:cs typeface="Times New Roman" pitchFamily="18" charset="0"/>
                </a:rPr>
                <a:t>Gauge</a:t>
              </a:r>
            </a:p>
          </p:txBody>
        </p:sp>
        <p:sp>
          <p:nvSpPr>
            <p:cNvPr id="164" name="Text Box 121"/>
            <p:cNvSpPr txBox="1">
              <a:spLocks noChangeArrowheads="1"/>
            </p:cNvSpPr>
            <p:nvPr/>
          </p:nvSpPr>
          <p:spPr bwMode="auto">
            <a:xfrm>
              <a:off x="7678310" y="3292425"/>
              <a:ext cx="630927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900">
                  <a:latin typeface="Times New Roman" pitchFamily="18" charset="0"/>
                  <a:cs typeface="Times New Roman" pitchFamily="18" charset="0"/>
                </a:rPr>
                <a:t>Gauge</a:t>
              </a:r>
            </a:p>
          </p:txBody>
        </p:sp>
        <p:cxnSp>
          <p:nvCxnSpPr>
            <p:cNvPr id="165" name="直線コネクタ 164"/>
            <p:cNvCxnSpPr/>
            <p:nvPr/>
          </p:nvCxnSpPr>
          <p:spPr bwMode="auto">
            <a:xfrm rot="16200000" flipH="1">
              <a:off x="7902380" y="5640591"/>
              <a:ext cx="1270" cy="11176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直線コネクタ 165"/>
            <p:cNvCxnSpPr/>
            <p:nvPr/>
          </p:nvCxnSpPr>
          <p:spPr bwMode="auto">
            <a:xfrm rot="5400000" flipH="1" flipV="1">
              <a:off x="7838245" y="5684406"/>
              <a:ext cx="25400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直線コネクタ 166"/>
            <p:cNvCxnSpPr/>
            <p:nvPr/>
          </p:nvCxnSpPr>
          <p:spPr bwMode="auto">
            <a:xfrm rot="5400000" flipH="1" flipV="1">
              <a:off x="7925240" y="5663451"/>
              <a:ext cx="62230" cy="254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線コネクタ 167"/>
            <p:cNvCxnSpPr/>
            <p:nvPr/>
          </p:nvCxnSpPr>
          <p:spPr bwMode="auto">
            <a:xfrm rot="16200000" flipV="1">
              <a:off x="7876345" y="5672976"/>
              <a:ext cx="52070" cy="127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Oval 99"/>
            <p:cNvSpPr>
              <a:spLocks noChangeArrowheads="1"/>
            </p:cNvSpPr>
            <p:nvPr/>
          </p:nvSpPr>
          <p:spPr bwMode="auto">
            <a:xfrm>
              <a:off x="6901393" y="5583233"/>
              <a:ext cx="158128" cy="16330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sz="9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0" name="Oval 99"/>
            <p:cNvSpPr>
              <a:spLocks noChangeArrowheads="1"/>
            </p:cNvSpPr>
            <p:nvPr/>
          </p:nvSpPr>
          <p:spPr bwMode="auto">
            <a:xfrm>
              <a:off x="6261039" y="5575395"/>
              <a:ext cx="158128" cy="16395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sz="9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71" name="直線コネクタ 170"/>
            <p:cNvCxnSpPr/>
            <p:nvPr/>
          </p:nvCxnSpPr>
          <p:spPr bwMode="auto">
            <a:xfrm rot="16200000" flipV="1">
              <a:off x="6283130" y="5662181"/>
              <a:ext cx="106680" cy="127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直線コネクタ 171"/>
            <p:cNvCxnSpPr/>
            <p:nvPr/>
          </p:nvCxnSpPr>
          <p:spPr bwMode="auto">
            <a:xfrm>
              <a:off x="6302815" y="5609476"/>
              <a:ext cx="71120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直線コネクタ 172"/>
            <p:cNvCxnSpPr/>
            <p:nvPr/>
          </p:nvCxnSpPr>
          <p:spPr bwMode="auto">
            <a:xfrm>
              <a:off x="6302815" y="5716156"/>
              <a:ext cx="71120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直線コネクタ 173"/>
            <p:cNvCxnSpPr/>
            <p:nvPr/>
          </p:nvCxnSpPr>
          <p:spPr bwMode="auto">
            <a:xfrm rot="10800000" flipV="1">
              <a:off x="6913685" y="5665356"/>
              <a:ext cx="134620" cy="127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線コネクタ 174"/>
            <p:cNvCxnSpPr/>
            <p:nvPr/>
          </p:nvCxnSpPr>
          <p:spPr bwMode="auto">
            <a:xfrm rot="16200000" flipV="1">
              <a:off x="7001315" y="5666626"/>
              <a:ext cx="63500" cy="254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直線コネクタ 175"/>
            <p:cNvCxnSpPr/>
            <p:nvPr/>
          </p:nvCxnSpPr>
          <p:spPr bwMode="auto">
            <a:xfrm rot="16200000" flipV="1">
              <a:off x="6976550" y="5667262"/>
              <a:ext cx="63500" cy="127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線コネクタ 176"/>
            <p:cNvCxnSpPr/>
            <p:nvPr/>
          </p:nvCxnSpPr>
          <p:spPr bwMode="auto">
            <a:xfrm rot="16200000" flipV="1">
              <a:off x="6954325" y="5666626"/>
              <a:ext cx="63500" cy="254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直線コネクタ 177"/>
            <p:cNvCxnSpPr/>
            <p:nvPr/>
          </p:nvCxnSpPr>
          <p:spPr bwMode="auto">
            <a:xfrm rot="16200000" flipV="1">
              <a:off x="6930195" y="5669167"/>
              <a:ext cx="62230" cy="127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線コネクタ 178"/>
            <p:cNvCxnSpPr/>
            <p:nvPr/>
          </p:nvCxnSpPr>
          <p:spPr bwMode="auto">
            <a:xfrm rot="16200000" flipV="1">
              <a:off x="6910510" y="5668531"/>
              <a:ext cx="62230" cy="254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Text Box 122"/>
            <p:cNvSpPr txBox="1">
              <a:spLocks noChangeArrowheads="1"/>
            </p:cNvSpPr>
            <p:nvPr/>
          </p:nvSpPr>
          <p:spPr bwMode="auto">
            <a:xfrm>
              <a:off x="6129701" y="5775276"/>
              <a:ext cx="1345749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900">
                  <a:latin typeface="Times New Roman" pitchFamily="18" charset="0"/>
                  <a:cs typeface="Times New Roman" pitchFamily="18" charset="0"/>
                </a:rPr>
                <a:t>Pumping System</a:t>
              </a:r>
            </a:p>
          </p:txBody>
        </p:sp>
        <p:sp>
          <p:nvSpPr>
            <p:cNvPr id="189" name="Text Box 66"/>
            <p:cNvSpPr txBox="1">
              <a:spLocks noChangeArrowheads="1"/>
            </p:cNvSpPr>
            <p:nvPr/>
          </p:nvSpPr>
          <p:spPr bwMode="auto">
            <a:xfrm>
              <a:off x="8060035" y="3545420"/>
              <a:ext cx="814023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900" dirty="0" smtClean="0">
                  <a:latin typeface="Times New Roman" pitchFamily="18" charset="0"/>
                  <a:cs typeface="Times New Roman" pitchFamily="18" charset="0"/>
                </a:rPr>
                <a:t>Beam pipe</a:t>
              </a:r>
              <a:endParaRPr lang="en-US" altLang="ja-JP" sz="9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4" name="テキスト ボックス 133"/>
          <p:cNvSpPr txBox="1"/>
          <p:nvPr/>
        </p:nvSpPr>
        <p:spPr>
          <a:xfrm>
            <a:off x="899592" y="6597352"/>
            <a:ext cx="720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solidFill>
                  <a:srgbClr val="FFFF00"/>
                </a:solidFill>
              </a:rPr>
              <a:t>2012/6/6	</a:t>
            </a:r>
            <a:r>
              <a:rPr lang="en-US" altLang="ja-JP" sz="1000" dirty="0">
                <a:solidFill>
                  <a:srgbClr val="FFFF00"/>
                </a:solidFill>
              </a:rPr>
              <a:t>	</a:t>
            </a:r>
            <a:r>
              <a:rPr lang="en-US" altLang="ja-JP" sz="1000" dirty="0" smtClean="0">
                <a:solidFill>
                  <a:srgbClr val="FFFF00"/>
                </a:solidFill>
              </a:rPr>
              <a:t> ECLOUD’12 (the 5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electron-cloud workshop) @ La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Biodola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000" dirty="0" smtClean="0">
                <a:solidFill>
                  <a:srgbClr val="FFFF00"/>
                </a:solidFill>
              </a:rPr>
              <a:t>(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isola</a:t>
            </a:r>
            <a:r>
              <a:rPr lang="en-US" altLang="ja-JP" sz="1000" dirty="0" smtClean="0">
                <a:solidFill>
                  <a:srgbClr val="FFFF00"/>
                </a:solidFill>
              </a:rPr>
              <a:t>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d’Elba</a:t>
            </a:r>
            <a:r>
              <a:rPr lang="en-US" altLang="ja-JP" sz="1000" dirty="0" smtClean="0">
                <a:solidFill>
                  <a:srgbClr val="FFFF00"/>
                </a:solidFill>
              </a:rPr>
              <a:t>) Italy	             19 </a:t>
            </a:r>
            <a:endParaRPr lang="ja-JP" altLang="en-US" sz="1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15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4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7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0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KEKB was shut down on Jun 30</a:t>
            </a:r>
            <a:r>
              <a:rPr kumimoji="1" lang="en-US" altLang="ja-JP" baseline="30000" dirty="0" smtClean="0">
                <a:solidFill>
                  <a:srgbClr val="FFFF00"/>
                </a:solidFill>
              </a:rPr>
              <a:t>th</a:t>
            </a:r>
            <a:r>
              <a:rPr kumimoji="1" lang="en-US" altLang="ja-JP" dirty="0" smtClean="0">
                <a:solidFill>
                  <a:srgbClr val="FFFF00"/>
                </a:solidFill>
              </a:rPr>
              <a:t> 2010, and upgrade of KEKB has started.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4" name="コンテンツ プレースホルダ 43"/>
          <p:cNvSpPr>
            <a:spLocks noGrp="1"/>
          </p:cNvSpPr>
          <p:nvPr>
            <p:ph idx="1"/>
          </p:nvPr>
        </p:nvSpPr>
        <p:spPr>
          <a:xfrm>
            <a:off x="179512" y="1556792"/>
            <a:ext cx="8964488" cy="2376264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KEKB B-factory :</a:t>
            </a:r>
          </a:p>
          <a:p>
            <a:pPr lvl="1"/>
            <a:r>
              <a:rPr kumimoji="1" lang="en-US" altLang="ja-JP" sz="2000" dirty="0" err="1" smtClean="0">
                <a:solidFill>
                  <a:srgbClr val="0070C0"/>
                </a:solidFill>
              </a:rPr>
              <a:t>Electorn</a:t>
            </a:r>
            <a:r>
              <a:rPr kumimoji="1" lang="en-US" altLang="ja-JP" sz="2000" dirty="0" smtClean="0">
                <a:solidFill>
                  <a:srgbClr val="0070C0"/>
                </a:solidFill>
              </a:rPr>
              <a:t>-positron collider with asymmetric energies of 8 </a:t>
            </a:r>
            <a:r>
              <a:rPr kumimoji="1" lang="en-US" altLang="ja-JP" sz="2000" dirty="0" err="1" smtClean="0">
                <a:solidFill>
                  <a:srgbClr val="0070C0"/>
                </a:solidFill>
              </a:rPr>
              <a:t>GeV</a:t>
            </a:r>
            <a:r>
              <a:rPr kumimoji="1" lang="en-US" altLang="ja-JP" sz="2000" dirty="0" smtClean="0">
                <a:solidFill>
                  <a:srgbClr val="0070C0"/>
                </a:solidFill>
              </a:rPr>
              <a:t> (e-) and 3.5 </a:t>
            </a:r>
            <a:r>
              <a:rPr kumimoji="1" lang="en-US" altLang="ja-JP" sz="2000" dirty="0" err="1" smtClean="0">
                <a:solidFill>
                  <a:srgbClr val="0070C0"/>
                </a:solidFill>
              </a:rPr>
              <a:t>GeV</a:t>
            </a:r>
            <a:r>
              <a:rPr kumimoji="1" lang="en-US" altLang="ja-JP" sz="2000" dirty="0" smtClean="0">
                <a:solidFill>
                  <a:srgbClr val="0070C0"/>
                </a:solidFill>
              </a:rPr>
              <a:t> (e+).</a:t>
            </a:r>
          </a:p>
          <a:p>
            <a:pPr lvl="1"/>
            <a:r>
              <a:rPr lang="en-US" altLang="ja-JP" sz="2000" dirty="0">
                <a:solidFill>
                  <a:srgbClr val="0070C0"/>
                </a:solidFill>
              </a:rPr>
              <a:t>Made a great contribution to confirmation of CP violation in the neutral B meson system.</a:t>
            </a:r>
          </a:p>
          <a:p>
            <a:pPr lvl="1"/>
            <a:r>
              <a:rPr lang="en-US" altLang="ja-JP" sz="2000" dirty="0" smtClean="0">
                <a:solidFill>
                  <a:srgbClr val="0070C0"/>
                </a:solidFill>
              </a:rPr>
              <a:t>Operation period : 1998 to 2010</a:t>
            </a:r>
          </a:p>
          <a:p>
            <a:pPr lvl="1"/>
            <a:r>
              <a:rPr lang="en-US" altLang="ja-JP" sz="2000" dirty="0" smtClean="0">
                <a:solidFill>
                  <a:srgbClr val="0070C0"/>
                </a:solidFill>
              </a:rPr>
              <a:t>Peak luminosity : 2.1×10</a:t>
            </a:r>
            <a:r>
              <a:rPr lang="en-US" altLang="ja-JP" sz="2000" baseline="30000" dirty="0" smtClean="0">
                <a:solidFill>
                  <a:srgbClr val="0070C0"/>
                </a:solidFill>
              </a:rPr>
              <a:t>34</a:t>
            </a:r>
            <a:r>
              <a:rPr lang="en-US" altLang="ja-JP" sz="2000" dirty="0" smtClean="0">
                <a:solidFill>
                  <a:srgbClr val="0070C0"/>
                </a:solidFill>
              </a:rPr>
              <a:t> cm</a:t>
            </a:r>
            <a:r>
              <a:rPr lang="en-US" altLang="ja-JP" sz="2000" baseline="30000" dirty="0" smtClean="0">
                <a:solidFill>
                  <a:srgbClr val="0070C0"/>
                </a:solidFill>
              </a:rPr>
              <a:t>-2</a:t>
            </a:r>
            <a:r>
              <a:rPr lang="en-US" altLang="ja-JP" sz="2000" dirty="0" smtClean="0">
                <a:solidFill>
                  <a:srgbClr val="0070C0"/>
                </a:solidFill>
              </a:rPr>
              <a:t>s</a:t>
            </a:r>
            <a:r>
              <a:rPr lang="en-US" altLang="ja-JP" sz="2000" baseline="30000" dirty="0" smtClean="0">
                <a:solidFill>
                  <a:srgbClr val="0070C0"/>
                </a:solidFill>
              </a:rPr>
              <a:t>-1</a:t>
            </a:r>
          </a:p>
          <a:p>
            <a:pPr lvl="1"/>
            <a:r>
              <a:rPr kumimoji="1" lang="en-US" altLang="ja-JP" sz="2000" dirty="0" smtClean="0">
                <a:solidFill>
                  <a:srgbClr val="0070C0"/>
                </a:solidFill>
              </a:rPr>
              <a:t>Total integrated luminosity : 1040 /</a:t>
            </a:r>
            <a:r>
              <a:rPr kumimoji="1" lang="en-US" altLang="ja-JP" sz="2000" dirty="0" err="1" smtClean="0">
                <a:solidFill>
                  <a:srgbClr val="0070C0"/>
                </a:solidFill>
              </a:rPr>
              <a:t>fb</a:t>
            </a:r>
            <a:endParaRPr lang="en-US" altLang="ja-JP" sz="2000" dirty="0" smtClean="0">
              <a:solidFill>
                <a:srgbClr val="0070C0"/>
              </a:solidFill>
            </a:endParaRPr>
          </a:p>
          <a:p>
            <a:r>
              <a:rPr lang="en-US" altLang="ja-JP" sz="2400" dirty="0" smtClean="0">
                <a:solidFill>
                  <a:srgbClr val="002060"/>
                </a:solidFill>
              </a:rPr>
              <a:t>To pursue research on flavor physics, much more luminosity is required and the </a:t>
            </a:r>
            <a:r>
              <a:rPr lang="en-US" altLang="ja-JP" sz="2400" dirty="0" err="1" smtClean="0">
                <a:solidFill>
                  <a:srgbClr val="002060"/>
                </a:solidFill>
              </a:rPr>
              <a:t>SuperKEKB</a:t>
            </a:r>
            <a:r>
              <a:rPr lang="en-US" altLang="ja-JP" sz="2400" dirty="0" smtClean="0">
                <a:solidFill>
                  <a:srgbClr val="002060"/>
                </a:solidFill>
              </a:rPr>
              <a:t> project was begun in 2010.</a:t>
            </a:r>
          </a:p>
          <a:p>
            <a:pPr lvl="1"/>
            <a:r>
              <a:rPr lang="en-US" altLang="ja-JP" sz="2000" dirty="0">
                <a:solidFill>
                  <a:srgbClr val="0070C0"/>
                </a:solidFill>
              </a:rPr>
              <a:t>Commissioning of </a:t>
            </a:r>
            <a:r>
              <a:rPr lang="en-US" altLang="ja-JP" sz="2000" dirty="0" err="1">
                <a:solidFill>
                  <a:srgbClr val="0070C0"/>
                </a:solidFill>
              </a:rPr>
              <a:t>SuperKEKB</a:t>
            </a:r>
            <a:r>
              <a:rPr lang="en-US" altLang="ja-JP" sz="2000" dirty="0">
                <a:solidFill>
                  <a:srgbClr val="0070C0"/>
                </a:solidFill>
              </a:rPr>
              <a:t> will start in the second half of </a:t>
            </a:r>
            <a:r>
              <a:rPr lang="en-US" altLang="ja-JP" sz="2000" dirty="0" smtClean="0">
                <a:solidFill>
                  <a:srgbClr val="0070C0"/>
                </a:solidFill>
              </a:rPr>
              <a:t>FY2014.</a:t>
            </a:r>
            <a:endParaRPr kumimoji="1" lang="en-US" altLang="ja-JP" sz="2000" dirty="0" smtClean="0">
              <a:solidFill>
                <a:srgbClr val="0070C0"/>
              </a:solidFill>
            </a:endParaRPr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899592" y="6597352"/>
            <a:ext cx="720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solidFill>
                  <a:srgbClr val="FFFF00"/>
                </a:solidFill>
              </a:rPr>
              <a:t>2012/6/6	</a:t>
            </a:r>
            <a:r>
              <a:rPr lang="en-US" altLang="ja-JP" sz="1000" dirty="0">
                <a:solidFill>
                  <a:srgbClr val="FFFF00"/>
                </a:solidFill>
              </a:rPr>
              <a:t>	</a:t>
            </a:r>
            <a:r>
              <a:rPr lang="en-US" altLang="ja-JP" sz="1000" dirty="0" smtClean="0">
                <a:solidFill>
                  <a:srgbClr val="FFFF00"/>
                </a:solidFill>
              </a:rPr>
              <a:t> ECLOUD’12 (the 5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electron-cloud workshop) @ La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Biodola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000" dirty="0" smtClean="0">
                <a:solidFill>
                  <a:srgbClr val="FFFF00"/>
                </a:solidFill>
              </a:rPr>
              <a:t>(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isola</a:t>
            </a:r>
            <a:r>
              <a:rPr lang="en-US" altLang="ja-JP" sz="1000" dirty="0" smtClean="0">
                <a:solidFill>
                  <a:srgbClr val="FFFF00"/>
                </a:solidFill>
              </a:rPr>
              <a:t>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d’Elba</a:t>
            </a:r>
            <a:r>
              <a:rPr lang="en-US" altLang="ja-JP" sz="1000" dirty="0" smtClean="0">
                <a:solidFill>
                  <a:srgbClr val="FFFF00"/>
                </a:solidFill>
              </a:rPr>
              <a:t>) Italy	             2 </a:t>
            </a:r>
            <a:endParaRPr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2" y="6296017"/>
            <a:ext cx="1043608" cy="561983"/>
          </a:xfrm>
          <a:prstGeom prst="rect">
            <a:avLst/>
          </a:prstGeom>
          <a:noFill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77770" y="3861048"/>
            <a:ext cx="3017005" cy="2005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正方形/長方形 12"/>
          <p:cNvSpPr/>
          <p:nvPr/>
        </p:nvSpPr>
        <p:spPr>
          <a:xfrm>
            <a:off x="5940152" y="5805264"/>
            <a:ext cx="3203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0070C0"/>
                </a:solidFill>
              </a:rPr>
              <a:t>Prof. Suzuki (Director General of KEK) pressed the beam abort switch of KEKB. </a:t>
            </a:r>
            <a:endParaRPr lang="en-US" altLang="ja-JP" sz="1400" dirty="0">
              <a:solidFill>
                <a:srgbClr val="0070C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0" y="3861048"/>
            <a:ext cx="5872319" cy="1973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正方形/長方形 14"/>
          <p:cNvSpPr/>
          <p:nvPr/>
        </p:nvSpPr>
        <p:spPr>
          <a:xfrm>
            <a:off x="395536" y="5857527"/>
            <a:ext cx="53285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0070C0"/>
                </a:solidFill>
              </a:rPr>
              <a:t>Shut down ceremony </a:t>
            </a:r>
            <a:r>
              <a:rPr lang="en-US" altLang="ja-JP" sz="1400" dirty="0">
                <a:solidFill>
                  <a:srgbClr val="0070C0"/>
                </a:solidFill>
              </a:rPr>
              <a:t> </a:t>
            </a:r>
            <a:r>
              <a:rPr lang="en-US" altLang="ja-JP" sz="1400" dirty="0" smtClean="0">
                <a:solidFill>
                  <a:srgbClr val="0070C0"/>
                </a:solidFill>
              </a:rPr>
              <a:t>(Jun 30</a:t>
            </a:r>
            <a:r>
              <a:rPr lang="en-US" altLang="ja-JP" sz="1400" baseline="30000" dirty="0" smtClean="0">
                <a:solidFill>
                  <a:srgbClr val="0070C0"/>
                </a:solidFill>
              </a:rPr>
              <a:t>th</a:t>
            </a:r>
            <a:r>
              <a:rPr lang="en-US" altLang="ja-JP" sz="1400" dirty="0" smtClean="0">
                <a:solidFill>
                  <a:srgbClr val="0070C0"/>
                </a:solidFill>
              </a:rPr>
              <a:t> 2010, AM9:00 @ KEKB control room) </a:t>
            </a:r>
            <a:endParaRPr lang="en-US" altLang="ja-JP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90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4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7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0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24936" cy="1354162"/>
          </a:xfrm>
        </p:spPr>
        <p:txBody>
          <a:bodyPr>
            <a:normAutofit/>
          </a:bodyPr>
          <a:lstStyle/>
          <a:p>
            <a:r>
              <a:rPr lang="en-US" altLang="ja-JP" dirty="0" err="1" smtClean="0">
                <a:solidFill>
                  <a:srgbClr val="FFFF00"/>
                </a:solidFill>
              </a:rPr>
              <a:t>TiN</a:t>
            </a:r>
            <a:r>
              <a:rPr lang="en-US" altLang="ja-JP" dirty="0" smtClean="0">
                <a:solidFill>
                  <a:srgbClr val="FFFF00"/>
                </a:solidFill>
              </a:rPr>
              <a:t> </a:t>
            </a:r>
            <a:r>
              <a:rPr lang="en-US" altLang="ja-JP" dirty="0">
                <a:solidFill>
                  <a:srgbClr val="FFFF00"/>
                </a:solidFill>
              </a:rPr>
              <a:t>C</a:t>
            </a:r>
            <a:r>
              <a:rPr lang="en-US" altLang="ja-JP" dirty="0" smtClean="0">
                <a:solidFill>
                  <a:srgbClr val="FFFF00"/>
                </a:solidFill>
              </a:rPr>
              <a:t>oating facility 2</a:t>
            </a:r>
            <a:r>
              <a:rPr lang="en-US" altLang="ja-JP" sz="2000" dirty="0" smtClean="0">
                <a:solidFill>
                  <a:srgbClr val="FFFF00"/>
                </a:solidFill>
              </a:rPr>
              <a:t>  </a:t>
            </a:r>
            <a:endParaRPr kumimoji="1" lang="ja-JP" altLang="en-US" sz="4900" dirty="0">
              <a:solidFill>
                <a:srgbClr val="FFFF00"/>
              </a:solidFill>
            </a:endParaRPr>
          </a:p>
        </p:txBody>
      </p:sp>
      <p:pic>
        <p:nvPicPr>
          <p:cNvPr id="16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pic>
        <p:nvPicPr>
          <p:cNvPr id="13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2" y="6296017"/>
            <a:ext cx="1043608" cy="561983"/>
          </a:xfrm>
          <a:prstGeom prst="rect">
            <a:avLst/>
          </a:prstGeom>
          <a:noFill/>
        </p:spPr>
      </p:pic>
      <p:sp>
        <p:nvSpPr>
          <p:cNvPr id="192" name="コンテンツ プレースホルダ 43"/>
          <p:cNvSpPr>
            <a:spLocks noGrp="1"/>
          </p:cNvSpPr>
          <p:nvPr>
            <p:ph idx="1"/>
          </p:nvPr>
        </p:nvSpPr>
        <p:spPr>
          <a:xfrm>
            <a:off x="35495" y="1628799"/>
            <a:ext cx="5688633" cy="4667217"/>
          </a:xfrm>
        </p:spPr>
        <p:txBody>
          <a:bodyPr>
            <a:normAutofit/>
          </a:bodyPr>
          <a:lstStyle/>
          <a:p>
            <a:r>
              <a:rPr lang="en-US" altLang="ja-JP" sz="2400" dirty="0" err="1" smtClean="0">
                <a:solidFill>
                  <a:srgbClr val="0070C0"/>
                </a:solidFill>
              </a:rPr>
              <a:t>TiN</a:t>
            </a:r>
            <a:r>
              <a:rPr lang="en-US" altLang="ja-JP" sz="2400" dirty="0" smtClean="0">
                <a:solidFill>
                  <a:srgbClr val="0070C0"/>
                </a:solidFill>
              </a:rPr>
              <a:t> coating facility for large-scale production are under construction now.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2000" dirty="0" smtClean="0">
                <a:solidFill>
                  <a:srgbClr val="00B050"/>
                </a:solidFill>
              </a:rPr>
              <a:t>5 vertical </a:t>
            </a:r>
            <a:r>
              <a:rPr lang="en-US" altLang="ja-JP" sz="2000" dirty="0" err="1" smtClean="0">
                <a:solidFill>
                  <a:srgbClr val="00B050"/>
                </a:solidFill>
              </a:rPr>
              <a:t>equipments</a:t>
            </a:r>
            <a:r>
              <a:rPr lang="en-US" altLang="ja-JP" sz="2000" dirty="0" smtClean="0">
                <a:solidFill>
                  <a:srgbClr val="00B050"/>
                </a:solidFill>
              </a:rPr>
              <a:t> for straight beam pipes.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2000" dirty="0" smtClean="0">
                <a:solidFill>
                  <a:srgbClr val="00B050"/>
                </a:solidFill>
              </a:rPr>
              <a:t>3 transverse </a:t>
            </a:r>
            <a:r>
              <a:rPr lang="en-US" altLang="ja-JP" sz="2000" dirty="0" err="1" smtClean="0">
                <a:solidFill>
                  <a:srgbClr val="00B050"/>
                </a:solidFill>
              </a:rPr>
              <a:t>equipments</a:t>
            </a:r>
            <a:r>
              <a:rPr lang="en-US" altLang="ja-JP" sz="2000" dirty="0" smtClean="0">
                <a:solidFill>
                  <a:srgbClr val="00B050"/>
                </a:solidFill>
              </a:rPr>
              <a:t> for bent pipes (of which one is test station).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2000" dirty="0" smtClean="0">
                <a:solidFill>
                  <a:srgbClr val="00B050"/>
                </a:solidFill>
              </a:rPr>
              <a:t>Two  line of the beam pipes can be mounted  side-by-side in one equipment.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2000" dirty="0" smtClean="0">
                <a:solidFill>
                  <a:srgbClr val="00B050"/>
                </a:solidFill>
              </a:rPr>
              <a:t>Beam pipe with a length up to 5 m can be coated.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2000" dirty="0" smtClean="0">
                <a:solidFill>
                  <a:srgbClr val="00B050"/>
                </a:solidFill>
              </a:rPr>
              <a:t>Combination of hot-air oven and  circulators are adopted to avoid the trouble of having to cover and uncover the aluminum foils and insulators.</a:t>
            </a:r>
          </a:p>
          <a:p>
            <a:pPr lvl="1"/>
            <a:endParaRPr lang="en-US" altLang="ja-JP" sz="2000" dirty="0" smtClean="0"/>
          </a:p>
          <a:p>
            <a:pPr lvl="1"/>
            <a:endParaRPr lang="en-US" altLang="ja-JP" sz="2000" dirty="0" smtClean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4" r="20204"/>
          <a:stretch/>
        </p:blipFill>
        <p:spPr bwMode="auto">
          <a:xfrm>
            <a:off x="5604189" y="1700808"/>
            <a:ext cx="3504315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7" name="テキスト ボックス 196"/>
          <p:cNvSpPr txBox="1"/>
          <p:nvPr/>
        </p:nvSpPr>
        <p:spPr>
          <a:xfrm>
            <a:off x="899592" y="6597352"/>
            <a:ext cx="720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solidFill>
                  <a:srgbClr val="FFFF00"/>
                </a:solidFill>
              </a:rPr>
              <a:t>2012/6/6	</a:t>
            </a:r>
            <a:r>
              <a:rPr lang="en-US" altLang="ja-JP" sz="1000" dirty="0">
                <a:solidFill>
                  <a:srgbClr val="FFFF00"/>
                </a:solidFill>
              </a:rPr>
              <a:t>	</a:t>
            </a:r>
            <a:r>
              <a:rPr lang="en-US" altLang="ja-JP" sz="1000" dirty="0" smtClean="0">
                <a:solidFill>
                  <a:srgbClr val="FFFF00"/>
                </a:solidFill>
              </a:rPr>
              <a:t> ECLOUD’12 (the 5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electron-cloud workshop) @ La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Biodola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000" dirty="0" smtClean="0">
                <a:solidFill>
                  <a:srgbClr val="FFFF00"/>
                </a:solidFill>
              </a:rPr>
              <a:t>(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isola</a:t>
            </a:r>
            <a:r>
              <a:rPr lang="en-US" altLang="ja-JP" sz="1000" dirty="0" smtClean="0">
                <a:solidFill>
                  <a:srgbClr val="FFFF00"/>
                </a:solidFill>
              </a:rPr>
              <a:t>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d’Elba</a:t>
            </a:r>
            <a:r>
              <a:rPr lang="en-US" altLang="ja-JP" sz="1000" dirty="0" smtClean="0">
                <a:solidFill>
                  <a:srgbClr val="FFFF00"/>
                </a:solidFill>
              </a:rPr>
              <a:t>) Italy	             20 </a:t>
            </a:r>
            <a:endParaRPr lang="ja-JP" altLang="en-US" sz="1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39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4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7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0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24936" cy="1354162"/>
          </a:xfrm>
        </p:spPr>
        <p:txBody>
          <a:bodyPr>
            <a:normAutofit/>
          </a:bodyPr>
          <a:lstStyle/>
          <a:p>
            <a:r>
              <a:rPr lang="en-US" altLang="ja-JP" dirty="0" err="1" smtClean="0">
                <a:solidFill>
                  <a:srgbClr val="FFFF00"/>
                </a:solidFill>
              </a:rPr>
              <a:t>TiN</a:t>
            </a:r>
            <a:r>
              <a:rPr lang="en-US" altLang="ja-JP" dirty="0" smtClean="0">
                <a:solidFill>
                  <a:srgbClr val="FFFF00"/>
                </a:solidFill>
              </a:rPr>
              <a:t> </a:t>
            </a:r>
            <a:r>
              <a:rPr lang="en-US" altLang="ja-JP" dirty="0">
                <a:solidFill>
                  <a:srgbClr val="FFFF00"/>
                </a:solidFill>
              </a:rPr>
              <a:t>C</a:t>
            </a:r>
            <a:r>
              <a:rPr lang="en-US" altLang="ja-JP" dirty="0" smtClean="0">
                <a:solidFill>
                  <a:srgbClr val="FFFF00"/>
                </a:solidFill>
              </a:rPr>
              <a:t>oating facility </a:t>
            </a:r>
            <a:r>
              <a:rPr lang="en-US" altLang="ja-JP" dirty="0">
                <a:solidFill>
                  <a:srgbClr val="FFFF00"/>
                </a:solidFill>
              </a:rPr>
              <a:t>3</a:t>
            </a:r>
            <a:r>
              <a:rPr lang="en-US" altLang="ja-JP" sz="2000" dirty="0" smtClean="0">
                <a:solidFill>
                  <a:srgbClr val="FFFF00"/>
                </a:solidFill>
              </a:rPr>
              <a:t>  </a:t>
            </a:r>
            <a:endParaRPr kumimoji="1" lang="ja-JP" altLang="en-US" sz="4900" dirty="0">
              <a:solidFill>
                <a:srgbClr val="FFFF00"/>
              </a:solidFill>
            </a:endParaRPr>
          </a:p>
        </p:txBody>
      </p:sp>
      <p:pic>
        <p:nvPicPr>
          <p:cNvPr id="16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pic>
        <p:nvPicPr>
          <p:cNvPr id="13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2" y="6296017"/>
            <a:ext cx="1043608" cy="561983"/>
          </a:xfrm>
          <a:prstGeom prst="rect">
            <a:avLst/>
          </a:prstGeom>
          <a:noFill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5001353" y="2132830"/>
            <a:ext cx="4611180" cy="345910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8208" y="1772816"/>
            <a:ext cx="4823832" cy="361862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86520" y="4048552"/>
            <a:ext cx="2915291" cy="2247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正方形/長方形 22"/>
          <p:cNvSpPr/>
          <p:nvPr/>
        </p:nvSpPr>
        <p:spPr>
          <a:xfrm>
            <a:off x="3865913" y="3910052"/>
            <a:ext cx="2146247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solidFill>
                  <a:srgbClr val="00B0F0"/>
                </a:solidFill>
              </a:rPr>
              <a:t>magnetic field in solenoid coils</a:t>
            </a:r>
            <a:endParaRPr lang="en-US" altLang="ja-JP" sz="1200" dirty="0">
              <a:solidFill>
                <a:srgbClr val="00B0F0"/>
              </a:solidFill>
            </a:endParaRPr>
          </a:p>
        </p:txBody>
      </p:sp>
      <p:cxnSp>
        <p:nvCxnSpPr>
          <p:cNvPr id="24" name="直線コネクタ 23"/>
          <p:cNvCxnSpPr/>
          <p:nvPr/>
        </p:nvCxnSpPr>
        <p:spPr>
          <a:xfrm>
            <a:off x="3712803" y="4875975"/>
            <a:ext cx="2566188" cy="0"/>
          </a:xfrm>
          <a:prstGeom prst="line">
            <a:avLst/>
          </a:prstGeom>
          <a:ln w="190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正方形/長方形 24"/>
          <p:cNvSpPr/>
          <p:nvPr/>
        </p:nvSpPr>
        <p:spPr>
          <a:xfrm>
            <a:off x="5916064" y="4437112"/>
            <a:ext cx="744167" cy="4154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050" dirty="0" smtClean="0">
                <a:solidFill>
                  <a:srgbClr val="00B0F0"/>
                </a:solidFill>
              </a:rPr>
              <a:t>Target value</a:t>
            </a:r>
            <a:endParaRPr lang="en-US" altLang="ja-JP" sz="1050" dirty="0">
              <a:solidFill>
                <a:srgbClr val="00B0F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899592" y="6597352"/>
            <a:ext cx="720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solidFill>
                  <a:srgbClr val="FFFF00"/>
                </a:solidFill>
              </a:rPr>
              <a:t>2012/6/6	</a:t>
            </a:r>
            <a:r>
              <a:rPr lang="en-US" altLang="ja-JP" sz="1000" dirty="0">
                <a:solidFill>
                  <a:srgbClr val="FFFF00"/>
                </a:solidFill>
              </a:rPr>
              <a:t>	</a:t>
            </a:r>
            <a:r>
              <a:rPr lang="en-US" altLang="ja-JP" sz="1000" dirty="0" smtClean="0">
                <a:solidFill>
                  <a:srgbClr val="FFFF00"/>
                </a:solidFill>
              </a:rPr>
              <a:t> ECLOUD’12 (the 5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electron-cloud workshop) @ La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Biodola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000" dirty="0" smtClean="0">
                <a:solidFill>
                  <a:srgbClr val="FFFF00"/>
                </a:solidFill>
              </a:rPr>
              <a:t>(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isola</a:t>
            </a:r>
            <a:r>
              <a:rPr lang="en-US" altLang="ja-JP" sz="1000" dirty="0" smtClean="0">
                <a:solidFill>
                  <a:srgbClr val="FFFF00"/>
                </a:solidFill>
              </a:rPr>
              <a:t>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d’Elba</a:t>
            </a:r>
            <a:r>
              <a:rPr lang="en-US" altLang="ja-JP" sz="1000" dirty="0" smtClean="0">
                <a:solidFill>
                  <a:srgbClr val="FFFF00"/>
                </a:solidFill>
              </a:rPr>
              <a:t>) Italy	             21 </a:t>
            </a:r>
            <a:endParaRPr lang="ja-JP" altLang="en-US" sz="1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4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4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7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0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24936" cy="1354162"/>
          </a:xfrm>
        </p:spPr>
        <p:txBody>
          <a:bodyPr>
            <a:normAutofit/>
          </a:bodyPr>
          <a:lstStyle/>
          <a:p>
            <a:r>
              <a:rPr lang="en-US" altLang="ja-JP" dirty="0" err="1" smtClean="0">
                <a:solidFill>
                  <a:srgbClr val="FFFF00"/>
                </a:solidFill>
              </a:rPr>
              <a:t>TiN</a:t>
            </a:r>
            <a:r>
              <a:rPr lang="en-US" altLang="ja-JP" dirty="0" smtClean="0">
                <a:solidFill>
                  <a:srgbClr val="FFFF00"/>
                </a:solidFill>
              </a:rPr>
              <a:t> </a:t>
            </a:r>
            <a:r>
              <a:rPr lang="en-US" altLang="ja-JP" dirty="0">
                <a:solidFill>
                  <a:srgbClr val="FFFF00"/>
                </a:solidFill>
              </a:rPr>
              <a:t>C</a:t>
            </a:r>
            <a:r>
              <a:rPr lang="en-US" altLang="ja-JP" dirty="0" smtClean="0">
                <a:solidFill>
                  <a:srgbClr val="FFFF00"/>
                </a:solidFill>
              </a:rPr>
              <a:t>oating facility </a:t>
            </a:r>
            <a:r>
              <a:rPr lang="en-US" altLang="ja-JP" dirty="0">
                <a:solidFill>
                  <a:srgbClr val="FFFF00"/>
                </a:solidFill>
              </a:rPr>
              <a:t>3</a:t>
            </a:r>
            <a:r>
              <a:rPr lang="en-US" altLang="ja-JP" sz="2000" dirty="0" smtClean="0">
                <a:solidFill>
                  <a:srgbClr val="FFFF00"/>
                </a:solidFill>
              </a:rPr>
              <a:t>  </a:t>
            </a:r>
            <a:endParaRPr kumimoji="1" lang="ja-JP" altLang="en-US" sz="4900" dirty="0">
              <a:solidFill>
                <a:srgbClr val="FFFF00"/>
              </a:solidFill>
            </a:endParaRPr>
          </a:p>
        </p:txBody>
      </p:sp>
      <p:pic>
        <p:nvPicPr>
          <p:cNvPr id="16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pic>
        <p:nvPicPr>
          <p:cNvPr id="13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2" y="6296017"/>
            <a:ext cx="1043608" cy="561983"/>
          </a:xfrm>
          <a:prstGeom prst="rect">
            <a:avLst/>
          </a:prstGeom>
          <a:noFill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5" y="2159666"/>
            <a:ext cx="4500501" cy="337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2159666"/>
            <a:ext cx="4500500" cy="337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899592" y="6597352"/>
            <a:ext cx="720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solidFill>
                  <a:srgbClr val="FFFF00"/>
                </a:solidFill>
              </a:rPr>
              <a:t>2012/6/6	</a:t>
            </a:r>
            <a:r>
              <a:rPr lang="en-US" altLang="ja-JP" sz="1000" dirty="0">
                <a:solidFill>
                  <a:srgbClr val="FFFF00"/>
                </a:solidFill>
              </a:rPr>
              <a:t>	</a:t>
            </a:r>
            <a:r>
              <a:rPr lang="en-US" altLang="ja-JP" sz="1000" dirty="0" smtClean="0">
                <a:solidFill>
                  <a:srgbClr val="FFFF00"/>
                </a:solidFill>
              </a:rPr>
              <a:t> ECLOUD’12 (the 5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electron-cloud workshop) @ La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Biodola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000" dirty="0" smtClean="0">
                <a:solidFill>
                  <a:srgbClr val="FFFF00"/>
                </a:solidFill>
              </a:rPr>
              <a:t>(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isola</a:t>
            </a:r>
            <a:r>
              <a:rPr lang="en-US" altLang="ja-JP" sz="1000" dirty="0" smtClean="0">
                <a:solidFill>
                  <a:srgbClr val="FFFF00"/>
                </a:solidFill>
              </a:rPr>
              <a:t>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d’Elba</a:t>
            </a:r>
            <a:r>
              <a:rPr lang="en-US" altLang="ja-JP" sz="1000" dirty="0" smtClean="0">
                <a:solidFill>
                  <a:srgbClr val="FFFF00"/>
                </a:solidFill>
              </a:rPr>
              <a:t>) Italy	             22 </a:t>
            </a:r>
            <a:endParaRPr lang="ja-JP" altLang="en-US" sz="1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04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4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7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0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24936" cy="1354162"/>
          </a:xfrm>
        </p:spPr>
        <p:txBody>
          <a:bodyPr>
            <a:normAutofit/>
          </a:bodyPr>
          <a:lstStyle/>
          <a:p>
            <a:r>
              <a:rPr lang="en-US" altLang="ja-JP" dirty="0" err="1" smtClean="0">
                <a:solidFill>
                  <a:srgbClr val="FFFF00"/>
                </a:solidFill>
              </a:rPr>
              <a:t>TiN</a:t>
            </a:r>
            <a:r>
              <a:rPr lang="en-US" altLang="ja-JP" dirty="0" smtClean="0">
                <a:solidFill>
                  <a:srgbClr val="FFFF00"/>
                </a:solidFill>
              </a:rPr>
              <a:t> </a:t>
            </a:r>
            <a:r>
              <a:rPr lang="en-US" altLang="ja-JP" dirty="0">
                <a:solidFill>
                  <a:srgbClr val="FFFF00"/>
                </a:solidFill>
              </a:rPr>
              <a:t>C</a:t>
            </a:r>
            <a:r>
              <a:rPr lang="en-US" altLang="ja-JP" dirty="0" smtClean="0">
                <a:solidFill>
                  <a:srgbClr val="FFFF00"/>
                </a:solidFill>
              </a:rPr>
              <a:t>oating facility </a:t>
            </a:r>
            <a:r>
              <a:rPr lang="en-US" altLang="ja-JP" dirty="0">
                <a:solidFill>
                  <a:srgbClr val="FFFF00"/>
                </a:solidFill>
              </a:rPr>
              <a:t>4</a:t>
            </a:r>
            <a:r>
              <a:rPr lang="en-US" altLang="ja-JP" sz="2000" dirty="0" smtClean="0">
                <a:solidFill>
                  <a:srgbClr val="FFFF00"/>
                </a:solidFill>
              </a:rPr>
              <a:t>  </a:t>
            </a:r>
            <a:endParaRPr kumimoji="1" lang="ja-JP" altLang="en-US" sz="4900" dirty="0">
              <a:solidFill>
                <a:srgbClr val="FFFF00"/>
              </a:solidFill>
            </a:endParaRPr>
          </a:p>
        </p:txBody>
      </p:sp>
      <p:pic>
        <p:nvPicPr>
          <p:cNvPr id="16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pic>
        <p:nvPicPr>
          <p:cNvPr id="13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2" y="6296017"/>
            <a:ext cx="1043608" cy="561983"/>
          </a:xfrm>
          <a:prstGeom prst="rect">
            <a:avLst/>
          </a:prstGeom>
          <a:noFill/>
        </p:spPr>
      </p:pic>
      <p:sp>
        <p:nvSpPr>
          <p:cNvPr id="14" name="コンテンツ プレースホルダ 43"/>
          <p:cNvSpPr>
            <a:spLocks noGrp="1"/>
          </p:cNvSpPr>
          <p:nvPr>
            <p:ph idx="1"/>
          </p:nvPr>
        </p:nvSpPr>
        <p:spPr>
          <a:xfrm>
            <a:off x="179511" y="1556792"/>
            <a:ext cx="8856985" cy="3240361"/>
          </a:xfrm>
        </p:spPr>
        <p:txBody>
          <a:bodyPr>
            <a:normAutofit/>
          </a:bodyPr>
          <a:lstStyle/>
          <a:p>
            <a:r>
              <a:rPr lang="en-US" altLang="ja-JP" sz="2400" dirty="0" smtClean="0">
                <a:solidFill>
                  <a:srgbClr val="0070C0"/>
                </a:solidFill>
              </a:rPr>
              <a:t>Coating test is about done.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2000" dirty="0" smtClean="0">
                <a:solidFill>
                  <a:srgbClr val="00B050"/>
                </a:solidFill>
              </a:rPr>
              <a:t>Coating  on the beam pipes will be started in this month.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2000" dirty="0" smtClean="0">
                <a:solidFill>
                  <a:srgbClr val="00B050"/>
                </a:solidFill>
              </a:rPr>
              <a:t>1100 beam pipes will be coated within 2 years by this facility.</a:t>
            </a:r>
            <a:endParaRPr lang="en-US" altLang="ja-JP" sz="2000" dirty="0" smtClean="0"/>
          </a:p>
          <a:p>
            <a:pPr lvl="1"/>
            <a:endParaRPr lang="en-US" altLang="ja-JP" sz="2000" dirty="0" smtClean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08920"/>
            <a:ext cx="432048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676" y="2747633"/>
            <a:ext cx="4176464" cy="313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テキスト ボックス 10"/>
          <p:cNvSpPr txBox="1">
            <a:spLocks noChangeArrowheads="1"/>
          </p:cNvSpPr>
          <p:nvPr/>
        </p:nvSpPr>
        <p:spPr bwMode="auto">
          <a:xfrm>
            <a:off x="4986300" y="5867994"/>
            <a:ext cx="3834172" cy="369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45713" rIns="91425" bIns="45713">
            <a:prstTxWarp prst="textNoShape">
              <a:avLst/>
            </a:prstTxWarp>
            <a:spAutoFit/>
          </a:bodyPr>
          <a:lstStyle/>
          <a:p>
            <a:r>
              <a:rPr lang="en-US" altLang="ja-JP" dirty="0" smtClean="0">
                <a:solidFill>
                  <a:srgbClr val="008000"/>
                </a:solidFill>
              </a:rPr>
              <a:t>Now coating (view from the bottom)</a:t>
            </a:r>
            <a:endParaRPr lang="ja-JP" altLang="en-US" sz="1600" dirty="0">
              <a:solidFill>
                <a:srgbClr val="0080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899592" y="6597352"/>
            <a:ext cx="720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solidFill>
                  <a:srgbClr val="FFFF00"/>
                </a:solidFill>
              </a:rPr>
              <a:t>2012/6/6	</a:t>
            </a:r>
            <a:r>
              <a:rPr lang="en-US" altLang="ja-JP" sz="1000" dirty="0">
                <a:solidFill>
                  <a:srgbClr val="FFFF00"/>
                </a:solidFill>
              </a:rPr>
              <a:t>	</a:t>
            </a:r>
            <a:r>
              <a:rPr lang="en-US" altLang="ja-JP" sz="1000" dirty="0" smtClean="0">
                <a:solidFill>
                  <a:srgbClr val="FFFF00"/>
                </a:solidFill>
              </a:rPr>
              <a:t> ECLOUD’12 (the 5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electron-cloud workshop) @ La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Biodola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000" dirty="0" smtClean="0">
                <a:solidFill>
                  <a:srgbClr val="FFFF00"/>
                </a:solidFill>
              </a:rPr>
              <a:t>(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isola</a:t>
            </a:r>
            <a:r>
              <a:rPr lang="en-US" altLang="ja-JP" sz="1000" dirty="0" smtClean="0">
                <a:solidFill>
                  <a:srgbClr val="FFFF00"/>
                </a:solidFill>
              </a:rPr>
              <a:t>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d’Elba</a:t>
            </a:r>
            <a:r>
              <a:rPr lang="en-US" altLang="ja-JP" sz="1000" dirty="0" smtClean="0">
                <a:solidFill>
                  <a:srgbClr val="FFFF00"/>
                </a:solidFill>
              </a:rPr>
              <a:t>) Italy	             23 </a:t>
            </a:r>
            <a:endParaRPr lang="ja-JP" altLang="en-US" sz="1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34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4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7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0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24936" cy="1354162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Construction works are undergoing now.</a:t>
            </a:r>
            <a:endParaRPr kumimoji="1" lang="ja-JP" altLang="en-US" sz="4900" dirty="0">
              <a:solidFill>
                <a:srgbClr val="FFFF00"/>
              </a:solidFill>
            </a:endParaRPr>
          </a:p>
        </p:txBody>
      </p:sp>
      <p:pic>
        <p:nvPicPr>
          <p:cNvPr id="16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pic>
        <p:nvPicPr>
          <p:cNvPr id="13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2" y="6296017"/>
            <a:ext cx="1043608" cy="561983"/>
          </a:xfrm>
          <a:prstGeom prst="rect">
            <a:avLst/>
          </a:prstGeom>
          <a:noFill/>
        </p:spPr>
      </p:pic>
      <p:sp>
        <p:nvSpPr>
          <p:cNvPr id="14" name="コンテンツ プレースホルダ 43"/>
          <p:cNvSpPr>
            <a:spLocks noGrp="1"/>
          </p:cNvSpPr>
          <p:nvPr>
            <p:ph idx="1"/>
          </p:nvPr>
        </p:nvSpPr>
        <p:spPr>
          <a:xfrm>
            <a:off x="35496" y="1556791"/>
            <a:ext cx="4392488" cy="4739225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sz="2400" dirty="0" smtClean="0">
                <a:solidFill>
                  <a:srgbClr val="0070C0"/>
                </a:solidFill>
              </a:rPr>
              <a:t>Fabrication of beam pipes: </a:t>
            </a:r>
            <a:endParaRPr lang="en-US" altLang="ja-JP" sz="2400" dirty="0">
              <a:solidFill>
                <a:srgbClr val="0070C0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altLang="ja-JP" sz="2000" dirty="0">
                <a:solidFill>
                  <a:srgbClr val="00B050"/>
                </a:solidFill>
              </a:rPr>
              <a:t>LER beam pipes are being made on mass production lines</a:t>
            </a:r>
            <a:r>
              <a:rPr lang="en-US" altLang="ja-JP" sz="2000" dirty="0" smtClean="0">
                <a:solidFill>
                  <a:srgbClr val="00B050"/>
                </a:solidFill>
              </a:rPr>
              <a:t>.</a:t>
            </a:r>
            <a:endParaRPr lang="en-US" altLang="ja-JP" sz="2400" dirty="0">
              <a:solidFill>
                <a:srgbClr val="002060"/>
              </a:solidFill>
            </a:endParaRPr>
          </a:p>
          <a:p>
            <a:r>
              <a:rPr lang="en-US" altLang="ja-JP" sz="2400" dirty="0" smtClean="0">
                <a:solidFill>
                  <a:srgbClr val="0070C0"/>
                </a:solidFill>
              </a:rPr>
              <a:t>Baking of beam pipes (after coating):</a:t>
            </a:r>
            <a:endParaRPr lang="en-US" altLang="ja-JP" sz="2000" dirty="0" smtClean="0">
              <a:solidFill>
                <a:srgbClr val="0070C0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altLang="ja-JP" sz="2000" dirty="0" smtClean="0">
                <a:solidFill>
                  <a:srgbClr val="00B050"/>
                </a:solidFill>
              </a:rPr>
              <a:t>All beam pipes will be baked with a temperature up to 150 </a:t>
            </a:r>
            <a:r>
              <a:rPr lang="en-US" altLang="ja-JP" sz="2000" dirty="0" smtClean="0">
                <a:solidFill>
                  <a:srgbClr val="00B050"/>
                </a:solidFill>
                <a:sym typeface="Symbol"/>
              </a:rPr>
              <a:t>C at the laboratory before installation.</a:t>
            </a:r>
            <a:endParaRPr lang="en-US" altLang="ja-JP" sz="2000" dirty="0" smtClean="0">
              <a:solidFill>
                <a:srgbClr val="00B050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altLang="ja-JP" sz="2000" dirty="0" smtClean="0">
                <a:solidFill>
                  <a:srgbClr val="00B050"/>
                </a:solidFill>
              </a:rPr>
              <a:t>To cope with the large number of beam pipes (</a:t>
            </a:r>
            <a:r>
              <a:rPr lang="en-US" altLang="ja-JP" sz="2000" dirty="0" smtClean="0">
                <a:solidFill>
                  <a:srgbClr val="00B050"/>
                </a:solidFill>
                <a:sym typeface="Symbol"/>
              </a:rPr>
              <a:t>1200</a:t>
            </a:r>
            <a:r>
              <a:rPr lang="en-US" altLang="ja-JP" sz="2000" dirty="0" smtClean="0">
                <a:solidFill>
                  <a:srgbClr val="00B050"/>
                </a:solidFill>
              </a:rPr>
              <a:t>), hot-air oven is used. 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2000" dirty="0">
                <a:solidFill>
                  <a:srgbClr val="00B050"/>
                </a:solidFill>
              </a:rPr>
              <a:t>Baking works </a:t>
            </a:r>
            <a:r>
              <a:rPr lang="en-US" altLang="ja-JP" sz="2000" dirty="0" smtClean="0">
                <a:solidFill>
                  <a:srgbClr val="00B050"/>
                </a:solidFill>
              </a:rPr>
              <a:t>started in April. (Output : 6-8 pipes/week at present)</a:t>
            </a:r>
            <a:endParaRPr lang="en-US" altLang="ja-JP" sz="2400" dirty="0">
              <a:solidFill>
                <a:srgbClr val="002060"/>
              </a:solidFill>
            </a:endParaRPr>
          </a:p>
          <a:p>
            <a:r>
              <a:rPr lang="en-US" altLang="ja-JP" sz="2400" dirty="0" smtClean="0">
                <a:solidFill>
                  <a:srgbClr val="0070C0"/>
                </a:solidFill>
              </a:rPr>
              <a:t>Installation of beam pipes:</a:t>
            </a:r>
            <a:endParaRPr lang="en-US" altLang="ja-JP" sz="2000" dirty="0">
              <a:solidFill>
                <a:srgbClr val="0070C0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altLang="ja-JP" sz="2000" dirty="0" smtClean="0">
                <a:solidFill>
                  <a:srgbClr val="00B050"/>
                </a:solidFill>
              </a:rPr>
              <a:t>Installation works will start in the second half of this year.</a:t>
            </a:r>
            <a:endParaRPr lang="en-US" altLang="ja-JP" sz="2000" dirty="0">
              <a:solidFill>
                <a:srgbClr val="00B050"/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US" altLang="ja-JP" sz="2000" dirty="0" smtClean="0"/>
          </a:p>
          <a:p>
            <a:pPr lvl="1"/>
            <a:endParaRPr lang="en-US" altLang="ja-JP" sz="2000" dirty="0" smtClean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899592" y="6597352"/>
            <a:ext cx="720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solidFill>
                  <a:srgbClr val="FFFF00"/>
                </a:solidFill>
              </a:rPr>
              <a:t>2012/6/6	</a:t>
            </a:r>
            <a:r>
              <a:rPr lang="en-US" altLang="ja-JP" sz="1000" dirty="0">
                <a:solidFill>
                  <a:srgbClr val="FFFF00"/>
                </a:solidFill>
              </a:rPr>
              <a:t>	</a:t>
            </a:r>
            <a:r>
              <a:rPr lang="en-US" altLang="ja-JP" sz="1000" dirty="0" smtClean="0">
                <a:solidFill>
                  <a:srgbClr val="FFFF00"/>
                </a:solidFill>
              </a:rPr>
              <a:t> ECLOUD’12 (the 5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electron-cloud workshop) @ La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Biodola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000" dirty="0" smtClean="0">
                <a:solidFill>
                  <a:srgbClr val="FFFF00"/>
                </a:solidFill>
              </a:rPr>
              <a:t>(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isola</a:t>
            </a:r>
            <a:r>
              <a:rPr lang="en-US" altLang="ja-JP" sz="1000" dirty="0" smtClean="0">
                <a:solidFill>
                  <a:srgbClr val="FFFF00"/>
                </a:solidFill>
              </a:rPr>
              <a:t>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d’Elba</a:t>
            </a:r>
            <a:r>
              <a:rPr lang="en-US" altLang="ja-JP" sz="1000" dirty="0" smtClean="0">
                <a:solidFill>
                  <a:srgbClr val="FFFF00"/>
                </a:solidFill>
              </a:rPr>
              <a:t>) Italy	             24 </a:t>
            </a:r>
            <a:endParaRPr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8" name="Picture 3" descr="CIMG04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908" y="1556792"/>
            <a:ext cx="1893092" cy="14198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2" descr="D:\_WorkFolder\BINP_20120119 Photo\Resized\IMG_081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74" b="-4066"/>
          <a:stretch/>
        </p:blipFill>
        <p:spPr bwMode="auto">
          <a:xfrm>
            <a:off x="4427984" y="1556792"/>
            <a:ext cx="2757550" cy="152201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10" cstate="print"/>
          <a:srcRect t="18745"/>
          <a:stretch/>
        </p:blipFill>
        <p:spPr bwMode="auto">
          <a:xfrm>
            <a:off x="6804248" y="4887936"/>
            <a:ext cx="2310572" cy="1408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 rotWithShape="1">
          <a:blip r:embed="rId11" cstate="print"/>
          <a:srcRect t="18745"/>
          <a:stretch/>
        </p:blipFill>
        <p:spPr bwMode="auto">
          <a:xfrm>
            <a:off x="4427984" y="4869160"/>
            <a:ext cx="2310572" cy="1408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5" descr="C:\Users\suetsugu\Desktop\新しいフォルダー\result\IMG_1099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1"/>
          <a:stretch/>
        </p:blipFill>
        <p:spPr bwMode="auto">
          <a:xfrm>
            <a:off x="4644009" y="3050958"/>
            <a:ext cx="2232248" cy="146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suetsugu\Desktop\新しいフォルダー\result\IMG_1114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8" b="2320"/>
          <a:stretch/>
        </p:blipFill>
        <p:spPr bwMode="auto">
          <a:xfrm>
            <a:off x="6948264" y="3033937"/>
            <a:ext cx="2204930" cy="148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テキスト ボックス 28"/>
          <p:cNvSpPr txBox="1"/>
          <p:nvPr/>
        </p:nvSpPr>
        <p:spPr>
          <a:xfrm>
            <a:off x="7359080" y="4535542"/>
            <a:ext cx="1784920" cy="26161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1" lang="en-US" altLang="ja-JP" sz="11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 courtesy of Y. Suetsugu</a:t>
            </a:r>
            <a:endParaRPr kumimoji="1" lang="ja-JP" altLang="en-US" sz="11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21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4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7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0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24936" cy="1354162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Summary</a:t>
            </a:r>
            <a:r>
              <a:rPr lang="en-US" altLang="ja-JP" sz="2000" dirty="0" smtClean="0">
                <a:solidFill>
                  <a:srgbClr val="FFFF00"/>
                </a:solidFill>
              </a:rPr>
              <a:t>  </a:t>
            </a:r>
            <a:endParaRPr kumimoji="1" lang="ja-JP" altLang="en-US" sz="4900" dirty="0">
              <a:solidFill>
                <a:srgbClr val="FFFF00"/>
              </a:solidFill>
            </a:endParaRPr>
          </a:p>
        </p:txBody>
      </p:sp>
      <p:pic>
        <p:nvPicPr>
          <p:cNvPr id="16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pic>
        <p:nvPicPr>
          <p:cNvPr id="13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2" y="6296017"/>
            <a:ext cx="1043608" cy="561983"/>
          </a:xfrm>
          <a:prstGeom prst="rect">
            <a:avLst/>
          </a:prstGeom>
          <a:noFill/>
        </p:spPr>
      </p:pic>
      <p:sp>
        <p:nvSpPr>
          <p:cNvPr id="14" name="コンテンツ プレースホルダ 43"/>
          <p:cNvSpPr>
            <a:spLocks noGrp="1"/>
          </p:cNvSpPr>
          <p:nvPr>
            <p:ph idx="1"/>
          </p:nvPr>
        </p:nvSpPr>
        <p:spPr>
          <a:xfrm>
            <a:off x="179511" y="1556792"/>
            <a:ext cx="8964489" cy="4680520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2400" dirty="0" smtClean="0">
                <a:solidFill>
                  <a:srgbClr val="0070C0"/>
                </a:solidFill>
              </a:rPr>
              <a:t>Construction works of </a:t>
            </a:r>
            <a:r>
              <a:rPr lang="en-US" altLang="ja-JP" sz="2400" dirty="0" err="1" smtClean="0">
                <a:solidFill>
                  <a:srgbClr val="0070C0"/>
                </a:solidFill>
              </a:rPr>
              <a:t>SuperKEKB</a:t>
            </a:r>
            <a:r>
              <a:rPr lang="en-US" altLang="ja-JP" sz="2400" dirty="0" smtClean="0">
                <a:solidFill>
                  <a:srgbClr val="0070C0"/>
                </a:solidFill>
              </a:rPr>
              <a:t> are going on now.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2000" dirty="0" smtClean="0">
                <a:solidFill>
                  <a:srgbClr val="00B050"/>
                </a:solidFill>
              </a:rPr>
              <a:t>Commissioning of </a:t>
            </a:r>
            <a:r>
              <a:rPr lang="en-US" altLang="ja-JP" sz="2000" dirty="0" err="1" smtClean="0">
                <a:solidFill>
                  <a:srgbClr val="00B050"/>
                </a:solidFill>
              </a:rPr>
              <a:t>SuperKEKB</a:t>
            </a:r>
            <a:r>
              <a:rPr lang="en-US" altLang="ja-JP" sz="2000" dirty="0" smtClean="0">
                <a:solidFill>
                  <a:srgbClr val="00B050"/>
                </a:solidFill>
              </a:rPr>
              <a:t> will start in the second half of FY2014.</a:t>
            </a:r>
            <a:endParaRPr lang="en-US" altLang="ja-JP" sz="2000" dirty="0">
              <a:solidFill>
                <a:srgbClr val="00B050"/>
              </a:solidFill>
            </a:endParaRPr>
          </a:p>
          <a:p>
            <a:r>
              <a:rPr lang="en-US" altLang="ja-JP" sz="2400" dirty="0" smtClean="0">
                <a:solidFill>
                  <a:srgbClr val="0070C0"/>
                </a:solidFill>
              </a:rPr>
              <a:t>Almost all LER and part of HER beam pipes become new.</a:t>
            </a:r>
            <a:endParaRPr lang="en-US" altLang="ja-JP" sz="1600" dirty="0">
              <a:solidFill>
                <a:srgbClr val="0070C0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altLang="ja-JP" sz="2000" dirty="0" smtClean="0">
                <a:solidFill>
                  <a:srgbClr val="00B050"/>
                </a:solidFill>
              </a:rPr>
              <a:t>To cope with the electron cloud issues and heating problems, antechamber type beam pipes are adopted.</a:t>
            </a:r>
            <a:endParaRPr lang="en-US" altLang="ja-JP" sz="2000" dirty="0">
              <a:solidFill>
                <a:srgbClr val="002060"/>
              </a:solidFill>
            </a:endParaRPr>
          </a:p>
          <a:p>
            <a:r>
              <a:rPr lang="en-US" altLang="ja-JP" sz="2400" dirty="0" smtClean="0">
                <a:solidFill>
                  <a:srgbClr val="0070C0"/>
                </a:solidFill>
              </a:rPr>
              <a:t>As the countermeasures against the electron cloud, various mitigation techniques are adopted.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2000" dirty="0" smtClean="0">
                <a:solidFill>
                  <a:srgbClr val="00B050"/>
                </a:solidFill>
              </a:rPr>
              <a:t>Solenoid field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2000" dirty="0" err="1" smtClean="0">
                <a:solidFill>
                  <a:srgbClr val="00B050"/>
                </a:solidFill>
              </a:rPr>
              <a:t>TiN</a:t>
            </a:r>
            <a:r>
              <a:rPr lang="en-US" altLang="ja-JP" sz="2000" dirty="0" smtClean="0">
                <a:solidFill>
                  <a:srgbClr val="00B050"/>
                </a:solidFill>
              </a:rPr>
              <a:t> coating</a:t>
            </a:r>
            <a:endParaRPr lang="en-US" altLang="ja-JP" sz="2000" dirty="0">
              <a:solidFill>
                <a:srgbClr val="00B050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altLang="ja-JP" sz="2000" dirty="0" smtClean="0">
                <a:solidFill>
                  <a:srgbClr val="00B050"/>
                </a:solidFill>
              </a:rPr>
              <a:t>Grooved surface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2000" dirty="0" smtClean="0">
                <a:solidFill>
                  <a:srgbClr val="00B050"/>
                </a:solidFill>
              </a:rPr>
              <a:t>Clearing electrode</a:t>
            </a:r>
            <a:endParaRPr lang="en-US" altLang="ja-JP" sz="2000" dirty="0">
              <a:solidFill>
                <a:srgbClr val="00B050"/>
              </a:solidFill>
            </a:endParaRPr>
          </a:p>
          <a:p>
            <a:r>
              <a:rPr lang="en-US" altLang="ja-JP" sz="2400" dirty="0" err="1">
                <a:solidFill>
                  <a:srgbClr val="0070C0"/>
                </a:solidFill>
              </a:rPr>
              <a:t>TiN</a:t>
            </a:r>
            <a:r>
              <a:rPr lang="en-US" altLang="ja-JP" sz="2400" dirty="0">
                <a:solidFill>
                  <a:srgbClr val="0070C0"/>
                </a:solidFill>
              </a:rPr>
              <a:t> coating are done in KEK Tsukuba site.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2000" dirty="0">
                <a:solidFill>
                  <a:srgbClr val="00B050"/>
                </a:solidFill>
              </a:rPr>
              <a:t>Coating </a:t>
            </a:r>
            <a:r>
              <a:rPr lang="en-US" altLang="ja-JP" sz="2000" dirty="0" smtClean="0">
                <a:solidFill>
                  <a:srgbClr val="00B050"/>
                </a:solidFill>
              </a:rPr>
              <a:t>facility </a:t>
            </a:r>
            <a:r>
              <a:rPr lang="en-US" altLang="ja-JP" sz="2000" dirty="0">
                <a:solidFill>
                  <a:srgbClr val="00B050"/>
                </a:solidFill>
              </a:rPr>
              <a:t>are under construction now.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2000" dirty="0">
                <a:solidFill>
                  <a:srgbClr val="00B050"/>
                </a:solidFill>
              </a:rPr>
              <a:t>Coating test is about </a:t>
            </a:r>
            <a:r>
              <a:rPr lang="en-US" altLang="ja-JP" sz="2000" dirty="0" smtClean="0">
                <a:solidFill>
                  <a:srgbClr val="00B050"/>
                </a:solidFill>
              </a:rPr>
              <a:t>done </a:t>
            </a:r>
            <a:r>
              <a:rPr lang="en-US" altLang="ja-JP" sz="2000" dirty="0">
                <a:solidFill>
                  <a:srgbClr val="00B050"/>
                </a:solidFill>
              </a:rPr>
              <a:t>and coating on the beam pipe will start this month.</a:t>
            </a:r>
          </a:p>
          <a:p>
            <a:pPr lvl="1"/>
            <a:endParaRPr lang="en-US" altLang="ja-JP" sz="2000" dirty="0" smtClean="0">
              <a:solidFill>
                <a:srgbClr val="00206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99592" y="6597352"/>
            <a:ext cx="720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solidFill>
                  <a:srgbClr val="FFFF00"/>
                </a:solidFill>
              </a:rPr>
              <a:t>2012/6/6	</a:t>
            </a:r>
            <a:r>
              <a:rPr lang="en-US" altLang="ja-JP" sz="1000" dirty="0">
                <a:solidFill>
                  <a:srgbClr val="FFFF00"/>
                </a:solidFill>
              </a:rPr>
              <a:t>	</a:t>
            </a:r>
            <a:r>
              <a:rPr lang="en-US" altLang="ja-JP" sz="1000" dirty="0" smtClean="0">
                <a:solidFill>
                  <a:srgbClr val="FFFF00"/>
                </a:solidFill>
              </a:rPr>
              <a:t> ECLOUD’12 (the 5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electron-cloud workshop) @ La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Biodola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000" dirty="0" smtClean="0">
                <a:solidFill>
                  <a:srgbClr val="FFFF00"/>
                </a:solidFill>
              </a:rPr>
              <a:t>(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isola</a:t>
            </a:r>
            <a:r>
              <a:rPr lang="en-US" altLang="ja-JP" sz="1000" dirty="0" smtClean="0">
                <a:solidFill>
                  <a:srgbClr val="FFFF00"/>
                </a:solidFill>
              </a:rPr>
              <a:t>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d’Elba</a:t>
            </a:r>
            <a:r>
              <a:rPr lang="en-US" altLang="ja-JP" sz="1000" dirty="0" smtClean="0">
                <a:solidFill>
                  <a:srgbClr val="FFFF00"/>
                </a:solidFill>
              </a:rPr>
              <a:t>) Italy	             25</a:t>
            </a:r>
            <a:endParaRPr lang="ja-JP" altLang="en-US" sz="1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0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4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7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0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END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6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1" name="テキスト ボックス 10"/>
          <p:cNvSpPr txBox="1"/>
          <p:nvPr/>
        </p:nvSpPr>
        <p:spPr>
          <a:xfrm>
            <a:off x="1619672" y="3265820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70C0"/>
                </a:solidFill>
              </a:rPr>
              <a:t>Thank you very much for your attention.</a:t>
            </a:r>
            <a:endParaRPr kumimoji="1" lang="ja-JP" altLang="en-US" sz="2800" dirty="0">
              <a:solidFill>
                <a:srgbClr val="0070C0"/>
              </a:solidFill>
            </a:endParaRPr>
          </a:p>
        </p:txBody>
      </p:sp>
      <p:pic>
        <p:nvPicPr>
          <p:cNvPr id="13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2" y="6296017"/>
            <a:ext cx="1043608" cy="561983"/>
          </a:xfrm>
          <a:prstGeom prst="rect">
            <a:avLst/>
          </a:prstGeom>
          <a:noFill/>
        </p:spPr>
      </p:pic>
      <p:sp>
        <p:nvSpPr>
          <p:cNvPr id="14" name="テキスト ボックス 13"/>
          <p:cNvSpPr txBox="1"/>
          <p:nvPr/>
        </p:nvSpPr>
        <p:spPr>
          <a:xfrm>
            <a:off x="899592" y="6597352"/>
            <a:ext cx="720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solidFill>
                  <a:srgbClr val="FFFF00"/>
                </a:solidFill>
              </a:rPr>
              <a:t>2012/6/6	</a:t>
            </a:r>
            <a:r>
              <a:rPr lang="en-US" altLang="ja-JP" sz="1000" dirty="0">
                <a:solidFill>
                  <a:srgbClr val="FFFF00"/>
                </a:solidFill>
              </a:rPr>
              <a:t>	</a:t>
            </a:r>
            <a:r>
              <a:rPr lang="en-US" altLang="ja-JP" sz="1000" dirty="0" smtClean="0">
                <a:solidFill>
                  <a:srgbClr val="FFFF00"/>
                </a:solidFill>
              </a:rPr>
              <a:t> ECLOUD’12 (the 5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electron-cloud workshop) @ La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Biodola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000" dirty="0" smtClean="0">
                <a:solidFill>
                  <a:srgbClr val="FFFF00"/>
                </a:solidFill>
              </a:rPr>
              <a:t>(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isola</a:t>
            </a:r>
            <a:r>
              <a:rPr lang="en-US" altLang="ja-JP" sz="1000" dirty="0" smtClean="0">
                <a:solidFill>
                  <a:srgbClr val="FFFF00"/>
                </a:solidFill>
              </a:rPr>
              <a:t>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d’Elba</a:t>
            </a:r>
            <a:r>
              <a:rPr lang="en-US" altLang="ja-JP" sz="1000" dirty="0" smtClean="0">
                <a:solidFill>
                  <a:srgbClr val="FFFF00"/>
                </a:solidFill>
              </a:rPr>
              <a:t>) Italy	             26 </a:t>
            </a:r>
            <a:endParaRPr lang="ja-JP" altLang="en-US" sz="1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4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7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0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Backup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6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35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700213"/>
            <a:ext cx="8424936" cy="4321075"/>
          </a:xfrm>
        </p:spPr>
        <p:txBody>
          <a:bodyPr>
            <a:normAutofit/>
          </a:bodyPr>
          <a:lstStyle/>
          <a:p>
            <a:pPr lvl="1" indent="-342900">
              <a:lnSpc>
                <a:spcPct val="90000"/>
              </a:lnSpc>
              <a:buFont typeface="Times" charset="0"/>
              <a:buChar char="•"/>
            </a:pPr>
            <a:endParaRPr lang="en-US" altLang="ja-JP" sz="2000" dirty="0" smtClean="0"/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>
          <a:xfrm>
            <a:off x="660400" y="928048"/>
            <a:ext cx="7950200" cy="4635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charset="0"/>
              <a:buChar char="•"/>
              <a:tabLst/>
              <a:defRPr/>
            </a:pP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2" y="6296017"/>
            <a:ext cx="1043608" cy="561983"/>
          </a:xfrm>
          <a:prstGeom prst="rect">
            <a:avLst/>
          </a:prstGeom>
          <a:noFill/>
        </p:spPr>
      </p:pic>
      <p:sp>
        <p:nvSpPr>
          <p:cNvPr id="14" name="テキスト ボックス 13"/>
          <p:cNvSpPr txBox="1"/>
          <p:nvPr/>
        </p:nvSpPr>
        <p:spPr>
          <a:xfrm>
            <a:off x="899592" y="6597352"/>
            <a:ext cx="720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solidFill>
                  <a:srgbClr val="FFFF00"/>
                </a:solidFill>
              </a:rPr>
              <a:t>2012/6/6	</a:t>
            </a:r>
            <a:r>
              <a:rPr lang="en-US" altLang="ja-JP" sz="1000" dirty="0">
                <a:solidFill>
                  <a:srgbClr val="FFFF00"/>
                </a:solidFill>
              </a:rPr>
              <a:t>	</a:t>
            </a:r>
            <a:r>
              <a:rPr lang="en-US" altLang="ja-JP" sz="1000" dirty="0" smtClean="0">
                <a:solidFill>
                  <a:srgbClr val="FFFF00"/>
                </a:solidFill>
              </a:rPr>
              <a:t> ECLOUD’12 (the 5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electron-cloud workshop) @ La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Biodola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000" dirty="0" smtClean="0">
                <a:solidFill>
                  <a:srgbClr val="FFFF00"/>
                </a:solidFill>
              </a:rPr>
              <a:t>(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isola</a:t>
            </a:r>
            <a:r>
              <a:rPr lang="en-US" altLang="ja-JP" sz="1000" dirty="0" smtClean="0">
                <a:solidFill>
                  <a:srgbClr val="FFFF00"/>
                </a:solidFill>
              </a:rPr>
              <a:t>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d’Elba</a:t>
            </a:r>
            <a:r>
              <a:rPr lang="en-US" altLang="ja-JP" sz="1000" dirty="0" smtClean="0">
                <a:solidFill>
                  <a:srgbClr val="FFFF00"/>
                </a:solidFill>
              </a:rPr>
              <a:t>) Italy	             27 </a:t>
            </a:r>
            <a:endParaRPr lang="ja-JP" altLang="en-US" sz="1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4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7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0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Backup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6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35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700213"/>
            <a:ext cx="8424936" cy="4321075"/>
          </a:xfrm>
        </p:spPr>
        <p:txBody>
          <a:bodyPr>
            <a:normAutofit/>
          </a:bodyPr>
          <a:lstStyle/>
          <a:p>
            <a:pPr lvl="1" indent="-342900">
              <a:lnSpc>
                <a:spcPct val="90000"/>
              </a:lnSpc>
              <a:buFont typeface="Times" charset="0"/>
              <a:buChar char="•"/>
            </a:pPr>
            <a:endParaRPr lang="en-US" altLang="ja-JP" sz="2000" dirty="0" smtClean="0"/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>
          <a:xfrm>
            <a:off x="660400" y="928048"/>
            <a:ext cx="7950200" cy="4635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charset="0"/>
              <a:buChar char="•"/>
              <a:tabLst/>
              <a:defRPr/>
            </a:pP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2" y="6296017"/>
            <a:ext cx="1043608" cy="561983"/>
          </a:xfrm>
          <a:prstGeom prst="rect">
            <a:avLst/>
          </a:prstGeom>
          <a:noFill/>
        </p:spPr>
      </p:pic>
      <p:grpSp>
        <p:nvGrpSpPr>
          <p:cNvPr id="14" name="Group 12"/>
          <p:cNvGrpSpPr>
            <a:grpSpLocks noChangeAspect="1"/>
          </p:cNvGrpSpPr>
          <p:nvPr/>
        </p:nvGrpSpPr>
        <p:grpSpPr bwMode="auto">
          <a:xfrm>
            <a:off x="251520" y="5949280"/>
            <a:ext cx="201612" cy="161925"/>
            <a:chOff x="204" y="527"/>
            <a:chExt cx="121" cy="97"/>
          </a:xfrm>
        </p:grpSpPr>
        <p:sp>
          <p:nvSpPr>
            <p:cNvPr id="15" name="Oval 13"/>
            <p:cNvSpPr>
              <a:spLocks noChangeAspect="1" noChangeArrowheads="1"/>
            </p:cNvSpPr>
            <p:nvPr/>
          </p:nvSpPr>
          <p:spPr bwMode="auto">
            <a:xfrm>
              <a:off x="237" y="595"/>
              <a:ext cx="88" cy="29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7" name="Oval 14"/>
            <p:cNvSpPr>
              <a:spLocks noChangeAspect="1" noChangeArrowheads="1"/>
            </p:cNvSpPr>
            <p:nvPr/>
          </p:nvSpPr>
          <p:spPr bwMode="auto">
            <a:xfrm>
              <a:off x="204" y="527"/>
              <a:ext cx="91" cy="9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</p:grpSp>
      <p:grpSp>
        <p:nvGrpSpPr>
          <p:cNvPr id="18" name="Group 15"/>
          <p:cNvGrpSpPr>
            <a:grpSpLocks noChangeAspect="1"/>
          </p:cNvGrpSpPr>
          <p:nvPr/>
        </p:nvGrpSpPr>
        <p:grpSpPr bwMode="auto">
          <a:xfrm>
            <a:off x="755576" y="5877272"/>
            <a:ext cx="198437" cy="160337"/>
            <a:chOff x="1468" y="4328"/>
            <a:chExt cx="243" cy="195"/>
          </a:xfrm>
        </p:grpSpPr>
        <p:sp>
          <p:nvSpPr>
            <p:cNvPr id="22" name="Oval 16"/>
            <p:cNvSpPr>
              <a:spLocks noChangeAspect="1" noChangeArrowheads="1"/>
            </p:cNvSpPr>
            <p:nvPr/>
          </p:nvSpPr>
          <p:spPr bwMode="auto">
            <a:xfrm>
              <a:off x="1534" y="4465"/>
              <a:ext cx="177" cy="5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23" name="Oval 17"/>
            <p:cNvSpPr>
              <a:spLocks noChangeAspect="1" noChangeArrowheads="1"/>
            </p:cNvSpPr>
            <p:nvPr/>
          </p:nvSpPr>
          <p:spPr bwMode="auto">
            <a:xfrm>
              <a:off x="1468" y="4328"/>
              <a:ext cx="183" cy="183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</p:grpSp>
      <p:grpSp>
        <p:nvGrpSpPr>
          <p:cNvPr id="24" name="Group 18"/>
          <p:cNvGrpSpPr>
            <a:grpSpLocks noChangeAspect="1"/>
          </p:cNvGrpSpPr>
          <p:nvPr/>
        </p:nvGrpSpPr>
        <p:grpSpPr bwMode="auto">
          <a:xfrm>
            <a:off x="467544" y="5445224"/>
            <a:ext cx="201613" cy="160338"/>
            <a:chOff x="2193" y="4328"/>
            <a:chExt cx="243" cy="195"/>
          </a:xfrm>
        </p:grpSpPr>
        <p:sp>
          <p:nvSpPr>
            <p:cNvPr id="25" name="Oval 19"/>
            <p:cNvSpPr>
              <a:spLocks noChangeAspect="1" noChangeArrowheads="1"/>
            </p:cNvSpPr>
            <p:nvPr/>
          </p:nvSpPr>
          <p:spPr bwMode="auto">
            <a:xfrm>
              <a:off x="2259" y="4465"/>
              <a:ext cx="177" cy="5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26" name="Oval 20"/>
            <p:cNvSpPr>
              <a:spLocks noChangeAspect="1" noChangeArrowheads="1"/>
            </p:cNvSpPr>
            <p:nvPr/>
          </p:nvSpPr>
          <p:spPr bwMode="auto">
            <a:xfrm>
              <a:off x="2193" y="4328"/>
              <a:ext cx="183" cy="183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99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</p:grpSp>
      <p:sp>
        <p:nvSpPr>
          <p:cNvPr id="27" name="テキスト ボックス 26"/>
          <p:cNvSpPr txBox="1"/>
          <p:nvPr/>
        </p:nvSpPr>
        <p:spPr>
          <a:xfrm>
            <a:off x="899592" y="6597352"/>
            <a:ext cx="720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solidFill>
                  <a:srgbClr val="FFFF00"/>
                </a:solidFill>
              </a:rPr>
              <a:t>2012/6/6	</a:t>
            </a:r>
            <a:r>
              <a:rPr lang="en-US" altLang="ja-JP" sz="1000" dirty="0">
                <a:solidFill>
                  <a:srgbClr val="FFFF00"/>
                </a:solidFill>
              </a:rPr>
              <a:t>	</a:t>
            </a:r>
            <a:r>
              <a:rPr lang="en-US" altLang="ja-JP" sz="1000" dirty="0" smtClean="0">
                <a:solidFill>
                  <a:srgbClr val="FFFF00"/>
                </a:solidFill>
              </a:rPr>
              <a:t> ECLOUD’12 (the 5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electron-cloud workshop) @ La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Biodola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000" dirty="0" smtClean="0">
                <a:solidFill>
                  <a:srgbClr val="FFFF00"/>
                </a:solidFill>
              </a:rPr>
              <a:t>(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isola</a:t>
            </a:r>
            <a:r>
              <a:rPr lang="en-US" altLang="ja-JP" sz="1000" dirty="0" smtClean="0">
                <a:solidFill>
                  <a:srgbClr val="FFFF00"/>
                </a:solidFill>
              </a:rPr>
              <a:t>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d’Elba</a:t>
            </a:r>
            <a:r>
              <a:rPr lang="en-US" altLang="ja-JP" sz="1000" dirty="0" smtClean="0">
                <a:solidFill>
                  <a:srgbClr val="FFFF00"/>
                </a:solidFill>
              </a:rPr>
              <a:t>) Italy	             28 </a:t>
            </a:r>
            <a:endParaRPr lang="ja-JP" altLang="en-US" sz="1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4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7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0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Mission of </a:t>
            </a:r>
            <a:r>
              <a:rPr lang="en-US" altLang="ja-JP" dirty="0" err="1" smtClean="0">
                <a:solidFill>
                  <a:srgbClr val="FFFF00"/>
                </a:solidFill>
              </a:rPr>
              <a:t>SuperKEKB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899592" y="6597352"/>
            <a:ext cx="720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solidFill>
                  <a:srgbClr val="FFFF00"/>
                </a:solidFill>
              </a:rPr>
              <a:t>2012/6/6	</a:t>
            </a:r>
            <a:r>
              <a:rPr lang="en-US" altLang="ja-JP" sz="1000" dirty="0">
                <a:solidFill>
                  <a:srgbClr val="FFFF00"/>
                </a:solidFill>
              </a:rPr>
              <a:t>	</a:t>
            </a:r>
            <a:r>
              <a:rPr lang="en-US" altLang="ja-JP" sz="1000" dirty="0" smtClean="0">
                <a:solidFill>
                  <a:srgbClr val="FFFF00"/>
                </a:solidFill>
              </a:rPr>
              <a:t> ECLOUD’12 (the 5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electron-cloud workshop) @ La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Biodola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000" dirty="0" smtClean="0">
                <a:solidFill>
                  <a:srgbClr val="FFFF00"/>
                </a:solidFill>
              </a:rPr>
              <a:t>(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isola</a:t>
            </a:r>
            <a:r>
              <a:rPr lang="en-US" altLang="ja-JP" sz="1000" dirty="0" smtClean="0">
                <a:solidFill>
                  <a:srgbClr val="FFFF00"/>
                </a:solidFill>
              </a:rPr>
              <a:t>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d’Elba</a:t>
            </a:r>
            <a:r>
              <a:rPr lang="en-US" altLang="ja-JP" sz="1000" dirty="0" smtClean="0">
                <a:solidFill>
                  <a:srgbClr val="FFFF00"/>
                </a:solidFill>
              </a:rPr>
              <a:t>) Italy	             3 </a:t>
            </a:r>
            <a:endParaRPr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2" y="6296017"/>
            <a:ext cx="1043608" cy="561983"/>
          </a:xfrm>
          <a:prstGeom prst="rect">
            <a:avLst/>
          </a:prstGeom>
          <a:noFill/>
        </p:spPr>
      </p:pic>
      <p:grpSp>
        <p:nvGrpSpPr>
          <p:cNvPr id="16" name="グループ化 28"/>
          <p:cNvGrpSpPr/>
          <p:nvPr/>
        </p:nvGrpSpPr>
        <p:grpSpPr>
          <a:xfrm>
            <a:off x="81625" y="1628800"/>
            <a:ext cx="6509128" cy="4616820"/>
            <a:chOff x="0" y="684213"/>
            <a:chExt cx="9742158" cy="6148387"/>
          </a:xfrm>
        </p:grpSpPr>
        <p:pic>
          <p:nvPicPr>
            <p:cNvPr id="17" name="Picture 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684213"/>
              <a:ext cx="8916988" cy="6148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Line 3"/>
            <p:cNvSpPr>
              <a:spLocks noChangeAspect="1" noChangeShapeType="1"/>
            </p:cNvSpPr>
            <p:nvPr/>
          </p:nvSpPr>
          <p:spPr bwMode="auto">
            <a:xfrm rot="10800000" flipH="1">
              <a:off x="7073900" y="1698625"/>
              <a:ext cx="930275" cy="828675"/>
            </a:xfrm>
            <a:prstGeom prst="line">
              <a:avLst/>
            </a:prstGeom>
            <a:noFill/>
            <a:ln w="76200" cap="flat">
              <a:solidFill>
                <a:srgbClr val="FD2067"/>
              </a:solidFill>
              <a:prstDash val="sysDash"/>
              <a:round/>
              <a:headEnd type="none" w="med" len="med"/>
              <a:tailEnd type="arrow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3" name="AutoShape 2"/>
            <p:cNvSpPr>
              <a:spLocks/>
            </p:cNvSpPr>
            <p:nvPr/>
          </p:nvSpPr>
          <p:spPr bwMode="auto">
            <a:xfrm>
              <a:off x="7975599" y="1115328"/>
              <a:ext cx="484187" cy="455612"/>
            </a:xfrm>
            <a:prstGeom prst="star5">
              <a:avLst/>
            </a:prstGeom>
            <a:solidFill>
              <a:srgbClr val="FF0066"/>
            </a:solidFill>
            <a:ln w="9525" cap="flat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" name="TextBox 7"/>
            <p:cNvSpPr txBox="1">
              <a:spLocks noChangeArrowheads="1"/>
            </p:cNvSpPr>
            <p:nvPr/>
          </p:nvSpPr>
          <p:spPr bwMode="auto">
            <a:xfrm>
              <a:off x="8190807" y="688003"/>
              <a:ext cx="1551351" cy="523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400" b="1" dirty="0" smtClean="0">
                  <a:solidFill>
                    <a:srgbClr val="FF0078"/>
                  </a:solidFill>
                </a:rPr>
                <a:t>Next-generation </a:t>
              </a:r>
            </a:p>
            <a:p>
              <a:pPr algn="ctr"/>
              <a:r>
                <a:rPr lang="en-US" altLang="ja-JP" sz="1400" b="1" dirty="0" smtClean="0">
                  <a:solidFill>
                    <a:srgbClr val="FF0078"/>
                  </a:solidFill>
                </a:rPr>
                <a:t>B-factories</a:t>
              </a:r>
              <a:r>
                <a:rPr lang="en-US" altLang="ja-JP" sz="1200" b="1" dirty="0" smtClean="0">
                  <a:solidFill>
                    <a:srgbClr val="FF0078"/>
                  </a:solidFill>
                </a:rPr>
                <a:t> </a:t>
              </a:r>
              <a:endParaRPr lang="ja-JP" altLang="en-US" sz="1200" b="1" dirty="0">
                <a:solidFill>
                  <a:srgbClr val="FF0078"/>
                </a:solidFill>
              </a:endParaRPr>
            </a:p>
          </p:txBody>
        </p:sp>
      </p:grpSp>
      <p:sp>
        <p:nvSpPr>
          <p:cNvPr id="25" name="コンテンツ プレースホルダ 9"/>
          <p:cNvSpPr>
            <a:spLocks noGrp="1"/>
          </p:cNvSpPr>
          <p:nvPr>
            <p:ph idx="1"/>
          </p:nvPr>
        </p:nvSpPr>
        <p:spPr>
          <a:xfrm>
            <a:off x="5724128" y="2636912"/>
            <a:ext cx="3410051" cy="2520280"/>
          </a:xfrm>
        </p:spPr>
        <p:txBody>
          <a:bodyPr>
            <a:normAutofit/>
          </a:bodyPr>
          <a:lstStyle/>
          <a:p>
            <a:r>
              <a:rPr kumimoji="1" lang="en-US" altLang="ja-JP" sz="1800" dirty="0" smtClean="0">
                <a:solidFill>
                  <a:srgbClr val="002060"/>
                </a:solidFill>
              </a:rPr>
              <a:t>Design Luminosity of SuperKEKB is 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8</a:t>
            </a:r>
            <a:r>
              <a:rPr kumimoji="1" lang="en-US" altLang="ja-JP" sz="1800" dirty="0" smtClean="0">
                <a:solidFill>
                  <a:srgbClr val="FF0000"/>
                </a:solidFill>
                <a:sym typeface="Symbol"/>
              </a:rPr>
              <a:t>10</a:t>
            </a:r>
            <a:r>
              <a:rPr kumimoji="1" lang="en-US" altLang="ja-JP" sz="1800" baseline="30000" dirty="0" smtClean="0">
                <a:solidFill>
                  <a:srgbClr val="FF0000"/>
                </a:solidFill>
                <a:sym typeface="Symbol"/>
              </a:rPr>
              <a:t>35 </a:t>
            </a:r>
            <a:r>
              <a:rPr kumimoji="1" lang="en-US" altLang="ja-JP" sz="1800" dirty="0" smtClean="0">
                <a:solidFill>
                  <a:srgbClr val="FF0000"/>
                </a:solidFill>
                <a:sym typeface="Symbol"/>
              </a:rPr>
              <a:t>/cm</a:t>
            </a:r>
            <a:r>
              <a:rPr kumimoji="1" lang="en-US" altLang="ja-JP" sz="1800" baseline="30000" dirty="0" smtClean="0">
                <a:solidFill>
                  <a:srgbClr val="FF0000"/>
                </a:solidFill>
                <a:sym typeface="Symbol"/>
              </a:rPr>
              <a:t>2</a:t>
            </a:r>
            <a:r>
              <a:rPr kumimoji="1" lang="en-US" altLang="ja-JP" sz="1800" dirty="0" smtClean="0">
                <a:solidFill>
                  <a:srgbClr val="FF0000"/>
                </a:solidFill>
                <a:sym typeface="Symbol"/>
              </a:rPr>
              <a:t>/s</a:t>
            </a:r>
            <a:r>
              <a:rPr kumimoji="1" lang="en-US" altLang="ja-JP" sz="1800" dirty="0" smtClean="0">
                <a:solidFill>
                  <a:srgbClr val="002060"/>
                </a:solidFill>
                <a:sym typeface="Symbol"/>
              </a:rPr>
              <a:t>, which is about 40 times than the KEKB’s record.</a:t>
            </a:r>
            <a:r>
              <a:rPr kumimoji="1" lang="en-US" altLang="ja-JP" sz="1800" dirty="0" smtClean="0">
                <a:solidFill>
                  <a:srgbClr val="002060"/>
                </a:solidFill>
              </a:rPr>
              <a:t> </a:t>
            </a:r>
          </a:p>
          <a:p>
            <a:endParaRPr kumimoji="1" lang="en-US" altLang="ja-JP" sz="1800" dirty="0" smtClean="0"/>
          </a:p>
          <a:p>
            <a:r>
              <a:rPr lang="en-US" altLang="ja-JP" sz="1800" dirty="0" smtClean="0">
                <a:solidFill>
                  <a:schemeClr val="tx2"/>
                </a:solidFill>
              </a:rPr>
              <a:t>The total integrated luminosity will reach </a:t>
            </a:r>
            <a:r>
              <a:rPr lang="en-US" altLang="ja-JP" sz="1800" dirty="0" smtClean="0">
                <a:solidFill>
                  <a:srgbClr val="FF0000"/>
                </a:solidFill>
              </a:rPr>
              <a:t>50 /</a:t>
            </a:r>
            <a:r>
              <a:rPr lang="en-US" altLang="ja-JP" sz="1800" dirty="0" err="1" smtClean="0">
                <a:solidFill>
                  <a:srgbClr val="FF0000"/>
                </a:solidFill>
              </a:rPr>
              <a:t>ab</a:t>
            </a:r>
            <a:r>
              <a:rPr lang="en-US" altLang="ja-JP" sz="1800" dirty="0" smtClean="0">
                <a:solidFill>
                  <a:srgbClr val="FF0000"/>
                </a:solidFill>
              </a:rPr>
              <a:t> </a:t>
            </a:r>
            <a:r>
              <a:rPr lang="en-US" altLang="ja-JP" sz="1800" dirty="0" smtClean="0">
                <a:solidFill>
                  <a:schemeClr val="tx2"/>
                </a:solidFill>
              </a:rPr>
              <a:t>just over ten years after inauguration.</a:t>
            </a:r>
            <a:endParaRPr kumimoji="1" lang="ja-JP" altLang="en-US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43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4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7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0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301006"/>
          </a:xfrm>
        </p:spPr>
        <p:txBody>
          <a:bodyPr>
            <a:normAutofit fontScale="90000"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Design Concept of </a:t>
            </a:r>
            <a:r>
              <a:rPr lang="en-US" altLang="ja-JP" dirty="0" err="1" smtClean="0">
                <a:solidFill>
                  <a:srgbClr val="FFFF00"/>
                </a:solidFill>
              </a:rPr>
              <a:t>SuperKEKB</a:t>
            </a:r>
            <a:r>
              <a:rPr lang="en-US" altLang="ja-JP" dirty="0" smtClean="0">
                <a:solidFill>
                  <a:srgbClr val="FFFF00"/>
                </a:solidFill>
              </a:rPr>
              <a:t>  1</a:t>
            </a:r>
            <a:r>
              <a:rPr lang="en-US" altLang="ja-JP" dirty="0">
                <a:solidFill>
                  <a:srgbClr val="FFFF00"/>
                </a:solidFill>
              </a:rPr>
              <a:t/>
            </a:r>
            <a:br>
              <a:rPr lang="en-US" altLang="ja-JP" dirty="0">
                <a:solidFill>
                  <a:srgbClr val="FFFF00"/>
                </a:solidFill>
              </a:rPr>
            </a:br>
            <a:r>
              <a:rPr lang="en-US" altLang="ja-JP" dirty="0" smtClean="0">
                <a:solidFill>
                  <a:srgbClr val="FFFF00"/>
                </a:solidFill>
              </a:rPr>
              <a:t>How to </a:t>
            </a:r>
            <a:r>
              <a:rPr lang="en-US" altLang="ja-JP" dirty="0">
                <a:solidFill>
                  <a:srgbClr val="FFFF00"/>
                </a:solidFill>
              </a:rPr>
              <a:t>Increase Luminosity by 40 Times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899592" y="6597352"/>
            <a:ext cx="720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solidFill>
                  <a:srgbClr val="FFFF00"/>
                </a:solidFill>
              </a:rPr>
              <a:t>2012/6/6	</a:t>
            </a:r>
            <a:r>
              <a:rPr lang="en-US" altLang="ja-JP" sz="1000" dirty="0">
                <a:solidFill>
                  <a:srgbClr val="FFFF00"/>
                </a:solidFill>
              </a:rPr>
              <a:t>	</a:t>
            </a:r>
            <a:r>
              <a:rPr lang="en-US" altLang="ja-JP" sz="1000" dirty="0" smtClean="0">
                <a:solidFill>
                  <a:srgbClr val="FFFF00"/>
                </a:solidFill>
              </a:rPr>
              <a:t> ECLOUD’12 (the 5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electron-cloud workshop) @ La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Biodola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000" dirty="0" smtClean="0">
                <a:solidFill>
                  <a:srgbClr val="FFFF00"/>
                </a:solidFill>
              </a:rPr>
              <a:t>(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isola</a:t>
            </a:r>
            <a:r>
              <a:rPr lang="en-US" altLang="ja-JP" sz="1000" dirty="0" smtClean="0">
                <a:solidFill>
                  <a:srgbClr val="FFFF00"/>
                </a:solidFill>
              </a:rPr>
              <a:t>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d’Elba</a:t>
            </a:r>
            <a:r>
              <a:rPr lang="en-US" altLang="ja-JP" sz="1000" dirty="0" smtClean="0">
                <a:solidFill>
                  <a:srgbClr val="FFFF00"/>
                </a:solidFill>
              </a:rPr>
              <a:t>) Italy	             </a:t>
            </a:r>
            <a:r>
              <a:rPr lang="en-US" altLang="ja-JP" sz="1000" dirty="0">
                <a:solidFill>
                  <a:srgbClr val="FFFF00"/>
                </a:solidFill>
              </a:rPr>
              <a:t>4</a:t>
            </a:r>
            <a:r>
              <a:rPr lang="en-US" altLang="ja-JP" sz="1000" dirty="0" smtClean="0">
                <a:solidFill>
                  <a:srgbClr val="FFFF00"/>
                </a:solidFill>
              </a:rPr>
              <a:t> </a:t>
            </a:r>
            <a:endParaRPr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2" y="6296017"/>
            <a:ext cx="1043608" cy="561983"/>
          </a:xfrm>
          <a:prstGeom prst="rect">
            <a:avLst/>
          </a:prstGeom>
          <a:noFill/>
        </p:spPr>
      </p:pic>
      <p:sp>
        <p:nvSpPr>
          <p:cNvPr id="26" name="Rectangle 3"/>
          <p:cNvSpPr>
            <a:spLocks noGrp="1" noChangeArrowheads="1"/>
          </p:cNvSpPr>
          <p:nvPr>
            <p:ph idx="1"/>
          </p:nvPr>
        </p:nvSpPr>
        <p:spPr>
          <a:xfrm>
            <a:off x="611560" y="1628800"/>
            <a:ext cx="7920880" cy="46085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Times" charset="0"/>
              <a:buChar char="•"/>
            </a:pPr>
            <a:r>
              <a:rPr lang="en-US" altLang="ja-JP" sz="2400" dirty="0" smtClean="0">
                <a:solidFill>
                  <a:srgbClr val="0070C0"/>
                </a:solidFill>
                <a:sym typeface="Symbol"/>
              </a:rPr>
              <a:t></a:t>
            </a:r>
            <a:r>
              <a:rPr lang="en-US" altLang="ja-JP" sz="2400" baseline="-25000" dirty="0" smtClean="0">
                <a:solidFill>
                  <a:srgbClr val="0070C0"/>
                </a:solidFill>
                <a:sym typeface="Symbol"/>
              </a:rPr>
              <a:t>y</a:t>
            </a:r>
            <a:r>
              <a:rPr lang="en-US" altLang="ja-JP" sz="2400" dirty="0" smtClean="0">
                <a:solidFill>
                  <a:srgbClr val="0070C0"/>
                </a:solidFill>
                <a:sym typeface="Symbol"/>
              </a:rPr>
              <a:t>* at IP : 5.9 -&gt; 0.27/0.30 mm (e+/e-) </a:t>
            </a:r>
            <a:endParaRPr lang="en-US" altLang="ja-JP" sz="2400" dirty="0" smtClean="0">
              <a:solidFill>
                <a:srgbClr val="0070C0"/>
              </a:solidFill>
            </a:endParaRPr>
          </a:p>
          <a:p>
            <a:pPr lvl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ja-JP" sz="2000" dirty="0" err="1" smtClean="0">
                <a:solidFill>
                  <a:srgbClr val="00B050"/>
                </a:solidFill>
              </a:rPr>
              <a:t>Nano</a:t>
            </a:r>
            <a:r>
              <a:rPr lang="en-US" altLang="ja-JP" sz="2000" dirty="0" smtClean="0">
                <a:solidFill>
                  <a:srgbClr val="00B050"/>
                </a:solidFill>
              </a:rPr>
              <a:t>-beam scheme (first proposed for </a:t>
            </a:r>
            <a:r>
              <a:rPr lang="en-US" altLang="ja-JP" sz="2000" dirty="0" err="1" smtClean="0">
                <a:solidFill>
                  <a:srgbClr val="00B050"/>
                </a:solidFill>
              </a:rPr>
              <a:t>SuperB</a:t>
            </a:r>
            <a:r>
              <a:rPr lang="en-US" altLang="ja-JP" sz="2000" dirty="0" smtClean="0">
                <a:solidFill>
                  <a:srgbClr val="00B050"/>
                </a:solidFill>
              </a:rPr>
              <a:t> by P. Raimondi)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ja-JP" sz="2000" dirty="0" smtClean="0">
                <a:solidFill>
                  <a:srgbClr val="00B050"/>
                </a:solidFill>
              </a:rPr>
              <a:t>Luminosity  gain : </a:t>
            </a:r>
            <a:r>
              <a:rPr lang="en-US" altLang="ja-JP" sz="2000" dirty="0" smtClean="0">
                <a:solidFill>
                  <a:srgbClr val="00B050"/>
                </a:solidFill>
                <a:sym typeface="Symbol"/>
              </a:rPr>
              <a:t></a:t>
            </a:r>
            <a:r>
              <a:rPr lang="en-US" altLang="ja-JP" sz="2000" dirty="0" smtClean="0">
                <a:solidFill>
                  <a:srgbClr val="00B050"/>
                </a:solidFill>
              </a:rPr>
              <a:t>20</a:t>
            </a:r>
            <a:endParaRPr lang="en-US" altLang="ja-JP" sz="1600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  <a:buFont typeface="Times" charset="0"/>
              <a:buChar char="•"/>
            </a:pPr>
            <a:r>
              <a:rPr lang="en-US" altLang="ja-JP" sz="2400" dirty="0" smtClean="0">
                <a:solidFill>
                  <a:srgbClr val="0070C0"/>
                </a:solidFill>
              </a:rPr>
              <a:t>Beam current : 1.7/1.4 A -&gt; 3.6/2.6 A (e+/e-)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ja-JP" sz="2000" dirty="0" smtClean="0">
                <a:solidFill>
                  <a:srgbClr val="00B050"/>
                </a:solidFill>
              </a:rPr>
              <a:t>Luminosity gain : </a:t>
            </a:r>
            <a:r>
              <a:rPr lang="en-US" altLang="ja-JP" sz="2000" dirty="0" smtClean="0">
                <a:solidFill>
                  <a:srgbClr val="00B050"/>
                </a:solidFill>
                <a:sym typeface="Symbol"/>
              </a:rPr>
              <a:t></a:t>
            </a:r>
            <a:r>
              <a:rPr lang="en-US" altLang="ja-JP" sz="2000" dirty="0" smtClean="0">
                <a:solidFill>
                  <a:srgbClr val="00B050"/>
                </a:solidFill>
              </a:rPr>
              <a:t>2</a:t>
            </a:r>
            <a:endParaRPr lang="en-US" altLang="ja-JP" sz="2400" dirty="0" smtClean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  <a:buFont typeface="Times" charset="0"/>
              <a:buChar char="•"/>
            </a:pPr>
            <a:r>
              <a:rPr lang="en-US" altLang="ja-JP" sz="2400" dirty="0" smtClean="0">
                <a:solidFill>
                  <a:srgbClr val="0070C0"/>
                </a:solidFill>
              </a:rPr>
              <a:t>Beam-beam parameter : 0.09 -&gt; 0.09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ja-JP" sz="2000" dirty="0" smtClean="0">
                <a:solidFill>
                  <a:srgbClr val="00B050"/>
                </a:solidFill>
              </a:rPr>
              <a:t>Luminosity gain : </a:t>
            </a:r>
            <a:r>
              <a:rPr lang="en-US" altLang="ja-JP" sz="2000" dirty="0" smtClean="0">
                <a:solidFill>
                  <a:srgbClr val="00B050"/>
                </a:solidFill>
                <a:sym typeface="Symbol"/>
              </a:rPr>
              <a:t>1</a:t>
            </a:r>
            <a:endParaRPr lang="en-US" altLang="ja-JP" sz="2000" dirty="0" smtClean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  <a:buFont typeface="Times" charset="0"/>
              <a:buChar char="•"/>
            </a:pPr>
            <a:r>
              <a:rPr lang="en-US" altLang="ja-JP" sz="2400" dirty="0" smtClean="0">
                <a:solidFill>
                  <a:srgbClr val="FF0000"/>
                </a:solidFill>
              </a:rPr>
              <a:t>Total Luminosity Gain : 20 </a:t>
            </a:r>
            <a:r>
              <a:rPr lang="en-US" altLang="ja-JP" sz="2400" dirty="0" smtClean="0">
                <a:solidFill>
                  <a:srgbClr val="FF0000"/>
                </a:solidFill>
                <a:sym typeface="Symbol"/>
              </a:rPr>
              <a:t> 2</a:t>
            </a:r>
            <a:r>
              <a:rPr lang="en-US" altLang="ja-JP" sz="2400" dirty="0" smtClean="0">
                <a:solidFill>
                  <a:srgbClr val="FF0000"/>
                </a:solidFill>
              </a:rPr>
              <a:t> </a:t>
            </a:r>
            <a:r>
              <a:rPr lang="en-US" altLang="ja-JP" sz="2400" dirty="0" smtClean="0">
                <a:solidFill>
                  <a:srgbClr val="FF0000"/>
                </a:solidFill>
                <a:sym typeface="Symbol"/>
              </a:rPr>
              <a:t> 1 = 40 </a:t>
            </a:r>
            <a:endParaRPr lang="en-US" altLang="ja-JP" sz="2400" dirty="0" smtClean="0">
              <a:solidFill>
                <a:srgbClr val="FF0000"/>
              </a:solidFill>
            </a:endParaRPr>
          </a:p>
        </p:txBody>
      </p:sp>
      <p:pic>
        <p:nvPicPr>
          <p:cNvPr id="27" name="Picture 15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39752" y="5013176"/>
            <a:ext cx="388843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3"/>
          <p:cNvSpPr>
            <a:spLocks/>
          </p:cNvSpPr>
          <p:nvPr/>
        </p:nvSpPr>
        <p:spPr bwMode="auto">
          <a:xfrm>
            <a:off x="5436096" y="4653136"/>
            <a:ext cx="1778875" cy="215444"/>
          </a:xfrm>
          <a:prstGeom prst="rect">
            <a:avLst/>
          </a:prstGeom>
          <a:solidFill>
            <a:srgbClr val="FFCC66"/>
          </a:solidFill>
          <a:ln w="12700">
            <a:noFill/>
            <a:miter lim="800000"/>
            <a:headEnd/>
            <a:tailEnd/>
          </a:ln>
        </p:spPr>
        <p:txBody>
          <a:bodyPr wrap="none" lIns="0" tIns="0" rIns="40630" bIns="0">
            <a:spAutoFit/>
          </a:bodyPr>
          <a:lstStyle/>
          <a:p>
            <a:pPr marL="39688"/>
            <a:r>
              <a:rPr lang="en-US" altLang="ja-JP" sz="1400" dirty="0"/>
              <a:t>Beam-Beam parameter</a:t>
            </a:r>
          </a:p>
        </p:txBody>
      </p:sp>
      <p:sp>
        <p:nvSpPr>
          <p:cNvPr id="29" name="Line 5"/>
          <p:cNvSpPr>
            <a:spLocks noChangeShapeType="1"/>
          </p:cNvSpPr>
          <p:nvPr/>
        </p:nvSpPr>
        <p:spPr bwMode="auto">
          <a:xfrm>
            <a:off x="2843809" y="5013176"/>
            <a:ext cx="288032" cy="28803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30" name="Line 6"/>
          <p:cNvSpPr>
            <a:spLocks noChangeShapeType="1"/>
          </p:cNvSpPr>
          <p:nvPr/>
        </p:nvSpPr>
        <p:spPr bwMode="auto">
          <a:xfrm rot="10800000" flipH="1">
            <a:off x="3779912" y="5877272"/>
            <a:ext cx="360040" cy="2705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31" name="Line 7"/>
          <p:cNvSpPr>
            <a:spLocks noChangeShapeType="1"/>
          </p:cNvSpPr>
          <p:nvPr/>
        </p:nvSpPr>
        <p:spPr bwMode="auto">
          <a:xfrm rot="10800000" flipH="1">
            <a:off x="4716016" y="5949280"/>
            <a:ext cx="216024" cy="1440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32" name="Rectangle 8"/>
          <p:cNvSpPr>
            <a:spLocks/>
          </p:cNvSpPr>
          <p:nvPr/>
        </p:nvSpPr>
        <p:spPr bwMode="auto">
          <a:xfrm>
            <a:off x="3995936" y="4653716"/>
            <a:ext cx="1074451" cy="215444"/>
          </a:xfrm>
          <a:prstGeom prst="rect">
            <a:avLst/>
          </a:prstGeom>
          <a:solidFill>
            <a:srgbClr val="FFCC66"/>
          </a:solidFill>
          <a:ln w="12700">
            <a:noFill/>
            <a:miter lim="800000"/>
            <a:headEnd/>
            <a:tailEnd/>
          </a:ln>
        </p:spPr>
        <p:txBody>
          <a:bodyPr wrap="none" lIns="0" tIns="0" rIns="40630" bIns="0">
            <a:spAutoFit/>
          </a:bodyPr>
          <a:lstStyle/>
          <a:p>
            <a:pPr marL="39688"/>
            <a:r>
              <a:rPr lang="en-US" altLang="ja-JP" sz="1400" dirty="0"/>
              <a:t>Beam current</a:t>
            </a:r>
          </a:p>
        </p:txBody>
      </p:sp>
      <p:sp>
        <p:nvSpPr>
          <p:cNvPr id="33" name="Rectangle 9"/>
          <p:cNvSpPr>
            <a:spLocks/>
          </p:cNvSpPr>
          <p:nvPr/>
        </p:nvSpPr>
        <p:spPr bwMode="auto">
          <a:xfrm>
            <a:off x="4644754" y="6093296"/>
            <a:ext cx="2015478" cy="215444"/>
          </a:xfrm>
          <a:prstGeom prst="rect">
            <a:avLst/>
          </a:prstGeom>
          <a:solidFill>
            <a:srgbClr val="FFCC66"/>
          </a:solidFill>
          <a:ln w="12700">
            <a:noFill/>
            <a:miter lim="800000"/>
            <a:headEnd/>
            <a:tailEnd/>
          </a:ln>
        </p:spPr>
        <p:txBody>
          <a:bodyPr wrap="none" lIns="0" tIns="0" rIns="40630" bIns="0">
            <a:spAutoFit/>
          </a:bodyPr>
          <a:lstStyle/>
          <a:p>
            <a:pPr marL="39688"/>
            <a:r>
              <a:rPr lang="en-US" altLang="ja-JP" sz="1400" dirty="0"/>
              <a:t>Vertical beta function at IP</a:t>
            </a:r>
          </a:p>
        </p:txBody>
      </p:sp>
      <p:sp>
        <p:nvSpPr>
          <p:cNvPr id="34" name="Rectangle 10"/>
          <p:cNvSpPr>
            <a:spLocks/>
          </p:cNvSpPr>
          <p:nvPr/>
        </p:nvSpPr>
        <p:spPr bwMode="auto">
          <a:xfrm>
            <a:off x="6444208" y="5301208"/>
            <a:ext cx="2520280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40630" bIns="0">
            <a:spAutoFit/>
          </a:bodyPr>
          <a:lstStyle/>
          <a:p>
            <a:pPr marL="39688"/>
            <a:r>
              <a:rPr lang="en-US" altLang="ja-JP" sz="1400" dirty="0" smtClean="0"/>
              <a:t>Geometrical reduction </a:t>
            </a:r>
            <a:r>
              <a:rPr lang="en-US" altLang="ja-JP" sz="1400" dirty="0"/>
              <a:t>factors</a:t>
            </a:r>
          </a:p>
          <a:p>
            <a:pPr marL="39688"/>
            <a:r>
              <a:rPr lang="en-US" altLang="ja-JP" sz="1400" dirty="0"/>
              <a:t>(crossing </a:t>
            </a:r>
            <a:r>
              <a:rPr lang="en-US" altLang="ja-JP" sz="1400" dirty="0" smtClean="0"/>
              <a:t>angle, hourglass </a:t>
            </a:r>
            <a:r>
              <a:rPr lang="en-US" altLang="ja-JP" sz="1400" dirty="0"/>
              <a:t>effect)</a:t>
            </a:r>
          </a:p>
        </p:txBody>
      </p:sp>
      <p:sp>
        <p:nvSpPr>
          <p:cNvPr id="35" name="Oval 11"/>
          <p:cNvSpPr>
            <a:spLocks/>
          </p:cNvSpPr>
          <p:nvPr/>
        </p:nvSpPr>
        <p:spPr bwMode="auto">
          <a:xfrm>
            <a:off x="4932040" y="5589240"/>
            <a:ext cx="576064" cy="504056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>
              <a:ea typeface="ヒラギノ角ゴ ProN W3"/>
              <a:cs typeface="ヒラギノ角ゴ ProN W3"/>
            </a:endParaRPr>
          </a:p>
        </p:txBody>
      </p:sp>
      <p:sp>
        <p:nvSpPr>
          <p:cNvPr id="36" name="Rectangle 13"/>
          <p:cNvSpPr>
            <a:spLocks/>
          </p:cNvSpPr>
          <p:nvPr/>
        </p:nvSpPr>
        <p:spPr bwMode="auto">
          <a:xfrm>
            <a:off x="2339752" y="6093296"/>
            <a:ext cx="1760793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0" bIns="0">
            <a:spAutoFit/>
          </a:bodyPr>
          <a:lstStyle/>
          <a:p>
            <a:pPr marL="39688"/>
            <a:r>
              <a:rPr lang="en-US" altLang="ja-JP" sz="1400" dirty="0"/>
              <a:t>Beam aspect ratio at IP</a:t>
            </a:r>
          </a:p>
        </p:txBody>
      </p:sp>
      <p:sp>
        <p:nvSpPr>
          <p:cNvPr id="37" name="Rectangle 14"/>
          <p:cNvSpPr>
            <a:spLocks/>
          </p:cNvSpPr>
          <p:nvPr/>
        </p:nvSpPr>
        <p:spPr bwMode="auto">
          <a:xfrm>
            <a:off x="2267744" y="4797152"/>
            <a:ext cx="1094841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0" bIns="0">
            <a:spAutoFit/>
          </a:bodyPr>
          <a:lstStyle/>
          <a:p>
            <a:pPr marL="39688"/>
            <a:r>
              <a:rPr lang="en-US" altLang="ja-JP" sz="1400" dirty="0"/>
              <a:t>Lorentz factor</a:t>
            </a:r>
          </a:p>
        </p:txBody>
      </p:sp>
      <p:sp>
        <p:nvSpPr>
          <p:cNvPr id="38" name="Oval 11"/>
          <p:cNvSpPr>
            <a:spLocks/>
          </p:cNvSpPr>
          <p:nvPr/>
        </p:nvSpPr>
        <p:spPr bwMode="auto">
          <a:xfrm>
            <a:off x="4860032" y="4941168"/>
            <a:ext cx="288032" cy="576064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>
              <a:ea typeface="ヒラギノ角ゴ ProN W3"/>
              <a:cs typeface="ヒラギノ角ゴ ProN W3"/>
            </a:endParaRPr>
          </a:p>
        </p:txBody>
      </p:sp>
      <p:sp>
        <p:nvSpPr>
          <p:cNvPr id="39" name="Oval 11"/>
          <p:cNvSpPr>
            <a:spLocks/>
          </p:cNvSpPr>
          <p:nvPr/>
        </p:nvSpPr>
        <p:spPr bwMode="auto">
          <a:xfrm>
            <a:off x="5148064" y="4941168"/>
            <a:ext cx="432048" cy="576064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>
              <a:ea typeface="ヒラギノ角ゴ ProN W3"/>
              <a:cs typeface="ヒラギノ角ゴ ProN W3"/>
            </a:endParaRPr>
          </a:p>
        </p:txBody>
      </p:sp>
      <p:sp>
        <p:nvSpPr>
          <p:cNvPr id="40" name="Oval 11"/>
          <p:cNvSpPr>
            <a:spLocks/>
          </p:cNvSpPr>
          <p:nvPr/>
        </p:nvSpPr>
        <p:spPr bwMode="auto">
          <a:xfrm>
            <a:off x="5580112" y="5085184"/>
            <a:ext cx="792088" cy="10081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>
              <a:ea typeface="ヒラギノ角ゴ ProN W3"/>
              <a:cs typeface="ヒラギノ角ゴ ProN W3"/>
            </a:endParaRPr>
          </a:p>
        </p:txBody>
      </p:sp>
      <p:sp>
        <p:nvSpPr>
          <p:cNvPr id="41" name="Line 4"/>
          <p:cNvSpPr>
            <a:spLocks noChangeShapeType="1"/>
          </p:cNvSpPr>
          <p:nvPr/>
        </p:nvSpPr>
        <p:spPr bwMode="auto">
          <a:xfrm>
            <a:off x="4716016" y="4869160"/>
            <a:ext cx="216024" cy="2160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42" name="Line 2"/>
          <p:cNvSpPr>
            <a:spLocks noChangeShapeType="1"/>
          </p:cNvSpPr>
          <p:nvPr/>
        </p:nvSpPr>
        <p:spPr bwMode="auto">
          <a:xfrm flipH="1">
            <a:off x="5508104" y="4869160"/>
            <a:ext cx="486544" cy="28803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43" name="Oval 11"/>
          <p:cNvSpPr>
            <a:spLocks/>
          </p:cNvSpPr>
          <p:nvPr/>
        </p:nvSpPr>
        <p:spPr bwMode="auto">
          <a:xfrm>
            <a:off x="4139952" y="5013176"/>
            <a:ext cx="648072" cy="10081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>
              <a:ea typeface="ヒラギノ角ゴ ProN W3"/>
              <a:cs typeface="ヒラギノ角ゴ ProN W3"/>
            </a:endParaRPr>
          </a:p>
        </p:txBody>
      </p:sp>
      <p:sp>
        <p:nvSpPr>
          <p:cNvPr id="44" name="Line 6"/>
          <p:cNvSpPr>
            <a:spLocks noChangeShapeType="1"/>
          </p:cNvSpPr>
          <p:nvPr/>
        </p:nvSpPr>
        <p:spPr bwMode="auto">
          <a:xfrm rot="10800000" flipV="1">
            <a:off x="6156176" y="5445224"/>
            <a:ext cx="288032" cy="7200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2618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4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7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0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 fontScale="90000"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Collision Scheme</a:t>
            </a:r>
            <a:br>
              <a:rPr lang="en-US" altLang="ja-JP" dirty="0">
                <a:solidFill>
                  <a:srgbClr val="FFFF00"/>
                </a:solidFill>
              </a:rPr>
            </a:br>
            <a:r>
              <a:rPr lang="en-US" altLang="ja-JP" dirty="0" smtClean="0">
                <a:solidFill>
                  <a:srgbClr val="FFFF00"/>
                </a:solidFill>
              </a:rPr>
              <a:t>Nano </a:t>
            </a:r>
            <a:r>
              <a:rPr lang="en-US" altLang="ja-JP" dirty="0">
                <a:solidFill>
                  <a:srgbClr val="FFFF00"/>
                </a:solidFill>
              </a:rPr>
              <a:t>Beam </a:t>
            </a:r>
            <a:r>
              <a:rPr lang="en-US" altLang="ja-JP" dirty="0" smtClean="0">
                <a:solidFill>
                  <a:srgbClr val="FFFF00"/>
                </a:solidFill>
              </a:rPr>
              <a:t>Scheme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899592" y="6597352"/>
            <a:ext cx="720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solidFill>
                  <a:srgbClr val="FFFF00"/>
                </a:solidFill>
              </a:rPr>
              <a:t>2012/6/6	</a:t>
            </a:r>
            <a:r>
              <a:rPr lang="en-US" altLang="ja-JP" sz="1000" dirty="0">
                <a:solidFill>
                  <a:srgbClr val="FFFF00"/>
                </a:solidFill>
              </a:rPr>
              <a:t>	</a:t>
            </a:r>
            <a:r>
              <a:rPr lang="en-US" altLang="ja-JP" sz="1000" dirty="0" smtClean="0">
                <a:solidFill>
                  <a:srgbClr val="FFFF00"/>
                </a:solidFill>
              </a:rPr>
              <a:t> ECLOUD’12 (the 5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electron-cloud workshop) @ La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Biodola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000" dirty="0" smtClean="0">
                <a:solidFill>
                  <a:srgbClr val="FFFF00"/>
                </a:solidFill>
              </a:rPr>
              <a:t>(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isola</a:t>
            </a:r>
            <a:r>
              <a:rPr lang="en-US" altLang="ja-JP" sz="1000" dirty="0" smtClean="0">
                <a:solidFill>
                  <a:srgbClr val="FFFF00"/>
                </a:solidFill>
              </a:rPr>
              <a:t>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d’Elba</a:t>
            </a:r>
            <a:r>
              <a:rPr lang="en-US" altLang="ja-JP" sz="1000" dirty="0" smtClean="0">
                <a:solidFill>
                  <a:srgbClr val="FFFF00"/>
                </a:solidFill>
              </a:rPr>
              <a:t>) Italy	             5 </a:t>
            </a:r>
            <a:endParaRPr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00392" y="6296017"/>
            <a:ext cx="1043608" cy="561983"/>
          </a:xfrm>
          <a:prstGeom prst="rect">
            <a:avLst/>
          </a:prstGeom>
          <a:noFill/>
        </p:spPr>
      </p:pic>
      <p:sp>
        <p:nvSpPr>
          <p:cNvPr id="45" name="Oval 3"/>
          <p:cNvSpPr>
            <a:spLocks/>
          </p:cNvSpPr>
          <p:nvPr/>
        </p:nvSpPr>
        <p:spPr bwMode="auto">
          <a:xfrm>
            <a:off x="2395537" y="2821000"/>
            <a:ext cx="1677988" cy="608012"/>
          </a:xfrm>
          <a:prstGeom prst="ellipse">
            <a:avLst/>
          </a:prstGeom>
          <a:solidFill>
            <a:schemeClr val="accent6">
              <a:lumMod val="60000"/>
              <a:lumOff val="40000"/>
              <a:alpha val="35000"/>
            </a:schemeClr>
          </a:solidFill>
          <a:ln w="12700" cap="flat">
            <a:solidFill>
              <a:schemeClr val="accent6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" dist="12700" dir="2700000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>
              <a:latin typeface="Times" charset="0"/>
              <a:ea typeface="Osaka" charset="-128"/>
              <a:cs typeface="Osaka" charset="-128"/>
            </a:endParaRPr>
          </a:p>
        </p:txBody>
      </p:sp>
      <p:sp>
        <p:nvSpPr>
          <p:cNvPr id="46" name="Oval 3"/>
          <p:cNvSpPr>
            <a:spLocks/>
          </p:cNvSpPr>
          <p:nvPr/>
        </p:nvSpPr>
        <p:spPr bwMode="auto">
          <a:xfrm>
            <a:off x="217487" y="2838462"/>
            <a:ext cx="1671638" cy="590550"/>
          </a:xfrm>
          <a:prstGeom prst="ellipse">
            <a:avLst/>
          </a:prstGeom>
          <a:solidFill>
            <a:schemeClr val="accent5">
              <a:lumMod val="40000"/>
              <a:lumOff val="60000"/>
              <a:alpha val="70000"/>
            </a:schemeClr>
          </a:solidFill>
          <a:ln w="12700" cap="flat">
            <a:solidFill>
              <a:schemeClr val="accent5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" dist="12700" dir="2700000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>
              <a:latin typeface="Times" charset="0"/>
              <a:ea typeface="Osaka" charset="-128"/>
              <a:cs typeface="Osaka" charset="-128"/>
            </a:endParaRPr>
          </a:p>
        </p:txBody>
      </p:sp>
      <p:sp>
        <p:nvSpPr>
          <p:cNvPr id="47" name="Line 7"/>
          <p:cNvSpPr>
            <a:spLocks noChangeShapeType="1"/>
          </p:cNvSpPr>
          <p:nvPr/>
        </p:nvSpPr>
        <p:spPr bwMode="auto">
          <a:xfrm rot="10800000" flipH="1">
            <a:off x="238125" y="3111512"/>
            <a:ext cx="768350" cy="11113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  <a:miter lim="800000"/>
            <a:headEnd type="stealth" w="med" len="med"/>
            <a:tailEnd type="stealth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8" name="Oval 12"/>
          <p:cNvSpPr>
            <a:spLocks/>
          </p:cNvSpPr>
          <p:nvPr/>
        </p:nvSpPr>
        <p:spPr bwMode="auto">
          <a:xfrm rot="11701905">
            <a:off x="4059237" y="3113683"/>
            <a:ext cx="4892675" cy="177800"/>
          </a:xfrm>
          <a:prstGeom prst="ellipse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49" name="Oval 11"/>
          <p:cNvSpPr>
            <a:spLocks/>
          </p:cNvSpPr>
          <p:nvPr/>
        </p:nvSpPr>
        <p:spPr bwMode="auto">
          <a:xfrm rot="20702062">
            <a:off x="4059237" y="3107333"/>
            <a:ext cx="4892675" cy="179387"/>
          </a:xfrm>
          <a:prstGeom prst="ellipse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solidFill>
              <a:schemeClr val="accent5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>
              <a:solidFill>
                <a:srgbClr val="FFFFFF"/>
              </a:solidFill>
              <a:latin typeface="Times" charset="0"/>
            </a:endParaRPr>
          </a:p>
        </p:txBody>
      </p:sp>
      <p:sp>
        <p:nvSpPr>
          <p:cNvPr id="50" name="Line 15"/>
          <p:cNvSpPr>
            <a:spLocks noChangeShapeType="1"/>
          </p:cNvSpPr>
          <p:nvPr/>
        </p:nvSpPr>
        <p:spPr bwMode="auto">
          <a:xfrm>
            <a:off x="6156176" y="3212977"/>
            <a:ext cx="320824" cy="89024"/>
          </a:xfrm>
          <a:prstGeom prst="line">
            <a:avLst/>
          </a:prstGeom>
          <a:noFill/>
          <a:ln w="25400">
            <a:solidFill>
              <a:srgbClr val="6E7A89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1" name="Line 16"/>
          <p:cNvSpPr>
            <a:spLocks noChangeShapeType="1"/>
          </p:cNvSpPr>
          <p:nvPr/>
        </p:nvSpPr>
        <p:spPr bwMode="auto">
          <a:xfrm>
            <a:off x="6140326" y="3204593"/>
            <a:ext cx="320824" cy="82674"/>
          </a:xfrm>
          <a:prstGeom prst="line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2" name="Line 17"/>
          <p:cNvSpPr>
            <a:spLocks noChangeShapeType="1"/>
          </p:cNvSpPr>
          <p:nvPr/>
        </p:nvSpPr>
        <p:spPr bwMode="auto">
          <a:xfrm>
            <a:off x="6300192" y="3284983"/>
            <a:ext cx="72007" cy="360041"/>
          </a:xfrm>
          <a:prstGeom prst="line">
            <a:avLst/>
          </a:prstGeom>
          <a:noFill/>
          <a:ln w="25400">
            <a:solidFill>
              <a:srgbClr val="6E7A89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3" name="Rectangle 18"/>
          <p:cNvSpPr>
            <a:spLocks/>
          </p:cNvSpPr>
          <p:nvPr/>
        </p:nvSpPr>
        <p:spPr bwMode="auto">
          <a:xfrm>
            <a:off x="6300192" y="3573016"/>
            <a:ext cx="1008112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altLang="ja-JP" i="1" dirty="0" smtClean="0">
                <a:solidFill>
                  <a:srgbClr val="FF6600"/>
                </a:solidFill>
                <a:latin typeface="Calibri" charset="0"/>
                <a:ea typeface="Cochin" charset="0"/>
                <a:cs typeface="Cochin" charset="0"/>
              </a:rPr>
              <a:t>d</a:t>
            </a:r>
            <a:r>
              <a:rPr lang="en-US" altLang="ja-JP" dirty="0" smtClean="0">
                <a:solidFill>
                  <a:srgbClr val="FF6600"/>
                </a:solidFill>
                <a:latin typeface="Calibri" charset="0"/>
                <a:ea typeface="Cochin" charset="0"/>
                <a:cs typeface="Cochin" charset="0"/>
              </a:rPr>
              <a:t> = </a:t>
            </a:r>
            <a:r>
              <a:rPr lang="en-US" altLang="ja-JP" dirty="0" smtClean="0">
                <a:solidFill>
                  <a:srgbClr val="FF6600"/>
                </a:solidFill>
                <a:latin typeface="Calibri" charset="0"/>
                <a:ea typeface="Cochin" charset="0"/>
                <a:cs typeface="Cochin" charset="0"/>
                <a:sym typeface="Symbol"/>
              </a:rPr>
              <a:t></a:t>
            </a:r>
            <a:r>
              <a:rPr lang="en-US" altLang="ja-JP" baseline="-25000" dirty="0" smtClean="0">
                <a:solidFill>
                  <a:srgbClr val="FF6600"/>
                </a:solidFill>
                <a:latin typeface="Calibri" charset="0"/>
                <a:ea typeface="Cochin" charset="0"/>
                <a:cs typeface="Cochin" charset="0"/>
                <a:sym typeface="Symbol"/>
              </a:rPr>
              <a:t>x</a:t>
            </a:r>
            <a:r>
              <a:rPr lang="en-US" altLang="ja-JP" dirty="0" smtClean="0">
                <a:solidFill>
                  <a:srgbClr val="FF6600"/>
                </a:solidFill>
                <a:latin typeface="Calibri" charset="0"/>
                <a:ea typeface="Cochin" charset="0"/>
                <a:cs typeface="Cochin" charset="0"/>
                <a:sym typeface="Symbol"/>
              </a:rPr>
              <a:t>*/</a:t>
            </a:r>
            <a:r>
              <a:rPr lang="en-US" altLang="ja-JP" i="1" dirty="0" smtClean="0">
                <a:solidFill>
                  <a:srgbClr val="FF6600"/>
                </a:solidFill>
                <a:latin typeface="Calibri" charset="0"/>
                <a:ea typeface="Cochin" charset="0"/>
                <a:cs typeface="Cochin" charset="0"/>
                <a:sym typeface="Symbol"/>
              </a:rPr>
              <a:t></a:t>
            </a:r>
            <a:endParaRPr lang="en-US" altLang="ja-JP" i="1" dirty="0">
              <a:solidFill>
                <a:srgbClr val="FF6600"/>
              </a:solidFill>
              <a:latin typeface="Calibri" charset="0"/>
              <a:ea typeface="Cochin" charset="0"/>
              <a:cs typeface="Cochin" charset="0"/>
            </a:endParaRPr>
          </a:p>
        </p:txBody>
      </p:sp>
      <p:sp>
        <p:nvSpPr>
          <p:cNvPr id="54" name="テキスト ボックス 27"/>
          <p:cNvSpPr txBox="1">
            <a:spLocks noChangeArrowheads="1"/>
          </p:cNvSpPr>
          <p:nvPr/>
        </p:nvSpPr>
        <p:spPr bwMode="auto">
          <a:xfrm>
            <a:off x="5300897" y="1556792"/>
            <a:ext cx="20794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2D2D8A"/>
                </a:solidFill>
                <a:ea typeface="Arial Black" charset="0"/>
                <a:cs typeface="Lucida Grande"/>
              </a:rPr>
              <a:t>SuperKEKB</a:t>
            </a:r>
          </a:p>
          <a:p>
            <a:pPr algn="ctr"/>
            <a:r>
              <a:rPr lang="en-US" altLang="ja-JP" dirty="0" err="1" smtClean="0">
                <a:solidFill>
                  <a:srgbClr val="2D2D8A"/>
                </a:solidFill>
                <a:ea typeface="Arial Black" charset="0"/>
                <a:cs typeface="Lucida Grande"/>
              </a:rPr>
              <a:t>Nano</a:t>
            </a:r>
            <a:r>
              <a:rPr lang="en-US" altLang="ja-JP" dirty="0" smtClean="0">
                <a:solidFill>
                  <a:srgbClr val="2D2D8A"/>
                </a:solidFill>
                <a:ea typeface="Arial Black" charset="0"/>
                <a:cs typeface="Lucida Grande"/>
              </a:rPr>
              <a:t> Beam scheme</a:t>
            </a:r>
            <a:endParaRPr lang="ja-JP" altLang="en-US" dirty="0">
              <a:solidFill>
                <a:srgbClr val="2D2D8A"/>
              </a:solidFill>
              <a:ea typeface="Arial Black" charset="0"/>
              <a:cs typeface="Lucida Grande"/>
            </a:endParaRPr>
          </a:p>
        </p:txBody>
      </p:sp>
      <p:sp>
        <p:nvSpPr>
          <p:cNvPr id="55" name="テキスト ボックス 36"/>
          <p:cNvSpPr txBox="1">
            <a:spLocks noChangeArrowheads="1"/>
          </p:cNvSpPr>
          <p:nvPr/>
        </p:nvSpPr>
        <p:spPr bwMode="auto">
          <a:xfrm>
            <a:off x="7380312" y="3152001"/>
            <a:ext cx="17281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ja-JP" sz="1200" dirty="0">
                <a:latin typeface="Arial" charset="0"/>
                <a:ea typeface="Arial" charset="0"/>
                <a:cs typeface="Arial" charset="0"/>
              </a:rPr>
              <a:t>Half crossing </a:t>
            </a:r>
            <a:r>
              <a:rPr lang="en-US" altLang="ja-JP" sz="1200" dirty="0" smtClean="0">
                <a:latin typeface="Arial" charset="0"/>
                <a:ea typeface="Arial" charset="0"/>
                <a:cs typeface="Arial" charset="0"/>
              </a:rPr>
              <a:t>angle : </a:t>
            </a:r>
            <a:r>
              <a:rPr lang="en-US" altLang="ja-JP" sz="1200" i="1" dirty="0" smtClean="0">
                <a:latin typeface="Symbol" charset="2"/>
                <a:ea typeface="Symbol" charset="2"/>
                <a:cs typeface="Symbol" charset="2"/>
              </a:rPr>
              <a:t>f</a:t>
            </a:r>
            <a:endParaRPr lang="ja-JP" altLang="en-US" sz="1200" i="1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56" name="円弧 55"/>
          <p:cNvSpPr/>
          <p:nvPr/>
        </p:nvSpPr>
        <p:spPr>
          <a:xfrm>
            <a:off x="7020272" y="2924944"/>
            <a:ext cx="471122" cy="576064"/>
          </a:xfrm>
          <a:prstGeom prst="arc">
            <a:avLst>
              <a:gd name="adj1" fmla="val 18979758"/>
              <a:gd name="adj2" fmla="val 2259902"/>
            </a:avLst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ja-JP" alt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7" name="テキスト ボックス 42"/>
          <p:cNvSpPr txBox="1">
            <a:spLocks noChangeArrowheads="1"/>
          </p:cNvSpPr>
          <p:nvPr/>
        </p:nvSpPr>
        <p:spPr bwMode="auto">
          <a:xfrm>
            <a:off x="7452320" y="2924944"/>
            <a:ext cx="13146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 smtClean="0">
                <a:latin typeface="Calibri" charset="0"/>
              </a:rPr>
              <a:t>2</a:t>
            </a:r>
            <a:r>
              <a:rPr lang="en-US" altLang="ja-JP" sz="1600" i="1" dirty="0" smtClean="0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altLang="ja-JP" sz="1600" dirty="0" smtClean="0">
                <a:ea typeface="Symbol" charset="2"/>
                <a:cs typeface="Symbol" charset="2"/>
              </a:rPr>
              <a:t> </a:t>
            </a:r>
            <a:r>
              <a:rPr lang="en-US" altLang="ja-JP" sz="1600" dirty="0" smtClean="0">
                <a:ea typeface="Symbol" charset="2"/>
                <a:cs typeface="Lucida Grande"/>
              </a:rPr>
              <a:t>= 83 </a:t>
            </a:r>
            <a:r>
              <a:rPr lang="en-US" altLang="ja-JP" sz="1600" dirty="0" err="1" smtClean="0">
                <a:ea typeface="Symbol" charset="2"/>
                <a:cs typeface="Lucida Grande"/>
              </a:rPr>
              <a:t>mrad</a:t>
            </a:r>
            <a:endParaRPr lang="ja-JP" altLang="en-US" sz="1600" dirty="0">
              <a:ea typeface="Symbol" charset="2"/>
              <a:cs typeface="Lucida Grande"/>
            </a:endParaRPr>
          </a:p>
        </p:txBody>
      </p:sp>
      <p:cxnSp>
        <p:nvCxnSpPr>
          <p:cNvPr id="58" name="直線矢印コネクタ 57"/>
          <p:cNvCxnSpPr/>
          <p:nvPr/>
        </p:nvCxnSpPr>
        <p:spPr>
          <a:xfrm rot="16200000" flipH="1" flipV="1">
            <a:off x="862806" y="2951969"/>
            <a:ext cx="304800" cy="4762"/>
          </a:xfrm>
          <a:prstGeom prst="straightConnector1">
            <a:avLst/>
          </a:prstGeom>
          <a:ln w="19050" cap="flat" cmpd="sng" algn="ctr">
            <a:solidFill>
              <a:schemeClr val="tx2"/>
            </a:solidFill>
            <a:prstDash val="solid"/>
            <a:round/>
            <a:headEnd type="stealth" w="med" len="lg"/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/>
          <p:cNvCxnSpPr/>
          <p:nvPr/>
        </p:nvCxnSpPr>
        <p:spPr>
          <a:xfrm>
            <a:off x="4249737" y="2592983"/>
            <a:ext cx="2197100" cy="582612"/>
          </a:xfrm>
          <a:prstGeom prst="straightConnector1">
            <a:avLst/>
          </a:prstGeom>
          <a:ln w="19050" cap="flat" cmpd="sng" algn="ctr">
            <a:solidFill>
              <a:schemeClr val="tx2"/>
            </a:solidFill>
            <a:prstDash val="solid"/>
            <a:headEnd type="stealth" w="med" len="lg"/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/>
          <p:cNvCxnSpPr/>
          <p:nvPr/>
        </p:nvCxnSpPr>
        <p:spPr>
          <a:xfrm rot="5400000">
            <a:off x="5873750" y="2766020"/>
            <a:ext cx="212725" cy="123825"/>
          </a:xfrm>
          <a:prstGeom prst="straightConnector1">
            <a:avLst/>
          </a:prstGeom>
          <a:ln w="19050" cap="flat" cmpd="sng" algn="ctr">
            <a:solidFill>
              <a:schemeClr val="tx2"/>
            </a:solidFill>
            <a:prstDash val="solid"/>
            <a:headEnd w="med"/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/>
          <p:cNvCxnSpPr/>
          <p:nvPr/>
        </p:nvCxnSpPr>
        <p:spPr>
          <a:xfrm rot="16200000">
            <a:off x="5715793" y="3039865"/>
            <a:ext cx="212725" cy="125412"/>
          </a:xfrm>
          <a:prstGeom prst="straightConnector1">
            <a:avLst/>
          </a:prstGeom>
          <a:ln w="19050" cap="flat" cmpd="sng" algn="ctr">
            <a:solidFill>
              <a:schemeClr val="tx2"/>
            </a:solidFill>
            <a:prstDash val="solid"/>
            <a:headEnd w="med"/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2" name="Object 2"/>
          <p:cNvGraphicFramePr>
            <a:graphicFrameLocks noChangeAspect="1"/>
          </p:cNvGraphicFramePr>
          <p:nvPr/>
        </p:nvGraphicFramePr>
        <p:xfrm>
          <a:off x="849312" y="2408250"/>
          <a:ext cx="303213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46" name="数式" r:id="rId9" imgW="177800" imgH="203200" progId="Equation.3">
                  <p:embed/>
                </p:oleObj>
              </mc:Choice>
              <mc:Fallback>
                <p:oleObj name="数式" r:id="rId9" imgW="1778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312" y="2408250"/>
                        <a:ext cx="303213" cy="344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3"/>
          <p:cNvGraphicFramePr>
            <a:graphicFrameLocks noChangeAspect="1"/>
          </p:cNvGraphicFramePr>
          <p:nvPr/>
        </p:nvGraphicFramePr>
        <p:xfrm>
          <a:off x="503850" y="3494517"/>
          <a:ext cx="309562" cy="366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47" name="数式" r:id="rId11" imgW="165100" imgH="190500" progId="Equation.3">
                  <p:embed/>
                </p:oleObj>
              </mc:Choice>
              <mc:Fallback>
                <p:oleObj name="数式" r:id="rId11" imgW="1651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850" y="3494517"/>
                        <a:ext cx="309562" cy="3665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テキスト ボックス 42"/>
          <p:cNvSpPr txBox="1">
            <a:spLocks noChangeArrowheads="1"/>
          </p:cNvSpPr>
          <p:nvPr/>
        </p:nvSpPr>
        <p:spPr bwMode="auto">
          <a:xfrm>
            <a:off x="5076056" y="3882534"/>
            <a:ext cx="27744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dirty="0">
                <a:solidFill>
                  <a:srgbClr val="FF6600"/>
                </a:solidFill>
                <a:ea typeface="Arial" charset="0"/>
                <a:cs typeface="Lucida Grande"/>
              </a:rPr>
              <a:t>overlap region &lt;&lt; bunch length</a:t>
            </a:r>
            <a:endParaRPr lang="ja-JP" altLang="en-US" sz="1600" dirty="0">
              <a:solidFill>
                <a:srgbClr val="FF6600"/>
              </a:solidFill>
              <a:ea typeface="Arial Black" charset="0"/>
              <a:cs typeface="Lucida Grande"/>
            </a:endParaRPr>
          </a:p>
        </p:txBody>
      </p:sp>
      <p:cxnSp>
        <p:nvCxnSpPr>
          <p:cNvPr id="65" name="直線矢印コネクタ 64"/>
          <p:cNvCxnSpPr/>
          <p:nvPr/>
        </p:nvCxnSpPr>
        <p:spPr>
          <a:xfrm flipV="1">
            <a:off x="4405312" y="3793230"/>
            <a:ext cx="527050" cy="163513"/>
          </a:xfrm>
          <a:prstGeom prst="straightConnector1">
            <a:avLst/>
          </a:prstGeom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直線矢印コネクタ 65"/>
          <p:cNvCxnSpPr/>
          <p:nvPr/>
        </p:nvCxnSpPr>
        <p:spPr>
          <a:xfrm rot="10800000">
            <a:off x="8156575" y="3785195"/>
            <a:ext cx="587375" cy="152400"/>
          </a:xfrm>
          <a:prstGeom prst="straightConnector1">
            <a:avLst/>
          </a:prstGeom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直線矢印コネクタ 66"/>
          <p:cNvCxnSpPr/>
          <p:nvPr/>
        </p:nvCxnSpPr>
        <p:spPr>
          <a:xfrm>
            <a:off x="1604962" y="3133737"/>
            <a:ext cx="528638" cy="3175"/>
          </a:xfrm>
          <a:prstGeom prst="straightConnector1">
            <a:avLst/>
          </a:prstGeom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直線矢印コネクタ 67"/>
          <p:cNvCxnSpPr/>
          <p:nvPr/>
        </p:nvCxnSpPr>
        <p:spPr>
          <a:xfrm flipH="1">
            <a:off x="2166937" y="3141675"/>
            <a:ext cx="527050" cy="3175"/>
          </a:xfrm>
          <a:prstGeom prst="straightConnector1">
            <a:avLst/>
          </a:prstGeom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9" name="Object 7"/>
          <p:cNvGraphicFramePr>
            <a:graphicFrameLocks noChangeAspect="1"/>
          </p:cNvGraphicFramePr>
          <p:nvPr/>
        </p:nvGraphicFramePr>
        <p:xfrm>
          <a:off x="5508104" y="2417585"/>
          <a:ext cx="303212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48" name="数式" r:id="rId13" imgW="177800" imgH="203200" progId="Equation.3">
                  <p:embed/>
                </p:oleObj>
              </mc:Choice>
              <mc:Fallback>
                <p:oleObj name="数式" r:id="rId13" imgW="1778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4" y="2417585"/>
                        <a:ext cx="303212" cy="344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8"/>
          <p:cNvGraphicFramePr>
            <a:graphicFrameLocks noChangeAspect="1"/>
          </p:cNvGraphicFramePr>
          <p:nvPr/>
        </p:nvGraphicFramePr>
        <p:xfrm>
          <a:off x="4148860" y="2237481"/>
          <a:ext cx="309214" cy="359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49" name="数式" r:id="rId14" imgW="165100" imgH="190500" progId="Equation.3">
                  <p:embed/>
                </p:oleObj>
              </mc:Choice>
              <mc:Fallback>
                <p:oleObj name="数式" r:id="rId14" imgW="1651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8860" y="2237481"/>
                        <a:ext cx="309214" cy="3597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正方形/長方形 42"/>
          <p:cNvSpPr>
            <a:spLocks noChangeArrowheads="1"/>
          </p:cNvSpPr>
          <p:nvPr/>
        </p:nvSpPr>
        <p:spPr bwMode="auto">
          <a:xfrm>
            <a:off x="4376947" y="2217135"/>
            <a:ext cx="10311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 dirty="0" smtClean="0">
                <a:ea typeface="Osaka" charset="-128"/>
                <a:cs typeface="Osaka" charset="-128"/>
              </a:rPr>
              <a:t> 5</a:t>
            </a:r>
            <a:r>
              <a:rPr lang="en-US" altLang="ja-JP" sz="1800" dirty="0">
                <a:ea typeface="Osaka" charset="-128"/>
                <a:cs typeface="Osaka" charset="-128"/>
              </a:rPr>
              <a:t>-6 mm</a:t>
            </a:r>
            <a:endParaRPr lang="ja-JP" altLang="en-US" sz="1800" dirty="0">
              <a:ea typeface="Osaka" charset="-128"/>
              <a:cs typeface="Osaka" charset="-128"/>
            </a:endParaRPr>
          </a:p>
        </p:txBody>
      </p:sp>
      <p:sp>
        <p:nvSpPr>
          <p:cNvPr id="72" name="正方形/長方形 43"/>
          <p:cNvSpPr>
            <a:spLocks noChangeArrowheads="1"/>
          </p:cNvSpPr>
          <p:nvPr/>
        </p:nvSpPr>
        <p:spPr bwMode="auto">
          <a:xfrm>
            <a:off x="5762689" y="2412628"/>
            <a:ext cx="11652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 dirty="0">
                <a:ea typeface="Osaka" charset="-128"/>
                <a:cs typeface="Osaka" charset="-128"/>
              </a:rPr>
              <a:t>10-12 </a:t>
            </a:r>
            <a:r>
              <a:rPr lang="en-US" altLang="ja-JP" sz="1800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altLang="ja-JP" sz="1800" dirty="0">
                <a:ea typeface="Osaka" charset="-128"/>
                <a:cs typeface="Osaka" charset="-128"/>
              </a:rPr>
              <a:t>m</a:t>
            </a:r>
            <a:endParaRPr lang="ja-JP" altLang="en-US" sz="1800" dirty="0">
              <a:ea typeface="Osaka" charset="-128"/>
              <a:cs typeface="Osaka" charset="-128"/>
            </a:endParaRPr>
          </a:p>
        </p:txBody>
      </p:sp>
      <p:sp>
        <p:nvSpPr>
          <p:cNvPr id="73" name="正方形/長方形 44"/>
          <p:cNvSpPr>
            <a:spLocks noChangeArrowheads="1"/>
          </p:cNvSpPr>
          <p:nvPr/>
        </p:nvSpPr>
        <p:spPr bwMode="auto">
          <a:xfrm>
            <a:off x="1192212" y="2398725"/>
            <a:ext cx="14208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 dirty="0">
                <a:ea typeface="Osaka" charset="-128"/>
                <a:cs typeface="Osaka" charset="-128"/>
              </a:rPr>
              <a:t>100-150 </a:t>
            </a:r>
            <a:r>
              <a:rPr lang="en-US" altLang="ja-JP" sz="1800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altLang="ja-JP" sz="1800" dirty="0">
                <a:ea typeface="Osaka" charset="-128"/>
                <a:cs typeface="Osaka" charset="-128"/>
              </a:rPr>
              <a:t>m</a:t>
            </a:r>
            <a:endParaRPr lang="ja-JP" altLang="en-US" sz="1800" dirty="0">
              <a:ea typeface="Osaka" charset="-128"/>
              <a:cs typeface="Osaka" charset="-128"/>
            </a:endParaRPr>
          </a:p>
        </p:txBody>
      </p:sp>
      <p:sp>
        <p:nvSpPr>
          <p:cNvPr id="74" name="正方形/長方形 46"/>
          <p:cNvSpPr>
            <a:spLocks noChangeArrowheads="1"/>
          </p:cNvSpPr>
          <p:nvPr/>
        </p:nvSpPr>
        <p:spPr bwMode="auto">
          <a:xfrm>
            <a:off x="765175" y="3478225"/>
            <a:ext cx="10311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 dirty="0" smtClean="0">
                <a:ea typeface="Osaka" charset="-128"/>
                <a:cs typeface="Osaka" charset="-128"/>
              </a:rPr>
              <a:t> 6</a:t>
            </a:r>
            <a:r>
              <a:rPr lang="en-US" altLang="ja-JP" sz="1800" dirty="0">
                <a:ea typeface="Osaka" charset="-128"/>
                <a:cs typeface="Osaka" charset="-128"/>
              </a:rPr>
              <a:t>-7 mm</a:t>
            </a:r>
            <a:endParaRPr lang="ja-JP" altLang="en-US" sz="1800" dirty="0">
              <a:ea typeface="Osaka" charset="-128"/>
              <a:cs typeface="Osaka" charset="-128"/>
            </a:endParaRPr>
          </a:p>
        </p:txBody>
      </p:sp>
      <p:sp>
        <p:nvSpPr>
          <p:cNvPr id="75" name="正方形/長方形 74"/>
          <p:cNvSpPr/>
          <p:nvPr/>
        </p:nvSpPr>
        <p:spPr>
          <a:xfrm>
            <a:off x="539552" y="4365104"/>
            <a:ext cx="8097838" cy="576064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6" name="テキスト ボックス 43"/>
          <p:cNvSpPr txBox="1">
            <a:spLocks noChangeArrowheads="1"/>
          </p:cNvSpPr>
          <p:nvPr/>
        </p:nvSpPr>
        <p:spPr bwMode="auto">
          <a:xfrm>
            <a:off x="666063" y="4149080"/>
            <a:ext cx="236763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b="1" dirty="0">
                <a:solidFill>
                  <a:srgbClr val="FFC000"/>
                </a:solidFill>
                <a:ea typeface="Arial Black" charset="0"/>
                <a:cs typeface="Lucida Grande"/>
              </a:rPr>
              <a:t>Hourglass requirement</a:t>
            </a:r>
            <a:endParaRPr lang="ja-JP" altLang="en-US" b="1" dirty="0">
              <a:solidFill>
                <a:srgbClr val="FFC000"/>
              </a:solidFill>
              <a:ea typeface="Arial Black" charset="0"/>
              <a:cs typeface="Lucida Grande"/>
            </a:endParaRPr>
          </a:p>
        </p:txBody>
      </p:sp>
      <p:sp>
        <p:nvSpPr>
          <p:cNvPr id="77" name="テキスト ボックス 27"/>
          <p:cNvSpPr txBox="1">
            <a:spLocks noChangeArrowheads="1"/>
          </p:cNvSpPr>
          <p:nvPr/>
        </p:nvSpPr>
        <p:spPr bwMode="auto">
          <a:xfrm>
            <a:off x="1043608" y="1556792"/>
            <a:ext cx="24027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2D2D8A"/>
                </a:solidFill>
                <a:ea typeface="Arial Black" charset="0"/>
                <a:cs typeface="Lucida Grande"/>
              </a:rPr>
              <a:t>KEKB </a:t>
            </a:r>
          </a:p>
          <a:p>
            <a:pPr algn="ctr"/>
            <a:r>
              <a:rPr lang="en-US" altLang="ja-JP" dirty="0" smtClean="0">
                <a:solidFill>
                  <a:srgbClr val="2D2D8A"/>
                </a:solidFill>
                <a:ea typeface="Arial Black" charset="0"/>
                <a:cs typeface="Lucida Grande"/>
              </a:rPr>
              <a:t>Head-on (crab crossing)</a:t>
            </a:r>
            <a:endParaRPr lang="ja-JP" altLang="en-US" sz="2400" dirty="0">
              <a:solidFill>
                <a:srgbClr val="2D2D8A"/>
              </a:solidFill>
              <a:ea typeface="Arial Black" charset="0"/>
              <a:cs typeface="Lucida Grande"/>
            </a:endParaRPr>
          </a:p>
        </p:txBody>
      </p:sp>
      <p:sp>
        <p:nvSpPr>
          <p:cNvPr id="78" name="テキスト ボックス 42"/>
          <p:cNvSpPr txBox="1">
            <a:spLocks noChangeArrowheads="1"/>
          </p:cNvSpPr>
          <p:nvPr/>
        </p:nvSpPr>
        <p:spPr bwMode="auto">
          <a:xfrm>
            <a:off x="899592" y="3861048"/>
            <a:ext cx="26718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dirty="0">
                <a:ea typeface="Arial" charset="0"/>
                <a:cs typeface="Lucida Grande"/>
              </a:rPr>
              <a:t>overlap region = bunch length</a:t>
            </a:r>
            <a:endParaRPr lang="ja-JP" altLang="en-US" sz="1600" dirty="0">
              <a:ea typeface="Arial Black" charset="0"/>
              <a:cs typeface="Lucida Grande"/>
            </a:endParaRP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1259632" y="4437112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i="1" dirty="0" smtClean="0">
                <a:solidFill>
                  <a:srgbClr val="002060"/>
                </a:solidFill>
                <a:sym typeface="Symbol"/>
              </a:rPr>
              <a:t></a:t>
            </a:r>
            <a:r>
              <a:rPr kumimoji="1" lang="en-US" altLang="ja-JP" sz="2000" baseline="-25000" dirty="0" smtClean="0">
                <a:solidFill>
                  <a:srgbClr val="002060"/>
                </a:solidFill>
                <a:sym typeface="Symbol"/>
              </a:rPr>
              <a:t>y</a:t>
            </a:r>
            <a:r>
              <a:rPr kumimoji="1" lang="en-US" altLang="ja-JP" sz="2000" baseline="30000" dirty="0" smtClean="0">
                <a:solidFill>
                  <a:srgbClr val="002060"/>
                </a:solidFill>
                <a:sym typeface="Symbol"/>
              </a:rPr>
              <a:t>*</a:t>
            </a:r>
            <a:r>
              <a:rPr kumimoji="1" lang="en-US" altLang="ja-JP" sz="2000" dirty="0" smtClean="0">
                <a:solidFill>
                  <a:srgbClr val="002060"/>
                </a:solidFill>
                <a:sym typeface="Symbol"/>
              </a:rPr>
              <a:t>  </a:t>
            </a:r>
            <a:r>
              <a:rPr kumimoji="1" lang="en-US" altLang="ja-JP" sz="2000" i="1" dirty="0" smtClean="0">
                <a:solidFill>
                  <a:srgbClr val="002060"/>
                </a:solidFill>
                <a:sym typeface="Symbol"/>
              </a:rPr>
              <a:t></a:t>
            </a:r>
            <a:r>
              <a:rPr kumimoji="1" lang="en-US" altLang="ja-JP" sz="2000" baseline="-25000" dirty="0" smtClean="0">
                <a:solidFill>
                  <a:srgbClr val="002060"/>
                </a:solidFill>
                <a:sym typeface="Symbol"/>
              </a:rPr>
              <a:t>z</a:t>
            </a:r>
            <a:r>
              <a:rPr kumimoji="1" lang="en-US" altLang="ja-JP" sz="2000" dirty="0" smtClean="0">
                <a:solidFill>
                  <a:srgbClr val="002060"/>
                </a:solidFill>
                <a:sym typeface="Symbol"/>
              </a:rPr>
              <a:t>  6 mm </a:t>
            </a:r>
            <a:endParaRPr kumimoji="1" lang="ja-JP" altLang="en-US" sz="2000" dirty="0">
              <a:solidFill>
                <a:srgbClr val="002060"/>
              </a:solidFill>
            </a:endParaRP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5364088" y="4437112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i="1" dirty="0" smtClean="0">
                <a:solidFill>
                  <a:srgbClr val="002060"/>
                </a:solidFill>
                <a:sym typeface="Symbol"/>
              </a:rPr>
              <a:t></a:t>
            </a:r>
            <a:r>
              <a:rPr kumimoji="1" lang="en-US" altLang="ja-JP" sz="2000" baseline="-25000" dirty="0" smtClean="0">
                <a:solidFill>
                  <a:srgbClr val="002060"/>
                </a:solidFill>
                <a:sym typeface="Symbol"/>
              </a:rPr>
              <a:t>y</a:t>
            </a:r>
            <a:r>
              <a:rPr kumimoji="1" lang="en-US" altLang="ja-JP" sz="2000" baseline="30000" dirty="0" smtClean="0">
                <a:solidFill>
                  <a:srgbClr val="002060"/>
                </a:solidFill>
                <a:sym typeface="Symbol"/>
              </a:rPr>
              <a:t>*</a:t>
            </a:r>
            <a:r>
              <a:rPr kumimoji="1" lang="en-US" altLang="ja-JP" sz="2000" dirty="0" smtClean="0">
                <a:solidFill>
                  <a:srgbClr val="002060"/>
                </a:solidFill>
                <a:sym typeface="Symbol"/>
              </a:rPr>
              <a:t>  </a:t>
            </a:r>
            <a:r>
              <a:rPr kumimoji="1" lang="en-US" altLang="ja-JP" sz="2000" i="1" dirty="0" smtClean="0">
                <a:solidFill>
                  <a:srgbClr val="002060"/>
                </a:solidFill>
                <a:sym typeface="Symbol"/>
              </a:rPr>
              <a:t></a:t>
            </a:r>
            <a:r>
              <a:rPr kumimoji="1" lang="en-US" altLang="ja-JP" sz="2000" baseline="-25000" dirty="0" smtClean="0">
                <a:solidFill>
                  <a:srgbClr val="002060"/>
                </a:solidFill>
                <a:sym typeface="Symbol"/>
              </a:rPr>
              <a:t>x</a:t>
            </a:r>
            <a:r>
              <a:rPr kumimoji="1" lang="en-US" altLang="ja-JP" sz="2000" baseline="30000" dirty="0" smtClean="0">
                <a:solidFill>
                  <a:srgbClr val="002060"/>
                </a:solidFill>
                <a:sym typeface="Symbol"/>
              </a:rPr>
              <a:t>*</a:t>
            </a:r>
            <a:r>
              <a:rPr kumimoji="1" lang="en-US" altLang="ja-JP" sz="2000" dirty="0" smtClean="0">
                <a:solidFill>
                  <a:srgbClr val="002060"/>
                </a:solidFill>
                <a:sym typeface="Symbol"/>
              </a:rPr>
              <a:t>/</a:t>
            </a:r>
            <a:r>
              <a:rPr kumimoji="1" lang="en-US" altLang="ja-JP" sz="2000" i="1" dirty="0" smtClean="0">
                <a:solidFill>
                  <a:srgbClr val="002060"/>
                </a:solidFill>
                <a:sym typeface="Symbol"/>
              </a:rPr>
              <a:t></a:t>
            </a:r>
            <a:r>
              <a:rPr kumimoji="1" lang="en-US" altLang="ja-JP" sz="2000" dirty="0" smtClean="0">
                <a:solidFill>
                  <a:srgbClr val="FF0000"/>
                </a:solidFill>
                <a:sym typeface="Symbol"/>
              </a:rPr>
              <a:t>  </a:t>
            </a:r>
            <a:r>
              <a:rPr lang="en-US" altLang="ja-JP" sz="2000" dirty="0" smtClean="0">
                <a:solidFill>
                  <a:srgbClr val="FF0000"/>
                </a:solidFill>
                <a:sym typeface="Symbol"/>
              </a:rPr>
              <a:t>300 </a:t>
            </a:r>
            <a:r>
              <a:rPr kumimoji="1" lang="en-US" altLang="ja-JP" sz="2000" dirty="0" smtClean="0">
                <a:solidFill>
                  <a:srgbClr val="FF0000"/>
                </a:solidFill>
                <a:sym typeface="Symbol"/>
              </a:rPr>
              <a:t>m</a:t>
            </a:r>
            <a:r>
              <a:rPr kumimoji="1" lang="en-US" altLang="ja-JP" sz="2000" dirty="0" smtClean="0">
                <a:solidFill>
                  <a:srgbClr val="002060"/>
                </a:solidFill>
                <a:sym typeface="Symbol"/>
              </a:rPr>
              <a:t> </a:t>
            </a:r>
            <a:endParaRPr kumimoji="1" lang="ja-JP" altLang="en-US" sz="2000" dirty="0">
              <a:solidFill>
                <a:srgbClr val="002060"/>
              </a:solidFill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899592" y="4923165"/>
            <a:ext cx="7560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70C0"/>
                </a:solidFill>
              </a:rPr>
              <a:t>In </a:t>
            </a:r>
            <a:r>
              <a:rPr kumimoji="1" lang="en-US" altLang="ja-JP" sz="2000" b="1" dirty="0" err="1" smtClean="0">
                <a:solidFill>
                  <a:srgbClr val="0070C0"/>
                </a:solidFill>
              </a:rPr>
              <a:t>nano</a:t>
            </a:r>
            <a:r>
              <a:rPr kumimoji="1" lang="en-US" altLang="ja-JP" sz="2000" b="1" dirty="0" smtClean="0">
                <a:solidFill>
                  <a:srgbClr val="0070C0"/>
                </a:solidFill>
              </a:rPr>
              <a:t>-beam scheme:</a:t>
            </a:r>
          </a:p>
          <a:p>
            <a:r>
              <a:rPr lang="en-US" altLang="ja-JP" dirty="0" smtClean="0"/>
              <a:t>	</a:t>
            </a:r>
            <a:r>
              <a:rPr kumimoji="1" lang="en-US" altLang="ja-JP" dirty="0" smtClean="0"/>
              <a:t>Vertical </a:t>
            </a:r>
            <a:r>
              <a:rPr lang="en-US" altLang="ja-JP" dirty="0" smtClean="0">
                <a:sym typeface="Symbol"/>
              </a:rPr>
              <a:t>beta</a:t>
            </a:r>
            <a:r>
              <a:rPr kumimoji="1" lang="en-US" altLang="ja-JP" dirty="0" smtClean="0">
                <a:sym typeface="Symbol"/>
              </a:rPr>
              <a:t> function at IP can be squeezed to 300 m.</a:t>
            </a:r>
          </a:p>
          <a:p>
            <a:r>
              <a:rPr lang="en-US" altLang="ja-JP" dirty="0" smtClean="0">
                <a:sym typeface="Symbol"/>
              </a:rPr>
              <a:t>	Small horizontal beam size at IP is necessary.</a:t>
            </a:r>
          </a:p>
          <a:p>
            <a:endParaRPr kumimoji="1" lang="en-US" altLang="ja-JP" sz="500" dirty="0" smtClean="0">
              <a:sym typeface="Symbol"/>
            </a:endParaRPr>
          </a:p>
          <a:p>
            <a:r>
              <a:rPr lang="en-US" altLang="ja-JP" dirty="0" smtClean="0">
                <a:sym typeface="Symbol"/>
              </a:rPr>
              <a:t>	      </a:t>
            </a:r>
            <a:r>
              <a:rPr lang="en-US" altLang="ja-JP" dirty="0" smtClean="0">
                <a:solidFill>
                  <a:srgbClr val="FF0000"/>
                </a:solidFill>
                <a:sym typeface="Symbol"/>
              </a:rPr>
              <a:t>Low </a:t>
            </a:r>
            <a:r>
              <a:rPr lang="en-US" altLang="ja-JP" dirty="0" err="1" smtClean="0">
                <a:solidFill>
                  <a:srgbClr val="FF0000"/>
                </a:solidFill>
                <a:sym typeface="Symbol"/>
              </a:rPr>
              <a:t>emittance</a:t>
            </a:r>
            <a:r>
              <a:rPr lang="en-US" altLang="ja-JP" dirty="0" smtClean="0">
                <a:solidFill>
                  <a:srgbClr val="FF0000"/>
                </a:solidFill>
                <a:sym typeface="Symbol"/>
              </a:rPr>
              <a:t>, small horizontal beta function at IP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2" name="右矢印 81"/>
          <p:cNvSpPr/>
          <p:nvPr/>
        </p:nvSpPr>
        <p:spPr>
          <a:xfrm>
            <a:off x="1547664" y="5949280"/>
            <a:ext cx="432048" cy="216024"/>
          </a:xfrm>
          <a:prstGeom prst="rightArrow">
            <a:avLst/>
          </a:prstGeom>
          <a:solidFill>
            <a:srgbClr val="0000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683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4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7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0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Design Concept of </a:t>
            </a:r>
            <a:r>
              <a:rPr lang="en-US" altLang="ja-JP" dirty="0" err="1">
                <a:solidFill>
                  <a:srgbClr val="FFFF00"/>
                </a:solidFill>
              </a:rPr>
              <a:t>SuperKEKB</a:t>
            </a:r>
            <a:r>
              <a:rPr lang="en-US" altLang="ja-JP" dirty="0">
                <a:solidFill>
                  <a:srgbClr val="FFFF00"/>
                </a:solidFill>
              </a:rPr>
              <a:t> 2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899592" y="6597352"/>
            <a:ext cx="720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solidFill>
                  <a:srgbClr val="FFFF00"/>
                </a:solidFill>
              </a:rPr>
              <a:t>2012/6/6	</a:t>
            </a:r>
            <a:r>
              <a:rPr lang="en-US" altLang="ja-JP" sz="1000" dirty="0">
                <a:solidFill>
                  <a:srgbClr val="FFFF00"/>
                </a:solidFill>
              </a:rPr>
              <a:t>	</a:t>
            </a:r>
            <a:r>
              <a:rPr lang="en-US" altLang="ja-JP" sz="1000" dirty="0" smtClean="0">
                <a:solidFill>
                  <a:srgbClr val="FFFF00"/>
                </a:solidFill>
              </a:rPr>
              <a:t> ECLOUD’12 (the 5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electron-cloud workshop) @ La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Biodola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000" dirty="0" smtClean="0">
                <a:solidFill>
                  <a:srgbClr val="FFFF00"/>
                </a:solidFill>
              </a:rPr>
              <a:t>(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isola</a:t>
            </a:r>
            <a:r>
              <a:rPr lang="en-US" altLang="ja-JP" sz="1000" dirty="0" smtClean="0">
                <a:solidFill>
                  <a:srgbClr val="FFFF00"/>
                </a:solidFill>
              </a:rPr>
              <a:t>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d’Elba</a:t>
            </a:r>
            <a:r>
              <a:rPr lang="en-US" altLang="ja-JP" sz="1000" dirty="0" smtClean="0">
                <a:solidFill>
                  <a:srgbClr val="FFFF00"/>
                </a:solidFill>
              </a:rPr>
              <a:t>) Italy	             </a:t>
            </a:r>
            <a:r>
              <a:rPr lang="en-US" altLang="ja-JP" sz="1000" dirty="0">
                <a:solidFill>
                  <a:srgbClr val="FFFF00"/>
                </a:solidFill>
              </a:rPr>
              <a:t>6</a:t>
            </a:r>
            <a:r>
              <a:rPr lang="en-US" altLang="ja-JP" sz="1000" dirty="0" smtClean="0">
                <a:solidFill>
                  <a:srgbClr val="FFFF00"/>
                </a:solidFill>
              </a:rPr>
              <a:t> </a:t>
            </a:r>
            <a:endParaRPr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2" y="6296017"/>
            <a:ext cx="1043608" cy="561983"/>
          </a:xfrm>
          <a:prstGeom prst="rect">
            <a:avLst/>
          </a:prstGeom>
          <a:noFill/>
        </p:spPr>
      </p:pic>
      <p:sp>
        <p:nvSpPr>
          <p:cNvPr id="83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628800"/>
            <a:ext cx="8424936" cy="453650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Times" charset="0"/>
              <a:buChar char="•"/>
            </a:pPr>
            <a:r>
              <a:rPr lang="en-US" altLang="ja-JP" sz="2800" dirty="0" smtClean="0">
                <a:solidFill>
                  <a:srgbClr val="0070C0"/>
                </a:solidFill>
              </a:rPr>
              <a:t>To reduce the construction costs</a:t>
            </a:r>
          </a:p>
          <a:p>
            <a:pPr lvl="1" indent="-342900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ja-JP" sz="2400" dirty="0" smtClean="0">
                <a:solidFill>
                  <a:srgbClr val="00B050"/>
                </a:solidFill>
              </a:rPr>
              <a:t>Use the KEKB tunnel</a:t>
            </a:r>
          </a:p>
          <a:p>
            <a:pPr lvl="1" indent="-342900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ja-JP" sz="2400" dirty="0" smtClean="0">
                <a:solidFill>
                  <a:srgbClr val="00B050"/>
                </a:solidFill>
              </a:rPr>
              <a:t>Use the components of KEKB as much as possible.</a:t>
            </a:r>
          </a:p>
          <a:p>
            <a:pPr lvl="2" indent="-342900">
              <a:lnSpc>
                <a:spcPct val="90000"/>
              </a:lnSpc>
              <a:buFont typeface="Wingdings" pitchFamily="2" charset="2"/>
              <a:buChar char="ü"/>
            </a:pPr>
            <a:r>
              <a:rPr lang="en-US" altLang="ja-JP" sz="1800" dirty="0" smtClean="0"/>
              <a:t>Preserve the present cells in HER.</a:t>
            </a:r>
          </a:p>
          <a:p>
            <a:pPr lvl="2" indent="-342900">
              <a:lnSpc>
                <a:spcPct val="90000"/>
              </a:lnSpc>
              <a:buFont typeface="Wingdings" pitchFamily="2" charset="2"/>
              <a:buChar char="ü"/>
            </a:pPr>
            <a:r>
              <a:rPr lang="en-US" altLang="ja-JP" sz="1800" dirty="0" smtClean="0"/>
              <a:t>Replace dipole magnets keeping other main magnets in LER arcs.</a:t>
            </a:r>
          </a:p>
          <a:p>
            <a:pPr lvl="2" indent="-342900">
              <a:lnSpc>
                <a:spcPct val="90000"/>
              </a:lnSpc>
              <a:buNone/>
            </a:pPr>
            <a:endParaRPr lang="en-US" altLang="ja-JP" sz="1800" dirty="0"/>
          </a:p>
          <a:p>
            <a:pPr>
              <a:lnSpc>
                <a:spcPct val="90000"/>
              </a:lnSpc>
              <a:buFont typeface="Times" charset="0"/>
              <a:buChar char="•"/>
            </a:pPr>
            <a:r>
              <a:rPr lang="en-US" altLang="ja-JP" sz="2800" dirty="0" smtClean="0">
                <a:solidFill>
                  <a:srgbClr val="0070C0"/>
                </a:solidFill>
              </a:rPr>
              <a:t>Other features</a:t>
            </a:r>
          </a:p>
          <a:p>
            <a:pPr lvl="1" indent="-342900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ja-JP" sz="2400" dirty="0" smtClean="0">
                <a:solidFill>
                  <a:srgbClr val="00B050"/>
                </a:solidFill>
              </a:rPr>
              <a:t>No option for polarization at present.</a:t>
            </a:r>
          </a:p>
          <a:p>
            <a:pPr lvl="1" indent="-342900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ja-JP" sz="2400" dirty="0" smtClean="0">
                <a:solidFill>
                  <a:srgbClr val="00B050"/>
                </a:solidFill>
              </a:rPr>
              <a:t>Changing beam energy: 3.5/8.0 -&gt; </a:t>
            </a:r>
            <a:r>
              <a:rPr lang="en-US" altLang="ja-JP" sz="2400" dirty="0" smtClean="0">
                <a:solidFill>
                  <a:srgbClr val="FF0000"/>
                </a:solidFill>
              </a:rPr>
              <a:t>4.0/7.0 </a:t>
            </a:r>
            <a:r>
              <a:rPr lang="en-US" altLang="ja-JP" sz="2400" dirty="0" err="1" smtClean="0">
                <a:solidFill>
                  <a:srgbClr val="FF0000"/>
                </a:solidFill>
              </a:rPr>
              <a:t>GeV</a:t>
            </a:r>
            <a:r>
              <a:rPr lang="en-US" altLang="ja-JP" sz="2400" dirty="0" smtClean="0">
                <a:solidFill>
                  <a:srgbClr val="FF0000"/>
                </a:solidFill>
              </a:rPr>
              <a:t>   </a:t>
            </a:r>
            <a:r>
              <a:rPr lang="en-US" altLang="ja-JP" sz="2400" dirty="0" smtClean="0">
                <a:solidFill>
                  <a:srgbClr val="00B050"/>
                </a:solidFill>
              </a:rPr>
              <a:t>(e+/e-)</a:t>
            </a:r>
          </a:p>
          <a:p>
            <a:pPr lvl="2" indent="-342900">
              <a:lnSpc>
                <a:spcPct val="90000"/>
              </a:lnSpc>
              <a:buFont typeface="Wingdings" pitchFamily="2" charset="2"/>
              <a:buChar char="ü"/>
            </a:pPr>
            <a:r>
              <a:rPr lang="en-US" altLang="ja-JP" sz="1800" dirty="0" smtClean="0"/>
              <a:t>LER : Longer </a:t>
            </a:r>
            <a:r>
              <a:rPr lang="en-US" altLang="ja-JP" sz="1800" dirty="0" err="1" smtClean="0"/>
              <a:t>Touschek</a:t>
            </a:r>
            <a:r>
              <a:rPr lang="en-US" altLang="ja-JP" sz="1800" dirty="0" smtClean="0"/>
              <a:t> lifetime and mitigation of </a:t>
            </a:r>
            <a:r>
              <a:rPr lang="en-US" altLang="ja-JP" sz="1800" dirty="0" err="1" smtClean="0"/>
              <a:t>emittance</a:t>
            </a:r>
            <a:r>
              <a:rPr lang="en-US" altLang="ja-JP" sz="1800" dirty="0" smtClean="0"/>
              <a:t> growth due to the intra-beam scattering</a:t>
            </a:r>
          </a:p>
          <a:p>
            <a:pPr lvl="2" indent="-342900">
              <a:lnSpc>
                <a:spcPct val="90000"/>
              </a:lnSpc>
              <a:buFont typeface="Wingdings" pitchFamily="2" charset="2"/>
              <a:buChar char="ü"/>
            </a:pPr>
            <a:r>
              <a:rPr lang="en-US" altLang="ja-JP" sz="1800" dirty="0" smtClean="0"/>
              <a:t>HER : Lower </a:t>
            </a:r>
            <a:r>
              <a:rPr lang="en-US" altLang="ja-JP" sz="1800" dirty="0" err="1" smtClean="0"/>
              <a:t>emittance</a:t>
            </a:r>
            <a:r>
              <a:rPr lang="en-US" altLang="ja-JP" sz="1800" dirty="0" smtClean="0"/>
              <a:t> and lower SR power </a:t>
            </a:r>
          </a:p>
        </p:txBody>
      </p:sp>
    </p:spTree>
    <p:extLst>
      <p:ext uri="{BB962C8B-B14F-4D97-AF65-F5344CB8AC3E}">
        <p14:creationId xmlns:p14="http://schemas.microsoft.com/office/powerpoint/2010/main" val="150236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4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7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0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 fontScale="90000"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Comparison of Parameters between KEKB and </a:t>
            </a:r>
            <a:r>
              <a:rPr lang="en-US" altLang="ja-JP" dirty="0" err="1">
                <a:solidFill>
                  <a:srgbClr val="FFFF00"/>
                </a:solidFill>
              </a:rPr>
              <a:t>SuperKEKB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899592" y="6597352"/>
            <a:ext cx="720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solidFill>
                  <a:srgbClr val="FFFF00"/>
                </a:solidFill>
              </a:rPr>
              <a:t>2012/6/6	</a:t>
            </a:r>
            <a:r>
              <a:rPr lang="en-US" altLang="ja-JP" sz="1000" dirty="0">
                <a:solidFill>
                  <a:srgbClr val="FFFF00"/>
                </a:solidFill>
              </a:rPr>
              <a:t>	</a:t>
            </a:r>
            <a:r>
              <a:rPr lang="en-US" altLang="ja-JP" sz="1000" dirty="0" smtClean="0">
                <a:solidFill>
                  <a:srgbClr val="FFFF00"/>
                </a:solidFill>
              </a:rPr>
              <a:t> ECLOUD’12 (the 5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electron-cloud workshop) @ La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Biodola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000" dirty="0" smtClean="0">
                <a:solidFill>
                  <a:srgbClr val="FFFF00"/>
                </a:solidFill>
              </a:rPr>
              <a:t>(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isola</a:t>
            </a:r>
            <a:r>
              <a:rPr lang="en-US" altLang="ja-JP" sz="1000" dirty="0" smtClean="0">
                <a:solidFill>
                  <a:srgbClr val="FFFF00"/>
                </a:solidFill>
              </a:rPr>
              <a:t>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d’Elba</a:t>
            </a:r>
            <a:r>
              <a:rPr lang="en-US" altLang="ja-JP" sz="1000" dirty="0" smtClean="0">
                <a:solidFill>
                  <a:srgbClr val="FFFF00"/>
                </a:solidFill>
              </a:rPr>
              <a:t>) Italy	             7 </a:t>
            </a:r>
            <a:endParaRPr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2" y="6296017"/>
            <a:ext cx="1043608" cy="561983"/>
          </a:xfrm>
          <a:prstGeom prst="rect">
            <a:avLst/>
          </a:prstGeom>
          <a:noFill/>
        </p:spPr>
      </p:pic>
      <p:graphicFrame>
        <p:nvGraphicFramePr>
          <p:cNvPr id="13" name="コンテンツ プレースホルダ 3"/>
          <p:cNvGraphicFramePr>
            <a:graphicFrameLocks noGrp="1"/>
          </p:cNvGraphicFramePr>
          <p:nvPr/>
        </p:nvGraphicFramePr>
        <p:xfrm>
          <a:off x="971600" y="1628800"/>
          <a:ext cx="7056784" cy="4591436"/>
        </p:xfrm>
        <a:graphic>
          <a:graphicData uri="http://schemas.openxmlformats.org/drawingml/2006/table">
            <a:tbl>
              <a:tblPr/>
              <a:tblGrid>
                <a:gridCol w="2520279"/>
                <a:gridCol w="1290384"/>
                <a:gridCol w="1589936"/>
                <a:gridCol w="1656185"/>
              </a:tblGrid>
              <a:tr h="7764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KEKB Design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KEKB Achieved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: with crab</a:t>
                      </a:r>
                      <a:endParaRPr kumimoji="1" lang="ja-JP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SuperKEKB</a:t>
                      </a: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r>
                        <a:rPr kumimoji="1" lang="en-US" altLang="ja-JP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Nano</a:t>
                      </a: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-Beam </a:t>
                      </a:r>
                      <a:endParaRPr kumimoji="1" lang="ja-JP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</a:tr>
              <a:tr h="34681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Energy (</a:t>
                      </a:r>
                      <a:r>
                        <a:rPr kumimoji="1" lang="en-US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GeV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) (LER/HER)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3.5/8.0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3.5/8.0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4.0/7.0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81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HG丸ｺﾞｼｯｸM-PRO" pitchFamily="50" charset="-128"/>
                          <a:cs typeface="HG丸ｺﾞｼｯｸM-PRO" pitchFamily="50" charset="-128"/>
                        </a:rPr>
                        <a:t>b</a:t>
                      </a:r>
                      <a:r>
                        <a:rPr kumimoji="1" lang="en-US" altLang="ja-JP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y</a:t>
                      </a:r>
                      <a:r>
                        <a:rPr kumimoji="1" lang="en-US" altLang="ja-JP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*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(mm)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10/10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5.9/5.9 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0.27/0.30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</a:tr>
              <a:tr h="34681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HG丸ｺﾞｼｯｸM-PRO" pitchFamily="50" charset="-128"/>
                          <a:cs typeface="HG丸ｺﾞｼｯｸM-PRO" pitchFamily="50" charset="-128"/>
                        </a:rPr>
                        <a:t>b</a:t>
                      </a:r>
                      <a:r>
                        <a:rPr kumimoji="1" lang="en-US" altLang="ja-JP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x</a:t>
                      </a:r>
                      <a:r>
                        <a:rPr kumimoji="1" lang="en-US" altLang="ja-JP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*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(mm)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330/330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1200/1200 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32/25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81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HG丸ｺﾞｼｯｸM-PRO" pitchFamily="50" charset="-128"/>
                          <a:cs typeface="HG丸ｺﾞｼｯｸM-PRO" pitchFamily="50" charset="-128"/>
                        </a:rPr>
                        <a:t>e</a:t>
                      </a:r>
                      <a:r>
                        <a:rPr kumimoji="1" lang="en-US" altLang="ja-JP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x </a:t>
                      </a: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(nm)</a:t>
                      </a:r>
                      <a:endParaRPr kumimoji="1" lang="ja-JP" altLang="en-US" sz="16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18/18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18/24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3.2/5.3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</a:tr>
              <a:tr h="34681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HG丸ｺﾞｼｯｸM-PRO" pitchFamily="50" charset="-128"/>
                          <a:cs typeface="HG丸ｺﾞｼｯｸM-PRO" pitchFamily="50" charset="-128"/>
                        </a:rPr>
                        <a:t>e</a:t>
                      </a:r>
                      <a:r>
                        <a:rPr kumimoji="1" lang="en-US" altLang="ja-JP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y</a:t>
                      </a:r>
                      <a:r>
                        <a:rPr kumimoji="1" lang="en-US" altLang="ja-JP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HG丸ｺﾞｼｯｸM-PRO" pitchFamily="50" charset="-128"/>
                          <a:cs typeface="HG丸ｺﾞｼｯｸM-PRO" pitchFamily="50" charset="-128"/>
                        </a:rPr>
                        <a:t>/</a:t>
                      </a:r>
                      <a:r>
                        <a:rPr kumimoji="1" lang="en-US" altLang="ja-JP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HG丸ｺﾞｼｯｸM-PRO" pitchFamily="50" charset="-128"/>
                          <a:cs typeface="HG丸ｺﾞｼｯｸM-PRO" pitchFamily="50" charset="-128"/>
                        </a:rPr>
                        <a:t>e</a:t>
                      </a:r>
                      <a:r>
                        <a:rPr kumimoji="1" lang="en-US" altLang="ja-JP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x 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(%)</a:t>
                      </a:r>
                      <a:endParaRPr kumimoji="1" lang="ja-JP" altLang="en-US" sz="16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0.85/0.64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0.27/0.24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81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HG丸ｺﾞｼｯｸM-PRO" pitchFamily="50" charset="-128"/>
                          <a:cs typeface="HG丸ｺﾞｼｯｸM-PRO" pitchFamily="50" charset="-128"/>
                        </a:rPr>
                        <a:t>s</a:t>
                      </a:r>
                      <a:r>
                        <a:rPr kumimoji="1" lang="en-US" altLang="ja-JP" sz="16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y</a:t>
                      </a: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(</a:t>
                      </a: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m</a:t>
                      </a: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m)</a:t>
                      </a:r>
                      <a:endParaRPr kumimoji="1" lang="ja-JP" altLang="en-US" sz="16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1.9</a:t>
                      </a:r>
                      <a:endParaRPr kumimoji="1" lang="ja-JP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0.94 </a:t>
                      </a:r>
                      <a:endParaRPr kumimoji="1" lang="ja-JP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0.048/0.062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</a:tr>
              <a:tr h="34681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HG丸ｺﾞｼｯｸM-PRO" pitchFamily="50" charset="-128"/>
                          <a:cs typeface="HG丸ｺﾞｼｯｸM-PRO" pitchFamily="50" charset="-128"/>
                        </a:rPr>
                        <a:t>x</a:t>
                      </a:r>
                      <a:r>
                        <a:rPr kumimoji="1" lang="en-US" altLang="ja-JP" sz="16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y</a:t>
                      </a:r>
                      <a:endParaRPr kumimoji="1" lang="ja-JP" altLang="en-US" sz="16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0.052</a:t>
                      </a:r>
                      <a:endParaRPr kumimoji="1" lang="ja-JP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0.129/0.090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0.09/0.081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81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HG丸ｺﾞｼｯｸM-PRO" pitchFamily="50" charset="-128"/>
                          <a:cs typeface="HG丸ｺﾞｼｯｸM-PRO" pitchFamily="50" charset="-128"/>
                        </a:rPr>
                        <a:t>s</a:t>
                      </a:r>
                      <a:r>
                        <a:rPr kumimoji="1" lang="en-US" altLang="ja-JP" sz="16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z</a:t>
                      </a:r>
                      <a:r>
                        <a:rPr kumimoji="1" lang="en-US" altLang="ja-JP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(mm)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4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6 - 7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6/5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</a:tr>
              <a:tr h="34681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I</a:t>
                      </a:r>
                      <a:r>
                        <a:rPr kumimoji="1" lang="en-US" altLang="ja-JP" sz="16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beam</a:t>
                      </a: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(A)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2.6/1.1</a:t>
                      </a:r>
                      <a:endParaRPr kumimoji="1" lang="ja-JP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1.64/1.19</a:t>
                      </a:r>
                      <a:endParaRPr kumimoji="1" lang="ja-JP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3.6/2.6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81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N</a:t>
                      </a:r>
                      <a:r>
                        <a:rPr kumimoji="1" lang="en-US" altLang="ja-JP" sz="16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bunches</a:t>
                      </a:r>
                      <a:endParaRPr kumimoji="1" lang="ja-JP" altLang="en-US" sz="16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5000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1584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2500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</a:tr>
              <a:tr h="34681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Luminosity (10</a:t>
                      </a:r>
                      <a:r>
                        <a:rPr kumimoji="1" lang="en-US" altLang="ja-JP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34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cm</a:t>
                      </a:r>
                      <a:r>
                        <a:rPr kumimoji="1" lang="en-US" altLang="ja-JP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-2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s</a:t>
                      </a:r>
                      <a:r>
                        <a:rPr kumimoji="1" lang="en-US" altLang="ja-JP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-1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)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  <a:endParaRPr kumimoji="1" lang="ja-JP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2.11 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80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977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4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7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0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Outline of Upgrade to </a:t>
            </a:r>
            <a:r>
              <a:rPr lang="en-US" altLang="ja-JP" dirty="0" err="1">
                <a:solidFill>
                  <a:srgbClr val="FFFF00"/>
                </a:solidFill>
              </a:rPr>
              <a:t>SuperKEKB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899592" y="6597352"/>
            <a:ext cx="720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solidFill>
                  <a:srgbClr val="FFFF00"/>
                </a:solidFill>
              </a:rPr>
              <a:t>2012/6/6	</a:t>
            </a:r>
            <a:r>
              <a:rPr lang="en-US" altLang="ja-JP" sz="1000" dirty="0">
                <a:solidFill>
                  <a:srgbClr val="FFFF00"/>
                </a:solidFill>
              </a:rPr>
              <a:t>	</a:t>
            </a:r>
            <a:r>
              <a:rPr lang="en-US" altLang="ja-JP" sz="1000" dirty="0" smtClean="0">
                <a:solidFill>
                  <a:srgbClr val="FFFF00"/>
                </a:solidFill>
              </a:rPr>
              <a:t> ECLOUD’12 (the 5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electron-cloud workshop) @ La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Biodola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000" dirty="0" smtClean="0">
                <a:solidFill>
                  <a:srgbClr val="FFFF00"/>
                </a:solidFill>
              </a:rPr>
              <a:t>(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isola</a:t>
            </a:r>
            <a:r>
              <a:rPr lang="en-US" altLang="ja-JP" sz="1000" dirty="0" smtClean="0">
                <a:solidFill>
                  <a:srgbClr val="FFFF00"/>
                </a:solidFill>
              </a:rPr>
              <a:t>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d’Elba</a:t>
            </a:r>
            <a:r>
              <a:rPr lang="en-US" altLang="ja-JP" sz="1000" dirty="0" smtClean="0">
                <a:solidFill>
                  <a:srgbClr val="FFFF00"/>
                </a:solidFill>
              </a:rPr>
              <a:t>) Italy	             </a:t>
            </a:r>
            <a:r>
              <a:rPr lang="en-US" altLang="ja-JP" sz="1000" dirty="0">
                <a:solidFill>
                  <a:srgbClr val="FFFF00"/>
                </a:solidFill>
              </a:rPr>
              <a:t>8</a:t>
            </a:r>
            <a:r>
              <a:rPr lang="en-US" altLang="ja-JP" sz="1000" dirty="0" smtClean="0">
                <a:solidFill>
                  <a:srgbClr val="FFFF00"/>
                </a:solidFill>
              </a:rPr>
              <a:t> </a:t>
            </a:r>
            <a:endParaRPr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2" y="6296017"/>
            <a:ext cx="1043608" cy="561983"/>
          </a:xfrm>
          <a:prstGeom prst="rect">
            <a:avLst/>
          </a:prstGeom>
          <a:noFill/>
        </p:spPr>
      </p:pic>
      <p:pic>
        <p:nvPicPr>
          <p:cNvPr id="11" name="Picture 2" descr=" Ring4.JPG                                                      04FFC802Macintosh HD                   C12DDCCD:"/>
          <p:cNvPicPr>
            <a:picLocks noChangeAspect="1" noChangeArrowheads="1"/>
          </p:cNvPicPr>
          <p:nvPr/>
        </p:nvPicPr>
        <p:blipFill>
          <a:blip r:embed="rId8" cstate="print"/>
          <a:srcRect l="13194" t="1380" r="18699" b="11677"/>
          <a:stretch>
            <a:fillRect/>
          </a:stretch>
        </p:blipFill>
        <p:spPr bwMode="auto">
          <a:xfrm>
            <a:off x="1907704" y="1556792"/>
            <a:ext cx="4932040" cy="4707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図 51"/>
          <p:cNvPicPr>
            <a:picLocks noChangeAspect="1"/>
          </p:cNvPicPr>
          <p:nvPr/>
        </p:nvPicPr>
        <p:blipFill>
          <a:blip r:embed="rId9" cstate="print"/>
          <a:srcRect b="14823"/>
          <a:stretch>
            <a:fillRect/>
          </a:stretch>
        </p:blipFill>
        <p:spPr bwMode="auto">
          <a:xfrm>
            <a:off x="432048" y="1599183"/>
            <a:ext cx="1152128" cy="1397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図 14"/>
          <p:cNvPicPr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6024" y="3831431"/>
            <a:ext cx="1619672" cy="422639"/>
          </a:xfrm>
          <a:prstGeom prst="rect">
            <a:avLst/>
          </a:prstGeom>
        </p:spPr>
      </p:pic>
      <p:pic>
        <p:nvPicPr>
          <p:cNvPr id="16" name="図 15"/>
          <p:cNvPicPr>
            <a:picLocks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33743" y="3399383"/>
            <a:ext cx="1591328" cy="404781"/>
          </a:xfrm>
          <a:prstGeom prst="rect">
            <a:avLst/>
          </a:prstGeom>
        </p:spPr>
      </p:pic>
      <p:sp>
        <p:nvSpPr>
          <p:cNvPr id="17" name="下矢印 16"/>
          <p:cNvSpPr/>
          <p:nvPr/>
        </p:nvSpPr>
        <p:spPr>
          <a:xfrm>
            <a:off x="907487" y="3731752"/>
            <a:ext cx="246228" cy="171687"/>
          </a:xfrm>
          <a:prstGeom prst="downArrow">
            <a:avLst/>
          </a:prstGeom>
          <a:solidFill>
            <a:srgbClr val="CCFFC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5157192"/>
            <a:ext cx="1983370" cy="1081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3" name="Picture 330" descr="OHO_TiN_After"/>
          <p:cNvPicPr>
            <a:picLocks noChangeAspect="1" noChangeArrowheads="1"/>
          </p:cNvPicPr>
          <p:nvPr/>
        </p:nvPicPr>
        <p:blipFill>
          <a:blip r:embed="rId13" cstate="print">
            <a:lum contrast="-18000"/>
          </a:blip>
          <a:srcRect b="8067"/>
          <a:stretch>
            <a:fillRect/>
          </a:stretch>
        </p:blipFill>
        <p:spPr bwMode="auto">
          <a:xfrm>
            <a:off x="1979712" y="5301208"/>
            <a:ext cx="1233073" cy="92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テキスト ボックス 23"/>
          <p:cNvSpPr txBox="1"/>
          <p:nvPr/>
        </p:nvSpPr>
        <p:spPr>
          <a:xfrm>
            <a:off x="712485" y="4729410"/>
            <a:ext cx="1566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err="1" smtClean="0">
                <a:latin typeface="Calibri"/>
                <a:cs typeface="Calibri"/>
              </a:rPr>
              <a:t>TiN</a:t>
            </a:r>
            <a:r>
              <a:rPr lang="en-US" altLang="ja-JP" sz="1200" dirty="0" smtClean="0">
                <a:latin typeface="Calibri"/>
                <a:cs typeface="Calibri"/>
              </a:rPr>
              <a:t>-</a:t>
            </a:r>
            <a:r>
              <a:rPr kumimoji="1" lang="en-US" altLang="ja-JP" sz="1200" dirty="0" smtClean="0">
                <a:latin typeface="Calibri"/>
                <a:cs typeface="Calibri"/>
              </a:rPr>
              <a:t>coated beam pipe with antechambers</a:t>
            </a:r>
          </a:p>
        </p:txBody>
      </p:sp>
      <p:pic>
        <p:nvPicPr>
          <p:cNvPr id="25" name="図 51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19979" y="1655812"/>
            <a:ext cx="1094008" cy="360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直線矢印コネクタ 25"/>
          <p:cNvCxnSpPr>
            <a:cxnSpLocks noChangeShapeType="1"/>
          </p:cNvCxnSpPr>
          <p:nvPr/>
        </p:nvCxnSpPr>
        <p:spPr bwMode="auto">
          <a:xfrm rot="10800000">
            <a:off x="7113282" y="1959745"/>
            <a:ext cx="352634" cy="100349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7" name="直線矢印コネクタ 26"/>
          <p:cNvCxnSpPr>
            <a:cxnSpLocks noChangeShapeType="1"/>
          </p:cNvCxnSpPr>
          <p:nvPr/>
        </p:nvCxnSpPr>
        <p:spPr bwMode="auto">
          <a:xfrm flipV="1">
            <a:off x="6637956" y="1964416"/>
            <a:ext cx="361006" cy="96432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8" name="Rectangle 16"/>
          <p:cNvSpPr>
            <a:spLocks/>
          </p:cNvSpPr>
          <p:nvPr/>
        </p:nvSpPr>
        <p:spPr bwMode="auto">
          <a:xfrm>
            <a:off x="6516216" y="1620616"/>
            <a:ext cx="1066800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r>
              <a:rPr lang="en-US" altLang="ja-JP" sz="1000" dirty="0">
                <a:latin typeface="Gill Sans" pitchFamily="95" charset="0"/>
              </a:rPr>
              <a:t>Colliding bunches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740352" y="1569764"/>
            <a:ext cx="1080120" cy="85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3" descr="&#10;ARES のコピー                                                  0004FF1BMacintosh HD                   C12DDCCD: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380312" y="3356992"/>
            <a:ext cx="1763688" cy="2486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10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868144" y="5301208"/>
            <a:ext cx="1237317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Text Box 34"/>
          <p:cNvSpPr txBox="1">
            <a:spLocks noChangeArrowheads="1"/>
          </p:cNvSpPr>
          <p:nvPr/>
        </p:nvSpPr>
        <p:spPr bwMode="auto">
          <a:xfrm>
            <a:off x="2555776" y="4725144"/>
            <a:ext cx="9445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000" dirty="0">
                <a:latin typeface="Helvetica Neue" pitchFamily="95" charset="0"/>
              </a:rPr>
              <a:t>Damping ring</a:t>
            </a:r>
          </a:p>
        </p:txBody>
      </p:sp>
      <p:sp>
        <p:nvSpPr>
          <p:cNvPr id="33" name="Text Box 37"/>
          <p:cNvSpPr txBox="1">
            <a:spLocks noChangeArrowheads="1"/>
          </p:cNvSpPr>
          <p:nvPr/>
        </p:nvSpPr>
        <p:spPr bwMode="auto">
          <a:xfrm>
            <a:off x="3234754" y="5661248"/>
            <a:ext cx="12652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000" dirty="0">
                <a:latin typeface="Helvetica Neue" pitchFamily="95" charset="0"/>
              </a:rPr>
              <a:t>Low </a:t>
            </a:r>
            <a:r>
              <a:rPr lang="en-US" altLang="ja-JP" sz="1000" dirty="0" err="1">
                <a:latin typeface="Helvetica Neue" pitchFamily="95" charset="0"/>
              </a:rPr>
              <a:t>emittance</a:t>
            </a:r>
            <a:r>
              <a:rPr lang="en-US" altLang="ja-JP" sz="1000" dirty="0">
                <a:latin typeface="Helvetica Neue" pitchFamily="95" charset="0"/>
              </a:rPr>
              <a:t> gun</a:t>
            </a:r>
          </a:p>
        </p:txBody>
      </p:sp>
      <p:sp>
        <p:nvSpPr>
          <p:cNvPr id="34" name="Text Box 39"/>
          <p:cNvSpPr txBox="1">
            <a:spLocks noChangeArrowheads="1"/>
          </p:cNvSpPr>
          <p:nvPr/>
        </p:nvSpPr>
        <p:spPr bwMode="auto">
          <a:xfrm>
            <a:off x="5076056" y="4653136"/>
            <a:ext cx="10779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000" dirty="0">
                <a:latin typeface="Helvetica Neue" pitchFamily="95" charset="0"/>
              </a:rPr>
              <a:t>Positron source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220072" y="4869160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Calibri"/>
                <a:cs typeface="Calibri"/>
              </a:rPr>
              <a:t>New positron target / capture section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779912" y="5805264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Calibri"/>
                <a:cs typeface="Calibri"/>
              </a:rPr>
              <a:t>Low </a:t>
            </a:r>
            <a:r>
              <a:rPr kumimoji="1" lang="en-US" altLang="ja-JP" sz="1200" dirty="0" err="1" smtClean="0">
                <a:latin typeface="Calibri"/>
                <a:cs typeface="Calibri"/>
              </a:rPr>
              <a:t>emittance</a:t>
            </a:r>
            <a:r>
              <a:rPr kumimoji="1" lang="en-US" altLang="ja-JP" sz="1200" dirty="0" smtClean="0">
                <a:latin typeface="Calibri"/>
                <a:cs typeface="Calibri"/>
              </a:rPr>
              <a:t> electrons to inject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843808" y="4119463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Calibri"/>
                <a:cs typeface="Calibri"/>
              </a:rPr>
              <a:t>Low </a:t>
            </a:r>
            <a:r>
              <a:rPr kumimoji="1" lang="en-US" altLang="ja-JP" sz="1200" dirty="0" err="1" smtClean="0">
                <a:latin typeface="Calibri"/>
                <a:cs typeface="Calibri"/>
              </a:rPr>
              <a:t>emittance</a:t>
            </a:r>
            <a:r>
              <a:rPr kumimoji="1" lang="en-US" altLang="ja-JP" sz="1200" dirty="0" smtClean="0">
                <a:latin typeface="Calibri"/>
                <a:cs typeface="Calibri"/>
              </a:rPr>
              <a:t> </a:t>
            </a:r>
            <a:r>
              <a:rPr lang="en-US" altLang="ja-JP" sz="1200" dirty="0" smtClean="0">
                <a:latin typeface="Calibri"/>
                <a:cs typeface="Calibri"/>
              </a:rPr>
              <a:t>posi</a:t>
            </a:r>
            <a:r>
              <a:rPr kumimoji="1" lang="en-US" altLang="ja-JP" sz="1200" dirty="0" smtClean="0">
                <a:latin typeface="Calibri"/>
                <a:cs typeface="Calibri"/>
              </a:rPr>
              <a:t>trons to inject</a:t>
            </a:r>
          </a:p>
        </p:txBody>
      </p:sp>
      <p:cxnSp>
        <p:nvCxnSpPr>
          <p:cNvPr id="38" name="直線矢印コネクタ 37"/>
          <p:cNvCxnSpPr/>
          <p:nvPr/>
        </p:nvCxnSpPr>
        <p:spPr>
          <a:xfrm>
            <a:off x="4644008" y="2060848"/>
            <a:ext cx="457200" cy="76200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Line 47"/>
          <p:cNvSpPr>
            <a:spLocks noChangeShapeType="1"/>
          </p:cNvSpPr>
          <p:nvPr/>
        </p:nvSpPr>
        <p:spPr bwMode="auto">
          <a:xfrm flipH="1">
            <a:off x="2627784" y="1988840"/>
            <a:ext cx="605408" cy="216024"/>
          </a:xfrm>
          <a:prstGeom prst="line">
            <a:avLst/>
          </a:prstGeom>
          <a:noFill/>
          <a:ln w="38100">
            <a:solidFill>
              <a:srgbClr val="F7020B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0" name="Line 48"/>
          <p:cNvSpPr>
            <a:spLocks noChangeShapeType="1"/>
          </p:cNvSpPr>
          <p:nvPr/>
        </p:nvSpPr>
        <p:spPr bwMode="auto">
          <a:xfrm flipH="1" flipV="1">
            <a:off x="4788024" y="1844824"/>
            <a:ext cx="457200" cy="148208"/>
          </a:xfrm>
          <a:prstGeom prst="line">
            <a:avLst/>
          </a:prstGeom>
          <a:noFill/>
          <a:ln w="38100">
            <a:solidFill>
              <a:srgbClr val="F7020B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1" name="Line 49"/>
          <p:cNvSpPr>
            <a:spLocks noChangeShapeType="1"/>
          </p:cNvSpPr>
          <p:nvPr/>
        </p:nvSpPr>
        <p:spPr bwMode="auto">
          <a:xfrm flipH="1" flipV="1">
            <a:off x="5724128" y="2420888"/>
            <a:ext cx="381000" cy="228600"/>
          </a:xfrm>
          <a:prstGeom prst="line">
            <a:avLst/>
          </a:prstGeom>
          <a:noFill/>
          <a:ln w="38100">
            <a:solidFill>
              <a:srgbClr val="F7020B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2" name="Line 50"/>
          <p:cNvSpPr>
            <a:spLocks noChangeShapeType="1"/>
          </p:cNvSpPr>
          <p:nvPr/>
        </p:nvSpPr>
        <p:spPr bwMode="auto">
          <a:xfrm flipH="1">
            <a:off x="5364088" y="3645024"/>
            <a:ext cx="533400" cy="304800"/>
          </a:xfrm>
          <a:prstGeom prst="line">
            <a:avLst/>
          </a:prstGeom>
          <a:noFill/>
          <a:ln w="38100">
            <a:solidFill>
              <a:srgbClr val="000BF7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3" name="Line 51"/>
          <p:cNvSpPr>
            <a:spLocks noChangeShapeType="1"/>
          </p:cNvSpPr>
          <p:nvPr/>
        </p:nvSpPr>
        <p:spPr bwMode="auto">
          <a:xfrm>
            <a:off x="5940152" y="2276872"/>
            <a:ext cx="381000" cy="152400"/>
          </a:xfrm>
          <a:prstGeom prst="line">
            <a:avLst/>
          </a:prstGeom>
          <a:noFill/>
          <a:ln w="38100">
            <a:solidFill>
              <a:srgbClr val="000BF7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4" name="Text Box 41"/>
          <p:cNvSpPr txBox="1">
            <a:spLocks noChangeArrowheads="1"/>
          </p:cNvSpPr>
          <p:nvPr/>
        </p:nvSpPr>
        <p:spPr bwMode="auto">
          <a:xfrm>
            <a:off x="2631579" y="2348880"/>
            <a:ext cx="1076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000" dirty="0">
                <a:latin typeface="Helvetica Neue" pitchFamily="95" charset="0"/>
              </a:rPr>
              <a:t>New beam pipe</a:t>
            </a:r>
          </a:p>
          <a:p>
            <a:r>
              <a:rPr lang="en-US" altLang="ja-JP" sz="1000" dirty="0">
                <a:latin typeface="Helvetica Neue" pitchFamily="95" charset="0"/>
              </a:rPr>
              <a:t>&amp; bellows</a:t>
            </a:r>
          </a:p>
        </p:txBody>
      </p:sp>
      <p:sp>
        <p:nvSpPr>
          <p:cNvPr id="45" name="Line 42"/>
          <p:cNvSpPr>
            <a:spLocks noChangeShapeType="1"/>
          </p:cNvSpPr>
          <p:nvPr/>
        </p:nvSpPr>
        <p:spPr bwMode="auto">
          <a:xfrm>
            <a:off x="2483768" y="2708920"/>
            <a:ext cx="990600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6" name="Text Box 43"/>
          <p:cNvSpPr txBox="1">
            <a:spLocks noChangeArrowheads="1"/>
          </p:cNvSpPr>
          <p:nvPr/>
        </p:nvSpPr>
        <p:spPr bwMode="auto">
          <a:xfrm>
            <a:off x="5580112" y="1628800"/>
            <a:ext cx="5667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000" dirty="0">
                <a:latin typeface="Helvetica Neue" pitchFamily="95" charset="0"/>
              </a:rPr>
              <a:t>Belle II</a:t>
            </a:r>
          </a:p>
        </p:txBody>
      </p:sp>
      <p:sp>
        <p:nvSpPr>
          <p:cNvPr id="47" name="Line 44"/>
          <p:cNvSpPr>
            <a:spLocks noChangeShapeType="1"/>
          </p:cNvSpPr>
          <p:nvPr/>
        </p:nvSpPr>
        <p:spPr bwMode="auto">
          <a:xfrm flipV="1">
            <a:off x="5724128" y="1916832"/>
            <a:ext cx="432048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8" name="Text Box 45"/>
          <p:cNvSpPr txBox="1">
            <a:spLocks noChangeArrowheads="1"/>
          </p:cNvSpPr>
          <p:nvPr/>
        </p:nvSpPr>
        <p:spPr bwMode="auto">
          <a:xfrm>
            <a:off x="6063332" y="1988840"/>
            <a:ext cx="5969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000" dirty="0">
                <a:latin typeface="Helvetica Neue" pitchFamily="95" charset="0"/>
              </a:rPr>
              <a:t>New IR</a:t>
            </a:r>
          </a:p>
        </p:txBody>
      </p:sp>
      <p:sp>
        <p:nvSpPr>
          <p:cNvPr id="49" name="Line 46"/>
          <p:cNvSpPr>
            <a:spLocks noChangeShapeType="1"/>
          </p:cNvSpPr>
          <p:nvPr/>
        </p:nvSpPr>
        <p:spPr bwMode="auto">
          <a:xfrm flipV="1">
            <a:off x="5940152" y="2204864"/>
            <a:ext cx="762000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7380312" y="2350621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Calibri"/>
                <a:cs typeface="Calibri"/>
              </a:rPr>
              <a:t>New superconducting /permanent final focusing quads </a:t>
            </a:r>
            <a:r>
              <a:rPr lang="en-US" altLang="ja-JP" sz="1200" dirty="0" smtClean="0">
                <a:latin typeface="Calibri"/>
                <a:cs typeface="Calibri"/>
              </a:rPr>
              <a:t>near</a:t>
            </a:r>
            <a:r>
              <a:rPr kumimoji="1" lang="en-US" altLang="ja-JP" sz="1200" dirty="0" smtClean="0">
                <a:latin typeface="Calibri"/>
                <a:cs typeface="Calibri"/>
              </a:rPr>
              <a:t> the IP</a:t>
            </a:r>
          </a:p>
        </p:txBody>
      </p:sp>
      <p:sp>
        <p:nvSpPr>
          <p:cNvPr id="51" name="Rectangle 20"/>
          <p:cNvSpPr>
            <a:spLocks/>
          </p:cNvSpPr>
          <p:nvPr/>
        </p:nvSpPr>
        <p:spPr bwMode="auto">
          <a:xfrm>
            <a:off x="4067944" y="2107595"/>
            <a:ext cx="866582" cy="169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r>
              <a:rPr lang="en-US" altLang="ja-JP" sz="1100" b="1" dirty="0" err="1">
                <a:solidFill>
                  <a:srgbClr val="0000FF"/>
                </a:solidFill>
                <a:cs typeface="Lucida Grande"/>
              </a:rPr>
              <a:t>e</a:t>
            </a:r>
            <a:r>
              <a:rPr lang="en-US" altLang="ja-JP" sz="1100" b="1" dirty="0">
                <a:solidFill>
                  <a:srgbClr val="0000FF"/>
                </a:solidFill>
                <a:cs typeface="Lucida Grande"/>
              </a:rPr>
              <a:t>-</a:t>
            </a:r>
            <a:r>
              <a:rPr lang="en-US" altLang="ja-JP" sz="1100" b="1" dirty="0" smtClean="0">
                <a:solidFill>
                  <a:srgbClr val="0000FF"/>
                </a:solidFill>
                <a:cs typeface="Lucida Grande"/>
              </a:rPr>
              <a:t> 7 </a:t>
            </a:r>
            <a:r>
              <a:rPr lang="en-US" altLang="ja-JP" sz="1100" b="1" dirty="0" err="1" smtClean="0">
                <a:solidFill>
                  <a:srgbClr val="0000FF"/>
                </a:solidFill>
                <a:cs typeface="Lucida Grande"/>
              </a:rPr>
              <a:t>GeV</a:t>
            </a:r>
            <a:r>
              <a:rPr lang="en-US" altLang="ja-JP" sz="1100" b="1" dirty="0" smtClean="0">
                <a:solidFill>
                  <a:srgbClr val="0000FF"/>
                </a:solidFill>
                <a:cs typeface="Lucida Grande"/>
              </a:rPr>
              <a:t> 2.6 A</a:t>
            </a:r>
            <a:endParaRPr lang="en-US" altLang="ja-JP" sz="1100" b="1" dirty="0">
              <a:solidFill>
                <a:srgbClr val="0000FF"/>
              </a:solidFill>
              <a:cs typeface="Lucida Grande"/>
            </a:endParaRPr>
          </a:p>
        </p:txBody>
      </p:sp>
      <p:sp>
        <p:nvSpPr>
          <p:cNvPr id="52" name="Rectangle 21"/>
          <p:cNvSpPr>
            <a:spLocks/>
          </p:cNvSpPr>
          <p:nvPr/>
        </p:nvSpPr>
        <p:spPr bwMode="auto">
          <a:xfrm>
            <a:off x="4470256" y="1603539"/>
            <a:ext cx="893832" cy="169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r>
              <a:rPr lang="en-US" altLang="ja-JP" sz="1100" b="1" dirty="0" err="1">
                <a:solidFill>
                  <a:srgbClr val="FF0000"/>
                </a:solidFill>
                <a:cs typeface="Lucida Grande"/>
              </a:rPr>
              <a:t>e</a:t>
            </a:r>
            <a:r>
              <a:rPr lang="en-US" altLang="ja-JP" sz="1100" b="1" dirty="0">
                <a:solidFill>
                  <a:srgbClr val="FF0000"/>
                </a:solidFill>
                <a:cs typeface="Lucida Grande"/>
              </a:rPr>
              <a:t>+</a:t>
            </a:r>
            <a:r>
              <a:rPr lang="en-US" altLang="ja-JP" sz="1100" b="1" dirty="0" smtClean="0">
                <a:solidFill>
                  <a:srgbClr val="FF0000"/>
                </a:solidFill>
                <a:cs typeface="Lucida Grande"/>
              </a:rPr>
              <a:t> 4 </a:t>
            </a:r>
            <a:r>
              <a:rPr lang="en-US" altLang="ja-JP" sz="1100" b="1" dirty="0" err="1" smtClean="0">
                <a:solidFill>
                  <a:srgbClr val="FF0000"/>
                </a:solidFill>
                <a:cs typeface="Lucida Grande"/>
              </a:rPr>
              <a:t>GeV</a:t>
            </a:r>
            <a:r>
              <a:rPr lang="en-US" altLang="ja-JP" sz="1100" b="1" dirty="0" smtClean="0">
                <a:solidFill>
                  <a:srgbClr val="FF0000"/>
                </a:solidFill>
                <a:cs typeface="Lucida Grande"/>
              </a:rPr>
              <a:t> 3.6 </a:t>
            </a:r>
            <a:r>
              <a:rPr lang="en-US" altLang="ja-JP" sz="1100" b="1" dirty="0">
                <a:solidFill>
                  <a:srgbClr val="FF0000"/>
                </a:solidFill>
                <a:cs typeface="Lucida Grande"/>
              </a:rPr>
              <a:t>A</a:t>
            </a: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35496" y="4191471"/>
            <a:ext cx="2158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Calibri"/>
                <a:cs typeface="Calibri"/>
              </a:rPr>
              <a:t>Redesign the </a:t>
            </a:r>
            <a:r>
              <a:rPr lang="en-US" altLang="ja-JP" sz="1200" dirty="0" smtClean="0">
                <a:latin typeface="Calibri"/>
                <a:cs typeface="Calibri"/>
              </a:rPr>
              <a:t>lattices</a:t>
            </a:r>
            <a:r>
              <a:rPr kumimoji="1" lang="en-US" altLang="ja-JP" sz="1200" dirty="0" smtClean="0">
                <a:latin typeface="Calibri"/>
                <a:cs typeface="Calibri"/>
              </a:rPr>
              <a:t> of </a:t>
            </a:r>
            <a:r>
              <a:rPr lang="en-US" altLang="ja-JP" sz="1200" dirty="0" smtClean="0">
                <a:latin typeface="Calibri"/>
                <a:cs typeface="Calibri"/>
              </a:rPr>
              <a:t>both rings</a:t>
            </a:r>
            <a:r>
              <a:rPr kumimoji="1" lang="en-US" altLang="ja-JP" sz="1200" dirty="0" smtClean="0">
                <a:latin typeface="Calibri"/>
                <a:cs typeface="Calibri"/>
              </a:rPr>
              <a:t> </a:t>
            </a:r>
            <a:r>
              <a:rPr lang="en-US" altLang="ja-JP" sz="1200" dirty="0" smtClean="0">
                <a:latin typeface="Calibri"/>
                <a:cs typeface="Calibri"/>
              </a:rPr>
              <a:t>to reduce the </a:t>
            </a:r>
            <a:r>
              <a:rPr lang="en-US" altLang="ja-JP" sz="1200" dirty="0" err="1" smtClean="0">
                <a:latin typeface="Calibri"/>
                <a:cs typeface="Calibri"/>
              </a:rPr>
              <a:t>emittance</a:t>
            </a:r>
            <a:r>
              <a:rPr kumimoji="1" lang="en-US" altLang="ja-JP" sz="1200" dirty="0" smtClean="0">
                <a:latin typeface="Calibri"/>
                <a:cs typeface="Calibri"/>
              </a:rPr>
              <a:t> </a:t>
            </a: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6084168" y="3358733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Calibri"/>
                <a:cs typeface="Calibri"/>
              </a:rPr>
              <a:t>Add / modify RF systems for higher beam current</a:t>
            </a:r>
          </a:p>
        </p:txBody>
      </p:sp>
      <p:cxnSp>
        <p:nvCxnSpPr>
          <p:cNvPr id="55" name="直線矢印コネクタ 54"/>
          <p:cNvCxnSpPr>
            <a:cxnSpLocks noChangeShapeType="1"/>
            <a:endCxn id="56" idx="2"/>
          </p:cNvCxnSpPr>
          <p:nvPr/>
        </p:nvCxnSpPr>
        <p:spPr bwMode="auto">
          <a:xfrm rot="5400000">
            <a:off x="661254" y="2722101"/>
            <a:ext cx="1109737" cy="304061"/>
          </a:xfrm>
          <a:prstGeom prst="straightConnector1">
            <a:avLst/>
          </a:prstGeom>
          <a:noFill/>
          <a:ln w="19050" cap="flat" cmpd="sng" algn="ctr">
            <a:solidFill>
              <a:srgbClr val="9DDEF9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56" name="テキスト ボックス 55"/>
          <p:cNvSpPr txBox="1"/>
          <p:nvPr/>
        </p:nvSpPr>
        <p:spPr>
          <a:xfrm>
            <a:off x="180528" y="2967335"/>
            <a:ext cx="1767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Calibri"/>
                <a:cs typeface="Calibri"/>
              </a:rPr>
              <a:t>Replace </a:t>
            </a:r>
            <a:r>
              <a:rPr lang="en-US" altLang="ja-JP" sz="1200" dirty="0" smtClean="0">
                <a:latin typeface="Calibri"/>
                <a:cs typeface="Calibri"/>
              </a:rPr>
              <a:t>short</a:t>
            </a:r>
            <a:r>
              <a:rPr kumimoji="1" lang="en-US" altLang="ja-JP" sz="1200" dirty="0" smtClean="0">
                <a:latin typeface="Calibri"/>
                <a:cs typeface="Calibri"/>
              </a:rPr>
              <a:t>  dipoles</a:t>
            </a:r>
            <a:r>
              <a:rPr lang="en-US" altLang="ja-JP" sz="1200" dirty="0" smtClean="0">
                <a:latin typeface="Calibri"/>
                <a:cs typeface="Calibri"/>
              </a:rPr>
              <a:t> with longer ones (LER)</a:t>
            </a:r>
            <a:endParaRPr kumimoji="1" lang="en-US" altLang="ja-JP" sz="1200" dirty="0" smtClean="0">
              <a:latin typeface="Calibri"/>
              <a:cs typeface="Calibri"/>
            </a:endParaRPr>
          </a:p>
        </p:txBody>
      </p:sp>
      <p:sp>
        <p:nvSpPr>
          <p:cNvPr id="57" name="Line 35"/>
          <p:cNvSpPr>
            <a:spLocks noChangeShapeType="1"/>
          </p:cNvSpPr>
          <p:nvPr/>
        </p:nvSpPr>
        <p:spPr bwMode="auto">
          <a:xfrm flipH="1">
            <a:off x="2627784" y="4941168"/>
            <a:ext cx="838200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8" name="Line 36"/>
          <p:cNvSpPr>
            <a:spLocks noChangeShapeType="1"/>
          </p:cNvSpPr>
          <p:nvPr/>
        </p:nvSpPr>
        <p:spPr bwMode="auto">
          <a:xfrm flipH="1">
            <a:off x="4072880" y="5344393"/>
            <a:ext cx="228600" cy="38100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9" name="Line 38"/>
          <p:cNvSpPr>
            <a:spLocks noChangeShapeType="1"/>
          </p:cNvSpPr>
          <p:nvPr/>
        </p:nvSpPr>
        <p:spPr bwMode="auto">
          <a:xfrm flipH="1">
            <a:off x="3387080" y="5725393"/>
            <a:ext cx="685800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0" name="Line 40"/>
          <p:cNvSpPr>
            <a:spLocks noChangeShapeType="1"/>
          </p:cNvSpPr>
          <p:nvPr/>
        </p:nvSpPr>
        <p:spPr bwMode="auto">
          <a:xfrm>
            <a:off x="5076056" y="4941168"/>
            <a:ext cx="1143000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3707904" y="249289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70C0"/>
                </a:solidFill>
              </a:rPr>
              <a:t>SuperKEKB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55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4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7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0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New Beam </a:t>
            </a:r>
            <a:r>
              <a:rPr lang="en-US" altLang="ja-JP" dirty="0">
                <a:solidFill>
                  <a:srgbClr val="FFFF00"/>
                </a:solidFill>
              </a:rPr>
              <a:t>P</a:t>
            </a:r>
            <a:r>
              <a:rPr lang="en-US" altLang="ja-JP" dirty="0" smtClean="0">
                <a:solidFill>
                  <a:srgbClr val="FFFF00"/>
                </a:solidFill>
              </a:rPr>
              <a:t>ipes for </a:t>
            </a:r>
            <a:r>
              <a:rPr lang="en-US" altLang="ja-JP" dirty="0" err="1" smtClean="0">
                <a:solidFill>
                  <a:srgbClr val="FFFF00"/>
                </a:solidFill>
              </a:rPr>
              <a:t>SuperKEKB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6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38" name="Rectangle 3"/>
          <p:cNvSpPr txBox="1">
            <a:spLocks noChangeArrowheads="1"/>
          </p:cNvSpPr>
          <p:nvPr/>
        </p:nvSpPr>
        <p:spPr>
          <a:xfrm>
            <a:off x="660400" y="928048"/>
            <a:ext cx="7950200" cy="4635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charset="0"/>
              <a:buChar char="•"/>
              <a:tabLst/>
              <a:defRPr/>
            </a:pP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2" y="6296017"/>
            <a:ext cx="1043608" cy="561983"/>
          </a:xfrm>
          <a:prstGeom prst="rect">
            <a:avLst/>
          </a:prstGeom>
          <a:noFill/>
        </p:spPr>
      </p:pic>
      <p:sp>
        <p:nvSpPr>
          <p:cNvPr id="14" name="コンテンツ プレースホルダ 9"/>
          <p:cNvSpPr>
            <a:spLocks noGrp="1"/>
          </p:cNvSpPr>
          <p:nvPr>
            <p:ph idx="1"/>
          </p:nvPr>
        </p:nvSpPr>
        <p:spPr>
          <a:xfrm>
            <a:off x="107156" y="1628801"/>
            <a:ext cx="6193036" cy="1616997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sz="2800" dirty="0" smtClean="0">
                <a:solidFill>
                  <a:srgbClr val="0070C0"/>
                </a:solidFill>
              </a:rPr>
              <a:t>To cope with the electron cloud issues and heating problems, antechamber type beam pipes are adopted with a combination of TiN coatings, grooved shape surfaces and clearing electrodes.</a:t>
            </a:r>
          </a:p>
        </p:txBody>
      </p:sp>
      <p:sp>
        <p:nvSpPr>
          <p:cNvPr id="17" name="角丸四角形 16"/>
          <p:cNvSpPr/>
          <p:nvPr/>
        </p:nvSpPr>
        <p:spPr>
          <a:xfrm>
            <a:off x="6300192" y="1556793"/>
            <a:ext cx="2843808" cy="1512168"/>
          </a:xfrm>
          <a:prstGeom prst="roundRect">
            <a:avLst>
              <a:gd name="adj" fmla="val 7001"/>
            </a:avLst>
          </a:prstGeom>
          <a:solidFill>
            <a:srgbClr val="FBFFB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kumimoji="1" lang="ja-JP" altLang="en-US" sz="1600"/>
          </a:p>
        </p:txBody>
      </p:sp>
      <p:pic>
        <p:nvPicPr>
          <p:cNvPr id="18" name="Picture 28" descr="newduc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lum bright="10000"/>
          </a:blip>
          <a:srcRect/>
          <a:stretch>
            <a:fillRect/>
          </a:stretch>
        </p:blipFill>
        <p:spPr bwMode="auto">
          <a:xfrm>
            <a:off x="6307237" y="1484784"/>
            <a:ext cx="2836763" cy="153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29"/>
          <p:cNvSpPr txBox="1">
            <a:spLocks noChangeArrowheads="1"/>
          </p:cNvSpPr>
          <p:nvPr/>
        </p:nvSpPr>
        <p:spPr bwMode="auto">
          <a:xfrm>
            <a:off x="6372046" y="2600120"/>
            <a:ext cx="723834" cy="33854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1425" tIns="45713" rIns="91425" bIns="45713">
            <a:prstTxWarp prst="textNoShape">
              <a:avLst/>
            </a:prstTxWarp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</a:rPr>
              <a:t>Beam</a:t>
            </a:r>
            <a:endParaRPr lang="en-US" altLang="ja-JP" sz="1600" dirty="0">
              <a:solidFill>
                <a:srgbClr val="FF0000"/>
              </a:solidFill>
            </a:endParaRPr>
          </a:p>
        </p:txBody>
      </p:sp>
      <p:sp>
        <p:nvSpPr>
          <p:cNvPr id="23" name="Line 30"/>
          <p:cNvSpPr>
            <a:spLocks noChangeShapeType="1"/>
          </p:cNvSpPr>
          <p:nvPr/>
        </p:nvSpPr>
        <p:spPr bwMode="auto">
          <a:xfrm flipV="1">
            <a:off x="6912261" y="2485592"/>
            <a:ext cx="428447" cy="26510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 wrap="none" lIns="91425" tIns="45713" rIns="91425" bIns="45713">
            <a:prstTxWarp prst="textNoShape">
              <a:avLst/>
            </a:prstTxWarp>
          </a:bodyPr>
          <a:lstStyle/>
          <a:p>
            <a:endParaRPr lang="ja-JP" altLang="en-US" sz="1600"/>
          </a:p>
        </p:txBody>
      </p:sp>
      <p:sp>
        <p:nvSpPr>
          <p:cNvPr id="24" name="Line 34"/>
          <p:cNvSpPr>
            <a:spLocks noChangeShapeType="1"/>
          </p:cNvSpPr>
          <p:nvPr/>
        </p:nvSpPr>
        <p:spPr bwMode="auto">
          <a:xfrm flipV="1">
            <a:off x="7095880" y="2485592"/>
            <a:ext cx="918102" cy="367241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none" w="sm" len="sm"/>
            <a:tailEnd type="triangle" w="med" len="med"/>
          </a:ln>
        </p:spPr>
        <p:txBody>
          <a:bodyPr wrap="none" lIns="91425" tIns="45713" rIns="91425" bIns="45713">
            <a:prstTxWarp prst="textNoShape">
              <a:avLst/>
            </a:prstTxWarp>
          </a:bodyPr>
          <a:lstStyle/>
          <a:p>
            <a:endParaRPr lang="ja-JP" altLang="en-US" sz="1600" dirty="0"/>
          </a:p>
        </p:txBody>
      </p:sp>
      <p:sp>
        <p:nvSpPr>
          <p:cNvPr id="25" name="Text Box 35"/>
          <p:cNvSpPr txBox="1">
            <a:spLocks noChangeArrowheads="1"/>
          </p:cNvSpPr>
          <p:nvPr/>
        </p:nvSpPr>
        <p:spPr bwMode="auto">
          <a:xfrm>
            <a:off x="6300192" y="1580164"/>
            <a:ext cx="1087830" cy="3077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1425" tIns="45713" rIns="91425" bIns="45713">
            <a:prstTxWarp prst="textNoShape">
              <a:avLst/>
            </a:prstTxWarp>
            <a:spAutoFit/>
          </a:bodyPr>
          <a:lstStyle/>
          <a:p>
            <a:r>
              <a:rPr lang="en-US" altLang="ja-JP" sz="1400" dirty="0" smtClean="0">
                <a:solidFill>
                  <a:srgbClr val="FF21B5"/>
                </a:solidFill>
              </a:rPr>
              <a:t>NEG pumps</a:t>
            </a:r>
            <a:endParaRPr lang="en-US" altLang="ja-JP" sz="1400" dirty="0">
              <a:solidFill>
                <a:srgbClr val="FF21B5"/>
              </a:solidFill>
            </a:endParaRPr>
          </a:p>
        </p:txBody>
      </p:sp>
      <p:sp>
        <p:nvSpPr>
          <p:cNvPr id="26" name="Line 36"/>
          <p:cNvSpPr>
            <a:spLocks noChangeShapeType="1"/>
          </p:cNvSpPr>
          <p:nvPr/>
        </p:nvSpPr>
        <p:spPr bwMode="auto">
          <a:xfrm>
            <a:off x="6660233" y="1815918"/>
            <a:ext cx="129614" cy="47662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 type="none" w="sm" len="sm"/>
            <a:tailEnd type="triangle" w="med" len="med"/>
          </a:ln>
        </p:spPr>
        <p:txBody>
          <a:bodyPr wrap="none" lIns="91425" tIns="45713" rIns="91425" bIns="45713">
            <a:prstTxWarp prst="textNoShape">
              <a:avLst/>
            </a:prstTxWarp>
          </a:bodyPr>
          <a:lstStyle/>
          <a:p>
            <a:endParaRPr lang="ja-JP" altLang="en-US" sz="1600"/>
          </a:p>
        </p:txBody>
      </p:sp>
      <p:sp>
        <p:nvSpPr>
          <p:cNvPr id="27" name="テキスト ボックス 10"/>
          <p:cNvSpPr txBox="1">
            <a:spLocks noChangeArrowheads="1"/>
          </p:cNvSpPr>
          <p:nvPr/>
        </p:nvSpPr>
        <p:spPr bwMode="auto">
          <a:xfrm>
            <a:off x="8162384" y="2636912"/>
            <a:ext cx="981616" cy="369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45713" rIns="91425" bIns="45713">
            <a:prstTxWarp prst="textNoShape">
              <a:avLst/>
            </a:prstTxWarp>
            <a:spAutoFit/>
          </a:bodyPr>
          <a:lstStyle/>
          <a:p>
            <a:r>
              <a:rPr lang="en-US" altLang="ja-JP" b="1" dirty="0" smtClean="0"/>
              <a:t>Concept</a:t>
            </a:r>
            <a:endParaRPr lang="ja-JP" altLang="en-US" b="1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5496" y="3140968"/>
            <a:ext cx="57606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kumimoji="1" lang="en-US" altLang="ja-JP" dirty="0" smtClean="0">
                <a:solidFill>
                  <a:schemeClr val="accent6">
                    <a:lumMod val="75000"/>
                  </a:schemeClr>
                </a:solidFill>
              </a:rPr>
              <a:t> LER </a:t>
            </a:r>
            <a:r>
              <a:rPr lang="en-US" altLang="ja-JP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kumimoji="1" lang="en-US" altLang="ja-JP" dirty="0" smtClean="0">
                <a:solidFill>
                  <a:schemeClr val="accent6">
                    <a:lumMod val="75000"/>
                  </a:schemeClr>
                </a:solidFill>
              </a:rPr>
              <a:t>rc section:</a:t>
            </a:r>
          </a:p>
          <a:p>
            <a:pPr lvl="1">
              <a:buFont typeface="Wingdings" pitchFamily="2" charset="2"/>
              <a:buChar char="ü"/>
            </a:pPr>
            <a:r>
              <a:rPr lang="en-US" altLang="ja-JP" dirty="0" smtClean="0"/>
              <a:t>Beam pipes are replaced with new aluminum-alloy </a:t>
            </a:r>
          </a:p>
          <a:p>
            <a:pPr lvl="1"/>
            <a:r>
              <a:rPr lang="en-US" altLang="ja-JP" dirty="0" smtClean="0"/>
              <a:t>    pipes with antechambers</a:t>
            </a:r>
            <a:r>
              <a:rPr kumimoji="1" lang="en-US" altLang="ja-JP" dirty="0" smtClean="0"/>
              <a:t>. (</a:t>
            </a:r>
            <a:r>
              <a:rPr kumimoji="1" lang="en-US" altLang="ja-JP" dirty="0" smtClean="0">
                <a:sym typeface="Symbol"/>
              </a:rPr>
              <a:t></a:t>
            </a:r>
            <a:r>
              <a:rPr kumimoji="1" lang="en-US" altLang="ja-JP" dirty="0" smtClean="0"/>
              <a:t>2000 m)</a:t>
            </a:r>
            <a:endParaRPr lang="en-US" altLang="ja-JP" dirty="0" smtClean="0"/>
          </a:p>
          <a:p>
            <a:pPr>
              <a:buFont typeface="Wingdings" pitchFamily="2" charset="2"/>
              <a:buChar char="Ø"/>
            </a:pPr>
            <a:r>
              <a:rPr lang="en-US" altLang="ja-JP" dirty="0" smtClean="0">
                <a:solidFill>
                  <a:schemeClr val="accent6">
                    <a:lumMod val="75000"/>
                  </a:schemeClr>
                </a:solidFill>
              </a:rPr>
              <a:t> HER arc section:</a:t>
            </a:r>
          </a:p>
          <a:p>
            <a:pPr lvl="1">
              <a:buFont typeface="Wingdings" pitchFamily="2" charset="2"/>
              <a:buChar char="ü"/>
            </a:pPr>
            <a:r>
              <a:rPr lang="en-US" altLang="ja-JP" dirty="0" smtClean="0"/>
              <a:t>Present copper beam pipes are reused.</a:t>
            </a:r>
          </a:p>
          <a:p>
            <a:pPr lvl="1">
              <a:buFont typeface="Wingdings" pitchFamily="2" charset="2"/>
              <a:buChar char="ü"/>
            </a:pPr>
            <a:r>
              <a:rPr lang="en-US" altLang="ja-JP" dirty="0" smtClean="0"/>
              <a:t>Since the HER energy is reduced from 8.0 to 7.0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, </a:t>
            </a:r>
          </a:p>
          <a:p>
            <a:pPr lvl="1"/>
            <a:r>
              <a:rPr lang="en-US" altLang="ja-JP" dirty="0" smtClean="0"/>
              <a:t>    SR power at normal arc section is more or less the </a:t>
            </a:r>
          </a:p>
          <a:p>
            <a:pPr lvl="1"/>
            <a:r>
              <a:rPr lang="en-US" altLang="ja-JP" dirty="0" smtClean="0"/>
              <a:t>    same as KEKB.</a:t>
            </a:r>
            <a:endParaRPr lang="en-US" altLang="ja-JP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altLang="ja-JP" dirty="0" smtClean="0">
                <a:solidFill>
                  <a:schemeClr val="accent6">
                    <a:lumMod val="75000"/>
                  </a:schemeClr>
                </a:solidFill>
              </a:rPr>
              <a:t>W</a:t>
            </a:r>
            <a:r>
              <a:rPr kumimoji="1" lang="en-US" altLang="ja-JP" dirty="0" smtClean="0">
                <a:solidFill>
                  <a:schemeClr val="accent6">
                    <a:lumMod val="75000"/>
                  </a:schemeClr>
                </a:solidFill>
              </a:rPr>
              <a:t>iggler section (both ring):</a:t>
            </a:r>
            <a:r>
              <a:rPr lang="en-US" altLang="ja-JP" dirty="0" smtClean="0"/>
              <a:t> </a:t>
            </a:r>
          </a:p>
          <a:p>
            <a:pPr lvl="1">
              <a:buFont typeface="Wingdings" pitchFamily="2" charset="2"/>
              <a:buChar char="ü"/>
            </a:pPr>
            <a:r>
              <a:rPr lang="en-US" altLang="ja-JP" dirty="0" smtClean="0"/>
              <a:t>Copper beam pipes with antechambers are used.</a:t>
            </a:r>
          </a:p>
          <a:p>
            <a:pPr lvl="1">
              <a:buFont typeface="Wingdings" pitchFamily="2" charset="2"/>
              <a:buChar char="ü"/>
            </a:pPr>
            <a:endParaRPr lang="en-US" altLang="ja-JP" dirty="0" smtClean="0"/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7308304" y="2680014"/>
            <a:ext cx="723834" cy="33854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1425" tIns="45713" rIns="91425" bIns="45713">
            <a:prstTxWarp prst="textNoShape">
              <a:avLst/>
            </a:prstTxWarp>
            <a:spAutoFit/>
          </a:bodyPr>
          <a:lstStyle/>
          <a:p>
            <a:r>
              <a:rPr lang="en-US" altLang="ja-JP" sz="1600" dirty="0" smtClean="0">
                <a:solidFill>
                  <a:srgbClr val="0000FF"/>
                </a:solidFill>
              </a:rPr>
              <a:t>SR</a:t>
            </a:r>
            <a:endParaRPr lang="en-US" altLang="ja-JP" sz="1600" dirty="0">
              <a:solidFill>
                <a:srgbClr val="0000FF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9" cstate="print"/>
          <a:srcRect l="18299" t="4566" r="19846" b="4105"/>
          <a:stretch>
            <a:fillRect/>
          </a:stretch>
        </p:blipFill>
        <p:spPr bwMode="auto">
          <a:xfrm>
            <a:off x="5724128" y="3356992"/>
            <a:ext cx="247619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テキスト ボックス 10"/>
          <p:cNvSpPr txBox="1">
            <a:spLocks noChangeArrowheads="1"/>
          </p:cNvSpPr>
          <p:nvPr/>
        </p:nvSpPr>
        <p:spPr bwMode="auto">
          <a:xfrm>
            <a:off x="6228184" y="6021288"/>
            <a:ext cx="1877169" cy="30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prstTxWarp prst="textNoShape">
              <a:avLst/>
            </a:prstTxWarp>
            <a:spAutoFit/>
          </a:bodyPr>
          <a:lstStyle/>
          <a:p>
            <a:r>
              <a:rPr lang="en-US" altLang="ja-JP" sz="1400" dirty="0" smtClean="0">
                <a:solidFill>
                  <a:srgbClr val="008000"/>
                </a:solidFill>
              </a:rPr>
              <a:t>Arc section (aluminum)</a:t>
            </a:r>
            <a:endParaRPr lang="ja-JP" altLang="en-US" sz="1200" dirty="0">
              <a:solidFill>
                <a:srgbClr val="008000"/>
              </a:solidFill>
            </a:endParaRPr>
          </a:p>
        </p:txBody>
      </p:sp>
      <p:sp>
        <p:nvSpPr>
          <p:cNvPr id="32" name="テキスト ボックス 10"/>
          <p:cNvSpPr txBox="1">
            <a:spLocks noChangeArrowheads="1"/>
          </p:cNvSpPr>
          <p:nvPr/>
        </p:nvSpPr>
        <p:spPr bwMode="auto">
          <a:xfrm>
            <a:off x="7884368" y="4551525"/>
            <a:ext cx="1224136" cy="46165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5" tIns="45713" rIns="91425" bIns="45713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200" dirty="0" smtClean="0">
                <a:solidFill>
                  <a:srgbClr val="008000"/>
                </a:solidFill>
              </a:rPr>
              <a:t>Wiggler section (copper)</a:t>
            </a:r>
            <a:endParaRPr lang="ja-JP" altLang="en-US" sz="1200" dirty="0">
              <a:solidFill>
                <a:srgbClr val="008000"/>
              </a:solidFill>
            </a:endParaRPr>
          </a:p>
        </p:txBody>
      </p:sp>
      <p:pic>
        <p:nvPicPr>
          <p:cNvPr id="33" name="図 5" descr="Nikko_wigger_antechamber.jpg"/>
          <p:cNvPicPr>
            <a:picLocks noChangeAspect="1"/>
          </p:cNvPicPr>
          <p:nvPr/>
        </p:nvPicPr>
        <p:blipFill>
          <a:blip r:embed="rId10" cstate="print"/>
          <a:srcRect l="2345" t="6250" r="17902" b="2890"/>
          <a:stretch>
            <a:fillRect/>
          </a:stretch>
        </p:blipFill>
        <p:spPr bwMode="auto">
          <a:xfrm>
            <a:off x="7668344" y="3356992"/>
            <a:ext cx="1431092" cy="122413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4" name="テキスト ボックス 33"/>
          <p:cNvSpPr txBox="1"/>
          <p:nvPr/>
        </p:nvSpPr>
        <p:spPr>
          <a:xfrm>
            <a:off x="899592" y="6597352"/>
            <a:ext cx="720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solidFill>
                  <a:srgbClr val="FFFF00"/>
                </a:solidFill>
              </a:rPr>
              <a:t>2012/6/6	</a:t>
            </a:r>
            <a:r>
              <a:rPr lang="en-US" altLang="ja-JP" sz="1000" dirty="0">
                <a:solidFill>
                  <a:srgbClr val="FFFF00"/>
                </a:solidFill>
              </a:rPr>
              <a:t>	</a:t>
            </a:r>
            <a:r>
              <a:rPr lang="en-US" altLang="ja-JP" sz="1000" dirty="0" smtClean="0">
                <a:solidFill>
                  <a:srgbClr val="FFFF00"/>
                </a:solidFill>
              </a:rPr>
              <a:t> ECLOUD’12 (the 5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electron-cloud workshop) @ La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Biodola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000" dirty="0" smtClean="0">
                <a:solidFill>
                  <a:srgbClr val="FFFF00"/>
                </a:solidFill>
              </a:rPr>
              <a:t>(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isola</a:t>
            </a:r>
            <a:r>
              <a:rPr lang="en-US" altLang="ja-JP" sz="1000" dirty="0" smtClean="0">
                <a:solidFill>
                  <a:srgbClr val="FFFF00"/>
                </a:solidFill>
              </a:rPr>
              <a:t>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d’Elba</a:t>
            </a:r>
            <a:r>
              <a:rPr lang="en-US" altLang="ja-JP" sz="1000" dirty="0" smtClean="0">
                <a:solidFill>
                  <a:srgbClr val="FFFF00"/>
                </a:solidFill>
              </a:rPr>
              <a:t>) Italy	             </a:t>
            </a:r>
            <a:r>
              <a:rPr lang="en-US" altLang="ja-JP" sz="1000" dirty="0">
                <a:solidFill>
                  <a:srgbClr val="FFFF00"/>
                </a:solidFill>
              </a:rPr>
              <a:t>9</a:t>
            </a:r>
            <a:r>
              <a:rPr lang="en-US" altLang="ja-JP" sz="1000" dirty="0" smtClean="0">
                <a:solidFill>
                  <a:srgbClr val="FFFF00"/>
                </a:solidFill>
              </a:rPr>
              <a:t> </a:t>
            </a:r>
            <a:endParaRPr lang="ja-JP" altLang="en-US" sz="1000" dirty="0">
              <a:solidFill>
                <a:srgbClr val="FFFF00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339495" y="3068961"/>
            <a:ext cx="1784920" cy="26161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1" lang="en-US" altLang="ja-JP" sz="11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 courtesy of Y. Suetsugu</a:t>
            </a:r>
            <a:endParaRPr kumimoji="1" lang="ja-JP" altLang="en-US" sz="11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93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12003</TotalTime>
  <Words>2087</Words>
  <Application>Microsoft Office PowerPoint</Application>
  <PresentationFormat>画面に合わせる (4:3)</PresentationFormat>
  <Paragraphs>436</Paragraphs>
  <Slides>28</Slides>
  <Notes>28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30" baseType="lpstr">
      <vt:lpstr>Office テーマ</vt:lpstr>
      <vt:lpstr>数式</vt:lpstr>
      <vt:lpstr>SuperKEKB Vacuum System </vt:lpstr>
      <vt:lpstr>KEKB was shut down on Jun 30th 2010, and upgrade of KEKB has started.</vt:lpstr>
      <vt:lpstr>Mission of SuperKEKB</vt:lpstr>
      <vt:lpstr>Design Concept of SuperKEKB  1 How to Increase Luminosity by 40 Times</vt:lpstr>
      <vt:lpstr>Collision Scheme Nano Beam Scheme</vt:lpstr>
      <vt:lpstr>Design Concept of SuperKEKB 2</vt:lpstr>
      <vt:lpstr>Comparison of Parameters between KEKB and SuperKEKB</vt:lpstr>
      <vt:lpstr>Outline of Upgrade to SuperKEKB</vt:lpstr>
      <vt:lpstr>New Beam Pipes for SuperKEKB</vt:lpstr>
      <vt:lpstr>Beam pipe with antechamber</vt:lpstr>
      <vt:lpstr>Flange, Bellows and Gate Valve</vt:lpstr>
      <vt:lpstr>Countermeasures against  Electron Cloud Effect</vt:lpstr>
      <vt:lpstr>Electron cloud mitigation 1  Antechamber</vt:lpstr>
      <vt:lpstr>Electron Cloud Mitigation 2  Solenoid Field</vt:lpstr>
      <vt:lpstr>Electron Cloud Mitigation 3  TiN Coating</vt:lpstr>
      <vt:lpstr>Electron Cloud Mitigation 4  Grooved Surface (in Bending Magnet)</vt:lpstr>
      <vt:lpstr>Electron Cloud Mitigation 5  Clearing Electrode (in Wiggler Magnet)</vt:lpstr>
      <vt:lpstr>Electron Cloud Mitigation 5  Evaluation on Groove and Electrode  </vt:lpstr>
      <vt:lpstr>TiN Coating Facility 1  </vt:lpstr>
      <vt:lpstr>TiN Coating facility 2  </vt:lpstr>
      <vt:lpstr>TiN Coating facility 3  </vt:lpstr>
      <vt:lpstr>TiN Coating facility 3  </vt:lpstr>
      <vt:lpstr>TiN Coating facility 4  </vt:lpstr>
      <vt:lpstr>Construction works are undergoing now.</vt:lpstr>
      <vt:lpstr>Summary  </vt:lpstr>
      <vt:lpstr>END</vt:lpstr>
      <vt:lpstr>Backup</vt:lpstr>
      <vt:lpstr>Backup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and schedule of SuperKEKB</dc:title>
  <dc:creator>Shibata</dc:creator>
  <cp:lastModifiedBy>shibata</cp:lastModifiedBy>
  <cp:revision>1012</cp:revision>
  <cp:lastPrinted>2012-06-04T03:29:28Z</cp:lastPrinted>
  <dcterms:created xsi:type="dcterms:W3CDTF">2011-07-13T00:57:24Z</dcterms:created>
  <dcterms:modified xsi:type="dcterms:W3CDTF">2012-06-04T03:54:03Z</dcterms:modified>
</cp:coreProperties>
</file>