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8" r:id="rId3"/>
    <p:sldId id="546" r:id="rId4"/>
    <p:sldId id="708" r:id="rId5"/>
    <p:sldId id="935" r:id="rId6"/>
    <p:sldId id="904" r:id="rId7"/>
    <p:sldId id="910" r:id="rId8"/>
    <p:sldId id="909" r:id="rId9"/>
    <p:sldId id="915" r:id="rId10"/>
    <p:sldId id="918" r:id="rId11"/>
    <p:sldId id="848" r:id="rId12"/>
    <p:sldId id="906" r:id="rId13"/>
    <p:sldId id="886" r:id="rId14"/>
    <p:sldId id="928" r:id="rId15"/>
    <p:sldId id="947" r:id="rId16"/>
    <p:sldId id="960" r:id="rId17"/>
    <p:sldId id="930" r:id="rId18"/>
    <p:sldId id="932" r:id="rId19"/>
    <p:sldId id="889" r:id="rId20"/>
    <p:sldId id="922" r:id="rId21"/>
    <p:sldId id="891" r:id="rId22"/>
    <p:sldId id="923" r:id="rId23"/>
    <p:sldId id="849" r:id="rId24"/>
    <p:sldId id="893" r:id="rId25"/>
    <p:sldId id="894" r:id="rId26"/>
    <p:sldId id="937" r:id="rId27"/>
    <p:sldId id="936" r:id="rId28"/>
    <p:sldId id="939" r:id="rId29"/>
    <p:sldId id="940" r:id="rId30"/>
    <p:sldId id="946" r:id="rId31"/>
    <p:sldId id="942" r:id="rId32"/>
    <p:sldId id="944" r:id="rId33"/>
    <p:sldId id="943" r:id="rId34"/>
    <p:sldId id="850" r:id="rId35"/>
    <p:sldId id="951" r:id="rId36"/>
    <p:sldId id="952" r:id="rId37"/>
    <p:sldId id="953" r:id="rId38"/>
    <p:sldId id="921" r:id="rId39"/>
    <p:sldId id="881" r:id="rId40"/>
    <p:sldId id="956" r:id="rId41"/>
    <p:sldId id="864" r:id="rId42"/>
    <p:sldId id="958" r:id="rId43"/>
    <p:sldId id="885" r:id="rId44"/>
    <p:sldId id="669" r:id="rId45"/>
    <p:sldId id="866" r:id="rId46"/>
    <p:sldId id="867" r:id="rId47"/>
    <p:sldId id="948" r:id="rId48"/>
    <p:sldId id="949" r:id="rId49"/>
    <p:sldId id="938" r:id="rId50"/>
    <p:sldId id="957" r:id="rId51"/>
    <p:sldId id="798" r:id="rId52"/>
    <p:sldId id="671" r:id="rId5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FF33CC"/>
    <a:srgbClr val="FF3399"/>
    <a:srgbClr val="0083F7"/>
    <a:srgbClr val="00CC99"/>
    <a:srgbClr val="FF0066"/>
    <a:srgbClr val="0055A0"/>
    <a:srgbClr val="3D0C94"/>
    <a:srgbClr val="DEB212"/>
    <a:srgbClr val="DEB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3" autoAdjust="0"/>
    <p:restoredTop sz="94639" autoAdjust="0"/>
  </p:normalViewPr>
  <p:slideViewPr>
    <p:cSldViewPr snapToGrid="0" snapToObjects="1">
      <p:cViewPr varScale="1">
        <p:scale>
          <a:sx n="68" d="100"/>
          <a:sy n="68" d="100"/>
        </p:scale>
        <p:origin x="132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546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cern.ch\dfs\Workspaces\a\asena\Results\Cryogenic%20temperature\E.p.Cu,%20Al,%20Cu%20with%20adsorption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cern.ch\dfs\Workspaces\a\asena\Results\Cryogenic%20temperature\E.p.Cu,%20Al,%20Cu%20with%20adsorption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cern.ch\dfs\Workspaces\a\asena\Results\Cryogenic%20temperature\E.p.Cu,%20Al,%20Cu%20with%20adsorption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cern.ch\dfs\Workspaces\a\asena\Results\Cryogenic%20temperature\E.p.Cu,%20Al,%20Cu%20with%20adsorption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CO</a:t>
            </a:r>
            <a:r>
              <a:rPr lang="en-US" sz="1400" baseline="-25000" dirty="0"/>
              <a:t>2</a:t>
            </a:r>
            <a:endParaRPr lang="en-US" sz="1400" dirty="0"/>
          </a:p>
        </c:rich>
      </c:tx>
      <c:layout>
        <c:manualLayout>
          <c:xMode val="edge"/>
          <c:yMode val="edge"/>
          <c:x val="0.17714103194883121"/>
          <c:y val="3.80954695510022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410963601495072"/>
          <c:y val="3.5166854143231646E-2"/>
          <c:w val="0.78697109051375724"/>
          <c:h val="0.76683007443618212"/>
        </c:manualLayout>
      </c:layout>
      <c:scatterChart>
        <c:scatterStyle val="lineMarker"/>
        <c:varyColors val="0"/>
        <c:ser>
          <c:idx val="1"/>
          <c:order val="0"/>
          <c:tx>
            <c:v>Aluminium</c:v>
          </c:tx>
          <c:spPr>
            <a:ln w="28575">
              <a:noFill/>
            </a:ln>
          </c:spPr>
          <c:marker>
            <c:symbol val="square"/>
            <c:size val="5"/>
          </c:marker>
          <c:xVal>
            <c:numRef>
              <c:f>'CO2'!$D$3:$D$19</c:f>
              <c:numCache>
                <c:formatCode>0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</c:numCache>
            </c:numRef>
          </c:xVal>
          <c:yVal>
            <c:numRef>
              <c:f>'CO2'!$E$3:$E$19</c:f>
              <c:numCache>
                <c:formatCode>0.00</c:formatCode>
                <c:ptCount val="17"/>
                <c:pt idx="0">
                  <c:v>3.06</c:v>
                </c:pt>
                <c:pt idx="1">
                  <c:v>2.38</c:v>
                </c:pt>
                <c:pt idx="2">
                  <c:v>2.1800000000000002</c:v>
                </c:pt>
                <c:pt idx="3">
                  <c:v>1.9800000000000144</c:v>
                </c:pt>
                <c:pt idx="4">
                  <c:v>1.85</c:v>
                </c:pt>
                <c:pt idx="5">
                  <c:v>1.78</c:v>
                </c:pt>
                <c:pt idx="6">
                  <c:v>1.74</c:v>
                </c:pt>
                <c:pt idx="7">
                  <c:v>1.71</c:v>
                </c:pt>
                <c:pt idx="8">
                  <c:v>1.7</c:v>
                </c:pt>
                <c:pt idx="9">
                  <c:v>1.71</c:v>
                </c:pt>
                <c:pt idx="10">
                  <c:v>1.72</c:v>
                </c:pt>
                <c:pt idx="11">
                  <c:v>1.83</c:v>
                </c:pt>
                <c:pt idx="12">
                  <c:v>1.9100000000000001</c:v>
                </c:pt>
                <c:pt idx="13">
                  <c:v>1.9500000000000131</c:v>
                </c:pt>
                <c:pt idx="14">
                  <c:v>1.9600000000000131</c:v>
                </c:pt>
                <c:pt idx="15">
                  <c:v>1.940000000000013</c:v>
                </c:pt>
                <c:pt idx="16">
                  <c:v>1.940000000000013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5F9-4795-B9D1-177C931542D5}"/>
            </c:ext>
          </c:extLst>
        </c:ser>
        <c:ser>
          <c:idx val="0"/>
          <c:order val="1"/>
          <c:tx>
            <c:v>Copper</c:v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'CO2'!$A$3:$A$12</c:f>
              <c:numCache>
                <c:formatCode>0</c:formatCode>
                <c:ptCount val="10"/>
                <c:pt idx="0" formatCode="General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 formatCode="General">
                  <c:v>5</c:v>
                </c:pt>
                <c:pt idx="6" formatCode="General">
                  <c:v>8</c:v>
                </c:pt>
                <c:pt idx="7" formatCode="General">
                  <c:v>10</c:v>
                </c:pt>
                <c:pt idx="8" formatCode="General">
                  <c:v>15</c:v>
                </c:pt>
                <c:pt idx="9" formatCode="General">
                  <c:v>20</c:v>
                </c:pt>
              </c:numCache>
            </c:numRef>
          </c:xVal>
          <c:yVal>
            <c:numRef>
              <c:f>'CO2'!$B$3:$B$12</c:f>
              <c:numCache>
                <c:formatCode>General</c:formatCode>
                <c:ptCount val="10"/>
                <c:pt idx="0">
                  <c:v>2</c:v>
                </c:pt>
                <c:pt idx="1">
                  <c:v>1.71</c:v>
                </c:pt>
                <c:pt idx="2">
                  <c:v>1.6500000000000001</c:v>
                </c:pt>
                <c:pt idx="3">
                  <c:v>1.6</c:v>
                </c:pt>
                <c:pt idx="4">
                  <c:v>1.6300000000000001</c:v>
                </c:pt>
                <c:pt idx="5">
                  <c:v>1.72</c:v>
                </c:pt>
                <c:pt idx="6">
                  <c:v>1.79</c:v>
                </c:pt>
                <c:pt idx="7">
                  <c:v>1.9000000000000001</c:v>
                </c:pt>
                <c:pt idx="8">
                  <c:v>1.940000000000013</c:v>
                </c:pt>
                <c:pt idx="9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5F9-4795-B9D1-177C931542D5}"/>
            </c:ext>
          </c:extLst>
        </c:ser>
        <c:ser>
          <c:idx val="2"/>
          <c:order val="2"/>
          <c:tx>
            <c:v>e.p.Copper</c:v>
          </c:tx>
          <c:spPr>
            <a:ln w="28575">
              <a:noFill/>
            </a:ln>
          </c:spPr>
          <c:marker>
            <c:symbol val="triangle"/>
            <c:size val="5"/>
          </c:marker>
          <c:xVal>
            <c:numRef>
              <c:f>'CO2'!$G$3:$G$15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 formatCode="0">
                  <c:v>3</c:v>
                </c:pt>
                <c:pt idx="3" formatCode="0">
                  <c:v>4</c:v>
                </c:pt>
                <c:pt idx="4" formatCode="0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15</c:v>
                </c:pt>
                <c:pt idx="10">
                  <c:v>20</c:v>
                </c:pt>
                <c:pt idx="11">
                  <c:v>25</c:v>
                </c:pt>
                <c:pt idx="12">
                  <c:v>30</c:v>
                </c:pt>
              </c:numCache>
            </c:numRef>
          </c:xVal>
          <c:yVal>
            <c:numRef>
              <c:f>'CO2'!$H$3:$H$15</c:f>
              <c:numCache>
                <c:formatCode>General</c:formatCode>
                <c:ptCount val="13"/>
                <c:pt idx="0">
                  <c:v>1.6700000000000021</c:v>
                </c:pt>
                <c:pt idx="1">
                  <c:v>1.6300000000000001</c:v>
                </c:pt>
                <c:pt idx="2">
                  <c:v>1.71</c:v>
                </c:pt>
                <c:pt idx="3">
                  <c:v>1.73</c:v>
                </c:pt>
                <c:pt idx="4">
                  <c:v>1.77</c:v>
                </c:pt>
                <c:pt idx="5">
                  <c:v>1.79</c:v>
                </c:pt>
                <c:pt idx="6">
                  <c:v>1.81</c:v>
                </c:pt>
                <c:pt idx="7">
                  <c:v>1.83</c:v>
                </c:pt>
                <c:pt idx="8">
                  <c:v>1.83</c:v>
                </c:pt>
                <c:pt idx="9">
                  <c:v>1.9000000000000001</c:v>
                </c:pt>
                <c:pt idx="10">
                  <c:v>1.9700000000000131</c:v>
                </c:pt>
                <c:pt idx="11">
                  <c:v>1.9900000000000146</c:v>
                </c:pt>
                <c:pt idx="12">
                  <c:v>2.04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5F9-4795-B9D1-177C931542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499520"/>
        <c:axId val="221499912"/>
      </c:scatterChart>
      <c:valAx>
        <c:axId val="221499520"/>
        <c:scaling>
          <c:orientation val="minMax"/>
          <c:max val="4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800" baseline="0"/>
                </a:pPr>
                <a:r>
                  <a:rPr lang="en-US" sz="800" b="1" i="0" baseline="0">
                    <a:latin typeface="+mn-lt"/>
                  </a:rPr>
                  <a:t>Number of monolayers</a:t>
                </a:r>
                <a:endParaRPr lang="en-US" sz="800" baseline="0">
                  <a:latin typeface="+mn-lt"/>
                </a:endParaRP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crossAx val="221499912"/>
        <c:crosses val="autoZero"/>
        <c:crossBetween val="midCat"/>
      </c:valAx>
      <c:valAx>
        <c:axId val="221499912"/>
        <c:scaling>
          <c:orientation val="minMax"/>
          <c:min val="1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="1" i="0" u="none" strike="noStrike" baseline="0"/>
                  <a:t>Yield</a:t>
                </a:r>
                <a:r>
                  <a:rPr lang="en-US" sz="1000" b="1" i="0" u="none" strike="noStrike" baseline="-25000"/>
                  <a:t>max</a:t>
                </a:r>
                <a:endParaRPr lang="en-US" sz="1000"/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2214995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1192536146777363"/>
          <c:y val="3.4486189226346678E-2"/>
          <c:w val="0.25040546090116972"/>
          <c:h val="0.2016132466762966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aseline="0"/>
            </a:pPr>
            <a:r>
              <a:rPr lang="en-US" sz="1400" baseline="0" dirty="0"/>
              <a:t>CO</a:t>
            </a:r>
          </a:p>
        </c:rich>
      </c:tx>
      <c:layout>
        <c:manualLayout>
          <c:xMode val="edge"/>
          <c:yMode val="edge"/>
          <c:x val="0.17371319700179497"/>
          <c:y val="2.84360166878010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821905709771641"/>
          <c:y val="3.5000186588050895E-2"/>
          <c:w val="0.80354444134483161"/>
          <c:h val="0.7736978945538322"/>
        </c:manualLayout>
      </c:layout>
      <c:scatterChart>
        <c:scatterStyle val="lineMarker"/>
        <c:varyColors val="0"/>
        <c:ser>
          <c:idx val="1"/>
          <c:order val="0"/>
          <c:tx>
            <c:v>Aluminium</c:v>
          </c:tx>
          <c:spPr>
            <a:ln w="28575">
              <a:noFill/>
            </a:ln>
          </c:spPr>
          <c:marker>
            <c:symbol val="square"/>
            <c:size val="5"/>
          </c:marker>
          <c:xVal>
            <c:numRef>
              <c:f>CO!$D$3:$D$15</c:f>
              <c:numCache>
                <c:formatCode>0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</c:numCache>
            </c:numRef>
          </c:xVal>
          <c:yVal>
            <c:numRef>
              <c:f>CO!$E$3:$E$15</c:f>
              <c:numCache>
                <c:formatCode>0.00</c:formatCode>
                <c:ptCount val="13"/>
                <c:pt idx="0">
                  <c:v>3.06</c:v>
                </c:pt>
                <c:pt idx="1">
                  <c:v>1.680000000000013</c:v>
                </c:pt>
                <c:pt idx="2">
                  <c:v>1.35</c:v>
                </c:pt>
                <c:pt idx="3">
                  <c:v>1.29</c:v>
                </c:pt>
                <c:pt idx="4">
                  <c:v>1.25</c:v>
                </c:pt>
                <c:pt idx="5">
                  <c:v>1.2</c:v>
                </c:pt>
                <c:pt idx="6">
                  <c:v>1.2</c:v>
                </c:pt>
                <c:pt idx="7">
                  <c:v>1.21</c:v>
                </c:pt>
                <c:pt idx="8">
                  <c:v>1.21</c:v>
                </c:pt>
                <c:pt idx="9">
                  <c:v>1.23</c:v>
                </c:pt>
                <c:pt idx="10">
                  <c:v>1.24</c:v>
                </c:pt>
                <c:pt idx="11">
                  <c:v>1.28</c:v>
                </c:pt>
                <c:pt idx="12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71B-468D-9A93-7B701F04F926}"/>
            </c:ext>
          </c:extLst>
        </c:ser>
        <c:ser>
          <c:idx val="0"/>
          <c:order val="1"/>
          <c:tx>
            <c:v>Copper</c:v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CO!$A$3:$A$19</c:f>
              <c:numCache>
                <c:formatCode>General</c:formatCode>
                <c:ptCount val="1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8</c:v>
                </c:pt>
                <c:pt idx="11">
                  <c:v>9</c:v>
                </c:pt>
                <c:pt idx="12">
                  <c:v>10</c:v>
                </c:pt>
                <c:pt idx="13">
                  <c:v>15</c:v>
                </c:pt>
                <c:pt idx="14">
                  <c:v>20</c:v>
                </c:pt>
                <c:pt idx="15">
                  <c:v>35</c:v>
                </c:pt>
                <c:pt idx="16">
                  <c:v>50</c:v>
                </c:pt>
              </c:numCache>
            </c:numRef>
          </c:xVal>
          <c:yVal>
            <c:numRef>
              <c:f>CO!$B$3:$B$19</c:f>
              <c:numCache>
                <c:formatCode>General</c:formatCode>
                <c:ptCount val="17"/>
                <c:pt idx="0">
                  <c:v>2</c:v>
                </c:pt>
                <c:pt idx="1">
                  <c:v>1.77</c:v>
                </c:pt>
                <c:pt idx="2">
                  <c:v>1.680000000000013</c:v>
                </c:pt>
                <c:pt idx="3">
                  <c:v>1.6</c:v>
                </c:pt>
                <c:pt idx="4">
                  <c:v>1.44</c:v>
                </c:pt>
                <c:pt idx="5">
                  <c:v>1.37</c:v>
                </c:pt>
                <c:pt idx="6">
                  <c:v>1.28</c:v>
                </c:pt>
                <c:pt idx="7">
                  <c:v>1.23</c:v>
                </c:pt>
                <c:pt idx="8">
                  <c:v>1.2</c:v>
                </c:pt>
                <c:pt idx="9">
                  <c:v>1.190000000000013</c:v>
                </c:pt>
                <c:pt idx="10">
                  <c:v>1.180000000000013</c:v>
                </c:pt>
                <c:pt idx="11">
                  <c:v>1.190000000000013</c:v>
                </c:pt>
                <c:pt idx="12">
                  <c:v>1.24</c:v>
                </c:pt>
                <c:pt idx="13">
                  <c:v>1.24</c:v>
                </c:pt>
                <c:pt idx="14">
                  <c:v>1.22</c:v>
                </c:pt>
                <c:pt idx="15">
                  <c:v>1.25</c:v>
                </c:pt>
                <c:pt idx="16">
                  <c:v>1.28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71B-468D-9A93-7B701F04F926}"/>
            </c:ext>
          </c:extLst>
        </c:ser>
        <c:ser>
          <c:idx val="2"/>
          <c:order val="2"/>
          <c:tx>
            <c:v>e.p.Copper</c:v>
          </c:tx>
          <c:spPr>
            <a:ln w="28575">
              <a:noFill/>
            </a:ln>
          </c:spPr>
          <c:marker>
            <c:symbol val="triangle"/>
            <c:size val="5"/>
          </c:marker>
          <c:xVal>
            <c:numRef>
              <c:f>CO!$G$3:$G$15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 formatCode="0">
                  <c:v>2</c:v>
                </c:pt>
                <c:pt idx="3" formatCode="0">
                  <c:v>3</c:v>
                </c:pt>
                <c:pt idx="4" formatCode="0">
                  <c:v>4</c:v>
                </c:pt>
                <c:pt idx="5" formatCode="0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</c:numCache>
            </c:numRef>
          </c:xVal>
          <c:yVal>
            <c:numRef>
              <c:f>CO!$H$3:$H$15</c:f>
              <c:numCache>
                <c:formatCode>General</c:formatCode>
                <c:ptCount val="13"/>
                <c:pt idx="0">
                  <c:v>1.6700000000000021</c:v>
                </c:pt>
                <c:pt idx="1">
                  <c:v>1.46</c:v>
                </c:pt>
                <c:pt idx="2">
                  <c:v>1.34</c:v>
                </c:pt>
                <c:pt idx="3">
                  <c:v>1.28</c:v>
                </c:pt>
                <c:pt idx="4">
                  <c:v>1.26</c:v>
                </c:pt>
                <c:pt idx="5">
                  <c:v>1.26</c:v>
                </c:pt>
                <c:pt idx="6">
                  <c:v>1.26</c:v>
                </c:pt>
                <c:pt idx="7">
                  <c:v>1.26</c:v>
                </c:pt>
                <c:pt idx="8">
                  <c:v>1.27</c:v>
                </c:pt>
                <c:pt idx="9">
                  <c:v>1.27</c:v>
                </c:pt>
                <c:pt idx="10">
                  <c:v>1.27</c:v>
                </c:pt>
                <c:pt idx="11">
                  <c:v>1.31</c:v>
                </c:pt>
                <c:pt idx="12">
                  <c:v>1.32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71B-468D-9A93-7B701F04F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768160"/>
        <c:axId val="430768552"/>
      </c:scatterChart>
      <c:valAx>
        <c:axId val="430768160"/>
        <c:scaling>
          <c:orientation val="minMax"/>
          <c:max val="5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800" baseline="0"/>
                </a:pPr>
                <a:r>
                  <a:rPr lang="en-US" sz="800" baseline="0"/>
                  <a:t>Number of monolayers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crossAx val="430768552"/>
        <c:crosses val="autoZero"/>
        <c:crossBetween val="midCat"/>
      </c:valAx>
      <c:valAx>
        <c:axId val="430768552"/>
        <c:scaling>
          <c:orientation val="minMax"/>
          <c:min val="1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dirty="0" err="1"/>
                  <a:t>Yield</a:t>
                </a:r>
                <a:r>
                  <a:rPr lang="en-US" sz="1000" baseline="-25000" dirty="0" err="1"/>
                  <a:t>max</a:t>
                </a:r>
                <a:endParaRPr lang="en-US" sz="1000" baseline="-25000" dirty="0"/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4307681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1788702763217538"/>
          <c:y val="4.6171088803472857E-2"/>
          <c:w val="0.24222801809253641"/>
          <c:h val="0.2113425336250039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baseline="0" dirty="0"/>
              <a:t>CH</a:t>
            </a:r>
            <a:r>
              <a:rPr lang="en-US" sz="1400" baseline="-25000" dirty="0"/>
              <a:t>4</a:t>
            </a:r>
            <a:endParaRPr lang="en-US" sz="1400" dirty="0"/>
          </a:p>
        </c:rich>
      </c:tx>
      <c:layout>
        <c:manualLayout>
          <c:xMode val="edge"/>
          <c:yMode val="edge"/>
          <c:x val="0.17786019807323031"/>
          <c:y val="3.80048768527634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850372776040771"/>
          <c:y val="3.8250384972662255E-2"/>
          <c:w val="0.78257698549367527"/>
          <c:h val="0.77321259088101157"/>
        </c:manualLayout>
      </c:layout>
      <c:scatterChart>
        <c:scatterStyle val="lineMarker"/>
        <c:varyColors val="0"/>
        <c:ser>
          <c:idx val="1"/>
          <c:order val="0"/>
          <c:tx>
            <c:v>Aluminium</c:v>
          </c:tx>
          <c:spPr>
            <a:ln w="28575">
              <a:noFill/>
            </a:ln>
          </c:spPr>
          <c:marker>
            <c:symbol val="square"/>
            <c:size val="5"/>
          </c:marker>
          <c:xVal>
            <c:numRef>
              <c:f>'CH4'!$D$3:$D$20</c:f>
              <c:numCache>
                <c:formatCode>0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</c:numCache>
            </c:numRef>
          </c:xVal>
          <c:yVal>
            <c:numRef>
              <c:f>'CH4'!$E$3:$E$20</c:f>
              <c:numCache>
                <c:formatCode>0.00</c:formatCode>
                <c:ptCount val="18"/>
                <c:pt idx="0">
                  <c:v>3.06</c:v>
                </c:pt>
                <c:pt idx="1">
                  <c:v>2.36</c:v>
                </c:pt>
                <c:pt idx="2">
                  <c:v>2.23</c:v>
                </c:pt>
                <c:pt idx="3">
                  <c:v>2.12</c:v>
                </c:pt>
                <c:pt idx="4">
                  <c:v>2.0099999999999998</c:v>
                </c:pt>
                <c:pt idx="5">
                  <c:v>1.930000000000013</c:v>
                </c:pt>
                <c:pt idx="6">
                  <c:v>1.84</c:v>
                </c:pt>
                <c:pt idx="7">
                  <c:v>1.76</c:v>
                </c:pt>
                <c:pt idx="8">
                  <c:v>1.7</c:v>
                </c:pt>
                <c:pt idx="9">
                  <c:v>1.6700000000000021</c:v>
                </c:pt>
                <c:pt idx="10">
                  <c:v>1.6400000000000001</c:v>
                </c:pt>
                <c:pt idx="11">
                  <c:v>1.56</c:v>
                </c:pt>
                <c:pt idx="12">
                  <c:v>1.48</c:v>
                </c:pt>
                <c:pt idx="13">
                  <c:v>1.47</c:v>
                </c:pt>
                <c:pt idx="14">
                  <c:v>1.48</c:v>
                </c:pt>
                <c:pt idx="15">
                  <c:v>1.47</c:v>
                </c:pt>
                <c:pt idx="16">
                  <c:v>1.45</c:v>
                </c:pt>
                <c:pt idx="17">
                  <c:v>1.46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30-4FBD-A71C-10B90B0B3C8D}"/>
            </c:ext>
          </c:extLst>
        </c:ser>
        <c:ser>
          <c:idx val="0"/>
          <c:order val="1"/>
          <c:tx>
            <c:v>Copper</c:v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'CH4'!$A$3:$A$13</c:f>
              <c:numCache>
                <c:formatCode>General</c:formatCode>
                <c:ptCount val="11"/>
                <c:pt idx="0">
                  <c:v>0</c:v>
                </c:pt>
                <c:pt idx="1">
                  <c:v>1.5</c:v>
                </c:pt>
                <c:pt idx="2" formatCode="0">
                  <c:v>3</c:v>
                </c:pt>
                <c:pt idx="3" formatCode="0">
                  <c:v>4</c:v>
                </c:pt>
                <c:pt idx="4" formatCode="0">
                  <c:v>5</c:v>
                </c:pt>
                <c:pt idx="5" formatCode="0">
                  <c:v>6</c:v>
                </c:pt>
                <c:pt idx="6">
                  <c:v>15</c:v>
                </c:pt>
                <c:pt idx="7">
                  <c:v>20</c:v>
                </c:pt>
                <c:pt idx="8">
                  <c:v>30</c:v>
                </c:pt>
                <c:pt idx="9">
                  <c:v>45</c:v>
                </c:pt>
                <c:pt idx="10">
                  <c:v>60</c:v>
                </c:pt>
              </c:numCache>
            </c:numRef>
          </c:xVal>
          <c:yVal>
            <c:numRef>
              <c:f>'CH4'!$B$3:$B$13</c:f>
              <c:numCache>
                <c:formatCode>General</c:formatCode>
                <c:ptCount val="11"/>
                <c:pt idx="0">
                  <c:v>2</c:v>
                </c:pt>
                <c:pt idx="1">
                  <c:v>1.78</c:v>
                </c:pt>
                <c:pt idx="2">
                  <c:v>1.71</c:v>
                </c:pt>
                <c:pt idx="3">
                  <c:v>1.7</c:v>
                </c:pt>
                <c:pt idx="4">
                  <c:v>1.690000000000013</c:v>
                </c:pt>
                <c:pt idx="5">
                  <c:v>1.690000000000013</c:v>
                </c:pt>
                <c:pt idx="6">
                  <c:v>1.680000000000013</c:v>
                </c:pt>
                <c:pt idx="7">
                  <c:v>1.61</c:v>
                </c:pt>
                <c:pt idx="8">
                  <c:v>1.55</c:v>
                </c:pt>
                <c:pt idx="9">
                  <c:v>1.47</c:v>
                </c:pt>
                <c:pt idx="10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230-4FBD-A71C-10B90B0B3C8D}"/>
            </c:ext>
          </c:extLst>
        </c:ser>
        <c:ser>
          <c:idx val="2"/>
          <c:order val="2"/>
          <c:tx>
            <c:v>e.p.Copper</c:v>
          </c:tx>
          <c:spPr>
            <a:ln w="28575">
              <a:noFill/>
            </a:ln>
          </c:spPr>
          <c:marker>
            <c:symbol val="triangle"/>
            <c:size val="5"/>
          </c:marker>
          <c:xVal>
            <c:numRef>
              <c:f>'CH4'!$G$3:$G$14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 formatCode="0">
                  <c:v>3</c:v>
                </c:pt>
                <c:pt idx="3" formatCode="0">
                  <c:v>5</c:v>
                </c:pt>
                <c:pt idx="4" formatCode="0">
                  <c:v>7</c:v>
                </c:pt>
                <c:pt idx="5" formatCode="0">
                  <c:v>10</c:v>
                </c:pt>
                <c:pt idx="6">
                  <c:v>15</c:v>
                </c:pt>
                <c:pt idx="7">
                  <c:v>20</c:v>
                </c:pt>
                <c:pt idx="8">
                  <c:v>30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</c:numCache>
            </c:numRef>
          </c:xVal>
          <c:yVal>
            <c:numRef>
              <c:f>'CH4'!$H$3:$H$14</c:f>
              <c:numCache>
                <c:formatCode>General</c:formatCode>
                <c:ptCount val="12"/>
                <c:pt idx="0">
                  <c:v>1.6700000000000021</c:v>
                </c:pt>
                <c:pt idx="1">
                  <c:v>1.62</c:v>
                </c:pt>
                <c:pt idx="2">
                  <c:v>1.6400000000000001</c:v>
                </c:pt>
                <c:pt idx="3">
                  <c:v>1.6700000000000021</c:v>
                </c:pt>
                <c:pt idx="4">
                  <c:v>1.71</c:v>
                </c:pt>
                <c:pt idx="5">
                  <c:v>1.72</c:v>
                </c:pt>
                <c:pt idx="6">
                  <c:v>1.690000000000013</c:v>
                </c:pt>
                <c:pt idx="7">
                  <c:v>1.6700000000000021</c:v>
                </c:pt>
                <c:pt idx="8">
                  <c:v>1.6300000000000001</c:v>
                </c:pt>
                <c:pt idx="9">
                  <c:v>1.6300000000000001</c:v>
                </c:pt>
                <c:pt idx="10">
                  <c:v>1.62</c:v>
                </c:pt>
                <c:pt idx="11">
                  <c:v>1.6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230-4FBD-A71C-10B90B0B3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769336"/>
        <c:axId val="430769728"/>
      </c:scatterChart>
      <c:valAx>
        <c:axId val="430769336"/>
        <c:scaling>
          <c:orientation val="minMax"/>
          <c:max val="6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800" baseline="0"/>
                </a:pPr>
                <a:r>
                  <a:rPr lang="en-US" sz="800" b="1" i="0" baseline="0">
                    <a:latin typeface="+mn-lt"/>
                  </a:rPr>
                  <a:t>Number of monolayers</a:t>
                </a:r>
                <a:endParaRPr lang="en-US" sz="800" baseline="0">
                  <a:latin typeface="+mn-lt"/>
                </a:endParaRP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crossAx val="430769728"/>
        <c:crosses val="autoZero"/>
        <c:crossBetween val="midCat"/>
      </c:valAx>
      <c:valAx>
        <c:axId val="430769728"/>
        <c:scaling>
          <c:orientation val="minMax"/>
          <c:min val="1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="1" i="0" u="none" strike="noStrike" baseline="0"/>
                  <a:t>Yield</a:t>
                </a:r>
                <a:r>
                  <a:rPr lang="en-US" sz="1000" b="1" i="0" u="none" strike="noStrike" baseline="-25000"/>
                  <a:t>max</a:t>
                </a:r>
                <a:endParaRPr lang="en-US" sz="1000"/>
              </a:p>
            </c:rich>
          </c:tx>
          <c:layout>
            <c:manualLayout>
              <c:xMode val="edge"/>
              <c:yMode val="edge"/>
              <c:x val="1.2238223530718813E-3"/>
              <c:y val="0.2881947883780363"/>
            </c:manualLayout>
          </c:layout>
          <c:overlay val="0"/>
        </c:title>
        <c:numFmt formatCode="0.00" sourceLinked="1"/>
        <c:majorTickMark val="none"/>
        <c:minorTickMark val="none"/>
        <c:tickLblPos val="nextTo"/>
        <c:crossAx val="4307693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895496730522003"/>
          <c:y val="4.1925923155092568E-2"/>
          <c:w val="0.23780765430825138"/>
          <c:h val="0.2175534300209465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baseline="0" dirty="0"/>
              <a:t>N</a:t>
            </a:r>
            <a:r>
              <a:rPr lang="en-US" sz="1400" baseline="-25000" dirty="0"/>
              <a:t>2</a:t>
            </a:r>
            <a:endParaRPr lang="en-US" sz="1400" dirty="0"/>
          </a:p>
        </c:rich>
      </c:tx>
      <c:layout>
        <c:manualLayout>
          <c:xMode val="edge"/>
          <c:yMode val="edge"/>
          <c:x val="0.1565003985911905"/>
          <c:y val="3.475506689732886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821901854959752"/>
          <c:y val="3.1840628926124083E-2"/>
          <c:w val="0.80354448920880162"/>
          <c:h val="0.7736978945538322"/>
        </c:manualLayout>
      </c:layout>
      <c:scatterChart>
        <c:scatterStyle val="lineMarker"/>
        <c:varyColors val="0"/>
        <c:ser>
          <c:idx val="1"/>
          <c:order val="0"/>
          <c:tx>
            <c:v>Aluminium</c:v>
          </c:tx>
          <c:spPr>
            <a:ln w="28575">
              <a:noFill/>
            </a:ln>
          </c:spPr>
          <c:marker>
            <c:symbol val="square"/>
            <c:size val="5"/>
          </c:marker>
          <c:xVal>
            <c:numRef>
              <c:f>'N2'!$D$3:$D$14</c:f>
              <c:numCache>
                <c:formatCode>0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15</c:v>
                </c:pt>
                <c:pt idx="10">
                  <c:v>20</c:v>
                </c:pt>
                <c:pt idx="11">
                  <c:v>25</c:v>
                </c:pt>
              </c:numCache>
            </c:numRef>
          </c:xVal>
          <c:yVal>
            <c:numRef>
              <c:f>'N2'!$E$3:$E$14</c:f>
              <c:numCache>
                <c:formatCode>0.00</c:formatCode>
                <c:ptCount val="12"/>
                <c:pt idx="0">
                  <c:v>3.06</c:v>
                </c:pt>
                <c:pt idx="1">
                  <c:v>2.29</c:v>
                </c:pt>
                <c:pt idx="2">
                  <c:v>1.56</c:v>
                </c:pt>
                <c:pt idx="3">
                  <c:v>1.42</c:v>
                </c:pt>
                <c:pt idx="4">
                  <c:v>1.42</c:v>
                </c:pt>
                <c:pt idx="5">
                  <c:v>1.45</c:v>
                </c:pt>
                <c:pt idx="6">
                  <c:v>1.48</c:v>
                </c:pt>
                <c:pt idx="7">
                  <c:v>1.51</c:v>
                </c:pt>
                <c:pt idx="8">
                  <c:v>1.54</c:v>
                </c:pt>
                <c:pt idx="9">
                  <c:v>1.6500000000000001</c:v>
                </c:pt>
                <c:pt idx="10">
                  <c:v>1.690000000000013</c:v>
                </c:pt>
                <c:pt idx="11">
                  <c:v>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7CA-4926-9007-0EE083DC8C8F}"/>
            </c:ext>
          </c:extLst>
        </c:ser>
        <c:ser>
          <c:idx val="0"/>
          <c:order val="1"/>
          <c:tx>
            <c:v>Copper</c:v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'N2'!$A$3:$A$14</c:f>
              <c:numCache>
                <c:formatCode>General</c:formatCode>
                <c:ptCount val="12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 formatCode="0">
                  <c:v>7</c:v>
                </c:pt>
                <c:pt idx="8">
                  <c:v>9</c:v>
                </c:pt>
                <c:pt idx="9" formatCode="0">
                  <c:v>10</c:v>
                </c:pt>
                <c:pt idx="10" formatCode="0">
                  <c:v>20</c:v>
                </c:pt>
                <c:pt idx="11" formatCode="0">
                  <c:v>30</c:v>
                </c:pt>
              </c:numCache>
            </c:numRef>
          </c:xVal>
          <c:yVal>
            <c:numRef>
              <c:f>'N2'!$B$3:$B$14</c:f>
              <c:numCache>
                <c:formatCode>General</c:formatCode>
                <c:ptCount val="12"/>
                <c:pt idx="0">
                  <c:v>2.0499999999999998</c:v>
                </c:pt>
                <c:pt idx="1">
                  <c:v>1.41</c:v>
                </c:pt>
                <c:pt idx="2">
                  <c:v>1.33</c:v>
                </c:pt>
                <c:pt idx="3">
                  <c:v>1.33</c:v>
                </c:pt>
                <c:pt idx="4">
                  <c:v>1.36</c:v>
                </c:pt>
                <c:pt idx="5">
                  <c:v>1.44</c:v>
                </c:pt>
                <c:pt idx="6">
                  <c:v>1.49</c:v>
                </c:pt>
                <c:pt idx="7">
                  <c:v>1.7</c:v>
                </c:pt>
                <c:pt idx="8">
                  <c:v>1.74</c:v>
                </c:pt>
                <c:pt idx="9">
                  <c:v>1.75</c:v>
                </c:pt>
                <c:pt idx="10">
                  <c:v>1.81</c:v>
                </c:pt>
                <c:pt idx="11">
                  <c:v>1.87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7CA-4926-9007-0EE083DC8C8F}"/>
            </c:ext>
          </c:extLst>
        </c:ser>
        <c:ser>
          <c:idx val="2"/>
          <c:order val="2"/>
          <c:tx>
            <c:v>e.p.Copper</c:v>
          </c:tx>
          <c:spPr>
            <a:ln w="28575">
              <a:noFill/>
            </a:ln>
          </c:spPr>
          <c:marker>
            <c:symbol val="triangle"/>
            <c:size val="5"/>
          </c:marker>
          <c:xVal>
            <c:numRef>
              <c:f>'N2'!$G$3:$G$16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 formatCode="0">
                  <c:v>2</c:v>
                </c:pt>
                <c:pt idx="3" formatCode="0">
                  <c:v>3</c:v>
                </c:pt>
                <c:pt idx="4" formatCode="0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</c:numCache>
            </c:numRef>
          </c:xVal>
          <c:yVal>
            <c:numRef>
              <c:f>'N2'!$H$3:$H$16</c:f>
              <c:numCache>
                <c:formatCode>General</c:formatCode>
                <c:ptCount val="14"/>
                <c:pt idx="0">
                  <c:v>1.6700000000000021</c:v>
                </c:pt>
                <c:pt idx="1">
                  <c:v>1.31</c:v>
                </c:pt>
                <c:pt idx="2">
                  <c:v>1.31</c:v>
                </c:pt>
                <c:pt idx="3">
                  <c:v>1.35</c:v>
                </c:pt>
                <c:pt idx="4">
                  <c:v>1.3900000000000001</c:v>
                </c:pt>
                <c:pt idx="5">
                  <c:v>1.45</c:v>
                </c:pt>
                <c:pt idx="6">
                  <c:v>1.5</c:v>
                </c:pt>
                <c:pt idx="7">
                  <c:v>1.55</c:v>
                </c:pt>
                <c:pt idx="8">
                  <c:v>1.59</c:v>
                </c:pt>
                <c:pt idx="9">
                  <c:v>1.62</c:v>
                </c:pt>
                <c:pt idx="10">
                  <c:v>1.6600000000000001</c:v>
                </c:pt>
                <c:pt idx="11">
                  <c:v>1.77</c:v>
                </c:pt>
                <c:pt idx="12">
                  <c:v>1.82</c:v>
                </c:pt>
                <c:pt idx="13">
                  <c:v>1.83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7CA-4926-9007-0EE083DC8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0178936"/>
        <c:axId val="700179328"/>
      </c:scatterChart>
      <c:valAx>
        <c:axId val="700178936"/>
        <c:scaling>
          <c:orientation val="minMax"/>
          <c:max val="3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800" baseline="0"/>
                </a:pPr>
                <a:r>
                  <a:rPr lang="en-US" sz="800" b="1" i="0" baseline="0">
                    <a:latin typeface="+mn-lt"/>
                  </a:rPr>
                  <a:t>Number of monolayers</a:t>
                </a:r>
                <a:endParaRPr lang="en-US" sz="800" baseline="0">
                  <a:latin typeface="+mn-lt"/>
                </a:endParaRP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crossAx val="700179328"/>
        <c:crosses val="autoZero"/>
        <c:crossBetween val="midCat"/>
      </c:valAx>
      <c:valAx>
        <c:axId val="700179328"/>
        <c:scaling>
          <c:orientation val="minMax"/>
          <c:min val="1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="1" i="0" u="none" strike="noStrike" baseline="0"/>
                  <a:t>Yield</a:t>
                </a:r>
                <a:r>
                  <a:rPr lang="en-US" sz="1000" b="1" i="0" u="none" strike="noStrike" baseline="-25000"/>
                  <a:t>max</a:t>
                </a:r>
                <a:endParaRPr lang="en-US" sz="1000"/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7001789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1788709636551684"/>
          <c:y val="3.6692415817691011E-2"/>
          <c:w val="0.24222795907667191"/>
          <c:h val="0.22275416603206324"/>
        </c:manualLayout>
      </c:layout>
      <c:overlay val="0"/>
      <c:txPr>
        <a:bodyPr/>
        <a:lstStyle/>
        <a:p>
          <a:pPr>
            <a:defRPr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6D7F2-88DC-4A50-B66E-E611B952E417}" type="datetimeFigureOut">
              <a:rPr lang="fr-CH" smtClean="0"/>
              <a:t>05.06.2018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4DB7B-B258-4F38-AC7F-494BA55C656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648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DC90D-32FD-420A-B91D-0B18B92AADE6}" type="datetimeFigureOut">
              <a:rPr lang="fr-CH" smtClean="0"/>
              <a:t>05.06.2018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10EFC-3EE3-4663-9DF9-12732E88D65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8862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26649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62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50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350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127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635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783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7CBF2-8CD7-4DDE-9215-9F2251DF10D7}" type="slidenum">
              <a:rPr lang="en-US"/>
              <a:pPr/>
              <a:t>24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522"/>
            <a:ext cx="5486400" cy="4117672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07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7CBF2-8CD7-4DDE-9215-9F2251DF10D7}" type="slidenum">
              <a:rPr lang="en-US"/>
              <a:pPr/>
              <a:t>25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522"/>
            <a:ext cx="5486400" cy="4117672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625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7CBF2-8CD7-4DDE-9215-9F2251DF10D7}" type="slidenum">
              <a:rPr lang="en-US"/>
              <a:pPr/>
              <a:t>26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522"/>
            <a:ext cx="5486400" cy="4117672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440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898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8808A7-3F48-4352-B18D-CC9B1056C423}" type="slidenum">
              <a:rPr lang="en-US" smtClean="0">
                <a:latin typeface="Times New Roman" pitchFamily="18" charset="0"/>
              </a:rPr>
              <a:pPr/>
              <a:t>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51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400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351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179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921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305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744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57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056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491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55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8808A7-3F48-4352-B18D-CC9B1056C423}" type="slidenum">
              <a:rPr lang="en-US" smtClean="0">
                <a:latin typeface="Times New Roman" pitchFamily="18" charset="0"/>
              </a:rPr>
              <a:pPr/>
              <a:t>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32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3737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754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035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131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7CBF2-8CD7-4DDE-9215-9F2251DF10D7}" type="slidenum">
              <a:rPr lang="en-US"/>
              <a:pPr/>
              <a:t>49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522"/>
            <a:ext cx="5486400" cy="4117672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53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3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418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19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253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40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641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57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0A375E2F-2EAE-4DE6-AF9E-A4F0824E0329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8431" y="6526097"/>
            <a:ext cx="1711703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49AB9452-17A5-4E0A-8437-DF44E254ECF3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0480" y="6526096"/>
            <a:ext cx="1719655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C367C148-A919-4F4A-A583-74293C335111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69"/>
            <a:ext cx="2895600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69"/>
            <a:ext cx="501424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34048"/>
            <a:ext cx="1711704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FCFD9B1F-8DF6-421F-8E3A-8E8484A8ABC6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8021"/>
            <a:ext cx="2895600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8021"/>
            <a:ext cx="501424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6859E576-C41A-4038-BD46-F152E2E8B43F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18890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84998045-F015-4537-A9F3-423A99851E75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730594" y="6520070"/>
            <a:ext cx="380496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00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rgbClr val="3366FF"/>
                </a:solidFill>
                <a:latin typeface="+mn-lt"/>
              </a:defRPr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8430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18890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5BC1B2D6-23D8-415B-B47B-2845423FD429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730594" y="6520070"/>
            <a:ext cx="380496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00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rgbClr val="3366FF"/>
                </a:solidFill>
                <a:latin typeface="+mn-lt"/>
              </a:defRPr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389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84B5-FEB5-421A-91C4-2EC2B51975DF}" type="datetime3">
              <a:rPr lang="en-US" smtClean="0"/>
              <a:t>5 June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ECLOUD'18, La Biodola Bay, Isola d'Elba, Italy                               3 - 7 June, 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0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lIns="81711" tIns="40855" rIns="81711" bIns="4085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605589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fld id="{00934413-238D-4830-BF22-2A0BDA7A4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31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18890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A3A3AD78-E101-4556-88DC-46A64F5AA4B2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730594" y="6520070"/>
            <a:ext cx="380496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00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rgbClr val="3366FF"/>
                </a:solidFill>
                <a:latin typeface="+mn-lt"/>
              </a:defRPr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1725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A203D53A-4EFD-42CC-BBAB-44F26989F3D6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60995945-FCCA-486D-BFB3-5FB96365E748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8431" y="6526098"/>
            <a:ext cx="1711703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7AF406EC-3EF9-4C42-8F1C-2C21C35C7A33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1"/>
            <a:ext cx="2895600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1"/>
            <a:ext cx="501424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3840480" y="6526097"/>
            <a:ext cx="171965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827BBE63-6465-464A-93F8-0102E53037C6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3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FFE0C129-0338-4B1D-9146-DE47968EEE64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0" y="6519740"/>
            <a:ext cx="1677725" cy="338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C172F746-9B91-4AB3-B1E4-E33B1374A36F}" type="datetime3">
              <a:rPr lang="en-US" smtClean="0"/>
              <a:t>5 June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61329" y="6519740"/>
            <a:ext cx="2854518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19740"/>
            <a:ext cx="501424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43180" y="6438102"/>
            <a:ext cx="25494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i="1" baseline="0" dirty="0" smtClean="0">
                <a:solidFill>
                  <a:schemeClr val="bg1"/>
                </a:solidFill>
              </a:rPr>
              <a:t>Vacuum, Surfaces &amp; </a:t>
            </a:r>
            <a:r>
              <a:rPr lang="fr-CH" sz="900" i="1" baseline="0" dirty="0" err="1" smtClean="0">
                <a:solidFill>
                  <a:schemeClr val="bg1"/>
                </a:solidFill>
              </a:rPr>
              <a:t>Coatings</a:t>
            </a:r>
            <a:r>
              <a:rPr lang="fr-CH" sz="900" i="1" baseline="0" dirty="0" smtClean="0">
                <a:solidFill>
                  <a:schemeClr val="bg1"/>
                </a:solidFill>
              </a:rPr>
              <a:t> Group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000" baseline="0" dirty="0" err="1" smtClean="0">
                <a:solidFill>
                  <a:schemeClr val="bg1"/>
                </a:solidFill>
              </a:rPr>
              <a:t>Technology</a:t>
            </a:r>
            <a:r>
              <a:rPr lang="fr-CH" sz="1000" baseline="0" dirty="0" smtClean="0">
                <a:solidFill>
                  <a:schemeClr val="bg1"/>
                </a:solidFill>
              </a:rPr>
              <a:t> </a:t>
            </a:r>
            <a:r>
              <a:rPr lang="fr-CH" sz="1000" baseline="0" dirty="0" err="1" smtClean="0">
                <a:solidFill>
                  <a:schemeClr val="bg1"/>
                </a:solidFill>
              </a:rPr>
              <a:t>Department</a:t>
            </a:r>
            <a:endParaRPr lang="fr-CH" sz="1000" baseline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4" r:id="rId15"/>
    <p:sldLayoutId id="2147483711" r:id="rId16"/>
    <p:sldLayoutId id="2147483712" r:id="rId17"/>
    <p:sldLayoutId id="2147483722" r:id="rId18"/>
    <p:sldLayoutId id="2147483723" r:id="rId19"/>
    <p:sldLayoutId id="2147483726" r:id="rId2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wmf"/><Relationship Id="rId11" Type="http://schemas.openxmlformats.org/officeDocument/2006/relationships/image" Target="../media/image250.png"/><Relationship Id="rId5" Type="http://schemas.openxmlformats.org/officeDocument/2006/relationships/image" Target="../media/image23.wmf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4.wmf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Instrumentation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476672"/>
            <a:ext cx="8795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Total and partial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3399"/>
                </a:solidFill>
              </a:rPr>
              <a:t>pressures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can be measured in the centre and at the extremities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3399"/>
                </a:solidFill>
              </a:rPr>
              <a:t>Heat load </a:t>
            </a:r>
            <a:r>
              <a:rPr lang="en-US" dirty="0" smtClean="0"/>
              <a:t>onto the BS can be derived from temperature sensors and He flow meters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/>
              <a:t> Warm calorimeters (</a:t>
            </a:r>
            <a:r>
              <a:rPr lang="en-US" dirty="0" smtClean="0">
                <a:solidFill>
                  <a:srgbClr val="FF3399"/>
                </a:solidFill>
              </a:rPr>
              <a:t>WAMPAC</a:t>
            </a:r>
            <a:r>
              <a:rPr lang="en-US" dirty="0" smtClean="0"/>
              <a:t>) are installed at each extremities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/>
              <a:t> Cold warm transitions (CWT) are installed at each extremities 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rgbClr val="FF3399"/>
                </a:solidFill>
              </a:rPr>
              <a:t> Gas injection system</a:t>
            </a:r>
            <a:endParaRPr lang="en-GB" dirty="0">
              <a:solidFill>
                <a:srgbClr val="FF3399"/>
              </a:solidFill>
            </a:endParaRPr>
          </a:p>
          <a:p>
            <a:pPr>
              <a:buClr>
                <a:srgbClr val="00CC99"/>
              </a:buClr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5369" y="3134714"/>
            <a:ext cx="2714753" cy="166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9" y="2320607"/>
            <a:ext cx="2759732" cy="3679643"/>
          </a:xfrm>
          <a:prstGeom prst="rect">
            <a:avLst/>
          </a:prstGeom>
        </p:spPr>
      </p:pic>
      <p:pic>
        <p:nvPicPr>
          <p:cNvPr id="22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69" y="1971916"/>
            <a:ext cx="3238500" cy="14478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7530" y="3475683"/>
            <a:ext cx="3057178" cy="41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673" y="4466146"/>
            <a:ext cx="2790945" cy="17051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6306" y="4727303"/>
            <a:ext cx="1797861" cy="13475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254045" y="1141985"/>
            <a:ext cx="1566427" cy="2088569"/>
            <a:chOff x="7020272" y="1071015"/>
            <a:chExt cx="1566427" cy="2088569"/>
          </a:xfrm>
        </p:grpSpPr>
        <p:pic>
          <p:nvPicPr>
            <p:cNvPr id="27" name="Picture 2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1071015"/>
              <a:ext cx="1566427" cy="208856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506769" y="2837183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CWT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62062" y="5680333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Gas injection system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74708" y="5937692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WAMPAC</a:t>
            </a:r>
            <a:endParaRPr lang="en-GB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689833" y="4953068"/>
                <a:ext cx="978858" cy="525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833" y="4953068"/>
                <a:ext cx="978858" cy="5256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605887" y="5577541"/>
                <a:ext cx="1128001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887" y="5577541"/>
                <a:ext cx="1128001" cy="5259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5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2. </a:t>
            </a:r>
            <a:r>
              <a:rPr lang="en-GB" sz="4000" dirty="0" smtClean="0">
                <a:solidFill>
                  <a:srgbClr val="FF0066"/>
                </a:solidFill>
              </a:rPr>
              <a:t>Cu surface</a:t>
            </a:r>
            <a:endParaRPr lang="en-GB" sz="4000" dirty="0">
              <a:solidFill>
                <a:srgbClr val="FF0066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4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747933" y="6382227"/>
            <a:ext cx="2133600" cy="475773"/>
          </a:xfrm>
          <a:prstGeom prst="rect">
            <a:avLst/>
          </a:prstGeom>
          <a:noFill/>
        </p:spPr>
        <p:txBody>
          <a:bodyPr lIns="81711" tIns="40855" rIns="81711" bIns="40855"/>
          <a:lstStyle/>
          <a:p>
            <a:fld id="{9BA5AC3A-CD94-422D-AB47-D4CBF5C4875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254000" y="24746"/>
            <a:ext cx="8699500" cy="52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711" tIns="40855" rIns="81711" bIns="40855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800" b="1" dirty="0" smtClean="0">
                <a:solidFill>
                  <a:srgbClr val="3366FF"/>
                </a:solidFill>
              </a:rPr>
              <a:t>LHC Beam </a:t>
            </a:r>
            <a:r>
              <a:rPr lang="en-US" sz="2800" b="1" dirty="0">
                <a:solidFill>
                  <a:srgbClr val="3366FF"/>
                </a:solidFill>
              </a:rPr>
              <a:t>Screens Functionalities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823" y="2529911"/>
            <a:ext cx="4357947" cy="312293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07225" y="939832"/>
            <a:ext cx="8646275" cy="1067393"/>
          </a:xfrm>
          <a:prstGeom prst="rect">
            <a:avLst/>
          </a:prstGeom>
        </p:spPr>
        <p:txBody>
          <a:bodyPr wrap="square" lIns="81711" tIns="40855" rIns="81711" bIns="40855">
            <a:spAutoFit/>
          </a:bodyPr>
          <a:lstStyle/>
          <a:p>
            <a:pPr lvl="0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FF0066"/>
                </a:solidFill>
              </a:rPr>
              <a:t>Intercept the heat load </a:t>
            </a:r>
            <a:r>
              <a:rPr lang="en-US" sz="1600" dirty="0"/>
              <a:t>induced by the circulating beam </a:t>
            </a:r>
            <a:endParaRPr lang="en-US" sz="1600" dirty="0" smtClean="0"/>
          </a:p>
          <a:p>
            <a:pPr lvl="0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0055A0"/>
                </a:solidFill>
              </a:rPr>
              <a:t> </a:t>
            </a:r>
            <a:r>
              <a:rPr lang="en-US" sz="1600" dirty="0" smtClean="0"/>
              <a:t>Operate </a:t>
            </a:r>
            <a:r>
              <a:rPr lang="en-US" sz="1600" dirty="0"/>
              <a:t>between 5 and 20 </a:t>
            </a:r>
            <a:r>
              <a:rPr lang="en-US" sz="1600" dirty="0" smtClean="0"/>
              <a:t>K</a:t>
            </a:r>
            <a:endParaRPr lang="en-US" sz="1600" dirty="0"/>
          </a:p>
          <a:p>
            <a:pPr lvl="0">
              <a:buClr>
                <a:srgbClr val="00CC99"/>
              </a:buClr>
              <a:buFontTx/>
              <a:buChar char="•"/>
            </a:pPr>
            <a:r>
              <a:rPr lang="en-US" sz="1600" dirty="0" smtClean="0">
                <a:solidFill>
                  <a:srgbClr val="0055A0"/>
                </a:solidFill>
              </a:rPr>
              <a:t> </a:t>
            </a:r>
            <a:r>
              <a:rPr lang="en-GB" sz="1600" dirty="0"/>
              <a:t>Pumping holes to </a:t>
            </a:r>
            <a:r>
              <a:rPr lang="en-GB" sz="1600" dirty="0">
                <a:solidFill>
                  <a:srgbClr val="FF0066"/>
                </a:solidFill>
              </a:rPr>
              <a:t>control the gas </a:t>
            </a:r>
            <a:r>
              <a:rPr lang="en-GB" sz="1600" dirty="0" smtClean="0">
                <a:solidFill>
                  <a:srgbClr val="FF0066"/>
                </a:solidFill>
              </a:rPr>
              <a:t>density</a:t>
            </a:r>
          </a:p>
          <a:p>
            <a:pPr lvl="0">
              <a:buClr>
                <a:srgbClr val="00CC99"/>
              </a:buClr>
              <a:buFontTx/>
              <a:buChar char="•"/>
            </a:pPr>
            <a:r>
              <a:rPr lang="en-GB" sz="1600" dirty="0">
                <a:solidFill>
                  <a:srgbClr val="FF0066"/>
                </a:solidFill>
              </a:rPr>
              <a:t> </a:t>
            </a:r>
            <a:r>
              <a:rPr lang="en-GB" sz="1600" dirty="0" smtClean="0">
                <a:solidFill>
                  <a:srgbClr val="FF0066"/>
                </a:solidFill>
              </a:rPr>
              <a:t>Cu surface with </a:t>
            </a:r>
            <a:r>
              <a:rPr lang="en-GB" sz="1600" dirty="0" err="1" smtClean="0">
                <a:solidFill>
                  <a:srgbClr val="FF0066"/>
                </a:solidFill>
              </a:rPr>
              <a:t>sawtooth</a:t>
            </a:r>
            <a:r>
              <a:rPr lang="en-GB" sz="1600" dirty="0" smtClean="0">
                <a:solidFill>
                  <a:srgbClr val="FF0066"/>
                </a:solidFill>
              </a:rPr>
              <a:t> structure to reduce PEY and forward scattering</a:t>
            </a:r>
            <a:endParaRPr lang="en-GB" sz="1600" dirty="0">
              <a:solidFill>
                <a:srgbClr val="FF0066"/>
              </a:solidFill>
            </a:endParaRPr>
          </a:p>
        </p:txBody>
      </p:sp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1235608" y="5695518"/>
            <a:ext cx="2358375" cy="26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11" tIns="40855" rIns="81711" bIns="40855">
            <a:spAutoFit/>
          </a:bodyPr>
          <a:lstStyle/>
          <a:p>
            <a:r>
              <a:rPr lang="en-GB" sz="1200" dirty="0"/>
              <a:t>Courtesy N. Kos CERN </a:t>
            </a:r>
            <a:r>
              <a:rPr lang="en-GB" sz="1200" dirty="0" smtClean="0"/>
              <a:t>TE/VSC</a:t>
            </a:r>
            <a:endParaRPr lang="en-GB" sz="1200" dirty="0"/>
          </a:p>
        </p:txBody>
      </p:sp>
      <p:sp>
        <p:nvSpPr>
          <p:cNvPr id="3" name="Rectangle 2"/>
          <p:cNvSpPr/>
          <p:nvPr/>
        </p:nvSpPr>
        <p:spPr>
          <a:xfrm>
            <a:off x="253999" y="567019"/>
            <a:ext cx="8334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>
                <a:solidFill>
                  <a:srgbClr val="0083F7"/>
                </a:solidFill>
              </a:rPr>
              <a:t> </a:t>
            </a:r>
            <a:r>
              <a:rPr lang="en-US" dirty="0" smtClean="0"/>
              <a:t>An </a:t>
            </a:r>
            <a:r>
              <a:rPr lang="en-US" dirty="0" smtClean="0">
                <a:solidFill>
                  <a:srgbClr val="FF0066"/>
                </a:solidFill>
              </a:rPr>
              <a:t>innovative and complex </a:t>
            </a:r>
            <a:r>
              <a:rPr lang="en-US" dirty="0" smtClean="0"/>
              <a:t>system, produced at several 10 km scale 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50" y="2409988"/>
            <a:ext cx="4426590" cy="32428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61933" y="19594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GB" dirty="0" smtClean="0">
                <a:solidFill>
                  <a:srgbClr val="00CC99"/>
                </a:solidFill>
                <a:sym typeface="Wingdings" panose="05000000000000000000" pitchFamily="2" charset="2"/>
              </a:rPr>
              <a:t>Functional design map of beam screen</a:t>
            </a:r>
            <a:endParaRPr lang="en-GB" dirty="0">
              <a:solidFill>
                <a:srgbClr val="00CC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7150" y="5712696"/>
            <a:ext cx="4385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P. Lebrun </a:t>
            </a:r>
            <a:r>
              <a:rPr lang="en-GB" sz="1200" i="1" dirty="0" smtClean="0"/>
              <a:t>et al</a:t>
            </a:r>
            <a:r>
              <a:rPr lang="en-GB" sz="1200" dirty="0" smtClean="0"/>
              <a:t>. Proc. of ICEC 24, Fukuoka, Japan, May 2012.</a:t>
            </a:r>
            <a:endParaRPr lang="en-GB" sz="1200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01599" y="242227"/>
            <a:ext cx="8873067" cy="205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CC99"/>
              </a:buClr>
            </a:pPr>
            <a:endParaRPr lang="en-US" altLang="en-US" sz="2044" dirty="0" smtClean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altLang="en-US" sz="1800" dirty="0" smtClean="0">
                <a:latin typeface="+mn-lt"/>
              </a:rPr>
              <a:t> 2002: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smtClean="0">
                <a:latin typeface="+mn-lt"/>
              </a:rPr>
              <a:t>OFE Cu, 2.2 m long, </a:t>
            </a:r>
            <a:r>
              <a:rPr lang="en-US" altLang="en-US" sz="1800" dirty="0" smtClean="0">
                <a:solidFill>
                  <a:srgbClr val="FF3399"/>
                </a:solidFill>
                <a:latin typeface="+mn-lt"/>
              </a:rPr>
              <a:t>elliptical</a:t>
            </a:r>
            <a:r>
              <a:rPr lang="en-US" altLang="en-US" sz="1800" dirty="0" smtClean="0">
                <a:solidFill>
                  <a:srgbClr val="0083F7"/>
                </a:solidFill>
                <a:latin typeface="+mn-lt"/>
              </a:rPr>
              <a:t> </a:t>
            </a:r>
            <a:r>
              <a:rPr lang="en-US" altLang="en-US" sz="1800" dirty="0" smtClean="0">
                <a:latin typeface="+mn-lt"/>
              </a:rPr>
              <a:t>shape, H=84 mm, V = 66 mm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US" altLang="en-US" sz="1800" dirty="0">
                <a:solidFill>
                  <a:srgbClr val="0083F7"/>
                </a:solidFill>
                <a:latin typeface="+mn-lt"/>
              </a:rPr>
              <a:t> </a:t>
            </a:r>
            <a:r>
              <a:rPr lang="en-US" altLang="en-US" sz="1800" dirty="0">
                <a:solidFill>
                  <a:srgbClr val="FF3399"/>
                </a:solidFill>
                <a:latin typeface="+mn-lt"/>
              </a:rPr>
              <a:t>1 % </a:t>
            </a:r>
            <a:r>
              <a:rPr lang="en-US" altLang="en-US" sz="1800" dirty="0" smtClean="0">
                <a:solidFill>
                  <a:srgbClr val="FF3399"/>
                </a:solidFill>
                <a:latin typeface="+mn-lt"/>
              </a:rPr>
              <a:t>holes </a:t>
            </a:r>
            <a:r>
              <a:rPr lang="en-US" altLang="en-US" sz="1800" dirty="0" smtClean="0">
                <a:latin typeface="+mn-lt"/>
              </a:rPr>
              <a:t>(7 mm diameter)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smtClean="0">
                <a:latin typeface="+mn-lt"/>
              </a:rPr>
              <a:t>2003: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US" altLang="en-US" sz="1800" dirty="0" smtClean="0">
                <a:latin typeface="+mn-lt"/>
              </a:rPr>
              <a:t> OFE </a:t>
            </a:r>
            <a:r>
              <a:rPr lang="en-US" altLang="en-US" sz="1800" dirty="0">
                <a:latin typeface="+mn-lt"/>
              </a:rPr>
              <a:t>Cu, 2.2 m long</a:t>
            </a:r>
            <a:r>
              <a:rPr lang="en-US" altLang="en-US" sz="1800" dirty="0">
                <a:solidFill>
                  <a:srgbClr val="0083F7"/>
                </a:solidFill>
                <a:latin typeface="+mn-lt"/>
              </a:rPr>
              <a:t>, </a:t>
            </a:r>
            <a:r>
              <a:rPr lang="en-US" altLang="en-US" sz="1800" dirty="0">
                <a:solidFill>
                  <a:srgbClr val="FF3399"/>
                </a:solidFill>
                <a:latin typeface="+mn-lt"/>
              </a:rPr>
              <a:t>circular</a:t>
            </a:r>
            <a:r>
              <a:rPr lang="en-US" altLang="en-US" sz="1800" dirty="0">
                <a:latin typeface="+mn-lt"/>
              </a:rPr>
              <a:t>, D= 67 mm (cleaned following LHC standard)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US" altLang="en-US" sz="1800" dirty="0" smtClean="0">
                <a:solidFill>
                  <a:srgbClr val="0083F7"/>
                </a:solidFill>
                <a:latin typeface="+mn-lt"/>
              </a:rPr>
              <a:t> </a:t>
            </a:r>
            <a:r>
              <a:rPr lang="en-US" altLang="en-US" sz="1800" dirty="0" smtClean="0">
                <a:solidFill>
                  <a:srgbClr val="FF3399"/>
                </a:solidFill>
                <a:latin typeface="+mn-lt"/>
              </a:rPr>
              <a:t>1 </a:t>
            </a:r>
            <a:r>
              <a:rPr lang="en-US" altLang="en-US" sz="1800" dirty="0">
                <a:solidFill>
                  <a:srgbClr val="FF3399"/>
                </a:solidFill>
                <a:latin typeface="+mn-lt"/>
              </a:rPr>
              <a:t>% slots</a:t>
            </a:r>
            <a:r>
              <a:rPr lang="en-US" altLang="en-US" sz="1800" dirty="0">
                <a:solidFill>
                  <a:srgbClr val="0083F7"/>
                </a:solidFill>
                <a:latin typeface="+mn-lt"/>
              </a:rPr>
              <a:t> </a:t>
            </a:r>
            <a:r>
              <a:rPr lang="en-US" altLang="en-US" sz="1800" dirty="0">
                <a:latin typeface="+mn-lt"/>
              </a:rPr>
              <a:t>(2 x 7.5 mm</a:t>
            </a:r>
            <a:r>
              <a:rPr lang="en-US" altLang="en-US" sz="1800" dirty="0" smtClean="0">
                <a:latin typeface="+mn-lt"/>
              </a:rPr>
              <a:t>)</a:t>
            </a:r>
            <a:endParaRPr lang="en-US" altLang="en-US" sz="1800" dirty="0">
              <a:latin typeface="+mn-lt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FR" sz="2800" b="1" dirty="0" smtClean="0">
                <a:solidFill>
                  <a:srgbClr val="3366FF"/>
                </a:solidFill>
              </a:rPr>
              <a:t>OFE Cu </a:t>
            </a:r>
            <a:r>
              <a:rPr lang="fr-FR" sz="2800" b="1" dirty="0" err="1" smtClean="0">
                <a:solidFill>
                  <a:srgbClr val="3366FF"/>
                </a:solidFill>
              </a:rPr>
              <a:t>beam</a:t>
            </a:r>
            <a:r>
              <a:rPr lang="fr-FR" sz="2800" b="1" dirty="0" smtClean="0">
                <a:solidFill>
                  <a:srgbClr val="3366FF"/>
                </a:solidFill>
              </a:rPr>
              <a:t> </a:t>
            </a:r>
            <a:r>
              <a:rPr lang="fr-FR" sz="2800" b="1" dirty="0" err="1" smtClean="0">
                <a:solidFill>
                  <a:srgbClr val="3366FF"/>
                </a:solidFill>
              </a:rPr>
              <a:t>screen</a:t>
            </a:r>
            <a:endParaRPr lang="fr-FR" sz="2800" b="1" dirty="0" smtClean="0"/>
          </a:p>
        </p:txBody>
      </p:sp>
      <p:pic>
        <p:nvPicPr>
          <p:cNvPr id="19" name="Picture 6" descr="bscry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5"/>
          <a:stretch>
            <a:fillRect/>
          </a:stretch>
        </p:blipFill>
        <p:spPr bwMode="auto">
          <a:xfrm>
            <a:off x="5554857" y="2381445"/>
            <a:ext cx="3504476" cy="3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u_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0" b="29170"/>
          <a:stretch>
            <a:fillRect/>
          </a:stretch>
        </p:blipFill>
        <p:spPr bwMode="auto">
          <a:xfrm>
            <a:off x="101599" y="3026522"/>
            <a:ext cx="5390517" cy="204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6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Electron cloud signatures (1)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360" y="535695"/>
            <a:ext cx="8795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Electron cloud </a:t>
            </a:r>
            <a:r>
              <a:rPr lang="en-US" dirty="0" smtClean="0">
                <a:solidFill>
                  <a:srgbClr val="FF3399"/>
                </a:solidFill>
              </a:rPr>
              <a:t>current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is detected at both electrodes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3399"/>
                </a:solidFill>
              </a:rPr>
              <a:t>Heat load </a:t>
            </a:r>
            <a:r>
              <a:rPr lang="en-US" dirty="0" smtClean="0"/>
              <a:t>is measured on the beam screen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3399"/>
                </a:solidFill>
              </a:rPr>
              <a:t>Threshold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at 7 10</a:t>
            </a:r>
            <a:r>
              <a:rPr lang="en-US" baseline="30000" dirty="0" smtClean="0"/>
              <a:t>10</a:t>
            </a:r>
            <a:r>
              <a:rPr lang="en-US" dirty="0" smtClean="0"/>
              <a:t> ppb</a:t>
            </a:r>
          </a:p>
          <a:p>
            <a:pPr>
              <a:buClr>
                <a:srgbClr val="00CC99"/>
              </a:buClr>
            </a:pPr>
            <a:endParaRPr lang="en-GB" dirty="0" smtClean="0">
              <a:solidFill>
                <a:srgbClr val="FF33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4" y="1754913"/>
            <a:ext cx="4219575" cy="401955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93517" y="5782580"/>
            <a:ext cx="30126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/>
              <a:t>V. </a:t>
            </a:r>
            <a:r>
              <a:rPr lang="en-GB" sz="1200" dirty="0" err="1"/>
              <a:t>Baglin</a:t>
            </a:r>
            <a:r>
              <a:rPr lang="en-GB" sz="1200" dirty="0"/>
              <a:t> </a:t>
            </a:r>
            <a:r>
              <a:rPr lang="en-GB" sz="1200" i="1" dirty="0"/>
              <a:t>et al.</a:t>
            </a:r>
            <a:r>
              <a:rPr lang="en-GB" sz="1200" dirty="0"/>
              <a:t>, CERN LHC PR 721, 2004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61" y="1754912"/>
            <a:ext cx="4902439" cy="324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5316172" y="4958750"/>
            <a:ext cx="31449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 smtClean="0"/>
              <a:t>B. </a:t>
            </a:r>
            <a:r>
              <a:rPr lang="en-GB" sz="1200" dirty="0" err="1" smtClean="0"/>
              <a:t>Spataro</a:t>
            </a:r>
            <a:r>
              <a:rPr lang="en-GB" sz="1200" dirty="0" smtClean="0"/>
              <a:t> </a:t>
            </a:r>
            <a:r>
              <a:rPr lang="en-GB" sz="1200" i="1" dirty="0" smtClean="0"/>
              <a:t>et. al</a:t>
            </a:r>
            <a:r>
              <a:rPr lang="en-GB" sz="1200" dirty="0" smtClean="0"/>
              <a:t>, </a:t>
            </a:r>
            <a:r>
              <a:rPr lang="en-US" sz="1200" dirty="0" smtClean="0"/>
              <a:t>NIM A, 581, </a:t>
            </a:r>
            <a:r>
              <a:rPr lang="en-GB" sz="1200" dirty="0" smtClean="0">
                <a:latin typeface="Times New Roman" pitchFamily="18" charset="0"/>
              </a:rPr>
              <a:t>(2007)881-889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5411236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smtClean="0"/>
              <a:t>Estimated </a:t>
            </a:r>
            <a:r>
              <a:rPr lang="el-GR" sz="1600" dirty="0" smtClean="0"/>
              <a:t>δ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 from </a:t>
            </a:r>
            <a:r>
              <a:rPr lang="en-US" sz="1600" dirty="0" err="1" smtClean="0"/>
              <a:t>PyCloud</a:t>
            </a:r>
            <a:r>
              <a:rPr lang="en-US" sz="1600" dirty="0" smtClean="0"/>
              <a:t> simulation by R. Salemme: </a:t>
            </a:r>
            <a:r>
              <a:rPr lang="el-GR" sz="1600" dirty="0">
                <a:solidFill>
                  <a:srgbClr val="FF3399"/>
                </a:solidFill>
              </a:rPr>
              <a:t>δ</a:t>
            </a:r>
            <a:r>
              <a:rPr lang="en-US" sz="1600" baseline="-25000" dirty="0">
                <a:solidFill>
                  <a:srgbClr val="FF3399"/>
                </a:solidFill>
              </a:rPr>
              <a:t>max</a:t>
            </a:r>
            <a:r>
              <a:rPr lang="en-US" sz="1600" dirty="0">
                <a:solidFill>
                  <a:srgbClr val="FF3399"/>
                </a:solidFill>
              </a:rPr>
              <a:t>  </a:t>
            </a:r>
            <a:r>
              <a:rPr lang="en-US" sz="1600" dirty="0" smtClean="0">
                <a:solidFill>
                  <a:srgbClr val="FF3399"/>
                </a:solidFill>
              </a:rPr>
              <a:t>= 1.4</a:t>
            </a:r>
            <a:endParaRPr lang="en-GB" sz="1600" dirty="0" smtClean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Electron cloud signatures (2)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661338"/>
            <a:ext cx="8795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Electron cloud is </a:t>
            </a:r>
            <a:r>
              <a:rPr lang="en-US" dirty="0" smtClean="0">
                <a:solidFill>
                  <a:srgbClr val="FF3399"/>
                </a:solidFill>
              </a:rPr>
              <a:t>reduced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with 75 ns bunch spacing</a:t>
            </a:r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706" y="2594739"/>
            <a:ext cx="5990045" cy="367954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030670"/>
              </p:ext>
            </p:extLst>
          </p:nvPr>
        </p:nvGraphicFramePr>
        <p:xfrm>
          <a:off x="1524000" y="1212979"/>
          <a:ext cx="60960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343804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666459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40377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Bunch spacing</a:t>
                      </a:r>
                    </a:p>
                    <a:p>
                      <a:pPr algn="ctr"/>
                      <a:r>
                        <a:rPr lang="en-GB" dirty="0" smtClean="0"/>
                        <a:t>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EC</a:t>
                      </a:r>
                      <a:r>
                        <a:rPr lang="en-GB" baseline="0" dirty="0" smtClean="0"/>
                        <a:t> activity</a:t>
                      </a:r>
                    </a:p>
                    <a:p>
                      <a:pPr algn="ctr"/>
                      <a:r>
                        <a:rPr lang="en-GB" dirty="0" smtClean="0"/>
                        <a:t>µA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Heat</a:t>
                      </a:r>
                      <a:r>
                        <a:rPr lang="en-GB" baseline="0" dirty="0" smtClean="0"/>
                        <a:t> load</a:t>
                      </a:r>
                    </a:p>
                    <a:p>
                      <a:pPr algn="ctr"/>
                      <a:r>
                        <a:rPr lang="en-GB" baseline="0" dirty="0" smtClean="0"/>
                        <a:t>W/m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030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50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02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5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Beam scrubbing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3200" y="498896"/>
            <a:ext cx="8940800" cy="569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chemeClr val="accent1"/>
              </a:buClr>
            </a:pPr>
            <a:r>
              <a:rPr lang="en-US" altLang="en-US" sz="1956" dirty="0" smtClean="0">
                <a:solidFill>
                  <a:srgbClr val="3366FF"/>
                </a:solidFill>
              </a:rPr>
              <a:t>Scrubbing </a:t>
            </a:r>
            <a:r>
              <a:rPr lang="en-US" altLang="en-US" sz="1956" dirty="0">
                <a:solidFill>
                  <a:srgbClr val="3366FF"/>
                </a:solidFill>
              </a:rPr>
              <a:t>run 2003 : 12 </a:t>
            </a:r>
            <a:r>
              <a:rPr lang="en-US" altLang="en-US" sz="1956" dirty="0" err="1">
                <a:solidFill>
                  <a:srgbClr val="3366FF"/>
                </a:solidFill>
              </a:rPr>
              <a:t>A.h</a:t>
            </a:r>
            <a:endParaRPr lang="en-US" altLang="en-US" sz="1956" dirty="0">
              <a:solidFill>
                <a:srgbClr val="3366FF"/>
              </a:solidFill>
            </a:endParaRPr>
          </a:p>
          <a:p>
            <a:pPr algn="ctr">
              <a:buClr>
                <a:schemeClr val="accent1"/>
              </a:buClr>
            </a:pPr>
            <a:r>
              <a:rPr lang="en-US" altLang="en-US" sz="1956" b="1" dirty="0" err="1">
                <a:solidFill>
                  <a:srgbClr val="FF33CC"/>
                </a:solidFill>
              </a:rPr>
              <a:t>Normalised</a:t>
            </a:r>
            <a:r>
              <a:rPr lang="en-US" altLang="en-US" sz="1956" dirty="0">
                <a:solidFill>
                  <a:srgbClr val="3366FF"/>
                </a:solidFill>
              </a:rPr>
              <a:t> to 4 batches with ~ 1.1 10</a:t>
            </a:r>
            <a:r>
              <a:rPr lang="en-US" altLang="en-US" sz="1956" baseline="30000" dirty="0">
                <a:solidFill>
                  <a:srgbClr val="3366FF"/>
                </a:solidFill>
              </a:rPr>
              <a:t>11</a:t>
            </a:r>
            <a:r>
              <a:rPr lang="en-US" altLang="en-US" sz="1956" dirty="0">
                <a:solidFill>
                  <a:srgbClr val="3366FF"/>
                </a:solidFill>
              </a:rPr>
              <a:t> protons/bunch, 95 % duty cycle </a:t>
            </a:r>
            <a:endParaRPr lang="en-US" altLang="en-US" sz="1956" dirty="0"/>
          </a:p>
          <a:p>
            <a:pPr>
              <a:buClr>
                <a:schemeClr val="accent1"/>
              </a:buClr>
            </a:pPr>
            <a:r>
              <a:rPr lang="en-US" altLang="en-US" sz="1956" dirty="0"/>
              <a:t> 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778" dirty="0"/>
              <a:t> </a:t>
            </a:r>
            <a:r>
              <a:rPr lang="en-US" altLang="en-US" sz="1800" dirty="0">
                <a:latin typeface="+mn-lt"/>
              </a:rPr>
              <a:t>Heat load (HL) onto the BS </a:t>
            </a:r>
            <a:r>
              <a:rPr lang="en-US" altLang="en-US" sz="1800" dirty="0">
                <a:solidFill>
                  <a:srgbClr val="FF33CC"/>
                </a:solidFill>
                <a:latin typeface="+mn-lt"/>
              </a:rPr>
              <a:t>is decreasing  </a:t>
            </a:r>
            <a:r>
              <a:rPr lang="en-US" altLang="en-US" sz="1800" dirty="0">
                <a:latin typeface="+mn-lt"/>
              </a:rPr>
              <a:t>with electron dose : </a:t>
            </a:r>
            <a:r>
              <a:rPr lang="en-US" altLang="en-US" sz="1800" dirty="0">
                <a:solidFill>
                  <a:srgbClr val="FF33CC"/>
                </a:solidFill>
                <a:latin typeface="+mn-lt"/>
              </a:rPr>
              <a:t>beam conditioning 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dirty="0" smtClean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 Final heat load</a:t>
            </a:r>
            <a:r>
              <a:rPr lang="en-US" altLang="en-US" sz="1800" dirty="0">
                <a:solidFill>
                  <a:srgbClr val="FF0066"/>
                </a:solidFill>
                <a:latin typeface="+mn-lt"/>
              </a:rPr>
              <a:t> ~ 1.5 W/m</a:t>
            </a:r>
            <a:endParaRPr lang="en-US" altLang="en-US" sz="1800" dirty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dirty="0" smtClean="0">
              <a:solidFill>
                <a:srgbClr val="3366FF"/>
              </a:solidFill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3366FF"/>
              </a:solidFill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+mn-lt"/>
              </a:rPr>
              <a:t>HL </a:t>
            </a:r>
            <a:r>
              <a:rPr lang="en-US" altLang="en-US" sz="1800" dirty="0">
                <a:latin typeface="+mn-lt"/>
              </a:rPr>
              <a:t>= </a:t>
            </a:r>
            <a:r>
              <a:rPr lang="en-US" altLang="en-US" sz="1800" dirty="0">
                <a:solidFill>
                  <a:srgbClr val="FF33CC"/>
                </a:solidFill>
                <a:latin typeface="+mn-lt"/>
              </a:rPr>
              <a:t>1.9 </a:t>
            </a:r>
            <a:r>
              <a:rPr lang="en-US" altLang="en-US" sz="1800" dirty="0" err="1">
                <a:solidFill>
                  <a:srgbClr val="FF33CC"/>
                </a:solidFill>
                <a:latin typeface="+mn-lt"/>
              </a:rPr>
              <a:t>exp</a:t>
            </a:r>
            <a:r>
              <a:rPr lang="en-US" altLang="en-US" sz="1800" baseline="30000" dirty="0">
                <a:solidFill>
                  <a:srgbClr val="FF33CC"/>
                </a:solidFill>
                <a:latin typeface="+mn-lt"/>
              </a:rPr>
              <a:t>(-D/70)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baseline="30000" dirty="0">
              <a:solidFill>
                <a:srgbClr val="3366FF"/>
              </a:solidFill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baseline="30000" dirty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baseline="30000" dirty="0" smtClean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baseline="30000" dirty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baseline="30000" dirty="0" smtClean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baseline="30000" dirty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FF0066"/>
                </a:solidFill>
                <a:latin typeface="+mn-lt"/>
              </a:rPr>
              <a:t> </a:t>
            </a:r>
            <a:r>
              <a:rPr lang="en-US" altLang="en-US" sz="1800" dirty="0">
                <a:latin typeface="+mn-lt"/>
              </a:rPr>
              <a:t>Electron dose</a:t>
            </a:r>
            <a:r>
              <a:rPr lang="en-US" altLang="en-US" sz="1800" dirty="0">
                <a:solidFill>
                  <a:srgbClr val="FF0066"/>
                </a:solidFill>
                <a:latin typeface="+mn-lt"/>
              </a:rPr>
              <a:t> </a:t>
            </a:r>
            <a:r>
              <a:rPr lang="en-US" altLang="en-US" sz="1800" dirty="0">
                <a:solidFill>
                  <a:srgbClr val="FF33CC"/>
                </a:solidFill>
                <a:latin typeface="+mn-lt"/>
              </a:rPr>
              <a:t>~ 20 </a:t>
            </a:r>
            <a:r>
              <a:rPr lang="en-US" altLang="en-US" sz="1800" dirty="0" err="1">
                <a:solidFill>
                  <a:srgbClr val="FF33CC"/>
                </a:solidFill>
                <a:latin typeface="+mn-lt"/>
              </a:rPr>
              <a:t>mC</a:t>
            </a:r>
            <a:r>
              <a:rPr lang="en-US" altLang="en-US" sz="1800" dirty="0">
                <a:solidFill>
                  <a:srgbClr val="FF33CC"/>
                </a:solidFill>
                <a:latin typeface="+mn-lt"/>
              </a:rPr>
              <a:t>/mm</a:t>
            </a:r>
            <a:r>
              <a:rPr lang="en-US" altLang="en-US" sz="1800" baseline="30000" dirty="0">
                <a:solidFill>
                  <a:srgbClr val="FF33CC"/>
                </a:solidFill>
                <a:latin typeface="+mn-lt"/>
              </a:rPr>
              <a:t>2</a:t>
            </a:r>
          </a:p>
          <a:p>
            <a:pPr>
              <a:buClr>
                <a:srgbClr val="00CC99"/>
              </a:buClr>
            </a:pPr>
            <a:r>
              <a:rPr lang="en-US" altLang="en-US" sz="1800" dirty="0">
                <a:latin typeface="+mn-lt"/>
              </a:rPr>
              <a:t>for estimated &lt;85&gt; eV </a:t>
            </a:r>
          </a:p>
          <a:p>
            <a:pPr>
              <a:buClr>
                <a:srgbClr val="00CC99"/>
              </a:buClr>
            </a:pPr>
            <a:endParaRPr lang="en-US" altLang="en-US" sz="1800" dirty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dirty="0" smtClean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  <a:sym typeface="Symbol" panose="05050102010706020507" pitchFamily="18" charset="2"/>
              </a:rPr>
              <a:t> No heat load is dissipated onto the CB thanks to the electron shields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33" y="1765300"/>
            <a:ext cx="5312834" cy="395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84434" y="4196645"/>
            <a:ext cx="1024467" cy="6292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22">
                <a:solidFill>
                  <a:srgbClr val="FF0066"/>
                </a:solidFill>
              </a:rPr>
              <a:t>BS = 13 K</a:t>
            </a:r>
          </a:p>
          <a:p>
            <a:pPr algn="ctr">
              <a:spcBef>
                <a:spcPct val="50000"/>
              </a:spcBef>
            </a:pPr>
            <a:r>
              <a:rPr lang="en-US" altLang="en-US" sz="1422">
                <a:solidFill>
                  <a:srgbClr val="3366FF"/>
                </a:solidFill>
              </a:rPr>
              <a:t>CB = 3 K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 rot="16200000">
            <a:off x="7365525" y="3331457"/>
            <a:ext cx="30126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/>
              <a:t>V. </a:t>
            </a:r>
            <a:r>
              <a:rPr lang="en-GB" sz="1200" dirty="0" err="1"/>
              <a:t>Baglin</a:t>
            </a:r>
            <a:r>
              <a:rPr lang="en-GB" sz="1200" dirty="0"/>
              <a:t> </a:t>
            </a:r>
            <a:r>
              <a:rPr lang="en-GB" sz="1200" i="1" dirty="0"/>
              <a:t>et al.</a:t>
            </a:r>
            <a:r>
              <a:rPr lang="en-GB" sz="1200" dirty="0"/>
              <a:t>, CERN LHC PR 721, 2004</a:t>
            </a:r>
          </a:p>
        </p:txBody>
      </p:sp>
    </p:spTree>
    <p:extLst>
      <p:ext uri="{BB962C8B-B14F-4D97-AF65-F5344CB8AC3E}">
        <p14:creationId xmlns:p14="http://schemas.microsoft.com/office/powerpoint/2010/main" val="14881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Pressure observations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05" y="1952186"/>
            <a:ext cx="4776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/>
              <a:t> </a:t>
            </a:r>
            <a:r>
              <a:rPr lang="en-US" dirty="0" smtClean="0"/>
              <a:t>Strong </a:t>
            </a:r>
            <a:r>
              <a:rPr lang="en-US" dirty="0"/>
              <a:t>dynamic outgassing dominated by H</a:t>
            </a:r>
            <a:r>
              <a:rPr lang="en-US" baseline="-25000" dirty="0"/>
              <a:t>2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/>
              <a:t>  H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>
                <a:solidFill>
                  <a:srgbClr val="FF33CC"/>
                </a:solidFill>
              </a:rPr>
              <a:t>recycling</a:t>
            </a:r>
            <a:r>
              <a:rPr lang="en-US" dirty="0"/>
              <a:t> of physisorbed </a:t>
            </a:r>
            <a:r>
              <a:rPr lang="en-US" dirty="0" smtClean="0"/>
              <a:t>molecules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dirty="0" smtClean="0"/>
          </a:p>
          <a:p>
            <a:pPr>
              <a:buClr>
                <a:srgbClr val="00CC99"/>
              </a:buClr>
              <a:buFontTx/>
              <a:buChar char="•"/>
            </a:pPr>
            <a:endParaRPr lang="en-US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/>
              <a:t> Electron flux ~ 6 10</a:t>
            </a:r>
            <a:r>
              <a:rPr lang="en-US" baseline="30000" dirty="0"/>
              <a:t>16</a:t>
            </a:r>
            <a:r>
              <a:rPr lang="en-US" dirty="0"/>
              <a:t> e-/m/s (if 100 eV e-)</a:t>
            </a:r>
          </a:p>
          <a:p>
            <a:pPr algn="ctr">
              <a:buClr>
                <a:schemeClr val="accent1"/>
              </a:buClr>
            </a:pPr>
            <a:r>
              <a:rPr lang="en-US" altLang="en-US" dirty="0">
                <a:sym typeface="Symbol" panose="05050102010706020507" pitchFamily="18" charset="2"/>
              </a:rPr>
              <a:t> ~ 5 10</a:t>
            </a:r>
            <a:r>
              <a:rPr lang="en-US" altLang="en-US" baseline="30000" dirty="0">
                <a:sym typeface="Symbol" panose="05050102010706020507" pitchFamily="18" charset="2"/>
              </a:rPr>
              <a:t>-2</a:t>
            </a:r>
            <a:r>
              <a:rPr lang="en-US" altLang="en-US" dirty="0">
                <a:sym typeface="Symbol" panose="05050102010706020507" pitchFamily="18" charset="2"/>
              </a:rPr>
              <a:t> H</a:t>
            </a:r>
            <a:r>
              <a:rPr lang="en-US" altLang="en-US" baseline="-25000" dirty="0">
                <a:sym typeface="Symbol" panose="05050102010706020507" pitchFamily="18" charset="2"/>
              </a:rPr>
              <a:t>2</a:t>
            </a:r>
            <a:r>
              <a:rPr lang="en-US" altLang="en-US" dirty="0">
                <a:sym typeface="Symbol" panose="05050102010706020507" pitchFamily="18" charset="2"/>
              </a:rPr>
              <a:t>/ </a:t>
            </a:r>
            <a:r>
              <a:rPr lang="en-US" altLang="en-US" dirty="0"/>
              <a:t>e</a:t>
            </a:r>
            <a:r>
              <a:rPr lang="en-US" altLang="en-US" baseline="30000" dirty="0"/>
              <a:t>-</a:t>
            </a:r>
          </a:p>
          <a:p>
            <a:pPr>
              <a:buClr>
                <a:srgbClr val="00CC99"/>
              </a:buClr>
            </a:pPr>
            <a:endParaRPr lang="en-US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/>
              <a:t> Other molecules, ~ low recycling :</a:t>
            </a:r>
          </a:p>
          <a:p>
            <a:pPr algn="ctr">
              <a:buClr>
                <a:schemeClr val="accent1"/>
              </a:buClr>
            </a:pPr>
            <a:r>
              <a:rPr lang="en-US" altLang="en-US" dirty="0"/>
              <a:t>(</a:t>
            </a:r>
            <a:r>
              <a:rPr lang="en-US" altLang="en-US" dirty="0">
                <a:sym typeface="Symbol" panose="05050102010706020507" pitchFamily="18" charset="2"/>
              </a:rPr>
              <a:t> + ’)/  ~ 2 10</a:t>
            </a:r>
            <a:r>
              <a:rPr lang="en-US" altLang="en-US" baseline="30000" dirty="0">
                <a:sym typeface="Symbol" panose="05050102010706020507" pitchFamily="18" charset="2"/>
              </a:rPr>
              <a:t>-2</a:t>
            </a:r>
            <a:r>
              <a:rPr lang="en-US" altLang="en-US" dirty="0">
                <a:sym typeface="Symbol" panose="05050102010706020507" pitchFamily="18" charset="2"/>
              </a:rPr>
              <a:t> to 2 10</a:t>
            </a:r>
            <a:r>
              <a:rPr lang="en-US" altLang="en-US" baseline="30000" dirty="0">
                <a:sym typeface="Symbol" panose="05050102010706020507" pitchFamily="18" charset="2"/>
              </a:rPr>
              <a:t>-1</a:t>
            </a:r>
            <a:r>
              <a:rPr lang="en-US" altLang="en-US" dirty="0">
                <a:sym typeface="Symbol" panose="05050102010706020507" pitchFamily="18" charset="2"/>
              </a:rPr>
              <a:t> molecules/ </a:t>
            </a:r>
            <a:r>
              <a:rPr lang="en-US" altLang="en-US" dirty="0"/>
              <a:t>e</a:t>
            </a:r>
            <a:r>
              <a:rPr lang="en-US" altLang="en-US" baseline="30000" dirty="0"/>
              <a:t>-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 smtClean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88" y="1932323"/>
            <a:ext cx="4267200" cy="415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1798" y="524811"/>
            <a:ext cx="6380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en-US" sz="2400" dirty="0">
                <a:solidFill>
                  <a:srgbClr val="FF0066"/>
                </a:solidFill>
              </a:rPr>
              <a:t>Long </a:t>
            </a:r>
            <a:r>
              <a:rPr lang="en-US" altLang="en-US" sz="2400" dirty="0" smtClean="0">
                <a:solidFill>
                  <a:srgbClr val="FF0066"/>
                </a:solidFill>
              </a:rPr>
              <a:t>term beam </a:t>
            </a:r>
            <a:r>
              <a:rPr lang="en-US" altLang="en-US" sz="2400" dirty="0" smtClean="0">
                <a:solidFill>
                  <a:srgbClr val="FF0066"/>
                </a:solidFill>
              </a:rPr>
              <a:t>circulation </a:t>
            </a:r>
            <a:r>
              <a:rPr lang="en-US" altLang="en-US" sz="2400" dirty="0" smtClean="0">
                <a:solidFill>
                  <a:srgbClr val="3366FF"/>
                </a:solidFill>
              </a:rPr>
              <a:t>(2002)</a:t>
            </a:r>
            <a:endParaRPr lang="en-US" altLang="en-US" sz="2400" dirty="0">
              <a:solidFill>
                <a:srgbClr val="3366FF"/>
              </a:solidFill>
            </a:endParaRPr>
          </a:p>
          <a:p>
            <a:pPr algn="ctr">
              <a:buClr>
                <a:schemeClr val="accent1"/>
              </a:buClr>
            </a:pPr>
            <a:r>
              <a:rPr lang="en-US" altLang="en-US" dirty="0">
                <a:solidFill>
                  <a:srgbClr val="3366FF"/>
                </a:solidFill>
              </a:rPr>
              <a:t>2 batches with ~ 1.1 10</a:t>
            </a:r>
            <a:r>
              <a:rPr lang="en-US" altLang="en-US" baseline="30000" dirty="0">
                <a:solidFill>
                  <a:srgbClr val="3366FF"/>
                </a:solidFill>
              </a:rPr>
              <a:t>11</a:t>
            </a:r>
            <a:r>
              <a:rPr lang="en-US" altLang="en-US" dirty="0">
                <a:solidFill>
                  <a:srgbClr val="3366FF"/>
                </a:solidFill>
              </a:rPr>
              <a:t> protons/bunch, 95 % duty cycle 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039556" y="4948143"/>
            <a:ext cx="1595309" cy="28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44" dirty="0">
                <a:solidFill>
                  <a:srgbClr val="3366FF"/>
                </a:solidFill>
              </a:rPr>
              <a:t>BS ~ 8 K, CB ~ 4.2 K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02166" y="1436151"/>
            <a:ext cx="3552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CC99"/>
              </a:buClr>
              <a:buFontTx/>
              <a:buChar char="•"/>
            </a:pPr>
            <a:r>
              <a:rPr lang="en-US" altLang="en-US" sz="1800" baseline="-25000" dirty="0">
                <a:latin typeface="+mn-lt"/>
              </a:rPr>
              <a:t> </a:t>
            </a:r>
            <a:r>
              <a:rPr lang="en-US" altLang="en-US" sz="1800" dirty="0">
                <a:latin typeface="+mn-lt"/>
              </a:rPr>
              <a:t>Equilibrium, H</a:t>
            </a:r>
            <a:r>
              <a:rPr lang="en-US" altLang="en-US" sz="1800" baseline="-25000" dirty="0">
                <a:latin typeface="+mn-lt"/>
              </a:rPr>
              <a:t>2 </a:t>
            </a:r>
            <a:r>
              <a:rPr lang="en-US" altLang="en-US" sz="1800" dirty="0">
                <a:solidFill>
                  <a:srgbClr val="FF33CC"/>
                </a:solidFill>
                <a:latin typeface="+mn-lt"/>
              </a:rPr>
              <a:t>pumped by </a:t>
            </a:r>
            <a:r>
              <a:rPr lang="en-US" altLang="en-US" sz="1800" dirty="0" smtClean="0">
                <a:solidFill>
                  <a:srgbClr val="FF33CC"/>
                </a:solidFill>
                <a:latin typeface="+mn-lt"/>
              </a:rPr>
              <a:t>slots</a:t>
            </a:r>
            <a:endParaRPr lang="en-US" altLang="en-US" sz="1800" dirty="0">
              <a:solidFill>
                <a:srgbClr val="FF33CC"/>
              </a:solidFill>
              <a:latin typeface="+mn-lt"/>
            </a:endParaRP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4447823" y="2935111"/>
            <a:ext cx="1315156" cy="157306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00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6372578" y="1805483"/>
            <a:ext cx="338667" cy="33866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0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176111" y="5780218"/>
            <a:ext cx="3586867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400" dirty="0" smtClean="0"/>
              <a:t>V. Baglin </a:t>
            </a:r>
            <a:r>
              <a:rPr lang="en-GB" sz="1400" i="1" dirty="0" smtClean="0"/>
              <a:t>et al.</a:t>
            </a:r>
            <a:r>
              <a:rPr lang="en-GB" sz="1400" dirty="0" smtClean="0"/>
              <a:t>, Vacuum 73 (2004) 201-206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836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Comparison with RT data</a:t>
            </a:r>
            <a:endParaRPr lang="en-GB" sz="2800" b="1" dirty="0" smtClean="0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97316" y="5706692"/>
            <a:ext cx="30126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/>
              <a:t>V. </a:t>
            </a:r>
            <a:r>
              <a:rPr lang="en-GB" sz="1200" dirty="0" err="1"/>
              <a:t>Baglin</a:t>
            </a:r>
            <a:r>
              <a:rPr lang="en-GB" sz="1200" dirty="0"/>
              <a:t> </a:t>
            </a:r>
            <a:r>
              <a:rPr lang="en-GB" sz="1200" i="1" dirty="0"/>
              <a:t>et al.</a:t>
            </a:r>
            <a:r>
              <a:rPr lang="en-GB" sz="1200" dirty="0"/>
              <a:t>, CERN LHC PR 721, 2004</a:t>
            </a:r>
          </a:p>
        </p:txBody>
      </p:sp>
      <p:pic>
        <p:nvPicPr>
          <p:cNvPr id="10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" y="2322745"/>
            <a:ext cx="4169265" cy="323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797316" y="2389537"/>
            <a:ext cx="1673578" cy="7591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00">
                <a:solidFill>
                  <a:srgbClr val="3366FF"/>
                </a:solidFill>
              </a:rPr>
              <a:t>COLDEX</a:t>
            </a:r>
          </a:p>
          <a:p>
            <a:pPr algn="ctr">
              <a:spcBef>
                <a:spcPct val="50000"/>
              </a:spcBef>
            </a:pPr>
            <a:r>
              <a:rPr lang="en-US" altLang="en-US" sz="1100">
                <a:solidFill>
                  <a:srgbClr val="3366FF"/>
                </a:solidFill>
              </a:rPr>
              <a:t>BS at 13 K, CB at 3 K</a:t>
            </a:r>
          </a:p>
          <a:p>
            <a:pPr algn="ctr">
              <a:spcBef>
                <a:spcPct val="50000"/>
              </a:spcBef>
            </a:pPr>
            <a:r>
              <a:rPr lang="en-US" altLang="en-US" sz="1100">
                <a:solidFill>
                  <a:srgbClr val="FF9933"/>
                </a:solidFill>
              </a:rPr>
              <a:t>WAMPAC 3 at 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520" y="630212"/>
            <a:ext cx="8795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Heat load measured at room temperature (with WAMPAC3) and at cryogenic temperature (with COLDEX) are the same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/>
              <a:t> Estimated  </a:t>
            </a:r>
            <a:r>
              <a:rPr lang="el-GR" dirty="0">
                <a:solidFill>
                  <a:srgbClr val="FF33CC"/>
                </a:solidFill>
              </a:rPr>
              <a:t>δ</a:t>
            </a:r>
            <a:r>
              <a:rPr lang="en-US" baseline="-25000" dirty="0">
                <a:solidFill>
                  <a:srgbClr val="FF33CC"/>
                </a:solidFill>
              </a:rPr>
              <a:t>max</a:t>
            </a:r>
            <a:r>
              <a:rPr lang="en-US" dirty="0">
                <a:solidFill>
                  <a:srgbClr val="FF33CC"/>
                </a:solidFill>
              </a:rPr>
              <a:t>  = </a:t>
            </a:r>
            <a:r>
              <a:rPr lang="en-US" dirty="0" smtClean="0">
                <a:solidFill>
                  <a:srgbClr val="FF33CC"/>
                </a:solidFill>
              </a:rPr>
              <a:t>1.3</a:t>
            </a:r>
            <a:r>
              <a:rPr lang="en-GB" dirty="0" smtClean="0">
                <a:solidFill>
                  <a:srgbClr val="FF33CC"/>
                </a:solidFill>
              </a:rPr>
              <a:t> </a:t>
            </a:r>
            <a:r>
              <a:rPr lang="en-US" dirty="0" smtClean="0"/>
              <a:t>from simulation (by F. Zimmermann)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CC99"/>
              </a:buClr>
            </a:pPr>
            <a:r>
              <a:rPr lang="en-US" dirty="0" smtClean="0">
                <a:solidFill>
                  <a:srgbClr val="FF33CC"/>
                </a:solidFill>
                <a:sym typeface="Wingdings" panose="05000000000000000000" pitchFamily="2" charset="2"/>
              </a:rPr>
              <a:t></a:t>
            </a:r>
            <a:r>
              <a:rPr lang="en-US" dirty="0" smtClean="0">
                <a:solidFill>
                  <a:srgbClr val="FF33CC"/>
                </a:solidFill>
              </a:rPr>
              <a:t>SEY curves at RT and cryogenic temperature are the same</a:t>
            </a:r>
          </a:p>
          <a:p>
            <a:pPr lvl="1">
              <a:buClr>
                <a:srgbClr val="00CC99"/>
              </a:buClr>
            </a:pPr>
            <a:r>
              <a:rPr lang="en-US" dirty="0" smtClean="0">
                <a:solidFill>
                  <a:srgbClr val="FF33CC"/>
                </a:solidFill>
                <a:sym typeface="Wingdings" panose="05000000000000000000" pitchFamily="2" charset="2"/>
              </a:rPr>
              <a:t> Beam scrubbing </a:t>
            </a:r>
            <a:r>
              <a:rPr lang="en-US" dirty="0" smtClean="0">
                <a:sym typeface="Wingdings" panose="05000000000000000000" pitchFamily="2" charset="2"/>
              </a:rPr>
              <a:t>reduces SEY</a:t>
            </a:r>
            <a:endParaRPr lang="en-GB" dirty="0" smtClean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60" y="2423459"/>
            <a:ext cx="4392613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713628" y="5714147"/>
            <a:ext cx="20635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smtClean="0"/>
              <a:t>F. Zimmermann, April 2004.</a:t>
            </a:r>
            <a:endParaRPr lang="en-GB" sz="1200" dirty="0"/>
          </a:p>
        </p:txBody>
      </p:sp>
      <p:sp>
        <p:nvSpPr>
          <p:cNvPr id="1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4343" y="71414"/>
            <a:ext cx="9049657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Impact of Thin Gas Condensates: BS ~ 5 K, CB ~ 3K</a:t>
            </a:r>
            <a:endParaRPr lang="en-GB" sz="2800" b="1" dirty="0" smtClean="0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14352" y="4627072"/>
            <a:ext cx="3749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ym typeface="Symbol" panose="05050102010706020507" pitchFamily="18" charset="2"/>
              </a:rPr>
              <a:t>10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15</a:t>
            </a:r>
            <a:r>
              <a:rPr lang="en-US" altLang="en-US" sz="1600" dirty="0" smtClean="0">
                <a:sym typeface="Symbol" panose="05050102010706020507" pitchFamily="18" charset="2"/>
              </a:rPr>
              <a:t> H</a:t>
            </a:r>
            <a:r>
              <a:rPr lang="en-US" altLang="en-US" sz="1600" baseline="-25000" dirty="0" smtClean="0">
                <a:sym typeface="Symbol" panose="05050102010706020507" pitchFamily="18" charset="2"/>
              </a:rPr>
              <a:t>2</a:t>
            </a:r>
            <a:r>
              <a:rPr lang="en-US" altLang="en-US" sz="1600" dirty="0" smtClean="0">
                <a:sym typeface="Symbol" panose="05050102010706020507" pitchFamily="18" charset="2"/>
              </a:rPr>
              <a:t>/cm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2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FF3399"/>
                </a:solidFill>
                <a:sym typeface="Symbol" panose="05050102010706020507" pitchFamily="18" charset="2"/>
              </a:rPr>
              <a:t>Large</a:t>
            </a:r>
            <a:r>
              <a:rPr lang="en-US" altLang="en-US" sz="1600" dirty="0" smtClean="0">
                <a:solidFill>
                  <a:srgbClr val="0083F7"/>
                </a:solidFill>
                <a:sym typeface="Symbol" panose="05050102010706020507" pitchFamily="18" charset="2"/>
              </a:rPr>
              <a:t> </a:t>
            </a:r>
            <a:r>
              <a:rPr lang="en-US" altLang="en-US" sz="1600" dirty="0" smtClean="0">
                <a:sym typeface="Symbol" panose="05050102010706020507" pitchFamily="18" charset="2"/>
              </a:rPr>
              <a:t>pressure increase up to 6 10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-8</a:t>
            </a:r>
            <a:r>
              <a:rPr lang="en-US" altLang="en-US" sz="1600" dirty="0" smtClean="0">
                <a:sym typeface="Symbol" panose="05050102010706020507" pitchFamily="18" charset="2"/>
              </a:rPr>
              <a:t> Torr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ym typeface="Symbol" panose="05050102010706020507" pitchFamily="18" charset="2"/>
              </a:rPr>
              <a:t></a:t>
            </a:r>
            <a:r>
              <a:rPr lang="en-US" altLang="en-US" sz="1600" dirty="0">
                <a:sym typeface="Symbol" panose="05050102010706020507" pitchFamily="18" charset="2"/>
              </a:rPr>
              <a:t>’ /  ~ 3 </a:t>
            </a:r>
            <a:r>
              <a:rPr lang="en-US" altLang="en-US" sz="1600" dirty="0" smtClean="0">
                <a:sym typeface="Symbol" panose="05050102010706020507" pitchFamily="18" charset="2"/>
              </a:rPr>
              <a:t>H</a:t>
            </a:r>
            <a:r>
              <a:rPr lang="en-US" altLang="en-US" sz="1600" baseline="-25000" dirty="0" smtClean="0">
                <a:sym typeface="Symbol" panose="05050102010706020507" pitchFamily="18" charset="2"/>
              </a:rPr>
              <a:t>2</a:t>
            </a:r>
            <a:r>
              <a:rPr lang="en-US" altLang="en-US" sz="1600" dirty="0" smtClean="0">
                <a:sym typeface="Symbol" panose="05050102010706020507" pitchFamily="18" charset="2"/>
              </a:rPr>
              <a:t>/e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- </a:t>
            </a:r>
            <a:endParaRPr lang="en-US" altLang="en-US" sz="1600" dirty="0">
              <a:sym typeface="Symbol" panose="05050102010706020507" pitchFamily="18" charset="2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ym typeface="Symbol" panose="05050102010706020507" pitchFamily="18" charset="2"/>
              </a:rPr>
              <a:t>HL &lt; 0.1 W/m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FF3399"/>
                </a:solidFill>
                <a:sym typeface="Symbol" panose="05050102010706020507" pitchFamily="18" charset="2"/>
              </a:rPr>
              <a:t>Fast flushing </a:t>
            </a:r>
            <a:r>
              <a:rPr lang="en-US" altLang="en-US" sz="1600" dirty="0" smtClean="0">
                <a:sym typeface="Symbol" panose="05050102010706020507" pitchFamily="18" charset="2"/>
              </a:rPr>
              <a:t>of gas &lt; 0.01 </a:t>
            </a:r>
            <a:r>
              <a:rPr lang="en-US" altLang="en-US" sz="1600" dirty="0" err="1" smtClean="0">
                <a:sym typeface="Symbol" panose="05050102010706020507" pitchFamily="18" charset="2"/>
              </a:rPr>
              <a:t>A.h</a:t>
            </a:r>
            <a:r>
              <a:rPr lang="en-US" altLang="en-US" sz="1600" dirty="0" smtClean="0">
                <a:sym typeface="Symbol" panose="05050102010706020507" pitchFamily="18" charset="2"/>
              </a:rPr>
              <a:t>  </a:t>
            </a:r>
            <a:endParaRPr lang="en-GB" sz="16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4875422" y="4621618"/>
            <a:ext cx="3749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ym typeface="Symbol" panose="05050102010706020507" pitchFamily="18" charset="2"/>
              </a:rPr>
              <a:t>5 10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15</a:t>
            </a:r>
            <a:r>
              <a:rPr lang="en-US" altLang="en-US" sz="1600" dirty="0" smtClean="0">
                <a:sym typeface="Symbol" panose="05050102010706020507" pitchFamily="18" charset="2"/>
              </a:rPr>
              <a:t> CO/cm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2</a:t>
            </a:r>
            <a:endParaRPr lang="en-US" altLang="en-US" sz="1600" dirty="0" smtClean="0">
              <a:sym typeface="Symbol" panose="05050102010706020507" pitchFamily="18" charset="2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ym typeface="Symbol" panose="05050102010706020507" pitchFamily="18" charset="2"/>
              </a:rPr>
              <a:t>Pressure increase up to 10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-8</a:t>
            </a:r>
            <a:r>
              <a:rPr lang="en-US" altLang="en-US" sz="1600" dirty="0" smtClean="0">
                <a:sym typeface="Symbol" panose="05050102010706020507" pitchFamily="18" charset="2"/>
              </a:rPr>
              <a:t> Torr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ym typeface="Symbol" panose="05050102010706020507" pitchFamily="18" charset="2"/>
              </a:rPr>
              <a:t></a:t>
            </a:r>
            <a:r>
              <a:rPr lang="en-US" altLang="en-US" sz="1600" dirty="0">
                <a:sym typeface="Symbol" panose="05050102010706020507" pitchFamily="18" charset="2"/>
              </a:rPr>
              <a:t>’ /  ~ </a:t>
            </a:r>
            <a:r>
              <a:rPr lang="en-US" altLang="en-US" sz="1600" dirty="0" smtClean="0">
                <a:sym typeface="Symbol" panose="05050102010706020507" pitchFamily="18" charset="2"/>
              </a:rPr>
              <a:t>0.4 CO/e</a:t>
            </a:r>
            <a:r>
              <a:rPr lang="en-US" altLang="en-US" sz="1600" baseline="30000" dirty="0" smtClean="0">
                <a:sym typeface="Symbol" panose="05050102010706020507" pitchFamily="18" charset="2"/>
              </a:rPr>
              <a:t>- </a:t>
            </a:r>
            <a:endParaRPr lang="en-US" altLang="en-US" sz="1600" dirty="0">
              <a:sym typeface="Symbol" panose="05050102010706020507" pitchFamily="18" charset="2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ym typeface="Symbol" panose="05050102010706020507" pitchFamily="18" charset="2"/>
              </a:rPr>
              <a:t>HL &lt; 0.1 W/m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FF3399"/>
                </a:solidFill>
                <a:sym typeface="Symbol" panose="05050102010706020507" pitchFamily="18" charset="2"/>
              </a:rPr>
              <a:t>Slow flushing </a:t>
            </a:r>
            <a:r>
              <a:rPr lang="en-US" altLang="en-US" sz="1600" dirty="0" smtClean="0">
                <a:sym typeface="Symbol" panose="05050102010706020507" pitchFamily="18" charset="2"/>
              </a:rPr>
              <a:t>of gas &gt; 0.5 </a:t>
            </a:r>
            <a:r>
              <a:rPr lang="en-US" altLang="en-US" sz="1600" dirty="0" err="1" smtClean="0">
                <a:sym typeface="Symbol" panose="05050102010706020507" pitchFamily="18" charset="2"/>
              </a:rPr>
              <a:t>A.h</a:t>
            </a:r>
            <a:r>
              <a:rPr lang="en-US" altLang="en-US" sz="1600" dirty="0" smtClean="0">
                <a:sym typeface="Symbol" panose="05050102010706020507" pitchFamily="18" charset="2"/>
              </a:rPr>
              <a:t>  </a:t>
            </a:r>
            <a:endParaRPr lang="en-GB" sz="16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4788013" y="999254"/>
            <a:ext cx="4355987" cy="3685836"/>
            <a:chOff x="4788013" y="999254"/>
            <a:chExt cx="4355987" cy="3685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9705" y="1761831"/>
              <a:ext cx="4234295" cy="29232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013" y="999254"/>
              <a:ext cx="4105275" cy="315277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8601" y="977689"/>
            <a:ext cx="4504566" cy="3650579"/>
            <a:chOff x="228601" y="977689"/>
            <a:chExt cx="4504566" cy="36505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1" y="1637633"/>
              <a:ext cx="4504566" cy="29906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264" y="977689"/>
              <a:ext cx="4051037" cy="3110087"/>
            </a:xfrm>
            <a:prstGeom prst="rect">
              <a:avLst/>
            </a:prstGeom>
          </p:spPr>
        </p:pic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480884" y="640759"/>
            <a:ext cx="5135112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400" dirty="0" smtClean="0"/>
              <a:t>V. Baglin, B. Jenninger, Proc. of EPAC’04, Luzern, Switzerland</a:t>
            </a:r>
            <a:endParaRPr lang="en-GB" sz="1400" dirty="0"/>
          </a:p>
        </p:txBody>
      </p:sp>
      <p:sp>
        <p:nvSpPr>
          <p:cNvPr id="24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" y="192883"/>
            <a:ext cx="9144000" cy="156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03" tIns="46811" rIns="92203" bIns="46811" anchor="ctr"/>
          <a:lstStyle/>
          <a:p>
            <a:pPr algn="ctr" defTabSz="975990"/>
            <a:r>
              <a:rPr lang="en-US" sz="3700" dirty="0" smtClean="0">
                <a:solidFill>
                  <a:srgbClr val="FF0066"/>
                </a:solidFill>
                <a:latin typeface="+mj-lt"/>
              </a:rPr>
              <a:t>COLDEX:</a:t>
            </a:r>
          </a:p>
          <a:p>
            <a:pPr algn="ctr" defTabSz="975990"/>
            <a:r>
              <a:rPr lang="en-US" sz="3600" dirty="0" smtClean="0">
                <a:solidFill>
                  <a:srgbClr val="FF0066"/>
                </a:solidFill>
                <a:latin typeface="+mj-lt"/>
              </a:rPr>
              <a:t>a tool to study cold surfaces in accelerators</a:t>
            </a:r>
            <a:endParaRPr lang="fr-FR" sz="3600" dirty="0">
              <a:solidFill>
                <a:srgbClr val="FF0066"/>
              </a:solidFill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1830224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03" tIns="46811" rIns="92203" bIns="46811"/>
          <a:lstStyle/>
          <a:p>
            <a:pPr marL="334787" indent="-334787" algn="ctr" defTabSz="975990">
              <a:spcBef>
                <a:spcPct val="20000"/>
              </a:spcBef>
            </a:pPr>
            <a:r>
              <a:rPr lang="en-US" sz="2900" dirty="0">
                <a:solidFill>
                  <a:schemeClr val="accent2"/>
                </a:solidFill>
              </a:rPr>
              <a:t> </a:t>
            </a:r>
            <a:r>
              <a:rPr lang="en-US" sz="2900" dirty="0">
                <a:solidFill>
                  <a:srgbClr val="3366FF"/>
                </a:solidFill>
              </a:rPr>
              <a:t>V. </a:t>
            </a:r>
            <a:r>
              <a:rPr lang="en-US" sz="2900" dirty="0" smtClean="0">
                <a:solidFill>
                  <a:srgbClr val="3366FF"/>
                </a:solidFill>
              </a:rPr>
              <a:t>Baglin</a:t>
            </a:r>
            <a:endParaRPr lang="en-US" sz="3100" dirty="0">
              <a:solidFill>
                <a:srgbClr val="3366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2378864"/>
            <a:ext cx="9144000" cy="36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365" tIns="45392" rIns="89365" bIns="45392">
            <a:spAutoFit/>
          </a:bodyPr>
          <a:lstStyle/>
          <a:p>
            <a:pPr algn="ctr" defTabSz="975990"/>
            <a:r>
              <a:rPr lang="en-US" dirty="0">
                <a:solidFill>
                  <a:srgbClr val="00CC99"/>
                </a:solidFill>
              </a:rPr>
              <a:t>CERN </a:t>
            </a:r>
            <a:r>
              <a:rPr lang="en-US" dirty="0" smtClean="0">
                <a:solidFill>
                  <a:srgbClr val="00CC99"/>
                </a:solidFill>
              </a:rPr>
              <a:t>TE-VSC</a:t>
            </a:r>
            <a:r>
              <a:rPr lang="en-US" dirty="0">
                <a:solidFill>
                  <a:srgbClr val="00CC99"/>
                </a:solidFill>
              </a:rPr>
              <a:t>, Geneva</a:t>
            </a: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>
            <a:off x="0" y="2850352"/>
            <a:ext cx="9144000" cy="0"/>
          </a:xfrm>
          <a:prstGeom prst="line">
            <a:avLst/>
          </a:prstGeom>
          <a:noFill/>
          <a:ln w="34925">
            <a:solidFill>
              <a:srgbClr val="FF0066"/>
            </a:solidFill>
            <a:round/>
            <a:headEnd/>
            <a:tailEnd/>
          </a:ln>
          <a:effectLst/>
        </p:spPr>
        <p:txBody>
          <a:bodyPr lIns="81711" tIns="40855" rIns="81711" bIns="40855"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69" y="3870730"/>
            <a:ext cx="6600825" cy="1466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4742" y="5470575"/>
            <a:ext cx="7470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https://agenda.infn.it/conferenceDisplay.py?ovw=True&amp;confId=13351</a:t>
            </a:r>
          </a:p>
        </p:txBody>
      </p:sp>
    </p:spTree>
    <p:extLst>
      <p:ext uri="{BB962C8B-B14F-4D97-AF65-F5344CB8AC3E}">
        <p14:creationId xmlns:p14="http://schemas.microsoft.com/office/powerpoint/2010/main" val="3748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Electron Cloud induced CO</a:t>
            </a:r>
            <a:r>
              <a:rPr lang="en-GB" sz="2800" b="1" baseline="-25000" dirty="0">
                <a:solidFill>
                  <a:srgbClr val="3366FF"/>
                </a:solidFill>
              </a:rPr>
              <a:t>2</a:t>
            </a:r>
            <a:r>
              <a:rPr lang="en-GB" sz="2800" b="1" dirty="0">
                <a:solidFill>
                  <a:srgbClr val="3366FF"/>
                </a:solidFill>
              </a:rPr>
              <a:t> Cracking</a:t>
            </a:r>
            <a:endParaRPr lang="en-GB" sz="2800" b="1" dirty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476672"/>
            <a:ext cx="8795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15 10</a:t>
            </a:r>
            <a:r>
              <a:rPr lang="en-GB" baseline="30000" dirty="0" smtClean="0"/>
              <a:t>15</a:t>
            </a:r>
            <a:r>
              <a:rPr lang="en-GB" dirty="0" smtClean="0"/>
              <a:t> CO</a:t>
            </a:r>
            <a:r>
              <a:rPr lang="en-GB" baseline="-25000" dirty="0" smtClean="0"/>
              <a:t>2</a:t>
            </a:r>
            <a:r>
              <a:rPr lang="en-GB" dirty="0" smtClean="0"/>
              <a:t>/cm</a:t>
            </a:r>
            <a:r>
              <a:rPr lang="en-GB" baseline="30000" dirty="0" smtClean="0"/>
              <a:t>2</a:t>
            </a:r>
            <a:r>
              <a:rPr lang="en-GB" dirty="0" smtClean="0"/>
              <a:t>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Pressure </a:t>
            </a:r>
            <a:r>
              <a:rPr lang="en-US" altLang="en-US" dirty="0">
                <a:sym typeface="Symbol" panose="05050102010706020507" pitchFamily="18" charset="2"/>
              </a:rPr>
              <a:t>increase up to 10</a:t>
            </a:r>
            <a:r>
              <a:rPr lang="en-US" altLang="en-US" baseline="30000" dirty="0">
                <a:sym typeface="Symbol" panose="05050102010706020507" pitchFamily="18" charset="2"/>
              </a:rPr>
              <a:t>-8</a:t>
            </a:r>
            <a:r>
              <a:rPr lang="en-US" altLang="en-US" dirty="0">
                <a:sym typeface="Symbol" panose="05050102010706020507" pitchFamily="18" charset="2"/>
              </a:rPr>
              <a:t> Torr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3399"/>
                </a:solidFill>
                <a:sym typeface="Symbol" panose="05050102010706020507" pitchFamily="18" charset="2"/>
              </a:rPr>
              <a:t>Cracking</a:t>
            </a:r>
            <a:r>
              <a:rPr lang="en-US" altLang="en-US" dirty="0">
                <a:solidFill>
                  <a:srgbClr val="0083F7"/>
                </a:solidFill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of CO</a:t>
            </a:r>
            <a:r>
              <a:rPr lang="en-US" altLang="en-US" baseline="-25000" dirty="0">
                <a:sym typeface="Symbol" panose="05050102010706020507" pitchFamily="18" charset="2"/>
              </a:rPr>
              <a:t>2</a:t>
            </a:r>
            <a:r>
              <a:rPr lang="en-US" altLang="en-US" dirty="0">
                <a:sym typeface="Symbol" panose="05050102010706020507" pitchFamily="18" charset="2"/>
              </a:rPr>
              <a:t> into CO and </a:t>
            </a:r>
            <a:r>
              <a:rPr lang="en-US" altLang="en-US" dirty="0" smtClean="0">
                <a:sym typeface="Symbol" panose="05050102010706020507" pitchFamily="18" charset="2"/>
              </a:rPr>
              <a:t>O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2</a:t>
            </a:r>
            <a:r>
              <a:rPr lang="en-US" altLang="en-US" dirty="0" smtClean="0">
                <a:sym typeface="Symbol" panose="05050102010706020507" pitchFamily="18" charset="2"/>
              </a:rPr>
              <a:t> : P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CO2</a:t>
            </a:r>
            <a:r>
              <a:rPr lang="en-US" altLang="en-US" dirty="0" smtClean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/ P</a:t>
            </a:r>
            <a:r>
              <a:rPr lang="en-US" altLang="en-US" baseline="-25000" dirty="0">
                <a:sym typeface="Symbol" panose="05050102010706020507" pitchFamily="18" charset="2"/>
              </a:rPr>
              <a:t>CO</a:t>
            </a:r>
            <a:r>
              <a:rPr lang="en-US" altLang="en-US" dirty="0">
                <a:sym typeface="Symbol" panose="05050102010706020507" pitchFamily="18" charset="2"/>
              </a:rPr>
              <a:t> ~ 7</a:t>
            </a:r>
            <a:endParaRPr lang="en-US" altLang="en-US" baseline="-25000" dirty="0">
              <a:sym typeface="Symbol" panose="05050102010706020507" pitchFamily="18" charset="2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ym typeface="Symbol" panose="05050102010706020507" pitchFamily="18" charset="2"/>
              </a:rPr>
              <a:t>’ /  ~ 0.01 CO</a:t>
            </a:r>
            <a:r>
              <a:rPr lang="en-US" altLang="en-US" baseline="-25000" dirty="0">
                <a:sym typeface="Symbol" panose="05050102010706020507" pitchFamily="18" charset="2"/>
              </a:rPr>
              <a:t>2</a:t>
            </a:r>
            <a:r>
              <a:rPr lang="en-US" altLang="en-US" dirty="0">
                <a:sym typeface="Symbol" panose="05050102010706020507" pitchFamily="18" charset="2"/>
              </a:rPr>
              <a:t>/e</a:t>
            </a:r>
            <a:r>
              <a:rPr lang="en-US" altLang="en-US" baseline="30000" dirty="0">
                <a:sym typeface="Symbol" panose="05050102010706020507" pitchFamily="18" charset="2"/>
              </a:rPr>
              <a:t>- </a:t>
            </a:r>
            <a:endParaRPr lang="en-US" altLang="en-US" dirty="0">
              <a:sym typeface="Symbol" panose="05050102010706020507" pitchFamily="18" charset="2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ym typeface="Symbol" panose="05050102010706020507" pitchFamily="18" charset="2"/>
              </a:rPr>
              <a:t>HL due to physisorbed gas &lt; 0.1 W/m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3399"/>
                </a:solidFill>
                <a:sym typeface="Symbol" panose="05050102010706020507" pitchFamily="18" charset="2"/>
              </a:rPr>
              <a:t>Slow flushing </a:t>
            </a:r>
            <a:r>
              <a:rPr lang="en-US" altLang="en-US" dirty="0">
                <a:sym typeface="Symbol" panose="05050102010706020507" pitchFamily="18" charset="2"/>
              </a:rPr>
              <a:t>of gas &gt; 0.5 </a:t>
            </a:r>
            <a:r>
              <a:rPr lang="en-US" altLang="en-US" dirty="0" err="1">
                <a:sym typeface="Symbol" panose="05050102010706020507" pitchFamily="18" charset="2"/>
              </a:rPr>
              <a:t>A.h</a:t>
            </a:r>
            <a:r>
              <a:rPr lang="en-US" altLang="en-US" dirty="0">
                <a:sym typeface="Symbol" panose="05050102010706020507" pitchFamily="18" charset="2"/>
              </a:rPr>
              <a:t> 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74" y="2147767"/>
            <a:ext cx="6111460" cy="3723538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404514" y="5832514"/>
            <a:ext cx="5135112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400" dirty="0" smtClean="0"/>
              <a:t>V. Baglin, B. Jenninger, Proc. of EPAC’04, Luzern, Switzerland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976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Impact of Thick Gas Condensates</a:t>
            </a:r>
            <a:endParaRPr lang="en-GB" sz="2400" b="1" dirty="0" smtClean="0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32923" y="4805193"/>
            <a:ext cx="37498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ym typeface="Symbol" panose="05050102010706020507" pitchFamily="18" charset="2"/>
              </a:rPr>
              <a:t>60 10</a:t>
            </a:r>
            <a:r>
              <a:rPr lang="en-US" altLang="en-US" sz="1400" baseline="30000" dirty="0" smtClean="0">
                <a:sym typeface="Symbol" panose="05050102010706020507" pitchFamily="18" charset="2"/>
              </a:rPr>
              <a:t>15</a:t>
            </a:r>
            <a:r>
              <a:rPr lang="en-US" altLang="en-US" sz="1400" dirty="0" smtClean="0">
                <a:sym typeface="Symbol" panose="05050102010706020507" pitchFamily="18" charset="2"/>
              </a:rPr>
              <a:t> CO/cm</a:t>
            </a:r>
            <a:r>
              <a:rPr lang="en-US" altLang="en-US" sz="1400" baseline="30000" dirty="0" smtClean="0">
                <a:sym typeface="Symbol" panose="05050102010706020507" pitchFamily="18" charset="2"/>
              </a:rPr>
              <a:t>2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FF3399"/>
                </a:solidFill>
                <a:sym typeface="Symbol" panose="05050102010706020507" pitchFamily="18" charset="2"/>
              </a:rPr>
              <a:t>Large heat load </a:t>
            </a:r>
            <a:r>
              <a:rPr lang="en-US" altLang="en-US" sz="1400" dirty="0" smtClean="0">
                <a:sym typeface="Symbol" panose="05050102010706020507" pitchFamily="18" charset="2"/>
              </a:rPr>
              <a:t>up to 6 W/m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ym typeface="Symbol" panose="05050102010706020507" pitchFamily="18" charset="2"/>
              </a:rPr>
              <a:t>Over a long period (slow flushing) larger than 1.5 </a:t>
            </a:r>
            <a:r>
              <a:rPr lang="en-US" altLang="en-US" sz="1400" dirty="0" err="1" smtClean="0">
                <a:sym typeface="Symbol" panose="05050102010706020507" pitchFamily="18" charset="2"/>
              </a:rPr>
              <a:t>A.h</a:t>
            </a:r>
            <a:endParaRPr lang="en-US" altLang="en-US" sz="1400" dirty="0" smtClean="0">
              <a:sym typeface="Symbol" panose="05050102010706020507" pitchFamily="18" charset="2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rgbClr val="0083F7"/>
              </a:solidFill>
              <a:sym typeface="Symbol" panose="05050102010706020507" pitchFamily="18" charset="2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rgbClr val="0083F7"/>
              </a:solidFill>
              <a:sym typeface="Symbol" panose="05050102010706020507" pitchFamily="18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42809" y="4191567"/>
            <a:ext cx="37498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400" dirty="0" err="1" smtClean="0">
                <a:sym typeface="Symbol" panose="05050102010706020507" pitchFamily="18" charset="2"/>
              </a:rPr>
              <a:t>Physisorbed</a:t>
            </a:r>
            <a:r>
              <a:rPr lang="en-US" altLang="en-US" sz="1400" dirty="0" smtClean="0">
                <a:sym typeface="Symbol" panose="05050102010706020507" pitchFamily="18" charset="2"/>
              </a:rPr>
              <a:t> gas can be redistributed </a:t>
            </a:r>
            <a:r>
              <a:rPr lang="en-US" altLang="en-US" sz="1400" i="1" dirty="0" smtClean="0">
                <a:sym typeface="Symbol" panose="05050102010706020507" pitchFamily="18" charset="2"/>
              </a:rPr>
              <a:t>e.g.</a:t>
            </a:r>
            <a:r>
              <a:rPr lang="en-US" altLang="en-US" sz="1400" dirty="0" smtClean="0">
                <a:sym typeface="Symbol" panose="05050102010706020507" pitchFamily="18" charset="2"/>
              </a:rPr>
              <a:t> after a magnet quench.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ym typeface="Symbol" panose="05050102010706020507" pitchFamily="18" charset="2"/>
              </a:rPr>
              <a:t>This might have consequences on the pressure level and also heat load onto the cryogenic system.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FF3399"/>
                </a:solidFill>
                <a:sym typeface="Symbol" panose="05050102010706020507" pitchFamily="18" charset="2"/>
              </a:rPr>
              <a:t>BS heaters </a:t>
            </a:r>
            <a:r>
              <a:rPr lang="en-US" altLang="en-US" sz="1400" dirty="0" smtClean="0">
                <a:sym typeface="Symbol" panose="05050102010706020507" pitchFamily="18" charset="2"/>
              </a:rPr>
              <a:t>are installed to flush the gas towards the CB.</a:t>
            </a:r>
            <a:endParaRPr lang="en-US" altLang="en-US" sz="1400" dirty="0">
              <a:sym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3" y="1017943"/>
            <a:ext cx="3575050" cy="3625545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876097" y="617996"/>
            <a:ext cx="3724085" cy="4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en-GB" sz="1100" dirty="0" smtClean="0"/>
              <a:t>V. Baglin, </a:t>
            </a:r>
          </a:p>
          <a:p>
            <a:pPr algn="ctr"/>
            <a:r>
              <a:rPr lang="en-GB" sz="1100" dirty="0" smtClean="0"/>
              <a:t>Proc. of LHC Project Workshop 2004, Chamonix, France</a:t>
            </a:r>
            <a:endParaRPr lang="en-GB" sz="1100" dirty="0"/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8546"/>
            <a:ext cx="3812494" cy="303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14229" y="602447"/>
            <a:ext cx="2598777" cy="4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en-GB" sz="1100" dirty="0" smtClean="0"/>
              <a:t>V. Baglin, B. Jenninger, </a:t>
            </a:r>
          </a:p>
          <a:p>
            <a:pPr algn="ctr"/>
            <a:r>
              <a:rPr lang="en-GB" sz="1100" dirty="0" smtClean="0"/>
              <a:t>Proc. of EPAC’04, Luzern, Switzerland</a:t>
            </a:r>
            <a:endParaRPr lang="en-GB" sz="1100" dirty="0"/>
          </a:p>
        </p:txBody>
      </p:sp>
      <p:sp>
        <p:nvSpPr>
          <p:cNvPr id="2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0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H</a:t>
            </a:r>
            <a:r>
              <a:rPr lang="en-GB" sz="2800" b="1" baseline="-25000" dirty="0" smtClean="0">
                <a:solidFill>
                  <a:srgbClr val="3366FF"/>
                </a:solidFill>
              </a:rPr>
              <a:t>2</a:t>
            </a:r>
            <a:r>
              <a:rPr lang="en-GB" sz="2800" b="1" dirty="0" smtClean="0">
                <a:solidFill>
                  <a:srgbClr val="3366FF"/>
                </a:solidFill>
              </a:rPr>
              <a:t>O condensation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476672"/>
            <a:ext cx="87952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smtClean="0"/>
              <a:t>Observation </a:t>
            </a:r>
            <a:r>
              <a:rPr lang="en-GB" dirty="0"/>
              <a:t>of </a:t>
            </a:r>
            <a:r>
              <a:rPr lang="en-GB" dirty="0">
                <a:solidFill>
                  <a:srgbClr val="FF3399"/>
                </a:solidFill>
              </a:rPr>
              <a:t>beam </a:t>
            </a:r>
            <a:r>
              <a:rPr lang="en-GB" dirty="0" smtClean="0">
                <a:solidFill>
                  <a:srgbClr val="FF3399"/>
                </a:solidFill>
              </a:rPr>
              <a:t>conditioning </a:t>
            </a:r>
            <a:r>
              <a:rPr lang="en-GB" dirty="0">
                <a:solidFill>
                  <a:srgbClr val="FF3399"/>
                </a:solidFill>
              </a:rPr>
              <a:t>accompanied with heat load increase </a:t>
            </a:r>
            <a:r>
              <a:rPr lang="en-GB" dirty="0" smtClean="0">
                <a:solidFill>
                  <a:srgbClr val="FF3399"/>
                </a:solidFill>
              </a:rPr>
              <a:t>!!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sz="600" dirty="0">
              <a:solidFill>
                <a:srgbClr val="FF3399"/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rgbClr val="0083F7"/>
                </a:solidFill>
              </a:rPr>
              <a:t> </a:t>
            </a:r>
            <a:r>
              <a:rPr lang="en-GB" dirty="0" smtClean="0">
                <a:solidFill>
                  <a:srgbClr val="FF3399"/>
                </a:solidFill>
              </a:rPr>
              <a:t>~ 6 </a:t>
            </a:r>
            <a:r>
              <a:rPr lang="en-GB" dirty="0">
                <a:solidFill>
                  <a:srgbClr val="FF3399"/>
                </a:solidFill>
              </a:rPr>
              <a:t>W/m </a:t>
            </a:r>
            <a:r>
              <a:rPr lang="en-GB" dirty="0"/>
              <a:t>heat load onto the cryogenic system when the SPS machine is filled by only 24 % with LHC nominal </a:t>
            </a:r>
            <a:r>
              <a:rPr lang="en-GB" dirty="0" smtClean="0"/>
              <a:t>beams (2 x 72b)  </a:t>
            </a:r>
            <a:r>
              <a:rPr lang="en-GB" dirty="0"/>
              <a:t>!</a:t>
            </a:r>
          </a:p>
          <a:p>
            <a:pPr>
              <a:buClr>
                <a:srgbClr val="00CC99"/>
              </a:buClr>
            </a:pPr>
            <a:endParaRPr lang="en-GB" sz="600" dirty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</a:t>
            </a:r>
            <a:r>
              <a:rPr lang="en-GB" dirty="0" smtClean="0"/>
              <a:t>Disappeared </a:t>
            </a:r>
            <a:r>
              <a:rPr lang="en-GB" dirty="0"/>
              <a:t>after beam screen warm up to 240 K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smtClean="0"/>
              <a:t>Origin </a:t>
            </a:r>
            <a:r>
              <a:rPr lang="en-GB" dirty="0"/>
              <a:t>of the heat load is attributed to </a:t>
            </a:r>
            <a:r>
              <a:rPr lang="en-GB" dirty="0">
                <a:solidFill>
                  <a:srgbClr val="FF3399"/>
                </a:solidFill>
              </a:rPr>
              <a:t>H</a:t>
            </a:r>
            <a:r>
              <a:rPr lang="en-GB" baseline="-25000" dirty="0">
                <a:solidFill>
                  <a:srgbClr val="FF3399"/>
                </a:solidFill>
              </a:rPr>
              <a:t>2</a:t>
            </a:r>
            <a:r>
              <a:rPr lang="en-GB" dirty="0">
                <a:solidFill>
                  <a:srgbClr val="FF3399"/>
                </a:solidFill>
              </a:rPr>
              <a:t>O condensation </a:t>
            </a:r>
            <a:r>
              <a:rPr lang="en-GB" dirty="0"/>
              <a:t>onto the beam screen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60560" y="5430259"/>
            <a:ext cx="3586867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400" dirty="0" smtClean="0"/>
              <a:t>V. Baglin </a:t>
            </a:r>
            <a:r>
              <a:rPr lang="en-GB" sz="1400" i="1" dirty="0" smtClean="0"/>
              <a:t>et al.</a:t>
            </a:r>
            <a:r>
              <a:rPr lang="en-GB" sz="1400" dirty="0" smtClean="0"/>
              <a:t>, Vacuum 73 (2004) 201-206</a:t>
            </a:r>
            <a:endParaRPr lang="en-GB" sz="1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5542" y="2418257"/>
            <a:ext cx="4798458" cy="293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530562" y="5427152"/>
            <a:ext cx="2762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N. Hilleret </a:t>
            </a:r>
            <a:r>
              <a:rPr lang="en-US" sz="1400" i="1" dirty="0" smtClean="0"/>
              <a:t>et. al. </a:t>
            </a:r>
            <a:r>
              <a:rPr lang="en-US" sz="1400" dirty="0" smtClean="0"/>
              <a:t>Chamonix 2000</a:t>
            </a:r>
            <a:endParaRPr lang="fr-F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9" y="2170809"/>
            <a:ext cx="4457171" cy="33271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0208" y="3949432"/>
            <a:ext cx="1556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400" dirty="0" smtClean="0">
                <a:solidFill>
                  <a:srgbClr val="FF3399"/>
                </a:solidFill>
              </a:rPr>
              <a:t>δ</a:t>
            </a:r>
            <a:r>
              <a:rPr lang="en-GB" sz="1400" baseline="-25000" dirty="0" smtClean="0">
                <a:solidFill>
                  <a:srgbClr val="FF3399"/>
                </a:solidFill>
              </a:rPr>
              <a:t>max</a:t>
            </a:r>
            <a:r>
              <a:rPr lang="en-GB" sz="1400" dirty="0" smtClean="0">
                <a:solidFill>
                  <a:srgbClr val="FF3399"/>
                </a:solidFill>
              </a:rPr>
              <a:t> = 1.9</a:t>
            </a:r>
          </a:p>
          <a:p>
            <a:pPr algn="ctr"/>
            <a:r>
              <a:rPr lang="en-GB" sz="1400" dirty="0" smtClean="0">
                <a:solidFill>
                  <a:srgbClr val="FF3399"/>
                </a:solidFill>
              </a:rPr>
              <a:t>at 30 monolayers</a:t>
            </a:r>
            <a:endParaRPr lang="en-GB" sz="1400" dirty="0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26094" y="5779781"/>
            <a:ext cx="8887662" cy="359507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rgbClr val="FF3399"/>
                </a:solidFill>
                <a:sym typeface="Wingdings" panose="05000000000000000000" pitchFamily="2" charset="2"/>
              </a:rPr>
              <a:t> </a:t>
            </a:r>
            <a:r>
              <a:rPr lang="en-GB" dirty="0" smtClean="0">
                <a:solidFill>
                  <a:srgbClr val="FF3399"/>
                </a:solidFill>
              </a:rPr>
              <a:t>The beam screen surface shall remain bare of physisorbed / condensed molecules</a:t>
            </a:r>
            <a:endParaRPr lang="en-GB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9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3. </a:t>
            </a:r>
            <a:r>
              <a:rPr lang="en-GB" sz="4000" dirty="0" smtClean="0">
                <a:solidFill>
                  <a:srgbClr val="FF0066"/>
                </a:solidFill>
              </a:rPr>
              <a:t>a-C coated surface</a:t>
            </a:r>
            <a:endParaRPr lang="en-GB" sz="4000" dirty="0">
              <a:solidFill>
                <a:srgbClr val="FF0066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BAA08-3DAF-42F1-9568-AF47D726ABCF}" type="slidenum">
              <a:rPr lang="en-US"/>
              <a:pPr/>
              <a:t>24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361" y="0"/>
            <a:ext cx="9143999" cy="513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dirty="0" smtClean="0">
                <a:solidFill>
                  <a:srgbClr val="3366FF"/>
                </a:solidFill>
              </a:rPr>
              <a:t>HL-LHC Project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425689" y="2242125"/>
          <a:ext cx="6031483" cy="354907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9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75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1280" marR="81280" marT="41148" marB="41148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LHC Design</a:t>
                      </a:r>
                      <a:endParaRPr lang="en-GB" sz="1600" dirty="0"/>
                    </a:p>
                  </a:txBody>
                  <a:tcPr marL="81280" marR="81280" marT="41148" marB="41148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HL-LHC</a:t>
                      </a:r>
                      <a:endParaRPr lang="en-GB" sz="1600" dirty="0"/>
                    </a:p>
                  </a:txBody>
                  <a:tcPr marL="81280" marR="81280" marT="41148" marB="41148" anchor="ctr"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278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1280" marR="81280" marT="41148" marB="41148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Nominal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Ultimate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Nominal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Energy [</a:t>
                      </a:r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TeV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7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1280" marR="81280" marT="41148" marB="4114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Luminosity [x10</a:t>
                      </a:r>
                      <a:r>
                        <a:rPr lang="en-GB" sz="1600" b="1" baseline="30000" dirty="0" smtClean="0">
                          <a:solidFill>
                            <a:schemeClr val="bg1"/>
                          </a:solidFill>
                        </a:rPr>
                        <a:t>34 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GB" sz="1600" b="1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.s</a:t>
                      </a:r>
                      <a:r>
                        <a:rPr lang="en-GB" sz="1600" b="1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1.0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2.3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5*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Current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[mA]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584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860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66"/>
                          </a:solidFill>
                        </a:rPr>
                        <a:t>1090</a:t>
                      </a:r>
                      <a:endParaRPr lang="en-GB" sz="1600" dirty="0">
                        <a:solidFill>
                          <a:srgbClr val="FF0066"/>
                        </a:solidFill>
                      </a:endParaRPr>
                    </a:p>
                  </a:txBody>
                  <a:tcPr marL="81280" marR="81280" marT="41148" marB="4114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Proton per bunch [x10</a:t>
                      </a:r>
                      <a:r>
                        <a:rPr lang="en-GB" sz="1600" b="1" baseline="300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1.15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1.7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66"/>
                          </a:solidFill>
                        </a:rPr>
                        <a:t>2.2</a:t>
                      </a:r>
                      <a:endParaRPr lang="en-GB" sz="1600" b="1" dirty="0">
                        <a:solidFill>
                          <a:srgbClr val="FF0066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Number of bunches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2808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2736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992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Bunch spacing [ns]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25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81280" marR="81280" marT="41148" marB="4114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Minimum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* [m]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0.55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66"/>
                          </a:solidFill>
                        </a:rPr>
                        <a:t>0.15</a:t>
                      </a:r>
                      <a:endParaRPr lang="en-GB" sz="1600" dirty="0">
                        <a:solidFill>
                          <a:srgbClr val="FF0066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Noramlized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emittance [</a:t>
                      </a:r>
                      <a:r>
                        <a:rPr lang="el-GR" sz="1600" b="1" baseline="0" dirty="0" smtClean="0">
                          <a:solidFill>
                            <a:schemeClr val="bg1"/>
                          </a:solidFill>
                          <a:latin typeface="GreekC" panose="00000400000000000000" pitchFamily="2" charset="0"/>
                          <a:cs typeface="GreekC" panose="00000400000000000000" pitchFamily="2" charset="0"/>
                        </a:rPr>
                        <a:t>μ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latin typeface="+mj-lt"/>
                          <a:cs typeface="GreekC" panose="00000400000000000000" pitchFamily="2" charset="0"/>
                        </a:rPr>
                        <a:t>m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latin typeface="GreekC" panose="00000400000000000000" pitchFamily="2" charset="0"/>
                          <a:cs typeface="GreekC" panose="00000400000000000000" pitchFamily="2" charset="0"/>
                        </a:rPr>
                        <a:t>]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280" marR="81280" marT="41148" marB="4114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55A0"/>
                          </a:solidFill>
                        </a:rPr>
                        <a:t>3.75</a:t>
                      </a:r>
                      <a:endParaRPr lang="en-GB" sz="1600" dirty="0">
                        <a:solidFill>
                          <a:srgbClr val="0055A0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66"/>
                          </a:solidFill>
                        </a:rPr>
                        <a:t>2.5</a:t>
                      </a:r>
                      <a:endParaRPr lang="en-GB" sz="1600" dirty="0">
                        <a:solidFill>
                          <a:srgbClr val="FF0066"/>
                        </a:solidFill>
                      </a:endParaRPr>
                    </a:p>
                  </a:txBody>
                  <a:tcPr marL="81280" marR="81280" marT="41148" marB="4114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29" y="496021"/>
            <a:ext cx="8986600" cy="2042314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 smtClean="0"/>
              <a:t> The HL-LHC Project is a program which consists of multiplying by ~ 5 the LHC luminosity with an objective of </a:t>
            </a:r>
            <a:r>
              <a:rPr lang="en-GB" dirty="0" smtClean="0">
                <a:solidFill>
                  <a:srgbClr val="FF3399"/>
                </a:solidFill>
              </a:rPr>
              <a:t>3 000 fb</a:t>
            </a:r>
            <a:r>
              <a:rPr lang="en-GB" baseline="30000" dirty="0" smtClean="0">
                <a:solidFill>
                  <a:srgbClr val="FF3399"/>
                </a:solidFill>
              </a:rPr>
              <a:t>-1</a:t>
            </a:r>
            <a:r>
              <a:rPr lang="en-GB" dirty="0" smtClean="0">
                <a:solidFill>
                  <a:srgbClr val="FF3399"/>
                </a:solidFill>
              </a:rPr>
              <a:t> </a:t>
            </a:r>
            <a:r>
              <a:rPr lang="en-GB" dirty="0" smtClean="0"/>
              <a:t>accumulated in the mid 2030ies.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 smtClean="0"/>
              <a:t> For this purpose, the optics, the matching section and the inner triplet around ATLAS and CMS are completely rebuilt and shall be </a:t>
            </a:r>
            <a:r>
              <a:rPr lang="en-GB" dirty="0" smtClean="0">
                <a:solidFill>
                  <a:srgbClr val="FF3399"/>
                </a:solidFill>
              </a:rPr>
              <a:t>ready for operation </a:t>
            </a:r>
            <a:r>
              <a:rPr lang="en-GB" dirty="0" smtClean="0"/>
              <a:t>by the </a:t>
            </a:r>
            <a:r>
              <a:rPr lang="en-GB" dirty="0" smtClean="0">
                <a:solidFill>
                  <a:srgbClr val="FF3399"/>
                </a:solidFill>
              </a:rPr>
              <a:t>~ 2026</a:t>
            </a:r>
            <a:r>
              <a:rPr lang="en-GB" dirty="0" smtClean="0">
                <a:solidFill>
                  <a:srgbClr val="0083F7"/>
                </a:solidFill>
              </a:rPr>
              <a:t>.</a:t>
            </a:r>
          </a:p>
          <a:p>
            <a:pPr lvl="1" algn="just">
              <a:buClr>
                <a:srgbClr val="00CC99"/>
              </a:buClr>
            </a:pPr>
            <a:endParaRPr lang="en-GB" dirty="0"/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5689" y="2170895"/>
            <a:ext cx="2466975" cy="762000"/>
          </a:xfrm>
          <a:prstGeom prst="rect">
            <a:avLst/>
          </a:prstGeom>
        </p:spPr>
      </p:pic>
      <p:sp>
        <p:nvSpPr>
          <p:cNvPr id="8" name="Footer Placeholder 9"/>
          <p:cNvSpPr txBox="1">
            <a:spLocks/>
          </p:cNvSpPr>
          <p:nvPr/>
        </p:nvSpPr>
        <p:spPr>
          <a:xfrm>
            <a:off x="3372464" y="6351105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BAA08-3DAF-42F1-9568-AF47D726ABCF}" type="slidenum">
              <a:rPr lang="en-US"/>
              <a:pPr/>
              <a:t>25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361" y="0"/>
            <a:ext cx="9143999" cy="513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dirty="0" smtClean="0">
                <a:solidFill>
                  <a:srgbClr val="3366FF"/>
                </a:solidFill>
              </a:rPr>
              <a:t>Shielded Beam </a:t>
            </a:r>
            <a:r>
              <a:rPr lang="en-US" sz="2800" b="1" dirty="0">
                <a:solidFill>
                  <a:srgbClr val="3366FF"/>
                </a:solidFill>
              </a:rPr>
              <a:t>S</a:t>
            </a:r>
            <a:r>
              <a:rPr lang="en-US" sz="2800" b="1" dirty="0" smtClean="0">
                <a:solidFill>
                  <a:srgbClr val="3366FF"/>
                </a:solidFill>
              </a:rPr>
              <a:t>creen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29" y="480399"/>
            <a:ext cx="8765125" cy="2503978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sz="1700" dirty="0" smtClean="0"/>
              <a:t>Around the experiments, the final focussing quadrupoles need to be </a:t>
            </a:r>
            <a:r>
              <a:rPr lang="en-GB" sz="1700" dirty="0" smtClean="0">
                <a:solidFill>
                  <a:srgbClr val="FF0066"/>
                </a:solidFill>
              </a:rPr>
              <a:t>shielded</a:t>
            </a:r>
            <a:r>
              <a:rPr lang="en-GB" sz="1700" dirty="0" smtClean="0"/>
              <a:t> against the collision debris produced at the interaction point.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sz="1700" dirty="0" smtClean="0"/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Tungsten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alloy (Inermet) to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intercept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the debris produced at the IP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100-200 nm thick a-C coated onto 80 </a:t>
            </a:r>
            <a:r>
              <a:rPr lang="el-GR" sz="1700" dirty="0"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μ</a:t>
            </a:r>
            <a:r>
              <a:rPr lang="en-GB" sz="1700" dirty="0">
                <a:ea typeface="Times New Roman" panose="02020603050405020304" pitchFamily="18" charset="0"/>
                <a:cs typeface="GreekC" panose="00000400000000000000" pitchFamily="2" charset="0"/>
              </a:rPr>
              <a:t>m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copper co-laminated beam screen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Operating temperature : 40 – 60 K (base line under review) with the cold bore at 1.9 K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Length ~ 10 m, weight ~ 500 kg , transparency for </a:t>
            </a:r>
            <a:r>
              <a:rPr lang="en-GB" sz="1700" dirty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pumping ~ 2 %</a:t>
            </a:r>
          </a:p>
          <a:p>
            <a:pPr lvl="1" algn="just">
              <a:buClr>
                <a:srgbClr val="00CC99"/>
              </a:buClr>
            </a:pPr>
            <a:endParaRPr lang="en-GB" dirty="0"/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2053" y="2438858"/>
            <a:ext cx="2466975" cy="762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830" y="3528589"/>
            <a:ext cx="9023185" cy="2001424"/>
            <a:chOff x="59429" y="2596360"/>
            <a:chExt cx="9023185" cy="2001424"/>
          </a:xfrm>
        </p:grpSpPr>
        <p:pic>
          <p:nvPicPr>
            <p:cNvPr id="11" name="Picture 10" descr="\\cern.ch\dfs\Users\m\mmorrone\Desktop\Beam Screen\Photos proto\P1040834.JPG"/>
            <p:cNvPicPr/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6" t="20004" b="11973"/>
            <a:stretch/>
          </p:blipFill>
          <p:spPr bwMode="auto">
            <a:xfrm>
              <a:off x="4520197" y="2614308"/>
              <a:ext cx="2174861" cy="18150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3" r="4983"/>
            <a:stretch/>
          </p:blipFill>
          <p:spPr>
            <a:xfrm>
              <a:off x="6724584" y="2637373"/>
              <a:ext cx="2358030" cy="17418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29" y="2596360"/>
              <a:ext cx="4460768" cy="2001424"/>
            </a:xfrm>
            <a:prstGeom prst="rect">
              <a:avLst/>
            </a:prstGeom>
          </p:spPr>
        </p:pic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524599" y="5578113"/>
            <a:ext cx="2103897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200" dirty="0" smtClean="0"/>
              <a:t>Courtesy C. </a:t>
            </a:r>
            <a:r>
              <a:rPr lang="en-GB" sz="1200" dirty="0" err="1" smtClean="0"/>
              <a:t>Garion</a:t>
            </a:r>
            <a:r>
              <a:rPr lang="en-GB" sz="1200" dirty="0" smtClean="0"/>
              <a:t> TE-VSC</a:t>
            </a:r>
            <a:endParaRPr lang="en-GB" sz="1200" dirty="0"/>
          </a:p>
        </p:txBody>
      </p:sp>
      <p:sp>
        <p:nvSpPr>
          <p:cNvPr id="14" name="Footer Placeholder 9"/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BAA08-3DAF-42F1-9568-AF47D726ABCF}" type="slidenum">
              <a:rPr lang="en-US"/>
              <a:pPr/>
              <a:t>26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361" y="0"/>
            <a:ext cx="9143999" cy="513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smtClean="0">
                <a:solidFill>
                  <a:srgbClr val="3366FF"/>
                </a:solidFill>
              </a:rPr>
              <a:t>a-C </a:t>
            </a:r>
            <a:r>
              <a:rPr lang="en-US" sz="2800" b="1">
                <a:solidFill>
                  <a:srgbClr val="3366FF"/>
                </a:solidFill>
              </a:rPr>
              <a:t>C</a:t>
            </a:r>
            <a:r>
              <a:rPr lang="en-US" sz="2800" b="1" smtClean="0">
                <a:solidFill>
                  <a:srgbClr val="3366FF"/>
                </a:solidFill>
              </a:rPr>
              <a:t>oating for Electron Cloud Mitigation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33" y="3115691"/>
            <a:ext cx="2276962" cy="2528434"/>
          </a:xfrm>
          <a:prstGeom prst="rect">
            <a:avLst/>
          </a:prstGeom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1023" y="3352416"/>
            <a:ext cx="2805015" cy="178975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graphicFrame>
        <p:nvGraphicFramePr>
          <p:cNvPr id="10" name="Object 3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596869856"/>
              </p:ext>
            </p:extLst>
          </p:nvPr>
        </p:nvGraphicFramePr>
        <p:xfrm>
          <a:off x="2604079" y="2994474"/>
          <a:ext cx="3675823" cy="2505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97" name="Chart" r:id="rId6" imgW="8420180" imgH="6962851" progId="Excel.Chart.8">
                  <p:embed/>
                </p:oleObj>
              </mc:Choice>
              <mc:Fallback>
                <p:oleObj name="Chart" r:id="rId6" imgW="8420180" imgH="6962851" progId="Excel.Chart.8">
                  <p:embed/>
                  <p:pic>
                    <p:nvPicPr>
                      <p:cNvPr id="10" name="Object 3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079" y="2994474"/>
                        <a:ext cx="3675823" cy="2505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5633" y="513395"/>
            <a:ext cx="8765125" cy="3134920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smtClean="0"/>
              <a:t>a-C coating is proposed to </a:t>
            </a:r>
            <a:r>
              <a:rPr lang="en-GB" dirty="0" smtClean="0">
                <a:solidFill>
                  <a:srgbClr val="FF3399"/>
                </a:solidFill>
              </a:rPr>
              <a:t>mitigate electron </a:t>
            </a:r>
            <a:r>
              <a:rPr lang="en-GB" dirty="0" err="1" smtClean="0">
                <a:solidFill>
                  <a:srgbClr val="FF3399"/>
                </a:solidFill>
              </a:rPr>
              <a:t>multipacting</a:t>
            </a:r>
            <a:r>
              <a:rPr lang="en-GB" dirty="0" smtClean="0">
                <a:solidFill>
                  <a:srgbClr val="FF3399"/>
                </a:solidFill>
              </a:rPr>
              <a:t> </a:t>
            </a:r>
            <a:r>
              <a:rPr lang="en-GB" dirty="0" smtClean="0"/>
              <a:t>to reduce the heat load on the beam screen and the background to the experiments.</a:t>
            </a:r>
            <a:endParaRPr lang="en-GB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smtClean="0"/>
              <a:t>It has a maximum SEY of 1 +/- 0.1  ==&gt; no or little </a:t>
            </a:r>
            <a:r>
              <a:rPr lang="en-GB" dirty="0" err="1" smtClean="0"/>
              <a:t>multipacting</a:t>
            </a:r>
            <a:r>
              <a:rPr lang="en-GB" dirty="0" smtClean="0"/>
              <a:t> is expected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smtClean="0"/>
              <a:t>The coating is currently under </a:t>
            </a:r>
            <a:r>
              <a:rPr lang="en-GB" dirty="0" smtClean="0">
                <a:solidFill>
                  <a:srgbClr val="FF3399"/>
                </a:solidFill>
              </a:rPr>
              <a:t>evaluation at cryogenic temperature </a:t>
            </a:r>
            <a:r>
              <a:rPr lang="en-GB" dirty="0" smtClean="0"/>
              <a:t>in the laboratory and with LHC type protons beams in COLDEX.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 smtClean="0"/>
              <a:t> Performances at </a:t>
            </a:r>
            <a:r>
              <a:rPr lang="en-GB" dirty="0" smtClean="0">
                <a:solidFill>
                  <a:srgbClr val="FF3399"/>
                </a:solidFill>
              </a:rPr>
              <a:t>cryogenic temperature </a:t>
            </a:r>
            <a:r>
              <a:rPr lang="en-GB" dirty="0" smtClean="0"/>
              <a:t>of a-C shall be compatible with HL-LHC parameters, in particular with the BS operating temperature of the triplets (40-60 K)</a:t>
            </a:r>
          </a:p>
          <a:p>
            <a:pPr lvl="1" algn="just">
              <a:buClr>
                <a:srgbClr val="00CC99"/>
              </a:buClr>
            </a:pPr>
            <a:endParaRPr lang="en-GB" dirty="0"/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87127" y="5769118"/>
            <a:ext cx="7238417" cy="369332"/>
          </a:xfrm>
          <a:prstGeom prst="rect">
            <a:avLst/>
          </a:prstGeom>
          <a:ln>
            <a:solidFill>
              <a:srgbClr val="FF33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F3399"/>
                </a:solidFill>
              </a:rPr>
              <a:t>The a-C coating is a key technology for the HL-LHC project</a:t>
            </a:r>
            <a:endParaRPr lang="en-GB" b="1" dirty="0">
              <a:solidFill>
                <a:srgbClr val="FF3399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648556" y="5448320"/>
            <a:ext cx="3908815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400" dirty="0" smtClean="0"/>
              <a:t>P. Costa Pinto </a:t>
            </a:r>
            <a:r>
              <a:rPr lang="en-GB" sz="1400" i="1" dirty="0" smtClean="0"/>
              <a:t>et al.</a:t>
            </a:r>
            <a:r>
              <a:rPr lang="en-GB" sz="1400" dirty="0" smtClean="0"/>
              <a:t>, Vacuum 98 (2013) 29-36</a:t>
            </a:r>
            <a:endParaRPr lang="en-GB" sz="1400" dirty="0"/>
          </a:p>
        </p:txBody>
      </p:sp>
      <p:sp>
        <p:nvSpPr>
          <p:cNvPr id="15" name="Footer Placeholder 9"/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6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a-C coated COLDEX beam screen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7308"/>
            <a:ext cx="4884924" cy="366369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6" y="895139"/>
            <a:ext cx="3399692" cy="2549769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6" y="3744103"/>
            <a:ext cx="3383950" cy="25379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658640"/>
            <a:ext cx="8100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/>
              <a:t> </a:t>
            </a:r>
            <a:r>
              <a:rPr lang="en-US" dirty="0" smtClean="0"/>
              <a:t>~2.2 m, ID 67 beam screen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Cu OFE, 1% slots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/>
              <a:t> Internally coated with amorphous carbon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/>
              <a:t> Thickness </a:t>
            </a:r>
            <a:r>
              <a:rPr lang="en-US" dirty="0" smtClean="0">
                <a:solidFill>
                  <a:srgbClr val="FF3399"/>
                </a:solidFill>
              </a:rPr>
              <a:t>~500 nm</a:t>
            </a:r>
          </a:p>
          <a:p>
            <a:pPr>
              <a:buClr>
                <a:srgbClr val="00CC99"/>
              </a:buClr>
            </a:pPr>
            <a:endParaRPr lang="en-GB" dirty="0" smtClean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/>
              <a:t> Studies in 2015-2016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2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H</a:t>
            </a:r>
            <a:r>
              <a:rPr lang="en-GB" sz="2800" b="1" baseline="-25000" dirty="0" smtClean="0">
                <a:solidFill>
                  <a:srgbClr val="3366FF"/>
                </a:solidFill>
              </a:rPr>
              <a:t>2</a:t>
            </a:r>
            <a:r>
              <a:rPr lang="en-GB" sz="2800" b="1" dirty="0" smtClean="0">
                <a:solidFill>
                  <a:srgbClr val="3366FF"/>
                </a:solidFill>
              </a:rPr>
              <a:t> adsorption isotherm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586" y="594628"/>
            <a:ext cx="8709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kern="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cryosorption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capacity for H</a:t>
            </a:r>
            <a:r>
              <a:rPr lang="en-GB" kern="8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GB" kern="800" dirty="0" smtClean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n-GB" dirty="0" smtClean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∙10</a:t>
            </a:r>
            <a:r>
              <a:rPr lang="en-GB" baseline="300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GB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GB" baseline="-250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GB" baseline="300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kern="8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below 10 K 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GB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intermediate between metallic surfaces and 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en-GB" kern="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cryosorbers</a:t>
            </a:r>
            <a:endParaRPr lang="en-GB" kern="800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a-C coating is porous:</a:t>
            </a:r>
          </a:p>
          <a:p>
            <a:pPr lvl="2">
              <a:buClr>
                <a:srgbClr val="00CC99"/>
              </a:buClr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With the presence of C, the porosity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contributes to the low SEY</a:t>
            </a:r>
            <a:r>
              <a:rPr lang="en-GB" kern="800" baseline="-25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GB" dirty="0">
              <a:latin typeface="+mj-lt"/>
            </a:endParaRPr>
          </a:p>
        </p:txBody>
      </p:sp>
      <p:pic>
        <p:nvPicPr>
          <p:cNvPr id="7" name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82" y="1794957"/>
            <a:ext cx="6855052" cy="406594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80884" y="5809519"/>
            <a:ext cx="4363170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400" dirty="0" smtClean="0"/>
              <a:t>R. Salemme </a:t>
            </a:r>
            <a:r>
              <a:rPr lang="en-GB" sz="1400" i="1" dirty="0" smtClean="0"/>
              <a:t>et al</a:t>
            </a:r>
            <a:r>
              <a:rPr lang="en-GB" sz="1400" dirty="0" smtClean="0"/>
              <a:t>., Proc. of IPAC2016, Busan, Korea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159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Thermal desorption studies with CB&gt;150K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559" y="594628"/>
            <a:ext cx="8844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kern="800" baseline="-25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desorbed in the range 40-60 K: </a:t>
            </a:r>
            <a:r>
              <a:rPr lang="en-GB" kern="800" dirty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actual HL-LHC baseline operating range!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kern="8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and CO are desorbed above 80 K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2" y="1240959"/>
            <a:ext cx="6200185" cy="3589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4238" y="5545395"/>
            <a:ext cx="7238417" cy="369332"/>
          </a:xfrm>
          <a:prstGeom prst="rect">
            <a:avLst/>
          </a:prstGeom>
          <a:ln>
            <a:solidFill>
              <a:srgbClr val="FF33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F3399"/>
                </a:solidFill>
              </a:rPr>
              <a:t>Operating temperature must be carefully studied</a:t>
            </a:r>
            <a:endParaRPr lang="en-GB" b="1" dirty="0">
              <a:solidFill>
                <a:srgbClr val="FF33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596" y="4864647"/>
            <a:ext cx="8581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The activation energy (temperature) for desorption (release) is a </a:t>
            </a:r>
            <a:r>
              <a:rPr lang="en-GB" dirty="0" smtClean="0">
                <a:solidFill>
                  <a:srgbClr val="FF3399"/>
                </a:solidFill>
              </a:rPr>
              <a:t>function of the surface coverage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16200000">
            <a:off x="6655557" y="2774301"/>
            <a:ext cx="2840317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en-GB" sz="1400" dirty="0" smtClean="0"/>
              <a:t>R. Salemme </a:t>
            </a:r>
            <a:r>
              <a:rPr lang="en-GB" sz="1400" i="1" dirty="0" smtClean="0"/>
              <a:t>et al</a:t>
            </a:r>
            <a:r>
              <a:rPr lang="en-GB" sz="1400" dirty="0" smtClean="0"/>
              <a:t>., </a:t>
            </a:r>
          </a:p>
          <a:p>
            <a:pPr algn="ctr"/>
            <a:r>
              <a:rPr lang="en-GB" sz="1400" dirty="0" smtClean="0"/>
              <a:t>Proc. of IPAC2016, Busan, Korea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011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0482" y="712195"/>
            <a:ext cx="8415366" cy="507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600" dirty="0" smtClean="0">
                <a:solidFill>
                  <a:srgbClr val="3366FF"/>
                </a:solidFill>
              </a:rPr>
              <a:t>Outline</a:t>
            </a:r>
            <a:endParaRPr lang="en-US" sz="2600" dirty="0" smtClean="0"/>
          </a:p>
          <a:p>
            <a:pPr algn="ctr">
              <a:buClr>
                <a:schemeClr val="accent1"/>
              </a:buClr>
            </a:pPr>
            <a:endParaRPr lang="en-US" dirty="0" smtClean="0"/>
          </a:p>
          <a:p>
            <a:pPr>
              <a:buClr>
                <a:srgbClr val="00CC99"/>
              </a:buClr>
            </a:pPr>
            <a:endParaRPr lang="en-US" sz="2000" dirty="0" smtClean="0"/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n-US" sz="2400" dirty="0" smtClean="0">
                <a:solidFill>
                  <a:srgbClr val="FF0066"/>
                </a:solidFill>
              </a:rPr>
              <a:t>Experimental</a:t>
            </a: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endParaRPr lang="en-US" sz="2400" dirty="0" smtClean="0">
              <a:solidFill>
                <a:srgbClr val="FF0066"/>
              </a:solidFill>
            </a:endParaRP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n-US" sz="2400" dirty="0" smtClean="0">
                <a:solidFill>
                  <a:srgbClr val="FF0066"/>
                </a:solidFill>
              </a:rPr>
              <a:t>Cu surface</a:t>
            </a: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endParaRPr lang="en-US" sz="2400" dirty="0" smtClean="0">
              <a:solidFill>
                <a:srgbClr val="FF0066"/>
              </a:solidFill>
            </a:endParaRP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n-US" sz="2400" dirty="0" smtClean="0">
                <a:solidFill>
                  <a:srgbClr val="FF0066"/>
                </a:solidFill>
              </a:rPr>
              <a:t>a-Carbon coated surface</a:t>
            </a: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endParaRPr lang="en-US" sz="2400" dirty="0" smtClean="0">
              <a:solidFill>
                <a:srgbClr val="FF0066"/>
              </a:solidFill>
            </a:endParaRP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n-US" sz="2400" dirty="0" smtClean="0">
                <a:solidFill>
                  <a:srgbClr val="FF0066"/>
                </a:solidFill>
              </a:rPr>
              <a:t>Laser treated surface</a:t>
            </a: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endParaRPr lang="en-US" sz="2400" dirty="0">
              <a:solidFill>
                <a:srgbClr val="FF0066"/>
              </a:solidFill>
            </a:endParaRPr>
          </a:p>
          <a:p>
            <a:pPr marL="457200" indent="-457200" algn="ctr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n-US" sz="2400" dirty="0" smtClean="0">
                <a:solidFill>
                  <a:srgbClr val="FF0066"/>
                </a:solidFill>
              </a:rPr>
              <a:t>Summary</a:t>
            </a:r>
            <a:endParaRPr lang="en-US" sz="2400" dirty="0">
              <a:solidFill>
                <a:srgbClr val="FF0066"/>
              </a:solidFill>
            </a:endParaRPr>
          </a:p>
          <a:p>
            <a:pPr algn="ctr">
              <a:buClr>
                <a:schemeClr val="accent6">
                  <a:lumMod val="50000"/>
                </a:schemeClr>
              </a:buClr>
            </a:pPr>
            <a:endParaRPr lang="en-US" sz="2400" dirty="0" smtClean="0">
              <a:solidFill>
                <a:srgbClr val="FF0066"/>
              </a:solidFill>
            </a:endParaRPr>
          </a:p>
          <a:p>
            <a:pPr marL="457200" indent="-457200" algn="ctr">
              <a:buClr>
                <a:srgbClr val="00CC99"/>
              </a:buClr>
              <a:buAutoNum type="arabicPeriod"/>
            </a:pPr>
            <a:endParaRPr lang="en-US" sz="2000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581" y="731914"/>
            <a:ext cx="5182059" cy="4160339"/>
          </a:xfrm>
          <a:prstGeom prst="rect">
            <a:avLst/>
          </a:prstGeom>
        </p:spPr>
      </p:pic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Thermal desorption spectroscopy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360" y="547248"/>
            <a:ext cx="8795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/>
              <a:t> </a:t>
            </a:r>
            <a:r>
              <a:rPr lang="en-US" dirty="0" smtClean="0"/>
              <a:t>Study as a function of surface coverage for usual gases</a:t>
            </a:r>
            <a:endParaRPr lang="en-GB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401275"/>
              </p:ext>
            </p:extLst>
          </p:nvPr>
        </p:nvGraphicFramePr>
        <p:xfrm>
          <a:off x="1259632" y="5022404"/>
          <a:ext cx="7273236" cy="12909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2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2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2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502">
                <a:tc>
                  <a:txBody>
                    <a:bodyPr/>
                    <a:lstStyle/>
                    <a:p>
                      <a:r>
                        <a:rPr lang="en-GB" dirty="0" smtClean="0"/>
                        <a:t>Peak</a:t>
                      </a:r>
                      <a:r>
                        <a:rPr lang="en-GB" baseline="0" dirty="0" smtClean="0"/>
                        <a:t> 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CH4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9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40-60 K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Any coverage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For</a:t>
                      </a:r>
                      <a:r>
                        <a:rPr lang="en-GB" sz="1400" baseline="0" dirty="0" smtClean="0"/>
                        <a:t> coverage </a:t>
                      </a:r>
                    </a:p>
                    <a:p>
                      <a:pPr algn="ctr"/>
                      <a:r>
                        <a:rPr lang="en-GB" sz="1400" baseline="0" dirty="0" smtClean="0"/>
                        <a:t>&gt; 10</a:t>
                      </a:r>
                      <a:r>
                        <a:rPr lang="en-GB" sz="1400" baseline="30000" dirty="0" smtClean="0"/>
                        <a:t>17</a:t>
                      </a:r>
                      <a:r>
                        <a:rPr lang="en-GB" sz="1400" baseline="0" dirty="0" smtClean="0"/>
                        <a:t> CH</a:t>
                      </a:r>
                      <a:r>
                        <a:rPr lang="en-GB" sz="1400" baseline="-25000" dirty="0" smtClean="0"/>
                        <a:t>4</a:t>
                      </a:r>
                      <a:r>
                        <a:rPr lang="en-GB" sz="1400" baseline="0" dirty="0" smtClean="0"/>
                        <a:t>/cm</a:t>
                      </a:r>
                      <a:r>
                        <a:rPr lang="en-GB" sz="1400" baseline="30000" dirty="0" smtClean="0"/>
                        <a:t>2</a:t>
                      </a:r>
                      <a:endParaRPr lang="en-GB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For coverage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 smtClean="0"/>
                        <a:t>&gt; 2 10</a:t>
                      </a:r>
                      <a:r>
                        <a:rPr lang="en-GB" sz="1400" baseline="30000" dirty="0" smtClean="0"/>
                        <a:t>16</a:t>
                      </a:r>
                      <a:r>
                        <a:rPr lang="en-GB" sz="1400" baseline="0" dirty="0" smtClean="0"/>
                        <a:t> CO/cm</a:t>
                      </a:r>
                      <a:r>
                        <a:rPr lang="en-GB" sz="1400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For coverage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 smtClean="0"/>
                        <a:t>&gt; 10</a:t>
                      </a:r>
                      <a:r>
                        <a:rPr lang="en-GB" sz="1400" baseline="30000" dirty="0" smtClean="0"/>
                        <a:t>18</a:t>
                      </a:r>
                      <a:r>
                        <a:rPr lang="en-GB" sz="1400" baseline="0" dirty="0" smtClean="0"/>
                        <a:t> CO</a:t>
                      </a:r>
                      <a:r>
                        <a:rPr lang="en-GB" sz="1400" baseline="-25000" dirty="0" smtClean="0"/>
                        <a:t>2</a:t>
                      </a:r>
                      <a:r>
                        <a:rPr lang="en-GB" sz="1400" baseline="0" dirty="0" smtClean="0"/>
                        <a:t>/cm</a:t>
                      </a:r>
                      <a:r>
                        <a:rPr lang="en-GB" sz="1400" baseline="30000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99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60-80 K</a:t>
                      </a:r>
                      <a:endParaRPr lang="en-GB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A few monolayers ?</a:t>
                      </a:r>
                      <a:endParaRPr lang="en-GB" sz="1400" baseline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aseline="30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aseline="30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32222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2357" y="1085664"/>
            <a:ext cx="2708597" cy="3704307"/>
          </a:xfrm>
          <a:prstGeom prst="rect">
            <a:avLst/>
          </a:prstGeom>
          <a:noFill/>
        </p:spPr>
        <p:txBody>
          <a:bodyPr wrap="square" lIns="102321" tIns="51161" rIns="102321" bIns="51161" rtlCol="0">
            <a:spAutoFit/>
          </a:bodyPr>
          <a:lstStyle/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 smtClean="0"/>
              <a:t>  The larger the coverage, the lower the desorption temperature.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/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 smtClean="0"/>
              <a:t> Binding energies are in the range 100-500 </a:t>
            </a:r>
            <a:r>
              <a:rPr lang="en-GB" dirty="0" err="1" smtClean="0"/>
              <a:t>meV</a:t>
            </a:r>
            <a:r>
              <a:rPr lang="en-GB" dirty="0" smtClean="0"/>
              <a:t> and decrease with surface coverage</a:t>
            </a: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just">
              <a:buClr>
                <a:srgbClr val="00CC99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smtClean="0">
                <a:solidFill>
                  <a:srgbClr val="FF3399"/>
                </a:solidFill>
              </a:rPr>
              <a:t>Is the 60-80 K window appropriate for HL?</a:t>
            </a:r>
            <a:endParaRPr lang="en-GB" dirty="0">
              <a:solidFill>
                <a:srgbClr val="FF3399"/>
              </a:solidFill>
            </a:endParaRPr>
          </a:p>
          <a:p>
            <a:pPr algn="just">
              <a:buClr>
                <a:srgbClr val="00CC99"/>
              </a:buClr>
              <a:buFont typeface="Arial" pitchFamily="34" charset="0"/>
              <a:buChar char="•"/>
            </a:pPr>
            <a:endParaRPr lang="en-GB" dirty="0" smtClean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16200000">
            <a:off x="6454037" y="2673586"/>
            <a:ext cx="4960385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200" dirty="0" smtClean="0"/>
              <a:t>A-L. Lamure </a:t>
            </a:r>
            <a:r>
              <a:rPr lang="en-GB" sz="1200" i="1" dirty="0" smtClean="0"/>
              <a:t>et al</a:t>
            </a:r>
            <a:r>
              <a:rPr lang="en-GB" sz="1200" dirty="0" smtClean="0"/>
              <a:t>., Presented at 64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AVS, Tampa, FL, USA, Oct, 2017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0506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Observation of beam-gas ionisation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579" y="546567"/>
            <a:ext cx="8266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COLDEX’s  electrode is sensitive enough to </a:t>
            </a:r>
            <a:r>
              <a:rPr lang="en-GB" dirty="0" smtClean="0">
                <a:solidFill>
                  <a:srgbClr val="FF3399"/>
                </a:solidFill>
                <a:latin typeface="+mj-lt"/>
              </a:rPr>
              <a:t>measure beam gas ionisation!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Sensitivity ~ 0.1 </a:t>
            </a:r>
            <a:r>
              <a:rPr lang="en-GB" dirty="0" err="1" smtClean="0">
                <a:latin typeface="+mj-lt"/>
              </a:rPr>
              <a:t>nA</a:t>
            </a:r>
            <a:r>
              <a:rPr lang="en-GB" dirty="0" smtClean="0">
                <a:latin typeface="+mj-lt"/>
              </a:rPr>
              <a:t> i.e. </a:t>
            </a:r>
            <a:r>
              <a:rPr lang="pt-BR" altLang="en-US" dirty="0" smtClean="0">
                <a:cs typeface="Segoe UI" panose="020B0502040204020203" pitchFamily="34" charset="0"/>
              </a:rPr>
              <a:t>~</a:t>
            </a:r>
            <a:r>
              <a:rPr lang="pt-BR" altLang="en-US" dirty="0">
                <a:cs typeface="Segoe UI" panose="020B0502040204020203" pitchFamily="34" charset="0"/>
              </a:rPr>
              <a:t>4∙10</a:t>
            </a:r>
            <a:r>
              <a:rPr lang="pt-BR" altLang="en-US" baseline="30000" dirty="0">
                <a:cs typeface="Segoe UI" panose="020B0502040204020203" pitchFamily="34" charset="0"/>
              </a:rPr>
              <a:t>6</a:t>
            </a:r>
            <a:r>
              <a:rPr lang="pt-BR" altLang="en-US" dirty="0">
                <a:cs typeface="Segoe UI" panose="020B0502040204020203" pitchFamily="34" charset="0"/>
              </a:rPr>
              <a:t> e</a:t>
            </a:r>
            <a:r>
              <a:rPr lang="pt-BR" altLang="en-US" baseline="30000" dirty="0">
                <a:cs typeface="Segoe UI" panose="020B0502040204020203" pitchFamily="34" charset="0"/>
              </a:rPr>
              <a:t>-</a:t>
            </a:r>
            <a:r>
              <a:rPr lang="pt-BR" altLang="en-US" dirty="0">
                <a:cs typeface="Segoe UI" panose="020B0502040204020203" pitchFamily="34" charset="0"/>
              </a:rPr>
              <a:t>/(mm</a:t>
            </a:r>
            <a:r>
              <a:rPr lang="pt-BR" altLang="en-US" baseline="30000" dirty="0">
                <a:cs typeface="Segoe UI" panose="020B0502040204020203" pitchFamily="34" charset="0"/>
              </a:rPr>
              <a:t>2</a:t>
            </a:r>
            <a:r>
              <a:rPr lang="pt-BR" altLang="en-US" dirty="0">
                <a:cs typeface="Segoe UI" panose="020B0502040204020203" pitchFamily="34" charset="0"/>
              </a:rPr>
              <a:t> s</a:t>
            </a:r>
            <a:r>
              <a:rPr lang="pt-BR" altLang="en-US" dirty="0" smtClean="0">
                <a:cs typeface="Segoe UI" panose="020B0502040204020203" pitchFamily="34" charset="0"/>
              </a:rPr>
              <a:t>)</a:t>
            </a:r>
            <a:endParaRPr lang="en-GB" dirty="0" smtClean="0">
              <a:latin typeface="+mj-lt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" y="1808732"/>
            <a:ext cx="7380288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 1"/>
          <p:cNvSpPr txBox="1">
            <a:spLocks noChangeArrowheads="1"/>
          </p:cNvSpPr>
          <p:nvPr/>
        </p:nvSpPr>
        <p:spPr bwMode="auto">
          <a:xfrm>
            <a:off x="7501997" y="4806268"/>
            <a:ext cx="1401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21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812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rgbClr val="FF6599"/>
                </a:solidFill>
              </a:rPr>
              <a:t>Electron/ion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rgbClr val="FF6599"/>
                </a:solidFill>
              </a:rPr>
              <a:t>current</a:t>
            </a:r>
          </a:p>
        </p:txBody>
      </p:sp>
      <p:sp>
        <p:nvSpPr>
          <p:cNvPr id="9" name="TextBox 1 2"/>
          <p:cNvSpPr txBox="1">
            <a:spLocks noChangeArrowheads="1"/>
          </p:cNvSpPr>
          <p:nvPr/>
        </p:nvSpPr>
        <p:spPr bwMode="auto">
          <a:xfrm>
            <a:off x="7524222" y="3822018"/>
            <a:ext cx="1724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21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812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800">
                <a:solidFill>
                  <a:srgbClr val="FF0000"/>
                </a:solidFill>
              </a:rPr>
              <a:t>a-C,</a:t>
            </a:r>
            <a:br>
              <a:rPr lang="en-GB" altLang="it-IT" sz="1800">
                <a:solidFill>
                  <a:srgbClr val="FF0000"/>
                </a:solidFill>
              </a:rPr>
            </a:br>
            <a:r>
              <a:rPr lang="en-GB" altLang="it-IT" sz="1800">
                <a:solidFill>
                  <a:srgbClr val="FF0000"/>
                </a:solidFill>
              </a:rPr>
              <a:t>pressure bump</a:t>
            </a:r>
          </a:p>
        </p:txBody>
      </p:sp>
      <p:sp>
        <p:nvSpPr>
          <p:cNvPr id="10" name="TextBox 1 3"/>
          <p:cNvSpPr txBox="1">
            <a:spLocks noChangeArrowheads="1"/>
          </p:cNvSpPr>
          <p:nvPr/>
        </p:nvSpPr>
        <p:spPr bwMode="auto">
          <a:xfrm>
            <a:off x="7519459" y="3399743"/>
            <a:ext cx="17706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21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812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 at extremities</a:t>
            </a:r>
            <a:endParaRPr lang="en-GB" altLang="it-IT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" name="Straight Arrow Connector 16"/>
          <p:cNvCxnSpPr/>
          <p:nvPr/>
        </p:nvCxnSpPr>
        <p:spPr>
          <a:xfrm flipH="1">
            <a:off x="7170209" y="4014105"/>
            <a:ext cx="42227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7"/>
          <p:cNvCxnSpPr/>
          <p:nvPr/>
        </p:nvCxnSpPr>
        <p:spPr>
          <a:xfrm flipH="1">
            <a:off x="7387697" y="3599768"/>
            <a:ext cx="204787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 4"/>
          <p:cNvSpPr txBox="1">
            <a:spLocks noChangeArrowheads="1"/>
          </p:cNvSpPr>
          <p:nvPr/>
        </p:nvSpPr>
        <p:spPr bwMode="auto">
          <a:xfrm>
            <a:off x="7621059" y="2228168"/>
            <a:ext cx="1223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21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812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800">
                <a:solidFill>
                  <a:srgbClr val="0070C0"/>
                </a:solidFill>
              </a:rPr>
              <a:t>Beam</a:t>
            </a:r>
            <a:br>
              <a:rPr lang="en-GB" altLang="it-IT" sz="1800">
                <a:solidFill>
                  <a:srgbClr val="0070C0"/>
                </a:solidFill>
              </a:rPr>
            </a:br>
            <a:r>
              <a:rPr lang="en-GB" altLang="it-IT" sz="1800">
                <a:solidFill>
                  <a:srgbClr val="0070C0"/>
                </a:solidFill>
              </a:rPr>
              <a:t>circulating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800">
                <a:solidFill>
                  <a:srgbClr val="0070C0"/>
                </a:solidFill>
              </a:rPr>
              <a:t>intensity</a:t>
            </a:r>
          </a:p>
        </p:txBody>
      </p:sp>
      <p:pic>
        <p:nvPicPr>
          <p:cNvPr id="15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7" y="4938427"/>
            <a:ext cx="2246312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56" y="1292800"/>
            <a:ext cx="4209068" cy="41644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3157" y="5821352"/>
            <a:ext cx="2324663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400" dirty="0" smtClean="0"/>
              <a:t>Data courtesy R. Salemme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0755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Observation with LHC type beams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360" y="799837"/>
            <a:ext cx="879528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Long term irradiation </a:t>
            </a:r>
            <a:r>
              <a:rPr lang="en-GB" dirty="0" smtClean="0"/>
              <a:t>with </a:t>
            </a:r>
            <a:r>
              <a:rPr lang="en-GB" dirty="0"/>
              <a:t>4x72 bunches, 25 ns, up to 1.5∙10</a:t>
            </a:r>
            <a:r>
              <a:rPr lang="en-GB" baseline="30000" dirty="0"/>
              <a:t>11</a:t>
            </a:r>
            <a:r>
              <a:rPr lang="en-GB" dirty="0"/>
              <a:t> ppb: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dirty="0" smtClean="0"/>
              <a:t> </a:t>
            </a:r>
            <a:r>
              <a:rPr lang="en-GB" sz="1600" dirty="0" smtClean="0"/>
              <a:t>BS </a:t>
            </a:r>
            <a:r>
              <a:rPr lang="en-GB" sz="1600" dirty="0"/>
              <a:t>at 10 K, CB from 4.5 to 3 K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smtClean="0">
                <a:solidFill>
                  <a:srgbClr val="FF3399"/>
                </a:solidFill>
              </a:rPr>
              <a:t>No </a:t>
            </a:r>
            <a:r>
              <a:rPr lang="en-GB" sz="1600" dirty="0">
                <a:solidFill>
                  <a:srgbClr val="FF3399"/>
                </a:solidFill>
              </a:rPr>
              <a:t>pressure </a:t>
            </a:r>
            <a:r>
              <a:rPr lang="en-GB" sz="1600" dirty="0"/>
              <a:t>rise larger than a few 10</a:t>
            </a:r>
            <a:r>
              <a:rPr lang="en-GB" sz="1600" baseline="30000" dirty="0"/>
              <a:t>-10</a:t>
            </a:r>
            <a:r>
              <a:rPr lang="en-GB" sz="1600" dirty="0"/>
              <a:t> mbar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smtClean="0">
                <a:solidFill>
                  <a:srgbClr val="FF3399"/>
                </a:solidFill>
              </a:rPr>
              <a:t>No </a:t>
            </a:r>
            <a:r>
              <a:rPr lang="en-GB" sz="1600" dirty="0">
                <a:solidFill>
                  <a:srgbClr val="FF3399"/>
                </a:solidFill>
              </a:rPr>
              <a:t>significant heat load </a:t>
            </a:r>
            <a:r>
              <a:rPr lang="en-GB" sz="1600" dirty="0"/>
              <a:t>(≤0.2 W/m compared to 1.4 W/m for scrubbed Cu)</a:t>
            </a:r>
          </a:p>
          <a:p>
            <a:pPr lvl="1">
              <a:buClr>
                <a:srgbClr val="00CC99"/>
              </a:buClr>
              <a:buFontTx/>
              <a:buChar char="•"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smtClean="0">
                <a:solidFill>
                  <a:srgbClr val="FF3399"/>
                </a:solidFill>
              </a:rPr>
              <a:t>No </a:t>
            </a:r>
            <a:r>
              <a:rPr lang="en-GB" sz="1600" dirty="0">
                <a:solidFill>
                  <a:srgbClr val="FF3399"/>
                </a:solidFill>
              </a:rPr>
              <a:t>significant </a:t>
            </a:r>
            <a:r>
              <a:rPr lang="en-GB" sz="1600" dirty="0" smtClean="0">
                <a:solidFill>
                  <a:srgbClr val="FF3399"/>
                </a:solidFill>
              </a:rPr>
              <a:t>current </a:t>
            </a:r>
            <a:r>
              <a:rPr lang="en-GB" sz="1600" dirty="0" smtClean="0"/>
              <a:t>on </a:t>
            </a:r>
            <a:r>
              <a:rPr lang="en-GB" sz="1600" dirty="0"/>
              <a:t>pick-up (&lt;5 </a:t>
            </a:r>
            <a:r>
              <a:rPr lang="en-GB" sz="1600" dirty="0" err="1"/>
              <a:t>nA</a:t>
            </a:r>
            <a:r>
              <a:rPr lang="en-GB" sz="1600" dirty="0"/>
              <a:t> compared to &gt;1000 </a:t>
            </a:r>
            <a:r>
              <a:rPr lang="en-GB" sz="1600" dirty="0" err="1"/>
              <a:t>nA</a:t>
            </a:r>
            <a:r>
              <a:rPr lang="en-GB" sz="1600" dirty="0"/>
              <a:t> for copper</a:t>
            </a:r>
            <a:r>
              <a:rPr lang="en-GB" sz="1600" dirty="0" smtClean="0"/>
              <a:t>)</a:t>
            </a: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smtClean="0"/>
              <a:t>Effect of operating temperature and gas adsorption: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3399"/>
                </a:solidFill>
              </a:rPr>
              <a:t>No dynamic pressure </a:t>
            </a:r>
            <a:r>
              <a:rPr lang="en-GB" sz="1600" dirty="0"/>
              <a:t>larger than 10</a:t>
            </a:r>
            <a:r>
              <a:rPr lang="en-GB" sz="1600" baseline="30000" dirty="0"/>
              <a:t>-9</a:t>
            </a:r>
            <a:r>
              <a:rPr lang="en-GB" sz="1600" dirty="0"/>
              <a:t> mbar due to ESD is observed for:</a:t>
            </a:r>
          </a:p>
          <a:p>
            <a:pPr marL="1200150" lvl="2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bare surface at 10, 50 or 80 K</a:t>
            </a:r>
          </a:p>
          <a:p>
            <a:pPr marL="1200150" lvl="2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surface coverages of:</a:t>
            </a:r>
          </a:p>
          <a:p>
            <a:pPr marL="1657350" lvl="3" indent="-285750">
              <a:buClr>
                <a:srgbClr val="00CC99"/>
              </a:buClr>
              <a:buFont typeface="Courier New" panose="02070309020205020404" pitchFamily="49" charset="0"/>
              <a:buChar char="o"/>
            </a:pPr>
            <a:r>
              <a:rPr lang="en-GB" sz="1400" dirty="0"/>
              <a:t>~3 10</a:t>
            </a:r>
            <a:r>
              <a:rPr lang="en-GB" sz="1400" baseline="30000" dirty="0"/>
              <a:t>16</a:t>
            </a:r>
            <a:r>
              <a:rPr lang="en-GB" sz="1400" dirty="0"/>
              <a:t> H</a:t>
            </a:r>
            <a:r>
              <a:rPr lang="en-GB" sz="1400" baseline="-25000" dirty="0"/>
              <a:t>2</a:t>
            </a:r>
            <a:r>
              <a:rPr lang="en-GB" sz="1400" dirty="0"/>
              <a:t>/cm</a:t>
            </a:r>
            <a:r>
              <a:rPr lang="en-GB" sz="1400" baseline="30000" dirty="0"/>
              <a:t>2</a:t>
            </a:r>
            <a:r>
              <a:rPr lang="en-GB" sz="1400" dirty="0"/>
              <a:t> , ~2 10</a:t>
            </a:r>
            <a:r>
              <a:rPr lang="en-GB" sz="1400" baseline="30000" dirty="0"/>
              <a:t>16</a:t>
            </a:r>
            <a:r>
              <a:rPr lang="en-GB" sz="1400" dirty="0"/>
              <a:t> CO/cm</a:t>
            </a:r>
            <a:r>
              <a:rPr lang="en-GB" sz="1400" baseline="30000" dirty="0"/>
              <a:t>2,</a:t>
            </a:r>
            <a:r>
              <a:rPr lang="en-GB" sz="1400" dirty="0"/>
              <a:t> ~3  10</a:t>
            </a:r>
            <a:r>
              <a:rPr lang="en-GB" sz="1400" baseline="30000" dirty="0"/>
              <a:t>16</a:t>
            </a:r>
            <a:r>
              <a:rPr lang="en-GB" sz="1400" dirty="0"/>
              <a:t> CO</a:t>
            </a:r>
            <a:r>
              <a:rPr lang="en-GB" sz="1400" baseline="-25000" dirty="0"/>
              <a:t>2</a:t>
            </a:r>
            <a:r>
              <a:rPr lang="en-GB" sz="1400" dirty="0"/>
              <a:t>/cm</a:t>
            </a:r>
            <a:r>
              <a:rPr lang="en-GB" sz="1400" baseline="30000" dirty="0"/>
              <a:t>2</a:t>
            </a:r>
          </a:p>
          <a:p>
            <a:pPr marL="1657350" lvl="3" indent="-285750">
              <a:buClr>
                <a:srgbClr val="00CC99"/>
              </a:buClr>
              <a:buFont typeface="Courier New" panose="02070309020205020404" pitchFamily="49" charset="0"/>
              <a:buChar char="o"/>
            </a:pPr>
            <a:endParaRPr lang="en-GB" sz="900" dirty="0"/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Measured dynamic </a:t>
            </a:r>
            <a:r>
              <a:rPr lang="en-GB" sz="1600" dirty="0">
                <a:solidFill>
                  <a:srgbClr val="FF3399"/>
                </a:solidFill>
              </a:rPr>
              <a:t>heat load</a:t>
            </a:r>
            <a:r>
              <a:rPr lang="en-GB" sz="1600" dirty="0"/>
              <a:t> are within:</a:t>
            </a:r>
          </a:p>
          <a:p>
            <a:pPr marL="1200150" lvl="2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0.2 +/- 0.1 W/m for all studied cases</a:t>
            </a:r>
          </a:p>
          <a:p>
            <a:pPr marL="1200150" lvl="2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900" dirty="0"/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3399"/>
                </a:solidFill>
              </a:rPr>
              <a:t>No multipacting electron activity </a:t>
            </a:r>
            <a:r>
              <a:rPr lang="en-GB" sz="1600" dirty="0"/>
              <a:t>is measured above 0.1 </a:t>
            </a:r>
            <a:r>
              <a:rPr lang="en-GB" sz="1600" dirty="0" err="1" smtClean="0"/>
              <a:t>nA</a:t>
            </a:r>
            <a:endParaRPr lang="en-GB" sz="1600" dirty="0"/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CC99"/>
              </a:buClr>
              <a:buFontTx/>
              <a:buChar char="•"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a-C coating performance at cryogenic temperature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2386" y="3494107"/>
            <a:ext cx="3180171" cy="18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37"/>
          <p:cNvGrpSpPr/>
          <p:nvPr/>
        </p:nvGrpSpPr>
        <p:grpSpPr>
          <a:xfrm>
            <a:off x="113420" y="2753586"/>
            <a:ext cx="5818835" cy="3627742"/>
            <a:chOff x="309862" y="1817482"/>
            <a:chExt cx="5818835" cy="3627742"/>
          </a:xfrm>
        </p:grpSpPr>
        <p:pic>
          <p:nvPicPr>
            <p:cNvPr id="3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62" y="1817482"/>
              <a:ext cx="5818835" cy="3627742"/>
            </a:xfrm>
            <a:prstGeom prst="rect">
              <a:avLst/>
            </a:prstGeom>
          </p:spPr>
        </p:pic>
        <p:sp>
          <p:nvSpPr>
            <p:cNvPr id="40" name="TextBox 1"/>
            <p:cNvSpPr txBox="1">
              <a:spLocks noChangeArrowheads="1"/>
            </p:cNvSpPr>
            <p:nvPr/>
          </p:nvSpPr>
          <p:spPr bwMode="auto">
            <a:xfrm>
              <a:off x="4335640" y="3941850"/>
              <a:ext cx="14895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5621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19812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4384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895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352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10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it-IT" sz="1100" b="1" dirty="0">
                  <a:solidFill>
                    <a:srgbClr val="FF0000"/>
                  </a:solidFill>
                </a:rPr>
                <a:t>2015 detection limit</a:t>
              </a:r>
            </a:p>
          </p:txBody>
        </p:sp>
        <p:cxnSp>
          <p:nvCxnSpPr>
            <p:cNvPr id="41" name="Straight Connector 11"/>
            <p:cNvCxnSpPr/>
            <p:nvPr/>
          </p:nvCxnSpPr>
          <p:spPr>
            <a:xfrm flipV="1">
              <a:off x="834851" y="4174278"/>
              <a:ext cx="4955374" cy="116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12"/>
            <p:cNvCxnSpPr/>
            <p:nvPr/>
          </p:nvCxnSpPr>
          <p:spPr>
            <a:xfrm flipV="1">
              <a:off x="834703" y="4595515"/>
              <a:ext cx="4955374" cy="1160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TextBox 1"/>
            <p:cNvSpPr txBox="1">
              <a:spLocks noChangeArrowheads="1"/>
            </p:cNvSpPr>
            <p:nvPr/>
          </p:nvSpPr>
          <p:spPr bwMode="auto">
            <a:xfrm>
              <a:off x="4052292" y="4371105"/>
              <a:ext cx="14895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5621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19812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4384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895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352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10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it-IT" sz="1100" b="1" dirty="0" smtClean="0">
                  <a:solidFill>
                    <a:srgbClr val="00B050"/>
                  </a:solidFill>
                </a:rPr>
                <a:t>2016 </a:t>
              </a:r>
              <a:r>
                <a:rPr lang="en-GB" altLang="it-IT" sz="1100" b="1" dirty="0">
                  <a:solidFill>
                    <a:srgbClr val="00B050"/>
                  </a:solidFill>
                </a:rPr>
                <a:t>detection limit</a:t>
              </a:r>
            </a:p>
          </p:txBody>
        </p:sp>
        <p:cxnSp>
          <p:nvCxnSpPr>
            <p:cNvPr id="44" name="Straight Arrow Connector 14"/>
            <p:cNvCxnSpPr/>
            <p:nvPr/>
          </p:nvCxnSpPr>
          <p:spPr>
            <a:xfrm>
              <a:off x="5668913" y="4203460"/>
              <a:ext cx="0" cy="35833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15"/>
            <p:cNvCxnSpPr/>
            <p:nvPr/>
          </p:nvCxnSpPr>
          <p:spPr>
            <a:xfrm flipV="1">
              <a:off x="1344588" y="2960040"/>
              <a:ext cx="0" cy="2052439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TextBox 1"/>
            <p:cNvSpPr txBox="1">
              <a:spLocks noChangeArrowheads="1"/>
            </p:cNvSpPr>
            <p:nvPr/>
          </p:nvSpPr>
          <p:spPr bwMode="auto">
            <a:xfrm rot="16200000">
              <a:off x="799907" y="3329834"/>
              <a:ext cx="81785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5621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19812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4384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895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352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10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it-IT" sz="1100" b="1" dirty="0" smtClean="0">
                  <a:solidFill>
                    <a:srgbClr val="FFC000"/>
                  </a:solidFill>
                </a:rPr>
                <a:t>SEY ≤ 1.1</a:t>
              </a:r>
              <a:endParaRPr lang="en-GB" altLang="it-IT" sz="1100" b="1" dirty="0">
                <a:solidFill>
                  <a:srgbClr val="FFC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34851" y="4185878"/>
              <a:ext cx="509737" cy="421237"/>
            </a:xfrm>
            <a:prstGeom prst="rect">
              <a:avLst/>
            </a:prstGeom>
            <a:solidFill>
              <a:srgbClr val="92D05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203465" y="619757"/>
            <a:ext cx="87370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3399"/>
                </a:solidFill>
                <a:latin typeface="+mj-lt"/>
              </a:rPr>
              <a:t>Current measurements are more sensitive </a:t>
            </a:r>
            <a:r>
              <a:rPr lang="en-GB" dirty="0" smtClean="0">
                <a:latin typeface="+mj-lt"/>
              </a:rPr>
              <a:t>than heat load measurements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3399"/>
                </a:solidFill>
                <a:latin typeface="+mj-lt"/>
              </a:rPr>
              <a:t>No multipacting electron activity </a:t>
            </a:r>
            <a:r>
              <a:rPr lang="en-GB" dirty="0" smtClean="0">
                <a:latin typeface="+mj-lt"/>
              </a:rPr>
              <a:t>is measured above 0.1 </a:t>
            </a:r>
            <a:r>
              <a:rPr lang="en-GB" dirty="0" err="1" smtClean="0">
                <a:latin typeface="+mj-lt"/>
              </a:rPr>
              <a:t>nA</a:t>
            </a:r>
            <a:endParaRPr lang="en-GB" dirty="0" smtClean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The secondary electron yield can be estimated from simulations:</a:t>
            </a:r>
          </a:p>
        </p:txBody>
      </p:sp>
      <p:sp>
        <p:nvSpPr>
          <p:cNvPr id="50" name="TextBox 3"/>
          <p:cNvSpPr txBox="1"/>
          <p:nvPr/>
        </p:nvSpPr>
        <p:spPr>
          <a:xfrm>
            <a:off x="3512616" y="1963992"/>
            <a:ext cx="2081019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lang="el-GR" sz="3200" smtClean="0">
                <a:solidFill>
                  <a:srgbClr val="FF3399"/>
                </a:solidFill>
              </a:rPr>
              <a:t>δ</a:t>
            </a:r>
            <a:r>
              <a:rPr lang="en-GB" sz="3200" baseline="-25000" smtClean="0">
                <a:solidFill>
                  <a:srgbClr val="FF3399"/>
                </a:solidFill>
              </a:rPr>
              <a:t>max</a:t>
            </a:r>
            <a:r>
              <a:rPr lang="en-GB" sz="3200" smtClean="0">
                <a:solidFill>
                  <a:srgbClr val="FF3399"/>
                </a:solidFill>
              </a:rPr>
              <a:t> &lt; 1.1 </a:t>
            </a:r>
            <a:endParaRPr lang="en-GB" sz="3200">
              <a:solidFill>
                <a:srgbClr val="FF3399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285082" y="5501748"/>
            <a:ext cx="2324663" cy="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en-GB" sz="1400" dirty="0" smtClean="0"/>
              <a:t>Data courtesy R. Salemme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638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4. </a:t>
            </a:r>
            <a:r>
              <a:rPr lang="en-GB" sz="4000" dirty="0" smtClean="0">
                <a:solidFill>
                  <a:srgbClr val="FF0066"/>
                </a:solidFill>
              </a:rPr>
              <a:t>Laser treated surface</a:t>
            </a:r>
            <a:endParaRPr lang="en-GB" sz="4000" dirty="0">
              <a:solidFill>
                <a:srgbClr val="FF0066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2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Laser treated COLDEX beam screen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892" y="558162"/>
            <a:ext cx="8935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smtClean="0"/>
              <a:t>Studies started in 2017: </a:t>
            </a:r>
            <a:r>
              <a:rPr lang="en-GB" sz="1700" dirty="0" smtClean="0">
                <a:solidFill>
                  <a:srgbClr val="FF33CC"/>
                </a:solidFill>
              </a:rPr>
              <a:t>preliminary results!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sz="1000" dirty="0" smtClean="0"/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sz="1700" dirty="0"/>
              <a:t> </a:t>
            </a:r>
            <a:r>
              <a:rPr lang="en-US" sz="1700" dirty="0" smtClean="0"/>
              <a:t>~2.2 m, ID 67 beam screen made of 9 segments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700" dirty="0" smtClean="0"/>
              <a:t> 1% perforated with slots (7.5x2)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700" dirty="0"/>
              <a:t> </a:t>
            </a:r>
            <a:r>
              <a:rPr lang="en-US" sz="1700" dirty="0" smtClean="0"/>
              <a:t>Laser treated segments treated in collaboration with STFC – University of Dundee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1892" y="1773358"/>
            <a:ext cx="88602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Laser treatment parameters: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Under N</a:t>
            </a:r>
            <a:r>
              <a:rPr lang="en-GB" sz="1700" baseline="-25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532 nm (2.3 eV), repetition rate = 200 kHz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Pulse length &lt; 15 </a:t>
            </a:r>
            <a:r>
              <a:rPr lang="en-GB" sz="17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n-GB" sz="1700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Focal spot diameter = 12 µm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LESS treatment is of type “C2”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1700" dirty="0" smtClean="0">
                <a:solidFill>
                  <a:srgbClr val="FF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single groove with “cauliflower” </a:t>
            </a: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like shape on the top of the ridge</a:t>
            </a:r>
          </a:p>
          <a:p>
            <a:pPr marL="742950" lvl="1" indent="-285750" algn="just">
              <a:buClr>
                <a:srgbClr val="0083F7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solidFill>
                  <a:srgbClr val="FF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Grooves are perpendicular </a:t>
            </a:r>
            <a:r>
              <a:rPr lang="en-GB" sz="17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 the beam </a:t>
            </a:r>
            <a:endParaRPr lang="en-GB" sz="17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751" y="4041539"/>
            <a:ext cx="2779430" cy="21202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079" y="4026434"/>
            <a:ext cx="2743475" cy="2135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24" y="4065298"/>
            <a:ext cx="2714459" cy="203922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697823" y="5006344"/>
            <a:ext cx="576064" cy="0"/>
          </a:xfrm>
          <a:prstGeom prst="straightConnector1">
            <a:avLst/>
          </a:prstGeom>
          <a:ln>
            <a:solidFill>
              <a:srgbClr val="FF33CC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99437" y="4605654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33CC"/>
                </a:solidFill>
              </a:rPr>
              <a:t>~ 23 </a:t>
            </a:r>
            <a:r>
              <a:rPr lang="el-GR" dirty="0" smtClean="0">
                <a:solidFill>
                  <a:srgbClr val="FF33CC"/>
                </a:solidFill>
              </a:rPr>
              <a:t>μ</a:t>
            </a:r>
            <a:r>
              <a:rPr lang="en-GB" dirty="0" smtClean="0">
                <a:solidFill>
                  <a:srgbClr val="FF33CC"/>
                </a:solidFill>
              </a:rPr>
              <a:t>m</a:t>
            </a:r>
            <a:endParaRPr lang="en-GB" dirty="0">
              <a:solidFill>
                <a:srgbClr val="FF33CC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586255" y="4286264"/>
            <a:ext cx="360040" cy="0"/>
          </a:xfrm>
          <a:prstGeom prst="straightConnector1">
            <a:avLst/>
          </a:prstGeom>
          <a:ln>
            <a:solidFill>
              <a:srgbClr val="FF33C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36905" y="4272719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33CC"/>
                </a:solidFill>
              </a:rPr>
              <a:t>~ 3 </a:t>
            </a:r>
            <a:r>
              <a:rPr lang="el-GR" dirty="0" smtClean="0">
                <a:solidFill>
                  <a:srgbClr val="FF33CC"/>
                </a:solidFill>
              </a:rPr>
              <a:t>μ</a:t>
            </a:r>
            <a:r>
              <a:rPr lang="en-GB" dirty="0" smtClean="0">
                <a:solidFill>
                  <a:srgbClr val="FF33CC"/>
                </a:solidFill>
              </a:rPr>
              <a:t>m</a:t>
            </a:r>
            <a:endParaRPr lang="en-GB" dirty="0">
              <a:solidFill>
                <a:srgbClr val="FF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2338" y="4790320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33CC"/>
                </a:solidFill>
              </a:rPr>
              <a:t>Depth ~ 10 </a:t>
            </a:r>
            <a:r>
              <a:rPr lang="el-GR" dirty="0" smtClean="0">
                <a:solidFill>
                  <a:srgbClr val="FF33CC"/>
                </a:solidFill>
              </a:rPr>
              <a:t>μ</a:t>
            </a:r>
            <a:r>
              <a:rPr lang="en-GB" dirty="0" smtClean="0">
                <a:solidFill>
                  <a:srgbClr val="FF33CC"/>
                </a:solidFill>
              </a:rPr>
              <a:t>m</a:t>
            </a:r>
            <a:endParaRPr lang="en-GB" dirty="0">
              <a:solidFill>
                <a:srgbClr val="FF33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00946" y="2025208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Intensity = 0.4 TW/cm</a:t>
            </a:r>
            <a:r>
              <a:rPr lang="en-GB" sz="17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(10</a:t>
            </a:r>
            <a:r>
              <a:rPr lang="en-GB" sz="17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/s/cm</a:t>
            </a:r>
            <a:r>
              <a:rPr lang="en-GB" sz="17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Rotating speed = 10 mm/s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Advancing speed = 1-2 µm/s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400" y="536855"/>
            <a:ext cx="1297467" cy="9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Laser treated COLDEX beam screen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3" y="860968"/>
            <a:ext cx="3646757" cy="48623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84" y="777041"/>
            <a:ext cx="3961984" cy="29714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510" y="4069655"/>
            <a:ext cx="4302820" cy="1107606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603920" y="4728211"/>
            <a:ext cx="272336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0" idx="0"/>
          </p:cNvCxnSpPr>
          <p:nvPr/>
        </p:nvCxnSpPr>
        <p:spPr>
          <a:xfrm flipV="1">
            <a:off x="7672078" y="4680500"/>
            <a:ext cx="543432" cy="997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92244" y="5678362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Electron shield</a:t>
            </a:r>
            <a:endParaRPr lang="en-GB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5496174" y="5494923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BS electrode</a:t>
            </a:r>
            <a:endParaRPr lang="en-GB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321917" y="1687917"/>
            <a:ext cx="1282003" cy="10930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74271" y="2780928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Slots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271221" y="1846749"/>
            <a:ext cx="529734" cy="3215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642977" y="2165020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RF fingers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0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3681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Laser treated WAMPAC 5.3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180" y="513933"/>
            <a:ext cx="89696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/>
              <a:t> a 216 mm long </a:t>
            </a:r>
            <a:r>
              <a:rPr lang="en-GB" dirty="0" err="1">
                <a:solidFill>
                  <a:srgbClr val="FF3399"/>
                </a:solidFill>
              </a:rPr>
              <a:t>WArm</a:t>
            </a:r>
            <a:r>
              <a:rPr lang="en-GB" dirty="0">
                <a:solidFill>
                  <a:srgbClr val="FF3399"/>
                </a:solidFill>
              </a:rPr>
              <a:t> </a:t>
            </a:r>
            <a:r>
              <a:rPr lang="en-GB" dirty="0" err="1">
                <a:solidFill>
                  <a:srgbClr val="FF3399"/>
                </a:solidFill>
              </a:rPr>
              <a:t>MultiPActing</a:t>
            </a:r>
            <a:r>
              <a:rPr lang="en-GB" dirty="0">
                <a:solidFill>
                  <a:srgbClr val="FF3399"/>
                </a:solidFill>
              </a:rPr>
              <a:t> Calorimeter </a:t>
            </a:r>
            <a:r>
              <a:rPr lang="en-GB" dirty="0"/>
              <a:t>(WAMPAC 5.3) made of laser treated copper was also built and  installed in the COLDEX experiment </a:t>
            </a:r>
            <a:endParaRPr lang="en-GB" dirty="0" smtClean="0"/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/>
              <a:t>A dummy segment was used to measure SEY in the laboratory</a:t>
            </a:r>
          </a:p>
          <a:p>
            <a:pPr lvl="1">
              <a:buClr>
                <a:srgbClr val="00CC99"/>
              </a:buClr>
            </a:pPr>
            <a:r>
              <a:rPr lang="en-GB" dirty="0">
                <a:solidFill>
                  <a:srgbClr val="FF3399"/>
                </a:solidFill>
              </a:rPr>
              <a:t>SEY</a:t>
            </a:r>
            <a:r>
              <a:rPr lang="en-GB" baseline="-25000" dirty="0">
                <a:solidFill>
                  <a:srgbClr val="FF3399"/>
                </a:solidFill>
              </a:rPr>
              <a:t>max</a:t>
            </a:r>
            <a:r>
              <a:rPr lang="en-GB" dirty="0">
                <a:solidFill>
                  <a:srgbClr val="FF3399"/>
                </a:solidFill>
              </a:rPr>
              <a:t> = 0.9 </a:t>
            </a:r>
            <a:r>
              <a:rPr lang="en-GB" dirty="0"/>
              <a:t>at room temperature</a:t>
            </a:r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/>
          </a:p>
          <a:p>
            <a:pPr>
              <a:buClr>
                <a:srgbClr val="00CC99"/>
              </a:buClr>
              <a:buFontTx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156" y="1175838"/>
            <a:ext cx="2733066" cy="16918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90" y="3646836"/>
            <a:ext cx="3063710" cy="24187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087" y="3687681"/>
            <a:ext cx="2373110" cy="4631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850" y="4150801"/>
            <a:ext cx="2122685" cy="638630"/>
          </a:xfrm>
          <a:prstGeom prst="rect">
            <a:avLst/>
          </a:prstGeom>
          <a:ln w="1587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2742" y="4943223"/>
            <a:ext cx="2256260" cy="856052"/>
          </a:xfrm>
          <a:prstGeom prst="rect">
            <a:avLst/>
          </a:prstGeom>
          <a:ln w="15875">
            <a:noFill/>
          </a:ln>
        </p:spPr>
      </p:pic>
      <p:sp>
        <p:nvSpPr>
          <p:cNvPr id="2" name="Rectangle 1"/>
          <p:cNvSpPr/>
          <p:nvPr/>
        </p:nvSpPr>
        <p:spPr>
          <a:xfrm>
            <a:off x="7066648" y="4285450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 </a:t>
            </a:r>
            <a:r>
              <a:rPr lang="en-GB" dirty="0"/>
              <a:t>=  1.88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66648" y="5015179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E</a:t>
            </a:r>
            <a:r>
              <a:rPr lang="en-GB" baseline="-25000" dirty="0" smtClean="0"/>
              <a:t>0</a:t>
            </a:r>
            <a:r>
              <a:rPr lang="en-GB" dirty="0" smtClean="0"/>
              <a:t> =  150 eV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670940" y="5807573"/>
            <a:ext cx="4642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Measurement by E. Garcia, curve fitting by R. Salemme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124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Pressure signal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187" y="594628"/>
            <a:ext cx="87952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At 10 K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GB" kern="800" dirty="0">
                <a:cs typeface="Times New Roman" panose="02020603050405020304" pitchFamily="18" charset="0"/>
              </a:rPr>
              <a:t>ΔP &lt; 10</a:t>
            </a:r>
            <a:r>
              <a:rPr lang="en-GB" kern="800" baseline="30000" dirty="0">
                <a:cs typeface="Times New Roman" panose="02020603050405020304" pitchFamily="18" charset="0"/>
              </a:rPr>
              <a:t>-10</a:t>
            </a:r>
            <a:r>
              <a:rPr lang="en-GB" kern="800" dirty="0">
                <a:cs typeface="Times New Roman" panose="02020603050405020304" pitchFamily="18" charset="0"/>
              </a:rPr>
              <a:t> </a:t>
            </a:r>
            <a:r>
              <a:rPr lang="en-GB" kern="800" dirty="0" smtClean="0">
                <a:cs typeface="Times New Roman" panose="02020603050405020304" pitchFamily="18" charset="0"/>
              </a:rPr>
              <a:t>mbar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kern="8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cs typeface="Times New Roman" panose="02020603050405020304" pitchFamily="18" charset="0"/>
              </a:rPr>
              <a:t>At 50 K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>
                <a:cs typeface="Times New Roman" panose="02020603050405020304" pitchFamily="18" charset="0"/>
              </a:rPr>
              <a:t>ΔP ~ a few 10</a:t>
            </a:r>
            <a:r>
              <a:rPr lang="en-GB" kern="800" baseline="30000" dirty="0">
                <a:cs typeface="Times New Roman" panose="02020603050405020304" pitchFamily="18" charset="0"/>
              </a:rPr>
              <a:t>-9</a:t>
            </a:r>
            <a:r>
              <a:rPr lang="en-GB" kern="800" dirty="0">
                <a:cs typeface="Times New Roman" panose="02020603050405020304" pitchFamily="18" charset="0"/>
              </a:rPr>
              <a:t> mbar </a:t>
            </a:r>
            <a:endParaRPr lang="en-GB" kern="800" dirty="0" smtClean="0"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cs typeface="Times New Roman" panose="02020603050405020304" pitchFamily="18" charset="0"/>
              </a:rPr>
              <a:t>H</a:t>
            </a:r>
            <a:r>
              <a:rPr lang="en-GB" kern="800" baseline="-25000" dirty="0" smtClean="0">
                <a:cs typeface="Times New Roman" panose="02020603050405020304" pitchFamily="18" charset="0"/>
              </a:rPr>
              <a:t>2</a:t>
            </a:r>
            <a:r>
              <a:rPr lang="en-GB" kern="800" dirty="0" smtClean="0">
                <a:cs typeface="Times New Roman" panose="02020603050405020304" pitchFamily="18" charset="0"/>
              </a:rPr>
              <a:t> </a:t>
            </a:r>
            <a:r>
              <a:rPr lang="en-GB" kern="800" dirty="0">
                <a:cs typeface="Times New Roman" panose="02020603050405020304" pitchFamily="18" charset="0"/>
              </a:rPr>
              <a:t>is the main gas (right, white curve</a:t>
            </a:r>
            <a:r>
              <a:rPr lang="en-GB" kern="800" dirty="0" smtClean="0"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cs typeface="Times New Roman" panose="02020603050405020304" pitchFamily="18" charset="0"/>
              </a:rPr>
              <a:t>Solenoids do not reduce the pressure rise</a:t>
            </a:r>
            <a:endParaRPr lang="en-GB" kern="800" dirty="0">
              <a:cs typeface="Times New Roman" panose="02020603050405020304" pitchFamily="18" charset="0"/>
            </a:endParaRPr>
          </a:p>
          <a:p>
            <a:pPr lvl="2">
              <a:buClr>
                <a:srgbClr val="00CC99"/>
              </a:buClr>
            </a:pPr>
            <a:r>
              <a:rPr lang="en-GB" kern="800" dirty="0" smtClean="0">
                <a:solidFill>
                  <a:srgbClr val="FF3399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GB" kern="800" dirty="0" smtClean="0">
                <a:solidFill>
                  <a:srgbClr val="FF3399"/>
                </a:solidFill>
                <a:cs typeface="Times New Roman" panose="02020603050405020304" pitchFamily="18" charset="0"/>
              </a:rPr>
              <a:t>desorption </a:t>
            </a:r>
            <a:r>
              <a:rPr lang="en-GB" kern="800" dirty="0">
                <a:solidFill>
                  <a:srgbClr val="FF3399"/>
                </a:solidFill>
                <a:cs typeface="Times New Roman" panose="02020603050405020304" pitchFamily="18" charset="0"/>
              </a:rPr>
              <a:t>is happening inside </a:t>
            </a:r>
            <a:r>
              <a:rPr lang="en-GB" kern="800" dirty="0" smtClean="0">
                <a:solidFill>
                  <a:srgbClr val="FF3399"/>
                </a:solidFill>
                <a:cs typeface="Times New Roman" panose="02020603050405020304" pitchFamily="18" charset="0"/>
              </a:rPr>
              <a:t>COLDEX</a:t>
            </a:r>
            <a:endParaRPr lang="en-GB" dirty="0">
              <a:solidFill>
                <a:srgbClr val="FF3399"/>
              </a:solidFill>
            </a:endParaRPr>
          </a:p>
          <a:p>
            <a:pPr marL="1200150" lvl="2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430" y="3402174"/>
            <a:ext cx="4639870" cy="18803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1464476" y="4050731"/>
            <a:ext cx="7104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kern="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6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7084" y="0"/>
            <a:ext cx="9073276" cy="5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dirty="0" smtClean="0">
                <a:solidFill>
                  <a:srgbClr val="3366FF"/>
                </a:solidFill>
              </a:rPr>
              <a:t>Electron activity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434586" y="450468"/>
            <a:ext cx="8252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When scanning the applied voltage from 0 to 80 V in step of 20 V, electron current up to </a:t>
            </a:r>
            <a:r>
              <a:rPr lang="en-GB" kern="800" dirty="0" smtClean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~ 0.1 </a:t>
            </a:r>
            <a:r>
              <a:rPr lang="el-GR" kern="800" dirty="0" smtClean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kern="800" dirty="0" smtClean="0">
                <a:solidFill>
                  <a:srgbClr val="FF339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was measured at the beam screen electrode</a:t>
            </a:r>
            <a:endParaRPr lang="en-GB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50" y="1096799"/>
            <a:ext cx="4052430" cy="19476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037" y="2994335"/>
            <a:ext cx="8252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Applying a solenoid field at the COLDEX extremity did not reduced significantly the measured current with the electrode voltage set at 500 V</a:t>
            </a:r>
            <a:endParaRPr lang="en-GB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288" y="3595599"/>
            <a:ext cx="3813519" cy="186523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077164" y="5559647"/>
            <a:ext cx="1012927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04048" y="5607327"/>
            <a:ext cx="132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Solenoids ON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372200" y="5575458"/>
            <a:ext cx="1914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Solenoids OFF</a:t>
            </a:r>
            <a:endParaRPr lang="en-GB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90091" y="5557848"/>
            <a:ext cx="177905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1037" y="41179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Clr>
                <a:srgbClr val="00CC99"/>
              </a:buClr>
            </a:pPr>
            <a:r>
              <a:rPr lang="en-GB" kern="800" dirty="0" smtClean="0">
                <a:solidFill>
                  <a:srgbClr val="FF3399"/>
                </a:solidFill>
                <a:cs typeface="Times New Roman" panose="02020603050405020304" pitchFamily="18" charset="0"/>
              </a:rPr>
              <a:t>Collected electrons are produced inside the beam screen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5845058"/>
            <a:ext cx="8252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NB: The chimney electrode did not measured any current above 5 </a:t>
            </a:r>
            <a:r>
              <a:rPr lang="en-GB" kern="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>
              <a:latin typeface="+mj-lt"/>
            </a:endParaRPr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7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1. </a:t>
            </a:r>
            <a:r>
              <a:rPr lang="en-GB" sz="4000" dirty="0" smtClean="0">
                <a:solidFill>
                  <a:srgbClr val="FF0066"/>
                </a:solidFill>
              </a:rPr>
              <a:t>Experimental</a:t>
            </a:r>
            <a:endParaRPr lang="en-GB" sz="4000" dirty="0">
              <a:solidFill>
                <a:srgbClr val="FF0066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3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Heat load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143" y="482291"/>
            <a:ext cx="85299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On the beam screen held at cryogenic temperature: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bserved heat load ≤ 0.5 W/m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kern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solidFill>
                  <a:srgbClr val="FF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At room temperature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heat load are observed on the Cu and LESS WAMPACs: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cs typeface="Times New Roman" panose="02020603050405020304" pitchFamily="18" charset="0"/>
              </a:rPr>
              <a:t>WAMPACs are </a:t>
            </a:r>
            <a:r>
              <a:rPr lang="en-GB" i="1" kern="800" dirty="0" smtClean="0">
                <a:latin typeface="+mj-lt"/>
                <a:cs typeface="Times New Roman" panose="02020603050405020304" pitchFamily="18" charset="0"/>
              </a:rPr>
              <a:t>in-situ</a:t>
            </a:r>
            <a:r>
              <a:rPr lang="en-GB" kern="800" dirty="0" smtClean="0">
                <a:latin typeface="+mj-lt"/>
                <a:cs typeface="Times New Roman" panose="02020603050405020304" pitchFamily="18" charset="0"/>
              </a:rPr>
              <a:t> calibrated by Joule effect (sensitivity ~ 70 </a:t>
            </a:r>
            <a:r>
              <a:rPr lang="en-GB" kern="800" dirty="0" err="1" smtClean="0">
                <a:latin typeface="+mj-lt"/>
                <a:cs typeface="Times New Roman" panose="02020603050405020304" pitchFamily="18" charset="0"/>
              </a:rPr>
              <a:t>mW</a:t>
            </a:r>
            <a:r>
              <a:rPr lang="en-GB" kern="800" dirty="0" smtClean="0">
                <a:latin typeface="+mj-lt"/>
                <a:cs typeface="Times New Roman" panose="02020603050405020304" pitchFamily="18" charset="0"/>
              </a:rPr>
              <a:t>/m) 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cs typeface="Times New Roman" panose="02020603050405020304" pitchFamily="18" charset="0"/>
              </a:rPr>
              <a:t>Cu: 0.9 W/m (in agreement with previous observations and </a:t>
            </a:r>
            <a:r>
              <a:rPr lang="el-GR" kern="800" dirty="0" smtClean="0">
                <a:latin typeface="+mj-lt"/>
                <a:cs typeface="Times New Roman" panose="02020603050405020304" pitchFamily="18" charset="0"/>
              </a:rPr>
              <a:t>δ</a:t>
            </a:r>
            <a:r>
              <a:rPr lang="en-GB" kern="800" baseline="-25000" dirty="0" smtClean="0">
                <a:latin typeface="+mj-lt"/>
                <a:cs typeface="Times New Roman" panose="02020603050405020304" pitchFamily="18" charset="0"/>
              </a:rPr>
              <a:t>max</a:t>
            </a:r>
            <a:r>
              <a:rPr lang="en-GB" kern="800" dirty="0" smtClean="0">
                <a:latin typeface="+mj-lt"/>
                <a:cs typeface="Times New Roman" panose="02020603050405020304" pitchFamily="18" charset="0"/>
              </a:rPr>
              <a:t>~1.3)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solidFill>
                  <a:srgbClr val="FF33CC"/>
                </a:solidFill>
                <a:latin typeface="+mj-lt"/>
                <a:cs typeface="Times New Roman" panose="02020603050405020304" pitchFamily="18" charset="0"/>
              </a:rPr>
              <a:t>Laser treated surface: </a:t>
            </a:r>
            <a:r>
              <a:rPr lang="en-GB" kern="800" dirty="0" smtClean="0">
                <a:solidFill>
                  <a:srgbClr val="FF33CC"/>
                </a:solidFill>
                <a:latin typeface="+mj-lt"/>
                <a:cs typeface="Times New Roman" panose="02020603050405020304" pitchFamily="18" charset="0"/>
              </a:rPr>
              <a:t>0.2 W/m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solidFill>
                  <a:srgbClr val="FF33CC"/>
                </a:solidFill>
                <a:latin typeface="+mj-lt"/>
                <a:cs typeface="Times New Roman" panose="02020603050405020304" pitchFamily="18" charset="0"/>
              </a:rPr>
              <a:t>all </a:t>
            </a:r>
            <a:r>
              <a:rPr lang="en-GB" kern="800" dirty="0" smtClean="0">
                <a:latin typeface="+mj-lt"/>
                <a:cs typeface="Times New Roman" panose="02020603050405020304" pitchFamily="18" charset="0"/>
              </a:rPr>
              <a:t>sources included (electrons, ions, impedance, losses)</a:t>
            </a:r>
            <a:endParaRPr lang="en-GB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3061095"/>
            <a:ext cx="1253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Cu WAMPAC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5373216"/>
            <a:ext cx="1483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LESS WAMPAC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46" y="3294062"/>
            <a:ext cx="3912638" cy="2799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598" y="3294062"/>
            <a:ext cx="3935338" cy="27249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1362" y="3793571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GB" dirty="0" smtClean="0"/>
              <a:t>T = 1.3 K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3861048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33CC"/>
                </a:solidFill>
              </a:rPr>
              <a:t>Δ</a:t>
            </a:r>
            <a:r>
              <a:rPr lang="en-GB" dirty="0" smtClean="0">
                <a:solidFill>
                  <a:srgbClr val="FF33CC"/>
                </a:solidFill>
              </a:rPr>
              <a:t>T = 0.3 K</a:t>
            </a:r>
            <a:endParaRPr lang="en-GB" dirty="0">
              <a:solidFill>
                <a:srgbClr val="FF33CC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59632" y="3294062"/>
            <a:ext cx="0" cy="422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1172" y="2986615"/>
            <a:ext cx="11038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Beam off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26832" y="3304399"/>
            <a:ext cx="0" cy="6738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68372" y="2996952"/>
            <a:ext cx="11038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Beam off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4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5. </a:t>
            </a:r>
            <a:r>
              <a:rPr lang="en-GB" sz="4000" dirty="0" smtClean="0">
                <a:solidFill>
                  <a:srgbClr val="FF0066"/>
                </a:solidFill>
              </a:rPr>
              <a:t>Conclusions</a:t>
            </a:r>
            <a:endParaRPr lang="en-GB" sz="4000" dirty="0">
              <a:solidFill>
                <a:srgbClr val="FF0066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8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Summary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52499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Electron cloud studies with surface held at </a:t>
            </a:r>
            <a:r>
              <a:rPr lang="en-GB" kern="800" dirty="0" smtClean="0">
                <a:solidFill>
                  <a:srgbClr val="FF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cryogenic temperature 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are of primary importance for </a:t>
            </a:r>
            <a:r>
              <a:rPr lang="en-GB" kern="800" dirty="0" smtClean="0">
                <a:solidFill>
                  <a:srgbClr val="FF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superconducting storage rings </a:t>
            </a:r>
            <a:endParaRPr lang="en-GB" kern="800" dirty="0" smtClean="0">
              <a:solidFill>
                <a:srgbClr val="FF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kern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OFE Cu surface: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i</a:t>
            </a:r>
            <a:r>
              <a:rPr lang="en-GB" dirty="0" smtClean="0">
                <a:latin typeface="+mj-lt"/>
              </a:rPr>
              <a:t>n the range 10-20 K behave like RT surface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Electron cloud stimulate 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gas desorption</a:t>
            </a:r>
            <a:r>
              <a:rPr lang="en-GB" dirty="0" smtClean="0">
                <a:latin typeface="+mj-lt"/>
              </a:rPr>
              <a:t>, (fast or slow) 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recycling</a:t>
            </a:r>
            <a:r>
              <a:rPr lang="en-GB" dirty="0" smtClean="0">
                <a:latin typeface="+mj-lt"/>
              </a:rPr>
              <a:t> and 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cracking</a:t>
            </a:r>
            <a:r>
              <a:rPr lang="en-GB" dirty="0" smtClean="0">
                <a:latin typeface="+mj-lt"/>
              </a:rPr>
              <a:t> of molecules  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reaches 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SEY</a:t>
            </a:r>
            <a:r>
              <a:rPr lang="en-GB" baseline="-25000" dirty="0" smtClean="0">
                <a:solidFill>
                  <a:srgbClr val="FF33CC"/>
                </a:solidFill>
                <a:latin typeface="+mj-lt"/>
              </a:rPr>
              <a:t>max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 ~ 1.3-1.4 </a:t>
            </a:r>
            <a:r>
              <a:rPr lang="en-GB" dirty="0" smtClean="0">
                <a:latin typeface="+mj-lt"/>
              </a:rPr>
              <a:t>after ~ 20 </a:t>
            </a:r>
            <a:r>
              <a:rPr lang="en-GB" dirty="0" err="1" smtClean="0">
                <a:latin typeface="+mj-lt"/>
              </a:rPr>
              <a:t>A.h</a:t>
            </a:r>
            <a:r>
              <a:rPr lang="en-GB" dirty="0" smtClean="0">
                <a:latin typeface="+mj-lt"/>
              </a:rPr>
              <a:t> beam scrubbing</a:t>
            </a:r>
            <a:endParaRPr lang="en-GB" dirty="0" smtClean="0">
              <a:latin typeface="+mj-lt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</a:t>
            </a:r>
            <a:r>
              <a:rPr lang="en-GB" dirty="0" smtClean="0">
                <a:latin typeface="+mj-lt"/>
              </a:rPr>
              <a:t>re prone to large 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heat load </a:t>
            </a:r>
            <a:r>
              <a:rPr lang="en-GB" dirty="0" smtClean="0">
                <a:latin typeface="+mj-lt"/>
              </a:rPr>
              <a:t>/ pressure rise when thick layers of gas are 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condensed</a:t>
            </a:r>
            <a:r>
              <a:rPr lang="en-GB" dirty="0" smtClean="0">
                <a:latin typeface="+mj-lt"/>
              </a:rPr>
              <a:t> on the surface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a-C coated surface (~500 nm):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are 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porous</a:t>
            </a:r>
            <a:r>
              <a:rPr lang="en-GB" dirty="0" smtClean="0">
                <a:latin typeface="+mj-lt"/>
              </a:rPr>
              <a:t> and might </a:t>
            </a:r>
            <a:r>
              <a:rPr lang="en-GB" dirty="0" err="1" smtClean="0">
                <a:solidFill>
                  <a:srgbClr val="FF33CC"/>
                </a:solidFill>
                <a:latin typeface="+mj-lt"/>
              </a:rPr>
              <a:t>cryo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-trap molecules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are </a:t>
            </a:r>
            <a:r>
              <a:rPr lang="en-GB" dirty="0" smtClean="0">
                <a:solidFill>
                  <a:srgbClr val="FF33CC"/>
                </a:solidFill>
                <a:latin typeface="+mj-lt"/>
              </a:rPr>
              <a:t>not prone to multipacting </a:t>
            </a:r>
            <a:r>
              <a:rPr lang="en-GB" dirty="0" smtClean="0">
                <a:latin typeface="+mj-lt"/>
              </a:rPr>
              <a:t>in the range 10-80 K even when several monolayers of gas are condensed</a:t>
            </a:r>
          </a:p>
          <a:p>
            <a:pPr marL="1657350" lvl="3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33CC"/>
                </a:solidFill>
                <a:latin typeface="+mj-lt"/>
              </a:rPr>
              <a:t>SEY max &lt; 1.1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33CC"/>
                </a:solidFill>
                <a:latin typeface="+mj-lt"/>
              </a:rPr>
              <a:t>Preliminary</a:t>
            </a:r>
            <a:r>
              <a:rPr lang="en-GB" dirty="0" smtClean="0">
                <a:latin typeface="+mj-lt"/>
              </a:rPr>
              <a:t> results on laser treated surface (grooves 10 µm, particles 3 µm) indicates: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pressure rise, electron activity at 50 K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h</a:t>
            </a:r>
            <a:r>
              <a:rPr lang="en-GB" dirty="0" smtClean="0">
                <a:latin typeface="+mj-lt"/>
              </a:rPr>
              <a:t>eat load (~ 0.2 W/m) at room temperature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29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610" y="1829591"/>
            <a:ext cx="86656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</a:rPr>
              <a:t>O. Gröbner, </a:t>
            </a:r>
            <a:r>
              <a:rPr lang="en-GB" sz="1600" dirty="0"/>
              <a:t>C. Grünhagel,</a:t>
            </a:r>
            <a:r>
              <a:rPr lang="en-GB" sz="1600" dirty="0" smtClean="0">
                <a:latin typeface="+mj-lt"/>
              </a:rPr>
              <a:t> B. Jenninger, </a:t>
            </a:r>
            <a:r>
              <a:rPr lang="en-GB" sz="1600" dirty="0" smtClean="0"/>
              <a:t>I</a:t>
            </a:r>
            <a:r>
              <a:rPr lang="en-GB" sz="1600" dirty="0"/>
              <a:t>. Collins, </a:t>
            </a:r>
            <a:r>
              <a:rPr lang="en-GB" sz="1600" dirty="0" smtClean="0">
                <a:latin typeface="+mj-lt"/>
              </a:rPr>
              <a:t>R. Salemme for their expertise and their commitment to  the success of the COLDEX experiment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</a:rPr>
              <a:t>STFC, University of Dundee, TE-VSC and EN-MME colleagues for the production of COLDEX beam screens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600" dirty="0" smtClean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</a:rPr>
              <a:t>TE-CRG and BE-OP for providing a high quality of support with excellent cryogenic and beam performances during the studies</a:t>
            </a:r>
            <a:endParaRPr lang="en-GB" sz="1600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600" dirty="0" smtClean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</a:rPr>
              <a:t>AB&amp;TE departments, the HL-LHC project and the FCC study office for their support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7084" y="403513"/>
            <a:ext cx="9073276" cy="5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dirty="0" smtClean="0">
                <a:solidFill>
                  <a:srgbClr val="3366FF"/>
                </a:solidFill>
              </a:rPr>
              <a:t>Acknowledgments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44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3922"/>
            <a:ext cx="914399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3366FF"/>
                </a:solidFill>
                <a:latin typeface="Arial" pitchFamily="34" charset="0"/>
                <a:ea typeface="+mj-ea"/>
                <a:cs typeface="Arial" pitchFamily="34" charset="0"/>
              </a:rPr>
              <a:t>References</a:t>
            </a:r>
            <a:endParaRPr lang="en-US" sz="2800" b="1" dirty="0">
              <a:solidFill>
                <a:srgbClr val="3366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43134"/>
            <a:ext cx="9144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Performance of a cryogenic vacuum system (COLDEX) with an LHC type beam. V. Baglin, I.R. Collins, B. Jenninger. Vacuum 73 (2004) 201-2016.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  <a:buFontTx/>
              <a:buChar char="•"/>
              <a:tabLst/>
              <a:defRPr/>
            </a:pPr>
            <a:r>
              <a:rPr lang="en-US" sz="1600" kern="0" dirty="0"/>
              <a:t> </a:t>
            </a:r>
            <a:r>
              <a:rPr lang="en-US" sz="1600" kern="0" dirty="0" smtClean="0"/>
              <a:t>Pressure and heat load in a LHC type cryogenic vacuum system subjected to electron cloud. V. Baglin, B. Jenninger. Proc. of ECLOUD’04, Napa, Ca, USA, April 2004.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  <a:buFontTx/>
              <a:buChar char="•"/>
              <a:tabLst/>
              <a:defRPr/>
            </a:pPr>
            <a:r>
              <a:rPr lang="en-US" sz="1600" kern="0" dirty="0" smtClean="0"/>
              <a:t> Gas condensate onto a LHC type cryogenic vacuum system subjected to electron cloud. V. Baglin, B. Jenninger. Proc. of EPAC’04, Lucerne, Switzerland, July 2004.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  <a:buFontTx/>
              <a:buChar char="•"/>
              <a:tabLst/>
              <a:defRPr/>
            </a:pPr>
            <a:r>
              <a:rPr lang="en-US" sz="1600" kern="0" dirty="0" smtClean="0"/>
              <a:t> Impedances of the cold bore experiment, COLDEX, installed in the SPS machine. B. </a:t>
            </a:r>
            <a:r>
              <a:rPr lang="en-US" sz="1600" kern="0" dirty="0" err="1" smtClean="0"/>
              <a:t>Spataro</a:t>
            </a:r>
            <a:r>
              <a:rPr lang="en-US" sz="1600" kern="0" dirty="0" smtClean="0"/>
              <a:t> </a:t>
            </a:r>
            <a:r>
              <a:rPr lang="en-US" sz="1600" i="1" kern="0" dirty="0" smtClean="0"/>
              <a:t>et al</a:t>
            </a:r>
            <a:r>
              <a:rPr lang="en-US" sz="1600" kern="0" dirty="0" smtClean="0"/>
              <a:t>. </a:t>
            </a:r>
            <a:r>
              <a:rPr lang="en-US" sz="1600" kern="0" dirty="0" err="1" smtClean="0"/>
              <a:t>Nucl</a:t>
            </a:r>
            <a:r>
              <a:rPr lang="en-US" sz="1600" kern="0" dirty="0" smtClean="0"/>
              <a:t>. Instr. And Meth. A 564 (2006) 38-43.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r>
              <a:rPr lang="en-US" sz="1600" kern="0" dirty="0" smtClean="0"/>
              <a:t> Coupling impedance studies and power loss measurement of the COLDEX upgraded vacuum chamber. </a:t>
            </a:r>
            <a:r>
              <a:rPr lang="en-US" sz="1600" kern="0" dirty="0"/>
              <a:t>B. </a:t>
            </a:r>
            <a:r>
              <a:rPr lang="en-US" sz="1600" kern="0" dirty="0" err="1"/>
              <a:t>Spataro</a:t>
            </a:r>
            <a:r>
              <a:rPr lang="en-US" sz="1600" kern="0" dirty="0"/>
              <a:t> </a:t>
            </a:r>
            <a:r>
              <a:rPr lang="en-US" sz="1600" i="1" kern="0" dirty="0"/>
              <a:t>et al</a:t>
            </a:r>
            <a:r>
              <a:rPr lang="en-US" sz="1600" kern="0" dirty="0"/>
              <a:t>. </a:t>
            </a:r>
            <a:r>
              <a:rPr lang="en-US" sz="1600" kern="0" dirty="0" err="1"/>
              <a:t>Nucl</a:t>
            </a:r>
            <a:r>
              <a:rPr lang="en-US" sz="1600" kern="0" dirty="0"/>
              <a:t>. Instr. And Meth. A </a:t>
            </a:r>
            <a:r>
              <a:rPr lang="en-US" sz="1600" kern="0" dirty="0" smtClean="0"/>
              <a:t>581 </a:t>
            </a:r>
            <a:r>
              <a:rPr lang="en-US" sz="1600" kern="0" dirty="0"/>
              <a:t>(</a:t>
            </a:r>
            <a:r>
              <a:rPr lang="en-US" sz="1600" kern="0" dirty="0" smtClean="0"/>
              <a:t>2007) 885-889.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r>
              <a:rPr lang="en-US" sz="1600" kern="0" dirty="0" smtClean="0"/>
              <a:t> Recommissioning of the COLDEX experiment at CERN. R. Salemme </a:t>
            </a:r>
            <a:r>
              <a:rPr lang="en-US" sz="1600" i="1" kern="0" dirty="0" smtClean="0"/>
              <a:t>et al</a:t>
            </a:r>
            <a:r>
              <a:rPr lang="en-US" sz="1600" kern="0" dirty="0" smtClean="0"/>
              <a:t>. Proc. of IPAC2015, Richmond, VA, USA, May 2015.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r>
              <a:rPr lang="en-US" sz="1600" kern="0" dirty="0" smtClean="0"/>
              <a:t> Amorphous carbon coatings at cryogenic temperatures with LHC type beams: first results with the COLDEX experiment. </a:t>
            </a:r>
            <a:r>
              <a:rPr lang="en-US" sz="1600" kern="0" dirty="0"/>
              <a:t>R. Salemme </a:t>
            </a:r>
            <a:r>
              <a:rPr lang="en-US" sz="1600" i="1" kern="0" dirty="0"/>
              <a:t>et al</a:t>
            </a:r>
            <a:r>
              <a:rPr lang="en-US" sz="1600" kern="0" dirty="0"/>
              <a:t>. Proc. of IPAC2015, Richmond, VA, USA, </a:t>
            </a:r>
            <a:r>
              <a:rPr lang="en-US" sz="1600" kern="0" dirty="0" smtClean="0"/>
              <a:t>May 2015.</a:t>
            </a:r>
            <a:endParaRPr lang="en-US" sz="1600" kern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r>
              <a:rPr lang="en-US" sz="1600" kern="0" dirty="0"/>
              <a:t> </a:t>
            </a:r>
            <a:r>
              <a:rPr lang="en-US" sz="1600" kern="0" dirty="0" smtClean="0"/>
              <a:t>Vacuum performance of amorphous carbon coating at cryogenic temperature with presence of proton beams. </a:t>
            </a:r>
            <a:r>
              <a:rPr lang="en-US" sz="1600" kern="0" dirty="0"/>
              <a:t>R. Salemme </a:t>
            </a:r>
            <a:r>
              <a:rPr lang="en-US" sz="1600" i="1" kern="0" dirty="0"/>
              <a:t>et al</a:t>
            </a:r>
            <a:r>
              <a:rPr lang="en-US" sz="1600" kern="0" dirty="0"/>
              <a:t>. Proc. of </a:t>
            </a:r>
            <a:r>
              <a:rPr lang="en-US" sz="1600" kern="0" dirty="0" smtClean="0"/>
              <a:t>IPAC2016, Busan, Korea, May 2016.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endParaRPr lang="en-US" sz="1000" kern="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r>
              <a:rPr lang="en-US" sz="1600" kern="0" dirty="0" smtClean="0"/>
              <a:t> </a:t>
            </a:r>
            <a:r>
              <a:rPr lang="en-GB" sz="1600" kern="0" dirty="0"/>
              <a:t>First beam test of laser engineered surface structures (LESS) at cryogenic temperature in CERN SPS </a:t>
            </a:r>
            <a:r>
              <a:rPr lang="en-GB" sz="1600" kern="0" dirty="0" smtClean="0"/>
              <a:t>accelerator</a:t>
            </a:r>
            <a:r>
              <a:rPr lang="en-US" sz="1600" kern="0" dirty="0" smtClean="0"/>
              <a:t>. </a:t>
            </a:r>
            <a:r>
              <a:rPr lang="en-US" sz="1600" kern="0" dirty="0"/>
              <a:t>R. Salemme </a:t>
            </a:r>
            <a:r>
              <a:rPr lang="en-US" sz="1600" i="1" kern="0" dirty="0"/>
              <a:t>et al</a:t>
            </a:r>
            <a:r>
              <a:rPr lang="en-US" sz="1600" kern="0" dirty="0"/>
              <a:t>. Proc. of IPAC2017, Copenhagen, Denmark, May 2017.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endParaRPr lang="en-US" sz="1600" kern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FontTx/>
              <a:buChar char="•"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45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315971" y="3429000"/>
            <a:ext cx="4461329" cy="35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06" tIns="40853" rIns="81706" bIns="40853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Thank you for your attention !!!</a:t>
            </a:r>
            <a:endParaRPr lang="en-US" b="1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67384" y="6357958"/>
            <a:ext cx="509917" cy="365125"/>
          </a:xfrm>
          <a:prstGeom prst="rect">
            <a:avLst/>
          </a:prstGeom>
        </p:spPr>
        <p:txBody>
          <a:bodyPr/>
          <a:lstStyle/>
          <a:p>
            <a:pPr algn="r"/>
            <a:fld id="{F382CD8A-0A5B-4AE2-89AE-374FC8E42C3C}" type="slidenum">
              <a:rPr lang="en-US" sz="1200" smtClean="0">
                <a:solidFill>
                  <a:schemeClr val="bg1"/>
                </a:solidFill>
              </a:rPr>
              <a:pPr algn="r"/>
              <a:t>46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11" y="1956196"/>
            <a:ext cx="9074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rgbClr val="FF0066"/>
                </a:solidFill>
              </a:rPr>
              <a:t>Back up slides</a:t>
            </a:r>
            <a:endParaRPr lang="en-GB" sz="4000" dirty="0">
              <a:solidFill>
                <a:srgbClr val="FF0066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err="1" smtClean="0">
                <a:solidFill>
                  <a:srgbClr val="3366FF"/>
                </a:solidFill>
              </a:rPr>
              <a:t>PyCloud</a:t>
            </a:r>
            <a:r>
              <a:rPr lang="en-GB" sz="2800" b="1" dirty="0" smtClean="0">
                <a:solidFill>
                  <a:srgbClr val="3366FF"/>
                </a:solidFill>
              </a:rPr>
              <a:t> simulation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476672"/>
            <a:ext cx="8795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/>
              <a:t> </a:t>
            </a:r>
            <a:r>
              <a:rPr lang="en-US" dirty="0" smtClean="0"/>
              <a:t>COLDEX ID 67, no magnetic field, SPS, 4 batches, 25 ns bunch spacing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R. Salemme</a:t>
            </a:r>
            <a:endParaRPr lang="en-GB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374" y="1668087"/>
            <a:ext cx="7350235" cy="416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05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err="1" smtClean="0">
                <a:solidFill>
                  <a:srgbClr val="3366FF"/>
                </a:solidFill>
              </a:rPr>
              <a:t>ECloud</a:t>
            </a:r>
            <a:r>
              <a:rPr lang="en-GB" sz="2800" b="1" dirty="0" smtClean="0">
                <a:solidFill>
                  <a:srgbClr val="3366FF"/>
                </a:solidFill>
              </a:rPr>
              <a:t> simulation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600" y="476672"/>
            <a:ext cx="894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/>
              <a:t> </a:t>
            </a:r>
            <a:r>
              <a:rPr lang="en-US" dirty="0" smtClean="0"/>
              <a:t>COLDEX &amp; WAMPAC3 ID 67, no magnetic field, SPS, 4 batches, 25 bunch spacing, 1.1 10</a:t>
            </a:r>
            <a:r>
              <a:rPr lang="en-US" baseline="30000" dirty="0" smtClean="0"/>
              <a:t>11</a:t>
            </a:r>
            <a:r>
              <a:rPr lang="en-US" dirty="0" smtClean="0"/>
              <a:t> ppb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F. Zimmerman</a:t>
            </a:r>
            <a:endParaRPr lang="en-GB" dirty="0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27" y="1305858"/>
            <a:ext cx="7080043" cy="457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0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BAA08-3DAF-42F1-9568-AF47D726ABCF}" type="slidenum">
              <a:rPr lang="en-US"/>
              <a:pPr/>
              <a:t>49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7084" y="0"/>
            <a:ext cx="9073276" cy="513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2800" b="1" smtClean="0">
                <a:solidFill>
                  <a:srgbClr val="3366FF"/>
                </a:solidFill>
              </a:rPr>
              <a:t>A Natural Warm Up of a St. Steel Cold Bore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582549"/>
            <a:ext cx="8013927" cy="5225420"/>
          </a:xfrm>
          <a:prstGeom prst="rect">
            <a:avLst/>
          </a:prstGeom>
        </p:spPr>
      </p:pic>
      <p:sp>
        <p:nvSpPr>
          <p:cNvPr id="7" name="Footer Placeholder 9"/>
          <p:cNvSpPr txBox="1">
            <a:spLocks/>
          </p:cNvSpPr>
          <p:nvPr/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ECLOUD'18, La Biodola Bay, Isola d'Elba, Italy                               3 - 7 June, 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747933" y="6382227"/>
            <a:ext cx="2133600" cy="475773"/>
          </a:xfrm>
          <a:prstGeom prst="rect">
            <a:avLst/>
          </a:prstGeom>
          <a:noFill/>
        </p:spPr>
        <p:txBody>
          <a:bodyPr lIns="81711" tIns="40855" rIns="81711" bIns="40855"/>
          <a:lstStyle/>
          <a:p>
            <a:fld id="{152159E7-2B93-4575-9620-CB42017A11F5}" type="slidenum">
              <a:rPr lang="en-US" smtClean="0">
                <a:latin typeface="Times New Roman" pitchFamily="18" charset="0"/>
              </a:rPr>
              <a:pPr/>
              <a:t>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0" y="0"/>
            <a:ext cx="9144000" cy="5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999" tIns="50794" rIns="99999" bIns="50794">
            <a:spAutoFit/>
          </a:bodyPr>
          <a:lstStyle/>
          <a:p>
            <a:pPr algn="ctr" defTabSz="1092314"/>
            <a:r>
              <a:rPr lang="en-US" sz="2800" b="1" dirty="0">
                <a:solidFill>
                  <a:srgbClr val="3366FF"/>
                </a:solidFill>
              </a:rPr>
              <a:t>LHC </a:t>
            </a:r>
            <a:r>
              <a:rPr lang="en-US" sz="2800" b="1" dirty="0" smtClean="0">
                <a:solidFill>
                  <a:srgbClr val="3366FF"/>
                </a:solidFill>
              </a:rPr>
              <a:t>Cryogenic Vacuum </a:t>
            </a:r>
            <a:r>
              <a:rPr lang="en-US" sz="2800" b="1" dirty="0">
                <a:solidFill>
                  <a:srgbClr val="3366FF"/>
                </a:solidFill>
              </a:rPr>
              <a:t>System</a:t>
            </a:r>
          </a:p>
        </p:txBody>
      </p:sp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374630" y="471467"/>
            <a:ext cx="7668739" cy="59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99" tIns="50794" rIns="99999" bIns="50794">
            <a:spAutoFit/>
          </a:bodyPr>
          <a:lstStyle/>
          <a:p>
            <a:pPr defTabSz="1092314">
              <a:buClr>
                <a:srgbClr val="00CC99"/>
              </a:buClr>
              <a:buFontTx/>
              <a:buChar char="•"/>
            </a:pPr>
            <a:r>
              <a:rPr lang="en-US" sz="1600" dirty="0"/>
              <a:t> Cold bore (CB) at 1.9 K which </a:t>
            </a:r>
            <a:r>
              <a:rPr lang="en-US" sz="1600" dirty="0">
                <a:solidFill>
                  <a:srgbClr val="FF0066"/>
                </a:solidFill>
              </a:rPr>
              <a:t>ensures leak tightness</a:t>
            </a:r>
          </a:p>
          <a:p>
            <a:pPr defTabSz="1092314">
              <a:buClr>
                <a:srgbClr val="00CC99"/>
              </a:buClr>
              <a:buFontTx/>
              <a:buChar char="•"/>
            </a:pPr>
            <a:r>
              <a:rPr lang="en-US" sz="1600" dirty="0">
                <a:solidFill>
                  <a:srgbClr val="0083F7"/>
                </a:solidFill>
              </a:rPr>
              <a:t> </a:t>
            </a:r>
            <a:r>
              <a:rPr lang="en-US" sz="1600" dirty="0"/>
              <a:t>Beam screen (BS) at 5-20 K which </a:t>
            </a:r>
            <a:r>
              <a:rPr lang="en-US" sz="1600" dirty="0">
                <a:solidFill>
                  <a:srgbClr val="FF0066"/>
                </a:solidFill>
              </a:rPr>
              <a:t>intercepts thermal loads </a:t>
            </a:r>
            <a:r>
              <a:rPr lang="en-US" sz="1600" dirty="0"/>
              <a:t>and acts as a screen</a:t>
            </a:r>
          </a:p>
        </p:txBody>
      </p:sp>
      <p:pic>
        <p:nvPicPr>
          <p:cNvPr id="45063" name="Picture 6" descr="dipole scketch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06" y="1242998"/>
            <a:ext cx="6410508" cy="492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4254498" y="2914646"/>
            <a:ext cx="508004" cy="192883"/>
          </a:xfrm>
          <a:prstGeom prst="rect">
            <a:avLst/>
          </a:prstGeom>
          <a:noFill/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711" tIns="40855" rIns="81711" bIns="40855" numCol="1" rtlCol="0" anchor="t" anchorCtr="0" compatLnSpc="1">
            <a:prstTxWarp prst="textNoShape">
              <a:avLst/>
            </a:prstTxWarp>
          </a:bodyPr>
          <a:lstStyle/>
          <a:p>
            <a:pPr defTabSz="817108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100">
              <a:latin typeface="Times New Roman" pitchFamily="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254498" y="3429000"/>
            <a:ext cx="635004" cy="192883"/>
          </a:xfrm>
          <a:prstGeom prst="rect">
            <a:avLst/>
          </a:prstGeom>
          <a:noFill/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711" tIns="40855" rIns="81711" bIns="40855" numCol="1" rtlCol="0" anchor="t" anchorCtr="0" compatLnSpc="1">
            <a:prstTxWarp prst="textNoShape">
              <a:avLst/>
            </a:prstTxWarp>
          </a:bodyPr>
          <a:lstStyle/>
          <a:p>
            <a:pPr defTabSz="817108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100">
              <a:latin typeface="Times New Roman" pitchFamily="1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86512" y="1124360"/>
            <a:ext cx="2399603" cy="5047860"/>
            <a:chOff x="6286512" y="1210085"/>
            <a:chExt cx="2399603" cy="5047860"/>
          </a:xfrm>
        </p:grpSpPr>
        <p:pic>
          <p:nvPicPr>
            <p:cNvPr id="45064" name="Picture 7" descr="B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0611" y="3053259"/>
              <a:ext cx="2374900" cy="3204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6512" y="1210085"/>
              <a:ext cx="2399603" cy="183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166016" y="5866059"/>
            <a:ext cx="1444214" cy="19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711" tIns="40855" rIns="81711" bIns="40855">
            <a:spAutoFit/>
          </a:bodyPr>
          <a:lstStyle/>
          <a:p>
            <a:r>
              <a:rPr lang="en-GB" sz="700" dirty="0"/>
              <a:t>Courtesy N. Kos CERN AT/VAC</a:t>
            </a:r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Laser treated surface natural warm up</a:t>
            </a:r>
            <a:endParaRPr lang="fr-FR" sz="2800" b="1" dirty="0" smtClean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538069"/>
            <a:ext cx="4514850" cy="41719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34586" y="513395"/>
            <a:ext cx="8252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Beam screen desorbed first (CB at 2.8 K)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kern="800" baseline="-25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desorption peak is observed between 20-30 K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kern="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N2 and (or) CO is desorbed between 30-35 K </a:t>
            </a:r>
            <a:endParaRPr lang="en-GB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060848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</a:t>
            </a:r>
            <a:r>
              <a:rPr lang="en-GB" baseline="-25000" dirty="0" smtClean="0">
                <a:solidFill>
                  <a:schemeClr val="bg1"/>
                </a:solidFill>
              </a:rPr>
              <a:t>2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6193" y="297518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CO/N</a:t>
            </a:r>
            <a:r>
              <a:rPr lang="en-GB" baseline="-25000" dirty="0" smtClean="0">
                <a:solidFill>
                  <a:schemeClr val="bg1"/>
                </a:solidFill>
              </a:rPr>
              <a:t>2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29546" y="3990848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14</a:t>
            </a:r>
            <a:endParaRPr lang="en-GB" sz="11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3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2CD8A-0A5B-4AE2-89AE-374FC8E42C3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14352" y="71414"/>
            <a:ext cx="8415366" cy="95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SEY of condensed gas at cryogenic temperature</a:t>
            </a:r>
            <a:endParaRPr lang="en-GB" sz="2800" b="1" dirty="0" smtClean="0"/>
          </a:p>
          <a:p>
            <a:pPr algn="ctr">
              <a:buClr>
                <a:schemeClr val="accent1"/>
              </a:buClr>
            </a:pPr>
            <a:endParaRPr lang="en-GB" sz="2800" b="1" dirty="0" smtClean="0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42845" y="571480"/>
            <a:ext cx="90011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83F7"/>
                </a:solidFill>
              </a:rPr>
              <a:t>As </a:t>
            </a:r>
            <a:r>
              <a:rPr lang="en-GB" sz="1600" dirty="0" smtClean="0">
                <a:solidFill>
                  <a:srgbClr val="0083F7"/>
                </a:solidFill>
              </a:rPr>
              <a:t>received</a:t>
            </a:r>
            <a:r>
              <a:rPr lang="fr-FR" sz="1600" dirty="0" smtClean="0">
                <a:solidFill>
                  <a:srgbClr val="0083F7"/>
                </a:solidFill>
              </a:rPr>
              <a:t> surface 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83F7"/>
                </a:solidFill>
              </a:rPr>
              <a:t>For large surface coverage (&gt; 10-20), the SEY is </a:t>
            </a:r>
            <a:r>
              <a:rPr lang="en-GB" sz="1600" dirty="0" smtClean="0">
                <a:solidFill>
                  <a:srgbClr val="FF0066"/>
                </a:solidFill>
              </a:rPr>
              <a:t>defined by the condensed layer</a:t>
            </a:r>
            <a:r>
              <a:rPr lang="en-GB" sz="1600" dirty="0" smtClean="0"/>
              <a:t>.</a:t>
            </a:r>
            <a:endParaRPr lang="fr-FR" dirty="0" smtClean="0"/>
          </a:p>
          <a:p>
            <a:pPr>
              <a:buClr>
                <a:srgbClr val="00CC99"/>
              </a:buClr>
              <a:buFontTx/>
              <a:buChar char="•"/>
            </a:pPr>
            <a:endParaRPr lang="fr-FR" dirty="0" smtClean="0"/>
          </a:p>
        </p:txBody>
      </p:sp>
      <p:sp>
        <p:nvSpPr>
          <p:cNvPr id="31" name="Text Box 65"/>
          <p:cNvSpPr txBox="1">
            <a:spLocks noChangeArrowheads="1"/>
          </p:cNvSpPr>
          <p:nvPr/>
        </p:nvSpPr>
        <p:spPr bwMode="auto">
          <a:xfrm>
            <a:off x="3265748" y="5750171"/>
            <a:ext cx="35695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0083F7"/>
                </a:solidFill>
              </a:rPr>
              <a:t>A. </a:t>
            </a:r>
            <a:r>
              <a:rPr lang="en-GB" sz="1200" dirty="0" err="1" smtClean="0">
                <a:solidFill>
                  <a:srgbClr val="0083F7"/>
                </a:solidFill>
              </a:rPr>
              <a:t>Kuzucan</a:t>
            </a:r>
            <a:r>
              <a:rPr lang="en-GB" sz="1200" dirty="0" smtClean="0">
                <a:solidFill>
                  <a:srgbClr val="0083F7"/>
                </a:solidFill>
              </a:rPr>
              <a:t> </a:t>
            </a:r>
            <a:r>
              <a:rPr lang="en-GB" sz="1200" i="1" dirty="0" smtClean="0">
                <a:solidFill>
                  <a:srgbClr val="0083F7"/>
                </a:solidFill>
              </a:rPr>
              <a:t>et al. </a:t>
            </a:r>
            <a:r>
              <a:rPr lang="en-US" sz="1200" dirty="0" smtClean="0">
                <a:solidFill>
                  <a:srgbClr val="0083F7"/>
                </a:solidFill>
              </a:rPr>
              <a:t>J. Vac. Sci. A. 30</a:t>
            </a:r>
            <a:r>
              <a:rPr lang="en-GB" sz="1200" dirty="0" smtClean="0">
                <a:solidFill>
                  <a:srgbClr val="0083F7"/>
                </a:solidFill>
                <a:latin typeface="Times New Roman" pitchFamily="18" charset="0"/>
              </a:rPr>
              <a:t>, 051401, </a:t>
            </a:r>
            <a:r>
              <a:rPr lang="en-GB" sz="1200" dirty="0">
                <a:solidFill>
                  <a:srgbClr val="0083F7"/>
                </a:solidFill>
                <a:latin typeface="Times New Roman" pitchFamily="18" charset="0"/>
              </a:rPr>
              <a:t>(</a:t>
            </a:r>
            <a:r>
              <a:rPr lang="en-GB" sz="1200" dirty="0" smtClean="0">
                <a:solidFill>
                  <a:srgbClr val="0083F7"/>
                </a:solidFill>
                <a:latin typeface="Times New Roman" pitchFamily="18" charset="0"/>
              </a:rPr>
              <a:t>2012)</a:t>
            </a:r>
            <a:endParaRPr lang="en-US" sz="1200" dirty="0">
              <a:solidFill>
                <a:srgbClr val="0083F7"/>
              </a:solidFill>
              <a:latin typeface="Times New Roman" pitchFamily="18" charset="0"/>
            </a:endParaRPr>
          </a:p>
        </p:txBody>
      </p:sp>
      <p:sp>
        <p:nvSpPr>
          <p:cNvPr id="195587" name="AutoShape 3"/>
          <p:cNvSpPr>
            <a:spLocks noChangeAspect="1" noChangeArrowheads="1" noTextEdit="1"/>
          </p:cNvSpPr>
          <p:nvPr/>
        </p:nvSpPr>
        <p:spPr bwMode="auto">
          <a:xfrm>
            <a:off x="-98425" y="188640"/>
            <a:ext cx="4741863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84" name="Chart 583"/>
          <p:cNvGraphicFramePr/>
          <p:nvPr>
            <p:extLst/>
          </p:nvPr>
        </p:nvGraphicFramePr>
        <p:xfrm>
          <a:off x="4644008" y="1362539"/>
          <a:ext cx="403244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85" name="Chart 584"/>
          <p:cNvGraphicFramePr/>
          <p:nvPr>
            <p:extLst/>
          </p:nvPr>
        </p:nvGraphicFramePr>
        <p:xfrm>
          <a:off x="467544" y="3523903"/>
          <a:ext cx="4104455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86" name="Chart 585"/>
          <p:cNvGraphicFramePr/>
          <p:nvPr>
            <p:extLst/>
          </p:nvPr>
        </p:nvGraphicFramePr>
        <p:xfrm>
          <a:off x="4716016" y="3451895"/>
          <a:ext cx="4032448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87" name="Chart 586"/>
          <p:cNvGraphicFramePr/>
          <p:nvPr>
            <p:extLst/>
          </p:nvPr>
        </p:nvGraphicFramePr>
        <p:xfrm>
          <a:off x="467544" y="1434547"/>
          <a:ext cx="410445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6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747933" y="6382227"/>
            <a:ext cx="2133600" cy="475773"/>
          </a:xfrm>
          <a:prstGeom prst="rect">
            <a:avLst/>
          </a:prstGeom>
          <a:noFill/>
        </p:spPr>
        <p:txBody>
          <a:bodyPr lIns="81711" tIns="40855" rIns="81711" bIns="40855"/>
          <a:lstStyle/>
          <a:p>
            <a:fld id="{152159E7-2B93-4575-9620-CB42017A11F5}" type="slidenum">
              <a:rPr lang="en-US" smtClean="0">
                <a:latin typeface="Times New Roman" pitchFamily="18" charset="0"/>
              </a:rPr>
              <a:pPr/>
              <a:t>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0" y="0"/>
            <a:ext cx="9144000" cy="5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999" tIns="50794" rIns="99999" bIns="50794">
            <a:spAutoFit/>
          </a:bodyPr>
          <a:lstStyle/>
          <a:p>
            <a:pPr algn="ctr" defTabSz="1092314"/>
            <a:r>
              <a:rPr lang="en-US" sz="2800" b="1" dirty="0" smtClean="0">
                <a:solidFill>
                  <a:srgbClr val="3366FF"/>
                </a:solidFill>
              </a:rPr>
              <a:t>LHC vs SPS Beam parameters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228"/>
          <p:cNvGrpSpPr>
            <a:grpSpLocks/>
          </p:cNvGrpSpPr>
          <p:nvPr/>
        </p:nvGrpSpPr>
        <p:grpSpPr bwMode="auto">
          <a:xfrm>
            <a:off x="53531" y="1840991"/>
            <a:ext cx="5678488" cy="3600450"/>
            <a:chOff x="-3" y="-3"/>
            <a:chExt cx="2818" cy="4899"/>
          </a:xfrm>
        </p:grpSpPr>
        <p:grpSp>
          <p:nvGrpSpPr>
            <p:cNvPr id="15" name="Group 226"/>
            <p:cNvGrpSpPr>
              <a:grpSpLocks/>
            </p:cNvGrpSpPr>
            <p:nvPr/>
          </p:nvGrpSpPr>
          <p:grpSpPr bwMode="auto">
            <a:xfrm>
              <a:off x="0" y="0"/>
              <a:ext cx="2812" cy="4893"/>
              <a:chOff x="0" y="0"/>
              <a:chExt cx="2812" cy="4893"/>
            </a:xfrm>
          </p:grpSpPr>
          <p:grpSp>
            <p:nvGrpSpPr>
              <p:cNvPr id="17" name="Group 161"/>
              <p:cNvGrpSpPr>
                <a:grpSpLocks/>
              </p:cNvGrpSpPr>
              <p:nvPr/>
            </p:nvGrpSpPr>
            <p:grpSpPr bwMode="auto">
              <a:xfrm>
                <a:off x="0" y="0"/>
                <a:ext cx="1362" cy="403"/>
                <a:chOff x="0" y="0"/>
                <a:chExt cx="1362" cy="403"/>
              </a:xfrm>
            </p:grpSpPr>
            <p:sp>
              <p:nvSpPr>
                <p:cNvPr id="114" name="Rectangle 127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2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 b="1">
                      <a:solidFill>
                        <a:srgbClr val="3366FF"/>
                      </a:solidFill>
                      <a:cs typeface="Times New Roman" panose="02020603050405020304" pitchFamily="18" charset="0"/>
                    </a:rPr>
                    <a:t> Parameters</a:t>
                  </a:r>
                </a:p>
                <a:p>
                  <a:pPr algn="ctr"/>
                  <a:endParaRPr lang="en-GB" altLang="en-US" sz="1600">
                    <a:solidFill>
                      <a:srgbClr val="3366FF"/>
                    </a:solidFill>
                  </a:endParaRPr>
                </a:p>
              </p:txBody>
            </p:sp>
            <p:sp>
              <p:nvSpPr>
                <p:cNvPr id="115" name="Rectangle 16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8" name="Group 163"/>
              <p:cNvGrpSpPr>
                <a:grpSpLocks/>
              </p:cNvGrpSpPr>
              <p:nvPr/>
            </p:nvGrpSpPr>
            <p:grpSpPr bwMode="auto">
              <a:xfrm>
                <a:off x="1362" y="0"/>
                <a:ext cx="414" cy="403"/>
                <a:chOff x="1362" y="0"/>
                <a:chExt cx="414" cy="403"/>
              </a:xfrm>
            </p:grpSpPr>
            <p:sp>
              <p:nvSpPr>
                <p:cNvPr id="112" name="Rectangle 128"/>
                <p:cNvSpPr>
                  <a:spLocks noChangeArrowheads="1"/>
                </p:cNvSpPr>
                <p:nvPr/>
              </p:nvSpPr>
              <p:spPr bwMode="auto">
                <a:xfrm>
                  <a:off x="1405" y="0"/>
                  <a:ext cx="32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 b="1">
                      <a:solidFill>
                        <a:srgbClr val="3366FF"/>
                      </a:solidFill>
                      <a:cs typeface="Times New Roman" panose="02020603050405020304" pitchFamily="18" charset="0"/>
                    </a:rPr>
                    <a:t>LHC</a:t>
                  </a:r>
                </a:p>
                <a:p>
                  <a:pPr algn="ctr"/>
                  <a:endParaRPr lang="en-GB" altLang="en-US" sz="2300"/>
                </a:p>
              </p:txBody>
            </p:sp>
            <p:sp>
              <p:nvSpPr>
                <p:cNvPr id="113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62" y="0"/>
                  <a:ext cx="41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165"/>
              <p:cNvGrpSpPr>
                <a:grpSpLocks/>
              </p:cNvGrpSpPr>
              <p:nvPr/>
            </p:nvGrpSpPr>
            <p:grpSpPr bwMode="auto">
              <a:xfrm>
                <a:off x="1776" y="0"/>
                <a:ext cx="1036" cy="403"/>
                <a:chOff x="1776" y="0"/>
                <a:chExt cx="1036" cy="403"/>
              </a:xfrm>
            </p:grpSpPr>
            <p:sp>
              <p:nvSpPr>
                <p:cNvPr id="110" name="Rectangle 129"/>
                <p:cNvSpPr>
                  <a:spLocks noChangeArrowheads="1"/>
                </p:cNvSpPr>
                <p:nvPr/>
              </p:nvSpPr>
              <p:spPr bwMode="auto">
                <a:xfrm>
                  <a:off x="1819" y="0"/>
                  <a:ext cx="95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 b="1">
                      <a:solidFill>
                        <a:srgbClr val="3366FF"/>
                      </a:solidFill>
                      <a:cs typeface="Times New Roman" panose="02020603050405020304" pitchFamily="18" charset="0"/>
                    </a:rPr>
                    <a:t>SPS</a:t>
                  </a:r>
                </a:p>
                <a:p>
                  <a:pPr algn="ctr"/>
                  <a:endParaRPr lang="en-GB" altLang="en-US" sz="1600" b="1"/>
                </a:p>
              </p:txBody>
            </p:sp>
            <p:sp>
              <p:nvSpPr>
                <p:cNvPr id="111" name="Rectangle 164"/>
                <p:cNvSpPr>
                  <a:spLocks noChangeArrowheads="1"/>
                </p:cNvSpPr>
                <p:nvPr/>
              </p:nvSpPr>
              <p:spPr bwMode="auto">
                <a:xfrm>
                  <a:off x="1776" y="0"/>
                  <a:ext cx="10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0" name="Group 167"/>
              <p:cNvGrpSpPr>
                <a:grpSpLocks/>
              </p:cNvGrpSpPr>
              <p:nvPr/>
            </p:nvGrpSpPr>
            <p:grpSpPr bwMode="auto">
              <a:xfrm>
                <a:off x="0" y="403"/>
                <a:ext cx="1362" cy="518"/>
                <a:chOff x="0" y="403"/>
                <a:chExt cx="1362" cy="518"/>
              </a:xfrm>
            </p:grpSpPr>
            <p:sp>
              <p:nvSpPr>
                <p:cNvPr id="108" name="Rectangle 130"/>
                <p:cNvSpPr>
                  <a:spLocks noChangeArrowheads="1"/>
                </p:cNvSpPr>
                <p:nvPr/>
              </p:nvSpPr>
              <p:spPr bwMode="auto">
                <a:xfrm>
                  <a:off x="43" y="403"/>
                  <a:ext cx="12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Beam energy (GeV)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109" name="Rectangle 166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3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1" name="Group 169"/>
              <p:cNvGrpSpPr>
                <a:grpSpLocks/>
              </p:cNvGrpSpPr>
              <p:nvPr/>
            </p:nvGrpSpPr>
            <p:grpSpPr bwMode="auto">
              <a:xfrm>
                <a:off x="1362" y="403"/>
                <a:ext cx="414" cy="518"/>
                <a:chOff x="1362" y="403"/>
                <a:chExt cx="414" cy="518"/>
              </a:xfrm>
            </p:grpSpPr>
            <p:sp>
              <p:nvSpPr>
                <p:cNvPr id="106" name="Rectangle 131"/>
                <p:cNvSpPr>
                  <a:spLocks noChangeArrowheads="1"/>
                </p:cNvSpPr>
                <p:nvPr/>
              </p:nvSpPr>
              <p:spPr bwMode="auto">
                <a:xfrm>
                  <a:off x="1405" y="403"/>
                  <a:ext cx="32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7 000</a:t>
                  </a:r>
                </a:p>
                <a:p>
                  <a:pPr algn="ctr"/>
                  <a:endParaRPr lang="en-GB" altLang="en-US" sz="2300"/>
                </a:p>
              </p:txBody>
            </p:sp>
            <p:sp>
              <p:nvSpPr>
                <p:cNvPr id="107" name="Rectangle 168"/>
                <p:cNvSpPr>
                  <a:spLocks noChangeArrowheads="1"/>
                </p:cNvSpPr>
                <p:nvPr/>
              </p:nvSpPr>
              <p:spPr bwMode="auto">
                <a:xfrm>
                  <a:off x="1362" y="403"/>
                  <a:ext cx="41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2" name="Group 171"/>
              <p:cNvGrpSpPr>
                <a:grpSpLocks/>
              </p:cNvGrpSpPr>
              <p:nvPr/>
            </p:nvGrpSpPr>
            <p:grpSpPr bwMode="auto">
              <a:xfrm>
                <a:off x="1776" y="403"/>
                <a:ext cx="530" cy="518"/>
                <a:chOff x="1776" y="403"/>
                <a:chExt cx="530" cy="518"/>
              </a:xfrm>
            </p:grpSpPr>
            <p:sp>
              <p:nvSpPr>
                <p:cNvPr id="104" name="Rectangle 132"/>
                <p:cNvSpPr>
                  <a:spLocks noChangeArrowheads="1"/>
                </p:cNvSpPr>
                <p:nvPr/>
              </p:nvSpPr>
              <p:spPr bwMode="auto">
                <a:xfrm>
                  <a:off x="1819" y="403"/>
                  <a:ext cx="444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26</a:t>
                  </a:r>
                  <a:endParaRPr lang="en-GB" altLang="en-US" sz="1600"/>
                </a:p>
              </p:txBody>
            </p:sp>
            <p:sp>
              <p:nvSpPr>
                <p:cNvPr id="105" name="Rectangle 170"/>
                <p:cNvSpPr>
                  <a:spLocks noChangeArrowheads="1"/>
                </p:cNvSpPr>
                <p:nvPr/>
              </p:nvSpPr>
              <p:spPr bwMode="auto">
                <a:xfrm>
                  <a:off x="1776" y="403"/>
                  <a:ext cx="53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173"/>
              <p:cNvGrpSpPr>
                <a:grpSpLocks/>
              </p:cNvGrpSpPr>
              <p:nvPr/>
            </p:nvGrpSpPr>
            <p:grpSpPr bwMode="auto">
              <a:xfrm>
                <a:off x="2306" y="403"/>
                <a:ext cx="506" cy="518"/>
                <a:chOff x="2306" y="403"/>
                <a:chExt cx="506" cy="518"/>
              </a:xfrm>
            </p:grpSpPr>
            <p:sp>
              <p:nvSpPr>
                <p:cNvPr id="102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49" y="403"/>
                  <a:ext cx="42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450</a:t>
                  </a:r>
                </a:p>
                <a:p>
                  <a:pPr algn="ctr"/>
                  <a:endParaRPr lang="en-GB" altLang="en-US" sz="2300"/>
                </a:p>
              </p:txBody>
            </p:sp>
            <p:sp>
              <p:nvSpPr>
                <p:cNvPr id="103" name="Rectangle 172"/>
                <p:cNvSpPr>
                  <a:spLocks noChangeArrowheads="1"/>
                </p:cNvSpPr>
                <p:nvPr/>
              </p:nvSpPr>
              <p:spPr bwMode="auto">
                <a:xfrm>
                  <a:off x="2306" y="403"/>
                  <a:ext cx="50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4" name="Group 175"/>
              <p:cNvGrpSpPr>
                <a:grpSpLocks/>
              </p:cNvGrpSpPr>
              <p:nvPr/>
            </p:nvGrpSpPr>
            <p:grpSpPr bwMode="auto">
              <a:xfrm>
                <a:off x="0" y="921"/>
                <a:ext cx="1362" cy="403"/>
                <a:chOff x="0" y="921"/>
                <a:chExt cx="1362" cy="403"/>
              </a:xfrm>
            </p:grpSpPr>
            <p:sp>
              <p:nvSpPr>
                <p:cNvPr id="100" name="Rectangle 134"/>
                <p:cNvSpPr>
                  <a:spLocks noChangeArrowheads="1"/>
                </p:cNvSpPr>
                <p:nvPr/>
              </p:nvSpPr>
              <p:spPr bwMode="auto">
                <a:xfrm>
                  <a:off x="43" y="921"/>
                  <a:ext cx="12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Bunch length (ns)</a:t>
                  </a:r>
                </a:p>
                <a:p>
                  <a:pPr algn="ctr"/>
                  <a:endParaRPr lang="en-GB" altLang="en-US" sz="1500"/>
                </a:p>
              </p:txBody>
            </p:sp>
            <p:sp>
              <p:nvSpPr>
                <p:cNvPr id="101" name="Rectangle 174"/>
                <p:cNvSpPr>
                  <a:spLocks noChangeArrowheads="1"/>
                </p:cNvSpPr>
                <p:nvPr/>
              </p:nvSpPr>
              <p:spPr bwMode="auto">
                <a:xfrm>
                  <a:off x="0" y="921"/>
                  <a:ext cx="13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5" name="Group 177"/>
              <p:cNvGrpSpPr>
                <a:grpSpLocks/>
              </p:cNvGrpSpPr>
              <p:nvPr/>
            </p:nvGrpSpPr>
            <p:grpSpPr bwMode="auto">
              <a:xfrm>
                <a:off x="1362" y="921"/>
                <a:ext cx="414" cy="403"/>
                <a:chOff x="1362" y="921"/>
                <a:chExt cx="414" cy="403"/>
              </a:xfrm>
            </p:grpSpPr>
            <p:sp>
              <p:nvSpPr>
                <p:cNvPr id="98" name="Rectangle 135"/>
                <p:cNvSpPr>
                  <a:spLocks noChangeArrowheads="1"/>
                </p:cNvSpPr>
                <p:nvPr/>
              </p:nvSpPr>
              <p:spPr bwMode="auto">
                <a:xfrm>
                  <a:off x="1405" y="921"/>
                  <a:ext cx="32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99" name="Rectangle 176"/>
                <p:cNvSpPr>
                  <a:spLocks noChangeArrowheads="1"/>
                </p:cNvSpPr>
                <p:nvPr/>
              </p:nvSpPr>
              <p:spPr bwMode="auto">
                <a:xfrm>
                  <a:off x="1362" y="921"/>
                  <a:ext cx="41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6" name="Group 179"/>
              <p:cNvGrpSpPr>
                <a:grpSpLocks/>
              </p:cNvGrpSpPr>
              <p:nvPr/>
            </p:nvGrpSpPr>
            <p:grpSpPr bwMode="auto">
              <a:xfrm>
                <a:off x="1776" y="921"/>
                <a:ext cx="530" cy="403"/>
                <a:chOff x="1776" y="921"/>
                <a:chExt cx="530" cy="403"/>
              </a:xfrm>
            </p:grpSpPr>
            <p:sp>
              <p:nvSpPr>
                <p:cNvPr id="96" name="Rectangle 136"/>
                <p:cNvSpPr>
                  <a:spLocks noChangeArrowheads="1"/>
                </p:cNvSpPr>
                <p:nvPr/>
              </p:nvSpPr>
              <p:spPr bwMode="auto">
                <a:xfrm>
                  <a:off x="1819" y="921"/>
                  <a:ext cx="44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2.8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97" name="Rectangle 178"/>
                <p:cNvSpPr>
                  <a:spLocks noChangeArrowheads="1"/>
                </p:cNvSpPr>
                <p:nvPr/>
              </p:nvSpPr>
              <p:spPr bwMode="auto">
                <a:xfrm>
                  <a:off x="1776" y="921"/>
                  <a:ext cx="53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7" name="Group 181"/>
              <p:cNvGrpSpPr>
                <a:grpSpLocks/>
              </p:cNvGrpSpPr>
              <p:nvPr/>
            </p:nvGrpSpPr>
            <p:grpSpPr bwMode="auto">
              <a:xfrm>
                <a:off x="2306" y="921"/>
                <a:ext cx="506" cy="403"/>
                <a:chOff x="2306" y="921"/>
                <a:chExt cx="506" cy="403"/>
              </a:xfrm>
            </p:grpSpPr>
            <p:sp>
              <p:nvSpPr>
                <p:cNvPr id="94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49" y="921"/>
                  <a:ext cx="4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1.7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95" name="Rectangle 180"/>
                <p:cNvSpPr>
                  <a:spLocks noChangeArrowheads="1"/>
                </p:cNvSpPr>
                <p:nvPr/>
              </p:nvSpPr>
              <p:spPr bwMode="auto">
                <a:xfrm>
                  <a:off x="2306" y="921"/>
                  <a:ext cx="5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8" name="Group 183"/>
              <p:cNvGrpSpPr>
                <a:grpSpLocks/>
              </p:cNvGrpSpPr>
              <p:nvPr/>
            </p:nvGrpSpPr>
            <p:grpSpPr bwMode="auto">
              <a:xfrm>
                <a:off x="0" y="1324"/>
                <a:ext cx="1362" cy="403"/>
                <a:chOff x="0" y="1324"/>
                <a:chExt cx="1362" cy="403"/>
              </a:xfrm>
            </p:grpSpPr>
            <p:sp>
              <p:nvSpPr>
                <p:cNvPr id="92" name="Rectangle 138"/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12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Revolution period (</a:t>
                  </a:r>
                  <a:r>
                    <a:rPr lang="en-GB" altLang="en-US" sz="1600"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lang="en-GB" altLang="en-US" sz="1600">
                      <a:cs typeface="Times New Roman" panose="02020603050405020304" pitchFamily="18" charset="0"/>
                    </a:rPr>
                    <a:t>s)</a:t>
                  </a:r>
                  <a:endParaRPr lang="en-GB" altLang="en-US" sz="1600"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algn="ctr"/>
                  <a:endParaRPr lang="en-GB" altLang="en-US" sz="1600"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93" name="Rectangle 182"/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13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185"/>
              <p:cNvGrpSpPr>
                <a:grpSpLocks/>
              </p:cNvGrpSpPr>
              <p:nvPr/>
            </p:nvGrpSpPr>
            <p:grpSpPr bwMode="auto">
              <a:xfrm>
                <a:off x="1362" y="1324"/>
                <a:ext cx="414" cy="403"/>
                <a:chOff x="1362" y="1324"/>
                <a:chExt cx="414" cy="403"/>
              </a:xfrm>
            </p:grpSpPr>
            <p:sp>
              <p:nvSpPr>
                <p:cNvPr id="90" name="Rectangle 139"/>
                <p:cNvSpPr>
                  <a:spLocks noChangeArrowheads="1"/>
                </p:cNvSpPr>
                <p:nvPr/>
              </p:nvSpPr>
              <p:spPr bwMode="auto">
                <a:xfrm>
                  <a:off x="1405" y="1324"/>
                  <a:ext cx="32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89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91" name="Rectangle 184"/>
                <p:cNvSpPr>
                  <a:spLocks noChangeArrowheads="1"/>
                </p:cNvSpPr>
                <p:nvPr/>
              </p:nvSpPr>
              <p:spPr bwMode="auto">
                <a:xfrm>
                  <a:off x="1362" y="1324"/>
                  <a:ext cx="41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0" name="Group 187"/>
              <p:cNvGrpSpPr>
                <a:grpSpLocks/>
              </p:cNvGrpSpPr>
              <p:nvPr/>
            </p:nvGrpSpPr>
            <p:grpSpPr bwMode="auto">
              <a:xfrm>
                <a:off x="1776" y="1324"/>
                <a:ext cx="1036" cy="403"/>
                <a:chOff x="1776" y="1324"/>
                <a:chExt cx="1036" cy="403"/>
              </a:xfrm>
            </p:grpSpPr>
            <p:sp>
              <p:nvSpPr>
                <p:cNvPr id="88" name="Rectangle 140"/>
                <p:cNvSpPr>
                  <a:spLocks noChangeArrowheads="1"/>
                </p:cNvSpPr>
                <p:nvPr/>
              </p:nvSpPr>
              <p:spPr bwMode="auto">
                <a:xfrm>
                  <a:off x="1819" y="1324"/>
                  <a:ext cx="95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23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89" name="Rectangle 186"/>
                <p:cNvSpPr>
                  <a:spLocks noChangeArrowheads="1"/>
                </p:cNvSpPr>
                <p:nvPr/>
              </p:nvSpPr>
              <p:spPr bwMode="auto">
                <a:xfrm>
                  <a:off x="1776" y="1324"/>
                  <a:ext cx="10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1" name="Group 189"/>
              <p:cNvGrpSpPr>
                <a:grpSpLocks/>
              </p:cNvGrpSpPr>
              <p:nvPr/>
            </p:nvGrpSpPr>
            <p:grpSpPr bwMode="auto">
              <a:xfrm>
                <a:off x="0" y="1727"/>
                <a:ext cx="1362" cy="403"/>
                <a:chOff x="0" y="1727"/>
                <a:chExt cx="1362" cy="403"/>
              </a:xfrm>
            </p:grpSpPr>
            <p:sp>
              <p:nvSpPr>
                <p:cNvPr id="86" name="Rectangle 141"/>
                <p:cNvSpPr>
                  <a:spLocks noChangeArrowheads="1"/>
                </p:cNvSpPr>
                <p:nvPr/>
              </p:nvSpPr>
              <p:spPr bwMode="auto">
                <a:xfrm>
                  <a:off x="43" y="1727"/>
                  <a:ext cx="12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Batch spacing (ns)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87" name="Rectangle 188"/>
                <p:cNvSpPr>
                  <a:spLocks noChangeArrowheads="1"/>
                </p:cNvSpPr>
                <p:nvPr/>
              </p:nvSpPr>
              <p:spPr bwMode="auto">
                <a:xfrm>
                  <a:off x="0" y="1727"/>
                  <a:ext cx="13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2" name="Group 191"/>
              <p:cNvGrpSpPr>
                <a:grpSpLocks/>
              </p:cNvGrpSpPr>
              <p:nvPr/>
            </p:nvGrpSpPr>
            <p:grpSpPr bwMode="auto">
              <a:xfrm>
                <a:off x="1362" y="1727"/>
                <a:ext cx="414" cy="403"/>
                <a:chOff x="1362" y="1727"/>
                <a:chExt cx="414" cy="403"/>
              </a:xfrm>
            </p:grpSpPr>
            <p:sp>
              <p:nvSpPr>
                <p:cNvPr id="84" name="Rectangle 142"/>
                <p:cNvSpPr>
                  <a:spLocks noChangeArrowheads="1"/>
                </p:cNvSpPr>
                <p:nvPr/>
              </p:nvSpPr>
              <p:spPr bwMode="auto">
                <a:xfrm>
                  <a:off x="1405" y="1727"/>
                  <a:ext cx="32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-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85" name="Rectangle 190"/>
                <p:cNvSpPr>
                  <a:spLocks noChangeArrowheads="1"/>
                </p:cNvSpPr>
                <p:nvPr/>
              </p:nvSpPr>
              <p:spPr bwMode="auto">
                <a:xfrm>
                  <a:off x="1362" y="1727"/>
                  <a:ext cx="41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3" name="Group 193"/>
              <p:cNvGrpSpPr>
                <a:grpSpLocks/>
              </p:cNvGrpSpPr>
              <p:nvPr/>
            </p:nvGrpSpPr>
            <p:grpSpPr bwMode="auto">
              <a:xfrm>
                <a:off x="1776" y="1727"/>
                <a:ext cx="1036" cy="403"/>
                <a:chOff x="1776" y="1727"/>
                <a:chExt cx="1036" cy="403"/>
              </a:xfrm>
            </p:grpSpPr>
            <p:sp>
              <p:nvSpPr>
                <p:cNvPr id="82" name="Rectangle 143"/>
                <p:cNvSpPr>
                  <a:spLocks noChangeArrowheads="1"/>
                </p:cNvSpPr>
                <p:nvPr/>
              </p:nvSpPr>
              <p:spPr bwMode="auto">
                <a:xfrm>
                  <a:off x="1819" y="1727"/>
                  <a:ext cx="95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225</a:t>
                  </a:r>
                </a:p>
                <a:p>
                  <a:pPr algn="ctr"/>
                  <a:endParaRPr lang="en-GB" altLang="en-US" sz="2300"/>
                </a:p>
              </p:txBody>
            </p:sp>
            <p:sp>
              <p:nvSpPr>
                <p:cNvPr id="83" name="Rectangle 192"/>
                <p:cNvSpPr>
                  <a:spLocks noChangeArrowheads="1"/>
                </p:cNvSpPr>
                <p:nvPr/>
              </p:nvSpPr>
              <p:spPr bwMode="auto">
                <a:xfrm>
                  <a:off x="1776" y="1727"/>
                  <a:ext cx="10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4" name="Group 195"/>
              <p:cNvGrpSpPr>
                <a:grpSpLocks/>
              </p:cNvGrpSpPr>
              <p:nvPr/>
            </p:nvGrpSpPr>
            <p:grpSpPr bwMode="auto">
              <a:xfrm>
                <a:off x="0" y="2130"/>
                <a:ext cx="1362" cy="518"/>
                <a:chOff x="0" y="2130"/>
                <a:chExt cx="1362" cy="518"/>
              </a:xfrm>
            </p:grpSpPr>
            <p:sp>
              <p:nvSpPr>
                <p:cNvPr id="80" name="Rectangle 144"/>
                <p:cNvSpPr>
                  <a:spLocks noChangeArrowheads="1"/>
                </p:cNvSpPr>
                <p:nvPr/>
              </p:nvSpPr>
              <p:spPr bwMode="auto">
                <a:xfrm>
                  <a:off x="43" y="2130"/>
                  <a:ext cx="12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Beam current (mA)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81" name="Rectangle 194"/>
                <p:cNvSpPr>
                  <a:spLocks noChangeArrowheads="1"/>
                </p:cNvSpPr>
                <p:nvPr/>
              </p:nvSpPr>
              <p:spPr bwMode="auto">
                <a:xfrm>
                  <a:off x="0" y="2130"/>
                  <a:ext cx="13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197"/>
              <p:cNvGrpSpPr>
                <a:grpSpLocks/>
              </p:cNvGrpSpPr>
              <p:nvPr/>
            </p:nvGrpSpPr>
            <p:grpSpPr bwMode="auto">
              <a:xfrm>
                <a:off x="1362" y="2130"/>
                <a:ext cx="414" cy="518"/>
                <a:chOff x="1362" y="2130"/>
                <a:chExt cx="414" cy="518"/>
              </a:xfrm>
            </p:grpSpPr>
            <p:sp>
              <p:nvSpPr>
                <p:cNvPr id="78" name="Rectangle 145"/>
                <p:cNvSpPr>
                  <a:spLocks noChangeArrowheads="1"/>
                </p:cNvSpPr>
                <p:nvPr/>
              </p:nvSpPr>
              <p:spPr bwMode="auto">
                <a:xfrm>
                  <a:off x="1405" y="2130"/>
                  <a:ext cx="32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560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79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62" y="2130"/>
                  <a:ext cx="41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6" name="Group 199"/>
              <p:cNvGrpSpPr>
                <a:grpSpLocks/>
              </p:cNvGrpSpPr>
              <p:nvPr/>
            </p:nvGrpSpPr>
            <p:grpSpPr bwMode="auto">
              <a:xfrm>
                <a:off x="1776" y="2130"/>
                <a:ext cx="1036" cy="518"/>
                <a:chOff x="1776" y="2130"/>
                <a:chExt cx="1036" cy="518"/>
              </a:xfrm>
            </p:grpSpPr>
            <p:sp>
              <p:nvSpPr>
                <p:cNvPr id="76" name="Rectangle 146"/>
                <p:cNvSpPr>
                  <a:spLocks noChangeArrowheads="1"/>
                </p:cNvSpPr>
                <p:nvPr/>
              </p:nvSpPr>
              <p:spPr bwMode="auto">
                <a:xfrm>
                  <a:off x="1819" y="2130"/>
                  <a:ext cx="95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55 / 110 / 165 / 220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77" name="Rectangle 198"/>
                <p:cNvSpPr>
                  <a:spLocks noChangeArrowheads="1"/>
                </p:cNvSpPr>
                <p:nvPr/>
              </p:nvSpPr>
              <p:spPr bwMode="auto">
                <a:xfrm>
                  <a:off x="1776" y="2130"/>
                  <a:ext cx="103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7" name="Group 201"/>
              <p:cNvGrpSpPr>
                <a:grpSpLocks/>
              </p:cNvGrpSpPr>
              <p:nvPr/>
            </p:nvGrpSpPr>
            <p:grpSpPr bwMode="auto">
              <a:xfrm>
                <a:off x="0" y="2648"/>
                <a:ext cx="1362" cy="403"/>
                <a:chOff x="0" y="2648"/>
                <a:chExt cx="1362" cy="403"/>
              </a:xfrm>
            </p:grpSpPr>
            <p:sp>
              <p:nvSpPr>
                <p:cNvPr id="74" name="Rectangle 147"/>
                <p:cNvSpPr>
                  <a:spLocks noChangeArrowheads="1"/>
                </p:cNvSpPr>
                <p:nvPr/>
              </p:nvSpPr>
              <p:spPr bwMode="auto">
                <a:xfrm>
                  <a:off x="43" y="2648"/>
                  <a:ext cx="12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Number of batches</a:t>
                  </a:r>
                </a:p>
                <a:p>
                  <a:pPr algn="ctr"/>
                  <a:endParaRPr lang="en-GB" altLang="en-US" sz="1500"/>
                </a:p>
              </p:txBody>
            </p:sp>
            <p:sp>
              <p:nvSpPr>
                <p:cNvPr id="75" name="Rectangle 200"/>
                <p:cNvSpPr>
                  <a:spLocks noChangeArrowheads="1"/>
                </p:cNvSpPr>
                <p:nvPr/>
              </p:nvSpPr>
              <p:spPr bwMode="auto">
                <a:xfrm>
                  <a:off x="0" y="2648"/>
                  <a:ext cx="13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8" name="Group 203"/>
              <p:cNvGrpSpPr>
                <a:grpSpLocks/>
              </p:cNvGrpSpPr>
              <p:nvPr/>
            </p:nvGrpSpPr>
            <p:grpSpPr bwMode="auto">
              <a:xfrm>
                <a:off x="1362" y="2648"/>
                <a:ext cx="414" cy="403"/>
                <a:chOff x="1362" y="2648"/>
                <a:chExt cx="414" cy="403"/>
              </a:xfrm>
            </p:grpSpPr>
            <p:sp>
              <p:nvSpPr>
                <p:cNvPr id="72" name="Rectangle 148"/>
                <p:cNvSpPr>
                  <a:spLocks noChangeArrowheads="1"/>
                </p:cNvSpPr>
                <p:nvPr/>
              </p:nvSpPr>
              <p:spPr bwMode="auto">
                <a:xfrm>
                  <a:off x="1405" y="2648"/>
                  <a:ext cx="32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-</a:t>
                  </a:r>
                </a:p>
                <a:p>
                  <a:pPr algn="ctr"/>
                  <a:endParaRPr lang="en-GB" altLang="en-US" sz="2300"/>
                </a:p>
              </p:txBody>
            </p:sp>
            <p:sp>
              <p:nvSpPr>
                <p:cNvPr id="73" name="Rectangle 202"/>
                <p:cNvSpPr>
                  <a:spLocks noChangeArrowheads="1"/>
                </p:cNvSpPr>
                <p:nvPr/>
              </p:nvSpPr>
              <p:spPr bwMode="auto">
                <a:xfrm>
                  <a:off x="1362" y="2648"/>
                  <a:ext cx="41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9" name="Group 205"/>
              <p:cNvGrpSpPr>
                <a:grpSpLocks/>
              </p:cNvGrpSpPr>
              <p:nvPr/>
            </p:nvGrpSpPr>
            <p:grpSpPr bwMode="auto">
              <a:xfrm>
                <a:off x="1776" y="2648"/>
                <a:ext cx="1036" cy="403"/>
                <a:chOff x="1776" y="2648"/>
                <a:chExt cx="1036" cy="403"/>
              </a:xfrm>
            </p:grpSpPr>
            <p:sp>
              <p:nvSpPr>
                <p:cNvPr id="70" name="Rectangle 149"/>
                <p:cNvSpPr>
                  <a:spLocks noChangeArrowheads="1"/>
                </p:cNvSpPr>
                <p:nvPr/>
              </p:nvSpPr>
              <p:spPr bwMode="auto">
                <a:xfrm>
                  <a:off x="1819" y="2648"/>
                  <a:ext cx="95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1 / 2 / 3 / 4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71" name="Rectangle 204"/>
                <p:cNvSpPr>
                  <a:spLocks noChangeArrowheads="1"/>
                </p:cNvSpPr>
                <p:nvPr/>
              </p:nvSpPr>
              <p:spPr bwMode="auto">
                <a:xfrm>
                  <a:off x="1776" y="2648"/>
                  <a:ext cx="10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0" name="Group 207"/>
              <p:cNvGrpSpPr>
                <a:grpSpLocks/>
              </p:cNvGrpSpPr>
              <p:nvPr/>
            </p:nvGrpSpPr>
            <p:grpSpPr bwMode="auto">
              <a:xfrm>
                <a:off x="0" y="3051"/>
                <a:ext cx="1362" cy="518"/>
                <a:chOff x="0" y="3051"/>
                <a:chExt cx="1362" cy="518"/>
              </a:xfrm>
            </p:grpSpPr>
            <p:sp>
              <p:nvSpPr>
                <p:cNvPr id="68" name="Rectangle 150"/>
                <p:cNvSpPr>
                  <a:spLocks noChangeArrowheads="1"/>
                </p:cNvSpPr>
                <p:nvPr/>
              </p:nvSpPr>
              <p:spPr bwMode="auto">
                <a:xfrm>
                  <a:off x="43" y="3051"/>
                  <a:ext cx="12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Number of bunches</a:t>
                  </a:r>
                </a:p>
                <a:p>
                  <a:pPr algn="ctr"/>
                  <a:endParaRPr lang="en-GB" altLang="en-US" sz="2300"/>
                </a:p>
              </p:txBody>
            </p:sp>
            <p:sp>
              <p:nvSpPr>
                <p:cNvPr id="69" name="Rectangle 206"/>
                <p:cNvSpPr>
                  <a:spLocks noChangeArrowheads="1"/>
                </p:cNvSpPr>
                <p:nvPr/>
              </p:nvSpPr>
              <p:spPr bwMode="auto">
                <a:xfrm>
                  <a:off x="0" y="3051"/>
                  <a:ext cx="13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" name="Group 209"/>
              <p:cNvGrpSpPr>
                <a:grpSpLocks/>
              </p:cNvGrpSpPr>
              <p:nvPr/>
            </p:nvGrpSpPr>
            <p:grpSpPr bwMode="auto">
              <a:xfrm>
                <a:off x="1362" y="3051"/>
                <a:ext cx="414" cy="518"/>
                <a:chOff x="1362" y="3051"/>
                <a:chExt cx="414" cy="518"/>
              </a:xfrm>
            </p:grpSpPr>
            <p:sp>
              <p:nvSpPr>
                <p:cNvPr id="66" name="Rectangle 151"/>
                <p:cNvSpPr>
                  <a:spLocks noChangeArrowheads="1"/>
                </p:cNvSpPr>
                <p:nvPr/>
              </p:nvSpPr>
              <p:spPr bwMode="auto">
                <a:xfrm>
                  <a:off x="1405" y="3051"/>
                  <a:ext cx="32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2808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67" name="Rectangle 208"/>
                <p:cNvSpPr>
                  <a:spLocks noChangeArrowheads="1"/>
                </p:cNvSpPr>
                <p:nvPr/>
              </p:nvSpPr>
              <p:spPr bwMode="auto">
                <a:xfrm>
                  <a:off x="1362" y="3051"/>
                  <a:ext cx="41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2" name="Group 211"/>
              <p:cNvGrpSpPr>
                <a:grpSpLocks/>
              </p:cNvGrpSpPr>
              <p:nvPr/>
            </p:nvGrpSpPr>
            <p:grpSpPr bwMode="auto">
              <a:xfrm>
                <a:off x="1776" y="3051"/>
                <a:ext cx="1036" cy="518"/>
                <a:chOff x="1776" y="3051"/>
                <a:chExt cx="1036" cy="518"/>
              </a:xfrm>
            </p:grpSpPr>
            <p:sp>
              <p:nvSpPr>
                <p:cNvPr id="64" name="Rectangle 152"/>
                <p:cNvSpPr>
                  <a:spLocks noChangeArrowheads="1"/>
                </p:cNvSpPr>
                <p:nvPr/>
              </p:nvSpPr>
              <p:spPr bwMode="auto">
                <a:xfrm>
                  <a:off x="1819" y="3051"/>
                  <a:ext cx="95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72  / 144 / 216 / 288</a:t>
                  </a:r>
                </a:p>
                <a:p>
                  <a:pPr algn="ctr"/>
                  <a:endParaRPr lang="en-GB" altLang="en-US" sz="2300"/>
                </a:p>
              </p:txBody>
            </p:sp>
            <p:sp>
              <p:nvSpPr>
                <p:cNvPr id="65" name="Rectangle 210"/>
                <p:cNvSpPr>
                  <a:spLocks noChangeArrowheads="1"/>
                </p:cNvSpPr>
                <p:nvPr/>
              </p:nvSpPr>
              <p:spPr bwMode="auto">
                <a:xfrm>
                  <a:off x="1776" y="3051"/>
                  <a:ext cx="103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3" name="Group 213"/>
              <p:cNvGrpSpPr>
                <a:grpSpLocks/>
              </p:cNvGrpSpPr>
              <p:nvPr/>
            </p:nvGrpSpPr>
            <p:grpSpPr bwMode="auto">
              <a:xfrm>
                <a:off x="0" y="3569"/>
                <a:ext cx="1362" cy="403"/>
                <a:chOff x="0" y="3569"/>
                <a:chExt cx="1362" cy="403"/>
              </a:xfrm>
            </p:grpSpPr>
            <p:sp>
              <p:nvSpPr>
                <p:cNvPr id="62" name="Rectangle 153"/>
                <p:cNvSpPr>
                  <a:spLocks noChangeArrowheads="1"/>
                </p:cNvSpPr>
                <p:nvPr/>
              </p:nvSpPr>
              <p:spPr bwMode="auto">
                <a:xfrm>
                  <a:off x="43" y="3569"/>
                  <a:ext cx="12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Filling factor (%)</a:t>
                  </a:r>
                </a:p>
                <a:p>
                  <a:pPr algn="ctr"/>
                  <a:endParaRPr lang="en-GB" altLang="en-US" sz="1500"/>
                </a:p>
              </p:txBody>
            </p:sp>
            <p:sp>
              <p:nvSpPr>
                <p:cNvPr id="63" name="Rectangle 212"/>
                <p:cNvSpPr>
                  <a:spLocks noChangeArrowheads="1"/>
                </p:cNvSpPr>
                <p:nvPr/>
              </p:nvSpPr>
              <p:spPr bwMode="auto">
                <a:xfrm>
                  <a:off x="0" y="3569"/>
                  <a:ext cx="13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" name="Group 215"/>
              <p:cNvGrpSpPr>
                <a:grpSpLocks/>
              </p:cNvGrpSpPr>
              <p:nvPr/>
            </p:nvGrpSpPr>
            <p:grpSpPr bwMode="auto">
              <a:xfrm>
                <a:off x="1362" y="3569"/>
                <a:ext cx="414" cy="403"/>
                <a:chOff x="1362" y="3569"/>
                <a:chExt cx="414" cy="403"/>
              </a:xfrm>
            </p:grpSpPr>
            <p:sp>
              <p:nvSpPr>
                <p:cNvPr id="60" name="Rectangle 154"/>
                <p:cNvSpPr>
                  <a:spLocks noChangeArrowheads="1"/>
                </p:cNvSpPr>
                <p:nvPr/>
              </p:nvSpPr>
              <p:spPr bwMode="auto">
                <a:xfrm>
                  <a:off x="1405" y="3569"/>
                  <a:ext cx="32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79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61" name="Rectangle 214"/>
                <p:cNvSpPr>
                  <a:spLocks noChangeArrowheads="1"/>
                </p:cNvSpPr>
                <p:nvPr/>
              </p:nvSpPr>
              <p:spPr bwMode="auto">
                <a:xfrm>
                  <a:off x="1362" y="3569"/>
                  <a:ext cx="41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5" name="Group 217"/>
              <p:cNvGrpSpPr>
                <a:grpSpLocks/>
              </p:cNvGrpSpPr>
              <p:nvPr/>
            </p:nvGrpSpPr>
            <p:grpSpPr bwMode="auto">
              <a:xfrm>
                <a:off x="1776" y="3569"/>
                <a:ext cx="1036" cy="403"/>
                <a:chOff x="1776" y="3569"/>
                <a:chExt cx="1036" cy="403"/>
              </a:xfrm>
            </p:grpSpPr>
            <p:sp>
              <p:nvSpPr>
                <p:cNvPr id="58" name="Rectangle 155"/>
                <p:cNvSpPr>
                  <a:spLocks noChangeArrowheads="1"/>
                </p:cNvSpPr>
                <p:nvPr/>
              </p:nvSpPr>
              <p:spPr bwMode="auto">
                <a:xfrm>
                  <a:off x="1819" y="3569"/>
                  <a:ext cx="95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9 / 16 / 24 / 31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59" name="Rectangle 216"/>
                <p:cNvSpPr>
                  <a:spLocks noChangeArrowheads="1"/>
                </p:cNvSpPr>
                <p:nvPr/>
              </p:nvSpPr>
              <p:spPr bwMode="auto">
                <a:xfrm>
                  <a:off x="1776" y="3569"/>
                  <a:ext cx="10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6" name="Group 219"/>
              <p:cNvGrpSpPr>
                <a:grpSpLocks/>
              </p:cNvGrpSpPr>
              <p:nvPr/>
            </p:nvGrpSpPr>
            <p:grpSpPr bwMode="auto">
              <a:xfrm>
                <a:off x="0" y="3972"/>
                <a:ext cx="1362" cy="518"/>
                <a:chOff x="0" y="3972"/>
                <a:chExt cx="1362" cy="518"/>
              </a:xfrm>
            </p:grpSpPr>
            <p:sp>
              <p:nvSpPr>
                <p:cNvPr id="56" name="Rectangle 156"/>
                <p:cNvSpPr>
                  <a:spLocks noChangeArrowheads="1"/>
                </p:cNvSpPr>
                <p:nvPr/>
              </p:nvSpPr>
              <p:spPr bwMode="auto">
                <a:xfrm>
                  <a:off x="43" y="3972"/>
                  <a:ext cx="12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500">
                      <a:cs typeface="Times New Roman" panose="02020603050405020304" pitchFamily="18" charset="0"/>
                    </a:rPr>
                    <a:t>Bunch current (protons/bunch)</a:t>
                  </a:r>
                </a:p>
                <a:p>
                  <a:pPr algn="ctr"/>
                  <a:endParaRPr lang="en-GB" altLang="en-US" sz="1500"/>
                </a:p>
              </p:txBody>
            </p:sp>
            <p:sp>
              <p:nvSpPr>
                <p:cNvPr id="57" name="Rectangle 218"/>
                <p:cNvSpPr>
                  <a:spLocks noChangeArrowheads="1"/>
                </p:cNvSpPr>
                <p:nvPr/>
              </p:nvSpPr>
              <p:spPr bwMode="auto">
                <a:xfrm>
                  <a:off x="0" y="3972"/>
                  <a:ext cx="13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7" name="Group 221"/>
              <p:cNvGrpSpPr>
                <a:grpSpLocks/>
              </p:cNvGrpSpPr>
              <p:nvPr/>
            </p:nvGrpSpPr>
            <p:grpSpPr bwMode="auto">
              <a:xfrm>
                <a:off x="1362" y="3972"/>
                <a:ext cx="1450" cy="518"/>
                <a:chOff x="1362" y="3972"/>
                <a:chExt cx="1450" cy="518"/>
              </a:xfrm>
            </p:grpSpPr>
            <p:sp>
              <p:nvSpPr>
                <p:cNvPr id="54" name="Rectangle 157"/>
                <p:cNvSpPr>
                  <a:spLocks noChangeArrowheads="1"/>
                </p:cNvSpPr>
                <p:nvPr/>
              </p:nvSpPr>
              <p:spPr bwMode="auto">
                <a:xfrm>
                  <a:off x="1405" y="3972"/>
                  <a:ext cx="1364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solidFill>
                        <a:srgbClr val="FF0066"/>
                      </a:solidFill>
                      <a:cs typeface="Times New Roman" panose="02020603050405020304" pitchFamily="18" charset="0"/>
                    </a:rPr>
                    <a:t>1.1 10</a:t>
                  </a:r>
                  <a:r>
                    <a:rPr lang="en-GB" altLang="en-US" sz="1600" baseline="30000">
                      <a:solidFill>
                        <a:srgbClr val="FF0066"/>
                      </a:solidFill>
                      <a:cs typeface="Times New Roman" panose="02020603050405020304" pitchFamily="18" charset="0"/>
                    </a:rPr>
                    <a:t>11</a:t>
                  </a:r>
                  <a:endParaRPr lang="en-GB" altLang="en-US" sz="1600"/>
                </a:p>
              </p:txBody>
            </p:sp>
            <p:sp>
              <p:nvSpPr>
                <p:cNvPr id="55" name="Rectangle 220"/>
                <p:cNvSpPr>
                  <a:spLocks noChangeArrowheads="1"/>
                </p:cNvSpPr>
                <p:nvPr/>
              </p:nvSpPr>
              <p:spPr bwMode="auto">
                <a:xfrm>
                  <a:off x="1362" y="3972"/>
                  <a:ext cx="145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8" name="Group 223"/>
              <p:cNvGrpSpPr>
                <a:grpSpLocks/>
              </p:cNvGrpSpPr>
              <p:nvPr/>
            </p:nvGrpSpPr>
            <p:grpSpPr bwMode="auto">
              <a:xfrm>
                <a:off x="0" y="4490"/>
                <a:ext cx="1362" cy="403"/>
                <a:chOff x="0" y="4490"/>
                <a:chExt cx="1362" cy="403"/>
              </a:xfrm>
            </p:grpSpPr>
            <p:sp>
              <p:nvSpPr>
                <p:cNvPr id="52" name="Rectangle 158"/>
                <p:cNvSpPr>
                  <a:spLocks noChangeArrowheads="1"/>
                </p:cNvSpPr>
                <p:nvPr/>
              </p:nvSpPr>
              <p:spPr bwMode="auto">
                <a:xfrm>
                  <a:off x="43" y="4490"/>
                  <a:ext cx="12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cs typeface="Times New Roman" panose="02020603050405020304" pitchFamily="18" charset="0"/>
                    </a:rPr>
                    <a:t>Bunch spacing (ns)</a:t>
                  </a:r>
                </a:p>
                <a:p>
                  <a:pPr algn="ctr"/>
                  <a:endParaRPr lang="en-GB" altLang="en-US" sz="2300"/>
                </a:p>
              </p:txBody>
            </p:sp>
            <p:sp>
              <p:nvSpPr>
                <p:cNvPr id="53" name="Rectangle 222"/>
                <p:cNvSpPr>
                  <a:spLocks noChangeArrowheads="1"/>
                </p:cNvSpPr>
                <p:nvPr/>
              </p:nvSpPr>
              <p:spPr bwMode="auto">
                <a:xfrm>
                  <a:off x="0" y="4490"/>
                  <a:ext cx="13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9" name="Group 225"/>
              <p:cNvGrpSpPr>
                <a:grpSpLocks/>
              </p:cNvGrpSpPr>
              <p:nvPr/>
            </p:nvGrpSpPr>
            <p:grpSpPr bwMode="auto">
              <a:xfrm>
                <a:off x="1362" y="4490"/>
                <a:ext cx="1450" cy="403"/>
                <a:chOff x="1362" y="4490"/>
                <a:chExt cx="1450" cy="403"/>
              </a:xfrm>
            </p:grpSpPr>
            <p:sp>
              <p:nvSpPr>
                <p:cNvPr id="50" name="Rectangle 159"/>
                <p:cNvSpPr>
                  <a:spLocks noChangeArrowheads="1"/>
                </p:cNvSpPr>
                <p:nvPr/>
              </p:nvSpPr>
              <p:spPr bwMode="auto">
                <a:xfrm>
                  <a:off x="1405" y="4490"/>
                  <a:ext cx="136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35" tIns="45717" rIns="91435" bIns="45717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1827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2844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741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198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6560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GB" altLang="en-US" sz="1600">
                      <a:solidFill>
                        <a:srgbClr val="FF0066"/>
                      </a:solidFill>
                      <a:cs typeface="Times New Roman" panose="02020603050405020304" pitchFamily="18" charset="0"/>
                    </a:rPr>
                    <a:t>25</a:t>
                  </a:r>
                </a:p>
                <a:p>
                  <a:pPr algn="ctr"/>
                  <a:endParaRPr lang="en-GB" altLang="en-US" sz="1600"/>
                </a:p>
              </p:txBody>
            </p:sp>
            <p:sp>
              <p:nvSpPr>
                <p:cNvPr id="51" name="Rectangle 224"/>
                <p:cNvSpPr>
                  <a:spLocks noChangeArrowheads="1"/>
                </p:cNvSpPr>
                <p:nvPr/>
              </p:nvSpPr>
              <p:spPr bwMode="auto">
                <a:xfrm>
                  <a:off x="1362" y="4490"/>
                  <a:ext cx="145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6" name="Rectangle 227"/>
            <p:cNvSpPr>
              <a:spLocks noChangeArrowheads="1"/>
            </p:cNvSpPr>
            <p:nvPr/>
          </p:nvSpPr>
          <p:spPr bwMode="auto">
            <a:xfrm>
              <a:off x="-3" y="-3"/>
              <a:ext cx="2818" cy="4899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622" y="2105599"/>
            <a:ext cx="3210780" cy="2561561"/>
          </a:xfrm>
          <a:prstGeom prst="rect">
            <a:avLst/>
          </a:prstGeom>
        </p:spPr>
      </p:pic>
      <p:sp>
        <p:nvSpPr>
          <p:cNvPr id="116" name="Rectangle 115"/>
          <p:cNvSpPr/>
          <p:nvPr/>
        </p:nvSpPr>
        <p:spPr>
          <a:xfrm>
            <a:off x="16132" y="628469"/>
            <a:ext cx="9111736" cy="131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SPS is the injector of the LHC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cycle is ~ 42 s during which the beam energy is ramped from 26 GeV to 450 GeV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 to 4 batches of 72 bunches can be injected into LHC</a:t>
            </a:r>
          </a:p>
          <a:p>
            <a:pPr lvl="1" algn="just">
              <a:buClr>
                <a:srgbClr val="00CC99"/>
              </a:buClr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GB" sz="1700" dirty="0" smtClean="0">
                <a:solidFill>
                  <a:srgbClr val="FF33CC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SPS can be used as a test bed to simulate the LHC 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700" baseline="30000" dirty="0" smtClean="0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0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5312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FR" sz="2800" b="1" dirty="0" smtClean="0">
                <a:solidFill>
                  <a:srgbClr val="3366FF"/>
                </a:solidFill>
              </a:rPr>
              <a:t>COLDEX: A </a:t>
            </a:r>
            <a:r>
              <a:rPr lang="fr-FR" sz="2800" b="1" dirty="0" err="1" smtClean="0">
                <a:solidFill>
                  <a:srgbClr val="3366FF"/>
                </a:solidFill>
              </a:rPr>
              <a:t>Bench</a:t>
            </a:r>
            <a:r>
              <a:rPr lang="fr-FR" sz="2800" b="1" dirty="0" smtClean="0">
                <a:solidFill>
                  <a:srgbClr val="3366FF"/>
                </a:solidFill>
              </a:rPr>
              <a:t> to </a:t>
            </a:r>
            <a:r>
              <a:rPr lang="fr-FR" sz="2800" b="1" dirty="0" err="1" smtClean="0">
                <a:solidFill>
                  <a:srgbClr val="3366FF"/>
                </a:solidFill>
              </a:rPr>
              <a:t>Study</a:t>
            </a:r>
            <a:r>
              <a:rPr lang="fr-FR" sz="2800" b="1" dirty="0" smtClean="0">
                <a:solidFill>
                  <a:srgbClr val="3366FF"/>
                </a:solidFill>
              </a:rPr>
              <a:t> Electron Cloud</a:t>
            </a:r>
            <a:endParaRPr lang="fr-FR" sz="2800" b="1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16132" y="515764"/>
            <a:ext cx="9111736" cy="126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The COLDEX set up is installed in a </a:t>
            </a:r>
            <a:r>
              <a:rPr lang="en-GB" sz="1700" dirty="0" smtClean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bypass</a:t>
            </a:r>
            <a:r>
              <a:rPr lang="en-GB" sz="17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of SPS BA4 since 2002 to </a:t>
            </a:r>
            <a:r>
              <a:rPr lang="en-GB" sz="1700" dirty="0" smtClean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study electron cloud effects 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It mimics a </a:t>
            </a:r>
            <a:r>
              <a:rPr lang="en-GB" sz="1700" dirty="0" smtClean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LHC type cryogenic beam vacuum system  </a:t>
            </a: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(no magnetic field)</a:t>
            </a:r>
            <a:endParaRPr lang="en-GB" sz="1700" dirty="0" smtClean="0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700" baseline="30000" dirty="0" smtClean="0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017" y="1557867"/>
            <a:ext cx="6096716" cy="384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59" y="4571615"/>
            <a:ext cx="8251282" cy="1800000"/>
          </a:xfrm>
          <a:prstGeom prst="rect">
            <a:avLst/>
          </a:prstGeom>
        </p:spPr>
      </p:pic>
      <p:sp>
        <p:nvSpPr>
          <p:cNvPr id="23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Experimental</a:t>
            </a:r>
            <a:r>
              <a:rPr lang="fr-FR" sz="2800" b="1" dirty="0" smtClean="0">
                <a:solidFill>
                  <a:srgbClr val="3366FF"/>
                </a:solidFill>
              </a:rPr>
              <a:t> set up</a:t>
            </a:r>
            <a:endParaRPr lang="fr-FR" sz="2800" b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0" y="486849"/>
            <a:ext cx="8500176" cy="2098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COLDEX cryostat:</a:t>
            </a:r>
          </a:p>
          <a:p>
            <a:pPr marL="742950" lvl="1" indent="-285750" algn="just">
              <a:buClr>
                <a:srgbClr val="00CC99"/>
              </a:buClr>
              <a:buFontTx/>
              <a:buChar char="-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2 m long LHC type cryogenic beam vacuum system</a:t>
            </a:r>
          </a:p>
          <a:p>
            <a:pPr marL="742950" lvl="1" indent="-285750" algn="just">
              <a:buClr>
                <a:srgbClr val="00CC99"/>
              </a:buClr>
              <a:buFontTx/>
              <a:buChar char="-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</a:t>
            </a:r>
            <a:r>
              <a:rPr lang="en-GB" sz="1700" dirty="0" smtClean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beam screen </a:t>
            </a: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temperature from 10 to ~ 100 K and a </a:t>
            </a:r>
            <a:r>
              <a:rPr lang="en-GB" sz="1700" dirty="0" smtClean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cold </a:t>
            </a: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bore temperature from 3 to 4.5 K</a:t>
            </a:r>
          </a:p>
          <a:p>
            <a:pPr marL="742950" lvl="1" indent="-285750" algn="just">
              <a:buClr>
                <a:srgbClr val="00CC99"/>
              </a:buClr>
              <a:buFontTx/>
              <a:buChar char="-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Circular beam screen (ID 67 mm), with 1 % slots transparency (2x7.5 mm)</a:t>
            </a:r>
          </a:p>
          <a:p>
            <a:pPr marL="285750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Measurement of</a:t>
            </a:r>
            <a:r>
              <a:rPr lang="en-GB" sz="17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1700" dirty="0" smtClean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pressure</a:t>
            </a: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GB" sz="17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1700" dirty="0" smtClean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heat load </a:t>
            </a: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and</a:t>
            </a:r>
            <a:r>
              <a:rPr lang="en-GB" sz="17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1700" dirty="0" smtClean="0">
                <a:solidFill>
                  <a:srgbClr val="FF3399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electron activity </a:t>
            </a:r>
            <a:r>
              <a:rPr lang="en-GB" sz="17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without and with gas condensates</a:t>
            </a:r>
          </a:p>
          <a:p>
            <a:pPr marL="742950" lvl="1" indent="-285750" algn="just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sz="1700" baseline="30000" dirty="0" smtClean="0"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946" y="2325514"/>
            <a:ext cx="9170135" cy="3808973"/>
            <a:chOff x="51946" y="2178757"/>
            <a:chExt cx="9170135" cy="3808973"/>
          </a:xfrm>
        </p:grpSpPr>
        <p:pic>
          <p:nvPicPr>
            <p:cNvPr id="94226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6" y="2178757"/>
              <a:ext cx="9170135" cy="3781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4231" name="Line 23"/>
            <p:cNvSpPr>
              <a:spLocks noChangeShapeType="1"/>
            </p:cNvSpPr>
            <p:nvPr/>
          </p:nvSpPr>
          <p:spPr bwMode="auto">
            <a:xfrm>
              <a:off x="5582356" y="4467578"/>
              <a:ext cx="798689" cy="0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4232" name="Line 24"/>
            <p:cNvSpPr>
              <a:spLocks noChangeShapeType="1"/>
            </p:cNvSpPr>
            <p:nvPr/>
          </p:nvSpPr>
          <p:spPr bwMode="auto">
            <a:xfrm>
              <a:off x="5548490" y="4274255"/>
              <a:ext cx="832556" cy="0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4233" name="Line 25"/>
            <p:cNvSpPr>
              <a:spLocks noChangeShapeType="1"/>
            </p:cNvSpPr>
            <p:nvPr/>
          </p:nvSpPr>
          <p:spPr bwMode="auto">
            <a:xfrm>
              <a:off x="6242755" y="4580467"/>
              <a:ext cx="1061155" cy="804333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4234" name="Text Box 26"/>
            <p:cNvSpPr txBox="1">
              <a:spLocks noChangeArrowheads="1"/>
            </p:cNvSpPr>
            <p:nvPr/>
          </p:nvSpPr>
          <p:spPr bwMode="auto">
            <a:xfrm>
              <a:off x="6877756" y="5407345"/>
              <a:ext cx="1200770" cy="492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276" tIns="40637" rIns="81276" bIns="4063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8272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844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41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9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56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1333" dirty="0" smtClean="0">
                  <a:solidFill>
                    <a:srgbClr val="FF9933"/>
                  </a:solidFill>
                </a:rPr>
                <a:t>RT calorimeter</a:t>
              </a:r>
            </a:p>
            <a:p>
              <a:pPr algn="ctr"/>
              <a:r>
                <a:rPr lang="en-US" altLang="en-US" sz="1333" dirty="0" smtClean="0">
                  <a:solidFill>
                    <a:srgbClr val="FF9933"/>
                  </a:solidFill>
                </a:rPr>
                <a:t>(WAMPAC)</a:t>
              </a:r>
              <a:endParaRPr lang="en-US" altLang="en-US" sz="1333" dirty="0">
                <a:solidFill>
                  <a:srgbClr val="FF9933"/>
                </a:solidFill>
              </a:endParaRPr>
            </a:p>
          </p:txBody>
        </p:sp>
        <p:sp>
          <p:nvSpPr>
            <p:cNvPr id="94236" name="Line 28"/>
            <p:cNvSpPr>
              <a:spLocks noChangeShapeType="1"/>
            </p:cNvSpPr>
            <p:nvPr/>
          </p:nvSpPr>
          <p:spPr bwMode="auto">
            <a:xfrm flipH="1" flipV="1">
              <a:off x="3484032" y="4467577"/>
              <a:ext cx="342899" cy="1232963"/>
            </a:xfrm>
            <a:prstGeom prst="lin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4237" name="Line 29"/>
            <p:cNvSpPr>
              <a:spLocks noChangeShapeType="1"/>
            </p:cNvSpPr>
            <p:nvPr/>
          </p:nvSpPr>
          <p:spPr bwMode="auto">
            <a:xfrm flipV="1">
              <a:off x="3826933" y="4261555"/>
              <a:ext cx="489656" cy="1438986"/>
            </a:xfrm>
            <a:prstGeom prst="lin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94238" name="Text Box 30"/>
            <p:cNvSpPr txBox="1">
              <a:spLocks noChangeArrowheads="1"/>
            </p:cNvSpPr>
            <p:nvPr/>
          </p:nvSpPr>
          <p:spPr bwMode="auto">
            <a:xfrm>
              <a:off x="3387688" y="5700542"/>
              <a:ext cx="928901" cy="287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276" tIns="40637" rIns="81276" bIns="4063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8272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844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41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9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56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333" b="1" dirty="0">
                  <a:solidFill>
                    <a:srgbClr val="FF3399"/>
                  </a:solidFill>
                </a:rPr>
                <a:t>Electrodes</a:t>
              </a: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3273777" y="3217333"/>
              <a:ext cx="947894" cy="801512"/>
            </a:xfrm>
            <a:prstGeom prst="lin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00"/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2498414" y="2920561"/>
              <a:ext cx="1099204" cy="287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276" tIns="40637" rIns="81276" bIns="4063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8272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844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41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9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56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333" b="1" dirty="0" smtClean="0">
                  <a:solidFill>
                    <a:srgbClr val="FF3399"/>
                  </a:solidFill>
                </a:rPr>
                <a:t>RT Chimney</a:t>
              </a:r>
              <a:endParaRPr lang="en-US" altLang="en-US" sz="1333" b="1" dirty="0">
                <a:solidFill>
                  <a:srgbClr val="FF3399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30286" y="4354283"/>
            <a:ext cx="429663" cy="305667"/>
            <a:chOff x="2830286" y="4354283"/>
            <a:chExt cx="429663" cy="30566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830286" y="4365171"/>
              <a:ext cx="92528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852432" y="4365171"/>
              <a:ext cx="166727" cy="2775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2917366" y="4354283"/>
              <a:ext cx="194319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019158" y="4381117"/>
              <a:ext cx="157462" cy="2616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3137580" y="439285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459644" y="4354283"/>
            <a:ext cx="987788" cy="305667"/>
            <a:chOff x="5459644" y="4354283"/>
            <a:chExt cx="987788" cy="305667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5459644" y="4365171"/>
              <a:ext cx="92528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5481790" y="4365171"/>
              <a:ext cx="166727" cy="2775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5546724" y="4354283"/>
              <a:ext cx="194319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648516" y="4381117"/>
              <a:ext cx="157462" cy="2616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766938" y="439285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5875794" y="438196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5979207" y="436563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6071734" y="4387403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6169704" y="4387401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6273117" y="4381955"/>
              <a:ext cx="122369" cy="267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6387417" y="4499182"/>
              <a:ext cx="60015" cy="1553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6613336" y="4321430"/>
            <a:ext cx="1125791" cy="411481"/>
            <a:chOff x="6613336" y="4321430"/>
            <a:chExt cx="1125791" cy="411481"/>
          </a:xfrm>
        </p:grpSpPr>
        <p:grpSp>
          <p:nvGrpSpPr>
            <p:cNvPr id="66" name="Group 65"/>
            <p:cNvGrpSpPr/>
            <p:nvPr/>
          </p:nvGrpSpPr>
          <p:grpSpPr>
            <a:xfrm>
              <a:off x="6613336" y="4321430"/>
              <a:ext cx="1073845" cy="405794"/>
              <a:chOff x="5445203" y="4310542"/>
              <a:chExt cx="1073845" cy="40579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flipH="1">
                <a:off x="5459644" y="4337953"/>
                <a:ext cx="116635" cy="1796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5445203" y="4327088"/>
                <a:ext cx="231386" cy="362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5546725" y="4327088"/>
                <a:ext cx="207573" cy="3319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5623222" y="4324225"/>
                <a:ext cx="214756" cy="3874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5753086" y="4343395"/>
                <a:ext cx="171693" cy="3503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5861227" y="4327088"/>
                <a:ext cx="168144" cy="3667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>
                <a:off x="5941391" y="4327088"/>
                <a:ext cx="176367" cy="38459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6042456" y="4310542"/>
                <a:ext cx="188433" cy="4011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6143671" y="4327088"/>
                <a:ext cx="188284" cy="3892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6237813" y="4327088"/>
                <a:ext cx="188811" cy="3667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6371461" y="4381967"/>
                <a:ext cx="147587" cy="3071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Straight Connector 98"/>
            <p:cNvCxnSpPr/>
            <p:nvPr/>
          </p:nvCxnSpPr>
          <p:spPr>
            <a:xfrm flipH="1">
              <a:off x="7646704" y="4515502"/>
              <a:ext cx="92423" cy="2174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530710" y="4284635"/>
            <a:ext cx="1125791" cy="411481"/>
            <a:chOff x="6613336" y="4321430"/>
            <a:chExt cx="1125791" cy="411481"/>
          </a:xfrm>
        </p:grpSpPr>
        <p:grpSp>
          <p:nvGrpSpPr>
            <p:cNvPr id="103" name="Group 102"/>
            <p:cNvGrpSpPr/>
            <p:nvPr/>
          </p:nvGrpSpPr>
          <p:grpSpPr>
            <a:xfrm>
              <a:off x="6613336" y="4321430"/>
              <a:ext cx="1073845" cy="405794"/>
              <a:chOff x="5445203" y="4310542"/>
              <a:chExt cx="1073845" cy="405794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flipH="1">
                <a:off x="5459644" y="4337953"/>
                <a:ext cx="116635" cy="1796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5445203" y="4327088"/>
                <a:ext cx="231386" cy="362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H="1">
                <a:off x="5546725" y="4327088"/>
                <a:ext cx="207573" cy="3319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H="1">
                <a:off x="5623222" y="4324225"/>
                <a:ext cx="214756" cy="3874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>
                <a:off x="5753086" y="4343395"/>
                <a:ext cx="171693" cy="3503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5861227" y="4327088"/>
                <a:ext cx="168144" cy="3667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5941391" y="4327088"/>
                <a:ext cx="176367" cy="38459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6042456" y="4310542"/>
                <a:ext cx="188433" cy="4011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6143671" y="4327088"/>
                <a:ext cx="188284" cy="3892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>
                <a:off x="6237813" y="4327088"/>
                <a:ext cx="188811" cy="3667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>
                <a:off x="6371461" y="4381967"/>
                <a:ext cx="147587" cy="3071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Straight Connector 103"/>
            <p:cNvCxnSpPr/>
            <p:nvPr/>
          </p:nvCxnSpPr>
          <p:spPr>
            <a:xfrm flipH="1">
              <a:off x="7646704" y="4515502"/>
              <a:ext cx="92423" cy="2174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 Box 30"/>
          <p:cNvSpPr txBox="1">
            <a:spLocks noChangeArrowheads="1"/>
          </p:cNvSpPr>
          <p:nvPr/>
        </p:nvSpPr>
        <p:spPr bwMode="auto">
          <a:xfrm>
            <a:off x="1053866" y="3785297"/>
            <a:ext cx="856637" cy="28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33" b="1" dirty="0" smtClean="0">
                <a:solidFill>
                  <a:schemeClr val="bg1">
                    <a:lumMod val="65000"/>
                  </a:schemeClr>
                </a:solidFill>
              </a:rPr>
              <a:t>Solenoids</a:t>
            </a:r>
            <a:endParaRPr lang="en-US" altLang="en-US" sz="1333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7" name="Line 29"/>
          <p:cNvSpPr>
            <a:spLocks noChangeShapeType="1"/>
          </p:cNvSpPr>
          <p:nvPr/>
        </p:nvSpPr>
        <p:spPr bwMode="auto">
          <a:xfrm>
            <a:off x="1661785" y="4051097"/>
            <a:ext cx="248717" cy="21278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00"/>
          </a:p>
        </p:txBody>
      </p:sp>
      <p:sp>
        <p:nvSpPr>
          <p:cNvPr id="118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71414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 smtClean="0">
                <a:solidFill>
                  <a:srgbClr val="3366FF"/>
                </a:solidFill>
              </a:rPr>
              <a:t>Instrumentation</a:t>
            </a:r>
            <a:endParaRPr lang="fr-FR" sz="2800" b="1" dirty="0" smtClean="0"/>
          </a:p>
        </p:txBody>
      </p:sp>
      <p:sp>
        <p:nvSpPr>
          <p:cNvPr id="85" name="Rectangle 84"/>
          <p:cNvSpPr/>
          <p:nvPr/>
        </p:nvSpPr>
        <p:spPr>
          <a:xfrm>
            <a:off x="251520" y="476672"/>
            <a:ext cx="8100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FF33CC"/>
                </a:solidFill>
              </a:rPr>
              <a:t>chimney</a:t>
            </a:r>
            <a:r>
              <a:rPr lang="en-US" dirty="0" smtClean="0"/>
              <a:t>, located in the middle of COLDEX, collected the gas from the BS held at cryogenic temperature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33CC"/>
                </a:solidFill>
              </a:rPr>
              <a:t>Electrodes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are inserted into the chimney and behind the BS slots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33CC"/>
                </a:solidFill>
              </a:rPr>
              <a:t>Solenoids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are wrapped at the COLDEX extremities</a:t>
            </a:r>
          </a:p>
        </p:txBody>
      </p:sp>
      <p:pic>
        <p:nvPicPr>
          <p:cNvPr id="9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01008"/>
            <a:ext cx="2439135" cy="2617565"/>
          </a:xfrm>
          <a:prstGeom prst="rect">
            <a:avLst/>
          </a:prstGeom>
        </p:spPr>
      </p:pic>
      <p:pic>
        <p:nvPicPr>
          <p:cNvPr id="95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2996961" cy="2247721"/>
          </a:xfrm>
          <a:prstGeom prst="rect">
            <a:avLst/>
          </a:prstGeom>
        </p:spPr>
      </p:pic>
      <p:pic>
        <p:nvPicPr>
          <p:cNvPr id="96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04" y="1772816"/>
            <a:ext cx="3457196" cy="2592897"/>
          </a:xfrm>
          <a:prstGeom prst="rect">
            <a:avLst/>
          </a:prstGeom>
        </p:spPr>
      </p:pic>
      <p:pic>
        <p:nvPicPr>
          <p:cNvPr id="97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04" y="4020537"/>
            <a:ext cx="3489438" cy="2617079"/>
          </a:xfrm>
          <a:prstGeom prst="rect">
            <a:avLst/>
          </a:prstGeom>
        </p:spPr>
      </p:pic>
      <p:pic>
        <p:nvPicPr>
          <p:cNvPr id="98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961" y="5266099"/>
            <a:ext cx="1940530" cy="1450251"/>
          </a:xfrm>
          <a:prstGeom prst="rect">
            <a:avLst/>
          </a:prstGeom>
        </p:spPr>
      </p:pic>
      <p:pic>
        <p:nvPicPr>
          <p:cNvPr id="100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1628800"/>
            <a:ext cx="947159" cy="3849811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1833595" y="3650252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Chimney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534715" y="4103933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Chimney</a:t>
            </a:r>
          </a:p>
          <a:p>
            <a:r>
              <a:rPr lang="en-GB" sz="1400" dirty="0" smtClean="0">
                <a:solidFill>
                  <a:schemeClr val="bg1"/>
                </a:solidFill>
              </a:rPr>
              <a:t>electrode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107913" y="4860925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Chimney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port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996961" y="5507619"/>
            <a:ext cx="1940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BS electrode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448132" y="511221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Solenoids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1849" y="1758342"/>
            <a:ext cx="1419228" cy="878570"/>
          </a:xfrm>
          <a:prstGeom prst="rect">
            <a:avLst/>
          </a:prstGeom>
        </p:spPr>
      </p:pic>
      <p:cxnSp>
        <p:nvCxnSpPr>
          <p:cNvPr id="123" name="Straight Arrow Connector 122"/>
          <p:cNvCxnSpPr/>
          <p:nvPr/>
        </p:nvCxnSpPr>
        <p:spPr>
          <a:xfrm flipH="1">
            <a:off x="6681849" y="2348880"/>
            <a:ext cx="482439" cy="5760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803492" y="3008832"/>
            <a:ext cx="1641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WAMPAC position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92534" y="6409267"/>
            <a:ext cx="474133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372464" y="6373683"/>
            <a:ext cx="393411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ECLOUD'18, La Biodola Bay, Isola d'Elba, Italy                               3 - 7 June, 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1335"/>
  <p:tag name="OUTPUTDPI" val="1200"/>
  <p:tag name="LATEXADDIN" val="\documentclass{article}&#10;\usepackage{amsmath}&#10;\pagestyle{empty}&#10;\begin{document}&#10;&#10;\begin{equation*}&#10;I_{e^-} \propto \sigma_i(H_2,p)n_{\textrm{gas}}I_{\textrm{beam}}\end{equation*}&#10;&#10;&#10;\end{document}"/>
  <p:tag name="IGUANATEXSIZE" val="20"/>
  <p:tag name="IGUANATEXCURSOR" val="106"/>
  <p:tag name="TRANSPARENCY" val="True"/>
  <p:tag name="FILENAME" val=""/>
  <p:tag name="INPUTTYPE" val="0"/>
  <p:tag name="LATEXENGINEID" val="0"/>
  <p:tag name="TEMPFOLDER" val="\\cern.ch\dfs\Users\r\rsalemme\Documents\Documents\COLD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1335"/>
  <p:tag name="OUTPUTDPI" val="1200"/>
  <p:tag name="LATEXADDIN" val="\documentclass{article}&#10;\usepackage{amsmath}&#10;\pagestyle{empty}&#10;\begin{document}&#10;&#10;\begin{equation*}&#10;I_{e^-} \propto \sigma_i(H_2,p)n_{\textrm{gas}}I_{\textrm{beam}}\end{equation*}&#10;&#10;&#10;\end{document}"/>
  <p:tag name="IGUANATEXSIZE" val="20"/>
  <p:tag name="IGUANATEXCURSOR" val="106"/>
  <p:tag name="TRANSPARENCY" val="True"/>
  <p:tag name="FILENAME" val=""/>
  <p:tag name="INPUTTYPE" val="0"/>
  <p:tag name="LATEXENGINEID" val="0"/>
  <p:tag name="TEMPFOLDER" val="\\cern.ch\dfs\Users\r\rsalemme\Documents\Documents\COLDEX\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theme/theme1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Aspect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Aspect">
    <a:fillStyleLst>
      <a:solidFill>
        <a:schemeClr val="phClr"/>
      </a:solidFill>
      <a:gradFill rotWithShape="1">
        <a:gsLst>
          <a:gs pos="0">
            <a:schemeClr val="phClr">
              <a:tint val="65000"/>
              <a:satMod val="270000"/>
            </a:schemeClr>
          </a:gs>
          <a:gs pos="25000">
            <a:schemeClr val="phClr">
              <a:tint val="60000"/>
              <a:satMod val="300000"/>
            </a:schemeClr>
          </a:gs>
          <a:gs pos="100000">
            <a:schemeClr val="phClr">
              <a:tint val="29000"/>
              <a:satMod val="40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5000"/>
              <a:satMod val="155000"/>
            </a:schemeClr>
          </a:gs>
          <a:gs pos="60000">
            <a:schemeClr val="phClr">
              <a:shade val="95000"/>
              <a:satMod val="150000"/>
            </a:schemeClr>
          </a:gs>
          <a:gs pos="100000">
            <a:schemeClr val="phClr">
              <a:tint val="87000"/>
              <a:satMod val="2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atMod val="150000"/>
          </a:schemeClr>
        </a:solidFill>
        <a:prstDash val="solid"/>
      </a:ln>
      <a:ln w="425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35000"/>
              <a:satMod val="150000"/>
            </a:schemeClr>
          </a:gs>
          <a:gs pos="45000">
            <a:schemeClr val="phClr">
              <a:shade val="68000"/>
              <a:satMod val="155000"/>
            </a:schemeClr>
          </a:gs>
          <a:gs pos="100000">
            <a:schemeClr val="phClr">
              <a:tint val="70000"/>
              <a:satMod val="175000"/>
            </a:schemeClr>
          </a:gs>
        </a:gsLst>
        <a:lin ang="16200000" scaled="0"/>
      </a:gradFill>
      <a:blipFill>
        <a:blip xmlns:r="http://schemas.openxmlformats.org/officeDocument/2006/relationships" r:embed="rId1">
          <a:duotone>
            <a:schemeClr val="phClr">
              <a:shade val="800"/>
              <a:satMod val="150000"/>
            </a:schemeClr>
            <a:schemeClr val="phClr">
              <a:tint val="80000"/>
              <a:satMod val="150000"/>
            </a:schemeClr>
          </a:duotone>
        </a:blip>
        <a:tile tx="0" ty="0" sx="75000" sy="7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Aspect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Aspect">
    <a:fillStyleLst>
      <a:solidFill>
        <a:schemeClr val="phClr"/>
      </a:solidFill>
      <a:gradFill rotWithShape="1">
        <a:gsLst>
          <a:gs pos="0">
            <a:schemeClr val="phClr">
              <a:tint val="65000"/>
              <a:satMod val="270000"/>
            </a:schemeClr>
          </a:gs>
          <a:gs pos="25000">
            <a:schemeClr val="phClr">
              <a:tint val="60000"/>
              <a:satMod val="300000"/>
            </a:schemeClr>
          </a:gs>
          <a:gs pos="100000">
            <a:schemeClr val="phClr">
              <a:tint val="29000"/>
              <a:satMod val="40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5000"/>
              <a:satMod val="155000"/>
            </a:schemeClr>
          </a:gs>
          <a:gs pos="60000">
            <a:schemeClr val="phClr">
              <a:shade val="95000"/>
              <a:satMod val="150000"/>
            </a:schemeClr>
          </a:gs>
          <a:gs pos="100000">
            <a:schemeClr val="phClr">
              <a:tint val="87000"/>
              <a:satMod val="2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atMod val="150000"/>
          </a:schemeClr>
        </a:solidFill>
        <a:prstDash val="solid"/>
      </a:ln>
      <a:ln w="425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35000"/>
              <a:satMod val="150000"/>
            </a:schemeClr>
          </a:gs>
          <a:gs pos="45000">
            <a:schemeClr val="phClr">
              <a:shade val="68000"/>
              <a:satMod val="155000"/>
            </a:schemeClr>
          </a:gs>
          <a:gs pos="100000">
            <a:schemeClr val="phClr">
              <a:tint val="70000"/>
              <a:satMod val="175000"/>
            </a:schemeClr>
          </a:gs>
        </a:gsLst>
        <a:lin ang="16200000" scaled="0"/>
      </a:gradFill>
      <a:blipFill>
        <a:blip xmlns:r="http://schemas.openxmlformats.org/officeDocument/2006/relationships" r:embed="rId1">
          <a:duotone>
            <a:schemeClr val="phClr">
              <a:shade val="800"/>
              <a:satMod val="150000"/>
            </a:schemeClr>
            <a:schemeClr val="phClr">
              <a:tint val="80000"/>
              <a:satMod val="150000"/>
            </a:schemeClr>
          </a:duotone>
        </a:blip>
        <a:tile tx="0" ty="0" sx="75000" sy="75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Aspect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Aspect">
    <a:fillStyleLst>
      <a:solidFill>
        <a:schemeClr val="phClr"/>
      </a:solidFill>
      <a:gradFill rotWithShape="1">
        <a:gsLst>
          <a:gs pos="0">
            <a:schemeClr val="phClr">
              <a:tint val="65000"/>
              <a:satMod val="270000"/>
            </a:schemeClr>
          </a:gs>
          <a:gs pos="25000">
            <a:schemeClr val="phClr">
              <a:tint val="60000"/>
              <a:satMod val="300000"/>
            </a:schemeClr>
          </a:gs>
          <a:gs pos="100000">
            <a:schemeClr val="phClr">
              <a:tint val="29000"/>
              <a:satMod val="40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5000"/>
              <a:satMod val="155000"/>
            </a:schemeClr>
          </a:gs>
          <a:gs pos="60000">
            <a:schemeClr val="phClr">
              <a:shade val="95000"/>
              <a:satMod val="150000"/>
            </a:schemeClr>
          </a:gs>
          <a:gs pos="100000">
            <a:schemeClr val="phClr">
              <a:tint val="87000"/>
              <a:satMod val="2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atMod val="150000"/>
          </a:schemeClr>
        </a:solidFill>
        <a:prstDash val="solid"/>
      </a:ln>
      <a:ln w="425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35000"/>
              <a:satMod val="150000"/>
            </a:schemeClr>
          </a:gs>
          <a:gs pos="45000">
            <a:schemeClr val="phClr">
              <a:shade val="68000"/>
              <a:satMod val="155000"/>
            </a:schemeClr>
          </a:gs>
          <a:gs pos="100000">
            <a:schemeClr val="phClr">
              <a:tint val="70000"/>
              <a:satMod val="175000"/>
            </a:schemeClr>
          </a:gs>
        </a:gsLst>
        <a:lin ang="16200000" scaled="0"/>
      </a:gradFill>
      <a:blipFill>
        <a:blip xmlns:r="http://schemas.openxmlformats.org/officeDocument/2006/relationships" r:embed="rId1">
          <a:duotone>
            <a:schemeClr val="phClr">
              <a:shade val="800"/>
              <a:satMod val="150000"/>
            </a:schemeClr>
            <a:schemeClr val="phClr">
              <a:tint val="80000"/>
              <a:satMod val="150000"/>
            </a:schemeClr>
          </a:duotone>
        </a:blip>
        <a:tile tx="0" ty="0" sx="75000" sy="75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Aspect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Aspect">
    <a:fillStyleLst>
      <a:solidFill>
        <a:schemeClr val="phClr"/>
      </a:solidFill>
      <a:gradFill rotWithShape="1">
        <a:gsLst>
          <a:gs pos="0">
            <a:schemeClr val="phClr">
              <a:tint val="65000"/>
              <a:satMod val="270000"/>
            </a:schemeClr>
          </a:gs>
          <a:gs pos="25000">
            <a:schemeClr val="phClr">
              <a:tint val="60000"/>
              <a:satMod val="300000"/>
            </a:schemeClr>
          </a:gs>
          <a:gs pos="100000">
            <a:schemeClr val="phClr">
              <a:tint val="29000"/>
              <a:satMod val="40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5000"/>
              <a:satMod val="155000"/>
            </a:schemeClr>
          </a:gs>
          <a:gs pos="60000">
            <a:schemeClr val="phClr">
              <a:shade val="95000"/>
              <a:satMod val="150000"/>
            </a:schemeClr>
          </a:gs>
          <a:gs pos="100000">
            <a:schemeClr val="phClr">
              <a:tint val="87000"/>
              <a:satMod val="2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atMod val="150000"/>
          </a:schemeClr>
        </a:solidFill>
        <a:prstDash val="solid"/>
      </a:ln>
      <a:ln w="425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35000"/>
              <a:satMod val="150000"/>
            </a:schemeClr>
          </a:gs>
          <a:gs pos="45000">
            <a:schemeClr val="phClr">
              <a:shade val="68000"/>
              <a:satMod val="155000"/>
            </a:schemeClr>
          </a:gs>
          <a:gs pos="100000">
            <a:schemeClr val="phClr">
              <a:tint val="70000"/>
              <a:satMod val="175000"/>
            </a:schemeClr>
          </a:gs>
        </a:gsLst>
        <a:lin ang="16200000" scaled="0"/>
      </a:gradFill>
      <a:blipFill>
        <a:blip xmlns:r="http://schemas.openxmlformats.org/officeDocument/2006/relationships" r:embed="rId1">
          <a:duotone>
            <a:schemeClr val="phClr">
              <a:shade val="800"/>
              <a:satMod val="150000"/>
            </a:schemeClr>
            <a:schemeClr val="phClr">
              <a:tint val="80000"/>
              <a:satMod val="150000"/>
            </a:schemeClr>
          </a:duotone>
        </a:blip>
        <a:tile tx="0" ty="0" sx="75000" sy="7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CERN(4-3).thmx</Template>
  <TotalTime>30701</TotalTime>
  <Words>4292</Words>
  <Application>Microsoft Office PowerPoint</Application>
  <PresentationFormat>On-screen Show (4:3)</PresentationFormat>
  <Paragraphs>656</Paragraphs>
  <Slides>52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ＭＳ Ｐゴシック</vt:lpstr>
      <vt:lpstr>Arial</vt:lpstr>
      <vt:lpstr>Calibri</vt:lpstr>
      <vt:lpstr>Cambria Math</vt:lpstr>
      <vt:lpstr>Courier New</vt:lpstr>
      <vt:lpstr>GreekC</vt:lpstr>
      <vt:lpstr>Segoe UI</vt:lpstr>
      <vt:lpstr>Symbol</vt:lpstr>
      <vt:lpstr>Times New Roman</vt:lpstr>
      <vt:lpstr>Wingdings</vt:lpstr>
      <vt:lpstr>CERN(4-3)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Vincent Baglin</cp:lastModifiedBy>
  <cp:revision>1232</cp:revision>
  <cp:lastPrinted>2013-11-04T16:01:33Z</cp:lastPrinted>
  <dcterms:created xsi:type="dcterms:W3CDTF">2012-11-30T11:04:26Z</dcterms:created>
  <dcterms:modified xsi:type="dcterms:W3CDTF">2018-06-05T11:01:01Z</dcterms:modified>
</cp:coreProperties>
</file>