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9"/>
  </p:notesMasterIdLst>
  <p:sldIdLst>
    <p:sldId id="256" r:id="rId2"/>
    <p:sldId id="257" r:id="rId3"/>
    <p:sldId id="455" r:id="rId4"/>
    <p:sldId id="259" r:id="rId5"/>
    <p:sldId id="261" r:id="rId6"/>
    <p:sldId id="419" r:id="rId7"/>
    <p:sldId id="456" r:id="rId8"/>
    <p:sldId id="355" r:id="rId9"/>
    <p:sldId id="420" r:id="rId10"/>
    <p:sldId id="423" r:id="rId11"/>
    <p:sldId id="426" r:id="rId12"/>
    <p:sldId id="336" r:id="rId13"/>
    <p:sldId id="335" r:id="rId14"/>
    <p:sldId id="428" r:id="rId15"/>
    <p:sldId id="356" r:id="rId16"/>
    <p:sldId id="374" r:id="rId17"/>
    <p:sldId id="376" r:id="rId18"/>
    <p:sldId id="358" r:id="rId19"/>
    <p:sldId id="432" r:id="rId20"/>
    <p:sldId id="367" r:id="rId21"/>
    <p:sldId id="387" r:id="rId22"/>
    <p:sldId id="429" r:id="rId23"/>
    <p:sldId id="386" r:id="rId24"/>
    <p:sldId id="434" r:id="rId25"/>
    <p:sldId id="401" r:id="rId26"/>
    <p:sldId id="415" r:id="rId27"/>
    <p:sldId id="442" r:id="rId28"/>
    <p:sldId id="444" r:id="rId29"/>
    <p:sldId id="447" r:id="rId30"/>
    <p:sldId id="453" r:id="rId31"/>
    <p:sldId id="452" r:id="rId32"/>
    <p:sldId id="451" r:id="rId33"/>
    <p:sldId id="448" r:id="rId34"/>
    <p:sldId id="437" r:id="rId35"/>
    <p:sldId id="427" r:id="rId36"/>
    <p:sldId id="446" r:id="rId37"/>
    <p:sldId id="454" r:id="rId38"/>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3" autoAdjust="0"/>
    <p:restoredTop sz="92107" autoAdjust="0"/>
  </p:normalViewPr>
  <p:slideViewPr>
    <p:cSldViewPr>
      <p:cViewPr>
        <p:scale>
          <a:sx n="60" d="100"/>
          <a:sy n="60" d="100"/>
        </p:scale>
        <p:origin x="-2213" y="-46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4F268D91-2945-45D9-B2D8-9CB340E129F9}" type="datetimeFigureOut">
              <a:rPr lang="it-IT" smtClean="0"/>
              <a:t>22/10/2015</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8015EC02-A0F0-4919-9E40-A6CAE97354C3}" type="slidenum">
              <a:rPr lang="it-IT" smtClean="0"/>
              <a:t>‹N›</a:t>
            </a:fld>
            <a:endParaRPr lang="it-IT"/>
          </a:p>
        </p:txBody>
      </p:sp>
    </p:spTree>
    <p:extLst>
      <p:ext uri="{BB962C8B-B14F-4D97-AF65-F5344CB8AC3E}">
        <p14:creationId xmlns:p14="http://schemas.microsoft.com/office/powerpoint/2010/main" val="230708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t.wikipedia.org/wiki/Equazione_di_stato_dei_gas_perfett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2</a:t>
            </a:fld>
            <a:endParaRPr lang="it-IT"/>
          </a:p>
        </p:txBody>
      </p:sp>
    </p:spTree>
    <p:extLst>
      <p:ext uri="{BB962C8B-B14F-4D97-AF65-F5344CB8AC3E}">
        <p14:creationId xmlns:p14="http://schemas.microsoft.com/office/powerpoint/2010/main" val="160237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5</a:t>
            </a:fld>
            <a:endParaRPr lang="it-IT"/>
          </a:p>
        </p:txBody>
      </p:sp>
    </p:spTree>
    <p:extLst>
      <p:ext uri="{BB962C8B-B14F-4D97-AF65-F5344CB8AC3E}">
        <p14:creationId xmlns:p14="http://schemas.microsoft.com/office/powerpoint/2010/main" val="113947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Flusso </a:t>
            </a:r>
            <a:r>
              <a:rPr lang="it-IT" sz="1200" kern="1200" dirty="0" err="1" smtClean="0">
                <a:solidFill>
                  <a:schemeClr val="tx1"/>
                </a:solidFill>
                <a:effectLst/>
                <a:latin typeface="+mn-lt"/>
                <a:ea typeface="+mn-ea"/>
                <a:cs typeface="+mn-cs"/>
              </a:rPr>
              <a:t>molecolare:Per</a:t>
            </a:r>
            <a:r>
              <a:rPr lang="it-IT" sz="1200" kern="1200" dirty="0" smtClean="0">
                <a:solidFill>
                  <a:schemeClr val="tx1"/>
                </a:solidFill>
                <a:effectLst/>
                <a:latin typeface="+mn-lt"/>
                <a:ea typeface="+mn-ea"/>
                <a:cs typeface="+mn-cs"/>
              </a:rPr>
              <a:t> gas rarefatti la </a:t>
            </a:r>
            <a:r>
              <a:rPr lang="it-IT" sz="1200" kern="1200" dirty="0" err="1" smtClean="0">
                <a:solidFill>
                  <a:schemeClr val="tx1"/>
                </a:solidFill>
                <a:effectLst/>
                <a:latin typeface="+mn-lt"/>
                <a:ea typeface="+mn-ea"/>
                <a:cs typeface="+mn-cs"/>
              </a:rPr>
              <a:t>probabilita’</a:t>
            </a:r>
            <a:r>
              <a:rPr lang="it-IT" sz="1200" kern="1200" dirty="0" smtClean="0">
                <a:solidFill>
                  <a:schemeClr val="tx1"/>
                </a:solidFill>
                <a:effectLst/>
                <a:latin typeface="+mn-lt"/>
                <a:ea typeface="+mn-ea"/>
                <a:cs typeface="+mn-cs"/>
              </a:rPr>
              <a:t> di urto fra </a:t>
            </a:r>
          </a:p>
          <a:p>
            <a:r>
              <a:rPr lang="it-IT" sz="1200" kern="1200" dirty="0" smtClean="0">
                <a:solidFill>
                  <a:schemeClr val="tx1"/>
                </a:solidFill>
                <a:effectLst/>
                <a:latin typeface="+mn-lt"/>
                <a:ea typeface="+mn-ea"/>
                <a:cs typeface="+mn-cs"/>
              </a:rPr>
              <a:t>le molecole del gas </a:t>
            </a:r>
            <a:r>
              <a:rPr lang="it-IT" sz="1200" kern="1200" dirty="0" err="1" smtClean="0">
                <a:solidFill>
                  <a:schemeClr val="tx1"/>
                </a:solidFill>
                <a:effectLst/>
                <a:latin typeface="+mn-lt"/>
                <a:ea typeface="+mn-ea"/>
                <a:cs typeface="+mn-cs"/>
              </a:rPr>
              <a:t>e’</a:t>
            </a:r>
            <a:r>
              <a:rPr lang="it-IT" sz="1200" kern="1200" dirty="0" smtClean="0">
                <a:solidFill>
                  <a:schemeClr val="tx1"/>
                </a:solidFill>
                <a:effectLst/>
                <a:latin typeface="+mn-lt"/>
                <a:ea typeface="+mn-ea"/>
                <a:cs typeface="+mn-cs"/>
              </a:rPr>
              <a:t> &lt;&lt; della proba8</a:t>
            </a:r>
          </a:p>
          <a:p>
            <a:r>
              <a:rPr lang="it-IT" sz="1200" kern="1200" dirty="0" err="1" smtClean="0">
                <a:solidFill>
                  <a:schemeClr val="tx1"/>
                </a:solidFill>
                <a:effectLst/>
                <a:latin typeface="+mn-lt"/>
                <a:ea typeface="+mn-ea"/>
                <a:cs typeface="+mn-cs"/>
              </a:rPr>
              <a:t>bilità</a:t>
            </a:r>
            <a:r>
              <a:rPr lang="it-IT" sz="1200" kern="1200" dirty="0" smtClean="0">
                <a:solidFill>
                  <a:schemeClr val="tx1"/>
                </a:solidFill>
                <a:effectLst/>
                <a:latin typeface="+mn-lt"/>
                <a:ea typeface="+mn-ea"/>
                <a:cs typeface="+mn-cs"/>
              </a:rPr>
              <a:t> di collisione con le pareti del </a:t>
            </a:r>
          </a:p>
          <a:p>
            <a:r>
              <a:rPr lang="it-IT" sz="1200" kern="1200" dirty="0" smtClean="0">
                <a:solidFill>
                  <a:schemeClr val="tx1"/>
                </a:solidFill>
                <a:effectLst/>
                <a:latin typeface="+mn-lt"/>
                <a:ea typeface="+mn-ea"/>
                <a:cs typeface="+mn-cs"/>
              </a:rPr>
              <a:t>condotto. E’ il regime normalmente </a:t>
            </a:r>
          </a:p>
          <a:p>
            <a:r>
              <a:rPr lang="it-IT" sz="1200" kern="1200" dirty="0" smtClean="0">
                <a:solidFill>
                  <a:schemeClr val="tx1"/>
                </a:solidFill>
                <a:effectLst/>
                <a:latin typeface="+mn-lt"/>
                <a:ea typeface="+mn-ea"/>
                <a:cs typeface="+mn-cs"/>
              </a:rPr>
              <a:t>valido in vuoto</a:t>
            </a:r>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8</a:t>
            </a:fld>
            <a:endParaRPr lang="it-IT"/>
          </a:p>
        </p:txBody>
      </p:sp>
    </p:spTree>
    <p:extLst>
      <p:ext uri="{BB962C8B-B14F-4D97-AF65-F5344CB8AC3E}">
        <p14:creationId xmlns:p14="http://schemas.microsoft.com/office/powerpoint/2010/main" val="161970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 rappresenta la quantità di materia che deve essere portata via dal condotto nell'unità di tempo se si vuole mantenere la pressione bassa. Tale grandezza ha le dimensioni di una pressione per un volume diviso un tempo.</a:t>
            </a:r>
          </a:p>
          <a:p>
            <a:r>
              <a:rPr lang="it-IT" dirty="0" smtClean="0"/>
              <a:t>Con maggiore rigore la quantità di materia da portare via nell'unità di tempo dovrebbe essere il numero di molecole trascinate diviso il tempo in cui avviene il fenomeno. Quindi dall'</a:t>
            </a:r>
            <a:r>
              <a:rPr lang="it-IT" dirty="0" smtClean="0">
                <a:hlinkClick r:id="rId3" tooltip="w:Equazione di stato dei gas perfetti"/>
              </a:rPr>
              <a:t>equazione dei gas perfetti</a:t>
            </a:r>
            <a:r>
              <a:rPr lang="it-IT" dirty="0" smtClean="0"/>
              <a:t>, dovrebbe essere pari alla derivata rispetto al tempo di </a:t>
            </a:r>
            <a:r>
              <a:rPr lang="it-IT" dirty="0" err="1" smtClean="0"/>
              <a:t>pV</a:t>
            </a:r>
            <a:r>
              <a:rPr lang="it-IT" dirty="0" smtClean="0"/>
              <a:t>/T. Se però le temperature del sistema da vuoto sono costanti nel tempo come spesso accade, risulta più semplice definire nella maniera anzidetta.</a:t>
            </a:r>
          </a:p>
          <a:p>
            <a:r>
              <a:rPr lang="it-IT" dirty="0" smtClean="0"/>
              <a:t>La grandezza </a:t>
            </a:r>
            <a:r>
              <a:rPr lang="it-IT" dirty="0" err="1" smtClean="0"/>
              <a:t>dV</a:t>
            </a:r>
            <a:r>
              <a:rPr lang="it-IT" dirty="0" smtClean="0"/>
              <a:t>, è la derivata temporale del volume che nel linguaggio del vuoto viene spesso denominata velocità di aspirazione, viene spesso indicata con il simbolo (dall'inglese </a:t>
            </a:r>
            <a:r>
              <a:rPr lang="it-IT" dirty="0" err="1" smtClean="0"/>
              <a:t>speed</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12</a:t>
            </a:fld>
            <a:endParaRPr lang="it-IT"/>
          </a:p>
        </p:txBody>
      </p:sp>
    </p:spTree>
    <p:extLst>
      <p:ext uri="{BB962C8B-B14F-4D97-AF65-F5344CB8AC3E}">
        <p14:creationId xmlns:p14="http://schemas.microsoft.com/office/powerpoint/2010/main" val="310959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Prima di </a:t>
            </a:r>
            <a:r>
              <a:rPr lang="en-US" dirty="0" err="1" smtClean="0"/>
              <a:t>introdurla</a:t>
            </a:r>
            <a:r>
              <a:rPr lang="en-US" dirty="0" smtClean="0"/>
              <a:t> dare un </a:t>
            </a:r>
            <a:r>
              <a:rPr lang="en-US" dirty="0" err="1" smtClean="0"/>
              <a:t>esempio</a:t>
            </a:r>
            <a:r>
              <a:rPr lang="en-US" dirty="0" smtClean="0"/>
              <a:t> </a:t>
            </a:r>
            <a:r>
              <a:rPr lang="en-US" dirty="0" err="1" smtClean="0"/>
              <a:t>semplice</a:t>
            </a:r>
            <a:r>
              <a:rPr lang="en-US" dirty="0" smtClean="0"/>
              <a:t>. </a:t>
            </a:r>
            <a:r>
              <a:rPr lang="en-US" dirty="0" err="1" smtClean="0"/>
              <a:t>Manca</a:t>
            </a:r>
            <a:r>
              <a:rPr lang="en-US" dirty="0" smtClean="0"/>
              <a:t> la </a:t>
            </a:r>
            <a:r>
              <a:rPr lang="en-US" dirty="0" err="1" smtClean="0"/>
              <a:t>definizione</a:t>
            </a:r>
            <a:r>
              <a:rPr lang="en-US" dirty="0" smtClean="0"/>
              <a:t> di </a:t>
            </a:r>
            <a:r>
              <a:rPr lang="en-US" dirty="0" err="1" smtClean="0"/>
              <a:t>conduttanza</a:t>
            </a:r>
            <a:r>
              <a:rPr lang="en-US" dirty="0" smtClean="0"/>
              <a:t> o </a:t>
            </a:r>
            <a:r>
              <a:rPr lang="en-US" dirty="0" err="1" smtClean="0"/>
              <a:t>impedenza</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it-IT" sz="1200" b="0" i="0" u="none" strike="noStrike" kern="1200" baseline="0" dirty="0" smtClean="0">
                <a:solidFill>
                  <a:schemeClr val="tx1"/>
                </a:solidFill>
                <a:latin typeface="+mn-lt"/>
                <a:ea typeface="+mn-ea"/>
                <a:cs typeface="+mn-cs"/>
              </a:rPr>
              <a:t>Consideriamo un recipiente ideale a pareti rigide di volume V</a:t>
            </a:r>
          </a:p>
          <a:p>
            <a:r>
              <a:rPr lang="it-IT" sz="1200" b="0" i="0" u="none" strike="noStrike" kern="1200" baseline="0" dirty="0" smtClean="0">
                <a:solidFill>
                  <a:schemeClr val="tx1"/>
                </a:solidFill>
                <a:latin typeface="+mn-lt"/>
                <a:ea typeface="+mn-ea"/>
                <a:cs typeface="+mn-cs"/>
              </a:rPr>
              <a:t>contenente N molecole di gas alla temperatura T ed alla pressione P</a:t>
            </a:r>
          </a:p>
          <a:p>
            <a:r>
              <a:rPr lang="it-IT" sz="1200" b="0" i="0" u="none" strike="noStrike" kern="1200" baseline="0" dirty="0" smtClean="0">
                <a:solidFill>
                  <a:schemeClr val="tx1"/>
                </a:solidFill>
                <a:latin typeface="+mn-lt"/>
                <a:ea typeface="+mn-ea"/>
                <a:cs typeface="+mn-cs"/>
              </a:rPr>
              <a:t>􀂄 Il recipiente è collegato ad una pompa da vuoto tramite un condotto di</a:t>
            </a:r>
          </a:p>
          <a:p>
            <a:r>
              <a:rPr lang="it-IT" sz="1200" b="0" i="0" u="none" strike="noStrike" kern="1200" baseline="0" dirty="0" smtClean="0">
                <a:solidFill>
                  <a:schemeClr val="tx1"/>
                </a:solidFill>
                <a:latin typeface="+mn-lt"/>
                <a:ea typeface="+mn-ea"/>
                <a:cs typeface="+mn-cs"/>
              </a:rPr>
              <a:t>sezione A (A è la sezione del foro che collega il recipiente al condotto).</a:t>
            </a:r>
          </a:p>
          <a:p>
            <a:r>
              <a:rPr lang="it-IT" sz="1200" b="0" i="0" u="none" strike="noStrike" kern="1200" baseline="0" dirty="0" smtClean="0">
                <a:solidFill>
                  <a:schemeClr val="tx1"/>
                </a:solidFill>
                <a:latin typeface="+mn-lt"/>
                <a:ea typeface="+mn-ea"/>
                <a:cs typeface="+mn-cs"/>
              </a:rPr>
              <a:t>􀂄 All’istante t nel recipiente ci sono N molecole alla pressione P</a:t>
            </a:r>
          </a:p>
          <a:p>
            <a:r>
              <a:rPr lang="it-IT" sz="1200" b="0" i="0" u="none" strike="noStrike" kern="1200" baseline="0" dirty="0" smtClean="0">
                <a:solidFill>
                  <a:schemeClr val="tx1"/>
                </a:solidFill>
                <a:latin typeface="+mn-lt"/>
                <a:ea typeface="+mn-ea"/>
                <a:cs typeface="+mn-cs"/>
              </a:rPr>
              <a:t>􀂄 All’istante </a:t>
            </a:r>
            <a:r>
              <a:rPr lang="it-IT" sz="1200" b="0" i="0" u="none" strike="noStrike" kern="1200" baseline="0" dirty="0" err="1" smtClean="0">
                <a:solidFill>
                  <a:schemeClr val="tx1"/>
                </a:solidFill>
                <a:latin typeface="+mn-lt"/>
                <a:ea typeface="+mn-ea"/>
                <a:cs typeface="+mn-cs"/>
              </a:rPr>
              <a:t>t+dt</a:t>
            </a:r>
            <a:r>
              <a:rPr lang="it-IT" sz="1200" b="0" i="0" u="none" strike="noStrike" kern="1200" baseline="0" dirty="0" smtClean="0">
                <a:solidFill>
                  <a:schemeClr val="tx1"/>
                </a:solidFill>
                <a:latin typeface="+mn-lt"/>
                <a:ea typeface="+mn-ea"/>
                <a:cs typeface="+mn-cs"/>
              </a:rPr>
              <a:t> nel recipiente ci sono N′ molecole alla pressione P′</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b="1" dirty="0" smtClean="0">
                <a:solidFill>
                  <a:srgbClr val="00279F"/>
                </a:solidFill>
              </a:rPr>
              <a:t>La conduttanza</a:t>
            </a:r>
            <a:r>
              <a:rPr lang="it-IT" altLang="it-IT" sz="1200" b="1" baseline="0" dirty="0" smtClean="0">
                <a:solidFill>
                  <a:srgbClr val="00279F"/>
                </a:solidFill>
              </a:rPr>
              <a:t> </a:t>
            </a:r>
            <a:r>
              <a:rPr lang="it-IT" altLang="it-IT" sz="1200" b="1" dirty="0" smtClean="0">
                <a:solidFill>
                  <a:srgbClr val="00279F"/>
                </a:solidFill>
              </a:rPr>
              <a:t>è la capacità di un’apertura di lasciar fluire un determinato volume di gas in un’unità di tempo </a:t>
            </a:r>
            <a:endParaRPr lang="en-US" dirty="0" smtClean="0"/>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15</a:t>
            </a:fld>
            <a:endParaRPr lang="it-IT"/>
          </a:p>
        </p:txBody>
      </p:sp>
    </p:spTree>
    <p:extLst>
      <p:ext uri="{BB962C8B-B14F-4D97-AF65-F5344CB8AC3E}">
        <p14:creationId xmlns:p14="http://schemas.microsoft.com/office/powerpoint/2010/main" val="181826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19</a:t>
            </a:fld>
            <a:endParaRPr lang="it-IT"/>
          </a:p>
        </p:txBody>
      </p:sp>
    </p:spTree>
    <p:extLst>
      <p:ext uri="{BB962C8B-B14F-4D97-AF65-F5344CB8AC3E}">
        <p14:creationId xmlns:p14="http://schemas.microsoft.com/office/powerpoint/2010/main" val="302455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Most </a:t>
            </a:r>
            <a:r>
              <a:rPr lang="en-US" dirty="0" err="1" smtClean="0"/>
              <a:t>turbomolecular</a:t>
            </a:r>
            <a:r>
              <a:rPr lang="en-US" dirty="0" smtClean="0"/>
              <a:t> pumps employ multiple stages consisting of Rotor turbine / stator pairs mounted in series. Gas captured by the upper stages is pushed into the lower stages and successively compressed to the level of the fore-vacuum (backing pump) pressure. As the gas molecules enter through the inlet, the rotor, which has a number of angled blades, hits the molecules. Thus the mechanical energy of the blades is transferred to the gas molecules. With this newly acquired momentum, the gas molecules enter into the gas transfer holes in the stator. This leads them to the next stage where they again collide with the rotor surface, and this process is continued, finally leading them outwards through the exhaust.</a:t>
            </a:r>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23</a:t>
            </a:fld>
            <a:endParaRPr lang="it-IT"/>
          </a:p>
        </p:txBody>
      </p:sp>
    </p:spTree>
    <p:extLst>
      <p:ext uri="{BB962C8B-B14F-4D97-AF65-F5344CB8AC3E}">
        <p14:creationId xmlns:p14="http://schemas.microsoft.com/office/powerpoint/2010/main" val="1056371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buFontTx/>
              <a:buNone/>
            </a:pPr>
            <a:r>
              <a:rPr lang="en-US" altLang="it-IT" dirty="0" err="1" smtClean="0">
                <a:solidFill>
                  <a:srgbClr val="000099"/>
                </a:solidFill>
              </a:rPr>
              <a:t>Scelta</a:t>
            </a:r>
            <a:r>
              <a:rPr lang="en-US" altLang="it-IT" dirty="0" smtClean="0">
                <a:solidFill>
                  <a:srgbClr val="000099"/>
                </a:solidFill>
              </a:rPr>
              <a:t> del </a:t>
            </a:r>
            <a:r>
              <a:rPr lang="en-US" altLang="it-IT" dirty="0" err="1" smtClean="0">
                <a:solidFill>
                  <a:srgbClr val="000099"/>
                </a:solidFill>
              </a:rPr>
              <a:t>vacuometro</a:t>
            </a:r>
            <a:endParaRPr lang="en-US" altLang="it-IT" dirty="0" smtClean="0">
              <a:solidFill>
                <a:srgbClr val="000099"/>
              </a:solidFill>
            </a:endParaRPr>
          </a:p>
          <a:p>
            <a:pPr eaLnBrk="1" hangingPunct="1">
              <a:buFontTx/>
              <a:buChar char="•"/>
            </a:pPr>
            <a:r>
              <a:rPr lang="en-US" altLang="it-IT" dirty="0" smtClean="0">
                <a:solidFill>
                  <a:srgbClr val="000099"/>
                </a:solidFill>
              </a:rPr>
              <a:t>Campo di </a:t>
            </a:r>
            <a:r>
              <a:rPr lang="en-US" altLang="it-IT" dirty="0" err="1" smtClean="0">
                <a:solidFill>
                  <a:srgbClr val="000099"/>
                </a:solidFill>
              </a:rPr>
              <a:t>pressione</a:t>
            </a:r>
            <a:endParaRPr lang="en-US" altLang="it-IT" dirty="0" smtClean="0">
              <a:solidFill>
                <a:srgbClr val="000099"/>
              </a:solidFill>
            </a:endParaRPr>
          </a:p>
          <a:p>
            <a:pPr eaLnBrk="1" hangingPunct="1">
              <a:buFontTx/>
              <a:buChar char="•"/>
            </a:pPr>
            <a:r>
              <a:rPr lang="en-US" altLang="it-IT" dirty="0" err="1" smtClean="0">
                <a:solidFill>
                  <a:srgbClr val="000099"/>
                </a:solidFill>
              </a:rPr>
              <a:t>Precisione</a:t>
            </a:r>
            <a:r>
              <a:rPr lang="en-US" altLang="it-IT" dirty="0" smtClean="0">
                <a:solidFill>
                  <a:srgbClr val="000099"/>
                </a:solidFill>
              </a:rPr>
              <a:t> </a:t>
            </a:r>
            <a:r>
              <a:rPr lang="en-US" altLang="it-IT" dirty="0" err="1" smtClean="0">
                <a:solidFill>
                  <a:srgbClr val="000099"/>
                </a:solidFill>
              </a:rPr>
              <a:t>necessaria</a:t>
            </a:r>
            <a:endParaRPr lang="en-US" altLang="it-IT" dirty="0" smtClean="0">
              <a:solidFill>
                <a:srgbClr val="000099"/>
              </a:solidFill>
            </a:endParaRPr>
          </a:p>
          <a:p>
            <a:pPr eaLnBrk="1" hangingPunct="1">
              <a:buFontTx/>
              <a:buChar char="•"/>
            </a:pPr>
            <a:r>
              <a:rPr lang="en-US" altLang="it-IT" dirty="0" err="1" smtClean="0">
                <a:solidFill>
                  <a:srgbClr val="000099"/>
                </a:solidFill>
              </a:rPr>
              <a:t>Condizioni</a:t>
            </a:r>
            <a:r>
              <a:rPr lang="en-US" altLang="it-IT" dirty="0" smtClean="0">
                <a:solidFill>
                  <a:srgbClr val="000099"/>
                </a:solidFill>
              </a:rPr>
              <a:t> </a:t>
            </a:r>
            <a:r>
              <a:rPr lang="en-US" altLang="it-IT" dirty="0" err="1" smtClean="0">
                <a:solidFill>
                  <a:srgbClr val="000099"/>
                </a:solidFill>
              </a:rPr>
              <a:t>dell’ambiente</a:t>
            </a:r>
            <a:r>
              <a:rPr lang="en-US" altLang="it-IT" dirty="0" smtClean="0">
                <a:solidFill>
                  <a:srgbClr val="000099"/>
                </a:solidFill>
              </a:rPr>
              <a:t> </a:t>
            </a:r>
            <a:r>
              <a:rPr lang="en-US" altLang="it-IT" dirty="0" err="1" smtClean="0">
                <a:solidFill>
                  <a:srgbClr val="000099"/>
                </a:solidFill>
              </a:rPr>
              <a:t>circostante</a:t>
            </a:r>
            <a:endParaRPr lang="en-US" altLang="it-IT" dirty="0" smtClean="0">
              <a:solidFill>
                <a:srgbClr val="000099"/>
              </a:solidFill>
            </a:endParaRPr>
          </a:p>
          <a:p>
            <a:pPr eaLnBrk="1" hangingPunct="1">
              <a:buFontTx/>
              <a:buChar char="•"/>
            </a:pPr>
            <a:r>
              <a:rPr lang="en-US" altLang="it-IT" dirty="0" err="1" smtClean="0">
                <a:solidFill>
                  <a:srgbClr val="000099"/>
                </a:solidFill>
              </a:rPr>
              <a:t>Compatibilita</a:t>
            </a:r>
            <a:r>
              <a:rPr lang="en-US" altLang="it-IT" dirty="0" smtClean="0">
                <a:solidFill>
                  <a:srgbClr val="000099"/>
                </a:solidFill>
              </a:rPr>
              <a:t>’ con </a:t>
            </a:r>
            <a:r>
              <a:rPr lang="en-US" altLang="it-IT" dirty="0" err="1" smtClean="0">
                <a:solidFill>
                  <a:srgbClr val="000099"/>
                </a:solidFill>
              </a:rPr>
              <a:t>altri</a:t>
            </a:r>
            <a:r>
              <a:rPr lang="en-US" altLang="it-IT" dirty="0" smtClean="0">
                <a:solidFill>
                  <a:srgbClr val="000099"/>
                </a:solidFill>
              </a:rPr>
              <a:t> </a:t>
            </a:r>
            <a:r>
              <a:rPr lang="en-US" altLang="it-IT" dirty="0" err="1" smtClean="0">
                <a:solidFill>
                  <a:srgbClr val="000099"/>
                </a:solidFill>
              </a:rPr>
              <a:t>strumenti</a:t>
            </a:r>
            <a:endParaRPr lang="en-US" altLang="it-IT" dirty="0" smtClean="0">
              <a:solidFill>
                <a:srgbClr val="000099"/>
              </a:solidFill>
            </a:endParaRPr>
          </a:p>
          <a:p>
            <a:pPr eaLnBrk="1" hangingPunct="1">
              <a:buFontTx/>
              <a:buChar char="•"/>
            </a:pPr>
            <a:r>
              <a:rPr lang="en-US" altLang="it-IT" dirty="0" err="1" smtClean="0">
                <a:solidFill>
                  <a:srgbClr val="000099"/>
                </a:solidFill>
              </a:rPr>
              <a:t>Integrazione</a:t>
            </a:r>
            <a:r>
              <a:rPr lang="en-US" altLang="it-IT" dirty="0" smtClean="0">
                <a:solidFill>
                  <a:srgbClr val="000099"/>
                </a:solidFill>
              </a:rPr>
              <a:t>/</a:t>
            </a:r>
            <a:r>
              <a:rPr lang="en-US" altLang="it-IT" dirty="0" err="1" smtClean="0">
                <a:solidFill>
                  <a:srgbClr val="000099"/>
                </a:solidFill>
              </a:rPr>
              <a:t>automazione</a:t>
            </a:r>
            <a:r>
              <a:rPr lang="en-US" altLang="it-IT" dirty="0" smtClean="0">
                <a:solidFill>
                  <a:srgbClr val="000099"/>
                </a:solidFill>
              </a:rPr>
              <a:t> </a:t>
            </a:r>
            <a:r>
              <a:rPr lang="en-US" altLang="it-IT" dirty="0" err="1" smtClean="0">
                <a:solidFill>
                  <a:srgbClr val="000099"/>
                </a:solidFill>
              </a:rPr>
              <a:t>richiesta</a:t>
            </a:r>
            <a:endParaRPr lang="en-US" altLang="it-IT"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i="1"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i="1"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i="1"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i="1"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altLang="it-IT" sz="1200" i="1"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altLang="it-IT" sz="1200" i="1" dirty="0" smtClean="0">
                <a:solidFill>
                  <a:srgbClr val="000099"/>
                </a:solidFill>
              </a:rPr>
              <a:t>il Pirani misura la resistenza del filamento</a:t>
            </a:r>
            <a:r>
              <a:rPr lang="it-IT" altLang="it-IT" sz="1200" b="0" dirty="0" smtClean="0">
                <a:solidFill>
                  <a:srgbClr val="000099"/>
                </a:solidFill>
              </a:rPr>
              <a:t> riscaldato per indicarne la temperatura, talvolta attraverso l’uso di un ponte </a:t>
            </a:r>
            <a:r>
              <a:rPr lang="it-IT" altLang="it-IT" sz="1200" b="0" dirty="0" err="1" smtClean="0">
                <a:solidFill>
                  <a:srgbClr val="000099"/>
                </a:solidFill>
              </a:rPr>
              <a:t>Wheatstone</a:t>
            </a:r>
            <a:r>
              <a:rPr lang="it-IT" altLang="it-IT" sz="1200" b="0" dirty="0" smtClean="0">
                <a:solidFill>
                  <a:srgbClr val="000099"/>
                </a:solidFill>
              </a:rPr>
              <a:t> calibrato.</a:t>
            </a:r>
          </a:p>
          <a:p>
            <a:pPr marL="0" indent="0" eaLnBrk="1" hangingPunct="1">
              <a:lnSpc>
                <a:spcPct val="120000"/>
              </a:lnSpc>
              <a:spcBef>
                <a:spcPct val="0"/>
              </a:spcBef>
            </a:pPr>
            <a:r>
              <a:rPr lang="it-IT" altLang="it-IT" sz="1200" b="1" dirty="0" smtClean="0">
                <a:solidFill>
                  <a:srgbClr val="000099"/>
                </a:solidFill>
              </a:rPr>
              <a:t>Campo: 	</a:t>
            </a:r>
            <a:r>
              <a:rPr lang="it-IT" altLang="it-IT" sz="1200" dirty="0" smtClean="0">
                <a:solidFill>
                  <a:srgbClr val="000099"/>
                </a:solidFill>
              </a:rPr>
              <a:t>da 1000 </a:t>
            </a:r>
            <a:r>
              <a:rPr lang="it-IT" altLang="it-IT" sz="1200" dirty="0" err="1" smtClean="0">
                <a:solidFill>
                  <a:srgbClr val="000099"/>
                </a:solidFill>
              </a:rPr>
              <a:t>mbar</a:t>
            </a:r>
            <a:r>
              <a:rPr lang="it-IT" altLang="it-IT" sz="1200" dirty="0" smtClean="0">
                <a:solidFill>
                  <a:srgbClr val="000099"/>
                </a:solidFill>
              </a:rPr>
              <a:t> a 10</a:t>
            </a:r>
            <a:r>
              <a:rPr lang="it-IT" altLang="it-IT" sz="1200" baseline="30000" dirty="0" smtClean="0">
                <a:solidFill>
                  <a:srgbClr val="000099"/>
                </a:solidFill>
              </a:rPr>
              <a:t>-3</a:t>
            </a:r>
            <a:r>
              <a:rPr lang="it-IT" altLang="it-IT" sz="1200" dirty="0" smtClean="0">
                <a:solidFill>
                  <a:srgbClr val="000099"/>
                </a:solidFill>
              </a:rPr>
              <a:t> </a:t>
            </a:r>
            <a:r>
              <a:rPr lang="it-IT" altLang="it-IT" sz="1200" dirty="0" err="1" smtClean="0">
                <a:solidFill>
                  <a:srgbClr val="000099"/>
                </a:solidFill>
              </a:rPr>
              <a:t>mbar</a:t>
            </a:r>
            <a:r>
              <a:rPr lang="it-IT" altLang="it-IT" sz="1200" b="1" dirty="0" smtClean="0">
                <a:solidFill>
                  <a:srgbClr val="000099"/>
                </a:solidFill>
              </a:rPr>
              <a:t> 	</a:t>
            </a:r>
          </a:p>
          <a:p>
            <a:pPr marL="0" indent="0" eaLnBrk="1" hangingPunct="1">
              <a:lnSpc>
                <a:spcPct val="120000"/>
              </a:lnSpc>
              <a:spcBef>
                <a:spcPct val="0"/>
              </a:spcBef>
            </a:pPr>
            <a:r>
              <a:rPr lang="it-IT" altLang="it-IT" sz="1200" b="1" dirty="0" smtClean="0">
                <a:solidFill>
                  <a:srgbClr val="000099"/>
                </a:solidFill>
              </a:rPr>
              <a:t>Tempo di risposta:	</a:t>
            </a:r>
            <a:r>
              <a:rPr lang="it-IT" altLang="it-IT" sz="1200" dirty="0" smtClean="0">
                <a:solidFill>
                  <a:srgbClr val="000099"/>
                </a:solidFill>
              </a:rPr>
              <a:t>lento - 100 </a:t>
            </a:r>
            <a:r>
              <a:rPr lang="it-IT" altLang="it-IT" sz="1200" dirty="0" err="1" smtClean="0">
                <a:solidFill>
                  <a:srgbClr val="000099"/>
                </a:solidFill>
              </a:rPr>
              <a:t>msec</a:t>
            </a:r>
            <a:endParaRPr lang="it-IT" altLang="it-IT" sz="1200" dirty="0" smtClean="0">
              <a:solidFill>
                <a:srgbClr val="000099"/>
              </a:solidFill>
            </a:endParaRPr>
          </a:p>
          <a:p>
            <a:pPr marL="0" indent="0" eaLnBrk="1" hangingPunct="1">
              <a:lnSpc>
                <a:spcPct val="120000"/>
              </a:lnSpc>
              <a:spcBef>
                <a:spcPct val="0"/>
              </a:spcBef>
            </a:pPr>
            <a:r>
              <a:rPr lang="it-IT" altLang="it-IT" sz="1200" b="1" dirty="0" smtClean="0">
                <a:solidFill>
                  <a:srgbClr val="000099"/>
                </a:solidFill>
              </a:rPr>
              <a:t>Applicazioni: </a:t>
            </a:r>
            <a:r>
              <a:rPr lang="it-IT" altLang="it-IT" sz="1200" dirty="0" smtClean="0">
                <a:solidFill>
                  <a:srgbClr val="000099"/>
                </a:solidFill>
              </a:rPr>
              <a:t>qualsiasi camera per basso vuoto</a:t>
            </a:r>
          </a:p>
          <a:p>
            <a:pPr marL="0" indent="0" eaLnBrk="1" hangingPunct="1">
              <a:lnSpc>
                <a:spcPct val="120000"/>
              </a:lnSpc>
              <a:spcBef>
                <a:spcPct val="0"/>
              </a:spcBef>
            </a:pPr>
            <a:r>
              <a:rPr lang="it-IT" altLang="it-IT" sz="1200" b="1" dirty="0" smtClean="0">
                <a:solidFill>
                  <a:srgbClr val="000099"/>
                </a:solidFill>
              </a:rPr>
              <a:t>Precisione: </a:t>
            </a:r>
            <a:r>
              <a:rPr lang="it-IT" altLang="it-IT" sz="1200" dirty="0" smtClean="0">
                <a:solidFill>
                  <a:srgbClr val="000099"/>
                </a:solidFill>
              </a:rPr>
              <a:t>+/- 10% a 10</a:t>
            </a:r>
            <a:r>
              <a:rPr lang="it-IT" altLang="it-IT" sz="1200" baseline="30000" dirty="0" smtClean="0">
                <a:solidFill>
                  <a:srgbClr val="000099"/>
                </a:solidFill>
              </a:rPr>
              <a:t>-3</a:t>
            </a:r>
            <a:r>
              <a:rPr lang="it-IT" altLang="it-IT" sz="1200" dirty="0" smtClean="0">
                <a:solidFill>
                  <a:srgbClr val="000099"/>
                </a:solidFill>
              </a:rPr>
              <a:t> </a:t>
            </a:r>
            <a:r>
              <a:rPr lang="it-IT" altLang="it-IT" sz="1200" dirty="0" err="1" smtClean="0">
                <a:solidFill>
                  <a:srgbClr val="000099"/>
                </a:solidFill>
              </a:rPr>
              <a:t>mbar</a:t>
            </a:r>
            <a:endParaRPr lang="it-IT" altLang="it-IT" sz="1200" dirty="0" smtClean="0">
              <a:solidFill>
                <a:srgbClr val="000099"/>
              </a:solidFill>
            </a:endParaRPr>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26</a:t>
            </a:fld>
            <a:endParaRPr lang="it-IT"/>
          </a:p>
        </p:txBody>
      </p:sp>
    </p:spTree>
    <p:extLst>
      <p:ext uri="{BB962C8B-B14F-4D97-AF65-F5344CB8AC3E}">
        <p14:creationId xmlns:p14="http://schemas.microsoft.com/office/powerpoint/2010/main" val="320797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effectLst/>
              </a:rPr>
              <a:t>Principle of Detection</a:t>
            </a:r>
          </a:p>
          <a:p>
            <a:r>
              <a:rPr lang="en-US" dirty="0" smtClean="0">
                <a:effectLst/>
              </a:rPr>
              <a:t>The leaked helium gas is ionized by the electron beam from the filament within the ion chamber of the analyzing tube. The ions are accelerated and move out through a slit and then pass through the magnetic field generated by the analyzer. Since the circular trajectories of the ions depend on their mass, the collector can catch only the helium ions and detect helium.</a:t>
            </a:r>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28</a:t>
            </a:fld>
            <a:endParaRPr lang="it-IT"/>
          </a:p>
        </p:txBody>
      </p:sp>
    </p:spTree>
    <p:extLst>
      <p:ext uri="{BB962C8B-B14F-4D97-AF65-F5344CB8AC3E}">
        <p14:creationId xmlns:p14="http://schemas.microsoft.com/office/powerpoint/2010/main" val="343516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22/10/2015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78045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22/10/2015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78852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22/10/2015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38716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22/10/2015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421334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E700E99-66F7-4F1D-9E38-DA774D18DF27}" type="datetimeFigureOut">
              <a:rPr lang="it-IT" smtClean="0"/>
              <a:t>22/10/2015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84229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E700E99-66F7-4F1D-9E38-DA774D18DF27}" type="datetimeFigureOut">
              <a:rPr lang="it-IT" smtClean="0"/>
              <a:t>22/10/2015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26315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E700E99-66F7-4F1D-9E38-DA774D18DF27}" type="datetimeFigureOut">
              <a:rPr lang="it-IT" smtClean="0"/>
              <a:t>22/10/2015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127647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E700E99-66F7-4F1D-9E38-DA774D18DF27}" type="datetimeFigureOut">
              <a:rPr lang="it-IT" smtClean="0"/>
              <a:t>22/10/2015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13184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E700E99-66F7-4F1D-9E38-DA774D18DF27}" type="datetimeFigureOut">
              <a:rPr lang="it-IT" smtClean="0"/>
              <a:t>22/10/2015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75517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E700E99-66F7-4F1D-9E38-DA774D18DF27}" type="datetimeFigureOut">
              <a:rPr lang="it-IT" smtClean="0"/>
              <a:t>22/10/2015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299658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E700E99-66F7-4F1D-9E38-DA774D18DF27}" type="datetimeFigureOut">
              <a:rPr lang="it-IT" smtClean="0"/>
              <a:t>22/10/2015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411966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00E99-66F7-4F1D-9E38-DA774D18DF27}" type="datetimeFigureOut">
              <a:rPr lang="it-IT" smtClean="0"/>
              <a:t>22/10/2015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32CC5-1069-4413-8844-AA5DAFC6051C}" type="slidenum">
              <a:rPr lang="it-IT" smtClean="0"/>
              <a:t>‹N›</a:t>
            </a:fld>
            <a:endParaRPr lang="it-IT"/>
          </a:p>
        </p:txBody>
      </p:sp>
    </p:spTree>
    <p:extLst>
      <p:ext uri="{BB962C8B-B14F-4D97-AF65-F5344CB8AC3E}">
        <p14:creationId xmlns:p14="http://schemas.microsoft.com/office/powerpoint/2010/main" val="395918137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gif"/><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idx="4294967295"/>
          </p:nvPr>
        </p:nvSpPr>
        <p:spPr>
          <a:xfrm>
            <a:off x="812508" y="0"/>
            <a:ext cx="7543800" cy="1676400"/>
          </a:xfrm>
        </p:spPr>
        <p:txBody>
          <a:bodyPr>
            <a:normAutofit/>
          </a:bodyPr>
          <a:lstStyle/>
          <a:p>
            <a:pPr algn="ctr"/>
            <a:r>
              <a:rPr lang="en-US" sz="4800" dirty="0" smtClean="0">
                <a:latin typeface="Candara" panose="020E0502030303020204" pitchFamily="34" charset="0"/>
              </a:rPr>
              <a:t>Vacuum laboratory</a:t>
            </a:r>
            <a:endParaRPr lang="en-US" sz="4800" dirty="0">
              <a:latin typeface="Candara" panose="020E0502030303020204" pitchFamily="34" charset="0"/>
            </a:endParaRPr>
          </a:p>
        </p:txBody>
      </p:sp>
      <p:sp>
        <p:nvSpPr>
          <p:cNvPr id="11" name="CasellaDiTesto 10"/>
          <p:cNvSpPr txBox="1"/>
          <p:nvPr/>
        </p:nvSpPr>
        <p:spPr>
          <a:xfrm>
            <a:off x="6300192" y="6381328"/>
            <a:ext cx="2880320" cy="369332"/>
          </a:xfrm>
          <a:prstGeom prst="rect">
            <a:avLst/>
          </a:prstGeom>
          <a:noFill/>
        </p:spPr>
        <p:txBody>
          <a:bodyPr wrap="square" rtlCol="0">
            <a:spAutoFit/>
          </a:bodyPr>
          <a:lstStyle/>
          <a:p>
            <a:r>
              <a:rPr lang="en-US" smtClean="0"/>
              <a:t>D. Alesini, S. Bini, </a:t>
            </a:r>
            <a:r>
              <a:rPr lang="en-US" u="sng" smtClean="0"/>
              <a:t>F. Cioeta</a:t>
            </a:r>
            <a:endParaRPr lang="en-US" u="sng"/>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24" y="2060848"/>
            <a:ext cx="3240360" cy="3224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28331"/>
            <a:ext cx="1996262" cy="143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Sit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614" y="2728878"/>
            <a:ext cx="1942199" cy="14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42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46844"/>
            <a:ext cx="9144000" cy="102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Gas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molecules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primarily</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water) are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bound</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to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interior</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surfaces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of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chamber</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and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gradually</a:t>
            </a: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desorb</a:t>
            </a: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again</a:t>
            </a: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 under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desorption</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rate of the metal and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glass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surfaces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in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system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produces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 gas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yield</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that</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decreases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over time. </a:t>
            </a:r>
          </a:p>
        </p:txBody>
      </p:sp>
      <p:graphicFrame>
        <p:nvGraphicFramePr>
          <p:cNvPr id="5" name="Tabella 4"/>
          <p:cNvGraphicFramePr>
            <a:graphicFrameLocks noGrp="1"/>
          </p:cNvGraphicFramePr>
          <p:nvPr>
            <p:extLst>
              <p:ext uri="{D42A27DB-BD31-4B8C-83A1-F6EECF244321}">
                <p14:modId xmlns:p14="http://schemas.microsoft.com/office/powerpoint/2010/main" val="1990711223"/>
              </p:ext>
            </p:extLst>
          </p:nvPr>
        </p:nvGraphicFramePr>
        <p:xfrm>
          <a:off x="323528" y="5301208"/>
          <a:ext cx="4742403" cy="1341120"/>
        </p:xfrm>
        <a:graphic>
          <a:graphicData uri="http://schemas.openxmlformats.org/drawingml/2006/table">
            <a:tbl>
              <a:tblPr/>
              <a:tblGrid>
                <a:gridCol w="1580801"/>
                <a:gridCol w="1580801"/>
                <a:gridCol w="1580801"/>
              </a:tblGrid>
              <a:tr h="212234">
                <a:tc>
                  <a:txBody>
                    <a:bodyPr/>
                    <a:lstStyle/>
                    <a:p>
                      <a:r>
                        <a:rPr lang="it-IT" sz="1400" i="1" dirty="0" err="1">
                          <a:effectLst/>
                          <a:latin typeface="MathJax_Math"/>
                        </a:rPr>
                        <a:t>Q</a:t>
                      </a:r>
                      <a:r>
                        <a:rPr lang="it-IT" sz="1400" baseline="-25000" dirty="0" err="1">
                          <a:effectLst/>
                          <a:latin typeface="MathJax_Main"/>
                        </a:rPr>
                        <a:t>des</a:t>
                      </a:r>
                      <a:endParaRPr lang="it-IT" sz="1400" baseline="-25000" dirty="0"/>
                    </a:p>
                  </a:txBody>
                  <a:tcPr anchor="ctr">
                    <a:lnL>
                      <a:noFill/>
                    </a:lnL>
                    <a:lnR>
                      <a:noFill/>
                    </a:lnR>
                    <a:lnT>
                      <a:noFill/>
                    </a:lnT>
                    <a:lnB>
                      <a:noFill/>
                    </a:lnB>
                  </a:tcPr>
                </a:tc>
                <a:tc>
                  <a:txBody>
                    <a:bodyPr/>
                    <a:lstStyle/>
                    <a:p>
                      <a:r>
                        <a:rPr lang="it-IT" sz="1400" dirty="0" err="1"/>
                        <a:t>Desorption</a:t>
                      </a:r>
                      <a:r>
                        <a:rPr lang="it-IT" sz="1400" dirty="0"/>
                        <a:t> rate</a:t>
                      </a:r>
                    </a:p>
                  </a:txBody>
                  <a:tcPr anchor="ctr">
                    <a:lnL>
                      <a:noFill/>
                    </a:lnL>
                    <a:lnR>
                      <a:noFill/>
                    </a:lnR>
                    <a:lnT>
                      <a:noFill/>
                    </a:lnT>
                    <a:lnB>
                      <a:noFill/>
                    </a:lnB>
                  </a:tcPr>
                </a:tc>
                <a:tc>
                  <a:txBody>
                    <a:bodyPr/>
                    <a:lstStyle/>
                    <a:p>
                      <a:r>
                        <a:rPr lang="it-IT" sz="1400" dirty="0" smtClean="0"/>
                        <a:t>[</a:t>
                      </a:r>
                      <a:r>
                        <a:rPr lang="it-IT" sz="1400" dirty="0" err="1" smtClean="0"/>
                        <a:t>mbar</a:t>
                      </a:r>
                      <a:r>
                        <a:rPr lang="it-IT" sz="1400" dirty="0" smtClean="0"/>
                        <a:t> l </a:t>
                      </a:r>
                      <a:r>
                        <a:rPr lang="it-IT" sz="1400" dirty="0"/>
                        <a:t>s</a:t>
                      </a:r>
                      <a:r>
                        <a:rPr lang="it-IT" sz="1400" baseline="30000" dirty="0"/>
                        <a:t>-1</a:t>
                      </a:r>
                      <a:r>
                        <a:rPr lang="it-IT" sz="1400" dirty="0"/>
                        <a:t>] </a:t>
                      </a:r>
                    </a:p>
                  </a:txBody>
                  <a:tcPr anchor="ctr">
                    <a:lnL>
                      <a:noFill/>
                    </a:lnL>
                    <a:lnR>
                      <a:noFill/>
                    </a:lnR>
                    <a:lnT>
                      <a:noFill/>
                    </a:lnT>
                    <a:lnB>
                      <a:noFill/>
                    </a:lnB>
                  </a:tcPr>
                </a:tc>
              </a:tr>
              <a:tr h="371410">
                <a:tc>
                  <a:txBody>
                    <a:bodyPr/>
                    <a:lstStyle/>
                    <a:p>
                      <a:r>
                        <a:rPr lang="it-IT" sz="1400" i="1" dirty="0" err="1">
                          <a:effectLst/>
                          <a:latin typeface="MathJax_Math"/>
                        </a:rPr>
                        <a:t>q</a:t>
                      </a:r>
                      <a:r>
                        <a:rPr lang="it-IT" sz="1400" baseline="-25000" dirty="0" err="1">
                          <a:effectLst/>
                          <a:latin typeface="MathJax_Main"/>
                        </a:rPr>
                        <a:t>des</a:t>
                      </a:r>
                      <a:endParaRPr lang="it-IT" sz="1400" baseline="-25000" dirty="0">
                        <a:effectLst/>
                      </a:endParaRPr>
                    </a:p>
                  </a:txBody>
                  <a:tcPr anchor="ctr">
                    <a:lnL>
                      <a:noFill/>
                    </a:lnL>
                    <a:lnR>
                      <a:noFill/>
                    </a:lnR>
                    <a:lnT>
                      <a:noFill/>
                    </a:lnT>
                    <a:lnB>
                      <a:noFill/>
                    </a:lnB>
                  </a:tcPr>
                </a:tc>
                <a:tc>
                  <a:txBody>
                    <a:bodyPr/>
                    <a:lstStyle/>
                    <a:p>
                      <a:r>
                        <a:rPr lang="it-IT" sz="1400" dirty="0" err="1"/>
                        <a:t>Desorption</a:t>
                      </a:r>
                      <a:r>
                        <a:rPr lang="it-IT" sz="1400" dirty="0"/>
                        <a:t> </a:t>
                      </a:r>
                      <a:r>
                        <a:rPr lang="it-IT" sz="1400" dirty="0" smtClean="0"/>
                        <a:t>rate </a:t>
                      </a:r>
                      <a:r>
                        <a:rPr lang="it-IT" sz="1400" dirty="0" err="1"/>
                        <a:t>density</a:t>
                      </a:r>
                      <a:r>
                        <a:rPr lang="it-IT" sz="1400" dirty="0"/>
                        <a:t> </a:t>
                      </a:r>
                      <a:r>
                        <a:rPr lang="it-IT" sz="1400" dirty="0" smtClean="0"/>
                        <a:t>or </a:t>
                      </a:r>
                      <a:r>
                        <a:rPr lang="it-IT" sz="1400" dirty="0" err="1" smtClean="0"/>
                        <a:t>specific</a:t>
                      </a:r>
                      <a:r>
                        <a:rPr lang="it-IT" sz="1400" dirty="0" smtClean="0"/>
                        <a:t> </a:t>
                      </a:r>
                      <a:r>
                        <a:rPr lang="it-IT" sz="1400" dirty="0" err="1" smtClean="0"/>
                        <a:t>desorption</a:t>
                      </a:r>
                      <a:r>
                        <a:rPr lang="it-IT" sz="1400" dirty="0" smtClean="0"/>
                        <a:t> rate</a:t>
                      </a:r>
                      <a:endParaRPr lang="it-IT" sz="1400" dirty="0"/>
                    </a:p>
                  </a:txBody>
                  <a:tcPr anchor="ctr">
                    <a:lnL>
                      <a:noFill/>
                    </a:lnL>
                    <a:lnR>
                      <a:noFill/>
                    </a:lnR>
                    <a:lnT>
                      <a:noFill/>
                    </a:lnT>
                    <a:lnB>
                      <a:noFill/>
                    </a:lnB>
                  </a:tcPr>
                </a:tc>
                <a:tc>
                  <a:txBody>
                    <a:bodyPr/>
                    <a:lstStyle/>
                    <a:p>
                      <a:r>
                        <a:rPr lang="it-IT" sz="1400" dirty="0" smtClean="0"/>
                        <a:t>[</a:t>
                      </a:r>
                      <a:r>
                        <a:rPr lang="it-IT" sz="1400" dirty="0" err="1" smtClean="0"/>
                        <a:t>mbar</a:t>
                      </a:r>
                      <a:r>
                        <a:rPr lang="it-IT" sz="1400" dirty="0" smtClean="0"/>
                        <a:t> l </a:t>
                      </a:r>
                      <a:r>
                        <a:rPr lang="it-IT" sz="1400" dirty="0"/>
                        <a:t>s</a:t>
                      </a:r>
                      <a:r>
                        <a:rPr lang="it-IT" sz="1400" baseline="30000" dirty="0"/>
                        <a:t>-1</a:t>
                      </a:r>
                      <a:r>
                        <a:rPr lang="it-IT" sz="1400" dirty="0"/>
                        <a:t> m</a:t>
                      </a:r>
                      <a:r>
                        <a:rPr lang="it-IT" sz="1400" baseline="30000" dirty="0"/>
                        <a:t>-2</a:t>
                      </a:r>
                      <a:r>
                        <a:rPr lang="it-IT" sz="1400" dirty="0"/>
                        <a:t>] </a:t>
                      </a:r>
                    </a:p>
                  </a:txBody>
                  <a:tcPr anchor="ctr">
                    <a:lnL>
                      <a:noFill/>
                    </a:lnL>
                    <a:lnR>
                      <a:noFill/>
                    </a:lnR>
                    <a:lnT>
                      <a:noFill/>
                    </a:lnT>
                    <a:lnB>
                      <a:noFill/>
                    </a:lnB>
                  </a:tcPr>
                </a:tc>
              </a:tr>
              <a:tr h="212234">
                <a:tc>
                  <a:txBody>
                    <a:bodyPr/>
                    <a:lstStyle/>
                    <a:p>
                      <a:r>
                        <a:rPr lang="it-IT" sz="1400" i="1" dirty="0">
                          <a:effectLst/>
                          <a:latin typeface="MathJax_Math"/>
                        </a:rPr>
                        <a:t>A</a:t>
                      </a:r>
                      <a:endParaRPr lang="it-IT" sz="1400" dirty="0">
                        <a:effectLst/>
                      </a:endParaRPr>
                    </a:p>
                  </a:txBody>
                  <a:tcPr anchor="ctr">
                    <a:lnL>
                      <a:noFill/>
                    </a:lnL>
                    <a:lnR>
                      <a:noFill/>
                    </a:lnR>
                    <a:lnT>
                      <a:noFill/>
                    </a:lnT>
                    <a:lnB>
                      <a:noFill/>
                    </a:lnB>
                  </a:tcPr>
                </a:tc>
                <a:tc>
                  <a:txBody>
                    <a:bodyPr/>
                    <a:lstStyle/>
                    <a:p>
                      <a:r>
                        <a:rPr lang="it-IT" sz="1400" dirty="0"/>
                        <a:t>Area</a:t>
                      </a:r>
                    </a:p>
                  </a:txBody>
                  <a:tcPr anchor="ctr">
                    <a:lnL>
                      <a:noFill/>
                    </a:lnL>
                    <a:lnR>
                      <a:noFill/>
                    </a:lnR>
                    <a:lnT>
                      <a:noFill/>
                    </a:lnT>
                    <a:lnB>
                      <a:noFill/>
                    </a:lnB>
                  </a:tcPr>
                </a:tc>
                <a:tc>
                  <a:txBody>
                    <a:bodyPr/>
                    <a:lstStyle/>
                    <a:p>
                      <a:r>
                        <a:rPr lang="it-IT" sz="1400" dirty="0"/>
                        <a:t>[m</a:t>
                      </a:r>
                      <a:r>
                        <a:rPr lang="it-IT" sz="1400" baseline="30000" dirty="0"/>
                        <a:t>2</a:t>
                      </a:r>
                      <a:r>
                        <a:rPr lang="it-IT" sz="1400" dirty="0"/>
                        <a:t>] </a:t>
                      </a:r>
                    </a:p>
                  </a:txBody>
                  <a:tcPr anchor="ctr">
                    <a:lnL>
                      <a:noFill/>
                    </a:lnL>
                    <a:lnR>
                      <a:noFill/>
                    </a:lnR>
                    <a:lnT>
                      <a:noFill/>
                    </a:lnT>
                    <a:lnB>
                      <a:noFill/>
                    </a:lnB>
                  </a:tcPr>
                </a:tc>
              </a:tr>
            </a:tbl>
          </a:graphicData>
        </a:graphic>
      </p:graphicFrame>
      <p:sp>
        <p:nvSpPr>
          <p:cNvPr id="6" name="Rettangolo 5"/>
          <p:cNvSpPr/>
          <p:nvPr/>
        </p:nvSpPr>
        <p:spPr>
          <a:xfrm>
            <a:off x="1187624" y="5830"/>
            <a:ext cx="6984604" cy="646331"/>
          </a:xfrm>
          <a:prstGeom prst="rect">
            <a:avLst/>
          </a:prstGeom>
        </p:spPr>
        <p:txBody>
          <a:bodyPr wrap="none">
            <a:spAutoFit/>
          </a:bodyPr>
          <a:lstStyle/>
          <a:p>
            <a:pPr lvl="0"/>
            <a:r>
              <a:rPr lang="it-IT" altLang="it-IT" sz="3600" b="1" i="1" dirty="0" err="1" smtClean="0">
                <a:latin typeface="Candara" panose="020E0502030303020204" pitchFamily="34" charset="0"/>
              </a:rPr>
              <a:t>Desorption</a:t>
            </a:r>
            <a:r>
              <a:rPr lang="it-IT" altLang="it-IT" sz="3600" b="1" i="1" dirty="0" smtClean="0">
                <a:latin typeface="Candara" panose="020E0502030303020204" pitchFamily="34" charset="0"/>
              </a:rPr>
              <a:t>, </a:t>
            </a:r>
            <a:r>
              <a:rPr lang="it-IT" altLang="it-IT" sz="3600" b="1" i="1" dirty="0" err="1" smtClean="0">
                <a:latin typeface="Candara" panose="020E0502030303020204" pitchFamily="34" charset="0"/>
              </a:rPr>
              <a:t>outgassing</a:t>
            </a:r>
            <a:r>
              <a:rPr lang="it-IT" altLang="it-IT" sz="3600" b="1" i="1" dirty="0" smtClean="0">
                <a:latin typeface="Candara" panose="020E0502030303020204" pitchFamily="34" charset="0"/>
              </a:rPr>
              <a:t>, </a:t>
            </a:r>
            <a:r>
              <a:rPr lang="it-IT" altLang="it-IT" sz="3600" b="1" i="1" dirty="0" err="1" smtClean="0">
                <a:latin typeface="Candara" panose="020E0502030303020204" pitchFamily="34" charset="0"/>
              </a:rPr>
              <a:t>degassing</a:t>
            </a:r>
            <a:endParaRPr lang="it-IT" altLang="it-IT" sz="3600" b="1" i="1" dirty="0">
              <a:latin typeface="Candara" panose="020E0502030303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23558"/>
            <a:ext cx="4559929" cy="2592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361258" y="4725144"/>
            <a:ext cx="2196435" cy="461665"/>
          </a:xfrm>
          <a:prstGeom prst="rect">
            <a:avLst/>
          </a:prstGeom>
          <a:noFill/>
        </p:spPr>
        <p:txBody>
          <a:bodyPr wrap="none" rtlCol="0">
            <a:spAutoFit/>
          </a:bodyPr>
          <a:lstStyle/>
          <a:p>
            <a:r>
              <a:rPr lang="en-US" sz="2400" dirty="0" err="1" smtClean="0"/>
              <a:t>Q</a:t>
            </a:r>
            <a:r>
              <a:rPr lang="en-US" sz="2400" baseline="-25000" dirty="0" err="1" smtClean="0"/>
              <a:t>des</a:t>
            </a:r>
            <a:r>
              <a:rPr lang="en-US" sz="2400" dirty="0" smtClean="0"/>
              <a:t>(t)=A*</a:t>
            </a:r>
            <a:r>
              <a:rPr lang="en-US" sz="2400" dirty="0" err="1" smtClean="0"/>
              <a:t>q</a:t>
            </a:r>
            <a:r>
              <a:rPr lang="en-US" sz="2400" baseline="-25000" dirty="0" err="1" smtClean="0"/>
              <a:t>des</a:t>
            </a:r>
            <a:r>
              <a:rPr lang="en-US" sz="2400" dirty="0" smtClean="0"/>
              <a:t>(t)</a:t>
            </a:r>
            <a:endParaRPr lang="en-US" sz="2400" dirty="0"/>
          </a:p>
        </p:txBody>
      </p:sp>
      <p:grpSp>
        <p:nvGrpSpPr>
          <p:cNvPr id="10" name="Gruppo 9"/>
          <p:cNvGrpSpPr/>
          <p:nvPr/>
        </p:nvGrpSpPr>
        <p:grpSpPr>
          <a:xfrm>
            <a:off x="7097835" y="1969025"/>
            <a:ext cx="619270" cy="266836"/>
            <a:chOff x="7089924" y="6262448"/>
            <a:chExt cx="829981" cy="338844"/>
          </a:xfrm>
        </p:grpSpPr>
        <p:sp>
          <p:nvSpPr>
            <p:cNvPr id="15" name="Rettangolo 14"/>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4" name="CasellaDiTesto 13"/>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17" name="Gruppo 16"/>
          <p:cNvGrpSpPr/>
          <p:nvPr/>
        </p:nvGrpSpPr>
        <p:grpSpPr>
          <a:xfrm>
            <a:off x="7121082" y="4005064"/>
            <a:ext cx="619270" cy="266836"/>
            <a:chOff x="7089924" y="6262448"/>
            <a:chExt cx="829981" cy="338844"/>
          </a:xfrm>
        </p:grpSpPr>
        <p:sp>
          <p:nvSpPr>
            <p:cNvPr id="18" name="Rettangolo 17"/>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9" name="CasellaDiTesto 18"/>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20" name="Gruppo 19"/>
          <p:cNvGrpSpPr/>
          <p:nvPr/>
        </p:nvGrpSpPr>
        <p:grpSpPr>
          <a:xfrm>
            <a:off x="7164288" y="2946140"/>
            <a:ext cx="619270" cy="266836"/>
            <a:chOff x="7089924" y="6262448"/>
            <a:chExt cx="829981" cy="338844"/>
          </a:xfrm>
        </p:grpSpPr>
        <p:sp>
          <p:nvSpPr>
            <p:cNvPr id="21" name="Rettangolo 20"/>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2" name="CasellaDiTesto 21"/>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23" name="Gruppo 22"/>
          <p:cNvGrpSpPr/>
          <p:nvPr/>
        </p:nvGrpSpPr>
        <p:grpSpPr>
          <a:xfrm>
            <a:off x="7121082" y="5085184"/>
            <a:ext cx="619270" cy="266836"/>
            <a:chOff x="7089924" y="6262448"/>
            <a:chExt cx="829981" cy="338844"/>
          </a:xfrm>
        </p:grpSpPr>
        <p:sp>
          <p:nvSpPr>
            <p:cNvPr id="24" name="Rettangolo 23"/>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5" name="CasellaDiTesto 24"/>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38" name="Gruppo 37"/>
          <p:cNvGrpSpPr/>
          <p:nvPr/>
        </p:nvGrpSpPr>
        <p:grpSpPr>
          <a:xfrm>
            <a:off x="4860032" y="5385084"/>
            <a:ext cx="3245019" cy="1510465"/>
            <a:chOff x="4860032" y="5385084"/>
            <a:chExt cx="3245019" cy="1510465"/>
          </a:xfrm>
        </p:grpSpPr>
        <p:cxnSp>
          <p:nvCxnSpPr>
            <p:cNvPr id="29" name="Connettore 2 28"/>
            <p:cNvCxnSpPr/>
            <p:nvPr/>
          </p:nvCxnSpPr>
          <p:spPr>
            <a:xfrm flipV="1">
              <a:off x="5292080" y="5732533"/>
              <a:ext cx="0" cy="814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5292080" y="6546542"/>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Arco 31"/>
            <p:cNvSpPr/>
            <p:nvPr/>
          </p:nvSpPr>
          <p:spPr>
            <a:xfrm rot="10829658">
              <a:off x="5349321" y="5385084"/>
              <a:ext cx="2755730" cy="106878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4" name="Connettore 1 33"/>
            <p:cNvCxnSpPr/>
            <p:nvPr/>
          </p:nvCxnSpPr>
          <p:spPr>
            <a:xfrm flipH="1">
              <a:off x="6372200" y="6453851"/>
              <a:ext cx="350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H="1">
              <a:off x="5895708" y="6449020"/>
              <a:ext cx="1485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H="1">
              <a:off x="5584403" y="6449020"/>
              <a:ext cx="197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H="1">
              <a:off x="6135610" y="6449020"/>
              <a:ext cx="122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a:off x="5323076" y="6449020"/>
              <a:ext cx="197778"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6660232" y="6618550"/>
              <a:ext cx="288031" cy="276999"/>
            </a:xfrm>
            <a:prstGeom prst="rect">
              <a:avLst/>
            </a:prstGeom>
            <a:noFill/>
          </p:spPr>
          <p:txBody>
            <a:bodyPr wrap="square" rtlCol="0">
              <a:spAutoFit/>
            </a:bodyPr>
            <a:lstStyle/>
            <a:p>
              <a:r>
                <a:rPr lang="it-IT" sz="1200" dirty="0" smtClean="0">
                  <a:latin typeface="Candara" panose="020E0502030303020204" pitchFamily="34" charset="0"/>
                </a:rPr>
                <a:t>t</a:t>
              </a:r>
              <a:endParaRPr lang="it-IT" sz="1200" dirty="0">
                <a:latin typeface="Candara" panose="020E0502030303020204" pitchFamily="34" charset="0"/>
              </a:endParaRPr>
            </a:p>
          </p:txBody>
        </p:sp>
        <p:sp>
          <p:nvSpPr>
            <p:cNvPr id="45" name="CasellaDiTesto 44"/>
            <p:cNvSpPr txBox="1"/>
            <p:nvPr/>
          </p:nvSpPr>
          <p:spPr>
            <a:xfrm>
              <a:off x="4860032" y="5538430"/>
              <a:ext cx="504056" cy="276999"/>
            </a:xfrm>
            <a:prstGeom prst="rect">
              <a:avLst/>
            </a:prstGeom>
            <a:noFill/>
          </p:spPr>
          <p:txBody>
            <a:bodyPr wrap="square" rtlCol="0">
              <a:spAutoFit/>
            </a:bodyPr>
            <a:lstStyle/>
            <a:p>
              <a:r>
                <a:rPr lang="en-US" sz="1200" dirty="0" err="1"/>
                <a:t>Q</a:t>
              </a:r>
              <a:r>
                <a:rPr lang="en-US" sz="1200" baseline="-25000" dirty="0" err="1"/>
                <a:t>des</a:t>
              </a:r>
              <a:endParaRPr lang="it-IT" sz="1200" dirty="0">
                <a:latin typeface="Candara" panose="020E0502030303020204" pitchFamily="34" charset="0"/>
              </a:endParaRPr>
            </a:p>
          </p:txBody>
        </p:sp>
      </p:grpSp>
      <p:grpSp>
        <p:nvGrpSpPr>
          <p:cNvPr id="9" name="Gruppo 8"/>
          <p:cNvGrpSpPr/>
          <p:nvPr/>
        </p:nvGrpSpPr>
        <p:grpSpPr>
          <a:xfrm>
            <a:off x="5610660" y="1799239"/>
            <a:ext cx="3343620" cy="3912096"/>
            <a:chOff x="5610660" y="1799239"/>
            <a:chExt cx="3343620" cy="3912096"/>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660" y="1799239"/>
              <a:ext cx="3343620" cy="3912096"/>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8028384" y="3303965"/>
              <a:ext cx="720080" cy="307777"/>
            </a:xfrm>
            <a:prstGeom prst="rect">
              <a:avLst/>
            </a:prstGeom>
            <a:solidFill>
              <a:schemeClr val="bg1"/>
            </a:solidFill>
          </p:spPr>
          <p:txBody>
            <a:bodyPr wrap="square" rtlCol="0">
              <a:spAutoFit/>
            </a:bodyPr>
            <a:lstStyle/>
            <a:p>
              <a:r>
                <a:rPr lang="it-IT" sz="1400" dirty="0">
                  <a:solidFill>
                    <a:schemeClr val="tx1">
                      <a:lumMod val="85000"/>
                      <a:lumOff val="15000"/>
                    </a:schemeClr>
                  </a:solidFill>
                  <a:latin typeface="Candara" panose="020E0502030303020204" pitchFamily="34" charset="0"/>
                </a:rPr>
                <a:t>s</a:t>
              </a:r>
              <a:r>
                <a:rPr lang="it-IT" sz="1400" baseline="30000" dirty="0" smtClean="0">
                  <a:solidFill>
                    <a:schemeClr val="tx1">
                      <a:lumMod val="85000"/>
                      <a:lumOff val="15000"/>
                    </a:schemeClr>
                  </a:solidFill>
                  <a:latin typeface="Candara" panose="020E0502030303020204" pitchFamily="34" charset="0"/>
                </a:rPr>
                <a:t>-1</a:t>
              </a:r>
              <a:r>
                <a:rPr lang="it-IT" sz="1400" dirty="0" smtClean="0">
                  <a:solidFill>
                    <a:schemeClr val="tx1">
                      <a:lumMod val="85000"/>
                      <a:lumOff val="15000"/>
                    </a:schemeClr>
                  </a:solidFill>
                  <a:latin typeface="Candara" panose="020E0502030303020204" pitchFamily="34" charset="0"/>
                </a:rPr>
                <a:t>cm</a:t>
              </a:r>
              <a:r>
                <a:rPr lang="it-IT" sz="1400" baseline="30000" dirty="0" smtClean="0">
                  <a:solidFill>
                    <a:schemeClr val="tx1">
                      <a:lumMod val="85000"/>
                      <a:lumOff val="15000"/>
                    </a:schemeClr>
                  </a:solidFill>
                  <a:latin typeface="Candara" panose="020E0502030303020204" pitchFamily="34" charset="0"/>
                </a:rPr>
                <a:t>-2</a:t>
              </a:r>
              <a:endParaRPr lang="it-IT" sz="1400" baseline="30000" dirty="0">
                <a:solidFill>
                  <a:schemeClr val="tx1">
                    <a:lumMod val="85000"/>
                    <a:lumOff val="15000"/>
                  </a:schemeClr>
                </a:solidFill>
                <a:latin typeface="Candara" panose="020E0502030303020204" pitchFamily="34" charset="0"/>
              </a:endParaRPr>
            </a:p>
          </p:txBody>
        </p:sp>
        <p:sp>
          <p:nvSpPr>
            <p:cNvPr id="7" name="Rettangolo 6"/>
            <p:cNvSpPr/>
            <p:nvPr/>
          </p:nvSpPr>
          <p:spPr>
            <a:xfrm>
              <a:off x="6948264" y="4005064"/>
              <a:ext cx="1440160"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57150">
                  <a:solidFill>
                    <a:schemeClr val="tx1"/>
                  </a:solidFill>
                </a:ln>
              </a:endParaRPr>
            </a:p>
          </p:txBody>
        </p:sp>
        <p:sp>
          <p:nvSpPr>
            <p:cNvPr id="35" name="CasellaDiTesto 34"/>
            <p:cNvSpPr txBox="1"/>
            <p:nvPr/>
          </p:nvSpPr>
          <p:spPr>
            <a:xfrm>
              <a:off x="8100392" y="2182004"/>
              <a:ext cx="720080" cy="307777"/>
            </a:xfrm>
            <a:prstGeom prst="rect">
              <a:avLst/>
            </a:prstGeom>
            <a:solidFill>
              <a:schemeClr val="bg1"/>
            </a:solidFill>
          </p:spPr>
          <p:txBody>
            <a:bodyPr wrap="square" rtlCol="0">
              <a:spAutoFit/>
            </a:bodyPr>
            <a:lstStyle/>
            <a:p>
              <a:r>
                <a:rPr lang="it-IT" sz="1400" dirty="0">
                  <a:solidFill>
                    <a:schemeClr val="tx1">
                      <a:lumMod val="85000"/>
                      <a:lumOff val="15000"/>
                    </a:schemeClr>
                  </a:solidFill>
                  <a:latin typeface="Candara" panose="020E0502030303020204" pitchFamily="34" charset="0"/>
                </a:rPr>
                <a:t>s</a:t>
              </a:r>
              <a:r>
                <a:rPr lang="it-IT" sz="1400" baseline="30000" dirty="0" smtClean="0">
                  <a:solidFill>
                    <a:schemeClr val="tx1">
                      <a:lumMod val="85000"/>
                      <a:lumOff val="15000"/>
                    </a:schemeClr>
                  </a:solidFill>
                  <a:latin typeface="Candara" panose="020E0502030303020204" pitchFamily="34" charset="0"/>
                </a:rPr>
                <a:t>-1</a:t>
              </a:r>
              <a:r>
                <a:rPr lang="it-IT" sz="1400" dirty="0" smtClean="0">
                  <a:solidFill>
                    <a:schemeClr val="tx1">
                      <a:lumMod val="85000"/>
                      <a:lumOff val="15000"/>
                    </a:schemeClr>
                  </a:solidFill>
                  <a:latin typeface="Candara" panose="020E0502030303020204" pitchFamily="34" charset="0"/>
                </a:rPr>
                <a:t>cm</a:t>
              </a:r>
              <a:r>
                <a:rPr lang="it-IT" sz="1400" baseline="30000" dirty="0" smtClean="0">
                  <a:solidFill>
                    <a:schemeClr val="tx1">
                      <a:lumMod val="85000"/>
                      <a:lumOff val="15000"/>
                    </a:schemeClr>
                  </a:solidFill>
                  <a:latin typeface="Candara" panose="020E0502030303020204" pitchFamily="34" charset="0"/>
                </a:rPr>
                <a:t>-2</a:t>
              </a:r>
              <a:endParaRPr lang="it-IT" sz="1400" baseline="30000" dirty="0">
                <a:solidFill>
                  <a:schemeClr val="tx1">
                    <a:lumMod val="85000"/>
                    <a:lumOff val="15000"/>
                  </a:schemeClr>
                </a:solidFill>
                <a:latin typeface="Candara" panose="020E0502030303020204" pitchFamily="34" charset="0"/>
              </a:endParaRPr>
            </a:p>
          </p:txBody>
        </p:sp>
      </p:grpSp>
    </p:spTree>
    <p:extLst>
      <p:ext uri="{BB962C8B-B14F-4D97-AF65-F5344CB8AC3E}">
        <p14:creationId xmlns:p14="http://schemas.microsoft.com/office/powerpoint/2010/main" val="3419315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1187" y="1124744"/>
            <a:ext cx="8855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altLang="it-IT" b="0" i="1" u="none" strike="noStrike" cap="none" normalizeH="0" baseline="0" dirty="0" smtClean="0">
                <a:ln>
                  <a:noFill/>
                </a:ln>
                <a:solidFill>
                  <a:schemeClr val="tx1"/>
                </a:solidFill>
                <a:effectLst/>
                <a:latin typeface="Candara" panose="020E0502030303020204" pitchFamily="34" charset="0"/>
                <a:cs typeface="Arial" pitchFamily="34" charset="0"/>
              </a:rPr>
              <a:t>Q</a:t>
            </a:r>
            <a:r>
              <a:rPr kumimoji="0" lang="it-IT" altLang="it-IT" b="0" i="1" u="none" strike="noStrike" cap="none" normalizeH="0" baseline="-25000" dirty="0" smtClean="0">
                <a:ln>
                  <a:noFill/>
                </a:ln>
                <a:solidFill>
                  <a:schemeClr val="tx1"/>
                </a:solidFill>
                <a:effectLst/>
                <a:latin typeface="Candara" panose="020E0502030303020204" pitchFamily="34" charset="0"/>
                <a:cs typeface="Arial" pitchFamily="34" charset="0"/>
              </a:rPr>
              <a:t>L</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describes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the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leak</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rate, i.e. a gas flow,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which</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enters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the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system</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through</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leaks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The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leakage</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rate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is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defined</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as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the pressure rise over time in a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given</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volume: </a:t>
            </a:r>
          </a:p>
        </p:txBody>
      </p:sp>
      <p:pic>
        <p:nvPicPr>
          <p:cNvPr id="7173" name="Picture 5"/>
          <p:cNvPicPr>
            <a:picLocks noChangeAspect="1" noChangeArrowheads="1"/>
          </p:cNvPicPr>
          <p:nvPr/>
        </p:nvPicPr>
        <p:blipFill>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a:off x="3563888" y="2130213"/>
            <a:ext cx="2260002" cy="101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ella 5"/>
          <p:cNvGraphicFramePr>
            <a:graphicFrameLocks noGrp="1"/>
          </p:cNvGraphicFramePr>
          <p:nvPr>
            <p:extLst>
              <p:ext uri="{D42A27DB-BD31-4B8C-83A1-F6EECF244321}">
                <p14:modId xmlns:p14="http://schemas.microsoft.com/office/powerpoint/2010/main" val="1973251603"/>
              </p:ext>
            </p:extLst>
          </p:nvPr>
        </p:nvGraphicFramePr>
        <p:xfrm>
          <a:off x="697663" y="3635856"/>
          <a:ext cx="7543800" cy="1737360"/>
        </p:xfrm>
        <a:graphic>
          <a:graphicData uri="http://schemas.openxmlformats.org/drawingml/2006/table">
            <a:tbl>
              <a:tblPr/>
              <a:tblGrid>
                <a:gridCol w="2514600"/>
                <a:gridCol w="2514600"/>
                <a:gridCol w="2514600"/>
              </a:tblGrid>
              <a:tr h="365760">
                <a:tc>
                  <a:txBody>
                    <a:bodyPr/>
                    <a:lstStyle/>
                    <a:p>
                      <a:r>
                        <a:rPr lang="it-IT" i="1" dirty="0">
                          <a:effectLst/>
                          <a:latin typeface="Candara" panose="020E0502030303020204" pitchFamily="34" charset="0"/>
                        </a:rPr>
                        <a:t>Q</a:t>
                      </a:r>
                      <a:r>
                        <a:rPr lang="it-IT" i="1" baseline="-25000" dirty="0">
                          <a:effectLst/>
                          <a:latin typeface="Candara" panose="020E0502030303020204" pitchFamily="34" charset="0"/>
                        </a:rPr>
                        <a:t>L</a:t>
                      </a:r>
                      <a:endParaRPr lang="it-IT" baseline="-25000" dirty="0">
                        <a:latin typeface="Candara" panose="020E0502030303020204" pitchFamily="34" charset="0"/>
                      </a:endParaRPr>
                    </a:p>
                  </a:txBody>
                  <a:tcPr anchor="ctr">
                    <a:lnL>
                      <a:noFill/>
                    </a:lnL>
                    <a:lnR>
                      <a:noFill/>
                    </a:lnR>
                    <a:lnT>
                      <a:noFill/>
                    </a:lnT>
                    <a:lnB>
                      <a:noFill/>
                    </a:lnB>
                  </a:tcPr>
                </a:tc>
                <a:tc>
                  <a:txBody>
                    <a:bodyPr/>
                    <a:lstStyle/>
                    <a:p>
                      <a:r>
                        <a:rPr lang="it-IT" dirty="0" err="1">
                          <a:latin typeface="Candara" panose="020E0502030303020204" pitchFamily="34" charset="0"/>
                        </a:rPr>
                        <a:t>Leak</a:t>
                      </a:r>
                      <a:r>
                        <a:rPr lang="it-IT" dirty="0">
                          <a:latin typeface="Candara" panose="020E0502030303020204" pitchFamily="34" charset="0"/>
                        </a:rPr>
                        <a:t> rate</a:t>
                      </a:r>
                    </a:p>
                  </a:txBody>
                  <a:tcPr anchor="ctr">
                    <a:lnL>
                      <a:noFill/>
                    </a:lnL>
                    <a:lnR>
                      <a:noFill/>
                    </a:lnR>
                    <a:lnT>
                      <a:noFill/>
                    </a:lnT>
                    <a:lnB>
                      <a:noFill/>
                    </a:lnB>
                  </a:tcPr>
                </a:tc>
                <a:tc>
                  <a:txBody>
                    <a:bodyPr/>
                    <a:lstStyle/>
                    <a:p>
                      <a:r>
                        <a:rPr lang="it-IT" dirty="0" smtClean="0">
                          <a:latin typeface="Candara" panose="020E0502030303020204" pitchFamily="34" charset="0"/>
                        </a:rPr>
                        <a:t>[</a:t>
                      </a:r>
                      <a:r>
                        <a:rPr lang="it-IT" dirty="0" err="1" smtClean="0">
                          <a:latin typeface="Candara" panose="020E0502030303020204" pitchFamily="34" charset="0"/>
                        </a:rPr>
                        <a:t>mbar</a:t>
                      </a:r>
                      <a:r>
                        <a:rPr lang="it-IT" dirty="0" smtClean="0">
                          <a:latin typeface="Candara" panose="020E0502030303020204" pitchFamily="34" charset="0"/>
                        </a:rPr>
                        <a:t> l </a:t>
                      </a:r>
                      <a:r>
                        <a:rPr lang="it-IT" dirty="0">
                          <a:latin typeface="Candara" panose="020E0502030303020204" pitchFamily="34" charset="0"/>
                        </a:rPr>
                        <a:t>s</a:t>
                      </a:r>
                      <a:r>
                        <a:rPr lang="it-IT" baseline="30000" dirty="0">
                          <a:latin typeface="Candara" panose="020E0502030303020204" pitchFamily="34" charset="0"/>
                        </a:rPr>
                        <a:t>-1</a:t>
                      </a:r>
                      <a:r>
                        <a:rPr lang="it-IT" dirty="0">
                          <a:latin typeface="Candara" panose="020E0502030303020204" pitchFamily="34" charset="0"/>
                        </a:rPr>
                        <a:t>] </a:t>
                      </a:r>
                    </a:p>
                  </a:txBody>
                  <a:tcPr anchor="ctr">
                    <a:lnL>
                      <a:noFill/>
                    </a:lnL>
                    <a:lnR>
                      <a:noFill/>
                    </a:lnR>
                    <a:lnT>
                      <a:noFill/>
                    </a:lnT>
                    <a:lnB>
                      <a:noFill/>
                    </a:lnB>
                  </a:tcPr>
                </a:tc>
              </a:tr>
              <a:tr h="0">
                <a:tc>
                  <a:txBody>
                    <a:bodyPr/>
                    <a:lstStyle/>
                    <a:p>
                      <a:r>
                        <a:rPr lang="el-GR" dirty="0">
                          <a:effectLst/>
                          <a:latin typeface="Candara" panose="020E0502030303020204" pitchFamily="34" charset="0"/>
                        </a:rPr>
                        <a:t>Δ</a:t>
                      </a:r>
                      <a:r>
                        <a:rPr lang="it-IT" i="1" dirty="0">
                          <a:effectLst/>
                          <a:latin typeface="Candara" panose="020E0502030303020204" pitchFamily="34" charset="0"/>
                        </a:rPr>
                        <a:t>p</a:t>
                      </a:r>
                      <a:endParaRPr lang="it-IT" dirty="0">
                        <a:effectLst/>
                        <a:latin typeface="Candara" panose="020E0502030303020204" pitchFamily="34" charset="0"/>
                      </a:endParaRPr>
                    </a:p>
                  </a:txBody>
                  <a:tcPr anchor="ctr">
                    <a:lnL>
                      <a:noFill/>
                    </a:lnL>
                    <a:lnR>
                      <a:noFill/>
                    </a:lnR>
                    <a:lnT>
                      <a:noFill/>
                    </a:lnT>
                    <a:lnB>
                      <a:noFill/>
                    </a:lnB>
                  </a:tcPr>
                </a:tc>
                <a:tc>
                  <a:txBody>
                    <a:bodyPr/>
                    <a:lstStyle/>
                    <a:p>
                      <a:r>
                        <a:rPr lang="en-US" dirty="0">
                          <a:latin typeface="Candara" panose="020E0502030303020204" pitchFamily="34" charset="0"/>
                        </a:rPr>
                        <a:t>Pressure change during measurement period</a:t>
                      </a:r>
                    </a:p>
                  </a:txBody>
                  <a:tcPr anchor="ctr">
                    <a:lnL>
                      <a:noFill/>
                    </a:lnL>
                    <a:lnR>
                      <a:noFill/>
                    </a:lnR>
                    <a:lnT>
                      <a:noFill/>
                    </a:lnT>
                    <a:lnB>
                      <a:noFill/>
                    </a:lnB>
                  </a:tcPr>
                </a:tc>
                <a:tc>
                  <a:txBody>
                    <a:bodyPr/>
                    <a:lstStyle/>
                    <a:p>
                      <a:r>
                        <a:rPr lang="it-IT" dirty="0" smtClean="0">
                          <a:latin typeface="Candara" panose="020E0502030303020204" pitchFamily="34" charset="0"/>
                        </a:rPr>
                        <a:t>[</a:t>
                      </a:r>
                      <a:r>
                        <a:rPr lang="it-IT" dirty="0" err="1" smtClean="0">
                          <a:latin typeface="Candara" panose="020E0502030303020204" pitchFamily="34" charset="0"/>
                        </a:rPr>
                        <a:t>mbar</a:t>
                      </a:r>
                      <a:r>
                        <a:rPr lang="it-IT" dirty="0" smtClean="0">
                          <a:latin typeface="Candara" panose="020E0502030303020204" pitchFamily="34" charset="0"/>
                        </a:rPr>
                        <a:t>]</a:t>
                      </a:r>
                      <a:endParaRPr lang="it-IT" dirty="0">
                        <a:latin typeface="Candara" panose="020E0502030303020204" pitchFamily="34" charset="0"/>
                      </a:endParaRPr>
                    </a:p>
                  </a:txBody>
                  <a:tcPr anchor="ctr">
                    <a:lnL>
                      <a:noFill/>
                    </a:lnL>
                    <a:lnR>
                      <a:noFill/>
                    </a:lnR>
                    <a:lnT>
                      <a:noFill/>
                    </a:lnT>
                    <a:lnB>
                      <a:noFill/>
                    </a:lnB>
                  </a:tcPr>
                </a:tc>
              </a:tr>
              <a:tr h="0">
                <a:tc>
                  <a:txBody>
                    <a:bodyPr/>
                    <a:lstStyle/>
                    <a:p>
                      <a:r>
                        <a:rPr lang="it-IT" i="1" dirty="0">
                          <a:effectLst/>
                          <a:latin typeface="Candara" panose="020E0502030303020204" pitchFamily="34" charset="0"/>
                        </a:rPr>
                        <a:t>V</a:t>
                      </a:r>
                      <a:endParaRPr lang="it-IT" dirty="0">
                        <a:effectLst/>
                        <a:latin typeface="Candara" panose="020E0502030303020204" pitchFamily="34" charset="0"/>
                      </a:endParaRPr>
                    </a:p>
                  </a:txBody>
                  <a:tcPr anchor="ctr">
                    <a:lnL>
                      <a:noFill/>
                    </a:lnL>
                    <a:lnR>
                      <a:noFill/>
                    </a:lnR>
                    <a:lnT>
                      <a:noFill/>
                    </a:lnT>
                    <a:lnB>
                      <a:noFill/>
                    </a:lnB>
                  </a:tcPr>
                </a:tc>
                <a:tc>
                  <a:txBody>
                    <a:bodyPr/>
                    <a:lstStyle/>
                    <a:p>
                      <a:r>
                        <a:rPr lang="it-IT" dirty="0" smtClean="0">
                          <a:latin typeface="Candara" panose="020E0502030303020204" pitchFamily="34" charset="0"/>
                        </a:rPr>
                        <a:t>Volume of the </a:t>
                      </a:r>
                      <a:r>
                        <a:rPr lang="it-IT" dirty="0" err="1" smtClean="0">
                          <a:latin typeface="Candara" panose="020E0502030303020204" pitchFamily="34" charset="0"/>
                        </a:rPr>
                        <a:t>system</a:t>
                      </a:r>
                      <a:endParaRPr lang="it-IT" dirty="0">
                        <a:latin typeface="Candara" panose="020E0502030303020204" pitchFamily="34" charset="0"/>
                      </a:endParaRPr>
                    </a:p>
                  </a:txBody>
                  <a:tcPr anchor="ctr">
                    <a:lnL>
                      <a:noFill/>
                    </a:lnL>
                    <a:lnR>
                      <a:noFill/>
                    </a:lnR>
                    <a:lnT>
                      <a:noFill/>
                    </a:lnT>
                    <a:lnB>
                      <a:noFill/>
                    </a:lnB>
                  </a:tcPr>
                </a:tc>
                <a:tc>
                  <a:txBody>
                    <a:bodyPr/>
                    <a:lstStyle/>
                    <a:p>
                      <a:r>
                        <a:rPr lang="it-IT" dirty="0" smtClean="0">
                          <a:latin typeface="Candara" panose="020E0502030303020204" pitchFamily="34" charset="0"/>
                        </a:rPr>
                        <a:t>[l] </a:t>
                      </a:r>
                      <a:endParaRPr lang="it-IT" dirty="0">
                        <a:latin typeface="Candara" panose="020E0502030303020204" pitchFamily="34" charset="0"/>
                      </a:endParaRPr>
                    </a:p>
                  </a:txBody>
                  <a:tcPr anchor="ctr">
                    <a:lnL>
                      <a:noFill/>
                    </a:lnL>
                    <a:lnR>
                      <a:noFill/>
                    </a:lnR>
                    <a:lnT>
                      <a:noFill/>
                    </a:lnT>
                    <a:lnB>
                      <a:noFill/>
                    </a:lnB>
                  </a:tcPr>
                </a:tc>
              </a:tr>
              <a:tr h="0">
                <a:tc>
                  <a:txBody>
                    <a:bodyPr/>
                    <a:lstStyle/>
                    <a:p>
                      <a:r>
                        <a:rPr lang="el-GR">
                          <a:effectLst/>
                          <a:latin typeface="Candara" panose="020E0502030303020204" pitchFamily="34" charset="0"/>
                        </a:rPr>
                        <a:t>Δ</a:t>
                      </a:r>
                      <a:r>
                        <a:rPr lang="it-IT" i="1">
                          <a:effectLst/>
                          <a:latin typeface="Candara" panose="020E0502030303020204" pitchFamily="34" charset="0"/>
                        </a:rPr>
                        <a:t>t</a:t>
                      </a:r>
                      <a:endParaRPr lang="it-IT">
                        <a:effectLst/>
                        <a:latin typeface="Candara" panose="020E0502030303020204" pitchFamily="34" charset="0"/>
                      </a:endParaRPr>
                    </a:p>
                  </a:txBody>
                  <a:tcPr anchor="ctr">
                    <a:lnL>
                      <a:noFill/>
                    </a:lnL>
                    <a:lnR>
                      <a:noFill/>
                    </a:lnR>
                    <a:lnT>
                      <a:noFill/>
                    </a:lnT>
                    <a:lnB>
                      <a:noFill/>
                    </a:lnB>
                  </a:tcPr>
                </a:tc>
                <a:tc>
                  <a:txBody>
                    <a:bodyPr/>
                    <a:lstStyle/>
                    <a:p>
                      <a:r>
                        <a:rPr lang="it-IT" dirty="0" err="1">
                          <a:latin typeface="Candara" panose="020E0502030303020204" pitchFamily="34" charset="0"/>
                        </a:rPr>
                        <a:t>Measurement</a:t>
                      </a:r>
                      <a:r>
                        <a:rPr lang="it-IT" dirty="0">
                          <a:latin typeface="Candara" panose="020E0502030303020204" pitchFamily="34" charset="0"/>
                        </a:rPr>
                        <a:t> </a:t>
                      </a:r>
                      <a:r>
                        <a:rPr lang="it-IT" dirty="0" err="1">
                          <a:latin typeface="Candara" panose="020E0502030303020204" pitchFamily="34" charset="0"/>
                        </a:rPr>
                        <a:t>period</a:t>
                      </a:r>
                      <a:endParaRPr lang="it-IT" dirty="0">
                        <a:latin typeface="Candara" panose="020E0502030303020204" pitchFamily="34" charset="0"/>
                      </a:endParaRPr>
                    </a:p>
                  </a:txBody>
                  <a:tcPr anchor="ctr">
                    <a:lnL>
                      <a:noFill/>
                    </a:lnL>
                    <a:lnR>
                      <a:noFill/>
                    </a:lnR>
                    <a:lnT>
                      <a:noFill/>
                    </a:lnT>
                    <a:lnB>
                      <a:noFill/>
                    </a:lnB>
                  </a:tcPr>
                </a:tc>
                <a:tc>
                  <a:txBody>
                    <a:bodyPr/>
                    <a:lstStyle/>
                    <a:p>
                      <a:r>
                        <a:rPr lang="it-IT" dirty="0">
                          <a:latin typeface="Candara" panose="020E0502030303020204" pitchFamily="34" charset="0"/>
                        </a:rPr>
                        <a:t>[s]</a:t>
                      </a:r>
                    </a:p>
                  </a:txBody>
                  <a:tcPr anchor="ctr">
                    <a:lnL>
                      <a:noFill/>
                    </a:lnL>
                    <a:lnR>
                      <a:noFill/>
                    </a:lnR>
                    <a:lnT>
                      <a:noFill/>
                    </a:lnT>
                    <a:lnB>
                      <a:noFill/>
                    </a:lnB>
                  </a:tcPr>
                </a:tc>
              </a:tr>
            </a:tbl>
          </a:graphicData>
        </a:graphic>
      </p:graphicFrame>
      <p:sp>
        <p:nvSpPr>
          <p:cNvPr id="8" name="Rettangolo 7"/>
          <p:cNvSpPr/>
          <p:nvPr/>
        </p:nvSpPr>
        <p:spPr>
          <a:xfrm>
            <a:off x="3995936" y="179929"/>
            <a:ext cx="1168910" cy="584775"/>
          </a:xfrm>
          <a:prstGeom prst="rect">
            <a:avLst/>
          </a:prstGeom>
        </p:spPr>
        <p:txBody>
          <a:bodyPr wrap="none">
            <a:spAutoFit/>
          </a:bodyPr>
          <a:lstStyle/>
          <a:p>
            <a:r>
              <a:rPr lang="it-IT" sz="3200" b="1" i="1" dirty="0" err="1" smtClean="0">
                <a:solidFill>
                  <a:prstClr val="black"/>
                </a:solidFill>
                <a:latin typeface="Candara" panose="020E0502030303020204" pitchFamily="34" charset="0"/>
              </a:rPr>
              <a:t>Leaks</a:t>
            </a:r>
            <a:endParaRPr lang="it-IT" sz="3200" b="1" i="1" dirty="0"/>
          </a:p>
        </p:txBody>
      </p:sp>
    </p:spTree>
    <p:extLst>
      <p:ext uri="{BB962C8B-B14F-4D97-AF65-F5344CB8AC3E}">
        <p14:creationId xmlns:p14="http://schemas.microsoft.com/office/powerpoint/2010/main" val="289290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1"/>
              <p:cNvSpPr>
                <a:spLocks noGrp="1"/>
              </p:cNvSpPr>
              <p:nvPr>
                <p:ph idx="1"/>
              </p:nvPr>
            </p:nvSpPr>
            <p:spPr>
              <a:xfrm>
                <a:off x="152370" y="548680"/>
                <a:ext cx="8856984" cy="5839748"/>
              </a:xfrm>
            </p:spPr>
            <p:txBody>
              <a:bodyPr>
                <a:normAutofit fontScale="92500" lnSpcReduction="20000"/>
              </a:bodyPr>
              <a:lstStyle/>
              <a:p>
                <a:pPr algn="just">
                  <a:lnSpc>
                    <a:spcPct val="170000"/>
                  </a:lnSpc>
                </a:pPr>
                <a:r>
                  <a:rPr lang="en-US" sz="1800" b="1" dirty="0" smtClean="0">
                    <a:latin typeface="Candara" panose="020E0502030303020204" pitchFamily="34" charset="0"/>
                  </a:rPr>
                  <a:t>G</a:t>
                </a:r>
                <a:r>
                  <a:rPr lang="en-US" sz="1800" b="1" dirty="0" smtClean="0">
                    <a:solidFill>
                      <a:schemeClr val="tx1"/>
                    </a:solidFill>
                    <a:latin typeface="Candara" panose="020E0502030303020204" pitchFamily="34" charset="0"/>
                  </a:rPr>
                  <a:t>as flow rate </a:t>
                </a:r>
                <a:r>
                  <a:rPr lang="en-US" sz="1800" dirty="0" smtClean="0">
                    <a:solidFill>
                      <a:schemeClr val="tx1"/>
                    </a:solidFill>
                    <a:latin typeface="Candara" panose="020E0502030303020204" pitchFamily="34" charset="0"/>
                  </a:rPr>
                  <a:t>is the </a:t>
                </a:r>
                <a:r>
                  <a:rPr lang="en-US" sz="1800" dirty="0">
                    <a:solidFill>
                      <a:schemeClr val="tx1"/>
                    </a:solidFill>
                    <a:latin typeface="Candara" panose="020E0502030303020204" pitchFamily="34" charset="0"/>
                  </a:rPr>
                  <a:t>volume of </a:t>
                </a:r>
                <a:r>
                  <a:rPr lang="en-US" sz="1800" dirty="0" smtClean="0">
                    <a:solidFill>
                      <a:schemeClr val="tx1"/>
                    </a:solidFill>
                    <a:latin typeface="Candara" panose="020E0502030303020204" pitchFamily="34" charset="0"/>
                  </a:rPr>
                  <a:t>gas, </a:t>
                </a:r>
                <a:r>
                  <a:rPr lang="en-US" sz="1800" dirty="0">
                    <a:solidFill>
                      <a:schemeClr val="tx1"/>
                    </a:solidFill>
                    <a:latin typeface="Candara" panose="020E0502030303020204" pitchFamily="34" charset="0"/>
                  </a:rPr>
                  <a:t>at a </a:t>
                </a:r>
                <a:r>
                  <a:rPr lang="en-US" sz="1800" dirty="0" smtClean="0">
                    <a:solidFill>
                      <a:schemeClr val="tx1"/>
                    </a:solidFill>
                    <a:latin typeface="Candara" panose="020E0502030303020204" pitchFamily="34" charset="0"/>
                  </a:rPr>
                  <a:t>known pressure, that passes through a </a:t>
                </a:r>
                <a:r>
                  <a:rPr lang="en-US" sz="1800" dirty="0">
                    <a:solidFill>
                      <a:schemeClr val="tx1"/>
                    </a:solidFill>
                    <a:latin typeface="Candara" panose="020E0502030303020204" pitchFamily="34" charset="0"/>
                  </a:rPr>
                  <a:t>plane </a:t>
                </a:r>
                <a:r>
                  <a:rPr lang="en-US" sz="1800" dirty="0" smtClean="0">
                    <a:solidFill>
                      <a:schemeClr val="tx1"/>
                    </a:solidFill>
                    <a:latin typeface="Candara" panose="020E0502030303020204" pitchFamily="34" charset="0"/>
                  </a:rPr>
                  <a:t>per unit time</a:t>
                </a:r>
              </a:p>
              <a:p>
                <a:pPr algn="just">
                  <a:lnSpc>
                    <a:spcPct val="170000"/>
                  </a:lnSpc>
                </a:pPr>
                <a:r>
                  <a:rPr lang="en-US" sz="1800" dirty="0" smtClean="0">
                    <a:solidFill>
                      <a:schemeClr val="tx1"/>
                    </a:solidFill>
                    <a:latin typeface="Candara" panose="020E0502030303020204" pitchFamily="34" charset="0"/>
                  </a:rPr>
                  <a:t>The </a:t>
                </a:r>
                <a:r>
                  <a:rPr lang="en-US" sz="1800" b="1" dirty="0">
                    <a:solidFill>
                      <a:schemeClr val="tx1"/>
                    </a:solidFill>
                    <a:latin typeface="Candara" panose="020E0502030303020204" pitchFamily="34" charset="0"/>
                  </a:rPr>
                  <a:t>throughput of a vacuum pump </a:t>
                </a:r>
                <a:r>
                  <a:rPr lang="en-US" sz="1800" dirty="0">
                    <a:solidFill>
                      <a:schemeClr val="tx1"/>
                    </a:solidFill>
                    <a:latin typeface="Candara" panose="020E0502030303020204" pitchFamily="34" charset="0"/>
                  </a:rPr>
                  <a:t>is </a:t>
                </a:r>
                <a:r>
                  <a:rPr lang="en-US" sz="1800" dirty="0" smtClean="0">
                    <a:solidFill>
                      <a:schemeClr val="tx1"/>
                    </a:solidFill>
                    <a:latin typeface="Candara" panose="020E0502030303020204" pitchFamily="34" charset="0"/>
                  </a:rPr>
                  <a:t>the gas flow rate that a pump is able to absorb and is related to the pressure </a:t>
                </a:r>
                <a:r>
                  <a:rPr lang="en-US" sz="1800" dirty="0">
                    <a:solidFill>
                      <a:schemeClr val="tx1"/>
                    </a:solidFill>
                    <a:latin typeface="Candara" panose="020E0502030303020204" pitchFamily="34" charset="0"/>
                  </a:rPr>
                  <a:t>at the pump inlet as</a:t>
                </a:r>
                <a:r>
                  <a:rPr lang="en-US" sz="1800" dirty="0" smtClean="0">
                    <a:solidFill>
                      <a:schemeClr val="tx1"/>
                    </a:solidFill>
                    <a:latin typeface="Candara" panose="020E0502030303020204" pitchFamily="34" charset="0"/>
                  </a:rPr>
                  <a:t>:</a:t>
                </a:r>
              </a:p>
              <a:p>
                <a:pPr marL="0" indent="0" algn="just">
                  <a:buNone/>
                </a:pPr>
                <a:endParaRPr lang="it-IT" sz="1800" dirty="0">
                  <a:latin typeface="Candara" panose="020E0502030303020204" pitchFamily="34" charset="0"/>
                </a:endParaRPr>
              </a:p>
              <a:p>
                <a:pPr marL="0" indent="0" algn="ctr">
                  <a:buNone/>
                </a:pPr>
                <a14:m>
                  <m:oMath xmlns:m="http://schemas.openxmlformats.org/officeDocument/2006/math">
                    <m:f>
                      <m:fPr>
                        <m:ctrlPr>
                          <a:rPr lang="it-IT" sz="3300" i="1" dirty="0">
                            <a:solidFill>
                              <a:srgbClr val="FF0000"/>
                            </a:solidFill>
                            <a:latin typeface="Cambria Math"/>
                            <a:sym typeface="Symbol"/>
                          </a:rPr>
                        </m:ctrlPr>
                      </m:fPr>
                      <m:num>
                        <m:r>
                          <m:rPr>
                            <m:sty m:val="p"/>
                          </m:rPr>
                          <a:rPr lang="it-IT" sz="3300" dirty="0">
                            <a:solidFill>
                              <a:srgbClr val="FF0000"/>
                            </a:solidFill>
                            <a:latin typeface="Cambria Math"/>
                            <a:sym typeface="Symbol"/>
                          </a:rPr>
                          <m:t>dn</m:t>
                        </m:r>
                      </m:num>
                      <m:den>
                        <m:r>
                          <m:rPr>
                            <m:sty m:val="p"/>
                          </m:rPr>
                          <a:rPr lang="it-IT" sz="3300" dirty="0">
                            <a:solidFill>
                              <a:srgbClr val="FF0000"/>
                            </a:solidFill>
                            <a:latin typeface="Cambria Math"/>
                            <a:sym typeface="Symbol"/>
                          </a:rPr>
                          <m:t>dt</m:t>
                        </m:r>
                      </m:den>
                    </m:f>
                    <m:r>
                      <a:rPr lang="it-IT" sz="3300" i="1" dirty="0">
                        <a:solidFill>
                          <a:srgbClr val="FF0000"/>
                        </a:solidFill>
                        <a:latin typeface="Cambria Math"/>
                        <a:sym typeface="Symbol"/>
                      </a:rPr>
                      <m:t>=</m:t>
                    </m:r>
                    <m:f>
                      <m:fPr>
                        <m:ctrlPr>
                          <a:rPr lang="en-US" sz="3300" i="1" dirty="0">
                            <a:solidFill>
                              <a:srgbClr val="FF0000"/>
                            </a:solidFill>
                            <a:latin typeface="Cambria Math"/>
                            <a:sym typeface="Symbol"/>
                          </a:rPr>
                        </m:ctrlPr>
                      </m:fPr>
                      <m:num>
                        <m:r>
                          <a:rPr lang="it-IT" sz="3300" i="1" dirty="0">
                            <a:solidFill>
                              <a:srgbClr val="FF0000"/>
                            </a:solidFill>
                            <a:latin typeface="Cambria Math"/>
                            <a:sym typeface="Symbol"/>
                          </a:rPr>
                          <m:t>𝑝𝑑𝑉</m:t>
                        </m:r>
                      </m:num>
                      <m:den>
                        <m:r>
                          <a:rPr lang="it-IT" sz="3300" i="1" dirty="0">
                            <a:solidFill>
                              <a:srgbClr val="FF0000"/>
                            </a:solidFill>
                            <a:latin typeface="Cambria Math"/>
                            <a:sym typeface="Symbol"/>
                          </a:rPr>
                          <m:t>𝑅𝑇</m:t>
                        </m:r>
                        <m:r>
                          <a:rPr lang="en-US" sz="3300" i="1" dirty="0">
                            <a:solidFill>
                              <a:srgbClr val="FF0000"/>
                            </a:solidFill>
                            <a:latin typeface="Cambria Math"/>
                            <a:sym typeface="Symbol"/>
                          </a:rPr>
                          <m:t>𝑑</m:t>
                        </m:r>
                        <m:r>
                          <a:rPr lang="it-IT" sz="3300" i="1" dirty="0">
                            <a:solidFill>
                              <a:srgbClr val="FF0000"/>
                            </a:solidFill>
                            <a:latin typeface="Cambria Math"/>
                            <a:sym typeface="Symbol"/>
                          </a:rPr>
                          <m:t>𝑡</m:t>
                        </m:r>
                      </m:den>
                    </m:f>
                    <m:r>
                      <a:rPr lang="it-IT" sz="3300" i="1" dirty="0">
                        <a:solidFill>
                          <a:srgbClr val="FF0000"/>
                        </a:solidFill>
                        <a:latin typeface="Cambria Math"/>
                        <a:ea typeface="Cambria Math"/>
                        <a:sym typeface="Symbol"/>
                      </a:rPr>
                      <m:t>⇒</m:t>
                    </m:r>
                    <m:r>
                      <a:rPr lang="it-IT" sz="3300" i="1" dirty="0">
                        <a:solidFill>
                          <a:srgbClr val="FF0000"/>
                        </a:solidFill>
                        <a:latin typeface="Cambria Math"/>
                        <a:ea typeface="Cambria Math"/>
                        <a:sym typeface="Symbol"/>
                      </a:rPr>
                      <m:t>𝑄</m:t>
                    </m:r>
                    <m:r>
                      <a:rPr lang="it-IT" sz="3300" i="1" dirty="0">
                        <a:solidFill>
                          <a:srgbClr val="FF0000"/>
                        </a:solidFill>
                        <a:latin typeface="Cambria Math"/>
                        <a:ea typeface="Cambria Math"/>
                        <a:sym typeface="Symbol"/>
                      </a:rPr>
                      <m:t>=</m:t>
                    </m:r>
                    <m:f>
                      <m:fPr>
                        <m:ctrlPr>
                          <a:rPr lang="it-IT" sz="3300" i="1" dirty="0">
                            <a:solidFill>
                              <a:srgbClr val="FF0000"/>
                            </a:solidFill>
                            <a:latin typeface="Cambria Math"/>
                            <a:ea typeface="Cambria Math"/>
                            <a:sym typeface="Symbol"/>
                          </a:rPr>
                        </m:ctrlPr>
                      </m:fPr>
                      <m:num>
                        <m:r>
                          <a:rPr lang="it-IT" sz="3300" i="1" dirty="0">
                            <a:solidFill>
                              <a:srgbClr val="FF0000"/>
                            </a:solidFill>
                            <a:latin typeface="Cambria Math"/>
                            <a:ea typeface="Cambria Math"/>
                            <a:sym typeface="Symbol"/>
                          </a:rPr>
                          <m:t>𝑃𝑑𝑉</m:t>
                        </m:r>
                      </m:num>
                      <m:den>
                        <m:r>
                          <a:rPr lang="it-IT" sz="3300" i="1" dirty="0">
                            <a:solidFill>
                              <a:srgbClr val="FF0000"/>
                            </a:solidFill>
                            <a:latin typeface="Cambria Math"/>
                            <a:ea typeface="Cambria Math"/>
                            <a:sym typeface="Symbol"/>
                          </a:rPr>
                          <m:t>𝑑𝑡</m:t>
                        </m:r>
                      </m:den>
                    </m:f>
                  </m:oMath>
                </a14:m>
                <a:r>
                  <a:rPr lang="en-US" sz="3300" dirty="0">
                    <a:solidFill>
                      <a:srgbClr val="FF0000"/>
                    </a:solidFill>
                    <a:latin typeface="Candara" panose="020E0502030303020204" pitchFamily="34" charset="0"/>
                    <a:sym typeface="Symbol"/>
                  </a:rPr>
                  <a:t> = PS</a:t>
                </a:r>
              </a:p>
              <a:p>
                <a:pPr marL="0" indent="0">
                  <a:buNone/>
                </a:pPr>
                <a:endParaRPr lang="it-IT" sz="1800" b="1" dirty="0" smtClean="0">
                  <a:solidFill>
                    <a:srgbClr val="FF0000"/>
                  </a:solidFill>
                  <a:latin typeface="Candara" panose="020E0502030303020204" pitchFamily="34" charset="0"/>
                </a:endParaRPr>
              </a:p>
              <a:p>
                <a:pPr marL="0" indent="0">
                  <a:buNone/>
                </a:pPr>
                <a:r>
                  <a:rPr lang="it-IT" sz="1800" dirty="0" err="1" smtClean="0">
                    <a:latin typeface="Candara" panose="020E0502030303020204" pitchFamily="34" charset="0"/>
                  </a:rPr>
                  <a:t>This</a:t>
                </a:r>
                <a:r>
                  <a:rPr lang="it-IT" sz="1800" dirty="0" smtClean="0">
                    <a:latin typeface="Candara" panose="020E0502030303020204" pitchFamily="34" charset="0"/>
                  </a:rPr>
                  <a:t> </a:t>
                </a:r>
                <a:r>
                  <a:rPr lang="it-IT" sz="1800" dirty="0" err="1" smtClean="0">
                    <a:latin typeface="Candara" panose="020E0502030303020204" pitchFamily="34" charset="0"/>
                  </a:rPr>
                  <a:t>equation</a:t>
                </a:r>
                <a:r>
                  <a:rPr lang="it-IT" sz="1800" dirty="0" smtClean="0">
                    <a:latin typeface="Candara" panose="020E0502030303020204" pitchFamily="34" charset="0"/>
                  </a:rPr>
                  <a:t> </a:t>
                </a:r>
                <a:r>
                  <a:rPr lang="it-IT" sz="1800" dirty="0" err="1" smtClean="0">
                    <a:latin typeface="Candara" panose="020E0502030303020204" pitchFamily="34" charset="0"/>
                  </a:rPr>
                  <a:t>is</a:t>
                </a:r>
                <a:r>
                  <a:rPr lang="it-IT" sz="1800" dirty="0" smtClean="0">
                    <a:latin typeface="Candara" panose="020E0502030303020204" pitchFamily="34" charset="0"/>
                  </a:rPr>
                  <a:t> </a:t>
                </a:r>
                <a:r>
                  <a:rPr lang="it-IT" sz="1800" dirty="0" err="1" smtClean="0">
                    <a:latin typeface="Candara" panose="020E0502030303020204" pitchFamily="34" charset="0"/>
                  </a:rPr>
                  <a:t>directly</a:t>
                </a:r>
                <a:r>
                  <a:rPr lang="it-IT" sz="1800" dirty="0" smtClean="0">
                    <a:latin typeface="Candara" panose="020E0502030303020204" pitchFamily="34" charset="0"/>
                  </a:rPr>
                  <a:t> </a:t>
                </a:r>
                <a:r>
                  <a:rPr lang="it-IT" sz="1800" dirty="0" err="1" smtClean="0">
                    <a:latin typeface="Candara" panose="020E0502030303020204" pitchFamily="34" charset="0"/>
                  </a:rPr>
                  <a:t>obtained</a:t>
                </a:r>
                <a:r>
                  <a:rPr lang="it-IT" sz="1800" dirty="0" smtClean="0">
                    <a:latin typeface="Candara" panose="020E0502030303020204" pitchFamily="34" charset="0"/>
                  </a:rPr>
                  <a:t> from the </a:t>
                </a:r>
                <a:r>
                  <a:rPr lang="it-IT" sz="1800" dirty="0" err="1" smtClean="0">
                    <a:latin typeface="Candara" panose="020E0502030303020204" pitchFamily="34" charset="0"/>
                  </a:rPr>
                  <a:t>main</a:t>
                </a:r>
                <a:r>
                  <a:rPr lang="it-IT" sz="1800" dirty="0" smtClean="0">
                    <a:latin typeface="Candara" panose="020E0502030303020204" pitchFamily="34" charset="0"/>
                  </a:rPr>
                  <a:t> </a:t>
                </a:r>
                <a:r>
                  <a:rPr lang="it-IT" sz="1800" dirty="0" err="1" smtClean="0">
                    <a:latin typeface="Candara" panose="020E0502030303020204" pitchFamily="34" charset="0"/>
                  </a:rPr>
                  <a:t>ideal</a:t>
                </a:r>
                <a:r>
                  <a:rPr lang="it-IT" sz="1800" dirty="0" smtClean="0">
                    <a:latin typeface="Candara" panose="020E0502030303020204" pitchFamily="34" charset="0"/>
                  </a:rPr>
                  <a:t> gas </a:t>
                </a:r>
                <a:r>
                  <a:rPr lang="it-IT" sz="1800" dirty="0" err="1" smtClean="0">
                    <a:latin typeface="Candara" panose="020E0502030303020204" pitchFamily="34" charset="0"/>
                  </a:rPr>
                  <a:t>equation</a:t>
                </a:r>
                <a:r>
                  <a:rPr lang="it-IT" sz="1800" dirty="0" smtClean="0">
                    <a:latin typeface="Candara" panose="020E0502030303020204" pitchFamily="34" charset="0"/>
                  </a:rPr>
                  <a:t>.</a:t>
                </a:r>
              </a:p>
              <a:p>
                <a:pPr marL="0" indent="0">
                  <a:buNone/>
                </a:pPr>
                <a:r>
                  <a:rPr lang="it-IT" sz="1800" b="1" dirty="0">
                    <a:solidFill>
                      <a:srgbClr val="FF0000"/>
                    </a:solidFill>
                    <a:latin typeface="Candara" panose="020E0502030303020204" pitchFamily="34" charset="0"/>
                  </a:rPr>
                  <a:t> </a:t>
                </a:r>
                <a:endParaRPr lang="it-IT" sz="1800" b="1" dirty="0" smtClean="0">
                  <a:solidFill>
                    <a:srgbClr val="FF0000"/>
                  </a:solidFill>
                  <a:latin typeface="Candara" panose="020E0502030303020204" pitchFamily="34" charset="0"/>
                </a:endParaRPr>
              </a:p>
              <a:p>
                <a:pPr marL="0" indent="0">
                  <a:buNone/>
                </a:pPr>
                <a:endParaRPr lang="it-IT" sz="1800" b="1" dirty="0" smtClean="0">
                  <a:solidFill>
                    <a:srgbClr val="FF0000"/>
                  </a:solidFill>
                  <a:latin typeface="Candara" panose="020E0502030303020204" pitchFamily="34" charset="0"/>
                </a:endParaRPr>
              </a:p>
              <a:p>
                <a:pPr marL="0" indent="0" algn="ctr">
                  <a:buNone/>
                </a:pPr>
                <a:endParaRPr lang="it-IT" sz="1800" b="1" dirty="0" smtClean="0">
                  <a:solidFill>
                    <a:srgbClr val="FF0000"/>
                  </a:solidFill>
                  <a:latin typeface="Candara" panose="020E0502030303020204" pitchFamily="34" charset="0"/>
                </a:endParaRPr>
              </a:p>
              <a:p>
                <a:pPr marL="0" indent="0" algn="ctr">
                  <a:buNone/>
                </a:pPr>
                <a:endParaRPr lang="it-IT" sz="1800" b="1" dirty="0" smtClean="0">
                  <a:solidFill>
                    <a:srgbClr val="FF0000"/>
                  </a:solidFill>
                  <a:latin typeface="Candara" panose="020E0502030303020204" pitchFamily="34" charset="0"/>
                </a:endParaRPr>
              </a:p>
              <a:p>
                <a:pPr marL="0" indent="0" algn="ctr">
                  <a:buNone/>
                </a:pPr>
                <a:r>
                  <a:rPr lang="it-IT" sz="1800" b="1" dirty="0" smtClean="0">
                    <a:solidFill>
                      <a:srgbClr val="FF0000"/>
                    </a:solidFill>
                    <a:latin typeface="Candara" panose="020E0502030303020204" pitchFamily="34" charset="0"/>
                  </a:rPr>
                  <a:t>PV=</a:t>
                </a:r>
                <a:r>
                  <a:rPr lang="it-IT" sz="1800" b="1" dirty="0" err="1" smtClean="0">
                    <a:solidFill>
                      <a:srgbClr val="FF0000"/>
                    </a:solidFill>
                    <a:latin typeface="Candara" panose="020E0502030303020204" pitchFamily="34" charset="0"/>
                  </a:rPr>
                  <a:t>nRT</a:t>
                </a:r>
                <a:r>
                  <a:rPr lang="it-IT" sz="1800" b="1" dirty="0" smtClean="0">
                    <a:solidFill>
                      <a:srgbClr val="FF0000"/>
                    </a:solidFill>
                    <a:latin typeface="Candara" panose="020E0502030303020204" pitchFamily="34" charset="0"/>
                  </a:rPr>
                  <a:t> 	</a:t>
                </a:r>
                <a:endParaRPr lang="en-US" sz="1800" dirty="0">
                  <a:solidFill>
                    <a:srgbClr val="000000"/>
                  </a:solidFill>
                  <a:latin typeface="Candara" panose="020E0502030303020204" pitchFamily="34" charset="0"/>
                  <a:sym typeface="Symbol"/>
                </a:endParaRPr>
              </a:p>
              <a:p>
                <a:pPr marL="0" indent="0">
                  <a:buNone/>
                </a:pPr>
                <a:endParaRPr lang="en-US" sz="1800" dirty="0" smtClean="0">
                  <a:solidFill>
                    <a:srgbClr val="000000"/>
                  </a:solidFill>
                  <a:latin typeface="Candara" panose="020E0502030303020204" pitchFamily="34" charset="0"/>
                  <a:sym typeface="Symbol"/>
                </a:endParaRPr>
              </a:p>
              <a:p>
                <a:pPr marL="0" indent="0">
                  <a:buNone/>
                </a:pPr>
                <a:r>
                  <a:rPr lang="en-US" sz="1800" dirty="0" smtClean="0">
                    <a:solidFill>
                      <a:srgbClr val="000000"/>
                    </a:solidFill>
                    <a:latin typeface="Candara" panose="020E0502030303020204" pitchFamily="34" charset="0"/>
                    <a:sym typeface="Symbol"/>
                  </a:rPr>
                  <a:t> </a:t>
                </a:r>
              </a:p>
              <a:p>
                <a:pPr marL="0" indent="0">
                  <a:buNone/>
                </a:pPr>
                <a:endParaRPr lang="en-US" sz="1800" dirty="0" smtClean="0">
                  <a:solidFill>
                    <a:srgbClr val="000000"/>
                  </a:solidFill>
                  <a:latin typeface="Candara" panose="020E0502030303020204" pitchFamily="34" charset="0"/>
                  <a:sym typeface="Symbol"/>
                </a:endParaRPr>
              </a:p>
              <a:p>
                <a:pPr marL="0" indent="0">
                  <a:buNone/>
                </a:pPr>
                <a:endParaRPr lang="en-US" sz="1800" dirty="0" smtClean="0">
                  <a:solidFill>
                    <a:srgbClr val="000000"/>
                  </a:solidFill>
                  <a:latin typeface="Candara" panose="020E0502030303020204" pitchFamily="34" charset="0"/>
                  <a:sym typeface="Symbol"/>
                </a:endParaRPr>
              </a:p>
              <a:p>
                <a:pPr marL="0" indent="0">
                  <a:buNone/>
                </a:pPr>
                <a:r>
                  <a:rPr lang="en-US" sz="1800" dirty="0" smtClean="0">
                    <a:solidFill>
                      <a:srgbClr val="000000"/>
                    </a:solidFill>
                    <a:latin typeface="Candara" panose="020E0502030303020204" pitchFamily="34" charset="0"/>
                    <a:sym typeface="Symbol"/>
                  </a:rPr>
                  <a:t>Q is define as the quantity of gas that leaves the pipe in the unit time.</a:t>
                </a:r>
              </a:p>
              <a:p>
                <a:pPr marL="0" indent="0">
                  <a:buNone/>
                </a:pPr>
                <a:endParaRPr lang="en-US" sz="1800" dirty="0" smtClean="0">
                  <a:solidFill>
                    <a:srgbClr val="000000"/>
                  </a:solidFill>
                  <a:latin typeface="Candara" panose="020E0502030303020204" pitchFamily="34" charset="0"/>
                  <a:sym typeface="Symbol"/>
                </a:endParaRPr>
              </a:p>
              <a:p>
                <a:pPr marL="0" indent="0">
                  <a:buNone/>
                </a:pPr>
                <a:endParaRPr lang="en-US" sz="1800" dirty="0">
                  <a:solidFill>
                    <a:schemeClr val="tx1"/>
                  </a:solidFill>
                  <a:latin typeface="Candara" panose="020E0502030303020204" pitchFamily="34" charset="0"/>
                  <a:sym typeface="Symbol"/>
                </a:endParaRPr>
              </a:p>
            </p:txBody>
          </p:sp>
        </mc:Choice>
        <mc:Fallback xmlns="">
          <p:sp>
            <p:nvSpPr>
              <p:cNvPr id="2" name="Segnaposto contenuto 1"/>
              <p:cNvSpPr>
                <a:spLocks noGrp="1" noRot="1" noChangeAspect="1" noMove="1" noResize="1" noEditPoints="1" noAdjustHandles="1" noChangeArrowheads="1" noChangeShapeType="1" noTextEdit="1"/>
              </p:cNvSpPr>
              <p:nvPr>
                <p:ph idx="1"/>
              </p:nvPr>
            </p:nvSpPr>
            <p:spPr>
              <a:xfrm>
                <a:off x="152370" y="548680"/>
                <a:ext cx="8856984" cy="5839748"/>
              </a:xfrm>
              <a:blipFill rotWithShape="1">
                <a:blip r:embed="rId3"/>
                <a:stretch>
                  <a:fillRect l="-482" r="-413" b="-104"/>
                </a:stretch>
              </a:blipFill>
            </p:spPr>
            <p:txBody>
              <a:bodyPr/>
              <a:lstStyle/>
              <a:p>
                <a:r>
                  <a:rPr lang="it-IT">
                    <a:noFill/>
                  </a:rPr>
                  <a:t> </a:t>
                </a:r>
              </a:p>
            </p:txBody>
          </p:sp>
        </mc:Fallback>
      </mc:AlternateContent>
      <p:sp>
        <p:nvSpPr>
          <p:cNvPr id="7" name="Rettangolo 6"/>
          <p:cNvSpPr/>
          <p:nvPr/>
        </p:nvSpPr>
        <p:spPr>
          <a:xfrm>
            <a:off x="245410" y="10536"/>
            <a:ext cx="8898590" cy="584775"/>
          </a:xfrm>
          <a:prstGeom prst="rect">
            <a:avLst/>
          </a:prstGeom>
        </p:spPr>
        <p:txBody>
          <a:bodyPr wrap="none">
            <a:spAutoFit/>
          </a:bodyPr>
          <a:lstStyle/>
          <a:p>
            <a:r>
              <a:rPr lang="it-IT" sz="3200" b="1" i="1" dirty="0" smtClean="0">
                <a:solidFill>
                  <a:prstClr val="black"/>
                </a:solidFill>
                <a:latin typeface="Candara" panose="020E0502030303020204" pitchFamily="34" charset="0"/>
              </a:rPr>
              <a:t>Gas flow rate and</a:t>
            </a:r>
            <a:r>
              <a:rPr lang="en-US" sz="3200" b="1" i="1" dirty="0">
                <a:latin typeface="Candara" panose="020E0502030303020204" pitchFamily="34" charset="0"/>
              </a:rPr>
              <a:t> throughput of a vacuum pump</a:t>
            </a:r>
            <a:r>
              <a:rPr lang="it-IT" sz="3200" b="1" i="1" dirty="0" smtClean="0">
                <a:solidFill>
                  <a:prstClr val="black"/>
                </a:solidFill>
                <a:latin typeface="Candara" panose="020E0502030303020204" pitchFamily="34" charset="0"/>
              </a:rPr>
              <a:t>  </a:t>
            </a:r>
            <a:endParaRPr lang="it-IT" sz="3200" b="1" i="1" dirty="0"/>
          </a:p>
        </p:txBody>
      </p:sp>
      <p:sp>
        <p:nvSpPr>
          <p:cNvPr id="4" name="Parentesi graffa aperta 3"/>
          <p:cNvSpPr/>
          <p:nvPr/>
        </p:nvSpPr>
        <p:spPr>
          <a:xfrm>
            <a:off x="5076056" y="4312821"/>
            <a:ext cx="21602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5269810" y="4227767"/>
            <a:ext cx="3898387" cy="1323439"/>
          </a:xfrm>
          <a:prstGeom prst="rect">
            <a:avLst/>
          </a:prstGeom>
          <a:noFill/>
        </p:spPr>
        <p:txBody>
          <a:bodyPr wrap="square" rtlCol="0">
            <a:spAutoFit/>
          </a:bodyPr>
          <a:lstStyle/>
          <a:p>
            <a:r>
              <a:rPr lang="it-IT" sz="1600" dirty="0" smtClean="0">
                <a:latin typeface="Candara" panose="020E0502030303020204" pitchFamily="34" charset="0"/>
              </a:rPr>
              <a:t>P = Pressure of gas</a:t>
            </a:r>
          </a:p>
          <a:p>
            <a:r>
              <a:rPr lang="it-IT" sz="1600" dirty="0" smtClean="0">
                <a:latin typeface="Candara" panose="020E0502030303020204" pitchFamily="34" charset="0"/>
              </a:rPr>
              <a:t>V = Volume</a:t>
            </a:r>
            <a:endParaRPr lang="it-IT" sz="1600" dirty="0">
              <a:latin typeface="Candara" panose="020E0502030303020204" pitchFamily="34" charset="0"/>
            </a:endParaRPr>
          </a:p>
          <a:p>
            <a:r>
              <a:rPr lang="it-IT" sz="1600" dirty="0" smtClean="0">
                <a:latin typeface="Candara" panose="020E0502030303020204" pitchFamily="34" charset="0"/>
              </a:rPr>
              <a:t>n= </a:t>
            </a:r>
            <a:r>
              <a:rPr lang="it-IT" sz="1600" dirty="0" err="1" smtClean="0">
                <a:latin typeface="Candara" panose="020E0502030303020204" pitchFamily="34" charset="0"/>
              </a:rPr>
              <a:t>number</a:t>
            </a:r>
            <a:r>
              <a:rPr lang="it-IT" sz="1600" dirty="0" smtClean="0">
                <a:latin typeface="Candara" panose="020E0502030303020204" pitchFamily="34" charset="0"/>
              </a:rPr>
              <a:t> of </a:t>
            </a:r>
            <a:r>
              <a:rPr lang="it-IT" sz="1600" dirty="0" err="1" smtClean="0">
                <a:latin typeface="Candara" panose="020E0502030303020204" pitchFamily="34" charset="0"/>
              </a:rPr>
              <a:t>molecules</a:t>
            </a:r>
            <a:endParaRPr lang="it-IT" sz="1600" dirty="0" smtClean="0">
              <a:latin typeface="Candara" panose="020E0502030303020204" pitchFamily="34" charset="0"/>
            </a:endParaRPr>
          </a:p>
          <a:p>
            <a:r>
              <a:rPr lang="it-IT" sz="1600" dirty="0" smtClean="0">
                <a:latin typeface="Candara" panose="020E0502030303020204" pitchFamily="34" charset="0"/>
              </a:rPr>
              <a:t>R= </a:t>
            </a:r>
            <a:r>
              <a:rPr lang="it-IT" sz="1600" dirty="0" err="1" smtClean="0">
                <a:latin typeface="Candara" panose="020E0502030303020204" pitchFamily="34" charset="0"/>
              </a:rPr>
              <a:t>Boltzman</a:t>
            </a:r>
            <a:r>
              <a:rPr lang="it-IT" sz="1600" dirty="0" smtClean="0">
                <a:latin typeface="Candara" panose="020E0502030303020204" pitchFamily="34" charset="0"/>
              </a:rPr>
              <a:t> </a:t>
            </a:r>
            <a:r>
              <a:rPr lang="it-IT" sz="1600" dirty="0" err="1" smtClean="0">
                <a:latin typeface="Candara" panose="020E0502030303020204" pitchFamily="34" charset="0"/>
              </a:rPr>
              <a:t>Constant</a:t>
            </a:r>
            <a:r>
              <a:rPr lang="it-IT" sz="1600" dirty="0" smtClean="0">
                <a:latin typeface="Candara" panose="020E0502030303020204" pitchFamily="34" charset="0"/>
              </a:rPr>
              <a:t> (8,314472 J/</a:t>
            </a:r>
            <a:r>
              <a:rPr lang="it-IT" sz="1600" dirty="0" err="1" smtClean="0">
                <a:latin typeface="Candara" panose="020E0502030303020204" pitchFamily="34" charset="0"/>
              </a:rPr>
              <a:t>mol</a:t>
            </a:r>
            <a:r>
              <a:rPr lang="it-IT" sz="1600" dirty="0" smtClean="0">
                <a:latin typeface="Candara" panose="020E0502030303020204" pitchFamily="34" charset="0"/>
              </a:rPr>
              <a:t> K)</a:t>
            </a:r>
          </a:p>
          <a:p>
            <a:r>
              <a:rPr lang="it-IT" sz="1600" dirty="0" smtClean="0">
                <a:latin typeface="Candara" panose="020E0502030303020204" pitchFamily="34" charset="0"/>
              </a:rPr>
              <a:t>T= Temperature</a:t>
            </a:r>
          </a:p>
        </p:txBody>
      </p:sp>
      <p:grpSp>
        <p:nvGrpSpPr>
          <p:cNvPr id="27" name="Gruppo 26"/>
          <p:cNvGrpSpPr/>
          <p:nvPr/>
        </p:nvGrpSpPr>
        <p:grpSpPr>
          <a:xfrm>
            <a:off x="-36512" y="3708799"/>
            <a:ext cx="4392488" cy="2312489"/>
            <a:chOff x="173219" y="2997772"/>
            <a:chExt cx="4392488" cy="2312489"/>
          </a:xfrm>
        </p:grpSpPr>
        <p:grpSp>
          <p:nvGrpSpPr>
            <p:cNvPr id="23" name="Gruppo 22"/>
            <p:cNvGrpSpPr/>
            <p:nvPr/>
          </p:nvGrpSpPr>
          <p:grpSpPr>
            <a:xfrm>
              <a:off x="173219" y="2997772"/>
              <a:ext cx="2910889" cy="1913559"/>
              <a:chOff x="173219" y="2997772"/>
              <a:chExt cx="2910889" cy="1913559"/>
            </a:xfrm>
          </p:grpSpPr>
          <p:sp>
            <p:nvSpPr>
              <p:cNvPr id="3" name="Corda 2"/>
              <p:cNvSpPr/>
              <p:nvPr/>
            </p:nvSpPr>
            <p:spPr>
              <a:xfrm rot="1334407" flipH="1" flipV="1">
                <a:off x="173219" y="3241994"/>
                <a:ext cx="1622957" cy="1669337"/>
              </a:xfrm>
              <a:prstGeom prst="chord">
                <a:avLst>
                  <a:gd name="adj1" fmla="val 2730549"/>
                  <a:gd name="adj2" fmla="val 1613161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92D050"/>
                  </a:solidFill>
                </a:endParaRPr>
              </a:p>
            </p:txBody>
          </p:sp>
          <p:sp>
            <p:nvSpPr>
              <p:cNvPr id="9" name="Rettangolo 8"/>
              <p:cNvSpPr/>
              <p:nvPr/>
            </p:nvSpPr>
            <p:spPr>
              <a:xfrm>
                <a:off x="1355916" y="3396633"/>
                <a:ext cx="1728192" cy="1376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355916" y="3396632"/>
                <a:ext cx="649453" cy="1368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p:nvCxnSpPr>
            <p:spPr>
              <a:xfrm flipV="1">
                <a:off x="1355916" y="3388541"/>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V="1">
                <a:off x="1377991" y="3532848"/>
                <a:ext cx="649453" cy="309759"/>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1377991" y="3677393"/>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1384240" y="3813373"/>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1366708" y="3949589"/>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1369899" y="4132253"/>
                <a:ext cx="649453" cy="28159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1366707" y="4273051"/>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1366706" y="4446936"/>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755576" y="3813373"/>
                <a:ext cx="504056" cy="369332"/>
              </a:xfrm>
              <a:prstGeom prst="rect">
                <a:avLst/>
              </a:prstGeom>
              <a:noFill/>
            </p:spPr>
            <p:txBody>
              <a:bodyPr wrap="square" rtlCol="0">
                <a:spAutoFit/>
              </a:bodyPr>
              <a:lstStyle/>
              <a:p>
                <a:r>
                  <a:rPr lang="it-IT" dirty="0" smtClean="0"/>
                  <a:t>P</a:t>
                </a:r>
                <a:endParaRPr lang="it-IT" dirty="0"/>
              </a:p>
            </p:txBody>
          </p:sp>
          <p:sp>
            <p:nvSpPr>
              <p:cNvPr id="21" name="CasellaDiTesto 20"/>
              <p:cNvSpPr txBox="1"/>
              <p:nvPr/>
            </p:nvSpPr>
            <p:spPr>
              <a:xfrm>
                <a:off x="1475656" y="2997772"/>
                <a:ext cx="437940" cy="369332"/>
              </a:xfrm>
              <a:prstGeom prst="rect">
                <a:avLst/>
              </a:prstGeom>
              <a:noFill/>
            </p:spPr>
            <p:txBody>
              <a:bodyPr wrap="none" rtlCol="0">
                <a:spAutoFit/>
              </a:bodyPr>
              <a:lstStyle/>
              <a:p>
                <a:r>
                  <a:rPr lang="it-IT" dirty="0" err="1" smtClean="0"/>
                  <a:t>dV</a:t>
                </a:r>
                <a:endParaRPr lang="it-IT" dirty="0"/>
              </a:p>
            </p:txBody>
          </p:sp>
        </p:grpSp>
        <p:sp>
          <p:nvSpPr>
            <p:cNvPr id="22" name="CasellaDiTesto 21"/>
            <p:cNvSpPr txBox="1"/>
            <p:nvPr/>
          </p:nvSpPr>
          <p:spPr>
            <a:xfrm>
              <a:off x="1449999" y="4758879"/>
              <a:ext cx="745737" cy="369332"/>
            </a:xfrm>
            <a:prstGeom prst="rect">
              <a:avLst/>
            </a:prstGeom>
            <a:noFill/>
          </p:spPr>
          <p:txBody>
            <a:bodyPr wrap="square" rtlCol="0">
              <a:spAutoFit/>
            </a:bodyPr>
            <a:lstStyle/>
            <a:p>
              <a:r>
                <a:rPr lang="it-IT" dirty="0" err="1" smtClean="0"/>
                <a:t>dt</a:t>
              </a:r>
              <a:endParaRPr lang="it-IT" dirty="0"/>
            </a:p>
          </p:txBody>
        </p:sp>
        <p:sp>
          <p:nvSpPr>
            <p:cNvPr id="24" name="CasellaDiTesto 23"/>
            <p:cNvSpPr txBox="1"/>
            <p:nvPr/>
          </p:nvSpPr>
          <p:spPr>
            <a:xfrm>
              <a:off x="3477060" y="5002484"/>
              <a:ext cx="1088647" cy="307777"/>
            </a:xfrm>
            <a:prstGeom prst="rect">
              <a:avLst/>
            </a:prstGeom>
            <a:noFill/>
          </p:spPr>
          <p:txBody>
            <a:bodyPr wrap="square" rtlCol="0">
              <a:spAutoFit/>
            </a:bodyPr>
            <a:lstStyle/>
            <a:p>
              <a:r>
                <a:rPr lang="it-IT" sz="1400" b="1" dirty="0" err="1" smtClean="0">
                  <a:latin typeface="Candara" panose="020E0502030303020204" pitchFamily="34" charset="0"/>
                </a:rPr>
                <a:t>Pump</a:t>
              </a:r>
              <a:r>
                <a:rPr lang="it-IT" sz="1400" b="1" dirty="0" smtClean="0">
                  <a:latin typeface="Candara" panose="020E0502030303020204" pitchFamily="34" charset="0"/>
                </a:rPr>
                <a:t> </a:t>
              </a:r>
              <a:r>
                <a:rPr lang="it-IT" sz="1400" b="1" dirty="0" err="1" smtClean="0">
                  <a:latin typeface="Candara" panose="020E0502030303020204" pitchFamily="34" charset="0"/>
                </a:rPr>
                <a:t>Inlet</a:t>
              </a:r>
              <a:endParaRPr lang="it-IT" sz="1400" b="1" dirty="0">
                <a:latin typeface="Candara" panose="020E0502030303020204" pitchFamily="34" charset="0"/>
              </a:endParaRPr>
            </a:p>
          </p:txBody>
        </p:sp>
        <p:cxnSp>
          <p:nvCxnSpPr>
            <p:cNvPr id="26" name="Connettore 2 25"/>
            <p:cNvCxnSpPr/>
            <p:nvPr/>
          </p:nvCxnSpPr>
          <p:spPr>
            <a:xfrm>
              <a:off x="1366705" y="4601814"/>
              <a:ext cx="649453"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Connettore 2 24"/>
          <p:cNvCxnSpPr/>
          <p:nvPr/>
        </p:nvCxnSpPr>
        <p:spPr>
          <a:xfrm flipH="1">
            <a:off x="1499236" y="3068960"/>
            <a:ext cx="912524" cy="143022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1146185" y="3893465"/>
            <a:ext cx="0" cy="197393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24" idx="1"/>
          </p:cNvCxnSpPr>
          <p:nvPr/>
        </p:nvCxnSpPr>
        <p:spPr>
          <a:xfrm flipH="1" flipV="1">
            <a:off x="1168261" y="5839241"/>
            <a:ext cx="2099068" cy="281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2217795" y="4553634"/>
            <a:ext cx="766557" cy="369332"/>
          </a:xfrm>
          <a:prstGeom prst="rect">
            <a:avLst/>
          </a:prstGeom>
          <a:noFill/>
        </p:spPr>
        <p:txBody>
          <a:bodyPr wrap="none" rtlCol="0">
            <a:spAutoFit/>
          </a:bodyPr>
          <a:lstStyle/>
          <a:p>
            <a:r>
              <a:rPr lang="en-US" dirty="0" smtClean="0"/>
              <a:t>PUMP</a:t>
            </a:r>
            <a:endParaRPr lang="en-US" dirty="0"/>
          </a:p>
        </p:txBody>
      </p:sp>
      <p:cxnSp>
        <p:nvCxnSpPr>
          <p:cNvPr id="37" name="Connettore 2 36"/>
          <p:cNvCxnSpPr/>
          <p:nvPr/>
        </p:nvCxnSpPr>
        <p:spPr>
          <a:xfrm flipH="1">
            <a:off x="4572000" y="3707979"/>
            <a:ext cx="1296144" cy="10303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flipH="1">
            <a:off x="6732240" y="2287976"/>
            <a:ext cx="720080" cy="51516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6589773" y="1904487"/>
            <a:ext cx="2592287" cy="369332"/>
          </a:xfrm>
          <a:prstGeom prst="rect">
            <a:avLst/>
          </a:prstGeom>
          <a:noFill/>
        </p:spPr>
        <p:txBody>
          <a:bodyPr wrap="square" rtlCol="0">
            <a:spAutoFit/>
          </a:bodyPr>
          <a:lstStyle/>
          <a:p>
            <a:r>
              <a:rPr lang="en-US" dirty="0" smtClean="0"/>
              <a:t>S is called pumping speed</a:t>
            </a:r>
            <a:endParaRPr lang="en-US" dirty="0"/>
          </a:p>
        </p:txBody>
      </p:sp>
      <p:grpSp>
        <p:nvGrpSpPr>
          <p:cNvPr id="11" name="Gruppo 10"/>
          <p:cNvGrpSpPr/>
          <p:nvPr/>
        </p:nvGrpSpPr>
        <p:grpSpPr>
          <a:xfrm>
            <a:off x="1146185" y="6381328"/>
            <a:ext cx="8760517" cy="404664"/>
            <a:chOff x="1146185" y="6453336"/>
            <a:chExt cx="8760517" cy="404664"/>
          </a:xfrm>
        </p:grpSpPr>
        <p:sp>
          <p:nvSpPr>
            <p:cNvPr id="6" name="CasellaDiTesto 5"/>
            <p:cNvSpPr txBox="1"/>
            <p:nvPr/>
          </p:nvSpPr>
          <p:spPr>
            <a:xfrm>
              <a:off x="1403648" y="6453336"/>
              <a:ext cx="8503054" cy="369332"/>
            </a:xfrm>
            <a:prstGeom prst="rect">
              <a:avLst/>
            </a:prstGeom>
            <a:noFill/>
          </p:spPr>
          <p:txBody>
            <a:bodyPr wrap="square" rtlCol="0">
              <a:spAutoFit/>
            </a:bodyPr>
            <a:lstStyle/>
            <a:p>
              <a:r>
                <a:rPr lang="it-IT" b="1" dirty="0" smtClean="0">
                  <a:solidFill>
                    <a:srgbClr val="FF0000"/>
                  </a:solidFill>
                  <a:latin typeface="Candara" panose="020E0502030303020204" pitchFamily="34" charset="0"/>
                </a:rPr>
                <a:t>The </a:t>
              </a:r>
              <a:r>
                <a:rPr lang="it-IT" b="1" dirty="0" err="1" smtClean="0">
                  <a:solidFill>
                    <a:srgbClr val="FF0000"/>
                  </a:solidFill>
                  <a:latin typeface="Candara" panose="020E0502030303020204" pitchFamily="34" charset="0"/>
                </a:rPr>
                <a:t>lower</a:t>
              </a:r>
              <a:r>
                <a:rPr lang="it-IT" b="1" dirty="0" smtClean="0">
                  <a:solidFill>
                    <a:srgbClr val="FF0000"/>
                  </a:solidFill>
                  <a:latin typeface="Candara" panose="020E0502030303020204" pitchFamily="34" charset="0"/>
                </a:rPr>
                <a:t> the pressure, the «</a:t>
              </a:r>
              <a:r>
                <a:rPr lang="it-IT" b="1" dirty="0" err="1" smtClean="0">
                  <a:solidFill>
                    <a:srgbClr val="FF0000"/>
                  </a:solidFill>
                  <a:latin typeface="Candara" panose="020E0502030303020204" pitchFamily="34" charset="0"/>
                </a:rPr>
                <a:t>Better</a:t>
              </a:r>
              <a:r>
                <a:rPr lang="it-IT" b="1" dirty="0" smtClean="0">
                  <a:solidFill>
                    <a:srgbClr val="FF0000"/>
                  </a:solidFill>
                  <a:latin typeface="Candara" panose="020E0502030303020204" pitchFamily="34" charset="0"/>
                </a:rPr>
                <a:t>» or «</a:t>
              </a:r>
              <a:r>
                <a:rPr lang="it-IT" b="1" dirty="0" err="1" smtClean="0">
                  <a:solidFill>
                    <a:srgbClr val="FF0000"/>
                  </a:solidFill>
                  <a:latin typeface="Candara" panose="020E0502030303020204" pitchFamily="34" charset="0"/>
                </a:rPr>
                <a:t>Higher</a:t>
              </a:r>
              <a:r>
                <a:rPr lang="it-IT" b="1" dirty="0" smtClean="0">
                  <a:solidFill>
                    <a:srgbClr val="FF0000"/>
                  </a:solidFill>
                  <a:latin typeface="Candara" panose="020E0502030303020204" pitchFamily="34" charset="0"/>
                </a:rPr>
                <a:t>» the </a:t>
              </a:r>
              <a:r>
                <a:rPr lang="it-IT" b="1" dirty="0" err="1" smtClean="0">
                  <a:solidFill>
                    <a:srgbClr val="FF0000"/>
                  </a:solidFill>
                  <a:latin typeface="Candara" panose="020E0502030303020204" pitchFamily="34" charset="0"/>
                </a:rPr>
                <a:t>vacuum</a:t>
              </a:r>
              <a:endParaRPr lang="it-IT" b="1" dirty="0">
                <a:solidFill>
                  <a:srgbClr val="FF0000"/>
                </a:solidFill>
                <a:latin typeface="Candara" panose="020E0502030303020204" pitchFamily="34" charset="0"/>
              </a:endParaRPr>
            </a:p>
          </p:txBody>
        </p:sp>
        <p:sp>
          <p:nvSpPr>
            <p:cNvPr id="8" name="Fumetto 3 7"/>
            <p:cNvSpPr/>
            <p:nvPr/>
          </p:nvSpPr>
          <p:spPr>
            <a:xfrm>
              <a:off x="1146185" y="6453336"/>
              <a:ext cx="6480720" cy="404664"/>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8" name="CasellaDiTesto 27"/>
          <p:cNvSpPr txBox="1"/>
          <p:nvPr/>
        </p:nvSpPr>
        <p:spPr>
          <a:xfrm>
            <a:off x="7308304" y="2690985"/>
            <a:ext cx="1512168" cy="400110"/>
          </a:xfrm>
          <a:prstGeom prst="rect">
            <a:avLst/>
          </a:prstGeom>
          <a:noFill/>
        </p:spPr>
        <p:txBody>
          <a:bodyPr wrap="square" rtlCol="0">
            <a:spAutoFit/>
          </a:bodyPr>
          <a:lstStyle/>
          <a:p>
            <a:r>
              <a:rPr lang="it-IT" sz="2000" b="1" dirty="0" smtClean="0">
                <a:solidFill>
                  <a:srgbClr val="FF0000"/>
                </a:solidFill>
                <a:latin typeface="Candara" panose="020E0502030303020204" pitchFamily="34" charset="0"/>
              </a:rPr>
              <a:t>[</a:t>
            </a:r>
            <a:r>
              <a:rPr lang="it-IT" sz="2000" b="1" dirty="0" err="1" smtClean="0">
                <a:solidFill>
                  <a:srgbClr val="FF0000"/>
                </a:solidFill>
                <a:latin typeface="Candara" panose="020E0502030303020204" pitchFamily="34" charset="0"/>
              </a:rPr>
              <a:t>mbar</a:t>
            </a:r>
            <a:r>
              <a:rPr lang="it-IT" sz="2000" b="1" dirty="0" smtClean="0">
                <a:solidFill>
                  <a:srgbClr val="FF0000"/>
                </a:solidFill>
                <a:latin typeface="Candara" panose="020E0502030303020204" pitchFamily="34" charset="0"/>
              </a:rPr>
              <a:t>*l/s]</a:t>
            </a:r>
            <a:endParaRPr lang="it-IT" sz="20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249585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asellaDiTesto 6"/>
              <p:cNvSpPr txBox="1"/>
              <p:nvPr/>
            </p:nvSpPr>
            <p:spPr>
              <a:xfrm>
                <a:off x="130306" y="584775"/>
                <a:ext cx="8892480" cy="2413931"/>
              </a:xfrm>
              <a:prstGeom prst="rect">
                <a:avLst/>
              </a:prstGeom>
              <a:noFill/>
            </p:spPr>
            <p:txBody>
              <a:bodyPr wrap="square" rtlCol="0">
                <a:spAutoFit/>
              </a:bodyPr>
              <a:lstStyle/>
              <a:p>
                <a:pPr algn="just"/>
                <a:r>
                  <a:rPr lang="it-IT" dirty="0" smtClean="0">
                    <a:latin typeface="Candara" pitchFamily="34" charset="0"/>
                  </a:rPr>
                  <a:t>Is the </a:t>
                </a:r>
                <a:r>
                  <a:rPr lang="it-IT" b="1" dirty="0" smtClean="0">
                    <a:latin typeface="Candara" pitchFamily="34" charset="0"/>
                  </a:rPr>
                  <a:t>volume of gas </a:t>
                </a:r>
                <a:r>
                  <a:rPr lang="it-IT" dirty="0" err="1" smtClean="0">
                    <a:latin typeface="Candara" pitchFamily="34" charset="0"/>
                  </a:rPr>
                  <a:t>flowing</a:t>
                </a:r>
                <a:r>
                  <a:rPr lang="it-IT" dirty="0" smtClean="0">
                    <a:latin typeface="Candara" pitchFamily="34" charset="0"/>
                  </a:rPr>
                  <a:t> </a:t>
                </a:r>
                <a:r>
                  <a:rPr lang="it-IT" dirty="0" err="1" smtClean="0">
                    <a:latin typeface="Candara" pitchFamily="34" charset="0"/>
                  </a:rPr>
                  <a:t>through</a:t>
                </a:r>
                <a:r>
                  <a:rPr lang="it-IT" dirty="0" smtClean="0">
                    <a:latin typeface="Candara" pitchFamily="34" charset="0"/>
                  </a:rPr>
                  <a:t> the cross </a:t>
                </a:r>
                <a:r>
                  <a:rPr lang="it-IT" dirty="0" err="1" smtClean="0">
                    <a:latin typeface="Candara" pitchFamily="34" charset="0"/>
                  </a:rPr>
                  <a:t>section</a:t>
                </a:r>
                <a:r>
                  <a:rPr lang="it-IT" dirty="0" smtClean="0">
                    <a:latin typeface="Candara" pitchFamily="34" charset="0"/>
                  </a:rPr>
                  <a:t> of the </a:t>
                </a:r>
                <a:r>
                  <a:rPr lang="it-IT" dirty="0" err="1" smtClean="0">
                    <a:latin typeface="Candara" pitchFamily="34" charset="0"/>
                  </a:rPr>
                  <a:t>inlet</a:t>
                </a:r>
                <a:r>
                  <a:rPr lang="it-IT" dirty="0" smtClean="0">
                    <a:latin typeface="Candara" pitchFamily="34" charset="0"/>
                  </a:rPr>
                  <a:t> </a:t>
                </a:r>
                <a:r>
                  <a:rPr lang="it-IT" dirty="0" err="1" smtClean="0">
                    <a:latin typeface="Candara" pitchFamily="34" charset="0"/>
                  </a:rPr>
                  <a:t>port</a:t>
                </a:r>
                <a:r>
                  <a:rPr lang="it-IT" dirty="0" smtClean="0">
                    <a:latin typeface="Candara" pitchFamily="34" charset="0"/>
                  </a:rPr>
                  <a:t> of a </a:t>
                </a:r>
                <a:r>
                  <a:rPr lang="it-IT" dirty="0" err="1" smtClean="0">
                    <a:latin typeface="Candara" pitchFamily="34" charset="0"/>
                  </a:rPr>
                  <a:t>vacuum</a:t>
                </a:r>
                <a:r>
                  <a:rPr lang="it-IT" dirty="0" smtClean="0">
                    <a:latin typeface="Candara" pitchFamily="34" charset="0"/>
                  </a:rPr>
                  <a:t> </a:t>
                </a:r>
                <a:r>
                  <a:rPr lang="it-IT" dirty="0" err="1" smtClean="0">
                    <a:latin typeface="Candara" pitchFamily="34" charset="0"/>
                  </a:rPr>
                  <a:t>pump</a:t>
                </a:r>
                <a:r>
                  <a:rPr lang="it-IT" dirty="0" smtClean="0">
                    <a:latin typeface="Candara" pitchFamily="34" charset="0"/>
                  </a:rPr>
                  <a:t>.</a:t>
                </a:r>
              </a:p>
              <a:p>
                <a:pPr algn="just"/>
                <a:r>
                  <a:rPr lang="it-IT" dirty="0" smtClean="0">
                    <a:latin typeface="Candara" pitchFamily="34" charset="0"/>
                  </a:rPr>
                  <a:t>The </a:t>
                </a:r>
                <a:r>
                  <a:rPr lang="it-IT" dirty="0" err="1" smtClean="0">
                    <a:latin typeface="Candara" pitchFamily="34" charset="0"/>
                  </a:rPr>
                  <a:t>pump’s</a:t>
                </a:r>
                <a:r>
                  <a:rPr lang="it-IT" dirty="0" smtClean="0">
                    <a:latin typeface="Candara" pitchFamily="34" charset="0"/>
                  </a:rPr>
                  <a:t> maximum </a:t>
                </a:r>
                <a:r>
                  <a:rPr lang="it-IT" dirty="0" err="1" smtClean="0">
                    <a:latin typeface="Candara" pitchFamily="34" charset="0"/>
                  </a:rPr>
                  <a:t>achievable</a:t>
                </a:r>
                <a:r>
                  <a:rPr lang="it-IT" dirty="0" smtClean="0">
                    <a:latin typeface="Candara" pitchFamily="34" charset="0"/>
                  </a:rPr>
                  <a:t> </a:t>
                </a:r>
                <a:r>
                  <a:rPr lang="it-IT" dirty="0" err="1" smtClean="0">
                    <a:latin typeface="Candara" pitchFamily="34" charset="0"/>
                  </a:rPr>
                  <a:t>pumping</a:t>
                </a:r>
                <a:r>
                  <a:rPr lang="it-IT" dirty="0" smtClean="0">
                    <a:latin typeface="Candara" pitchFamily="34" charset="0"/>
                  </a:rPr>
                  <a:t> </a:t>
                </a:r>
                <a:r>
                  <a:rPr lang="it-IT" dirty="0" err="1" smtClean="0">
                    <a:latin typeface="Candara" pitchFamily="34" charset="0"/>
                  </a:rPr>
                  <a:t>speed</a:t>
                </a:r>
                <a:r>
                  <a:rPr lang="it-IT" dirty="0" smtClean="0">
                    <a:latin typeface="Candara" pitchFamily="34" charset="0"/>
                  </a:rPr>
                  <a:t> </a:t>
                </a:r>
                <a:r>
                  <a:rPr lang="it-IT" dirty="0" err="1" smtClean="0">
                    <a:latin typeface="Candara" pitchFamily="34" charset="0"/>
                  </a:rPr>
                  <a:t>is</a:t>
                </a:r>
                <a:r>
                  <a:rPr lang="it-IT" dirty="0" smtClean="0">
                    <a:latin typeface="Candara" pitchFamily="34" charset="0"/>
                  </a:rPr>
                  <a:t> </a:t>
                </a:r>
                <a:r>
                  <a:rPr lang="it-IT" dirty="0" err="1" smtClean="0">
                    <a:latin typeface="Candara" pitchFamily="34" charset="0"/>
                  </a:rPr>
                  <a:t>always</a:t>
                </a:r>
                <a:r>
                  <a:rPr lang="it-IT" dirty="0" smtClean="0">
                    <a:latin typeface="Candara" pitchFamily="34" charset="0"/>
                  </a:rPr>
                  <a:t> </a:t>
                </a:r>
                <a:r>
                  <a:rPr lang="it-IT" dirty="0" err="1" smtClean="0">
                    <a:latin typeface="Candara" pitchFamily="34" charset="0"/>
                  </a:rPr>
                  <a:t>referred</a:t>
                </a:r>
                <a:r>
                  <a:rPr lang="it-IT" dirty="0" smtClean="0">
                    <a:latin typeface="Candara" pitchFamily="34" charset="0"/>
                  </a:rPr>
                  <a:t> to </a:t>
                </a:r>
                <a:r>
                  <a:rPr lang="it-IT" dirty="0" err="1" smtClean="0">
                    <a:latin typeface="Candara" pitchFamily="34" charset="0"/>
                  </a:rPr>
                  <a:t>as</a:t>
                </a:r>
                <a:r>
                  <a:rPr lang="it-IT" dirty="0" smtClean="0">
                    <a:latin typeface="Candara" pitchFamily="34" charset="0"/>
                  </a:rPr>
                  <a:t> </a:t>
                </a:r>
                <a:r>
                  <a:rPr lang="it-IT" dirty="0" err="1" smtClean="0">
                    <a:latin typeface="Candara" pitchFamily="34" charset="0"/>
                  </a:rPr>
                  <a:t>its</a:t>
                </a:r>
                <a:r>
                  <a:rPr lang="it-IT" dirty="0" smtClean="0">
                    <a:latin typeface="Candara" pitchFamily="34" charset="0"/>
                  </a:rPr>
                  <a:t> rate </a:t>
                </a:r>
                <a:r>
                  <a:rPr lang="it-IT" dirty="0" err="1" smtClean="0">
                    <a:latin typeface="Candara" pitchFamily="34" charset="0"/>
                  </a:rPr>
                  <a:t>pumping</a:t>
                </a:r>
                <a:r>
                  <a:rPr lang="it-IT" dirty="0" smtClean="0">
                    <a:latin typeface="Candara" pitchFamily="34" charset="0"/>
                  </a:rPr>
                  <a:t> </a:t>
                </a:r>
                <a:r>
                  <a:rPr lang="it-IT" dirty="0" err="1" smtClean="0">
                    <a:latin typeface="Candara" pitchFamily="34" charset="0"/>
                  </a:rPr>
                  <a:t>speed</a:t>
                </a:r>
                <a:r>
                  <a:rPr lang="it-IT" dirty="0" smtClean="0">
                    <a:latin typeface="Candara" pitchFamily="34" charset="0"/>
                  </a:rPr>
                  <a:t>. </a:t>
                </a:r>
                <a:r>
                  <a:rPr lang="it-IT" dirty="0" err="1" smtClean="0">
                    <a:latin typeface="Candara" pitchFamily="34" charset="0"/>
                  </a:rPr>
                  <a:t>Determination</a:t>
                </a:r>
                <a:r>
                  <a:rPr lang="it-IT" dirty="0" smtClean="0">
                    <a:latin typeface="Candara" pitchFamily="34" charset="0"/>
                  </a:rPr>
                  <a:t> of the </a:t>
                </a:r>
                <a:r>
                  <a:rPr lang="it-IT" dirty="0" err="1" smtClean="0">
                    <a:latin typeface="Candara" pitchFamily="34" charset="0"/>
                  </a:rPr>
                  <a:t>pumping</a:t>
                </a:r>
                <a:r>
                  <a:rPr lang="it-IT" dirty="0" smtClean="0">
                    <a:latin typeface="Candara" pitchFamily="34" charset="0"/>
                  </a:rPr>
                  <a:t> </a:t>
                </a:r>
                <a:r>
                  <a:rPr lang="it-IT" dirty="0" err="1" smtClean="0">
                    <a:latin typeface="Candara" pitchFamily="34" charset="0"/>
                  </a:rPr>
                  <a:t>speed</a:t>
                </a:r>
                <a:r>
                  <a:rPr lang="it-IT" dirty="0" smtClean="0">
                    <a:latin typeface="Candara" pitchFamily="34" charset="0"/>
                  </a:rPr>
                  <a:t> </a:t>
                </a:r>
                <a:r>
                  <a:rPr lang="it-IT" dirty="0" err="1" smtClean="0">
                    <a:latin typeface="Candara" pitchFamily="34" charset="0"/>
                  </a:rPr>
                  <a:t>is</a:t>
                </a:r>
                <a:r>
                  <a:rPr lang="it-IT" dirty="0" smtClean="0">
                    <a:latin typeface="Candara" pitchFamily="34" charset="0"/>
                  </a:rPr>
                  <a:t> </a:t>
                </a:r>
                <a:r>
                  <a:rPr lang="it-IT" dirty="0" err="1" smtClean="0">
                    <a:latin typeface="Candara" pitchFamily="34" charset="0"/>
                  </a:rPr>
                  <a:t>described</a:t>
                </a:r>
                <a:r>
                  <a:rPr lang="it-IT" dirty="0" smtClean="0">
                    <a:latin typeface="Candara" pitchFamily="34" charset="0"/>
                  </a:rPr>
                  <a:t> in base standard ISO 21360-1.  </a:t>
                </a:r>
              </a:p>
              <a:p>
                <a:pPr lvl="0" algn="just"/>
                <a:r>
                  <a:rPr lang="it-IT" dirty="0">
                    <a:latin typeface="Candara" pitchFamily="34" charset="0"/>
                  </a:rPr>
                  <a:t>	</a:t>
                </a:r>
                <a:r>
                  <a:rPr lang="it-IT" dirty="0" smtClean="0">
                    <a:latin typeface="Candara" pitchFamily="34" charset="0"/>
                  </a:rPr>
                  <a:t>	       </a:t>
                </a:r>
              </a:p>
              <a:p>
                <a:pPr lvl="0" algn="just"/>
                <a:r>
                  <a:rPr lang="it-IT" sz="2800" b="1" dirty="0">
                    <a:solidFill>
                      <a:srgbClr val="FF0000"/>
                    </a:solidFill>
                    <a:latin typeface="Candara" pitchFamily="34" charset="0"/>
                  </a:rPr>
                  <a:t>	</a:t>
                </a:r>
                <a:r>
                  <a:rPr lang="it-IT" sz="2800" b="1" dirty="0" smtClean="0">
                    <a:solidFill>
                      <a:srgbClr val="FF0000"/>
                    </a:solidFill>
                    <a:latin typeface="Candara" pitchFamily="34" charset="0"/>
                  </a:rPr>
                  <a:t>				</a:t>
                </a:r>
                <a14:m>
                  <m:oMath xmlns:m="http://schemas.openxmlformats.org/officeDocument/2006/math">
                    <m:r>
                      <a:rPr lang="it-IT" sz="2800" b="1" i="1" smtClean="0">
                        <a:solidFill>
                          <a:srgbClr val="FF0000"/>
                        </a:solidFill>
                        <a:latin typeface="Cambria Math"/>
                      </a:rPr>
                      <m:t>𝒔</m:t>
                    </m:r>
                    <m:r>
                      <a:rPr lang="it-IT" sz="2800" b="1" i="1" smtClean="0">
                        <a:solidFill>
                          <a:srgbClr val="FF0000"/>
                        </a:solidFill>
                        <a:latin typeface="Cambria Math"/>
                      </a:rPr>
                      <m:t>=</m:t>
                    </m:r>
                    <m:f>
                      <m:fPr>
                        <m:ctrlPr>
                          <a:rPr lang="it-IT" sz="2800" b="1" i="1" smtClean="0">
                            <a:solidFill>
                              <a:srgbClr val="FF0000"/>
                            </a:solidFill>
                            <a:latin typeface="Cambria Math"/>
                          </a:rPr>
                        </m:ctrlPr>
                      </m:fPr>
                      <m:num>
                        <m:r>
                          <a:rPr lang="it-IT" sz="2800" b="1" i="1" smtClean="0">
                            <a:solidFill>
                              <a:srgbClr val="FF0000"/>
                            </a:solidFill>
                            <a:latin typeface="Cambria Math"/>
                          </a:rPr>
                          <m:t>𝒅𝑽</m:t>
                        </m:r>
                      </m:num>
                      <m:den>
                        <m:r>
                          <a:rPr lang="it-IT" sz="2800" b="1" i="1" smtClean="0">
                            <a:solidFill>
                              <a:srgbClr val="FF0000"/>
                            </a:solidFill>
                            <a:latin typeface="Cambria Math"/>
                          </a:rPr>
                          <m:t>𝒅𝒕</m:t>
                        </m:r>
                      </m:den>
                    </m:f>
                  </m:oMath>
                </a14:m>
                <a:r>
                  <a:rPr lang="it-IT" sz="2800" b="1" dirty="0" smtClean="0">
                    <a:solidFill>
                      <a:srgbClr val="FF0000"/>
                    </a:solidFill>
                    <a:latin typeface="Candara" pitchFamily="34" charset="0"/>
                  </a:rPr>
                  <a:t>  </a:t>
                </a:r>
                <a:r>
                  <a:rPr lang="it-IT" sz="2000" b="1" dirty="0" smtClean="0">
                    <a:solidFill>
                      <a:srgbClr val="FF0000"/>
                    </a:solidFill>
                    <a:latin typeface="Candara" pitchFamily="34" charset="0"/>
                  </a:rPr>
                  <a:t>[</a:t>
                </a:r>
                <a:r>
                  <a:rPr lang="it-IT" sz="2000" b="1" dirty="0">
                    <a:solidFill>
                      <a:srgbClr val="FF0000"/>
                    </a:solidFill>
                    <a:latin typeface="Candara" pitchFamily="34" charset="0"/>
                  </a:rPr>
                  <a:t>l</a:t>
                </a:r>
                <a:r>
                  <a:rPr lang="it-IT" sz="2000" b="1" dirty="0" smtClean="0">
                    <a:solidFill>
                      <a:srgbClr val="FF0000"/>
                    </a:solidFill>
                    <a:latin typeface="Candara" pitchFamily="34" charset="0"/>
                  </a:rPr>
                  <a:t>/s]</a:t>
                </a:r>
                <a:endParaRPr lang="it-IT" u="sng" dirty="0">
                  <a:solidFill>
                    <a:prstClr val="black"/>
                  </a:solidFill>
                  <a:latin typeface="Candara" pitchFamily="34" charset="0"/>
                </a:endParaRPr>
              </a:p>
              <a:p>
                <a:endParaRPr lang="it-IT" sz="2000" b="1" dirty="0" smtClean="0">
                  <a:solidFill>
                    <a:srgbClr val="FF0000"/>
                  </a:solidFill>
                </a:endParaRPr>
              </a:p>
              <a:p>
                <a:endParaRPr lang="it-IT" dirty="0" smtClean="0"/>
              </a:p>
            </p:txBody>
          </p:sp>
        </mc:Choice>
        <mc:Fallback xmlns="">
          <p:sp>
            <p:nvSpPr>
              <p:cNvPr id="7" name="CasellaDiTesto 6"/>
              <p:cNvSpPr txBox="1">
                <a:spLocks noRot="1" noChangeAspect="1" noMove="1" noResize="1" noEditPoints="1" noAdjustHandles="1" noChangeArrowheads="1" noChangeShapeType="1" noTextEdit="1"/>
              </p:cNvSpPr>
              <p:nvPr/>
            </p:nvSpPr>
            <p:spPr>
              <a:xfrm>
                <a:off x="130306" y="584775"/>
                <a:ext cx="8892480" cy="2413931"/>
              </a:xfrm>
              <a:prstGeom prst="rect">
                <a:avLst/>
              </a:prstGeom>
              <a:blipFill rotWithShape="1">
                <a:blip r:embed="rId2"/>
                <a:stretch>
                  <a:fillRect l="-548" t="-1263" r="-617"/>
                </a:stretch>
              </a:blipFill>
            </p:spPr>
            <p:txBody>
              <a:bodyPr/>
              <a:lstStyle/>
              <a:p>
                <a:r>
                  <a:rPr lang="en-US">
                    <a:noFill/>
                  </a:rPr>
                  <a:t> </a:t>
                </a:r>
              </a:p>
            </p:txBody>
          </p:sp>
        </mc:Fallback>
      </mc:AlternateContent>
      <p:sp>
        <p:nvSpPr>
          <p:cNvPr id="8" name="Rettangolo 7"/>
          <p:cNvSpPr/>
          <p:nvPr/>
        </p:nvSpPr>
        <p:spPr>
          <a:xfrm>
            <a:off x="3080061" y="0"/>
            <a:ext cx="2938625" cy="584775"/>
          </a:xfrm>
          <a:prstGeom prst="rect">
            <a:avLst/>
          </a:prstGeom>
        </p:spPr>
        <p:txBody>
          <a:bodyPr wrap="none">
            <a:spAutoFit/>
          </a:bodyPr>
          <a:lstStyle/>
          <a:p>
            <a:r>
              <a:rPr lang="it-IT" sz="3200" b="1" i="1" dirty="0" err="1" smtClean="0">
                <a:latin typeface="Candara" pitchFamily="34" charset="0"/>
              </a:rPr>
              <a:t>Pumping</a:t>
            </a:r>
            <a:r>
              <a:rPr lang="it-IT" sz="3200" b="1" i="1" dirty="0" smtClean="0">
                <a:latin typeface="Candara" pitchFamily="34" charset="0"/>
              </a:rPr>
              <a:t> </a:t>
            </a:r>
            <a:r>
              <a:rPr lang="it-IT" sz="3200" b="1" i="1" dirty="0" err="1" smtClean="0">
                <a:latin typeface="Candara" pitchFamily="34" charset="0"/>
              </a:rPr>
              <a:t>Speed</a:t>
            </a:r>
            <a:endParaRPr lang="it-IT" sz="3200" b="1" i="1" dirty="0">
              <a:latin typeface="Candara" pitchFamily="34" charset="0"/>
            </a:endParaRPr>
          </a:p>
        </p:txBody>
      </p:sp>
      <p:sp>
        <p:nvSpPr>
          <p:cNvPr id="3" name="Rettangolo 2"/>
          <p:cNvSpPr/>
          <p:nvPr/>
        </p:nvSpPr>
        <p:spPr>
          <a:xfrm>
            <a:off x="6444208" y="2492896"/>
            <a:ext cx="2241097" cy="1200329"/>
          </a:xfrm>
          <a:prstGeom prst="rect">
            <a:avLst/>
          </a:prstGeom>
          <a:ln w="28575">
            <a:solidFill>
              <a:srgbClr val="002060"/>
            </a:solidFill>
          </a:ln>
        </p:spPr>
        <p:txBody>
          <a:bodyPr wrap="square">
            <a:spAutoFit/>
          </a:bodyPr>
          <a:lstStyle/>
          <a:p>
            <a:pPr algn="just"/>
            <a:r>
              <a:rPr lang="en-US" dirty="0"/>
              <a:t>The </a:t>
            </a:r>
            <a:r>
              <a:rPr lang="en-US" dirty="0" smtClean="0"/>
              <a:t>pumping </a:t>
            </a:r>
            <a:r>
              <a:rPr lang="en-US" dirty="0"/>
              <a:t>speed </a:t>
            </a:r>
            <a:r>
              <a:rPr lang="en-US" dirty="0" smtClean="0"/>
              <a:t>depends on </a:t>
            </a:r>
            <a:r>
              <a:rPr lang="en-US" dirty="0"/>
              <a:t>the </a:t>
            </a:r>
            <a:r>
              <a:rPr lang="en-US" dirty="0" smtClean="0"/>
              <a:t>system pressure and  </a:t>
            </a:r>
            <a:r>
              <a:rPr lang="en-US" dirty="0"/>
              <a:t>gas </a:t>
            </a:r>
            <a:r>
              <a:rPr lang="en-US" dirty="0" smtClean="0"/>
              <a:t>type</a:t>
            </a:r>
            <a:endParaRPr lang="en-US"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568" t="909" r="25750" b="61775"/>
          <a:stretch/>
        </p:blipFill>
        <p:spPr bwMode="auto">
          <a:xfrm>
            <a:off x="323528" y="2132856"/>
            <a:ext cx="4020328" cy="277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4642" t="51737" r="25112" b="10172"/>
          <a:stretch/>
        </p:blipFill>
        <p:spPr bwMode="auto">
          <a:xfrm>
            <a:off x="4594802" y="3663792"/>
            <a:ext cx="4427984" cy="314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83568" y="5312179"/>
            <a:ext cx="2592288" cy="923330"/>
          </a:xfrm>
          <a:prstGeom prst="rect">
            <a:avLst/>
          </a:prstGeom>
          <a:ln w="28575">
            <a:solidFill>
              <a:srgbClr val="002060"/>
            </a:solidFill>
          </a:ln>
        </p:spPr>
        <p:txBody>
          <a:bodyPr wrap="square">
            <a:spAutoFit/>
          </a:bodyPr>
          <a:lstStyle/>
          <a:p>
            <a:pPr algn="just"/>
            <a:r>
              <a:rPr lang="en-US" dirty="0"/>
              <a:t>All pumps have both high </a:t>
            </a:r>
          </a:p>
          <a:p>
            <a:pPr algn="just"/>
            <a:r>
              <a:rPr lang="en-US" dirty="0"/>
              <a:t>and low applicable</a:t>
            </a:r>
          </a:p>
          <a:p>
            <a:pPr algn="just"/>
            <a:r>
              <a:rPr lang="it-IT" dirty="0"/>
              <a:t>pressure </a:t>
            </a:r>
            <a:r>
              <a:rPr lang="it-IT" dirty="0" err="1"/>
              <a:t>limit</a:t>
            </a:r>
            <a:endParaRPr lang="it-IT" dirty="0"/>
          </a:p>
        </p:txBody>
      </p:sp>
      <p:sp>
        <p:nvSpPr>
          <p:cNvPr id="6" name="CasellaDiTesto 5"/>
          <p:cNvSpPr txBox="1"/>
          <p:nvPr/>
        </p:nvSpPr>
        <p:spPr>
          <a:xfrm>
            <a:off x="3128882" y="2308230"/>
            <a:ext cx="1006173" cy="369332"/>
          </a:xfrm>
          <a:prstGeom prst="rect">
            <a:avLst/>
          </a:prstGeom>
          <a:noFill/>
        </p:spPr>
        <p:txBody>
          <a:bodyPr wrap="none" rtlCol="0">
            <a:spAutoFit/>
          </a:bodyPr>
          <a:lstStyle/>
          <a:p>
            <a:r>
              <a:rPr lang="en-US" dirty="0" smtClean="0"/>
              <a:t>Nitrogen</a:t>
            </a:r>
            <a:endParaRPr lang="en-US" dirty="0"/>
          </a:p>
        </p:txBody>
      </p:sp>
      <p:sp>
        <p:nvSpPr>
          <p:cNvPr id="9" name="CasellaDiTesto 8"/>
          <p:cNvSpPr txBox="1"/>
          <p:nvPr/>
        </p:nvSpPr>
        <p:spPr>
          <a:xfrm>
            <a:off x="7954331" y="3761199"/>
            <a:ext cx="745782" cy="369332"/>
          </a:xfrm>
          <a:prstGeom prst="rect">
            <a:avLst/>
          </a:prstGeom>
          <a:noFill/>
        </p:spPr>
        <p:txBody>
          <a:bodyPr wrap="none" rtlCol="0">
            <a:spAutoFit/>
          </a:bodyPr>
          <a:lstStyle/>
          <a:p>
            <a:r>
              <a:rPr lang="en-US" dirty="0" smtClean="0"/>
              <a:t>Argon</a:t>
            </a:r>
            <a:endParaRPr lang="en-US" dirty="0"/>
          </a:p>
        </p:txBody>
      </p:sp>
    </p:spTree>
    <p:extLst>
      <p:ext uri="{BB962C8B-B14F-4D97-AF65-F5344CB8AC3E}">
        <p14:creationId xmlns:p14="http://schemas.microsoft.com/office/powerpoint/2010/main" val="317636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374" y="638460"/>
            <a:ext cx="9129625" cy="2893100"/>
          </a:xfrm>
          <a:prstGeom prst="rect">
            <a:avLst/>
          </a:prstGeom>
        </p:spPr>
        <p:txBody>
          <a:bodyPr wrap="square">
            <a:spAutoFit/>
          </a:bodyPr>
          <a:lstStyle/>
          <a:p>
            <a:pPr algn="just"/>
            <a:r>
              <a:rPr lang="en-US" sz="1400" dirty="0" smtClean="0">
                <a:latin typeface="Candara" panose="020E0502030303020204" pitchFamily="34" charset="0"/>
              </a:rPr>
              <a:t>When </a:t>
            </a:r>
            <a:r>
              <a:rPr lang="en-US" sz="1400" dirty="0">
                <a:latin typeface="Candara" panose="020E0502030303020204" pitchFamily="34" charset="0"/>
              </a:rPr>
              <a:t>working in ultra-high vacuum, it can be </a:t>
            </a:r>
            <a:r>
              <a:rPr lang="en-US" sz="1400" b="1" dirty="0">
                <a:latin typeface="Candara" panose="020E0502030303020204" pitchFamily="34" charset="0"/>
              </a:rPr>
              <a:t>important to know the composition of the residual </a:t>
            </a:r>
            <a:r>
              <a:rPr lang="en-US" sz="1400" b="1" dirty="0" smtClean="0">
                <a:latin typeface="Candara" panose="020E0502030303020204" pitchFamily="34" charset="0"/>
              </a:rPr>
              <a:t>gas</a:t>
            </a:r>
            <a:r>
              <a:rPr lang="en-US" sz="1400" dirty="0" smtClean="0">
                <a:latin typeface="Candara" panose="020E0502030303020204" pitchFamily="34" charset="0"/>
              </a:rPr>
              <a:t>.</a:t>
            </a:r>
          </a:p>
          <a:p>
            <a:pPr algn="just"/>
            <a:endParaRPr lang="en-US" sz="1400" dirty="0">
              <a:latin typeface="Candara" panose="020E0502030303020204" pitchFamily="34" charset="0"/>
            </a:endParaRPr>
          </a:p>
          <a:p>
            <a:pPr lvl="0" algn="just"/>
            <a:r>
              <a:rPr lang="en-US" altLang="it-IT" sz="1400" dirty="0">
                <a:latin typeface="Candara" panose="020E0502030303020204" pitchFamily="34" charset="0"/>
                <a:cs typeface="Arial" charset="0"/>
              </a:rPr>
              <a:t>A </a:t>
            </a:r>
            <a:r>
              <a:rPr lang="en-US" altLang="it-IT" sz="1400" b="1" dirty="0">
                <a:latin typeface="Candara" panose="020E0502030303020204" pitchFamily="34" charset="0"/>
                <a:cs typeface="Arial" charset="0"/>
              </a:rPr>
              <a:t>residual gas analyzer (RGA) is a small and usually rugged mass spectrometer</a:t>
            </a:r>
            <a:r>
              <a:rPr lang="en-US" altLang="it-IT" sz="1400" baseline="30000" dirty="0">
                <a:latin typeface="Candara" panose="020E0502030303020204" pitchFamily="34" charset="0"/>
                <a:cs typeface="Arial" charset="0"/>
              </a:rPr>
              <a:t>(*)</a:t>
            </a:r>
            <a:r>
              <a:rPr lang="en-US" altLang="it-IT" sz="1400" dirty="0">
                <a:latin typeface="Candara" panose="020E0502030303020204" pitchFamily="34" charset="0"/>
                <a:cs typeface="Arial" charset="0"/>
              </a:rPr>
              <a:t>, typically designed for process control and contamination monitoring in vacuum systems.</a:t>
            </a:r>
          </a:p>
          <a:p>
            <a:pPr algn="just"/>
            <a:r>
              <a:rPr lang="en-US" sz="1400" dirty="0" smtClean="0">
                <a:latin typeface="Candara" panose="020E0502030303020204" pitchFamily="34" charset="0"/>
              </a:rPr>
              <a:t> </a:t>
            </a:r>
            <a:endParaRPr lang="en-US" sz="1400" dirty="0">
              <a:latin typeface="Candara" panose="020E0502030303020204" pitchFamily="34" charset="0"/>
            </a:endParaRPr>
          </a:p>
          <a:p>
            <a:pPr algn="just"/>
            <a:r>
              <a:rPr lang="en-US" sz="1400" dirty="0" smtClean="0">
                <a:latin typeface="Candara" panose="020E0502030303020204" pitchFamily="34" charset="0"/>
              </a:rPr>
              <a:t>As example the </a:t>
            </a:r>
            <a:r>
              <a:rPr lang="en-US" sz="1400" dirty="0">
                <a:latin typeface="Candara" panose="020E0502030303020204" pitchFamily="34" charset="0"/>
              </a:rPr>
              <a:t>percentages of water (</a:t>
            </a:r>
            <a:r>
              <a:rPr lang="en-US" sz="1400" i="1" dirty="0">
                <a:latin typeface="Candara" panose="020E0502030303020204" pitchFamily="34" charset="0"/>
              </a:rPr>
              <a:t>m/e</a:t>
            </a:r>
            <a:r>
              <a:rPr lang="en-US" sz="1400" dirty="0">
                <a:latin typeface="Candara" panose="020E0502030303020204" pitchFamily="34" charset="0"/>
              </a:rPr>
              <a:t> = 18) and its fragment OH (</a:t>
            </a:r>
            <a:r>
              <a:rPr lang="en-US" sz="1400" i="1" dirty="0">
                <a:latin typeface="Candara" panose="020E0502030303020204" pitchFamily="34" charset="0"/>
              </a:rPr>
              <a:t>m/e</a:t>
            </a:r>
            <a:r>
              <a:rPr lang="en-US" sz="1400" dirty="0">
                <a:latin typeface="Candara" panose="020E0502030303020204" pitchFamily="34" charset="0"/>
              </a:rPr>
              <a:t> = 17) will be large in the case of vacuum chambers that are not clean or well baked. </a:t>
            </a:r>
            <a:endParaRPr lang="en-US" sz="1400" dirty="0" smtClean="0">
              <a:latin typeface="Candara" panose="020E0502030303020204" pitchFamily="34" charset="0"/>
            </a:endParaRPr>
          </a:p>
          <a:p>
            <a:pPr algn="just"/>
            <a:endParaRPr lang="en-US" sz="1400" b="1" dirty="0">
              <a:latin typeface="Candara" panose="020E0502030303020204" pitchFamily="34" charset="0"/>
            </a:endParaRPr>
          </a:p>
          <a:p>
            <a:pPr algn="just"/>
            <a:r>
              <a:rPr lang="en-US" sz="1400" b="1" dirty="0" smtClean="0">
                <a:latin typeface="Candara" panose="020E0502030303020204" pitchFamily="34" charset="0"/>
              </a:rPr>
              <a:t>Leaks</a:t>
            </a:r>
            <a:r>
              <a:rPr lang="en-US" sz="1400" dirty="0" smtClean="0">
                <a:latin typeface="Candara" panose="020E0502030303020204" pitchFamily="34" charset="0"/>
              </a:rPr>
              <a:t> </a:t>
            </a:r>
            <a:r>
              <a:rPr lang="en-US" sz="1400" dirty="0">
                <a:latin typeface="Candara" panose="020E0502030303020204" pitchFamily="34" charset="0"/>
              </a:rPr>
              <a:t>can be identified by the peaks of nitrogen (</a:t>
            </a:r>
            <a:r>
              <a:rPr lang="en-US" sz="1400" i="1" dirty="0">
                <a:latin typeface="Candara" panose="020E0502030303020204" pitchFamily="34" charset="0"/>
              </a:rPr>
              <a:t>m/e</a:t>
            </a:r>
            <a:r>
              <a:rPr lang="en-US" sz="1400" dirty="0">
                <a:latin typeface="Candara" panose="020E0502030303020204" pitchFamily="34" charset="0"/>
              </a:rPr>
              <a:t> = 28) and oxygen (</a:t>
            </a:r>
            <a:r>
              <a:rPr lang="en-US" sz="1400" i="1" dirty="0">
                <a:latin typeface="Candara" panose="020E0502030303020204" pitchFamily="34" charset="0"/>
              </a:rPr>
              <a:t>m/e</a:t>
            </a:r>
            <a:r>
              <a:rPr lang="en-US" sz="1400" dirty="0">
                <a:latin typeface="Candara" panose="020E0502030303020204" pitchFamily="34" charset="0"/>
              </a:rPr>
              <a:t> = 32) in the ratio N</a:t>
            </a:r>
            <a:r>
              <a:rPr lang="en-US" sz="1400" baseline="-25000" dirty="0">
                <a:latin typeface="Candara" panose="020E0502030303020204" pitchFamily="34" charset="0"/>
              </a:rPr>
              <a:t>2</a:t>
            </a:r>
            <a:r>
              <a:rPr lang="en-US" sz="1400" dirty="0">
                <a:latin typeface="Candara" panose="020E0502030303020204" pitchFamily="34" charset="0"/>
              </a:rPr>
              <a:t>/O</a:t>
            </a:r>
            <a:r>
              <a:rPr lang="en-US" sz="1400" baseline="-25000" dirty="0">
                <a:latin typeface="Candara" panose="020E0502030303020204" pitchFamily="34" charset="0"/>
              </a:rPr>
              <a:t>2</a:t>
            </a:r>
            <a:r>
              <a:rPr lang="en-US" sz="1400" dirty="0">
                <a:latin typeface="Candara" panose="020E0502030303020204" pitchFamily="34" charset="0"/>
              </a:rPr>
              <a:t> of approx. 4 to 1. </a:t>
            </a:r>
            <a:r>
              <a:rPr lang="en-US" sz="1400" dirty="0" smtClean="0">
                <a:latin typeface="Candara" panose="020E0502030303020204" pitchFamily="34" charset="0"/>
              </a:rPr>
              <a:t> Hydrogen </a:t>
            </a:r>
            <a:r>
              <a:rPr lang="en-US" sz="1400" dirty="0">
                <a:latin typeface="Candara" panose="020E0502030303020204" pitchFamily="34" charset="0"/>
              </a:rPr>
              <a:t>(</a:t>
            </a:r>
            <a:r>
              <a:rPr lang="en-US" sz="1400" i="1" dirty="0">
                <a:latin typeface="Candara" panose="020E0502030303020204" pitchFamily="34" charset="0"/>
              </a:rPr>
              <a:t>m/e</a:t>
            </a:r>
            <a:r>
              <a:rPr lang="en-US" sz="1400" dirty="0">
                <a:latin typeface="Candara" panose="020E0502030303020204" pitchFamily="34" charset="0"/>
              </a:rPr>
              <a:t> = 2), water (</a:t>
            </a:r>
            <a:r>
              <a:rPr lang="en-US" sz="1400" i="1" dirty="0">
                <a:latin typeface="Candara" panose="020E0502030303020204" pitchFamily="34" charset="0"/>
              </a:rPr>
              <a:t>m/e</a:t>
            </a:r>
            <a:r>
              <a:rPr lang="en-US" sz="1400" dirty="0">
                <a:latin typeface="Candara" panose="020E0502030303020204" pitchFamily="34" charset="0"/>
              </a:rPr>
              <a:t> = 17 and 18), carbon monoxide (</a:t>
            </a:r>
            <a:r>
              <a:rPr lang="en-US" sz="1400" i="1" dirty="0">
                <a:latin typeface="Candara" panose="020E0502030303020204" pitchFamily="34" charset="0"/>
              </a:rPr>
              <a:t>m/e</a:t>
            </a:r>
            <a:r>
              <a:rPr lang="en-US" sz="1400" dirty="0">
                <a:latin typeface="Candara" panose="020E0502030303020204" pitchFamily="34" charset="0"/>
              </a:rPr>
              <a:t> = 28) and carbon dioxide (</a:t>
            </a:r>
            <a:r>
              <a:rPr lang="en-US" sz="1400" i="1" dirty="0">
                <a:latin typeface="Candara" panose="020E0502030303020204" pitchFamily="34" charset="0"/>
              </a:rPr>
              <a:t>m/e</a:t>
            </a:r>
            <a:r>
              <a:rPr lang="en-US" sz="1400" dirty="0">
                <a:latin typeface="Candara" panose="020E0502030303020204" pitchFamily="34" charset="0"/>
              </a:rPr>
              <a:t> = 44) will be found in well-baked chambers. </a:t>
            </a:r>
            <a:endParaRPr lang="en-US" sz="1400" dirty="0" smtClean="0">
              <a:latin typeface="Candara" panose="020E0502030303020204" pitchFamily="34" charset="0"/>
            </a:endParaRPr>
          </a:p>
          <a:p>
            <a:pPr algn="just"/>
            <a:endParaRPr lang="en-US" sz="1400" dirty="0">
              <a:latin typeface="Candara" panose="020E0502030303020204" pitchFamily="34" charset="0"/>
            </a:endParaRPr>
          </a:p>
          <a:p>
            <a:pPr algn="just"/>
            <a:r>
              <a:rPr lang="en-US" sz="1400" dirty="0" smtClean="0">
                <a:latin typeface="Candara" panose="020E0502030303020204" pitchFamily="34" charset="0"/>
              </a:rPr>
              <a:t>No hydrocarbons have to be present in well cleaned chambers.</a:t>
            </a:r>
            <a:endParaRPr lang="en-US" sz="1400" dirty="0">
              <a:latin typeface="Candara" panose="020E0502030303020204" pitchFamily="34" charset="0"/>
            </a:endParaRPr>
          </a:p>
        </p:txBody>
      </p:sp>
      <p:pic>
        <p:nvPicPr>
          <p:cNvPr id="8194" name="Picture 2"/>
          <p:cNvPicPr>
            <a:picLocks noChangeAspect="1" noChangeArrowheads="1"/>
          </p:cNvPicPr>
          <p:nvPr/>
        </p:nvPicPr>
        <p:blipFill>
          <a:blip r:embed="rId2">
            <a:clrChange>
              <a:clrFrom>
                <a:srgbClr val="E4E4E6"/>
              </a:clrFrom>
              <a:clrTo>
                <a:srgbClr val="E4E4E6">
                  <a:alpha val="0"/>
                </a:srgbClr>
              </a:clrTo>
            </a:clrChange>
            <a:extLst>
              <a:ext uri="{28A0092B-C50C-407E-A947-70E740481C1C}">
                <a14:useLocalDpi xmlns:a14="http://schemas.microsoft.com/office/drawing/2010/main" val="0"/>
              </a:ext>
            </a:extLst>
          </a:blip>
          <a:srcRect/>
          <a:stretch>
            <a:fillRect/>
          </a:stretch>
        </p:blipFill>
        <p:spPr bwMode="auto">
          <a:xfrm>
            <a:off x="107504" y="3288779"/>
            <a:ext cx="4905931" cy="311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07504" y="6433591"/>
            <a:ext cx="6192688" cy="307777"/>
          </a:xfrm>
          <a:prstGeom prst="rect">
            <a:avLst/>
          </a:prstGeom>
        </p:spPr>
        <p:txBody>
          <a:bodyPr wrap="square">
            <a:spAutoFit/>
          </a:bodyPr>
          <a:lstStyle/>
          <a:p>
            <a:r>
              <a:rPr lang="en-US" sz="1400" dirty="0">
                <a:latin typeface="Candara" panose="020E0502030303020204" pitchFamily="34" charset="0"/>
              </a:rPr>
              <a:t>Typical residual gas spectrum of a vessel evacuated </a:t>
            </a:r>
            <a:r>
              <a:rPr lang="en-US" sz="1400" dirty="0" smtClean="0">
                <a:latin typeface="Candara" panose="020E0502030303020204" pitchFamily="34" charset="0"/>
              </a:rPr>
              <a:t>by </a:t>
            </a:r>
            <a:r>
              <a:rPr lang="en-US" sz="1400" dirty="0">
                <a:latin typeface="Candara" panose="020E0502030303020204" pitchFamily="34" charset="0"/>
              </a:rPr>
              <a:t>a </a:t>
            </a:r>
            <a:r>
              <a:rPr lang="en-US" sz="1400" dirty="0" err="1">
                <a:latin typeface="Candara" panose="020E0502030303020204" pitchFamily="34" charset="0"/>
              </a:rPr>
              <a:t>turbomolecular</a:t>
            </a:r>
            <a:r>
              <a:rPr lang="en-US" sz="1400" dirty="0">
                <a:latin typeface="Candara" panose="020E0502030303020204" pitchFamily="34" charset="0"/>
              </a:rPr>
              <a:t> pump </a:t>
            </a:r>
            <a:endParaRPr lang="it-IT" sz="1400" dirty="0">
              <a:latin typeface="Candara" panose="020E0502030303020204" pitchFamily="34" charset="0"/>
            </a:endParaRPr>
          </a:p>
        </p:txBody>
      </p:sp>
      <p:sp>
        <p:nvSpPr>
          <p:cNvPr id="5" name="Rettangolo 4"/>
          <p:cNvSpPr/>
          <p:nvPr/>
        </p:nvSpPr>
        <p:spPr>
          <a:xfrm>
            <a:off x="2129447" y="40026"/>
            <a:ext cx="4713150" cy="584775"/>
          </a:xfrm>
          <a:prstGeom prst="rect">
            <a:avLst/>
          </a:prstGeom>
        </p:spPr>
        <p:txBody>
          <a:bodyPr wrap="none">
            <a:spAutoFit/>
          </a:bodyPr>
          <a:lstStyle/>
          <a:p>
            <a:r>
              <a:rPr lang="it-IT" sz="3200" b="1" i="1" dirty="0" err="1" smtClean="0">
                <a:solidFill>
                  <a:prstClr val="black"/>
                </a:solidFill>
                <a:latin typeface="Candara" panose="020E0502030303020204" pitchFamily="34" charset="0"/>
              </a:rPr>
              <a:t>Residual</a:t>
            </a:r>
            <a:r>
              <a:rPr lang="it-IT" sz="3200" b="1" i="1" dirty="0" smtClean="0">
                <a:solidFill>
                  <a:prstClr val="black"/>
                </a:solidFill>
                <a:latin typeface="Candara" panose="020E0502030303020204" pitchFamily="34" charset="0"/>
              </a:rPr>
              <a:t> Gas </a:t>
            </a:r>
            <a:r>
              <a:rPr lang="it-IT" sz="3200" b="1" i="1" dirty="0" err="1" smtClean="0">
                <a:solidFill>
                  <a:prstClr val="black"/>
                </a:solidFill>
                <a:latin typeface="Candara" panose="020E0502030303020204" pitchFamily="34" charset="0"/>
              </a:rPr>
              <a:t>Composition</a:t>
            </a:r>
            <a:endParaRPr lang="it-IT" sz="3200" b="1" i="1" dirty="0"/>
          </a:p>
        </p:txBody>
      </p:sp>
      <p:pic>
        <p:nvPicPr>
          <p:cNvPr id="6" name="Picture 2" descr="http://www.thinksrs.com/assets/instr/RGA/RGAdr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314" y="4939409"/>
            <a:ext cx="3541142" cy="9378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echnofittings.com/en/media/rga_princi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83" y="3531560"/>
            <a:ext cx="3650330" cy="114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38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p:cNvGrpSpPr/>
          <p:nvPr/>
        </p:nvGrpSpPr>
        <p:grpSpPr>
          <a:xfrm>
            <a:off x="3991291" y="1144859"/>
            <a:ext cx="5049848" cy="2271713"/>
            <a:chOff x="1786770" y="1098925"/>
            <a:chExt cx="5049848" cy="2271713"/>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82" r="5564"/>
            <a:stretch/>
          </p:blipFill>
          <p:spPr bwMode="auto">
            <a:xfrm>
              <a:off x="1786770" y="1098925"/>
              <a:ext cx="5049848" cy="227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uppo 14"/>
            <p:cNvGrpSpPr/>
            <p:nvPr/>
          </p:nvGrpSpPr>
          <p:grpSpPr>
            <a:xfrm>
              <a:off x="4604662" y="1300119"/>
              <a:ext cx="2055569" cy="369332"/>
              <a:chOff x="4604662" y="1300119"/>
              <a:chExt cx="2055569" cy="369332"/>
            </a:xfrm>
          </p:grpSpPr>
          <p:sp>
            <p:nvSpPr>
              <p:cNvPr id="10" name="Rettangolo 9"/>
              <p:cNvSpPr/>
              <p:nvPr/>
            </p:nvSpPr>
            <p:spPr>
              <a:xfrm>
                <a:off x="4604662" y="1340768"/>
                <a:ext cx="1191474"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4644007" y="1300119"/>
                <a:ext cx="2016224" cy="369332"/>
              </a:xfrm>
              <a:prstGeom prst="rect">
                <a:avLst/>
              </a:prstGeom>
              <a:noFill/>
            </p:spPr>
            <p:txBody>
              <a:bodyPr wrap="square" rtlCol="0">
                <a:spAutoFit/>
              </a:bodyPr>
              <a:lstStyle/>
              <a:p>
                <a:r>
                  <a:rPr lang="it-IT" dirty="0" err="1" smtClean="0"/>
                  <a:t>Section</a:t>
                </a:r>
                <a:r>
                  <a:rPr lang="it-IT" dirty="0" smtClean="0"/>
                  <a:t> A</a:t>
                </a:r>
                <a:endParaRPr lang="it-IT" dirty="0"/>
              </a:p>
            </p:txBody>
          </p:sp>
        </p:grpSp>
        <p:grpSp>
          <p:nvGrpSpPr>
            <p:cNvPr id="12" name="Gruppo 11"/>
            <p:cNvGrpSpPr/>
            <p:nvPr/>
          </p:nvGrpSpPr>
          <p:grpSpPr>
            <a:xfrm>
              <a:off x="4370203" y="2705059"/>
              <a:ext cx="2219731" cy="369332"/>
              <a:chOff x="4370203" y="2705059"/>
              <a:chExt cx="2219731" cy="369332"/>
            </a:xfrm>
          </p:grpSpPr>
          <p:sp>
            <p:nvSpPr>
              <p:cNvPr id="14" name="Rettangolo 13"/>
              <p:cNvSpPr/>
              <p:nvPr/>
            </p:nvSpPr>
            <p:spPr>
              <a:xfrm>
                <a:off x="4370203" y="2745709"/>
                <a:ext cx="1191474"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4573710" y="2705059"/>
                <a:ext cx="2016224" cy="369332"/>
              </a:xfrm>
              <a:prstGeom prst="rect">
                <a:avLst/>
              </a:prstGeom>
              <a:noFill/>
            </p:spPr>
            <p:txBody>
              <a:bodyPr wrap="square" rtlCol="0">
                <a:spAutoFit/>
              </a:bodyPr>
              <a:lstStyle/>
              <a:p>
                <a:r>
                  <a:rPr lang="it-IT" dirty="0" smtClean="0"/>
                  <a:t>Pipe</a:t>
                </a:r>
                <a:endParaRPr lang="it-IT" dirty="0"/>
              </a:p>
            </p:txBody>
          </p:sp>
        </p:grpSp>
        <p:grpSp>
          <p:nvGrpSpPr>
            <p:cNvPr id="18" name="Gruppo 17"/>
            <p:cNvGrpSpPr/>
            <p:nvPr/>
          </p:nvGrpSpPr>
          <p:grpSpPr>
            <a:xfrm>
              <a:off x="5508104" y="2040429"/>
              <a:ext cx="1103202" cy="369332"/>
              <a:chOff x="5508104" y="2040429"/>
              <a:chExt cx="1103202" cy="369332"/>
            </a:xfrm>
          </p:grpSpPr>
          <p:sp>
            <p:nvSpPr>
              <p:cNvPr id="17" name="Rettangolo 16"/>
              <p:cNvSpPr/>
              <p:nvPr/>
            </p:nvSpPr>
            <p:spPr>
              <a:xfrm>
                <a:off x="5508104" y="2059804"/>
                <a:ext cx="936104" cy="349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656767" y="2040429"/>
                <a:ext cx="954539" cy="369332"/>
              </a:xfrm>
              <a:prstGeom prst="rect">
                <a:avLst/>
              </a:prstGeom>
              <a:noFill/>
            </p:spPr>
            <p:txBody>
              <a:bodyPr wrap="square" rtlCol="0">
                <a:spAutoFit/>
              </a:bodyPr>
              <a:lstStyle/>
              <a:p>
                <a:r>
                  <a:rPr lang="it-IT" dirty="0" err="1" smtClean="0"/>
                  <a:t>Pump</a:t>
                </a:r>
                <a:endParaRPr lang="it-IT" dirty="0"/>
              </a:p>
            </p:txBody>
          </p:sp>
        </p:grpSp>
      </p:grpSp>
      <p:sp>
        <p:nvSpPr>
          <p:cNvPr id="6" name="Rettangolo 5"/>
          <p:cNvSpPr/>
          <p:nvPr/>
        </p:nvSpPr>
        <p:spPr>
          <a:xfrm>
            <a:off x="4351331" y="2420888"/>
            <a:ext cx="3642439" cy="183244"/>
          </a:xfrm>
          <a:prstGeom prst="rect">
            <a:avLst/>
          </a:prstGeom>
        </p:spPr>
        <p:txBody>
          <a:bodyPr wrap="square">
            <a:spAutoFit/>
          </a:bodyPr>
          <a:lstStyle/>
          <a:p>
            <a:pPr algn="ctr"/>
            <a:endParaRPr lang="it-IT" dirty="0"/>
          </a:p>
        </p:txBody>
      </p:sp>
      <p:sp>
        <p:nvSpPr>
          <p:cNvPr id="29" name="Rettangolo 28"/>
          <p:cNvSpPr/>
          <p:nvPr/>
        </p:nvSpPr>
        <p:spPr>
          <a:xfrm>
            <a:off x="6334114" y="1627568"/>
            <a:ext cx="364202" cy="369332"/>
          </a:xfrm>
          <a:prstGeom prst="rect">
            <a:avLst/>
          </a:prstGeom>
        </p:spPr>
        <p:txBody>
          <a:bodyPr wrap="none">
            <a:spAutoFit/>
          </a:bodyPr>
          <a:lstStyle/>
          <a:p>
            <a:r>
              <a:rPr lang="it-IT" b="1" dirty="0">
                <a:latin typeface="Candara" panose="020E0502030303020204" pitchFamily="34" charset="0"/>
              </a:rPr>
              <a:t>P</a:t>
            </a:r>
            <a:r>
              <a:rPr lang="it-IT" b="1" baseline="-25000" dirty="0">
                <a:latin typeface="Candara" panose="020E0502030303020204" pitchFamily="34" charset="0"/>
              </a:rPr>
              <a:t>1</a:t>
            </a:r>
            <a:endParaRPr lang="it-IT" dirty="0"/>
          </a:p>
        </p:txBody>
      </p:sp>
      <p:sp>
        <p:nvSpPr>
          <p:cNvPr id="30" name="Rettangolo 29"/>
          <p:cNvSpPr/>
          <p:nvPr/>
        </p:nvSpPr>
        <p:spPr>
          <a:xfrm>
            <a:off x="7404920" y="1617877"/>
            <a:ext cx="386644" cy="369332"/>
          </a:xfrm>
          <a:prstGeom prst="rect">
            <a:avLst/>
          </a:prstGeom>
        </p:spPr>
        <p:txBody>
          <a:bodyPr wrap="none">
            <a:spAutoFit/>
          </a:bodyPr>
          <a:lstStyle/>
          <a:p>
            <a:r>
              <a:rPr lang="it-IT" b="1" dirty="0">
                <a:latin typeface="Candara" panose="020E0502030303020204" pitchFamily="34" charset="0"/>
              </a:rPr>
              <a:t>P</a:t>
            </a:r>
            <a:r>
              <a:rPr lang="it-IT" b="1" baseline="-25000" dirty="0">
                <a:latin typeface="Candara" panose="020E0502030303020204" pitchFamily="34" charset="0"/>
              </a:rPr>
              <a:t>2</a:t>
            </a:r>
          </a:p>
        </p:txBody>
      </p:sp>
      <p:sp>
        <p:nvSpPr>
          <p:cNvPr id="7" name="Rettangolo 6"/>
          <p:cNvSpPr/>
          <p:nvPr/>
        </p:nvSpPr>
        <p:spPr>
          <a:xfrm>
            <a:off x="4443237" y="4720495"/>
            <a:ext cx="4692950" cy="2092881"/>
          </a:xfrm>
          <a:prstGeom prst="rect">
            <a:avLst/>
          </a:prstGeom>
        </p:spPr>
        <p:txBody>
          <a:bodyPr wrap="square">
            <a:spAutoFit/>
          </a:bodyPr>
          <a:lstStyle/>
          <a:p>
            <a:pPr algn="just"/>
            <a:r>
              <a:rPr lang="en-US" sz="1400" b="1" dirty="0">
                <a:latin typeface="Candara" panose="020E0502030303020204" pitchFamily="34" charset="0"/>
              </a:rPr>
              <a:t>Conductance is an abstract concept </a:t>
            </a:r>
            <a:r>
              <a:rPr lang="en-US" sz="1400" dirty="0">
                <a:latin typeface="Candara" panose="020E0502030303020204" pitchFamily="34" charset="0"/>
              </a:rPr>
              <a:t>used to describe </a:t>
            </a:r>
            <a:r>
              <a:rPr lang="en-US" sz="1400" dirty="0" smtClean="0">
                <a:latin typeface="Candara" panose="020E0502030303020204" pitchFamily="34" charset="0"/>
              </a:rPr>
              <a:t>the behavior </a:t>
            </a:r>
            <a:r>
              <a:rPr lang="en-US" sz="1400" dirty="0">
                <a:latin typeface="Candara" panose="020E0502030303020204" pitchFamily="34" charset="0"/>
              </a:rPr>
              <a:t>of gas in a vacuum system</a:t>
            </a:r>
            <a:r>
              <a:rPr lang="en-US" sz="1400" dirty="0" smtClean="0">
                <a:latin typeface="Candara" panose="020E0502030303020204" pitchFamily="34" charset="0"/>
              </a:rPr>
              <a:t>.</a:t>
            </a:r>
          </a:p>
          <a:p>
            <a:pPr algn="just"/>
            <a:endParaRPr lang="en-US" sz="1400" dirty="0" smtClean="0">
              <a:latin typeface="Candara" panose="020E0502030303020204" pitchFamily="34" charset="0"/>
            </a:endParaRPr>
          </a:p>
          <a:p>
            <a:pPr algn="just"/>
            <a:r>
              <a:rPr lang="en-US" sz="1400" dirty="0" smtClean="0">
                <a:latin typeface="Candara" panose="020E0502030303020204" pitchFamily="34" charset="0"/>
              </a:rPr>
              <a:t>• </a:t>
            </a:r>
            <a:r>
              <a:rPr lang="en-US" sz="1400" dirty="0">
                <a:latin typeface="Candara" panose="020E0502030303020204" pitchFamily="34" charset="0"/>
              </a:rPr>
              <a:t>Conductance is specific to a particular </a:t>
            </a:r>
            <a:r>
              <a:rPr lang="en-US" sz="1400" b="1" dirty="0" smtClean="0">
                <a:latin typeface="Candara" panose="020E0502030303020204" pitchFamily="34" charset="0"/>
              </a:rPr>
              <a:t>geometrical</a:t>
            </a:r>
            <a:r>
              <a:rPr lang="en-US" sz="1400" dirty="0" smtClean="0">
                <a:latin typeface="Candara" panose="020E0502030303020204" pitchFamily="34" charset="0"/>
              </a:rPr>
              <a:t> </a:t>
            </a:r>
            <a:r>
              <a:rPr lang="it-IT" sz="1400" dirty="0" err="1" smtClean="0">
                <a:latin typeface="Candara" panose="020E0502030303020204" pitchFamily="34" charset="0"/>
              </a:rPr>
              <a:t>configuration</a:t>
            </a:r>
            <a:r>
              <a:rPr lang="it-IT" sz="1400" dirty="0" smtClean="0">
                <a:latin typeface="Candara" panose="020E0502030303020204" pitchFamily="34" charset="0"/>
              </a:rPr>
              <a:t>.</a:t>
            </a:r>
          </a:p>
          <a:p>
            <a:pPr algn="just"/>
            <a:endParaRPr lang="it-IT" sz="1400" dirty="0">
              <a:latin typeface="Candara" panose="020E0502030303020204" pitchFamily="34" charset="0"/>
            </a:endParaRPr>
          </a:p>
          <a:p>
            <a:pPr algn="just"/>
            <a:r>
              <a:rPr lang="en-US" sz="1400" dirty="0">
                <a:latin typeface="Candara" panose="020E0502030303020204" pitchFamily="34" charset="0"/>
              </a:rPr>
              <a:t>• </a:t>
            </a:r>
            <a:r>
              <a:rPr lang="en-US" sz="1400" b="1" dirty="0">
                <a:latin typeface="Candara" panose="020E0502030303020204" pitchFamily="34" charset="0"/>
              </a:rPr>
              <a:t>Conductance is specific to the actual gas species</a:t>
            </a:r>
            <a:r>
              <a:rPr lang="en-US" sz="1400" dirty="0">
                <a:latin typeface="Candara" panose="020E0502030303020204" pitchFamily="34" charset="0"/>
              </a:rPr>
              <a:t> </a:t>
            </a:r>
            <a:r>
              <a:rPr lang="en-US" sz="1400" dirty="0" smtClean="0">
                <a:latin typeface="Candara" panose="020E0502030303020204" pitchFamily="34" charset="0"/>
              </a:rPr>
              <a:t>and </a:t>
            </a:r>
            <a:r>
              <a:rPr lang="it-IT" sz="1400" dirty="0" smtClean="0">
                <a:latin typeface="Candara" panose="020E0502030303020204" pitchFamily="34" charset="0"/>
              </a:rPr>
              <a:t>temperature.</a:t>
            </a:r>
          </a:p>
          <a:p>
            <a:pPr algn="just"/>
            <a:endParaRPr lang="it-IT" dirty="0"/>
          </a:p>
        </p:txBody>
      </p:sp>
      <p:grpSp>
        <p:nvGrpSpPr>
          <p:cNvPr id="23" name="Gruppo 22"/>
          <p:cNvGrpSpPr/>
          <p:nvPr/>
        </p:nvGrpSpPr>
        <p:grpSpPr>
          <a:xfrm>
            <a:off x="4283968" y="3676669"/>
            <a:ext cx="2232248" cy="648072"/>
            <a:chOff x="6746177" y="1844824"/>
            <a:chExt cx="2016224" cy="648072"/>
          </a:xfrm>
        </p:grpSpPr>
        <p:sp>
          <p:nvSpPr>
            <p:cNvPr id="21" name="CasellaDiTesto 20"/>
            <p:cNvSpPr txBox="1"/>
            <p:nvPr/>
          </p:nvSpPr>
          <p:spPr>
            <a:xfrm>
              <a:off x="6746178" y="1968768"/>
              <a:ext cx="1944216" cy="461665"/>
            </a:xfrm>
            <a:prstGeom prst="rect">
              <a:avLst/>
            </a:prstGeom>
            <a:noFill/>
          </p:spPr>
          <p:txBody>
            <a:bodyPr wrap="square" rtlCol="0">
              <a:spAutoFit/>
            </a:bodyPr>
            <a:lstStyle/>
            <a:p>
              <a:r>
                <a:rPr lang="it-IT" sz="2400" b="1" dirty="0" smtClean="0">
                  <a:latin typeface="Candara" panose="020E0502030303020204" pitchFamily="34" charset="0"/>
                </a:rPr>
                <a:t>C= 1/Z=Q/P</a:t>
              </a:r>
              <a:r>
                <a:rPr lang="it-IT" sz="2400" b="1" baseline="-25000" dirty="0" smtClean="0">
                  <a:latin typeface="Candara" panose="020E0502030303020204" pitchFamily="34" charset="0"/>
                </a:rPr>
                <a:t>1</a:t>
              </a:r>
              <a:r>
                <a:rPr lang="it-IT" sz="2400" b="1" dirty="0" smtClean="0">
                  <a:latin typeface="Candara" panose="020E0502030303020204" pitchFamily="34" charset="0"/>
                </a:rPr>
                <a:t>-P</a:t>
              </a:r>
              <a:r>
                <a:rPr lang="it-IT" sz="2400" b="1" baseline="-25000" dirty="0" smtClean="0">
                  <a:latin typeface="Candara" panose="020E0502030303020204" pitchFamily="34" charset="0"/>
                </a:rPr>
                <a:t>2</a:t>
              </a:r>
              <a:endParaRPr lang="it-IT" sz="2400" b="1" baseline="-25000" dirty="0">
                <a:latin typeface="Candara" panose="020E0502030303020204" pitchFamily="34" charset="0"/>
              </a:endParaRPr>
            </a:p>
          </p:txBody>
        </p:sp>
        <p:sp>
          <p:nvSpPr>
            <p:cNvPr id="22" name="Ovale 21"/>
            <p:cNvSpPr/>
            <p:nvPr/>
          </p:nvSpPr>
          <p:spPr>
            <a:xfrm>
              <a:off x="6746177" y="1844824"/>
              <a:ext cx="2016224" cy="648072"/>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uppo 19"/>
          <p:cNvGrpSpPr/>
          <p:nvPr/>
        </p:nvGrpSpPr>
        <p:grpSpPr>
          <a:xfrm>
            <a:off x="5810539" y="3899920"/>
            <a:ext cx="3802022" cy="778633"/>
            <a:chOff x="994046" y="3912831"/>
            <a:chExt cx="3802022" cy="778633"/>
          </a:xfrm>
        </p:grpSpPr>
        <p:sp>
          <p:nvSpPr>
            <p:cNvPr id="8" name="Rettangolo arrotondato 7"/>
            <p:cNvSpPr/>
            <p:nvPr/>
          </p:nvSpPr>
          <p:spPr>
            <a:xfrm>
              <a:off x="1813250" y="3912831"/>
              <a:ext cx="2118722" cy="7786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994046" y="3979353"/>
              <a:ext cx="3802022" cy="646331"/>
            </a:xfrm>
            <a:prstGeom prst="rect">
              <a:avLst/>
            </a:prstGeom>
          </p:spPr>
          <p:txBody>
            <a:bodyPr wrap="square">
              <a:spAutoFit/>
            </a:bodyPr>
            <a:lstStyle/>
            <a:p>
              <a:pPr algn="ctr"/>
              <a:r>
                <a:rPr lang="en-US" dirty="0" smtClean="0"/>
                <a:t>Defines </a:t>
              </a:r>
              <a:r>
                <a:rPr lang="en-US" dirty="0"/>
                <a:t>the pressure </a:t>
              </a:r>
              <a:endParaRPr lang="en-US" dirty="0" smtClean="0"/>
            </a:p>
            <a:p>
              <a:pPr algn="ctr"/>
              <a:r>
                <a:rPr lang="en-US" dirty="0" smtClean="0"/>
                <a:t>drop </a:t>
              </a:r>
              <a:r>
                <a:rPr lang="en-US" dirty="0"/>
                <a:t>in a pipe</a:t>
              </a:r>
              <a:endParaRPr lang="it-IT" dirty="0"/>
            </a:p>
          </p:txBody>
        </p:sp>
      </p:grpSp>
      <p:grpSp>
        <p:nvGrpSpPr>
          <p:cNvPr id="34" name="Gruppo 33"/>
          <p:cNvGrpSpPr/>
          <p:nvPr/>
        </p:nvGrpSpPr>
        <p:grpSpPr>
          <a:xfrm>
            <a:off x="0" y="1346053"/>
            <a:ext cx="4085581" cy="2736900"/>
            <a:chOff x="5059589" y="888233"/>
            <a:chExt cx="3737403" cy="2736900"/>
          </a:xfrm>
        </p:grpSpPr>
        <p:grpSp>
          <p:nvGrpSpPr>
            <p:cNvPr id="35" name="Gruppo 34"/>
            <p:cNvGrpSpPr/>
            <p:nvPr/>
          </p:nvGrpSpPr>
          <p:grpSpPr>
            <a:xfrm>
              <a:off x="5707581" y="2621855"/>
              <a:ext cx="2288645" cy="1003278"/>
              <a:chOff x="7062976" y="-1668713"/>
              <a:chExt cx="1546986" cy="923330"/>
            </a:xfrm>
          </p:grpSpPr>
          <p:sp>
            <p:nvSpPr>
              <p:cNvPr id="38" name="CasellaDiTesto 37"/>
              <p:cNvSpPr txBox="1"/>
              <p:nvPr/>
            </p:nvSpPr>
            <p:spPr>
              <a:xfrm>
                <a:off x="7062976" y="-1668713"/>
                <a:ext cx="1512168" cy="923330"/>
              </a:xfrm>
              <a:prstGeom prst="rect">
                <a:avLst/>
              </a:prstGeom>
              <a:noFill/>
            </p:spPr>
            <p:txBody>
              <a:bodyPr wrap="square" rtlCol="0">
                <a:spAutoFit/>
              </a:bodyPr>
              <a:lstStyle/>
              <a:p>
                <a:pPr algn="ctr"/>
                <a:r>
                  <a:rPr lang="it-IT" sz="2000" b="1" dirty="0" err="1" smtClean="0">
                    <a:latin typeface="Candara" panose="020E0502030303020204" pitchFamily="34" charset="0"/>
                  </a:rPr>
                  <a:t>Impedance</a:t>
                </a:r>
                <a:endParaRPr lang="it-IT" sz="2000" b="1" dirty="0" smtClean="0">
                  <a:latin typeface="Candara" panose="020E0502030303020204" pitchFamily="34" charset="0"/>
                </a:endParaRPr>
              </a:p>
              <a:p>
                <a:pPr algn="ctr"/>
                <a:r>
                  <a:rPr lang="it-IT" sz="2000" b="1" dirty="0" smtClean="0">
                    <a:latin typeface="Candara" panose="020E0502030303020204" pitchFamily="34" charset="0"/>
                  </a:rPr>
                  <a:t>Z=( P</a:t>
                </a:r>
                <a:r>
                  <a:rPr lang="it-IT" sz="2000" b="1" baseline="-25000" dirty="0" smtClean="0">
                    <a:latin typeface="Candara" panose="020E0502030303020204" pitchFamily="34" charset="0"/>
                  </a:rPr>
                  <a:t>1</a:t>
                </a:r>
                <a:r>
                  <a:rPr lang="it-IT" sz="2000" b="1" dirty="0" smtClean="0">
                    <a:latin typeface="Candara" panose="020E0502030303020204" pitchFamily="34" charset="0"/>
                  </a:rPr>
                  <a:t>-P</a:t>
                </a:r>
                <a:r>
                  <a:rPr lang="it-IT" sz="2000" b="1" baseline="-25000" dirty="0" smtClean="0">
                    <a:latin typeface="Candara" panose="020E0502030303020204" pitchFamily="34" charset="0"/>
                  </a:rPr>
                  <a:t>2</a:t>
                </a:r>
                <a:r>
                  <a:rPr lang="it-IT" sz="2000" b="1" dirty="0" smtClean="0">
                    <a:latin typeface="Candara" panose="020E0502030303020204" pitchFamily="34" charset="0"/>
                  </a:rPr>
                  <a:t> )/ Q</a:t>
                </a:r>
                <a:endParaRPr lang="it-IT" sz="2000" b="1" baseline="-25000" dirty="0">
                  <a:latin typeface="Candara" panose="020E0502030303020204" pitchFamily="34" charset="0"/>
                </a:endParaRPr>
              </a:p>
              <a:p>
                <a:pPr algn="ctr"/>
                <a:endParaRPr lang="it-IT" dirty="0">
                  <a:latin typeface="Candara" panose="020E0502030303020204" pitchFamily="34" charset="0"/>
                </a:endParaRPr>
              </a:p>
            </p:txBody>
          </p:sp>
          <p:sp>
            <p:nvSpPr>
              <p:cNvPr id="39" name="Ovale 38"/>
              <p:cNvSpPr/>
              <p:nvPr/>
            </p:nvSpPr>
            <p:spPr>
              <a:xfrm>
                <a:off x="7062976" y="-1668713"/>
                <a:ext cx="1546986" cy="708003"/>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p:txBody>
          </p:sp>
        </p:grpSp>
        <p:sp>
          <p:nvSpPr>
            <p:cNvPr id="36" name="Freccia in giù 35"/>
            <p:cNvSpPr/>
            <p:nvPr/>
          </p:nvSpPr>
          <p:spPr>
            <a:xfrm>
              <a:off x="6759731" y="2320365"/>
              <a:ext cx="168559" cy="3421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37" name="Rettangolo 36"/>
            <p:cNvSpPr/>
            <p:nvPr/>
          </p:nvSpPr>
          <p:spPr>
            <a:xfrm>
              <a:off x="5059589" y="888233"/>
              <a:ext cx="3737403" cy="1384995"/>
            </a:xfrm>
            <a:prstGeom prst="rect">
              <a:avLst/>
            </a:prstGeom>
          </p:spPr>
          <p:txBody>
            <a:bodyPr wrap="square">
              <a:spAutoFit/>
            </a:bodyPr>
            <a:lstStyle/>
            <a:p>
              <a:pPr algn="just">
                <a:lnSpc>
                  <a:spcPct val="150000"/>
                </a:lnSpc>
              </a:pPr>
              <a:r>
                <a:rPr lang="en-US" sz="1400" b="1" dirty="0">
                  <a:latin typeface="Candara" panose="020E0502030303020204" pitchFamily="34" charset="0"/>
                </a:rPr>
                <a:t>Gases moving through </a:t>
              </a:r>
              <a:r>
                <a:rPr lang="en-US" sz="1400" b="1" dirty="0" smtClean="0">
                  <a:latin typeface="Candara" panose="020E0502030303020204" pitchFamily="34" charset="0"/>
                </a:rPr>
                <a:t>elements </a:t>
              </a:r>
              <a:r>
                <a:rPr lang="en-US" sz="1400" dirty="0">
                  <a:latin typeface="Candara" panose="020E0502030303020204" pitchFamily="34" charset="0"/>
                </a:rPr>
                <a:t>(pipes, tubes, vessels, and orifices) in a </a:t>
              </a:r>
              <a:r>
                <a:rPr lang="en-US" sz="1400" dirty="0" smtClean="0">
                  <a:latin typeface="Candara" panose="020E0502030303020204" pitchFamily="34" charset="0"/>
                </a:rPr>
                <a:t>vacuum </a:t>
              </a:r>
              <a:r>
                <a:rPr lang="en-US" sz="1400" dirty="0">
                  <a:latin typeface="Candara" panose="020E0502030303020204" pitchFamily="34" charset="0"/>
                </a:rPr>
                <a:t>system </a:t>
              </a:r>
              <a:r>
                <a:rPr lang="en-US" sz="1400" b="1" dirty="0">
                  <a:latin typeface="Candara" panose="020E0502030303020204" pitchFamily="34" charset="0"/>
                </a:rPr>
                <a:t>encounter resistance to </a:t>
              </a:r>
              <a:r>
                <a:rPr lang="en-US" sz="1400" b="1" dirty="0" smtClean="0">
                  <a:latin typeface="Candara" panose="020E0502030303020204" pitchFamily="34" charset="0"/>
                </a:rPr>
                <a:t>their </a:t>
              </a:r>
              <a:r>
                <a:rPr lang="en-US" sz="1400" b="1" dirty="0">
                  <a:latin typeface="Candara" panose="020E0502030303020204" pitchFamily="34" charset="0"/>
                </a:rPr>
                <a:t>motion</a:t>
              </a:r>
              <a:r>
                <a:rPr lang="en-US" sz="1400" dirty="0">
                  <a:latin typeface="Candara" panose="020E0502030303020204" pitchFamily="34" charset="0"/>
                </a:rPr>
                <a:t>. </a:t>
              </a:r>
              <a:r>
                <a:rPr lang="en-US" sz="1400" dirty="0" smtClean="0">
                  <a:latin typeface="Candara" panose="020E0502030303020204" pitchFamily="34" charset="0"/>
                </a:rPr>
                <a:t>We can define the impedance of a tube as:</a:t>
              </a:r>
              <a:endParaRPr lang="en-US" sz="1400" dirty="0">
                <a:latin typeface="Candara" panose="020E0502030303020204" pitchFamily="34" charset="0"/>
              </a:endParaRPr>
            </a:p>
          </p:txBody>
        </p:sp>
      </p:grpSp>
      <p:sp>
        <p:nvSpPr>
          <p:cNvPr id="33" name="CasellaDiTesto 32"/>
          <p:cNvSpPr txBox="1"/>
          <p:nvPr/>
        </p:nvSpPr>
        <p:spPr>
          <a:xfrm>
            <a:off x="132774" y="5059301"/>
            <a:ext cx="3021132" cy="1200329"/>
          </a:xfrm>
          <a:prstGeom prst="rect">
            <a:avLst/>
          </a:prstGeom>
          <a:noFill/>
        </p:spPr>
        <p:txBody>
          <a:bodyPr wrap="square" rtlCol="0">
            <a:spAutoFit/>
          </a:bodyPr>
          <a:lstStyle/>
          <a:p>
            <a:pPr algn="ctr"/>
            <a:r>
              <a:rPr lang="it-IT" dirty="0" smtClean="0"/>
              <a:t>The </a:t>
            </a:r>
            <a:r>
              <a:rPr lang="it-IT" dirty="0" err="1" smtClean="0"/>
              <a:t>Condutance</a:t>
            </a:r>
            <a:r>
              <a:rPr lang="it-IT" dirty="0" smtClean="0"/>
              <a:t> </a:t>
            </a:r>
            <a:r>
              <a:rPr lang="it-IT" dirty="0" err="1" smtClean="0"/>
              <a:t>is</a:t>
            </a:r>
            <a:r>
              <a:rPr lang="it-IT" dirty="0" smtClean="0"/>
              <a:t> the </a:t>
            </a:r>
            <a:r>
              <a:rPr lang="it-IT" dirty="0" err="1" smtClean="0"/>
              <a:t>capability</a:t>
            </a:r>
            <a:r>
              <a:rPr lang="it-IT" dirty="0" smtClean="0"/>
              <a:t> to </a:t>
            </a:r>
            <a:r>
              <a:rPr lang="it-IT" dirty="0" err="1" smtClean="0"/>
              <a:t>let</a:t>
            </a:r>
            <a:r>
              <a:rPr lang="it-IT" dirty="0" smtClean="0"/>
              <a:t> </a:t>
            </a:r>
            <a:r>
              <a:rPr lang="it-IT" dirty="0" err="1" smtClean="0"/>
              <a:t>through</a:t>
            </a:r>
            <a:r>
              <a:rPr lang="it-IT" dirty="0" smtClean="0"/>
              <a:t> a </a:t>
            </a:r>
            <a:r>
              <a:rPr lang="it-IT" dirty="0" err="1" smtClean="0"/>
              <a:t>particular</a:t>
            </a:r>
            <a:r>
              <a:rPr lang="it-IT" dirty="0" smtClean="0"/>
              <a:t> gas volume in a </a:t>
            </a:r>
            <a:r>
              <a:rPr lang="it-IT" dirty="0" err="1" smtClean="0"/>
              <a:t>known</a:t>
            </a:r>
            <a:r>
              <a:rPr lang="it-IT" dirty="0" smtClean="0"/>
              <a:t> time</a:t>
            </a:r>
            <a:endParaRPr lang="it-IT" dirty="0"/>
          </a:p>
        </p:txBody>
      </p:sp>
      <p:sp>
        <p:nvSpPr>
          <p:cNvPr id="42" name="Freccia a destra con strisce 41"/>
          <p:cNvSpPr/>
          <p:nvPr/>
        </p:nvSpPr>
        <p:spPr>
          <a:xfrm rot="8967601">
            <a:off x="2669115" y="3973068"/>
            <a:ext cx="1657249" cy="32306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2" name="Rettangolo 1"/>
          <p:cNvSpPr/>
          <p:nvPr/>
        </p:nvSpPr>
        <p:spPr>
          <a:xfrm>
            <a:off x="2569240" y="-243408"/>
            <a:ext cx="3953518" cy="939360"/>
          </a:xfrm>
          <a:prstGeom prst="rect">
            <a:avLst/>
          </a:prstGeom>
        </p:spPr>
        <p:txBody>
          <a:bodyPr wrap="none">
            <a:spAutoFit/>
          </a:bodyPr>
          <a:lstStyle/>
          <a:p>
            <a:pPr>
              <a:lnSpc>
                <a:spcPct val="200000"/>
              </a:lnSpc>
            </a:pPr>
            <a:r>
              <a:rPr lang="it-IT" sz="3200" b="1" i="1" kern="100" dirty="0" err="1">
                <a:solidFill>
                  <a:prstClr val="black"/>
                </a:solidFill>
                <a:latin typeface="Candara" panose="020E0502030303020204" pitchFamily="34" charset="0"/>
              </a:rPr>
              <a:t>Vacuum</a:t>
            </a:r>
            <a:r>
              <a:rPr lang="it-IT" sz="3200" b="1" i="1" kern="100" dirty="0">
                <a:solidFill>
                  <a:prstClr val="black"/>
                </a:solidFill>
                <a:latin typeface="Candara" panose="020E0502030303020204" pitchFamily="34" charset="0"/>
              </a:rPr>
              <a:t> </a:t>
            </a:r>
            <a:r>
              <a:rPr lang="it-IT" sz="3200" b="1" i="1" kern="100" dirty="0" err="1">
                <a:solidFill>
                  <a:prstClr val="black"/>
                </a:solidFill>
                <a:latin typeface="Candara" panose="020E0502030303020204" pitchFamily="34" charset="0"/>
              </a:rPr>
              <a:t>Conductance</a:t>
            </a:r>
            <a:endParaRPr lang="it-IT" sz="3200" b="1" i="1" kern="100" dirty="0">
              <a:solidFill>
                <a:prstClr val="black"/>
              </a:solidFill>
              <a:latin typeface="Candara" panose="020E0502030303020204" pitchFamily="34" charset="0"/>
            </a:endParaRPr>
          </a:p>
        </p:txBody>
      </p:sp>
    </p:spTree>
    <p:extLst>
      <p:ext uri="{BB962C8B-B14F-4D97-AF65-F5344CB8AC3E}">
        <p14:creationId xmlns:p14="http://schemas.microsoft.com/office/powerpoint/2010/main" val="23372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07504" y="811892"/>
            <a:ext cx="3240360" cy="5078313"/>
          </a:xfrm>
          <a:prstGeom prst="rect">
            <a:avLst/>
          </a:prstGeom>
        </p:spPr>
        <p:txBody>
          <a:bodyPr wrap="square">
            <a:spAutoFit/>
          </a:bodyPr>
          <a:lstStyle/>
          <a:p>
            <a:pPr lvl="0" algn="just" fontAlgn="base">
              <a:lnSpc>
                <a:spcPct val="150000"/>
              </a:lnSpc>
              <a:spcBef>
                <a:spcPct val="0"/>
              </a:spcBef>
              <a:spcAft>
                <a:spcPct val="0"/>
              </a:spcAft>
            </a:pPr>
            <a:r>
              <a:rPr lang="it-IT" altLang="it-IT" dirty="0">
                <a:solidFill>
                  <a:srgbClr val="FF0000"/>
                </a:solidFill>
                <a:latin typeface="Arial" pitchFamily="34" charset="0"/>
                <a:cs typeface="Arial" pitchFamily="34" charset="0"/>
              </a:rPr>
              <a:t>The </a:t>
            </a:r>
            <a:r>
              <a:rPr lang="it-IT" altLang="it-IT" dirty="0" err="1" smtClean="0">
                <a:solidFill>
                  <a:srgbClr val="FF0000"/>
                </a:solidFill>
                <a:latin typeface="Arial" pitchFamily="34" charset="0"/>
                <a:cs typeface="Arial" pitchFamily="34" charset="0"/>
              </a:rPr>
              <a:t>conductance</a:t>
            </a:r>
            <a:r>
              <a:rPr lang="it-IT" altLang="it-IT" dirty="0" smtClean="0">
                <a:solidFill>
                  <a:srgbClr val="FF0000"/>
                </a:solidFill>
                <a:latin typeface="Arial" pitchFamily="34" charset="0"/>
                <a:cs typeface="Arial" pitchFamily="34" charset="0"/>
              </a:rPr>
              <a:t> </a:t>
            </a:r>
            <a:r>
              <a:rPr lang="it-IT" altLang="it-IT" dirty="0">
                <a:latin typeface="Arial" pitchFamily="34" charset="0"/>
                <a:cs typeface="Arial" pitchFamily="34" charset="0"/>
              </a:rPr>
              <a:t>of </a:t>
            </a:r>
            <a:r>
              <a:rPr lang="it-IT" altLang="it-IT" dirty="0" err="1">
                <a:latin typeface="Arial" pitchFamily="34" charset="0"/>
                <a:cs typeface="Arial" pitchFamily="34" charset="0"/>
              </a:rPr>
              <a:t>pipes</a:t>
            </a:r>
            <a:r>
              <a:rPr lang="it-IT" altLang="it-IT" dirty="0">
                <a:latin typeface="Arial" pitchFamily="34" charset="0"/>
                <a:cs typeface="Arial" pitchFamily="34" charset="0"/>
              </a:rPr>
              <a:t> and pipe </a:t>
            </a:r>
            <a:r>
              <a:rPr lang="it-IT" altLang="it-IT" dirty="0" err="1">
                <a:latin typeface="Arial" pitchFamily="34" charset="0"/>
                <a:cs typeface="Arial" pitchFamily="34" charset="0"/>
              </a:rPr>
              <a:t>bends</a:t>
            </a:r>
            <a:r>
              <a:rPr lang="it-IT" altLang="it-IT" dirty="0">
                <a:latin typeface="Arial" pitchFamily="34" charset="0"/>
                <a:cs typeface="Arial" pitchFamily="34" charset="0"/>
              </a:rPr>
              <a:t> </a:t>
            </a:r>
            <a:r>
              <a:rPr lang="it-IT" altLang="it-IT" dirty="0" err="1">
                <a:latin typeface="Arial" pitchFamily="34" charset="0"/>
                <a:cs typeface="Arial" pitchFamily="34" charset="0"/>
              </a:rPr>
              <a:t>will</a:t>
            </a:r>
            <a:r>
              <a:rPr lang="it-IT" altLang="it-IT" dirty="0">
                <a:latin typeface="Arial" pitchFamily="34" charset="0"/>
                <a:cs typeface="Arial" pitchFamily="34" charset="0"/>
              </a:rPr>
              <a:t> </a:t>
            </a:r>
            <a:r>
              <a:rPr lang="it-IT" altLang="it-IT" dirty="0" err="1">
                <a:latin typeface="Arial" pitchFamily="34" charset="0"/>
                <a:cs typeface="Arial" pitchFamily="34" charset="0"/>
              </a:rPr>
              <a:t>differ</a:t>
            </a:r>
            <a:r>
              <a:rPr lang="it-IT" altLang="it-IT" dirty="0">
                <a:latin typeface="Arial" pitchFamily="34" charset="0"/>
                <a:cs typeface="Arial" pitchFamily="34" charset="0"/>
              </a:rPr>
              <a:t> in the </a:t>
            </a:r>
            <a:r>
              <a:rPr lang="it-IT" altLang="it-IT" dirty="0" err="1">
                <a:latin typeface="Arial" pitchFamily="34" charset="0"/>
                <a:cs typeface="Arial" pitchFamily="34" charset="0"/>
              </a:rPr>
              <a:t>various</a:t>
            </a:r>
            <a:r>
              <a:rPr lang="it-IT" altLang="it-IT" dirty="0">
                <a:latin typeface="Arial" pitchFamily="34" charset="0"/>
                <a:cs typeface="Arial" pitchFamily="34" charset="0"/>
              </a:rPr>
              <a:t> flow </a:t>
            </a:r>
            <a:r>
              <a:rPr lang="it-IT" altLang="it-IT" dirty="0" err="1">
                <a:latin typeface="Arial" pitchFamily="34" charset="0"/>
                <a:cs typeface="Arial" pitchFamily="34" charset="0"/>
              </a:rPr>
              <a:t>regimes</a:t>
            </a:r>
            <a:r>
              <a:rPr lang="it-IT" altLang="it-IT" dirty="0">
                <a:latin typeface="Arial" pitchFamily="34" charset="0"/>
                <a:cs typeface="Arial" pitchFamily="34" charset="0"/>
              </a:rPr>
              <a:t>. </a:t>
            </a:r>
          </a:p>
          <a:p>
            <a:pPr lvl="0" algn="just" fontAlgn="base">
              <a:lnSpc>
                <a:spcPct val="150000"/>
              </a:lnSpc>
              <a:spcBef>
                <a:spcPct val="0"/>
              </a:spcBef>
              <a:spcAft>
                <a:spcPct val="0"/>
              </a:spcAft>
            </a:pPr>
            <a:r>
              <a:rPr lang="it-IT" altLang="it-IT" dirty="0">
                <a:latin typeface="Arial" pitchFamily="34" charset="0"/>
                <a:cs typeface="Arial" pitchFamily="34" charset="0"/>
              </a:rPr>
              <a:t>In </a:t>
            </a:r>
            <a:r>
              <a:rPr lang="it-IT" altLang="it-IT" dirty="0" err="1">
                <a:solidFill>
                  <a:srgbClr val="FF0000"/>
                </a:solidFill>
                <a:latin typeface="Arial" pitchFamily="34" charset="0"/>
                <a:cs typeface="Arial" pitchFamily="34" charset="0"/>
              </a:rPr>
              <a:t>viscous</a:t>
            </a:r>
            <a:r>
              <a:rPr lang="it-IT" altLang="it-IT" dirty="0">
                <a:solidFill>
                  <a:srgbClr val="FF0000"/>
                </a:solidFill>
                <a:latin typeface="Arial" pitchFamily="34" charset="0"/>
                <a:cs typeface="Arial" pitchFamily="34" charset="0"/>
              </a:rPr>
              <a:t> flow </a:t>
            </a:r>
            <a:r>
              <a:rPr lang="it-IT" altLang="it-IT" dirty="0" err="1">
                <a:latin typeface="Arial" pitchFamily="34" charset="0"/>
                <a:cs typeface="Arial" pitchFamily="34" charset="0"/>
              </a:rPr>
              <a:t>they</a:t>
            </a:r>
            <a:r>
              <a:rPr lang="it-IT" altLang="it-IT" dirty="0">
                <a:latin typeface="Arial" pitchFamily="34" charset="0"/>
                <a:cs typeface="Arial" pitchFamily="34" charset="0"/>
              </a:rPr>
              <a:t> are </a:t>
            </a:r>
            <a:r>
              <a:rPr lang="it-IT" altLang="it-IT" dirty="0" err="1">
                <a:solidFill>
                  <a:srgbClr val="FF0000"/>
                </a:solidFill>
                <a:latin typeface="Arial" pitchFamily="34" charset="0"/>
                <a:cs typeface="Arial" pitchFamily="34" charset="0"/>
              </a:rPr>
              <a:t>proportional</a:t>
            </a:r>
            <a:r>
              <a:rPr lang="it-IT" altLang="it-IT" dirty="0">
                <a:solidFill>
                  <a:srgbClr val="FF0000"/>
                </a:solidFill>
                <a:latin typeface="Arial" pitchFamily="34" charset="0"/>
                <a:cs typeface="Arial" pitchFamily="34" charset="0"/>
              </a:rPr>
              <a:t> </a:t>
            </a:r>
            <a:r>
              <a:rPr lang="it-IT" altLang="it-IT" dirty="0">
                <a:latin typeface="Arial" pitchFamily="34" charset="0"/>
                <a:cs typeface="Arial" pitchFamily="34" charset="0"/>
              </a:rPr>
              <a:t>to the </a:t>
            </a:r>
            <a:r>
              <a:rPr lang="it-IT" altLang="it-IT" dirty="0" err="1">
                <a:solidFill>
                  <a:srgbClr val="FF0000"/>
                </a:solidFill>
                <a:latin typeface="Arial" pitchFamily="34" charset="0"/>
                <a:cs typeface="Arial" pitchFamily="34" charset="0"/>
              </a:rPr>
              <a:t>mean</a:t>
            </a:r>
            <a:r>
              <a:rPr lang="it-IT" altLang="it-IT" dirty="0">
                <a:solidFill>
                  <a:srgbClr val="FF0000"/>
                </a:solidFill>
                <a:latin typeface="Arial" pitchFamily="34" charset="0"/>
                <a:cs typeface="Arial" pitchFamily="34" charset="0"/>
              </a:rPr>
              <a:t> </a:t>
            </a:r>
            <a:r>
              <a:rPr lang="it-IT" altLang="it-IT" dirty="0" smtClean="0">
                <a:solidFill>
                  <a:srgbClr val="FF0000"/>
                </a:solidFill>
                <a:latin typeface="Arial" pitchFamily="34" charset="0"/>
                <a:cs typeface="Arial" pitchFamily="34" charset="0"/>
              </a:rPr>
              <a:t>pressure </a:t>
            </a:r>
            <a:r>
              <a:rPr lang="it-IT" altLang="it-IT" i="1" dirty="0" smtClean="0">
                <a:solidFill>
                  <a:srgbClr val="FF0000"/>
                </a:solidFill>
                <a:latin typeface="MathJax_Math"/>
                <a:cs typeface="Arial" pitchFamily="34" charset="0"/>
              </a:rPr>
              <a:t>p</a:t>
            </a:r>
            <a:r>
              <a:rPr lang="it-IT" altLang="it-IT" dirty="0" smtClean="0">
                <a:solidFill>
                  <a:srgbClr val="FF0000"/>
                </a:solidFill>
                <a:latin typeface="Arial" pitchFamily="34" charset="0"/>
                <a:cs typeface="Arial" pitchFamily="34" charset="0"/>
              </a:rPr>
              <a:t> </a:t>
            </a:r>
            <a:r>
              <a:rPr lang="it-IT" altLang="it-IT" dirty="0">
                <a:latin typeface="Arial" pitchFamily="34" charset="0"/>
                <a:cs typeface="Arial" pitchFamily="34" charset="0"/>
              </a:rPr>
              <a:t>and in </a:t>
            </a:r>
            <a:r>
              <a:rPr lang="it-IT" altLang="it-IT" dirty="0" err="1">
                <a:solidFill>
                  <a:srgbClr val="FF0000"/>
                </a:solidFill>
                <a:latin typeface="Arial" pitchFamily="34" charset="0"/>
                <a:cs typeface="Arial" pitchFamily="34" charset="0"/>
              </a:rPr>
              <a:t>molecular</a:t>
            </a:r>
            <a:r>
              <a:rPr lang="it-IT" altLang="it-IT" dirty="0">
                <a:solidFill>
                  <a:srgbClr val="FF0000"/>
                </a:solidFill>
                <a:latin typeface="Arial" pitchFamily="34" charset="0"/>
                <a:cs typeface="Arial" pitchFamily="34" charset="0"/>
              </a:rPr>
              <a:t> flow </a:t>
            </a:r>
            <a:r>
              <a:rPr lang="it-IT" altLang="it-IT" dirty="0" err="1">
                <a:latin typeface="Arial" pitchFamily="34" charset="0"/>
                <a:cs typeface="Arial" pitchFamily="34" charset="0"/>
              </a:rPr>
              <a:t>they</a:t>
            </a:r>
            <a:r>
              <a:rPr lang="it-IT" altLang="it-IT" dirty="0">
                <a:latin typeface="Arial" pitchFamily="34" charset="0"/>
                <a:cs typeface="Arial" pitchFamily="34" charset="0"/>
              </a:rPr>
              <a:t> are </a:t>
            </a:r>
            <a:r>
              <a:rPr lang="it-IT" altLang="it-IT" dirty="0" err="1">
                <a:solidFill>
                  <a:srgbClr val="FF0000"/>
                </a:solidFill>
                <a:latin typeface="Arial" pitchFamily="34" charset="0"/>
                <a:cs typeface="Arial" pitchFamily="34" charset="0"/>
              </a:rPr>
              <a:t>independent</a:t>
            </a:r>
            <a:r>
              <a:rPr lang="it-IT" altLang="it-IT" dirty="0">
                <a:solidFill>
                  <a:srgbClr val="FF0000"/>
                </a:solidFill>
                <a:latin typeface="Arial" pitchFamily="34" charset="0"/>
                <a:cs typeface="Arial" pitchFamily="34" charset="0"/>
              </a:rPr>
              <a:t> of </a:t>
            </a:r>
            <a:r>
              <a:rPr lang="it-IT" altLang="it-IT" dirty="0" smtClean="0">
                <a:solidFill>
                  <a:srgbClr val="FF0000"/>
                </a:solidFill>
                <a:latin typeface="Arial" pitchFamily="34" charset="0"/>
                <a:cs typeface="Arial" pitchFamily="34" charset="0"/>
              </a:rPr>
              <a:t>pressure</a:t>
            </a:r>
            <a:r>
              <a:rPr lang="it-IT" altLang="it-IT" dirty="0" smtClean="0">
                <a:latin typeface="Arial" pitchFamily="34" charset="0"/>
                <a:cs typeface="Arial" pitchFamily="34" charset="0"/>
              </a:rPr>
              <a:t>. </a:t>
            </a:r>
            <a:r>
              <a:rPr lang="it-IT" altLang="it-IT" dirty="0">
                <a:latin typeface="Arial" pitchFamily="34" charset="0"/>
                <a:cs typeface="Arial" pitchFamily="34" charset="0"/>
              </a:rPr>
              <a:t>Knudsen flow </a:t>
            </a:r>
            <a:r>
              <a:rPr lang="it-IT" altLang="it-IT" dirty="0" err="1">
                <a:latin typeface="Arial" pitchFamily="34" charset="0"/>
                <a:cs typeface="Arial" pitchFamily="34" charset="0"/>
              </a:rPr>
              <a:t>represents</a:t>
            </a:r>
            <a:r>
              <a:rPr lang="it-IT" altLang="it-IT" dirty="0">
                <a:latin typeface="Arial" pitchFamily="34" charset="0"/>
                <a:cs typeface="Arial" pitchFamily="34" charset="0"/>
              </a:rPr>
              <a:t> a </a:t>
            </a:r>
            <a:r>
              <a:rPr lang="it-IT" altLang="it-IT" dirty="0" err="1">
                <a:latin typeface="Arial" pitchFamily="34" charset="0"/>
                <a:cs typeface="Arial" pitchFamily="34" charset="0"/>
              </a:rPr>
              <a:t>transition</a:t>
            </a:r>
            <a:r>
              <a:rPr lang="it-IT" altLang="it-IT" dirty="0">
                <a:latin typeface="Arial" pitchFamily="34" charset="0"/>
                <a:cs typeface="Arial" pitchFamily="34" charset="0"/>
              </a:rPr>
              <a:t> </a:t>
            </a:r>
            <a:r>
              <a:rPr lang="it-IT" altLang="it-IT" dirty="0" err="1">
                <a:latin typeface="Arial" pitchFamily="34" charset="0"/>
                <a:cs typeface="Arial" pitchFamily="34" charset="0"/>
              </a:rPr>
              <a:t>between</a:t>
            </a:r>
            <a:r>
              <a:rPr lang="it-IT" altLang="it-IT" dirty="0">
                <a:latin typeface="Arial" pitchFamily="34" charset="0"/>
                <a:cs typeface="Arial" pitchFamily="34" charset="0"/>
              </a:rPr>
              <a:t> the </a:t>
            </a:r>
            <a:r>
              <a:rPr lang="it-IT" altLang="it-IT" dirty="0" err="1">
                <a:latin typeface="Arial" pitchFamily="34" charset="0"/>
                <a:cs typeface="Arial" pitchFamily="34" charset="0"/>
              </a:rPr>
              <a:t>two</a:t>
            </a:r>
            <a:r>
              <a:rPr lang="it-IT" altLang="it-IT" dirty="0">
                <a:latin typeface="Arial" pitchFamily="34" charset="0"/>
                <a:cs typeface="Arial" pitchFamily="34" charset="0"/>
              </a:rPr>
              <a:t> </a:t>
            </a:r>
            <a:r>
              <a:rPr lang="it-IT" altLang="it-IT" dirty="0" err="1">
                <a:latin typeface="Arial" pitchFamily="34" charset="0"/>
                <a:cs typeface="Arial" pitchFamily="34" charset="0"/>
              </a:rPr>
              <a:t>types</a:t>
            </a:r>
            <a:r>
              <a:rPr lang="it-IT" altLang="it-IT" dirty="0">
                <a:latin typeface="Arial" pitchFamily="34" charset="0"/>
                <a:cs typeface="Arial" pitchFamily="34" charset="0"/>
              </a:rPr>
              <a:t> of </a:t>
            </a:r>
            <a:r>
              <a:rPr lang="it-IT" altLang="it-IT" dirty="0" smtClean="0">
                <a:latin typeface="Arial" pitchFamily="34" charset="0"/>
                <a:cs typeface="Arial" pitchFamily="34" charset="0"/>
              </a:rPr>
              <a:t>flow, and </a:t>
            </a:r>
            <a:r>
              <a:rPr lang="it-IT" altLang="it-IT" dirty="0">
                <a:latin typeface="Arial" pitchFamily="34" charset="0"/>
                <a:cs typeface="Arial" pitchFamily="34" charset="0"/>
              </a:rPr>
              <a:t>the </a:t>
            </a:r>
            <a:r>
              <a:rPr lang="it-IT" altLang="it-IT" dirty="0" err="1">
                <a:latin typeface="Arial" pitchFamily="34" charset="0"/>
                <a:cs typeface="Arial" pitchFamily="34" charset="0"/>
              </a:rPr>
              <a:t>conductivities</a:t>
            </a:r>
            <a:r>
              <a:rPr lang="it-IT" altLang="it-IT" dirty="0">
                <a:latin typeface="Arial" pitchFamily="34" charset="0"/>
                <a:cs typeface="Arial" pitchFamily="34" charset="0"/>
              </a:rPr>
              <a:t> </a:t>
            </a:r>
            <a:r>
              <a:rPr lang="it-IT" altLang="it-IT" dirty="0" err="1">
                <a:latin typeface="Arial" pitchFamily="34" charset="0"/>
                <a:cs typeface="Arial" pitchFamily="34" charset="0"/>
              </a:rPr>
              <a:t>vary</a:t>
            </a:r>
            <a:r>
              <a:rPr lang="it-IT" altLang="it-IT" dirty="0">
                <a:latin typeface="Arial" pitchFamily="34" charset="0"/>
                <a:cs typeface="Arial" pitchFamily="34" charset="0"/>
              </a:rPr>
              <a:t> with the Knudsen </a:t>
            </a:r>
            <a:r>
              <a:rPr lang="it-IT" altLang="it-IT" dirty="0" err="1">
                <a:latin typeface="Arial" pitchFamily="34" charset="0"/>
                <a:cs typeface="Arial" pitchFamily="34" charset="0"/>
              </a:rPr>
              <a:t>number</a:t>
            </a:r>
            <a:r>
              <a:rPr lang="it-IT" altLang="it-IT" dirty="0">
                <a:latin typeface="Arial" pitchFamily="34" charset="0"/>
                <a:cs typeface="Arial" pitchFamily="34" charset="0"/>
              </a:rPr>
              <a:t>. </a:t>
            </a:r>
          </a:p>
        </p:txBody>
      </p:sp>
      <p:grpSp>
        <p:nvGrpSpPr>
          <p:cNvPr id="9" name="Gruppo 8"/>
          <p:cNvGrpSpPr/>
          <p:nvPr/>
        </p:nvGrpSpPr>
        <p:grpSpPr>
          <a:xfrm>
            <a:off x="3726989" y="1550020"/>
            <a:ext cx="5256584" cy="4320480"/>
            <a:chOff x="3707904" y="2569610"/>
            <a:chExt cx="5042520" cy="4099857"/>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47"/>
            <a:stretch/>
          </p:blipFill>
          <p:spPr bwMode="auto">
            <a:xfrm>
              <a:off x="3707904" y="2569610"/>
              <a:ext cx="5042520" cy="381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40" t="93970" r="2014"/>
            <a:stretch/>
          </p:blipFill>
          <p:spPr bwMode="auto">
            <a:xfrm>
              <a:off x="4067944" y="6422398"/>
              <a:ext cx="4359057" cy="24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ttangolo 9"/>
          <p:cNvSpPr/>
          <p:nvPr/>
        </p:nvSpPr>
        <p:spPr>
          <a:xfrm>
            <a:off x="2627784" y="-243408"/>
            <a:ext cx="4257897" cy="939360"/>
          </a:xfrm>
          <a:prstGeom prst="rect">
            <a:avLst/>
          </a:prstGeom>
        </p:spPr>
        <p:txBody>
          <a:bodyPr wrap="none">
            <a:spAutoFit/>
          </a:bodyPr>
          <a:lstStyle/>
          <a:p>
            <a:pPr>
              <a:lnSpc>
                <a:spcPct val="200000"/>
              </a:lnSpc>
            </a:pPr>
            <a:r>
              <a:rPr lang="it-IT" sz="3200" b="1" i="1" dirty="0" err="1" smtClean="0">
                <a:solidFill>
                  <a:prstClr val="black"/>
                </a:solidFill>
                <a:latin typeface="Candara" panose="020E0502030303020204" pitchFamily="34" charset="0"/>
              </a:rPr>
              <a:t>Conductance</a:t>
            </a:r>
            <a:r>
              <a:rPr lang="it-IT" sz="3200" b="1" i="1" dirty="0" smtClean="0">
                <a:solidFill>
                  <a:prstClr val="black"/>
                </a:solidFill>
                <a:latin typeface="Candara" panose="020E0502030303020204" pitchFamily="34" charset="0"/>
              </a:rPr>
              <a:t> </a:t>
            </a:r>
            <a:r>
              <a:rPr lang="it-IT" sz="3200" b="1" i="1" dirty="0" err="1">
                <a:solidFill>
                  <a:prstClr val="black"/>
                </a:solidFill>
                <a:latin typeface="Candara" panose="020E0502030303020204" pitchFamily="34" charset="0"/>
              </a:rPr>
              <a:t>P</a:t>
            </a:r>
            <a:r>
              <a:rPr lang="it-IT" sz="3200" b="1" i="1" dirty="0" err="1" smtClean="0">
                <a:solidFill>
                  <a:prstClr val="black"/>
                </a:solidFill>
                <a:latin typeface="Candara" panose="020E0502030303020204" pitchFamily="34" charset="0"/>
              </a:rPr>
              <a:t>roperties</a:t>
            </a:r>
            <a:endParaRPr lang="it-IT" sz="3200" b="1" i="1" dirty="0">
              <a:solidFill>
                <a:prstClr val="black"/>
              </a:solidFill>
              <a:latin typeface="Candara" panose="020E0502030303020204" pitchFamily="34" charset="0"/>
            </a:endParaRPr>
          </a:p>
        </p:txBody>
      </p:sp>
      <p:cxnSp>
        <p:nvCxnSpPr>
          <p:cNvPr id="3" name="Connettore 2 2"/>
          <p:cNvCxnSpPr/>
          <p:nvPr/>
        </p:nvCxnSpPr>
        <p:spPr>
          <a:xfrm flipV="1">
            <a:off x="5652120" y="5229200"/>
            <a:ext cx="50405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92080" y="6309320"/>
            <a:ext cx="1093569" cy="369332"/>
          </a:xfrm>
          <a:prstGeom prst="rect">
            <a:avLst/>
          </a:prstGeom>
          <a:noFill/>
        </p:spPr>
        <p:txBody>
          <a:bodyPr wrap="none" rtlCol="0">
            <a:spAutoFit/>
          </a:bodyPr>
          <a:lstStyle/>
          <a:p>
            <a:r>
              <a:rPr lang="it-IT" dirty="0" smtClean="0"/>
              <a:t>10</a:t>
            </a:r>
            <a:r>
              <a:rPr lang="it-IT" baseline="30000" dirty="0" smtClean="0"/>
              <a:t>-2</a:t>
            </a:r>
            <a:r>
              <a:rPr lang="it-IT" dirty="0" smtClean="0"/>
              <a:t> </a:t>
            </a:r>
            <a:r>
              <a:rPr lang="it-IT" dirty="0" err="1" smtClean="0"/>
              <a:t>mbar</a:t>
            </a:r>
            <a:endParaRPr lang="it-IT" dirty="0"/>
          </a:p>
        </p:txBody>
      </p:sp>
      <p:sp>
        <p:nvSpPr>
          <p:cNvPr id="11" name="CasellaDiTesto 10"/>
          <p:cNvSpPr txBox="1"/>
          <p:nvPr/>
        </p:nvSpPr>
        <p:spPr>
          <a:xfrm>
            <a:off x="7006172" y="6309320"/>
            <a:ext cx="851515" cy="369332"/>
          </a:xfrm>
          <a:prstGeom prst="rect">
            <a:avLst/>
          </a:prstGeom>
          <a:noFill/>
        </p:spPr>
        <p:txBody>
          <a:bodyPr wrap="none" rtlCol="0">
            <a:spAutoFit/>
          </a:bodyPr>
          <a:lstStyle/>
          <a:p>
            <a:r>
              <a:rPr lang="it-IT" dirty="0" smtClean="0"/>
              <a:t>1 </a:t>
            </a:r>
            <a:r>
              <a:rPr lang="it-IT" dirty="0" err="1" smtClean="0"/>
              <a:t>mbar</a:t>
            </a:r>
            <a:endParaRPr lang="it-IT" dirty="0"/>
          </a:p>
        </p:txBody>
      </p:sp>
      <p:cxnSp>
        <p:nvCxnSpPr>
          <p:cNvPr id="13" name="Connettore 2 12"/>
          <p:cNvCxnSpPr>
            <a:stCxn id="11" idx="0"/>
          </p:cNvCxnSpPr>
          <p:nvPr/>
        </p:nvCxnSpPr>
        <p:spPr>
          <a:xfrm flipH="1" flipV="1">
            <a:off x="7236296" y="5373216"/>
            <a:ext cx="19563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55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683568" y="1340768"/>
            <a:ext cx="7944048"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150000"/>
              </a:lnSpc>
              <a:spcBef>
                <a:spcPct val="0"/>
              </a:spcBef>
              <a:buFontTx/>
              <a:buNone/>
            </a:pPr>
            <a:r>
              <a:rPr lang="en-US" altLang="it-IT" sz="1800" dirty="0">
                <a:latin typeface="Arial" pitchFamily="34" charset="0"/>
                <a:cs typeface="Arial" pitchFamily="34" charset="0"/>
              </a:rPr>
              <a:t>Under molecular flow conditions </a:t>
            </a:r>
            <a:r>
              <a:rPr lang="en-US" altLang="it-IT" sz="1800" dirty="0" smtClean="0">
                <a:latin typeface="Arial" pitchFamily="34" charset="0"/>
                <a:cs typeface="Arial" pitchFamily="34" charset="0"/>
              </a:rPr>
              <a:t>doubling the </a:t>
            </a:r>
            <a:r>
              <a:rPr lang="en-US" altLang="it-IT" sz="1800" dirty="0">
                <a:latin typeface="Arial" pitchFamily="34" charset="0"/>
                <a:cs typeface="Arial" pitchFamily="34" charset="0"/>
              </a:rPr>
              <a:t>pipe diameter increases the </a:t>
            </a:r>
            <a:r>
              <a:rPr lang="en-US" altLang="it-IT" sz="1800" dirty="0" smtClean="0">
                <a:latin typeface="Arial" pitchFamily="34" charset="0"/>
                <a:cs typeface="Arial" pitchFamily="34" charset="0"/>
              </a:rPr>
              <a:t>conductance eight times. The </a:t>
            </a:r>
            <a:r>
              <a:rPr lang="en-US" altLang="it-IT" sz="1800" dirty="0">
                <a:latin typeface="Arial" pitchFamily="34" charset="0"/>
                <a:cs typeface="Arial" pitchFamily="34" charset="0"/>
              </a:rPr>
              <a:t>conductance is INVERSELY related </a:t>
            </a:r>
            <a:r>
              <a:rPr lang="en-US" altLang="it-IT" sz="1800" dirty="0" smtClean="0">
                <a:latin typeface="Arial" pitchFamily="34" charset="0"/>
                <a:cs typeface="Arial" pitchFamily="34" charset="0"/>
              </a:rPr>
              <a:t>to the </a:t>
            </a:r>
            <a:r>
              <a:rPr lang="en-US" altLang="it-IT" sz="1800" dirty="0">
                <a:latin typeface="Arial" pitchFamily="34" charset="0"/>
                <a:cs typeface="Arial" pitchFamily="34" charset="0"/>
              </a:rPr>
              <a:t>pipe length.</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49"/>
          <a:stretch/>
        </p:blipFill>
        <p:spPr bwMode="auto">
          <a:xfrm>
            <a:off x="3851920" y="3269352"/>
            <a:ext cx="485149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H:\Cattura.PNG"/>
          <p:cNvPicPr>
            <a:picLocks noChangeAspect="1" noChangeArrowheads="1"/>
          </p:cNvPicPr>
          <p:nvPr/>
        </p:nvPicPr>
        <p:blipFill rotWithShape="1">
          <a:blip r:embed="rId3">
            <a:extLst>
              <a:ext uri="{28A0092B-C50C-407E-A947-70E740481C1C}">
                <a14:useLocalDpi xmlns:a14="http://schemas.microsoft.com/office/drawing/2010/main" val="0"/>
              </a:ext>
            </a:extLst>
          </a:blip>
          <a:srcRect l="19599" t="8044" r="16166" b="16248"/>
          <a:stretch/>
        </p:blipFill>
        <p:spPr bwMode="auto">
          <a:xfrm>
            <a:off x="683568" y="3212976"/>
            <a:ext cx="3024336" cy="266936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00012" y="116632"/>
            <a:ext cx="9410140" cy="1077218"/>
          </a:xfrm>
          <a:prstGeom prst="rect">
            <a:avLst/>
          </a:prstGeom>
          <a:noFill/>
        </p:spPr>
        <p:txBody>
          <a:bodyPr wrap="none" rtlCol="0">
            <a:spAutoFit/>
          </a:bodyPr>
          <a:lstStyle/>
          <a:p>
            <a:pPr algn="ctr"/>
            <a:r>
              <a:rPr lang="en-US" sz="3200" b="1" i="1" dirty="0">
                <a:latin typeface="Candara" pitchFamily="34" charset="0"/>
              </a:rPr>
              <a:t>Example: </a:t>
            </a:r>
          </a:p>
          <a:p>
            <a:pPr algn="ctr"/>
            <a:r>
              <a:rPr lang="en-US" sz="3200" b="1" i="1" dirty="0">
                <a:latin typeface="Candara" pitchFamily="34" charset="0"/>
              </a:rPr>
              <a:t>Conductance in Molecular Flow of a Long Round Tube </a:t>
            </a:r>
          </a:p>
        </p:txBody>
      </p:sp>
    </p:spTree>
    <p:extLst>
      <p:ext uri="{BB962C8B-B14F-4D97-AF65-F5344CB8AC3E}">
        <p14:creationId xmlns:p14="http://schemas.microsoft.com/office/powerpoint/2010/main" val="390975833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46094" y="3987061"/>
            <a:ext cx="2952328" cy="954107"/>
          </a:xfrm>
          <a:prstGeom prst="rect">
            <a:avLst/>
          </a:prstGeom>
        </p:spPr>
        <p:txBody>
          <a:bodyPr wrap="square">
            <a:spAutoFit/>
          </a:bodyPr>
          <a:lstStyle/>
          <a:p>
            <a:pPr algn="ctr"/>
            <a:r>
              <a:rPr lang="it-IT" sz="2800" b="1" dirty="0" err="1" smtClean="0">
                <a:solidFill>
                  <a:srgbClr val="FF0000"/>
                </a:solidFill>
                <a:latin typeface="Candara" panose="020E0502030303020204" pitchFamily="34" charset="0"/>
              </a:rPr>
              <a:t>Conductances</a:t>
            </a:r>
            <a:r>
              <a:rPr lang="it-IT" sz="2800" b="1" dirty="0" smtClean="0">
                <a:solidFill>
                  <a:srgbClr val="FF0000"/>
                </a:solidFill>
                <a:latin typeface="Candara" panose="020E0502030303020204" pitchFamily="34" charset="0"/>
              </a:rPr>
              <a:t> </a:t>
            </a:r>
          </a:p>
          <a:p>
            <a:pPr algn="ctr"/>
            <a:r>
              <a:rPr lang="it-IT" sz="2800" b="1" dirty="0" smtClean="0">
                <a:solidFill>
                  <a:srgbClr val="FF0000"/>
                </a:solidFill>
                <a:latin typeface="Candara" panose="020E0502030303020204" pitchFamily="34" charset="0"/>
              </a:rPr>
              <a:t>in </a:t>
            </a:r>
            <a:r>
              <a:rPr lang="it-IT" sz="2800" b="1" dirty="0">
                <a:solidFill>
                  <a:srgbClr val="FF0000"/>
                </a:solidFill>
                <a:latin typeface="Candara" panose="020E0502030303020204" pitchFamily="34" charset="0"/>
              </a:rPr>
              <a:t>Series</a:t>
            </a:r>
            <a:endParaRPr lang="it-IT" sz="2800" dirty="0">
              <a:solidFill>
                <a:srgbClr val="FF0000"/>
              </a:solidFill>
              <a:latin typeface="Candara" panose="020E0502030303020204" pitchFamily="34" charset="0"/>
            </a:endParaRPr>
          </a:p>
        </p:txBody>
      </p:sp>
      <p:pic>
        <p:nvPicPr>
          <p:cNvPr id="2050"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978" t="5187" b="17070"/>
          <a:stretch/>
        </p:blipFill>
        <p:spPr bwMode="auto">
          <a:xfrm>
            <a:off x="230070" y="4799272"/>
            <a:ext cx="3817586" cy="202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0589" y="4797152"/>
            <a:ext cx="4248019" cy="197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876176" y="3933056"/>
            <a:ext cx="2952327" cy="954107"/>
          </a:xfrm>
          <a:prstGeom prst="rect">
            <a:avLst/>
          </a:prstGeom>
        </p:spPr>
        <p:txBody>
          <a:bodyPr wrap="square">
            <a:spAutoFit/>
          </a:bodyPr>
          <a:lstStyle/>
          <a:p>
            <a:pPr algn="ctr"/>
            <a:r>
              <a:rPr lang="it-IT" sz="2800" b="1" dirty="0" err="1">
                <a:solidFill>
                  <a:srgbClr val="FF0000"/>
                </a:solidFill>
                <a:latin typeface="Candara" panose="020E0502030303020204" pitchFamily="34" charset="0"/>
              </a:rPr>
              <a:t>Conductances</a:t>
            </a:r>
            <a:r>
              <a:rPr lang="it-IT" sz="2800" b="1" dirty="0">
                <a:solidFill>
                  <a:srgbClr val="FF0000"/>
                </a:solidFill>
                <a:latin typeface="Candara" panose="020E0502030303020204" pitchFamily="34" charset="0"/>
              </a:rPr>
              <a:t> </a:t>
            </a:r>
            <a:endParaRPr lang="it-IT" sz="2800" b="1" dirty="0" smtClean="0">
              <a:solidFill>
                <a:srgbClr val="FF0000"/>
              </a:solidFill>
              <a:latin typeface="Candara" panose="020E0502030303020204" pitchFamily="34" charset="0"/>
            </a:endParaRPr>
          </a:p>
          <a:p>
            <a:pPr algn="ctr"/>
            <a:r>
              <a:rPr lang="it-IT" sz="2800" b="1" dirty="0" smtClean="0">
                <a:solidFill>
                  <a:srgbClr val="FF0000"/>
                </a:solidFill>
                <a:latin typeface="Candara" panose="020E0502030303020204" pitchFamily="34" charset="0"/>
              </a:rPr>
              <a:t>in </a:t>
            </a:r>
            <a:r>
              <a:rPr lang="it-IT" sz="2800" b="1" dirty="0" err="1">
                <a:solidFill>
                  <a:srgbClr val="FF0000"/>
                </a:solidFill>
                <a:latin typeface="Candara" panose="020E0502030303020204" pitchFamily="34" charset="0"/>
              </a:rPr>
              <a:t>Parallel</a:t>
            </a:r>
            <a:endParaRPr lang="it-IT" sz="2800" b="1" dirty="0">
              <a:solidFill>
                <a:srgbClr val="FF0000"/>
              </a:solidFill>
              <a:latin typeface="Candara" panose="020E0502030303020204" pitchFamily="34" charset="0"/>
            </a:endParaRPr>
          </a:p>
        </p:txBody>
      </p:sp>
      <p:sp>
        <p:nvSpPr>
          <p:cNvPr id="2" name="CasellaDiTesto 1"/>
          <p:cNvSpPr txBox="1"/>
          <p:nvPr/>
        </p:nvSpPr>
        <p:spPr>
          <a:xfrm>
            <a:off x="127480" y="722888"/>
            <a:ext cx="8692992" cy="3570208"/>
          </a:xfrm>
          <a:prstGeom prst="rect">
            <a:avLst/>
          </a:prstGeom>
          <a:noFill/>
        </p:spPr>
        <p:txBody>
          <a:bodyPr wrap="square" rtlCol="0">
            <a:spAutoFit/>
          </a:bodyPr>
          <a:lstStyle/>
          <a:p>
            <a:r>
              <a:rPr lang="it-IT" sz="1600" dirty="0" smtClean="0">
                <a:latin typeface="Candara" pitchFamily="34" charset="0"/>
              </a:rPr>
              <a:t>A </a:t>
            </a:r>
            <a:r>
              <a:rPr lang="it-IT" sz="1600" dirty="0" err="1" smtClean="0">
                <a:latin typeface="Candara" pitchFamily="34" charset="0"/>
              </a:rPr>
              <a:t>vacuum</a:t>
            </a:r>
            <a:r>
              <a:rPr lang="it-IT" sz="1600" dirty="0" smtClean="0">
                <a:latin typeface="Candara" pitchFamily="34" charset="0"/>
              </a:rPr>
              <a:t> </a:t>
            </a:r>
            <a:r>
              <a:rPr lang="it-IT" sz="1600" dirty="0" err="1" smtClean="0">
                <a:latin typeface="Candara" pitchFamily="34" charset="0"/>
              </a:rPr>
              <a:t>system</a:t>
            </a:r>
            <a:r>
              <a:rPr lang="it-IT" sz="1600" dirty="0" smtClean="0">
                <a:latin typeface="Candara" pitchFamily="34" charset="0"/>
              </a:rPr>
              <a:t> can be </a:t>
            </a:r>
            <a:r>
              <a:rPr lang="it-IT" sz="1600" dirty="0" err="1" smtClean="0">
                <a:latin typeface="Candara" pitchFamily="34" charset="0"/>
              </a:rPr>
              <a:t>analized</a:t>
            </a:r>
            <a:r>
              <a:rPr lang="it-IT" sz="1600" dirty="0" smtClean="0">
                <a:latin typeface="Candara" pitchFamily="34" charset="0"/>
              </a:rPr>
              <a:t>/</a:t>
            </a:r>
            <a:r>
              <a:rPr lang="it-IT" sz="1600" dirty="0" err="1" smtClean="0">
                <a:latin typeface="Candara" pitchFamily="34" charset="0"/>
              </a:rPr>
              <a:t>designed</a:t>
            </a:r>
            <a:r>
              <a:rPr lang="it-IT" sz="1600" dirty="0" smtClean="0">
                <a:latin typeface="Candara" pitchFamily="34" charset="0"/>
              </a:rPr>
              <a:t> </a:t>
            </a:r>
            <a:r>
              <a:rPr lang="it-IT" sz="1600" dirty="0" err="1" smtClean="0">
                <a:latin typeface="Candara" pitchFamily="34" charset="0"/>
              </a:rPr>
              <a:t>using</a:t>
            </a:r>
            <a:r>
              <a:rPr lang="it-IT" sz="1600" dirty="0" smtClean="0">
                <a:latin typeface="Candara" pitchFamily="34" charset="0"/>
              </a:rPr>
              <a:t> an </a:t>
            </a:r>
            <a:r>
              <a:rPr lang="it-IT" sz="1600" dirty="0" err="1" smtClean="0">
                <a:latin typeface="Candara" pitchFamily="34" charset="0"/>
              </a:rPr>
              <a:t>equivalent</a:t>
            </a:r>
            <a:r>
              <a:rPr lang="it-IT" sz="1600" dirty="0" smtClean="0">
                <a:latin typeface="Candara" pitchFamily="34" charset="0"/>
              </a:rPr>
              <a:t> </a:t>
            </a:r>
            <a:r>
              <a:rPr lang="it-IT" sz="1600" dirty="0" err="1" smtClean="0">
                <a:latin typeface="Candara" pitchFamily="34" charset="0"/>
              </a:rPr>
              <a:t>electrical</a:t>
            </a:r>
            <a:r>
              <a:rPr lang="it-IT" sz="1600" dirty="0" smtClean="0">
                <a:latin typeface="Candara" pitchFamily="34" charset="0"/>
              </a:rPr>
              <a:t> model.</a:t>
            </a:r>
          </a:p>
          <a:p>
            <a:endParaRPr lang="it-IT" sz="1600" dirty="0" smtClean="0">
              <a:latin typeface="Candara" pitchFamily="34" charset="0"/>
            </a:endParaRPr>
          </a:p>
          <a:p>
            <a:r>
              <a:rPr lang="it-IT" sz="1600" dirty="0" smtClean="0">
                <a:latin typeface="Candara" pitchFamily="34" charset="0"/>
              </a:rPr>
              <a:t>In </a:t>
            </a:r>
            <a:r>
              <a:rPr lang="it-IT" sz="1600" dirty="0" err="1" smtClean="0">
                <a:latin typeface="Candara" pitchFamily="34" charset="0"/>
              </a:rPr>
              <a:t>this</a:t>
            </a:r>
            <a:r>
              <a:rPr lang="it-IT" sz="1600" dirty="0" smtClean="0">
                <a:latin typeface="Candara" pitchFamily="34" charset="0"/>
              </a:rPr>
              <a:t> model:</a:t>
            </a:r>
          </a:p>
          <a:p>
            <a:endParaRPr lang="it-IT" sz="1600" dirty="0" smtClean="0">
              <a:latin typeface="Candara" pitchFamily="34" charset="0"/>
            </a:endParaRPr>
          </a:p>
          <a:p>
            <a:r>
              <a:rPr lang="it-IT" sz="1600" dirty="0" smtClean="0">
                <a:latin typeface="Candara" pitchFamily="34" charset="0"/>
              </a:rPr>
              <a:t>1-pressures </a:t>
            </a:r>
            <a:r>
              <a:rPr lang="it-IT" sz="1600" dirty="0" err="1" smtClean="0">
                <a:latin typeface="Candara" pitchFamily="34" charset="0"/>
              </a:rPr>
              <a:t>at</a:t>
            </a:r>
            <a:r>
              <a:rPr lang="it-IT" sz="1600" dirty="0" smtClean="0">
                <a:latin typeface="Candara" pitchFamily="34" charset="0"/>
              </a:rPr>
              <a:t> a </a:t>
            </a:r>
            <a:r>
              <a:rPr lang="it-IT" sz="1600" dirty="0" err="1" smtClean="0">
                <a:latin typeface="Candara" pitchFamily="34" charset="0"/>
              </a:rPr>
              <a:t>given</a:t>
            </a:r>
            <a:r>
              <a:rPr lang="it-IT" sz="1600" dirty="0" smtClean="0">
                <a:latin typeface="Candara" pitchFamily="34" charset="0"/>
              </a:rPr>
              <a:t> </a:t>
            </a:r>
            <a:r>
              <a:rPr lang="it-IT" sz="1600" dirty="0" err="1" smtClean="0">
                <a:latin typeface="Candara" pitchFamily="34" charset="0"/>
              </a:rPr>
              <a:t>point</a:t>
            </a:r>
            <a:r>
              <a:rPr lang="it-IT" sz="1600" dirty="0" smtClean="0">
                <a:latin typeface="Candara" pitchFamily="34" charset="0"/>
              </a:rPr>
              <a:t> </a:t>
            </a:r>
            <a:r>
              <a:rPr lang="it-IT" sz="1600" dirty="0" err="1" smtClean="0">
                <a:latin typeface="Candara" pitchFamily="34" charset="0"/>
              </a:rPr>
              <a:t>is</a:t>
            </a:r>
            <a:r>
              <a:rPr lang="it-IT" sz="1600" dirty="0" smtClean="0">
                <a:latin typeface="Candara" pitchFamily="34" charset="0"/>
              </a:rPr>
              <a:t> the </a:t>
            </a:r>
            <a:r>
              <a:rPr lang="it-IT" sz="1600" dirty="0" err="1" smtClean="0">
                <a:latin typeface="Candara" pitchFamily="34" charset="0"/>
              </a:rPr>
              <a:t>voltage</a:t>
            </a:r>
            <a:r>
              <a:rPr lang="it-IT" sz="1600" dirty="0" smtClean="0">
                <a:latin typeface="Candara" pitchFamily="34" charset="0"/>
              </a:rPr>
              <a:t> </a:t>
            </a:r>
          </a:p>
          <a:p>
            <a:endParaRPr lang="it-IT" sz="1600" dirty="0" smtClean="0">
              <a:latin typeface="Candara" pitchFamily="34" charset="0"/>
            </a:endParaRPr>
          </a:p>
          <a:p>
            <a:r>
              <a:rPr lang="it-IT" sz="1600" dirty="0" smtClean="0">
                <a:latin typeface="Candara" pitchFamily="34" charset="0"/>
              </a:rPr>
              <a:t>2-gas flow rate Q </a:t>
            </a:r>
            <a:r>
              <a:rPr lang="it-IT" sz="1600" dirty="0" err="1" smtClean="0">
                <a:latin typeface="Candara" pitchFamily="34" charset="0"/>
              </a:rPr>
              <a:t>is</a:t>
            </a:r>
            <a:r>
              <a:rPr lang="it-IT" sz="1600" dirty="0" smtClean="0">
                <a:latin typeface="Candara" pitchFamily="34" charset="0"/>
              </a:rPr>
              <a:t> the </a:t>
            </a:r>
            <a:r>
              <a:rPr lang="it-IT" sz="1600" dirty="0" err="1" smtClean="0">
                <a:latin typeface="Candara" pitchFamily="34" charset="0"/>
              </a:rPr>
              <a:t>current</a:t>
            </a:r>
            <a:endParaRPr lang="it-IT" sz="1600" dirty="0" smtClean="0">
              <a:latin typeface="Candara" pitchFamily="34" charset="0"/>
            </a:endParaRPr>
          </a:p>
          <a:p>
            <a:endParaRPr lang="it-IT" sz="1600" dirty="0" smtClean="0">
              <a:latin typeface="Candara" pitchFamily="34" charset="0"/>
            </a:endParaRPr>
          </a:p>
          <a:p>
            <a:r>
              <a:rPr lang="it-IT" sz="1600" dirty="0" smtClean="0">
                <a:latin typeface="Candara" pitchFamily="34" charset="0"/>
              </a:rPr>
              <a:t>3-the </a:t>
            </a:r>
            <a:r>
              <a:rPr lang="it-IT" sz="1600" dirty="0" err="1" smtClean="0">
                <a:latin typeface="Candara" pitchFamily="34" charset="0"/>
              </a:rPr>
              <a:t>conductances</a:t>
            </a:r>
            <a:r>
              <a:rPr lang="it-IT" sz="1600" dirty="0" smtClean="0">
                <a:latin typeface="Candara" pitchFamily="34" charset="0"/>
              </a:rPr>
              <a:t> are </a:t>
            </a:r>
            <a:r>
              <a:rPr lang="it-IT" sz="1600" dirty="0" err="1" smtClean="0">
                <a:latin typeface="Candara" pitchFamily="34" charset="0"/>
              </a:rPr>
              <a:t>electrical</a:t>
            </a:r>
            <a:r>
              <a:rPr lang="it-IT" sz="1600" dirty="0" smtClean="0">
                <a:latin typeface="Candara" pitchFamily="34" charset="0"/>
              </a:rPr>
              <a:t> </a:t>
            </a:r>
            <a:r>
              <a:rPr lang="it-IT" sz="1600" dirty="0" err="1" smtClean="0">
                <a:latin typeface="Candara" pitchFamily="34" charset="0"/>
              </a:rPr>
              <a:t>resistors</a:t>
            </a:r>
            <a:endParaRPr lang="it-IT" sz="1600" dirty="0" smtClean="0">
              <a:latin typeface="Candara" pitchFamily="34" charset="0"/>
            </a:endParaRPr>
          </a:p>
          <a:p>
            <a:endParaRPr lang="it-IT" sz="1600" dirty="0" smtClean="0">
              <a:latin typeface="Candara" pitchFamily="34" charset="0"/>
            </a:endParaRPr>
          </a:p>
          <a:p>
            <a:r>
              <a:rPr lang="it-IT" sz="1600" dirty="0" smtClean="0">
                <a:latin typeface="Candara" pitchFamily="34" charset="0"/>
              </a:rPr>
              <a:t>4-the </a:t>
            </a:r>
            <a:r>
              <a:rPr lang="it-IT" sz="1600" dirty="0" err="1" smtClean="0">
                <a:latin typeface="Candara" pitchFamily="34" charset="0"/>
              </a:rPr>
              <a:t>pumping</a:t>
            </a:r>
            <a:r>
              <a:rPr lang="it-IT" sz="1600" dirty="0" smtClean="0">
                <a:latin typeface="Candara" pitchFamily="34" charset="0"/>
              </a:rPr>
              <a:t> </a:t>
            </a:r>
            <a:r>
              <a:rPr lang="it-IT" sz="1600" dirty="0" err="1" smtClean="0">
                <a:latin typeface="Candara" pitchFamily="34" charset="0"/>
              </a:rPr>
              <a:t>system</a:t>
            </a:r>
            <a:r>
              <a:rPr lang="it-IT" sz="1600" dirty="0" smtClean="0">
                <a:latin typeface="Candara" pitchFamily="34" charset="0"/>
              </a:rPr>
              <a:t> are </a:t>
            </a:r>
            <a:r>
              <a:rPr lang="it-IT" sz="1600" dirty="0" err="1" smtClean="0">
                <a:latin typeface="Candara" pitchFamily="34" charset="0"/>
              </a:rPr>
              <a:t>voltage</a:t>
            </a:r>
            <a:r>
              <a:rPr lang="it-IT" sz="1600" dirty="0" smtClean="0">
                <a:latin typeface="Candara" pitchFamily="34" charset="0"/>
              </a:rPr>
              <a:t> generator </a:t>
            </a:r>
          </a:p>
          <a:p>
            <a:endParaRPr lang="it-IT" sz="1600" dirty="0" smtClean="0">
              <a:latin typeface="Candara" pitchFamily="34" charset="0"/>
            </a:endParaRPr>
          </a:p>
          <a:p>
            <a:r>
              <a:rPr lang="it-IT" sz="1600" dirty="0" smtClean="0">
                <a:latin typeface="Candara" pitchFamily="34" charset="0"/>
              </a:rPr>
              <a:t>5- </a:t>
            </a:r>
            <a:r>
              <a:rPr lang="it-IT" sz="1600" dirty="0" err="1" smtClean="0">
                <a:latin typeface="Candara" pitchFamily="34" charset="0"/>
              </a:rPr>
              <a:t>leacks</a:t>
            </a:r>
            <a:r>
              <a:rPr lang="it-IT" sz="1600" dirty="0" smtClean="0">
                <a:latin typeface="Candara" pitchFamily="34" charset="0"/>
              </a:rPr>
              <a:t> </a:t>
            </a:r>
            <a:r>
              <a:rPr lang="it-IT" sz="1600" dirty="0" err="1" smtClean="0">
                <a:latin typeface="Candara" pitchFamily="34" charset="0"/>
              </a:rPr>
              <a:t>as</a:t>
            </a:r>
            <a:r>
              <a:rPr lang="it-IT" sz="1600" dirty="0" smtClean="0">
                <a:latin typeface="Candara" pitchFamily="34" charset="0"/>
              </a:rPr>
              <a:t> </a:t>
            </a:r>
            <a:r>
              <a:rPr lang="it-IT" sz="1600" dirty="0" err="1" smtClean="0">
                <a:latin typeface="Candara" pitchFamily="34" charset="0"/>
              </a:rPr>
              <a:t>resistors</a:t>
            </a:r>
            <a:r>
              <a:rPr lang="it-IT" sz="1600" dirty="0" smtClean="0">
                <a:latin typeface="Candara" pitchFamily="34" charset="0"/>
              </a:rPr>
              <a:t> </a:t>
            </a:r>
            <a:r>
              <a:rPr lang="it-IT" sz="1600" dirty="0" err="1" smtClean="0">
                <a:latin typeface="Candara" pitchFamily="34" charset="0"/>
              </a:rPr>
              <a:t>that</a:t>
            </a:r>
            <a:r>
              <a:rPr lang="it-IT" sz="1600" dirty="0" smtClean="0">
                <a:latin typeface="Candara" pitchFamily="34" charset="0"/>
              </a:rPr>
              <a:t> </a:t>
            </a:r>
            <a:r>
              <a:rPr lang="it-IT" sz="1600" dirty="0" err="1" smtClean="0">
                <a:latin typeface="Candara" pitchFamily="34" charset="0"/>
              </a:rPr>
              <a:t>connect</a:t>
            </a:r>
            <a:r>
              <a:rPr lang="it-IT" sz="1600" dirty="0">
                <a:latin typeface="Candara" pitchFamily="34" charset="0"/>
              </a:rPr>
              <a:t> </a:t>
            </a:r>
            <a:r>
              <a:rPr lang="it-IT" sz="1600" dirty="0" smtClean="0">
                <a:latin typeface="Candara" pitchFamily="34" charset="0"/>
              </a:rPr>
              <a:t>a </a:t>
            </a:r>
            <a:r>
              <a:rPr lang="it-IT" sz="1600" dirty="0" err="1" smtClean="0">
                <a:latin typeface="Candara" pitchFamily="34" charset="0"/>
              </a:rPr>
              <a:t>given</a:t>
            </a:r>
            <a:r>
              <a:rPr lang="it-IT" sz="1600" dirty="0" smtClean="0">
                <a:latin typeface="Candara" pitchFamily="34" charset="0"/>
              </a:rPr>
              <a:t> </a:t>
            </a:r>
            <a:r>
              <a:rPr lang="it-IT" sz="1600" dirty="0" err="1" smtClean="0">
                <a:latin typeface="Candara" pitchFamily="34" charset="0"/>
              </a:rPr>
              <a:t>point</a:t>
            </a:r>
            <a:r>
              <a:rPr lang="it-IT" sz="1600" dirty="0" smtClean="0">
                <a:latin typeface="Candara" pitchFamily="34" charset="0"/>
              </a:rPr>
              <a:t> to the mass.</a:t>
            </a:r>
          </a:p>
          <a:p>
            <a:endParaRPr lang="it-IT" dirty="0">
              <a:latin typeface="Candara" pitchFamily="34" charset="0"/>
            </a:endParaRPr>
          </a:p>
        </p:txBody>
      </p:sp>
      <p:sp>
        <p:nvSpPr>
          <p:cNvPr id="3" name="CasellaDiTesto 2"/>
          <p:cNvSpPr txBox="1"/>
          <p:nvPr/>
        </p:nvSpPr>
        <p:spPr>
          <a:xfrm>
            <a:off x="983573" y="-18340"/>
            <a:ext cx="7784695" cy="584775"/>
          </a:xfrm>
          <a:prstGeom prst="rect">
            <a:avLst/>
          </a:prstGeom>
          <a:noFill/>
        </p:spPr>
        <p:txBody>
          <a:bodyPr wrap="none" rtlCol="0">
            <a:spAutoFit/>
          </a:bodyPr>
          <a:lstStyle/>
          <a:p>
            <a:r>
              <a:rPr lang="it-IT" sz="3200" b="1" i="1" dirty="0" err="1">
                <a:solidFill>
                  <a:prstClr val="black"/>
                </a:solidFill>
                <a:latin typeface="Candara" panose="020E0502030303020204" pitchFamily="34" charset="0"/>
              </a:rPr>
              <a:t>Electrical</a:t>
            </a:r>
            <a:r>
              <a:rPr lang="it-IT" sz="3200" b="1" i="1" dirty="0">
                <a:solidFill>
                  <a:prstClr val="black"/>
                </a:solidFill>
                <a:latin typeface="Candara" panose="020E0502030303020204" pitchFamily="34" charset="0"/>
              </a:rPr>
              <a:t> </a:t>
            </a:r>
            <a:r>
              <a:rPr lang="it-IT" sz="3200" b="1" i="1" dirty="0" err="1" smtClean="0">
                <a:solidFill>
                  <a:prstClr val="black"/>
                </a:solidFill>
                <a:latin typeface="Candara" panose="020E0502030303020204" pitchFamily="34" charset="0"/>
              </a:rPr>
              <a:t>Analogy</a:t>
            </a:r>
            <a:r>
              <a:rPr lang="it-IT" sz="3200" b="1" i="1" dirty="0" smtClean="0">
                <a:solidFill>
                  <a:prstClr val="black"/>
                </a:solidFill>
                <a:latin typeface="Candara" panose="020E0502030303020204" pitchFamily="34" charset="0"/>
              </a:rPr>
              <a:t> of </a:t>
            </a:r>
            <a:r>
              <a:rPr lang="it-IT" sz="3200" b="1" i="1" dirty="0">
                <a:solidFill>
                  <a:prstClr val="black"/>
                </a:solidFill>
                <a:latin typeface="Candara" panose="020E0502030303020204" pitchFamily="34" charset="0"/>
              </a:rPr>
              <a:t>a </a:t>
            </a:r>
            <a:r>
              <a:rPr lang="it-IT" sz="3200" b="1" i="1" dirty="0" err="1">
                <a:solidFill>
                  <a:prstClr val="black"/>
                </a:solidFill>
                <a:latin typeface="Candara" panose="020E0502030303020204" pitchFamily="34" charset="0"/>
              </a:rPr>
              <a:t>Vacuum</a:t>
            </a:r>
            <a:r>
              <a:rPr lang="it-IT" sz="3200" b="1" i="1" dirty="0">
                <a:solidFill>
                  <a:prstClr val="black"/>
                </a:solidFill>
                <a:latin typeface="Candara" panose="020E0502030303020204" pitchFamily="34" charset="0"/>
              </a:rPr>
              <a:t> </a:t>
            </a:r>
            <a:r>
              <a:rPr lang="it-IT" sz="3200" b="1" i="1" dirty="0" smtClean="0">
                <a:solidFill>
                  <a:prstClr val="black"/>
                </a:solidFill>
                <a:latin typeface="Candara" panose="020E0502030303020204" pitchFamily="34" charset="0"/>
              </a:rPr>
              <a:t>System (1/2)</a:t>
            </a:r>
            <a:endParaRPr lang="it-IT" sz="3200" b="1" i="1" dirty="0">
              <a:solidFill>
                <a:prstClr val="black"/>
              </a:solidFill>
              <a:latin typeface="Candara" panose="020E0502030303020204" pitchFamily="34" charset="0"/>
            </a:endParaRPr>
          </a:p>
        </p:txBody>
      </p:sp>
      <p:sp>
        <p:nvSpPr>
          <p:cNvPr id="8" name="Rettangolo 7"/>
          <p:cNvSpPr/>
          <p:nvPr/>
        </p:nvSpPr>
        <p:spPr>
          <a:xfrm>
            <a:off x="5220072" y="1556792"/>
            <a:ext cx="3548196"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7" name="CasellaDiTesto 6"/>
          <p:cNvSpPr txBox="1"/>
          <p:nvPr/>
        </p:nvSpPr>
        <p:spPr>
          <a:xfrm>
            <a:off x="5263611" y="1789078"/>
            <a:ext cx="3476188" cy="369332"/>
          </a:xfrm>
          <a:prstGeom prst="rect">
            <a:avLst/>
          </a:prstGeom>
          <a:noFill/>
        </p:spPr>
        <p:txBody>
          <a:bodyPr wrap="square" rtlCol="0">
            <a:spAutoFit/>
          </a:bodyPr>
          <a:lstStyle/>
          <a:p>
            <a:r>
              <a:rPr lang="it-IT" dirty="0" smtClean="0"/>
              <a:t>I=</a:t>
            </a:r>
            <a:r>
              <a:rPr lang="el-GR" dirty="0" smtClean="0"/>
              <a:t>Δ</a:t>
            </a:r>
            <a:r>
              <a:rPr lang="it-IT" dirty="0"/>
              <a:t>V/R= I=</a:t>
            </a:r>
            <a:r>
              <a:rPr lang="el-GR" dirty="0"/>
              <a:t>Δ</a:t>
            </a:r>
            <a:r>
              <a:rPr lang="it-IT" dirty="0" smtClean="0"/>
              <a:t>V*G      </a:t>
            </a:r>
            <a:r>
              <a:rPr lang="it-IT" dirty="0" smtClean="0">
                <a:sym typeface="Symbol"/>
              </a:rPr>
              <a:t>     </a:t>
            </a:r>
            <a:r>
              <a:rPr lang="it-IT" dirty="0" smtClean="0"/>
              <a:t>Q=</a:t>
            </a:r>
            <a:r>
              <a:rPr lang="el-GR" dirty="0" smtClean="0"/>
              <a:t>Δ</a:t>
            </a:r>
            <a:r>
              <a:rPr lang="it-IT" dirty="0" smtClean="0"/>
              <a:t>P*C</a:t>
            </a:r>
            <a:endParaRPr lang="it-IT" dirty="0"/>
          </a:p>
        </p:txBody>
      </p:sp>
    </p:spTree>
    <p:extLst>
      <p:ext uri="{BB962C8B-B14F-4D97-AF65-F5344CB8AC3E}">
        <p14:creationId xmlns:p14="http://schemas.microsoft.com/office/powerpoint/2010/main" val="25638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29" y="1211056"/>
            <a:ext cx="4791075" cy="19526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105" name="CasellaDiTesto 4104"/>
          <p:cNvSpPr txBox="1"/>
          <p:nvPr/>
        </p:nvSpPr>
        <p:spPr>
          <a:xfrm>
            <a:off x="1080328" y="2435192"/>
            <a:ext cx="1042220" cy="307777"/>
          </a:xfrm>
          <a:prstGeom prst="rect">
            <a:avLst/>
          </a:prstGeom>
          <a:noFill/>
          <a:ln>
            <a:noFill/>
          </a:ln>
        </p:spPr>
        <p:txBody>
          <a:bodyPr wrap="square" rtlCol="0">
            <a:spAutoFit/>
          </a:bodyPr>
          <a:lstStyle/>
          <a:p>
            <a:r>
              <a:rPr lang="it-IT" sz="1400" dirty="0" err="1" smtClean="0"/>
              <a:t>Pump</a:t>
            </a:r>
            <a:endParaRPr lang="it-IT" sz="1400" dirty="0"/>
          </a:p>
        </p:txBody>
      </p:sp>
      <p:sp>
        <p:nvSpPr>
          <p:cNvPr id="4106" name="CasellaDiTesto 4105"/>
          <p:cNvSpPr txBox="1"/>
          <p:nvPr/>
        </p:nvSpPr>
        <p:spPr>
          <a:xfrm>
            <a:off x="3588740" y="2452551"/>
            <a:ext cx="2288455" cy="307777"/>
          </a:xfrm>
          <a:prstGeom prst="rect">
            <a:avLst/>
          </a:prstGeom>
          <a:noFill/>
          <a:ln>
            <a:noFill/>
          </a:ln>
        </p:spPr>
        <p:txBody>
          <a:bodyPr wrap="square" rtlCol="0">
            <a:spAutoFit/>
          </a:bodyPr>
          <a:lstStyle/>
          <a:p>
            <a:r>
              <a:rPr lang="it-IT" sz="1400" dirty="0" err="1" smtClean="0"/>
              <a:t>Vacuum</a:t>
            </a:r>
            <a:r>
              <a:rPr lang="it-IT" sz="1400" dirty="0" smtClean="0"/>
              <a:t> </a:t>
            </a:r>
            <a:r>
              <a:rPr lang="it-IT" sz="1400" dirty="0" err="1" smtClean="0"/>
              <a:t>Chamber</a:t>
            </a:r>
            <a:r>
              <a:rPr lang="it-IT" sz="1400" dirty="0" smtClean="0"/>
              <a:t> (V)</a:t>
            </a:r>
            <a:endParaRPr lang="it-IT" sz="1400" dirty="0"/>
          </a:p>
        </p:txBody>
      </p:sp>
      <p:sp>
        <p:nvSpPr>
          <p:cNvPr id="4107" name="Freccia a destra 4106"/>
          <p:cNvSpPr/>
          <p:nvPr/>
        </p:nvSpPr>
        <p:spPr>
          <a:xfrm flipH="1">
            <a:off x="5154973" y="1585521"/>
            <a:ext cx="174487" cy="129591"/>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1 6"/>
          <p:cNvCxnSpPr/>
          <p:nvPr/>
        </p:nvCxnSpPr>
        <p:spPr>
          <a:xfrm>
            <a:off x="1656392" y="3789449"/>
            <a:ext cx="0" cy="1152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1656392" y="3791118"/>
            <a:ext cx="1006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1662880" y="4472726"/>
            <a:ext cx="9193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4032656" y="3791118"/>
            <a:ext cx="0" cy="6408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2592496" y="4472726"/>
            <a:ext cx="0" cy="3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3191567" y="3791118"/>
            <a:ext cx="8510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889257" y="4079150"/>
            <a:ext cx="0" cy="5760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4032656" y="4079150"/>
            <a:ext cx="8566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Connettore 1 2"/>
          <p:cNvCxnSpPr/>
          <p:nvPr/>
        </p:nvCxnSpPr>
        <p:spPr>
          <a:xfrm>
            <a:off x="1584384" y="4941577"/>
            <a:ext cx="1440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1512376" y="5048790"/>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H="1">
            <a:off x="1656392" y="5558644"/>
            <a:ext cx="6488" cy="8247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1656392" y="6239390"/>
            <a:ext cx="23762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flipV="1">
            <a:off x="4032656" y="4591590"/>
            <a:ext cx="0" cy="1647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3888640" y="4439190"/>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3888640" y="4591590"/>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a:off x="4879984" y="5069326"/>
            <a:ext cx="0" cy="704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4032656" y="5780304"/>
            <a:ext cx="84732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1662880" y="5911916"/>
            <a:ext cx="9328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ttore 1 33"/>
          <p:cNvCxnSpPr/>
          <p:nvPr/>
        </p:nvCxnSpPr>
        <p:spPr>
          <a:xfrm>
            <a:off x="2595682" y="5367799"/>
            <a:ext cx="0" cy="536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http://www.elettronicaincorso.it/images/p007_0_01_0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63" t="4777" r="18491" b="73966"/>
          <a:stretch/>
        </p:blipFill>
        <p:spPr bwMode="auto">
          <a:xfrm rot="16200000" flipV="1">
            <a:off x="1413161" y="5241546"/>
            <a:ext cx="576064" cy="1834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2" descr="http://www.elettronicaincorso.it/images/p007_0_01_0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63" t="4777" r="18491" b="73966"/>
          <a:stretch/>
        </p:blipFill>
        <p:spPr bwMode="auto">
          <a:xfrm rot="16200000" flipV="1">
            <a:off x="4631205" y="4696927"/>
            <a:ext cx="576064" cy="1834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3" name="Picture 2" descr="http://www.elettronicaincorso.it/images/p007_0_01_0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63" t="4777" r="18491" b="73966"/>
          <a:stretch/>
        </p:blipFill>
        <p:spPr bwMode="auto">
          <a:xfrm rot="16200000" flipV="1">
            <a:off x="2337677" y="5035738"/>
            <a:ext cx="576064" cy="1834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4" name="Picture 2" descr="http://www.elettronicaincorso.it/images/p007_0_01_01.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763" t="4777" r="18491" b="73966"/>
          <a:stretch/>
        </p:blipFill>
        <p:spPr bwMode="auto">
          <a:xfrm rot="10800000" flipV="1">
            <a:off x="2664505" y="3664098"/>
            <a:ext cx="576064" cy="18344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61" name="Connettore 1 60"/>
          <p:cNvCxnSpPr/>
          <p:nvPr/>
        </p:nvCxnSpPr>
        <p:spPr>
          <a:xfrm>
            <a:off x="1512376" y="6383406"/>
            <a:ext cx="288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7" name="Connettore 1 4096"/>
          <p:cNvCxnSpPr/>
          <p:nvPr/>
        </p:nvCxnSpPr>
        <p:spPr>
          <a:xfrm flipH="1">
            <a:off x="1446464" y="6377310"/>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nettore 1 66"/>
          <p:cNvCxnSpPr/>
          <p:nvPr/>
        </p:nvCxnSpPr>
        <p:spPr>
          <a:xfrm flipH="1">
            <a:off x="1512376" y="63834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ttore 1 67"/>
          <p:cNvCxnSpPr/>
          <p:nvPr/>
        </p:nvCxnSpPr>
        <p:spPr>
          <a:xfrm flipH="1">
            <a:off x="1722304" y="63834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ttore 1 68"/>
          <p:cNvCxnSpPr/>
          <p:nvPr/>
        </p:nvCxnSpPr>
        <p:spPr>
          <a:xfrm flipH="1">
            <a:off x="1584384" y="63834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ttore 1 69"/>
          <p:cNvCxnSpPr/>
          <p:nvPr/>
        </p:nvCxnSpPr>
        <p:spPr>
          <a:xfrm flipH="1">
            <a:off x="1656392" y="6383406"/>
            <a:ext cx="72008" cy="7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CasellaDiTesto 4100"/>
          <p:cNvSpPr txBox="1"/>
          <p:nvPr/>
        </p:nvSpPr>
        <p:spPr>
          <a:xfrm>
            <a:off x="798873" y="4716872"/>
            <a:ext cx="720080" cy="369332"/>
          </a:xfrm>
          <a:prstGeom prst="rect">
            <a:avLst/>
          </a:prstGeom>
          <a:noFill/>
          <a:ln>
            <a:noFill/>
          </a:ln>
        </p:spPr>
        <p:txBody>
          <a:bodyPr wrap="square" rtlCol="0">
            <a:spAutoFit/>
          </a:bodyPr>
          <a:lstStyle/>
          <a:p>
            <a:r>
              <a:rPr lang="it-IT" dirty="0" err="1" smtClean="0"/>
              <a:t>f.e.m</a:t>
            </a:r>
            <a:endParaRPr lang="it-IT" dirty="0"/>
          </a:p>
        </p:txBody>
      </p:sp>
      <p:sp>
        <p:nvSpPr>
          <p:cNvPr id="77" name="CasellaDiTesto 76"/>
          <p:cNvSpPr txBox="1"/>
          <p:nvPr/>
        </p:nvSpPr>
        <p:spPr>
          <a:xfrm>
            <a:off x="5051096" y="4652788"/>
            <a:ext cx="637743" cy="369332"/>
          </a:xfrm>
          <a:prstGeom prst="rect">
            <a:avLst/>
          </a:prstGeom>
          <a:noFill/>
          <a:ln>
            <a:noFill/>
          </a:ln>
        </p:spPr>
        <p:txBody>
          <a:bodyPr wrap="square" rtlCol="0">
            <a:spAutoFit/>
          </a:bodyPr>
          <a:lstStyle/>
          <a:p>
            <a:r>
              <a:rPr lang="it-IT" dirty="0" err="1" smtClean="0"/>
              <a:t>Z</a:t>
            </a:r>
            <a:r>
              <a:rPr lang="it-IT" baseline="-25000" dirty="0" err="1"/>
              <a:t>c</a:t>
            </a:r>
            <a:endParaRPr lang="it-IT" baseline="-25000" dirty="0"/>
          </a:p>
        </p:txBody>
      </p:sp>
      <p:sp>
        <p:nvSpPr>
          <p:cNvPr id="79" name="CasellaDiTesto 78"/>
          <p:cNvSpPr txBox="1"/>
          <p:nvPr/>
        </p:nvSpPr>
        <p:spPr>
          <a:xfrm>
            <a:off x="2853623" y="3299288"/>
            <a:ext cx="699536" cy="369332"/>
          </a:xfrm>
          <a:prstGeom prst="rect">
            <a:avLst/>
          </a:prstGeom>
          <a:noFill/>
          <a:ln>
            <a:noFill/>
          </a:ln>
        </p:spPr>
        <p:txBody>
          <a:bodyPr wrap="square" rtlCol="0">
            <a:spAutoFit/>
          </a:bodyPr>
          <a:lstStyle/>
          <a:p>
            <a:r>
              <a:rPr lang="it-IT" dirty="0" smtClean="0"/>
              <a:t>Z</a:t>
            </a:r>
            <a:endParaRPr lang="it-IT" baseline="-25000" dirty="0"/>
          </a:p>
        </p:txBody>
      </p:sp>
      <p:sp>
        <p:nvSpPr>
          <p:cNvPr id="80" name="CasellaDiTesto 79"/>
          <p:cNvSpPr txBox="1"/>
          <p:nvPr/>
        </p:nvSpPr>
        <p:spPr>
          <a:xfrm>
            <a:off x="1729060" y="5171496"/>
            <a:ext cx="637743" cy="369332"/>
          </a:xfrm>
          <a:prstGeom prst="rect">
            <a:avLst/>
          </a:prstGeom>
          <a:noFill/>
          <a:ln>
            <a:noFill/>
          </a:ln>
        </p:spPr>
        <p:txBody>
          <a:bodyPr wrap="square" rtlCol="0">
            <a:spAutoFit/>
          </a:bodyPr>
          <a:lstStyle/>
          <a:p>
            <a:r>
              <a:rPr lang="it-IT" dirty="0" err="1" smtClean="0"/>
              <a:t>Z</a:t>
            </a:r>
            <a:r>
              <a:rPr lang="it-IT" baseline="-25000" dirty="0" err="1"/>
              <a:t>s</a:t>
            </a:r>
            <a:endParaRPr lang="it-IT" baseline="-25000" dirty="0"/>
          </a:p>
        </p:txBody>
      </p:sp>
      <p:sp>
        <p:nvSpPr>
          <p:cNvPr id="81" name="CasellaDiTesto 80"/>
          <p:cNvSpPr txBox="1"/>
          <p:nvPr/>
        </p:nvSpPr>
        <p:spPr>
          <a:xfrm>
            <a:off x="2645015" y="4989854"/>
            <a:ext cx="637743" cy="369332"/>
          </a:xfrm>
          <a:prstGeom prst="rect">
            <a:avLst/>
          </a:prstGeom>
          <a:noFill/>
          <a:ln>
            <a:noFill/>
          </a:ln>
        </p:spPr>
        <p:txBody>
          <a:bodyPr wrap="square" rtlCol="0">
            <a:spAutoFit/>
          </a:bodyPr>
          <a:lstStyle/>
          <a:p>
            <a:r>
              <a:rPr lang="it-IT" dirty="0" err="1" smtClean="0"/>
              <a:t>Z</a:t>
            </a:r>
            <a:r>
              <a:rPr lang="it-IT" baseline="-25000" dirty="0" err="1"/>
              <a:t>p</a:t>
            </a:r>
            <a:endParaRPr lang="it-IT" baseline="-25000" dirty="0"/>
          </a:p>
        </p:txBody>
      </p:sp>
      <p:sp>
        <p:nvSpPr>
          <p:cNvPr id="4102" name="CasellaDiTesto 4101"/>
          <p:cNvSpPr txBox="1"/>
          <p:nvPr/>
        </p:nvSpPr>
        <p:spPr>
          <a:xfrm>
            <a:off x="4234926" y="4315948"/>
            <a:ext cx="442788" cy="369332"/>
          </a:xfrm>
          <a:prstGeom prst="rect">
            <a:avLst/>
          </a:prstGeom>
          <a:noFill/>
          <a:ln>
            <a:noFill/>
          </a:ln>
        </p:spPr>
        <p:txBody>
          <a:bodyPr wrap="square" rtlCol="0">
            <a:spAutoFit/>
          </a:bodyPr>
          <a:lstStyle/>
          <a:p>
            <a:r>
              <a:rPr lang="it-IT" dirty="0"/>
              <a:t>C</a:t>
            </a:r>
          </a:p>
        </p:txBody>
      </p:sp>
      <p:sp>
        <p:nvSpPr>
          <p:cNvPr id="4108" name="Ovale 4107"/>
          <p:cNvSpPr/>
          <p:nvPr/>
        </p:nvSpPr>
        <p:spPr>
          <a:xfrm>
            <a:off x="798873" y="4729193"/>
            <a:ext cx="720080" cy="3982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09" name="Ovale 4108"/>
          <p:cNvSpPr/>
          <p:nvPr/>
        </p:nvSpPr>
        <p:spPr>
          <a:xfrm>
            <a:off x="1729060" y="5216396"/>
            <a:ext cx="318871" cy="36121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10" name="Ovale 4109"/>
          <p:cNvSpPr/>
          <p:nvPr/>
        </p:nvSpPr>
        <p:spPr>
          <a:xfrm>
            <a:off x="2803763" y="3299288"/>
            <a:ext cx="387803" cy="36481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11" name="Ovale 4110"/>
          <p:cNvSpPr/>
          <p:nvPr/>
        </p:nvSpPr>
        <p:spPr>
          <a:xfrm>
            <a:off x="2664504" y="5018124"/>
            <a:ext cx="350245" cy="40350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12" name="Ovale 4111"/>
          <p:cNvSpPr/>
          <p:nvPr/>
        </p:nvSpPr>
        <p:spPr>
          <a:xfrm>
            <a:off x="4249340" y="4338405"/>
            <a:ext cx="288032" cy="31438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13" name="Ovale 4112"/>
          <p:cNvSpPr/>
          <p:nvPr/>
        </p:nvSpPr>
        <p:spPr>
          <a:xfrm>
            <a:off x="5001788" y="4640618"/>
            <a:ext cx="422380" cy="41819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116" name="Connettore 2 4115"/>
          <p:cNvCxnSpPr/>
          <p:nvPr/>
        </p:nvCxnSpPr>
        <p:spPr>
          <a:xfrm flipV="1">
            <a:off x="4440136" y="2783328"/>
            <a:ext cx="432937" cy="155562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119" name="Connettore 2 4118"/>
          <p:cNvCxnSpPr>
            <a:stCxn id="4113" idx="0"/>
            <a:endCxn id="4120" idx="2"/>
          </p:cNvCxnSpPr>
          <p:nvPr/>
        </p:nvCxnSpPr>
        <p:spPr>
          <a:xfrm flipV="1">
            <a:off x="5212978" y="1805764"/>
            <a:ext cx="415387" cy="283485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120" name="CasellaDiTesto 4119"/>
          <p:cNvSpPr txBox="1"/>
          <p:nvPr/>
        </p:nvSpPr>
        <p:spPr>
          <a:xfrm>
            <a:off x="5288578" y="1467210"/>
            <a:ext cx="679573" cy="338554"/>
          </a:xfrm>
          <a:prstGeom prst="rect">
            <a:avLst/>
          </a:prstGeom>
          <a:noFill/>
          <a:ln>
            <a:noFill/>
          </a:ln>
        </p:spPr>
        <p:txBody>
          <a:bodyPr wrap="square" rtlCol="0">
            <a:spAutoFit/>
          </a:bodyPr>
          <a:lstStyle/>
          <a:p>
            <a:r>
              <a:rPr lang="it-IT" sz="1600" dirty="0" err="1" smtClean="0"/>
              <a:t>leaks</a:t>
            </a:r>
            <a:endParaRPr lang="it-IT" sz="1600" dirty="0"/>
          </a:p>
        </p:txBody>
      </p:sp>
      <p:cxnSp>
        <p:nvCxnSpPr>
          <p:cNvPr id="4127" name="Connettore 2 4126"/>
          <p:cNvCxnSpPr>
            <a:stCxn id="63" idx="0"/>
          </p:cNvCxnSpPr>
          <p:nvPr/>
        </p:nvCxnSpPr>
        <p:spPr>
          <a:xfrm flipH="1" flipV="1">
            <a:off x="2853623" y="2291176"/>
            <a:ext cx="90327" cy="88598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130" name="CasellaDiTesto 4129"/>
          <p:cNvSpPr txBox="1"/>
          <p:nvPr/>
        </p:nvSpPr>
        <p:spPr>
          <a:xfrm>
            <a:off x="2913741" y="1667380"/>
            <a:ext cx="1226211" cy="400110"/>
          </a:xfrm>
          <a:prstGeom prst="rect">
            <a:avLst/>
          </a:prstGeom>
          <a:noFill/>
          <a:ln>
            <a:noFill/>
          </a:ln>
        </p:spPr>
        <p:txBody>
          <a:bodyPr wrap="square" rtlCol="0">
            <a:spAutoFit/>
          </a:bodyPr>
          <a:lstStyle/>
          <a:p>
            <a:r>
              <a:rPr lang="it-IT" sz="2000" b="1" dirty="0" smtClean="0">
                <a:latin typeface="Candara" panose="020E0502030303020204" pitchFamily="34" charset="0"/>
              </a:rPr>
              <a:t>= 1/Z </a:t>
            </a:r>
            <a:endParaRPr lang="it-IT" sz="2000" b="1" dirty="0">
              <a:latin typeface="Candara" panose="020E0502030303020204" pitchFamily="34" charset="0"/>
            </a:endParaRPr>
          </a:p>
        </p:txBody>
      </p:sp>
      <p:sp>
        <p:nvSpPr>
          <p:cNvPr id="4132" name="CasellaDiTesto 4131"/>
          <p:cNvSpPr txBox="1"/>
          <p:nvPr/>
        </p:nvSpPr>
        <p:spPr>
          <a:xfrm>
            <a:off x="6300192" y="1422323"/>
            <a:ext cx="2736304" cy="4154984"/>
          </a:xfrm>
          <a:prstGeom prst="rect">
            <a:avLst/>
          </a:prstGeom>
          <a:noFill/>
        </p:spPr>
        <p:txBody>
          <a:bodyPr wrap="square" rtlCol="0">
            <a:spAutoFit/>
          </a:bodyPr>
          <a:lstStyle/>
          <a:p>
            <a:pPr>
              <a:lnSpc>
                <a:spcPct val="200000"/>
              </a:lnSpc>
            </a:pPr>
            <a:r>
              <a:rPr lang="it-IT" b="1" dirty="0" err="1" smtClean="0"/>
              <a:t>f.e.m</a:t>
            </a:r>
            <a:r>
              <a:rPr lang="it-IT" b="1" dirty="0"/>
              <a:t> </a:t>
            </a:r>
            <a:r>
              <a:rPr lang="it-IT" dirty="0" smtClean="0"/>
              <a:t>= </a:t>
            </a:r>
            <a:r>
              <a:rPr lang="it-IT" dirty="0" err="1" smtClean="0"/>
              <a:t>electromotive</a:t>
            </a:r>
            <a:r>
              <a:rPr lang="it-IT" dirty="0" smtClean="0"/>
              <a:t> force </a:t>
            </a:r>
            <a:r>
              <a:rPr lang="it-IT" dirty="0" err="1" smtClean="0"/>
              <a:t>pump</a:t>
            </a:r>
            <a:r>
              <a:rPr lang="it-IT" dirty="0" smtClean="0"/>
              <a:t>  </a:t>
            </a:r>
          </a:p>
          <a:p>
            <a:pPr>
              <a:lnSpc>
                <a:spcPct val="200000"/>
              </a:lnSpc>
            </a:pPr>
            <a:r>
              <a:rPr lang="it-IT" b="1" dirty="0" smtClean="0"/>
              <a:t>Z</a:t>
            </a:r>
            <a:r>
              <a:rPr lang="it-IT" dirty="0" smtClean="0"/>
              <a:t> = Pipe </a:t>
            </a:r>
            <a:r>
              <a:rPr lang="it-IT" dirty="0" err="1" smtClean="0"/>
              <a:t>Impedance</a:t>
            </a:r>
            <a:endParaRPr lang="it-IT" dirty="0" smtClean="0"/>
          </a:p>
          <a:p>
            <a:pPr>
              <a:lnSpc>
                <a:spcPct val="200000"/>
              </a:lnSpc>
            </a:pPr>
            <a:r>
              <a:rPr lang="it-IT" b="1" dirty="0" err="1" smtClean="0"/>
              <a:t>Z</a:t>
            </a:r>
            <a:r>
              <a:rPr lang="it-IT" b="1" baseline="-25000" dirty="0" err="1"/>
              <a:t>c</a:t>
            </a:r>
            <a:r>
              <a:rPr lang="it-IT" baseline="-25000" dirty="0" smtClean="0"/>
              <a:t> </a:t>
            </a:r>
            <a:r>
              <a:rPr lang="it-IT" dirty="0" smtClean="0"/>
              <a:t> = </a:t>
            </a:r>
            <a:r>
              <a:rPr lang="it-IT" dirty="0" err="1" smtClean="0"/>
              <a:t>Leaks</a:t>
            </a:r>
            <a:r>
              <a:rPr lang="it-IT" dirty="0" smtClean="0"/>
              <a:t> </a:t>
            </a:r>
            <a:r>
              <a:rPr lang="it-IT" dirty="0" err="1" smtClean="0"/>
              <a:t>Impedance</a:t>
            </a:r>
            <a:endParaRPr lang="it-IT" dirty="0" smtClean="0"/>
          </a:p>
          <a:p>
            <a:pPr>
              <a:lnSpc>
                <a:spcPct val="200000"/>
              </a:lnSpc>
            </a:pPr>
            <a:r>
              <a:rPr lang="it-IT" b="1" dirty="0" err="1" smtClean="0"/>
              <a:t>Z</a:t>
            </a:r>
            <a:r>
              <a:rPr lang="it-IT" b="1" baseline="-25000" dirty="0" err="1" smtClean="0"/>
              <a:t>p</a:t>
            </a:r>
            <a:r>
              <a:rPr lang="it-IT" b="1" baseline="-25000" dirty="0" smtClean="0"/>
              <a:t> </a:t>
            </a:r>
            <a:r>
              <a:rPr lang="it-IT" b="1" dirty="0" smtClean="0"/>
              <a:t>, </a:t>
            </a:r>
            <a:r>
              <a:rPr lang="it-IT" b="1" dirty="0" err="1" smtClean="0"/>
              <a:t>Z</a:t>
            </a:r>
            <a:r>
              <a:rPr lang="it-IT" b="1" baseline="-25000" dirty="0" err="1" smtClean="0"/>
              <a:t>s</a:t>
            </a:r>
            <a:r>
              <a:rPr lang="it-IT" b="1" baseline="-25000" dirty="0" smtClean="0"/>
              <a:t> </a:t>
            </a:r>
            <a:r>
              <a:rPr lang="it-IT" b="1" dirty="0" smtClean="0"/>
              <a:t> </a:t>
            </a:r>
            <a:r>
              <a:rPr lang="it-IT" dirty="0" smtClean="0"/>
              <a:t>= </a:t>
            </a:r>
            <a:r>
              <a:rPr lang="it-IT" dirty="0" err="1" smtClean="0"/>
              <a:t>Pump’s</a:t>
            </a:r>
            <a:r>
              <a:rPr lang="it-IT" dirty="0" smtClean="0"/>
              <a:t> </a:t>
            </a:r>
            <a:r>
              <a:rPr lang="it-IT" dirty="0" err="1" smtClean="0"/>
              <a:t>Impedance</a:t>
            </a:r>
            <a:r>
              <a:rPr lang="it-IT" dirty="0" smtClean="0"/>
              <a:t> </a:t>
            </a:r>
          </a:p>
          <a:p>
            <a:pPr>
              <a:lnSpc>
                <a:spcPct val="200000"/>
              </a:lnSpc>
            </a:pPr>
            <a:r>
              <a:rPr lang="it-IT" b="1" dirty="0" smtClean="0"/>
              <a:t>C</a:t>
            </a:r>
            <a:r>
              <a:rPr lang="it-IT" dirty="0" smtClean="0"/>
              <a:t> = Volume of </a:t>
            </a:r>
            <a:r>
              <a:rPr lang="it-IT" dirty="0" err="1" smtClean="0"/>
              <a:t>Vacuum</a:t>
            </a:r>
            <a:r>
              <a:rPr lang="it-IT" dirty="0" smtClean="0"/>
              <a:t> </a:t>
            </a:r>
            <a:r>
              <a:rPr lang="it-IT" dirty="0" err="1" smtClean="0"/>
              <a:t>Chamber</a:t>
            </a:r>
            <a:endParaRPr lang="it-IT" dirty="0"/>
          </a:p>
          <a:p>
            <a:endParaRPr lang="it-IT" baseline="-25000" dirty="0"/>
          </a:p>
        </p:txBody>
      </p:sp>
      <p:sp>
        <p:nvSpPr>
          <p:cNvPr id="59" name="CasellaDiTesto 58"/>
          <p:cNvSpPr txBox="1"/>
          <p:nvPr/>
        </p:nvSpPr>
        <p:spPr>
          <a:xfrm>
            <a:off x="983573" y="107921"/>
            <a:ext cx="7844007" cy="584775"/>
          </a:xfrm>
          <a:prstGeom prst="rect">
            <a:avLst/>
          </a:prstGeom>
          <a:noFill/>
        </p:spPr>
        <p:txBody>
          <a:bodyPr wrap="none" rtlCol="0">
            <a:spAutoFit/>
          </a:bodyPr>
          <a:lstStyle/>
          <a:p>
            <a:r>
              <a:rPr lang="it-IT" sz="3200" b="1" i="1" dirty="0" err="1">
                <a:solidFill>
                  <a:prstClr val="black"/>
                </a:solidFill>
                <a:latin typeface="Candara" panose="020E0502030303020204" pitchFamily="34" charset="0"/>
              </a:rPr>
              <a:t>Electrical</a:t>
            </a:r>
            <a:r>
              <a:rPr lang="it-IT" sz="3200" b="1" i="1" dirty="0">
                <a:solidFill>
                  <a:prstClr val="black"/>
                </a:solidFill>
                <a:latin typeface="Candara" panose="020E0502030303020204" pitchFamily="34" charset="0"/>
              </a:rPr>
              <a:t> </a:t>
            </a:r>
            <a:r>
              <a:rPr lang="it-IT" sz="3200" b="1" i="1" dirty="0" err="1" smtClean="0">
                <a:solidFill>
                  <a:prstClr val="black"/>
                </a:solidFill>
                <a:latin typeface="Candara" panose="020E0502030303020204" pitchFamily="34" charset="0"/>
              </a:rPr>
              <a:t>Analogy</a:t>
            </a:r>
            <a:r>
              <a:rPr lang="it-IT" sz="3200" b="1" i="1" dirty="0" smtClean="0">
                <a:solidFill>
                  <a:prstClr val="black"/>
                </a:solidFill>
                <a:latin typeface="Candara" panose="020E0502030303020204" pitchFamily="34" charset="0"/>
              </a:rPr>
              <a:t> of </a:t>
            </a:r>
            <a:r>
              <a:rPr lang="it-IT" sz="3200" b="1" i="1" dirty="0">
                <a:solidFill>
                  <a:prstClr val="black"/>
                </a:solidFill>
                <a:latin typeface="Candara" panose="020E0502030303020204" pitchFamily="34" charset="0"/>
              </a:rPr>
              <a:t>a </a:t>
            </a:r>
            <a:r>
              <a:rPr lang="it-IT" sz="3200" b="1" i="1" dirty="0" err="1">
                <a:solidFill>
                  <a:prstClr val="black"/>
                </a:solidFill>
                <a:latin typeface="Candara" panose="020E0502030303020204" pitchFamily="34" charset="0"/>
              </a:rPr>
              <a:t>Vacuum</a:t>
            </a:r>
            <a:r>
              <a:rPr lang="it-IT" sz="3200" b="1" i="1" dirty="0">
                <a:solidFill>
                  <a:prstClr val="black"/>
                </a:solidFill>
                <a:latin typeface="Candara" panose="020E0502030303020204" pitchFamily="34" charset="0"/>
              </a:rPr>
              <a:t> </a:t>
            </a:r>
            <a:r>
              <a:rPr lang="it-IT" sz="3200" b="1" i="1" dirty="0" smtClean="0">
                <a:solidFill>
                  <a:prstClr val="black"/>
                </a:solidFill>
                <a:latin typeface="Candara" panose="020E0502030303020204" pitchFamily="34" charset="0"/>
              </a:rPr>
              <a:t>System (2/2)</a:t>
            </a:r>
            <a:endParaRPr lang="it-IT" sz="3200" b="1" i="1" dirty="0">
              <a:solidFill>
                <a:prstClr val="black"/>
              </a:solidFill>
              <a:latin typeface="Candara" panose="020E0502030303020204" pitchFamily="34" charset="0"/>
            </a:endParaRPr>
          </a:p>
        </p:txBody>
      </p:sp>
      <p:sp>
        <p:nvSpPr>
          <p:cNvPr id="2" name="Rettangolo 1"/>
          <p:cNvSpPr/>
          <p:nvPr/>
        </p:nvSpPr>
        <p:spPr>
          <a:xfrm>
            <a:off x="683568" y="4005064"/>
            <a:ext cx="2507998" cy="212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ttore 2 5"/>
          <p:cNvCxnSpPr>
            <a:stCxn id="2" idx="0"/>
            <a:endCxn id="4105" idx="0"/>
          </p:cNvCxnSpPr>
          <p:nvPr/>
        </p:nvCxnSpPr>
        <p:spPr>
          <a:xfrm flipH="1" flipV="1">
            <a:off x="1601438" y="2435192"/>
            <a:ext cx="336129" cy="15698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3" name="Rettangolo 62"/>
          <p:cNvSpPr/>
          <p:nvPr/>
        </p:nvSpPr>
        <p:spPr>
          <a:xfrm>
            <a:off x="2299160" y="3177162"/>
            <a:ext cx="1289580" cy="7558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ttangolo 63"/>
          <p:cNvSpPr/>
          <p:nvPr/>
        </p:nvSpPr>
        <p:spPr>
          <a:xfrm>
            <a:off x="3765201" y="3878457"/>
            <a:ext cx="1923638" cy="21262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Connettore 2 64"/>
          <p:cNvCxnSpPr>
            <a:stCxn id="64" idx="0"/>
          </p:cNvCxnSpPr>
          <p:nvPr/>
        </p:nvCxnSpPr>
        <p:spPr>
          <a:xfrm flipH="1" flipV="1">
            <a:off x="4683072" y="2308585"/>
            <a:ext cx="43948" cy="15698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2664504" y="1636487"/>
            <a:ext cx="888655" cy="43100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27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27"/>
                                        </p:tgtEl>
                                        <p:attrNameLst>
                                          <p:attrName>style.visibility</p:attrName>
                                        </p:attrNameLst>
                                      </p:cBhvr>
                                      <p:to>
                                        <p:strVal val="visible"/>
                                      </p:to>
                                    </p:set>
                                    <p:animEffect transition="in" filter="fade">
                                      <p:cBhvr>
                                        <p:cTn id="15" dur="500"/>
                                        <p:tgtEl>
                                          <p:spTgt spid="41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16"/>
                                        </p:tgtEl>
                                        <p:attrNameLst>
                                          <p:attrName>style.visibility</p:attrName>
                                        </p:attrNameLst>
                                      </p:cBhvr>
                                      <p:to>
                                        <p:strVal val="visible"/>
                                      </p:to>
                                    </p:set>
                                    <p:animEffect transition="in" filter="fade">
                                      <p:cBhvr>
                                        <p:cTn id="23" dur="500"/>
                                        <p:tgtEl>
                                          <p:spTgt spid="41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10" presetClass="entr" presetSubtype="0" fill="hold" nodeType="withEffect">
                                  <p:stCondLst>
                                    <p:cond delay="0"/>
                                  </p:stCondLst>
                                  <p:childTnLst>
                                    <p:set>
                                      <p:cBhvr>
                                        <p:cTn id="28" dur="1" fill="hold">
                                          <p:stCondLst>
                                            <p:cond delay="0"/>
                                          </p:stCondLst>
                                        </p:cTn>
                                        <p:tgtEl>
                                          <p:spTgt spid="4119"/>
                                        </p:tgtEl>
                                        <p:attrNameLst>
                                          <p:attrName>style.visibility</p:attrName>
                                        </p:attrNameLst>
                                      </p:cBhvr>
                                      <p:to>
                                        <p:strVal val="visible"/>
                                      </p:to>
                                    </p:set>
                                    <p:animEffect transition="in" filter="fade">
                                      <p:cBhvr>
                                        <p:cTn id="29" dur="500"/>
                                        <p:tgtEl>
                                          <p:spTgt spid="4119"/>
                                        </p:tgtEl>
                                      </p:cBhvr>
                                    </p:animEffect>
                                  </p:childTnLst>
                                </p:cTn>
                              </p:par>
                              <p:par>
                                <p:cTn id="30" presetID="10"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3" grpId="0" animBg="1"/>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43408"/>
            <a:ext cx="6781800" cy="1080120"/>
          </a:xfrm>
        </p:spPr>
        <p:txBody>
          <a:bodyPr>
            <a:normAutofit/>
          </a:bodyPr>
          <a:lstStyle/>
          <a:p>
            <a:pPr algn="ctr"/>
            <a:r>
              <a:rPr lang="it-IT" sz="4800" dirty="0">
                <a:latin typeface="Candara" panose="020E0502030303020204" pitchFamily="34" charset="0"/>
              </a:rPr>
              <a:t>Index</a:t>
            </a:r>
          </a:p>
        </p:txBody>
      </p:sp>
      <p:sp>
        <p:nvSpPr>
          <p:cNvPr id="3" name="Segnaposto contenuto 2"/>
          <p:cNvSpPr>
            <a:spLocks noGrp="1"/>
          </p:cNvSpPr>
          <p:nvPr>
            <p:ph idx="1"/>
          </p:nvPr>
        </p:nvSpPr>
        <p:spPr>
          <a:xfrm>
            <a:off x="395536" y="764704"/>
            <a:ext cx="8352928" cy="5472608"/>
          </a:xfrm>
        </p:spPr>
        <p:txBody>
          <a:bodyPr>
            <a:noAutofit/>
          </a:bodyPr>
          <a:lstStyle/>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INTRODUCTION</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Vacuum Definition and Applications</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Pressure measurements and Vacuum  classification</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Vacuum in particle accelerators</a:t>
            </a:r>
          </a:p>
          <a:p>
            <a:pPr marL="0" indent="0">
              <a:buNone/>
            </a:pPr>
            <a:endParaRPr lang="en-US" sz="1200" dirty="0" smtClean="0">
              <a:solidFill>
                <a:schemeClr val="tx1">
                  <a:lumMod val="85000"/>
                  <a:lumOff val="15000"/>
                </a:schemeClr>
              </a:solidFill>
              <a:latin typeface="Candara" panose="020E0502030303020204" pitchFamily="34" charset="0"/>
              <a:ea typeface="+mj-ea"/>
              <a:cs typeface="+mj-cs"/>
            </a:endParaRPr>
          </a:p>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BASIC CONCEPTS</a:t>
            </a:r>
          </a:p>
          <a:p>
            <a:pPr>
              <a:buFont typeface="+mj-lt"/>
              <a:buAutoNum type="arabicPeriod"/>
            </a:pPr>
            <a:r>
              <a:rPr lang="en-US" sz="1200" dirty="0">
                <a:latin typeface="Candara" panose="020E0502030303020204" pitchFamily="34" charset="0"/>
              </a:rPr>
              <a:t>Mean free path and Gas Flow Regimes ( Transition, Molecular and Viscous)</a:t>
            </a:r>
          </a:p>
          <a:p>
            <a:pPr>
              <a:buFont typeface="+mj-lt"/>
              <a:buAutoNum type="arabicPeriod"/>
            </a:pPr>
            <a:r>
              <a:rPr lang="en-US" sz="1200" dirty="0">
                <a:latin typeface="Candara" panose="020E0502030303020204" pitchFamily="34" charset="0"/>
              </a:rPr>
              <a:t>Gas flow rate and pumping speed</a:t>
            </a:r>
          </a:p>
          <a:p>
            <a:pPr>
              <a:buFont typeface="+mj-lt"/>
              <a:buAutoNum type="arabicPeriod"/>
            </a:pPr>
            <a:r>
              <a:rPr lang="en-US" sz="1200" dirty="0">
                <a:latin typeface="Candara" panose="020E0502030303020204" pitchFamily="34" charset="0"/>
              </a:rPr>
              <a:t>Desorption, Outgassing and Degassing </a:t>
            </a:r>
          </a:p>
          <a:p>
            <a:pPr>
              <a:buFont typeface="+mj-lt"/>
              <a:buAutoNum type="arabicPeriod"/>
            </a:pPr>
            <a:r>
              <a:rPr lang="en-US" sz="1200" dirty="0">
                <a:latin typeface="Candara" panose="020E0502030303020204" pitchFamily="34" charset="0"/>
              </a:rPr>
              <a:t>Leaks</a:t>
            </a:r>
          </a:p>
          <a:p>
            <a:pPr>
              <a:buFont typeface="+mj-lt"/>
              <a:buAutoNum type="arabicPeriod"/>
            </a:pPr>
            <a:r>
              <a:rPr lang="en-US" sz="1200" dirty="0">
                <a:latin typeface="Candara" panose="020E0502030303020204" pitchFamily="34" charset="0"/>
              </a:rPr>
              <a:t>Throughput Q=p*S</a:t>
            </a:r>
          </a:p>
          <a:p>
            <a:pPr>
              <a:buFont typeface="+mj-lt"/>
              <a:buAutoNum type="arabicPeriod"/>
            </a:pPr>
            <a:r>
              <a:rPr lang="en-US" sz="1200" dirty="0">
                <a:latin typeface="Candara" panose="020E0502030303020204" pitchFamily="34" charset="0"/>
              </a:rPr>
              <a:t>Pumping Speed</a:t>
            </a:r>
          </a:p>
          <a:p>
            <a:pPr>
              <a:buFont typeface="+mj-lt"/>
              <a:buAutoNum type="arabicPeriod"/>
            </a:pPr>
            <a:r>
              <a:rPr lang="en-US" sz="1200" dirty="0" smtClean="0">
                <a:latin typeface="Candara" panose="020E0502030303020204" pitchFamily="34" charset="0"/>
              </a:rPr>
              <a:t>Residual </a:t>
            </a:r>
            <a:r>
              <a:rPr lang="en-US" sz="1200" dirty="0">
                <a:latin typeface="Candara" panose="020E0502030303020204" pitchFamily="34" charset="0"/>
              </a:rPr>
              <a:t>Gas Composition</a:t>
            </a:r>
          </a:p>
          <a:p>
            <a:pPr>
              <a:buFont typeface="+mj-lt"/>
              <a:buAutoNum type="arabicPeriod"/>
            </a:pPr>
            <a:r>
              <a:rPr lang="en-US" sz="1200" dirty="0">
                <a:latin typeface="Candara" panose="020E0502030303020204" pitchFamily="34" charset="0"/>
              </a:rPr>
              <a:t>Vacuum Conductance, Series and Parallel</a:t>
            </a:r>
          </a:p>
          <a:p>
            <a:pPr>
              <a:buFont typeface="+mj-lt"/>
              <a:buAutoNum type="arabicPeriod"/>
            </a:pPr>
            <a:r>
              <a:rPr lang="en-US" sz="1200" dirty="0">
                <a:latin typeface="Candara" panose="020E0502030303020204" pitchFamily="34" charset="0"/>
              </a:rPr>
              <a:t>Electrical Analogy and Examples</a:t>
            </a:r>
          </a:p>
          <a:p>
            <a:pPr marL="0" indent="0">
              <a:buNone/>
            </a:pPr>
            <a:endParaRPr lang="en-US" sz="1200" dirty="0" smtClean="0">
              <a:solidFill>
                <a:schemeClr val="tx1">
                  <a:lumMod val="85000"/>
                  <a:lumOff val="15000"/>
                </a:schemeClr>
              </a:solidFill>
              <a:latin typeface="Candara" panose="020E0502030303020204" pitchFamily="34" charset="0"/>
              <a:ea typeface="+mj-ea"/>
              <a:cs typeface="+mj-cs"/>
            </a:endParaRPr>
          </a:p>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PUMPING TECHNOLOGY</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Primary pumping systems: Scroll Pump, </a:t>
            </a:r>
            <a:r>
              <a:rPr lang="en-US" sz="1200" dirty="0" err="1" smtClean="0">
                <a:solidFill>
                  <a:schemeClr val="tx1">
                    <a:lumMod val="85000"/>
                    <a:lumOff val="15000"/>
                  </a:schemeClr>
                </a:solidFill>
                <a:latin typeface="Candara" panose="020E0502030303020204" pitchFamily="34" charset="0"/>
                <a:ea typeface="+mj-ea"/>
                <a:cs typeface="+mj-cs"/>
              </a:rPr>
              <a:t>Turbomolecular</a:t>
            </a:r>
            <a:r>
              <a:rPr lang="en-US" sz="1200" dirty="0" smtClean="0">
                <a:solidFill>
                  <a:schemeClr val="tx1">
                    <a:lumMod val="85000"/>
                    <a:lumOff val="15000"/>
                  </a:schemeClr>
                </a:solidFill>
                <a:latin typeface="Candara" panose="020E0502030303020204" pitchFamily="34" charset="0"/>
                <a:ea typeface="+mj-ea"/>
                <a:cs typeface="+mj-cs"/>
              </a:rPr>
              <a:t> Pump, </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UHV pumping system: Ion Pump, Getter Pump, </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Vacuum Gauge </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Leak Detectors</a:t>
            </a:r>
          </a:p>
          <a:p>
            <a:pPr marL="0" indent="0">
              <a:buNone/>
            </a:pPr>
            <a:endParaRPr lang="en-US" sz="1200" dirty="0" smtClean="0">
              <a:solidFill>
                <a:schemeClr val="tx1">
                  <a:lumMod val="85000"/>
                  <a:lumOff val="15000"/>
                </a:schemeClr>
              </a:solidFill>
              <a:latin typeface="Candara" panose="020E0502030303020204" pitchFamily="34" charset="0"/>
              <a:ea typeface="+mj-ea"/>
              <a:cs typeface="+mj-cs"/>
            </a:endParaRPr>
          </a:p>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VACUUM SYSTEM DESIGN</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Materials</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Clean Process</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Laboratory experience description</a:t>
            </a:r>
            <a:endParaRPr lang="en-US" sz="1200" dirty="0">
              <a:solidFill>
                <a:schemeClr val="tx1">
                  <a:lumMod val="85000"/>
                  <a:lumOff val="15000"/>
                </a:schemeClr>
              </a:solidFill>
              <a:latin typeface="Candara" panose="020E0502030303020204" pitchFamily="34" charset="0"/>
              <a:ea typeface="+mj-ea"/>
              <a:cs typeface="+mj-cs"/>
            </a:endParaRPr>
          </a:p>
        </p:txBody>
      </p:sp>
    </p:spTree>
    <p:extLst>
      <p:ext uri="{BB962C8B-B14F-4D97-AF65-F5344CB8AC3E}">
        <p14:creationId xmlns:p14="http://schemas.microsoft.com/office/powerpoint/2010/main" val="202893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847602" y="692696"/>
            <a:ext cx="5171929" cy="1256947"/>
          </a:xfrm>
          <a:prstGeom prst="rect">
            <a:avLst/>
          </a:prstGeom>
        </p:spPr>
        <p:txBody>
          <a:bodyPr wrap="none">
            <a:spAutoFit/>
          </a:bodyPr>
          <a:lstStyle/>
          <a:p>
            <a:pPr>
              <a:lnSpc>
                <a:spcPct val="200000"/>
              </a:lnSpc>
            </a:pPr>
            <a:r>
              <a:rPr lang="it-IT" sz="4400" dirty="0" err="1" smtClean="0">
                <a:latin typeface="Candara" panose="020E0502030303020204" pitchFamily="34" charset="0"/>
              </a:rPr>
              <a:t>Pumping</a:t>
            </a:r>
            <a:r>
              <a:rPr lang="it-IT" sz="4400" dirty="0" smtClean="0">
                <a:latin typeface="Candara" panose="020E0502030303020204" pitchFamily="34" charset="0"/>
              </a:rPr>
              <a:t> Technology</a:t>
            </a:r>
            <a:endParaRPr lang="it-IT" sz="4400" dirty="0">
              <a:latin typeface="Candara" panose="020E0502030303020204" pitchFamily="34" charset="0"/>
            </a:endParaRPr>
          </a:p>
        </p:txBody>
      </p:sp>
      <p:sp>
        <p:nvSpPr>
          <p:cNvPr id="2" name="Rettangolo 1"/>
          <p:cNvSpPr/>
          <p:nvPr/>
        </p:nvSpPr>
        <p:spPr>
          <a:xfrm>
            <a:off x="551458" y="2636912"/>
            <a:ext cx="8208912" cy="3477875"/>
          </a:xfrm>
          <a:prstGeom prst="rect">
            <a:avLst/>
          </a:prstGeom>
        </p:spPr>
        <p:txBody>
          <a:bodyPr wrap="square">
            <a:spAutoFit/>
          </a:bodyPr>
          <a:lstStyle/>
          <a:p>
            <a:pPr marL="457200" indent="-457200" algn="just">
              <a:lnSpc>
                <a:spcPct val="200000"/>
              </a:lnSpc>
              <a:buFont typeface="+mj-lt"/>
              <a:buAutoNum type="arabicPeriod"/>
            </a:pPr>
            <a:r>
              <a:rPr lang="en-US" sz="2200" dirty="0">
                <a:solidFill>
                  <a:schemeClr val="tx2"/>
                </a:solidFill>
                <a:latin typeface="Candara" panose="020E0502030303020204" pitchFamily="34" charset="0"/>
              </a:rPr>
              <a:t>Primary pumping systems: Scroll Pump, </a:t>
            </a:r>
            <a:r>
              <a:rPr lang="en-US" sz="2200" dirty="0" err="1">
                <a:solidFill>
                  <a:schemeClr val="tx2"/>
                </a:solidFill>
                <a:latin typeface="Candara" panose="020E0502030303020204" pitchFamily="34" charset="0"/>
              </a:rPr>
              <a:t>Turbomolecular</a:t>
            </a:r>
            <a:r>
              <a:rPr lang="en-US" sz="2200" dirty="0">
                <a:solidFill>
                  <a:schemeClr val="tx2"/>
                </a:solidFill>
                <a:latin typeface="Candara" panose="020E0502030303020204" pitchFamily="34" charset="0"/>
              </a:rPr>
              <a:t> Pump, </a:t>
            </a:r>
          </a:p>
          <a:p>
            <a:pPr marL="457200" indent="-457200" algn="just">
              <a:lnSpc>
                <a:spcPct val="200000"/>
              </a:lnSpc>
              <a:buFont typeface="+mj-lt"/>
              <a:buAutoNum type="arabicPeriod"/>
            </a:pPr>
            <a:r>
              <a:rPr lang="en-US" sz="2200" dirty="0">
                <a:solidFill>
                  <a:schemeClr val="tx2"/>
                </a:solidFill>
                <a:latin typeface="Candara" panose="020E0502030303020204" pitchFamily="34" charset="0"/>
              </a:rPr>
              <a:t>UHV pumping system: Ion</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Pump</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Getter</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Pump</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Titanium</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Sublimation</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Pump</a:t>
            </a:r>
            <a:r>
              <a:rPr lang="it-IT" sz="2200" dirty="0">
                <a:solidFill>
                  <a:schemeClr val="tx2"/>
                </a:solidFill>
                <a:latin typeface="Candara" panose="020E0502030303020204" pitchFamily="34" charset="0"/>
              </a:rPr>
              <a:t> </a:t>
            </a:r>
            <a:endParaRPr lang="it-IT" sz="2200" dirty="0" smtClean="0">
              <a:solidFill>
                <a:schemeClr val="tx2"/>
              </a:solidFill>
              <a:latin typeface="Candara" panose="020E0502030303020204" pitchFamily="34" charset="0"/>
            </a:endParaRPr>
          </a:p>
          <a:p>
            <a:pPr marL="457200" indent="-457200" algn="just">
              <a:lnSpc>
                <a:spcPct val="200000"/>
              </a:lnSpc>
              <a:buFont typeface="+mj-lt"/>
              <a:buAutoNum type="arabicPeriod"/>
            </a:pPr>
            <a:r>
              <a:rPr lang="it-IT" sz="2200" dirty="0" err="1">
                <a:solidFill>
                  <a:schemeClr val="tx2"/>
                </a:solidFill>
                <a:latin typeface="Candara" panose="020E0502030303020204" pitchFamily="34" charset="0"/>
              </a:rPr>
              <a:t>Vacuum</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Gauge</a:t>
            </a:r>
            <a:r>
              <a:rPr lang="it-IT" sz="2200" dirty="0">
                <a:solidFill>
                  <a:schemeClr val="tx2"/>
                </a:solidFill>
                <a:latin typeface="Candara" panose="020E0502030303020204" pitchFamily="34" charset="0"/>
              </a:rPr>
              <a:t> and </a:t>
            </a:r>
            <a:r>
              <a:rPr lang="it-IT" sz="2200" dirty="0" err="1">
                <a:solidFill>
                  <a:schemeClr val="tx2"/>
                </a:solidFill>
                <a:latin typeface="Candara" panose="020E0502030303020204" pitchFamily="34" charset="0"/>
              </a:rPr>
              <a:t>Leak</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Diagnostic</a:t>
            </a:r>
            <a:endParaRPr lang="it-IT" sz="2200" dirty="0">
              <a:solidFill>
                <a:schemeClr val="tx2"/>
              </a:solidFill>
              <a:latin typeface="Candara" panose="020E0502030303020204" pitchFamily="34" charset="0"/>
            </a:endParaRPr>
          </a:p>
          <a:p>
            <a:pPr marL="457200" indent="-457200">
              <a:buFont typeface="+mj-lt"/>
              <a:buAutoNum type="arabicPeriod"/>
            </a:pPr>
            <a:endParaRPr lang="it-IT" sz="2200" dirty="0" smtClean="0">
              <a:solidFill>
                <a:schemeClr val="tx2"/>
              </a:solidFill>
              <a:latin typeface="Candara" panose="020E0502030303020204" pitchFamily="34" charset="0"/>
            </a:endParaRPr>
          </a:p>
          <a:p>
            <a:pPr marL="457200" indent="-457200">
              <a:buFont typeface="+mj-lt"/>
              <a:buAutoNum type="arabicPeriod"/>
            </a:pPr>
            <a:endParaRPr lang="it-IT" sz="2200" dirty="0">
              <a:solidFill>
                <a:schemeClr val="tx2"/>
              </a:solidFill>
              <a:latin typeface="Candara" panose="020E0502030303020204" pitchFamily="34" charset="0"/>
            </a:endParaRPr>
          </a:p>
        </p:txBody>
      </p:sp>
    </p:spTree>
    <p:extLst>
      <p:ext uri="{BB962C8B-B14F-4D97-AF65-F5344CB8AC3E}">
        <p14:creationId xmlns:p14="http://schemas.microsoft.com/office/powerpoint/2010/main" val="292761358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733515" y="1700808"/>
            <a:ext cx="7372755" cy="4659620"/>
            <a:chOff x="1006663" y="1794349"/>
            <a:chExt cx="7245998" cy="4998128"/>
          </a:xfrm>
        </p:grpSpPr>
        <p:pic>
          <p:nvPicPr>
            <p:cNvPr id="6146" name="Picture 2" descr="Overview of vacuum pu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63" y="1794349"/>
              <a:ext cx="7245998" cy="4998128"/>
            </a:xfrm>
            <a:prstGeom prst="rect">
              <a:avLst/>
            </a:prstGeom>
            <a:noFill/>
            <a:extLst>
              <a:ext uri="{909E8E84-426E-40DD-AFC4-6F175D3DCCD1}">
                <a14:hiddenFill xmlns:a14="http://schemas.microsoft.com/office/drawing/2010/main">
                  <a:solidFill>
                    <a:srgbClr val="FFFFFF"/>
                  </a:solidFill>
                </a14:hiddenFill>
              </a:ext>
            </a:extLst>
          </p:spPr>
        </p:pic>
        <p:sp>
          <p:nvSpPr>
            <p:cNvPr id="2" name="Ovale 1"/>
            <p:cNvSpPr/>
            <p:nvPr/>
          </p:nvSpPr>
          <p:spPr>
            <a:xfrm>
              <a:off x="1359807" y="5077145"/>
              <a:ext cx="648072" cy="314645"/>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364088" y="5938309"/>
              <a:ext cx="648072" cy="286041"/>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4362214" y="4653136"/>
              <a:ext cx="648072" cy="360041"/>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7380312" y="5951271"/>
              <a:ext cx="648072" cy="286041"/>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3315461" y="4653137"/>
              <a:ext cx="712879" cy="36004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304153" y="3759005"/>
              <a:ext cx="784167" cy="34611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7297352" y="4274332"/>
              <a:ext cx="792088" cy="292279"/>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15"/>
          <p:cNvSpPr/>
          <p:nvPr/>
        </p:nvSpPr>
        <p:spPr>
          <a:xfrm>
            <a:off x="2276799" y="980728"/>
            <a:ext cx="4410182" cy="523220"/>
          </a:xfrm>
          <a:prstGeom prst="rect">
            <a:avLst/>
          </a:prstGeom>
        </p:spPr>
        <p:txBody>
          <a:bodyPr wrap="none">
            <a:spAutoFit/>
          </a:bodyPr>
          <a:lstStyle/>
          <a:p>
            <a:r>
              <a:rPr lang="it-IT" sz="2800" dirty="0" err="1">
                <a:effectLst>
                  <a:outerShdw blurRad="38100" dist="38100" dir="2700000" algn="tl">
                    <a:srgbClr val="000000">
                      <a:alpha val="43137"/>
                    </a:srgbClr>
                  </a:outerShdw>
                </a:effectLst>
                <a:latin typeface="Candara" panose="020E0502030303020204" pitchFamily="34" charset="0"/>
              </a:rPr>
              <a:t>Overview</a:t>
            </a:r>
            <a:r>
              <a:rPr lang="it-IT" sz="2800" dirty="0">
                <a:effectLst>
                  <a:outerShdw blurRad="38100" dist="38100" dir="2700000" algn="tl">
                    <a:srgbClr val="000000">
                      <a:alpha val="43137"/>
                    </a:srgbClr>
                  </a:outerShdw>
                </a:effectLst>
                <a:latin typeface="Candara" panose="020E0502030303020204" pitchFamily="34" charset="0"/>
              </a:rPr>
              <a:t> of </a:t>
            </a:r>
            <a:r>
              <a:rPr lang="it-IT" sz="2800" dirty="0" err="1">
                <a:effectLst>
                  <a:outerShdw blurRad="38100" dist="38100" dir="2700000" algn="tl">
                    <a:srgbClr val="000000">
                      <a:alpha val="43137"/>
                    </a:srgbClr>
                  </a:outerShdw>
                </a:effectLst>
                <a:latin typeface="Candara" panose="020E0502030303020204" pitchFamily="34" charset="0"/>
              </a:rPr>
              <a:t>vacuum</a:t>
            </a:r>
            <a:r>
              <a:rPr lang="it-IT" sz="2800" dirty="0">
                <a:effectLst>
                  <a:outerShdw blurRad="38100" dist="38100" dir="2700000" algn="tl">
                    <a:srgbClr val="000000">
                      <a:alpha val="43137"/>
                    </a:srgbClr>
                  </a:outerShdw>
                </a:effectLst>
                <a:latin typeface="Candara" panose="020E0502030303020204" pitchFamily="34" charset="0"/>
              </a:rPr>
              <a:t> </a:t>
            </a:r>
            <a:r>
              <a:rPr lang="it-IT" sz="2800" dirty="0" err="1">
                <a:effectLst>
                  <a:outerShdw blurRad="38100" dist="38100" dir="2700000" algn="tl">
                    <a:srgbClr val="000000">
                      <a:alpha val="43137"/>
                    </a:srgbClr>
                  </a:outerShdw>
                </a:effectLst>
                <a:latin typeface="Candara" panose="020E0502030303020204" pitchFamily="34" charset="0"/>
              </a:rPr>
              <a:t>pumps</a:t>
            </a:r>
            <a:endParaRPr lang="it-IT" sz="2800" dirty="0">
              <a:effectLst>
                <a:outerShdw blurRad="38100" dist="38100" dir="2700000" algn="tl">
                  <a:srgbClr val="000000">
                    <a:alpha val="43137"/>
                  </a:srgbClr>
                </a:outerShdw>
              </a:effectLst>
              <a:latin typeface="Candara" panose="020E0502030303020204" pitchFamily="34" charset="0"/>
            </a:endParaRPr>
          </a:p>
        </p:txBody>
      </p:sp>
      <p:sp>
        <p:nvSpPr>
          <p:cNvPr id="3" name="Rettangolo 2"/>
          <p:cNvSpPr/>
          <p:nvPr/>
        </p:nvSpPr>
        <p:spPr>
          <a:xfrm>
            <a:off x="2432243" y="-243408"/>
            <a:ext cx="4336444" cy="1045223"/>
          </a:xfrm>
          <a:prstGeom prst="rect">
            <a:avLst/>
          </a:prstGeom>
        </p:spPr>
        <p:txBody>
          <a:bodyPr wrap="none">
            <a:spAutoFit/>
          </a:bodyPr>
          <a:lstStyle/>
          <a:p>
            <a:pPr>
              <a:lnSpc>
                <a:spcPct val="200000"/>
              </a:lnSpc>
            </a:pPr>
            <a:r>
              <a:rPr lang="it-IT" sz="3600" b="1" i="1" dirty="0" err="1">
                <a:latin typeface="Candara" panose="020E0502030303020204" pitchFamily="34" charset="0"/>
              </a:rPr>
              <a:t>Pumping</a:t>
            </a:r>
            <a:r>
              <a:rPr lang="it-IT" sz="3600" b="1" i="1" dirty="0">
                <a:latin typeface="Candara" panose="020E0502030303020204" pitchFamily="34" charset="0"/>
              </a:rPr>
              <a:t> Technology</a:t>
            </a:r>
          </a:p>
        </p:txBody>
      </p:sp>
    </p:spTree>
    <p:extLst>
      <p:ext uri="{BB962C8B-B14F-4D97-AF65-F5344CB8AC3E}">
        <p14:creationId xmlns:p14="http://schemas.microsoft.com/office/powerpoint/2010/main" val="147114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 y="620688"/>
            <a:ext cx="9144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it-IT" dirty="0">
              <a:latin typeface="Calibri" pitchFamily="34" charset="0"/>
              <a:cs typeface="+mn-cs"/>
            </a:endParaRPr>
          </a:p>
          <a:p>
            <a:pPr marL="342900" indent="-342900" algn="just">
              <a:lnSpc>
                <a:spcPct val="200000"/>
              </a:lnSpc>
              <a:buAutoNum type="alphaLcParenR"/>
            </a:pPr>
            <a:r>
              <a:rPr lang="en-US" sz="1400" b="1" dirty="0" smtClean="0">
                <a:solidFill>
                  <a:srgbClr val="FF0000"/>
                </a:solidFill>
                <a:latin typeface="Candara" panose="020E0502030303020204" pitchFamily="34" charset="0"/>
              </a:rPr>
              <a:t>Primary </a:t>
            </a:r>
            <a:r>
              <a:rPr lang="en-US" sz="1400" b="1" dirty="0">
                <a:solidFill>
                  <a:srgbClr val="FF0000"/>
                </a:solidFill>
                <a:latin typeface="Candara" panose="020E0502030303020204" pitchFamily="34" charset="0"/>
              </a:rPr>
              <a:t>pumping </a:t>
            </a:r>
            <a:r>
              <a:rPr lang="en-US" sz="1400" b="1" dirty="0" smtClean="0">
                <a:solidFill>
                  <a:srgbClr val="FF0000"/>
                </a:solidFill>
                <a:latin typeface="Candara" panose="020E0502030303020204" pitchFamily="34" charset="0"/>
              </a:rPr>
              <a:t>systems </a:t>
            </a:r>
            <a:r>
              <a:rPr lang="en-US" sz="1400" dirty="0" smtClean="0">
                <a:latin typeface="Candara" panose="020E0502030303020204" pitchFamily="34" charset="0"/>
              </a:rPr>
              <a:t>are mechanical pumps that work to decrease the pressure from atmospheric pressure to the pressure (</a:t>
            </a:r>
            <a:r>
              <a:rPr lang="it-IT" sz="1400" dirty="0" smtClean="0">
                <a:latin typeface="Calibri" pitchFamily="34" charset="0"/>
              </a:rPr>
              <a:t>10</a:t>
            </a:r>
            <a:r>
              <a:rPr lang="it-IT" sz="1400" baseline="30000" dirty="0" smtClean="0">
                <a:latin typeface="Calibri" pitchFamily="34" charset="0"/>
              </a:rPr>
              <a:t>-6</a:t>
            </a:r>
            <a:r>
              <a:rPr lang="it-IT" sz="1400" dirty="0" smtClean="0">
                <a:latin typeface="Calibri" pitchFamily="34" charset="0"/>
              </a:rPr>
              <a:t>-10</a:t>
            </a:r>
            <a:r>
              <a:rPr lang="it-IT" sz="1400" baseline="30000" dirty="0" smtClean="0">
                <a:latin typeface="Calibri" pitchFamily="34" charset="0"/>
              </a:rPr>
              <a:t>-8</a:t>
            </a:r>
            <a:r>
              <a:rPr lang="en-US" sz="1400" dirty="0" smtClean="0">
                <a:latin typeface="Candara" panose="020E0502030303020204" pitchFamily="34" charset="0"/>
              </a:rPr>
              <a:t>) to start the ion pump or other UHV pumping systems. We have:</a:t>
            </a:r>
          </a:p>
          <a:p>
            <a:pPr marL="285750" indent="-285750" algn="just">
              <a:lnSpc>
                <a:spcPct val="200000"/>
              </a:lnSpc>
              <a:buFont typeface="Arial" panose="020B0604020202020204" pitchFamily="34" charset="0"/>
              <a:buChar char="•"/>
            </a:pPr>
            <a:r>
              <a:rPr lang="en-US" sz="1400" dirty="0" smtClean="0">
                <a:latin typeface="Candara" panose="020E0502030303020204" pitchFamily="34" charset="0"/>
              </a:rPr>
              <a:t> </a:t>
            </a:r>
            <a:r>
              <a:rPr lang="en-US" sz="1400" b="1" dirty="0" smtClean="0">
                <a:latin typeface="Candara" panose="020E0502030303020204" pitchFamily="34" charset="0"/>
              </a:rPr>
              <a:t>Scroll Pump </a:t>
            </a:r>
            <a:r>
              <a:rPr lang="en-US" sz="1400" dirty="0" smtClean="0">
                <a:latin typeface="Candara" panose="020E0502030303020204" pitchFamily="34" charset="0"/>
              </a:rPr>
              <a:t>( atmospheric pressure </a:t>
            </a:r>
            <a:r>
              <a:rPr lang="en-US" sz="1400" dirty="0">
                <a:latin typeface="Candara" panose="020E0502030303020204" pitchFamily="34" charset="0"/>
              </a:rPr>
              <a:t>to </a:t>
            </a:r>
            <a:r>
              <a:rPr lang="en-US" sz="1400" dirty="0" smtClean="0">
                <a:latin typeface="Candara" panose="020E0502030303020204" pitchFamily="34" charset="0"/>
              </a:rPr>
              <a:t>about 10</a:t>
            </a:r>
            <a:r>
              <a:rPr lang="en-US" sz="1400" baseline="30000" dirty="0" smtClean="0">
                <a:latin typeface="Candara" panose="020E0502030303020204" pitchFamily="34" charset="0"/>
              </a:rPr>
              <a:t>-3</a:t>
            </a:r>
            <a:r>
              <a:rPr lang="en-US" sz="1400" dirty="0" smtClean="0">
                <a:latin typeface="Candara" panose="020E0502030303020204" pitchFamily="34" charset="0"/>
              </a:rPr>
              <a:t> mbar)</a:t>
            </a:r>
          </a:p>
          <a:p>
            <a:pPr marL="285750" indent="-285750" algn="just">
              <a:lnSpc>
                <a:spcPct val="200000"/>
              </a:lnSpc>
              <a:buFont typeface="Arial" panose="020B0604020202020204" pitchFamily="34" charset="0"/>
              <a:buChar char="•"/>
            </a:pPr>
            <a:r>
              <a:rPr lang="en-US" sz="1400" b="1" dirty="0" err="1" smtClean="0">
                <a:latin typeface="Candara" panose="020E0502030303020204" pitchFamily="34" charset="0"/>
              </a:rPr>
              <a:t>Turbomolecular</a:t>
            </a:r>
            <a:r>
              <a:rPr lang="en-US" sz="1400" b="1" dirty="0" smtClean="0">
                <a:latin typeface="Candara" panose="020E0502030303020204" pitchFamily="34" charset="0"/>
              </a:rPr>
              <a:t> Pump </a:t>
            </a:r>
            <a:r>
              <a:rPr lang="en-US" sz="1400" dirty="0" smtClean="0">
                <a:latin typeface="Candara" panose="020E0502030303020204" pitchFamily="34" charset="0"/>
              </a:rPr>
              <a:t>( from </a:t>
            </a:r>
            <a:r>
              <a:rPr lang="it-IT" sz="1400" dirty="0">
                <a:latin typeface="Calibri" pitchFamily="34" charset="0"/>
              </a:rPr>
              <a:t>10</a:t>
            </a:r>
            <a:r>
              <a:rPr lang="it-IT" sz="1400" baseline="30000" dirty="0">
                <a:latin typeface="Calibri" pitchFamily="34" charset="0"/>
              </a:rPr>
              <a:t>-2</a:t>
            </a:r>
            <a:r>
              <a:rPr lang="it-IT" sz="1400" dirty="0">
                <a:latin typeface="Calibri" pitchFamily="34" charset="0"/>
              </a:rPr>
              <a:t> </a:t>
            </a:r>
            <a:r>
              <a:rPr lang="it-IT" sz="1400" dirty="0" err="1">
                <a:latin typeface="Calibri" pitchFamily="34" charset="0"/>
              </a:rPr>
              <a:t>mbar</a:t>
            </a:r>
            <a:r>
              <a:rPr lang="it-IT" sz="1400" dirty="0">
                <a:latin typeface="Calibri" pitchFamily="34" charset="0"/>
              </a:rPr>
              <a:t> </a:t>
            </a:r>
            <a:r>
              <a:rPr lang="it-IT" sz="1400" dirty="0" smtClean="0">
                <a:latin typeface="Calibri" pitchFamily="34" charset="0"/>
              </a:rPr>
              <a:t>to </a:t>
            </a:r>
            <a:r>
              <a:rPr lang="it-IT" sz="1400" dirty="0" err="1" smtClean="0">
                <a:latin typeface="Calibri" pitchFamily="34" charset="0"/>
              </a:rPr>
              <a:t>about</a:t>
            </a:r>
            <a:r>
              <a:rPr lang="it-IT" sz="1400" dirty="0" smtClean="0">
                <a:latin typeface="Calibri" pitchFamily="34" charset="0"/>
              </a:rPr>
              <a:t> 10</a:t>
            </a:r>
            <a:r>
              <a:rPr lang="it-IT" sz="1400" baseline="30000" dirty="0" smtClean="0">
                <a:latin typeface="Calibri" pitchFamily="34" charset="0"/>
              </a:rPr>
              <a:t>-8 </a:t>
            </a:r>
            <a:r>
              <a:rPr lang="it-IT" sz="1400" dirty="0" err="1">
                <a:latin typeface="Calibri" pitchFamily="34" charset="0"/>
              </a:rPr>
              <a:t>mbar</a:t>
            </a:r>
            <a:r>
              <a:rPr lang="it-IT" sz="1400" dirty="0">
                <a:latin typeface="Calibri" pitchFamily="34" charset="0"/>
              </a:rPr>
              <a:t> </a:t>
            </a:r>
            <a:r>
              <a:rPr lang="it-IT" sz="1400" dirty="0" smtClean="0">
                <a:latin typeface="Calibri" pitchFamily="34" charset="0"/>
              </a:rPr>
              <a:t>)</a:t>
            </a:r>
            <a:endParaRPr lang="en-US" sz="1400" dirty="0">
              <a:latin typeface="Candara" panose="020E0502030303020204" pitchFamily="34" charset="0"/>
            </a:endParaRPr>
          </a:p>
          <a:p>
            <a:pPr marL="342900" indent="-342900" algn="just">
              <a:lnSpc>
                <a:spcPct val="200000"/>
              </a:lnSpc>
              <a:buFont typeface="+mj-lt"/>
              <a:buAutoNum type="alphaLcParenR" startAt="2"/>
            </a:pPr>
            <a:r>
              <a:rPr lang="en-US" sz="1400" b="1" dirty="0">
                <a:solidFill>
                  <a:srgbClr val="FF0000"/>
                </a:solidFill>
                <a:latin typeface="Candara" panose="020E0502030303020204" pitchFamily="34" charset="0"/>
              </a:rPr>
              <a:t>UHV pumping </a:t>
            </a:r>
            <a:r>
              <a:rPr lang="en-US" sz="1400" b="1" dirty="0" smtClean="0">
                <a:solidFill>
                  <a:srgbClr val="FF0000"/>
                </a:solidFill>
                <a:latin typeface="Candara" panose="020E0502030303020204" pitchFamily="34" charset="0"/>
              </a:rPr>
              <a:t>system </a:t>
            </a:r>
            <a:r>
              <a:rPr lang="en-US" sz="1400" dirty="0" smtClean="0">
                <a:latin typeface="Candara" panose="020E0502030303020204" pitchFamily="34" charset="0"/>
              </a:rPr>
              <a:t>are the pumps that work at low pressure or in ultra high vacuum. The </a:t>
            </a:r>
            <a:r>
              <a:rPr lang="en-US" sz="1400" dirty="0" err="1" smtClean="0">
                <a:latin typeface="Candara" panose="020E0502030303020204" pitchFamily="34" charset="0"/>
              </a:rPr>
              <a:t>tipical</a:t>
            </a:r>
            <a:r>
              <a:rPr lang="en-US" sz="1400" dirty="0" smtClean="0">
                <a:latin typeface="Candara" panose="020E0502030303020204" pitchFamily="34" charset="0"/>
              </a:rPr>
              <a:t> pumps are : </a:t>
            </a:r>
          </a:p>
          <a:p>
            <a:pPr marL="171450" indent="-171450" algn="just">
              <a:lnSpc>
                <a:spcPct val="200000"/>
              </a:lnSpc>
              <a:buFont typeface="Arial" panose="020B0604020202020204" pitchFamily="34" charset="0"/>
              <a:buChar char="•"/>
            </a:pPr>
            <a:r>
              <a:rPr lang="en-US" sz="1400" b="1" dirty="0" smtClean="0">
                <a:latin typeface="Candara" panose="020E0502030303020204" pitchFamily="34" charset="0"/>
              </a:rPr>
              <a:t>Ion</a:t>
            </a:r>
            <a:r>
              <a:rPr lang="it-IT" sz="1400" b="1" dirty="0" smtClean="0">
                <a:latin typeface="Candara" panose="020E0502030303020204" pitchFamily="34" charset="0"/>
              </a:rPr>
              <a:t> </a:t>
            </a:r>
            <a:r>
              <a:rPr lang="it-IT" sz="1400" b="1" dirty="0" err="1" smtClean="0">
                <a:latin typeface="Candara" panose="020E0502030303020204" pitchFamily="34" charset="0"/>
              </a:rPr>
              <a:t>Pump</a:t>
            </a:r>
            <a:r>
              <a:rPr lang="it-IT" sz="1400" b="1" dirty="0">
                <a:latin typeface="Calibri" pitchFamily="34" charset="0"/>
              </a:rPr>
              <a:t> </a:t>
            </a:r>
            <a:r>
              <a:rPr lang="it-IT" sz="1400" dirty="0" smtClean="0">
                <a:latin typeface="Calibri" pitchFamily="34" charset="0"/>
              </a:rPr>
              <a:t>(from </a:t>
            </a:r>
            <a:r>
              <a:rPr lang="it-IT" sz="1400" dirty="0">
                <a:latin typeface="Calibri" pitchFamily="34" charset="0"/>
              </a:rPr>
              <a:t>10</a:t>
            </a:r>
            <a:r>
              <a:rPr lang="it-IT" sz="1400" baseline="30000" dirty="0">
                <a:latin typeface="Calibri" pitchFamily="34" charset="0"/>
              </a:rPr>
              <a:t>-6</a:t>
            </a:r>
            <a:r>
              <a:rPr lang="it-IT" sz="1400" dirty="0">
                <a:latin typeface="Calibri" pitchFamily="34" charset="0"/>
              </a:rPr>
              <a:t> </a:t>
            </a:r>
            <a:r>
              <a:rPr lang="it-IT" sz="1400" dirty="0" err="1">
                <a:latin typeface="Calibri" pitchFamily="34" charset="0"/>
              </a:rPr>
              <a:t>mbar</a:t>
            </a:r>
            <a:r>
              <a:rPr lang="it-IT" sz="1400" dirty="0">
                <a:latin typeface="Calibri" pitchFamily="34" charset="0"/>
              </a:rPr>
              <a:t> </a:t>
            </a:r>
            <a:r>
              <a:rPr lang="it-IT" sz="1400" dirty="0" smtClean="0">
                <a:latin typeface="Calibri" pitchFamily="34" charset="0"/>
              </a:rPr>
              <a:t>to 10</a:t>
            </a:r>
            <a:r>
              <a:rPr lang="it-IT" sz="1400" baseline="30000" dirty="0" smtClean="0">
                <a:latin typeface="Calibri" pitchFamily="34" charset="0"/>
              </a:rPr>
              <a:t>-11</a:t>
            </a:r>
            <a:r>
              <a:rPr lang="it-IT" sz="1400" dirty="0" smtClean="0">
                <a:latin typeface="Calibri" pitchFamily="34" charset="0"/>
              </a:rPr>
              <a:t> </a:t>
            </a:r>
            <a:r>
              <a:rPr lang="it-IT" sz="1400" dirty="0" err="1" smtClean="0">
                <a:latin typeface="Calibri" pitchFamily="34" charset="0"/>
              </a:rPr>
              <a:t>mbar</a:t>
            </a:r>
            <a:r>
              <a:rPr lang="it-IT" sz="1400" dirty="0" smtClean="0">
                <a:latin typeface="Calibri" pitchFamily="34" charset="0"/>
              </a:rPr>
              <a:t>)</a:t>
            </a:r>
            <a:endParaRPr lang="it-IT" sz="1400" dirty="0" smtClean="0">
              <a:latin typeface="Candara" panose="020E0502030303020204" pitchFamily="34" charset="0"/>
            </a:endParaRPr>
          </a:p>
          <a:p>
            <a:pPr marL="171450" indent="-171450" algn="just">
              <a:lnSpc>
                <a:spcPct val="200000"/>
              </a:lnSpc>
              <a:buFont typeface="Arial" panose="020B0604020202020204" pitchFamily="34" charset="0"/>
              <a:buChar char="•"/>
            </a:pPr>
            <a:r>
              <a:rPr lang="it-IT" sz="1400" b="1" dirty="0" err="1" smtClean="0">
                <a:latin typeface="Candara" panose="020E0502030303020204" pitchFamily="34" charset="0"/>
              </a:rPr>
              <a:t>Getter</a:t>
            </a:r>
            <a:r>
              <a:rPr lang="it-IT" sz="1400" b="1" dirty="0" smtClean="0">
                <a:latin typeface="Candara" panose="020E0502030303020204" pitchFamily="34" charset="0"/>
              </a:rPr>
              <a:t> </a:t>
            </a:r>
            <a:r>
              <a:rPr lang="it-IT" sz="1400" b="1" dirty="0" err="1" smtClean="0">
                <a:latin typeface="Candara" panose="020E0502030303020204" pitchFamily="34" charset="0"/>
              </a:rPr>
              <a:t>Pump</a:t>
            </a:r>
            <a:endParaRPr lang="it-IT" sz="1400" b="1" dirty="0" smtClean="0">
              <a:latin typeface="Candara" panose="020E0502030303020204" pitchFamily="34" charset="0"/>
            </a:endParaRPr>
          </a:p>
          <a:p>
            <a:pPr marL="171450" indent="-171450" algn="just">
              <a:lnSpc>
                <a:spcPct val="200000"/>
              </a:lnSpc>
              <a:buFont typeface="Arial" panose="020B0604020202020204" pitchFamily="34" charset="0"/>
              <a:buChar char="•"/>
            </a:pPr>
            <a:r>
              <a:rPr lang="it-IT" sz="1400" b="1" dirty="0" smtClean="0">
                <a:latin typeface="Candara" panose="020E0502030303020204" pitchFamily="34" charset="0"/>
              </a:rPr>
              <a:t> </a:t>
            </a:r>
            <a:r>
              <a:rPr lang="it-IT" sz="1400" b="1" dirty="0" err="1">
                <a:latin typeface="Candara" panose="020E0502030303020204" pitchFamily="34" charset="0"/>
              </a:rPr>
              <a:t>Titanium</a:t>
            </a:r>
            <a:r>
              <a:rPr lang="it-IT" sz="1400" b="1" dirty="0">
                <a:latin typeface="Candara" panose="020E0502030303020204" pitchFamily="34" charset="0"/>
              </a:rPr>
              <a:t> </a:t>
            </a:r>
            <a:r>
              <a:rPr lang="it-IT" sz="1400" b="1" dirty="0" err="1">
                <a:latin typeface="Candara" panose="020E0502030303020204" pitchFamily="34" charset="0"/>
              </a:rPr>
              <a:t>Sublimation</a:t>
            </a:r>
            <a:r>
              <a:rPr lang="it-IT" sz="1400" b="1" dirty="0">
                <a:latin typeface="Candara" panose="020E0502030303020204" pitchFamily="34" charset="0"/>
              </a:rPr>
              <a:t> </a:t>
            </a:r>
            <a:r>
              <a:rPr lang="it-IT" sz="1400" b="1" dirty="0" err="1">
                <a:latin typeface="Candara" panose="020E0502030303020204" pitchFamily="34" charset="0"/>
              </a:rPr>
              <a:t>Pump</a:t>
            </a:r>
            <a:r>
              <a:rPr lang="it-IT" sz="1400" b="1" dirty="0">
                <a:latin typeface="Candara" panose="020E0502030303020204" pitchFamily="34" charset="0"/>
              </a:rPr>
              <a:t> </a:t>
            </a:r>
            <a:r>
              <a:rPr lang="it-IT" sz="1200" dirty="0" smtClean="0">
                <a:solidFill>
                  <a:srgbClr val="3333FF"/>
                </a:solidFill>
                <a:latin typeface="Calibri" pitchFamily="34" charset="0"/>
                <a:cs typeface="+mn-cs"/>
              </a:rPr>
              <a:t>		  </a:t>
            </a:r>
            <a:endParaRPr lang="it-IT" sz="1200" dirty="0">
              <a:solidFill>
                <a:srgbClr val="3333FF"/>
              </a:solidFill>
              <a:latin typeface="Calibri" pitchFamily="34" charset="0"/>
              <a:cs typeface="+mn-cs"/>
            </a:endParaRPr>
          </a:p>
        </p:txBody>
      </p:sp>
      <p:sp>
        <p:nvSpPr>
          <p:cNvPr id="5" name="Rectangle 9"/>
          <p:cNvSpPr>
            <a:spLocks noChangeArrowheads="1"/>
          </p:cNvSpPr>
          <p:nvPr/>
        </p:nvSpPr>
        <p:spPr bwMode="auto">
          <a:xfrm>
            <a:off x="27649" y="4581128"/>
            <a:ext cx="88836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eaLnBrk="1" hangingPunct="1">
              <a:lnSpc>
                <a:spcPct val="150000"/>
              </a:lnSpc>
              <a:spcBef>
                <a:spcPct val="50000"/>
              </a:spcBef>
            </a:pPr>
            <a:r>
              <a:rPr lang="en-GB" altLang="it-IT" sz="1600" dirty="0" smtClean="0">
                <a:latin typeface="Calibri" pitchFamily="34" charset="0"/>
                <a:sym typeface="Symbol"/>
              </a:rPr>
              <a:t></a:t>
            </a:r>
            <a:r>
              <a:rPr lang="en-GB" altLang="it-IT" sz="1600" dirty="0" smtClean="0">
                <a:latin typeface="Calibri" pitchFamily="34" charset="0"/>
              </a:rPr>
              <a:t>In particles accelerator ion, </a:t>
            </a:r>
            <a:r>
              <a:rPr lang="en-GB" altLang="it-IT" sz="1600" dirty="0" err="1" smtClean="0">
                <a:latin typeface="Calibri" pitchFamily="34" charset="0"/>
              </a:rPr>
              <a:t>Ti</a:t>
            </a:r>
            <a:r>
              <a:rPr lang="en-GB" altLang="it-IT" sz="1600" dirty="0" smtClean="0">
                <a:latin typeface="Calibri" pitchFamily="34" charset="0"/>
              </a:rPr>
              <a:t> Sublimation and NEG pumps are in general used. </a:t>
            </a:r>
          </a:p>
          <a:p>
            <a:pPr algn="just" eaLnBrk="1" hangingPunct="1">
              <a:lnSpc>
                <a:spcPct val="150000"/>
              </a:lnSpc>
              <a:spcBef>
                <a:spcPct val="50000"/>
              </a:spcBef>
            </a:pPr>
            <a:r>
              <a:rPr lang="en-GB" altLang="it-IT" sz="1600" dirty="0" smtClean="0">
                <a:latin typeface="Calibri" pitchFamily="34" charset="0"/>
                <a:sym typeface="Symbol"/>
              </a:rPr>
              <a:t></a:t>
            </a:r>
            <a:r>
              <a:rPr lang="en-GB" altLang="it-IT" sz="1600" b="1" dirty="0" smtClean="0">
                <a:latin typeface="Calibri" pitchFamily="34" charset="0"/>
              </a:rPr>
              <a:t>Different pumps are more effective for different chemical species. </a:t>
            </a:r>
          </a:p>
          <a:p>
            <a:pPr algn="just" eaLnBrk="1" hangingPunct="1">
              <a:lnSpc>
                <a:spcPct val="150000"/>
              </a:lnSpc>
              <a:spcBef>
                <a:spcPct val="50000"/>
              </a:spcBef>
            </a:pPr>
            <a:r>
              <a:rPr lang="en-GB" altLang="it-IT" sz="1600" dirty="0" smtClean="0">
                <a:latin typeface="Calibri" pitchFamily="34" charset="0"/>
                <a:sym typeface="Symbol"/>
              </a:rPr>
              <a:t></a:t>
            </a:r>
            <a:r>
              <a:rPr lang="en-GB" altLang="it-IT" sz="1600" dirty="0" smtClean="0">
                <a:latin typeface="Calibri" pitchFamily="34" charset="0"/>
              </a:rPr>
              <a:t>In a vacuum system we find these typical gases:</a:t>
            </a:r>
          </a:p>
          <a:p>
            <a:pPr algn="just" eaLnBrk="1" hangingPunct="1">
              <a:lnSpc>
                <a:spcPct val="150000"/>
              </a:lnSpc>
              <a:spcBef>
                <a:spcPct val="50000"/>
              </a:spcBef>
            </a:pPr>
            <a:r>
              <a:rPr lang="en-GB" altLang="it-IT" sz="1600" dirty="0" smtClean="0">
                <a:latin typeface="Calibri" pitchFamily="34" charset="0"/>
              </a:rPr>
              <a:t>Nitrogen N2, CO, CO2, methane , Argon , Oxygen , Hydrogen, Helium, Water ..</a:t>
            </a:r>
            <a:endParaRPr lang="en-GB" altLang="it-IT" sz="1600" dirty="0">
              <a:latin typeface="Calibri" pitchFamily="34" charset="0"/>
            </a:endParaRPr>
          </a:p>
        </p:txBody>
      </p:sp>
      <p:sp>
        <p:nvSpPr>
          <p:cNvPr id="6" name="Rettangolo 5"/>
          <p:cNvSpPr/>
          <p:nvPr/>
        </p:nvSpPr>
        <p:spPr>
          <a:xfrm>
            <a:off x="2357645" y="-171401"/>
            <a:ext cx="4223657" cy="1045223"/>
          </a:xfrm>
          <a:prstGeom prst="rect">
            <a:avLst/>
          </a:prstGeom>
        </p:spPr>
        <p:txBody>
          <a:bodyPr wrap="none">
            <a:spAutoFit/>
          </a:bodyPr>
          <a:lstStyle/>
          <a:p>
            <a:pPr lvl="0">
              <a:lnSpc>
                <a:spcPct val="200000"/>
              </a:lnSpc>
            </a:pPr>
            <a:r>
              <a:rPr lang="it-IT" sz="3600" b="1" i="1" dirty="0" err="1">
                <a:solidFill>
                  <a:prstClr val="black"/>
                </a:solidFill>
                <a:latin typeface="Candara" panose="020E0502030303020204" pitchFamily="34" charset="0"/>
              </a:rPr>
              <a:t>Pumping</a:t>
            </a:r>
            <a:r>
              <a:rPr lang="it-IT" sz="3600" b="1" i="1" dirty="0">
                <a:solidFill>
                  <a:prstClr val="black"/>
                </a:solidFill>
                <a:latin typeface="Candara" panose="020E0502030303020204" pitchFamily="34" charset="0"/>
              </a:rPr>
              <a:t> Technology</a:t>
            </a:r>
          </a:p>
        </p:txBody>
      </p:sp>
    </p:spTree>
    <p:extLst>
      <p:ext uri="{BB962C8B-B14F-4D97-AF65-F5344CB8AC3E}">
        <p14:creationId xmlns:p14="http://schemas.microsoft.com/office/powerpoint/2010/main" val="3242516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88640"/>
            <a:ext cx="2233304" cy="584775"/>
          </a:xfrm>
          <a:prstGeom prst="rect">
            <a:avLst/>
          </a:prstGeom>
        </p:spPr>
        <p:txBody>
          <a:bodyPr wrap="none">
            <a:spAutoFit/>
          </a:bodyPr>
          <a:lstStyle/>
          <a:p>
            <a:r>
              <a:rPr lang="en-US" sz="3200" b="1" i="1" dirty="0" smtClean="0">
                <a:latin typeface="Candara" panose="020E0502030303020204" pitchFamily="34" charset="0"/>
              </a:rPr>
              <a:t>Scroll Pump</a:t>
            </a:r>
            <a:endParaRPr lang="en-US" sz="3200" b="1" i="1" dirty="0">
              <a:latin typeface="Candara" panose="020E0502030303020204" pitchFamily="34" charset="0"/>
            </a:endParaRPr>
          </a:p>
        </p:txBody>
      </p:sp>
      <p:sp>
        <p:nvSpPr>
          <p:cNvPr id="4" name="Rettangolo 3"/>
          <p:cNvSpPr/>
          <p:nvPr/>
        </p:nvSpPr>
        <p:spPr>
          <a:xfrm>
            <a:off x="67466" y="933078"/>
            <a:ext cx="3600400" cy="1200329"/>
          </a:xfrm>
          <a:prstGeom prst="rect">
            <a:avLst/>
          </a:prstGeom>
        </p:spPr>
        <p:txBody>
          <a:bodyPr wrap="square">
            <a:spAutoFit/>
          </a:bodyPr>
          <a:lstStyle/>
          <a:p>
            <a:pPr algn="just"/>
            <a:r>
              <a:rPr lang="en-US" sz="1200" dirty="0">
                <a:latin typeface="Candara" panose="020E0502030303020204" pitchFamily="34" charset="0"/>
              </a:rPr>
              <a:t>A </a:t>
            </a:r>
            <a:r>
              <a:rPr lang="en-US" sz="1200" b="1" dirty="0">
                <a:latin typeface="Candara" panose="020E0502030303020204" pitchFamily="34" charset="0"/>
              </a:rPr>
              <a:t>scroll compressor</a:t>
            </a:r>
            <a:r>
              <a:rPr lang="en-US" sz="1200" dirty="0">
                <a:latin typeface="Candara" panose="020E0502030303020204" pitchFamily="34" charset="0"/>
              </a:rPr>
              <a:t> (also called </a:t>
            </a:r>
            <a:r>
              <a:rPr lang="en-US" sz="1200" i="1" dirty="0">
                <a:latin typeface="Candara" panose="020E0502030303020204" pitchFamily="34" charset="0"/>
              </a:rPr>
              <a:t>spiral compressor</a:t>
            </a:r>
            <a:r>
              <a:rPr lang="en-US" sz="1200" dirty="0">
                <a:latin typeface="Candara" panose="020E0502030303020204" pitchFamily="34" charset="0"/>
              </a:rPr>
              <a:t>, </a:t>
            </a:r>
            <a:r>
              <a:rPr lang="en-US" sz="1200" b="1" dirty="0">
                <a:latin typeface="Candara" panose="020E0502030303020204" pitchFamily="34" charset="0"/>
              </a:rPr>
              <a:t>scroll pump</a:t>
            </a:r>
            <a:r>
              <a:rPr lang="en-US" sz="1200" dirty="0">
                <a:latin typeface="Candara" panose="020E0502030303020204" pitchFamily="34" charset="0"/>
              </a:rPr>
              <a:t> and </a:t>
            </a:r>
            <a:r>
              <a:rPr lang="en-US" sz="1200" b="1" dirty="0">
                <a:latin typeface="Candara" panose="020E0502030303020204" pitchFamily="34" charset="0"/>
              </a:rPr>
              <a:t>scroll vacuum pump</a:t>
            </a:r>
            <a:r>
              <a:rPr lang="en-US" sz="1200" dirty="0">
                <a:latin typeface="Candara" panose="020E0502030303020204" pitchFamily="34" charset="0"/>
              </a:rPr>
              <a:t>) is a device for compressing air or refrigerant. It is used in air conditioning equipment, as an automobile </a:t>
            </a:r>
            <a:r>
              <a:rPr lang="en-US" sz="1200" dirty="0" smtClean="0">
                <a:latin typeface="Candara" panose="020E0502030303020204" pitchFamily="34" charset="0"/>
              </a:rPr>
              <a:t>supercharger </a:t>
            </a:r>
            <a:r>
              <a:rPr lang="en-US" sz="1200" dirty="0">
                <a:latin typeface="Candara" panose="020E0502030303020204" pitchFamily="34" charset="0"/>
              </a:rPr>
              <a:t>(where it is known as </a:t>
            </a:r>
            <a:r>
              <a:rPr lang="en-US" sz="1200" dirty="0" smtClean="0">
                <a:latin typeface="Candara" panose="020E0502030303020204" pitchFamily="34" charset="0"/>
              </a:rPr>
              <a:t>a scroll-type supercharger) </a:t>
            </a:r>
            <a:r>
              <a:rPr lang="en-US" sz="1200" dirty="0">
                <a:latin typeface="Candara" panose="020E0502030303020204" pitchFamily="34" charset="0"/>
              </a:rPr>
              <a:t>and as a vacuum </a:t>
            </a:r>
            <a:r>
              <a:rPr lang="en-US" sz="1200" dirty="0" smtClean="0">
                <a:latin typeface="Candara" panose="020E0502030303020204" pitchFamily="34" charset="0"/>
              </a:rPr>
              <a:t>pump.</a:t>
            </a:r>
            <a:endParaRPr lang="en-US" sz="1200" dirty="0">
              <a:latin typeface="Candara" panose="020E0502030303020204" pitchFamily="34" charset="0"/>
            </a:endParaRPr>
          </a:p>
        </p:txBody>
      </p:sp>
      <p:pic>
        <p:nvPicPr>
          <p:cNvPr id="1026" name="Picture 2" descr="http://www.pchemlabs.com/files/images/varian_DS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138" y="2428679"/>
            <a:ext cx="1723744" cy="1723744"/>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4417162" y="1028295"/>
            <a:ext cx="2408309" cy="2800767"/>
          </a:xfrm>
          <a:prstGeom prst="rect">
            <a:avLst/>
          </a:prstGeom>
        </p:spPr>
        <p:txBody>
          <a:bodyPr wrap="square">
            <a:spAutoFit/>
          </a:bodyPr>
          <a:lstStyle/>
          <a:p>
            <a:pPr algn="just"/>
            <a:r>
              <a:rPr lang="en-US" sz="1100" dirty="0">
                <a:latin typeface="Candara" panose="020E0502030303020204" pitchFamily="34" charset="0"/>
              </a:rPr>
              <a:t>A </a:t>
            </a:r>
            <a:r>
              <a:rPr lang="en-US" sz="1100" b="1" dirty="0" err="1">
                <a:latin typeface="Candara" panose="020E0502030303020204" pitchFamily="34" charset="0"/>
              </a:rPr>
              <a:t>turbomolecular</a:t>
            </a:r>
            <a:r>
              <a:rPr lang="en-US" sz="1100" b="1" dirty="0">
                <a:latin typeface="Candara" panose="020E0502030303020204" pitchFamily="34" charset="0"/>
              </a:rPr>
              <a:t> pump</a:t>
            </a:r>
            <a:r>
              <a:rPr lang="en-US" sz="1100" dirty="0">
                <a:latin typeface="Candara" panose="020E0502030303020204" pitchFamily="34" charset="0"/>
              </a:rPr>
              <a:t> is a type of vacuum pump, </a:t>
            </a:r>
            <a:r>
              <a:rPr lang="en-US" sz="1100" dirty="0" smtClean="0">
                <a:latin typeface="Candara" panose="020E0502030303020204" pitchFamily="34" charset="0"/>
              </a:rPr>
              <a:t>used </a:t>
            </a:r>
            <a:r>
              <a:rPr lang="en-US" sz="1100" dirty="0">
                <a:latin typeface="Candara" panose="020E0502030303020204" pitchFamily="34" charset="0"/>
              </a:rPr>
              <a:t>to obtain and maintain high vacuum</a:t>
            </a:r>
            <a:r>
              <a:rPr lang="en-US" sz="1100" dirty="0" smtClean="0">
                <a:latin typeface="Candara" panose="020E0502030303020204" pitchFamily="34" charset="0"/>
              </a:rPr>
              <a:t>. </a:t>
            </a:r>
          </a:p>
          <a:p>
            <a:pPr algn="just"/>
            <a:endParaRPr lang="en-US" sz="1100" dirty="0" smtClean="0">
              <a:latin typeface="Candara" panose="020E0502030303020204" pitchFamily="34" charset="0"/>
            </a:endParaRPr>
          </a:p>
          <a:p>
            <a:pPr marL="171450" indent="-171450" algn="just">
              <a:buFont typeface="Arial" panose="020B0604020202020204" pitchFamily="34" charset="0"/>
              <a:buChar char="•"/>
            </a:pPr>
            <a:r>
              <a:rPr lang="en-US" sz="1100" dirty="0" smtClean="0">
                <a:latin typeface="Candara" panose="020E0502030303020204" pitchFamily="34" charset="0"/>
              </a:rPr>
              <a:t>These </a:t>
            </a:r>
            <a:r>
              <a:rPr lang="en-US" sz="1100" dirty="0">
                <a:latin typeface="Candara" panose="020E0502030303020204" pitchFamily="34" charset="0"/>
              </a:rPr>
              <a:t>pumps work on the principle that gas molecules can be given momentum in a desired direction by repeated collision with a moving solid surface. </a:t>
            </a:r>
            <a:endParaRPr lang="en-US" sz="1100" dirty="0" smtClean="0">
              <a:latin typeface="Candara" panose="020E0502030303020204" pitchFamily="34" charset="0"/>
            </a:endParaRPr>
          </a:p>
          <a:p>
            <a:pPr algn="just"/>
            <a:endParaRPr lang="en-US" sz="1100" dirty="0" smtClean="0">
              <a:latin typeface="Candara" panose="020E0502030303020204" pitchFamily="34" charset="0"/>
            </a:endParaRPr>
          </a:p>
          <a:p>
            <a:pPr marL="171450" indent="-171450" algn="just">
              <a:buFont typeface="Arial" panose="020B0604020202020204" pitchFamily="34" charset="0"/>
              <a:buChar char="•"/>
            </a:pPr>
            <a:r>
              <a:rPr lang="en-US" sz="1100" dirty="0" smtClean="0">
                <a:latin typeface="Candara" panose="020E0502030303020204" pitchFamily="34" charset="0"/>
              </a:rPr>
              <a:t>In </a:t>
            </a:r>
            <a:r>
              <a:rPr lang="en-US" sz="1100" dirty="0">
                <a:latin typeface="Candara" panose="020E0502030303020204" pitchFamily="34" charset="0"/>
              </a:rPr>
              <a:t>a </a:t>
            </a:r>
            <a:r>
              <a:rPr lang="en-US" sz="1100" dirty="0" err="1">
                <a:latin typeface="Candara" panose="020E0502030303020204" pitchFamily="34" charset="0"/>
              </a:rPr>
              <a:t>turbomolecular</a:t>
            </a:r>
            <a:r>
              <a:rPr lang="en-US" sz="1100" dirty="0">
                <a:latin typeface="Candara" panose="020E0502030303020204" pitchFamily="34" charset="0"/>
              </a:rPr>
              <a:t> pump, a rapidly spinning </a:t>
            </a:r>
            <a:r>
              <a:rPr lang="en-US" sz="1100" dirty="0" smtClean="0">
                <a:latin typeface="Candara" panose="020E0502030303020204" pitchFamily="34" charset="0"/>
              </a:rPr>
              <a:t>fan</a:t>
            </a:r>
            <a:r>
              <a:rPr lang="en-US" sz="1100" dirty="0">
                <a:latin typeface="Candara" panose="020E0502030303020204" pitchFamily="34" charset="0"/>
              </a:rPr>
              <a:t> </a:t>
            </a:r>
            <a:r>
              <a:rPr lang="en-US" sz="1100" dirty="0" smtClean="0">
                <a:latin typeface="Candara" panose="020E0502030303020204" pitchFamily="34" charset="0"/>
              </a:rPr>
              <a:t>rotor (50000-100000 rpm) </a:t>
            </a:r>
            <a:r>
              <a:rPr lang="en-US" sz="1100" dirty="0">
                <a:latin typeface="Candara" panose="020E0502030303020204" pitchFamily="34" charset="0"/>
              </a:rPr>
              <a:t>'hits' gas molecules from the inlet of the pump towards the exhaust in order to create or maintain a </a:t>
            </a:r>
            <a:r>
              <a:rPr lang="en-US" sz="1100" dirty="0" smtClean="0">
                <a:latin typeface="Candara" panose="020E0502030303020204" pitchFamily="34" charset="0"/>
              </a:rPr>
              <a:t>vacuum.</a:t>
            </a:r>
          </a:p>
        </p:txBody>
      </p:sp>
      <p:sp>
        <p:nvSpPr>
          <p:cNvPr id="8" name="Rettangolo 7"/>
          <p:cNvSpPr/>
          <p:nvPr/>
        </p:nvSpPr>
        <p:spPr>
          <a:xfrm>
            <a:off x="4716016" y="179929"/>
            <a:ext cx="4089774" cy="584775"/>
          </a:xfrm>
          <a:prstGeom prst="rect">
            <a:avLst/>
          </a:prstGeom>
        </p:spPr>
        <p:txBody>
          <a:bodyPr wrap="none">
            <a:spAutoFit/>
          </a:bodyPr>
          <a:lstStyle/>
          <a:p>
            <a:r>
              <a:rPr lang="en-US" sz="3200" b="1" i="1" dirty="0" err="1" smtClean="0">
                <a:latin typeface="Candara" panose="020E0502030303020204" pitchFamily="34" charset="0"/>
              </a:rPr>
              <a:t>Turbomolecular</a:t>
            </a:r>
            <a:r>
              <a:rPr lang="en-US" sz="3200" b="1" i="1" dirty="0" smtClean="0">
                <a:latin typeface="Candara" panose="020E0502030303020204" pitchFamily="34" charset="0"/>
              </a:rPr>
              <a:t> Pump </a:t>
            </a:r>
            <a:endParaRPr lang="it-IT" sz="3200" b="1" i="1" dirty="0">
              <a:latin typeface="Candara" panose="020E0502030303020204" pitchFamily="34" charset="0"/>
            </a:endParaRPr>
          </a:p>
        </p:txBody>
      </p:sp>
      <p:pic>
        <p:nvPicPr>
          <p:cNvPr id="9" name="Immagin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4312" y="1165831"/>
            <a:ext cx="1305203" cy="19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517115"/>
            <a:ext cx="1965439" cy="19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4355976" y="4221088"/>
            <a:ext cx="2666564" cy="296094"/>
          </a:xfrm>
          <a:prstGeom prst="rect">
            <a:avLst/>
          </a:prstGeom>
        </p:spPr>
        <p:txBody>
          <a:bodyPr wrap="none">
            <a:spAutoFit/>
          </a:bodyPr>
          <a:lstStyle/>
          <a:p>
            <a:r>
              <a:rPr lang="en-US" sz="1200" b="1" dirty="0">
                <a:solidFill>
                  <a:srgbClr val="FF0000"/>
                </a:solidFill>
              </a:rPr>
              <a:t>Schematic of a </a:t>
            </a:r>
            <a:r>
              <a:rPr lang="en-US" sz="1200" b="1" dirty="0" err="1">
                <a:solidFill>
                  <a:srgbClr val="FF0000"/>
                </a:solidFill>
              </a:rPr>
              <a:t>turbomolecular</a:t>
            </a:r>
            <a:r>
              <a:rPr lang="en-US" sz="1200" b="1" dirty="0">
                <a:solidFill>
                  <a:srgbClr val="FF0000"/>
                </a:solidFill>
              </a:rPr>
              <a:t> pump.</a:t>
            </a:r>
            <a:endParaRPr lang="it-IT" sz="1200" b="1" dirty="0">
              <a:solidFill>
                <a:srgbClr val="FF0000"/>
              </a:solidFill>
            </a:endParaRPr>
          </a:p>
        </p:txBody>
      </p:sp>
      <p:sp>
        <p:nvSpPr>
          <p:cNvPr id="12" name="Rettangolo 11"/>
          <p:cNvSpPr/>
          <p:nvPr/>
        </p:nvSpPr>
        <p:spPr>
          <a:xfrm>
            <a:off x="8028384" y="1949931"/>
            <a:ext cx="1215441" cy="830997"/>
          </a:xfrm>
          <a:prstGeom prst="rect">
            <a:avLst/>
          </a:prstGeom>
        </p:spPr>
        <p:txBody>
          <a:bodyPr wrap="square">
            <a:spAutoFit/>
          </a:bodyPr>
          <a:lstStyle/>
          <a:p>
            <a:pPr algn="ctr"/>
            <a:r>
              <a:rPr lang="en-US" sz="1200" b="1" dirty="0">
                <a:solidFill>
                  <a:srgbClr val="FF0000"/>
                </a:solidFill>
              </a:rPr>
              <a:t>Interior view </a:t>
            </a:r>
            <a:r>
              <a:rPr lang="en-US" sz="1200" b="1" dirty="0" smtClean="0">
                <a:solidFill>
                  <a:srgbClr val="FF0000"/>
                </a:solidFill>
              </a:rPr>
              <a:t>of a </a:t>
            </a:r>
            <a:r>
              <a:rPr lang="en-US" sz="1200" b="1" dirty="0" err="1" smtClean="0">
                <a:solidFill>
                  <a:srgbClr val="FF0000"/>
                </a:solidFill>
              </a:rPr>
              <a:t>turbomolecular</a:t>
            </a:r>
            <a:r>
              <a:rPr lang="en-US" sz="1200" b="1" dirty="0" smtClean="0">
                <a:solidFill>
                  <a:srgbClr val="FF0000"/>
                </a:solidFill>
              </a:rPr>
              <a:t> </a:t>
            </a:r>
          </a:p>
          <a:p>
            <a:pPr algn="ctr"/>
            <a:r>
              <a:rPr lang="en-US" sz="1200" b="1" dirty="0" smtClean="0">
                <a:solidFill>
                  <a:srgbClr val="FF0000"/>
                </a:solidFill>
              </a:rPr>
              <a:t>pump</a:t>
            </a:r>
            <a:endParaRPr lang="it-IT" sz="1200" b="1" dirty="0">
              <a:solidFill>
                <a:srgbClr val="FF0000"/>
              </a:solidFill>
            </a:endParaRPr>
          </a:p>
        </p:txBody>
      </p:sp>
      <p:pic>
        <p:nvPicPr>
          <p:cNvPr id="5122" name="Picture 2" descr="https://upload.wikimedia.org/wikipedia/commons/b/b6/Scroll_compress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30" y="4616001"/>
            <a:ext cx="1678828" cy="1568998"/>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111690" y="2505721"/>
            <a:ext cx="1925960" cy="1384995"/>
          </a:xfrm>
          <a:prstGeom prst="rect">
            <a:avLst/>
          </a:prstGeom>
        </p:spPr>
        <p:txBody>
          <a:bodyPr wrap="square">
            <a:spAutoFit/>
          </a:bodyPr>
          <a:lstStyle/>
          <a:p>
            <a:pPr algn="just"/>
            <a:r>
              <a:rPr lang="en-US" sz="1200" dirty="0">
                <a:latin typeface="Candara" panose="020E0502030303020204" pitchFamily="34" charset="0"/>
              </a:rPr>
              <a:t>A </a:t>
            </a:r>
            <a:r>
              <a:rPr lang="en-US" sz="1200" b="1" dirty="0">
                <a:latin typeface="Candara" panose="020E0502030303020204" pitchFamily="34" charset="0"/>
              </a:rPr>
              <a:t>scroll compressor uses two interleaving spirals that allow to physically remove the gas from The system.</a:t>
            </a:r>
            <a:r>
              <a:rPr lang="en-US" sz="1200" dirty="0">
                <a:latin typeface="Candara" panose="020E0502030303020204" pitchFamily="34" charset="0"/>
              </a:rPr>
              <a:t> It allows to reach pressure of the order 10</a:t>
            </a:r>
            <a:r>
              <a:rPr lang="en-US" sz="1200" baseline="30000" dirty="0">
                <a:latin typeface="Candara" panose="020E0502030303020204" pitchFamily="34" charset="0"/>
              </a:rPr>
              <a:t>-2</a:t>
            </a:r>
            <a:r>
              <a:rPr lang="en-US" sz="1200" dirty="0">
                <a:latin typeface="Candara" panose="020E0502030303020204" pitchFamily="34" charset="0"/>
              </a:rPr>
              <a:t>-10</a:t>
            </a:r>
            <a:r>
              <a:rPr lang="en-US" sz="1200" baseline="30000" dirty="0">
                <a:latin typeface="Candara" panose="020E0502030303020204" pitchFamily="34" charset="0"/>
              </a:rPr>
              <a:t>-3</a:t>
            </a:r>
            <a:r>
              <a:rPr lang="en-US" sz="1200" dirty="0">
                <a:latin typeface="Candara" panose="020E0502030303020204" pitchFamily="34" charset="0"/>
              </a:rPr>
              <a:t> mbar </a:t>
            </a:r>
            <a:r>
              <a:rPr lang="en-US" sz="1200" dirty="0" smtClean="0">
                <a:latin typeface="Candara" panose="020E0502030303020204" pitchFamily="34" charset="0"/>
              </a:rPr>
              <a:t>.</a:t>
            </a:r>
            <a:endParaRPr lang="it-IT" sz="1200" dirty="0">
              <a:latin typeface="Candara" panose="020E0502030303020204" pitchFamily="34" charset="0"/>
            </a:endParaRPr>
          </a:p>
        </p:txBody>
      </p:sp>
      <p:sp>
        <p:nvSpPr>
          <p:cNvPr id="6" name="Rettangolo 5"/>
          <p:cNvSpPr/>
          <p:nvPr/>
        </p:nvSpPr>
        <p:spPr>
          <a:xfrm>
            <a:off x="1957930" y="4800004"/>
            <a:ext cx="1709936" cy="1384995"/>
          </a:xfrm>
          <a:prstGeom prst="rect">
            <a:avLst/>
          </a:prstGeom>
        </p:spPr>
        <p:txBody>
          <a:bodyPr wrap="square">
            <a:spAutoFit/>
          </a:bodyPr>
          <a:lstStyle/>
          <a:p>
            <a:pPr algn="just"/>
            <a:r>
              <a:rPr lang="en-US" sz="1200" dirty="0">
                <a:latin typeface="Candara" panose="020E0502030303020204" pitchFamily="34" charset="0"/>
              </a:rPr>
              <a:t>These devices are known for operating more smoothly, quietly, and reliably than conventional compressors in some applications</a:t>
            </a:r>
            <a:endParaRPr lang="it-IT" sz="1200" dirty="0">
              <a:latin typeface="Candara" panose="020E0502030303020204" pitchFamily="34" charset="0"/>
            </a:endParaRPr>
          </a:p>
        </p:txBody>
      </p:sp>
      <p:sp>
        <p:nvSpPr>
          <p:cNvPr id="14" name="Rettangolo 13"/>
          <p:cNvSpPr/>
          <p:nvPr/>
        </p:nvSpPr>
        <p:spPr>
          <a:xfrm>
            <a:off x="6830855" y="5354002"/>
            <a:ext cx="2141984" cy="1169551"/>
          </a:xfrm>
          <a:prstGeom prst="rect">
            <a:avLst/>
          </a:prstGeom>
        </p:spPr>
        <p:txBody>
          <a:bodyPr wrap="square">
            <a:spAutoFit/>
          </a:bodyPr>
          <a:lstStyle/>
          <a:p>
            <a:pPr algn="just"/>
            <a:r>
              <a:rPr lang="en-US" sz="1400" dirty="0">
                <a:latin typeface="Candara" panose="020E0502030303020204" pitchFamily="34" charset="0"/>
              </a:rPr>
              <a:t>Their design is similar to that of a turbine. A multi-stage, turbine-like rotor with bladed disks rotates in a housing. </a:t>
            </a:r>
            <a:endParaRPr lang="it-IT" sz="1400" dirty="0">
              <a:latin typeface="Candara" panose="020E0502030303020204" pitchFamily="34" charset="0"/>
            </a:endParaRPr>
          </a:p>
        </p:txBody>
      </p:sp>
      <p:sp>
        <p:nvSpPr>
          <p:cNvPr id="15" name="Rettangolo 14"/>
          <p:cNvSpPr/>
          <p:nvPr/>
        </p:nvSpPr>
        <p:spPr>
          <a:xfrm>
            <a:off x="6876256" y="3334038"/>
            <a:ext cx="2151545" cy="1600438"/>
          </a:xfrm>
          <a:prstGeom prst="rect">
            <a:avLst/>
          </a:prstGeom>
        </p:spPr>
        <p:txBody>
          <a:bodyPr wrap="square">
            <a:spAutoFit/>
          </a:bodyPr>
          <a:lstStyle/>
          <a:p>
            <a:pPr marL="171450" indent="-171450" algn="just">
              <a:buFont typeface="Arial" panose="020B0604020202020204" pitchFamily="34" charset="0"/>
              <a:buChar char="•"/>
            </a:pPr>
            <a:r>
              <a:rPr lang="en-US" sz="1400" dirty="0" smtClean="0">
                <a:latin typeface="Candara" panose="020E0502030303020204" pitchFamily="34" charset="0"/>
              </a:rPr>
              <a:t>These pumps </a:t>
            </a:r>
            <a:r>
              <a:rPr lang="en-US" sz="1400" dirty="0">
                <a:latin typeface="Candara" panose="020E0502030303020204" pitchFamily="34" charset="0"/>
              </a:rPr>
              <a:t>can be a very versatile pump. It can </a:t>
            </a:r>
            <a:r>
              <a:rPr lang="en-US" sz="1400" dirty="0" smtClean="0">
                <a:latin typeface="Candara" panose="020E0502030303020204" pitchFamily="34" charset="0"/>
              </a:rPr>
              <a:t>operate from </a:t>
            </a:r>
            <a:r>
              <a:rPr lang="en-US" sz="1400" b="1" dirty="0">
                <a:solidFill>
                  <a:srgbClr val="FF0000"/>
                </a:solidFill>
                <a:latin typeface="Candara" panose="020E0502030303020204" pitchFamily="34" charset="0"/>
              </a:rPr>
              <a:t>intermediate vacuum (~10</a:t>
            </a:r>
            <a:r>
              <a:rPr lang="en-US" sz="1400" b="1" baseline="30000" dirty="0" smtClean="0">
                <a:solidFill>
                  <a:srgbClr val="FF0000"/>
                </a:solidFill>
                <a:latin typeface="Candara" panose="020E0502030303020204" pitchFamily="34" charset="0"/>
              </a:rPr>
              <a:t>−2</a:t>
            </a:r>
            <a:r>
              <a:rPr lang="en-US" sz="1400" b="1" dirty="0" smtClean="0">
                <a:solidFill>
                  <a:srgbClr val="FF0000"/>
                </a:solidFill>
                <a:latin typeface="Candara" panose="020E0502030303020204" pitchFamily="34" charset="0"/>
              </a:rPr>
              <a:t> mbar) </a:t>
            </a:r>
            <a:r>
              <a:rPr lang="en-US" sz="1400" b="1" dirty="0">
                <a:solidFill>
                  <a:srgbClr val="FF0000"/>
                </a:solidFill>
                <a:latin typeface="Candara" panose="020E0502030303020204" pitchFamily="34" charset="0"/>
              </a:rPr>
              <a:t>up to ultra-high vacuum levels (~10</a:t>
            </a:r>
            <a:r>
              <a:rPr lang="en-US" sz="1400" b="1" baseline="30000" dirty="0" smtClean="0">
                <a:solidFill>
                  <a:srgbClr val="FF0000"/>
                </a:solidFill>
                <a:latin typeface="Candara" panose="020E0502030303020204" pitchFamily="34" charset="0"/>
              </a:rPr>
              <a:t>−8 </a:t>
            </a:r>
            <a:r>
              <a:rPr lang="en-US" sz="1400" b="1" dirty="0" smtClean="0">
                <a:solidFill>
                  <a:srgbClr val="FF0000"/>
                </a:solidFill>
                <a:latin typeface="Candara" panose="020E0502030303020204" pitchFamily="34" charset="0"/>
              </a:rPr>
              <a:t>mbar).</a:t>
            </a:r>
            <a:endParaRPr lang="it-IT" sz="1400" b="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99045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5800" y="962866"/>
            <a:ext cx="8784976" cy="1200329"/>
          </a:xfrm>
          <a:prstGeom prst="rect">
            <a:avLst/>
          </a:prstGeom>
        </p:spPr>
        <p:txBody>
          <a:bodyPr wrap="square">
            <a:spAutoFit/>
          </a:bodyPr>
          <a:lstStyle/>
          <a:p>
            <a:pPr algn="just"/>
            <a:r>
              <a:rPr lang="en-US" dirty="0">
                <a:latin typeface="Candara" panose="020E0502030303020204" pitchFamily="34" charset="0"/>
              </a:rPr>
              <a:t>An </a:t>
            </a:r>
            <a:r>
              <a:rPr lang="en-US" b="1" dirty="0">
                <a:latin typeface="Candara" panose="020E0502030303020204" pitchFamily="34" charset="0"/>
              </a:rPr>
              <a:t>ion pump</a:t>
            </a:r>
            <a:r>
              <a:rPr lang="en-US" dirty="0">
                <a:latin typeface="Candara" panose="020E0502030303020204" pitchFamily="34" charset="0"/>
              </a:rPr>
              <a:t> (also referred to as a </a:t>
            </a:r>
            <a:r>
              <a:rPr lang="en-US" b="1" dirty="0">
                <a:latin typeface="Candara" panose="020E0502030303020204" pitchFamily="34" charset="0"/>
              </a:rPr>
              <a:t>sputter ion pump</a:t>
            </a:r>
            <a:r>
              <a:rPr lang="en-US" dirty="0">
                <a:latin typeface="Candara" panose="020E0502030303020204" pitchFamily="34" charset="0"/>
              </a:rPr>
              <a:t>) is a type of vacuum pump capable of reaching pressures </a:t>
            </a:r>
            <a:r>
              <a:rPr lang="en-US" b="1" dirty="0">
                <a:solidFill>
                  <a:srgbClr val="FF0000"/>
                </a:solidFill>
                <a:latin typeface="Candara" panose="020E0502030303020204" pitchFamily="34" charset="0"/>
              </a:rPr>
              <a:t>as low as 10</a:t>
            </a:r>
            <a:r>
              <a:rPr lang="en-US" b="1" baseline="30000" dirty="0">
                <a:solidFill>
                  <a:srgbClr val="FF0000"/>
                </a:solidFill>
                <a:latin typeface="Candara" panose="020E0502030303020204" pitchFamily="34" charset="0"/>
              </a:rPr>
              <a:t>−11</a:t>
            </a:r>
            <a:r>
              <a:rPr lang="en-US" b="1" dirty="0">
                <a:solidFill>
                  <a:srgbClr val="FF0000"/>
                </a:solidFill>
                <a:latin typeface="Candara" panose="020E0502030303020204" pitchFamily="34" charset="0"/>
              </a:rPr>
              <a:t> mbar under ideal conditions</a:t>
            </a:r>
            <a:r>
              <a:rPr lang="en-US" dirty="0" smtClean="0">
                <a:latin typeface="Candara" panose="020E0502030303020204" pitchFamily="34" charset="0"/>
              </a:rPr>
              <a:t>. </a:t>
            </a:r>
            <a:r>
              <a:rPr lang="en-US" b="1" dirty="0">
                <a:latin typeface="Candara" panose="020E0502030303020204" pitchFamily="34" charset="0"/>
              </a:rPr>
              <a:t>An ion pump ionizes gas within the vessel </a:t>
            </a:r>
            <a:r>
              <a:rPr lang="en-US" b="1" dirty="0" err="1">
                <a:latin typeface="Candara" panose="020E0502030303020204" pitchFamily="34" charset="0"/>
              </a:rPr>
              <a:t>appling</a:t>
            </a:r>
            <a:r>
              <a:rPr lang="en-US" b="1" dirty="0">
                <a:latin typeface="Candara" panose="020E0502030303020204" pitchFamily="34" charset="0"/>
              </a:rPr>
              <a:t> a strong electrical voltage, typically 3–7 kV, which allows the ions to accelerate and be captured by a solid electrode</a:t>
            </a:r>
            <a:r>
              <a:rPr lang="en-US" dirty="0" smtClean="0">
                <a:latin typeface="Candara" panose="020E0502030303020204" pitchFamily="34" charset="0"/>
              </a:rPr>
              <a:t>.</a:t>
            </a:r>
            <a:endParaRPr lang="it-IT" dirty="0">
              <a:latin typeface="Candara" panose="020E0502030303020204" pitchFamily="34" charset="0"/>
            </a:endParaRPr>
          </a:p>
        </p:txBody>
      </p:sp>
      <p:pic>
        <p:nvPicPr>
          <p:cNvPr id="7" name="Picture 2" descr="VacIon Plus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28" y="4581128"/>
            <a:ext cx="3270392" cy="1809376"/>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3188771" y="-237463"/>
            <a:ext cx="3342519" cy="1200329"/>
          </a:xfrm>
          <a:prstGeom prst="rect">
            <a:avLst/>
          </a:prstGeom>
        </p:spPr>
        <p:txBody>
          <a:bodyPr wrap="square">
            <a:spAutoFit/>
          </a:bodyPr>
          <a:lstStyle/>
          <a:p>
            <a:pPr lvl="0">
              <a:lnSpc>
                <a:spcPct val="200000"/>
              </a:lnSpc>
            </a:pPr>
            <a:r>
              <a:rPr lang="it-IT" sz="3600" b="1" i="1" dirty="0" smtClean="0">
                <a:solidFill>
                  <a:prstClr val="black"/>
                </a:solidFill>
                <a:latin typeface="Candara" panose="020E0502030303020204" pitchFamily="34" charset="0"/>
              </a:rPr>
              <a:t> </a:t>
            </a:r>
            <a:r>
              <a:rPr lang="it-IT" sz="3600" b="1" i="1" dirty="0" err="1" smtClean="0">
                <a:solidFill>
                  <a:prstClr val="black"/>
                </a:solidFill>
                <a:latin typeface="Candara" panose="020E0502030303020204" pitchFamily="34" charset="0"/>
              </a:rPr>
              <a:t>Ion</a:t>
            </a:r>
            <a:r>
              <a:rPr lang="it-IT" sz="3600" b="1" i="1" dirty="0" smtClean="0">
                <a:solidFill>
                  <a:prstClr val="black"/>
                </a:solidFill>
                <a:latin typeface="Candara" panose="020E0502030303020204" pitchFamily="34" charset="0"/>
              </a:rPr>
              <a:t> </a:t>
            </a:r>
            <a:r>
              <a:rPr lang="it-IT" sz="3600" b="1" i="1" dirty="0" err="1" smtClean="0">
                <a:solidFill>
                  <a:prstClr val="black"/>
                </a:solidFill>
                <a:latin typeface="Candara" panose="020E0502030303020204" pitchFamily="34" charset="0"/>
              </a:rPr>
              <a:t>Pump</a:t>
            </a:r>
            <a:r>
              <a:rPr lang="it-IT" sz="3600" b="1" i="1" dirty="0" smtClean="0">
                <a:solidFill>
                  <a:prstClr val="black"/>
                </a:solidFill>
                <a:latin typeface="Candara" panose="020E0502030303020204" pitchFamily="34" charset="0"/>
              </a:rPr>
              <a:t> </a:t>
            </a:r>
            <a:endParaRPr lang="it-IT" sz="3600" b="1" i="1" dirty="0">
              <a:solidFill>
                <a:prstClr val="black"/>
              </a:solidFill>
              <a:latin typeface="Candara" panose="020E0502030303020204" pitchFamily="34" charset="0"/>
            </a:endParaRPr>
          </a:p>
        </p:txBody>
      </p:sp>
      <p:sp>
        <p:nvSpPr>
          <p:cNvPr id="14" name="Rettangolo 13"/>
          <p:cNvSpPr/>
          <p:nvPr/>
        </p:nvSpPr>
        <p:spPr>
          <a:xfrm>
            <a:off x="309816" y="2780928"/>
            <a:ext cx="8496944" cy="1569660"/>
          </a:xfrm>
          <a:prstGeom prst="rect">
            <a:avLst/>
          </a:prstGeom>
        </p:spPr>
        <p:txBody>
          <a:bodyPr wrap="square">
            <a:spAutoFit/>
          </a:bodyPr>
          <a:lstStyle/>
          <a:p>
            <a:r>
              <a:rPr lang="it-IT" sz="1600" dirty="0" err="1">
                <a:latin typeface="Candara" panose="020E0502030303020204" pitchFamily="34" charset="0"/>
              </a:rPr>
              <a:t>I</a:t>
            </a:r>
            <a:r>
              <a:rPr lang="it-IT" sz="1600" dirty="0" err="1" smtClean="0">
                <a:latin typeface="Candara" panose="020E0502030303020204" pitchFamily="34" charset="0"/>
              </a:rPr>
              <a:t>on</a:t>
            </a:r>
            <a:r>
              <a:rPr lang="it-IT" sz="1600" dirty="0" smtClean="0">
                <a:latin typeface="Candara" panose="020E0502030303020204" pitchFamily="34" charset="0"/>
              </a:rPr>
              <a:t> </a:t>
            </a:r>
            <a:r>
              <a:rPr lang="it-IT" sz="1600" dirty="0" err="1">
                <a:latin typeface="Candara" panose="020E0502030303020204" pitchFamily="34" charset="0"/>
              </a:rPr>
              <a:t>pumps</a:t>
            </a:r>
            <a:r>
              <a:rPr lang="it-IT" sz="1600" dirty="0">
                <a:latin typeface="Candara" panose="020E0502030303020204" pitchFamily="34" charset="0"/>
              </a:rPr>
              <a:t> and are </a:t>
            </a:r>
            <a:r>
              <a:rPr lang="it-IT" sz="1600" dirty="0" err="1" smtClean="0">
                <a:latin typeface="Candara" panose="020E0502030303020204" pitchFamily="34" charset="0"/>
              </a:rPr>
              <a:t>available</a:t>
            </a:r>
            <a:r>
              <a:rPr lang="it-IT" sz="1600" dirty="0" smtClean="0">
                <a:latin typeface="Candara" panose="020E0502030303020204" pitchFamily="34" charset="0"/>
              </a:rPr>
              <a:t> </a:t>
            </a:r>
            <a:r>
              <a:rPr lang="it-IT" sz="1600" dirty="0">
                <a:latin typeface="Candara" panose="020E0502030303020204" pitchFamily="34" charset="0"/>
              </a:rPr>
              <a:t>in </a:t>
            </a:r>
            <a:r>
              <a:rPr lang="it-IT" sz="1600" dirty="0" err="1">
                <a:latin typeface="Candara" panose="020E0502030303020204" pitchFamily="34" charset="0"/>
              </a:rPr>
              <a:t>four</a:t>
            </a:r>
            <a:r>
              <a:rPr lang="it-IT" sz="1600" dirty="0">
                <a:latin typeface="Candara" panose="020E0502030303020204" pitchFamily="34" charset="0"/>
              </a:rPr>
              <a:t> </a:t>
            </a:r>
            <a:r>
              <a:rPr lang="it-IT" sz="1600" dirty="0" err="1">
                <a:latin typeface="Candara" panose="020E0502030303020204" pitchFamily="34" charset="0"/>
              </a:rPr>
              <a:t>types</a:t>
            </a:r>
            <a:r>
              <a:rPr lang="it-IT" sz="1600" dirty="0" smtClean="0">
                <a:latin typeface="Candara" panose="020E0502030303020204" pitchFamily="34" charset="0"/>
              </a:rPr>
              <a:t>:</a:t>
            </a:r>
          </a:p>
          <a:p>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StarCell</a:t>
            </a:r>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Triode</a:t>
            </a:r>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Noble</a:t>
            </a:r>
            <a:r>
              <a:rPr lang="it-IT" sz="1600" dirty="0" smtClean="0">
                <a:latin typeface="Candara" panose="020E0502030303020204" pitchFamily="34" charset="0"/>
              </a:rPr>
              <a:t> </a:t>
            </a:r>
            <a:r>
              <a:rPr lang="it-IT" sz="1600" dirty="0" err="1" smtClean="0">
                <a:latin typeface="Candara" panose="020E0502030303020204" pitchFamily="34" charset="0"/>
              </a:rPr>
              <a:t>Diode</a:t>
            </a:r>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Diode</a:t>
            </a:r>
            <a:endParaRPr lang="it-IT" sz="1600" dirty="0">
              <a:latin typeface="Candara" panose="020E0502030303020204" pitchFamily="34" charset="0"/>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403237"/>
            <a:ext cx="2304256" cy="188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534"/>
          <a:stretch/>
        </p:blipFill>
        <p:spPr bwMode="auto">
          <a:xfrm>
            <a:off x="4860031" y="4429936"/>
            <a:ext cx="3744207" cy="2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ccia a destra 8"/>
          <p:cNvSpPr/>
          <p:nvPr/>
        </p:nvSpPr>
        <p:spPr>
          <a:xfrm>
            <a:off x="3923928" y="52251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http://bama.ua.edu/%7Esurfspec/vacbasics_files/image04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348880"/>
            <a:ext cx="2587377" cy="187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210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76674" y="836712"/>
            <a:ext cx="2585964" cy="461665"/>
          </a:xfrm>
          <a:prstGeom prst="rect">
            <a:avLst/>
          </a:prstGeom>
        </p:spPr>
        <p:txBody>
          <a:bodyPr wrap="none">
            <a:spAutoFit/>
          </a:bodyPr>
          <a:lstStyle/>
          <a:p>
            <a:r>
              <a:rPr lang="it-IT" altLang="it-IT" sz="2400" i="1" dirty="0" err="1">
                <a:solidFill>
                  <a:srgbClr val="FF0000"/>
                </a:solidFill>
                <a:latin typeface="Candara" panose="020E0502030303020204" pitchFamily="34" charset="0"/>
              </a:rPr>
              <a:t>Evaporable</a:t>
            </a:r>
            <a:r>
              <a:rPr lang="it-IT" altLang="it-IT" sz="2400" i="1" dirty="0">
                <a:solidFill>
                  <a:srgbClr val="FF0000"/>
                </a:solidFill>
                <a:latin typeface="Candara" panose="020E0502030303020204" pitchFamily="34" charset="0"/>
              </a:rPr>
              <a:t> </a:t>
            </a:r>
            <a:r>
              <a:rPr lang="it-IT" altLang="it-IT" sz="2400" i="1" dirty="0" err="1">
                <a:solidFill>
                  <a:srgbClr val="FF0000"/>
                </a:solidFill>
                <a:latin typeface="Candara" panose="020E0502030303020204" pitchFamily="34" charset="0"/>
              </a:rPr>
              <a:t>Getters</a:t>
            </a:r>
            <a:endParaRPr lang="it-IT" sz="2400" dirty="0">
              <a:solidFill>
                <a:srgbClr val="FF0000"/>
              </a:solidFill>
              <a:latin typeface="Candara" panose="020E0502030303020204" pitchFamily="34" charset="0"/>
            </a:endParaRPr>
          </a:p>
        </p:txBody>
      </p:sp>
      <p:sp>
        <p:nvSpPr>
          <p:cNvPr id="10" name="Rettangolo 9"/>
          <p:cNvSpPr/>
          <p:nvPr/>
        </p:nvSpPr>
        <p:spPr>
          <a:xfrm>
            <a:off x="4969064" y="876372"/>
            <a:ext cx="3889206" cy="461665"/>
          </a:xfrm>
          <a:prstGeom prst="rect">
            <a:avLst/>
          </a:prstGeom>
        </p:spPr>
        <p:txBody>
          <a:bodyPr wrap="none">
            <a:spAutoFit/>
          </a:bodyPr>
          <a:lstStyle/>
          <a:p>
            <a:r>
              <a:rPr lang="it-IT" altLang="it-IT" sz="2400" i="1" dirty="0">
                <a:solidFill>
                  <a:srgbClr val="FF0000"/>
                </a:solidFill>
                <a:latin typeface="Candara" panose="020E0502030303020204" pitchFamily="34" charset="0"/>
              </a:rPr>
              <a:t>Non-</a:t>
            </a:r>
            <a:r>
              <a:rPr lang="it-IT" altLang="it-IT" sz="2400" i="1" dirty="0" err="1">
                <a:solidFill>
                  <a:srgbClr val="FF0000"/>
                </a:solidFill>
                <a:latin typeface="Candara" panose="020E0502030303020204" pitchFamily="34" charset="0"/>
              </a:rPr>
              <a:t>Evaporable</a:t>
            </a:r>
            <a:r>
              <a:rPr lang="it-IT" altLang="it-IT" sz="2400" i="1" dirty="0">
                <a:solidFill>
                  <a:srgbClr val="FF0000"/>
                </a:solidFill>
                <a:latin typeface="Candara" panose="020E0502030303020204" pitchFamily="34" charset="0"/>
              </a:rPr>
              <a:t> </a:t>
            </a:r>
            <a:r>
              <a:rPr lang="it-IT" altLang="it-IT" sz="2400" i="1" dirty="0" err="1">
                <a:solidFill>
                  <a:srgbClr val="FF0000"/>
                </a:solidFill>
                <a:latin typeface="Candara" panose="020E0502030303020204" pitchFamily="34" charset="0"/>
              </a:rPr>
              <a:t>Getters</a:t>
            </a:r>
            <a:r>
              <a:rPr lang="it-IT" altLang="it-IT" sz="2400" i="1" dirty="0">
                <a:solidFill>
                  <a:srgbClr val="FF0000"/>
                </a:solidFill>
                <a:latin typeface="Candara" panose="020E0502030303020204" pitchFamily="34" charset="0"/>
              </a:rPr>
              <a:t> </a:t>
            </a:r>
            <a:r>
              <a:rPr lang="it-IT" altLang="it-IT" sz="2400" i="1" dirty="0" smtClean="0">
                <a:solidFill>
                  <a:srgbClr val="FF0000"/>
                </a:solidFill>
                <a:latin typeface="Candara" panose="020E0502030303020204" pitchFamily="34" charset="0"/>
              </a:rPr>
              <a:t>- </a:t>
            </a:r>
            <a:r>
              <a:rPr lang="it-IT" altLang="it-IT" sz="2400" i="1" dirty="0">
                <a:solidFill>
                  <a:srgbClr val="FF0000"/>
                </a:solidFill>
                <a:latin typeface="Candara" panose="020E0502030303020204" pitchFamily="34" charset="0"/>
              </a:rPr>
              <a:t>NEG</a:t>
            </a:r>
            <a:endParaRPr lang="it-IT" sz="2400" dirty="0">
              <a:solidFill>
                <a:srgbClr val="FF0000"/>
              </a:solidFill>
              <a:latin typeface="Candara" panose="020E0502030303020204" pitchFamily="34" charset="0"/>
            </a:endParaRPr>
          </a:p>
        </p:txBody>
      </p:sp>
      <p:graphicFrame>
        <p:nvGraphicFramePr>
          <p:cNvPr id="12" name="Oggetto 11"/>
          <p:cNvGraphicFramePr>
            <a:graphicFrameLocks noChangeAspect="1"/>
          </p:cNvGraphicFramePr>
          <p:nvPr>
            <p:extLst>
              <p:ext uri="{D42A27DB-BD31-4B8C-83A1-F6EECF244321}">
                <p14:modId xmlns:p14="http://schemas.microsoft.com/office/powerpoint/2010/main" val="223372394"/>
              </p:ext>
            </p:extLst>
          </p:nvPr>
        </p:nvGraphicFramePr>
        <p:xfrm>
          <a:off x="1186765" y="2437437"/>
          <a:ext cx="1832241" cy="487507"/>
        </p:xfrm>
        <a:graphic>
          <a:graphicData uri="http://schemas.openxmlformats.org/presentationml/2006/ole">
            <mc:AlternateContent xmlns:mc="http://schemas.openxmlformats.org/markup-compatibility/2006">
              <mc:Choice xmlns:v="urn:schemas-microsoft-com:vml" Requires="v">
                <p:oleObj spid="_x0000_s3284" name="Image" r:id="rId3" imgW="3746032" imgH="1828571" progId="PhotoshopElements.Image.2">
                  <p:embed/>
                </p:oleObj>
              </mc:Choice>
              <mc:Fallback>
                <p:oleObj name="Image" r:id="rId3" imgW="3746032" imgH="1828571" progId="PhotoshopElements.Image.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b="48024"/>
                      <a:stretch>
                        <a:fillRect/>
                      </a:stretch>
                    </p:blipFill>
                    <p:spPr bwMode="auto">
                      <a:xfrm>
                        <a:off x="1186765" y="2437437"/>
                        <a:ext cx="1832241" cy="487507"/>
                      </a:xfrm>
                      <a:prstGeom prst="rect">
                        <a:avLst/>
                      </a:prstGeom>
                      <a:noFill/>
                      <a:ln>
                        <a:noFill/>
                      </a:ln>
                      <a:effectLst/>
                    </p:spPr>
                  </p:pic>
                </p:oleObj>
              </mc:Fallback>
            </mc:AlternateContent>
          </a:graphicData>
        </a:graphic>
      </p:graphicFrame>
      <p:sp>
        <p:nvSpPr>
          <p:cNvPr id="13" name="Rettangolo 12"/>
          <p:cNvSpPr/>
          <p:nvPr/>
        </p:nvSpPr>
        <p:spPr>
          <a:xfrm>
            <a:off x="162826" y="1484784"/>
            <a:ext cx="3880120" cy="830997"/>
          </a:xfrm>
          <a:prstGeom prst="rect">
            <a:avLst/>
          </a:prstGeom>
        </p:spPr>
        <p:txBody>
          <a:bodyPr wrap="square">
            <a:spAutoFit/>
          </a:bodyPr>
          <a:lstStyle/>
          <a:p>
            <a:pPr algn="just"/>
            <a:r>
              <a:rPr lang="en-US" sz="1600" dirty="0" smtClean="0">
                <a:latin typeface="Candara" panose="020E0502030303020204" pitchFamily="34" charset="0"/>
              </a:rPr>
              <a:t>The </a:t>
            </a:r>
            <a:r>
              <a:rPr lang="en-US" sz="1600" b="1" dirty="0">
                <a:latin typeface="Candara" panose="020E0502030303020204" pitchFamily="34" charset="0"/>
              </a:rPr>
              <a:t>active </a:t>
            </a:r>
            <a:r>
              <a:rPr lang="en-US" sz="1600" b="1" dirty="0" err="1">
                <a:latin typeface="Candara" panose="020E0502030303020204" pitchFamily="34" charset="0"/>
              </a:rPr>
              <a:t>Ti</a:t>
            </a:r>
            <a:r>
              <a:rPr lang="en-US" sz="1600" b="1" dirty="0">
                <a:latin typeface="Candara" panose="020E0502030303020204" pitchFamily="34" charset="0"/>
              </a:rPr>
              <a:t> surface is obtained under vacuum with subsequent depositions of a metal film of </a:t>
            </a:r>
            <a:r>
              <a:rPr lang="en-US" sz="1600" b="1" dirty="0" err="1">
                <a:latin typeface="Candara" panose="020E0502030303020204" pitchFamily="34" charset="0"/>
              </a:rPr>
              <a:t>Ti</a:t>
            </a:r>
            <a:r>
              <a:rPr lang="en-US" sz="1600" b="1" dirty="0">
                <a:latin typeface="Candara" panose="020E0502030303020204" pitchFamily="34" charset="0"/>
              </a:rPr>
              <a:t> in the system</a:t>
            </a:r>
            <a:endParaRPr lang="it-IT" sz="1600" b="1" dirty="0">
              <a:latin typeface="Candara" panose="020E0502030303020204" pitchFamily="34" charset="0"/>
            </a:endParaRPr>
          </a:p>
        </p:txBody>
      </p:sp>
      <p:sp>
        <p:nvSpPr>
          <p:cNvPr id="14" name="Rettangolo 13"/>
          <p:cNvSpPr/>
          <p:nvPr/>
        </p:nvSpPr>
        <p:spPr>
          <a:xfrm>
            <a:off x="4990220" y="1529497"/>
            <a:ext cx="3808846" cy="1323439"/>
          </a:xfrm>
          <a:prstGeom prst="rect">
            <a:avLst/>
          </a:prstGeom>
        </p:spPr>
        <p:txBody>
          <a:bodyPr wrap="square">
            <a:spAutoFit/>
          </a:bodyPr>
          <a:lstStyle/>
          <a:p>
            <a:pPr algn="just"/>
            <a:r>
              <a:rPr lang="en-US" sz="1600" dirty="0">
                <a:latin typeface="Candara" panose="020E0502030303020204" pitchFamily="34" charset="0"/>
              </a:rPr>
              <a:t>Also in this case, a particular material alloy (NEG coating) has the property to absorb the molecules of gas. To activate the surface it is necessary to simply heat it at 250-300 C.</a:t>
            </a:r>
            <a:endParaRPr lang="it-IT" sz="1600" dirty="0">
              <a:latin typeface="Candara" panose="020E0502030303020204" pitchFamily="34" charset="0"/>
            </a:endParaRPr>
          </a:p>
        </p:txBody>
      </p:sp>
      <p:sp>
        <p:nvSpPr>
          <p:cNvPr id="15" name="Rettangolo 14"/>
          <p:cNvSpPr/>
          <p:nvPr/>
        </p:nvSpPr>
        <p:spPr>
          <a:xfrm>
            <a:off x="159401" y="2852936"/>
            <a:ext cx="3620511" cy="2339102"/>
          </a:xfrm>
          <a:prstGeom prst="rect">
            <a:avLst/>
          </a:prstGeom>
        </p:spPr>
        <p:txBody>
          <a:bodyPr wrap="square">
            <a:spAutoFit/>
          </a:bodyPr>
          <a:lstStyle/>
          <a:p>
            <a:pPr algn="ctr"/>
            <a:r>
              <a:rPr lang="en-US" altLang="it-IT" dirty="0">
                <a:solidFill>
                  <a:srgbClr val="FF0000"/>
                </a:solidFill>
                <a:latin typeface="Candara" panose="020E0502030303020204" pitchFamily="34" charset="0"/>
              </a:rPr>
              <a:t>TSP </a:t>
            </a:r>
            <a:endParaRPr lang="en-US" altLang="it-IT" dirty="0" smtClean="0">
              <a:solidFill>
                <a:srgbClr val="FF0000"/>
              </a:solidFill>
              <a:latin typeface="Candara" panose="020E0502030303020204" pitchFamily="34" charset="0"/>
            </a:endParaRPr>
          </a:p>
          <a:p>
            <a:pPr algn="just"/>
            <a:endParaRPr lang="en-US" sz="1600" dirty="0" smtClean="0">
              <a:latin typeface="Candara" panose="020E0502030303020204" pitchFamily="34" charset="0"/>
            </a:endParaRPr>
          </a:p>
          <a:p>
            <a:pPr algn="just"/>
            <a:r>
              <a:rPr lang="en-US" sz="1600" dirty="0" smtClean="0">
                <a:latin typeface="Candara" panose="020E0502030303020204" pitchFamily="34" charset="0"/>
              </a:rPr>
              <a:t>The </a:t>
            </a:r>
            <a:r>
              <a:rPr lang="en-US" sz="1600" b="1" dirty="0">
                <a:latin typeface="Candara" panose="020E0502030303020204" pitchFamily="34" charset="0"/>
              </a:rPr>
              <a:t>titanium is heated to the sublimation temperature (about 1100 ° C)</a:t>
            </a:r>
            <a:r>
              <a:rPr lang="en-US" sz="1600" dirty="0">
                <a:latin typeface="Candara" panose="020E0502030303020204" pitchFamily="34" charset="0"/>
              </a:rPr>
              <a:t>. </a:t>
            </a:r>
          </a:p>
          <a:p>
            <a:pPr algn="just"/>
            <a:endParaRPr lang="en-US" sz="1600" dirty="0">
              <a:latin typeface="Candara" panose="020E0502030303020204" pitchFamily="34" charset="0"/>
            </a:endParaRPr>
          </a:p>
          <a:p>
            <a:pPr algn="just"/>
            <a:r>
              <a:rPr lang="en-US" sz="1600" dirty="0">
                <a:latin typeface="Candara" panose="020E0502030303020204" pitchFamily="34" charset="0"/>
              </a:rPr>
              <a:t>The gas particles which collide on the layer of titanium are </a:t>
            </a:r>
            <a:r>
              <a:rPr lang="en-US" sz="1600" b="1" dirty="0">
                <a:latin typeface="Candara" panose="020E0502030303020204" pitchFamily="34" charset="0"/>
              </a:rPr>
              <a:t>linked via </a:t>
            </a:r>
            <a:r>
              <a:rPr lang="en-US" sz="1600" b="1" dirty="0" err="1">
                <a:latin typeface="Candara" panose="020E0502030303020204" pitchFamily="34" charset="0"/>
              </a:rPr>
              <a:t>chemi</a:t>
            </a:r>
            <a:r>
              <a:rPr lang="en-US" sz="1600" b="1" dirty="0">
                <a:latin typeface="Candara" panose="020E0502030303020204" pitchFamily="34" charset="0"/>
              </a:rPr>
              <a:t>-absorption</a:t>
            </a:r>
            <a:r>
              <a:rPr lang="en-US" sz="1600" dirty="0">
                <a:latin typeface="Candara" panose="020E0502030303020204" pitchFamily="34" charset="0"/>
              </a:rPr>
              <a:t>.</a:t>
            </a:r>
            <a:endParaRPr lang="it-IT" sz="1600" dirty="0">
              <a:latin typeface="Candara" panose="020E0502030303020204" pitchFamily="34" charset="0"/>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5260696"/>
            <a:ext cx="1656184" cy="133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p:cNvSpPr/>
          <p:nvPr/>
        </p:nvSpPr>
        <p:spPr>
          <a:xfrm>
            <a:off x="5062994" y="3212976"/>
            <a:ext cx="3613462" cy="769441"/>
          </a:xfrm>
          <a:prstGeom prst="rect">
            <a:avLst/>
          </a:prstGeom>
        </p:spPr>
        <p:txBody>
          <a:bodyPr wrap="square">
            <a:spAutoFit/>
          </a:bodyPr>
          <a:lstStyle/>
          <a:p>
            <a:pPr algn="just"/>
            <a:r>
              <a:rPr lang="it-IT" altLang="it-IT" sz="1600" b="1" i="1" dirty="0" err="1" smtClean="0">
                <a:solidFill>
                  <a:srgbClr val="0000CC"/>
                </a:solidFill>
              </a:rPr>
              <a:t>Main</a:t>
            </a:r>
            <a:r>
              <a:rPr lang="it-IT" altLang="it-IT" sz="1600" b="1" i="1" dirty="0" smtClean="0">
                <a:solidFill>
                  <a:srgbClr val="0000CC"/>
                </a:solidFill>
              </a:rPr>
              <a:t> </a:t>
            </a:r>
            <a:r>
              <a:rPr lang="it-IT" altLang="it-IT" sz="1600" b="1" i="1" dirty="0" err="1" smtClean="0">
                <a:solidFill>
                  <a:srgbClr val="0000CC"/>
                </a:solidFill>
              </a:rPr>
              <a:t>Getter</a:t>
            </a:r>
            <a:r>
              <a:rPr lang="it-IT" altLang="it-IT" sz="1600" b="1" i="1" dirty="0" smtClean="0">
                <a:solidFill>
                  <a:srgbClr val="0000CC"/>
                </a:solidFill>
              </a:rPr>
              <a:t> </a:t>
            </a:r>
            <a:r>
              <a:rPr lang="it-IT" altLang="it-IT" sz="1600" b="1" i="1" dirty="0" err="1" smtClean="0">
                <a:solidFill>
                  <a:srgbClr val="0000CC"/>
                </a:solidFill>
              </a:rPr>
              <a:t>Elements</a:t>
            </a:r>
            <a:r>
              <a:rPr lang="it-IT" altLang="it-IT" sz="1600" b="1" i="1" dirty="0" smtClean="0">
                <a:solidFill>
                  <a:srgbClr val="0000CC"/>
                </a:solidFill>
              </a:rPr>
              <a:t> are:</a:t>
            </a:r>
          </a:p>
          <a:p>
            <a:pPr algn="just"/>
            <a:r>
              <a:rPr lang="pt-BR" sz="1400" dirty="0">
                <a:latin typeface="Candara" panose="020E0502030303020204" pitchFamily="34" charset="0"/>
              </a:rPr>
              <a:t>Barium, zirconium, tantalum, molybdenum, vanadium, titanium, niobium</a:t>
            </a:r>
            <a:endParaRPr lang="it-IT" altLang="it-IT" sz="1400" i="1" dirty="0">
              <a:latin typeface="Candara" panose="020E0502030303020204" pitchFamily="34" charset="0"/>
            </a:endParaRPr>
          </a:p>
        </p:txBody>
      </p:sp>
      <p:grpSp>
        <p:nvGrpSpPr>
          <p:cNvPr id="3" name="Gruppo 2"/>
          <p:cNvGrpSpPr/>
          <p:nvPr/>
        </p:nvGrpSpPr>
        <p:grpSpPr>
          <a:xfrm>
            <a:off x="4562314" y="4484829"/>
            <a:ext cx="4762214" cy="1320435"/>
            <a:chOff x="4499992" y="5276917"/>
            <a:chExt cx="4762214" cy="1320435"/>
          </a:xfrm>
        </p:grpSpPr>
        <p:sp>
          <p:nvSpPr>
            <p:cNvPr id="21" name="Rectangle 4"/>
            <p:cNvSpPr>
              <a:spLocks noChangeArrowheads="1"/>
            </p:cNvSpPr>
            <p:nvPr/>
          </p:nvSpPr>
          <p:spPr bwMode="auto">
            <a:xfrm>
              <a:off x="5079231" y="5884107"/>
              <a:ext cx="3568700" cy="269185"/>
            </a:xfrm>
            <a:prstGeom prst="rect">
              <a:avLst/>
            </a:prstGeom>
            <a:solidFill>
              <a:schemeClr val="bg1">
                <a:lumMod val="65000"/>
              </a:schemeClr>
            </a:solidFill>
            <a:ln w="12700">
              <a:solidFill>
                <a:schemeClr val="tx1"/>
              </a:solidFill>
              <a:miter lim="800000"/>
              <a:headEnd/>
              <a:tailEnd/>
            </a:ln>
            <a:effec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eaLnBrk="1" hangingPunct="1"/>
              <a:endParaRPr lang="it-IT" altLang="it-IT">
                <a:solidFill>
                  <a:schemeClr val="bg1">
                    <a:lumMod val="65000"/>
                  </a:schemeClr>
                </a:solidFill>
              </a:endParaRPr>
            </a:p>
          </p:txBody>
        </p:sp>
        <p:sp>
          <p:nvSpPr>
            <p:cNvPr id="22" name="Rectangle 5" descr="Large confetti"/>
            <p:cNvSpPr>
              <a:spLocks noChangeArrowheads="1"/>
            </p:cNvSpPr>
            <p:nvPr/>
          </p:nvSpPr>
          <p:spPr bwMode="auto">
            <a:xfrm>
              <a:off x="5076056" y="6182005"/>
              <a:ext cx="3582988" cy="87934"/>
            </a:xfrm>
            <a:prstGeom prst="rect">
              <a:avLst/>
            </a:prstGeom>
            <a:pattFill prst="lgConfetti">
              <a:fgClr>
                <a:schemeClr val="tx1"/>
              </a:fgClr>
              <a:bgClr>
                <a:schemeClr val="bg1"/>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eaLnBrk="1" hangingPunct="1"/>
              <a:endParaRPr lang="it-IT" altLang="it-IT"/>
            </a:p>
          </p:txBody>
        </p:sp>
        <p:sp>
          <p:nvSpPr>
            <p:cNvPr id="23" name="Rectangle 6" descr="Large confetti"/>
            <p:cNvSpPr>
              <a:spLocks noChangeArrowheads="1"/>
            </p:cNvSpPr>
            <p:nvPr/>
          </p:nvSpPr>
          <p:spPr bwMode="auto">
            <a:xfrm>
              <a:off x="5076056" y="5774639"/>
              <a:ext cx="3582988" cy="84345"/>
            </a:xfrm>
            <a:prstGeom prst="rect">
              <a:avLst/>
            </a:prstGeom>
            <a:pattFill prst="lgConfetti">
              <a:fgClr>
                <a:schemeClr val="tx1"/>
              </a:fgClr>
              <a:bgClr>
                <a:schemeClr val="bg1"/>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eaLnBrk="1" hangingPunct="1"/>
              <a:endParaRPr lang="it-IT" altLang="it-IT"/>
            </a:p>
          </p:txBody>
        </p:sp>
        <p:sp>
          <p:nvSpPr>
            <p:cNvPr id="30" name="Line 7"/>
            <p:cNvSpPr>
              <a:spLocks noChangeShapeType="1"/>
            </p:cNvSpPr>
            <p:nvPr/>
          </p:nvSpPr>
          <p:spPr bwMode="auto">
            <a:xfrm flipH="1">
              <a:off x="4812094" y="6041092"/>
              <a:ext cx="273751" cy="281826"/>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 name="Rectangle 8"/>
            <p:cNvSpPr>
              <a:spLocks noChangeArrowheads="1"/>
            </p:cNvSpPr>
            <p:nvPr/>
          </p:nvSpPr>
          <p:spPr bwMode="auto">
            <a:xfrm>
              <a:off x="4499992" y="6322918"/>
              <a:ext cx="4386262"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algn="just">
                <a:spcBef>
                  <a:spcPct val="0"/>
                </a:spcBef>
              </a:pPr>
              <a:r>
                <a:rPr lang="it-IT" altLang="it-IT" sz="1200" dirty="0" err="1" smtClean="0">
                  <a:solidFill>
                    <a:srgbClr val="FF0000"/>
                  </a:solidFill>
                  <a:latin typeface="Candara" panose="020E0502030303020204" pitchFamily="34" charset="0"/>
                </a:rPr>
                <a:t>Support</a:t>
              </a:r>
              <a:r>
                <a:rPr lang="it-IT" altLang="it-IT" sz="1200" b="0" dirty="0">
                  <a:latin typeface="Candara" panose="020E0502030303020204" pitchFamily="34" charset="0"/>
                </a:rPr>
                <a:t>: </a:t>
              </a:r>
              <a:r>
                <a:rPr lang="it-IT" altLang="it-IT" sz="1200" b="0" dirty="0" err="1">
                  <a:latin typeface="Candara" panose="020E0502030303020204" pitchFamily="34" charset="0"/>
                </a:rPr>
                <a:t>plated</a:t>
              </a:r>
              <a:r>
                <a:rPr lang="it-IT" altLang="it-IT" sz="1200" b="0" dirty="0">
                  <a:latin typeface="Candara" panose="020E0502030303020204" pitchFamily="34" charset="0"/>
                </a:rPr>
                <a:t> </a:t>
              </a:r>
              <a:r>
                <a:rPr lang="it-IT" altLang="it-IT" sz="1200" b="0" dirty="0" err="1" smtClean="0">
                  <a:latin typeface="Candara" panose="020E0502030303020204" pitchFamily="34" charset="0"/>
                </a:rPr>
                <a:t>iron</a:t>
              </a:r>
              <a:r>
                <a:rPr lang="it-IT" altLang="it-IT" sz="1200" b="0" dirty="0" smtClean="0">
                  <a:latin typeface="Candara" panose="020E0502030303020204" pitchFamily="34" charset="0"/>
                </a:rPr>
                <a:t>  or nickel, </a:t>
              </a:r>
              <a:r>
                <a:rPr lang="it-IT" altLang="it-IT" sz="1200" b="0" dirty="0" err="1" smtClean="0">
                  <a:latin typeface="Candara" panose="020E0502030303020204" pitchFamily="34" charset="0"/>
                </a:rPr>
                <a:t>tickeness</a:t>
              </a:r>
              <a:r>
                <a:rPr lang="it-IT" altLang="it-IT" sz="1200" b="0" dirty="0" smtClean="0">
                  <a:latin typeface="Candara" panose="020E0502030303020204" pitchFamily="34" charset="0"/>
                </a:rPr>
                <a:t> 0,2 </a:t>
              </a:r>
              <a:r>
                <a:rPr lang="it-IT" altLang="it-IT" sz="1200" b="0" dirty="0">
                  <a:latin typeface="Candara" panose="020E0502030303020204" pitchFamily="34" charset="0"/>
                </a:rPr>
                <a:t>mm</a:t>
              </a:r>
            </a:p>
          </p:txBody>
        </p:sp>
        <p:sp>
          <p:nvSpPr>
            <p:cNvPr id="32" name="Line 9"/>
            <p:cNvSpPr>
              <a:spLocks noChangeShapeType="1"/>
            </p:cNvSpPr>
            <p:nvPr/>
          </p:nvSpPr>
          <p:spPr bwMode="auto">
            <a:xfrm flipH="1" flipV="1">
              <a:off x="6773415" y="5659606"/>
              <a:ext cx="276326" cy="1143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10"/>
            <p:cNvSpPr>
              <a:spLocks noChangeArrowheads="1"/>
            </p:cNvSpPr>
            <p:nvPr/>
          </p:nvSpPr>
          <p:spPr bwMode="auto">
            <a:xfrm>
              <a:off x="4948969" y="5276917"/>
              <a:ext cx="4313237" cy="428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algn="just">
                <a:spcBef>
                  <a:spcPct val="0"/>
                </a:spcBef>
              </a:pPr>
              <a:r>
                <a:rPr lang="it-IT" altLang="it-IT" sz="1100" b="0" dirty="0" smtClean="0">
                  <a:solidFill>
                    <a:srgbClr val="FF0000"/>
                  </a:solidFill>
                  <a:latin typeface="Candara" panose="020E0502030303020204" pitchFamily="34" charset="0"/>
                </a:rPr>
                <a:t>NEG </a:t>
              </a:r>
              <a:r>
                <a:rPr lang="it-IT" altLang="it-IT" sz="1100" dirty="0" err="1">
                  <a:solidFill>
                    <a:srgbClr val="FF0000"/>
                  </a:solidFill>
                  <a:latin typeface="Candara" panose="020E0502030303020204" pitchFamily="34" charset="0"/>
                </a:rPr>
                <a:t>Coating</a:t>
              </a:r>
              <a:r>
                <a:rPr lang="it-IT" altLang="it-IT" sz="1100" dirty="0">
                  <a:solidFill>
                    <a:srgbClr val="FF0000"/>
                  </a:solidFill>
                  <a:latin typeface="Candara" panose="020E0502030303020204" pitchFamily="34" charset="0"/>
                </a:rPr>
                <a:t> </a:t>
              </a:r>
              <a:r>
                <a:rPr lang="it-IT" altLang="it-IT" sz="1100" b="0" dirty="0" smtClean="0">
                  <a:latin typeface="Candara" panose="020E0502030303020204" pitchFamily="34" charset="0"/>
                </a:rPr>
                <a:t>: i.e. </a:t>
              </a:r>
              <a:r>
                <a:rPr lang="it-IT" altLang="it-IT" sz="1100" b="0" dirty="0">
                  <a:latin typeface="Candara" panose="020E0502030303020204" pitchFamily="34" charset="0"/>
                </a:rPr>
                <a:t>84% Zr; 16% Al </a:t>
              </a:r>
              <a:r>
                <a:rPr lang="it-IT" altLang="it-IT" sz="1100" b="0" dirty="0" smtClean="0">
                  <a:latin typeface="Candara" panose="020E0502030303020204" pitchFamily="34" charset="0"/>
                </a:rPr>
                <a:t>or Zr</a:t>
              </a:r>
              <a:r>
                <a:rPr lang="it-IT" altLang="it-IT" sz="1100" b="0" dirty="0">
                  <a:latin typeface="Candara" panose="020E0502030303020204" pitchFamily="34" charset="0"/>
                </a:rPr>
                <a:t>, Fe, V </a:t>
              </a:r>
            </a:p>
            <a:p>
              <a:pPr algn="just">
                <a:spcBef>
                  <a:spcPct val="0"/>
                </a:spcBef>
              </a:pPr>
              <a:r>
                <a:rPr lang="it-IT" altLang="it-IT" sz="1100" b="0" dirty="0" err="1" smtClean="0">
                  <a:latin typeface="Candara" panose="020E0502030303020204" pitchFamily="34" charset="0"/>
                </a:rPr>
                <a:t>About</a:t>
              </a:r>
              <a:r>
                <a:rPr lang="it-IT" altLang="it-IT" sz="1100" b="0" dirty="0" smtClean="0">
                  <a:latin typeface="Candara" panose="020E0502030303020204" pitchFamily="34" charset="0"/>
                </a:rPr>
                <a:t> 0,07 </a:t>
              </a:r>
              <a:r>
                <a:rPr lang="it-IT" altLang="it-IT" sz="1100" b="0" dirty="0">
                  <a:latin typeface="Candara" panose="020E0502030303020204" pitchFamily="34" charset="0"/>
                </a:rPr>
                <a:t>mm</a:t>
              </a:r>
            </a:p>
          </p:txBody>
        </p:sp>
      </p:grpSp>
      <p:sp>
        <p:nvSpPr>
          <p:cNvPr id="4" name="Rettangolo 3"/>
          <p:cNvSpPr/>
          <p:nvPr/>
        </p:nvSpPr>
        <p:spPr>
          <a:xfrm>
            <a:off x="3262638" y="-243408"/>
            <a:ext cx="2706190" cy="1045223"/>
          </a:xfrm>
          <a:prstGeom prst="rect">
            <a:avLst/>
          </a:prstGeom>
        </p:spPr>
        <p:txBody>
          <a:bodyPr wrap="none">
            <a:spAutoFit/>
          </a:bodyPr>
          <a:lstStyle/>
          <a:p>
            <a:pPr>
              <a:lnSpc>
                <a:spcPct val="200000"/>
              </a:lnSpc>
            </a:pPr>
            <a:r>
              <a:rPr lang="it-IT" sz="3600" b="1" i="1" dirty="0" err="1" smtClean="0">
                <a:latin typeface="Candara" panose="020E0502030303020204" pitchFamily="34" charset="0"/>
              </a:rPr>
              <a:t>Getter</a:t>
            </a:r>
            <a:r>
              <a:rPr lang="it-IT" sz="3600" b="1" i="1" dirty="0" smtClean="0">
                <a:latin typeface="Candara" panose="020E0502030303020204" pitchFamily="34" charset="0"/>
              </a:rPr>
              <a:t> </a:t>
            </a:r>
            <a:r>
              <a:rPr lang="it-IT" sz="3600" b="1" i="1" dirty="0" err="1">
                <a:latin typeface="Candara" panose="020E0502030303020204" pitchFamily="34" charset="0"/>
              </a:rPr>
              <a:t>Pump</a:t>
            </a:r>
            <a:endParaRPr lang="it-IT" sz="3600" b="1" i="1" dirty="0">
              <a:latin typeface="Candara" panose="020E0502030303020204" pitchFamily="34" charset="0"/>
            </a:endParaRPr>
          </a:p>
        </p:txBody>
      </p:sp>
    </p:spTree>
    <p:extLst>
      <p:ext uri="{BB962C8B-B14F-4D97-AF65-F5344CB8AC3E}">
        <p14:creationId xmlns:p14="http://schemas.microsoft.com/office/powerpoint/2010/main" val="1451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99592" y="217010"/>
            <a:ext cx="7344816" cy="1077218"/>
          </a:xfrm>
          <a:prstGeom prst="rect">
            <a:avLst/>
          </a:prstGeom>
        </p:spPr>
        <p:txBody>
          <a:bodyPr wrap="square">
            <a:spAutoFit/>
          </a:bodyPr>
          <a:lstStyle/>
          <a:p>
            <a:pPr algn="ctr"/>
            <a:r>
              <a:rPr lang="it-IT" sz="3200" b="1" i="1" dirty="0">
                <a:latin typeface="Candara" panose="020E0502030303020204" pitchFamily="34" charset="0"/>
              </a:rPr>
              <a:t>Thermal </a:t>
            </a:r>
            <a:r>
              <a:rPr lang="it-IT" sz="3200" b="1" i="1" dirty="0" err="1" smtClean="0">
                <a:latin typeface="Candara" panose="020E0502030303020204" pitchFamily="34" charset="0"/>
              </a:rPr>
              <a:t>Conductivity</a:t>
            </a:r>
            <a:r>
              <a:rPr lang="it-IT" sz="3200" b="1" i="1" dirty="0">
                <a:latin typeface="Candara" panose="020E0502030303020204" pitchFamily="34" charset="0"/>
              </a:rPr>
              <a:t> </a:t>
            </a:r>
            <a:r>
              <a:rPr lang="it-IT" sz="3200" b="1" i="1" dirty="0" err="1" smtClean="0">
                <a:latin typeface="Candara" panose="020E0502030303020204" pitchFamily="34" charset="0"/>
              </a:rPr>
              <a:t>VacuumGauge</a:t>
            </a:r>
            <a:endParaRPr lang="it-IT" sz="3200" b="1" i="1" dirty="0">
              <a:latin typeface="Candara" panose="020E0502030303020204" pitchFamily="34" charset="0"/>
            </a:endParaRPr>
          </a:p>
          <a:p>
            <a:pPr algn="ctr"/>
            <a:r>
              <a:rPr lang="it-IT" sz="3200" b="1" i="1" dirty="0">
                <a:latin typeface="Candara" panose="020E0502030303020204" pitchFamily="34" charset="0"/>
              </a:rPr>
              <a:t>(Pirani)</a:t>
            </a:r>
          </a:p>
        </p:txBody>
      </p:sp>
      <p:sp>
        <p:nvSpPr>
          <p:cNvPr id="10" name="Rettangolo 9"/>
          <p:cNvSpPr/>
          <p:nvPr/>
        </p:nvSpPr>
        <p:spPr>
          <a:xfrm>
            <a:off x="279226" y="2252187"/>
            <a:ext cx="2759574" cy="2862322"/>
          </a:xfrm>
          <a:prstGeom prst="rect">
            <a:avLst/>
          </a:prstGeom>
        </p:spPr>
        <p:txBody>
          <a:bodyPr wrap="square">
            <a:spAutoFit/>
          </a:bodyPr>
          <a:lstStyle/>
          <a:p>
            <a:pPr algn="just"/>
            <a:r>
              <a:rPr lang="en-US" sz="1200" dirty="0" smtClean="0">
                <a:latin typeface="Candara" panose="020E0502030303020204" pitchFamily="34" charset="0"/>
              </a:rPr>
              <a:t>Two </a:t>
            </a:r>
            <a:r>
              <a:rPr lang="en-US" sz="1200" dirty="0">
                <a:latin typeface="Candara" panose="020E0502030303020204" pitchFamily="34" charset="0"/>
              </a:rPr>
              <a:t>platinum filaments are used as two arms of a Wheatstone </a:t>
            </a:r>
            <a:r>
              <a:rPr lang="en-US" sz="1200" dirty="0" smtClean="0">
                <a:latin typeface="Candara" panose="020E0502030303020204" pitchFamily="34" charset="0"/>
              </a:rPr>
              <a:t>bridge:</a:t>
            </a:r>
          </a:p>
          <a:p>
            <a:pPr algn="just"/>
            <a:endParaRPr lang="en-US" sz="1200" dirty="0" smtClean="0">
              <a:latin typeface="Candara" panose="020E0502030303020204" pitchFamily="34" charset="0"/>
            </a:endParaRPr>
          </a:p>
          <a:p>
            <a:pPr marL="171450" indent="-171450" algn="just">
              <a:buFont typeface="Symbol"/>
              <a:buChar char="Þ"/>
            </a:pPr>
            <a:r>
              <a:rPr lang="en-US" sz="1200" dirty="0" smtClean="0">
                <a:latin typeface="Candara" panose="020E0502030303020204" pitchFamily="34" charset="0"/>
              </a:rPr>
              <a:t>The </a:t>
            </a:r>
            <a:r>
              <a:rPr lang="en-US" sz="1200" dirty="0">
                <a:latin typeface="Candara" panose="020E0502030303020204" pitchFamily="34" charset="0"/>
              </a:rPr>
              <a:t>filament in the reference tube is immersed in a gas at a fixed pressure in the high vacuum </a:t>
            </a:r>
            <a:r>
              <a:rPr lang="en-US" sz="1200" dirty="0" smtClean="0">
                <a:latin typeface="Candara" panose="020E0502030303020204" pitchFamily="34" charset="0"/>
              </a:rPr>
              <a:t>regime;</a:t>
            </a:r>
          </a:p>
          <a:p>
            <a:pPr algn="just"/>
            <a:endParaRPr lang="en-US" sz="1200" dirty="0" smtClean="0">
              <a:latin typeface="Candara" panose="020E0502030303020204" pitchFamily="34" charset="0"/>
            </a:endParaRPr>
          </a:p>
          <a:p>
            <a:pPr algn="just"/>
            <a:r>
              <a:rPr lang="en-US" sz="1200" dirty="0" smtClean="0">
                <a:latin typeface="Candara" panose="020E0502030303020204" pitchFamily="34" charset="0"/>
                <a:sym typeface="Symbol"/>
              </a:rPr>
              <a:t> T</a:t>
            </a:r>
            <a:r>
              <a:rPr lang="en-US" sz="1200" dirty="0" smtClean="0">
                <a:latin typeface="Candara" panose="020E0502030303020204" pitchFamily="34" charset="0"/>
              </a:rPr>
              <a:t>he </a:t>
            </a:r>
            <a:r>
              <a:rPr lang="en-US" sz="1200" dirty="0">
                <a:latin typeface="Candara" panose="020E0502030303020204" pitchFamily="34" charset="0"/>
              </a:rPr>
              <a:t>measurement filament is exposed to the vacuum system environment. </a:t>
            </a:r>
            <a:endParaRPr lang="en-US" sz="1200" dirty="0" smtClean="0">
              <a:latin typeface="Candara" panose="020E0502030303020204" pitchFamily="34" charset="0"/>
            </a:endParaRPr>
          </a:p>
          <a:p>
            <a:pPr algn="just"/>
            <a:r>
              <a:rPr lang="en-US" sz="1200" dirty="0" smtClean="0">
                <a:latin typeface="Candara" panose="020E0502030303020204" pitchFamily="34" charset="0"/>
              </a:rPr>
              <a:t>Both </a:t>
            </a:r>
            <a:r>
              <a:rPr lang="en-US" sz="1200" dirty="0">
                <a:latin typeface="Candara" panose="020E0502030303020204" pitchFamily="34" charset="0"/>
              </a:rPr>
              <a:t>filaments are heated to a constant temperature by the current through the bridge. </a:t>
            </a:r>
            <a:endParaRPr lang="it-IT" sz="1200" dirty="0"/>
          </a:p>
          <a:p>
            <a:pPr algn="just"/>
            <a:endParaRPr lang="en-US" sz="1200" dirty="0" smtClean="0">
              <a:latin typeface="Candara" panose="020E0502030303020204" pitchFamily="34" charset="0"/>
            </a:endParaRPr>
          </a:p>
          <a:p>
            <a:pPr algn="just"/>
            <a:endParaRPr lang="en-US" sz="1200" dirty="0" smtClean="0">
              <a:latin typeface="Candara" panose="020E050203030302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73" t="3076" r="26834" b="1880"/>
          <a:stretch/>
        </p:blipFill>
        <p:spPr bwMode="auto">
          <a:xfrm>
            <a:off x="7380312" y="4528288"/>
            <a:ext cx="1188056" cy="228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444208" y="2261338"/>
            <a:ext cx="2808312" cy="1754326"/>
          </a:xfrm>
          <a:prstGeom prst="rect">
            <a:avLst/>
          </a:prstGeom>
        </p:spPr>
        <p:txBody>
          <a:bodyPr wrap="square">
            <a:spAutoFit/>
          </a:bodyPr>
          <a:lstStyle/>
          <a:p>
            <a:r>
              <a:rPr lang="en-US" b="1" dirty="0">
                <a:latin typeface="Candara" panose="020E0502030303020204" pitchFamily="34" charset="0"/>
              </a:rPr>
              <a:t>Advantages</a:t>
            </a:r>
            <a:r>
              <a:rPr lang="en-US" dirty="0">
                <a:latin typeface="Candara" panose="020E0502030303020204" pitchFamily="34" charset="0"/>
              </a:rPr>
              <a:t>: </a:t>
            </a:r>
          </a:p>
          <a:p>
            <a:pPr marL="285750" indent="-285750">
              <a:buFont typeface="Wingdings" panose="05000000000000000000" pitchFamily="2" charset="2"/>
              <a:buChar char="ü"/>
            </a:pPr>
            <a:r>
              <a:rPr lang="en-US" dirty="0">
                <a:latin typeface="Candara" panose="020E0502030303020204" pitchFamily="34" charset="0"/>
              </a:rPr>
              <a:t>Stable measurements within a wide temperature range</a:t>
            </a:r>
          </a:p>
          <a:p>
            <a:pPr marL="285750" indent="-285750">
              <a:buFont typeface="Wingdings" panose="05000000000000000000" pitchFamily="2" charset="2"/>
              <a:buChar char="ü"/>
            </a:pPr>
            <a:r>
              <a:rPr lang="en-US" dirty="0">
                <a:latin typeface="Candara" panose="020E0502030303020204" pitchFamily="34" charset="0"/>
              </a:rPr>
              <a:t>Highly resistant to overpressure</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33" t="6554"/>
          <a:stretch/>
        </p:blipFill>
        <p:spPr bwMode="auto">
          <a:xfrm>
            <a:off x="3536998" y="2238091"/>
            <a:ext cx="2761107" cy="218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ChangeArrowheads="1"/>
          </p:cNvSpPr>
          <p:nvPr/>
        </p:nvSpPr>
        <p:spPr bwMode="auto">
          <a:xfrm>
            <a:off x="3923928" y="4459261"/>
            <a:ext cx="2133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spcBef>
                <a:spcPct val="0"/>
              </a:spcBef>
            </a:pPr>
            <a:r>
              <a:rPr lang="it-IT" altLang="it-IT" sz="1200" dirty="0" smtClean="0">
                <a:solidFill>
                  <a:srgbClr val="FF0000"/>
                </a:solidFill>
                <a:latin typeface="Candara" panose="020E0502030303020204" pitchFamily="34" charset="0"/>
              </a:rPr>
              <a:t>The </a:t>
            </a:r>
            <a:r>
              <a:rPr lang="it-IT" altLang="it-IT" sz="1200" dirty="0" err="1" smtClean="0">
                <a:solidFill>
                  <a:srgbClr val="FF0000"/>
                </a:solidFill>
                <a:latin typeface="Candara" panose="020E0502030303020204" pitchFamily="34" charset="0"/>
              </a:rPr>
              <a:t>resistance</a:t>
            </a:r>
            <a:r>
              <a:rPr lang="it-IT" altLang="it-IT" sz="1200" dirty="0" smtClean="0">
                <a:solidFill>
                  <a:srgbClr val="FF0000"/>
                </a:solidFill>
                <a:latin typeface="Candara" panose="020E0502030303020204" pitchFamily="34" charset="0"/>
              </a:rPr>
              <a:t> </a:t>
            </a:r>
            <a:r>
              <a:rPr lang="it-IT" altLang="it-IT" sz="1200" dirty="0" err="1" smtClean="0">
                <a:solidFill>
                  <a:srgbClr val="FF0000"/>
                </a:solidFill>
                <a:latin typeface="Candara" panose="020E0502030303020204" pitchFamily="34" charset="0"/>
              </a:rPr>
              <a:t>change</a:t>
            </a:r>
            <a:r>
              <a:rPr lang="it-IT" altLang="it-IT" sz="1200" dirty="0" smtClean="0">
                <a:solidFill>
                  <a:srgbClr val="FF0000"/>
                </a:solidFill>
                <a:latin typeface="Candara" panose="020E0502030303020204" pitchFamily="34" charset="0"/>
              </a:rPr>
              <a:t> </a:t>
            </a:r>
            <a:r>
              <a:rPr lang="it-IT" altLang="it-IT" sz="1200" dirty="0" err="1" smtClean="0">
                <a:solidFill>
                  <a:srgbClr val="FF0000"/>
                </a:solidFill>
                <a:latin typeface="Candara" panose="020E0502030303020204" pitchFamily="34" charset="0"/>
              </a:rPr>
              <a:t>define</a:t>
            </a:r>
            <a:r>
              <a:rPr lang="it-IT" altLang="it-IT" sz="1200" dirty="0" smtClean="0">
                <a:solidFill>
                  <a:srgbClr val="FF0000"/>
                </a:solidFill>
                <a:latin typeface="Candara" panose="020E0502030303020204" pitchFamily="34" charset="0"/>
              </a:rPr>
              <a:t> the </a:t>
            </a:r>
            <a:r>
              <a:rPr lang="it-IT" altLang="it-IT" sz="1200" dirty="0" err="1" smtClean="0">
                <a:solidFill>
                  <a:srgbClr val="FF0000"/>
                </a:solidFill>
                <a:latin typeface="Candara" panose="020E0502030303020204" pitchFamily="34" charset="0"/>
              </a:rPr>
              <a:t>vacuum</a:t>
            </a:r>
            <a:r>
              <a:rPr lang="it-IT" altLang="it-IT" sz="1200" dirty="0" smtClean="0">
                <a:solidFill>
                  <a:srgbClr val="FF0000"/>
                </a:solidFill>
                <a:latin typeface="Candara" panose="020E0502030303020204" pitchFamily="34" charset="0"/>
              </a:rPr>
              <a:t> pressure</a:t>
            </a:r>
            <a:endParaRPr lang="it-IT" altLang="it-IT" sz="1200" dirty="0">
              <a:solidFill>
                <a:srgbClr val="FF0000"/>
              </a:solidFill>
              <a:latin typeface="Candara" panose="020E0502030303020204" pitchFamily="34" charset="0"/>
            </a:endParaRPr>
          </a:p>
        </p:txBody>
      </p:sp>
      <p:sp>
        <p:nvSpPr>
          <p:cNvPr id="2" name="Rettangolo 1"/>
          <p:cNvSpPr/>
          <p:nvPr/>
        </p:nvSpPr>
        <p:spPr>
          <a:xfrm>
            <a:off x="179512" y="1340768"/>
            <a:ext cx="8814555" cy="646331"/>
          </a:xfrm>
          <a:prstGeom prst="rect">
            <a:avLst/>
          </a:prstGeom>
        </p:spPr>
        <p:txBody>
          <a:bodyPr wrap="square">
            <a:spAutoFit/>
          </a:bodyPr>
          <a:lstStyle/>
          <a:p>
            <a:pPr algn="just"/>
            <a:r>
              <a:rPr lang="en-US" b="1" dirty="0">
                <a:solidFill>
                  <a:srgbClr val="FF0000"/>
                </a:solidFill>
                <a:latin typeface="Candara" panose="020E0502030303020204" pitchFamily="34" charset="0"/>
              </a:rPr>
              <a:t>This measurement principle utilizes the thermal conductivity of gases for the purpose of pressure </a:t>
            </a:r>
            <a:r>
              <a:rPr lang="en-US" b="1" dirty="0" smtClean="0">
                <a:solidFill>
                  <a:srgbClr val="FF0000"/>
                </a:solidFill>
                <a:latin typeface="Candara" panose="020E0502030303020204" pitchFamily="34" charset="0"/>
              </a:rPr>
              <a:t>measure in </a:t>
            </a:r>
            <a:r>
              <a:rPr lang="en-US" b="1" dirty="0">
                <a:solidFill>
                  <a:srgbClr val="FF0000"/>
                </a:solidFill>
                <a:latin typeface="Candara" panose="020E0502030303020204" pitchFamily="34" charset="0"/>
              </a:rPr>
              <a:t>the range from 10</a:t>
            </a:r>
            <a:r>
              <a:rPr lang="en-US" b="1" baseline="30000" dirty="0">
                <a:solidFill>
                  <a:srgbClr val="FF0000"/>
                </a:solidFill>
                <a:latin typeface="Candara" panose="020E0502030303020204" pitchFamily="34" charset="0"/>
              </a:rPr>
              <a:t>-4</a:t>
            </a:r>
            <a:r>
              <a:rPr lang="en-US" b="1" dirty="0">
                <a:solidFill>
                  <a:srgbClr val="FF0000"/>
                </a:solidFill>
                <a:latin typeface="Candara" panose="020E0502030303020204" pitchFamily="34" charset="0"/>
              </a:rPr>
              <a:t>mbar to atmospheric pressure. </a:t>
            </a:r>
          </a:p>
        </p:txBody>
      </p:sp>
      <p:sp>
        <p:nvSpPr>
          <p:cNvPr id="55" name="Rettangolo 54"/>
          <p:cNvSpPr/>
          <p:nvPr/>
        </p:nvSpPr>
        <p:spPr>
          <a:xfrm>
            <a:off x="251520" y="5096217"/>
            <a:ext cx="3272158" cy="1569660"/>
          </a:xfrm>
          <a:prstGeom prst="rect">
            <a:avLst/>
          </a:prstGeom>
        </p:spPr>
        <p:txBody>
          <a:bodyPr wrap="square">
            <a:spAutoFit/>
          </a:bodyPr>
          <a:lstStyle/>
          <a:p>
            <a:pPr algn="just"/>
            <a:r>
              <a:rPr lang="en-US" sz="1200" b="1" dirty="0">
                <a:solidFill>
                  <a:prstClr val="black"/>
                </a:solidFill>
                <a:latin typeface="Candara" panose="020E0502030303020204" pitchFamily="34" charset="0"/>
              </a:rPr>
              <a:t>When gas molecules in the vacuum system hit the filament, thermal energy is conducted away. This loss in thermal energy is detected and replaced by the feedback circuit to the power supply. </a:t>
            </a:r>
            <a:r>
              <a:rPr lang="en-US" sz="1200" dirty="0">
                <a:solidFill>
                  <a:prstClr val="black"/>
                </a:solidFill>
                <a:latin typeface="Candara" panose="020E0502030303020204" pitchFamily="34" charset="0"/>
              </a:rPr>
              <a:t>The amount of electrical current needed to restore the temperature of the filament is then converted to a pressure readout. </a:t>
            </a:r>
            <a:endParaRPr lang="it-IT" sz="1200" dirty="0"/>
          </a:p>
        </p:txBody>
      </p:sp>
      <p:sp>
        <p:nvSpPr>
          <p:cNvPr id="56" name="Rettangolo 55"/>
          <p:cNvSpPr/>
          <p:nvPr/>
        </p:nvSpPr>
        <p:spPr>
          <a:xfrm>
            <a:off x="3635896" y="5373216"/>
            <a:ext cx="3419872" cy="1015663"/>
          </a:xfrm>
          <a:prstGeom prst="rect">
            <a:avLst/>
          </a:prstGeom>
        </p:spPr>
        <p:txBody>
          <a:bodyPr wrap="square">
            <a:spAutoFit/>
          </a:bodyPr>
          <a:lstStyle/>
          <a:p>
            <a:pPr algn="just"/>
            <a:r>
              <a:rPr lang="en-US" sz="1200" dirty="0">
                <a:solidFill>
                  <a:prstClr val="black"/>
                </a:solidFill>
                <a:latin typeface="Candara" panose="020E0502030303020204" pitchFamily="34" charset="0"/>
              </a:rPr>
              <a:t>Pirani gauges have inherent errors because the thermal conductivity and viscosity for each specific gas is different and varies non-linearly with pressure. </a:t>
            </a:r>
            <a:r>
              <a:rPr lang="en-US" sz="1200" b="1" i="1" dirty="0">
                <a:solidFill>
                  <a:prstClr val="black"/>
                </a:solidFill>
                <a:latin typeface="Candara" panose="020E0502030303020204" pitchFamily="34" charset="0"/>
              </a:rPr>
              <a:t>They are therefore not used for measuring absolute pressures</a:t>
            </a:r>
            <a:r>
              <a:rPr lang="en-US" sz="1200" dirty="0">
                <a:solidFill>
                  <a:prstClr val="black"/>
                </a:solidFill>
                <a:latin typeface="Candara" panose="020E0502030303020204" pitchFamily="34" charset="0"/>
              </a:rPr>
              <a:t>.  </a:t>
            </a:r>
            <a:endParaRPr lang="it-IT" sz="1200" dirty="0">
              <a:latin typeface="Candara" panose="020E0502030303020204" pitchFamily="34" charset="0"/>
            </a:endParaRPr>
          </a:p>
        </p:txBody>
      </p:sp>
    </p:spTree>
    <p:extLst>
      <p:ext uri="{BB962C8B-B14F-4D97-AF65-F5344CB8AC3E}">
        <p14:creationId xmlns:p14="http://schemas.microsoft.com/office/powerpoint/2010/main" val="43049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5832" y="548680"/>
            <a:ext cx="449160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t-IT" sz="2000" b="1" i="1" dirty="0" smtClean="0">
                <a:solidFill>
                  <a:srgbClr val="FF0000"/>
                </a:solidFill>
                <a:latin typeface="Candara" panose="020E0502030303020204" pitchFamily="34" charset="0"/>
              </a:rPr>
              <a:t>Penning </a:t>
            </a:r>
            <a:r>
              <a:rPr lang="en-US" altLang="it-IT" sz="2000" b="1" i="1" dirty="0">
                <a:solidFill>
                  <a:srgbClr val="FF0000"/>
                </a:solidFill>
                <a:latin typeface="Candara" panose="020E0502030303020204" pitchFamily="34" charset="0"/>
              </a:rPr>
              <a:t>gauge: more stable, less </a:t>
            </a:r>
            <a:r>
              <a:rPr lang="en-US" altLang="it-IT" sz="2000" b="1" i="1" dirty="0" smtClean="0">
                <a:solidFill>
                  <a:srgbClr val="FF0000"/>
                </a:solidFill>
                <a:latin typeface="Candara" panose="020E0502030303020204" pitchFamily="34" charset="0"/>
              </a:rPr>
              <a:t>precise</a:t>
            </a:r>
          </a:p>
          <a:p>
            <a:pPr marL="171450" indent="-171450" eaLnBrk="1" hangingPunct="1">
              <a:buFont typeface="Arial" panose="020B0604020202020204" pitchFamily="34" charset="0"/>
              <a:buChar char="•"/>
            </a:pPr>
            <a:r>
              <a:rPr lang="en-US" altLang="it-IT" sz="1400" b="1" dirty="0" smtClean="0">
                <a:latin typeface="Candara" panose="020E0502030303020204" pitchFamily="34" charset="0"/>
              </a:rPr>
              <a:t>cold-cathode gauge</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2 </a:t>
            </a:r>
            <a:r>
              <a:rPr lang="en-US" altLang="it-IT" sz="1400" dirty="0">
                <a:latin typeface="Candara" panose="020E0502030303020204" pitchFamily="34" charset="0"/>
              </a:rPr>
              <a:t>electrodes: anode, </a:t>
            </a:r>
            <a:r>
              <a:rPr lang="en-US" altLang="it-IT" sz="1400" dirty="0" smtClean="0">
                <a:latin typeface="Candara" panose="020E0502030303020204" pitchFamily="34" charset="0"/>
              </a:rPr>
              <a:t>cathode+ </a:t>
            </a:r>
            <a:r>
              <a:rPr lang="en-US" altLang="it-IT" sz="1400" dirty="0">
                <a:latin typeface="Candara" panose="020E0502030303020204" pitchFamily="34" charset="0"/>
              </a:rPr>
              <a:t>permanent magnetic field</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invented </a:t>
            </a:r>
            <a:r>
              <a:rPr lang="en-US" altLang="it-IT" sz="1400" dirty="0">
                <a:latin typeface="Candara" panose="020E0502030303020204" pitchFamily="34" charset="0"/>
              </a:rPr>
              <a:t>1937 by Penning</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precursor </a:t>
            </a:r>
            <a:r>
              <a:rPr lang="en-US" altLang="it-IT" sz="1400" dirty="0">
                <a:latin typeface="Candara" panose="020E0502030303020204" pitchFamily="34" charset="0"/>
              </a:rPr>
              <a:t>of sputter-ion pump</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nonlinear dependence</a:t>
            </a:r>
            <a:endParaRPr lang="en-US" altLang="it-IT" sz="1400" dirty="0">
              <a:latin typeface="Candara" panose="020E0502030303020204" pitchFamily="34" charset="0"/>
            </a:endParaRPr>
          </a:p>
        </p:txBody>
      </p:sp>
      <p:sp>
        <p:nvSpPr>
          <p:cNvPr id="5" name="Rettangolo 4"/>
          <p:cNvSpPr/>
          <p:nvPr/>
        </p:nvSpPr>
        <p:spPr>
          <a:xfrm>
            <a:off x="4613232" y="580619"/>
            <a:ext cx="4802785" cy="1569660"/>
          </a:xfrm>
          <a:prstGeom prst="rect">
            <a:avLst/>
          </a:prstGeom>
        </p:spPr>
        <p:txBody>
          <a:bodyPr wrap="square">
            <a:spAutoFit/>
          </a:bodyPr>
          <a:lstStyle/>
          <a:p>
            <a:r>
              <a:rPr lang="en-US" altLang="it-IT" sz="2000" b="1" i="1" dirty="0" smtClean="0">
                <a:solidFill>
                  <a:srgbClr val="FF0000"/>
                </a:solidFill>
                <a:latin typeface="Candara" panose="020E0502030303020204" pitchFamily="34" charset="0"/>
              </a:rPr>
              <a:t>Bayard-Alpert </a:t>
            </a:r>
            <a:r>
              <a:rPr lang="en-US" altLang="it-IT" sz="2000" b="1" i="1" dirty="0">
                <a:solidFill>
                  <a:srgbClr val="FF0000"/>
                </a:solidFill>
                <a:latin typeface="Candara" panose="020E0502030303020204" pitchFamily="34" charset="0"/>
              </a:rPr>
              <a:t>gauge: less stable, </a:t>
            </a:r>
            <a:r>
              <a:rPr lang="en-US" altLang="it-IT" sz="2000" b="1" i="1" dirty="0" smtClean="0">
                <a:solidFill>
                  <a:srgbClr val="FF0000"/>
                </a:solidFill>
                <a:latin typeface="Candara" panose="020E0502030303020204" pitchFamily="34" charset="0"/>
              </a:rPr>
              <a:t>more precise</a:t>
            </a:r>
          </a:p>
          <a:p>
            <a:pPr marL="285750" indent="-285750">
              <a:buFont typeface="Arial" panose="020B0604020202020204" pitchFamily="34" charset="0"/>
              <a:buChar char="•"/>
            </a:pPr>
            <a:r>
              <a:rPr lang="en-US" altLang="it-IT" sz="1400" b="1" dirty="0" smtClean="0">
                <a:latin typeface="Candara" panose="020E0502030303020204" pitchFamily="34" charset="0"/>
              </a:rPr>
              <a:t>hot-cathode </a:t>
            </a:r>
            <a:r>
              <a:rPr lang="en-US" altLang="it-IT" sz="1400" b="1" dirty="0">
                <a:latin typeface="Candara" panose="020E0502030303020204" pitchFamily="34" charset="0"/>
              </a:rPr>
              <a:t>gauge</a:t>
            </a:r>
            <a:r>
              <a:rPr lang="en-US" altLang="it-IT" sz="1400" dirty="0">
                <a:latin typeface="Candara" panose="020E0502030303020204" pitchFamily="34" charset="0"/>
              </a:rPr>
              <a:t>, </a:t>
            </a:r>
            <a:endParaRPr lang="en-US" altLang="it-IT" sz="1400" dirty="0" smtClean="0">
              <a:latin typeface="Candara" panose="020E0502030303020204" pitchFamily="34" charset="0"/>
            </a:endParaRPr>
          </a:p>
          <a:p>
            <a:pPr marL="285750" indent="-285750">
              <a:buFont typeface="Arial" panose="020B0604020202020204" pitchFamily="34" charset="0"/>
              <a:buChar char="•"/>
            </a:pPr>
            <a:r>
              <a:rPr lang="en-US" altLang="it-IT" sz="1400" dirty="0" smtClean="0">
                <a:latin typeface="Candara" panose="020E0502030303020204" pitchFamily="34" charset="0"/>
              </a:rPr>
              <a:t>3 electrodes: filament, collector, grid</a:t>
            </a:r>
          </a:p>
          <a:p>
            <a:pPr marL="285750" indent="-285750">
              <a:buFont typeface="Arial" panose="020B0604020202020204" pitchFamily="34" charset="0"/>
              <a:buChar char="•"/>
            </a:pPr>
            <a:r>
              <a:rPr lang="en-US" altLang="it-IT" sz="1400" dirty="0" smtClean="0">
                <a:latin typeface="Candara" panose="020E0502030303020204" pitchFamily="34" charset="0"/>
              </a:rPr>
              <a:t>invented 1950, revolution in vacuum technology linear dependence</a:t>
            </a:r>
            <a:endParaRPr lang="en-US" altLang="it-IT" sz="1400" dirty="0">
              <a:latin typeface="Candara" panose="020E0502030303020204" pitchFamily="34" charset="0"/>
            </a:endParaRPr>
          </a:p>
        </p:txBody>
      </p:sp>
      <p:pic>
        <p:nvPicPr>
          <p:cNvPr id="9" name="Picture 8" descr="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311130"/>
            <a:ext cx="2659466" cy="204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164605" y="2578259"/>
            <a:ext cx="4305801" cy="1138773"/>
          </a:xfrm>
          <a:prstGeom prst="rect">
            <a:avLst/>
          </a:prstGeom>
        </p:spPr>
        <p:txBody>
          <a:bodyPr wrap="square">
            <a:spAutoFit/>
          </a:bodyPr>
          <a:lstStyle/>
          <a:p>
            <a:pPr algn="just"/>
            <a:r>
              <a:rPr lang="en-US" sz="1400" b="1" dirty="0">
                <a:latin typeface="Candara" panose="020E0502030303020204" pitchFamily="34" charset="0"/>
              </a:rPr>
              <a:t>Here the pressure is measured through a gas discharge in the gauge head where the gas discharge is obtained by applying a high voltage</a:t>
            </a:r>
            <a:r>
              <a:rPr lang="en-US" sz="1400" b="1" dirty="0">
                <a:solidFill>
                  <a:srgbClr val="FF0000"/>
                </a:solidFill>
                <a:latin typeface="Candara" panose="020E0502030303020204" pitchFamily="34" charset="0"/>
              </a:rPr>
              <a:t>. </a:t>
            </a:r>
          </a:p>
          <a:p>
            <a:pPr algn="just"/>
            <a:r>
              <a:rPr lang="en-US" sz="1400" b="1" dirty="0">
                <a:solidFill>
                  <a:srgbClr val="FF0000"/>
                </a:solidFill>
                <a:latin typeface="Candara" panose="020E0502030303020204" pitchFamily="34" charset="0"/>
              </a:rPr>
              <a:t>The pressure range from 10</a:t>
            </a:r>
            <a:r>
              <a:rPr lang="en-US" sz="1400" b="1" baseline="30000" dirty="0">
                <a:solidFill>
                  <a:srgbClr val="FF0000"/>
                </a:solidFill>
                <a:latin typeface="Candara" panose="020E0502030303020204" pitchFamily="34" charset="0"/>
              </a:rPr>
              <a:t>-4</a:t>
            </a:r>
            <a:r>
              <a:rPr lang="en-US" sz="1400" b="1" dirty="0">
                <a:solidFill>
                  <a:srgbClr val="FF0000"/>
                </a:solidFill>
                <a:latin typeface="Candara" panose="020E0502030303020204" pitchFamily="34" charset="0"/>
              </a:rPr>
              <a:t> to 1 x 10</a:t>
            </a:r>
            <a:r>
              <a:rPr lang="en-US" sz="1400" b="1" baseline="30000" dirty="0">
                <a:solidFill>
                  <a:srgbClr val="FF0000"/>
                </a:solidFill>
                <a:latin typeface="Candara" panose="020E0502030303020204" pitchFamily="34" charset="0"/>
              </a:rPr>
              <a:t>-9</a:t>
            </a:r>
            <a:r>
              <a:rPr lang="en-US" sz="1400" b="1" dirty="0">
                <a:solidFill>
                  <a:srgbClr val="FF0000"/>
                </a:solidFill>
                <a:latin typeface="Candara" panose="020E0502030303020204" pitchFamily="34" charset="0"/>
              </a:rPr>
              <a:t> mbar.</a:t>
            </a:r>
          </a:p>
          <a:p>
            <a:pPr algn="just"/>
            <a:endParaRPr lang="en-US" sz="1200" dirty="0"/>
          </a:p>
        </p:txBody>
      </p:sp>
      <p:sp>
        <p:nvSpPr>
          <p:cNvPr id="14" name="Rettangolo 13"/>
          <p:cNvSpPr/>
          <p:nvPr/>
        </p:nvSpPr>
        <p:spPr>
          <a:xfrm>
            <a:off x="203789" y="5469612"/>
            <a:ext cx="4572000" cy="1415772"/>
          </a:xfrm>
          <a:prstGeom prst="rect">
            <a:avLst/>
          </a:prstGeom>
        </p:spPr>
        <p:txBody>
          <a:bodyPr>
            <a:spAutoFit/>
          </a:bodyPr>
          <a:lstStyle/>
          <a:p>
            <a:pPr algn="just"/>
            <a:r>
              <a:rPr lang="en-US" sz="1200" b="1" dirty="0">
                <a:latin typeface="Candara" panose="020E0502030303020204" pitchFamily="34" charset="0"/>
              </a:rPr>
              <a:t>Advantages</a:t>
            </a:r>
            <a:r>
              <a:rPr lang="en-US" sz="1200" dirty="0">
                <a:latin typeface="Candara" panose="020E0502030303020204" pitchFamily="34" charset="0"/>
              </a:rPr>
              <a:t>: </a:t>
            </a:r>
          </a:p>
          <a:p>
            <a:pPr marL="285750" indent="-285750" algn="just">
              <a:buFont typeface="Wingdings" panose="05000000000000000000" pitchFamily="2" charset="2"/>
              <a:buChar char="ü"/>
            </a:pPr>
            <a:r>
              <a:rPr lang="en-US" sz="1200" dirty="0">
                <a:latin typeface="Candara" panose="020E0502030303020204" pitchFamily="34" charset="0"/>
              </a:rPr>
              <a:t>is rugged enough </a:t>
            </a:r>
            <a:endParaRPr lang="en-US" sz="1200" dirty="0" smtClean="0">
              <a:latin typeface="Candara" panose="020E0502030303020204" pitchFamily="34" charset="0"/>
            </a:endParaRPr>
          </a:p>
          <a:p>
            <a:pPr marL="285750" indent="-285750" algn="just">
              <a:buFont typeface="Wingdings" panose="05000000000000000000" pitchFamily="2" charset="2"/>
              <a:buChar char="ü"/>
            </a:pPr>
            <a:r>
              <a:rPr lang="en-US" sz="1200" dirty="0" smtClean="0">
                <a:latin typeface="Candara" panose="020E0502030303020204" pitchFamily="34" charset="0"/>
              </a:rPr>
              <a:t>is </a:t>
            </a:r>
            <a:r>
              <a:rPr lang="en-US" sz="1200" dirty="0">
                <a:latin typeface="Candara" panose="020E0502030303020204" pitchFamily="34" charset="0"/>
              </a:rPr>
              <a:t>resistant to sudden variations of </a:t>
            </a:r>
            <a:r>
              <a:rPr lang="en-US" sz="1200" dirty="0" smtClean="0">
                <a:latin typeface="Candara" panose="020E0502030303020204" pitchFamily="34" charset="0"/>
              </a:rPr>
              <a:t>pressure.</a:t>
            </a:r>
          </a:p>
          <a:p>
            <a:pPr marL="285750" indent="-285750" algn="just">
              <a:buFont typeface="Wingdings" panose="05000000000000000000" pitchFamily="2" charset="2"/>
              <a:buChar char="ü"/>
            </a:pPr>
            <a:r>
              <a:rPr lang="en-US" sz="1200" dirty="0" smtClean="0">
                <a:latin typeface="Candara" panose="020E0502030303020204" pitchFamily="34" charset="0"/>
              </a:rPr>
              <a:t>Low </a:t>
            </a:r>
            <a:r>
              <a:rPr lang="en-US" sz="1200" dirty="0">
                <a:latin typeface="Candara" panose="020E0502030303020204" pitchFamily="34" charset="0"/>
              </a:rPr>
              <a:t>tendency for </a:t>
            </a:r>
            <a:r>
              <a:rPr lang="en-US" sz="1200" dirty="0" smtClean="0">
                <a:latin typeface="Candara" panose="020E0502030303020204" pitchFamily="34" charset="0"/>
              </a:rPr>
              <a:t>contamination (also </a:t>
            </a:r>
            <a:r>
              <a:rPr lang="en-US" sz="1200" dirty="0">
                <a:latin typeface="Candara" panose="020E0502030303020204" pitchFamily="34" charset="0"/>
              </a:rPr>
              <a:t>during argon operation) due to high voltage reduction after ignition of the plasma and due to the titanium cathodes</a:t>
            </a:r>
          </a:p>
          <a:p>
            <a:endParaRPr lang="en-US" sz="1400" dirty="0"/>
          </a:p>
        </p:txBody>
      </p:sp>
      <p:pic>
        <p:nvPicPr>
          <p:cNvPr id="15" name="Picture 4"/>
          <p:cNvPicPr>
            <a:picLocks noChangeArrowheads="1"/>
          </p:cNvPicPr>
          <p:nvPr/>
        </p:nvPicPr>
        <p:blipFill>
          <a:blip r:embed="rId3">
            <a:extLst>
              <a:ext uri="{28A0092B-C50C-407E-A947-70E740481C1C}">
                <a14:useLocalDpi xmlns:a14="http://schemas.microsoft.com/office/drawing/2010/main" val="0"/>
              </a:ext>
            </a:extLst>
          </a:blip>
          <a:srcRect l="14963" t="2171" r="20842" b="8252"/>
          <a:stretch>
            <a:fillRect/>
          </a:stretch>
        </p:blipFill>
        <p:spPr bwMode="auto">
          <a:xfrm>
            <a:off x="3275856" y="3573016"/>
            <a:ext cx="932756" cy="197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s://upload.wikimedia.org/wikipedia/commons/1/10/Bayard-Alpert_gau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4653136"/>
            <a:ext cx="1576802" cy="21024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30" t="12471" r="1755" b="10803"/>
          <a:stretch/>
        </p:blipFill>
        <p:spPr bwMode="auto">
          <a:xfrm>
            <a:off x="35684" y="3721675"/>
            <a:ext cx="2983868" cy="126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5045536" y="5011839"/>
            <a:ext cx="2088232" cy="1384995"/>
          </a:xfrm>
          <a:prstGeom prst="rect">
            <a:avLst/>
          </a:prstGeom>
        </p:spPr>
        <p:txBody>
          <a:bodyPr wrap="square">
            <a:spAutoFit/>
          </a:bodyPr>
          <a:lstStyle/>
          <a:p>
            <a:pPr algn="just"/>
            <a:r>
              <a:rPr lang="en-US" sz="1200" b="1" dirty="0">
                <a:latin typeface="Candara" panose="020E0502030303020204" pitchFamily="34" charset="0"/>
              </a:rPr>
              <a:t>Advantages</a:t>
            </a:r>
            <a:r>
              <a:rPr lang="en-US" sz="1200" dirty="0">
                <a:latin typeface="Candara" panose="020E0502030303020204" pitchFamily="34" charset="0"/>
              </a:rPr>
              <a:t>: </a:t>
            </a:r>
          </a:p>
          <a:p>
            <a:pPr marL="285750" indent="-285750" algn="just">
              <a:buFont typeface="Wingdings" panose="05000000000000000000" pitchFamily="2" charset="2"/>
              <a:buChar char="ü"/>
            </a:pPr>
            <a:r>
              <a:rPr lang="en-US" sz="1200" dirty="0" smtClean="0">
                <a:latin typeface="Candara" panose="020E0502030303020204" pitchFamily="34" charset="0"/>
              </a:rPr>
              <a:t>The sensitivity of the device is more different for each gas;</a:t>
            </a:r>
          </a:p>
          <a:p>
            <a:pPr marL="285750" indent="-285750" algn="just">
              <a:buFont typeface="Wingdings" panose="05000000000000000000" pitchFamily="2" charset="2"/>
              <a:buChar char="ü"/>
            </a:pPr>
            <a:r>
              <a:rPr lang="en-US" sz="1200" dirty="0" smtClean="0">
                <a:latin typeface="Candara" panose="020E0502030303020204" pitchFamily="34" charset="0"/>
              </a:rPr>
              <a:t>is necessary to degas the head of measure to avoid outgassing</a:t>
            </a:r>
          </a:p>
        </p:txBody>
      </p:sp>
      <p:sp>
        <p:nvSpPr>
          <p:cNvPr id="2" name="Rettangolo 1"/>
          <p:cNvSpPr/>
          <p:nvPr/>
        </p:nvSpPr>
        <p:spPr>
          <a:xfrm>
            <a:off x="611560" y="35913"/>
            <a:ext cx="8110938" cy="584775"/>
          </a:xfrm>
          <a:prstGeom prst="rect">
            <a:avLst/>
          </a:prstGeom>
        </p:spPr>
        <p:txBody>
          <a:bodyPr wrap="none">
            <a:spAutoFit/>
          </a:bodyPr>
          <a:lstStyle/>
          <a:p>
            <a:r>
              <a:rPr lang="en-US" sz="3200" b="1" i="1" dirty="0">
                <a:latin typeface="Candara" panose="020E0502030303020204" pitchFamily="34" charset="0"/>
              </a:rPr>
              <a:t>Vacuum </a:t>
            </a:r>
            <a:r>
              <a:rPr lang="en-US" sz="3200" b="1" i="1" dirty="0" smtClean="0">
                <a:latin typeface="Candara" panose="020E0502030303020204" pitchFamily="34" charset="0"/>
              </a:rPr>
              <a:t>Gauge </a:t>
            </a:r>
            <a:r>
              <a:rPr lang="en-US" sz="3200" b="1" i="1" dirty="0">
                <a:latin typeface="Candara" panose="020E0502030303020204" pitchFamily="34" charset="0"/>
              </a:rPr>
              <a:t>based on Ionization </a:t>
            </a:r>
            <a:r>
              <a:rPr lang="en-US" sz="3200" b="1" i="1" dirty="0" smtClean="0">
                <a:latin typeface="Candara" panose="020E0502030303020204" pitchFamily="34" charset="0"/>
              </a:rPr>
              <a:t>Probability</a:t>
            </a:r>
            <a:endParaRPr lang="it-IT" sz="3200" b="1" i="1" dirty="0">
              <a:latin typeface="Candara" panose="020E0502030303020204" pitchFamily="34" charset="0"/>
            </a:endParaRPr>
          </a:p>
        </p:txBody>
      </p:sp>
      <p:sp>
        <p:nvSpPr>
          <p:cNvPr id="3" name="CasellaDiTesto 2"/>
          <p:cNvSpPr txBox="1"/>
          <p:nvPr/>
        </p:nvSpPr>
        <p:spPr>
          <a:xfrm>
            <a:off x="7452320" y="2708920"/>
            <a:ext cx="1619673" cy="1569660"/>
          </a:xfrm>
          <a:prstGeom prst="rect">
            <a:avLst/>
          </a:prstGeom>
          <a:noFill/>
        </p:spPr>
        <p:txBody>
          <a:bodyPr wrap="square" rtlCol="0">
            <a:spAutoFit/>
          </a:bodyPr>
          <a:lstStyle/>
          <a:p>
            <a:pPr marL="171450" indent="-171450" algn="just">
              <a:buFont typeface="Arial" panose="020B0604020202020204" pitchFamily="34" charset="0"/>
              <a:buChar char="•"/>
            </a:pPr>
            <a:r>
              <a:rPr lang="it-IT" sz="1200" b="1" dirty="0" err="1" smtClean="0">
                <a:latin typeface="Candara" panose="020E0502030303020204" pitchFamily="34" charset="0"/>
              </a:rPr>
              <a:t>Molecules</a:t>
            </a:r>
            <a:r>
              <a:rPr lang="it-IT" sz="1200" b="1" dirty="0" smtClean="0">
                <a:latin typeface="Candara" panose="020E0502030303020204" pitchFamily="34" charset="0"/>
              </a:rPr>
              <a:t> are </a:t>
            </a:r>
            <a:r>
              <a:rPr lang="it-IT" sz="1200" b="1" dirty="0" err="1" smtClean="0">
                <a:latin typeface="Candara" panose="020E0502030303020204" pitchFamily="34" charset="0"/>
              </a:rPr>
              <a:t>ionized</a:t>
            </a:r>
            <a:r>
              <a:rPr lang="it-IT" sz="1200" b="1" dirty="0" smtClean="0">
                <a:latin typeface="Candara" panose="020E0502030303020204" pitchFamily="34" charset="0"/>
              </a:rPr>
              <a:t> and </a:t>
            </a:r>
            <a:r>
              <a:rPr lang="it-IT" sz="1200" b="1" dirty="0" err="1" smtClean="0">
                <a:latin typeface="Candara" panose="020E0502030303020204" pitchFamily="34" charset="0"/>
              </a:rPr>
              <a:t>collected</a:t>
            </a:r>
            <a:r>
              <a:rPr lang="it-IT" sz="1200" b="1" dirty="0" smtClean="0">
                <a:latin typeface="Candara" panose="020E0502030303020204" pitchFamily="34" charset="0"/>
              </a:rPr>
              <a:t>.</a:t>
            </a:r>
          </a:p>
          <a:p>
            <a:pPr marL="171450" indent="-171450" algn="just">
              <a:buFont typeface="Arial" panose="020B0604020202020204" pitchFamily="34" charset="0"/>
              <a:buChar char="•"/>
            </a:pPr>
            <a:r>
              <a:rPr lang="en-US" sz="1200" b="1" dirty="0">
                <a:latin typeface="Candara" panose="020E0502030303020204" pitchFamily="34" charset="0"/>
              </a:rPr>
              <a:t>Pressure reading is determined by the </a:t>
            </a:r>
            <a:r>
              <a:rPr lang="en-US" sz="1200" b="1" dirty="0" smtClean="0">
                <a:latin typeface="Candara" panose="020E0502030303020204" pitchFamily="34" charset="0"/>
              </a:rPr>
              <a:t>electronics </a:t>
            </a:r>
            <a:r>
              <a:rPr lang="en-US" sz="1200" b="1" dirty="0">
                <a:latin typeface="Candara" panose="020E0502030303020204" pitchFamily="34" charset="0"/>
              </a:rPr>
              <a:t>from the collector current.</a:t>
            </a:r>
            <a:endParaRPr lang="it-IT" sz="1200" b="1" dirty="0">
              <a:latin typeface="Candara" panose="020E0502030303020204" pitchFamily="34" charset="0"/>
            </a:endParaRPr>
          </a:p>
        </p:txBody>
      </p:sp>
    </p:spTree>
    <p:extLst>
      <p:ext uri="{BB962C8B-B14F-4D97-AF65-F5344CB8AC3E}">
        <p14:creationId xmlns:p14="http://schemas.microsoft.com/office/powerpoint/2010/main" val="2474183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9192" y="764704"/>
            <a:ext cx="9001000" cy="4185761"/>
          </a:xfrm>
          <a:prstGeom prst="rect">
            <a:avLst/>
          </a:prstGeom>
        </p:spPr>
        <p:txBody>
          <a:bodyPr wrap="square">
            <a:spAutoFit/>
          </a:bodyPr>
          <a:lstStyle/>
          <a:p>
            <a:r>
              <a:rPr lang="en-US" sz="1400" dirty="0">
                <a:latin typeface="Candara" panose="020E0502030303020204" pitchFamily="34" charset="0"/>
              </a:rPr>
              <a:t>What is a Helium Mass </a:t>
            </a:r>
            <a:r>
              <a:rPr lang="en-US" sz="1400" dirty="0" smtClean="0">
                <a:latin typeface="Candara" panose="020E0502030303020204" pitchFamily="34" charset="0"/>
              </a:rPr>
              <a:t>Spectrometer </a:t>
            </a:r>
            <a:r>
              <a:rPr lang="it-IT" sz="1400" dirty="0" err="1" smtClean="0">
                <a:latin typeface="Candara" panose="020E0502030303020204" pitchFamily="34" charset="0"/>
              </a:rPr>
              <a:t>Leak</a:t>
            </a:r>
            <a:r>
              <a:rPr lang="it-IT" sz="1400" dirty="0" smtClean="0">
                <a:latin typeface="Candara" panose="020E0502030303020204" pitchFamily="34" charset="0"/>
              </a:rPr>
              <a:t> </a:t>
            </a:r>
            <a:r>
              <a:rPr lang="it-IT" sz="1400" dirty="0">
                <a:latin typeface="Candara" panose="020E0502030303020204" pitchFamily="34" charset="0"/>
              </a:rPr>
              <a:t>Detector</a:t>
            </a:r>
            <a:r>
              <a:rPr lang="it-IT" sz="1400" dirty="0" smtClean="0">
                <a:latin typeface="Candara" panose="020E0502030303020204" pitchFamily="34" charset="0"/>
              </a:rPr>
              <a:t>?</a:t>
            </a:r>
          </a:p>
          <a:p>
            <a:pPr marL="342900" indent="-342900">
              <a:lnSpc>
                <a:spcPct val="150000"/>
              </a:lnSpc>
              <a:buFont typeface="+mj-lt"/>
              <a:buAutoNum type="arabicPeriod"/>
            </a:pPr>
            <a:r>
              <a:rPr lang="en-US" sz="1400" dirty="0" smtClean="0">
                <a:latin typeface="Candara" panose="020E0502030303020204" pitchFamily="34" charset="0"/>
              </a:rPr>
              <a:t>It </a:t>
            </a:r>
            <a:r>
              <a:rPr lang="en-US" sz="1400" dirty="0">
                <a:latin typeface="Candara" panose="020E0502030303020204" pitchFamily="34" charset="0"/>
              </a:rPr>
              <a:t>is a </a:t>
            </a:r>
            <a:r>
              <a:rPr lang="en-US" sz="1400" b="1" dirty="0">
                <a:latin typeface="Candara" panose="020E0502030303020204" pitchFamily="34" charset="0"/>
              </a:rPr>
              <a:t>Helium-specific partial pressure </a:t>
            </a:r>
            <a:r>
              <a:rPr lang="en-US" sz="1400" b="1" dirty="0" smtClean="0">
                <a:latin typeface="Candara" panose="020E0502030303020204" pitchFamily="34" charset="0"/>
              </a:rPr>
              <a:t>analyzer</a:t>
            </a:r>
          </a:p>
          <a:p>
            <a:pPr marL="342900" indent="-342900">
              <a:lnSpc>
                <a:spcPct val="150000"/>
              </a:lnSpc>
              <a:buFont typeface="+mj-lt"/>
              <a:buAutoNum type="arabicPeriod"/>
            </a:pPr>
            <a:r>
              <a:rPr lang="en-US" sz="1400" dirty="0" smtClean="0">
                <a:latin typeface="Candara" panose="020E0502030303020204" pitchFamily="34" charset="0"/>
              </a:rPr>
              <a:t>It </a:t>
            </a:r>
            <a:r>
              <a:rPr lang="en-US" sz="1400" dirty="0">
                <a:latin typeface="Candara" panose="020E0502030303020204" pitchFamily="34" charset="0"/>
              </a:rPr>
              <a:t>detects Helium applied as a tracer or probe </a:t>
            </a:r>
            <a:r>
              <a:rPr lang="en-US" sz="1400" dirty="0" smtClean="0">
                <a:latin typeface="Candara" panose="020E0502030303020204" pitchFamily="34" charset="0"/>
              </a:rPr>
              <a:t>gas</a:t>
            </a:r>
          </a:p>
          <a:p>
            <a:pPr marL="342900" indent="-342900">
              <a:lnSpc>
                <a:spcPct val="150000"/>
              </a:lnSpc>
              <a:buFont typeface="+mj-lt"/>
              <a:buAutoNum type="arabicPeriod"/>
            </a:pPr>
            <a:r>
              <a:rPr lang="it-IT" sz="1400" dirty="0" err="1" smtClean="0">
                <a:latin typeface="Candara" panose="020E0502030303020204" pitchFamily="34" charset="0"/>
              </a:rPr>
              <a:t>It</a:t>
            </a:r>
            <a:r>
              <a:rPr lang="it-IT" sz="1400" dirty="0" smtClean="0">
                <a:latin typeface="Candara" panose="020E0502030303020204" pitchFamily="34" charset="0"/>
              </a:rPr>
              <a:t> </a:t>
            </a:r>
            <a:r>
              <a:rPr lang="it-IT" sz="1400" dirty="0" err="1">
                <a:latin typeface="Candara" panose="020E0502030303020204" pitchFamily="34" charset="0"/>
              </a:rPr>
              <a:t>consists</a:t>
            </a:r>
            <a:r>
              <a:rPr lang="it-IT" sz="1400" dirty="0">
                <a:latin typeface="Candara" panose="020E0502030303020204" pitchFamily="34" charset="0"/>
              </a:rPr>
              <a:t> </a:t>
            </a:r>
            <a:r>
              <a:rPr lang="it-IT" sz="1400" dirty="0" smtClean="0">
                <a:latin typeface="Candara" panose="020E0502030303020204" pitchFamily="34" charset="0"/>
              </a:rPr>
              <a:t>of:</a:t>
            </a:r>
          </a:p>
          <a:p>
            <a:pPr marL="285750" indent="-285750">
              <a:lnSpc>
                <a:spcPct val="150000"/>
              </a:lnSpc>
              <a:buFont typeface="Wingdings" panose="05000000000000000000" pitchFamily="2" charset="2"/>
              <a:buChar char="Ø"/>
            </a:pPr>
            <a:r>
              <a:rPr lang="it-IT" sz="1400" b="1" dirty="0" smtClean="0">
                <a:latin typeface="Candara" panose="020E0502030303020204" pitchFamily="34" charset="0"/>
              </a:rPr>
              <a:t>the </a:t>
            </a:r>
            <a:r>
              <a:rPr lang="it-IT" sz="1400" b="1" dirty="0">
                <a:latin typeface="Candara" panose="020E0502030303020204" pitchFamily="34" charset="0"/>
              </a:rPr>
              <a:t>mass </a:t>
            </a:r>
            <a:r>
              <a:rPr lang="it-IT" sz="1400" b="1" dirty="0" err="1">
                <a:latin typeface="Candara" panose="020E0502030303020204" pitchFamily="34" charset="0"/>
              </a:rPr>
              <a:t>spectrometer</a:t>
            </a:r>
            <a:r>
              <a:rPr lang="it-IT" sz="1400" b="1" dirty="0">
                <a:latin typeface="Candara" panose="020E0502030303020204" pitchFamily="34" charset="0"/>
              </a:rPr>
              <a:t> </a:t>
            </a:r>
            <a:r>
              <a:rPr lang="it-IT" sz="1400" b="1" dirty="0" smtClean="0">
                <a:latin typeface="Candara" panose="020E0502030303020204" pitchFamily="34" charset="0"/>
              </a:rPr>
              <a:t>tube </a:t>
            </a:r>
            <a:r>
              <a:rPr lang="it-IT" sz="1400" b="1" dirty="0" err="1" smtClean="0">
                <a:latin typeface="Candara" panose="020E0502030303020204" pitchFamily="34" charset="0"/>
              </a:rPr>
              <a:t>tuned</a:t>
            </a:r>
            <a:r>
              <a:rPr lang="it-IT" sz="1400" b="1" dirty="0" smtClean="0">
                <a:latin typeface="Candara" panose="020E0502030303020204" pitchFamily="34" charset="0"/>
              </a:rPr>
              <a:t> on He</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it’s </a:t>
            </a:r>
            <a:r>
              <a:rPr lang="en-US" sz="1400" dirty="0">
                <a:latin typeface="Candara" panose="020E0502030303020204" pitchFamily="34" charset="0"/>
              </a:rPr>
              <a:t>own vacuum system capable of 10</a:t>
            </a:r>
            <a:r>
              <a:rPr lang="en-US" sz="1400" baseline="30000" dirty="0">
                <a:latin typeface="Candara" panose="020E0502030303020204" pitchFamily="34" charset="0"/>
              </a:rPr>
              <a:t>-5</a:t>
            </a:r>
            <a:r>
              <a:rPr lang="en-US" sz="1400" dirty="0">
                <a:latin typeface="Candara" panose="020E0502030303020204" pitchFamily="34" charset="0"/>
              </a:rPr>
              <a:t> </a:t>
            </a:r>
            <a:r>
              <a:rPr lang="en-US" sz="1400" dirty="0" smtClean="0">
                <a:latin typeface="Candara" panose="020E0502030303020204" pitchFamily="34" charset="0"/>
              </a:rPr>
              <a:t>mbar </a:t>
            </a:r>
            <a:r>
              <a:rPr lang="en-US" sz="1400" dirty="0">
                <a:latin typeface="Candara" panose="020E0502030303020204" pitchFamily="34" charset="0"/>
              </a:rPr>
              <a:t>in the spectrometer </a:t>
            </a:r>
            <a:r>
              <a:rPr lang="en-US" sz="1400" dirty="0" smtClean="0">
                <a:latin typeface="Candara" panose="020E0502030303020204" pitchFamily="34" charset="0"/>
              </a:rPr>
              <a:t>tube</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a </a:t>
            </a:r>
            <a:r>
              <a:rPr lang="en-US" sz="1400" dirty="0">
                <a:latin typeface="Candara" panose="020E0502030303020204" pitchFamily="34" charset="0"/>
              </a:rPr>
              <a:t>sensitive and stable </a:t>
            </a:r>
            <a:r>
              <a:rPr lang="en-US" sz="1400" dirty="0" smtClean="0">
                <a:latin typeface="Candara" panose="020E0502030303020204" pitchFamily="34" charset="0"/>
              </a:rPr>
              <a:t>amplifier valves</a:t>
            </a:r>
            <a:r>
              <a:rPr lang="en-US" sz="1400" dirty="0">
                <a:latin typeface="Candara" panose="020E0502030303020204" pitchFamily="34" charset="0"/>
              </a:rPr>
              <a:t>, and auxiliary pumps for interfacing to vacuum </a:t>
            </a:r>
            <a:r>
              <a:rPr lang="en-US" sz="1400" dirty="0" smtClean="0">
                <a:latin typeface="Candara" panose="020E0502030303020204" pitchFamily="34" charset="0"/>
              </a:rPr>
              <a:t>system</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a </a:t>
            </a:r>
            <a:r>
              <a:rPr lang="en-US" sz="1400" dirty="0">
                <a:latin typeface="Candara" panose="020E0502030303020204" pitchFamily="34" charset="0"/>
              </a:rPr>
              <a:t>display for monitoring leak </a:t>
            </a:r>
            <a:r>
              <a:rPr lang="en-US" sz="1400" dirty="0" smtClean="0">
                <a:latin typeface="Candara" panose="020E0502030303020204" pitchFamily="34" charset="0"/>
              </a:rPr>
              <a:t>rate</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Sensitivity </a:t>
            </a:r>
            <a:r>
              <a:rPr lang="en-US" sz="1400" dirty="0">
                <a:latin typeface="Candara" panose="020E0502030303020204" pitchFamily="34" charset="0"/>
              </a:rPr>
              <a:t>is 10</a:t>
            </a:r>
            <a:r>
              <a:rPr lang="en-US" sz="1400" baseline="30000" dirty="0">
                <a:latin typeface="Candara" panose="020E0502030303020204" pitchFamily="34" charset="0"/>
              </a:rPr>
              <a:t>-10</a:t>
            </a:r>
            <a:r>
              <a:rPr lang="en-US" sz="1400" dirty="0">
                <a:latin typeface="Candara" panose="020E0502030303020204" pitchFamily="34" charset="0"/>
              </a:rPr>
              <a:t> </a:t>
            </a:r>
            <a:r>
              <a:rPr lang="en-US" sz="1400" dirty="0" smtClean="0">
                <a:latin typeface="Candara" panose="020E0502030303020204" pitchFamily="34" charset="0"/>
              </a:rPr>
              <a:t>mbar or better</a:t>
            </a:r>
          </a:p>
          <a:p>
            <a:pPr>
              <a:lnSpc>
                <a:spcPct val="150000"/>
              </a:lnSpc>
            </a:pPr>
            <a:endParaRPr lang="it-IT" sz="1400" dirty="0" smtClean="0">
              <a:latin typeface="Candara" panose="020E0502030303020204" pitchFamily="34" charset="0"/>
            </a:endParaRPr>
          </a:p>
          <a:p>
            <a:pPr>
              <a:lnSpc>
                <a:spcPct val="150000"/>
              </a:lnSpc>
            </a:pPr>
            <a:r>
              <a:rPr lang="en-US" sz="1400" dirty="0" smtClean="0">
                <a:sym typeface="Symbol"/>
              </a:rPr>
              <a:t></a:t>
            </a:r>
            <a:r>
              <a:rPr lang="en-US" sz="1400" b="1" dirty="0">
                <a:latin typeface="Candara" panose="020E0502030303020204" pitchFamily="34" charset="0"/>
              </a:rPr>
              <a:t>A helium leak detector permits the localization of leaks and the quantitative determination of the leak rate, i.e. the gas flow through the leak</a:t>
            </a:r>
            <a:r>
              <a:rPr lang="en-US" sz="1400" dirty="0">
                <a:latin typeface="Candara" panose="020E0502030303020204" pitchFamily="34" charset="0"/>
              </a:rPr>
              <a:t>. </a:t>
            </a:r>
            <a:r>
              <a:rPr lang="en-US" sz="1400" dirty="0" smtClean="0">
                <a:latin typeface="Candara" panose="020E0502030303020204" pitchFamily="34" charset="0"/>
              </a:rPr>
              <a:t> </a:t>
            </a:r>
            <a:r>
              <a:rPr lang="en-US" sz="1400" dirty="0">
                <a:latin typeface="Candara" panose="020E0502030303020204" pitchFamily="34" charset="0"/>
              </a:rPr>
              <a:t>Such a leak detector is therefore a </a:t>
            </a:r>
            <a:r>
              <a:rPr lang="en-US" sz="1400" b="1" i="1" dirty="0">
                <a:latin typeface="Candara" panose="020E0502030303020204" pitchFamily="34" charset="0"/>
              </a:rPr>
              <a:t>helium flow meter</a:t>
            </a:r>
            <a:r>
              <a:rPr lang="en-US" sz="1400" dirty="0">
                <a:latin typeface="Candara" panose="020E0502030303020204" pitchFamily="34" charset="0"/>
              </a:rPr>
              <a:t>.</a:t>
            </a:r>
          </a:p>
          <a:p>
            <a:pPr>
              <a:lnSpc>
                <a:spcPct val="150000"/>
              </a:lnSpc>
            </a:pPr>
            <a:endParaRPr lang="it-IT" sz="1400" dirty="0">
              <a:latin typeface="Candara" panose="020E0502030303020204" pitchFamily="34" charset="0"/>
            </a:endParaRPr>
          </a:p>
        </p:txBody>
      </p:sp>
      <p:sp>
        <p:nvSpPr>
          <p:cNvPr id="5" name="Rettangolo 4"/>
          <p:cNvSpPr/>
          <p:nvPr/>
        </p:nvSpPr>
        <p:spPr>
          <a:xfrm>
            <a:off x="191993" y="4581128"/>
            <a:ext cx="4740047" cy="2354491"/>
          </a:xfrm>
          <a:prstGeom prst="rect">
            <a:avLst/>
          </a:prstGeom>
        </p:spPr>
        <p:txBody>
          <a:bodyPr wrap="square">
            <a:spAutoFit/>
          </a:bodyPr>
          <a:lstStyle/>
          <a:p>
            <a:pPr algn="just">
              <a:lnSpc>
                <a:spcPct val="150000"/>
              </a:lnSpc>
            </a:pPr>
            <a:r>
              <a:rPr lang="en-US" sz="1400" dirty="0">
                <a:latin typeface="Candara" panose="020E0502030303020204" pitchFamily="34" charset="0"/>
              </a:rPr>
              <a:t>In practice the leak detector performs this task by </a:t>
            </a:r>
            <a:r>
              <a:rPr lang="en-US" sz="1400" b="1" dirty="0">
                <a:latin typeface="Candara" panose="020E0502030303020204" pitchFamily="34" charset="0"/>
              </a:rPr>
              <a:t>firstly evacuating the part </a:t>
            </a:r>
            <a:r>
              <a:rPr lang="en-US" sz="1400" dirty="0">
                <a:latin typeface="Candara" panose="020E0502030303020204" pitchFamily="34" charset="0"/>
              </a:rPr>
              <a:t>which is to be tested, so that gas from the outside may enter through an existing leak due to the pressure difference present. If there is a leak,  </a:t>
            </a:r>
            <a:r>
              <a:rPr lang="en-US" sz="1400" b="1" dirty="0">
                <a:latin typeface="Candara" panose="020E0502030303020204" pitchFamily="34" charset="0"/>
              </a:rPr>
              <a:t>helium can enter in the system </a:t>
            </a:r>
            <a:r>
              <a:rPr lang="en-US" sz="1400" dirty="0">
                <a:latin typeface="Candara" panose="020E0502030303020204" pitchFamily="34" charset="0"/>
              </a:rPr>
              <a:t>from the leak (for example by using a spray gun).  This helium flows into the leak detector and is detected.</a:t>
            </a:r>
          </a:p>
        </p:txBody>
      </p:sp>
      <p:sp>
        <p:nvSpPr>
          <p:cNvPr id="6" name="Rettangolo 5"/>
          <p:cNvSpPr/>
          <p:nvPr/>
        </p:nvSpPr>
        <p:spPr>
          <a:xfrm>
            <a:off x="2411760" y="-168498"/>
            <a:ext cx="4110421" cy="1077218"/>
          </a:xfrm>
          <a:prstGeom prst="rect">
            <a:avLst/>
          </a:prstGeom>
        </p:spPr>
        <p:txBody>
          <a:bodyPr wrap="none">
            <a:spAutoFit/>
          </a:bodyPr>
          <a:lstStyle/>
          <a:p>
            <a:pPr>
              <a:lnSpc>
                <a:spcPct val="200000"/>
              </a:lnSpc>
            </a:pPr>
            <a:r>
              <a:rPr lang="en-US" sz="3200" b="1" i="1" dirty="0" smtClean="0">
                <a:latin typeface="Candara" panose="020E0502030303020204" pitchFamily="34" charset="0"/>
              </a:rPr>
              <a:t>Helium </a:t>
            </a:r>
            <a:r>
              <a:rPr lang="en-US" sz="3200" b="1" i="1" dirty="0">
                <a:latin typeface="Candara" panose="020E0502030303020204" pitchFamily="34" charset="0"/>
              </a:rPr>
              <a:t>Leak </a:t>
            </a:r>
            <a:r>
              <a:rPr lang="en-US" sz="3200" b="1" i="1" dirty="0" smtClean="0">
                <a:latin typeface="Candara" panose="020E0502030303020204" pitchFamily="34" charset="0"/>
              </a:rPr>
              <a:t>Detectors </a:t>
            </a:r>
            <a:endParaRPr lang="it-IT" sz="3200" b="1" i="1" dirty="0">
              <a:latin typeface="Candara" panose="020E0502030303020204" pitchFamily="34" charset="0"/>
            </a:endParaRPr>
          </a:p>
        </p:txBody>
      </p:sp>
      <p:pic>
        <p:nvPicPr>
          <p:cNvPr id="7" name="Picture 2" descr="http://fukuda-us.com/wpimages/wpdcacba00_06.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834" t="6271" r="23441" b="7217"/>
          <a:stretch/>
        </p:blipFill>
        <p:spPr bwMode="auto">
          <a:xfrm>
            <a:off x="6084169" y="734164"/>
            <a:ext cx="2913624" cy="2092856"/>
          </a:xfrm>
          <a:prstGeom prst="rect">
            <a:avLst/>
          </a:prstGeom>
          <a:noFill/>
          <a:extLst>
            <a:ext uri="{909E8E84-426E-40DD-AFC4-6F175D3DCCD1}">
              <a14:hiddenFill xmlns:a14="http://schemas.microsoft.com/office/drawing/2010/main">
                <a:solidFill>
                  <a:srgbClr val="FFFFFF"/>
                </a:solidFill>
              </a14:hiddenFill>
            </a:ext>
          </a:extLst>
        </p:spPr>
      </p:pic>
      <p:sp>
        <p:nvSpPr>
          <p:cNvPr id="8" name="Ovale 7"/>
          <p:cNvSpPr/>
          <p:nvPr/>
        </p:nvSpPr>
        <p:spPr>
          <a:xfrm>
            <a:off x="5076056" y="5079697"/>
            <a:ext cx="1368152" cy="12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System</a:t>
            </a:r>
            <a:endParaRPr lang="it-IT" dirty="0"/>
          </a:p>
        </p:txBody>
      </p:sp>
      <p:sp>
        <p:nvSpPr>
          <p:cNvPr id="9" name="Figura a mano libera 8"/>
          <p:cNvSpPr/>
          <p:nvPr/>
        </p:nvSpPr>
        <p:spPr>
          <a:xfrm>
            <a:off x="5802288" y="4787655"/>
            <a:ext cx="1655028" cy="292041"/>
          </a:xfrm>
          <a:custGeom>
            <a:avLst/>
            <a:gdLst>
              <a:gd name="connsiteX0" fmla="*/ 0 w 1577340"/>
              <a:gd name="connsiteY0" fmla="*/ 275606 h 275624"/>
              <a:gd name="connsiteX1" fmla="*/ 533400 w 1577340"/>
              <a:gd name="connsiteY1" fmla="*/ 16526 h 275624"/>
              <a:gd name="connsiteX2" fmla="*/ 975360 w 1577340"/>
              <a:gd name="connsiteY2" fmla="*/ 275606 h 275624"/>
              <a:gd name="connsiteX3" fmla="*/ 1424940 w 1577340"/>
              <a:gd name="connsiteY3" fmla="*/ 1286 h 275624"/>
              <a:gd name="connsiteX4" fmla="*/ 1577340 w 1577340"/>
              <a:gd name="connsiteY4" fmla="*/ 191786 h 27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40" h="275624">
                <a:moveTo>
                  <a:pt x="0" y="275606"/>
                </a:moveTo>
                <a:cubicBezTo>
                  <a:pt x="185420" y="146066"/>
                  <a:pt x="370840" y="16526"/>
                  <a:pt x="533400" y="16526"/>
                </a:cubicBezTo>
                <a:cubicBezTo>
                  <a:pt x="695960" y="16526"/>
                  <a:pt x="826770" y="278146"/>
                  <a:pt x="975360" y="275606"/>
                </a:cubicBezTo>
                <a:cubicBezTo>
                  <a:pt x="1123950" y="273066"/>
                  <a:pt x="1324610" y="15256"/>
                  <a:pt x="1424940" y="1286"/>
                </a:cubicBezTo>
                <a:cubicBezTo>
                  <a:pt x="1525270" y="-12684"/>
                  <a:pt x="1551305" y="89551"/>
                  <a:pt x="1577340" y="1917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6200000">
            <a:off x="5400092" y="6329669"/>
            <a:ext cx="432048" cy="7200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9438128">
            <a:off x="6856108" y="4825052"/>
            <a:ext cx="432048" cy="7200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357936" y="6516052"/>
            <a:ext cx="444352" cy="369332"/>
          </a:xfrm>
          <a:prstGeom prst="rect">
            <a:avLst/>
          </a:prstGeom>
          <a:noFill/>
        </p:spPr>
        <p:txBody>
          <a:bodyPr wrap="none" rtlCol="0">
            <a:spAutoFit/>
          </a:bodyPr>
          <a:lstStyle/>
          <a:p>
            <a:r>
              <a:rPr lang="it-IT" dirty="0" smtClean="0"/>
              <a:t>He</a:t>
            </a:r>
            <a:endParaRPr lang="it-IT" dirty="0"/>
          </a:p>
        </p:txBody>
      </p:sp>
      <p:pic>
        <p:nvPicPr>
          <p:cNvPr id="13"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247" t="3735" r="22809" b="5981"/>
          <a:stretch/>
        </p:blipFill>
        <p:spPr bwMode="auto">
          <a:xfrm>
            <a:off x="6804248" y="4881860"/>
            <a:ext cx="1980474" cy="205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558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2492896"/>
            <a:ext cx="5472608" cy="2123658"/>
          </a:xfrm>
          <a:prstGeom prst="rect">
            <a:avLst/>
          </a:prstGeom>
        </p:spPr>
        <p:txBody>
          <a:bodyPr wrap="square">
            <a:spAutoFit/>
          </a:bodyPr>
          <a:lstStyle/>
          <a:p>
            <a:pPr marL="457200" indent="-457200">
              <a:lnSpc>
                <a:spcPct val="200000"/>
              </a:lnSpc>
              <a:buFont typeface="+mj-lt"/>
              <a:buAutoNum type="arabicPeriod"/>
            </a:pPr>
            <a:r>
              <a:rPr lang="it-IT" sz="2200" dirty="0" err="1" smtClean="0">
                <a:solidFill>
                  <a:schemeClr val="tx2"/>
                </a:solidFill>
                <a:latin typeface="Candara" panose="020E0502030303020204" pitchFamily="34" charset="0"/>
              </a:rPr>
              <a:t>Vacuum</a:t>
            </a:r>
            <a:r>
              <a:rPr lang="it-IT" sz="2200" dirty="0" smtClean="0">
                <a:solidFill>
                  <a:schemeClr val="tx2"/>
                </a:solidFill>
                <a:latin typeface="Candara" panose="020E0502030303020204" pitchFamily="34" charset="0"/>
              </a:rPr>
              <a:t> </a:t>
            </a:r>
            <a:r>
              <a:rPr lang="it-IT" sz="2200" dirty="0" err="1" smtClean="0">
                <a:solidFill>
                  <a:schemeClr val="tx2"/>
                </a:solidFill>
                <a:latin typeface="Candara" panose="020E0502030303020204" pitchFamily="34" charset="0"/>
              </a:rPr>
              <a:t>Materials</a:t>
            </a:r>
            <a:r>
              <a:rPr lang="it-IT" sz="2200" dirty="0" smtClean="0">
                <a:solidFill>
                  <a:schemeClr val="tx2"/>
                </a:solidFill>
                <a:latin typeface="Candara" panose="020E0502030303020204" pitchFamily="34" charset="0"/>
              </a:rPr>
              <a:t> </a:t>
            </a:r>
          </a:p>
          <a:p>
            <a:pPr marL="457200" indent="-457200">
              <a:lnSpc>
                <a:spcPct val="200000"/>
              </a:lnSpc>
              <a:buFont typeface="+mj-lt"/>
              <a:buAutoNum type="arabicPeriod"/>
            </a:pPr>
            <a:r>
              <a:rPr lang="it-IT" sz="2200" dirty="0" err="1" smtClean="0">
                <a:solidFill>
                  <a:schemeClr val="tx2"/>
                </a:solidFill>
                <a:latin typeface="Candara" panose="020E0502030303020204" pitchFamily="34" charset="0"/>
              </a:rPr>
              <a:t>Clean</a:t>
            </a:r>
            <a:r>
              <a:rPr lang="it-IT" sz="2200" dirty="0" smtClean="0">
                <a:solidFill>
                  <a:schemeClr val="tx2"/>
                </a:solidFill>
                <a:latin typeface="Candara" panose="020E0502030303020204" pitchFamily="34" charset="0"/>
              </a:rPr>
              <a:t> </a:t>
            </a:r>
            <a:r>
              <a:rPr lang="it-IT" sz="2200" dirty="0" err="1" smtClean="0">
                <a:solidFill>
                  <a:schemeClr val="tx2"/>
                </a:solidFill>
                <a:latin typeface="Candara" panose="020E0502030303020204" pitchFamily="34" charset="0"/>
              </a:rPr>
              <a:t>Process</a:t>
            </a:r>
            <a:endParaRPr lang="it-IT" sz="2200" dirty="0">
              <a:solidFill>
                <a:schemeClr val="tx2"/>
              </a:solidFill>
              <a:latin typeface="Candara" panose="020E0502030303020204" pitchFamily="34" charset="0"/>
            </a:endParaRPr>
          </a:p>
          <a:p>
            <a:pPr marL="457200" indent="-457200">
              <a:lnSpc>
                <a:spcPct val="200000"/>
              </a:lnSpc>
              <a:buFont typeface="+mj-lt"/>
              <a:buAutoNum type="arabicPeriod"/>
            </a:pPr>
            <a:r>
              <a:rPr lang="it-IT" sz="2200" dirty="0" err="1" smtClean="0">
                <a:solidFill>
                  <a:schemeClr val="tx2"/>
                </a:solidFill>
                <a:latin typeface="Candara" panose="020E0502030303020204" pitchFamily="34" charset="0"/>
              </a:rPr>
              <a:t>Laboratory</a:t>
            </a:r>
            <a:r>
              <a:rPr lang="it-IT" sz="2200" dirty="0" smtClean="0">
                <a:solidFill>
                  <a:schemeClr val="tx2"/>
                </a:solidFill>
                <a:latin typeface="Candara" panose="020E0502030303020204" pitchFamily="34" charset="0"/>
              </a:rPr>
              <a:t> Experience</a:t>
            </a:r>
            <a:endParaRPr lang="it-IT" sz="2200" dirty="0">
              <a:solidFill>
                <a:schemeClr val="tx2"/>
              </a:solidFill>
              <a:latin typeface="Candara" panose="020E0502030303020204" pitchFamily="34" charset="0"/>
            </a:endParaRPr>
          </a:p>
        </p:txBody>
      </p:sp>
      <p:sp>
        <p:nvSpPr>
          <p:cNvPr id="2" name="Rettangolo 1"/>
          <p:cNvSpPr/>
          <p:nvPr/>
        </p:nvSpPr>
        <p:spPr>
          <a:xfrm>
            <a:off x="1547664" y="984543"/>
            <a:ext cx="6415474" cy="769441"/>
          </a:xfrm>
          <a:prstGeom prst="rect">
            <a:avLst/>
          </a:prstGeom>
        </p:spPr>
        <p:txBody>
          <a:bodyPr wrap="none">
            <a:spAutoFit/>
          </a:bodyPr>
          <a:lstStyle/>
          <a:p>
            <a:r>
              <a:rPr lang="it-IT" sz="4400" dirty="0">
                <a:solidFill>
                  <a:schemeClr val="tx1">
                    <a:lumMod val="85000"/>
                    <a:lumOff val="15000"/>
                  </a:schemeClr>
                </a:solidFill>
                <a:latin typeface="Candara" panose="020E0502030303020204" pitchFamily="34" charset="0"/>
              </a:rPr>
              <a:t>VACUUM SYSTEM DESIGN</a:t>
            </a:r>
          </a:p>
        </p:txBody>
      </p:sp>
    </p:spTree>
    <p:extLst>
      <p:ext uri="{BB962C8B-B14F-4D97-AF65-F5344CB8AC3E}">
        <p14:creationId xmlns:p14="http://schemas.microsoft.com/office/powerpoint/2010/main" val="402085009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2557480"/>
            <a:ext cx="7560840" cy="2123658"/>
          </a:xfrm>
          <a:prstGeom prst="rect">
            <a:avLst/>
          </a:prstGeom>
        </p:spPr>
        <p:txBody>
          <a:bodyPr wrap="square">
            <a:spAutoFit/>
          </a:bodyPr>
          <a:lstStyle/>
          <a:p>
            <a:pPr marL="457200" indent="-457200" algn="just">
              <a:lnSpc>
                <a:spcPct val="200000"/>
              </a:lnSpc>
              <a:buFont typeface="+mj-lt"/>
              <a:buAutoNum type="arabicPeriod"/>
            </a:pPr>
            <a:r>
              <a:rPr lang="en-US" sz="2200" dirty="0">
                <a:solidFill>
                  <a:schemeClr val="tx2"/>
                </a:solidFill>
                <a:latin typeface="Candara" panose="020E0502030303020204" pitchFamily="34" charset="0"/>
              </a:rPr>
              <a:t>Vacuum Definition and Applications</a:t>
            </a:r>
          </a:p>
          <a:p>
            <a:pPr marL="457200" indent="-457200" algn="just">
              <a:lnSpc>
                <a:spcPct val="200000"/>
              </a:lnSpc>
              <a:buFont typeface="+mj-lt"/>
              <a:buAutoNum type="arabicPeriod"/>
            </a:pPr>
            <a:r>
              <a:rPr lang="en-US" sz="2200" dirty="0">
                <a:solidFill>
                  <a:schemeClr val="tx2"/>
                </a:solidFill>
                <a:latin typeface="Candara" panose="020E0502030303020204" pitchFamily="34" charset="0"/>
              </a:rPr>
              <a:t>Pressure measurements and Vacuum classification</a:t>
            </a:r>
          </a:p>
          <a:p>
            <a:pPr marL="457200" indent="-457200" algn="just">
              <a:lnSpc>
                <a:spcPct val="200000"/>
              </a:lnSpc>
              <a:buFont typeface="+mj-lt"/>
              <a:buAutoNum type="arabicPeriod"/>
            </a:pPr>
            <a:r>
              <a:rPr lang="en-US" sz="2200" dirty="0">
                <a:solidFill>
                  <a:schemeClr val="tx2"/>
                </a:solidFill>
                <a:latin typeface="Candara" panose="020E0502030303020204" pitchFamily="34" charset="0"/>
              </a:rPr>
              <a:t>Vacuum in particle accelerators</a:t>
            </a:r>
          </a:p>
        </p:txBody>
      </p:sp>
      <p:sp>
        <p:nvSpPr>
          <p:cNvPr id="5" name="Rettangolo 4"/>
          <p:cNvSpPr/>
          <p:nvPr/>
        </p:nvSpPr>
        <p:spPr>
          <a:xfrm>
            <a:off x="1835696" y="980728"/>
            <a:ext cx="5472608" cy="769441"/>
          </a:xfrm>
          <a:prstGeom prst="rect">
            <a:avLst/>
          </a:prstGeom>
        </p:spPr>
        <p:txBody>
          <a:bodyPr wrap="square">
            <a:spAutoFit/>
          </a:bodyPr>
          <a:lstStyle/>
          <a:p>
            <a:pPr lvl="2"/>
            <a:r>
              <a:rPr lang="en-US" sz="4400" dirty="0">
                <a:latin typeface="Candara" panose="020E0502030303020204" pitchFamily="34" charset="0"/>
              </a:rPr>
              <a:t>INTRODUCTION</a:t>
            </a:r>
          </a:p>
        </p:txBody>
      </p:sp>
    </p:spTree>
    <p:extLst>
      <p:ext uri="{BB962C8B-B14F-4D97-AF65-F5344CB8AC3E}">
        <p14:creationId xmlns:p14="http://schemas.microsoft.com/office/powerpoint/2010/main" val="4030670238"/>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783" y="1268760"/>
            <a:ext cx="436245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467544" y="318117"/>
            <a:ext cx="8352928" cy="584775"/>
          </a:xfrm>
          <a:prstGeom prst="rect">
            <a:avLst/>
          </a:prstGeom>
        </p:spPr>
        <p:txBody>
          <a:bodyPr wrap="square">
            <a:spAutoFit/>
          </a:bodyPr>
          <a:lstStyle/>
          <a:p>
            <a:pPr lvl="0" algn="ctr"/>
            <a:r>
              <a:rPr lang="it-IT" sz="3200" b="1" i="1" dirty="0" err="1" smtClean="0">
                <a:solidFill>
                  <a:prstClr val="black">
                    <a:lumMod val="85000"/>
                    <a:lumOff val="15000"/>
                  </a:prstClr>
                </a:solidFill>
                <a:latin typeface="Candara" panose="020E0502030303020204" pitchFamily="34" charset="0"/>
              </a:rPr>
              <a:t>Vacuum</a:t>
            </a:r>
            <a:r>
              <a:rPr lang="it-IT" sz="3200" b="1" i="1" dirty="0" smtClean="0">
                <a:solidFill>
                  <a:prstClr val="black">
                    <a:lumMod val="85000"/>
                    <a:lumOff val="15000"/>
                  </a:prstClr>
                </a:solidFill>
                <a:latin typeface="Candara" panose="020E0502030303020204" pitchFamily="34" charset="0"/>
              </a:rPr>
              <a:t> </a:t>
            </a:r>
            <a:r>
              <a:rPr lang="it-IT" sz="3200" b="1" i="1" dirty="0" err="1" smtClean="0">
                <a:solidFill>
                  <a:prstClr val="black">
                    <a:lumMod val="85000"/>
                    <a:lumOff val="15000"/>
                  </a:prstClr>
                </a:solidFill>
                <a:latin typeface="Candara" panose="020E0502030303020204" pitchFamily="34" charset="0"/>
              </a:rPr>
              <a:t>Materials</a:t>
            </a:r>
            <a:endParaRPr lang="it-IT" sz="3200" b="1" i="1" dirty="0">
              <a:solidFill>
                <a:prstClr val="black">
                  <a:lumMod val="85000"/>
                  <a:lumOff val="15000"/>
                </a:prstClr>
              </a:solidFill>
              <a:latin typeface="Candara" panose="020E0502030303020204" pitchFamily="34" charset="0"/>
            </a:endParaRPr>
          </a:p>
        </p:txBody>
      </p:sp>
    </p:spTree>
    <p:extLst>
      <p:ext uri="{BB962C8B-B14F-4D97-AF65-F5344CB8AC3E}">
        <p14:creationId xmlns:p14="http://schemas.microsoft.com/office/powerpoint/2010/main" val="1842665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23528" y="830141"/>
            <a:ext cx="9649072" cy="6614118"/>
          </a:xfrm>
          <a:prstGeom prst="rect">
            <a:avLst/>
          </a:prstGeom>
        </p:spPr>
        <p:txBody>
          <a:bodyPr wrap="square">
            <a:spAutoFit/>
          </a:bodyPr>
          <a:lstStyle/>
          <a:p>
            <a:pPr>
              <a:lnSpc>
                <a:spcPct val="90000"/>
              </a:lnSpc>
            </a:pPr>
            <a:endParaRPr lang="en-US" altLang="it-IT" sz="1400" b="1" i="1" dirty="0" smtClean="0">
              <a:latin typeface="Candara" panose="020E0502030303020204" pitchFamily="34" charset="0"/>
            </a:endParaRPr>
          </a:p>
          <a:p>
            <a:pPr>
              <a:lnSpc>
                <a:spcPct val="90000"/>
              </a:lnSpc>
            </a:pPr>
            <a:r>
              <a:rPr lang="en-US" altLang="it-IT" sz="1400" b="1" i="1" dirty="0" smtClean="0">
                <a:latin typeface="Candara" panose="020E0502030303020204" pitchFamily="34" charset="0"/>
              </a:rPr>
              <a:t>STAINLESS STEEL</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Most </a:t>
            </a:r>
            <a:r>
              <a:rPr lang="en-US" altLang="it-IT" sz="1400" dirty="0">
                <a:latin typeface="Candara" panose="020E0502030303020204" pitchFamily="34" charset="0"/>
              </a:rPr>
              <a:t>common choice in HV and UHV systems</a:t>
            </a:r>
          </a:p>
          <a:p>
            <a:pPr marL="742950" lvl="1" indent="-285750">
              <a:lnSpc>
                <a:spcPct val="90000"/>
              </a:lnSpc>
              <a:buFont typeface="Wingdings" panose="05000000000000000000" pitchFamily="2" charset="2"/>
              <a:buChar char="Ø"/>
            </a:pPr>
            <a:r>
              <a:rPr lang="en-US" altLang="it-IT" sz="1400" b="1" dirty="0" smtClean="0">
                <a:latin typeface="Candara" panose="020E0502030303020204" pitchFamily="34" charset="0"/>
              </a:rPr>
              <a:t>	304</a:t>
            </a:r>
            <a:r>
              <a:rPr lang="en-US" altLang="it-IT" sz="1400" dirty="0" smtClean="0">
                <a:latin typeface="Candara" panose="020E0502030303020204" pitchFamily="34" charset="0"/>
              </a:rPr>
              <a:t> – common,</a:t>
            </a:r>
          </a:p>
          <a:p>
            <a:pPr marL="742950" lvl="1" indent="-285750">
              <a:lnSpc>
                <a:spcPct val="90000"/>
              </a:lnSpc>
              <a:buFont typeface="Wingdings" panose="05000000000000000000" pitchFamily="2" charset="2"/>
              <a:buChar char="Ø"/>
            </a:pPr>
            <a:r>
              <a:rPr lang="en-US" altLang="it-IT" sz="1400" b="1" dirty="0">
                <a:latin typeface="Candara" panose="020E0502030303020204" pitchFamily="34" charset="0"/>
              </a:rPr>
              <a:t> </a:t>
            </a:r>
            <a:r>
              <a:rPr lang="en-US" altLang="it-IT" sz="1400" b="1" dirty="0" smtClean="0">
                <a:latin typeface="Candara" panose="020E0502030303020204" pitchFamily="34" charset="0"/>
              </a:rPr>
              <a:t>   304L</a:t>
            </a:r>
            <a:r>
              <a:rPr lang="en-US" altLang="it-IT" sz="1400" dirty="0" smtClean="0">
                <a:latin typeface="Candara" panose="020E0502030303020204" pitchFamily="34" charset="0"/>
              </a:rPr>
              <a:t> </a:t>
            </a:r>
            <a:r>
              <a:rPr lang="en-US" altLang="it-IT" sz="1400" dirty="0">
                <a:latin typeface="Candara" panose="020E0502030303020204" pitchFamily="34" charset="0"/>
              </a:rPr>
              <a:t>– Low carbon variant of 304 especially in UHV </a:t>
            </a:r>
            <a:r>
              <a:rPr lang="en-US" altLang="it-IT" sz="1400" dirty="0" smtClean="0">
                <a:latin typeface="Candara" panose="020E0502030303020204" pitchFamily="34" charset="0"/>
              </a:rPr>
              <a:t>systems</a:t>
            </a:r>
          </a:p>
          <a:p>
            <a:pPr marL="742950" lvl="1" indent="-285750">
              <a:lnSpc>
                <a:spcPct val="90000"/>
              </a:lnSpc>
              <a:buFont typeface="Wingdings" panose="05000000000000000000" pitchFamily="2" charset="2"/>
              <a:buChar char="Ø"/>
            </a:pPr>
            <a:r>
              <a:rPr lang="en-US" altLang="it-IT" sz="1400" b="1" dirty="0" smtClean="0">
                <a:latin typeface="Candara" panose="020E0502030303020204" pitchFamily="34" charset="0"/>
              </a:rPr>
              <a:t>	321</a:t>
            </a:r>
            <a:r>
              <a:rPr lang="en-US" altLang="it-IT" sz="1400" dirty="0" smtClean="0">
                <a:latin typeface="Candara" panose="020E0502030303020204" pitchFamily="34" charset="0"/>
              </a:rPr>
              <a:t> </a:t>
            </a:r>
            <a:r>
              <a:rPr lang="en-US" altLang="it-IT" sz="1400" dirty="0">
                <a:latin typeface="Candara" panose="020E0502030303020204" pitchFamily="34" charset="0"/>
              </a:rPr>
              <a:t>– for when low magnetic permeability is required </a:t>
            </a:r>
          </a:p>
          <a:p>
            <a:pPr>
              <a:lnSpc>
                <a:spcPct val="90000"/>
              </a:lnSpc>
            </a:pPr>
            <a:r>
              <a:rPr lang="en-US" altLang="it-IT" sz="1400" dirty="0">
                <a:solidFill>
                  <a:srgbClr val="FF0000"/>
                </a:solidFill>
                <a:latin typeface="Candara" panose="020E0502030303020204" pitchFamily="34" charset="0"/>
              </a:rPr>
              <a:t>BUT…. Avoid 303 grade – contains </a:t>
            </a:r>
            <a:r>
              <a:rPr lang="en-US" altLang="it-IT" sz="1400" dirty="0" err="1">
                <a:solidFill>
                  <a:srgbClr val="FF0000"/>
                </a:solidFill>
                <a:latin typeface="Candara" panose="020E0502030303020204" pitchFamily="34" charset="0"/>
              </a:rPr>
              <a:t>sulphur</a:t>
            </a:r>
            <a:r>
              <a:rPr lang="en-US" altLang="it-IT" sz="1400" dirty="0">
                <a:solidFill>
                  <a:srgbClr val="FF0000"/>
                </a:solidFill>
                <a:latin typeface="Candara" panose="020E0502030303020204" pitchFamily="34" charset="0"/>
              </a:rPr>
              <a:t> and tends to </a:t>
            </a:r>
            <a:r>
              <a:rPr lang="en-US" altLang="it-IT" sz="1400" dirty="0" smtClean="0">
                <a:solidFill>
                  <a:srgbClr val="FF0000"/>
                </a:solidFill>
                <a:latin typeface="Candara" panose="020E0502030303020204" pitchFamily="34" charset="0"/>
              </a:rPr>
              <a:t>outgas</a:t>
            </a:r>
          </a:p>
          <a:p>
            <a:pPr>
              <a:lnSpc>
                <a:spcPct val="90000"/>
              </a:lnSpc>
            </a:pPr>
            <a:endParaRPr lang="en-US" altLang="it-IT" sz="1400" dirty="0" smtClean="0">
              <a:solidFill>
                <a:srgbClr val="FF0000"/>
              </a:solidFill>
              <a:latin typeface="Candara" panose="020E0502030303020204" pitchFamily="34" charset="0"/>
            </a:endParaRPr>
          </a:p>
          <a:p>
            <a:pPr>
              <a:lnSpc>
                <a:spcPct val="90000"/>
              </a:lnSpc>
            </a:pPr>
            <a:endParaRPr lang="en-US" altLang="it-IT" sz="1400" dirty="0" smtClean="0">
              <a:solidFill>
                <a:srgbClr val="FF0000"/>
              </a:solidFill>
              <a:latin typeface="Candara" panose="020E0502030303020204" pitchFamily="34" charset="0"/>
            </a:endParaRPr>
          </a:p>
          <a:p>
            <a:pPr>
              <a:lnSpc>
                <a:spcPct val="90000"/>
              </a:lnSpc>
            </a:pPr>
            <a:r>
              <a:rPr lang="en-US" altLang="it-IT" sz="1400" b="1" i="1" dirty="0" smtClean="0">
                <a:latin typeface="Candara" panose="020E0502030303020204" pitchFamily="34" charset="0"/>
              </a:rPr>
              <a:t>COPPER (</a:t>
            </a:r>
            <a:r>
              <a:rPr lang="en-US" altLang="it-IT" sz="1400" b="1" i="1" dirty="0">
                <a:latin typeface="Candara" panose="020E0502030303020204" pitchFamily="34" charset="0"/>
              </a:rPr>
              <a:t>Oxygen-free) C10100 &amp; C10200</a:t>
            </a:r>
          </a:p>
          <a:p>
            <a:pPr marL="742950" lvl="1" indent="-285750">
              <a:lnSpc>
                <a:spcPct val="90000"/>
              </a:lnSpc>
              <a:buFont typeface="Wingdings" panose="05000000000000000000" pitchFamily="2" charset="2"/>
              <a:buChar char="q"/>
            </a:pPr>
            <a:r>
              <a:rPr lang="en-US" altLang="it-IT" sz="1400" dirty="0">
                <a:latin typeface="Candara" panose="020E0502030303020204" pitchFamily="34" charset="0"/>
              </a:rPr>
              <a:t>‘Oxygen-free’ type is widely </a:t>
            </a:r>
            <a:r>
              <a:rPr lang="en-US" altLang="it-IT" sz="1400" dirty="0" smtClean="0">
                <a:latin typeface="Candara" panose="020E0502030303020204" pitchFamily="34" charset="0"/>
              </a:rPr>
              <a:t>used</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Easy </a:t>
            </a:r>
            <a:r>
              <a:rPr lang="en-US" altLang="it-IT" sz="1400" dirty="0">
                <a:latin typeface="Candara" panose="020E0502030303020204" pitchFamily="34" charset="0"/>
              </a:rPr>
              <a:t>to </a:t>
            </a:r>
            <a:r>
              <a:rPr lang="en-US" altLang="it-IT" sz="1400" dirty="0" smtClean="0">
                <a:latin typeface="Candara" panose="020E0502030303020204" pitchFamily="34" charset="0"/>
              </a:rPr>
              <a:t>machine</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Impermeable </a:t>
            </a:r>
            <a:r>
              <a:rPr lang="en-US" altLang="it-IT" sz="1400" dirty="0">
                <a:latin typeface="Candara" panose="020E0502030303020204" pitchFamily="34" charset="0"/>
              </a:rPr>
              <a:t>to hydrogen and </a:t>
            </a:r>
            <a:r>
              <a:rPr lang="en-US" altLang="it-IT" sz="1400" dirty="0" smtClean="0">
                <a:latin typeface="Candara" panose="020E0502030303020204" pitchFamily="34" charset="0"/>
              </a:rPr>
              <a:t>helium</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Low </a:t>
            </a:r>
            <a:r>
              <a:rPr lang="en-US" altLang="it-IT" sz="1400" dirty="0">
                <a:latin typeface="Candara" panose="020E0502030303020204" pitchFamily="34" charset="0"/>
              </a:rPr>
              <a:t>sensitivity to water </a:t>
            </a:r>
            <a:r>
              <a:rPr lang="en-US" altLang="it-IT" sz="1400" dirty="0" err="1" smtClean="0">
                <a:latin typeface="Candara" panose="020E0502030303020204" pitchFamily="34" charset="0"/>
              </a:rPr>
              <a:t>vapour</a:t>
            </a:r>
            <a:endParaRPr lang="en-US" altLang="it-IT" sz="1400" dirty="0">
              <a:latin typeface="Candara" panose="020E0502030303020204" pitchFamily="34" charset="0"/>
            </a:endParaRPr>
          </a:p>
          <a:p>
            <a:pPr marL="742950" lvl="1" indent="-285750">
              <a:lnSpc>
                <a:spcPct val="90000"/>
              </a:lnSpc>
              <a:buFont typeface="Wingdings" panose="05000000000000000000" pitchFamily="2" charset="2"/>
              <a:buChar char="q"/>
            </a:pPr>
            <a:endParaRPr lang="en-US" altLang="it-IT" sz="1400" dirty="0" smtClean="0">
              <a:latin typeface="Candara" panose="020E0502030303020204" pitchFamily="34" charset="0"/>
            </a:endParaRPr>
          </a:p>
          <a:p>
            <a:pPr lvl="1">
              <a:lnSpc>
                <a:spcPct val="90000"/>
              </a:lnSpc>
            </a:pPr>
            <a:endParaRPr lang="en-US" altLang="it-IT" sz="1400" b="1" i="1" dirty="0" smtClean="0">
              <a:latin typeface="Candara" panose="020E0502030303020204" pitchFamily="34" charset="0"/>
            </a:endParaRPr>
          </a:p>
          <a:p>
            <a:r>
              <a:rPr lang="en-US" altLang="it-IT" sz="1400" b="1" i="1" dirty="0" smtClean="0">
                <a:latin typeface="Candara" panose="020E0502030303020204" pitchFamily="34" charset="0"/>
              </a:rPr>
              <a:t>TUNGSTEN</a:t>
            </a:r>
          </a:p>
          <a:p>
            <a:pPr marL="742950" lvl="1" indent="-285750">
              <a:buFont typeface="Wingdings" panose="05000000000000000000" pitchFamily="2" charset="2"/>
              <a:buChar char="q"/>
            </a:pPr>
            <a:r>
              <a:rPr lang="en-US" altLang="it-IT" sz="1400" dirty="0" smtClean="0"/>
              <a:t>Can </a:t>
            </a:r>
            <a:r>
              <a:rPr lang="en-US" altLang="it-IT" sz="1400" dirty="0"/>
              <a:t>be used at high temperatures </a:t>
            </a:r>
            <a:endParaRPr lang="en-US" altLang="it-IT" sz="1400" dirty="0" smtClean="0"/>
          </a:p>
          <a:p>
            <a:pPr marL="742950" lvl="1" indent="-285750">
              <a:buFont typeface="Wingdings" panose="05000000000000000000" pitchFamily="2" charset="2"/>
              <a:buChar char="q"/>
            </a:pPr>
            <a:r>
              <a:rPr lang="en-US" altLang="it-IT" sz="1400" dirty="0" smtClean="0">
                <a:latin typeface="Candara" panose="020E0502030303020204" pitchFamily="34" charset="0"/>
              </a:rPr>
              <a:t>Can </a:t>
            </a:r>
            <a:r>
              <a:rPr lang="en-US" altLang="it-IT" sz="1400" dirty="0">
                <a:latin typeface="Candara" panose="020E0502030303020204" pitchFamily="34" charset="0"/>
              </a:rPr>
              <a:t>be used for filaments</a:t>
            </a:r>
          </a:p>
          <a:p>
            <a:r>
              <a:rPr lang="en-US" altLang="it-IT" sz="1400" dirty="0" smtClean="0">
                <a:solidFill>
                  <a:srgbClr val="FF0000"/>
                </a:solidFill>
                <a:latin typeface="Candara" panose="020E0502030303020204" pitchFamily="34" charset="0"/>
              </a:rPr>
              <a:t>BUT…Becomes </a:t>
            </a:r>
            <a:r>
              <a:rPr lang="en-US" altLang="it-IT" sz="1400" dirty="0">
                <a:solidFill>
                  <a:srgbClr val="FF0000"/>
                </a:solidFill>
                <a:latin typeface="Candara" panose="020E0502030303020204" pitchFamily="34" charset="0"/>
              </a:rPr>
              <a:t>brittle when </a:t>
            </a:r>
            <a:r>
              <a:rPr lang="en-US" altLang="it-IT" sz="1400" dirty="0" smtClean="0">
                <a:solidFill>
                  <a:srgbClr val="FF0000"/>
                </a:solidFill>
                <a:latin typeface="Candara" panose="020E0502030303020204" pitchFamily="34" charset="0"/>
              </a:rPr>
              <a:t>work-hardened</a:t>
            </a:r>
          </a:p>
          <a:p>
            <a:endParaRPr lang="en-US" altLang="it-IT" sz="1400" b="1" i="1" dirty="0" smtClean="0">
              <a:solidFill>
                <a:srgbClr val="FF0000"/>
              </a:solidFill>
              <a:latin typeface="Candara" panose="020E0502030303020204" pitchFamily="34" charset="0"/>
            </a:endParaRPr>
          </a:p>
          <a:p>
            <a:endParaRPr lang="en-US" altLang="it-IT" sz="1400" b="1" i="1" dirty="0">
              <a:solidFill>
                <a:srgbClr val="FF0000"/>
              </a:solidFill>
              <a:latin typeface="Candara" panose="020E0502030303020204" pitchFamily="34" charset="0"/>
            </a:endParaRPr>
          </a:p>
          <a:p>
            <a:r>
              <a:rPr lang="en-US" altLang="it-IT" sz="1400" b="1" i="1" dirty="0" smtClean="0">
                <a:latin typeface="Candara" panose="020E0502030303020204" pitchFamily="34" charset="0"/>
              </a:rPr>
              <a:t>ALUMINIUM &amp; AL ALLOYS</a:t>
            </a:r>
            <a:endParaRPr lang="en-US" altLang="it-IT" sz="1400" b="1" i="1" dirty="0">
              <a:latin typeface="Candara" panose="020E0502030303020204" pitchFamily="34" charset="0"/>
            </a:endParaRPr>
          </a:p>
          <a:p>
            <a:pPr marL="742950" lvl="1" indent="-285750">
              <a:lnSpc>
                <a:spcPct val="90000"/>
              </a:lnSpc>
              <a:buFont typeface="Wingdings" panose="05000000000000000000" pitchFamily="2" charset="2"/>
              <a:buChar char="q"/>
            </a:pPr>
            <a:r>
              <a:rPr lang="en-US" altLang="it-IT" sz="1600" dirty="0"/>
              <a:t>Low </a:t>
            </a:r>
            <a:r>
              <a:rPr lang="en-US" altLang="it-IT" sz="1600" dirty="0" smtClean="0"/>
              <a:t>outgassing</a:t>
            </a:r>
          </a:p>
          <a:p>
            <a:pPr marL="742950" lvl="1" indent="-285750">
              <a:lnSpc>
                <a:spcPct val="90000"/>
              </a:lnSpc>
              <a:buFont typeface="Wingdings" panose="05000000000000000000" pitchFamily="2" charset="2"/>
              <a:buChar char="q"/>
            </a:pPr>
            <a:r>
              <a:rPr lang="en-US" altLang="it-IT" sz="1600" dirty="0" smtClean="0"/>
              <a:t>Easy </a:t>
            </a:r>
            <a:r>
              <a:rPr lang="en-US" altLang="it-IT" sz="1600" dirty="0"/>
              <a:t>to </a:t>
            </a:r>
            <a:r>
              <a:rPr lang="en-US" altLang="it-IT" sz="1600" dirty="0" smtClean="0"/>
              <a:t>machine</a:t>
            </a:r>
          </a:p>
          <a:p>
            <a:pPr marL="742950" lvl="1" indent="-285750">
              <a:lnSpc>
                <a:spcPct val="90000"/>
              </a:lnSpc>
              <a:buFont typeface="Wingdings" panose="05000000000000000000" pitchFamily="2" charset="2"/>
              <a:buChar char="q"/>
            </a:pPr>
            <a:r>
              <a:rPr lang="en-US" altLang="it-IT" sz="1600" dirty="0" smtClean="0"/>
              <a:t>Low </a:t>
            </a:r>
            <a:r>
              <a:rPr lang="en-US" altLang="it-IT" sz="1600" dirty="0"/>
              <a:t>weight and lower </a:t>
            </a:r>
            <a:r>
              <a:rPr lang="en-US" altLang="it-IT" sz="1600" dirty="0" smtClean="0"/>
              <a:t>cost</a:t>
            </a:r>
          </a:p>
          <a:p>
            <a:pPr>
              <a:lnSpc>
                <a:spcPct val="90000"/>
              </a:lnSpc>
            </a:pPr>
            <a:r>
              <a:rPr lang="en-US" altLang="it-IT" sz="1400" dirty="0" smtClean="0">
                <a:solidFill>
                  <a:srgbClr val="FF0000"/>
                </a:solidFill>
                <a:latin typeface="Candara" panose="020E0502030303020204" pitchFamily="34" charset="0"/>
              </a:rPr>
              <a:t>BUT…Some </a:t>
            </a:r>
            <a:r>
              <a:rPr lang="en-US" altLang="it-IT" sz="1400" dirty="0">
                <a:solidFill>
                  <a:srgbClr val="FF0000"/>
                </a:solidFill>
                <a:latin typeface="Candara" panose="020E0502030303020204" pitchFamily="34" charset="0"/>
              </a:rPr>
              <a:t>alloys contain a high proportion of Zinc </a:t>
            </a:r>
            <a:r>
              <a:rPr lang="en-US" altLang="it-IT" sz="1400" dirty="0" smtClean="0">
                <a:solidFill>
                  <a:srgbClr val="FF0000"/>
                </a:solidFill>
                <a:latin typeface="Candara" panose="020E0502030303020204" pitchFamily="34" charset="0"/>
              </a:rPr>
              <a:t>;  </a:t>
            </a:r>
            <a:r>
              <a:rPr lang="en-US" altLang="it-IT" sz="1400" dirty="0">
                <a:solidFill>
                  <a:srgbClr val="FF0000"/>
                </a:solidFill>
                <a:latin typeface="Candara" panose="020E0502030303020204" pitchFamily="34" charset="0"/>
              </a:rPr>
              <a:t>Must NOT be </a:t>
            </a:r>
            <a:r>
              <a:rPr lang="en-US" altLang="it-IT" sz="1400" dirty="0" err="1" smtClean="0">
                <a:solidFill>
                  <a:srgbClr val="FF0000"/>
                </a:solidFill>
                <a:latin typeface="Candara" panose="020E0502030303020204" pitchFamily="34" charset="0"/>
              </a:rPr>
              <a:t>anodised</a:t>
            </a:r>
            <a:r>
              <a:rPr lang="en-US" altLang="it-IT" sz="1400" dirty="0" smtClean="0">
                <a:solidFill>
                  <a:srgbClr val="FF0000"/>
                </a:solidFill>
                <a:latin typeface="Candara" panose="020E0502030303020204" pitchFamily="34" charset="0"/>
              </a:rPr>
              <a:t>; Poor </a:t>
            </a:r>
            <a:r>
              <a:rPr lang="en-US" altLang="it-IT" sz="1400" dirty="0">
                <a:solidFill>
                  <a:srgbClr val="FF0000"/>
                </a:solidFill>
                <a:latin typeface="Candara" panose="020E0502030303020204" pitchFamily="34" charset="0"/>
              </a:rPr>
              <a:t>strength at high </a:t>
            </a:r>
            <a:r>
              <a:rPr lang="en-US" altLang="it-IT" sz="1400" dirty="0" smtClean="0">
                <a:solidFill>
                  <a:srgbClr val="FF0000"/>
                </a:solidFill>
                <a:latin typeface="Candara" panose="020E0502030303020204" pitchFamily="34" charset="0"/>
              </a:rPr>
              <a:t>temperatures ; </a:t>
            </a:r>
          </a:p>
          <a:p>
            <a:pPr>
              <a:lnSpc>
                <a:spcPct val="90000"/>
              </a:lnSpc>
            </a:pPr>
            <a:r>
              <a:rPr lang="en-US" altLang="it-IT" sz="1400" dirty="0" smtClean="0">
                <a:solidFill>
                  <a:srgbClr val="FF0000"/>
                </a:solidFill>
                <a:latin typeface="Candara" panose="020E0502030303020204" pitchFamily="34" charset="0"/>
              </a:rPr>
              <a:t>Not </a:t>
            </a:r>
            <a:r>
              <a:rPr lang="en-US" altLang="it-IT" sz="1400" dirty="0">
                <a:solidFill>
                  <a:srgbClr val="FF0000"/>
                </a:solidFill>
                <a:latin typeface="Candara" panose="020E0502030303020204" pitchFamily="34" charset="0"/>
              </a:rPr>
              <a:t>easy to weld</a:t>
            </a:r>
          </a:p>
          <a:p>
            <a:pPr lvl="1">
              <a:lnSpc>
                <a:spcPct val="90000"/>
              </a:lnSpc>
            </a:pPr>
            <a:endParaRPr lang="en-US" altLang="it-IT" sz="1400" dirty="0">
              <a:latin typeface="Candara" panose="020E0502030303020204" pitchFamily="34" charset="0"/>
            </a:endParaRPr>
          </a:p>
          <a:p>
            <a:pPr>
              <a:lnSpc>
                <a:spcPct val="90000"/>
              </a:lnSpc>
            </a:pPr>
            <a:endParaRPr lang="en-US" altLang="it-IT" sz="1400" dirty="0">
              <a:solidFill>
                <a:srgbClr val="FF0000"/>
              </a:solidFill>
              <a:latin typeface="Candara" panose="020E0502030303020204" pitchFamily="34" charset="0"/>
            </a:endParaRPr>
          </a:p>
          <a:p>
            <a:pPr lvl="1">
              <a:lnSpc>
                <a:spcPct val="90000"/>
              </a:lnSpc>
            </a:pPr>
            <a:endParaRPr lang="en-US" altLang="it-IT" sz="1400" dirty="0">
              <a:solidFill>
                <a:srgbClr val="FF0000"/>
              </a:solidFill>
            </a:endParaRPr>
          </a:p>
          <a:p>
            <a:endParaRPr lang="en-US" altLang="it-IT" b="1" dirty="0">
              <a:latin typeface="Candara" panose="020E0502030303020204" pitchFamily="34" charset="0"/>
            </a:endParaRPr>
          </a:p>
        </p:txBody>
      </p:sp>
      <p:pic>
        <p:nvPicPr>
          <p:cNvPr id="8"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664" y="2492896"/>
            <a:ext cx="1828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73" y="4028839"/>
            <a:ext cx="90872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h?id=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6744" y="1124744"/>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55776" y="188640"/>
            <a:ext cx="4387740" cy="584775"/>
          </a:xfrm>
          <a:prstGeom prst="rect">
            <a:avLst/>
          </a:prstGeom>
        </p:spPr>
        <p:txBody>
          <a:bodyPr wrap="none">
            <a:spAutoFit/>
          </a:bodyPr>
          <a:lstStyle/>
          <a:p>
            <a:r>
              <a:rPr lang="en-US" altLang="it-IT" sz="3200" b="1" i="1" dirty="0">
                <a:latin typeface="Candara" panose="020E0502030303020204" pitchFamily="34" charset="0"/>
              </a:rPr>
              <a:t>Materials to use: Metals</a:t>
            </a:r>
          </a:p>
        </p:txBody>
      </p:sp>
    </p:spTree>
    <p:extLst>
      <p:ext uri="{BB962C8B-B14F-4D97-AF65-F5344CB8AC3E}">
        <p14:creationId xmlns:p14="http://schemas.microsoft.com/office/powerpoint/2010/main" val="3801293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2131" y="990481"/>
            <a:ext cx="4464496" cy="3234732"/>
          </a:xfrm>
          <a:prstGeom prst="rect">
            <a:avLst/>
          </a:prstGeom>
        </p:spPr>
        <p:txBody>
          <a:bodyPr wrap="square">
            <a:spAutoFit/>
          </a:bodyPr>
          <a:lstStyle/>
          <a:p>
            <a:endParaRPr lang="en-US" sz="1400" b="1" dirty="0">
              <a:solidFill>
                <a:schemeClr val="folHlink"/>
              </a:solidFill>
            </a:endParaRPr>
          </a:p>
          <a:p>
            <a:pPr>
              <a:lnSpc>
                <a:spcPct val="90000"/>
              </a:lnSpc>
            </a:pPr>
            <a:r>
              <a:rPr lang="en-US" altLang="it-IT" sz="1400" b="1" i="1" dirty="0" smtClean="0">
                <a:latin typeface="Candara" panose="020E0502030303020204" pitchFamily="34" charset="0"/>
              </a:rPr>
              <a:t>PORCELAIN AND ALUMINA</a:t>
            </a:r>
          </a:p>
          <a:p>
            <a:pPr>
              <a:lnSpc>
                <a:spcPct val="90000"/>
              </a:lnSpc>
            </a:pPr>
            <a:endParaRPr lang="en-US" altLang="it-IT" sz="1400" b="1" i="1" dirty="0" smtClean="0">
              <a:latin typeface="Candara" panose="020E0502030303020204" pitchFamily="34" charset="0"/>
            </a:endParaRP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Excellent </a:t>
            </a:r>
            <a:r>
              <a:rPr lang="en-US" altLang="it-IT" sz="1400" dirty="0">
                <a:latin typeface="Candara" panose="020E0502030303020204" pitchFamily="34" charset="0"/>
              </a:rPr>
              <a:t>electrical </a:t>
            </a:r>
            <a:r>
              <a:rPr lang="en-US" altLang="it-IT" sz="1400" dirty="0" smtClean="0">
                <a:latin typeface="Candara" panose="020E0502030303020204" pitchFamily="34" charset="0"/>
              </a:rPr>
              <a:t>insulation</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Non-porous </a:t>
            </a:r>
            <a:r>
              <a:rPr lang="en-US" altLang="it-IT" sz="1400" dirty="0">
                <a:latin typeface="Candara" panose="020E0502030303020204" pitchFamily="34" charset="0"/>
              </a:rPr>
              <a:t>if fully </a:t>
            </a:r>
            <a:r>
              <a:rPr lang="en-US" altLang="it-IT" sz="1400" dirty="0" smtClean="0">
                <a:latin typeface="Candara" panose="020E0502030303020204" pitchFamily="34" charset="0"/>
              </a:rPr>
              <a:t>vitrified</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Low </a:t>
            </a:r>
            <a:r>
              <a:rPr lang="en-US" altLang="it-IT" sz="1400" dirty="0">
                <a:latin typeface="Candara" panose="020E0502030303020204" pitchFamily="34" charset="0"/>
              </a:rPr>
              <a:t>coefficient of thermal expansion – usable to </a:t>
            </a:r>
            <a:r>
              <a:rPr lang="en-US" altLang="it-IT" sz="1400" dirty="0" smtClean="0">
                <a:latin typeface="Candara" panose="020E0502030303020204" pitchFamily="34" charset="0"/>
              </a:rPr>
              <a:t>1500</a:t>
            </a:r>
            <a:r>
              <a:rPr lang="en-US" altLang="it-IT" sz="1400" baseline="30000" dirty="0" smtClean="0">
                <a:latin typeface="Candara" panose="020E0502030303020204" pitchFamily="34" charset="0"/>
              </a:rPr>
              <a:t>o</a:t>
            </a:r>
            <a:r>
              <a:rPr lang="en-US" altLang="it-IT" sz="1400" dirty="0" smtClean="0">
                <a:latin typeface="Candara" panose="020E0502030303020204" pitchFamily="34" charset="0"/>
              </a:rPr>
              <a:t>C</a:t>
            </a:r>
            <a:endParaRPr lang="en-US" altLang="it-IT" sz="1400" dirty="0">
              <a:latin typeface="Candara" panose="020E0502030303020204" pitchFamily="34" charset="0"/>
            </a:endParaRPr>
          </a:p>
          <a:p>
            <a:pPr lvl="1">
              <a:lnSpc>
                <a:spcPct val="90000"/>
              </a:lnSpc>
            </a:pPr>
            <a:endParaRPr lang="en-US" altLang="it-IT" sz="1400" dirty="0">
              <a:latin typeface="Candara" panose="020E0502030303020204" pitchFamily="34" charset="0"/>
            </a:endParaRPr>
          </a:p>
          <a:p>
            <a:r>
              <a:rPr lang="en-US" altLang="it-IT" sz="1400" b="1" i="1" dirty="0">
                <a:latin typeface="Candara" panose="020E0502030303020204" pitchFamily="34" charset="0"/>
              </a:rPr>
              <a:t>BOROSILICATE GLASS</a:t>
            </a:r>
          </a:p>
          <a:p>
            <a:endParaRPr lang="en-US" altLang="it-IT" sz="1400" b="1" i="1" dirty="0" smtClean="0"/>
          </a:p>
          <a:p>
            <a:pPr marL="742950" lvl="1" indent="-285750">
              <a:buFont typeface="Wingdings" panose="05000000000000000000" pitchFamily="2" charset="2"/>
              <a:buChar char="q"/>
            </a:pPr>
            <a:r>
              <a:rPr lang="en-US" altLang="it-IT" sz="1400" dirty="0">
                <a:latin typeface="Candara" panose="020E0502030303020204" pitchFamily="34" charset="0"/>
              </a:rPr>
              <a:t>Used for viewports</a:t>
            </a:r>
          </a:p>
          <a:p>
            <a:pPr marL="742950" lvl="1" indent="-285750">
              <a:buFont typeface="Wingdings" panose="05000000000000000000" pitchFamily="2" charset="2"/>
              <a:buChar char="q"/>
            </a:pPr>
            <a:r>
              <a:rPr lang="en-US" altLang="it-IT" sz="1400" dirty="0">
                <a:latin typeface="Candara" panose="020E0502030303020204" pitchFamily="34" charset="0"/>
              </a:rPr>
              <a:t>Can be machined and joined with metals</a:t>
            </a:r>
          </a:p>
          <a:p>
            <a:pPr marL="742950" lvl="1" indent="-285750">
              <a:buFont typeface="Wingdings" panose="05000000000000000000" pitchFamily="2" charset="2"/>
              <a:buChar char="q"/>
            </a:pPr>
            <a:r>
              <a:rPr lang="en-US" altLang="it-IT" sz="1400" dirty="0">
                <a:latin typeface="Candara" panose="020E0502030303020204" pitchFamily="34" charset="0"/>
              </a:rPr>
              <a:t>Low coefficient of thermal expansion – resistant to thermal shock</a:t>
            </a:r>
          </a:p>
          <a:p>
            <a:endParaRPr lang="it-IT" dirty="0"/>
          </a:p>
        </p:txBody>
      </p:sp>
      <p:pic>
        <p:nvPicPr>
          <p:cNvPr id="5"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380226"/>
            <a:ext cx="2808312" cy="219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4490870" y="467261"/>
            <a:ext cx="4256293" cy="523220"/>
          </a:xfrm>
          <a:prstGeom prst="rect">
            <a:avLst/>
          </a:prstGeom>
        </p:spPr>
        <p:txBody>
          <a:bodyPr wrap="none">
            <a:spAutoFit/>
          </a:bodyPr>
          <a:lstStyle/>
          <a:p>
            <a:r>
              <a:rPr lang="it-IT" sz="2800" b="1" i="1" dirty="0" err="1">
                <a:latin typeface="Candara" panose="020E0502030303020204" pitchFamily="34" charset="0"/>
              </a:rPr>
              <a:t>Materials</a:t>
            </a:r>
            <a:r>
              <a:rPr lang="it-IT" sz="2800" b="1" i="1" dirty="0">
                <a:latin typeface="Candara" panose="020E0502030303020204" pitchFamily="34" charset="0"/>
              </a:rPr>
              <a:t> to </a:t>
            </a:r>
            <a:r>
              <a:rPr lang="it-IT" sz="2800" b="1" i="1" dirty="0" smtClean="0">
                <a:latin typeface="Candara" panose="020E0502030303020204" pitchFamily="34" charset="0"/>
              </a:rPr>
              <a:t>use: </a:t>
            </a:r>
            <a:r>
              <a:rPr lang="it-IT" sz="2800" b="1" i="1" dirty="0" err="1" smtClean="0">
                <a:latin typeface="Candara" panose="020E0502030303020204" pitchFamily="34" charset="0"/>
              </a:rPr>
              <a:t>Polymers</a:t>
            </a:r>
            <a:endParaRPr lang="it-IT" sz="2800" b="1" i="1" dirty="0">
              <a:latin typeface="Candara" panose="020E0502030303020204" pitchFamily="34" charset="0"/>
            </a:endParaRPr>
          </a:p>
        </p:txBody>
      </p:sp>
      <p:sp>
        <p:nvSpPr>
          <p:cNvPr id="8" name="Rettangolo 7"/>
          <p:cNvSpPr/>
          <p:nvPr/>
        </p:nvSpPr>
        <p:spPr>
          <a:xfrm>
            <a:off x="4526694" y="1337855"/>
            <a:ext cx="4572000" cy="6555641"/>
          </a:xfrm>
          <a:prstGeom prst="rect">
            <a:avLst/>
          </a:prstGeom>
        </p:spPr>
        <p:txBody>
          <a:bodyPr>
            <a:spAutoFit/>
          </a:bodyPr>
          <a:lstStyle/>
          <a:p>
            <a:r>
              <a:rPr lang="en-US" altLang="it-IT" sz="1400" b="1" i="1" dirty="0" smtClean="0">
                <a:latin typeface="Candara" panose="020E0502030303020204" pitchFamily="34" charset="0"/>
              </a:rPr>
              <a:t>PTFE-TEFLON</a:t>
            </a:r>
          </a:p>
          <a:p>
            <a:pPr marL="742950" lvl="1" indent="-285750">
              <a:buFont typeface="Wingdings" panose="05000000000000000000" pitchFamily="2" charset="2"/>
              <a:buChar char="q"/>
            </a:pPr>
            <a:r>
              <a:rPr lang="en-US" altLang="it-IT" sz="1400" dirty="0" smtClean="0">
                <a:latin typeface="Candara" panose="020E0502030303020204" pitchFamily="34" charset="0"/>
              </a:rPr>
              <a:t>Good electrical insulator</a:t>
            </a:r>
          </a:p>
          <a:p>
            <a:pPr marL="742950" lvl="1" indent="-285750">
              <a:buFont typeface="Wingdings" panose="05000000000000000000" pitchFamily="2" charset="2"/>
              <a:buChar char="q"/>
            </a:pPr>
            <a:r>
              <a:rPr lang="en-US" altLang="it-IT" sz="1400" dirty="0">
                <a:latin typeface="Candara" panose="020E0502030303020204" pitchFamily="34" charset="0"/>
              </a:rPr>
              <a:t>Tolerant</a:t>
            </a:r>
            <a:r>
              <a:rPr lang="en-US" altLang="it-IT" sz="1400" dirty="0" smtClean="0">
                <a:latin typeface="Candara" panose="020E0502030303020204" pitchFamily="34" charset="0"/>
              </a:rPr>
              <a:t> </a:t>
            </a:r>
            <a:r>
              <a:rPr lang="en-US" altLang="it-IT" sz="1400" dirty="0">
                <a:latin typeface="Candara" panose="020E0502030303020204" pitchFamily="34" charset="0"/>
              </a:rPr>
              <a:t>to high </a:t>
            </a:r>
            <a:r>
              <a:rPr lang="en-US" altLang="it-IT" sz="1400" dirty="0" smtClean="0">
                <a:latin typeface="Candara" panose="020E0502030303020204" pitchFamily="34" charset="0"/>
              </a:rPr>
              <a:t>temperatures</a:t>
            </a:r>
          </a:p>
          <a:p>
            <a:pPr marL="742950" lvl="1" indent="-285750">
              <a:buFont typeface="Wingdings" panose="05000000000000000000" pitchFamily="2" charset="2"/>
              <a:buChar char="q"/>
            </a:pPr>
            <a:r>
              <a:rPr lang="en-US" altLang="it-IT" sz="1400" dirty="0" smtClean="0">
                <a:latin typeface="Candara" panose="020E0502030303020204" pitchFamily="34" charset="0"/>
              </a:rPr>
              <a:t>Low </a:t>
            </a:r>
            <a:r>
              <a:rPr lang="en-US" altLang="it-IT" sz="1400" dirty="0">
                <a:latin typeface="Candara" panose="020E0502030303020204" pitchFamily="34" charset="0"/>
              </a:rPr>
              <a:t>outgassing</a:t>
            </a:r>
          </a:p>
          <a:p>
            <a:r>
              <a:rPr lang="en-US" altLang="it-IT" sz="1400" dirty="0" smtClean="0">
                <a:solidFill>
                  <a:srgbClr val="FF0000"/>
                </a:solidFill>
                <a:latin typeface="Candara" panose="020E0502030303020204" pitchFamily="34" charset="0"/>
              </a:rPr>
              <a:t>BUT…</a:t>
            </a:r>
            <a:r>
              <a:rPr lang="en-US" altLang="it-IT" sz="1400" i="1" dirty="0" smtClean="0">
                <a:solidFill>
                  <a:srgbClr val="FF0000"/>
                </a:solidFill>
                <a:latin typeface="Candara" panose="020E0502030303020204" pitchFamily="34" charset="0"/>
              </a:rPr>
              <a:t>Cannot </a:t>
            </a:r>
            <a:r>
              <a:rPr lang="en-US" altLang="it-IT" sz="1400" i="1" dirty="0">
                <a:solidFill>
                  <a:srgbClr val="FF0000"/>
                </a:solidFill>
                <a:latin typeface="Candara" panose="020E0502030303020204" pitchFamily="34" charset="0"/>
              </a:rPr>
              <a:t>be used as a barrier between vacuum and atmosphere as it is permeable to </a:t>
            </a:r>
            <a:r>
              <a:rPr lang="en-US" altLang="it-IT" sz="1400" i="1" dirty="0" smtClean="0">
                <a:solidFill>
                  <a:srgbClr val="FF0000"/>
                </a:solidFill>
                <a:latin typeface="Candara" panose="020E0502030303020204" pitchFamily="34" charset="0"/>
              </a:rPr>
              <a:t>gases</a:t>
            </a:r>
          </a:p>
          <a:p>
            <a:endParaRPr lang="en-US" altLang="it-IT" sz="1400" i="1" dirty="0" smtClean="0">
              <a:solidFill>
                <a:srgbClr val="FF0000"/>
              </a:solidFill>
              <a:latin typeface="Candara" panose="020E0502030303020204" pitchFamily="34" charset="0"/>
            </a:endParaRPr>
          </a:p>
          <a:p>
            <a:r>
              <a:rPr lang="en-US" altLang="it-IT" sz="1400" b="1" i="1" dirty="0" smtClean="0"/>
              <a:t>KAPTON</a:t>
            </a:r>
            <a:endParaRPr lang="en-US" altLang="it-IT" sz="1400" b="1" i="1" dirty="0"/>
          </a:p>
          <a:p>
            <a:pPr marL="742950" lvl="1" indent="-285750">
              <a:buFont typeface="Wingdings" panose="05000000000000000000" pitchFamily="2" charset="2"/>
              <a:buChar char="q"/>
            </a:pPr>
            <a:r>
              <a:rPr lang="en-US" altLang="it-IT" sz="1400" dirty="0">
                <a:latin typeface="Candara" panose="020E0502030303020204" pitchFamily="34" charset="0"/>
              </a:rPr>
              <a:t>Good electrical insulator</a:t>
            </a:r>
          </a:p>
          <a:p>
            <a:pPr marL="742950" lvl="1" indent="-285750">
              <a:buFont typeface="Wingdings" panose="05000000000000000000" pitchFamily="2" charset="2"/>
              <a:buChar char="q"/>
            </a:pPr>
            <a:r>
              <a:rPr lang="en-US" altLang="it-IT" sz="1400" dirty="0">
                <a:latin typeface="Candara" panose="020E0502030303020204" pitchFamily="34" charset="0"/>
              </a:rPr>
              <a:t>Tolerant to high temperatures</a:t>
            </a:r>
          </a:p>
          <a:p>
            <a:pPr marL="742950" lvl="1" indent="-285750">
              <a:buFont typeface="Wingdings" panose="05000000000000000000" pitchFamily="2" charset="2"/>
              <a:buChar char="q"/>
            </a:pPr>
            <a:r>
              <a:rPr lang="en-US" altLang="it-IT" sz="1400" dirty="0">
                <a:latin typeface="Candara" panose="020E0502030303020204" pitchFamily="34" charset="0"/>
              </a:rPr>
              <a:t>Very low outgassing</a:t>
            </a:r>
          </a:p>
          <a:p>
            <a:pPr marL="742950" lvl="1" indent="-285750">
              <a:buFont typeface="Wingdings" panose="05000000000000000000" pitchFamily="2" charset="2"/>
              <a:buChar char="q"/>
            </a:pPr>
            <a:r>
              <a:rPr lang="en-US" altLang="it-IT" sz="1400" dirty="0">
                <a:latin typeface="Candara" panose="020E0502030303020204" pitchFamily="34" charset="0"/>
              </a:rPr>
              <a:t>Available in tape and film form</a:t>
            </a:r>
          </a:p>
          <a:p>
            <a:endParaRPr lang="en-US" altLang="it-IT" sz="1400" dirty="0">
              <a:latin typeface="Candara" panose="020E0502030303020204" pitchFamily="34" charset="0"/>
            </a:endParaRPr>
          </a:p>
          <a:p>
            <a:r>
              <a:rPr lang="en-US" altLang="it-IT" sz="1400" b="1" i="1" dirty="0" smtClean="0">
                <a:latin typeface="Candara" panose="020E0502030303020204" pitchFamily="34" charset="0"/>
              </a:rPr>
              <a:t>PEEK </a:t>
            </a:r>
            <a:r>
              <a:rPr lang="en-US" altLang="it-IT" sz="1400" b="1" i="1" dirty="0">
                <a:latin typeface="Candara" panose="020E0502030303020204" pitchFamily="34" charset="0"/>
              </a:rPr>
              <a:t>– Polyether ether </a:t>
            </a:r>
            <a:r>
              <a:rPr lang="en-US" altLang="it-IT" sz="1400" b="1" i="1" dirty="0" smtClean="0">
                <a:latin typeface="Candara" panose="020E0502030303020204" pitchFamily="34" charset="0"/>
              </a:rPr>
              <a:t>ketone</a:t>
            </a:r>
          </a:p>
          <a:p>
            <a:pPr marL="742950" lvl="1" indent="-285750">
              <a:buFont typeface="Wingdings" panose="05000000000000000000" pitchFamily="2" charset="2"/>
              <a:buChar char="q"/>
            </a:pPr>
            <a:r>
              <a:rPr lang="en-US" altLang="it-IT" sz="1400" dirty="0" smtClean="0">
                <a:latin typeface="Candara" panose="020E0502030303020204" pitchFamily="34" charset="0"/>
              </a:rPr>
              <a:t>Excellent </a:t>
            </a:r>
            <a:r>
              <a:rPr lang="en-US" altLang="it-IT" sz="1400" dirty="0">
                <a:latin typeface="Candara" panose="020E0502030303020204" pitchFamily="34" charset="0"/>
              </a:rPr>
              <a:t>mechanical &amp; chemical </a:t>
            </a:r>
            <a:r>
              <a:rPr lang="en-US" altLang="it-IT" sz="1400" dirty="0" smtClean="0">
                <a:latin typeface="Candara" panose="020E0502030303020204" pitchFamily="34" charset="0"/>
              </a:rPr>
              <a:t>resistance</a:t>
            </a:r>
          </a:p>
          <a:p>
            <a:pPr marL="742950" lvl="1" indent="-285750">
              <a:buFont typeface="Wingdings" panose="05000000000000000000" pitchFamily="2" charset="2"/>
              <a:buChar char="q"/>
            </a:pPr>
            <a:r>
              <a:rPr lang="en-US" altLang="it-IT" sz="1400" dirty="0" smtClean="0">
                <a:latin typeface="Candara" panose="020E0502030303020204" pitchFamily="34" charset="0"/>
              </a:rPr>
              <a:t>Suitable </a:t>
            </a:r>
            <a:r>
              <a:rPr lang="en-US" altLang="it-IT" sz="1400" dirty="0">
                <a:latin typeface="Candara" panose="020E0502030303020204" pitchFamily="34" charset="0"/>
              </a:rPr>
              <a:t>for UHV </a:t>
            </a:r>
            <a:r>
              <a:rPr lang="en-US" altLang="it-IT" sz="1400" dirty="0" smtClean="0">
                <a:latin typeface="Candara" panose="020E0502030303020204" pitchFamily="34" charset="0"/>
              </a:rPr>
              <a:t>applications</a:t>
            </a:r>
          </a:p>
          <a:p>
            <a:pPr marL="742950" lvl="1" indent="-285750">
              <a:buFont typeface="Wingdings" panose="05000000000000000000" pitchFamily="2" charset="2"/>
              <a:buChar char="q"/>
            </a:pPr>
            <a:r>
              <a:rPr lang="en-US" altLang="it-IT" sz="1400" dirty="0" smtClean="0">
                <a:latin typeface="Candara" panose="020E0502030303020204" pitchFamily="34" charset="0"/>
              </a:rPr>
              <a:t>Very </a:t>
            </a:r>
            <a:r>
              <a:rPr lang="en-US" altLang="it-IT" sz="1400" dirty="0">
                <a:latin typeface="Candara" panose="020E0502030303020204" pitchFamily="34" charset="0"/>
              </a:rPr>
              <a:t>low outgassing</a:t>
            </a:r>
          </a:p>
          <a:p>
            <a:r>
              <a:rPr lang="en-US" altLang="it-IT" sz="1400" dirty="0" smtClean="0">
                <a:solidFill>
                  <a:srgbClr val="FF0000"/>
                </a:solidFill>
                <a:latin typeface="Candara" panose="020E0502030303020204" pitchFamily="34" charset="0"/>
              </a:rPr>
              <a:t>BUT…Has </a:t>
            </a:r>
            <a:r>
              <a:rPr lang="en-US" altLang="it-IT" sz="1400" dirty="0">
                <a:solidFill>
                  <a:srgbClr val="FF0000"/>
                </a:solidFill>
                <a:latin typeface="Candara" panose="020E0502030303020204" pitchFamily="34" charset="0"/>
              </a:rPr>
              <a:t>a melting point of </a:t>
            </a:r>
            <a:r>
              <a:rPr lang="en-US" altLang="it-IT" sz="1400" dirty="0" smtClean="0">
                <a:solidFill>
                  <a:srgbClr val="FF0000"/>
                </a:solidFill>
                <a:latin typeface="Candara" panose="020E0502030303020204" pitchFamily="34" charset="0"/>
              </a:rPr>
              <a:t>343</a:t>
            </a:r>
            <a:r>
              <a:rPr lang="en-US" altLang="it-IT" sz="1400" baseline="30000" dirty="0" smtClean="0">
                <a:solidFill>
                  <a:srgbClr val="FF0000"/>
                </a:solidFill>
                <a:latin typeface="Candara" panose="020E0502030303020204" pitchFamily="34" charset="0"/>
              </a:rPr>
              <a:t>o</a:t>
            </a:r>
            <a:r>
              <a:rPr lang="en-US" altLang="it-IT" sz="1400" dirty="0" smtClean="0">
                <a:solidFill>
                  <a:srgbClr val="FF0000"/>
                </a:solidFill>
                <a:latin typeface="Candara" panose="020E0502030303020204" pitchFamily="34" charset="0"/>
              </a:rPr>
              <a:t>C</a:t>
            </a:r>
          </a:p>
          <a:p>
            <a:endParaRPr lang="en-US" altLang="it-IT" sz="1400" dirty="0" smtClean="0">
              <a:solidFill>
                <a:srgbClr val="FF0000"/>
              </a:solidFill>
              <a:latin typeface="Candara" panose="020E0502030303020204" pitchFamily="34" charset="0"/>
            </a:endParaRPr>
          </a:p>
          <a:p>
            <a:r>
              <a:rPr lang="en-US" altLang="it-IT" sz="1400" b="1" i="1" dirty="0" smtClean="0">
                <a:latin typeface="Candara" panose="020E0502030303020204" pitchFamily="34" charset="0"/>
              </a:rPr>
              <a:t>VITON</a:t>
            </a:r>
            <a:endParaRPr lang="en-US" altLang="it-IT" sz="1400" b="1" i="1" dirty="0">
              <a:latin typeface="Candara" panose="020E0502030303020204" pitchFamily="34" charset="0"/>
            </a:endParaRPr>
          </a:p>
          <a:p>
            <a:pPr marL="742950" lvl="1" indent="-285750">
              <a:buFont typeface="Wingdings" panose="05000000000000000000" pitchFamily="2" charset="2"/>
              <a:buChar char="q"/>
            </a:pPr>
            <a:r>
              <a:rPr lang="en-US" altLang="it-IT" sz="1400" dirty="0">
                <a:latin typeface="Candara" panose="020E0502030303020204" pitchFamily="34" charset="0"/>
              </a:rPr>
              <a:t>Used for demountable seals (‘O’ rings etc</a:t>
            </a:r>
            <a:r>
              <a:rPr lang="en-US" altLang="it-IT" sz="1400" dirty="0" smtClean="0">
                <a:latin typeface="Candara" panose="020E0502030303020204" pitchFamily="34" charset="0"/>
              </a:rPr>
              <a:t>.)</a:t>
            </a:r>
          </a:p>
          <a:p>
            <a:pPr marL="742950" lvl="1" indent="-285750">
              <a:buFont typeface="Wingdings" panose="05000000000000000000" pitchFamily="2" charset="2"/>
              <a:buChar char="q"/>
            </a:pPr>
            <a:r>
              <a:rPr lang="en-US" altLang="it-IT" sz="1400" dirty="0" smtClean="0">
                <a:latin typeface="Candara" panose="020E0502030303020204" pitchFamily="34" charset="0"/>
              </a:rPr>
              <a:t>Can </a:t>
            </a:r>
            <a:r>
              <a:rPr lang="en-US" altLang="it-IT" sz="1400" dirty="0">
                <a:latin typeface="Candara" panose="020E0502030303020204" pitchFamily="34" charset="0"/>
              </a:rPr>
              <a:t>also be used as a seating face in </a:t>
            </a:r>
            <a:r>
              <a:rPr lang="en-US" altLang="it-IT" sz="1400" dirty="0" smtClean="0">
                <a:latin typeface="Candara" panose="020E0502030303020204" pitchFamily="34" charset="0"/>
              </a:rPr>
              <a:t>valves</a:t>
            </a:r>
          </a:p>
          <a:p>
            <a:pPr marL="742950" lvl="1" indent="-285750">
              <a:buFont typeface="Wingdings" panose="05000000000000000000" pitchFamily="2" charset="2"/>
              <a:buChar char="q"/>
            </a:pPr>
            <a:r>
              <a:rPr lang="en-US" altLang="it-IT" sz="1400" dirty="0" smtClean="0">
                <a:latin typeface="Candara" panose="020E0502030303020204" pitchFamily="34" charset="0"/>
              </a:rPr>
              <a:t>Good </a:t>
            </a:r>
            <a:r>
              <a:rPr lang="en-US" altLang="it-IT" sz="1400" dirty="0">
                <a:latin typeface="Candara" panose="020E0502030303020204" pitchFamily="34" charset="0"/>
              </a:rPr>
              <a:t>electrical </a:t>
            </a:r>
            <a:r>
              <a:rPr lang="en-US" altLang="it-IT" sz="1400" dirty="0" smtClean="0">
                <a:latin typeface="Candara" panose="020E0502030303020204" pitchFamily="34" charset="0"/>
              </a:rPr>
              <a:t>insulator</a:t>
            </a:r>
          </a:p>
          <a:p>
            <a:pPr marL="742950" lvl="1" indent="-285750">
              <a:buFont typeface="Wingdings" panose="05000000000000000000" pitchFamily="2" charset="2"/>
              <a:buChar char="q"/>
            </a:pPr>
            <a:r>
              <a:rPr lang="en-US" altLang="it-IT" sz="1400" dirty="0" smtClean="0">
                <a:latin typeface="Candara" panose="020E0502030303020204" pitchFamily="34" charset="0"/>
              </a:rPr>
              <a:t>Good </a:t>
            </a:r>
            <a:r>
              <a:rPr lang="en-US" altLang="it-IT" sz="1400" dirty="0">
                <a:latin typeface="Candara" panose="020E0502030303020204" pitchFamily="34" charset="0"/>
              </a:rPr>
              <a:t>chemical </a:t>
            </a:r>
            <a:r>
              <a:rPr lang="en-US" altLang="it-IT" sz="1400" dirty="0" smtClean="0">
                <a:latin typeface="Candara" panose="020E0502030303020204" pitchFamily="34" charset="0"/>
              </a:rPr>
              <a:t>resistance</a:t>
            </a:r>
          </a:p>
          <a:p>
            <a:pPr marL="742950" lvl="1" indent="-285750">
              <a:buFont typeface="Wingdings" panose="05000000000000000000" pitchFamily="2" charset="2"/>
              <a:buChar char="q"/>
            </a:pPr>
            <a:r>
              <a:rPr lang="en-US" altLang="it-IT" sz="1400" dirty="0" err="1" smtClean="0">
                <a:latin typeface="Candara" panose="020E0502030303020204" pitchFamily="34" charset="0"/>
              </a:rPr>
              <a:t>Bakeable</a:t>
            </a:r>
            <a:r>
              <a:rPr lang="en-US" altLang="it-IT" sz="1400" dirty="0" smtClean="0">
                <a:latin typeface="Candara" panose="020E0502030303020204" pitchFamily="34" charset="0"/>
              </a:rPr>
              <a:t> </a:t>
            </a:r>
            <a:r>
              <a:rPr lang="en-US" altLang="it-IT" sz="1400" dirty="0">
                <a:latin typeface="Candara" panose="020E0502030303020204" pitchFamily="34" charset="0"/>
              </a:rPr>
              <a:t>to 200</a:t>
            </a:r>
            <a:r>
              <a:rPr lang="en-US" altLang="it-IT" sz="1400" baseline="30000" dirty="0">
                <a:latin typeface="Candara" panose="020E0502030303020204" pitchFamily="34" charset="0"/>
              </a:rPr>
              <a:t>o</a:t>
            </a:r>
            <a:r>
              <a:rPr lang="en-US" altLang="it-IT" sz="1400" dirty="0">
                <a:latin typeface="Candara" panose="020E0502030303020204" pitchFamily="34" charset="0"/>
              </a:rPr>
              <a:t>C</a:t>
            </a:r>
          </a:p>
          <a:p>
            <a:endParaRPr lang="en-US" altLang="it-IT" sz="1600" dirty="0">
              <a:latin typeface="Candara" panose="020E0502030303020204" pitchFamily="34" charset="0"/>
            </a:endParaRPr>
          </a:p>
          <a:p>
            <a:pPr marL="742950" lvl="1" indent="-285750">
              <a:buFont typeface="Wingdings" panose="05000000000000000000" pitchFamily="2" charset="2"/>
              <a:buChar char="q"/>
            </a:pPr>
            <a:endParaRPr lang="en-US" altLang="it-IT" dirty="0">
              <a:latin typeface="Candara" panose="020E0502030303020204" pitchFamily="34" charset="0"/>
            </a:endParaRPr>
          </a:p>
          <a:p>
            <a:endParaRPr lang="en-US" altLang="it-IT" i="1" dirty="0">
              <a:solidFill>
                <a:srgbClr val="FF0000"/>
              </a:solidFill>
              <a:latin typeface="Candara" panose="020E0502030303020204" pitchFamily="34" charset="0"/>
            </a:endParaRPr>
          </a:p>
          <a:p>
            <a:endParaRPr lang="en-US" altLang="it-IT" i="1" dirty="0">
              <a:solidFill>
                <a:srgbClr val="FF0000"/>
              </a:solidFill>
              <a:latin typeface="Candara" panose="020E0502030303020204" pitchFamily="34" charset="0"/>
            </a:endParaRPr>
          </a:p>
        </p:txBody>
      </p:sp>
      <p:pic>
        <p:nvPicPr>
          <p:cNvPr id="9" name="Picture 5"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427" y="3031040"/>
            <a:ext cx="819556" cy="70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peek_polymer_manifo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785" y="4667728"/>
            <a:ext cx="928839" cy="8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h?id=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959" y="1359020"/>
            <a:ext cx="727024" cy="8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h?id=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9076" y="6088622"/>
            <a:ext cx="743744" cy="74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92131" y="467261"/>
            <a:ext cx="4213013" cy="523220"/>
          </a:xfrm>
          <a:prstGeom prst="rect">
            <a:avLst/>
          </a:prstGeom>
        </p:spPr>
        <p:txBody>
          <a:bodyPr wrap="none">
            <a:spAutoFit/>
          </a:bodyPr>
          <a:lstStyle/>
          <a:p>
            <a:r>
              <a:rPr lang="en-US" altLang="it-IT" sz="2800" b="1" i="1" dirty="0">
                <a:latin typeface="Candara" panose="020E0502030303020204" pitchFamily="34" charset="0"/>
              </a:rPr>
              <a:t>Materials to use: Ceramics</a:t>
            </a:r>
          </a:p>
        </p:txBody>
      </p:sp>
    </p:spTree>
    <p:extLst>
      <p:ext uri="{BB962C8B-B14F-4D97-AF65-F5344CB8AC3E}">
        <p14:creationId xmlns:p14="http://schemas.microsoft.com/office/powerpoint/2010/main" val="3190237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985063"/>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it-IT" sz="1600" b="1" dirty="0">
              <a:latin typeface="Candara" panose="020E0502030303020204" pitchFamily="34" charset="0"/>
            </a:endParaRPr>
          </a:p>
          <a:p>
            <a:pPr marL="0" indent="0">
              <a:buNone/>
            </a:pPr>
            <a:r>
              <a:rPr lang="en-US" altLang="it-IT" sz="1600" b="1" i="1" dirty="0" smtClean="0">
                <a:latin typeface="Candara" panose="020E0502030303020204" pitchFamily="34" charset="0"/>
              </a:rPr>
              <a:t>CADMIUM</a:t>
            </a:r>
          </a:p>
          <a:p>
            <a:pPr marL="0" indent="0">
              <a:buNone/>
            </a:pPr>
            <a:r>
              <a:rPr lang="en-US" altLang="it-IT" sz="1600" dirty="0" smtClean="0">
                <a:latin typeface="Candara" panose="020E0502030303020204" pitchFamily="34" charset="0"/>
              </a:rPr>
              <a:t>Often </a:t>
            </a:r>
            <a:r>
              <a:rPr lang="en-US" altLang="it-IT" sz="1600" dirty="0">
                <a:latin typeface="Candara" panose="020E0502030303020204" pitchFamily="34" charset="0"/>
              </a:rPr>
              <a:t>present in the form of plating (fasteners etc.) or in some brazing alloys</a:t>
            </a:r>
          </a:p>
          <a:p>
            <a:pPr marL="0" indent="0">
              <a:buNone/>
            </a:pPr>
            <a:endParaRPr lang="en-US" altLang="it-IT" sz="1600" b="1" i="1" dirty="0" smtClean="0">
              <a:latin typeface="Candara" panose="020E0502030303020204" pitchFamily="34" charset="0"/>
            </a:endParaRPr>
          </a:p>
          <a:p>
            <a:pPr marL="0" indent="0">
              <a:buNone/>
            </a:pPr>
            <a:r>
              <a:rPr lang="en-US" altLang="it-IT" sz="1600" b="1" i="1" dirty="0" smtClean="0">
                <a:latin typeface="Candara" panose="020E0502030303020204" pitchFamily="34" charset="0"/>
              </a:rPr>
              <a:t>ZINC</a:t>
            </a:r>
          </a:p>
          <a:p>
            <a:pPr marL="0" indent="0">
              <a:buNone/>
            </a:pPr>
            <a:r>
              <a:rPr lang="en-US" altLang="it-IT" sz="1600" dirty="0" smtClean="0">
                <a:latin typeface="Candara" panose="020E0502030303020204" pitchFamily="34" charset="0"/>
              </a:rPr>
              <a:t>Is a </a:t>
            </a:r>
            <a:r>
              <a:rPr lang="en-US" altLang="it-IT" sz="1600" dirty="0">
                <a:latin typeface="Candara" panose="020E0502030303020204" pitchFamily="34" charset="0"/>
              </a:rPr>
              <a:t>problem in high vacuum and high temperatures. Present in some alloys like brass (some electrical fittings</a:t>
            </a:r>
            <a:r>
              <a:rPr lang="en-US" altLang="it-IT" sz="1600" dirty="0" smtClean="0">
                <a:latin typeface="Candara" panose="020E0502030303020204" pitchFamily="34" charset="0"/>
              </a:rPr>
              <a:t>)</a:t>
            </a:r>
          </a:p>
          <a:p>
            <a:pPr marL="0" indent="0">
              <a:buNone/>
            </a:pPr>
            <a:endParaRPr lang="en-US" altLang="it-IT" sz="1600" dirty="0">
              <a:latin typeface="Candara" panose="020E0502030303020204" pitchFamily="34" charset="0"/>
            </a:endParaRPr>
          </a:p>
          <a:p>
            <a:pPr marL="0" indent="0">
              <a:buNone/>
            </a:pPr>
            <a:r>
              <a:rPr lang="en-US" altLang="it-IT" sz="1600" b="1" i="1" dirty="0" smtClean="0"/>
              <a:t>MAGNESIUM</a:t>
            </a:r>
          </a:p>
          <a:p>
            <a:pPr lvl="1">
              <a:buFont typeface="Wingdings" panose="05000000000000000000" pitchFamily="2" charset="2"/>
              <a:buChar char="q"/>
            </a:pPr>
            <a:r>
              <a:rPr lang="en-US" altLang="it-IT" sz="1600" dirty="0" smtClean="0"/>
              <a:t>Low melting point (650</a:t>
            </a:r>
            <a:r>
              <a:rPr lang="en-US" altLang="it-IT" sz="1600" baseline="30000" dirty="0" smtClean="0"/>
              <a:t>o</a:t>
            </a:r>
            <a:r>
              <a:rPr lang="en-US" altLang="it-IT" sz="1600" dirty="0" smtClean="0"/>
              <a:t>C at atmosphere). Contains free hydrogen gas</a:t>
            </a:r>
          </a:p>
          <a:p>
            <a:pPr marL="0" indent="0">
              <a:buNone/>
            </a:pPr>
            <a:endParaRPr lang="en-US" altLang="it-IT" sz="1600" dirty="0"/>
          </a:p>
          <a:p>
            <a:pPr marL="0" indent="0">
              <a:buNone/>
            </a:pPr>
            <a:r>
              <a:rPr lang="en-US" altLang="it-IT" sz="1600" b="1" i="1" dirty="0"/>
              <a:t>PVC</a:t>
            </a:r>
          </a:p>
          <a:p>
            <a:pPr lvl="1">
              <a:buFont typeface="Wingdings" panose="05000000000000000000" pitchFamily="2" charset="2"/>
              <a:buChar char="q"/>
            </a:pPr>
            <a:r>
              <a:rPr lang="en-US" altLang="it-IT" sz="1600" dirty="0" smtClean="0"/>
              <a:t>Often found in wire insulation, dust caps etc.</a:t>
            </a:r>
          </a:p>
          <a:p>
            <a:pPr marL="457200" lvl="1" indent="0">
              <a:buNone/>
            </a:pPr>
            <a:endParaRPr lang="en-US" altLang="it-IT" sz="1600" dirty="0" smtClean="0"/>
          </a:p>
          <a:p>
            <a:pPr marL="0" indent="0">
              <a:buNone/>
            </a:pPr>
            <a:r>
              <a:rPr lang="en-US" altLang="it-IT" sz="1600" b="1" i="1" dirty="0" smtClean="0"/>
              <a:t>POLYMERS</a:t>
            </a:r>
          </a:p>
          <a:p>
            <a:pPr lvl="1">
              <a:buFont typeface="Wingdings" panose="05000000000000000000" pitchFamily="2" charset="2"/>
              <a:buChar char="q"/>
            </a:pPr>
            <a:r>
              <a:rPr lang="en-US" altLang="it-IT" sz="1600" dirty="0" smtClean="0"/>
              <a:t>Many </a:t>
            </a:r>
            <a:r>
              <a:rPr lang="en-US" altLang="it-IT" sz="1600" dirty="0"/>
              <a:t>have an affinity to </a:t>
            </a:r>
            <a:r>
              <a:rPr lang="en-US" altLang="it-IT" sz="1600" dirty="0" smtClean="0"/>
              <a:t>water</a:t>
            </a:r>
          </a:p>
          <a:p>
            <a:pPr lvl="1">
              <a:buFont typeface="Wingdings" panose="05000000000000000000" pitchFamily="2" charset="2"/>
              <a:buChar char="q"/>
            </a:pPr>
            <a:r>
              <a:rPr lang="en-US" altLang="it-IT" sz="1600" dirty="0" smtClean="0"/>
              <a:t>Especially </a:t>
            </a:r>
            <a:r>
              <a:rPr lang="en-US" altLang="it-IT" sz="1600" dirty="0"/>
              <a:t>plastic tapes. </a:t>
            </a:r>
            <a:r>
              <a:rPr lang="en-US" altLang="it-IT" sz="1600" dirty="0" err="1"/>
              <a:t>Mould</a:t>
            </a:r>
            <a:r>
              <a:rPr lang="en-US" altLang="it-IT" sz="1600" dirty="0"/>
              <a:t> release residue can be an issue too. Polymers may generate a static charge attracting </a:t>
            </a:r>
            <a:r>
              <a:rPr lang="en-US" altLang="it-IT" sz="1600" dirty="0" smtClean="0"/>
              <a:t>dust</a:t>
            </a:r>
          </a:p>
          <a:p>
            <a:pPr lvl="1">
              <a:buFont typeface="Wingdings" panose="05000000000000000000" pitchFamily="2" charset="2"/>
              <a:buChar char="q"/>
            </a:pPr>
            <a:r>
              <a:rPr lang="en-US" altLang="it-IT" sz="1600" dirty="0" smtClean="0"/>
              <a:t>Nylon </a:t>
            </a:r>
            <a:r>
              <a:rPr lang="en-US" altLang="it-IT" sz="1600" dirty="0"/>
              <a:t>has a high outgassing rate</a:t>
            </a:r>
          </a:p>
          <a:p>
            <a:endParaRPr lang="en-US" altLang="it-IT" dirty="0" smtClean="0"/>
          </a:p>
        </p:txBody>
      </p:sp>
      <p:pic>
        <p:nvPicPr>
          <p:cNvPr id="5"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632" y="1340768"/>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2" y="2996952"/>
            <a:ext cx="120973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442031" y="47526"/>
            <a:ext cx="6136615" cy="1077218"/>
          </a:xfrm>
          <a:prstGeom prst="rect">
            <a:avLst/>
          </a:prstGeom>
        </p:spPr>
        <p:txBody>
          <a:bodyPr wrap="none">
            <a:spAutoFit/>
          </a:bodyPr>
          <a:lstStyle/>
          <a:p>
            <a:pPr algn="ctr"/>
            <a:r>
              <a:rPr lang="en-US" altLang="it-IT" sz="3200" b="1" i="1" dirty="0" smtClean="0">
                <a:latin typeface="Candara" panose="020E0502030303020204" pitchFamily="34" charset="0"/>
              </a:rPr>
              <a:t>Materials To Avoid </a:t>
            </a:r>
          </a:p>
          <a:p>
            <a:pPr algn="ctr"/>
            <a:r>
              <a:rPr lang="en-US" altLang="it-IT" sz="3200" b="1" i="1" dirty="0" smtClean="0">
                <a:latin typeface="Candara" panose="020E0502030303020204" pitchFamily="34" charset="0"/>
              </a:rPr>
              <a:t>because of the high vapor pressure</a:t>
            </a:r>
            <a:endParaRPr lang="en-US" altLang="it-IT" sz="3200" b="1" i="1" dirty="0">
              <a:latin typeface="Candara" panose="020E0502030303020204" pitchFamily="34" charset="0"/>
            </a:endParaRPr>
          </a:p>
        </p:txBody>
      </p:sp>
    </p:spTree>
    <p:extLst>
      <p:ext uri="{BB962C8B-B14F-4D97-AF65-F5344CB8AC3E}">
        <p14:creationId xmlns:p14="http://schemas.microsoft.com/office/powerpoint/2010/main" val="201637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p:nvPr/>
        </p:nvSpPr>
        <p:spPr>
          <a:xfrm>
            <a:off x="251519" y="620688"/>
            <a:ext cx="8552341" cy="4216539"/>
          </a:xfrm>
          <a:prstGeom prst="rect">
            <a:avLst/>
          </a:prstGeom>
        </p:spPr>
        <p:txBody>
          <a:bodyPr wrap="none">
            <a:spAutoFit/>
          </a:bodyPr>
          <a:lstStyle/>
          <a:p>
            <a:r>
              <a:rPr lang="en-US" sz="1400" dirty="0" smtClean="0">
                <a:latin typeface="Candara" panose="020E0502030303020204" pitchFamily="34" charset="0"/>
              </a:rPr>
              <a:t>When work with a circular machine we have a important radiation due at the synchrotron light .</a:t>
            </a:r>
          </a:p>
          <a:p>
            <a:endParaRPr lang="en-US" sz="1400" dirty="0">
              <a:latin typeface="Candara" panose="020E0502030303020204" pitchFamily="34" charset="0"/>
            </a:endParaRPr>
          </a:p>
          <a:p>
            <a:r>
              <a:rPr lang="en-US" sz="1400" dirty="0" smtClean="0">
                <a:latin typeface="Candara" panose="020E0502030303020204" pitchFamily="34" charset="0"/>
              </a:rPr>
              <a:t>Two </a:t>
            </a:r>
            <a:r>
              <a:rPr lang="en-US" sz="1400" dirty="0">
                <a:latin typeface="Candara" panose="020E0502030303020204" pitchFamily="34" charset="0"/>
              </a:rPr>
              <a:t>main parameters assist to select the vacuum chamber material: </a:t>
            </a:r>
          </a:p>
          <a:p>
            <a:endParaRPr lang="en-US" sz="1400" dirty="0">
              <a:latin typeface="Candara" panose="020E0502030303020204" pitchFamily="34" charset="0"/>
            </a:endParaRPr>
          </a:p>
          <a:p>
            <a:pPr marL="342900" indent="-342900">
              <a:buFont typeface="+mj-lt"/>
              <a:buAutoNum type="arabicPeriod"/>
            </a:pPr>
            <a:r>
              <a:rPr lang="en-US" sz="1400" dirty="0" smtClean="0">
                <a:latin typeface="Candara" panose="020E0502030303020204" pitchFamily="34" charset="0"/>
              </a:rPr>
              <a:t>the </a:t>
            </a:r>
            <a:r>
              <a:rPr lang="en-US" sz="1400" dirty="0">
                <a:latin typeface="Candara" panose="020E0502030303020204" pitchFamily="34" charset="0"/>
              </a:rPr>
              <a:t>synchrotron radiation power density</a:t>
            </a:r>
            <a:r>
              <a:rPr lang="en-US" sz="1400" dirty="0" smtClean="0">
                <a:latin typeface="Candara" panose="020E0502030303020204" pitchFamily="34" charset="0"/>
              </a:rPr>
              <a:t>;</a:t>
            </a:r>
          </a:p>
          <a:p>
            <a:pPr marL="342900" indent="-342900">
              <a:buFont typeface="+mj-lt"/>
              <a:buAutoNum type="arabicPeriod"/>
            </a:pPr>
            <a:r>
              <a:rPr lang="en-US" sz="1400" dirty="0">
                <a:latin typeface="Candara" panose="020E0502030303020204" pitchFamily="34" charset="0"/>
              </a:rPr>
              <a:t>the secondary electron yield coefficient</a:t>
            </a:r>
            <a:r>
              <a:rPr lang="en-US" sz="1400" dirty="0" smtClean="0">
                <a:latin typeface="Candara" panose="020E0502030303020204" pitchFamily="34" charset="0"/>
              </a:rPr>
              <a:t>.</a:t>
            </a:r>
          </a:p>
          <a:p>
            <a:endParaRPr lang="en-US" sz="1600" dirty="0">
              <a:latin typeface="Candara" panose="020E0502030303020204" pitchFamily="34" charset="0"/>
            </a:endParaRPr>
          </a:p>
          <a:p>
            <a:r>
              <a:rPr lang="en-US" sz="1400" dirty="0" smtClean="0">
                <a:latin typeface="Candara" panose="020E0502030303020204" pitchFamily="34" charset="0"/>
              </a:rPr>
              <a:t> </a:t>
            </a:r>
            <a:r>
              <a:rPr lang="en-US" sz="1400" dirty="0">
                <a:latin typeface="Candara" panose="020E0502030303020204" pitchFamily="34" charset="0"/>
              </a:rPr>
              <a:t>The material that fulfills these requirements is Aluminum. Moreover, a suitable water cooling must be </a:t>
            </a:r>
            <a:r>
              <a:rPr lang="en-US" sz="1400" dirty="0" smtClean="0">
                <a:latin typeface="Candara" panose="020E0502030303020204" pitchFamily="34" charset="0"/>
              </a:rPr>
              <a:t>adopted</a:t>
            </a:r>
          </a:p>
          <a:p>
            <a:endParaRPr lang="en-US" sz="1400" dirty="0">
              <a:latin typeface="Candara" panose="020E0502030303020204" pitchFamily="34" charset="0"/>
            </a:endParaRPr>
          </a:p>
          <a:p>
            <a:r>
              <a:rPr lang="it-IT" sz="1400" dirty="0">
                <a:latin typeface="Candara" panose="020E0502030303020204" pitchFamily="34" charset="0"/>
              </a:rPr>
              <a:t>The </a:t>
            </a:r>
            <a:r>
              <a:rPr lang="it-IT" sz="1400" dirty="0" err="1">
                <a:latin typeface="Candara" panose="020E0502030303020204" pitchFamily="34" charset="0"/>
              </a:rPr>
              <a:t>main</a:t>
            </a:r>
            <a:r>
              <a:rPr lang="it-IT" sz="1400" dirty="0">
                <a:latin typeface="Candara" panose="020E0502030303020204" pitchFamily="34" charset="0"/>
              </a:rPr>
              <a:t> </a:t>
            </a:r>
            <a:r>
              <a:rPr lang="it-IT" sz="1400" dirty="0" err="1">
                <a:latin typeface="Candara" panose="020E0502030303020204" pitchFamily="34" charset="0"/>
              </a:rPr>
              <a:t>process</a:t>
            </a:r>
            <a:r>
              <a:rPr lang="it-IT" sz="1400" dirty="0">
                <a:latin typeface="Candara" panose="020E0502030303020204" pitchFamily="34" charset="0"/>
              </a:rPr>
              <a:t> of gas </a:t>
            </a:r>
            <a:r>
              <a:rPr lang="it-IT" sz="1400" dirty="0" err="1">
                <a:latin typeface="Candara" panose="020E0502030303020204" pitchFamily="34" charset="0"/>
              </a:rPr>
              <a:t>desorption</a:t>
            </a:r>
            <a:r>
              <a:rPr lang="it-IT" sz="1400" dirty="0">
                <a:latin typeface="Candara" panose="020E0502030303020204" pitchFamily="34" charset="0"/>
              </a:rPr>
              <a:t> in </a:t>
            </a:r>
            <a:r>
              <a:rPr lang="it-IT" sz="1400" dirty="0" err="1">
                <a:latin typeface="Candara" panose="020E0502030303020204" pitchFamily="34" charset="0"/>
              </a:rPr>
              <a:t>beam</a:t>
            </a:r>
            <a:r>
              <a:rPr lang="it-IT" sz="1400" dirty="0">
                <a:latin typeface="Candara" panose="020E0502030303020204" pitchFamily="34" charset="0"/>
              </a:rPr>
              <a:t> </a:t>
            </a:r>
            <a:r>
              <a:rPr lang="it-IT" sz="1400" dirty="0" err="1">
                <a:latin typeface="Candara" panose="020E0502030303020204" pitchFamily="34" charset="0"/>
              </a:rPr>
              <a:t>operation</a:t>
            </a:r>
            <a:r>
              <a:rPr lang="it-IT" sz="1400" dirty="0">
                <a:latin typeface="Candara" panose="020E0502030303020204" pitchFamily="34" charset="0"/>
              </a:rPr>
              <a:t> </a:t>
            </a:r>
            <a:r>
              <a:rPr lang="it-IT" sz="1400" dirty="0" err="1">
                <a:latin typeface="Candara" panose="020E0502030303020204" pitchFamily="34" charset="0"/>
              </a:rPr>
              <a:t>is</a:t>
            </a:r>
            <a:r>
              <a:rPr lang="it-IT" sz="1400" dirty="0">
                <a:latin typeface="Candara" panose="020E0502030303020204" pitchFamily="34" charset="0"/>
              </a:rPr>
              <a:t> </a:t>
            </a:r>
            <a:r>
              <a:rPr lang="it-IT" sz="1400" dirty="0" err="1">
                <a:latin typeface="Candara" panose="020E0502030303020204" pitchFamily="34" charset="0"/>
              </a:rPr>
              <a:t>photodesorption</a:t>
            </a:r>
            <a:r>
              <a:rPr lang="it-IT" sz="1400" dirty="0">
                <a:latin typeface="Candara" panose="020E0502030303020204" pitchFamily="34" charset="0"/>
              </a:rPr>
              <a:t> i.e. </a:t>
            </a:r>
            <a:r>
              <a:rPr lang="it-IT" sz="1400" dirty="0" err="1">
                <a:latin typeface="Candara" panose="020E0502030303020204" pitchFamily="34" charset="0"/>
              </a:rPr>
              <a:t>desorption</a:t>
            </a:r>
            <a:r>
              <a:rPr lang="it-IT" sz="1400" dirty="0">
                <a:latin typeface="Candara" panose="020E0502030303020204" pitchFamily="34" charset="0"/>
              </a:rPr>
              <a:t> </a:t>
            </a:r>
            <a:r>
              <a:rPr lang="it-IT" sz="1400" dirty="0" err="1">
                <a:latin typeface="Candara" panose="020E0502030303020204" pitchFamily="34" charset="0"/>
              </a:rPr>
              <a:t>caused</a:t>
            </a:r>
            <a:r>
              <a:rPr lang="it-IT" sz="1400" dirty="0">
                <a:latin typeface="Candara" panose="020E0502030303020204" pitchFamily="34" charset="0"/>
              </a:rPr>
              <a:t> by SR.</a:t>
            </a:r>
          </a:p>
          <a:p>
            <a:pPr algn="just"/>
            <a:r>
              <a:rPr lang="it-IT" sz="1400" dirty="0">
                <a:latin typeface="Candara" panose="020E0502030303020204" pitchFamily="34" charset="0"/>
              </a:rPr>
              <a:t>In </a:t>
            </a:r>
            <a:r>
              <a:rPr lang="it-IT" sz="1400" dirty="0" err="1">
                <a:latin typeface="Candara" panose="020E0502030303020204" pitchFamily="34" charset="0"/>
              </a:rPr>
              <a:t>order</a:t>
            </a:r>
            <a:r>
              <a:rPr lang="it-IT" sz="1400" dirty="0">
                <a:latin typeface="Candara" panose="020E0502030303020204" pitchFamily="34" charset="0"/>
              </a:rPr>
              <a:t> to evacuate the </a:t>
            </a:r>
            <a:r>
              <a:rPr lang="it-IT" sz="1400" dirty="0" err="1">
                <a:latin typeface="Candara" panose="020E0502030303020204" pitchFamily="34" charset="0"/>
              </a:rPr>
              <a:t>beam</a:t>
            </a:r>
            <a:r>
              <a:rPr lang="it-IT" sz="1400" dirty="0">
                <a:latin typeface="Candara" panose="020E0502030303020204" pitchFamily="34" charset="0"/>
              </a:rPr>
              <a:t> </a:t>
            </a:r>
            <a:r>
              <a:rPr lang="it-IT" sz="1400" dirty="0" err="1">
                <a:latin typeface="Candara" panose="020E0502030303020204" pitchFamily="34" charset="0"/>
              </a:rPr>
              <a:t>pipes</a:t>
            </a:r>
            <a:r>
              <a:rPr lang="it-IT" sz="1400" dirty="0">
                <a:latin typeface="Candara" panose="020E0502030303020204" pitchFamily="34" charset="0"/>
              </a:rPr>
              <a:t> </a:t>
            </a:r>
            <a:r>
              <a:rPr lang="it-IT" sz="1400" dirty="0" err="1">
                <a:latin typeface="Candara" panose="020E0502030303020204" pitchFamily="34" charset="0"/>
              </a:rPr>
              <a:t>we</a:t>
            </a:r>
            <a:r>
              <a:rPr lang="it-IT" sz="1400" dirty="0">
                <a:latin typeface="Candara" panose="020E0502030303020204" pitchFamily="34" charset="0"/>
              </a:rPr>
              <a:t> can use:</a:t>
            </a:r>
          </a:p>
          <a:p>
            <a:pPr algn="just"/>
            <a:endParaRPr lang="it-IT" sz="1400" dirty="0">
              <a:latin typeface="Candara" panose="020E0502030303020204" pitchFamily="34" charset="0"/>
            </a:endParaRPr>
          </a:p>
          <a:p>
            <a:pPr marL="285750" indent="-285750" algn="just">
              <a:buFont typeface="Arial" pitchFamily="34" charset="0"/>
              <a:buChar char="•"/>
            </a:pPr>
            <a:r>
              <a:rPr lang="it-IT" sz="1400" dirty="0">
                <a:latin typeface="Candara" panose="020E0502030303020204" pitchFamily="34" charset="0"/>
              </a:rPr>
              <a:t>A </a:t>
            </a:r>
            <a:r>
              <a:rPr lang="it-IT" sz="1400" dirty="0" err="1">
                <a:latin typeface="Candara" panose="020E0502030303020204" pitchFamily="34" charset="0"/>
              </a:rPr>
              <a:t>distribuited</a:t>
            </a:r>
            <a:r>
              <a:rPr lang="it-IT" sz="1400" dirty="0">
                <a:latin typeface="Candara" panose="020E0502030303020204" pitchFamily="34" charset="0"/>
              </a:rPr>
              <a:t> </a:t>
            </a:r>
            <a:r>
              <a:rPr lang="it-IT" sz="1400" dirty="0" err="1">
                <a:latin typeface="Candara" panose="020E0502030303020204" pitchFamily="34" charset="0"/>
              </a:rPr>
              <a:t>pumping</a:t>
            </a:r>
            <a:r>
              <a:rPr lang="it-IT" sz="1400" dirty="0">
                <a:latin typeface="Candara" panose="020E0502030303020204" pitchFamily="34" charset="0"/>
              </a:rPr>
              <a:t> </a:t>
            </a:r>
            <a:r>
              <a:rPr lang="it-IT" sz="1400" dirty="0" err="1">
                <a:latin typeface="Candara" panose="020E0502030303020204" pitchFamily="34" charset="0"/>
              </a:rPr>
              <a:t>scheme</a:t>
            </a:r>
            <a:r>
              <a:rPr lang="it-IT" sz="1400" dirty="0">
                <a:latin typeface="Candara" panose="020E0502030303020204" pitchFamily="34" charset="0"/>
              </a:rPr>
              <a:t> </a:t>
            </a:r>
            <a:r>
              <a:rPr lang="it-IT" sz="1400" dirty="0" err="1">
                <a:latin typeface="Candara" panose="020E0502030303020204" pitchFamily="34" charset="0"/>
              </a:rPr>
              <a:t>using</a:t>
            </a:r>
            <a:r>
              <a:rPr lang="it-IT" sz="1400" dirty="0">
                <a:latin typeface="Candara" panose="020E0502030303020204" pitchFamily="34" charset="0"/>
              </a:rPr>
              <a:t> a </a:t>
            </a:r>
            <a:r>
              <a:rPr lang="it-IT" sz="1400" dirty="0" err="1">
                <a:latin typeface="Candara" panose="020E0502030303020204" pitchFamily="34" charset="0"/>
              </a:rPr>
              <a:t>stryp-type</a:t>
            </a:r>
            <a:r>
              <a:rPr lang="it-IT" sz="1400" dirty="0">
                <a:latin typeface="Candara" panose="020E0502030303020204" pitchFamily="34" charset="0"/>
              </a:rPr>
              <a:t> </a:t>
            </a:r>
            <a:r>
              <a:rPr lang="it-IT" sz="1400" dirty="0" err="1">
                <a:latin typeface="Candara" panose="020E0502030303020204" pitchFamily="34" charset="0"/>
              </a:rPr>
              <a:t>nonevaporable</a:t>
            </a:r>
            <a:r>
              <a:rPr lang="it-IT" sz="1400" dirty="0">
                <a:latin typeface="Candara" panose="020E0502030303020204" pitchFamily="34" charset="0"/>
              </a:rPr>
              <a:t> </a:t>
            </a:r>
            <a:r>
              <a:rPr lang="it-IT" sz="1400" dirty="0" err="1">
                <a:latin typeface="Candara" panose="020E0502030303020204" pitchFamily="34" charset="0"/>
              </a:rPr>
              <a:t>getter</a:t>
            </a:r>
            <a:r>
              <a:rPr lang="it-IT" sz="1400" dirty="0">
                <a:latin typeface="Candara" panose="020E0502030303020204" pitchFamily="34" charset="0"/>
              </a:rPr>
              <a:t> (NEG) and </a:t>
            </a:r>
            <a:r>
              <a:rPr lang="it-IT" sz="1400" dirty="0" err="1">
                <a:latin typeface="Candara" panose="020E0502030303020204" pitchFamily="34" charset="0"/>
              </a:rPr>
              <a:t>we</a:t>
            </a:r>
            <a:r>
              <a:rPr lang="it-IT" sz="1400" dirty="0">
                <a:latin typeface="Candara" panose="020E0502030303020204" pitchFamily="34" charset="0"/>
              </a:rPr>
              <a:t> can use </a:t>
            </a:r>
            <a:r>
              <a:rPr lang="it-IT" sz="1400" dirty="0" err="1">
                <a:latin typeface="Candara" panose="020E0502030303020204" pitchFamily="34" charset="0"/>
              </a:rPr>
              <a:t>these</a:t>
            </a:r>
            <a:r>
              <a:rPr lang="it-IT" sz="1400" dirty="0">
                <a:latin typeface="Candara" panose="020E0502030303020204" pitchFamily="34" charset="0"/>
              </a:rPr>
              <a:t> </a:t>
            </a:r>
            <a:endParaRPr lang="it-IT" sz="1400" dirty="0" smtClean="0">
              <a:latin typeface="Candara" panose="020E0502030303020204" pitchFamily="34" charset="0"/>
            </a:endParaRPr>
          </a:p>
          <a:p>
            <a:pPr algn="just"/>
            <a:r>
              <a:rPr lang="it-IT" sz="1400" dirty="0" smtClean="0">
                <a:latin typeface="Candara" panose="020E0502030303020204" pitchFamily="34" charset="0"/>
              </a:rPr>
              <a:t>       </a:t>
            </a:r>
            <a:r>
              <a:rPr lang="it-IT" sz="1400" dirty="0" err="1" smtClean="0">
                <a:latin typeface="Candara" panose="020E0502030303020204" pitchFamily="34" charset="0"/>
              </a:rPr>
              <a:t>pumps</a:t>
            </a:r>
            <a:r>
              <a:rPr lang="it-IT" sz="1400" dirty="0" smtClean="0">
                <a:latin typeface="Candara" panose="020E0502030303020204" pitchFamily="34" charset="0"/>
              </a:rPr>
              <a:t> </a:t>
            </a:r>
            <a:r>
              <a:rPr lang="it-IT" sz="1400" dirty="0" err="1">
                <a:latin typeface="Candara" panose="020E0502030303020204" pitchFamily="34" charset="0"/>
              </a:rPr>
              <a:t>irrespective</a:t>
            </a:r>
            <a:r>
              <a:rPr lang="it-IT" sz="1400" dirty="0">
                <a:latin typeface="Candara" panose="020E0502030303020204" pitchFamily="34" charset="0"/>
              </a:rPr>
              <a:t> of the </a:t>
            </a:r>
            <a:r>
              <a:rPr lang="it-IT" sz="1400" dirty="0" err="1">
                <a:latin typeface="Candara" panose="020E0502030303020204" pitchFamily="34" charset="0"/>
              </a:rPr>
              <a:t>presence</a:t>
            </a:r>
            <a:r>
              <a:rPr lang="it-IT" sz="1400" dirty="0">
                <a:latin typeface="Candara" panose="020E0502030303020204" pitchFamily="34" charset="0"/>
              </a:rPr>
              <a:t> of </a:t>
            </a:r>
            <a:r>
              <a:rPr lang="it-IT" sz="1400" dirty="0" err="1" smtClean="0">
                <a:latin typeface="Candara" panose="020E0502030303020204" pitchFamily="34" charset="0"/>
              </a:rPr>
              <a:t>magnetic</a:t>
            </a:r>
            <a:r>
              <a:rPr lang="it-IT" sz="1400" dirty="0" smtClean="0">
                <a:latin typeface="Candara" panose="020E0502030303020204" pitchFamily="34" charset="0"/>
              </a:rPr>
              <a:t> </a:t>
            </a:r>
            <a:r>
              <a:rPr lang="it-IT" sz="1400" dirty="0" err="1">
                <a:latin typeface="Candara" panose="020E0502030303020204" pitchFamily="34" charset="0"/>
              </a:rPr>
              <a:t>fields</a:t>
            </a:r>
            <a:r>
              <a:rPr lang="it-IT" sz="1400" dirty="0">
                <a:latin typeface="Candara" panose="020E0502030303020204" pitchFamily="34" charset="0"/>
              </a:rPr>
              <a:t>.(The maximum </a:t>
            </a:r>
            <a:r>
              <a:rPr lang="it-IT" sz="1400" dirty="0" err="1">
                <a:latin typeface="Candara" panose="020E0502030303020204" pitchFamily="34" charset="0"/>
              </a:rPr>
              <a:t>Pumping</a:t>
            </a:r>
            <a:r>
              <a:rPr lang="it-IT" sz="1400" dirty="0">
                <a:latin typeface="Candara" panose="020E0502030303020204" pitchFamily="34" charset="0"/>
              </a:rPr>
              <a:t> </a:t>
            </a:r>
            <a:r>
              <a:rPr lang="it-IT" sz="1400" dirty="0" err="1">
                <a:latin typeface="Candara" panose="020E0502030303020204" pitchFamily="34" charset="0"/>
              </a:rPr>
              <a:t>Speed</a:t>
            </a:r>
            <a:r>
              <a:rPr lang="it-IT" sz="1400" dirty="0">
                <a:latin typeface="Candara" panose="020E0502030303020204" pitchFamily="34" charset="0"/>
              </a:rPr>
              <a:t> </a:t>
            </a:r>
            <a:r>
              <a:rPr lang="it-IT" sz="1400" dirty="0" err="1">
                <a:latin typeface="Candara" panose="020E0502030303020204" pitchFamily="34" charset="0"/>
              </a:rPr>
              <a:t>is</a:t>
            </a:r>
            <a:r>
              <a:rPr lang="it-IT" sz="1400" dirty="0">
                <a:latin typeface="Candara" panose="020E0502030303020204" pitchFamily="34" charset="0"/>
              </a:rPr>
              <a:t> 160l/s </a:t>
            </a:r>
            <a:r>
              <a:rPr lang="it-IT" sz="1400" dirty="0" smtClean="0">
                <a:latin typeface="Candara" panose="020E0502030303020204" pitchFamily="34" charset="0"/>
              </a:rPr>
              <a:t>)</a:t>
            </a:r>
            <a:endParaRPr lang="it-IT" sz="1400" dirty="0">
              <a:latin typeface="Candara" panose="020E0502030303020204" pitchFamily="34" charset="0"/>
            </a:endParaRPr>
          </a:p>
          <a:p>
            <a:pPr marL="285750" indent="-285750" algn="just">
              <a:buFont typeface="Arial" pitchFamily="34" charset="0"/>
              <a:buChar char="•"/>
            </a:pPr>
            <a:endParaRPr lang="it-IT" sz="1400" dirty="0">
              <a:latin typeface="Candara" panose="020E0502030303020204" pitchFamily="34" charset="0"/>
            </a:endParaRPr>
          </a:p>
          <a:p>
            <a:pPr marL="285750" indent="-285750" algn="just">
              <a:buFont typeface="Arial" pitchFamily="34" charset="0"/>
              <a:buChar char="•"/>
            </a:pPr>
            <a:r>
              <a:rPr lang="it-IT" sz="1400" dirty="0" err="1">
                <a:latin typeface="Candara" panose="020E0502030303020204" pitchFamily="34" charset="0"/>
              </a:rPr>
              <a:t>Lumped</a:t>
            </a:r>
            <a:r>
              <a:rPr lang="it-IT" sz="1400" dirty="0">
                <a:latin typeface="Candara" panose="020E0502030303020204" pitchFamily="34" charset="0"/>
              </a:rPr>
              <a:t> </a:t>
            </a:r>
            <a:r>
              <a:rPr lang="it-IT" sz="1400" dirty="0" err="1">
                <a:latin typeface="Candara" panose="020E0502030303020204" pitchFamily="34" charset="0"/>
              </a:rPr>
              <a:t>NEGs</a:t>
            </a:r>
            <a:r>
              <a:rPr lang="it-IT" sz="1400" dirty="0">
                <a:latin typeface="Candara" panose="020E0502030303020204" pitchFamily="34" charset="0"/>
              </a:rPr>
              <a:t> can be </a:t>
            </a:r>
            <a:r>
              <a:rPr lang="it-IT" sz="1400" dirty="0" err="1">
                <a:latin typeface="Candara" panose="020E0502030303020204" pitchFamily="34" charset="0"/>
              </a:rPr>
              <a:t>used</a:t>
            </a:r>
            <a:r>
              <a:rPr lang="it-IT" sz="1400" dirty="0">
                <a:latin typeface="Candara" panose="020E0502030303020204" pitchFamily="34" charset="0"/>
              </a:rPr>
              <a:t> for the </a:t>
            </a:r>
            <a:r>
              <a:rPr lang="it-IT" sz="1400" dirty="0" err="1">
                <a:latin typeface="Candara" panose="020E0502030303020204" pitchFamily="34" charset="0"/>
              </a:rPr>
              <a:t>straight</a:t>
            </a:r>
            <a:r>
              <a:rPr lang="it-IT" sz="1400" dirty="0">
                <a:latin typeface="Candara" panose="020E0502030303020204" pitchFamily="34" charset="0"/>
              </a:rPr>
              <a:t> </a:t>
            </a:r>
            <a:r>
              <a:rPr lang="it-IT" sz="1400" dirty="0" err="1">
                <a:latin typeface="Candara" panose="020E0502030303020204" pitchFamily="34" charset="0"/>
              </a:rPr>
              <a:t>section</a:t>
            </a:r>
            <a:r>
              <a:rPr lang="it-IT" sz="1400" dirty="0">
                <a:latin typeface="Candara" panose="020E0502030303020204" pitchFamily="34" charset="0"/>
              </a:rPr>
              <a:t> </a:t>
            </a:r>
            <a:r>
              <a:rPr lang="it-IT" sz="1400" dirty="0" err="1">
                <a:latin typeface="Candara" panose="020E0502030303020204" pitchFamily="34" charset="0"/>
              </a:rPr>
              <a:t>as</a:t>
            </a:r>
            <a:r>
              <a:rPr lang="it-IT" sz="1400" dirty="0">
                <a:latin typeface="Candara" panose="020E0502030303020204" pitchFamily="34" charset="0"/>
              </a:rPr>
              <a:t> </a:t>
            </a:r>
            <a:r>
              <a:rPr lang="it-IT" sz="1400" dirty="0" err="1">
                <a:latin typeface="Candara" panose="020E0502030303020204" pitchFamily="34" charset="0"/>
              </a:rPr>
              <a:t>necessary</a:t>
            </a:r>
            <a:r>
              <a:rPr lang="it-IT" sz="1400" dirty="0">
                <a:latin typeface="Candara" panose="020E0502030303020204" pitchFamily="34" charset="0"/>
              </a:rPr>
              <a:t>.</a:t>
            </a:r>
          </a:p>
          <a:p>
            <a:pPr marL="285750" indent="-285750" algn="just">
              <a:buFont typeface="Arial" pitchFamily="34" charset="0"/>
              <a:buChar char="•"/>
            </a:pPr>
            <a:endParaRPr lang="it-IT" sz="1400" dirty="0">
              <a:latin typeface="Candara" panose="020E0502030303020204" pitchFamily="34" charset="0"/>
            </a:endParaRPr>
          </a:p>
          <a:p>
            <a:pPr marL="285750" indent="-285750" algn="just">
              <a:buFont typeface="Arial" pitchFamily="34" charset="0"/>
              <a:buChar char="•"/>
            </a:pPr>
            <a:r>
              <a:rPr lang="it-IT" sz="1400" dirty="0" err="1">
                <a:latin typeface="Candara" panose="020E0502030303020204" pitchFamily="34" charset="0"/>
              </a:rPr>
              <a:t>Coating</a:t>
            </a:r>
            <a:r>
              <a:rPr lang="it-IT" sz="1400" dirty="0">
                <a:latin typeface="Candara" panose="020E0502030303020204" pitchFamily="34" charset="0"/>
              </a:rPr>
              <a:t>: NEG (Ti-Zr-V), </a:t>
            </a:r>
            <a:r>
              <a:rPr lang="it-IT" sz="1400" dirty="0" err="1">
                <a:latin typeface="Candara" panose="020E0502030303020204" pitchFamily="34" charset="0"/>
              </a:rPr>
              <a:t>TiN</a:t>
            </a:r>
            <a:r>
              <a:rPr lang="it-IT" sz="1400" dirty="0">
                <a:latin typeface="Candara" panose="020E0502030303020204" pitchFamily="34" charset="0"/>
              </a:rPr>
              <a:t>, </a:t>
            </a:r>
            <a:r>
              <a:rPr lang="it-IT" sz="1400" dirty="0" err="1">
                <a:latin typeface="Candara" panose="020E0502030303020204" pitchFamily="34" charset="0"/>
              </a:rPr>
              <a:t>Graphite</a:t>
            </a:r>
            <a:endParaRPr lang="it-IT" sz="1400" dirty="0">
              <a:latin typeface="Candara" panose="020E0502030303020204" pitchFamily="34" charset="0"/>
            </a:endParaRPr>
          </a:p>
          <a:p>
            <a:endParaRPr lang="en-US" sz="1400" dirty="0"/>
          </a:p>
        </p:txBody>
      </p:sp>
      <p:pic>
        <p:nvPicPr>
          <p:cNvPr id="11"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60" b="2581"/>
          <a:stretch/>
        </p:blipFill>
        <p:spPr bwMode="auto">
          <a:xfrm rot="20575530">
            <a:off x="102871" y="4550903"/>
            <a:ext cx="5523632" cy="152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3543545"/>
            <a:ext cx="2592232" cy="300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Immagine 1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731" t="17166" r="30155" b="2663"/>
          <a:stretch/>
        </p:blipFill>
        <p:spPr>
          <a:xfrm>
            <a:off x="4139952" y="4706607"/>
            <a:ext cx="2560448" cy="2233366"/>
          </a:xfrm>
          <a:prstGeom prst="rect">
            <a:avLst/>
          </a:prstGeom>
        </p:spPr>
      </p:pic>
      <p:sp>
        <p:nvSpPr>
          <p:cNvPr id="15" name="Rettangolo 14"/>
          <p:cNvSpPr/>
          <p:nvPr/>
        </p:nvSpPr>
        <p:spPr>
          <a:xfrm>
            <a:off x="2627784" y="-387424"/>
            <a:ext cx="4464496" cy="1077218"/>
          </a:xfrm>
          <a:prstGeom prst="rect">
            <a:avLst/>
          </a:prstGeom>
        </p:spPr>
        <p:txBody>
          <a:bodyPr wrap="square">
            <a:spAutoFit/>
          </a:bodyPr>
          <a:lstStyle/>
          <a:p>
            <a:pPr>
              <a:lnSpc>
                <a:spcPct val="200000"/>
              </a:lnSpc>
            </a:pPr>
            <a:r>
              <a:rPr lang="it-IT" sz="3200" b="1" i="1" dirty="0" err="1" smtClean="0">
                <a:latin typeface="Candara" panose="020E0502030303020204" pitchFamily="34" charset="0"/>
              </a:rPr>
              <a:t>Synchrotron</a:t>
            </a:r>
            <a:r>
              <a:rPr lang="it-IT" sz="3200" b="1" i="1" dirty="0" smtClean="0">
                <a:latin typeface="Candara" panose="020E0502030303020204" pitchFamily="34" charset="0"/>
              </a:rPr>
              <a:t> </a:t>
            </a:r>
            <a:r>
              <a:rPr lang="it-IT" sz="3200" b="1" i="1" dirty="0" err="1" smtClean="0">
                <a:latin typeface="Candara" panose="020E0502030303020204" pitchFamily="34" charset="0"/>
              </a:rPr>
              <a:t>Radiation</a:t>
            </a:r>
            <a:endParaRPr lang="it-IT" sz="3200" b="1" i="1" dirty="0">
              <a:latin typeface="Candara" panose="020E0502030303020204" pitchFamily="34" charset="0"/>
            </a:endParaRPr>
          </a:p>
        </p:txBody>
      </p:sp>
    </p:spTree>
    <p:extLst>
      <p:ext uri="{BB962C8B-B14F-4D97-AF65-F5344CB8AC3E}">
        <p14:creationId xmlns:p14="http://schemas.microsoft.com/office/powerpoint/2010/main" val="376860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6018" y="1010627"/>
            <a:ext cx="7992888" cy="5370701"/>
          </a:xfrm>
          <a:prstGeom prst="rect">
            <a:avLst/>
          </a:prstGeom>
        </p:spPr>
        <p:txBody>
          <a:bodyPr wrap="square">
            <a:spAutoFit/>
          </a:bodyPr>
          <a:lstStyle/>
          <a:p>
            <a:pPr>
              <a:lnSpc>
                <a:spcPct val="150000"/>
              </a:lnSpc>
            </a:pPr>
            <a:r>
              <a:rPr lang="en-US" sz="1400" dirty="0" smtClean="0">
                <a:latin typeface="Candara" panose="020E0502030303020204" pitchFamily="34" charset="0"/>
              </a:rPr>
              <a:t>To </a:t>
            </a:r>
            <a:r>
              <a:rPr lang="en-US" sz="1400" dirty="0">
                <a:latin typeface="Candara" panose="020E0502030303020204" pitchFamily="34" charset="0"/>
              </a:rPr>
              <a:t>achieve pressures in the ultra-high vacuum range (&lt;10</a:t>
            </a:r>
            <a:r>
              <a:rPr lang="en-US" sz="1400" baseline="30000" dirty="0">
                <a:latin typeface="Candara" panose="020E0502030303020204" pitchFamily="34" charset="0"/>
              </a:rPr>
              <a:t>-8</a:t>
            </a:r>
            <a:r>
              <a:rPr lang="en-US" sz="1400" dirty="0">
                <a:latin typeface="Candara" panose="020E0502030303020204" pitchFamily="34" charset="0"/>
              </a:rPr>
              <a:t> </a:t>
            </a:r>
            <a:r>
              <a:rPr lang="en-US" sz="1400" dirty="0" err="1">
                <a:latin typeface="Candara" panose="020E0502030303020204" pitchFamily="34" charset="0"/>
              </a:rPr>
              <a:t>hPa</a:t>
            </a:r>
            <a:r>
              <a:rPr lang="en-US" sz="1400" dirty="0">
                <a:latin typeface="Candara" panose="020E0502030303020204" pitchFamily="34" charset="0"/>
              </a:rPr>
              <a:t>) the following conditions must be met: </a:t>
            </a:r>
          </a:p>
          <a:p>
            <a:pPr marL="171450" indent="-171450">
              <a:lnSpc>
                <a:spcPct val="150000"/>
              </a:lnSpc>
              <a:buFont typeface="Arial" panose="020B0604020202020204" pitchFamily="34" charset="0"/>
              <a:buChar char="•"/>
            </a:pPr>
            <a:r>
              <a:rPr lang="en-US" sz="1400" dirty="0">
                <a:latin typeface="Candara" panose="020E0502030303020204" pitchFamily="34" charset="0"/>
              </a:rPr>
              <a:t>The base pressure of the vacuum pump should be a factor of 10 lower than the required ultimate pressure</a:t>
            </a:r>
            <a:r>
              <a:rPr lang="en-US" sz="1400" dirty="0" smtClean="0">
                <a:latin typeface="Candara" panose="020E0502030303020204" pitchFamily="34" charset="0"/>
              </a:rPr>
              <a:t>.</a:t>
            </a:r>
            <a:endParaRPr lang="en-US" sz="1400" dirty="0">
              <a:latin typeface="Candara" panose="020E0502030303020204" pitchFamily="34" charset="0"/>
            </a:endParaRPr>
          </a:p>
          <a:p>
            <a:pPr marL="171450" indent="-171450">
              <a:lnSpc>
                <a:spcPct val="150000"/>
              </a:lnSpc>
              <a:buFont typeface="Arial" panose="020B0604020202020204" pitchFamily="34" charset="0"/>
              <a:buChar char="•"/>
            </a:pPr>
            <a:r>
              <a:rPr lang="en-US" sz="1400" dirty="0">
                <a:latin typeface="Candara" panose="020E0502030303020204" pitchFamily="34" charset="0"/>
              </a:rPr>
              <a:t>The materials used for the vacuum chamber and components must be optimized for minimum outgassing and have an appropriate surface finish grade.</a:t>
            </a:r>
          </a:p>
          <a:p>
            <a:pPr marL="171450" indent="-171450">
              <a:lnSpc>
                <a:spcPct val="150000"/>
              </a:lnSpc>
              <a:buFont typeface="Arial" panose="020B0604020202020204" pitchFamily="34" charset="0"/>
              <a:buChar char="•"/>
            </a:pPr>
            <a:r>
              <a:rPr lang="en-US" sz="1400" dirty="0">
                <a:latin typeface="Candara" panose="020E0502030303020204" pitchFamily="34" charset="0"/>
              </a:rPr>
              <a:t>Metallic seals (e. g. CF flange connections or </a:t>
            </a:r>
            <a:r>
              <a:rPr lang="en-US" sz="1400" dirty="0" err="1">
                <a:latin typeface="Candara" panose="020E0502030303020204" pitchFamily="34" charset="0"/>
              </a:rPr>
              <a:t>Helicoflex</a:t>
            </a:r>
            <a:r>
              <a:rPr lang="en-US" sz="1400" dirty="0">
                <a:latin typeface="Candara" panose="020E0502030303020204" pitchFamily="34" charset="0"/>
              </a:rPr>
              <a:t> seals for ISO flange standards) should be used.</a:t>
            </a:r>
          </a:p>
          <a:p>
            <a:pPr marL="171450" indent="-171450">
              <a:lnSpc>
                <a:spcPct val="150000"/>
              </a:lnSpc>
              <a:buFont typeface="Arial" panose="020B0604020202020204" pitchFamily="34" charset="0"/>
              <a:buChar char="•"/>
            </a:pPr>
            <a:r>
              <a:rPr lang="en-US" sz="1400" b="1" i="1" dirty="0">
                <a:solidFill>
                  <a:srgbClr val="FF0000"/>
                </a:solidFill>
                <a:latin typeface="Candara" panose="020E0502030303020204" pitchFamily="34" charset="0"/>
              </a:rPr>
              <a:t>Clean work is a must for ultra-high vacuum</a:t>
            </a:r>
            <a:r>
              <a:rPr lang="en-US" sz="1400" dirty="0">
                <a:latin typeface="Candara" panose="020E0502030303020204" pitchFamily="34" charset="0"/>
              </a:rPr>
              <a:t>, </a:t>
            </a:r>
            <a:r>
              <a:rPr lang="en-US" sz="1400" dirty="0" err="1">
                <a:latin typeface="Candara" panose="020E0502030303020204" pitchFamily="34" charset="0"/>
              </a:rPr>
              <a:t>i</a:t>
            </a:r>
            <a:r>
              <a:rPr lang="en-US" sz="1400" dirty="0">
                <a:latin typeface="Candara" panose="020E0502030303020204" pitchFamily="34" charset="0"/>
              </a:rPr>
              <a:t>. e. all parts must be thoroughly cleaned before installation and must be installed with grease-free gloves.</a:t>
            </a:r>
          </a:p>
          <a:p>
            <a:pPr marL="171450" indent="-171450">
              <a:lnSpc>
                <a:spcPct val="150000"/>
              </a:lnSpc>
              <a:buFont typeface="Arial" panose="020B0604020202020204" pitchFamily="34" charset="0"/>
              <a:buChar char="•"/>
            </a:pPr>
            <a:r>
              <a:rPr lang="en-US" sz="1400" dirty="0">
                <a:latin typeface="Candara" panose="020E0502030303020204" pitchFamily="34" charset="0"/>
              </a:rPr>
              <a:t>The equipment and high vacuum pump must be baked out.</a:t>
            </a:r>
          </a:p>
          <a:p>
            <a:pPr marL="171450" indent="-171450">
              <a:lnSpc>
                <a:spcPct val="150000"/>
              </a:lnSpc>
              <a:buFont typeface="Arial" panose="020B0604020202020204" pitchFamily="34" charset="0"/>
              <a:buChar char="•"/>
            </a:pPr>
            <a:r>
              <a:rPr lang="en-US" sz="1400" dirty="0">
                <a:latin typeface="Candara" panose="020E0502030303020204" pitchFamily="34" charset="0"/>
              </a:rPr>
              <a:t>Leaks must be avoided and eliminated prior to activating the heater. </a:t>
            </a:r>
            <a:endParaRPr lang="en-US" sz="1400" dirty="0" smtClean="0">
              <a:latin typeface="Candara" panose="020E0502030303020204" pitchFamily="34" charset="0"/>
            </a:endParaRPr>
          </a:p>
          <a:p>
            <a:pPr marL="171450" indent="-171450">
              <a:lnSpc>
                <a:spcPct val="150000"/>
              </a:lnSpc>
              <a:buFont typeface="Arial" panose="020B0604020202020204" pitchFamily="34" charset="0"/>
              <a:buChar char="•"/>
            </a:pPr>
            <a:r>
              <a:rPr lang="en-US" sz="1400" dirty="0" smtClean="0">
                <a:latin typeface="Candara" panose="020E0502030303020204" pitchFamily="34" charset="0"/>
              </a:rPr>
              <a:t>A </a:t>
            </a:r>
            <a:r>
              <a:rPr lang="en-US" sz="1400" dirty="0">
                <a:latin typeface="Candara" panose="020E0502030303020204" pitchFamily="34" charset="0"/>
              </a:rPr>
              <a:t>helium leak detectors or </a:t>
            </a:r>
            <a:r>
              <a:rPr lang="en-US" sz="1400" dirty="0" smtClean="0">
                <a:latin typeface="Candara" panose="020E0502030303020204" pitchFamily="34" charset="0"/>
              </a:rPr>
              <a:t>mass </a:t>
            </a:r>
            <a:r>
              <a:rPr lang="en-US" sz="1400" dirty="0">
                <a:latin typeface="Candara" panose="020E0502030303020204" pitchFamily="34" charset="0"/>
              </a:rPr>
              <a:t>spectrometer must be used for this purpose</a:t>
            </a:r>
            <a:r>
              <a:rPr lang="en-US" sz="1400" dirty="0" smtClean="0">
                <a:latin typeface="Candara" panose="020E0502030303020204" pitchFamily="34" charset="0"/>
              </a:rPr>
              <a:t>.</a:t>
            </a:r>
          </a:p>
          <a:p>
            <a:pPr algn="just"/>
            <a:endParaRPr lang="en-US" sz="1400" dirty="0">
              <a:latin typeface="Candara" panose="020E0502030303020204" pitchFamily="34" charset="0"/>
            </a:endParaRPr>
          </a:p>
          <a:p>
            <a:pPr algn="just"/>
            <a:r>
              <a:rPr lang="en-US" sz="1400" dirty="0">
                <a:latin typeface="Candara" panose="020E0502030303020204" pitchFamily="34" charset="0"/>
              </a:rPr>
              <a:t>Bake-out significantly increases desorption and diffusion rates, and this produces significantly shorter pumping times. </a:t>
            </a:r>
            <a:r>
              <a:rPr lang="en-US" sz="1400" dirty="0" smtClean="0">
                <a:latin typeface="Candara" panose="020E0502030303020204" pitchFamily="34" charset="0"/>
              </a:rPr>
              <a:t>As one of the last steps in the manufacturing process, chambers for UHV use can be annealed at temperatures of up to 900 °C.</a:t>
            </a:r>
          </a:p>
          <a:p>
            <a:pPr algn="just"/>
            <a:endParaRPr lang="en-US" sz="1400" dirty="0">
              <a:latin typeface="Candara" panose="020E0502030303020204" pitchFamily="34" charset="0"/>
            </a:endParaRPr>
          </a:p>
          <a:p>
            <a:pPr algn="just"/>
            <a:r>
              <a:rPr lang="en-US" sz="1400" dirty="0" smtClean="0">
                <a:latin typeface="Candara" panose="020E0502030303020204" pitchFamily="34" charset="0"/>
              </a:rPr>
              <a:t>N.B:  If stainless steel vessels with an appropriate surface finish grade and metal seals are used, bake-out temperatures of 120°C and heating times of approximately 48 hours are sufficient for advancing into the pressure range of 10</a:t>
            </a:r>
            <a:r>
              <a:rPr lang="en-US" sz="1400" baseline="30000" dirty="0" smtClean="0">
                <a:latin typeface="Candara" panose="020E0502030303020204" pitchFamily="34" charset="0"/>
              </a:rPr>
              <a:t>-10</a:t>
            </a:r>
            <a:r>
              <a:rPr lang="en-US" sz="1400" dirty="0" smtClean="0">
                <a:latin typeface="Candara" panose="020E0502030303020204" pitchFamily="34" charset="0"/>
              </a:rPr>
              <a:t> mbar. </a:t>
            </a:r>
          </a:p>
        </p:txBody>
      </p:sp>
      <p:sp>
        <p:nvSpPr>
          <p:cNvPr id="4" name="Rettangolo 3"/>
          <p:cNvSpPr/>
          <p:nvPr/>
        </p:nvSpPr>
        <p:spPr>
          <a:xfrm>
            <a:off x="3563888" y="332656"/>
            <a:ext cx="1717137" cy="584775"/>
          </a:xfrm>
          <a:prstGeom prst="rect">
            <a:avLst/>
          </a:prstGeom>
        </p:spPr>
        <p:txBody>
          <a:bodyPr wrap="none">
            <a:spAutoFit/>
          </a:bodyPr>
          <a:lstStyle/>
          <a:p>
            <a:r>
              <a:rPr lang="en-US" sz="3200" b="1" i="1" dirty="0">
                <a:latin typeface="Candara" panose="020E0502030303020204" pitchFamily="34" charset="0"/>
              </a:rPr>
              <a:t>Bake-out</a:t>
            </a:r>
          </a:p>
        </p:txBody>
      </p:sp>
    </p:spTree>
    <p:extLst>
      <p:ext uri="{BB962C8B-B14F-4D97-AF65-F5344CB8AC3E}">
        <p14:creationId xmlns:p14="http://schemas.microsoft.com/office/powerpoint/2010/main" val="1371717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DCIM\Camera\IMG_20151007_0933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4" t="32283" b="9747"/>
          <a:stretch/>
        </p:blipFill>
        <p:spPr bwMode="auto">
          <a:xfrm>
            <a:off x="88102" y="1077218"/>
            <a:ext cx="4963950"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01192" y="0"/>
            <a:ext cx="8413623" cy="939360"/>
          </a:xfrm>
          <a:prstGeom prst="rect">
            <a:avLst/>
          </a:prstGeom>
        </p:spPr>
        <p:txBody>
          <a:bodyPr wrap="square">
            <a:spAutoFit/>
          </a:bodyPr>
          <a:lstStyle/>
          <a:p>
            <a:pPr algn="ctr">
              <a:lnSpc>
                <a:spcPct val="200000"/>
              </a:lnSpc>
            </a:pPr>
            <a:r>
              <a:rPr lang="it-IT" sz="3200" b="1" i="1" dirty="0" smtClean="0">
                <a:latin typeface="Candara" panose="020E0502030303020204" pitchFamily="34" charset="0"/>
              </a:rPr>
              <a:t>LABORATORY EXPERIENCE</a:t>
            </a:r>
            <a:endParaRPr lang="it-IT" sz="3200" b="1" i="1" dirty="0">
              <a:latin typeface="Candara" panose="020E0502030303020204" pitchFamily="34" charset="0"/>
            </a:endParaRPr>
          </a:p>
        </p:txBody>
      </p:sp>
      <p:pic>
        <p:nvPicPr>
          <p:cNvPr id="10" name="Picture 2" descr="C:\Users\Fara\Documents\Scuola Vuoto LNF\schema scuola.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96" t="3492" r="15874" b="54336"/>
          <a:stretch/>
        </p:blipFill>
        <p:spPr bwMode="auto">
          <a:xfrm>
            <a:off x="4067944" y="3121152"/>
            <a:ext cx="5076056" cy="359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24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3fd247798cf88ead658-efb7b8a40ae984d5ce8cbafce656509e.r26.cf2.rackcdn.com/440CA36B-BE6D-44B1-B7F9-3472715AD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3277" cy="687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77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78919" y="4653136"/>
            <a:ext cx="7520940" cy="1491617"/>
          </a:xfrm>
        </p:spPr>
        <p:txBody>
          <a:bodyPr>
            <a:normAutofit/>
          </a:bodyPr>
          <a:lstStyle/>
          <a:p>
            <a:endParaRPr lang="it-IT" sz="6000" dirty="0" smtClean="0"/>
          </a:p>
          <a:p>
            <a:endParaRPr lang="it-IT" sz="6000" dirty="0"/>
          </a:p>
          <a:p>
            <a:endParaRPr lang="it-IT" sz="6000" dirty="0"/>
          </a:p>
          <a:p>
            <a:endParaRPr lang="it-IT" sz="6000" dirty="0"/>
          </a:p>
          <a:p>
            <a:endParaRPr lang="it-IT" sz="6000" dirty="0"/>
          </a:p>
          <a:p>
            <a:endParaRPr lang="it-IT" dirty="0" smtClean="0"/>
          </a:p>
          <a:p>
            <a:endParaRPr lang="it-IT" dirty="0"/>
          </a:p>
        </p:txBody>
      </p:sp>
      <p:sp>
        <p:nvSpPr>
          <p:cNvPr id="15" name="Rettangolo 14"/>
          <p:cNvSpPr/>
          <p:nvPr/>
        </p:nvSpPr>
        <p:spPr>
          <a:xfrm>
            <a:off x="1393894" y="116632"/>
            <a:ext cx="6451049" cy="584775"/>
          </a:xfrm>
          <a:prstGeom prst="rect">
            <a:avLst/>
          </a:prstGeom>
        </p:spPr>
        <p:txBody>
          <a:bodyPr wrap="square">
            <a:spAutoFit/>
          </a:bodyPr>
          <a:lstStyle/>
          <a:p>
            <a:r>
              <a:rPr lang="it-IT" sz="3200" b="1" i="1" dirty="0" err="1" smtClean="0">
                <a:solidFill>
                  <a:schemeClr val="tx1">
                    <a:lumMod val="85000"/>
                    <a:lumOff val="15000"/>
                  </a:schemeClr>
                </a:solidFill>
                <a:latin typeface="Candara" panose="020E0502030303020204" pitchFamily="34" charset="0"/>
                <a:ea typeface="+mj-ea"/>
                <a:cs typeface="+mj-cs"/>
              </a:rPr>
              <a:t>Vacuum</a:t>
            </a:r>
            <a:r>
              <a:rPr lang="it-IT" sz="3200" b="1" i="1" dirty="0" smtClean="0">
                <a:solidFill>
                  <a:schemeClr val="tx1">
                    <a:lumMod val="85000"/>
                    <a:lumOff val="15000"/>
                  </a:schemeClr>
                </a:solidFill>
                <a:latin typeface="Candara" panose="020E0502030303020204" pitchFamily="34" charset="0"/>
                <a:ea typeface="+mj-ea"/>
                <a:cs typeface="+mj-cs"/>
              </a:rPr>
              <a:t> </a:t>
            </a:r>
            <a:r>
              <a:rPr lang="it-IT" sz="3200" b="1" i="1" dirty="0">
                <a:solidFill>
                  <a:schemeClr val="tx1">
                    <a:lumMod val="85000"/>
                    <a:lumOff val="15000"/>
                  </a:schemeClr>
                </a:solidFill>
                <a:latin typeface="Candara" panose="020E0502030303020204" pitchFamily="34" charset="0"/>
                <a:ea typeface="+mj-ea"/>
                <a:cs typeface="+mj-cs"/>
              </a:rPr>
              <a:t>Definition and Applications</a:t>
            </a:r>
          </a:p>
        </p:txBody>
      </p:sp>
      <p:grpSp>
        <p:nvGrpSpPr>
          <p:cNvPr id="5" name="Gruppo 4"/>
          <p:cNvGrpSpPr/>
          <p:nvPr/>
        </p:nvGrpSpPr>
        <p:grpSpPr>
          <a:xfrm>
            <a:off x="4190222" y="972868"/>
            <a:ext cx="4875923" cy="1521713"/>
            <a:chOff x="0" y="2343312"/>
            <a:chExt cx="4875923" cy="1492029"/>
          </a:xfrm>
        </p:grpSpPr>
        <p:sp>
          <p:nvSpPr>
            <p:cNvPr id="13" name="Segnaposto contenuto 1"/>
            <p:cNvSpPr txBox="1">
              <a:spLocks/>
            </p:cNvSpPr>
            <p:nvPr/>
          </p:nvSpPr>
          <p:spPr>
            <a:xfrm>
              <a:off x="0" y="2403892"/>
              <a:ext cx="4860032" cy="143144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n-US" sz="1400" b="1" dirty="0" smtClean="0">
                  <a:solidFill>
                    <a:schemeClr val="tx1"/>
                  </a:solidFill>
                  <a:latin typeface="Candara" panose="020E0502030303020204" pitchFamily="34" charset="0"/>
                </a:rPr>
                <a:t>Vacuum science </a:t>
              </a:r>
              <a:r>
                <a:rPr lang="en-US" sz="1400" dirty="0" smtClean="0">
                  <a:solidFill>
                    <a:schemeClr val="tx1"/>
                  </a:solidFill>
                  <a:latin typeface="Candara" panose="020E0502030303020204" pitchFamily="34" charset="0"/>
                </a:rPr>
                <a:t>studies behavior of rarefied gases, interactions between gas and solid surfaces (adsorption and desorption),  etc.</a:t>
              </a:r>
            </a:p>
            <a:p>
              <a:pPr algn="just"/>
              <a:r>
                <a:rPr lang="en-US" sz="1400" b="1" dirty="0" smtClean="0">
                  <a:solidFill>
                    <a:schemeClr val="tx1"/>
                  </a:solidFill>
                  <a:latin typeface="Candara" panose="020E0502030303020204" pitchFamily="34" charset="0"/>
                </a:rPr>
                <a:t>Vacuum technology </a:t>
              </a:r>
              <a:r>
                <a:rPr lang="en-US" sz="1400" dirty="0" smtClean="0">
                  <a:solidFill>
                    <a:schemeClr val="tx1"/>
                  </a:solidFill>
                  <a:latin typeface="Candara" panose="020E0502030303020204" pitchFamily="34" charset="0"/>
                </a:rPr>
                <a:t>covers wide range of vacuum pumping, instrumentations, materials engineering, and surface engineering,…</a:t>
              </a:r>
              <a:endParaRPr lang="en-US" sz="1400" dirty="0">
                <a:solidFill>
                  <a:schemeClr val="tx1"/>
                </a:solidFill>
                <a:latin typeface="Candara" panose="020E0502030303020204" pitchFamily="34" charset="0"/>
              </a:endParaRPr>
            </a:p>
          </p:txBody>
        </p:sp>
        <p:sp>
          <p:nvSpPr>
            <p:cNvPr id="4" name="Rettangolo arrotondato 3"/>
            <p:cNvSpPr/>
            <p:nvPr/>
          </p:nvSpPr>
          <p:spPr>
            <a:xfrm>
              <a:off x="15891" y="2343312"/>
              <a:ext cx="4860032" cy="147673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Rectangle 4"/>
          <p:cNvSpPr>
            <a:spLocks noChangeArrowheads="1"/>
          </p:cNvSpPr>
          <p:nvPr/>
        </p:nvSpPr>
        <p:spPr bwMode="auto">
          <a:xfrm>
            <a:off x="83859" y="2924944"/>
            <a:ext cx="42001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r>
              <a:rPr lang="it-IT" altLang="it-IT" sz="1400" b="1" dirty="0" smtClean="0">
                <a:solidFill>
                  <a:srgbClr val="0070C0"/>
                </a:solidFill>
                <a:latin typeface="Candara" panose="020E0502030303020204" pitchFamily="34" charset="0"/>
              </a:rPr>
              <a:t>a) To </a:t>
            </a:r>
            <a:r>
              <a:rPr lang="en-US" altLang="it-IT" sz="1400" b="1" dirty="0" smtClean="0">
                <a:solidFill>
                  <a:srgbClr val="0070C0"/>
                </a:solidFill>
                <a:latin typeface="Candara" panose="020E0502030303020204" pitchFamily="34" charset="0"/>
              </a:rPr>
              <a:t>Avoid</a:t>
            </a:r>
            <a:r>
              <a:rPr lang="it-IT" altLang="it-IT" sz="1400" b="1" dirty="0" smtClean="0">
                <a:solidFill>
                  <a:srgbClr val="0070C0"/>
                </a:solidFill>
                <a:latin typeface="Candara" panose="020E0502030303020204" pitchFamily="34" charset="0"/>
              </a:rPr>
              <a:t> </a:t>
            </a:r>
            <a:r>
              <a:rPr lang="en-US" sz="1400" b="1" dirty="0">
                <a:solidFill>
                  <a:srgbClr val="0070C0"/>
                </a:solidFill>
                <a:latin typeface="Candara" panose="020E0502030303020204" pitchFamily="34" charset="0"/>
              </a:rPr>
              <a:t>chemical and physical processes caused by </a:t>
            </a:r>
            <a:r>
              <a:rPr lang="en-US" sz="1400" b="1" dirty="0" smtClean="0">
                <a:solidFill>
                  <a:srgbClr val="0070C0"/>
                </a:solidFill>
                <a:latin typeface="Candara" panose="020E0502030303020204" pitchFamily="34" charset="0"/>
              </a:rPr>
              <a:t>atmospheric gases </a:t>
            </a:r>
            <a:r>
              <a:rPr lang="it-IT" altLang="it-IT" sz="1400" dirty="0" smtClean="0">
                <a:latin typeface="Candara" panose="020E0502030303020204" pitchFamily="34" charset="0"/>
              </a:rPr>
              <a:t>(</a:t>
            </a:r>
            <a:r>
              <a:rPr lang="it-IT" altLang="it-IT" sz="1400" dirty="0" err="1" smtClean="0">
                <a:latin typeface="Candara" panose="020E0502030303020204" pitchFamily="34" charset="0"/>
              </a:rPr>
              <a:t>e.g</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during</a:t>
            </a:r>
            <a:r>
              <a:rPr lang="it-IT" altLang="it-IT" sz="1400" dirty="0" smtClean="0">
                <a:latin typeface="Candara" panose="020E0502030303020204" pitchFamily="34" charset="0"/>
              </a:rPr>
              <a:t> </a:t>
            </a:r>
            <a:r>
              <a:rPr lang="it-IT" altLang="it-IT" sz="1400" dirty="0">
                <a:latin typeface="Candara" panose="020E0502030303020204" pitchFamily="34" charset="0"/>
              </a:rPr>
              <a:t>the fusion </a:t>
            </a:r>
            <a:r>
              <a:rPr lang="it-IT" altLang="it-IT" sz="1400" dirty="0" smtClean="0">
                <a:latin typeface="Candara" panose="020E0502030303020204" pitchFamily="34" charset="0"/>
              </a:rPr>
              <a:t> of </a:t>
            </a:r>
            <a:r>
              <a:rPr lang="it-IT" altLang="it-IT" sz="1400" dirty="0" err="1" smtClean="0">
                <a:latin typeface="Candara" panose="020E0502030303020204" pitchFamily="34" charset="0"/>
              </a:rPr>
              <a:t>particular</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reactive</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metals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like</a:t>
            </a:r>
            <a:r>
              <a:rPr lang="it-IT" altLang="it-IT" sz="1400" dirty="0" smtClean="0">
                <a:latin typeface="Candara" panose="020E0502030303020204" pitchFamily="34" charset="0"/>
              </a:rPr>
              <a:t> Ti,…);</a:t>
            </a:r>
          </a:p>
          <a:p>
            <a:pPr algn="just" eaLnBrk="1" hangingPunct="1"/>
            <a:endParaRPr lang="it-IT" altLang="it-IT" sz="1400" dirty="0">
              <a:latin typeface="Candara" panose="020E0502030303020204" pitchFamily="34" charset="0"/>
            </a:endParaRPr>
          </a:p>
          <a:p>
            <a:pPr algn="just" eaLnBrk="1" hangingPunct="1"/>
            <a:r>
              <a:rPr lang="it-IT" altLang="it-IT" sz="1400" b="1" dirty="0">
                <a:solidFill>
                  <a:srgbClr val="0070C0"/>
                </a:solidFill>
                <a:latin typeface="Candara" panose="020E0502030303020204" pitchFamily="34" charset="0"/>
              </a:rPr>
              <a:t>b)</a:t>
            </a:r>
            <a:r>
              <a:rPr lang="it-IT" altLang="it-IT" sz="1400" dirty="0">
                <a:latin typeface="Candara" panose="020E0502030303020204" pitchFamily="34" charset="0"/>
              </a:rPr>
              <a:t> </a:t>
            </a:r>
            <a:r>
              <a:rPr lang="it-IT" altLang="it-IT" sz="1400" b="1" dirty="0" smtClean="0">
                <a:solidFill>
                  <a:srgbClr val="0070C0"/>
                </a:solidFill>
                <a:latin typeface="Candara" panose="020E0502030303020204" pitchFamily="34" charset="0"/>
              </a:rPr>
              <a:t>To </a:t>
            </a:r>
            <a:r>
              <a:rPr lang="it-IT" altLang="it-IT" sz="1400" b="1" dirty="0" err="1" smtClean="0">
                <a:solidFill>
                  <a:srgbClr val="0070C0"/>
                </a:solidFill>
                <a:latin typeface="Candara" panose="020E0502030303020204" pitchFamily="34" charset="0"/>
              </a:rPr>
              <a:t>increase</a:t>
            </a:r>
            <a:r>
              <a:rPr lang="it-IT" altLang="it-IT" sz="1400" b="1" dirty="0" smtClean="0">
                <a:solidFill>
                  <a:srgbClr val="0070C0"/>
                </a:solidFill>
                <a:latin typeface="Candara" panose="020E0502030303020204" pitchFamily="34" charset="0"/>
              </a:rPr>
              <a:t> the </a:t>
            </a:r>
            <a:r>
              <a:rPr lang="it-IT" altLang="it-IT" sz="1400" b="1" dirty="0" err="1" smtClean="0">
                <a:solidFill>
                  <a:srgbClr val="0070C0"/>
                </a:solidFill>
                <a:latin typeface="Candara" panose="020E0502030303020204" pitchFamily="34" charset="0"/>
              </a:rPr>
              <a:t>mean</a:t>
            </a:r>
            <a:r>
              <a:rPr lang="it-IT" altLang="it-IT" sz="1400" b="1" dirty="0" smtClean="0">
                <a:solidFill>
                  <a:srgbClr val="0070C0"/>
                </a:solidFill>
                <a:latin typeface="Candara" panose="020E0502030303020204" pitchFamily="34" charset="0"/>
              </a:rPr>
              <a:t> free </a:t>
            </a:r>
            <a:r>
              <a:rPr lang="it-IT" altLang="it-IT" sz="1400" b="1" dirty="0" err="1" smtClean="0">
                <a:solidFill>
                  <a:srgbClr val="0070C0"/>
                </a:solidFill>
                <a:latin typeface="Candara" panose="020E0502030303020204" pitchFamily="34" charset="0"/>
              </a:rPr>
              <a:t>path</a:t>
            </a:r>
            <a:r>
              <a:rPr lang="it-IT" altLang="it-IT" sz="1400" b="1" dirty="0" smtClean="0">
                <a:solidFill>
                  <a:srgbClr val="0070C0"/>
                </a:solidFill>
                <a:latin typeface="Candara" panose="020E0502030303020204" pitchFamily="34" charset="0"/>
              </a:rPr>
              <a:t> of </a:t>
            </a:r>
            <a:r>
              <a:rPr lang="it-IT" altLang="it-IT" sz="1400" b="1" dirty="0" err="1" smtClean="0">
                <a:solidFill>
                  <a:srgbClr val="0070C0"/>
                </a:solidFill>
                <a:latin typeface="Candara" panose="020E0502030303020204" pitchFamily="34" charset="0"/>
              </a:rPr>
              <a:t>molecules</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atoms</a:t>
            </a:r>
            <a:r>
              <a:rPr lang="it-IT" altLang="it-IT" sz="1400" b="1" dirty="0" smtClean="0">
                <a:solidFill>
                  <a:srgbClr val="0070C0"/>
                </a:solidFill>
                <a:latin typeface="Candara" panose="020E0502030303020204" pitchFamily="34" charset="0"/>
              </a:rPr>
              <a:t> and </a:t>
            </a:r>
            <a:r>
              <a:rPr lang="it-IT" altLang="it-IT" sz="1400" b="1" dirty="0" err="1" smtClean="0">
                <a:solidFill>
                  <a:srgbClr val="0070C0"/>
                </a:solidFill>
                <a:latin typeface="Candara" panose="020E0502030303020204" pitchFamily="34" charset="0"/>
              </a:rPr>
              <a:t>ions</a:t>
            </a:r>
            <a:r>
              <a:rPr lang="it-IT" altLang="it-IT" sz="1400" b="1" dirty="0" smtClean="0">
                <a:solidFill>
                  <a:srgbClr val="0070C0"/>
                </a:solidFill>
                <a:latin typeface="Candara" panose="020E0502030303020204" pitchFamily="34" charset="0"/>
              </a:rPr>
              <a:t> </a:t>
            </a:r>
            <a:r>
              <a:rPr lang="it-IT" altLang="it-IT" sz="1400" dirty="0" err="1" smtClean="0">
                <a:latin typeface="Candara" panose="020E0502030303020204" pitchFamily="34" charset="0"/>
              </a:rPr>
              <a:t>avoid</a:t>
            </a:r>
            <a:r>
              <a:rPr lang="it-IT" altLang="it-IT" sz="1400" dirty="0" smtClean="0">
                <a:latin typeface="Candara" panose="020E0502030303020204" pitchFamily="34" charset="0"/>
              </a:rPr>
              <a:t> the </a:t>
            </a:r>
            <a:r>
              <a:rPr lang="it-IT" altLang="it-IT" sz="1400" dirty="0" err="1" smtClean="0">
                <a:latin typeface="Candara" panose="020E0502030303020204" pitchFamily="34" charset="0"/>
              </a:rPr>
              <a:t>impacts</a:t>
            </a:r>
            <a:r>
              <a:rPr lang="it-IT" altLang="it-IT" sz="1400" dirty="0" smtClean="0">
                <a:latin typeface="Candara" panose="020E0502030303020204" pitchFamily="34" charset="0"/>
              </a:rPr>
              <a:t> with </a:t>
            </a:r>
            <a:r>
              <a:rPr lang="it-IT" altLang="it-IT" sz="1400" dirty="0" err="1" smtClean="0">
                <a:latin typeface="Candara" panose="020E0502030303020204" pitchFamily="34" charset="0"/>
              </a:rPr>
              <a:t>residual</a:t>
            </a:r>
            <a:r>
              <a:rPr lang="it-IT" altLang="it-IT" sz="1400" dirty="0" smtClean="0">
                <a:latin typeface="Candara" panose="020E0502030303020204" pitchFamily="34" charset="0"/>
              </a:rPr>
              <a:t> gas </a:t>
            </a:r>
            <a:r>
              <a:rPr lang="it-IT" altLang="it-IT" sz="1400" dirty="0" err="1" smtClean="0">
                <a:latin typeface="Candara" panose="020E0502030303020204" pitchFamily="34" charset="0"/>
              </a:rPr>
              <a:t>molecules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e.g</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Metalization</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processes</a:t>
            </a:r>
            <a:r>
              <a:rPr lang="it-IT" altLang="it-IT" sz="1400" dirty="0">
                <a:latin typeface="Candara" panose="020E0502030303020204" pitchFamily="34" charset="0"/>
              </a:rPr>
              <a:t> </a:t>
            </a:r>
            <a:r>
              <a:rPr lang="it-IT" altLang="it-IT" sz="1400" dirty="0" smtClean="0">
                <a:latin typeface="Candara" panose="020E0502030303020204" pitchFamily="34" charset="0"/>
              </a:rPr>
              <a:t>under </a:t>
            </a:r>
            <a:r>
              <a:rPr lang="it-IT" altLang="it-IT" sz="1400" dirty="0" err="1" smtClean="0">
                <a:latin typeface="Candara" panose="020E0502030303020204" pitchFamily="34" charset="0"/>
              </a:rPr>
              <a:t>vacuum</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particles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accelerators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ion</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implantation</a:t>
            </a:r>
            <a:r>
              <a:rPr lang="it-IT" altLang="it-IT" sz="1400" dirty="0" smtClean="0">
                <a:latin typeface="Candara" panose="020E0502030303020204" pitchFamily="34" charset="0"/>
              </a:rPr>
              <a:t>,…) </a:t>
            </a:r>
          </a:p>
          <a:p>
            <a:pPr algn="just" eaLnBrk="1" hangingPunct="1"/>
            <a:endParaRPr lang="it-IT" altLang="it-IT" sz="1400" dirty="0" smtClean="0">
              <a:latin typeface="Candara" panose="020E0502030303020204" pitchFamily="34" charset="0"/>
            </a:endParaRPr>
          </a:p>
          <a:p>
            <a:pPr algn="just" eaLnBrk="1" hangingPunct="1"/>
            <a:r>
              <a:rPr lang="it-IT" altLang="it-IT" sz="1400" b="1" dirty="0" smtClean="0">
                <a:solidFill>
                  <a:srgbClr val="0070C0"/>
                </a:solidFill>
                <a:latin typeface="Candara" panose="020E0502030303020204" pitchFamily="34" charset="0"/>
              </a:rPr>
              <a:t>c) To </a:t>
            </a:r>
            <a:r>
              <a:rPr lang="it-IT" altLang="it-IT" sz="1400" b="1" dirty="0" err="1" smtClean="0">
                <a:solidFill>
                  <a:srgbClr val="0070C0"/>
                </a:solidFill>
                <a:latin typeface="Candara" panose="020E0502030303020204" pitchFamily="34" charset="0"/>
              </a:rPr>
              <a:t>increase</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thermal</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insulation</a:t>
            </a:r>
            <a:r>
              <a:rPr lang="it-IT" altLang="it-IT" sz="1400" b="1" dirty="0" smtClean="0">
                <a:solidFill>
                  <a:srgbClr val="0070C0"/>
                </a:solidFill>
                <a:latin typeface="Candara" panose="020E0502030303020204" pitchFamily="34" charset="0"/>
              </a:rPr>
              <a:t> </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e.g</a:t>
            </a:r>
            <a:r>
              <a:rPr lang="it-IT" altLang="it-IT" sz="1400" dirty="0" smtClean="0">
                <a:latin typeface="Candara" panose="020E0502030303020204" pitchFamily="34" charset="0"/>
              </a:rPr>
              <a:t>: in the </a:t>
            </a:r>
            <a:r>
              <a:rPr lang="it-IT" altLang="it-IT" sz="1400" dirty="0" err="1" smtClean="0">
                <a:latin typeface="Candara" panose="020E0502030303020204" pitchFamily="34" charset="0"/>
              </a:rPr>
              <a:t>Dewars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criogenics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systems</a:t>
            </a:r>
            <a:r>
              <a:rPr lang="it-IT" altLang="it-IT" sz="1400" dirty="0" smtClean="0">
                <a:latin typeface="Candara" panose="020E0502030303020204" pitchFamily="34" charset="0"/>
              </a:rPr>
              <a:t>)</a:t>
            </a:r>
          </a:p>
          <a:p>
            <a:pPr algn="just" eaLnBrk="1" hangingPunct="1"/>
            <a:r>
              <a:rPr lang="it-IT" altLang="it-IT" sz="1400" b="1" dirty="0">
                <a:solidFill>
                  <a:srgbClr val="0070C0"/>
                </a:solidFill>
                <a:latin typeface="Candara" panose="020E0502030303020204" pitchFamily="34" charset="0"/>
              </a:rPr>
              <a:t/>
            </a:r>
            <a:br>
              <a:rPr lang="it-IT" altLang="it-IT" sz="1400" b="1" dirty="0">
                <a:solidFill>
                  <a:srgbClr val="0070C0"/>
                </a:solidFill>
                <a:latin typeface="Candara" panose="020E0502030303020204" pitchFamily="34" charset="0"/>
              </a:rPr>
            </a:br>
            <a:r>
              <a:rPr lang="it-IT" altLang="it-IT" sz="1400" b="1" dirty="0" smtClean="0">
                <a:solidFill>
                  <a:srgbClr val="0070C0"/>
                </a:solidFill>
                <a:latin typeface="Candara" panose="020E0502030303020204" pitchFamily="34" charset="0"/>
              </a:rPr>
              <a:t>d) To simulate some </a:t>
            </a:r>
            <a:r>
              <a:rPr lang="it-IT" altLang="it-IT" sz="1400" b="1" dirty="0" err="1" smtClean="0">
                <a:solidFill>
                  <a:srgbClr val="0070C0"/>
                </a:solidFill>
                <a:latin typeface="Candara" panose="020E0502030303020204" pitchFamily="34" charset="0"/>
              </a:rPr>
              <a:t>particulars</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physical</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situations</a:t>
            </a:r>
            <a:r>
              <a:rPr lang="it-IT" altLang="it-IT" sz="1400" b="1" dirty="0" smtClean="0">
                <a:solidFill>
                  <a:srgbClr val="0070C0"/>
                </a:solidFill>
                <a:latin typeface="Candara" panose="020E0502030303020204" pitchFamily="34" charset="0"/>
              </a:rPr>
              <a:t>  </a:t>
            </a:r>
            <a:r>
              <a:rPr lang="it-IT" altLang="it-IT" sz="1400" dirty="0" smtClean="0">
                <a:latin typeface="Candara" panose="020E0502030303020204" pitchFamily="34" charset="0"/>
              </a:rPr>
              <a:t>(e.g. </a:t>
            </a:r>
            <a:r>
              <a:rPr lang="it-IT" altLang="it-IT" sz="1400" dirty="0" err="1" smtClean="0">
                <a:latin typeface="Candara" panose="020E0502030303020204" pitchFamily="34" charset="0"/>
              </a:rPr>
              <a:t>chamber</a:t>
            </a:r>
            <a:r>
              <a:rPr lang="it-IT" altLang="it-IT" sz="1400" dirty="0" smtClean="0">
                <a:latin typeface="Candara" panose="020E0502030303020204" pitchFamily="34" charset="0"/>
              </a:rPr>
              <a:t> of </a:t>
            </a:r>
            <a:r>
              <a:rPr lang="it-IT" altLang="it-IT" sz="1400" dirty="0" err="1" smtClean="0">
                <a:latin typeface="Candara" panose="020E0502030303020204" pitchFamily="34" charset="0"/>
              </a:rPr>
              <a:t>space</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simulation</a:t>
            </a:r>
            <a:r>
              <a:rPr lang="it-IT" altLang="it-IT" sz="1400" dirty="0" smtClean="0">
                <a:latin typeface="Candara" panose="020E0502030303020204" pitchFamily="34" charset="0"/>
              </a:rPr>
              <a:t> for test on </a:t>
            </a:r>
            <a:r>
              <a:rPr lang="it-IT" altLang="it-IT" sz="1400" dirty="0" err="1" smtClean="0">
                <a:latin typeface="Candara" panose="020E0502030303020204" pitchFamily="34" charset="0"/>
              </a:rPr>
              <a:t>satellites</a:t>
            </a:r>
            <a:r>
              <a:rPr lang="it-IT" altLang="it-IT" sz="1400" dirty="0" smtClean="0">
                <a:latin typeface="Candara" panose="020E0502030303020204" pitchFamily="34" charset="0"/>
              </a:rPr>
              <a:t> or </a:t>
            </a:r>
            <a:r>
              <a:rPr lang="it-IT" altLang="it-IT" sz="1400" dirty="0" err="1" smtClean="0">
                <a:latin typeface="Candara" panose="020E0502030303020204" pitchFamily="34" charset="0"/>
              </a:rPr>
              <a:t>space</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stations</a:t>
            </a:r>
            <a:r>
              <a:rPr lang="it-IT" altLang="it-IT" sz="1400" dirty="0" smtClean="0">
                <a:latin typeface="Candara" panose="020E0502030303020204" pitchFamily="34" charset="0"/>
              </a:rPr>
              <a:t>)</a:t>
            </a:r>
          </a:p>
          <a:p>
            <a:pPr algn="just" eaLnBrk="1" hangingPunct="1"/>
            <a:endParaRPr lang="it-IT" altLang="it-IT" sz="1400" dirty="0">
              <a:latin typeface="Candara" panose="020E0502030303020204" pitchFamily="34" charset="0"/>
            </a:endParaRPr>
          </a:p>
          <a:p>
            <a:pPr algn="just" eaLnBrk="1" hangingPunct="1"/>
            <a:r>
              <a:rPr lang="it-IT" altLang="it-IT" sz="1400" b="1" dirty="0" smtClean="0">
                <a:solidFill>
                  <a:srgbClr val="0070C0"/>
                </a:solidFill>
                <a:latin typeface="Candara" panose="020E0502030303020204" pitchFamily="34" charset="0"/>
              </a:rPr>
              <a:t>e) </a:t>
            </a:r>
            <a:r>
              <a:rPr lang="it-IT" altLang="it-IT" sz="1400" b="1" dirty="0" err="1" smtClean="0">
                <a:solidFill>
                  <a:srgbClr val="0070C0"/>
                </a:solidFill>
                <a:latin typeface="Candara" panose="020E0502030303020204" pitchFamily="34" charset="0"/>
              </a:rPr>
              <a:t>Food</a:t>
            </a:r>
            <a:r>
              <a:rPr lang="it-IT" altLang="it-IT" sz="1400" b="1" dirty="0" smtClean="0">
                <a:solidFill>
                  <a:srgbClr val="0070C0"/>
                </a:solidFill>
                <a:latin typeface="Candara" panose="020E0502030303020204" pitchFamily="34" charset="0"/>
              </a:rPr>
              <a:t> and packaging, </a:t>
            </a:r>
            <a:r>
              <a:rPr lang="it-IT" altLang="it-IT" sz="1400" b="1" dirty="0" err="1" smtClean="0">
                <a:solidFill>
                  <a:srgbClr val="0070C0"/>
                </a:solidFill>
                <a:latin typeface="Candara" panose="020E0502030303020204" pitchFamily="34" charset="0"/>
              </a:rPr>
              <a:t>brazing</a:t>
            </a:r>
            <a:r>
              <a:rPr lang="it-IT" altLang="it-IT" sz="1400" b="1" dirty="0" smtClean="0">
                <a:solidFill>
                  <a:srgbClr val="0070C0"/>
                </a:solidFill>
                <a:latin typeface="Candara" panose="020E0502030303020204" pitchFamily="34" charset="0"/>
              </a:rPr>
              <a:t> in </a:t>
            </a:r>
            <a:r>
              <a:rPr lang="it-IT" altLang="it-IT" sz="1400" b="1" dirty="0" err="1" smtClean="0">
                <a:solidFill>
                  <a:srgbClr val="0070C0"/>
                </a:solidFill>
                <a:latin typeface="Candara" panose="020E0502030303020204" pitchFamily="34" charset="0"/>
              </a:rPr>
              <a:t>furnaces</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sputtering</a:t>
            </a:r>
            <a:r>
              <a:rPr lang="it-IT" altLang="it-IT" sz="1400" b="1" dirty="0" smtClean="0">
                <a:solidFill>
                  <a:srgbClr val="0070C0"/>
                </a:solidFill>
                <a:latin typeface="Candara" panose="020E0502030303020204" pitchFamily="34" charset="0"/>
              </a:rPr>
              <a:t> </a:t>
            </a:r>
            <a:r>
              <a:rPr lang="it-IT" altLang="it-IT" sz="1400" b="1" dirty="0" err="1" smtClean="0">
                <a:solidFill>
                  <a:srgbClr val="0070C0"/>
                </a:solidFill>
                <a:latin typeface="Candara" panose="020E0502030303020204" pitchFamily="34" charset="0"/>
              </a:rPr>
              <a:t>processes</a:t>
            </a:r>
            <a:r>
              <a:rPr lang="it-IT" altLang="it-IT" sz="1400" b="1" dirty="0" smtClean="0">
                <a:solidFill>
                  <a:srgbClr val="0070C0"/>
                </a:solidFill>
                <a:latin typeface="Candara" panose="020E0502030303020204" pitchFamily="34" charset="0"/>
              </a:rPr>
              <a:t>,…</a:t>
            </a:r>
            <a:endParaRPr lang="it-IT" altLang="it-IT" sz="1400" b="1" dirty="0">
              <a:solidFill>
                <a:srgbClr val="0070C0"/>
              </a:solidFill>
              <a:latin typeface="Calibri" pitchFamily="34" charset="0"/>
            </a:endParaRPr>
          </a:p>
        </p:txBody>
      </p:sp>
      <p:sp>
        <p:nvSpPr>
          <p:cNvPr id="10" name="CasellaDiTesto 9"/>
          <p:cNvSpPr txBox="1"/>
          <p:nvPr/>
        </p:nvSpPr>
        <p:spPr>
          <a:xfrm>
            <a:off x="3203848" y="2500667"/>
            <a:ext cx="2463560" cy="523220"/>
          </a:xfrm>
          <a:prstGeom prst="rect">
            <a:avLst/>
          </a:prstGeom>
          <a:noFill/>
        </p:spPr>
        <p:txBody>
          <a:bodyPr wrap="none" rtlCol="0">
            <a:spAutoFit/>
          </a:bodyPr>
          <a:lstStyle/>
          <a:p>
            <a:r>
              <a:rPr lang="it-IT" sz="2800" b="1" dirty="0" smtClean="0">
                <a:latin typeface="Candara" pitchFamily="34" charset="0"/>
              </a:rPr>
              <a:t>APPLICATIONS</a:t>
            </a:r>
            <a:endParaRPr lang="it-IT" sz="2800" b="1" dirty="0">
              <a:latin typeface="Candara" pitchFamily="34" charset="0"/>
            </a:endParaRPr>
          </a:p>
        </p:txBody>
      </p:sp>
      <p:grpSp>
        <p:nvGrpSpPr>
          <p:cNvPr id="14" name="Gruppo 13"/>
          <p:cNvGrpSpPr/>
          <p:nvPr/>
        </p:nvGrpSpPr>
        <p:grpSpPr>
          <a:xfrm>
            <a:off x="228549" y="1155540"/>
            <a:ext cx="3024336" cy="1193340"/>
            <a:chOff x="223688" y="1210312"/>
            <a:chExt cx="3772248" cy="936104"/>
          </a:xfrm>
        </p:grpSpPr>
        <p:sp>
          <p:nvSpPr>
            <p:cNvPr id="7" name="Rettangolo 6"/>
            <p:cNvSpPr/>
            <p:nvPr/>
          </p:nvSpPr>
          <p:spPr>
            <a:xfrm>
              <a:off x="295344" y="1294532"/>
              <a:ext cx="3700592" cy="748440"/>
            </a:xfrm>
            <a:prstGeom prst="rect">
              <a:avLst/>
            </a:prstGeom>
          </p:spPr>
          <p:txBody>
            <a:bodyPr wrap="square">
              <a:spAutoFit/>
            </a:bodyPr>
            <a:lstStyle/>
            <a:p>
              <a:pPr algn="just"/>
              <a:r>
                <a:rPr lang="en-US" sz="1400" b="1" dirty="0" smtClean="0">
                  <a:latin typeface="Candara" panose="020E0502030303020204" pitchFamily="34" charset="0"/>
                </a:rPr>
                <a:t>A</a:t>
              </a:r>
              <a:r>
                <a:rPr lang="en-US" sz="1400" dirty="0" smtClean="0">
                  <a:latin typeface="Candara" panose="020E0502030303020204" pitchFamily="34" charset="0"/>
                </a:rPr>
                <a:t> </a:t>
              </a:r>
              <a:r>
                <a:rPr lang="en-US" sz="1400" b="1" dirty="0">
                  <a:latin typeface="Candara" panose="020E0502030303020204" pitchFamily="34" charset="0"/>
                </a:rPr>
                <a:t>vacuum is the state of a gas where the </a:t>
              </a:r>
              <a:r>
                <a:rPr lang="en-US" sz="1400" b="1" dirty="0" smtClean="0">
                  <a:latin typeface="Candara" panose="020E0502030303020204" pitchFamily="34" charset="0"/>
                </a:rPr>
                <a:t>pressure is</a:t>
              </a:r>
              <a:r>
                <a:rPr lang="en-US" sz="1400" dirty="0" smtClean="0">
                  <a:latin typeface="Candara" panose="020E0502030303020204" pitchFamily="34" charset="0"/>
                </a:rPr>
                <a:t> </a:t>
              </a:r>
              <a:r>
                <a:rPr lang="en-US" sz="1400" b="1" dirty="0">
                  <a:latin typeface="Candara" panose="020E0502030303020204" pitchFamily="34" charset="0"/>
                </a:rPr>
                <a:t>lower than atmospheric pressure at </a:t>
              </a:r>
              <a:r>
                <a:rPr lang="it-IT" sz="1400" b="1" dirty="0">
                  <a:latin typeface="Candara" panose="020E0502030303020204" pitchFamily="34" charset="0"/>
                </a:rPr>
                <a:t>the </a:t>
              </a:r>
              <a:r>
                <a:rPr lang="it-IT" sz="1400" b="1" dirty="0" err="1">
                  <a:latin typeface="Candara" panose="020E0502030303020204" pitchFamily="34" charset="0"/>
                </a:rPr>
                <a:t>E</a:t>
              </a:r>
              <a:r>
                <a:rPr lang="it-IT" sz="1400" b="1" dirty="0" err="1" smtClean="0">
                  <a:latin typeface="Candara" panose="020E0502030303020204" pitchFamily="34" charset="0"/>
                </a:rPr>
                <a:t>arth's</a:t>
              </a:r>
              <a:r>
                <a:rPr lang="it-IT" sz="1400" b="1" dirty="0" smtClean="0">
                  <a:latin typeface="Candara" panose="020E0502030303020204" pitchFamily="34" charset="0"/>
                </a:rPr>
                <a:t> </a:t>
              </a:r>
              <a:r>
                <a:rPr lang="it-IT" sz="1400" b="1" dirty="0" err="1" smtClean="0">
                  <a:latin typeface="Candara" panose="020E0502030303020204" pitchFamily="34" charset="0"/>
                </a:rPr>
                <a:t>surface</a:t>
              </a:r>
              <a:r>
                <a:rPr lang="it-IT" sz="1400" dirty="0" smtClean="0">
                  <a:latin typeface="Candara" panose="020E0502030303020204" pitchFamily="34" charset="0"/>
                </a:rPr>
                <a:t>.</a:t>
              </a:r>
              <a:endParaRPr lang="it-IT" sz="1400" dirty="0">
                <a:latin typeface="Candara" panose="020E0502030303020204" pitchFamily="34" charset="0"/>
              </a:endParaRPr>
            </a:p>
          </p:txBody>
        </p:sp>
        <p:sp>
          <p:nvSpPr>
            <p:cNvPr id="12" name="Rettangolo arrotondato 11"/>
            <p:cNvSpPr/>
            <p:nvPr/>
          </p:nvSpPr>
          <p:spPr>
            <a:xfrm>
              <a:off x="223688" y="1210312"/>
              <a:ext cx="3772248" cy="9361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64" t="18005" r="13115" b="3010"/>
          <a:stretch/>
        </p:blipFill>
        <p:spPr bwMode="auto">
          <a:xfrm>
            <a:off x="5674037" y="4929308"/>
            <a:ext cx="2093907" cy="186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ccia a destra 1"/>
          <p:cNvSpPr/>
          <p:nvPr/>
        </p:nvSpPr>
        <p:spPr>
          <a:xfrm>
            <a:off x="3419872" y="1412776"/>
            <a:ext cx="59710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David\Desktop\EDIT2015\de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419" y="3077872"/>
            <a:ext cx="1314798" cy="175532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avid\Desktop\EDIT2015\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095" y="3011071"/>
            <a:ext cx="2575808" cy="188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01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par>
                          <p:cTn id="29" fill="hold">
                            <p:stCondLst>
                              <p:cond delay="500"/>
                            </p:stCondLst>
                            <p:childTnLst>
                              <p:par>
                                <p:cTn id="30" presetID="53" presetClass="entr" presetSubtype="16" fill="hold" nodeType="after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p:cTn id="32" dur="500" fill="hold"/>
                                        <p:tgtEl>
                                          <p:spTgt spid="4100"/>
                                        </p:tgtEl>
                                        <p:attrNameLst>
                                          <p:attrName>ppt_w</p:attrName>
                                        </p:attrNameLst>
                                      </p:cBhvr>
                                      <p:tavLst>
                                        <p:tav tm="0">
                                          <p:val>
                                            <p:fltVal val="0"/>
                                          </p:val>
                                        </p:tav>
                                        <p:tav tm="100000">
                                          <p:val>
                                            <p:strVal val="#ppt_w"/>
                                          </p:val>
                                        </p:tav>
                                      </p:tavLst>
                                    </p:anim>
                                    <p:anim calcmode="lin" valueType="num">
                                      <p:cBhvr>
                                        <p:cTn id="33" dur="500" fill="hold"/>
                                        <p:tgtEl>
                                          <p:spTgt spid="4100"/>
                                        </p:tgtEl>
                                        <p:attrNameLst>
                                          <p:attrName>ppt_h</p:attrName>
                                        </p:attrNameLst>
                                      </p:cBhvr>
                                      <p:tavLst>
                                        <p:tav tm="0">
                                          <p:val>
                                            <p:fltVal val="0"/>
                                          </p:val>
                                        </p:tav>
                                        <p:tav tm="100000">
                                          <p:val>
                                            <p:strVal val="#ppt_h"/>
                                          </p:val>
                                        </p:tav>
                                      </p:tavLst>
                                    </p:anim>
                                    <p:animEffect transition="in" filter="fade">
                                      <p:cBhvr>
                                        <p:cTn id="34" dur="500"/>
                                        <p:tgtEl>
                                          <p:spTgt spid="4100"/>
                                        </p:tgtEl>
                                      </p:cBhvr>
                                    </p:animEffect>
                                  </p:childTnLst>
                                </p:cTn>
                              </p:par>
                              <p:par>
                                <p:cTn id="35" presetID="16" presetClass="entr" presetSubtype="21" fill="hold" nodeType="with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barn(inVertical)">
                                      <p:cBhvr>
                                        <p:cTn id="3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384449" y="701407"/>
            <a:ext cx="4348861" cy="23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80528" y="116632"/>
            <a:ext cx="9144000" cy="584775"/>
          </a:xfrm>
          <a:prstGeom prst="rect">
            <a:avLst/>
          </a:prstGeom>
          <a:noFill/>
        </p:spPr>
        <p:txBody>
          <a:bodyPr wrap="square" rtlCol="0">
            <a:spAutoFit/>
          </a:bodyPr>
          <a:lstStyle/>
          <a:p>
            <a:r>
              <a:rPr lang="it-IT" sz="3200" b="1" i="1" dirty="0" smtClean="0">
                <a:latin typeface="Candara" panose="020E0502030303020204" pitchFamily="34" charset="0"/>
                <a:ea typeface="+mj-ea"/>
                <a:cs typeface="+mj-cs"/>
              </a:rPr>
              <a:t>Pressure </a:t>
            </a:r>
            <a:r>
              <a:rPr lang="it-IT" sz="3200" b="1" i="1" dirty="0" err="1" smtClean="0">
                <a:latin typeface="Candara" panose="020E0502030303020204" pitchFamily="34" charset="0"/>
                <a:ea typeface="+mj-ea"/>
                <a:cs typeface="+mj-cs"/>
              </a:rPr>
              <a:t>measurements</a:t>
            </a:r>
            <a:r>
              <a:rPr lang="it-IT" sz="3200" b="1" i="1" dirty="0" smtClean="0">
                <a:latin typeface="Candara" panose="020E0502030303020204" pitchFamily="34" charset="0"/>
                <a:ea typeface="+mj-ea"/>
                <a:cs typeface="+mj-cs"/>
              </a:rPr>
              <a:t> and </a:t>
            </a:r>
            <a:r>
              <a:rPr lang="it-IT" sz="3200" b="1" i="1" dirty="0" err="1" smtClean="0">
                <a:latin typeface="Candara" panose="020E0502030303020204" pitchFamily="34" charset="0"/>
                <a:ea typeface="+mj-ea"/>
                <a:cs typeface="+mj-cs"/>
              </a:rPr>
              <a:t>Vacuum</a:t>
            </a:r>
            <a:r>
              <a:rPr lang="it-IT" sz="3200" b="1" i="1" dirty="0" smtClean="0">
                <a:latin typeface="Candara" panose="020E0502030303020204" pitchFamily="34" charset="0"/>
              </a:rPr>
              <a:t> </a:t>
            </a:r>
            <a:r>
              <a:rPr lang="it-IT" sz="3200" b="1" i="1" dirty="0" err="1" smtClean="0">
                <a:latin typeface="Candara" panose="020E0502030303020204" pitchFamily="34" charset="0"/>
                <a:ea typeface="+mj-ea"/>
                <a:cs typeface="+mj-cs"/>
              </a:rPr>
              <a:t>Classification</a:t>
            </a:r>
            <a:endParaRPr lang="it-IT" sz="3200" b="1" i="1" dirty="0">
              <a:latin typeface="Candara" panose="020E0502030303020204" pitchFamily="34" charset="0"/>
              <a:ea typeface="+mj-ea"/>
              <a:cs typeface="+mj-cs"/>
            </a:endParaRPr>
          </a:p>
        </p:txBody>
      </p:sp>
      <p:grpSp>
        <p:nvGrpSpPr>
          <p:cNvPr id="8" name="Gruppo 7"/>
          <p:cNvGrpSpPr/>
          <p:nvPr/>
        </p:nvGrpSpPr>
        <p:grpSpPr>
          <a:xfrm>
            <a:off x="1561679" y="1299756"/>
            <a:ext cx="1372923" cy="947075"/>
            <a:chOff x="1659525" y="2205801"/>
            <a:chExt cx="1372923" cy="947075"/>
          </a:xfrm>
        </p:grpSpPr>
        <p:sp>
          <p:nvSpPr>
            <p:cNvPr id="3" name="Ovale 2"/>
            <p:cNvSpPr/>
            <p:nvPr/>
          </p:nvSpPr>
          <p:spPr>
            <a:xfrm>
              <a:off x="2483768" y="2205801"/>
              <a:ext cx="5486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flipV="1">
              <a:off x="1659525" y="2348880"/>
              <a:ext cx="824243" cy="8039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CasellaDiTesto 44"/>
          <p:cNvSpPr txBox="1"/>
          <p:nvPr/>
        </p:nvSpPr>
        <p:spPr>
          <a:xfrm>
            <a:off x="3061398" y="4350186"/>
            <a:ext cx="1908212" cy="677108"/>
          </a:xfrm>
          <a:prstGeom prst="rect">
            <a:avLst/>
          </a:prstGeom>
          <a:noFill/>
        </p:spPr>
        <p:txBody>
          <a:bodyPr wrap="square" rtlCol="0">
            <a:spAutoFit/>
          </a:bodyPr>
          <a:lstStyle/>
          <a:p>
            <a:pPr algn="ctr"/>
            <a:r>
              <a:rPr lang="it-IT" sz="1400" b="1" dirty="0" smtClean="0">
                <a:latin typeface="Candara" panose="020E0502030303020204" pitchFamily="34" charset="0"/>
              </a:rPr>
              <a:t>High </a:t>
            </a:r>
            <a:r>
              <a:rPr lang="it-IT" sz="1400" b="1" dirty="0" err="1" smtClean="0">
                <a:latin typeface="Candara" panose="020E0502030303020204" pitchFamily="34" charset="0"/>
              </a:rPr>
              <a:t>Vacuum</a:t>
            </a:r>
            <a:r>
              <a:rPr lang="it-IT" sz="1400" b="1" dirty="0" smtClean="0">
                <a:latin typeface="Candara" panose="020E0502030303020204" pitchFamily="34" charset="0"/>
              </a:rPr>
              <a:t> </a:t>
            </a:r>
            <a:r>
              <a:rPr lang="it-IT" sz="1400" dirty="0" smtClean="0">
                <a:latin typeface="Candara" panose="020E0502030303020204" pitchFamily="34" charset="0"/>
              </a:rPr>
              <a:t>(HV) </a:t>
            </a:r>
          </a:p>
          <a:p>
            <a:pPr algn="ctr"/>
            <a:r>
              <a:rPr lang="it-IT" sz="1400" dirty="0">
                <a:latin typeface="Candara" panose="020E0502030303020204" pitchFamily="34" charset="0"/>
              </a:rPr>
              <a:t>10</a:t>
            </a:r>
            <a:r>
              <a:rPr lang="it-IT" sz="1400" baseline="30000" dirty="0">
                <a:latin typeface="Candara" panose="020E0502030303020204" pitchFamily="34" charset="0"/>
              </a:rPr>
              <a:t>-3 </a:t>
            </a:r>
            <a:r>
              <a:rPr lang="it-IT" sz="1400" dirty="0">
                <a:latin typeface="Candara" panose="020E0502030303020204" pitchFamily="34" charset="0"/>
              </a:rPr>
              <a:t>to 10</a:t>
            </a:r>
            <a:r>
              <a:rPr lang="it-IT" sz="1400" baseline="30000" dirty="0">
                <a:latin typeface="Candara" panose="020E0502030303020204" pitchFamily="34" charset="0"/>
              </a:rPr>
              <a:t>-6</a:t>
            </a:r>
            <a:r>
              <a:rPr lang="it-IT" sz="1400" dirty="0" smtClean="0">
                <a:latin typeface="Candara" panose="020E0502030303020204" pitchFamily="34" charset="0"/>
              </a:rPr>
              <a:t> </a:t>
            </a:r>
            <a:r>
              <a:rPr lang="it-IT" sz="1400" dirty="0" err="1" smtClean="0">
                <a:latin typeface="Candara" panose="020E0502030303020204" pitchFamily="34" charset="0"/>
              </a:rPr>
              <a:t>mbar</a:t>
            </a:r>
            <a:endParaRPr lang="it-IT" sz="1400" dirty="0" smtClean="0">
              <a:latin typeface="Candara" panose="020E0502030303020204" pitchFamily="34" charset="0"/>
            </a:endParaRPr>
          </a:p>
          <a:p>
            <a:pPr algn="ctr"/>
            <a:endParaRPr lang="it-IT" sz="1000" dirty="0">
              <a:latin typeface="Candara" panose="020E0502030303020204" pitchFamily="34" charset="0"/>
            </a:endParaRPr>
          </a:p>
        </p:txBody>
      </p:sp>
      <p:sp>
        <p:nvSpPr>
          <p:cNvPr id="48" name="CasellaDiTesto 47"/>
          <p:cNvSpPr txBox="1"/>
          <p:nvPr/>
        </p:nvSpPr>
        <p:spPr>
          <a:xfrm>
            <a:off x="7331950" y="2060848"/>
            <a:ext cx="1856203" cy="738664"/>
          </a:xfrm>
          <a:prstGeom prst="rect">
            <a:avLst/>
          </a:prstGeom>
          <a:noFill/>
        </p:spPr>
        <p:txBody>
          <a:bodyPr wrap="square" rtlCol="0">
            <a:spAutoFit/>
          </a:bodyPr>
          <a:lstStyle/>
          <a:p>
            <a:pPr algn="ctr"/>
            <a:r>
              <a:rPr lang="it-IT" sz="1400" b="1" dirty="0" smtClean="0">
                <a:latin typeface="Candara" panose="020E0502030303020204" pitchFamily="34" charset="0"/>
              </a:rPr>
              <a:t>Extreme </a:t>
            </a:r>
            <a:r>
              <a:rPr lang="it-IT" sz="1400" b="1" dirty="0" err="1" smtClean="0">
                <a:latin typeface="Candara" panose="020E0502030303020204" pitchFamily="34" charset="0"/>
              </a:rPr>
              <a:t>UltraHigh</a:t>
            </a:r>
            <a:r>
              <a:rPr lang="it-IT" sz="1400" b="1" dirty="0" smtClean="0">
                <a:latin typeface="Candara" panose="020E0502030303020204" pitchFamily="34" charset="0"/>
              </a:rPr>
              <a:t> </a:t>
            </a:r>
            <a:r>
              <a:rPr lang="it-IT" sz="1400" b="1" dirty="0" err="1" smtClean="0">
                <a:latin typeface="Candara" panose="020E0502030303020204" pitchFamily="34" charset="0"/>
              </a:rPr>
              <a:t>Vacuum</a:t>
            </a:r>
            <a:r>
              <a:rPr lang="it-IT" sz="1400" b="1" dirty="0">
                <a:latin typeface="Candara" panose="020E0502030303020204" pitchFamily="34" charset="0"/>
              </a:rPr>
              <a:t> </a:t>
            </a:r>
            <a:r>
              <a:rPr lang="it-IT" sz="1400" dirty="0" smtClean="0">
                <a:latin typeface="Candara" panose="020E0502030303020204" pitchFamily="34" charset="0"/>
              </a:rPr>
              <a:t>(XHV)</a:t>
            </a:r>
          </a:p>
          <a:p>
            <a:pPr algn="ctr"/>
            <a:r>
              <a:rPr lang="it-IT" sz="1400" dirty="0">
                <a:latin typeface="Candara" panose="020E0502030303020204" pitchFamily="34" charset="0"/>
              </a:rPr>
              <a:t>~</a:t>
            </a:r>
            <a:r>
              <a:rPr lang="it-IT" sz="1400" dirty="0" smtClean="0">
                <a:latin typeface="Candara" panose="020E0502030303020204" pitchFamily="34" charset="0"/>
              </a:rPr>
              <a:t>10</a:t>
            </a:r>
            <a:r>
              <a:rPr lang="it-IT" sz="1400" baseline="30000" dirty="0" smtClean="0">
                <a:latin typeface="Candara" panose="020E0502030303020204" pitchFamily="34" charset="0"/>
              </a:rPr>
              <a:t>-12</a:t>
            </a:r>
            <a:r>
              <a:rPr lang="it-IT" sz="1400" dirty="0" smtClean="0">
                <a:latin typeface="Candara" panose="020E0502030303020204" pitchFamily="34" charset="0"/>
              </a:rPr>
              <a:t> </a:t>
            </a:r>
            <a:r>
              <a:rPr lang="it-IT" sz="1400" dirty="0" err="1" smtClean="0">
                <a:latin typeface="Candara" panose="020E0502030303020204" pitchFamily="34" charset="0"/>
              </a:rPr>
              <a:t>mbar</a:t>
            </a:r>
            <a:endParaRPr lang="it-IT" sz="1400" dirty="0">
              <a:latin typeface="Candara" panose="020E0502030303020204" pitchFamily="34" charset="0"/>
            </a:endParaRPr>
          </a:p>
        </p:txBody>
      </p:sp>
      <p:grpSp>
        <p:nvGrpSpPr>
          <p:cNvPr id="67" name="Gruppo 66"/>
          <p:cNvGrpSpPr/>
          <p:nvPr/>
        </p:nvGrpSpPr>
        <p:grpSpPr>
          <a:xfrm>
            <a:off x="-180528" y="3212976"/>
            <a:ext cx="3456384" cy="1648085"/>
            <a:chOff x="35496" y="3061092"/>
            <a:chExt cx="3528392" cy="1648085"/>
          </a:xfrm>
        </p:grpSpPr>
        <p:grpSp>
          <p:nvGrpSpPr>
            <p:cNvPr id="66" name="Gruppo 65"/>
            <p:cNvGrpSpPr/>
            <p:nvPr/>
          </p:nvGrpSpPr>
          <p:grpSpPr>
            <a:xfrm>
              <a:off x="35496" y="3061092"/>
              <a:ext cx="3528392" cy="1648085"/>
              <a:chOff x="35496" y="3061092"/>
              <a:chExt cx="3643962" cy="1648085"/>
            </a:xfrm>
          </p:grpSpPr>
          <p:sp>
            <p:nvSpPr>
              <p:cNvPr id="44" name="CasellaDiTesto 43"/>
              <p:cNvSpPr txBox="1"/>
              <p:nvPr/>
            </p:nvSpPr>
            <p:spPr>
              <a:xfrm>
                <a:off x="35496" y="3061092"/>
                <a:ext cx="1889538" cy="800219"/>
              </a:xfrm>
              <a:prstGeom prst="rect">
                <a:avLst/>
              </a:prstGeom>
              <a:noFill/>
            </p:spPr>
            <p:txBody>
              <a:bodyPr wrap="square" rtlCol="0">
                <a:spAutoFit/>
              </a:bodyPr>
              <a:lstStyle/>
              <a:p>
                <a:pPr algn="ctr"/>
                <a:r>
                  <a:rPr lang="it-IT" b="1" dirty="0" err="1" smtClean="0">
                    <a:latin typeface="Candara" panose="020E0502030303020204" pitchFamily="34" charset="0"/>
                  </a:rPr>
                  <a:t>Low</a:t>
                </a:r>
                <a:r>
                  <a:rPr lang="it-IT" b="1" dirty="0" smtClean="0">
                    <a:latin typeface="Candara" panose="020E0502030303020204" pitchFamily="34" charset="0"/>
                  </a:rPr>
                  <a:t> </a:t>
                </a:r>
                <a:r>
                  <a:rPr lang="it-IT" b="1" dirty="0" err="1" smtClean="0">
                    <a:latin typeface="Candara" panose="020E0502030303020204" pitchFamily="34" charset="0"/>
                  </a:rPr>
                  <a:t>Vacuum</a:t>
                </a:r>
                <a:r>
                  <a:rPr lang="it-IT" b="1" dirty="0" smtClean="0">
                    <a:latin typeface="Candara" panose="020E0502030303020204" pitchFamily="34" charset="0"/>
                  </a:rPr>
                  <a:t> </a:t>
                </a:r>
              </a:p>
              <a:p>
                <a:pPr algn="ctr"/>
                <a:r>
                  <a:rPr lang="it-IT" sz="1400" dirty="0" smtClean="0">
                    <a:latin typeface="Candara" panose="020E0502030303020204" pitchFamily="34" charset="0"/>
                  </a:rPr>
                  <a:t>(LV)</a:t>
                </a:r>
              </a:p>
              <a:p>
                <a:pPr algn="ctr"/>
                <a:r>
                  <a:rPr lang="it-IT" sz="1400" dirty="0" smtClean="0">
                    <a:latin typeface="Candara" panose="020E0502030303020204" pitchFamily="34" charset="0"/>
                  </a:rPr>
                  <a:t>30 to 10</a:t>
                </a:r>
                <a:r>
                  <a:rPr lang="it-IT" sz="1400" baseline="30000" dirty="0" smtClean="0">
                    <a:latin typeface="Candara" panose="020E0502030303020204" pitchFamily="34" charset="0"/>
                  </a:rPr>
                  <a:t>3</a:t>
                </a:r>
                <a:r>
                  <a:rPr lang="it-IT" sz="1400" dirty="0" smtClean="0">
                    <a:latin typeface="Candara" panose="020E0502030303020204" pitchFamily="34" charset="0"/>
                  </a:rPr>
                  <a:t> </a:t>
                </a:r>
                <a:r>
                  <a:rPr lang="it-IT" sz="1400" dirty="0" err="1" smtClean="0">
                    <a:latin typeface="Candara" panose="020E0502030303020204" pitchFamily="34" charset="0"/>
                  </a:rPr>
                  <a:t>mbar</a:t>
                </a:r>
                <a:endParaRPr lang="it-IT" sz="1400" dirty="0" smtClean="0">
                  <a:latin typeface="Candara" panose="020E0502030303020204" pitchFamily="34" charset="0"/>
                </a:endParaRPr>
              </a:p>
            </p:txBody>
          </p:sp>
          <p:sp>
            <p:nvSpPr>
              <p:cNvPr id="47" name="CasellaDiTesto 46"/>
              <p:cNvSpPr txBox="1"/>
              <p:nvPr/>
            </p:nvSpPr>
            <p:spPr>
              <a:xfrm>
                <a:off x="1743907" y="3069223"/>
                <a:ext cx="1935551" cy="1077218"/>
              </a:xfrm>
              <a:prstGeom prst="rect">
                <a:avLst/>
              </a:prstGeom>
              <a:noFill/>
            </p:spPr>
            <p:txBody>
              <a:bodyPr wrap="square" rtlCol="0">
                <a:spAutoFit/>
              </a:bodyPr>
              <a:lstStyle/>
              <a:p>
                <a:pPr algn="ctr"/>
                <a:r>
                  <a:rPr lang="it-IT" b="1" dirty="0" smtClean="0">
                    <a:latin typeface="Candara" panose="020E0502030303020204" pitchFamily="34" charset="0"/>
                  </a:rPr>
                  <a:t>Medium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sz="1400" dirty="0" smtClean="0">
                    <a:latin typeface="Candara" panose="020E0502030303020204" pitchFamily="34" charset="0"/>
                  </a:rPr>
                  <a:t>(MV)</a:t>
                </a:r>
              </a:p>
              <a:p>
                <a:pPr algn="ctr"/>
                <a:r>
                  <a:rPr lang="it-IT" sz="1400" dirty="0" smtClean="0">
                    <a:latin typeface="Candara" panose="020E0502030303020204" pitchFamily="34" charset="0"/>
                  </a:rPr>
                  <a:t>10</a:t>
                </a:r>
                <a:r>
                  <a:rPr lang="it-IT" sz="1400" baseline="30000" dirty="0" smtClean="0">
                    <a:latin typeface="Candara" panose="020E0502030303020204" pitchFamily="34" charset="0"/>
                  </a:rPr>
                  <a:t>-3</a:t>
                </a:r>
                <a:r>
                  <a:rPr lang="it-IT" sz="1400" dirty="0" smtClean="0">
                    <a:latin typeface="Candara" panose="020E0502030303020204" pitchFamily="34" charset="0"/>
                  </a:rPr>
                  <a:t> to 30 </a:t>
                </a:r>
                <a:r>
                  <a:rPr lang="it-IT" sz="1400" dirty="0" err="1" smtClean="0">
                    <a:latin typeface="Candara" panose="020E0502030303020204" pitchFamily="34" charset="0"/>
                  </a:rPr>
                  <a:t>mbar</a:t>
                </a:r>
                <a:endParaRPr lang="it-IT" sz="1400" dirty="0" smtClean="0">
                  <a:latin typeface="Candara" panose="020E0502030303020204" pitchFamily="34" charset="0"/>
                </a:endParaRPr>
              </a:p>
              <a:p>
                <a:endParaRPr lang="it-IT" dirty="0"/>
              </a:p>
            </p:txBody>
          </p:sp>
          <p:grpSp>
            <p:nvGrpSpPr>
              <p:cNvPr id="51" name="Gruppo 50"/>
              <p:cNvGrpSpPr/>
              <p:nvPr/>
            </p:nvGrpSpPr>
            <p:grpSpPr>
              <a:xfrm>
                <a:off x="939475" y="4120742"/>
                <a:ext cx="1975823" cy="588435"/>
                <a:chOff x="6773986" y="2608745"/>
                <a:chExt cx="1975823" cy="648072"/>
              </a:xfrm>
            </p:grpSpPr>
            <p:sp>
              <p:nvSpPr>
                <p:cNvPr id="53" name="Ovale 52"/>
                <p:cNvSpPr/>
                <p:nvPr/>
              </p:nvSpPr>
              <p:spPr>
                <a:xfrm>
                  <a:off x="6773986" y="2608745"/>
                  <a:ext cx="1800200" cy="648072"/>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CasellaDiTesto 53"/>
                <p:cNvSpPr txBox="1"/>
                <p:nvPr/>
              </p:nvSpPr>
              <p:spPr>
                <a:xfrm>
                  <a:off x="6805593" y="2746347"/>
                  <a:ext cx="1944216" cy="372865"/>
                </a:xfrm>
                <a:prstGeom prst="rect">
                  <a:avLst/>
                </a:prstGeom>
                <a:noFill/>
              </p:spPr>
              <p:txBody>
                <a:bodyPr wrap="square" rtlCol="0">
                  <a:spAutoFit/>
                </a:bodyPr>
                <a:lstStyle/>
                <a:p>
                  <a:r>
                    <a:rPr lang="it-IT" sz="1600" dirty="0" err="1" smtClean="0">
                      <a:latin typeface="Candara" panose="020E0502030303020204" pitchFamily="34" charset="0"/>
                    </a:rPr>
                    <a:t>Industrials</a:t>
                  </a:r>
                  <a:r>
                    <a:rPr lang="it-IT" sz="1600" dirty="0" smtClean="0">
                      <a:latin typeface="Candara" panose="020E0502030303020204" pitchFamily="34" charset="0"/>
                    </a:rPr>
                    <a:t> Scope</a:t>
                  </a:r>
                  <a:endParaRPr lang="it-IT" sz="1600" dirty="0">
                    <a:latin typeface="Candara" panose="020E0502030303020204" pitchFamily="34" charset="0"/>
                  </a:endParaRPr>
                </a:p>
              </p:txBody>
            </p:sp>
          </p:grpSp>
        </p:grpSp>
        <p:sp>
          <p:nvSpPr>
            <p:cNvPr id="55" name="Parentesi graffa aperta 54"/>
            <p:cNvSpPr/>
            <p:nvPr/>
          </p:nvSpPr>
          <p:spPr>
            <a:xfrm rot="16200000">
              <a:off x="1574285" y="3202257"/>
              <a:ext cx="279367" cy="1512167"/>
            </a:xfrm>
            <a:prstGeom prst="leftBrace">
              <a:avLst/>
            </a:prstGeom>
            <a:ln w="28575">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pic>
        <p:nvPicPr>
          <p:cNvPr id="30" name="Picture 9" descr="ms2100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63" r="7767"/>
          <a:stretch/>
        </p:blipFill>
        <p:spPr bwMode="auto">
          <a:xfrm>
            <a:off x="571684" y="4989715"/>
            <a:ext cx="1696059" cy="158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o 8"/>
          <p:cNvGrpSpPr/>
          <p:nvPr/>
        </p:nvGrpSpPr>
        <p:grpSpPr>
          <a:xfrm>
            <a:off x="4563124" y="3212976"/>
            <a:ext cx="4329356" cy="3490568"/>
            <a:chOff x="4563124" y="3212976"/>
            <a:chExt cx="4329356" cy="3490568"/>
          </a:xfrm>
        </p:grpSpPr>
        <p:sp>
          <p:nvSpPr>
            <p:cNvPr id="63" name="Ovale 62"/>
            <p:cNvSpPr/>
            <p:nvPr/>
          </p:nvSpPr>
          <p:spPr>
            <a:xfrm>
              <a:off x="4991308" y="4430164"/>
              <a:ext cx="3845784" cy="59713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p:cNvGrpSpPr/>
            <p:nvPr/>
          </p:nvGrpSpPr>
          <p:grpSpPr>
            <a:xfrm>
              <a:off x="4563124" y="3212976"/>
              <a:ext cx="4329356" cy="3490568"/>
              <a:chOff x="4577054" y="3212976"/>
              <a:chExt cx="4329356" cy="3490568"/>
            </a:xfrm>
          </p:grpSpPr>
          <p:sp>
            <p:nvSpPr>
              <p:cNvPr id="46" name="CasellaDiTesto 45"/>
              <p:cNvSpPr txBox="1"/>
              <p:nvPr/>
            </p:nvSpPr>
            <p:spPr>
              <a:xfrm>
                <a:off x="6516216" y="3223955"/>
                <a:ext cx="2268252" cy="800219"/>
              </a:xfrm>
              <a:prstGeom prst="rect">
                <a:avLst/>
              </a:prstGeom>
              <a:noFill/>
            </p:spPr>
            <p:txBody>
              <a:bodyPr wrap="square" rtlCol="0">
                <a:spAutoFit/>
              </a:bodyPr>
              <a:lstStyle/>
              <a:p>
                <a:pPr algn="ctr"/>
                <a:r>
                  <a:rPr lang="it-IT" b="1" dirty="0" smtClean="0">
                    <a:latin typeface="Candara" panose="020E0502030303020204" pitchFamily="34" charset="0"/>
                  </a:rPr>
                  <a:t>Ultra High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sz="1400" dirty="0" smtClean="0">
                    <a:latin typeface="Candara" panose="020E0502030303020204" pitchFamily="34" charset="0"/>
                  </a:rPr>
                  <a:t>(UHV) </a:t>
                </a:r>
              </a:p>
              <a:p>
                <a:pPr algn="ctr"/>
                <a:r>
                  <a:rPr lang="it-IT" sz="1400" dirty="0">
                    <a:latin typeface="Candara" panose="020E0502030303020204" pitchFamily="34" charset="0"/>
                  </a:rPr>
                  <a:t>10</a:t>
                </a:r>
                <a:r>
                  <a:rPr lang="it-IT" sz="1400" baseline="30000" dirty="0">
                    <a:latin typeface="Candara" panose="020E0502030303020204" pitchFamily="34" charset="0"/>
                  </a:rPr>
                  <a:t>-9</a:t>
                </a:r>
                <a:r>
                  <a:rPr lang="it-IT" sz="1400" dirty="0">
                    <a:latin typeface="Candara" panose="020E0502030303020204" pitchFamily="34" charset="0"/>
                  </a:rPr>
                  <a:t> to 10</a:t>
                </a:r>
                <a:r>
                  <a:rPr lang="it-IT" sz="1400" baseline="30000" dirty="0">
                    <a:latin typeface="Candara" panose="020E0502030303020204" pitchFamily="34" charset="0"/>
                  </a:rPr>
                  <a:t>-12 </a:t>
                </a:r>
                <a:r>
                  <a:rPr lang="it-IT" sz="1400" dirty="0" err="1" smtClean="0">
                    <a:latin typeface="Candara" panose="020E0502030303020204" pitchFamily="34" charset="0"/>
                  </a:rPr>
                  <a:t>mbar</a:t>
                </a:r>
                <a:endParaRPr lang="it-IT" sz="1400" dirty="0" smtClean="0">
                  <a:latin typeface="Candara" panose="020E0502030303020204" pitchFamily="34" charset="0"/>
                </a:endParaRPr>
              </a:p>
            </p:txBody>
          </p:sp>
          <p:sp>
            <p:nvSpPr>
              <p:cNvPr id="49" name="CasellaDiTesto 48"/>
              <p:cNvSpPr txBox="1"/>
              <p:nvPr/>
            </p:nvSpPr>
            <p:spPr>
              <a:xfrm>
                <a:off x="4577054" y="3212976"/>
                <a:ext cx="2268252" cy="800219"/>
              </a:xfrm>
              <a:prstGeom prst="rect">
                <a:avLst/>
              </a:prstGeom>
              <a:noFill/>
            </p:spPr>
            <p:txBody>
              <a:bodyPr wrap="square" rtlCol="0">
                <a:spAutoFit/>
              </a:bodyPr>
              <a:lstStyle/>
              <a:p>
                <a:pPr algn="ctr"/>
                <a:r>
                  <a:rPr lang="it-IT" b="1" dirty="0" err="1" smtClean="0">
                    <a:latin typeface="Candara" panose="020E0502030303020204" pitchFamily="34" charset="0"/>
                  </a:rPr>
                  <a:t>Very</a:t>
                </a:r>
                <a:r>
                  <a:rPr lang="it-IT" b="1" dirty="0" smtClean="0">
                    <a:latin typeface="Candara" panose="020E0502030303020204" pitchFamily="34" charset="0"/>
                  </a:rPr>
                  <a:t> High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sz="1400" dirty="0" smtClean="0">
                    <a:latin typeface="Candara" panose="020E0502030303020204" pitchFamily="34" charset="0"/>
                  </a:rPr>
                  <a:t>(VHV)</a:t>
                </a:r>
              </a:p>
              <a:p>
                <a:pPr algn="ctr"/>
                <a:r>
                  <a:rPr lang="it-IT" sz="1400" dirty="0">
                    <a:latin typeface="Candara" panose="020E0502030303020204" pitchFamily="34" charset="0"/>
                  </a:rPr>
                  <a:t>10</a:t>
                </a:r>
                <a:r>
                  <a:rPr lang="it-IT" sz="1400" baseline="30000" dirty="0">
                    <a:latin typeface="Candara" panose="020E0502030303020204" pitchFamily="34" charset="0"/>
                  </a:rPr>
                  <a:t>-6 </a:t>
                </a:r>
                <a:r>
                  <a:rPr lang="it-IT" sz="1400" dirty="0">
                    <a:latin typeface="Candara" panose="020E0502030303020204" pitchFamily="34" charset="0"/>
                  </a:rPr>
                  <a:t>to 10</a:t>
                </a:r>
                <a:r>
                  <a:rPr lang="it-IT" sz="1400" baseline="30000" dirty="0">
                    <a:latin typeface="Candara" panose="020E0502030303020204" pitchFamily="34" charset="0"/>
                  </a:rPr>
                  <a:t>-9 </a:t>
                </a:r>
                <a:r>
                  <a:rPr lang="it-IT" sz="1400" dirty="0" err="1" smtClean="0">
                    <a:latin typeface="Candara" panose="020E0502030303020204" pitchFamily="34" charset="0"/>
                  </a:rPr>
                  <a:t>mbar</a:t>
                </a:r>
                <a:endParaRPr lang="it-IT" sz="1400" dirty="0">
                  <a:latin typeface="Candara" panose="020E0502030303020204" pitchFamily="34" charset="0"/>
                </a:endParaRPr>
              </a:p>
            </p:txBody>
          </p:sp>
          <p:sp>
            <p:nvSpPr>
              <p:cNvPr id="64" name="CasellaDiTesto 63"/>
              <p:cNvSpPr txBox="1"/>
              <p:nvPr/>
            </p:nvSpPr>
            <p:spPr>
              <a:xfrm>
                <a:off x="5258206" y="4566543"/>
                <a:ext cx="3648204" cy="584775"/>
              </a:xfrm>
              <a:prstGeom prst="rect">
                <a:avLst/>
              </a:prstGeom>
              <a:noFill/>
            </p:spPr>
            <p:txBody>
              <a:bodyPr wrap="square" rtlCol="0">
                <a:spAutoFit/>
              </a:bodyPr>
              <a:lstStyle/>
              <a:p>
                <a:r>
                  <a:rPr lang="it-IT" sz="1600" dirty="0" err="1" smtClean="0">
                    <a:latin typeface="Candara" panose="020E0502030303020204" pitchFamily="34" charset="0"/>
                  </a:rPr>
                  <a:t>Particles</a:t>
                </a:r>
                <a:r>
                  <a:rPr lang="it-IT" sz="1600" dirty="0" smtClean="0">
                    <a:latin typeface="Candara" panose="020E0502030303020204" pitchFamily="34" charset="0"/>
                  </a:rPr>
                  <a:t> Accelerator -</a:t>
                </a:r>
                <a:r>
                  <a:rPr lang="it-IT" sz="1600" dirty="0" smtClean="0">
                    <a:solidFill>
                      <a:schemeClr val="tx2"/>
                    </a:solidFill>
                    <a:latin typeface="Candara" panose="020E0502030303020204" pitchFamily="34" charset="0"/>
                    <a:sym typeface="Wingdings" panose="05000000000000000000" pitchFamily="2" charset="2"/>
                  </a:rPr>
                  <a:t>P~10</a:t>
                </a:r>
                <a:r>
                  <a:rPr lang="it-IT" sz="1600" baseline="30000" dirty="0" smtClean="0">
                    <a:solidFill>
                      <a:schemeClr val="tx2"/>
                    </a:solidFill>
                    <a:latin typeface="Candara" panose="020E0502030303020204" pitchFamily="34" charset="0"/>
                    <a:sym typeface="Wingdings" panose="05000000000000000000" pitchFamily="2" charset="2"/>
                  </a:rPr>
                  <a:t>-8</a:t>
                </a:r>
                <a:r>
                  <a:rPr lang="it-IT" sz="1600" dirty="0" smtClean="0">
                    <a:solidFill>
                      <a:schemeClr val="tx2"/>
                    </a:solidFill>
                    <a:latin typeface="Candara" panose="020E0502030303020204" pitchFamily="34" charset="0"/>
                    <a:sym typeface="Wingdings" panose="05000000000000000000" pitchFamily="2" charset="2"/>
                  </a:rPr>
                  <a:t>-10</a:t>
                </a:r>
                <a:r>
                  <a:rPr lang="it-IT" sz="1600" baseline="30000" dirty="0" smtClean="0">
                    <a:solidFill>
                      <a:schemeClr val="tx2"/>
                    </a:solidFill>
                    <a:latin typeface="Candara" panose="020E0502030303020204" pitchFamily="34" charset="0"/>
                    <a:sym typeface="Wingdings" panose="05000000000000000000" pitchFamily="2" charset="2"/>
                  </a:rPr>
                  <a:t>-10</a:t>
                </a:r>
                <a:r>
                  <a:rPr lang="it-IT" sz="1600" dirty="0" smtClean="0">
                    <a:solidFill>
                      <a:schemeClr val="tx2"/>
                    </a:solidFill>
                    <a:latin typeface="Candara" panose="020E0502030303020204" pitchFamily="34" charset="0"/>
                    <a:sym typeface="Wingdings" panose="05000000000000000000" pitchFamily="2" charset="2"/>
                  </a:rPr>
                  <a:t> </a:t>
                </a:r>
                <a:r>
                  <a:rPr lang="it-IT" sz="1600" dirty="0" err="1">
                    <a:solidFill>
                      <a:schemeClr val="tx2"/>
                    </a:solidFill>
                    <a:latin typeface="Candara" panose="020E0502030303020204" pitchFamily="34" charset="0"/>
                    <a:sym typeface="Wingdings" panose="05000000000000000000" pitchFamily="2" charset="2"/>
                  </a:rPr>
                  <a:t>mbar</a:t>
                </a:r>
                <a:endParaRPr lang="it-IT" sz="1600" dirty="0">
                  <a:solidFill>
                    <a:schemeClr val="tx2"/>
                  </a:solidFill>
                  <a:latin typeface="Candara" panose="020E0502030303020204" pitchFamily="34" charset="0"/>
                  <a:sym typeface="Wingdings" panose="05000000000000000000" pitchFamily="2" charset="2"/>
                </a:endParaRPr>
              </a:p>
              <a:p>
                <a:endParaRPr lang="it-IT" sz="1600" dirty="0">
                  <a:latin typeface="Candara" panose="020E0502030303020204" pitchFamily="34" charset="0"/>
                </a:endParaRPr>
              </a:p>
            </p:txBody>
          </p:sp>
          <p:sp>
            <p:nvSpPr>
              <p:cNvPr id="65" name="Parentesi graffa aperta 64"/>
              <p:cNvSpPr/>
              <p:nvPr/>
            </p:nvSpPr>
            <p:spPr>
              <a:xfrm rot="16200000">
                <a:off x="6702912" y="3209394"/>
                <a:ext cx="259435" cy="1965743"/>
              </a:xfrm>
              <a:prstGeom prst="leftBrace">
                <a:avLst/>
              </a:prstGeom>
              <a:ln w="28575">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146" name="Picture 2" descr="http://static6.businessinsider.com/image/551d9f1d6bb3f74658c2b3a1-1200/lhc-large-hadron-collider-cer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49" r="12018"/>
              <a:stretch/>
            </p:blipFill>
            <p:spPr bwMode="auto">
              <a:xfrm>
                <a:off x="5849758" y="5151318"/>
                <a:ext cx="2430331" cy="1552226"/>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6" name="Connettore 2 5"/>
          <p:cNvCxnSpPr/>
          <p:nvPr/>
        </p:nvCxnSpPr>
        <p:spPr>
          <a:xfrm flipV="1">
            <a:off x="3923928" y="3429000"/>
            <a:ext cx="0" cy="68122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8906410" y="2704590"/>
            <a:ext cx="0" cy="72441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915816" y="6057213"/>
            <a:ext cx="2433222" cy="646331"/>
          </a:xfrm>
          <a:prstGeom prst="rect">
            <a:avLst/>
          </a:prstGeom>
          <a:ln w="28575">
            <a:solidFill>
              <a:schemeClr val="accent1"/>
            </a:solidFill>
          </a:ln>
        </p:spPr>
        <p:txBody>
          <a:bodyPr wrap="square">
            <a:spAutoFit/>
          </a:bodyPr>
          <a:lstStyle/>
          <a:p>
            <a:pPr algn="just"/>
            <a:r>
              <a:rPr lang="it-IT" dirty="0" smtClean="0">
                <a:solidFill>
                  <a:srgbClr val="FF0000"/>
                </a:solidFill>
                <a:sym typeface="Wingdings" panose="05000000000000000000" pitchFamily="2" charset="2"/>
              </a:rPr>
              <a:t>NB: P=10</a:t>
            </a:r>
            <a:r>
              <a:rPr lang="it-IT" baseline="30000" dirty="0" smtClean="0">
                <a:solidFill>
                  <a:srgbClr val="FF0000"/>
                </a:solidFill>
                <a:sym typeface="Wingdings" panose="05000000000000000000" pitchFamily="2" charset="2"/>
              </a:rPr>
              <a:t>-10</a:t>
            </a:r>
            <a:r>
              <a:rPr lang="it-IT" dirty="0" smtClean="0">
                <a:solidFill>
                  <a:srgbClr val="FF0000"/>
                </a:solidFill>
                <a:sym typeface="Wingdings" panose="05000000000000000000" pitchFamily="2" charset="2"/>
              </a:rPr>
              <a:t> </a:t>
            </a:r>
            <a:r>
              <a:rPr lang="it-IT" dirty="0" err="1">
                <a:solidFill>
                  <a:srgbClr val="FF0000"/>
                </a:solidFill>
                <a:sym typeface="Wingdings" panose="05000000000000000000" pitchFamily="2" charset="2"/>
              </a:rPr>
              <a:t>mbar</a:t>
            </a:r>
            <a:endParaRPr lang="it-IT" dirty="0">
              <a:solidFill>
                <a:srgbClr val="FF0000"/>
              </a:solidFill>
              <a:sym typeface="Wingdings" panose="05000000000000000000" pitchFamily="2" charset="2"/>
            </a:endParaRPr>
          </a:p>
          <a:p>
            <a:pPr algn="just"/>
            <a:r>
              <a:rPr lang="it-IT" dirty="0" smtClean="0">
                <a:solidFill>
                  <a:srgbClr val="FF0000"/>
                </a:solidFill>
                <a:sym typeface="Symbol"/>
              </a:rPr>
              <a:t></a:t>
            </a:r>
            <a:r>
              <a:rPr lang="it-IT" dirty="0" smtClean="0">
                <a:solidFill>
                  <a:srgbClr val="FF0000"/>
                </a:solidFill>
                <a:sym typeface="Wingdings" panose="05000000000000000000" pitchFamily="2" charset="2"/>
              </a:rPr>
              <a:t> </a:t>
            </a:r>
            <a:r>
              <a:rPr lang="it-IT" dirty="0">
                <a:solidFill>
                  <a:srgbClr val="FF0000"/>
                </a:solidFill>
                <a:sym typeface="Wingdings" panose="05000000000000000000" pitchFamily="2" charset="2"/>
              </a:rPr>
              <a:t>10</a:t>
            </a:r>
            <a:r>
              <a:rPr lang="it-IT" baseline="30000" dirty="0">
                <a:solidFill>
                  <a:srgbClr val="FF0000"/>
                </a:solidFill>
                <a:sym typeface="Wingdings" panose="05000000000000000000" pitchFamily="2" charset="2"/>
              </a:rPr>
              <a:t>6 </a:t>
            </a:r>
            <a:r>
              <a:rPr lang="it-IT" dirty="0" err="1" smtClean="0">
                <a:solidFill>
                  <a:srgbClr val="FF0000"/>
                </a:solidFill>
                <a:sym typeface="Wingdings" panose="05000000000000000000" pitchFamily="2" charset="2"/>
              </a:rPr>
              <a:t>molecules</a:t>
            </a:r>
            <a:r>
              <a:rPr lang="it-IT" dirty="0" smtClean="0">
                <a:solidFill>
                  <a:srgbClr val="FF0000"/>
                </a:solidFill>
                <a:sym typeface="Wingdings" panose="05000000000000000000" pitchFamily="2" charset="2"/>
              </a:rPr>
              <a:t>/cm</a:t>
            </a:r>
            <a:r>
              <a:rPr lang="it-IT" baseline="30000" dirty="0" smtClean="0">
                <a:solidFill>
                  <a:srgbClr val="FF0000"/>
                </a:solidFill>
                <a:sym typeface="Wingdings" panose="05000000000000000000" pitchFamily="2" charset="2"/>
              </a:rPr>
              <a:t>3</a:t>
            </a:r>
            <a:r>
              <a:rPr lang="it-IT" dirty="0" smtClean="0">
                <a:solidFill>
                  <a:srgbClr val="FF0000"/>
                </a:solidFill>
                <a:sym typeface="Wingdings" panose="05000000000000000000" pitchFamily="2" charset="2"/>
              </a:rPr>
              <a:t> !!!</a:t>
            </a:r>
            <a:endParaRPr lang="it-IT" dirty="0">
              <a:solidFill>
                <a:srgbClr val="FF0000"/>
              </a:solidFill>
              <a:sym typeface="Wingdings" panose="05000000000000000000" pitchFamily="2" charset="2"/>
            </a:endParaRPr>
          </a:p>
        </p:txBody>
      </p:sp>
    </p:spTree>
    <p:extLst>
      <p:ext uri="{BB962C8B-B14F-4D97-AF65-F5344CB8AC3E}">
        <p14:creationId xmlns:p14="http://schemas.microsoft.com/office/powerpoint/2010/main" val="57135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ppt_x"/>
                                          </p:val>
                                        </p:tav>
                                        <p:tav tm="100000">
                                          <p:val>
                                            <p:strVal val="#ppt_x"/>
                                          </p:val>
                                        </p:tav>
                                      </p:tavLst>
                                    </p:anim>
                                    <p:anim calcmode="lin" valueType="num">
                                      <p:cBhvr additive="base">
                                        <p:cTn id="1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54756" y="692696"/>
            <a:ext cx="6677484"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FF0000"/>
                </a:solidFill>
                <a:latin typeface="Candara" pitchFamily="34" charset="0"/>
                <a:sym typeface="Symbol" pitchFamily="18" charset="2"/>
              </a:rPr>
              <a:t>1) Circular machines like synchrotrons (multi-passage, high current)</a:t>
            </a:r>
          </a:p>
          <a:p>
            <a:pPr algn="just">
              <a:spcBef>
                <a:spcPct val="50000"/>
              </a:spcBef>
            </a:pPr>
            <a:r>
              <a:rPr lang="en-US" sz="1400" dirty="0">
                <a:solidFill>
                  <a:srgbClr val="000000"/>
                </a:solidFill>
                <a:latin typeface="Candara" panose="020E0502030303020204" pitchFamily="34" charset="0"/>
              </a:rPr>
              <a:t>The </a:t>
            </a:r>
            <a:r>
              <a:rPr lang="en-US" sz="1400" dirty="0" smtClean="0">
                <a:solidFill>
                  <a:srgbClr val="000000"/>
                </a:solidFill>
                <a:latin typeface="Candara" panose="020E0502030303020204" pitchFamily="34" charset="0"/>
              </a:rPr>
              <a:t>interaction </a:t>
            </a:r>
            <a:r>
              <a:rPr lang="en-US" sz="1400" dirty="0">
                <a:solidFill>
                  <a:srgbClr val="000000"/>
                </a:solidFill>
                <a:latin typeface="Candara" panose="020E0502030303020204" pitchFamily="34" charset="0"/>
              </a:rPr>
              <a:t>between the residual gas </a:t>
            </a:r>
            <a:r>
              <a:rPr lang="en-US" sz="1400" dirty="0" smtClean="0">
                <a:solidFill>
                  <a:srgbClr val="000000"/>
                </a:solidFill>
                <a:latin typeface="Candara" panose="020E0502030303020204" pitchFamily="34" charset="0"/>
              </a:rPr>
              <a:t>and </a:t>
            </a:r>
            <a:r>
              <a:rPr lang="en-US" sz="1400" dirty="0">
                <a:solidFill>
                  <a:srgbClr val="000000"/>
                </a:solidFill>
                <a:latin typeface="Candara" panose="020E0502030303020204" pitchFamily="34" charset="0"/>
              </a:rPr>
              <a:t>the particles </a:t>
            </a:r>
            <a:r>
              <a:rPr lang="en-US" sz="1400" dirty="0" smtClean="0">
                <a:solidFill>
                  <a:srgbClr val="000000"/>
                </a:solidFill>
                <a:latin typeface="Candara" panose="020E0502030303020204" pitchFamily="34" charset="0"/>
              </a:rPr>
              <a:t>beam can have several </a:t>
            </a:r>
            <a:r>
              <a:rPr lang="en-US" sz="1400" dirty="0" err="1" smtClean="0">
                <a:solidFill>
                  <a:srgbClr val="000000"/>
                </a:solidFill>
                <a:latin typeface="Candara" panose="020E0502030303020204" pitchFamily="34" charset="0"/>
              </a:rPr>
              <a:t>effetcs</a:t>
            </a:r>
            <a:r>
              <a:rPr lang="en-US" sz="1400" dirty="0" smtClean="0">
                <a:solidFill>
                  <a:srgbClr val="000000"/>
                </a:solidFill>
                <a:latin typeface="Candara" panose="020E0502030303020204" pitchFamily="34" charset="0"/>
              </a:rPr>
              <a:t>: </a:t>
            </a:r>
          </a:p>
          <a:p>
            <a:pPr algn="just">
              <a:spcBef>
                <a:spcPct val="50000"/>
              </a:spcBef>
            </a:pPr>
            <a:r>
              <a:rPr lang="en-US" sz="1400" dirty="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reduction of beam lifetime </a:t>
            </a:r>
            <a:r>
              <a:rPr lang="en-US" sz="1400" dirty="0" smtClean="0">
                <a:solidFill>
                  <a:srgbClr val="000000"/>
                </a:solidFill>
                <a:latin typeface="Candara" panose="020E0502030303020204" pitchFamily="34" charset="0"/>
              </a:rPr>
              <a:t>(because of scattering and energy lost by bremsstrahlung). The lifetime is proportional to 1/P where the P is the residual gas pressure.</a:t>
            </a:r>
          </a:p>
          <a:p>
            <a:pPr algn="just">
              <a:spcBef>
                <a:spcPct val="50000"/>
              </a:spcBef>
            </a:pPr>
            <a:r>
              <a:rPr lang="en-US" sz="1400" dirty="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instability</a:t>
            </a:r>
            <a:r>
              <a:rPr lang="en-US" sz="1400" dirty="0" smtClean="0">
                <a:solidFill>
                  <a:srgbClr val="000000"/>
                </a:solidFill>
                <a:latin typeface="Candara" panose="020E0502030303020204" pitchFamily="34" charset="0"/>
              </a:rPr>
              <a:t> </a:t>
            </a:r>
            <a:r>
              <a:rPr lang="en-US" sz="1400" dirty="0">
                <a:solidFill>
                  <a:srgbClr val="000000"/>
                </a:solidFill>
                <a:latin typeface="Candara" panose="020E0502030303020204" pitchFamily="34" charset="0"/>
              </a:rPr>
              <a:t>of the </a:t>
            </a:r>
            <a:r>
              <a:rPr lang="en-US" sz="1400" dirty="0" smtClean="0">
                <a:solidFill>
                  <a:srgbClr val="000000"/>
                </a:solidFill>
                <a:latin typeface="Candara" panose="020E0502030303020204" pitchFamily="34" charset="0"/>
              </a:rPr>
              <a:t>stored particles beam (ion trapping, fast ion instability)</a:t>
            </a:r>
            <a:endParaRPr lang="en-US" sz="1400" dirty="0">
              <a:solidFill>
                <a:srgbClr val="000000"/>
              </a:solidFill>
              <a:latin typeface="Candara" panose="020E0502030303020204" pitchFamily="34" charset="0"/>
            </a:endParaRPr>
          </a:p>
          <a:p>
            <a:pPr algn="just">
              <a:spcBef>
                <a:spcPct val="50000"/>
              </a:spcBef>
            </a:pPr>
            <a:r>
              <a:rPr lang="en-US" sz="1400" dirty="0">
                <a:solidFill>
                  <a:srgbClr val="000000"/>
                </a:solidFill>
                <a:latin typeface="Candara" panose="020E0502030303020204" pitchFamily="34" charset="0"/>
                <a:sym typeface="Symbol"/>
              </a:rPr>
              <a:t> </a:t>
            </a:r>
            <a:r>
              <a:rPr lang="en-US" sz="1400" b="1" dirty="0" err="1" smtClean="0">
                <a:solidFill>
                  <a:srgbClr val="000000"/>
                </a:solidFill>
                <a:latin typeface="Candara" panose="020E0502030303020204" pitchFamily="34" charset="0"/>
              </a:rPr>
              <a:t>betatron</a:t>
            </a:r>
            <a:r>
              <a:rPr lang="en-US" sz="1400" b="1" dirty="0" smtClean="0">
                <a:solidFill>
                  <a:srgbClr val="000000"/>
                </a:solidFill>
                <a:latin typeface="Candara" panose="020E0502030303020204" pitchFamily="34" charset="0"/>
              </a:rPr>
              <a:t> </a:t>
            </a:r>
            <a:r>
              <a:rPr lang="en-US" sz="1400" b="1" dirty="0">
                <a:solidFill>
                  <a:srgbClr val="000000"/>
                </a:solidFill>
                <a:latin typeface="Candara" panose="020E0502030303020204" pitchFamily="34" charset="0"/>
              </a:rPr>
              <a:t>tune </a:t>
            </a:r>
            <a:r>
              <a:rPr lang="en-US" sz="1400" b="1" dirty="0" smtClean="0">
                <a:solidFill>
                  <a:srgbClr val="000000"/>
                </a:solidFill>
                <a:latin typeface="Candara" panose="020E0502030303020204" pitchFamily="34" charset="0"/>
              </a:rPr>
              <a:t>variation</a:t>
            </a:r>
          </a:p>
          <a:p>
            <a:pPr algn="just">
              <a:spcBef>
                <a:spcPct val="50000"/>
              </a:spcBef>
            </a:pPr>
            <a:r>
              <a:rPr lang="en-US" sz="1400" dirty="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Increase in beam emittance</a:t>
            </a:r>
            <a:endParaRPr lang="en-US" sz="1400" b="1" dirty="0">
              <a:solidFill>
                <a:srgbClr val="000000"/>
              </a:solidFill>
              <a:latin typeface="Candara" panose="020E0502030303020204" pitchFamily="34" charset="0"/>
            </a:endParaRPr>
          </a:p>
        </p:txBody>
      </p:sp>
      <p:sp>
        <p:nvSpPr>
          <p:cNvPr id="7171" name="CasellaDiTesto 5"/>
          <p:cNvSpPr txBox="1">
            <a:spLocks noChangeArrowheads="1"/>
          </p:cNvSpPr>
          <p:nvPr/>
        </p:nvSpPr>
        <p:spPr bwMode="auto">
          <a:xfrm>
            <a:off x="251518" y="44624"/>
            <a:ext cx="8650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i="1" dirty="0" smtClean="0">
                <a:solidFill>
                  <a:schemeClr val="tx1">
                    <a:lumMod val="85000"/>
                    <a:lumOff val="15000"/>
                  </a:schemeClr>
                </a:solidFill>
                <a:latin typeface="Candara" panose="020E0502030303020204" pitchFamily="34" charset="0"/>
                <a:ea typeface="+mj-ea"/>
                <a:cs typeface="+mj-cs"/>
              </a:rPr>
              <a:t>Vacuum in Particle Accelerators</a:t>
            </a:r>
            <a:endParaRPr lang="en-US" sz="3200" b="1" i="1" dirty="0">
              <a:solidFill>
                <a:schemeClr val="tx1">
                  <a:lumMod val="85000"/>
                  <a:lumOff val="15000"/>
                </a:schemeClr>
              </a:solidFill>
              <a:latin typeface="Candara" panose="020E0502030303020204" pitchFamily="34" charset="0"/>
              <a:ea typeface="+mj-ea"/>
              <a:cs typeface="+mj-cs"/>
            </a:endParaRPr>
          </a:p>
        </p:txBody>
      </p:sp>
      <p:sp>
        <p:nvSpPr>
          <p:cNvPr id="2" name="CasellaDiTesto 1"/>
          <p:cNvSpPr txBox="1"/>
          <p:nvPr/>
        </p:nvSpPr>
        <p:spPr>
          <a:xfrm>
            <a:off x="34277" y="4005064"/>
            <a:ext cx="7202019" cy="2200602"/>
          </a:xfrm>
          <a:prstGeom prst="rect">
            <a:avLst/>
          </a:prstGeom>
          <a:noFill/>
        </p:spPr>
        <p:txBody>
          <a:bodyPr wrap="square" rtlCol="0">
            <a:spAutoFit/>
          </a:bodyPr>
          <a:lstStyle/>
          <a:p>
            <a:r>
              <a:rPr lang="en-US" sz="1600" b="1" dirty="0" smtClean="0">
                <a:solidFill>
                  <a:srgbClr val="FF0000"/>
                </a:solidFill>
                <a:latin typeface="Candara" panose="020E0502030303020204" pitchFamily="34" charset="0"/>
              </a:rPr>
              <a:t>2) Linear </a:t>
            </a:r>
            <a:r>
              <a:rPr lang="en-US" sz="1600" b="1" dirty="0">
                <a:solidFill>
                  <a:srgbClr val="FF0000"/>
                </a:solidFill>
                <a:latin typeface="Candara" panose="020E0502030303020204" pitchFamily="34" charset="0"/>
              </a:rPr>
              <a:t>accelerators </a:t>
            </a:r>
            <a:r>
              <a:rPr lang="en-US" sz="1600" b="1" dirty="0" smtClean="0">
                <a:solidFill>
                  <a:srgbClr val="FF0000"/>
                </a:solidFill>
                <a:latin typeface="Candara" panose="020E0502030303020204" pitchFamily="34" charset="0"/>
              </a:rPr>
              <a:t>(single-passage, low current)</a:t>
            </a:r>
          </a:p>
          <a:p>
            <a:endParaRPr lang="en-US" sz="1600" b="1" dirty="0">
              <a:solidFill>
                <a:srgbClr val="FF0000"/>
              </a:solidFill>
              <a:latin typeface="Candara" panose="020E0502030303020204" pitchFamily="34" charset="0"/>
            </a:endParaRPr>
          </a:p>
          <a:p>
            <a:pPr algn="just">
              <a:lnSpc>
                <a:spcPct val="150000"/>
              </a:lnSpc>
            </a:pPr>
            <a:r>
              <a:rPr lang="en-US" sz="1400" dirty="0">
                <a:latin typeface="Candara" panose="020E0502030303020204" pitchFamily="34" charset="0"/>
              </a:rPr>
              <a:t>I</a:t>
            </a:r>
            <a:r>
              <a:rPr lang="en-US" sz="1400" dirty="0" smtClean="0">
                <a:latin typeface="Candara" panose="020E0502030303020204" pitchFamily="34" charset="0"/>
              </a:rPr>
              <a:t>n LINAC the vacuum requirements are less demanding because of the single passage (no cumulative effects) and less average current. The vacuum can still have impact on:</a:t>
            </a:r>
          </a:p>
          <a:p>
            <a:pPr algn="just">
              <a:lnSpc>
                <a:spcPct val="150000"/>
              </a:lnSpc>
            </a:pPr>
            <a:r>
              <a:rPr lang="en-US" sz="1400" dirty="0" smtClean="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Increase </a:t>
            </a:r>
            <a:r>
              <a:rPr lang="en-US" sz="1400" b="1" dirty="0">
                <a:solidFill>
                  <a:srgbClr val="000000"/>
                </a:solidFill>
                <a:latin typeface="Candara" panose="020E0502030303020204" pitchFamily="34" charset="0"/>
              </a:rPr>
              <a:t>in beam </a:t>
            </a:r>
            <a:r>
              <a:rPr lang="en-US" sz="1400" b="1" dirty="0" smtClean="0">
                <a:solidFill>
                  <a:srgbClr val="000000"/>
                </a:solidFill>
                <a:latin typeface="Candara" panose="020E0502030303020204" pitchFamily="34" charset="0"/>
              </a:rPr>
              <a:t>emittance</a:t>
            </a:r>
          </a:p>
          <a:p>
            <a:pPr algn="just">
              <a:lnSpc>
                <a:spcPct val="150000"/>
              </a:lnSpc>
            </a:pPr>
            <a:r>
              <a:rPr lang="en-US" sz="1400" dirty="0" smtClean="0">
                <a:solidFill>
                  <a:srgbClr val="000000"/>
                </a:solidFill>
                <a:latin typeface="Candara" panose="020E0502030303020204" pitchFamily="34" charset="0"/>
                <a:sym typeface="Symbol"/>
              </a:rPr>
              <a:t> </a:t>
            </a:r>
            <a:r>
              <a:rPr lang="en-US" sz="1400" b="1" dirty="0" smtClean="0">
                <a:latin typeface="Candara" panose="020E0502030303020204" pitchFamily="34" charset="0"/>
              </a:rPr>
              <a:t>discharges</a:t>
            </a:r>
            <a:r>
              <a:rPr lang="en-US" sz="1400" dirty="0" smtClean="0">
                <a:latin typeface="Candara" panose="020E0502030303020204" pitchFamily="34" charset="0"/>
              </a:rPr>
              <a:t> in high gradient (10-100 MV/m) accelerating structures</a:t>
            </a:r>
          </a:p>
          <a:p>
            <a:pPr algn="just">
              <a:lnSpc>
                <a:spcPct val="150000"/>
              </a:lnSpc>
            </a:pPr>
            <a:r>
              <a:rPr lang="en-US" sz="1400" dirty="0" smtClean="0">
                <a:solidFill>
                  <a:srgbClr val="000000"/>
                </a:solidFill>
                <a:latin typeface="Candara" panose="020E0502030303020204" pitchFamily="34" charset="0"/>
                <a:sym typeface="Symbol"/>
              </a:rPr>
              <a:t> </a:t>
            </a:r>
            <a:r>
              <a:rPr lang="en-US" sz="1400" b="1" dirty="0" smtClean="0">
                <a:latin typeface="Candara" panose="020E0502030303020204" pitchFamily="34" charset="0"/>
              </a:rPr>
              <a:t>Contaminations</a:t>
            </a:r>
            <a:r>
              <a:rPr lang="en-US" sz="1400" dirty="0" smtClean="0">
                <a:latin typeface="Candara" panose="020E0502030303020204" pitchFamily="34" charset="0"/>
              </a:rPr>
              <a:t> of targets, …</a:t>
            </a:r>
          </a:p>
        </p:txBody>
      </p:sp>
      <p:sp>
        <p:nvSpPr>
          <p:cNvPr id="3" name="Parentesi graffa chiusa 2"/>
          <p:cNvSpPr/>
          <p:nvPr/>
        </p:nvSpPr>
        <p:spPr>
          <a:xfrm rot="5400000">
            <a:off x="3175854" y="12160"/>
            <a:ext cx="440472" cy="67211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CasellaDiTesto 3"/>
          <p:cNvSpPr txBox="1"/>
          <p:nvPr/>
        </p:nvSpPr>
        <p:spPr>
          <a:xfrm>
            <a:off x="1043608" y="3589845"/>
            <a:ext cx="4896544" cy="307777"/>
          </a:xfrm>
          <a:prstGeom prst="rect">
            <a:avLst/>
          </a:prstGeom>
          <a:noFill/>
        </p:spPr>
        <p:txBody>
          <a:bodyPr wrap="square" rtlCol="0">
            <a:spAutoFit/>
          </a:bodyPr>
          <a:lstStyle/>
          <a:p>
            <a:pPr algn="just"/>
            <a:r>
              <a:rPr lang="it-IT" sz="1400" dirty="0" err="1" smtClean="0">
                <a:latin typeface="Candara" pitchFamily="34" charset="0"/>
              </a:rPr>
              <a:t>Typical</a:t>
            </a:r>
            <a:r>
              <a:rPr lang="it-IT" sz="1400" dirty="0" smtClean="0">
                <a:latin typeface="Candara" pitchFamily="34" charset="0"/>
              </a:rPr>
              <a:t> </a:t>
            </a:r>
            <a:r>
              <a:rPr lang="it-IT" sz="1400" dirty="0" err="1" smtClean="0">
                <a:latin typeface="Candara" pitchFamily="34" charset="0"/>
              </a:rPr>
              <a:t>vacuum</a:t>
            </a:r>
            <a:r>
              <a:rPr lang="it-IT" sz="1400" dirty="0" smtClean="0">
                <a:latin typeface="Candara" pitchFamily="34" charset="0"/>
              </a:rPr>
              <a:t> </a:t>
            </a:r>
            <a:r>
              <a:rPr lang="it-IT" sz="1400" dirty="0" err="1" smtClean="0">
                <a:latin typeface="Candara" pitchFamily="34" charset="0"/>
              </a:rPr>
              <a:t>pressures</a:t>
            </a:r>
            <a:r>
              <a:rPr lang="it-IT" sz="1400" dirty="0" smtClean="0">
                <a:latin typeface="Candara" pitchFamily="34" charset="0"/>
              </a:rPr>
              <a:t> in </a:t>
            </a:r>
            <a:r>
              <a:rPr lang="it-IT" sz="1400" dirty="0" err="1" smtClean="0">
                <a:latin typeface="Candara" pitchFamily="34" charset="0"/>
              </a:rPr>
              <a:t>synchrotons</a:t>
            </a:r>
            <a:r>
              <a:rPr lang="it-IT" sz="1400" dirty="0" smtClean="0">
                <a:latin typeface="Candara" pitchFamily="34" charset="0"/>
              </a:rPr>
              <a:t> are 10</a:t>
            </a:r>
            <a:r>
              <a:rPr lang="it-IT" sz="1400" baseline="30000" dirty="0" smtClean="0">
                <a:latin typeface="Candara" pitchFamily="34" charset="0"/>
              </a:rPr>
              <a:t>-8</a:t>
            </a:r>
            <a:r>
              <a:rPr lang="it-IT" sz="1400" dirty="0" smtClean="0">
                <a:latin typeface="Candara" pitchFamily="34" charset="0"/>
              </a:rPr>
              <a:t>-10</a:t>
            </a:r>
            <a:r>
              <a:rPr lang="it-IT" sz="1400" baseline="30000" dirty="0" smtClean="0">
                <a:latin typeface="Candara" pitchFamily="34" charset="0"/>
              </a:rPr>
              <a:t>-11</a:t>
            </a:r>
            <a:r>
              <a:rPr lang="it-IT" sz="1400" dirty="0" smtClean="0">
                <a:latin typeface="Candara" pitchFamily="34" charset="0"/>
              </a:rPr>
              <a:t> </a:t>
            </a:r>
            <a:r>
              <a:rPr lang="it-IT" sz="1400" dirty="0" err="1" smtClean="0">
                <a:latin typeface="Candara" pitchFamily="34" charset="0"/>
              </a:rPr>
              <a:t>mbar</a:t>
            </a:r>
            <a:r>
              <a:rPr lang="it-IT" sz="1400" dirty="0" smtClean="0">
                <a:latin typeface="Candara" pitchFamily="34" charset="0"/>
              </a:rPr>
              <a:t> </a:t>
            </a:r>
            <a:endParaRPr lang="it-IT" sz="1400" dirty="0">
              <a:latin typeface="Candara" pitchFamily="34" charset="0"/>
            </a:endParaRPr>
          </a:p>
        </p:txBody>
      </p:sp>
      <p:sp>
        <p:nvSpPr>
          <p:cNvPr id="10" name="CasellaDiTesto 9"/>
          <p:cNvSpPr txBox="1"/>
          <p:nvPr/>
        </p:nvSpPr>
        <p:spPr>
          <a:xfrm>
            <a:off x="1403648" y="6560756"/>
            <a:ext cx="4675758" cy="307777"/>
          </a:xfrm>
          <a:prstGeom prst="rect">
            <a:avLst/>
          </a:prstGeom>
          <a:noFill/>
        </p:spPr>
        <p:txBody>
          <a:bodyPr wrap="square" rtlCol="0">
            <a:spAutoFit/>
          </a:bodyPr>
          <a:lstStyle/>
          <a:p>
            <a:pPr algn="just"/>
            <a:r>
              <a:rPr lang="it-IT" sz="1400" dirty="0" err="1" smtClean="0">
                <a:latin typeface="Candara" pitchFamily="34" charset="0"/>
              </a:rPr>
              <a:t>Typical</a:t>
            </a:r>
            <a:r>
              <a:rPr lang="it-IT" sz="1400" dirty="0" smtClean="0">
                <a:latin typeface="Candara" pitchFamily="34" charset="0"/>
              </a:rPr>
              <a:t> </a:t>
            </a:r>
            <a:r>
              <a:rPr lang="it-IT" sz="1400" dirty="0" err="1" smtClean="0">
                <a:latin typeface="Candara" pitchFamily="34" charset="0"/>
              </a:rPr>
              <a:t>vacuum</a:t>
            </a:r>
            <a:r>
              <a:rPr lang="it-IT" sz="1400" dirty="0" smtClean="0">
                <a:latin typeface="Candara" pitchFamily="34" charset="0"/>
              </a:rPr>
              <a:t> </a:t>
            </a:r>
            <a:r>
              <a:rPr lang="it-IT" sz="1400" dirty="0" err="1" smtClean="0">
                <a:latin typeface="Candara" pitchFamily="34" charset="0"/>
              </a:rPr>
              <a:t>Pressures</a:t>
            </a:r>
            <a:r>
              <a:rPr lang="it-IT" sz="1400" dirty="0" smtClean="0">
                <a:latin typeface="Candara" pitchFamily="34" charset="0"/>
              </a:rPr>
              <a:t> are 10</a:t>
            </a:r>
            <a:r>
              <a:rPr lang="it-IT" sz="1400" baseline="30000" dirty="0" smtClean="0">
                <a:latin typeface="Candara" pitchFamily="34" charset="0"/>
              </a:rPr>
              <a:t>-8</a:t>
            </a:r>
            <a:r>
              <a:rPr lang="it-IT" sz="1400" dirty="0" smtClean="0">
                <a:latin typeface="Candara" pitchFamily="34" charset="0"/>
              </a:rPr>
              <a:t>-10</a:t>
            </a:r>
            <a:r>
              <a:rPr lang="it-IT" sz="1400" baseline="30000" dirty="0">
                <a:latin typeface="Candara" pitchFamily="34" charset="0"/>
              </a:rPr>
              <a:t>-9</a:t>
            </a:r>
            <a:r>
              <a:rPr lang="it-IT" sz="1400" dirty="0" smtClean="0">
                <a:latin typeface="Candara" pitchFamily="34" charset="0"/>
              </a:rPr>
              <a:t> </a:t>
            </a:r>
            <a:r>
              <a:rPr lang="it-IT" sz="1400" dirty="0" err="1" smtClean="0">
                <a:latin typeface="Candara" pitchFamily="34" charset="0"/>
              </a:rPr>
              <a:t>mbar</a:t>
            </a:r>
            <a:r>
              <a:rPr lang="it-IT" sz="1400" dirty="0" smtClean="0">
                <a:latin typeface="Candara" pitchFamily="34" charset="0"/>
              </a:rPr>
              <a:t> </a:t>
            </a:r>
            <a:endParaRPr lang="it-IT" sz="1400" dirty="0">
              <a:latin typeface="Candara" pitchFamily="34" charset="0"/>
            </a:endParaRPr>
          </a:p>
        </p:txBody>
      </p:sp>
      <p:pic>
        <p:nvPicPr>
          <p:cNvPr id="5122" name="Picture 2" descr="http://bis.babylon.com/?rt=GetFile&amp;uri=%21%215AMGUJXGFE&amp;type=0&amp;index=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967" y="2132856"/>
            <a:ext cx="2196431" cy="1010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avid\Desktop\EDIT2015\lin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744" y="4344458"/>
            <a:ext cx="1470743" cy="217013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id\Desktop\EDIT2015\synchrotr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4903" y="621937"/>
            <a:ext cx="2133600" cy="1435100"/>
          </a:xfrm>
          <a:prstGeom prst="rect">
            <a:avLst/>
          </a:prstGeom>
          <a:noFill/>
          <a:extLst>
            <a:ext uri="{909E8E84-426E-40DD-AFC4-6F175D3DCCD1}">
              <a14:hiddenFill xmlns:a14="http://schemas.microsoft.com/office/drawing/2010/main">
                <a:solidFill>
                  <a:srgbClr val="FFFFFF"/>
                </a:solidFill>
              </a14:hiddenFill>
            </a:ext>
          </a:extLst>
        </p:spPr>
      </p:pic>
      <p:sp>
        <p:nvSpPr>
          <p:cNvPr id="12" name="Parentesi graffa chiusa 11"/>
          <p:cNvSpPr/>
          <p:nvPr/>
        </p:nvSpPr>
        <p:spPr>
          <a:xfrm rot="5400000">
            <a:off x="3195114" y="2956963"/>
            <a:ext cx="440472" cy="67211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36045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052736"/>
            <a:ext cx="9289032" cy="5632311"/>
          </a:xfrm>
          <a:prstGeom prst="rect">
            <a:avLst/>
          </a:prstGeom>
        </p:spPr>
        <p:txBody>
          <a:bodyPr wrap="square">
            <a:spAutoFit/>
          </a:bodyPr>
          <a:lstStyle/>
          <a:p>
            <a:pPr>
              <a:lnSpc>
                <a:spcPct val="200000"/>
              </a:lnSpc>
              <a:buFont typeface="+mj-lt"/>
              <a:buAutoNum type="arabicPeriod"/>
            </a:pPr>
            <a:r>
              <a:rPr lang="en-US" dirty="0">
                <a:solidFill>
                  <a:schemeClr val="tx2"/>
                </a:solidFill>
                <a:latin typeface="Candara" panose="020E0502030303020204" pitchFamily="34" charset="0"/>
              </a:rPr>
              <a:t>Mean free path and Gas Flow Regimes ( Transition, Molecular and Viscous)</a:t>
            </a:r>
          </a:p>
          <a:p>
            <a:pPr>
              <a:lnSpc>
                <a:spcPct val="200000"/>
              </a:lnSpc>
              <a:buFont typeface="+mj-lt"/>
              <a:buAutoNum type="arabicPeriod"/>
            </a:pPr>
            <a:r>
              <a:rPr lang="en-US" dirty="0" smtClean="0">
                <a:solidFill>
                  <a:schemeClr val="tx2"/>
                </a:solidFill>
                <a:latin typeface="Candara" panose="020E0502030303020204" pitchFamily="34" charset="0"/>
              </a:rPr>
              <a:t>Gas flow rate and pumping speed</a:t>
            </a:r>
          </a:p>
          <a:p>
            <a:pPr>
              <a:lnSpc>
                <a:spcPct val="200000"/>
              </a:lnSpc>
              <a:buFont typeface="+mj-lt"/>
              <a:buAutoNum type="arabicPeriod"/>
            </a:pPr>
            <a:r>
              <a:rPr lang="en-US" dirty="0" smtClean="0">
                <a:solidFill>
                  <a:schemeClr val="tx2"/>
                </a:solidFill>
                <a:latin typeface="Candara" panose="020E0502030303020204" pitchFamily="34" charset="0"/>
              </a:rPr>
              <a:t>Desorption, Outgassing and Degassing </a:t>
            </a:r>
          </a:p>
          <a:p>
            <a:pPr>
              <a:lnSpc>
                <a:spcPct val="200000"/>
              </a:lnSpc>
              <a:buFont typeface="+mj-lt"/>
              <a:buAutoNum type="arabicPeriod"/>
            </a:pPr>
            <a:r>
              <a:rPr lang="en-US" dirty="0" smtClean="0">
                <a:solidFill>
                  <a:schemeClr val="tx2"/>
                </a:solidFill>
                <a:latin typeface="Candara" panose="020E0502030303020204" pitchFamily="34" charset="0"/>
              </a:rPr>
              <a:t>Leaks</a:t>
            </a:r>
            <a:endParaRPr lang="en-US" dirty="0">
              <a:solidFill>
                <a:schemeClr val="tx2"/>
              </a:solidFill>
              <a:latin typeface="Candara" panose="020E0502030303020204" pitchFamily="34" charset="0"/>
            </a:endParaRPr>
          </a:p>
          <a:p>
            <a:pPr>
              <a:lnSpc>
                <a:spcPct val="200000"/>
              </a:lnSpc>
              <a:buFont typeface="+mj-lt"/>
              <a:buAutoNum type="arabicPeriod"/>
            </a:pPr>
            <a:r>
              <a:rPr lang="en-US" dirty="0">
                <a:solidFill>
                  <a:schemeClr val="tx2"/>
                </a:solidFill>
                <a:latin typeface="Candara" panose="020E0502030303020204" pitchFamily="34" charset="0"/>
              </a:rPr>
              <a:t>Throughput Q=p*S</a:t>
            </a:r>
          </a:p>
          <a:p>
            <a:pPr>
              <a:lnSpc>
                <a:spcPct val="200000"/>
              </a:lnSpc>
              <a:buFont typeface="+mj-lt"/>
              <a:buAutoNum type="arabicPeriod"/>
            </a:pPr>
            <a:r>
              <a:rPr lang="en-US" dirty="0" smtClean="0">
                <a:solidFill>
                  <a:schemeClr val="tx2"/>
                </a:solidFill>
                <a:latin typeface="Candara" panose="020E0502030303020204" pitchFamily="34" charset="0"/>
              </a:rPr>
              <a:t>Pumping Speed</a:t>
            </a:r>
          </a:p>
          <a:p>
            <a:pPr>
              <a:lnSpc>
                <a:spcPct val="200000"/>
              </a:lnSpc>
              <a:buFont typeface="+mj-lt"/>
              <a:buAutoNum type="arabicPeriod"/>
            </a:pPr>
            <a:r>
              <a:rPr lang="en-US" dirty="0" smtClean="0">
                <a:solidFill>
                  <a:schemeClr val="tx2"/>
                </a:solidFill>
                <a:latin typeface="Candara" panose="020E0502030303020204" pitchFamily="34" charset="0"/>
              </a:rPr>
              <a:t>Exercise</a:t>
            </a:r>
          </a:p>
          <a:p>
            <a:pPr>
              <a:lnSpc>
                <a:spcPct val="200000"/>
              </a:lnSpc>
              <a:buFont typeface="+mj-lt"/>
              <a:buAutoNum type="arabicPeriod"/>
            </a:pPr>
            <a:r>
              <a:rPr lang="en-US" dirty="0" smtClean="0">
                <a:solidFill>
                  <a:schemeClr val="tx2"/>
                </a:solidFill>
                <a:latin typeface="Candara" panose="020E0502030303020204" pitchFamily="34" charset="0"/>
              </a:rPr>
              <a:t>Residual Gas Composition</a:t>
            </a:r>
          </a:p>
          <a:p>
            <a:pPr>
              <a:lnSpc>
                <a:spcPct val="200000"/>
              </a:lnSpc>
              <a:buFont typeface="+mj-lt"/>
              <a:buAutoNum type="arabicPeriod"/>
            </a:pPr>
            <a:r>
              <a:rPr lang="en-US" dirty="0" smtClean="0">
                <a:solidFill>
                  <a:schemeClr val="tx2"/>
                </a:solidFill>
                <a:latin typeface="Candara" panose="020E0502030303020204" pitchFamily="34" charset="0"/>
              </a:rPr>
              <a:t>Vacuum Conductance, Series and Parallel</a:t>
            </a:r>
            <a:endParaRPr lang="en-US" dirty="0">
              <a:solidFill>
                <a:schemeClr val="tx2"/>
              </a:solidFill>
              <a:latin typeface="Candara" panose="020E0502030303020204" pitchFamily="34" charset="0"/>
            </a:endParaRPr>
          </a:p>
          <a:p>
            <a:pPr>
              <a:lnSpc>
                <a:spcPct val="200000"/>
              </a:lnSpc>
              <a:buFont typeface="+mj-lt"/>
              <a:buAutoNum type="arabicPeriod"/>
            </a:pPr>
            <a:r>
              <a:rPr lang="en-US" dirty="0" smtClean="0">
                <a:solidFill>
                  <a:schemeClr val="tx2"/>
                </a:solidFill>
                <a:latin typeface="Candara" panose="020E0502030303020204" pitchFamily="34" charset="0"/>
              </a:rPr>
              <a:t>Electrical </a:t>
            </a:r>
            <a:r>
              <a:rPr lang="en-US" dirty="0">
                <a:solidFill>
                  <a:schemeClr val="tx2"/>
                </a:solidFill>
                <a:latin typeface="Candara" panose="020E0502030303020204" pitchFamily="34" charset="0"/>
              </a:rPr>
              <a:t>Analogy and Examples</a:t>
            </a:r>
          </a:p>
        </p:txBody>
      </p:sp>
      <p:sp>
        <p:nvSpPr>
          <p:cNvPr id="5" name="Rettangolo 4"/>
          <p:cNvSpPr/>
          <p:nvPr/>
        </p:nvSpPr>
        <p:spPr>
          <a:xfrm>
            <a:off x="2339751" y="163959"/>
            <a:ext cx="4309193" cy="769441"/>
          </a:xfrm>
          <a:prstGeom prst="rect">
            <a:avLst/>
          </a:prstGeom>
        </p:spPr>
        <p:txBody>
          <a:bodyPr wrap="none">
            <a:spAutoFit/>
          </a:bodyPr>
          <a:lstStyle/>
          <a:p>
            <a:r>
              <a:rPr lang="en-US" sz="4400" dirty="0">
                <a:latin typeface="Candara" panose="020E0502030303020204" pitchFamily="34" charset="0"/>
              </a:rPr>
              <a:t>BASIC CONCEPTS</a:t>
            </a:r>
          </a:p>
        </p:txBody>
      </p:sp>
    </p:spTree>
    <p:extLst>
      <p:ext uri="{BB962C8B-B14F-4D97-AF65-F5344CB8AC3E}">
        <p14:creationId xmlns:p14="http://schemas.microsoft.com/office/powerpoint/2010/main" val="75776254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652" y="597314"/>
            <a:ext cx="6956330" cy="1846659"/>
          </a:xfrm>
          <a:prstGeom prst="rect">
            <a:avLst/>
          </a:prstGeom>
        </p:spPr>
        <p:txBody>
          <a:bodyPr wrap="square">
            <a:spAutoFit/>
          </a:bodyPr>
          <a:lstStyle/>
          <a:p>
            <a:pPr algn="just"/>
            <a:r>
              <a:rPr lang="en-US" sz="1600" b="1" dirty="0" smtClean="0">
                <a:latin typeface="Candara" panose="020E0502030303020204" pitchFamily="34" charset="0"/>
              </a:rPr>
              <a:t>The </a:t>
            </a:r>
            <a:r>
              <a:rPr lang="en-US" sz="1600" b="1" dirty="0">
                <a:latin typeface="Candara" panose="020E0502030303020204" pitchFamily="34" charset="0"/>
              </a:rPr>
              <a:t>mean free path </a:t>
            </a:r>
            <a:r>
              <a:rPr lang="en-US" sz="1600" dirty="0">
                <a:latin typeface="Candara" panose="020E0502030303020204" pitchFamily="34" charset="0"/>
              </a:rPr>
              <a:t>is the average distance that a gas </a:t>
            </a:r>
            <a:r>
              <a:rPr lang="it-IT" sz="1600" dirty="0" err="1">
                <a:latin typeface="Candara" panose="020E0502030303020204" pitchFamily="34" charset="0"/>
              </a:rPr>
              <a:t>molecule</a:t>
            </a:r>
            <a:r>
              <a:rPr lang="it-IT" sz="1600" dirty="0">
                <a:latin typeface="Candara" panose="020E0502030303020204" pitchFamily="34" charset="0"/>
              </a:rPr>
              <a:t> can </a:t>
            </a:r>
            <a:r>
              <a:rPr lang="it-IT" sz="1600" dirty="0" err="1">
                <a:latin typeface="Candara" panose="020E0502030303020204" pitchFamily="34" charset="0"/>
              </a:rPr>
              <a:t>travel</a:t>
            </a:r>
            <a:r>
              <a:rPr lang="it-IT" sz="1600" dirty="0">
                <a:latin typeface="Candara" panose="020E0502030303020204" pitchFamily="34" charset="0"/>
              </a:rPr>
              <a:t> </a:t>
            </a:r>
            <a:r>
              <a:rPr lang="it-IT" sz="1600" dirty="0" err="1">
                <a:latin typeface="Candara" panose="020E0502030303020204" pitchFamily="34" charset="0"/>
              </a:rPr>
              <a:t>before</a:t>
            </a:r>
            <a:r>
              <a:rPr lang="it-IT" sz="1600" dirty="0">
                <a:latin typeface="Candara" panose="020E0502030303020204" pitchFamily="34" charset="0"/>
              </a:rPr>
              <a:t> </a:t>
            </a:r>
            <a:r>
              <a:rPr lang="it-IT" sz="1600" dirty="0" err="1">
                <a:latin typeface="Candara" panose="020E0502030303020204" pitchFamily="34" charset="0"/>
              </a:rPr>
              <a:t>colliding</a:t>
            </a:r>
            <a:r>
              <a:rPr lang="it-IT" sz="1600" dirty="0">
                <a:latin typeface="Candara" panose="020E0502030303020204" pitchFamily="34" charset="0"/>
              </a:rPr>
              <a:t> with </a:t>
            </a:r>
            <a:r>
              <a:rPr lang="it-IT" sz="1600" dirty="0" err="1">
                <a:latin typeface="Candara" panose="020E0502030303020204" pitchFamily="34" charset="0"/>
              </a:rPr>
              <a:t>another</a:t>
            </a:r>
            <a:r>
              <a:rPr lang="it-IT" sz="1600" dirty="0">
                <a:latin typeface="Candara" panose="020E0502030303020204" pitchFamily="34" charset="0"/>
              </a:rPr>
              <a:t> </a:t>
            </a:r>
            <a:r>
              <a:rPr lang="it-IT" sz="1600" dirty="0" smtClean="0">
                <a:latin typeface="Candara" panose="020E0502030303020204" pitchFamily="34" charset="0"/>
              </a:rPr>
              <a:t> </a:t>
            </a:r>
            <a:r>
              <a:rPr lang="it-IT" sz="1600" dirty="0" err="1" smtClean="0">
                <a:latin typeface="Candara" panose="020E0502030303020204" pitchFamily="34" charset="0"/>
              </a:rPr>
              <a:t>molecule</a:t>
            </a:r>
            <a:r>
              <a:rPr lang="it-IT" sz="1600" dirty="0" smtClean="0">
                <a:latin typeface="Candara" panose="020E0502030303020204" pitchFamily="34" charset="0"/>
              </a:rPr>
              <a:t> and </a:t>
            </a:r>
            <a:r>
              <a:rPr lang="en-US" sz="1600" dirty="0">
                <a:latin typeface="Candara" panose="020E0502030303020204" pitchFamily="34" charset="0"/>
              </a:rPr>
              <a:t>is determined by</a:t>
            </a:r>
            <a:r>
              <a:rPr lang="en-US" sz="1600" dirty="0" smtClean="0">
                <a:latin typeface="Candara" panose="020E0502030303020204" pitchFamily="34" charset="0"/>
              </a:rPr>
              <a:t>:</a:t>
            </a:r>
          </a:p>
          <a:p>
            <a:pPr algn="just"/>
            <a:endParaRPr lang="en-US" sz="1600" dirty="0">
              <a:latin typeface="Candara" panose="020E0502030303020204" pitchFamily="34" charset="0"/>
            </a:endParaRPr>
          </a:p>
          <a:p>
            <a:pPr algn="just"/>
            <a:r>
              <a:rPr lang="en-US" sz="1600" dirty="0">
                <a:latin typeface="Candara" panose="020E0502030303020204" pitchFamily="34" charset="0"/>
              </a:rPr>
              <a:t>- Size of </a:t>
            </a:r>
            <a:r>
              <a:rPr lang="en-US" sz="1600" dirty="0" smtClean="0">
                <a:latin typeface="Candara" panose="020E0502030303020204" pitchFamily="34" charset="0"/>
              </a:rPr>
              <a:t>molecule (2r)</a:t>
            </a:r>
            <a:endParaRPr lang="en-US" sz="1600" dirty="0">
              <a:latin typeface="Candara" panose="020E0502030303020204" pitchFamily="34" charset="0"/>
            </a:endParaRPr>
          </a:p>
          <a:p>
            <a:pPr algn="just"/>
            <a:r>
              <a:rPr lang="en-US" sz="1600" dirty="0">
                <a:latin typeface="Candara" panose="020E0502030303020204" pitchFamily="34" charset="0"/>
              </a:rPr>
              <a:t>- </a:t>
            </a:r>
            <a:r>
              <a:rPr lang="en-US" sz="1600" dirty="0" smtClean="0">
                <a:latin typeface="Candara" panose="020E0502030303020204" pitchFamily="34" charset="0"/>
              </a:rPr>
              <a:t>Pressure (p)</a:t>
            </a:r>
            <a:endParaRPr lang="en-US" sz="1600" dirty="0">
              <a:latin typeface="Candara" panose="020E0502030303020204" pitchFamily="34" charset="0"/>
            </a:endParaRPr>
          </a:p>
          <a:p>
            <a:pPr algn="just"/>
            <a:r>
              <a:rPr lang="en-US" sz="1600" dirty="0">
                <a:latin typeface="Candara" panose="020E0502030303020204" pitchFamily="34" charset="0"/>
              </a:rPr>
              <a:t>- </a:t>
            </a:r>
            <a:r>
              <a:rPr lang="en-US" sz="1600" dirty="0" smtClean="0">
                <a:latin typeface="Candara" panose="020E0502030303020204" pitchFamily="34" charset="0"/>
              </a:rPr>
              <a:t>Temperature (T)</a:t>
            </a:r>
            <a:endParaRPr lang="it-IT" sz="1600" dirty="0">
              <a:latin typeface="Candara" panose="020E0502030303020204" pitchFamily="34" charset="0"/>
            </a:endParaRPr>
          </a:p>
          <a:p>
            <a:endParaRPr lang="it-IT" dirty="0"/>
          </a:p>
        </p:txBody>
      </p:sp>
      <p:pic>
        <p:nvPicPr>
          <p:cNvPr id="2050" name="Picture 2" descr="C:\Users\Fara\Desktop\Cattu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98708"/>
            <a:ext cx="1923289" cy="220001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10"/>
          <p:cNvGrpSpPr>
            <a:grpSpLocks/>
          </p:cNvGrpSpPr>
          <p:nvPr/>
        </p:nvGrpSpPr>
        <p:grpSpPr bwMode="auto">
          <a:xfrm>
            <a:off x="2908570" y="1397197"/>
            <a:ext cx="2663825" cy="798513"/>
            <a:chOff x="2835" y="3154"/>
            <a:chExt cx="1678" cy="503"/>
          </a:xfrm>
        </p:grpSpPr>
        <p:grpSp>
          <p:nvGrpSpPr>
            <p:cNvPr id="41" name="Group 11"/>
            <p:cNvGrpSpPr>
              <a:grpSpLocks/>
            </p:cNvGrpSpPr>
            <p:nvPr/>
          </p:nvGrpSpPr>
          <p:grpSpPr bwMode="auto">
            <a:xfrm>
              <a:off x="2913" y="3154"/>
              <a:ext cx="1526" cy="503"/>
              <a:chOff x="2913" y="3154"/>
              <a:chExt cx="1526" cy="503"/>
            </a:xfrm>
          </p:grpSpPr>
          <p:sp>
            <p:nvSpPr>
              <p:cNvPr id="45" name="Text Box 12"/>
              <p:cNvSpPr txBox="1">
                <a:spLocks noChangeArrowheads="1"/>
              </p:cNvSpPr>
              <p:nvPr/>
            </p:nvSpPr>
            <p:spPr bwMode="auto">
              <a:xfrm>
                <a:off x="2913" y="3294"/>
                <a:ext cx="3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dirty="0" smtClean="0">
                    <a:sym typeface="Symbol" pitchFamily="18" charset="2"/>
                  </a:rPr>
                  <a:t></a:t>
                </a:r>
                <a:r>
                  <a:rPr lang="it-IT" altLang="it-IT" sz="1800" baseline="-25000" dirty="0" smtClean="0">
                    <a:sym typeface="Symbol" pitchFamily="18" charset="2"/>
                  </a:rPr>
                  <a:t>a</a:t>
                </a:r>
                <a:r>
                  <a:rPr lang="it-IT" altLang="it-IT" sz="1800" dirty="0" smtClean="0">
                    <a:sym typeface="Symbol" pitchFamily="18" charset="2"/>
                  </a:rPr>
                  <a:t> </a:t>
                </a:r>
                <a:r>
                  <a:rPr lang="it-IT" altLang="it-IT" sz="1800" dirty="0">
                    <a:sym typeface="Symbol" pitchFamily="18" charset="2"/>
                  </a:rPr>
                  <a:t>=</a:t>
                </a:r>
              </a:p>
            </p:txBody>
          </p:sp>
          <p:sp>
            <p:nvSpPr>
              <p:cNvPr id="46" name="Text Box 13"/>
              <p:cNvSpPr txBox="1">
                <a:spLocks noChangeArrowheads="1"/>
              </p:cNvSpPr>
              <p:nvPr/>
            </p:nvSpPr>
            <p:spPr bwMode="auto">
              <a:xfrm>
                <a:off x="3379" y="3158"/>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a:sym typeface="Symbol" pitchFamily="18" charset="2"/>
                  </a:rPr>
                  <a:t>K</a:t>
                </a:r>
              </a:p>
            </p:txBody>
          </p:sp>
          <p:sp>
            <p:nvSpPr>
              <p:cNvPr id="47" name="Text Box 14"/>
              <p:cNvSpPr txBox="1">
                <a:spLocks noChangeArrowheads="1"/>
              </p:cNvSpPr>
              <p:nvPr/>
            </p:nvSpPr>
            <p:spPr bwMode="auto">
              <a:xfrm>
                <a:off x="4037" y="315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a:sym typeface="Symbol" pitchFamily="18" charset="2"/>
                  </a:rPr>
                  <a:t>T</a:t>
                </a:r>
              </a:p>
            </p:txBody>
          </p:sp>
          <p:sp>
            <p:nvSpPr>
              <p:cNvPr id="48" name="Text Box 15"/>
              <p:cNvSpPr txBox="1">
                <a:spLocks noChangeArrowheads="1"/>
              </p:cNvSpPr>
              <p:nvPr/>
            </p:nvSpPr>
            <p:spPr bwMode="auto">
              <a:xfrm>
                <a:off x="3926" y="3379"/>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dirty="0">
                    <a:cs typeface="Arial" pitchFamily="34" charset="0"/>
                    <a:sym typeface="Symbol" pitchFamily="18" charset="2"/>
                  </a:rPr>
                  <a:t>(2r)</a:t>
                </a:r>
                <a:r>
                  <a:rPr lang="it-IT" altLang="it-IT" sz="1800" baseline="30000" dirty="0">
                    <a:cs typeface="Arial" pitchFamily="34" charset="0"/>
                    <a:sym typeface="Symbol" pitchFamily="18" charset="2"/>
                  </a:rPr>
                  <a:t>2</a:t>
                </a:r>
                <a:r>
                  <a:rPr lang="it-IT" altLang="it-IT" sz="1800" dirty="0">
                    <a:cs typeface="Arial" pitchFamily="34" charset="0"/>
                    <a:sym typeface="Symbol" pitchFamily="18" charset="2"/>
                  </a:rPr>
                  <a:t> p</a:t>
                </a:r>
                <a:endParaRPr lang="el-GR" altLang="it-IT" sz="1800" baseline="30000" dirty="0">
                  <a:cs typeface="Arial" pitchFamily="34" charset="0"/>
                  <a:sym typeface="Symbol" pitchFamily="18" charset="2"/>
                </a:endParaRPr>
              </a:p>
            </p:txBody>
          </p:sp>
          <p:grpSp>
            <p:nvGrpSpPr>
              <p:cNvPr id="49" name="Group 16"/>
              <p:cNvGrpSpPr>
                <a:grpSpLocks/>
              </p:cNvGrpSpPr>
              <p:nvPr/>
            </p:nvGrpSpPr>
            <p:grpSpPr bwMode="auto">
              <a:xfrm>
                <a:off x="3288" y="3426"/>
                <a:ext cx="395" cy="231"/>
                <a:chOff x="3379" y="3379"/>
                <a:chExt cx="395" cy="231"/>
              </a:xfrm>
            </p:grpSpPr>
            <p:sp>
              <p:nvSpPr>
                <p:cNvPr id="52" name="Text Box 17"/>
                <p:cNvSpPr txBox="1">
                  <a:spLocks noChangeArrowheads="1"/>
                </p:cNvSpPr>
                <p:nvPr/>
              </p:nvSpPr>
              <p:spPr bwMode="auto">
                <a:xfrm>
                  <a:off x="3379" y="3379"/>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l-GR" altLang="it-IT" sz="1800" dirty="0">
                      <a:cs typeface="Arial" pitchFamily="34" charset="0"/>
                      <a:sym typeface="Symbol" pitchFamily="18" charset="2"/>
                    </a:rPr>
                    <a:t></a:t>
                  </a:r>
                  <a:r>
                    <a:rPr lang="it-IT" altLang="it-IT" sz="1800" dirty="0">
                      <a:cs typeface="Arial" pitchFamily="34" charset="0"/>
                      <a:sym typeface="Symbol" pitchFamily="18" charset="2"/>
                    </a:rPr>
                    <a:t>   2</a:t>
                  </a:r>
                  <a:endParaRPr lang="el-GR" altLang="it-IT" sz="1800" dirty="0">
                    <a:cs typeface="Arial" pitchFamily="34" charset="0"/>
                    <a:sym typeface="Symbol" pitchFamily="18" charset="2"/>
                  </a:endParaRPr>
                </a:p>
              </p:txBody>
            </p:sp>
            <p:sp>
              <p:nvSpPr>
                <p:cNvPr id="53" name="Line 18"/>
                <p:cNvSpPr>
                  <a:spLocks noChangeShapeType="1"/>
                </p:cNvSpPr>
                <p:nvPr/>
              </p:nvSpPr>
              <p:spPr bwMode="auto">
                <a:xfrm>
                  <a:off x="3515" y="3430"/>
                  <a:ext cx="45"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 name="Line 19"/>
                <p:cNvSpPr>
                  <a:spLocks noChangeShapeType="1"/>
                </p:cNvSpPr>
                <p:nvPr/>
              </p:nvSpPr>
              <p:spPr bwMode="auto">
                <a:xfrm flipV="1">
                  <a:off x="3560" y="3385"/>
                  <a:ext cx="46"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 name="Line 20"/>
                <p:cNvSpPr>
                  <a:spLocks noChangeShapeType="1"/>
                </p:cNvSpPr>
                <p:nvPr/>
              </p:nvSpPr>
              <p:spPr bwMode="auto">
                <a:xfrm>
                  <a:off x="3606" y="3385"/>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0" name="Line 21"/>
              <p:cNvSpPr>
                <a:spLocks noChangeShapeType="1"/>
              </p:cNvSpPr>
              <p:nvPr/>
            </p:nvSpPr>
            <p:spPr bwMode="auto">
              <a:xfrm>
                <a:off x="3243"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 name="Line 22"/>
              <p:cNvSpPr>
                <a:spLocks noChangeShapeType="1"/>
              </p:cNvSpPr>
              <p:nvPr/>
            </p:nvSpPr>
            <p:spPr bwMode="auto">
              <a:xfrm>
                <a:off x="3924"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2" name="Group 23"/>
            <p:cNvGrpSpPr>
              <a:grpSpLocks/>
            </p:cNvGrpSpPr>
            <p:nvPr/>
          </p:nvGrpSpPr>
          <p:grpSpPr bwMode="auto">
            <a:xfrm>
              <a:off x="2835" y="3158"/>
              <a:ext cx="1678" cy="499"/>
              <a:chOff x="2835" y="3158"/>
              <a:chExt cx="1678" cy="499"/>
            </a:xfrm>
          </p:grpSpPr>
          <p:sp>
            <p:nvSpPr>
              <p:cNvPr id="43" name="Rectangle 24"/>
              <p:cNvSpPr>
                <a:spLocks noChangeArrowheads="1"/>
              </p:cNvSpPr>
              <p:nvPr/>
            </p:nvSpPr>
            <p:spPr bwMode="auto">
              <a:xfrm>
                <a:off x="2835" y="3158"/>
                <a:ext cx="1678" cy="499"/>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it-IT" altLang="it-IT"/>
              </a:p>
            </p:txBody>
          </p:sp>
          <p:sp>
            <p:nvSpPr>
              <p:cNvPr id="44" name="Text Box 25"/>
              <p:cNvSpPr txBox="1">
                <a:spLocks noChangeArrowheads="1"/>
              </p:cNvSpPr>
              <p:nvPr/>
            </p:nvSpPr>
            <p:spPr bwMode="auto">
              <a:xfrm>
                <a:off x="3729" y="3216"/>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b="1"/>
                  <a:t>.</a:t>
                </a:r>
              </a:p>
            </p:txBody>
          </p:sp>
        </p:grpSp>
      </p:grpSp>
      <p:sp>
        <p:nvSpPr>
          <p:cNvPr id="7" name="Rettangolo 6"/>
          <p:cNvSpPr/>
          <p:nvPr/>
        </p:nvSpPr>
        <p:spPr>
          <a:xfrm>
            <a:off x="2747687" y="13933"/>
            <a:ext cx="3449983" cy="584775"/>
          </a:xfrm>
          <a:prstGeom prst="rect">
            <a:avLst/>
          </a:prstGeom>
        </p:spPr>
        <p:txBody>
          <a:bodyPr wrap="none">
            <a:spAutoFit/>
          </a:bodyPr>
          <a:lstStyle/>
          <a:p>
            <a:r>
              <a:rPr lang="it-IT" sz="3200" b="1" i="1" dirty="0" smtClean="0">
                <a:latin typeface="Candara" pitchFamily="34" charset="0"/>
              </a:rPr>
              <a:t>Gas </a:t>
            </a:r>
            <a:r>
              <a:rPr lang="it-IT" sz="3200" b="1" i="1" dirty="0">
                <a:latin typeface="Candara" pitchFamily="34" charset="0"/>
              </a:rPr>
              <a:t>Flow </a:t>
            </a:r>
            <a:r>
              <a:rPr lang="it-IT" sz="3200" b="1" i="1" dirty="0" err="1">
                <a:latin typeface="Candara" pitchFamily="34" charset="0"/>
              </a:rPr>
              <a:t>Regimes</a:t>
            </a:r>
            <a:r>
              <a:rPr lang="it-IT" sz="3200" b="1" i="1" dirty="0">
                <a:latin typeface="Candara" pitchFamily="34" charset="0"/>
              </a:rPr>
              <a:t> </a:t>
            </a:r>
          </a:p>
        </p:txBody>
      </p:sp>
      <p:sp>
        <p:nvSpPr>
          <p:cNvPr id="8" name="Rettangolo 7"/>
          <p:cNvSpPr/>
          <p:nvPr/>
        </p:nvSpPr>
        <p:spPr>
          <a:xfrm>
            <a:off x="-12475" y="2929842"/>
            <a:ext cx="5736603" cy="1323439"/>
          </a:xfrm>
          <a:prstGeom prst="rect">
            <a:avLst/>
          </a:prstGeom>
        </p:spPr>
        <p:txBody>
          <a:bodyPr wrap="square">
            <a:spAutoFit/>
          </a:bodyPr>
          <a:lstStyle/>
          <a:p>
            <a:pPr algn="just"/>
            <a:r>
              <a:rPr lang="en-US" sz="1600" dirty="0">
                <a:latin typeface="Candara" panose="020E0502030303020204" pitchFamily="34" charset="0"/>
              </a:rPr>
              <a:t>The gas in a vacuum system can be in a </a:t>
            </a:r>
            <a:r>
              <a:rPr lang="en-US" sz="1600" b="1" dirty="0">
                <a:latin typeface="Candara" panose="020E0502030303020204" pitchFamily="34" charset="0"/>
              </a:rPr>
              <a:t>viscous </a:t>
            </a:r>
            <a:r>
              <a:rPr lang="en-US" sz="1600" b="1" dirty="0" smtClean="0">
                <a:latin typeface="Candara" panose="020E0502030303020204" pitchFamily="34" charset="0"/>
              </a:rPr>
              <a:t>state</a:t>
            </a:r>
            <a:r>
              <a:rPr lang="en-US" sz="1600" dirty="0" smtClean="0">
                <a:latin typeface="Candara" panose="020E0502030303020204" pitchFamily="34" charset="0"/>
              </a:rPr>
              <a:t>, </a:t>
            </a:r>
            <a:r>
              <a:rPr lang="en-US" sz="1600" dirty="0">
                <a:latin typeface="Candara" panose="020E0502030303020204" pitchFamily="34" charset="0"/>
              </a:rPr>
              <a:t>in a </a:t>
            </a:r>
            <a:r>
              <a:rPr lang="en-US" sz="1600" b="1" dirty="0">
                <a:latin typeface="Candara" panose="020E0502030303020204" pitchFamily="34" charset="0"/>
              </a:rPr>
              <a:t>molecular state </a:t>
            </a:r>
            <a:r>
              <a:rPr lang="en-US" sz="1600" b="1" dirty="0" smtClean="0">
                <a:latin typeface="Candara" panose="020E0502030303020204" pitchFamily="34" charset="0"/>
              </a:rPr>
              <a:t>(</a:t>
            </a:r>
            <a:r>
              <a:rPr lang="en-US" sz="1600" dirty="0" smtClean="0">
                <a:latin typeface="Candara" panose="020E0502030303020204" pitchFamily="34" charset="0"/>
              </a:rPr>
              <a:t>or in </a:t>
            </a:r>
            <a:r>
              <a:rPr lang="en-US" sz="1600" dirty="0">
                <a:latin typeface="Candara" panose="020E0502030303020204" pitchFamily="34" charset="0"/>
              </a:rPr>
              <a:t>a </a:t>
            </a:r>
            <a:r>
              <a:rPr lang="en-US" sz="1600" dirty="0" smtClean="0">
                <a:latin typeface="Candara" panose="020E0502030303020204" pitchFamily="34" charset="0"/>
              </a:rPr>
              <a:t>transition state) depending on </a:t>
            </a:r>
            <a:r>
              <a:rPr lang="en-US" sz="1600" dirty="0">
                <a:latin typeface="Candara" panose="020E0502030303020204" pitchFamily="34" charset="0"/>
              </a:rPr>
              <a:t>the dimension-less parameter know as </a:t>
            </a:r>
            <a:r>
              <a:rPr lang="en-US" sz="1600" dirty="0" smtClean="0">
                <a:latin typeface="Candara" panose="020E0502030303020204" pitchFamily="34" charset="0"/>
              </a:rPr>
              <a:t>the Knudsen </a:t>
            </a:r>
            <a:r>
              <a:rPr lang="en-US" sz="1600" dirty="0">
                <a:latin typeface="Candara" panose="020E0502030303020204" pitchFamily="34" charset="0"/>
              </a:rPr>
              <a:t>number (</a:t>
            </a:r>
            <a:r>
              <a:rPr lang="en-US" sz="1600" dirty="0" err="1" smtClean="0">
                <a:latin typeface="Candara" panose="020E0502030303020204" pitchFamily="34" charset="0"/>
              </a:rPr>
              <a:t>K</a:t>
            </a:r>
            <a:r>
              <a:rPr lang="en-US" sz="1600" baseline="-25000" dirty="0" err="1" smtClean="0">
                <a:latin typeface="Candara" panose="020E0502030303020204" pitchFamily="34" charset="0"/>
              </a:rPr>
              <a:t>n</a:t>
            </a:r>
            <a:r>
              <a:rPr lang="en-US" sz="1600" dirty="0" smtClean="0">
                <a:latin typeface="Candara" panose="020E0502030303020204" pitchFamily="34" charset="0"/>
              </a:rPr>
              <a:t>) that is the ratio between the mean free path and the characteristic dimension of the flow channel.</a:t>
            </a:r>
            <a:endParaRPr lang="en-US" sz="1600" dirty="0">
              <a:latin typeface="Candara" panose="020E0502030303020204" pitchFamily="34" charset="0"/>
            </a:endParaRPr>
          </a:p>
        </p:txBody>
      </p:sp>
      <p:grpSp>
        <p:nvGrpSpPr>
          <p:cNvPr id="25" name="Gruppo 24"/>
          <p:cNvGrpSpPr/>
          <p:nvPr/>
        </p:nvGrpSpPr>
        <p:grpSpPr>
          <a:xfrm>
            <a:off x="939201" y="4286018"/>
            <a:ext cx="4039469" cy="2476643"/>
            <a:chOff x="1553553" y="2924944"/>
            <a:chExt cx="6152557" cy="3848396"/>
          </a:xfrm>
        </p:grpSpPr>
        <p:pic>
          <p:nvPicPr>
            <p:cNvPr id="26" name="Picture 3" descr="C:\Users\Fara\Desktop\Cattu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18" r="-1970" b="10265"/>
            <a:stretch/>
          </p:blipFill>
          <p:spPr bwMode="auto">
            <a:xfrm>
              <a:off x="1553553" y="4447167"/>
              <a:ext cx="6152557" cy="23261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Fara\Desktop\Cattur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439"/>
            <a:stretch/>
          </p:blipFill>
          <p:spPr bwMode="auto">
            <a:xfrm>
              <a:off x="2051720" y="2924944"/>
              <a:ext cx="4918831" cy="152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po 2"/>
          <p:cNvGrpSpPr/>
          <p:nvPr/>
        </p:nvGrpSpPr>
        <p:grpSpPr>
          <a:xfrm>
            <a:off x="5511799" y="2970166"/>
            <a:ext cx="3580573" cy="2381530"/>
            <a:chOff x="5628771" y="3861048"/>
            <a:chExt cx="3580573" cy="2381530"/>
          </a:xfrm>
        </p:grpSpPr>
        <p:grpSp>
          <p:nvGrpSpPr>
            <p:cNvPr id="253" name="Gruppo 252"/>
            <p:cNvGrpSpPr/>
            <p:nvPr/>
          </p:nvGrpSpPr>
          <p:grpSpPr>
            <a:xfrm>
              <a:off x="5921235" y="3861048"/>
              <a:ext cx="3211871" cy="1657229"/>
              <a:chOff x="1421758" y="1949167"/>
              <a:chExt cx="6507163" cy="3515152"/>
            </a:xfrm>
          </p:grpSpPr>
          <p:sp>
            <p:nvSpPr>
              <p:cNvPr id="254" name="Rectangle 4"/>
              <p:cNvSpPr>
                <a:spLocks noChangeArrowheads="1"/>
              </p:cNvSpPr>
              <p:nvPr/>
            </p:nvSpPr>
            <p:spPr bwMode="auto">
              <a:xfrm>
                <a:off x="1421758"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55" name="Rectangle 5"/>
              <p:cNvSpPr>
                <a:spLocks noChangeArrowheads="1"/>
              </p:cNvSpPr>
              <p:nvPr/>
            </p:nvSpPr>
            <p:spPr bwMode="auto">
              <a:xfrm>
                <a:off x="2411305"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256" name="Group 6"/>
              <p:cNvGrpSpPr>
                <a:grpSpLocks/>
              </p:cNvGrpSpPr>
              <p:nvPr/>
            </p:nvGrpSpPr>
            <p:grpSpPr bwMode="auto">
              <a:xfrm>
                <a:off x="2047387" y="3795309"/>
                <a:ext cx="1649245" cy="442830"/>
                <a:chOff x="1290" y="2109"/>
                <a:chExt cx="1065" cy="290"/>
              </a:xfrm>
            </p:grpSpPr>
            <p:sp>
              <p:nvSpPr>
                <p:cNvPr id="455" name="Rectangle 7"/>
                <p:cNvSpPr>
                  <a:spLocks noChangeArrowheads="1"/>
                </p:cNvSpPr>
                <p:nvPr/>
              </p:nvSpPr>
              <p:spPr bwMode="auto">
                <a:xfrm>
                  <a:off x="1291"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456" name="Line 8"/>
                <p:cNvSpPr>
                  <a:spLocks noChangeShapeType="1"/>
                </p:cNvSpPr>
                <p:nvPr/>
              </p:nvSpPr>
              <p:spPr bwMode="auto">
                <a:xfrm>
                  <a:off x="1290"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7" name="Line 9"/>
                <p:cNvSpPr>
                  <a:spLocks noChangeShapeType="1"/>
                </p:cNvSpPr>
                <p:nvPr/>
              </p:nvSpPr>
              <p:spPr bwMode="auto">
                <a:xfrm flipH="1">
                  <a:off x="1292"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57" name="Oval 10"/>
              <p:cNvSpPr>
                <a:spLocks noChangeArrowheads="1"/>
              </p:cNvSpPr>
              <p:nvPr/>
            </p:nvSpPr>
            <p:spPr bwMode="auto">
              <a:xfrm>
                <a:off x="1616880" y="28287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8" name="Oval 11"/>
              <p:cNvSpPr>
                <a:spLocks noChangeArrowheads="1"/>
              </p:cNvSpPr>
              <p:nvPr/>
            </p:nvSpPr>
            <p:spPr bwMode="auto">
              <a:xfrm>
                <a:off x="1723732" y="303028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9" name="Oval 12"/>
              <p:cNvSpPr>
                <a:spLocks noChangeArrowheads="1"/>
              </p:cNvSpPr>
              <p:nvPr/>
            </p:nvSpPr>
            <p:spPr bwMode="auto">
              <a:xfrm>
                <a:off x="1914209" y="312190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0" name="Oval 13"/>
              <p:cNvSpPr>
                <a:spLocks noChangeArrowheads="1"/>
              </p:cNvSpPr>
              <p:nvPr/>
            </p:nvSpPr>
            <p:spPr bwMode="auto">
              <a:xfrm>
                <a:off x="2062873" y="32684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1" name="Oval 14"/>
              <p:cNvSpPr>
                <a:spLocks noChangeArrowheads="1"/>
              </p:cNvSpPr>
              <p:nvPr/>
            </p:nvSpPr>
            <p:spPr bwMode="auto">
              <a:xfrm>
                <a:off x="2211537"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2" name="Oval 15"/>
              <p:cNvSpPr>
                <a:spLocks noChangeArrowheads="1"/>
              </p:cNvSpPr>
              <p:nvPr/>
            </p:nvSpPr>
            <p:spPr bwMode="auto">
              <a:xfrm>
                <a:off x="2360202" y="35616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3" name="Oval 16"/>
              <p:cNvSpPr>
                <a:spLocks noChangeArrowheads="1"/>
              </p:cNvSpPr>
              <p:nvPr/>
            </p:nvSpPr>
            <p:spPr bwMode="auto">
              <a:xfrm>
                <a:off x="2034998"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4" name="Oval 17"/>
              <p:cNvSpPr>
                <a:spLocks noChangeArrowheads="1"/>
              </p:cNvSpPr>
              <p:nvPr/>
            </p:nvSpPr>
            <p:spPr bwMode="auto">
              <a:xfrm>
                <a:off x="2183663" y="29478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5" name="Oval 18"/>
              <p:cNvSpPr>
                <a:spLocks noChangeArrowheads="1"/>
              </p:cNvSpPr>
              <p:nvPr/>
            </p:nvSpPr>
            <p:spPr bwMode="auto">
              <a:xfrm>
                <a:off x="2211537"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6" name="Oval 19"/>
              <p:cNvSpPr>
                <a:spLocks noChangeArrowheads="1"/>
              </p:cNvSpPr>
              <p:nvPr/>
            </p:nvSpPr>
            <p:spPr bwMode="auto">
              <a:xfrm>
                <a:off x="2285870"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7" name="Oval 20"/>
              <p:cNvSpPr>
                <a:spLocks noChangeArrowheads="1"/>
              </p:cNvSpPr>
              <p:nvPr/>
            </p:nvSpPr>
            <p:spPr bwMode="auto">
              <a:xfrm>
                <a:off x="2508866"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8" name="Oval 21"/>
              <p:cNvSpPr>
                <a:spLocks noChangeArrowheads="1"/>
              </p:cNvSpPr>
              <p:nvPr/>
            </p:nvSpPr>
            <p:spPr bwMode="auto">
              <a:xfrm>
                <a:off x="265753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9" name="Oval 22"/>
              <p:cNvSpPr>
                <a:spLocks noChangeArrowheads="1"/>
              </p:cNvSpPr>
              <p:nvPr/>
            </p:nvSpPr>
            <p:spPr bwMode="auto">
              <a:xfrm>
                <a:off x="2211537"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0" name="Oval 23"/>
              <p:cNvSpPr>
                <a:spLocks noChangeArrowheads="1"/>
              </p:cNvSpPr>
              <p:nvPr/>
            </p:nvSpPr>
            <p:spPr bwMode="auto">
              <a:xfrm>
                <a:off x="236020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1" name="Oval 24"/>
              <p:cNvSpPr>
                <a:spLocks noChangeArrowheads="1"/>
              </p:cNvSpPr>
              <p:nvPr/>
            </p:nvSpPr>
            <p:spPr bwMode="auto">
              <a:xfrm>
                <a:off x="2508866"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2" name="Oval 25"/>
              <p:cNvSpPr>
                <a:spLocks noChangeArrowheads="1"/>
              </p:cNvSpPr>
              <p:nvPr/>
            </p:nvSpPr>
            <p:spPr bwMode="auto">
              <a:xfrm>
                <a:off x="2759737"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3" name="Oval 26"/>
              <p:cNvSpPr>
                <a:spLocks noChangeArrowheads="1"/>
              </p:cNvSpPr>
              <p:nvPr/>
            </p:nvSpPr>
            <p:spPr bwMode="auto">
              <a:xfrm>
                <a:off x="280619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4" name="Oval 27"/>
              <p:cNvSpPr>
                <a:spLocks noChangeArrowheads="1"/>
              </p:cNvSpPr>
              <p:nvPr/>
            </p:nvSpPr>
            <p:spPr bwMode="auto">
              <a:xfrm>
                <a:off x="2936276" y="35250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5" name="Oval 28"/>
              <p:cNvSpPr>
                <a:spLocks noChangeArrowheads="1"/>
              </p:cNvSpPr>
              <p:nvPr/>
            </p:nvSpPr>
            <p:spPr bwMode="auto">
              <a:xfrm>
                <a:off x="2508866"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6" name="Oval 29"/>
              <p:cNvSpPr>
                <a:spLocks noChangeArrowheads="1"/>
              </p:cNvSpPr>
              <p:nvPr/>
            </p:nvSpPr>
            <p:spPr bwMode="auto">
              <a:xfrm>
                <a:off x="277832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7" name="Oval 30"/>
              <p:cNvSpPr>
                <a:spLocks noChangeArrowheads="1"/>
              </p:cNvSpPr>
              <p:nvPr/>
            </p:nvSpPr>
            <p:spPr bwMode="auto">
              <a:xfrm>
                <a:off x="2806195"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8" name="Oval 31"/>
              <p:cNvSpPr>
                <a:spLocks noChangeArrowheads="1"/>
              </p:cNvSpPr>
              <p:nvPr/>
            </p:nvSpPr>
            <p:spPr bwMode="auto">
              <a:xfrm>
                <a:off x="2954859"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9" name="Oval 32"/>
              <p:cNvSpPr>
                <a:spLocks noChangeArrowheads="1"/>
              </p:cNvSpPr>
              <p:nvPr/>
            </p:nvSpPr>
            <p:spPr bwMode="auto">
              <a:xfrm>
                <a:off x="312210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0" name="Oval 33"/>
              <p:cNvSpPr>
                <a:spLocks noChangeArrowheads="1"/>
              </p:cNvSpPr>
              <p:nvPr/>
            </p:nvSpPr>
            <p:spPr bwMode="auto">
              <a:xfrm>
                <a:off x="3242896" y="35433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1" name="Oval 34"/>
              <p:cNvSpPr>
                <a:spLocks noChangeArrowheads="1"/>
              </p:cNvSpPr>
              <p:nvPr/>
            </p:nvSpPr>
            <p:spPr bwMode="auto">
              <a:xfrm>
                <a:off x="2954859"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2" name="Oval 35"/>
              <p:cNvSpPr>
                <a:spLocks noChangeArrowheads="1"/>
              </p:cNvSpPr>
              <p:nvPr/>
            </p:nvSpPr>
            <p:spPr bwMode="auto">
              <a:xfrm>
                <a:off x="2954859"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3" name="Oval 36"/>
              <p:cNvSpPr>
                <a:spLocks noChangeArrowheads="1"/>
              </p:cNvSpPr>
              <p:nvPr/>
            </p:nvSpPr>
            <p:spPr bwMode="auto">
              <a:xfrm>
                <a:off x="3233605" y="30715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4" name="Oval 37"/>
              <p:cNvSpPr>
                <a:spLocks noChangeArrowheads="1"/>
              </p:cNvSpPr>
              <p:nvPr/>
            </p:nvSpPr>
            <p:spPr bwMode="auto">
              <a:xfrm>
                <a:off x="3252188"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5" name="Oval 38"/>
              <p:cNvSpPr>
                <a:spLocks noChangeArrowheads="1"/>
              </p:cNvSpPr>
              <p:nvPr/>
            </p:nvSpPr>
            <p:spPr bwMode="auto">
              <a:xfrm>
                <a:off x="3400852" y="33784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6" name="Oval 39"/>
              <p:cNvSpPr>
                <a:spLocks noChangeArrowheads="1"/>
              </p:cNvSpPr>
              <p:nvPr/>
            </p:nvSpPr>
            <p:spPr bwMode="auto">
              <a:xfrm>
                <a:off x="3605266" y="349754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7" name="Oval 40"/>
              <p:cNvSpPr>
                <a:spLocks noChangeArrowheads="1"/>
              </p:cNvSpPr>
              <p:nvPr/>
            </p:nvSpPr>
            <p:spPr bwMode="auto">
              <a:xfrm>
                <a:off x="3103524"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8" name="Oval 41"/>
              <p:cNvSpPr>
                <a:spLocks noChangeArrowheads="1"/>
              </p:cNvSpPr>
              <p:nvPr/>
            </p:nvSpPr>
            <p:spPr bwMode="auto">
              <a:xfrm>
                <a:off x="3163918"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9" name="Oval 42"/>
              <p:cNvSpPr>
                <a:spLocks noChangeArrowheads="1"/>
              </p:cNvSpPr>
              <p:nvPr/>
            </p:nvSpPr>
            <p:spPr bwMode="auto">
              <a:xfrm>
                <a:off x="3400852"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0" name="Oval 43"/>
              <p:cNvSpPr>
                <a:spLocks noChangeArrowheads="1"/>
              </p:cNvSpPr>
              <p:nvPr/>
            </p:nvSpPr>
            <p:spPr bwMode="auto">
              <a:xfrm>
                <a:off x="3549517" y="32226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1" name="Oval 44"/>
              <p:cNvSpPr>
                <a:spLocks noChangeArrowheads="1"/>
              </p:cNvSpPr>
              <p:nvPr/>
            </p:nvSpPr>
            <p:spPr bwMode="auto">
              <a:xfrm>
                <a:off x="3698181"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2" name="Oval 45"/>
              <p:cNvSpPr>
                <a:spLocks noChangeArrowheads="1"/>
              </p:cNvSpPr>
              <p:nvPr/>
            </p:nvSpPr>
            <p:spPr bwMode="auto">
              <a:xfrm>
                <a:off x="3846845" y="35158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3" name="Oval 46"/>
              <p:cNvSpPr>
                <a:spLocks noChangeArrowheads="1"/>
              </p:cNvSpPr>
              <p:nvPr/>
            </p:nvSpPr>
            <p:spPr bwMode="auto">
              <a:xfrm>
                <a:off x="3391561" y="290201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4" name="Oval 47"/>
              <p:cNvSpPr>
                <a:spLocks noChangeArrowheads="1"/>
              </p:cNvSpPr>
              <p:nvPr/>
            </p:nvSpPr>
            <p:spPr bwMode="auto">
              <a:xfrm>
                <a:off x="3549517"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5" name="Oval 48"/>
              <p:cNvSpPr>
                <a:spLocks noChangeArrowheads="1"/>
              </p:cNvSpPr>
              <p:nvPr/>
            </p:nvSpPr>
            <p:spPr bwMode="auto">
              <a:xfrm>
                <a:off x="3698181"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6" name="Oval 49"/>
              <p:cNvSpPr>
                <a:spLocks noChangeArrowheads="1"/>
              </p:cNvSpPr>
              <p:nvPr/>
            </p:nvSpPr>
            <p:spPr bwMode="auto">
              <a:xfrm>
                <a:off x="3828262" y="33005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7" name="Oval 50"/>
              <p:cNvSpPr>
                <a:spLocks noChangeArrowheads="1"/>
              </p:cNvSpPr>
              <p:nvPr/>
            </p:nvSpPr>
            <p:spPr bwMode="auto">
              <a:xfrm>
                <a:off x="3995510"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8" name="Oval 51"/>
              <p:cNvSpPr>
                <a:spLocks noChangeArrowheads="1"/>
              </p:cNvSpPr>
              <p:nvPr/>
            </p:nvSpPr>
            <p:spPr bwMode="auto">
              <a:xfrm>
                <a:off x="4144174" y="350670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9" name="Oval 52"/>
              <p:cNvSpPr>
                <a:spLocks noChangeArrowheads="1"/>
              </p:cNvSpPr>
              <p:nvPr/>
            </p:nvSpPr>
            <p:spPr bwMode="auto">
              <a:xfrm>
                <a:off x="1644755" y="208659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0" name="Oval 53"/>
              <p:cNvSpPr>
                <a:spLocks noChangeArrowheads="1"/>
              </p:cNvSpPr>
              <p:nvPr/>
            </p:nvSpPr>
            <p:spPr bwMode="auto">
              <a:xfrm>
                <a:off x="1784127" y="223318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1" name="Oval 54"/>
              <p:cNvSpPr>
                <a:spLocks noChangeArrowheads="1"/>
              </p:cNvSpPr>
              <p:nvPr/>
            </p:nvSpPr>
            <p:spPr bwMode="auto">
              <a:xfrm>
                <a:off x="1858460"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2" name="Oval 55"/>
              <p:cNvSpPr>
                <a:spLocks noChangeArrowheads="1"/>
              </p:cNvSpPr>
              <p:nvPr/>
            </p:nvSpPr>
            <p:spPr bwMode="auto">
              <a:xfrm>
                <a:off x="2081456"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3" name="Oval 56"/>
              <p:cNvSpPr>
                <a:spLocks noChangeArrowheads="1"/>
              </p:cNvSpPr>
              <p:nvPr/>
            </p:nvSpPr>
            <p:spPr bwMode="auto">
              <a:xfrm>
                <a:off x="2378785" y="26729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4" name="Oval 57"/>
              <p:cNvSpPr>
                <a:spLocks noChangeArrowheads="1"/>
              </p:cNvSpPr>
              <p:nvPr/>
            </p:nvSpPr>
            <p:spPr bwMode="auto">
              <a:xfrm>
                <a:off x="2378785" y="281955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5" name="Oval 58"/>
              <p:cNvSpPr>
                <a:spLocks noChangeArrowheads="1"/>
              </p:cNvSpPr>
              <p:nvPr/>
            </p:nvSpPr>
            <p:spPr bwMode="auto">
              <a:xfrm>
                <a:off x="1932792" y="207743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6" name="Oval 59"/>
              <p:cNvSpPr>
                <a:spLocks noChangeArrowheads="1"/>
              </p:cNvSpPr>
              <p:nvPr/>
            </p:nvSpPr>
            <p:spPr bwMode="auto">
              <a:xfrm>
                <a:off x="2086102"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7" name="Oval 60"/>
              <p:cNvSpPr>
                <a:spLocks noChangeArrowheads="1"/>
              </p:cNvSpPr>
              <p:nvPr/>
            </p:nvSpPr>
            <p:spPr bwMode="auto">
              <a:xfrm>
                <a:off x="2230120" y="23660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8" name="Oval 61"/>
              <p:cNvSpPr>
                <a:spLocks noChangeArrowheads="1"/>
              </p:cNvSpPr>
              <p:nvPr/>
            </p:nvSpPr>
            <p:spPr bwMode="auto">
              <a:xfrm>
                <a:off x="2490283"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9" name="Oval 62"/>
              <p:cNvSpPr>
                <a:spLocks noChangeArrowheads="1"/>
              </p:cNvSpPr>
              <p:nvPr/>
            </p:nvSpPr>
            <p:spPr bwMode="auto">
              <a:xfrm>
                <a:off x="2592490"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0" name="Oval 63"/>
              <p:cNvSpPr>
                <a:spLocks noChangeArrowheads="1"/>
              </p:cNvSpPr>
              <p:nvPr/>
            </p:nvSpPr>
            <p:spPr bwMode="auto">
              <a:xfrm>
                <a:off x="2676114"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1" name="Oval 64"/>
              <p:cNvSpPr>
                <a:spLocks noChangeArrowheads="1"/>
              </p:cNvSpPr>
              <p:nvPr/>
            </p:nvSpPr>
            <p:spPr bwMode="auto">
              <a:xfrm>
                <a:off x="2332327" y="20682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2" name="Oval 65"/>
              <p:cNvSpPr>
                <a:spLocks noChangeArrowheads="1"/>
              </p:cNvSpPr>
              <p:nvPr/>
            </p:nvSpPr>
            <p:spPr bwMode="auto">
              <a:xfrm>
                <a:off x="2378785"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3" name="Oval 66"/>
              <p:cNvSpPr>
                <a:spLocks noChangeArrowheads="1"/>
              </p:cNvSpPr>
              <p:nvPr/>
            </p:nvSpPr>
            <p:spPr bwMode="auto">
              <a:xfrm>
                <a:off x="2527449"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4" name="Oval 67"/>
              <p:cNvSpPr>
                <a:spLocks noChangeArrowheads="1"/>
              </p:cNvSpPr>
              <p:nvPr/>
            </p:nvSpPr>
            <p:spPr bwMode="auto">
              <a:xfrm>
                <a:off x="2676114" y="25080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5" name="Oval 68"/>
              <p:cNvSpPr>
                <a:spLocks noChangeArrowheads="1"/>
              </p:cNvSpPr>
              <p:nvPr/>
            </p:nvSpPr>
            <p:spPr bwMode="auto">
              <a:xfrm>
                <a:off x="2824778"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6" name="Oval 69"/>
              <p:cNvSpPr>
                <a:spLocks noChangeArrowheads="1"/>
              </p:cNvSpPr>
              <p:nvPr/>
            </p:nvSpPr>
            <p:spPr bwMode="auto">
              <a:xfrm>
                <a:off x="2917693"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7" name="Oval 70"/>
              <p:cNvSpPr>
                <a:spLocks noChangeArrowheads="1"/>
              </p:cNvSpPr>
              <p:nvPr/>
            </p:nvSpPr>
            <p:spPr bwMode="auto">
              <a:xfrm>
                <a:off x="2434534" y="19858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8" name="Oval 71"/>
              <p:cNvSpPr>
                <a:spLocks noChangeArrowheads="1"/>
              </p:cNvSpPr>
              <p:nvPr/>
            </p:nvSpPr>
            <p:spPr bwMode="auto">
              <a:xfrm>
                <a:off x="2676114" y="22057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9" name="Oval 72"/>
              <p:cNvSpPr>
                <a:spLocks noChangeArrowheads="1"/>
              </p:cNvSpPr>
              <p:nvPr/>
            </p:nvSpPr>
            <p:spPr bwMode="auto">
              <a:xfrm>
                <a:off x="2871236"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0" name="Oval 73"/>
              <p:cNvSpPr>
                <a:spLocks noChangeArrowheads="1"/>
              </p:cNvSpPr>
              <p:nvPr/>
            </p:nvSpPr>
            <p:spPr bwMode="auto">
              <a:xfrm>
                <a:off x="2973442"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1" name="Oval 74"/>
              <p:cNvSpPr>
                <a:spLocks noChangeArrowheads="1"/>
              </p:cNvSpPr>
              <p:nvPr/>
            </p:nvSpPr>
            <p:spPr bwMode="auto">
              <a:xfrm>
                <a:off x="312210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2" name="Oval 75"/>
              <p:cNvSpPr>
                <a:spLocks noChangeArrowheads="1"/>
              </p:cNvSpPr>
              <p:nvPr/>
            </p:nvSpPr>
            <p:spPr bwMode="auto">
              <a:xfrm>
                <a:off x="3270771" y="27920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3" name="Oval 76"/>
              <p:cNvSpPr>
                <a:spLocks noChangeArrowheads="1"/>
              </p:cNvSpPr>
              <p:nvPr/>
            </p:nvSpPr>
            <p:spPr bwMode="auto">
              <a:xfrm>
                <a:off x="2611073"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4" name="Oval 77"/>
              <p:cNvSpPr>
                <a:spLocks noChangeArrowheads="1"/>
              </p:cNvSpPr>
              <p:nvPr/>
            </p:nvSpPr>
            <p:spPr bwMode="auto">
              <a:xfrm>
                <a:off x="2759737" y="20499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5" name="Oval 78"/>
              <p:cNvSpPr>
                <a:spLocks noChangeArrowheads="1"/>
              </p:cNvSpPr>
              <p:nvPr/>
            </p:nvSpPr>
            <p:spPr bwMode="auto">
              <a:xfrm>
                <a:off x="305706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6" name="Oval 79"/>
              <p:cNvSpPr>
                <a:spLocks noChangeArrowheads="1"/>
              </p:cNvSpPr>
              <p:nvPr/>
            </p:nvSpPr>
            <p:spPr bwMode="auto">
              <a:xfrm>
                <a:off x="3261479"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7" name="Oval 80"/>
              <p:cNvSpPr>
                <a:spLocks noChangeArrowheads="1"/>
              </p:cNvSpPr>
              <p:nvPr/>
            </p:nvSpPr>
            <p:spPr bwMode="auto">
              <a:xfrm>
                <a:off x="3530934"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8" name="Oval 81"/>
              <p:cNvSpPr>
                <a:spLocks noChangeArrowheads="1"/>
              </p:cNvSpPr>
              <p:nvPr/>
            </p:nvSpPr>
            <p:spPr bwMode="auto">
              <a:xfrm>
                <a:off x="3568100"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9" name="Oval 82"/>
              <p:cNvSpPr>
                <a:spLocks noChangeArrowheads="1"/>
              </p:cNvSpPr>
              <p:nvPr/>
            </p:nvSpPr>
            <p:spPr bwMode="auto">
              <a:xfrm>
                <a:off x="3122107"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0" name="Oval 83"/>
              <p:cNvSpPr>
                <a:spLocks noChangeArrowheads="1"/>
              </p:cNvSpPr>
              <p:nvPr/>
            </p:nvSpPr>
            <p:spPr bwMode="auto">
              <a:xfrm>
                <a:off x="3270771"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1" name="Oval 84"/>
              <p:cNvSpPr>
                <a:spLocks noChangeArrowheads="1"/>
              </p:cNvSpPr>
              <p:nvPr/>
            </p:nvSpPr>
            <p:spPr bwMode="auto">
              <a:xfrm>
                <a:off x="3419435"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2" name="Oval 85"/>
              <p:cNvSpPr>
                <a:spLocks noChangeArrowheads="1"/>
              </p:cNvSpPr>
              <p:nvPr/>
            </p:nvSpPr>
            <p:spPr bwMode="auto">
              <a:xfrm>
                <a:off x="3614557" y="24530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3" name="Oval 86"/>
              <p:cNvSpPr>
                <a:spLocks noChangeArrowheads="1"/>
              </p:cNvSpPr>
              <p:nvPr/>
            </p:nvSpPr>
            <p:spPr bwMode="auto">
              <a:xfrm>
                <a:off x="3716764"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4" name="Oval 87"/>
              <p:cNvSpPr>
                <a:spLocks noChangeArrowheads="1"/>
              </p:cNvSpPr>
              <p:nvPr/>
            </p:nvSpPr>
            <p:spPr bwMode="auto">
              <a:xfrm>
                <a:off x="3902595" y="283788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5" name="Oval 88"/>
              <p:cNvSpPr>
                <a:spLocks noChangeArrowheads="1"/>
              </p:cNvSpPr>
              <p:nvPr/>
            </p:nvSpPr>
            <p:spPr bwMode="auto">
              <a:xfrm>
                <a:off x="3419435" y="20316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6" name="Oval 89"/>
              <p:cNvSpPr>
                <a:spLocks noChangeArrowheads="1"/>
              </p:cNvSpPr>
              <p:nvPr/>
            </p:nvSpPr>
            <p:spPr bwMode="auto">
              <a:xfrm>
                <a:off x="3642432" y="21782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7" name="Oval 90"/>
              <p:cNvSpPr>
                <a:spLocks noChangeArrowheads="1"/>
              </p:cNvSpPr>
              <p:nvPr/>
            </p:nvSpPr>
            <p:spPr bwMode="auto">
              <a:xfrm>
                <a:off x="3716764" y="232480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8" name="Oval 91"/>
              <p:cNvSpPr>
                <a:spLocks noChangeArrowheads="1"/>
              </p:cNvSpPr>
              <p:nvPr/>
            </p:nvSpPr>
            <p:spPr bwMode="auto">
              <a:xfrm>
                <a:off x="3972281" y="24622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9" name="Oval 92"/>
              <p:cNvSpPr>
                <a:spLocks noChangeArrowheads="1"/>
              </p:cNvSpPr>
              <p:nvPr/>
            </p:nvSpPr>
            <p:spPr bwMode="auto">
              <a:xfrm>
                <a:off x="4014093"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0" name="Oval 93"/>
              <p:cNvSpPr>
                <a:spLocks noChangeArrowheads="1"/>
              </p:cNvSpPr>
              <p:nvPr/>
            </p:nvSpPr>
            <p:spPr bwMode="auto">
              <a:xfrm>
                <a:off x="4162757"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1" name="Oval 94"/>
              <p:cNvSpPr>
                <a:spLocks noChangeArrowheads="1"/>
              </p:cNvSpPr>
              <p:nvPr/>
            </p:nvSpPr>
            <p:spPr bwMode="auto">
              <a:xfrm>
                <a:off x="1514673"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2" name="Oval 95"/>
              <p:cNvSpPr>
                <a:spLocks noChangeArrowheads="1"/>
              </p:cNvSpPr>
              <p:nvPr/>
            </p:nvSpPr>
            <p:spPr bwMode="auto">
              <a:xfrm>
                <a:off x="1663338" y="259050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3" name="Oval 96"/>
              <p:cNvSpPr>
                <a:spLocks noChangeArrowheads="1"/>
              </p:cNvSpPr>
              <p:nvPr/>
            </p:nvSpPr>
            <p:spPr bwMode="auto">
              <a:xfrm>
                <a:off x="1793419"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4" name="Oval 97"/>
              <p:cNvSpPr>
                <a:spLocks noChangeArrowheads="1"/>
              </p:cNvSpPr>
              <p:nvPr/>
            </p:nvSpPr>
            <p:spPr bwMode="auto">
              <a:xfrm>
                <a:off x="1486799"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5" name="Oval 98"/>
              <p:cNvSpPr>
                <a:spLocks noChangeArrowheads="1"/>
              </p:cNvSpPr>
              <p:nvPr/>
            </p:nvSpPr>
            <p:spPr bwMode="auto">
              <a:xfrm>
                <a:off x="2397368"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6" name="Oval 99"/>
              <p:cNvSpPr>
                <a:spLocks noChangeArrowheads="1"/>
              </p:cNvSpPr>
              <p:nvPr/>
            </p:nvSpPr>
            <p:spPr bwMode="auto">
              <a:xfrm>
                <a:off x="1672629" y="237978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7" name="Oval 100"/>
              <p:cNvSpPr>
                <a:spLocks noChangeArrowheads="1"/>
              </p:cNvSpPr>
              <p:nvPr/>
            </p:nvSpPr>
            <p:spPr bwMode="auto">
              <a:xfrm>
                <a:off x="1932792"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8" name="Oval 101"/>
              <p:cNvSpPr>
                <a:spLocks noChangeArrowheads="1"/>
              </p:cNvSpPr>
              <p:nvPr/>
            </p:nvSpPr>
            <p:spPr bwMode="auto">
              <a:xfrm>
                <a:off x="2109331" y="27279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9" name="Oval 102"/>
              <p:cNvSpPr>
                <a:spLocks noChangeArrowheads="1"/>
              </p:cNvSpPr>
              <p:nvPr/>
            </p:nvSpPr>
            <p:spPr bwMode="auto">
              <a:xfrm>
                <a:off x="2527449"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0" name="Oval 103"/>
              <p:cNvSpPr>
                <a:spLocks noChangeArrowheads="1"/>
              </p:cNvSpPr>
              <p:nvPr/>
            </p:nvSpPr>
            <p:spPr bwMode="auto">
              <a:xfrm>
                <a:off x="2053582" y="235229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1" name="Oval 104"/>
              <p:cNvSpPr>
                <a:spLocks noChangeArrowheads="1"/>
              </p:cNvSpPr>
              <p:nvPr/>
            </p:nvSpPr>
            <p:spPr bwMode="auto">
              <a:xfrm>
                <a:off x="2257995"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2" name="Oval 105"/>
              <p:cNvSpPr>
                <a:spLocks noChangeArrowheads="1"/>
              </p:cNvSpPr>
              <p:nvPr/>
            </p:nvSpPr>
            <p:spPr bwMode="auto">
              <a:xfrm>
                <a:off x="2239412"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3" name="Oval 106"/>
              <p:cNvSpPr>
                <a:spLocks noChangeArrowheads="1"/>
              </p:cNvSpPr>
              <p:nvPr/>
            </p:nvSpPr>
            <p:spPr bwMode="auto">
              <a:xfrm>
                <a:off x="3716764"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4" name="Oval 107"/>
              <p:cNvSpPr>
                <a:spLocks noChangeArrowheads="1"/>
              </p:cNvSpPr>
              <p:nvPr/>
            </p:nvSpPr>
            <p:spPr bwMode="auto">
              <a:xfrm>
                <a:off x="3911886" y="30577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5" name="Oval 108"/>
              <p:cNvSpPr>
                <a:spLocks noChangeArrowheads="1"/>
              </p:cNvSpPr>
              <p:nvPr/>
            </p:nvSpPr>
            <p:spPr bwMode="auto">
              <a:xfrm>
                <a:off x="3995510"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6" name="Oval 109"/>
              <p:cNvSpPr>
                <a:spLocks noChangeArrowheads="1"/>
              </p:cNvSpPr>
              <p:nvPr/>
            </p:nvSpPr>
            <p:spPr bwMode="auto">
              <a:xfrm>
                <a:off x="3753930"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7" name="Oval 110"/>
              <p:cNvSpPr>
                <a:spLocks noChangeArrowheads="1"/>
              </p:cNvSpPr>
              <p:nvPr/>
            </p:nvSpPr>
            <p:spPr bwMode="auto">
              <a:xfrm>
                <a:off x="406055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8" name="Oval 111"/>
              <p:cNvSpPr>
                <a:spLocks noChangeArrowheads="1"/>
              </p:cNvSpPr>
              <p:nvPr/>
            </p:nvSpPr>
            <p:spPr bwMode="auto">
              <a:xfrm>
                <a:off x="4144174"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9" name="Oval 112"/>
              <p:cNvSpPr>
                <a:spLocks noChangeArrowheads="1"/>
              </p:cNvSpPr>
              <p:nvPr/>
            </p:nvSpPr>
            <p:spPr bwMode="auto">
              <a:xfrm>
                <a:off x="4162757" y="32868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0" name="Oval 113"/>
              <p:cNvSpPr>
                <a:spLocks noChangeArrowheads="1"/>
              </p:cNvSpPr>
              <p:nvPr/>
            </p:nvSpPr>
            <p:spPr bwMode="auto">
              <a:xfrm>
                <a:off x="3995510" y="22698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1" name="Oval 114"/>
              <p:cNvSpPr>
                <a:spLocks noChangeArrowheads="1"/>
              </p:cNvSpPr>
              <p:nvPr/>
            </p:nvSpPr>
            <p:spPr bwMode="auto">
              <a:xfrm>
                <a:off x="4144174" y="24164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2" name="Oval 115"/>
              <p:cNvSpPr>
                <a:spLocks noChangeArrowheads="1"/>
              </p:cNvSpPr>
              <p:nvPr/>
            </p:nvSpPr>
            <p:spPr bwMode="auto">
              <a:xfrm>
                <a:off x="3995510"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3" name="Oval 116"/>
              <p:cNvSpPr>
                <a:spLocks noChangeArrowheads="1"/>
              </p:cNvSpPr>
              <p:nvPr/>
            </p:nvSpPr>
            <p:spPr bwMode="auto">
              <a:xfrm>
                <a:off x="4144174" y="21140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4" name="Oval 117"/>
              <p:cNvSpPr>
                <a:spLocks noChangeArrowheads="1"/>
              </p:cNvSpPr>
              <p:nvPr/>
            </p:nvSpPr>
            <p:spPr bwMode="auto">
              <a:xfrm>
                <a:off x="4162757" y="226067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5" name="Oval 118"/>
              <p:cNvSpPr>
                <a:spLocks noChangeArrowheads="1"/>
              </p:cNvSpPr>
              <p:nvPr/>
            </p:nvSpPr>
            <p:spPr bwMode="auto">
              <a:xfrm>
                <a:off x="3902595" y="210492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6" name="Oval 119"/>
              <p:cNvSpPr>
                <a:spLocks noChangeArrowheads="1"/>
              </p:cNvSpPr>
              <p:nvPr/>
            </p:nvSpPr>
            <p:spPr bwMode="auto">
              <a:xfrm>
                <a:off x="1514673"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7" name="Oval 120"/>
              <p:cNvSpPr>
                <a:spLocks noChangeArrowheads="1"/>
              </p:cNvSpPr>
              <p:nvPr/>
            </p:nvSpPr>
            <p:spPr bwMode="auto">
              <a:xfrm>
                <a:off x="1533256" y="224235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8" name="Oval 121"/>
              <p:cNvSpPr>
                <a:spLocks noChangeArrowheads="1"/>
              </p:cNvSpPr>
              <p:nvPr/>
            </p:nvSpPr>
            <p:spPr bwMode="auto">
              <a:xfrm>
                <a:off x="2127914" y="35708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9" name="Oval 122"/>
              <p:cNvSpPr>
                <a:spLocks noChangeArrowheads="1"/>
              </p:cNvSpPr>
              <p:nvPr/>
            </p:nvSpPr>
            <p:spPr bwMode="auto">
              <a:xfrm>
                <a:off x="1421758"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0" name="Oval 123"/>
              <p:cNvSpPr>
                <a:spLocks noChangeArrowheads="1"/>
              </p:cNvSpPr>
              <p:nvPr/>
            </p:nvSpPr>
            <p:spPr bwMode="auto">
              <a:xfrm>
                <a:off x="1589005" y="34700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1" name="Oval 124"/>
              <p:cNvSpPr>
                <a:spLocks noChangeArrowheads="1"/>
              </p:cNvSpPr>
              <p:nvPr/>
            </p:nvSpPr>
            <p:spPr bwMode="auto">
              <a:xfrm>
                <a:off x="1686566" y="36762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2" name="Oval 125"/>
              <p:cNvSpPr>
                <a:spLocks noChangeArrowheads="1"/>
              </p:cNvSpPr>
              <p:nvPr/>
            </p:nvSpPr>
            <p:spPr bwMode="auto">
              <a:xfrm>
                <a:off x="1486799" y="202246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3" name="Oval 126"/>
              <p:cNvSpPr>
                <a:spLocks noChangeArrowheads="1"/>
              </p:cNvSpPr>
              <p:nvPr/>
            </p:nvSpPr>
            <p:spPr bwMode="auto">
              <a:xfrm>
                <a:off x="1431050"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4" name="Oval 127"/>
              <p:cNvSpPr>
                <a:spLocks noChangeArrowheads="1"/>
              </p:cNvSpPr>
              <p:nvPr/>
            </p:nvSpPr>
            <p:spPr bwMode="auto">
              <a:xfrm>
                <a:off x="1570422"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5" name="Oval 128"/>
              <p:cNvSpPr>
                <a:spLocks noChangeArrowheads="1"/>
              </p:cNvSpPr>
              <p:nvPr/>
            </p:nvSpPr>
            <p:spPr bwMode="auto">
              <a:xfrm>
                <a:off x="1719087"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6" name="Oval 129"/>
              <p:cNvSpPr>
                <a:spLocks noChangeArrowheads="1"/>
              </p:cNvSpPr>
              <p:nvPr/>
            </p:nvSpPr>
            <p:spPr bwMode="auto">
              <a:xfrm>
                <a:off x="186775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7" name="Oval 130"/>
              <p:cNvSpPr>
                <a:spLocks noChangeArrowheads="1"/>
              </p:cNvSpPr>
              <p:nvPr/>
            </p:nvSpPr>
            <p:spPr bwMode="auto">
              <a:xfrm>
                <a:off x="201641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8" name="Oval 131"/>
              <p:cNvSpPr>
                <a:spLocks noChangeArrowheads="1"/>
              </p:cNvSpPr>
              <p:nvPr/>
            </p:nvSpPr>
            <p:spPr bwMode="auto">
              <a:xfrm>
                <a:off x="157042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9" name="Oval 132"/>
              <p:cNvSpPr>
                <a:spLocks noChangeArrowheads="1"/>
              </p:cNvSpPr>
              <p:nvPr/>
            </p:nvSpPr>
            <p:spPr bwMode="auto">
              <a:xfrm>
                <a:off x="18677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0" name="Oval 133"/>
              <p:cNvSpPr>
                <a:spLocks noChangeArrowheads="1"/>
              </p:cNvSpPr>
              <p:nvPr/>
            </p:nvSpPr>
            <p:spPr bwMode="auto">
              <a:xfrm>
                <a:off x="1867751" y="32501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1" name="Oval 134"/>
              <p:cNvSpPr>
                <a:spLocks noChangeArrowheads="1"/>
              </p:cNvSpPr>
              <p:nvPr/>
            </p:nvSpPr>
            <p:spPr bwMode="auto">
              <a:xfrm>
                <a:off x="201641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2" name="Oval 135"/>
              <p:cNvSpPr>
                <a:spLocks noChangeArrowheads="1"/>
              </p:cNvSpPr>
              <p:nvPr/>
            </p:nvSpPr>
            <p:spPr bwMode="auto">
              <a:xfrm>
                <a:off x="2796903"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3" name="Oval 136"/>
              <p:cNvSpPr>
                <a:spLocks noChangeArrowheads="1"/>
              </p:cNvSpPr>
              <p:nvPr/>
            </p:nvSpPr>
            <p:spPr bwMode="auto">
              <a:xfrm>
                <a:off x="2072165"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4" name="Oval 137"/>
              <p:cNvSpPr>
                <a:spLocks noChangeArrowheads="1"/>
              </p:cNvSpPr>
              <p:nvPr/>
            </p:nvSpPr>
            <p:spPr bwMode="auto">
              <a:xfrm>
                <a:off x="1867751"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5" name="Oval 138"/>
              <p:cNvSpPr>
                <a:spLocks noChangeArrowheads="1"/>
              </p:cNvSpPr>
              <p:nvPr/>
            </p:nvSpPr>
            <p:spPr bwMode="auto">
              <a:xfrm>
                <a:off x="1886334"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6" name="Oval 139"/>
              <p:cNvSpPr>
                <a:spLocks noChangeArrowheads="1"/>
              </p:cNvSpPr>
              <p:nvPr/>
            </p:nvSpPr>
            <p:spPr bwMode="auto">
              <a:xfrm>
                <a:off x="1765544"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7" name="Oval 140"/>
              <p:cNvSpPr>
                <a:spLocks noChangeArrowheads="1"/>
              </p:cNvSpPr>
              <p:nvPr/>
            </p:nvSpPr>
            <p:spPr bwMode="auto">
              <a:xfrm>
                <a:off x="3066358"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8" name="Oval 141"/>
              <p:cNvSpPr>
                <a:spLocks noChangeArrowheads="1"/>
              </p:cNvSpPr>
              <p:nvPr/>
            </p:nvSpPr>
            <p:spPr bwMode="auto">
              <a:xfrm>
                <a:off x="1570422"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9" name="Oval 142"/>
              <p:cNvSpPr>
                <a:spLocks noChangeArrowheads="1"/>
              </p:cNvSpPr>
              <p:nvPr/>
            </p:nvSpPr>
            <p:spPr bwMode="auto">
              <a:xfrm>
                <a:off x="1468216"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0" name="Oval 143"/>
              <p:cNvSpPr>
                <a:spLocks noChangeArrowheads="1"/>
              </p:cNvSpPr>
              <p:nvPr/>
            </p:nvSpPr>
            <p:spPr bwMode="auto">
              <a:xfrm>
                <a:off x="1705149" y="32043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1" name="Oval 144"/>
              <p:cNvSpPr>
                <a:spLocks noChangeArrowheads="1"/>
              </p:cNvSpPr>
              <p:nvPr/>
            </p:nvSpPr>
            <p:spPr bwMode="auto">
              <a:xfrm>
                <a:off x="3614557"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2" name="Oval 145"/>
              <p:cNvSpPr>
                <a:spLocks noChangeArrowheads="1"/>
              </p:cNvSpPr>
              <p:nvPr/>
            </p:nvSpPr>
            <p:spPr bwMode="auto">
              <a:xfrm>
                <a:off x="2852652" y="231564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3" name="Oval 146"/>
              <p:cNvSpPr>
                <a:spLocks noChangeArrowheads="1"/>
              </p:cNvSpPr>
              <p:nvPr/>
            </p:nvSpPr>
            <p:spPr bwMode="auto">
              <a:xfrm>
                <a:off x="385613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4" name="Oval 147"/>
              <p:cNvSpPr>
                <a:spLocks noChangeArrowheads="1"/>
              </p:cNvSpPr>
              <p:nvPr/>
            </p:nvSpPr>
            <p:spPr bwMode="auto">
              <a:xfrm>
                <a:off x="3400852"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5" name="Oval 148"/>
              <p:cNvSpPr>
                <a:spLocks noChangeArrowheads="1"/>
              </p:cNvSpPr>
              <p:nvPr/>
            </p:nvSpPr>
            <p:spPr bwMode="auto">
              <a:xfrm>
                <a:off x="3995510"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6" name="Oval 149"/>
              <p:cNvSpPr>
                <a:spLocks noChangeArrowheads="1"/>
              </p:cNvSpPr>
              <p:nvPr/>
            </p:nvSpPr>
            <p:spPr bwMode="auto">
              <a:xfrm>
                <a:off x="2508866"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7" name="Oval 150"/>
              <p:cNvSpPr>
                <a:spLocks noChangeArrowheads="1"/>
              </p:cNvSpPr>
              <p:nvPr/>
            </p:nvSpPr>
            <p:spPr bwMode="auto">
              <a:xfrm>
                <a:off x="2527449" y="296614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8" name="Oval 151"/>
              <p:cNvSpPr>
                <a:spLocks noChangeArrowheads="1"/>
              </p:cNvSpPr>
              <p:nvPr/>
            </p:nvSpPr>
            <p:spPr bwMode="auto">
              <a:xfrm>
                <a:off x="2657531" y="30531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9" name="Oval 152"/>
              <p:cNvSpPr>
                <a:spLocks noChangeArrowheads="1"/>
              </p:cNvSpPr>
              <p:nvPr/>
            </p:nvSpPr>
            <p:spPr bwMode="auto">
              <a:xfrm>
                <a:off x="3410144" y="30257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0" name="Oval 153"/>
              <p:cNvSpPr>
                <a:spLocks noChangeArrowheads="1"/>
              </p:cNvSpPr>
              <p:nvPr/>
            </p:nvSpPr>
            <p:spPr bwMode="auto">
              <a:xfrm>
                <a:off x="3698181" y="321352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1" name="Oval 154"/>
              <p:cNvSpPr>
                <a:spLocks noChangeArrowheads="1"/>
              </p:cNvSpPr>
              <p:nvPr/>
            </p:nvSpPr>
            <p:spPr bwMode="auto">
              <a:xfrm>
                <a:off x="3122107"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2" name="Oval 155"/>
              <p:cNvSpPr>
                <a:spLocks noChangeArrowheads="1"/>
              </p:cNvSpPr>
              <p:nvPr/>
            </p:nvSpPr>
            <p:spPr bwMode="auto">
              <a:xfrm>
                <a:off x="3419435"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3" name="Oval 156"/>
              <p:cNvSpPr>
                <a:spLocks noChangeArrowheads="1"/>
              </p:cNvSpPr>
              <p:nvPr/>
            </p:nvSpPr>
            <p:spPr bwMode="auto">
              <a:xfrm>
                <a:off x="4153466" y="25813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4" name="Oval 157"/>
              <p:cNvSpPr>
                <a:spLocks noChangeArrowheads="1"/>
              </p:cNvSpPr>
              <p:nvPr/>
            </p:nvSpPr>
            <p:spPr bwMode="auto">
              <a:xfrm>
                <a:off x="2053582"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5" name="Oval 158"/>
              <p:cNvSpPr>
                <a:spLocks noChangeArrowheads="1"/>
              </p:cNvSpPr>
              <p:nvPr/>
            </p:nvSpPr>
            <p:spPr bwMode="auto">
              <a:xfrm>
                <a:off x="2555324" y="21232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6" name="Oval 159"/>
              <p:cNvSpPr>
                <a:spLocks noChangeArrowheads="1"/>
              </p:cNvSpPr>
              <p:nvPr/>
            </p:nvSpPr>
            <p:spPr bwMode="auto">
              <a:xfrm>
                <a:off x="3047774"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7" name="Oval 160"/>
              <p:cNvSpPr>
                <a:spLocks noChangeArrowheads="1"/>
              </p:cNvSpPr>
              <p:nvPr/>
            </p:nvSpPr>
            <p:spPr bwMode="auto">
              <a:xfrm>
                <a:off x="3447310" y="21690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8" name="Oval 161"/>
              <p:cNvSpPr>
                <a:spLocks noChangeArrowheads="1"/>
              </p:cNvSpPr>
              <p:nvPr/>
            </p:nvSpPr>
            <p:spPr bwMode="auto">
              <a:xfrm>
                <a:off x="3753930"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9" name="Oval 162"/>
              <p:cNvSpPr>
                <a:spLocks noChangeArrowheads="1"/>
              </p:cNvSpPr>
              <p:nvPr/>
            </p:nvSpPr>
            <p:spPr bwMode="auto">
              <a:xfrm>
                <a:off x="3818971" y="22240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0" name="Oval 163"/>
              <p:cNvSpPr>
                <a:spLocks noChangeArrowheads="1"/>
              </p:cNvSpPr>
              <p:nvPr/>
            </p:nvSpPr>
            <p:spPr bwMode="auto">
              <a:xfrm>
                <a:off x="2694697"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1" name="Oval 164"/>
              <p:cNvSpPr>
                <a:spLocks noChangeArrowheads="1"/>
              </p:cNvSpPr>
              <p:nvPr/>
            </p:nvSpPr>
            <p:spPr bwMode="auto">
              <a:xfrm>
                <a:off x="3382269" y="26821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2" name="Oval 165"/>
              <p:cNvSpPr>
                <a:spLocks noChangeArrowheads="1"/>
              </p:cNvSpPr>
              <p:nvPr/>
            </p:nvSpPr>
            <p:spPr bwMode="auto">
              <a:xfrm>
                <a:off x="2657531" y="334179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3" name="Oval 166"/>
              <p:cNvSpPr>
                <a:spLocks noChangeArrowheads="1"/>
              </p:cNvSpPr>
              <p:nvPr/>
            </p:nvSpPr>
            <p:spPr bwMode="auto">
              <a:xfrm>
                <a:off x="29641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4" name="Oval 167"/>
              <p:cNvSpPr>
                <a:spLocks noChangeArrowheads="1"/>
              </p:cNvSpPr>
              <p:nvPr/>
            </p:nvSpPr>
            <p:spPr bwMode="auto">
              <a:xfrm>
                <a:off x="3103524"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5" name="Oval 168"/>
              <p:cNvSpPr>
                <a:spLocks noChangeArrowheads="1"/>
              </p:cNvSpPr>
              <p:nvPr/>
            </p:nvSpPr>
            <p:spPr bwMode="auto">
              <a:xfrm>
                <a:off x="3391561" y="353419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6" name="Oval 169"/>
              <p:cNvSpPr>
                <a:spLocks noChangeArrowheads="1"/>
              </p:cNvSpPr>
              <p:nvPr/>
            </p:nvSpPr>
            <p:spPr bwMode="auto">
              <a:xfrm>
                <a:off x="354022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7" name="Oval 170"/>
              <p:cNvSpPr>
                <a:spLocks noChangeArrowheads="1"/>
              </p:cNvSpPr>
              <p:nvPr/>
            </p:nvSpPr>
            <p:spPr bwMode="auto">
              <a:xfrm>
                <a:off x="354951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8" name="Oval 171"/>
              <p:cNvSpPr>
                <a:spLocks noChangeArrowheads="1"/>
              </p:cNvSpPr>
              <p:nvPr/>
            </p:nvSpPr>
            <p:spPr bwMode="auto">
              <a:xfrm>
                <a:off x="1904917" y="227899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9" name="Oval 172"/>
              <p:cNvSpPr>
                <a:spLocks noChangeArrowheads="1"/>
              </p:cNvSpPr>
              <p:nvPr/>
            </p:nvSpPr>
            <p:spPr bwMode="auto">
              <a:xfrm>
                <a:off x="2926985" y="20133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0" name="Oval 173"/>
              <p:cNvSpPr>
                <a:spLocks noChangeArrowheads="1"/>
              </p:cNvSpPr>
              <p:nvPr/>
            </p:nvSpPr>
            <p:spPr bwMode="auto">
              <a:xfrm>
                <a:off x="3280063"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1" name="Oval 174"/>
              <p:cNvSpPr>
                <a:spLocks noChangeArrowheads="1"/>
              </p:cNvSpPr>
              <p:nvPr/>
            </p:nvSpPr>
            <p:spPr bwMode="auto">
              <a:xfrm>
                <a:off x="324289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2" name="Rectangle 175"/>
              <p:cNvSpPr>
                <a:spLocks noChangeArrowheads="1"/>
              </p:cNvSpPr>
              <p:nvPr/>
            </p:nvSpPr>
            <p:spPr bwMode="auto">
              <a:xfrm>
                <a:off x="5040806"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423" name="Rectangle 176"/>
              <p:cNvSpPr>
                <a:spLocks noChangeArrowheads="1"/>
              </p:cNvSpPr>
              <p:nvPr/>
            </p:nvSpPr>
            <p:spPr bwMode="auto">
              <a:xfrm>
                <a:off x="6030353"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424" name="Group 177"/>
              <p:cNvGrpSpPr>
                <a:grpSpLocks/>
              </p:cNvGrpSpPr>
              <p:nvPr/>
            </p:nvGrpSpPr>
            <p:grpSpPr bwMode="auto">
              <a:xfrm>
                <a:off x="5666435" y="3795309"/>
                <a:ext cx="1649245" cy="442830"/>
                <a:chOff x="3627" y="2109"/>
                <a:chExt cx="1065" cy="290"/>
              </a:xfrm>
            </p:grpSpPr>
            <p:sp>
              <p:nvSpPr>
                <p:cNvPr id="452" name="Rectangle 178"/>
                <p:cNvSpPr>
                  <a:spLocks noChangeArrowheads="1"/>
                </p:cNvSpPr>
                <p:nvPr/>
              </p:nvSpPr>
              <p:spPr bwMode="auto">
                <a:xfrm>
                  <a:off x="3628"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453" name="Line 179"/>
                <p:cNvSpPr>
                  <a:spLocks noChangeShapeType="1"/>
                </p:cNvSpPr>
                <p:nvPr/>
              </p:nvSpPr>
              <p:spPr bwMode="auto">
                <a:xfrm>
                  <a:off x="3627"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sp>
              <p:nvSpPr>
                <p:cNvPr id="454" name="Line 180"/>
                <p:cNvSpPr>
                  <a:spLocks noChangeShapeType="1"/>
                </p:cNvSpPr>
                <p:nvPr/>
              </p:nvSpPr>
              <p:spPr bwMode="auto">
                <a:xfrm flipH="1">
                  <a:off x="3629"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grpSp>
          <p:sp>
            <p:nvSpPr>
              <p:cNvPr id="425" name="Oval 181"/>
              <p:cNvSpPr>
                <a:spLocks noChangeArrowheads="1"/>
              </p:cNvSpPr>
              <p:nvPr/>
            </p:nvSpPr>
            <p:spPr bwMode="auto">
              <a:xfrm>
                <a:off x="6787612" y="19583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6" name="Oval 182"/>
              <p:cNvSpPr>
                <a:spLocks noChangeArrowheads="1"/>
              </p:cNvSpPr>
              <p:nvPr/>
            </p:nvSpPr>
            <p:spPr bwMode="auto">
              <a:xfrm>
                <a:off x="5310260" y="37082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7" name="Oval 183"/>
              <p:cNvSpPr>
                <a:spLocks noChangeArrowheads="1"/>
              </p:cNvSpPr>
              <p:nvPr/>
            </p:nvSpPr>
            <p:spPr bwMode="auto">
              <a:xfrm>
                <a:off x="5895626"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8" name="Line 184"/>
              <p:cNvSpPr>
                <a:spLocks noChangeShapeType="1"/>
              </p:cNvSpPr>
              <p:nvPr/>
            </p:nvSpPr>
            <p:spPr bwMode="auto">
              <a:xfrm>
                <a:off x="5327295" y="2199595"/>
                <a:ext cx="1635308"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9" name="Oval 185"/>
              <p:cNvSpPr>
                <a:spLocks noChangeArrowheads="1"/>
              </p:cNvSpPr>
              <p:nvPr/>
            </p:nvSpPr>
            <p:spPr bwMode="auto">
              <a:xfrm>
                <a:off x="5570423" y="22881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0" name="Line 186"/>
              <p:cNvSpPr>
                <a:spLocks noChangeShapeType="1"/>
              </p:cNvSpPr>
              <p:nvPr/>
            </p:nvSpPr>
            <p:spPr bwMode="auto">
              <a:xfrm flipH="1">
                <a:off x="7529386" y="2410321"/>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1" name="Oval 187"/>
              <p:cNvSpPr>
                <a:spLocks noChangeArrowheads="1"/>
              </p:cNvSpPr>
              <p:nvPr/>
            </p:nvSpPr>
            <p:spPr bwMode="auto">
              <a:xfrm>
                <a:off x="7679598"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2" name="Line 188"/>
              <p:cNvSpPr>
                <a:spLocks noChangeShapeType="1"/>
              </p:cNvSpPr>
              <p:nvPr/>
            </p:nvSpPr>
            <p:spPr bwMode="auto">
              <a:xfrm flipH="1">
                <a:off x="5355169" y="2025517"/>
                <a:ext cx="1421603"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3" name="Line 189"/>
              <p:cNvSpPr>
                <a:spLocks noChangeShapeType="1"/>
              </p:cNvSpPr>
              <p:nvPr/>
            </p:nvSpPr>
            <p:spPr bwMode="auto">
              <a:xfrm flipH="1" flipV="1">
                <a:off x="6423694" y="1979707"/>
                <a:ext cx="1040651" cy="116357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4" name="Oval 190"/>
              <p:cNvSpPr>
                <a:spLocks noChangeArrowheads="1"/>
              </p:cNvSpPr>
              <p:nvPr/>
            </p:nvSpPr>
            <p:spPr bwMode="auto">
              <a:xfrm>
                <a:off x="7010609"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5" name="Line 191"/>
              <p:cNvSpPr>
                <a:spLocks noChangeShapeType="1"/>
              </p:cNvSpPr>
              <p:nvPr/>
            </p:nvSpPr>
            <p:spPr bwMode="auto">
              <a:xfrm flipH="1" flipV="1">
                <a:off x="5150756" y="3161604"/>
                <a:ext cx="195122" cy="53139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6" name="Line 192"/>
              <p:cNvSpPr>
                <a:spLocks noChangeShapeType="1"/>
              </p:cNvSpPr>
              <p:nvPr/>
            </p:nvSpPr>
            <p:spPr bwMode="auto">
              <a:xfrm>
                <a:off x="6572359" y="2474455"/>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7" name="Oval 193"/>
              <p:cNvSpPr>
                <a:spLocks noChangeArrowheads="1"/>
              </p:cNvSpPr>
              <p:nvPr/>
            </p:nvSpPr>
            <p:spPr bwMode="auto">
              <a:xfrm>
                <a:off x="6796904" y="331430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8" name="Line 194"/>
              <p:cNvSpPr>
                <a:spLocks noChangeShapeType="1"/>
              </p:cNvSpPr>
              <p:nvPr/>
            </p:nvSpPr>
            <p:spPr bwMode="auto">
              <a:xfrm>
                <a:off x="1717538" y="2882163"/>
                <a:ext cx="181185" cy="5955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9" name="Line 195"/>
              <p:cNvSpPr>
                <a:spLocks noChangeShapeType="1"/>
              </p:cNvSpPr>
              <p:nvPr/>
            </p:nvSpPr>
            <p:spPr bwMode="auto">
              <a:xfrm flipH="1">
                <a:off x="2451568" y="2236243"/>
                <a:ext cx="97561" cy="132849"/>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0" name="Line 196"/>
              <p:cNvSpPr>
                <a:spLocks noChangeShapeType="1"/>
              </p:cNvSpPr>
              <p:nvPr/>
            </p:nvSpPr>
            <p:spPr bwMode="auto">
              <a:xfrm flipV="1">
                <a:off x="3255285" y="2845515"/>
                <a:ext cx="181185" cy="12368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1" name="Oval 197"/>
              <p:cNvSpPr>
                <a:spLocks noChangeArrowheads="1"/>
              </p:cNvSpPr>
              <p:nvPr/>
            </p:nvSpPr>
            <p:spPr bwMode="auto">
              <a:xfrm>
                <a:off x="3730701" y="27737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2" name="Oval 198"/>
              <p:cNvSpPr>
                <a:spLocks noChangeArrowheads="1"/>
              </p:cNvSpPr>
              <p:nvPr/>
            </p:nvSpPr>
            <p:spPr bwMode="auto">
              <a:xfrm>
                <a:off x="4023384"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3" name="Oval 199"/>
              <p:cNvSpPr>
                <a:spLocks noChangeArrowheads="1"/>
              </p:cNvSpPr>
              <p:nvPr/>
            </p:nvSpPr>
            <p:spPr bwMode="auto">
              <a:xfrm>
                <a:off x="3795742" y="24576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4" name="Oval 200"/>
              <p:cNvSpPr>
                <a:spLocks noChangeArrowheads="1"/>
              </p:cNvSpPr>
              <p:nvPr/>
            </p:nvSpPr>
            <p:spPr bwMode="auto">
              <a:xfrm>
                <a:off x="2824778" y="25172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5" name="Oval 201"/>
              <p:cNvSpPr>
                <a:spLocks noChangeArrowheads="1"/>
              </p:cNvSpPr>
              <p:nvPr/>
            </p:nvSpPr>
            <p:spPr bwMode="auto">
              <a:xfrm>
                <a:off x="2973442"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6" name="Oval 202"/>
              <p:cNvSpPr>
                <a:spLocks noChangeArrowheads="1"/>
              </p:cNvSpPr>
              <p:nvPr/>
            </p:nvSpPr>
            <p:spPr bwMode="auto">
              <a:xfrm>
                <a:off x="4144174"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7" name="Oval 203"/>
              <p:cNvSpPr>
                <a:spLocks noChangeArrowheads="1"/>
              </p:cNvSpPr>
              <p:nvPr/>
            </p:nvSpPr>
            <p:spPr bwMode="auto">
              <a:xfrm>
                <a:off x="2276578"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8" name="Oval 204"/>
              <p:cNvSpPr>
                <a:spLocks noChangeArrowheads="1"/>
              </p:cNvSpPr>
              <p:nvPr/>
            </p:nvSpPr>
            <p:spPr bwMode="auto">
              <a:xfrm>
                <a:off x="1714441" y="35021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9" name="Oval 205"/>
              <p:cNvSpPr>
                <a:spLocks noChangeArrowheads="1"/>
              </p:cNvSpPr>
              <p:nvPr/>
            </p:nvSpPr>
            <p:spPr bwMode="auto">
              <a:xfrm>
                <a:off x="2202246" y="19995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0" name="Oval 206"/>
              <p:cNvSpPr>
                <a:spLocks noChangeArrowheads="1"/>
              </p:cNvSpPr>
              <p:nvPr/>
            </p:nvSpPr>
            <p:spPr bwMode="auto">
              <a:xfrm>
                <a:off x="1793419" y="209575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1" name="Oval 207"/>
              <p:cNvSpPr>
                <a:spLocks noChangeArrowheads="1"/>
              </p:cNvSpPr>
              <p:nvPr/>
            </p:nvSpPr>
            <p:spPr bwMode="auto">
              <a:xfrm>
                <a:off x="2378785" y="23935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grpSp>
        <p:sp>
          <p:nvSpPr>
            <p:cNvPr id="459" name="Rectangle 208"/>
            <p:cNvSpPr>
              <a:spLocks noChangeArrowheads="1"/>
            </p:cNvSpPr>
            <p:nvPr/>
          </p:nvSpPr>
          <p:spPr bwMode="auto">
            <a:xfrm>
              <a:off x="5628771" y="5506479"/>
              <a:ext cx="206684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Candara" pitchFamily="34" charset="0"/>
                </a:rPr>
                <a:t>Viscous </a:t>
              </a:r>
              <a:r>
                <a:rPr lang="en-US" altLang="it-IT" sz="1400" b="1" dirty="0" smtClean="0">
                  <a:solidFill>
                    <a:srgbClr val="00279F"/>
                  </a:solidFill>
                  <a:latin typeface="Candara" pitchFamily="34" charset="0"/>
                </a:rPr>
                <a:t>Flow</a:t>
              </a:r>
            </a:p>
            <a:p>
              <a:pPr algn="ctr">
                <a:spcBef>
                  <a:spcPct val="0"/>
                </a:spcBef>
                <a:buFontTx/>
                <a:buNone/>
              </a:pPr>
              <a:r>
                <a:rPr lang="en-US" altLang="it-IT" sz="1400" dirty="0" smtClean="0">
                  <a:solidFill>
                    <a:srgbClr val="00279F"/>
                  </a:solidFill>
                  <a:latin typeface="Candara" pitchFamily="34" charset="0"/>
                </a:rPr>
                <a:t>(momentum transfer</a:t>
              </a:r>
            </a:p>
            <a:p>
              <a:pPr algn="ctr">
                <a:spcBef>
                  <a:spcPct val="0"/>
                </a:spcBef>
                <a:buFontTx/>
                <a:buNone/>
              </a:pPr>
              <a:r>
                <a:rPr lang="en-US" altLang="it-IT" sz="1400" dirty="0" smtClean="0">
                  <a:solidFill>
                    <a:srgbClr val="00279F"/>
                  </a:solidFill>
                  <a:latin typeface="Candara" pitchFamily="34" charset="0"/>
                </a:rPr>
                <a:t>between molecules)</a:t>
              </a:r>
              <a:endParaRPr lang="en-US" altLang="it-IT" sz="1400" dirty="0">
                <a:solidFill>
                  <a:srgbClr val="00279F"/>
                </a:solidFill>
                <a:latin typeface="Candara" pitchFamily="34" charset="0"/>
              </a:endParaRPr>
            </a:p>
          </p:txBody>
        </p:sp>
        <p:sp>
          <p:nvSpPr>
            <p:cNvPr id="460" name="Rectangle 209"/>
            <p:cNvSpPr>
              <a:spLocks noChangeArrowheads="1"/>
            </p:cNvSpPr>
            <p:nvPr/>
          </p:nvSpPr>
          <p:spPr bwMode="auto">
            <a:xfrm>
              <a:off x="7729771" y="5502433"/>
              <a:ext cx="147957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Candara" pitchFamily="34" charset="0"/>
                </a:rPr>
                <a:t>Molecular </a:t>
              </a:r>
              <a:r>
                <a:rPr lang="en-US" altLang="it-IT" sz="1400" b="1" dirty="0" smtClean="0">
                  <a:solidFill>
                    <a:srgbClr val="00279F"/>
                  </a:solidFill>
                  <a:latin typeface="Candara" pitchFamily="34" charset="0"/>
                </a:rPr>
                <a:t>Flow</a:t>
              </a:r>
            </a:p>
            <a:p>
              <a:pPr algn="ctr">
                <a:spcBef>
                  <a:spcPct val="0"/>
                </a:spcBef>
                <a:buFontTx/>
                <a:buNone/>
              </a:pPr>
              <a:r>
                <a:rPr lang="en-US" altLang="it-IT" sz="1400" dirty="0" smtClean="0">
                  <a:solidFill>
                    <a:srgbClr val="00279F"/>
                  </a:solidFill>
                  <a:latin typeface="Candara" pitchFamily="34" charset="0"/>
                </a:rPr>
                <a:t>(molecules move</a:t>
              </a:r>
            </a:p>
            <a:p>
              <a:pPr algn="ctr">
                <a:spcBef>
                  <a:spcPct val="0"/>
                </a:spcBef>
                <a:buFontTx/>
                <a:buNone/>
              </a:pPr>
              <a:r>
                <a:rPr lang="en-US" altLang="it-IT" sz="1400" dirty="0" smtClean="0">
                  <a:solidFill>
                    <a:srgbClr val="00279F"/>
                  </a:solidFill>
                  <a:latin typeface="Candara" pitchFamily="34" charset="0"/>
                </a:rPr>
                <a:t>independently)</a:t>
              </a:r>
              <a:endParaRPr lang="en-US" altLang="it-IT" sz="1400" dirty="0">
                <a:solidFill>
                  <a:srgbClr val="00279F"/>
                </a:solidFill>
                <a:latin typeface="Candara" pitchFamily="34" charset="0"/>
              </a:endParaRPr>
            </a:p>
          </p:txBody>
        </p:sp>
      </p:grpSp>
      <p:sp>
        <p:nvSpPr>
          <p:cNvPr id="2" name="Rettangolo 1"/>
          <p:cNvSpPr/>
          <p:nvPr/>
        </p:nvSpPr>
        <p:spPr>
          <a:xfrm>
            <a:off x="5977818" y="5347650"/>
            <a:ext cx="1138453" cy="369332"/>
          </a:xfrm>
          <a:prstGeom prst="rect">
            <a:avLst/>
          </a:prstGeom>
        </p:spPr>
        <p:txBody>
          <a:bodyPr wrap="none">
            <a:spAutoFit/>
          </a:bodyPr>
          <a:lstStyle/>
          <a:p>
            <a:r>
              <a:rPr lang="it-IT" altLang="it-IT" dirty="0" smtClean="0">
                <a:solidFill>
                  <a:schemeClr val="accent1"/>
                </a:solidFill>
                <a:latin typeface="Candara" pitchFamily="34" charset="0"/>
              </a:rPr>
              <a:t>P&gt; </a:t>
            </a:r>
            <a:r>
              <a:rPr lang="it-IT" altLang="it-IT" dirty="0">
                <a:solidFill>
                  <a:schemeClr val="accent1"/>
                </a:solidFill>
                <a:latin typeface="Candara" pitchFamily="34" charset="0"/>
              </a:rPr>
              <a:t>1 </a:t>
            </a:r>
            <a:r>
              <a:rPr lang="it-IT" altLang="it-IT" dirty="0" err="1">
                <a:solidFill>
                  <a:schemeClr val="accent1"/>
                </a:solidFill>
                <a:latin typeface="Candara" pitchFamily="34" charset="0"/>
              </a:rPr>
              <a:t>mbar</a:t>
            </a:r>
            <a:endParaRPr lang="it-IT" dirty="0">
              <a:latin typeface="Candara" pitchFamily="34" charset="0"/>
            </a:endParaRPr>
          </a:p>
        </p:txBody>
      </p:sp>
      <p:sp>
        <p:nvSpPr>
          <p:cNvPr id="5" name="Rettangolo 4"/>
          <p:cNvSpPr/>
          <p:nvPr/>
        </p:nvSpPr>
        <p:spPr>
          <a:xfrm>
            <a:off x="7720110" y="5343050"/>
            <a:ext cx="1338828" cy="369332"/>
          </a:xfrm>
          <a:prstGeom prst="rect">
            <a:avLst/>
          </a:prstGeom>
        </p:spPr>
        <p:txBody>
          <a:bodyPr wrap="none">
            <a:spAutoFit/>
          </a:bodyPr>
          <a:lstStyle/>
          <a:p>
            <a:r>
              <a:rPr lang="it-IT" altLang="it-IT" dirty="0" smtClean="0">
                <a:solidFill>
                  <a:schemeClr val="accent1"/>
                </a:solidFill>
                <a:latin typeface="Candara" pitchFamily="34" charset="0"/>
              </a:rPr>
              <a:t>P&lt;10</a:t>
            </a:r>
            <a:r>
              <a:rPr lang="it-IT" altLang="it-IT" baseline="30000" dirty="0" smtClean="0">
                <a:solidFill>
                  <a:schemeClr val="accent1"/>
                </a:solidFill>
                <a:latin typeface="Candara" pitchFamily="34" charset="0"/>
              </a:rPr>
              <a:t>-3</a:t>
            </a:r>
            <a:r>
              <a:rPr lang="it-IT" altLang="it-IT" dirty="0" smtClean="0">
                <a:solidFill>
                  <a:schemeClr val="accent1"/>
                </a:solidFill>
                <a:latin typeface="Candara" pitchFamily="34" charset="0"/>
              </a:rPr>
              <a:t> </a:t>
            </a:r>
            <a:r>
              <a:rPr lang="it-IT" altLang="it-IT" dirty="0" err="1">
                <a:solidFill>
                  <a:schemeClr val="accent1"/>
                </a:solidFill>
                <a:latin typeface="Candara" pitchFamily="34" charset="0"/>
              </a:rPr>
              <a:t>mbar</a:t>
            </a:r>
            <a:endParaRPr lang="it-IT" dirty="0">
              <a:solidFill>
                <a:schemeClr val="accent1"/>
              </a:solidFill>
              <a:latin typeface="Candara" pitchFamily="34" charset="0"/>
            </a:endParaRPr>
          </a:p>
        </p:txBody>
      </p:sp>
      <p:cxnSp>
        <p:nvCxnSpPr>
          <p:cNvPr id="9" name="Connettore 2 8"/>
          <p:cNvCxnSpPr>
            <a:endCxn id="2" idx="2"/>
          </p:cNvCxnSpPr>
          <p:nvPr/>
        </p:nvCxnSpPr>
        <p:spPr>
          <a:xfrm flipV="1">
            <a:off x="6458561" y="5716982"/>
            <a:ext cx="88484" cy="592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6467734" y="5661248"/>
            <a:ext cx="1805435"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934970" y="6288907"/>
            <a:ext cx="2408608" cy="369332"/>
          </a:xfrm>
          <a:prstGeom prst="rect">
            <a:avLst/>
          </a:prstGeom>
          <a:noFill/>
        </p:spPr>
        <p:txBody>
          <a:bodyPr wrap="none" rtlCol="0">
            <a:spAutoFit/>
          </a:bodyPr>
          <a:lstStyle/>
          <a:p>
            <a:r>
              <a:rPr lang="en-US" dirty="0" smtClean="0">
                <a:latin typeface="Candara" pitchFamily="34" charset="0"/>
              </a:rPr>
              <a:t>Typical pressure values</a:t>
            </a:r>
            <a:endParaRPr lang="en-US" dirty="0">
              <a:latin typeface="Candara" pitchFamily="34" charset="0"/>
            </a:endParaRPr>
          </a:p>
        </p:txBody>
      </p:sp>
    </p:spTree>
    <p:extLst>
      <p:ext uri="{BB962C8B-B14F-4D97-AF65-F5344CB8AC3E}">
        <p14:creationId xmlns:p14="http://schemas.microsoft.com/office/powerpoint/2010/main" val="214033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p:cNvSpPr txBox="1"/>
          <p:nvPr/>
        </p:nvSpPr>
        <p:spPr>
          <a:xfrm>
            <a:off x="0" y="602782"/>
            <a:ext cx="8882473" cy="2092881"/>
          </a:xfrm>
          <a:prstGeom prst="rect">
            <a:avLst/>
          </a:prstGeom>
          <a:noFill/>
        </p:spPr>
        <p:txBody>
          <a:bodyPr wrap="square" rtlCol="0">
            <a:spAutoFit/>
          </a:bodyPr>
          <a:lstStyle/>
          <a:p>
            <a:pPr algn="just"/>
            <a:r>
              <a:rPr lang="it-IT" sz="1600" dirty="0" smtClean="0">
                <a:latin typeface="Candara" panose="020E0502030303020204" pitchFamily="34" charset="0"/>
              </a:rPr>
              <a:t>In a </a:t>
            </a:r>
            <a:r>
              <a:rPr lang="it-IT" sz="1600" dirty="0" err="1" smtClean="0">
                <a:latin typeface="Candara" panose="020E0502030303020204" pitchFamily="34" charset="0"/>
              </a:rPr>
              <a:t>vacuum</a:t>
            </a:r>
            <a:r>
              <a:rPr lang="it-IT" sz="1600" dirty="0" smtClean="0">
                <a:latin typeface="Candara" panose="020E0502030303020204" pitchFamily="34" charset="0"/>
              </a:rPr>
              <a:t> </a:t>
            </a:r>
            <a:r>
              <a:rPr lang="it-IT" sz="1600" dirty="0" err="1" smtClean="0">
                <a:latin typeface="Candara" panose="020E0502030303020204" pitchFamily="34" charset="0"/>
              </a:rPr>
              <a:t>system</a:t>
            </a:r>
            <a:r>
              <a:rPr lang="it-IT" sz="1600" dirty="0" smtClean="0">
                <a:latin typeface="Candara" panose="020E0502030303020204" pitchFamily="34" charset="0"/>
              </a:rPr>
              <a:t> (to the 1° </a:t>
            </a:r>
            <a:r>
              <a:rPr lang="it-IT" sz="1600" dirty="0" err="1" smtClean="0">
                <a:latin typeface="Candara" panose="020E0502030303020204" pitchFamily="34" charset="0"/>
              </a:rPr>
              <a:t>order</a:t>
            </a:r>
            <a:r>
              <a:rPr lang="it-IT" sz="1600" dirty="0" smtClean="0">
                <a:latin typeface="Candara" panose="020E0502030303020204" pitchFamily="34" charset="0"/>
              </a:rPr>
              <a:t>) the </a:t>
            </a:r>
            <a:r>
              <a:rPr lang="it-IT" sz="1600" b="1" dirty="0" err="1" smtClean="0">
                <a:latin typeface="Candara" panose="020E0502030303020204" pitchFamily="34" charset="0"/>
              </a:rPr>
              <a:t>total</a:t>
            </a:r>
            <a:r>
              <a:rPr lang="it-IT" sz="1600" b="1" dirty="0" smtClean="0">
                <a:latin typeface="Candara" panose="020E0502030303020204" pitchFamily="34" charset="0"/>
              </a:rPr>
              <a:t> gas </a:t>
            </a:r>
            <a:r>
              <a:rPr lang="it-IT" sz="1600" b="1" dirty="0" err="1" smtClean="0">
                <a:latin typeface="Candara" panose="020E0502030303020204" pitchFamily="34" charset="0"/>
              </a:rPr>
              <a:t>load</a:t>
            </a:r>
            <a:r>
              <a:rPr lang="it-IT" sz="1600" b="1" dirty="0" smtClean="0">
                <a:latin typeface="Candara" panose="020E0502030303020204" pitchFamily="34" charset="0"/>
              </a:rPr>
              <a:t> </a:t>
            </a:r>
            <a:r>
              <a:rPr lang="it-IT" sz="1600" dirty="0" err="1" smtClean="0">
                <a:latin typeface="Candara" panose="020E0502030303020204" pitchFamily="34" charset="0"/>
              </a:rPr>
              <a:t>is</a:t>
            </a:r>
            <a:r>
              <a:rPr lang="it-IT" sz="1600" dirty="0" smtClean="0">
                <a:latin typeface="Candara" panose="020E0502030303020204" pitchFamily="34" charset="0"/>
              </a:rPr>
              <a:t> the sum of </a:t>
            </a:r>
            <a:r>
              <a:rPr lang="it-IT" sz="1600" dirty="0">
                <a:latin typeface="Candara" panose="020E0502030303020204" pitchFamily="34" charset="0"/>
              </a:rPr>
              <a:t> </a:t>
            </a:r>
            <a:r>
              <a:rPr lang="it-IT" sz="1600" dirty="0" err="1" smtClean="0">
                <a:latin typeface="Candara" panose="020E0502030303020204" pitchFamily="34" charset="0"/>
              </a:rPr>
              <a:t>several</a:t>
            </a:r>
            <a:r>
              <a:rPr lang="it-IT" sz="1600" dirty="0" smtClean="0">
                <a:latin typeface="Candara" panose="020E0502030303020204" pitchFamily="34" charset="0"/>
              </a:rPr>
              <a:t> </a:t>
            </a:r>
            <a:r>
              <a:rPr lang="it-IT" sz="1600" dirty="0">
                <a:latin typeface="Candara" panose="020E0502030303020204" pitchFamily="34" charset="0"/>
              </a:rPr>
              <a:t> </a:t>
            </a:r>
            <a:r>
              <a:rPr lang="it-IT" sz="1600" dirty="0" err="1" smtClean="0">
                <a:latin typeface="Candara" panose="020E0502030303020204" pitchFamily="34" charset="0"/>
              </a:rPr>
              <a:t>contributions</a:t>
            </a:r>
            <a:r>
              <a:rPr lang="it-IT" sz="1600" dirty="0" smtClean="0">
                <a:latin typeface="Candara" panose="020E0502030303020204" pitchFamily="34" charset="0"/>
              </a:rPr>
              <a:t>.</a:t>
            </a:r>
          </a:p>
          <a:p>
            <a:pPr algn="just"/>
            <a:endParaRPr lang="it-IT" sz="1600" dirty="0" smtClean="0">
              <a:latin typeface="Candara" panose="020E0502030303020204" pitchFamily="34" charset="0"/>
            </a:endParaRPr>
          </a:p>
          <a:p>
            <a:pPr algn="just"/>
            <a:r>
              <a:rPr lang="it-IT" sz="1600" dirty="0" smtClean="0">
                <a:latin typeface="Candara" panose="020E0502030303020204" pitchFamily="34" charset="0"/>
              </a:rPr>
              <a:t>The </a:t>
            </a:r>
            <a:r>
              <a:rPr lang="it-IT" sz="1600" dirty="0" err="1" smtClean="0">
                <a:latin typeface="Candara" panose="020E0502030303020204" pitchFamily="34" charset="0"/>
              </a:rPr>
              <a:t>main</a:t>
            </a:r>
            <a:r>
              <a:rPr lang="it-IT" sz="1600" dirty="0" smtClean="0">
                <a:latin typeface="Candara" panose="020E0502030303020204" pitchFamily="34" charset="0"/>
              </a:rPr>
              <a:t> </a:t>
            </a:r>
            <a:r>
              <a:rPr lang="it-IT" sz="1600" dirty="0" err="1" smtClean="0">
                <a:latin typeface="Candara" panose="020E0502030303020204" pitchFamily="34" charset="0"/>
              </a:rPr>
              <a:t>important</a:t>
            </a:r>
            <a:r>
              <a:rPr lang="it-IT" sz="1600" dirty="0" smtClean="0">
                <a:latin typeface="Candara" panose="020E0502030303020204" pitchFamily="34" charset="0"/>
              </a:rPr>
              <a:t> </a:t>
            </a:r>
            <a:r>
              <a:rPr lang="it-IT" sz="1600" dirty="0">
                <a:latin typeface="Candara" panose="020E0502030303020204" pitchFamily="34" charset="0"/>
              </a:rPr>
              <a:t> </a:t>
            </a:r>
            <a:r>
              <a:rPr lang="it-IT" sz="1600" dirty="0" smtClean="0">
                <a:latin typeface="Candara" panose="020E0502030303020204" pitchFamily="34" charset="0"/>
              </a:rPr>
              <a:t>(for </a:t>
            </a:r>
            <a:r>
              <a:rPr lang="it-IT" sz="1600" dirty="0" err="1" smtClean="0">
                <a:latin typeface="Candara" panose="020E0502030303020204" pitchFamily="34" charset="0"/>
              </a:rPr>
              <a:t>our</a:t>
            </a:r>
            <a:r>
              <a:rPr lang="it-IT" sz="1600" dirty="0" smtClean="0">
                <a:latin typeface="Candara" panose="020E0502030303020204" pitchFamily="34" charset="0"/>
              </a:rPr>
              <a:t> </a:t>
            </a:r>
            <a:r>
              <a:rPr lang="it-IT" sz="1600" dirty="0" err="1" smtClean="0">
                <a:latin typeface="Candara" panose="020E0502030303020204" pitchFamily="34" charset="0"/>
              </a:rPr>
              <a:t>typical</a:t>
            </a:r>
            <a:r>
              <a:rPr lang="it-IT" sz="1600" dirty="0" smtClean="0">
                <a:latin typeface="Candara" panose="020E0502030303020204" pitchFamily="34" charset="0"/>
              </a:rPr>
              <a:t> </a:t>
            </a:r>
            <a:r>
              <a:rPr lang="it-IT" sz="1600" dirty="0" err="1" smtClean="0">
                <a:latin typeface="Candara" panose="020E0502030303020204" pitchFamily="34" charset="0"/>
              </a:rPr>
              <a:t>applications</a:t>
            </a:r>
            <a:r>
              <a:rPr lang="it-IT" sz="1600" dirty="0" smtClean="0">
                <a:latin typeface="Candara" panose="020E0502030303020204" pitchFamily="34" charset="0"/>
              </a:rPr>
              <a:t>) are:</a:t>
            </a:r>
          </a:p>
          <a:p>
            <a:pPr algn="just"/>
            <a:endParaRPr lang="it-IT" sz="1600" dirty="0" smtClean="0">
              <a:latin typeface="Candara" panose="020E0502030303020204" pitchFamily="34" charset="0"/>
            </a:endParaRPr>
          </a:p>
          <a:p>
            <a:pPr marL="342900" indent="-342900" algn="just">
              <a:buFont typeface="+mj-lt"/>
              <a:buAutoNum type="arabicPeriod"/>
            </a:pPr>
            <a:r>
              <a:rPr lang="it-IT" sz="1600" b="1" dirty="0" err="1" smtClean="0">
                <a:latin typeface="Candara" panose="020E0502030303020204" pitchFamily="34" charset="0"/>
              </a:rPr>
              <a:t>Desorption</a:t>
            </a:r>
            <a:r>
              <a:rPr lang="it-IT" sz="1600" b="1" dirty="0" smtClean="0">
                <a:latin typeface="Candara" panose="020E0502030303020204" pitchFamily="34" charset="0"/>
              </a:rPr>
              <a:t> or </a:t>
            </a:r>
            <a:r>
              <a:rPr lang="it-IT" sz="1600" b="1" dirty="0" err="1" smtClean="0">
                <a:latin typeface="Candara" panose="020E0502030303020204" pitchFamily="34" charset="0"/>
              </a:rPr>
              <a:t>outgassing</a:t>
            </a:r>
            <a:r>
              <a:rPr lang="it-IT" sz="1600" b="1" dirty="0" smtClean="0">
                <a:latin typeface="Candara" panose="020E0502030303020204" pitchFamily="34" charset="0"/>
              </a:rPr>
              <a:t> </a:t>
            </a:r>
            <a:r>
              <a:rPr lang="it-IT" sz="1600" dirty="0" smtClean="0">
                <a:latin typeface="Candara" panose="020E0502030303020204" pitchFamily="34" charset="0"/>
              </a:rPr>
              <a:t>( </a:t>
            </a:r>
            <a:r>
              <a:rPr lang="it-IT" sz="1600" dirty="0" err="1" smtClean="0">
                <a:latin typeface="Candara" panose="020E0502030303020204" pitchFamily="34" charset="0"/>
              </a:rPr>
              <a:t>Q</a:t>
            </a:r>
            <a:r>
              <a:rPr lang="it-IT" sz="1600" baseline="-25000" dirty="0" err="1" smtClean="0">
                <a:latin typeface="Candara" panose="020E0502030303020204" pitchFamily="34" charset="0"/>
              </a:rPr>
              <a:t>des</a:t>
            </a:r>
            <a:r>
              <a:rPr lang="it-IT" sz="1600" dirty="0" smtClean="0">
                <a:latin typeface="Candara" panose="020E0502030303020204" pitchFamily="34" charset="0"/>
              </a:rPr>
              <a:t>);</a:t>
            </a:r>
          </a:p>
          <a:p>
            <a:pPr marL="342900" indent="-342900" algn="just">
              <a:buFont typeface="+mj-lt"/>
              <a:buAutoNum type="arabicPeriod"/>
            </a:pPr>
            <a:endParaRPr lang="it-IT" sz="1600" dirty="0" smtClean="0">
              <a:latin typeface="Candara" panose="020E0502030303020204" pitchFamily="34" charset="0"/>
            </a:endParaRPr>
          </a:p>
          <a:p>
            <a:pPr marL="342900" indent="-342900" algn="just">
              <a:buFont typeface="+mj-lt"/>
              <a:buAutoNum type="arabicPeriod"/>
            </a:pPr>
            <a:r>
              <a:rPr lang="it-IT" sz="1600" b="1" dirty="0" err="1" smtClean="0">
                <a:latin typeface="Candara" panose="020E0502030303020204" pitchFamily="34" charset="0"/>
              </a:rPr>
              <a:t>Leaks</a:t>
            </a:r>
            <a:r>
              <a:rPr lang="it-IT" sz="1600" dirty="0" smtClean="0">
                <a:latin typeface="Candara" panose="020E0502030303020204" pitchFamily="34" charset="0"/>
              </a:rPr>
              <a:t> (Real or Virtual , Q</a:t>
            </a:r>
            <a:r>
              <a:rPr lang="it-IT" sz="1600" baseline="-25000" dirty="0" smtClean="0">
                <a:latin typeface="Candara" panose="020E0502030303020204" pitchFamily="34" charset="0"/>
              </a:rPr>
              <a:t>L</a:t>
            </a:r>
            <a:r>
              <a:rPr lang="it-IT" sz="1600" dirty="0" smtClean="0">
                <a:latin typeface="Candara" panose="020E0502030303020204" pitchFamily="34" charset="0"/>
              </a:rPr>
              <a:t>)</a:t>
            </a:r>
          </a:p>
          <a:p>
            <a:pPr algn="just"/>
            <a:endParaRPr lang="it-IT" dirty="0" smtClean="0"/>
          </a:p>
        </p:txBody>
      </p:sp>
      <p:grpSp>
        <p:nvGrpSpPr>
          <p:cNvPr id="11" name="Gruppo 10"/>
          <p:cNvGrpSpPr/>
          <p:nvPr/>
        </p:nvGrpSpPr>
        <p:grpSpPr>
          <a:xfrm>
            <a:off x="2650046" y="1772816"/>
            <a:ext cx="6493954" cy="3795135"/>
            <a:chOff x="810605" y="2060848"/>
            <a:chExt cx="7017082" cy="4083167"/>
          </a:xfrm>
        </p:grpSpPr>
        <p:sp>
          <p:nvSpPr>
            <p:cNvPr id="24" name="Line 28"/>
            <p:cNvSpPr>
              <a:spLocks noChangeShapeType="1"/>
            </p:cNvSpPr>
            <p:nvPr/>
          </p:nvSpPr>
          <p:spPr bwMode="auto">
            <a:xfrm flipV="1">
              <a:off x="5584458" y="4794402"/>
              <a:ext cx="0" cy="1349613"/>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29"/>
            <p:cNvSpPr>
              <a:spLocks noChangeShapeType="1"/>
            </p:cNvSpPr>
            <p:nvPr/>
          </p:nvSpPr>
          <p:spPr bwMode="auto">
            <a:xfrm flipV="1">
              <a:off x="4517611" y="4794402"/>
              <a:ext cx="0" cy="1331041"/>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 name="Line 30"/>
            <p:cNvSpPr>
              <a:spLocks noChangeShapeType="1"/>
            </p:cNvSpPr>
            <p:nvPr/>
          </p:nvSpPr>
          <p:spPr bwMode="auto">
            <a:xfrm flipH="1">
              <a:off x="4492623" y="6128538"/>
              <a:ext cx="1091834" cy="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9" name="Gruppo 8"/>
            <p:cNvGrpSpPr/>
            <p:nvPr/>
          </p:nvGrpSpPr>
          <p:grpSpPr>
            <a:xfrm>
              <a:off x="810605" y="2060848"/>
              <a:ext cx="7017082" cy="3594087"/>
              <a:chOff x="810605" y="2060848"/>
              <a:chExt cx="7017082" cy="3594087"/>
            </a:xfrm>
          </p:grpSpPr>
          <p:sp>
            <p:nvSpPr>
              <p:cNvPr id="4" name="AutoShape 2"/>
              <p:cNvSpPr>
                <a:spLocks noChangeArrowheads="1"/>
              </p:cNvSpPr>
              <p:nvPr/>
            </p:nvSpPr>
            <p:spPr bwMode="auto">
              <a:xfrm>
                <a:off x="2135028" y="2778178"/>
                <a:ext cx="4166261" cy="1603440"/>
              </a:xfrm>
              <a:prstGeom prst="roundRect">
                <a:avLst>
                  <a:gd name="adj" fmla="val 12495"/>
                </a:avLst>
              </a:prstGeom>
              <a:solidFill>
                <a:schemeClr val="accent1">
                  <a:lumMod val="20000"/>
                  <a:lumOff val="80000"/>
                </a:schemeClr>
              </a:solidFill>
              <a:ln w="50800">
                <a:solidFill>
                  <a:srgbClr val="00279F"/>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solidFill>
                    <a:srgbClr val="FFFF00"/>
                  </a:solidFill>
                </a:endParaRPr>
              </a:p>
            </p:txBody>
          </p:sp>
          <p:sp>
            <p:nvSpPr>
              <p:cNvPr id="5" name="Line 3"/>
              <p:cNvSpPr>
                <a:spLocks noChangeShapeType="1"/>
              </p:cNvSpPr>
              <p:nvPr/>
            </p:nvSpPr>
            <p:spPr bwMode="auto">
              <a:xfrm>
                <a:off x="5583243" y="4369236"/>
                <a:ext cx="0" cy="496819"/>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 name="Line 5"/>
              <p:cNvSpPr>
                <a:spLocks noChangeShapeType="1"/>
              </p:cNvSpPr>
              <p:nvPr/>
            </p:nvSpPr>
            <p:spPr bwMode="auto">
              <a:xfrm>
                <a:off x="4516049" y="4369236"/>
                <a:ext cx="0" cy="496819"/>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27"/>
              <p:cNvSpPr>
                <a:spLocks noChangeShapeType="1"/>
              </p:cNvSpPr>
              <p:nvPr/>
            </p:nvSpPr>
            <p:spPr bwMode="auto">
              <a:xfrm>
                <a:off x="4545719" y="4381618"/>
                <a:ext cx="1032195" cy="0"/>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a:lstStyle/>
              <a:p>
                <a:endParaRPr lang="it-IT"/>
              </a:p>
            </p:txBody>
          </p:sp>
          <p:sp>
            <p:nvSpPr>
              <p:cNvPr id="31" name="Rectangle 35"/>
              <p:cNvSpPr>
                <a:spLocks noChangeArrowheads="1"/>
              </p:cNvSpPr>
              <p:nvPr/>
            </p:nvSpPr>
            <p:spPr bwMode="auto">
              <a:xfrm>
                <a:off x="3527577" y="3332262"/>
                <a:ext cx="1414780" cy="4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it-IT" sz="2400" b="1" dirty="0">
                    <a:solidFill>
                      <a:srgbClr val="00279F"/>
                    </a:solidFill>
                    <a:latin typeface="Times New Roman" pitchFamily="18" charset="0"/>
                  </a:rPr>
                  <a:t>SYSTEM</a:t>
                </a:r>
              </a:p>
            </p:txBody>
          </p:sp>
          <p:sp>
            <p:nvSpPr>
              <p:cNvPr id="32" name="Rectangle 36"/>
              <p:cNvSpPr>
                <a:spLocks noChangeArrowheads="1"/>
              </p:cNvSpPr>
              <p:nvPr/>
            </p:nvSpPr>
            <p:spPr bwMode="auto">
              <a:xfrm>
                <a:off x="4536350" y="5209191"/>
                <a:ext cx="1046250" cy="4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it-IT" sz="2400" b="1" dirty="0">
                    <a:solidFill>
                      <a:srgbClr val="00279F"/>
                    </a:solidFill>
                    <a:latin typeface="Times New Roman" pitchFamily="18" charset="0"/>
                  </a:rPr>
                  <a:t>PUMP</a:t>
                </a:r>
              </a:p>
            </p:txBody>
          </p:sp>
          <p:sp>
            <p:nvSpPr>
              <p:cNvPr id="15" name="CasellaDiTesto 14"/>
              <p:cNvSpPr txBox="1"/>
              <p:nvPr/>
            </p:nvSpPr>
            <p:spPr>
              <a:xfrm>
                <a:off x="3419872" y="2060848"/>
                <a:ext cx="309634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err="1" smtClean="0">
                    <a:latin typeface="Candara" panose="020E0502030303020204" pitchFamily="34" charset="0"/>
                  </a:rPr>
                  <a:t>Desorption</a:t>
                </a:r>
                <a:r>
                  <a:rPr lang="it-IT" b="1" dirty="0" smtClean="0">
                    <a:latin typeface="Candara" panose="020E0502030303020204" pitchFamily="34" charset="0"/>
                  </a:rPr>
                  <a:t> or </a:t>
                </a:r>
                <a:r>
                  <a:rPr lang="it-IT" b="1" dirty="0">
                    <a:latin typeface="Candara" panose="020E0502030303020204" pitchFamily="34" charset="0"/>
                  </a:rPr>
                  <a:t> </a:t>
                </a:r>
                <a:r>
                  <a:rPr lang="it-IT" b="1" dirty="0" err="1" smtClean="0">
                    <a:latin typeface="Candara" panose="020E0502030303020204" pitchFamily="34" charset="0"/>
                  </a:rPr>
                  <a:t>Outgassing</a:t>
                </a:r>
                <a:r>
                  <a:rPr lang="it-IT" b="1" dirty="0" smtClean="0">
                    <a:latin typeface="Candara" panose="020E0502030303020204" pitchFamily="34" charset="0"/>
                  </a:rPr>
                  <a:t> (</a:t>
                </a:r>
                <a:r>
                  <a:rPr lang="it-IT" b="1" dirty="0" err="1" smtClean="0">
                    <a:latin typeface="Candara" panose="020E0502030303020204" pitchFamily="34" charset="0"/>
                  </a:rPr>
                  <a:t>Q</a:t>
                </a:r>
                <a:r>
                  <a:rPr lang="it-IT" baseline="-25000" dirty="0" err="1" smtClean="0"/>
                  <a:t>des</a:t>
                </a:r>
                <a:r>
                  <a:rPr lang="it-IT" b="1" dirty="0" smtClean="0">
                    <a:latin typeface="Candara" panose="020E0502030303020204" pitchFamily="34" charset="0"/>
                  </a:rPr>
                  <a:t>)</a:t>
                </a:r>
                <a:endParaRPr lang="it-IT" b="1" dirty="0">
                  <a:latin typeface="Candara" panose="020E0502030303020204" pitchFamily="34" charset="0"/>
                </a:endParaRPr>
              </a:p>
            </p:txBody>
          </p:sp>
          <p:sp>
            <p:nvSpPr>
              <p:cNvPr id="29" name="CasellaDiTesto 28"/>
              <p:cNvSpPr txBox="1"/>
              <p:nvPr/>
            </p:nvSpPr>
            <p:spPr>
              <a:xfrm>
                <a:off x="810605" y="3610336"/>
                <a:ext cx="118013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it-IT" b="1" dirty="0" err="1" smtClean="0">
                    <a:latin typeface="Candara" panose="020E0502030303020204" pitchFamily="34" charset="0"/>
                  </a:rPr>
                  <a:t>Leaks</a:t>
                </a:r>
                <a:r>
                  <a:rPr lang="it-IT" b="1" dirty="0" smtClean="0">
                    <a:latin typeface="Candara" panose="020E0502030303020204" pitchFamily="34" charset="0"/>
                  </a:rPr>
                  <a:t> (Q</a:t>
                </a:r>
                <a:r>
                  <a:rPr lang="it-IT" baseline="-25000" dirty="0"/>
                  <a:t>L</a:t>
                </a:r>
                <a:r>
                  <a:rPr lang="it-IT" b="1" dirty="0" smtClean="0">
                    <a:latin typeface="Candara" panose="020E0502030303020204" pitchFamily="34" charset="0"/>
                  </a:rPr>
                  <a:t>)</a:t>
                </a:r>
                <a:endParaRPr lang="it-IT" b="1" dirty="0">
                  <a:latin typeface="Candara" panose="020E0502030303020204" pitchFamily="34" charset="0"/>
                </a:endParaRPr>
              </a:p>
            </p:txBody>
          </p:sp>
          <p:sp>
            <p:nvSpPr>
              <p:cNvPr id="39" name="CasellaDiTesto 38"/>
              <p:cNvSpPr txBox="1"/>
              <p:nvPr/>
            </p:nvSpPr>
            <p:spPr>
              <a:xfrm>
                <a:off x="5613621" y="4480235"/>
                <a:ext cx="2214066" cy="3973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dirty="0" err="1" smtClean="0">
                    <a:latin typeface="Candara" panose="020E0502030303020204" pitchFamily="34" charset="0"/>
                  </a:rPr>
                  <a:t>Pumping</a:t>
                </a:r>
                <a:r>
                  <a:rPr lang="it-IT" b="1" dirty="0" smtClean="0">
                    <a:latin typeface="Candara" panose="020E0502030303020204" pitchFamily="34" charset="0"/>
                  </a:rPr>
                  <a:t> </a:t>
                </a:r>
                <a:r>
                  <a:rPr lang="it-IT" b="1" dirty="0" err="1" smtClean="0">
                    <a:latin typeface="Candara" panose="020E0502030303020204" pitchFamily="34" charset="0"/>
                  </a:rPr>
                  <a:t>speed</a:t>
                </a:r>
                <a:r>
                  <a:rPr lang="it-IT" b="1" dirty="0" smtClean="0">
                    <a:latin typeface="Candara" panose="020E0502030303020204" pitchFamily="34" charset="0"/>
                  </a:rPr>
                  <a:t> (S)</a:t>
                </a:r>
                <a:endParaRPr lang="it-IT" b="1" dirty="0">
                  <a:latin typeface="Candara" panose="020E0502030303020204" pitchFamily="34" charset="0"/>
                </a:endParaRPr>
              </a:p>
            </p:txBody>
          </p:sp>
          <p:sp>
            <p:nvSpPr>
              <p:cNvPr id="41" name="CasellaDiTesto 40"/>
              <p:cNvSpPr txBox="1"/>
              <p:nvPr/>
            </p:nvSpPr>
            <p:spPr>
              <a:xfrm>
                <a:off x="3775056" y="3794991"/>
                <a:ext cx="566352" cy="397363"/>
              </a:xfrm>
              <a:prstGeom prst="rect">
                <a:avLst/>
              </a:prstGeom>
              <a:noFill/>
            </p:spPr>
            <p:txBody>
              <a:bodyPr wrap="square" rtlCol="0">
                <a:spAutoFit/>
              </a:bodyPr>
              <a:lstStyle/>
              <a:p>
                <a:r>
                  <a:rPr lang="it-IT" dirty="0" smtClean="0"/>
                  <a:t>P(t)</a:t>
                </a:r>
                <a:endParaRPr lang="it-IT" dirty="0"/>
              </a:p>
            </p:txBody>
          </p:sp>
          <p:sp>
            <p:nvSpPr>
              <p:cNvPr id="3" name="Freccia a destra con strisce 2"/>
              <p:cNvSpPr/>
              <p:nvPr/>
            </p:nvSpPr>
            <p:spPr>
              <a:xfrm rot="5400000">
                <a:off x="2595998"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con strisce 33"/>
              <p:cNvSpPr/>
              <p:nvPr/>
            </p:nvSpPr>
            <p:spPr>
              <a:xfrm rot="5400000">
                <a:off x="2964422"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destra con strisce 36"/>
              <p:cNvSpPr/>
              <p:nvPr/>
            </p:nvSpPr>
            <p:spPr>
              <a:xfrm rot="5400000">
                <a:off x="3316078"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a destra con strisce 41"/>
              <p:cNvSpPr/>
              <p:nvPr/>
            </p:nvSpPr>
            <p:spPr>
              <a:xfrm rot="5400000">
                <a:off x="3604110"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a destra con strisce 42"/>
              <p:cNvSpPr/>
              <p:nvPr/>
            </p:nvSpPr>
            <p:spPr>
              <a:xfrm rot="5400000">
                <a:off x="2288542"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reccia a destra con strisce 43"/>
              <p:cNvSpPr/>
              <p:nvPr/>
            </p:nvSpPr>
            <p:spPr>
              <a:xfrm rot="5400000">
                <a:off x="3944726"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Freccia a destra con strisce 44"/>
              <p:cNvSpPr/>
              <p:nvPr/>
            </p:nvSpPr>
            <p:spPr>
              <a:xfrm rot="5400000">
                <a:off x="4232758"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Freccia a destra con strisce 45"/>
              <p:cNvSpPr/>
              <p:nvPr/>
            </p:nvSpPr>
            <p:spPr>
              <a:xfrm rot="5400000">
                <a:off x="4540214"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Freccia a destra con strisce 46"/>
              <p:cNvSpPr/>
              <p:nvPr/>
            </p:nvSpPr>
            <p:spPr>
              <a:xfrm rot="5400000">
                <a:off x="4808822"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Freccia a destra con strisce 48"/>
              <p:cNvSpPr/>
              <p:nvPr/>
            </p:nvSpPr>
            <p:spPr>
              <a:xfrm rot="10800000" flipH="1">
                <a:off x="2123729" y="3531518"/>
                <a:ext cx="288032" cy="288032"/>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a destra con strisce 50"/>
              <p:cNvSpPr/>
              <p:nvPr/>
            </p:nvSpPr>
            <p:spPr>
              <a:xfrm rot="10800000" flipH="1">
                <a:off x="2123729" y="3824172"/>
                <a:ext cx="288032" cy="288032"/>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a destra con strisce 52"/>
              <p:cNvSpPr/>
              <p:nvPr/>
            </p:nvSpPr>
            <p:spPr>
              <a:xfrm rot="16200000" flipH="1">
                <a:off x="4671713" y="4165801"/>
                <a:ext cx="232618" cy="288031"/>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a destra con strisce 53"/>
              <p:cNvSpPr/>
              <p:nvPr/>
            </p:nvSpPr>
            <p:spPr>
              <a:xfrm rot="16200000" flipH="1">
                <a:off x="4959745" y="4165801"/>
                <a:ext cx="232618" cy="288031"/>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Freccia a destra con strisce 54"/>
              <p:cNvSpPr/>
              <p:nvPr/>
            </p:nvSpPr>
            <p:spPr>
              <a:xfrm rot="16200000" flipH="1">
                <a:off x="5238067" y="4175513"/>
                <a:ext cx="232616" cy="268608"/>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56" name="Rettangolo 55"/>
          <p:cNvSpPr/>
          <p:nvPr/>
        </p:nvSpPr>
        <p:spPr>
          <a:xfrm>
            <a:off x="1498631" y="18007"/>
            <a:ext cx="6066084" cy="584775"/>
          </a:xfrm>
          <a:prstGeom prst="rect">
            <a:avLst/>
          </a:prstGeom>
        </p:spPr>
        <p:txBody>
          <a:bodyPr wrap="none">
            <a:spAutoFit/>
          </a:bodyPr>
          <a:lstStyle/>
          <a:p>
            <a:r>
              <a:rPr lang="it-IT" sz="3200" b="1" i="1" dirty="0" smtClean="0">
                <a:latin typeface="Candara" pitchFamily="34" charset="0"/>
              </a:rPr>
              <a:t>Gas flow rate and </a:t>
            </a:r>
            <a:r>
              <a:rPr lang="it-IT" sz="3200" b="1" i="1" dirty="0" err="1" smtClean="0">
                <a:latin typeface="Candara" pitchFamily="34" charset="0"/>
              </a:rPr>
              <a:t>pumping</a:t>
            </a:r>
            <a:r>
              <a:rPr lang="it-IT" sz="3200" b="1" i="1" dirty="0" smtClean="0">
                <a:latin typeface="Candara" pitchFamily="34" charset="0"/>
              </a:rPr>
              <a:t> </a:t>
            </a:r>
            <a:r>
              <a:rPr lang="it-IT" sz="3200" b="1" i="1" dirty="0" err="1" smtClean="0">
                <a:latin typeface="Candara" pitchFamily="34" charset="0"/>
              </a:rPr>
              <a:t>speed</a:t>
            </a:r>
            <a:endParaRPr lang="it-IT" sz="3200" b="1" i="1" dirty="0">
              <a:latin typeface="Candara" pitchFamily="34" charset="0"/>
            </a:endParaRPr>
          </a:p>
        </p:txBody>
      </p:sp>
      <p:sp>
        <p:nvSpPr>
          <p:cNvPr id="13" name="Rettangolo 12"/>
          <p:cNvSpPr/>
          <p:nvPr/>
        </p:nvSpPr>
        <p:spPr>
          <a:xfrm>
            <a:off x="145127" y="5200477"/>
            <a:ext cx="5673992" cy="1323439"/>
          </a:xfrm>
          <a:prstGeom prst="rect">
            <a:avLst/>
          </a:prstGeom>
        </p:spPr>
        <p:txBody>
          <a:bodyPr wrap="square">
            <a:spAutoFit/>
          </a:bodyPr>
          <a:lstStyle/>
          <a:p>
            <a:pPr algn="just"/>
            <a:r>
              <a:rPr lang="it-IT" sz="1600" dirty="0">
                <a:latin typeface="Candara" panose="020E0502030303020204" pitchFamily="34" charset="0"/>
              </a:rPr>
              <a:t>The </a:t>
            </a:r>
            <a:r>
              <a:rPr lang="it-IT" sz="1600" b="1" dirty="0" err="1">
                <a:latin typeface="Candara" panose="020E0502030303020204" pitchFamily="34" charset="0"/>
              </a:rPr>
              <a:t>final</a:t>
            </a:r>
            <a:r>
              <a:rPr lang="it-IT" sz="1600" b="1" dirty="0">
                <a:latin typeface="Candara" panose="020E0502030303020204" pitchFamily="34" charset="0"/>
              </a:rPr>
              <a:t> pressure in the </a:t>
            </a:r>
            <a:r>
              <a:rPr lang="it-IT" sz="1600" b="1" dirty="0" err="1">
                <a:latin typeface="Candara" panose="020E0502030303020204" pitchFamily="34" charset="0"/>
              </a:rPr>
              <a:t>system</a:t>
            </a:r>
            <a:r>
              <a:rPr lang="it-IT" sz="1600" b="1" dirty="0">
                <a:latin typeface="Candara" panose="020E0502030303020204" pitchFamily="34" charset="0"/>
              </a:rPr>
              <a:t> </a:t>
            </a:r>
            <a:r>
              <a:rPr lang="it-IT" sz="1600" dirty="0" err="1">
                <a:latin typeface="Candara" panose="020E0502030303020204" pitchFamily="34" charset="0"/>
              </a:rPr>
              <a:t>is</a:t>
            </a:r>
            <a:r>
              <a:rPr lang="it-IT" sz="1600" dirty="0">
                <a:latin typeface="Candara" panose="020E0502030303020204" pitchFamily="34" charset="0"/>
              </a:rPr>
              <a:t> </a:t>
            </a:r>
            <a:r>
              <a:rPr lang="it-IT" sz="1600" dirty="0" err="1">
                <a:latin typeface="Candara" panose="020E0502030303020204" pitchFamily="34" charset="0"/>
              </a:rPr>
              <a:t>given</a:t>
            </a:r>
            <a:r>
              <a:rPr lang="it-IT" sz="1600" dirty="0">
                <a:latin typeface="Candara" panose="020E0502030303020204" pitchFamily="34" charset="0"/>
              </a:rPr>
              <a:t> by the </a:t>
            </a:r>
            <a:r>
              <a:rPr lang="it-IT" sz="1600" dirty="0" err="1">
                <a:latin typeface="Candara" panose="020E0502030303020204" pitchFamily="34" charset="0"/>
              </a:rPr>
              <a:t>equilibrium</a:t>
            </a:r>
            <a:r>
              <a:rPr lang="it-IT" sz="1600" dirty="0">
                <a:latin typeface="Candara" panose="020E0502030303020204" pitchFamily="34" charset="0"/>
              </a:rPr>
              <a:t> </a:t>
            </a:r>
            <a:r>
              <a:rPr lang="it-IT" sz="1600" dirty="0" err="1">
                <a:latin typeface="Candara" panose="020E0502030303020204" pitchFamily="34" charset="0"/>
              </a:rPr>
              <a:t>between</a:t>
            </a:r>
            <a:r>
              <a:rPr lang="it-IT" sz="1600" dirty="0">
                <a:latin typeface="Candara" panose="020E0502030303020204" pitchFamily="34" charset="0"/>
              </a:rPr>
              <a:t> </a:t>
            </a:r>
            <a:r>
              <a:rPr lang="it-IT" sz="1600" dirty="0" smtClean="0">
                <a:latin typeface="Candara" panose="020E0502030303020204" pitchFamily="34" charset="0"/>
              </a:rPr>
              <a:t>the </a:t>
            </a:r>
            <a:r>
              <a:rPr lang="it-IT" sz="1600" dirty="0" err="1" smtClean="0">
                <a:latin typeface="Candara" panose="020E0502030303020204" pitchFamily="34" charset="0"/>
              </a:rPr>
              <a:t>total</a:t>
            </a:r>
            <a:r>
              <a:rPr lang="it-IT" sz="1600" dirty="0" smtClean="0">
                <a:latin typeface="Candara" panose="020E0502030303020204" pitchFamily="34" charset="0"/>
              </a:rPr>
              <a:t> gas </a:t>
            </a:r>
            <a:r>
              <a:rPr lang="it-IT" sz="1600" dirty="0" err="1" smtClean="0">
                <a:latin typeface="Candara" panose="020E0502030303020204" pitchFamily="34" charset="0"/>
              </a:rPr>
              <a:t>load</a:t>
            </a:r>
            <a:r>
              <a:rPr lang="it-IT" sz="1600" dirty="0" smtClean="0">
                <a:latin typeface="Candara" panose="020E0502030303020204" pitchFamily="34" charset="0"/>
              </a:rPr>
              <a:t> (</a:t>
            </a:r>
            <a:r>
              <a:rPr lang="it-IT" sz="1600" dirty="0" err="1" smtClean="0">
                <a:latin typeface="Candara" panose="020E0502030303020204" pitchFamily="34" charset="0"/>
              </a:rPr>
              <a:t>Q</a:t>
            </a:r>
            <a:r>
              <a:rPr lang="it-IT" sz="1600" baseline="-25000" dirty="0" err="1" smtClean="0">
                <a:latin typeface="Candara" panose="020E0502030303020204" pitchFamily="34" charset="0"/>
              </a:rPr>
              <a:t>tot</a:t>
            </a:r>
            <a:r>
              <a:rPr lang="it-IT" sz="1600" dirty="0" smtClean="0">
                <a:latin typeface="Candara" panose="020E0502030303020204" pitchFamily="34" charset="0"/>
              </a:rPr>
              <a:t>) and the gas </a:t>
            </a:r>
            <a:r>
              <a:rPr lang="it-IT" sz="1600" dirty="0" err="1" smtClean="0">
                <a:latin typeface="Candara" panose="020E0502030303020204" pitchFamily="34" charset="0"/>
              </a:rPr>
              <a:t>flowing</a:t>
            </a:r>
            <a:r>
              <a:rPr lang="it-IT" sz="1600" dirty="0" smtClean="0">
                <a:latin typeface="Candara" panose="020E0502030303020204" pitchFamily="34" charset="0"/>
              </a:rPr>
              <a:t> </a:t>
            </a:r>
            <a:r>
              <a:rPr lang="it-IT" sz="1600" dirty="0" err="1" smtClean="0">
                <a:latin typeface="Candara" panose="020E0502030303020204" pitchFamily="34" charset="0"/>
              </a:rPr>
              <a:t>into</a:t>
            </a:r>
            <a:r>
              <a:rPr lang="it-IT" sz="1600" dirty="0" smtClean="0">
                <a:latin typeface="Candara" panose="020E0502030303020204" pitchFamily="34" charset="0"/>
              </a:rPr>
              <a:t> the </a:t>
            </a:r>
            <a:r>
              <a:rPr lang="it-IT" sz="1600" dirty="0" err="1" smtClean="0">
                <a:latin typeface="Candara" panose="020E0502030303020204" pitchFamily="34" charset="0"/>
              </a:rPr>
              <a:t>pump</a:t>
            </a:r>
            <a:r>
              <a:rPr lang="it-IT" sz="1600" dirty="0" smtClean="0">
                <a:latin typeface="Candara" panose="020E0502030303020204" pitchFamily="34" charset="0"/>
              </a:rPr>
              <a:t> (</a:t>
            </a:r>
            <a:r>
              <a:rPr lang="it-IT" sz="1600" dirty="0" err="1" smtClean="0">
                <a:latin typeface="Candara" panose="020E0502030303020204" pitchFamily="34" charset="0"/>
              </a:rPr>
              <a:t>pS</a:t>
            </a:r>
            <a:r>
              <a:rPr lang="it-IT" sz="1600" dirty="0" smtClean="0">
                <a:latin typeface="Candara" panose="020E0502030303020204" pitchFamily="34" charset="0"/>
              </a:rPr>
              <a:t>).</a:t>
            </a:r>
          </a:p>
          <a:p>
            <a:pPr algn="just"/>
            <a:endParaRPr lang="it-IT" sz="1600" dirty="0">
              <a:latin typeface="Candara" panose="020E0502030303020204" pitchFamily="34" charset="0"/>
            </a:endParaRPr>
          </a:p>
          <a:p>
            <a:pPr algn="just"/>
            <a:r>
              <a:rPr lang="it-IT" sz="1600" dirty="0" smtClean="0">
                <a:latin typeface="Candara" panose="020E0502030303020204" pitchFamily="34" charset="0"/>
              </a:rPr>
              <a:t>The pressure p(t) can be </a:t>
            </a:r>
            <a:r>
              <a:rPr lang="it-IT" sz="1600" dirty="0" err="1" smtClean="0">
                <a:latin typeface="Candara" panose="020E0502030303020204" pitchFamily="34" charset="0"/>
              </a:rPr>
              <a:t>obtained</a:t>
            </a:r>
            <a:r>
              <a:rPr lang="it-IT" sz="1600" dirty="0" smtClean="0">
                <a:latin typeface="Candara" panose="020E0502030303020204" pitchFamily="34" charset="0"/>
              </a:rPr>
              <a:t> </a:t>
            </a:r>
            <a:r>
              <a:rPr lang="it-IT" sz="1600" dirty="0" err="1" smtClean="0">
                <a:latin typeface="Candara" panose="020E0502030303020204" pitchFamily="34" charset="0"/>
              </a:rPr>
              <a:t>solving</a:t>
            </a:r>
            <a:r>
              <a:rPr lang="it-IT" sz="1600" dirty="0" smtClean="0">
                <a:latin typeface="Candara" panose="020E0502030303020204" pitchFamily="34" charset="0"/>
              </a:rPr>
              <a:t> </a:t>
            </a:r>
            <a:r>
              <a:rPr lang="it-IT" sz="1600" dirty="0" err="1" smtClean="0">
                <a:latin typeface="Candara" panose="020E0502030303020204" pitchFamily="34" charset="0"/>
              </a:rPr>
              <a:t>this</a:t>
            </a:r>
            <a:r>
              <a:rPr lang="it-IT" sz="1600" dirty="0" smtClean="0">
                <a:latin typeface="Candara" panose="020E0502030303020204" pitchFamily="34" charset="0"/>
              </a:rPr>
              <a:t> </a:t>
            </a:r>
            <a:r>
              <a:rPr lang="it-IT" sz="1600" dirty="0" err="1" smtClean="0">
                <a:latin typeface="Candara" panose="020E0502030303020204" pitchFamily="34" charset="0"/>
              </a:rPr>
              <a:t>equation</a:t>
            </a:r>
            <a:r>
              <a:rPr lang="it-IT" sz="1600" dirty="0" smtClean="0">
                <a:latin typeface="Candara" panose="020E0502030303020204" pitchFamily="34" charset="0"/>
              </a:rPr>
              <a:t>:</a:t>
            </a:r>
          </a:p>
        </p:txBody>
      </p:sp>
      <p:grpSp>
        <p:nvGrpSpPr>
          <p:cNvPr id="57" name="Gruppo 56"/>
          <p:cNvGrpSpPr/>
          <p:nvPr/>
        </p:nvGrpSpPr>
        <p:grpSpPr>
          <a:xfrm>
            <a:off x="5724128" y="5931522"/>
            <a:ext cx="3132124" cy="665830"/>
            <a:chOff x="2512788" y="4635378"/>
            <a:chExt cx="2953700" cy="593822"/>
          </a:xfrm>
        </p:grpSpPr>
        <p:pic>
          <p:nvPicPr>
            <p:cNvPr id="58" name="Picture 7"/>
            <p:cNvPicPr>
              <a:picLocks noChangeAspect="1" noChangeArrowheads="1"/>
            </p:cNvPicPr>
            <p:nvPr/>
          </p:nvPicPr>
          <p:blipFill rotWithShape="1">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r="76554"/>
            <a:stretch/>
          </p:blipFill>
          <p:spPr bwMode="auto">
            <a:xfrm>
              <a:off x="2512788" y="4635378"/>
              <a:ext cx="1167961"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7"/>
            <p:cNvPicPr>
              <a:picLocks noChangeAspect="1" noChangeArrowheads="1"/>
            </p:cNvPicPr>
            <p:nvPr/>
          </p:nvPicPr>
          <p:blipFill rotWithShape="1">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l="64455"/>
            <a:stretch/>
          </p:blipFill>
          <p:spPr bwMode="auto">
            <a:xfrm>
              <a:off x="3695779" y="4648174"/>
              <a:ext cx="1770709" cy="58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CasellaDiTesto 15"/>
          <p:cNvSpPr txBox="1"/>
          <p:nvPr/>
        </p:nvSpPr>
        <p:spPr>
          <a:xfrm>
            <a:off x="841064" y="3854371"/>
            <a:ext cx="3370896" cy="584775"/>
          </a:xfrm>
          <a:prstGeom prst="rect">
            <a:avLst/>
          </a:prstGeom>
          <a:noFill/>
        </p:spPr>
        <p:txBody>
          <a:bodyPr wrap="square" rtlCol="0">
            <a:spAutoFit/>
          </a:bodyPr>
          <a:lstStyle/>
          <a:p>
            <a:r>
              <a:rPr lang="it-IT" sz="3200" b="1" dirty="0" err="1" smtClean="0">
                <a:solidFill>
                  <a:srgbClr val="FF3399"/>
                </a:solidFill>
                <a:latin typeface="Candara" panose="020E0502030303020204" pitchFamily="34" charset="0"/>
              </a:rPr>
              <a:t>Q</a:t>
            </a:r>
            <a:r>
              <a:rPr lang="it-IT" sz="3200" b="1" baseline="-25000" dirty="0" err="1" smtClean="0">
                <a:solidFill>
                  <a:srgbClr val="FF3399"/>
                </a:solidFill>
                <a:latin typeface="Candara" panose="020E0502030303020204" pitchFamily="34" charset="0"/>
              </a:rPr>
              <a:t>tot</a:t>
            </a:r>
            <a:r>
              <a:rPr lang="it-IT" sz="3200" b="1" dirty="0" smtClean="0">
                <a:solidFill>
                  <a:srgbClr val="FF3399"/>
                </a:solidFill>
                <a:latin typeface="Candara" panose="020E0502030303020204" pitchFamily="34" charset="0"/>
              </a:rPr>
              <a:t> =  </a:t>
            </a:r>
            <a:r>
              <a:rPr lang="it-IT" sz="3200" b="1" dirty="0" err="1" smtClean="0">
                <a:solidFill>
                  <a:srgbClr val="FF3399"/>
                </a:solidFill>
                <a:latin typeface="Candara" panose="020E0502030303020204" pitchFamily="34" charset="0"/>
              </a:rPr>
              <a:t>Q</a:t>
            </a:r>
            <a:r>
              <a:rPr lang="it-IT" sz="3200" b="1" baseline="-25000" dirty="0" err="1" smtClean="0">
                <a:solidFill>
                  <a:srgbClr val="FF3399"/>
                </a:solidFill>
                <a:latin typeface="Candara" panose="020E0502030303020204" pitchFamily="34" charset="0"/>
              </a:rPr>
              <a:t>des</a:t>
            </a:r>
            <a:r>
              <a:rPr lang="it-IT" sz="3200" b="1" dirty="0" smtClean="0">
                <a:solidFill>
                  <a:srgbClr val="FF3399"/>
                </a:solidFill>
                <a:latin typeface="Candara" panose="020E0502030303020204" pitchFamily="34" charset="0"/>
              </a:rPr>
              <a:t>+</a:t>
            </a:r>
            <a:r>
              <a:rPr lang="it-IT" sz="3200" b="1" dirty="0">
                <a:solidFill>
                  <a:srgbClr val="FF3399"/>
                </a:solidFill>
                <a:latin typeface="Candara" panose="020E0502030303020204" pitchFamily="34" charset="0"/>
              </a:rPr>
              <a:t> Q</a:t>
            </a:r>
            <a:r>
              <a:rPr lang="it-IT" sz="3200" b="1" baseline="-25000" dirty="0">
                <a:solidFill>
                  <a:srgbClr val="FF3399"/>
                </a:solidFill>
                <a:latin typeface="Candara" panose="020E0502030303020204" pitchFamily="34" charset="0"/>
              </a:rPr>
              <a:t>L</a:t>
            </a:r>
            <a:endParaRPr lang="it-IT" sz="3200" b="1" dirty="0">
              <a:solidFill>
                <a:srgbClr val="FF3399"/>
              </a:solidFill>
              <a:latin typeface="Candara" panose="020E0502030303020204" pitchFamily="34" charset="0"/>
            </a:endParaRPr>
          </a:p>
        </p:txBody>
      </p:sp>
      <p:sp>
        <p:nvSpPr>
          <p:cNvPr id="2" name="Rettangolo 1"/>
          <p:cNvSpPr/>
          <p:nvPr/>
        </p:nvSpPr>
        <p:spPr>
          <a:xfrm>
            <a:off x="8119497" y="3385703"/>
            <a:ext cx="707245" cy="523220"/>
          </a:xfrm>
          <a:prstGeom prst="rect">
            <a:avLst/>
          </a:prstGeom>
        </p:spPr>
        <p:txBody>
          <a:bodyPr wrap="none">
            <a:spAutoFit/>
          </a:bodyPr>
          <a:lstStyle/>
          <a:p>
            <a:r>
              <a:rPr lang="it-IT" sz="2800" b="1" dirty="0" err="1" smtClean="0">
                <a:solidFill>
                  <a:srgbClr val="FF3399"/>
                </a:solidFill>
                <a:latin typeface="Candara" panose="020E0502030303020204" pitchFamily="34" charset="0"/>
              </a:rPr>
              <a:t>Q</a:t>
            </a:r>
            <a:r>
              <a:rPr lang="it-IT" sz="2800" b="1" baseline="-25000" dirty="0" err="1" smtClean="0">
                <a:solidFill>
                  <a:srgbClr val="FF3399"/>
                </a:solidFill>
                <a:latin typeface="Candara" panose="020E0502030303020204" pitchFamily="34" charset="0"/>
              </a:rPr>
              <a:t>pV</a:t>
            </a:r>
            <a:endParaRPr lang="it-IT" sz="2800" baseline="-25000" dirty="0"/>
          </a:p>
        </p:txBody>
      </p:sp>
      <p:cxnSp>
        <p:nvCxnSpPr>
          <p:cNvPr id="8" name="Connettore 2 7"/>
          <p:cNvCxnSpPr>
            <a:stCxn id="2" idx="1"/>
          </p:cNvCxnSpPr>
          <p:nvPr/>
        </p:nvCxnSpPr>
        <p:spPr>
          <a:xfrm flipH="1">
            <a:off x="6979367" y="3647313"/>
            <a:ext cx="1140130" cy="107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2" idx="2"/>
            <a:endCxn id="17" idx="1"/>
          </p:cNvCxnSpPr>
          <p:nvPr/>
        </p:nvCxnSpPr>
        <p:spPr>
          <a:xfrm flipH="1">
            <a:off x="8257446" y="3908923"/>
            <a:ext cx="215674" cy="1968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Parentesi graffa aperta 16"/>
          <p:cNvSpPr/>
          <p:nvPr/>
        </p:nvSpPr>
        <p:spPr>
          <a:xfrm rot="5400000">
            <a:off x="8149434" y="5540198"/>
            <a:ext cx="216024" cy="8901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90068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11208</TotalTime>
  <Words>3987</Words>
  <Application>Microsoft Office PowerPoint</Application>
  <PresentationFormat>Presentazione su schermo (4:3)</PresentationFormat>
  <Paragraphs>728</Paragraphs>
  <Slides>37</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39" baseType="lpstr">
      <vt:lpstr>Tema di Office</vt:lpstr>
      <vt:lpstr>Image</vt:lpstr>
      <vt:lpstr>Vacuum laboratory</vt:lpstr>
      <vt:lpstr>Index</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Fara</dc:creator>
  <cp:lastModifiedBy>David</cp:lastModifiedBy>
  <cp:revision>519</cp:revision>
  <cp:lastPrinted>2015-10-13T13:14:04Z</cp:lastPrinted>
  <dcterms:created xsi:type="dcterms:W3CDTF">2015-02-26T09:04:24Z</dcterms:created>
  <dcterms:modified xsi:type="dcterms:W3CDTF">2015-10-22T18:59:21Z</dcterms:modified>
</cp:coreProperties>
</file>