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73" r:id="rId7"/>
    <p:sldId id="284" r:id="rId8"/>
    <p:sldId id="274" r:id="rId9"/>
    <p:sldId id="261" r:id="rId10"/>
    <p:sldId id="262" r:id="rId11"/>
    <p:sldId id="264" r:id="rId12"/>
    <p:sldId id="265" r:id="rId13"/>
    <p:sldId id="266" r:id="rId14"/>
    <p:sldId id="267" r:id="rId15"/>
    <p:sldId id="263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71" r:id="rId24"/>
    <p:sldId id="270" r:id="rId25"/>
    <p:sldId id="269" r:id="rId26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71972" autoAdjust="0"/>
    <p:restoredTop sz="94660"/>
  </p:normalViewPr>
  <p:slideViewPr>
    <p:cSldViewPr>
      <p:cViewPr varScale="1">
        <p:scale>
          <a:sx n="78" d="100"/>
          <a:sy n="78" d="100"/>
        </p:scale>
        <p:origin x="-17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D6ACED2-EC45-4E01-BD10-4031A0779BA9}" type="datetimeFigureOut">
              <a:rPr lang="he-IL"/>
              <a:pPr>
                <a:defRPr/>
              </a:pPr>
              <a:t>כ"ז/חשון/תשע"ג</a:t>
            </a:fld>
            <a:endParaRPr lang="he-IL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E0851A8-7A45-4324-B3C1-CB6E998D21E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91520-2627-4213-BA4D-32A1E321010B}" type="datetimeFigureOut">
              <a:rPr lang="he-IL"/>
              <a:pPr>
                <a:defRPr/>
              </a:pPr>
              <a:t>כ"ז/חשון/תשע"ג</a:t>
            </a:fld>
            <a:endParaRPr lang="he-IL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50DFE-CF2F-4161-89D6-0680AA2D060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1FFA1-E1B4-47DA-8F2E-356937C1B8F0}" type="datetimeFigureOut">
              <a:rPr lang="he-IL"/>
              <a:pPr>
                <a:defRPr/>
              </a:pPr>
              <a:t>כ"ז/חשון/תשע"ג</a:t>
            </a:fld>
            <a:endParaRPr lang="he-IL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A9F52-1FC0-463B-984D-BB1A4415563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798E-AAB8-477A-A1B4-239A64C4FA05}" type="datetimeFigureOut">
              <a:rPr lang="he-IL"/>
              <a:pPr>
                <a:defRPr/>
              </a:pPr>
              <a:t>כ"ז/חשון/תשע"ג</a:t>
            </a:fld>
            <a:endParaRPr lang="he-IL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0BE9D-9E54-4D71-A3CB-AC0069C19F7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pPr lvl="0"/>
            <a:endParaRPr lang="he-IL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EE7F6-B3E0-44A4-947D-03C0D8310D41}" type="datetimeFigureOut">
              <a:rPr lang="he-IL"/>
              <a:pPr>
                <a:defRPr/>
              </a:pPr>
              <a:t>כ"ז/חשון/תשע"ג</a:t>
            </a:fld>
            <a:endParaRPr lang="he-IL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72885-0093-4202-ADD3-04954CC2DB9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99FB0-68B4-44DB-A10E-6967F5564CBA}" type="datetimeFigureOut">
              <a:rPr lang="he-IL"/>
              <a:pPr>
                <a:defRPr/>
              </a:pPr>
              <a:t>כ"ז/חשון/תשע"ג</a:t>
            </a:fld>
            <a:endParaRPr lang="he-IL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DB8AB-85CE-4459-8C99-0F7B494D834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EA3829-FA0D-4A8F-AAD9-57AC15379DDD}" type="datetimeFigureOut">
              <a:rPr lang="he-IL"/>
              <a:pPr>
                <a:defRPr/>
              </a:pPr>
              <a:t>כ"ז/חשון/תשע"ג</a:t>
            </a:fld>
            <a:endParaRPr lang="he-I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D7FD34-4631-432A-A554-4EADC5AAACD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BAA66A-537C-49F8-AE33-24EEA5AE72CB}" type="datetimeFigureOut">
              <a:rPr lang="he-IL"/>
              <a:pPr>
                <a:defRPr/>
              </a:pPr>
              <a:t>כ"ז/חשון/תשע"ג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DA337C-8E0A-489C-8EA0-3112C87D7DF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616131-F734-4199-BCF7-6215250CE41B}" type="datetimeFigureOut">
              <a:rPr lang="he-IL"/>
              <a:pPr>
                <a:defRPr/>
              </a:pPr>
              <a:t>כ"ז/חשון/תשע"ג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A92765-2D1B-4898-AA5A-0C09948FD6B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3D0B1A-1E8B-459B-A392-147D691E0CA5}" type="datetimeFigureOut">
              <a:rPr lang="he-IL"/>
              <a:pPr>
                <a:defRPr/>
              </a:pPr>
              <a:t>כ"ז/חשון/תשע"ג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3A64B5-17DD-4F91-9AF7-7950E6DF43D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0CAF2-6CE9-47CC-BF0F-D84A559507D0}" type="datetimeFigureOut">
              <a:rPr lang="he-IL"/>
              <a:pPr>
                <a:defRPr/>
              </a:pPr>
              <a:t>כ"ז/חשון/תשע"ג</a:t>
            </a:fld>
            <a:endParaRPr lang="he-IL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D572B-3912-4D64-91EC-14775D8A61B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80132D-FFEC-4A87-B74D-12A2125CFF36}" type="datetimeFigureOut">
              <a:rPr lang="he-IL"/>
              <a:pPr>
                <a:defRPr/>
              </a:pPr>
              <a:t>כ"ז/חשון/תשע"ג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037B58-1F2E-4E28-89D3-A5484A695F7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1391766-4BE1-4916-93B6-BD791C7AAF3B}" type="datetimeFigureOut">
              <a:rPr lang="he-IL"/>
              <a:pPr>
                <a:defRPr/>
              </a:pPr>
              <a:t>כ"ז/חשון/תשע"ג</a:t>
            </a:fld>
            <a:endParaRPr lang="he-IL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6386160-3C0B-4A86-B41F-4CE53324C08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BA9BF4-7C52-4EE1-9A3E-48BD4C874F42}" type="datetimeFigureOut">
              <a:rPr lang="he-IL"/>
              <a:pPr>
                <a:defRPr/>
              </a:pPr>
              <a:t>כ"ז/חשון/תשע"ג</a:t>
            </a:fld>
            <a:endParaRPr lang="he-I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024B2F0-DFDE-45DD-BB5B-C2ABE19D4DF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7" r:id="rId3"/>
    <p:sldLayoutId id="2147483688" r:id="rId4"/>
    <p:sldLayoutId id="2147483689" r:id="rId5"/>
    <p:sldLayoutId id="2147483690" r:id="rId6"/>
    <p:sldLayoutId id="2147483684" r:id="rId7"/>
    <p:sldLayoutId id="2147483691" r:id="rId8"/>
    <p:sldLayoutId id="2147483692" r:id="rId9"/>
    <p:sldLayoutId id="2147483683" r:id="rId10"/>
    <p:sldLayoutId id="2147483682" r:id="rId11"/>
    <p:sldLayoutId id="2147483681" r:id="rId12"/>
    <p:sldLayoutId id="2147483680" r:id="rId13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1829761"/>
          </a:xfrm>
        </p:spPr>
        <p:txBody>
          <a:bodyPr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Some Issues in 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Modern </a:t>
            </a:r>
            <a:r>
              <a:rPr lang="en-US" dirty="0" err="1" smtClean="0">
                <a:cs typeface="Times New Roman" pitchFamily="18" charset="0"/>
              </a:rPr>
              <a:t>Dosimetry</a:t>
            </a:r>
            <a:endParaRPr lang="he-IL" dirty="0" smtClean="0"/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755650" y="3789363"/>
            <a:ext cx="7772400" cy="1200150"/>
          </a:xfrm>
        </p:spPr>
        <p:txBody>
          <a:bodyPr/>
          <a:lstStyle/>
          <a:p>
            <a:pPr marR="0" eaLnBrk="1" hangingPunct="1">
              <a:buFont typeface="Arial" charset="0"/>
              <a:buNone/>
            </a:pPr>
            <a:r>
              <a:rPr lang="en-US" smtClean="0">
                <a:cs typeface="Arial" charset="0"/>
              </a:rPr>
              <a:t>Yair Grof</a:t>
            </a:r>
          </a:p>
          <a:p>
            <a:pPr marR="0" eaLnBrk="1" hangingPunct="1">
              <a:buFont typeface="Arial" charset="0"/>
              <a:buNone/>
            </a:pPr>
            <a:endParaRPr lang="he-IL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0"/>
            <a:ext cx="32146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14166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49225"/>
            <a:ext cx="2181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>
                <a:cs typeface="Arial" charset="0"/>
              </a:rPr>
              <a:t>MCNP (Monte Carlo N-Particle code ) – cannot work in this distance.</a:t>
            </a:r>
          </a:p>
          <a:p>
            <a:pPr algn="l" rtl="0" eaLnBrk="1" hangingPunct="1"/>
            <a:r>
              <a:rPr lang="en-US" smtClean="0">
                <a:cs typeface="Arial" charset="0"/>
              </a:rPr>
              <a:t>Microshield Code – “not possible to run so close”, please check again </a:t>
            </a:r>
            <a:r>
              <a:rPr lang="en-US" smtClean="0">
                <a:cs typeface="Arial" charset="0"/>
                <a:sym typeface="Wingdings" pitchFamily="2" charset="2"/>
              </a:rPr>
              <a:t></a:t>
            </a:r>
          </a:p>
          <a:p>
            <a:pPr algn="l" rtl="0" eaLnBrk="1" hangingPunct="1"/>
            <a:r>
              <a:rPr lang="en-US" smtClean="0">
                <a:cs typeface="Arial" charset="0"/>
                <a:sym typeface="Wingdings" pitchFamily="2" charset="2"/>
              </a:rPr>
              <a:t>We have to go back to basics:</a:t>
            </a:r>
          </a:p>
          <a:p>
            <a:pPr algn="l" rtl="0" eaLnBrk="1" hangingPunct="1"/>
            <a:r>
              <a:rPr lang="en-US" smtClean="0">
                <a:cs typeface="Arial" charset="0"/>
                <a:sym typeface="Wingdings" pitchFamily="2" charset="2"/>
              </a:rPr>
              <a:t>How much K-40 in 1 cell?</a:t>
            </a:r>
          </a:p>
          <a:p>
            <a:pPr algn="l" rtl="0" eaLnBrk="1" hangingPunct="1"/>
            <a:r>
              <a:rPr lang="en-US" smtClean="0">
                <a:cs typeface="Arial" charset="0"/>
              </a:rPr>
              <a:t>What is its influence? </a:t>
            </a:r>
            <a:endParaRPr lang="he-IL" smtClean="0"/>
          </a:p>
        </p:txBody>
      </p:sp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4000" smtClean="0">
                <a:cs typeface="Times New Roman" pitchFamily="18" charset="0"/>
              </a:rPr>
              <a:t>So, what we going to do?</a:t>
            </a:r>
            <a:br>
              <a:rPr lang="en-US" sz="4000" smtClean="0">
                <a:cs typeface="Times New Roman" pitchFamily="18" charset="0"/>
              </a:rPr>
            </a:br>
            <a:endParaRPr lang="he-IL" sz="40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>
                <a:cs typeface="Arial" charset="0"/>
              </a:rPr>
              <a:t>40K is 0.0117% of natural K.  K-40 specific activity:  0.0000071 Ci / g(Argonne Lab.2005)                        </a:t>
            </a:r>
          </a:p>
          <a:p>
            <a:pPr algn="l" rtl="0" eaLnBrk="1" hangingPunct="1"/>
            <a:r>
              <a:rPr lang="en-US" smtClean="0">
                <a:cs typeface="Arial" charset="0"/>
              </a:rPr>
              <a:t>  SO,   17.6 pg K / cell x 0.000117 = 2.06 fg of 40K / cell * 0.0000071 fCi  / fg = 0.0000146 fCi in 1 cell.</a:t>
            </a:r>
          </a:p>
          <a:p>
            <a:pPr algn="l" rtl="0" eaLnBrk="1" hangingPunct="1"/>
            <a:r>
              <a:rPr lang="en-US" smtClean="0">
                <a:cs typeface="Arial" charset="0"/>
              </a:rPr>
              <a:t> 0.0000146E-15Ci = 5.402e-10 Bq in 1 cell</a:t>
            </a:r>
          </a:p>
          <a:p>
            <a:pPr algn="l" rtl="0" eaLnBrk="1" hangingPunct="1"/>
            <a:endParaRPr lang="he-IL" smtClean="0"/>
          </a:p>
        </p:txBody>
      </p:sp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e-IL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sz="2400" smtClean="0">
                <a:cs typeface="Arial" charset="0"/>
              </a:rPr>
              <a:t>Let:  </a:t>
            </a:r>
            <a:endParaRPr lang="he-IL" sz="2400" smtClean="0"/>
          </a:p>
          <a:p>
            <a:pPr algn="l" rtl="0" eaLnBrk="1" hangingPunct="1">
              <a:lnSpc>
                <a:spcPct val="80000"/>
              </a:lnSpc>
            </a:pPr>
            <a:r>
              <a:rPr lang="en-US" sz="2400" smtClean="0">
                <a:cs typeface="Arial" charset="0"/>
              </a:rPr>
              <a:t>A  =  the activity concentration in Bq g-1, of the radionuclide in the tissue  </a:t>
            </a:r>
            <a:endParaRPr lang="he-IL" sz="2400" smtClean="0"/>
          </a:p>
          <a:p>
            <a:pPr algn="l" rtl="0" eaLnBrk="1" hangingPunct="1">
              <a:lnSpc>
                <a:spcPct val="80000"/>
              </a:lnSpc>
            </a:pPr>
            <a:r>
              <a:rPr lang="en-US" sz="2400" smtClean="0">
                <a:cs typeface="Arial" charset="0"/>
              </a:rPr>
              <a:t>E =  the average alpha or beta particle energy, in MeV per disintegration  </a:t>
            </a:r>
            <a:endParaRPr lang="he-IL" sz="2400" smtClean="0"/>
          </a:p>
          <a:p>
            <a:pPr algn="l" rtl="0" eaLnBrk="1" hangingPunct="1">
              <a:lnSpc>
                <a:spcPct val="80000"/>
              </a:lnSpc>
            </a:pPr>
            <a:r>
              <a:rPr lang="en-US" sz="2400" smtClean="0">
                <a:cs typeface="Arial" charset="0"/>
              </a:rPr>
              <a:t>The rate of energy absorption per gram tissue is A E (MeV g-1 s-1). </a:t>
            </a:r>
            <a:endParaRPr lang="he-IL" sz="2400" smtClean="0"/>
          </a:p>
          <a:p>
            <a:pPr algn="l" rtl="0" eaLnBrk="1" hangingPunct="1">
              <a:lnSpc>
                <a:spcPct val="80000"/>
              </a:lnSpc>
            </a:pPr>
            <a:r>
              <a:rPr lang="en-US" sz="2400" smtClean="0">
                <a:cs typeface="Arial" charset="0"/>
              </a:rPr>
              <a:t>The absorbed dose rate is: 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400" smtClean="0">
                <a:cs typeface="Arial" charset="0"/>
              </a:rPr>
              <a:t>D=AE[MeV/gs]x1.6E-13[J/MeV]x1E3[g/Kg] =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400" smtClean="0">
                <a:cs typeface="Arial" charset="0"/>
              </a:rPr>
              <a:t>1.6E-10AE[Gy/s]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400" smtClean="0">
                <a:cs typeface="Arial" charset="0"/>
              </a:rPr>
              <a:t>(cember at.al)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400" smtClean="0">
                <a:cs typeface="Arial" charset="0"/>
              </a:rPr>
              <a:t>So it seems to be very very small. How can we get a better estimate?</a:t>
            </a:r>
          </a:p>
          <a:p>
            <a:pPr algn="l" rtl="0" eaLnBrk="1" hangingPunct="1">
              <a:lnSpc>
                <a:spcPct val="80000"/>
              </a:lnSpc>
            </a:pPr>
            <a:endParaRPr lang="he-IL" sz="2400" smtClean="0"/>
          </a:p>
        </p:txBody>
      </p:sp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From the </a:t>
            </a:r>
            <a:r>
              <a:rPr lang="en-US" dirty="0" err="1" smtClean="0"/>
              <a:t>litrutare</a:t>
            </a:r>
            <a:r>
              <a:rPr lang="en-US" dirty="0" smtClean="0"/>
              <a:t> </a:t>
            </a:r>
            <a:endParaRPr lang="he-IL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cs typeface="Arial" charset="0"/>
              </a:rPr>
              <a:t>Amount of potassium element in body:  140 grams  (1.5 </a:t>
            </a:r>
            <a:r>
              <a:rPr lang="en-US" sz="2800" dirty="0" err="1" smtClean="0">
                <a:cs typeface="Arial" charset="0"/>
              </a:rPr>
              <a:t>pCi</a:t>
            </a:r>
            <a:r>
              <a:rPr lang="en-US" sz="2800" dirty="0" smtClean="0">
                <a:cs typeface="Arial" charset="0"/>
              </a:rPr>
              <a:t>/g or 55 </a:t>
            </a:r>
            <a:r>
              <a:rPr lang="en-US" sz="2800" dirty="0" err="1" smtClean="0">
                <a:cs typeface="Arial" charset="0"/>
              </a:rPr>
              <a:t>Bq</a:t>
            </a:r>
            <a:r>
              <a:rPr lang="en-US" sz="2800" dirty="0" smtClean="0">
                <a:cs typeface="Arial" charset="0"/>
              </a:rPr>
              <a:t>/kg of body weight) </a:t>
            </a:r>
          </a:p>
          <a:p>
            <a:pPr marL="365760" indent="-256032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cs typeface="Arial" charset="0"/>
              </a:rPr>
              <a:t>Typical K-40 activity in body: 0.1 </a:t>
            </a:r>
            <a:r>
              <a:rPr lang="en-US" sz="2800" dirty="0" err="1" smtClean="0">
                <a:cs typeface="Arial" charset="0"/>
              </a:rPr>
              <a:t>uCi</a:t>
            </a:r>
            <a:r>
              <a:rPr lang="en-US" sz="2800" dirty="0" smtClean="0">
                <a:cs typeface="Arial" charset="0"/>
              </a:rPr>
              <a:t>;   This means that there are over 200,000 atoms of K-40 that decay in the body each minute! </a:t>
            </a:r>
          </a:p>
          <a:p>
            <a:pPr marL="365760" indent="-256032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cs typeface="Arial" charset="0"/>
              </a:rPr>
              <a:t>The dose to a typical member of the population is approximately 15-20 </a:t>
            </a:r>
            <a:r>
              <a:rPr lang="en-US" sz="2800" dirty="0" err="1" smtClean="0">
                <a:cs typeface="Arial" charset="0"/>
              </a:rPr>
              <a:t>mrem</a:t>
            </a:r>
            <a:r>
              <a:rPr lang="en-US" sz="2800" dirty="0" smtClean="0">
                <a:cs typeface="Arial" charset="0"/>
              </a:rPr>
              <a:t>/year due to the K-40 in the body .</a:t>
            </a:r>
            <a:endParaRPr lang="he-IL" sz="2800" dirty="0" smtClean="0"/>
          </a:p>
          <a:p>
            <a:pPr marL="365760" indent="-256032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cs typeface="Arial" charset="0"/>
              </a:rPr>
              <a:t>K-40, decay produces about 4,400 disintegrations per second (</a:t>
            </a:r>
            <a:r>
              <a:rPr lang="en-US" sz="2800" dirty="0" err="1" smtClean="0">
                <a:cs typeface="Arial" charset="0"/>
              </a:rPr>
              <a:t>becquerels</a:t>
            </a:r>
            <a:r>
              <a:rPr lang="en-US" sz="2800" dirty="0" smtClean="0">
                <a:cs typeface="Arial" charset="0"/>
              </a:rPr>
              <a:t>) continuously throughout the life of the body.</a:t>
            </a:r>
          </a:p>
          <a:p>
            <a:pPr marL="365760" indent="-256032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he-IL" sz="2800" dirty="0" smtClean="0"/>
          </a:p>
        </p:txBody>
      </p:sp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Let’s go to Wikipedia</a:t>
            </a:r>
            <a:endParaRPr lang="he-IL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>
                <a:cs typeface="Arial" charset="0"/>
              </a:rPr>
              <a:t>20 [mRem/y]@body = &gt; about 50E12 cells in the body</a:t>
            </a:r>
          </a:p>
          <a:p>
            <a:pPr algn="l" rtl="0" eaLnBrk="1" hangingPunct="1"/>
            <a:endParaRPr lang="en-US" smtClean="0">
              <a:cs typeface="Arial" charset="0"/>
            </a:endParaRPr>
          </a:p>
          <a:p>
            <a:pPr algn="l" rtl="0" eaLnBrk="1" hangingPunct="1"/>
            <a:r>
              <a:rPr lang="en-US" smtClean="0">
                <a:cs typeface="Arial" charset="0"/>
              </a:rPr>
              <a:t>20/50E12</a:t>
            </a:r>
            <a:r>
              <a:rPr lang="he-IL" smtClean="0"/>
              <a:t> = </a:t>
            </a:r>
            <a:r>
              <a:rPr lang="en-US" smtClean="0">
                <a:cs typeface="Arial" charset="0"/>
              </a:rPr>
              <a:t>4e-13 mRem/y=4E-18Gy/y=</a:t>
            </a:r>
          </a:p>
          <a:p>
            <a:pPr algn="l" rtl="0" eaLnBrk="1" hangingPunct="1"/>
            <a:r>
              <a:rPr lang="en-US" smtClean="0">
                <a:cs typeface="Arial" charset="0"/>
              </a:rPr>
              <a:t>= 5E-23 Gy/s</a:t>
            </a:r>
            <a:endParaRPr lang="he-IL" smtClean="0"/>
          </a:p>
          <a:p>
            <a:pPr algn="l" rtl="0" eaLnBrk="1" hangingPunct="1"/>
            <a:endParaRPr lang="he-IL" smtClean="0"/>
          </a:p>
          <a:p>
            <a:pPr algn="l" rtl="0" eaLnBrk="1" hangingPunct="1"/>
            <a:r>
              <a:rPr lang="en-US" smtClean="0">
                <a:cs typeface="Arial" charset="0"/>
              </a:rPr>
              <a:t>And is it good for us? </a:t>
            </a:r>
            <a:r>
              <a:rPr lang="en-US" smtClean="0">
                <a:cs typeface="Arial" charset="0"/>
                <a:sym typeface="Wingdings" pitchFamily="2" charset="2"/>
              </a:rPr>
              <a:t></a:t>
            </a:r>
          </a:p>
          <a:p>
            <a:pPr algn="l" rtl="0" eaLnBrk="1" hangingPunct="1"/>
            <a:endParaRPr lang="he-IL" smtClean="0"/>
          </a:p>
        </p:txBody>
      </p:sp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e-IL" smtClean="0"/>
          </a:p>
        </p:txBody>
      </p:sp>
      <p:pic>
        <p:nvPicPr>
          <p:cNvPr id="2867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111625"/>
            <a:ext cx="3427413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</a:pPr>
            <a:r>
              <a:rPr lang="en-US" sz="2500" smtClean="0">
                <a:cs typeface="Arial" charset="0"/>
              </a:rPr>
              <a:t>Annual limit for radiation workers: 50 mSv/Y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500" smtClean="0">
                <a:cs typeface="Arial" charset="0"/>
              </a:rPr>
              <a:t>Annual limit for the public: 1 mSv/y ~3E-11 mSv/s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500" smtClean="0">
                <a:cs typeface="Arial" charset="0"/>
              </a:rPr>
              <a:t>The main reaction that a beta particle can do in the body are excitation and ionization.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500" smtClean="0">
                <a:cs typeface="Arial" charset="0"/>
              </a:rPr>
              <a:t>The main source for damage is the ionization.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500" smtClean="0">
                <a:cs typeface="Arial" charset="0"/>
              </a:rPr>
              <a:t>In every interaction of beta particle from k-40, will be approximately 100 ionizations per cm.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500" smtClean="0">
                <a:cs typeface="Arial" charset="0"/>
              </a:rPr>
              <a:t>The human cell can survive about 300 defects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500" smtClean="0">
                <a:cs typeface="Arial" charset="0"/>
              </a:rPr>
              <a:t>Natural mechanism.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500" smtClean="0">
                <a:cs typeface="Arial" charset="0"/>
              </a:rPr>
              <a:t>We are far away from any influence of the beta from k-40 to the body.  </a:t>
            </a:r>
            <a:endParaRPr lang="he-IL" sz="2500" smtClean="0"/>
          </a:p>
        </p:txBody>
      </p:sp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Compare to other exposures</a:t>
            </a:r>
            <a:endParaRPr lang="he-I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rtl="0" eaLnBrk="1" hangingPunct="1">
              <a:defRPr/>
            </a:pPr>
            <a:r>
              <a:rPr lang="en-US" sz="3700" smtClean="0">
                <a:effectLst/>
                <a:cs typeface="Arial" charset="0"/>
              </a:rPr>
              <a:t>Short lived isotopes and internal dosimetry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000" smtClean="0">
                <a:cs typeface="Arial" charset="0"/>
              </a:rPr>
              <a:t>Workers with open sources should be check every 3 month for internal exposure (urine fetus, WBC). – the Israeli law.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>
                <a:cs typeface="Arial" charset="0"/>
              </a:rPr>
              <a:t>The lodic – if you work with isotopes regularly, you will find any miss use or exposure.</a:t>
            </a:r>
          </a:p>
          <a:p>
            <a:pPr algn="l" rtl="0" eaLnBrk="1" hangingPunct="1">
              <a:lnSpc>
                <a:spcPct val="90000"/>
              </a:lnSpc>
            </a:pPr>
            <a:endParaRPr lang="en-US" sz="2000" smtClean="0">
              <a:cs typeface="Arial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>
                <a:cs typeface="Arial" charset="0"/>
              </a:rPr>
              <a:t>We have a big nuclear pharmaceutical place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>
                <a:cs typeface="Arial" charset="0"/>
              </a:rPr>
              <a:t>They work with high level of radioacrive materials: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>
                <a:cs typeface="Arial" charset="0"/>
              </a:rPr>
              <a:t>Tc-99 – 20 Ci/shift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>
                <a:cs typeface="Arial" charset="0"/>
              </a:rPr>
              <a:t>I-131 – 2 Ci/shift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>
                <a:cs typeface="Arial" charset="0"/>
              </a:rPr>
              <a:t>F-18 – 10 Ci/shift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>
                <a:cs typeface="Arial" charset="0"/>
              </a:rPr>
              <a:t>Ga-67 – 1Ci/shift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>
                <a:cs typeface="Arial" charset="0"/>
              </a:rPr>
              <a:t>Tl-201 – 1 Ci/shift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smtClean="0">
                <a:cs typeface="Arial" charset="0"/>
              </a:rPr>
              <a:t>Ga-68  - 1 Ci/shift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95" name="Rectangle 43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he-IL" smtClean="0">
              <a:effectLst/>
            </a:endParaRPr>
          </a:p>
        </p:txBody>
      </p:sp>
      <p:sp>
        <p:nvSpPr>
          <p:cNvPr id="31746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481138"/>
            <a:ext cx="7786688" cy="4525962"/>
          </a:xfrm>
        </p:spPr>
        <p:txBody>
          <a:bodyPr/>
          <a:lstStyle/>
          <a:p>
            <a:pPr algn="l" eaLnBrk="1" hangingPunct="1">
              <a:buFont typeface="Wingdings 3" pitchFamily="18" charset="2"/>
              <a:buNone/>
            </a:pPr>
            <a:r>
              <a:rPr lang="en-US" sz="2300" smtClean="0">
                <a:cs typeface="Arial" charset="0"/>
              </a:rPr>
              <a:t>The workers give urine every 3 months or after they have an accident/incident .</a:t>
            </a:r>
          </a:p>
          <a:p>
            <a:pPr algn="l" eaLnBrk="1" hangingPunct="1">
              <a:buFont typeface="Wingdings 3" pitchFamily="18" charset="2"/>
              <a:buNone/>
            </a:pPr>
            <a:endParaRPr lang="en-US" sz="2300" smtClean="0">
              <a:cs typeface="Arial" charset="0"/>
            </a:endParaRPr>
          </a:p>
          <a:p>
            <a:pPr algn="l" eaLnBrk="1" hangingPunct="1">
              <a:buFont typeface="Wingdings 3" pitchFamily="18" charset="2"/>
              <a:buNone/>
            </a:pPr>
            <a:endParaRPr lang="en-US" sz="2300" smtClean="0">
              <a:cs typeface="Arial" charset="0"/>
            </a:endParaRPr>
          </a:p>
          <a:p>
            <a:pPr algn="l" eaLnBrk="1" hangingPunct="1">
              <a:buFont typeface="Wingdings 3" pitchFamily="18" charset="2"/>
              <a:buNone/>
            </a:pPr>
            <a:endParaRPr lang="en-US" sz="2300" smtClean="0">
              <a:cs typeface="Arial" charset="0"/>
            </a:endParaRPr>
          </a:p>
          <a:p>
            <a:pPr algn="l" eaLnBrk="1" hangingPunct="1">
              <a:buFont typeface="Wingdings 3" pitchFamily="18" charset="2"/>
              <a:buNone/>
            </a:pPr>
            <a:r>
              <a:rPr lang="en-US" sz="3600" smtClean="0">
                <a:cs typeface="Arial" charset="0"/>
              </a:rPr>
              <a:t>Is it enough?</a:t>
            </a:r>
          </a:p>
          <a:p>
            <a:pPr algn="l" eaLnBrk="1" hangingPunct="1">
              <a:buFont typeface="Wingdings 3" pitchFamily="18" charset="2"/>
              <a:buNone/>
            </a:pPr>
            <a:endParaRPr lang="en-US" sz="2300" smtClean="0">
              <a:cs typeface="Arial" charset="0"/>
            </a:endParaRPr>
          </a:p>
          <a:p>
            <a:pPr algn="l" eaLnBrk="1" hangingPunct="1">
              <a:buFont typeface="Wingdings 3" pitchFamily="18" charset="2"/>
              <a:buNone/>
            </a:pPr>
            <a:endParaRPr lang="en-US" sz="2300" smtClean="0"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07" name="Rectangle 3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3700" smtClean="0">
                <a:effectLst/>
                <a:cs typeface="Arial" charset="0"/>
              </a:rPr>
              <a:t>Half life of main isotopes</a:t>
            </a:r>
            <a:br>
              <a:rPr lang="en-US" sz="3700" smtClean="0">
                <a:effectLst/>
                <a:cs typeface="Arial" charset="0"/>
              </a:rPr>
            </a:br>
            <a:r>
              <a:rPr lang="en-US" sz="3700" smtClean="0">
                <a:effectLst/>
                <a:cs typeface="Arial" charset="0"/>
              </a:rPr>
              <a:t>all have beta decay </a:t>
            </a:r>
          </a:p>
        </p:txBody>
      </p:sp>
      <p:graphicFrame>
        <p:nvGraphicFramePr>
          <p:cNvPr id="50214" name="Group 38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4375"/>
        </p:xfrm>
        <a:graphic>
          <a:graphicData uri="http://schemas.openxmlformats.org/drawingml/2006/table">
            <a:tbl>
              <a:tblPr rtl="1"/>
              <a:tblGrid>
                <a:gridCol w="4114800"/>
                <a:gridCol w="4114800"/>
              </a:tblGrid>
              <a:tr h="647700">
                <a:tc>
                  <a:txBody>
                    <a:bodyPr/>
                    <a:lstStyle/>
                    <a:p>
                      <a:pPr marL="109538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Half life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isotope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8.02 Days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I-131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109538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3.04 days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Tl-201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109538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3.26 Days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Ga-67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109538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6.007 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Tc-99m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109538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1.83 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F-18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109538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68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Ga-68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he-IL" smtClean="0">
              <a:effectLst/>
            </a:endParaRP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>
                <a:cs typeface="Arial" charset="0"/>
              </a:rPr>
              <a:t>Is there a way to find this short lived isotopes in a routine measurements? </a:t>
            </a:r>
          </a:p>
          <a:p>
            <a:pPr algn="l" rtl="0" eaLnBrk="1" hangingPunct="1"/>
            <a:r>
              <a:rPr lang="en-US" smtClean="0">
                <a:cs typeface="Arial" charset="0"/>
              </a:rPr>
              <a:t>No way – they will disappear until the measurement will end. </a:t>
            </a:r>
          </a:p>
          <a:p>
            <a:pPr algn="l" rtl="0" eaLnBrk="1" hangingPunct="1"/>
            <a:r>
              <a:rPr lang="en-US" smtClean="0">
                <a:cs typeface="Arial" charset="0"/>
              </a:rPr>
              <a:t>  What can we do?</a:t>
            </a:r>
          </a:p>
          <a:p>
            <a:pPr algn="l" rtl="0" eaLnBrk="1" hangingPunct="1"/>
            <a:endParaRPr lang="en-US" smtClean="0">
              <a:cs typeface="Arial" charset="0"/>
            </a:endParaRPr>
          </a:p>
          <a:p>
            <a:pPr algn="l" rtl="0" eaLnBrk="1" hangingPunct="1">
              <a:buFont typeface="Wingdings 3" pitchFamily="18" charset="2"/>
              <a:buNone/>
            </a:pPr>
            <a:r>
              <a:rPr lang="en-US" smtClean="0">
                <a:cs typeface="Arial" charset="0"/>
              </a:rPr>
              <a:t>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395288" y="1773238"/>
            <a:ext cx="8229600" cy="4525962"/>
          </a:xfrm>
        </p:spPr>
        <p:txBody>
          <a:bodyPr/>
          <a:lstStyle/>
          <a:p>
            <a:pPr algn="l" rtl="0" eaLnBrk="1" hangingPunct="1"/>
            <a:r>
              <a:rPr lang="en-US" smtClean="0">
                <a:cs typeface="Arial" charset="0"/>
              </a:rPr>
              <a:t>Ph.D in Nuclear Physics – LANL, USA</a:t>
            </a:r>
          </a:p>
          <a:p>
            <a:pPr algn="l" rtl="0" eaLnBrk="1" hangingPunct="1"/>
            <a:r>
              <a:rPr lang="en-US" smtClean="0">
                <a:cs typeface="Arial" charset="0"/>
              </a:rPr>
              <a:t>1995-2008 – Head, dosimetry department, NRC – SOREQ</a:t>
            </a:r>
          </a:p>
          <a:p>
            <a:pPr algn="l" rtl="0" eaLnBrk="1" hangingPunct="1"/>
            <a:r>
              <a:rPr lang="en-US" smtClean="0">
                <a:cs typeface="Arial" charset="0"/>
              </a:rPr>
              <a:t>2008-2009 – Sabbatical at NMSU, USA</a:t>
            </a:r>
          </a:p>
          <a:p>
            <a:pPr algn="l" rtl="0" eaLnBrk="1" hangingPunct="1"/>
            <a:r>
              <a:rPr lang="en-US" smtClean="0">
                <a:cs typeface="Arial" charset="0"/>
              </a:rPr>
              <a:t>2009 – now – NDC and safety in SOREQ.</a:t>
            </a:r>
          </a:p>
          <a:p>
            <a:pPr algn="l" rtl="0" eaLnBrk="1" hangingPunct="1"/>
            <a:r>
              <a:rPr lang="en-US" smtClean="0">
                <a:cs typeface="Arial" charset="0"/>
              </a:rPr>
              <a:t>2004-now – visiting professor. Ben Gurion University.</a:t>
            </a:r>
          </a:p>
          <a:p>
            <a:pPr algn="l" rtl="0" eaLnBrk="1" hangingPunct="1"/>
            <a:endParaRPr lang="he-IL" smtClean="0"/>
          </a:p>
        </p:txBody>
      </p:sp>
      <p:pic>
        <p:nvPicPr>
          <p:cNvPr id="16386" name="Title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8491538" cy="1231900"/>
          </a:xfrm>
        </p:spPr>
      </p:pic>
      <p:pic>
        <p:nvPicPr>
          <p:cNvPr id="1638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49225"/>
            <a:ext cx="2181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/>
                <a:cs typeface="Arial" charset="0"/>
              </a:rPr>
              <a:t>What happened in the world?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>
                <a:cs typeface="Arial" charset="0"/>
              </a:rPr>
              <a:t>US – nothing. Call it “miss dose”</a:t>
            </a:r>
          </a:p>
          <a:p>
            <a:pPr algn="l" rtl="0" eaLnBrk="1" hangingPunct="1"/>
            <a:r>
              <a:rPr lang="en-US" smtClean="0">
                <a:cs typeface="Arial" charset="0"/>
              </a:rPr>
              <a:t>Canada – they have new regulation but no method to work with.</a:t>
            </a:r>
          </a:p>
          <a:p>
            <a:pPr algn="l" rtl="0" eaLnBrk="1" hangingPunct="1"/>
            <a:r>
              <a:rPr lang="en-US" smtClean="0">
                <a:cs typeface="Arial" charset="0"/>
              </a:rPr>
              <a:t>Hungary – urine test every day!</a:t>
            </a:r>
          </a:p>
          <a:p>
            <a:pPr algn="l" rtl="0" eaLnBrk="1" hangingPunct="1"/>
            <a:r>
              <a:rPr lang="en-US" smtClean="0">
                <a:cs typeface="Arial" charset="0"/>
              </a:rPr>
              <a:t>Swiss , Portugal –have new research, regulations, but! Most of the recommendations cannot be used (instrument doesn't fit this measurements)</a:t>
            </a:r>
            <a:endParaRPr lang="he-IL" smtClean="0"/>
          </a:p>
          <a:p>
            <a:pPr algn="l" rtl="0" eaLnBrk="1" hangingPunct="1">
              <a:buFont typeface="Wingdings 3" pitchFamily="18" charset="2"/>
              <a:buNone/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/>
                <a:cs typeface="Arial" charset="0"/>
              </a:rPr>
              <a:t>What we done?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We gave 4 workers a personal air pump.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We check there urine every day.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We calculate the exposure from the measurements.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We use IMBA, to find out about the internal exposure of the workers.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We found out that the workers expose to low/medium levels of exposure in regular work.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This accumulates to levels of exposure beyond regulation limits.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/>
                <a:cs typeface="Arial" charset="0"/>
              </a:rPr>
              <a:t>recomendations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3888" indent="-514350" algn="l" rtl="0" eaLnBrk="1" hangingPunct="1">
              <a:lnSpc>
                <a:spcPct val="90000"/>
              </a:lnSpc>
            </a:pPr>
            <a:r>
              <a:rPr lang="en-US" sz="2300" smtClean="0">
                <a:cs typeface="Arial" charset="0"/>
              </a:rPr>
              <a:t>2 stages of dealing with the problem:</a:t>
            </a:r>
          </a:p>
          <a:p>
            <a:pPr marL="623888" indent="-514350" algn="l" rtl="0" eaLnBrk="1" hangingPunct="1">
              <a:lnSpc>
                <a:spcPct val="90000"/>
              </a:lnSpc>
            </a:pPr>
            <a:r>
              <a:rPr lang="en-US" sz="2300" smtClean="0">
                <a:cs typeface="Arial" charset="0"/>
              </a:rPr>
              <a:t>1 – early warning : we use 2 types of measurements:  </a:t>
            </a:r>
          </a:p>
          <a:p>
            <a:pPr marL="623888" indent="-514350" algn="l" rtl="0" eaLnBrk="1" hangingPunct="1">
              <a:lnSpc>
                <a:spcPct val="90000"/>
              </a:lnSpc>
            </a:pPr>
            <a:r>
              <a:rPr lang="en-US" sz="2300" smtClean="0">
                <a:cs typeface="Arial" charset="0"/>
              </a:rPr>
              <a:t>continues air monitoring</a:t>
            </a:r>
          </a:p>
          <a:p>
            <a:pPr marL="623888" indent="-514350" algn="l" rtl="0" eaLnBrk="1" hangingPunct="1">
              <a:lnSpc>
                <a:spcPct val="90000"/>
              </a:lnSpc>
            </a:pPr>
            <a:r>
              <a:rPr lang="en-US" sz="2300" smtClean="0">
                <a:cs typeface="Arial" charset="0"/>
              </a:rPr>
              <a:t>Handheld contamination monitoring</a:t>
            </a:r>
          </a:p>
          <a:p>
            <a:pPr marL="623888" indent="-514350" algn="l" rtl="0" eaLnBrk="1" hangingPunct="1">
              <a:lnSpc>
                <a:spcPct val="90000"/>
              </a:lnSpc>
            </a:pPr>
            <a:r>
              <a:rPr lang="en-US" sz="2300" smtClean="0">
                <a:cs typeface="Arial" charset="0"/>
              </a:rPr>
              <a:t>This can give us early signs of a problem but we cannot use them as an official results.</a:t>
            </a:r>
          </a:p>
          <a:p>
            <a:pPr marL="623888" indent="-514350" algn="l" rtl="0" eaLnBrk="1" hangingPunct="1">
              <a:lnSpc>
                <a:spcPct val="90000"/>
              </a:lnSpc>
            </a:pPr>
            <a:r>
              <a:rPr lang="en-US" sz="2300" smtClean="0">
                <a:cs typeface="Arial" charset="0"/>
              </a:rPr>
              <a:t>Second stage: official monitoring:</a:t>
            </a:r>
          </a:p>
          <a:p>
            <a:pPr marL="623888" indent="-514350" algn="l" rtl="0" eaLnBrk="1" hangingPunct="1">
              <a:lnSpc>
                <a:spcPct val="90000"/>
              </a:lnSpc>
            </a:pPr>
            <a:r>
              <a:rPr lang="en-US" sz="2300" smtClean="0">
                <a:cs typeface="Arial" charset="0"/>
              </a:rPr>
              <a:t>For some isotopes we recommend urine tests twice in a shift. In the lab!</a:t>
            </a:r>
          </a:p>
          <a:p>
            <a:pPr marL="623888" indent="-514350" algn="l" rtl="0" eaLnBrk="1" hangingPunct="1">
              <a:lnSpc>
                <a:spcPct val="90000"/>
              </a:lnSpc>
            </a:pPr>
            <a:r>
              <a:rPr lang="en-US" sz="2300" smtClean="0">
                <a:cs typeface="Arial" charset="0"/>
              </a:rPr>
              <a:t>If something is over a limit – they send the urine to the main dosimetry unit.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384175"/>
            <a:ext cx="4608512" cy="5972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algn="ctr" rtl="0" eaLnBrk="1" hangingPunct="1">
              <a:buFont typeface="Wingdings 3" pitchFamily="18" charset="2"/>
              <a:buNone/>
            </a:pPr>
            <a:r>
              <a:rPr lang="en-US" sz="7200" b="1" smtClean="0">
                <a:solidFill>
                  <a:srgbClr val="FF0000"/>
                </a:solidFill>
                <a:cs typeface="Arial" charset="0"/>
              </a:rPr>
              <a:t>Thank you </a:t>
            </a:r>
            <a:endParaRPr lang="he-IL" sz="7200" b="1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e-IL" dirty="0"/>
          </a:p>
        </p:txBody>
      </p:sp>
      <p:pic>
        <p:nvPicPr>
          <p:cNvPr id="389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636838"/>
            <a:ext cx="293687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95375" y="84138"/>
            <a:ext cx="7005638" cy="6532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387475"/>
            <a:ext cx="7820025" cy="4921250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mtClean="0">
                <a:cs typeface="Times New Roman" pitchFamily="18" charset="0"/>
              </a:rPr>
              <a:t>Background Dose</a:t>
            </a:r>
            <a:r>
              <a:rPr lang="he-IL" smtClean="0"/>
              <a:t> </a:t>
            </a:r>
          </a:p>
        </p:txBody>
      </p:sp>
      <p:pic>
        <p:nvPicPr>
          <p:cNvPr id="18435" name="Title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l" rtl="0" eaLnBrk="1" hangingPunct="1"/>
            <a:r>
              <a:rPr lang="en-US" smtClean="0">
                <a:cs typeface="Arial" charset="0"/>
              </a:rPr>
              <a:t>Total - ~ 3.8 mSv/y</a:t>
            </a:r>
          </a:p>
          <a:p>
            <a:pPr algn="l" rtl="0" eaLnBrk="1" hangingPunct="1"/>
            <a:r>
              <a:rPr lang="en-US" smtClean="0">
                <a:cs typeface="Arial" charset="0"/>
              </a:rPr>
              <a:t>Cosmic – 0.4 mSv/Y</a:t>
            </a:r>
          </a:p>
          <a:p>
            <a:pPr algn="l" rtl="0" eaLnBrk="1" hangingPunct="1"/>
            <a:r>
              <a:rPr lang="en-US" smtClean="0">
                <a:cs typeface="Arial" charset="0"/>
              </a:rPr>
              <a:t>Terrestrial – 0.5 mSv/y</a:t>
            </a:r>
          </a:p>
          <a:p>
            <a:pPr algn="l" rtl="0" eaLnBrk="1" hangingPunct="1"/>
            <a:r>
              <a:rPr lang="en-US" smtClean="0">
                <a:cs typeface="Arial" charset="0"/>
              </a:rPr>
              <a:t>Radon – 1.5 mSv/y </a:t>
            </a:r>
          </a:p>
          <a:p>
            <a:pPr algn="l" rtl="0" eaLnBrk="1" hangingPunct="1"/>
            <a:r>
              <a:rPr lang="en-US" smtClean="0">
                <a:cs typeface="Arial" charset="0"/>
              </a:rPr>
              <a:t>Industrial &amp; Medical….</a:t>
            </a:r>
          </a:p>
          <a:p>
            <a:pPr algn="l" rtl="0" eaLnBrk="1" hangingPunct="1"/>
            <a:r>
              <a:rPr lang="en-US" smtClean="0">
                <a:cs typeface="Arial" charset="0"/>
              </a:rPr>
              <a:t>What do we have to deal with? – less then </a:t>
            </a:r>
            <a:r>
              <a:rPr lang="en-US" sz="4000" smtClean="0">
                <a:solidFill>
                  <a:srgbClr val="FF0000"/>
                </a:solidFill>
                <a:cs typeface="Arial" charset="0"/>
              </a:rPr>
              <a:t>0.1</a:t>
            </a:r>
            <a:r>
              <a:rPr lang="en-US" smtClean="0">
                <a:cs typeface="Arial" charset="0"/>
              </a:rPr>
              <a:t> mSv/y (WIPP),  (not measurable)</a:t>
            </a:r>
          </a:p>
          <a:p>
            <a:pPr algn="l" rtl="0" eaLnBrk="1" hangingPunct="1"/>
            <a:endParaRPr lang="he-IL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do we change by working underground?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4954587"/>
          </a:xfrm>
        </p:spPr>
        <p:txBody>
          <a:bodyPr>
            <a:normAutofit lnSpcReduction="10000"/>
          </a:bodyPr>
          <a:lstStyle/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measurement by a dosimeter of the dosage of radiation a </a:t>
            </a:r>
            <a:r>
              <a:rPr lang="en-US" dirty="0" smtClean="0"/>
              <a:t>person </a:t>
            </a:r>
            <a:r>
              <a:rPr lang="en-US" dirty="0"/>
              <a:t>has </a:t>
            </a:r>
            <a:r>
              <a:rPr lang="en-US" dirty="0" smtClean="0"/>
              <a:t>received (dictionary)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Radiation </a:t>
            </a:r>
            <a:r>
              <a:rPr lang="en-US" dirty="0" err="1"/>
              <a:t>dosimetry</a:t>
            </a:r>
            <a:r>
              <a:rPr lang="en-US" dirty="0"/>
              <a:t> is the measurement and calculation of the absorbed dose in matter and tissue resulting from the exposure to indirect and direct ionizing radiation. </a:t>
            </a:r>
            <a:endParaRPr lang="en-US" dirty="0" smtClean="0"/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A </a:t>
            </a:r>
            <a:r>
              <a:rPr lang="en-US" dirty="0"/>
              <a:t>scientific subspecialty in the fields of health physics and medical physics that is focused on the calculation of internal (Internal </a:t>
            </a:r>
            <a:r>
              <a:rPr lang="en-US" dirty="0" err="1"/>
              <a:t>dosimetry</a:t>
            </a:r>
            <a:r>
              <a:rPr lang="en-US" dirty="0"/>
              <a:t>) and external doses from ionizing radiation.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Dosimetry</a:t>
            </a:r>
            <a:endParaRPr lang="he-I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1"/>
          <p:cNvSpPr>
            <a:spLocks noGrp="1"/>
          </p:cNvSpPr>
          <p:nvPr>
            <p:ph idx="1"/>
          </p:nvPr>
        </p:nvSpPr>
        <p:spPr>
          <a:xfrm>
            <a:off x="0" y="1481138"/>
            <a:ext cx="9144000" cy="4525962"/>
          </a:xfrm>
        </p:spPr>
        <p:txBody>
          <a:bodyPr/>
          <a:lstStyle/>
          <a:p>
            <a:pPr algn="l" rtl="0" eaLnBrk="1" hangingPunct="1"/>
            <a:endParaRPr lang="en-US" smtClean="0">
              <a:cs typeface="Arial" charset="0"/>
            </a:endParaRPr>
          </a:p>
          <a:p>
            <a:pPr algn="l" rtl="0" eaLnBrk="1" hangingPunct="1"/>
            <a:r>
              <a:rPr lang="en-US" smtClean="0">
                <a:cs typeface="Arial" charset="0"/>
              </a:rPr>
              <a:t>Dose is reported in gray (Gy) for matter or sieverts (Sv) for biological tissue, where 1 Gy or 1 Sv is equal to 1 joule per kilogram. </a:t>
            </a:r>
          </a:p>
          <a:p>
            <a:pPr algn="l" rtl="0" eaLnBrk="1" hangingPunct="1"/>
            <a:r>
              <a:rPr lang="en-US" smtClean="0">
                <a:cs typeface="Arial" charset="0"/>
              </a:rPr>
              <a:t>Non-SI units are still prevalent as well, where dose is often reported in rads and dose equivalent in rems. 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smtClean="0">
                <a:cs typeface="Arial" charset="0"/>
              </a:rPr>
              <a:t>	By definition,  1 Gy = 100 rad and 1 Sv = 100 rem.</a:t>
            </a:r>
          </a:p>
          <a:p>
            <a:pPr algn="l" rtl="0" eaLnBrk="1" hangingPunct="1"/>
            <a:endParaRPr lang="en-US" smtClean="0">
              <a:cs typeface="Arial" charset="0"/>
            </a:endParaRPr>
          </a:p>
          <a:p>
            <a:pPr algn="l" rtl="0" eaLnBrk="1" hangingPunct="1"/>
            <a:endParaRPr lang="he-IL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Dosimetry</a:t>
            </a:r>
            <a:endParaRPr lang="he-I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1"/>
          <p:cNvSpPr>
            <a:spLocks noGrp="1"/>
          </p:cNvSpPr>
          <p:nvPr>
            <p:ph idx="1"/>
          </p:nvPr>
        </p:nvSpPr>
        <p:spPr>
          <a:xfrm>
            <a:off x="0" y="1481138"/>
            <a:ext cx="8964613" cy="4525962"/>
          </a:xfrm>
        </p:spPr>
        <p:txBody>
          <a:bodyPr/>
          <a:lstStyle/>
          <a:p>
            <a:pPr algn="l" rtl="0" eaLnBrk="1" hangingPunct="1"/>
            <a:r>
              <a:rPr lang="en-US" smtClean="0">
                <a:cs typeface="Arial" charset="0"/>
              </a:rPr>
              <a:t>How much energy is absorbed by the body?</a:t>
            </a:r>
          </a:p>
          <a:p>
            <a:pPr algn="l" rtl="0" eaLnBrk="1" hangingPunct="1"/>
            <a:r>
              <a:rPr lang="en-US" smtClean="0">
                <a:cs typeface="Arial" charset="0"/>
              </a:rPr>
              <a:t>1 Gy  = 1J/Kg</a:t>
            </a:r>
          </a:p>
          <a:p>
            <a:pPr algn="l" rtl="0" eaLnBrk="1" hangingPunct="1"/>
            <a:r>
              <a:rPr lang="en-US" smtClean="0">
                <a:cs typeface="Arial" charset="0"/>
              </a:rPr>
              <a:t>Gy does not describe the biological effects of the different radiations.</a:t>
            </a:r>
          </a:p>
          <a:p>
            <a:pPr algn="l" rtl="0" eaLnBrk="1" hangingPunct="1"/>
            <a:r>
              <a:rPr lang="en-US" smtClean="0">
                <a:cs typeface="Arial" charset="0"/>
              </a:rPr>
              <a:t>If we want to know the influence on the human body we have to use other units: Sv or rem </a:t>
            </a:r>
            <a:endParaRPr lang="he-IL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Absorbed dose </a:t>
            </a:r>
            <a:endParaRPr lang="he-I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>
                <a:cs typeface="Arial" charset="0"/>
              </a:rPr>
              <a:t>Basic : </a:t>
            </a:r>
          </a:p>
          <a:p>
            <a:pPr algn="l" rtl="0" eaLnBrk="1" hangingPunct="1"/>
            <a:r>
              <a:rPr lang="en-US" smtClean="0">
                <a:cs typeface="Arial" charset="0"/>
              </a:rPr>
              <a:t>K-40: </a:t>
            </a:r>
          </a:p>
          <a:p>
            <a:pPr algn="l" rtl="0" eaLnBrk="1" hangingPunct="1"/>
            <a:r>
              <a:rPr lang="en-US" smtClean="0">
                <a:cs typeface="Arial" charset="0"/>
              </a:rPr>
              <a:t>half life – 1.277E9 y</a:t>
            </a:r>
          </a:p>
          <a:p>
            <a:pPr algn="l" rtl="0" eaLnBrk="1" hangingPunct="1"/>
            <a:r>
              <a:rPr lang="en-US" smtClean="0">
                <a:cs typeface="Arial" charset="0"/>
              </a:rPr>
              <a:t>S.A=  2.54E5 Bq/g</a:t>
            </a:r>
          </a:p>
          <a:p>
            <a:pPr algn="l" rtl="0" eaLnBrk="1" hangingPunct="1"/>
            <a:r>
              <a:rPr lang="en-US" smtClean="0">
                <a:cs typeface="Arial" charset="0"/>
              </a:rPr>
              <a:t>Natural abundance = 0.0117 %</a:t>
            </a:r>
          </a:p>
          <a:p>
            <a:pPr algn="l" rtl="0" eaLnBrk="1" hangingPunct="1"/>
            <a:r>
              <a:rPr lang="en-US" smtClean="0">
                <a:cs typeface="Arial" charset="0"/>
              </a:rPr>
              <a:t>Decay Mode = </a:t>
            </a:r>
          </a:p>
          <a:p>
            <a:pPr algn="l" rtl="0" eaLnBrk="1" hangingPunct="1"/>
            <a:r>
              <a:rPr lang="en-US" smtClean="0">
                <a:cs typeface="Arial" charset="0"/>
              </a:rPr>
              <a:t>Beta (89.3%) , Max energy – 1.3 MeV</a:t>
            </a:r>
          </a:p>
          <a:p>
            <a:pPr algn="l" rtl="0" eaLnBrk="1" hangingPunct="1"/>
            <a:r>
              <a:rPr lang="en-US" smtClean="0">
                <a:cs typeface="Arial" charset="0"/>
              </a:rPr>
              <a:t>Gamma (10.7%), Energy – 1.461 Mev </a:t>
            </a:r>
          </a:p>
          <a:p>
            <a:pPr algn="l" rtl="0" eaLnBrk="1" hangingPunct="1"/>
            <a:endParaRPr lang="en-US" smtClean="0">
              <a:cs typeface="Arial" charset="0"/>
            </a:endParaRPr>
          </a:p>
          <a:p>
            <a:pPr algn="l" rtl="0" eaLnBrk="1" hangingPunct="1"/>
            <a:endParaRPr lang="he-IL" smtClean="0"/>
          </a:p>
        </p:txBody>
      </p:sp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cs typeface="Times New Roman" pitchFamily="18" charset="0"/>
              </a:rPr>
              <a:t>Dose of K-40 from a single cell</a:t>
            </a:r>
            <a:endParaRPr lang="he-I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2284</TotalTime>
  <Words>875</Words>
  <Application>Microsoft Office PowerPoint</Application>
  <PresentationFormat>On-screen Show (4:3)</PresentationFormat>
  <Paragraphs>123</Paragraphs>
  <Slides>25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תבנית עיצוב</vt:lpstr>
      </vt:variant>
      <vt:variant>
        <vt:i4>8</vt:i4>
      </vt:variant>
      <vt:variant>
        <vt:lpstr>כותרות שקופיות</vt:lpstr>
      </vt:variant>
      <vt:variant>
        <vt:i4>25</vt:i4>
      </vt:variant>
    </vt:vector>
  </HeadingPairs>
  <TitlesOfParts>
    <vt:vector size="40" baseType="lpstr">
      <vt:lpstr>Arial</vt:lpstr>
      <vt:lpstr>Lucida Sans Unicode</vt:lpstr>
      <vt:lpstr>Wingdings 3</vt:lpstr>
      <vt:lpstr>Verdana</vt:lpstr>
      <vt:lpstr>Wingdings 2</vt:lpstr>
      <vt:lpstr>Calibri</vt:lpstr>
      <vt:lpstr>Wingdings</vt:lpstr>
      <vt:lpstr>Concourse</vt:lpstr>
      <vt:lpstr>Concourse</vt:lpstr>
      <vt:lpstr>Concourse</vt:lpstr>
      <vt:lpstr>Concourse</vt:lpstr>
      <vt:lpstr>Concourse</vt:lpstr>
      <vt:lpstr>Concourse</vt:lpstr>
      <vt:lpstr>Concourse</vt:lpstr>
      <vt:lpstr>Concourse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  <vt:lpstr>שקופית 21</vt:lpstr>
      <vt:lpstr>שקופית 22</vt:lpstr>
      <vt:lpstr>שקופית 23</vt:lpstr>
      <vt:lpstr>שקופית 24</vt:lpstr>
      <vt:lpstr>שקופית 25</vt:lpstr>
    </vt:vector>
  </TitlesOfParts>
  <Company>Soreq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 Micro Dose calculation</dc:title>
  <dc:creator>Yair Grof</dc:creator>
  <cp:lastModifiedBy>Owner</cp:lastModifiedBy>
  <cp:revision>68</cp:revision>
  <dcterms:created xsi:type="dcterms:W3CDTF">2012-10-29T07:32:20Z</dcterms:created>
  <dcterms:modified xsi:type="dcterms:W3CDTF">2012-11-11T23:03:31Z</dcterms:modified>
</cp:coreProperties>
</file>