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1" r:id="rId6"/>
    <p:sldId id="262" r:id="rId7"/>
    <p:sldId id="284" r:id="rId8"/>
    <p:sldId id="288" r:id="rId9"/>
    <p:sldId id="293" r:id="rId10"/>
    <p:sldId id="289" r:id="rId11"/>
    <p:sldId id="292" r:id="rId12"/>
    <p:sldId id="290" r:id="rId13"/>
    <p:sldId id="291" r:id="rId14"/>
    <p:sldId id="266" r:id="rId15"/>
    <p:sldId id="277" r:id="rId16"/>
    <p:sldId id="278" r:id="rId17"/>
    <p:sldId id="279" r:id="rId18"/>
    <p:sldId id="287" r:id="rId19"/>
    <p:sldId id="283" r:id="rId20"/>
    <p:sldId id="274" r:id="rId21"/>
    <p:sldId id="276" r:id="rId22"/>
    <p:sldId id="265" r:id="rId23"/>
    <p:sldId id="26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C402A-F93D-45E2-9EA8-8530C7A8385E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BA4A8-1B04-4F8F-AD58-939FECA58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F4CE-CF9E-4C58-B90D-C7148F2B08D8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6F0F-A24E-46F3-AF92-D2F40A6090EE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BC99-41D7-4EDA-ACB0-924D443B3134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0635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D3B1-9BBC-4644-B008-AC598767BD6A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5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6CEF-0274-4BD6-B57B-2034B09B16D6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520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7ACB-4AB2-4BBF-BC98-FE8BBB295B89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94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C719-1041-4825-B6E3-450EBCFCE47E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7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E5366-F635-4E94-9528-61C7E7879D51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6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87112-7935-4543-97F1-7122FC164DCB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4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B23A2-DD7F-4335-A883-57F3CE2229A1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8BFF-C7A8-4144-849B-2BA996C0B40F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0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B192E-BAB7-491D-86C5-AE5F8E06F79E}" type="datetime1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A456B-FCF2-47EF-A072-0A23E461E225}" type="datetime1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4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EFB3C-C673-4D75-8174-7383A21B5389}" type="datetime1">
              <a:rPr lang="en-US" smtClean="0"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345-AA42-4BD0-B1CE-097E7523FF24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4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45E6-9BDE-4DAF-88FF-73C95F639E75}" type="datetime1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2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B59A4-EA07-4807-BE4F-F98975BED40F}" type="datetime1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ECLOUD’18  Italy, La Biodola Bay, Isola d'Elba 3-7June ‘18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2263385-7EC6-4C17-8644-90FF04487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5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2.png"/><Relationship Id="rId7" Type="http://schemas.openxmlformats.org/officeDocument/2006/relationships/image" Target="../media/image19.jpe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8992628" y="5364405"/>
            <a:ext cx="2932596" cy="14165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2189" y="1945708"/>
            <a:ext cx="1073242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Photo R</a:t>
            </a:r>
            <a:r>
              <a:rPr lang="en-US" sz="4000" dirty="0" smtClean="0"/>
              <a:t>eflectivity and Photo Electron Yield</a:t>
            </a:r>
          </a:p>
          <a:p>
            <a:pPr algn="ctr"/>
            <a:r>
              <a:rPr lang="en-US" sz="4000" dirty="0" smtClean="0"/>
              <a:t> </a:t>
            </a:r>
            <a:r>
              <a:rPr lang="en-US" sz="4000" dirty="0"/>
              <a:t>of technical surfaces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0099" y="3385419"/>
            <a:ext cx="691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A.Liedl</a:t>
            </a:r>
            <a:r>
              <a:rPr lang="en-US" baseline="30000" dirty="0" smtClean="0"/>
              <a:t>1</a:t>
            </a:r>
            <a:r>
              <a:rPr lang="en-US" dirty="0" smtClean="0"/>
              <a:t>, E. La Francesca</a:t>
            </a:r>
            <a:r>
              <a:rPr lang="en-US" baseline="30000" dirty="0" smtClean="0"/>
              <a:t>1,2</a:t>
            </a:r>
            <a:r>
              <a:rPr lang="en-US" dirty="0" smtClean="0"/>
              <a:t>, M. Angelucci</a:t>
            </a:r>
            <a:r>
              <a:rPr lang="en-US" baseline="30000" dirty="0"/>
              <a:t>1</a:t>
            </a:r>
            <a:r>
              <a:rPr lang="en-US" dirty="0" smtClean="0"/>
              <a:t>, and R. Cimino</a:t>
            </a:r>
            <a:r>
              <a:rPr lang="en-US" baseline="30000" dirty="0"/>
              <a:t>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09259" y="6511728"/>
            <a:ext cx="2699334" cy="346272"/>
          </a:xfrm>
        </p:spPr>
        <p:txBody>
          <a:bodyPr/>
          <a:lstStyle/>
          <a:p>
            <a:r>
              <a:rPr lang="it-IT" dirty="0" smtClean="0"/>
              <a:t> </a:t>
            </a:r>
            <a:r>
              <a:rPr lang="it-IT" dirty="0" err="1" smtClean="0"/>
              <a:t>Italy</a:t>
            </a:r>
            <a:r>
              <a:rPr lang="it-IT" dirty="0" smtClean="0"/>
              <a:t>, La Biodola </a:t>
            </a:r>
            <a:r>
              <a:rPr lang="it-IT" dirty="0" err="1" smtClean="0"/>
              <a:t>Bay</a:t>
            </a:r>
            <a:r>
              <a:rPr lang="it-IT" dirty="0" smtClean="0"/>
              <a:t>, Isola d'Elba 3-7June ‘18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" y="-77004"/>
            <a:ext cx="2213812" cy="12948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2562" y="3794078"/>
            <a:ext cx="4451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 smtClean="0"/>
              <a:t>INFN – </a:t>
            </a:r>
            <a:r>
              <a:rPr lang="en-US" sz="1600" dirty="0" err="1" smtClean="0"/>
              <a:t>Laboratori</a:t>
            </a:r>
            <a:r>
              <a:rPr lang="en-US" sz="1600" dirty="0" smtClean="0"/>
              <a:t> </a:t>
            </a:r>
            <a:r>
              <a:rPr lang="en-US" sz="1600" dirty="0" err="1" smtClean="0"/>
              <a:t>Nazionali</a:t>
            </a:r>
            <a:r>
              <a:rPr lang="en-US" sz="1600" dirty="0" smtClean="0"/>
              <a:t> di </a:t>
            </a:r>
            <a:r>
              <a:rPr lang="en-US" sz="1600" dirty="0" err="1" smtClean="0"/>
              <a:t>Frascati</a:t>
            </a:r>
            <a:endParaRPr lang="en-US" sz="1600" dirty="0" smtClean="0"/>
          </a:p>
          <a:p>
            <a:r>
              <a:rPr lang="en-US" sz="1600" baseline="30000" dirty="0" smtClean="0"/>
              <a:t>2</a:t>
            </a:r>
            <a:r>
              <a:rPr lang="en-US" sz="1600" dirty="0" smtClean="0"/>
              <a:t>Università “Sapienza “ di Roma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664201" y="4809741"/>
            <a:ext cx="548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collaboration with F. </a:t>
            </a:r>
            <a:r>
              <a:rPr lang="en-US" dirty="0" err="1"/>
              <a:t>Schäfers</a:t>
            </a:r>
            <a:r>
              <a:rPr lang="en-US" dirty="0"/>
              <a:t> and F. </a:t>
            </a:r>
            <a:r>
              <a:rPr lang="en-US" dirty="0" err="1"/>
              <a:t>Siewert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0250" y="5179073"/>
            <a:ext cx="273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Helmholtz-</a:t>
            </a:r>
            <a:r>
              <a:rPr lang="en-US" sz="1600" dirty="0" err="1" smtClean="0"/>
              <a:t>Zentrum</a:t>
            </a:r>
            <a:r>
              <a:rPr lang="en-US" sz="1600" dirty="0" smtClean="0"/>
              <a:t>, Berlin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46" y="24832"/>
            <a:ext cx="3499052" cy="1056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5" y="5438203"/>
            <a:ext cx="2203390" cy="111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941" y="0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Photon Yield</a:t>
            </a:r>
            <a:endParaRPr lang="en-US" sz="2400" b="1" u="sng" dirty="0"/>
          </a:p>
        </p:txBody>
      </p:sp>
      <p:pic>
        <p:nvPicPr>
          <p:cNvPr id="6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43" y="501867"/>
            <a:ext cx="4457238" cy="2534400"/>
          </a:xfrm>
        </p:spPr>
      </p:pic>
      <p:sp>
        <p:nvSpPr>
          <p:cNvPr id="15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7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magin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542" y="3992100"/>
            <a:ext cx="4315166" cy="253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rto="http://schemas.microsoft.com/office/word/2006/arto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7526" y="3993011"/>
            <a:ext cx="4457239" cy="253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2" y="2575846"/>
            <a:ext cx="1008000" cy="7560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42439" r="14149" b="30195"/>
          <a:stretch/>
        </p:blipFill>
        <p:spPr>
          <a:xfrm rot="5400000">
            <a:off x="10549030" y="1873738"/>
            <a:ext cx="2139159" cy="547688"/>
          </a:xfrm>
          <a:prstGeom prst="rect">
            <a:avLst/>
          </a:prstGeom>
        </p:spPr>
      </p:pic>
      <p:pic>
        <p:nvPicPr>
          <p:cNvPr id="25" name="Immagine 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7645"/>
          <a:stretch/>
        </p:blipFill>
        <p:spPr>
          <a:xfrm>
            <a:off x="838416" y="5848382"/>
            <a:ext cx="989195" cy="850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266" y="5685366"/>
            <a:ext cx="731480" cy="5884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53220"/>
          <a:stretch/>
        </p:blipFill>
        <p:spPr>
          <a:xfrm>
            <a:off x="135994" y="440713"/>
            <a:ext cx="1323156" cy="12116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02" y="506923"/>
            <a:ext cx="4454863" cy="25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941" y="0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Photon Yield</a:t>
            </a:r>
            <a:endParaRPr lang="en-US" sz="2400" b="1" u="sng" dirty="0"/>
          </a:p>
        </p:txBody>
      </p:sp>
      <p:pic>
        <p:nvPicPr>
          <p:cNvPr id="6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43" y="501867"/>
            <a:ext cx="4457238" cy="2534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62" y="1530639"/>
            <a:ext cx="643734" cy="765522"/>
          </a:xfrm>
          <a:prstGeom prst="rect">
            <a:avLst/>
          </a:prstGeom>
        </p:spPr>
      </p:pic>
      <p:sp>
        <p:nvSpPr>
          <p:cNvPr id="15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7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magin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542" y="3992100"/>
            <a:ext cx="4315166" cy="253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rto="http://schemas.microsoft.com/office/word/2006/arto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7526" y="3993011"/>
            <a:ext cx="4457239" cy="253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magin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2" y="2575846"/>
            <a:ext cx="1008000" cy="7560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42439" r="14149" b="30195"/>
          <a:stretch/>
        </p:blipFill>
        <p:spPr>
          <a:xfrm rot="5400000">
            <a:off x="10549030" y="1873738"/>
            <a:ext cx="2139159" cy="547688"/>
          </a:xfrm>
          <a:prstGeom prst="rect">
            <a:avLst/>
          </a:prstGeom>
        </p:spPr>
      </p:pic>
      <p:pic>
        <p:nvPicPr>
          <p:cNvPr id="25" name="Immagine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7645"/>
          <a:stretch/>
        </p:blipFill>
        <p:spPr>
          <a:xfrm>
            <a:off x="838416" y="5848382"/>
            <a:ext cx="989195" cy="850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266" y="5685366"/>
            <a:ext cx="731480" cy="5884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53220"/>
          <a:stretch/>
        </p:blipFill>
        <p:spPr>
          <a:xfrm>
            <a:off x="135994" y="440713"/>
            <a:ext cx="1323156" cy="1211672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3150789">
            <a:off x="1344562" y="3039142"/>
            <a:ext cx="1051960" cy="585411"/>
          </a:xfrm>
          <a:prstGeom prst="rightArrow">
            <a:avLst/>
          </a:prstGeom>
          <a:solidFill>
            <a:srgbClr val="FFFF00"/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02" y="506923"/>
            <a:ext cx="4454863" cy="2533049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 rot="3150789">
            <a:off x="6408331" y="3055338"/>
            <a:ext cx="1051960" cy="585411"/>
          </a:xfrm>
          <a:prstGeom prst="rightArrow">
            <a:avLst/>
          </a:prstGeom>
          <a:solidFill>
            <a:srgbClr val="FFFF00"/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334" y="49936"/>
            <a:ext cx="4669868" cy="523220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Experimental Observation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85356" y="701095"/>
            <a:ext cx="514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Angular Distribution of Reflectivity</a:t>
            </a:r>
            <a:endParaRPr lang="en-US" sz="2400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1905704" y="6116028"/>
            <a:ext cx="412830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Integrating the angular distribution we calculate the </a:t>
            </a:r>
            <a:r>
              <a:rPr lang="en-GB" b="1" u="sng" dirty="0" smtClean="0"/>
              <a:t>Total Reflectivity</a:t>
            </a:r>
            <a:r>
              <a:rPr lang="en-GB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981" y="1240406"/>
            <a:ext cx="4840171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Angular Distribution of Reflectivity is measured keeping the incidence angle and the photon Energy fixed and mapping Reflected and Scattered radiation with the detector over the reachable Solid Angle </a:t>
            </a:r>
            <a:r>
              <a:rPr lang="en-US" b="1" dirty="0" smtClean="0"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r>
              <a:rPr lang="en-US" dirty="0" smtClean="0">
                <a:latin typeface="Symbol" panose="05050102010706020507" pitchFamily="18" charset="2"/>
                <a:sym typeface="Symbol" panose="05050102010706020507" pitchFamily="18" charset="2"/>
              </a:rPr>
              <a:t>[</a:t>
            </a:r>
            <a:r>
              <a:rPr lang="en-US" dirty="0" smtClean="0">
                <a:sym typeface="Symbol" panose="05050102010706020507" pitchFamily="18" charset="2"/>
              </a:rPr>
              <a:t>0;7.4</a:t>
            </a:r>
            <a:r>
              <a:rPr lang="en-US" dirty="0" smtClean="0">
                <a:latin typeface="Symbol" panose="05050102010706020507" pitchFamily="18" charset="2"/>
                <a:sym typeface="Symbol" panose="05050102010706020507" pitchFamily="18" charset="2"/>
              </a:rPr>
              <a:t>]</a:t>
            </a:r>
            <a:r>
              <a:rPr lang="en-US" b="1" dirty="0" smtClean="0">
                <a:latin typeface="Symbol" panose="05050102010706020507" pitchFamily="18" charset="2"/>
                <a:sym typeface="Symbol" panose="05050102010706020507" pitchFamily="18" charset="2"/>
              </a:rPr>
              <a:t> </a:t>
            </a:r>
            <a:r>
              <a:rPr lang="en-US" b="1" dirty="0">
                <a:sym typeface="Symbol" panose="05050102010706020507" pitchFamily="18" charset="2"/>
              </a:rPr>
              <a:t></a:t>
            </a:r>
            <a:r>
              <a:rPr lang="en-US" b="1" baseline="-25000" dirty="0" smtClean="0">
                <a:sym typeface="Symbol" panose="05050102010706020507" pitchFamily="18" charset="2"/>
              </a:rPr>
              <a:t>r</a:t>
            </a:r>
            <a:r>
              <a:rPr lang="en-US" dirty="0" smtClean="0">
                <a:sym typeface="Symbol" panose="05050102010706020507" pitchFamily="18" charset="2"/>
              </a:rPr>
              <a:t>[0;5]</a:t>
            </a:r>
            <a:endParaRPr lang="en-US" dirty="0"/>
          </a:p>
        </p:txBody>
      </p:sp>
      <p:sp>
        <p:nvSpPr>
          <p:cNvPr id="17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9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7069" y="2994732"/>
            <a:ext cx="5668083" cy="3035755"/>
            <a:chOff x="1723247" y="3447402"/>
            <a:chExt cx="5668083" cy="3035755"/>
          </a:xfrm>
        </p:grpSpPr>
        <p:grpSp>
          <p:nvGrpSpPr>
            <p:cNvPr id="2" name="Group 1"/>
            <p:cNvGrpSpPr/>
            <p:nvPr/>
          </p:nvGrpSpPr>
          <p:grpSpPr>
            <a:xfrm>
              <a:off x="1723247" y="3447402"/>
              <a:ext cx="5668083" cy="3035755"/>
              <a:chOff x="362585" y="30328057"/>
              <a:chExt cx="7560000" cy="404904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"/>
              <a:stretch/>
            </p:blipFill>
            <p:spPr>
              <a:xfrm>
                <a:off x="362585" y="30328057"/>
                <a:ext cx="7560000" cy="404904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466841" y="30630617"/>
                <a:ext cx="1744188" cy="738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b="1" dirty="0" smtClean="0">
                    <a:solidFill>
                      <a:srgbClr val="C00000"/>
                    </a:solidFill>
                  </a:rPr>
                  <a:t>Detector</a:t>
                </a:r>
              </a:p>
              <a:p>
                <a:r>
                  <a:rPr lang="it-IT" sz="1000" b="1" dirty="0" err="1" smtClean="0">
                    <a:solidFill>
                      <a:srgbClr val="C00000"/>
                    </a:solidFill>
                  </a:rPr>
                  <a:t>Acceptance</a:t>
                </a:r>
                <a:r>
                  <a:rPr lang="it-IT" sz="1000" b="1" dirty="0" smtClean="0">
                    <a:solidFill>
                      <a:srgbClr val="C00000"/>
                    </a:solidFill>
                  </a:rPr>
                  <a:t> angle </a:t>
                </a:r>
                <a:endParaRPr lang="en-US" sz="10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magin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4309" y="32347500"/>
                <a:ext cx="1009650" cy="1095375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529189" y="5031338"/>
              <a:ext cx="36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Symbol" panose="05050102010706020507" pitchFamily="18" charset="2"/>
                  <a:sym typeface="Symbol" panose="05050102010706020507" pitchFamily="18" charset="2"/>
                </a:rPr>
                <a:t>F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5614" y="4875931"/>
              <a:ext cx="354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ym typeface="Symbol" panose="05050102010706020507" pitchFamily="18" charset="2"/>
                </a:rPr>
                <a:t></a:t>
              </a:r>
              <a:r>
                <a:rPr lang="en-US" b="1" baseline="-25000" dirty="0">
                  <a:sym typeface="Symbol" panose="05050102010706020507" pitchFamily="18" charset="2"/>
                </a:rPr>
                <a:t>r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1" r="-50"/>
          <a:stretch/>
        </p:blipFill>
        <p:spPr>
          <a:xfrm>
            <a:off x="145336" y="630478"/>
            <a:ext cx="1548816" cy="12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334" y="49936"/>
            <a:ext cx="4669868" cy="523220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Experimental Observation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85356" y="701095"/>
            <a:ext cx="514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Angular Distribution of Reflectivity</a:t>
            </a:r>
            <a:endParaRPr lang="en-US" sz="2400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1905704" y="6116028"/>
            <a:ext cx="412830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Integrating the angular distribution we calculate the </a:t>
            </a:r>
            <a:r>
              <a:rPr lang="en-GB" b="1" u="sng" dirty="0" smtClean="0"/>
              <a:t>Total Reflectivity</a:t>
            </a:r>
            <a:r>
              <a:rPr lang="en-GB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981" y="1240406"/>
            <a:ext cx="4840171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Angular Distribution of Reflectivity is measured keeping the incidence angle and the photon Energy fixed and mapping Reflected and Scattered radiation with the detector over the reachable Solid Angle </a:t>
            </a:r>
            <a:r>
              <a:rPr lang="en-US" b="1" dirty="0" smtClean="0"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r>
              <a:rPr lang="en-US" dirty="0" smtClean="0">
                <a:latin typeface="Symbol" panose="05050102010706020507" pitchFamily="18" charset="2"/>
                <a:sym typeface="Symbol" panose="05050102010706020507" pitchFamily="18" charset="2"/>
              </a:rPr>
              <a:t>[</a:t>
            </a:r>
            <a:r>
              <a:rPr lang="en-US" dirty="0" smtClean="0">
                <a:sym typeface="Symbol" panose="05050102010706020507" pitchFamily="18" charset="2"/>
              </a:rPr>
              <a:t>0;7.4</a:t>
            </a:r>
            <a:r>
              <a:rPr lang="en-US" dirty="0" smtClean="0">
                <a:latin typeface="Symbol" panose="05050102010706020507" pitchFamily="18" charset="2"/>
                <a:sym typeface="Symbol" panose="05050102010706020507" pitchFamily="18" charset="2"/>
              </a:rPr>
              <a:t>]</a:t>
            </a:r>
            <a:r>
              <a:rPr lang="en-US" b="1" dirty="0" smtClean="0">
                <a:latin typeface="Symbol" panose="05050102010706020507" pitchFamily="18" charset="2"/>
                <a:sym typeface="Symbol" panose="05050102010706020507" pitchFamily="18" charset="2"/>
              </a:rPr>
              <a:t> </a:t>
            </a:r>
            <a:r>
              <a:rPr lang="en-US" b="1" dirty="0">
                <a:sym typeface="Symbol" panose="05050102010706020507" pitchFamily="18" charset="2"/>
              </a:rPr>
              <a:t></a:t>
            </a:r>
            <a:r>
              <a:rPr lang="en-US" b="1" baseline="-25000" dirty="0" smtClean="0">
                <a:sym typeface="Symbol" panose="05050102010706020507" pitchFamily="18" charset="2"/>
              </a:rPr>
              <a:t>r</a:t>
            </a:r>
            <a:r>
              <a:rPr lang="en-US" dirty="0" smtClean="0">
                <a:sym typeface="Symbol" panose="05050102010706020507" pitchFamily="18" charset="2"/>
              </a:rPr>
              <a:t>[0;5]</a:t>
            </a:r>
            <a:endParaRPr lang="en-US" dirty="0"/>
          </a:p>
        </p:txBody>
      </p:sp>
      <p:sp>
        <p:nvSpPr>
          <p:cNvPr id="17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9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7069" y="2994732"/>
            <a:ext cx="5668083" cy="3035755"/>
            <a:chOff x="1723247" y="3447402"/>
            <a:chExt cx="5668083" cy="3035755"/>
          </a:xfrm>
        </p:grpSpPr>
        <p:grpSp>
          <p:nvGrpSpPr>
            <p:cNvPr id="2" name="Group 1"/>
            <p:cNvGrpSpPr/>
            <p:nvPr/>
          </p:nvGrpSpPr>
          <p:grpSpPr>
            <a:xfrm>
              <a:off x="1723247" y="3447402"/>
              <a:ext cx="5668083" cy="3035755"/>
              <a:chOff x="362585" y="30328057"/>
              <a:chExt cx="7560000" cy="404904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8"/>
              <a:stretch/>
            </p:blipFill>
            <p:spPr>
              <a:xfrm>
                <a:off x="362585" y="30328057"/>
                <a:ext cx="7560000" cy="404904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466841" y="30630617"/>
                <a:ext cx="1744188" cy="738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b="1" dirty="0" smtClean="0">
                    <a:solidFill>
                      <a:srgbClr val="C00000"/>
                    </a:solidFill>
                  </a:rPr>
                  <a:t>Detector</a:t>
                </a:r>
              </a:p>
              <a:p>
                <a:r>
                  <a:rPr lang="it-IT" sz="1000" b="1" dirty="0" err="1" smtClean="0">
                    <a:solidFill>
                      <a:srgbClr val="C00000"/>
                    </a:solidFill>
                  </a:rPr>
                  <a:t>Acceptance</a:t>
                </a:r>
                <a:r>
                  <a:rPr lang="it-IT" sz="1000" b="1" dirty="0" smtClean="0">
                    <a:solidFill>
                      <a:srgbClr val="C00000"/>
                    </a:solidFill>
                  </a:rPr>
                  <a:t> angle </a:t>
                </a:r>
                <a:endParaRPr lang="en-US" sz="10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magin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4309" y="32347500"/>
                <a:ext cx="1009650" cy="1095375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529189" y="5031338"/>
              <a:ext cx="36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Symbol" panose="05050102010706020507" pitchFamily="18" charset="2"/>
                  <a:sym typeface="Symbol" panose="05050102010706020507" pitchFamily="18" charset="2"/>
                </a:rPr>
                <a:t>F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5614" y="4875931"/>
              <a:ext cx="354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ym typeface="Symbol" panose="05050102010706020507" pitchFamily="18" charset="2"/>
                </a:rPr>
                <a:t></a:t>
              </a:r>
              <a:r>
                <a:rPr lang="en-US" b="1" baseline="-25000" dirty="0">
                  <a:sym typeface="Symbol" panose="05050102010706020507" pitchFamily="18" charset="2"/>
                </a:rPr>
                <a:t>r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1" r="-50"/>
          <a:stretch/>
        </p:blipFill>
        <p:spPr>
          <a:xfrm>
            <a:off x="145336" y="630478"/>
            <a:ext cx="1548816" cy="12423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5" r="4375"/>
          <a:stretch/>
        </p:blipFill>
        <p:spPr>
          <a:xfrm>
            <a:off x="5990597" y="1060487"/>
            <a:ext cx="6120000" cy="23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6" r="4375"/>
          <a:stretch/>
        </p:blipFill>
        <p:spPr>
          <a:xfrm>
            <a:off x="5981832" y="4034039"/>
            <a:ext cx="6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146081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Specular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algn="just"/>
                          <a:r>
                            <a:rPr lang="en-GB" sz="2000" dirty="0" smtClean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10%)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9146081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0989" t="-2959" r="-163604" b="-433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TextBox 21"/>
          <p:cNvSpPr txBox="1"/>
          <p:nvPr/>
        </p:nvSpPr>
        <p:spPr>
          <a:xfrm>
            <a:off x="6180738" y="171632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Monochromatic values</a:t>
            </a:r>
            <a:endParaRPr lang="en-US" sz="2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0389137" y="0"/>
            <a:ext cx="0" cy="176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91737" y="0"/>
            <a:ext cx="46259" cy="609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2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8710120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Specular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algn="just"/>
                          <a:r>
                            <a:rPr lang="en-GB" sz="2000" dirty="0" smtClean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10%)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8710120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0989" t="-2959" r="-163604" b="-433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/>
          <p:cNvSpPr txBox="1"/>
          <p:nvPr/>
        </p:nvSpPr>
        <p:spPr>
          <a:xfrm>
            <a:off x="6180738" y="171632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Monochromatic values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389137" y="0"/>
            <a:ext cx="0" cy="176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91737" y="0"/>
            <a:ext cx="46259" cy="609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>
            <a:off x="10693264" y="1765300"/>
            <a:ext cx="1270000" cy="417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Decreasing Reflectivity</a:t>
            </a:r>
            <a:endParaRPr lang="en-US" b="1" dirty="0"/>
          </a:p>
        </p:txBody>
      </p:sp>
      <p:sp>
        <p:nvSpPr>
          <p:cNvPr id="1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171105" y="1642533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1104" y="25222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45544" y="3416746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45543" y="4296421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45543" y="5176096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6324639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Specular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algn="just"/>
                          <a:r>
                            <a:rPr lang="en-GB" sz="2000" dirty="0" smtClean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10%)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6324639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0989" t="-2959" r="-163604" b="-433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/>
          <p:cNvSpPr txBox="1"/>
          <p:nvPr/>
        </p:nvSpPr>
        <p:spPr>
          <a:xfrm>
            <a:off x="6180738" y="171632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Monochromatic values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389137" y="0"/>
            <a:ext cx="0" cy="176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91737" y="0"/>
            <a:ext cx="46259" cy="609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10452100" y="1765300"/>
            <a:ext cx="1270000" cy="417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Decreasing Total Reflectivity</a:t>
            </a:r>
            <a:endParaRPr lang="en-US" b="1" dirty="0"/>
          </a:p>
        </p:txBody>
      </p:sp>
      <p:sp>
        <p:nvSpPr>
          <p:cNvPr id="1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765160" y="1642533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765159" y="25222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739599" y="3416746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39598" y="4296421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39598" y="5176096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6416559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Specular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algn="just"/>
                          <a:r>
                            <a:rPr lang="en-GB" sz="2000" dirty="0" smtClean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10%)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6416559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0989" t="-2959" r="-163604" b="-433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/>
          <p:cNvSpPr txBox="1"/>
          <p:nvPr/>
        </p:nvSpPr>
        <p:spPr>
          <a:xfrm>
            <a:off x="6180738" y="171632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Monochromatic values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389137" y="0"/>
            <a:ext cx="0" cy="176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1737" y="0"/>
            <a:ext cx="46259" cy="609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228857" y="25222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803662" y="25222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778102" y="3416746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28081" y="3416746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20416257">
            <a:off x="9067380" y="2324934"/>
            <a:ext cx="1453415" cy="490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723870" y="2060543"/>
            <a:ext cx="795411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82%</a:t>
            </a:r>
            <a:endParaRPr lang="en-US" sz="2400" b="1" dirty="0"/>
          </a:p>
        </p:txBody>
      </p:sp>
      <p:sp>
        <p:nvSpPr>
          <p:cNvPr id="15" name="Right Arrow 14"/>
          <p:cNvSpPr/>
          <p:nvPr/>
        </p:nvSpPr>
        <p:spPr>
          <a:xfrm rot="1008360">
            <a:off x="9116239" y="3664738"/>
            <a:ext cx="1453415" cy="490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723870" y="3893594"/>
            <a:ext cx="795411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65%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582580" y="2892628"/>
                <a:ext cx="1274387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𝐒𝐩𝐞𝐜𝐮𝐥𝐚𝐫</m:t>
                          </m:r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𝐓𝐨𝐭𝐚𝐥</m:t>
                          </m:r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580" y="2892628"/>
                <a:ext cx="1274387" cy="526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6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7143781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Specular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algn="just"/>
                          <a:r>
                            <a:rPr lang="en-GB" sz="2000" dirty="0" smtClean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10%)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7143781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0989" t="-2959" r="-163604" b="-433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/>
          <p:cNvSpPr txBox="1"/>
          <p:nvPr/>
        </p:nvSpPr>
        <p:spPr>
          <a:xfrm>
            <a:off x="6180738" y="171632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Monochromatic values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389137" y="0"/>
            <a:ext cx="0" cy="176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1737" y="0"/>
            <a:ext cx="46259" cy="609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146828" y="1646309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6827" y="25222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152121" y="3398107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46827" y="42563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146826" y="5140703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10543804" y="3338417"/>
            <a:ext cx="1010930" cy="7289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41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7143781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Specular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algn="just"/>
                          <a:r>
                            <a:rPr lang="en-GB" sz="2000" dirty="0" smtClean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sz="2000"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10%)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57169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7143781"/>
                  </p:ext>
                </p:extLst>
              </p:nvPr>
            </p:nvGraphicFramePr>
            <p:xfrm>
              <a:off x="1708505" y="708254"/>
              <a:ext cx="8680632" cy="5385206"/>
            </p:xfrm>
            <a:graphic>
              <a:graphicData uri="http://schemas.openxmlformats.org/drawingml/2006/table">
                <a:tbl>
                  <a:tblPr firstRow="1" bandRow="1">
                    <a:tableStyleId>{0660B408-B3CF-4A94-85FC-2B1E0A45F4A2}</a:tableStyleId>
                  </a:tblPr>
                  <a:tblGrid>
                    <a:gridCol w="1830705">
                      <a:extLst>
                        <a:ext uri="{9D8B030D-6E8A-4147-A177-3AD203B41FA5}">
                          <a16:colId xmlns:a16="http://schemas.microsoft.com/office/drawing/2014/main" val="1175551178"/>
                        </a:ext>
                      </a:extLst>
                    </a:gridCol>
                    <a:gridCol w="813435">
                      <a:extLst>
                        <a:ext uri="{9D8B030D-6E8A-4147-A177-3AD203B41FA5}">
                          <a16:colId xmlns:a16="http://schemas.microsoft.com/office/drawing/2014/main" val="436995465"/>
                        </a:ext>
                      </a:extLst>
                    </a:gridCol>
                    <a:gridCol w="1502045">
                      <a:extLst>
                        <a:ext uri="{9D8B030D-6E8A-4147-A177-3AD203B41FA5}">
                          <a16:colId xmlns:a16="http://schemas.microsoft.com/office/drawing/2014/main" val="3696995312"/>
                        </a:ext>
                      </a:extLst>
                    </a:gridCol>
                    <a:gridCol w="1726182">
                      <a:extLst>
                        <a:ext uri="{9D8B030D-6E8A-4147-A177-3AD203B41FA5}">
                          <a16:colId xmlns:a16="http://schemas.microsoft.com/office/drawing/2014/main" val="70687664"/>
                        </a:ext>
                      </a:extLst>
                    </a:gridCol>
                    <a:gridCol w="1503303">
                      <a:extLst>
                        <a:ext uri="{9D8B030D-6E8A-4147-A177-3AD203B41FA5}">
                          <a16:colId xmlns:a16="http://schemas.microsoft.com/office/drawing/2014/main" val="2848597587"/>
                        </a:ext>
                      </a:extLst>
                    </a:gridCol>
                    <a:gridCol w="1304962">
                      <a:extLst>
                        <a:ext uri="{9D8B030D-6E8A-4147-A177-3AD203B41FA5}">
                          <a16:colId xmlns:a16="http://schemas.microsoft.com/office/drawing/2014/main" val="4088060460"/>
                        </a:ext>
                      </a:extLst>
                    </a:gridCol>
                  </a:tblGrid>
                  <a:tr h="1032501">
                    <a:tc>
                      <a:txBody>
                        <a:bodyPr/>
                        <a:lstStyle/>
                        <a:p>
                          <a:pPr algn="just"/>
                          <a:endParaRPr lang="it-IT" sz="2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Sample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err="1" smtClean="0"/>
                            <a:t>h</a:t>
                          </a:r>
                          <a:r>
                            <a:rPr lang="it-IT" sz="2000" dirty="0" err="1" smtClean="0">
                              <a:latin typeface="Symbol" panose="05050102010706020507" pitchFamily="18" charset="2"/>
                            </a:rPr>
                            <a:t>n</a:t>
                          </a:r>
                          <a:endParaRPr lang="it-IT" sz="2000" dirty="0" smtClean="0">
                            <a:latin typeface="Symbol" panose="05050102010706020507" pitchFamily="18" charset="2"/>
                          </a:endParaRPr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eV</a:t>
                          </a:r>
                          <a:r>
                            <a:rPr lang="it-IT" sz="2000" dirty="0" smtClean="0"/>
                            <a:t>) </a:t>
                          </a:r>
                          <a:endParaRPr lang="en-US" sz="2000" b="1" dirty="0">
                            <a:latin typeface="Symbol" panose="05050102010706020507" pitchFamily="18" charset="2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baseline="0" dirty="0" err="1" smtClean="0"/>
                            <a:t>q</a:t>
                          </a:r>
                          <a:r>
                            <a:rPr lang="it-IT" sz="2000" baseline="-25000" dirty="0" err="1" smtClean="0"/>
                            <a:t>i</a:t>
                          </a:r>
                          <a:endParaRPr lang="it-IT" sz="2000" baseline="-25000" dirty="0" smtClean="0"/>
                        </a:p>
                        <a:p>
                          <a:pPr algn="just"/>
                          <a:r>
                            <a:rPr lang="it-IT" sz="2000" dirty="0" smtClean="0"/>
                            <a:t>(</a:t>
                          </a:r>
                          <a:r>
                            <a:rPr lang="it-IT" sz="2000" dirty="0" err="1" smtClean="0"/>
                            <a:t>deg</a:t>
                          </a:r>
                          <a:r>
                            <a:rPr lang="it-IT" sz="2000" dirty="0" smtClean="0"/>
                            <a:t>)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0989" t="-2959" r="-163604" b="-433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Total</a:t>
                          </a:r>
                        </a:p>
                        <a:p>
                          <a:pPr algn="just"/>
                          <a:r>
                            <a:rPr lang="it-IT" sz="2000" dirty="0" err="1" smtClean="0"/>
                            <a:t>Reflect</a:t>
                          </a:r>
                          <a:r>
                            <a:rPr lang="it-IT" sz="2000" dirty="0" smtClean="0"/>
                            <a:t>.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10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it-IT" sz="2000" dirty="0" smtClean="0"/>
                            <a:t>PY (E)</a:t>
                          </a:r>
                        </a:p>
                        <a:p>
                          <a:pPr marL="0" marR="0" indent="0" algn="just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/>
                            <a:t>(</a:t>
                          </a:r>
                          <a:r>
                            <a:rPr lang="mr-IN" sz="2000" dirty="0" smtClean="0">
                              <a:effectLst/>
                            </a:rPr>
                            <a:t>±</a:t>
                          </a:r>
                          <a:r>
                            <a:rPr lang="en-GB" sz="2000" dirty="0" smtClean="0">
                              <a:effectLst/>
                            </a:rPr>
                            <a:t>2</a:t>
                          </a:r>
                          <a:r>
                            <a:rPr lang="mr-IN" sz="2000" dirty="0" smtClean="0">
                              <a:effectLst/>
                            </a:rPr>
                            <a:t>%) </a:t>
                          </a:r>
                          <a:endParaRPr lang="en-US" sz="2000" b="1" dirty="0" smtClean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6348221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 + Carbon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0.92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0.09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7715845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0.90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0.14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05416009"/>
                      </a:ext>
                    </a:extLst>
                  </a:tr>
                  <a:tr h="44313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/>
                            <a:t>Cu</a:t>
                          </a:r>
                        </a:p>
                        <a:p>
                          <a:pPr algn="ctr"/>
                          <a:r>
                            <a:rPr lang="en-US" sz="2000" b="1" dirty="0" smtClean="0"/>
                            <a:t> Ra=9.6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1500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0.74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0.18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32576496"/>
                      </a:ext>
                    </a:extLst>
                  </a:tr>
                  <a:tr h="44313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 smtClean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0.57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dirty="0" smtClean="0">
                              <a:effectLst/>
                            </a:rPr>
                            <a:t>0.67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0.30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93402043"/>
                      </a:ext>
                    </a:extLst>
                  </a:tr>
                  <a:tr h="47449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</a:t>
                          </a:r>
                          <a:r>
                            <a:rPr lang="it-IT" sz="2000" b="1" dirty="0" err="1" smtClean="0"/>
                            <a:t>Flat</a:t>
                          </a:r>
                          <a:endParaRPr lang="it-IT" sz="2000" b="1" dirty="0" smtClean="0"/>
                        </a:p>
                        <a:p>
                          <a:pPr algn="ctr"/>
                          <a:r>
                            <a:rPr lang="en-US" sz="2000" b="1" dirty="0" smtClean="0"/>
                            <a:t>Ra=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</a:rPr>
                            <a:t>14.9</a:t>
                          </a:r>
                          <a:r>
                            <a:rPr lang="en-US" sz="2000" b="1" dirty="0" smtClean="0"/>
                            <a:t> nm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0.468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0.722</a:t>
                          </a:r>
                          <a:r>
                            <a:rPr lang="mr-IN" sz="2000" dirty="0" smtClean="0">
                              <a:effectLst/>
                            </a:rPr>
                            <a:t> 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0.32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9002669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0.421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0.627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0.44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88602410"/>
                      </a:ext>
                    </a:extLst>
                  </a:tr>
                  <a:tr h="4673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LHC-ST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1800</a:t>
                          </a:r>
                          <a:endParaRPr lang="en-US" sz="2000" b="1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0.0040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0.054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367252587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effectLst/>
                            </a:rPr>
                            <a:t>0.006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0.06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4147230"/>
                      </a:ext>
                    </a:extLst>
                  </a:tr>
                  <a:tr h="4495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LASE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 smtClean="0"/>
                            <a:t>1800</a:t>
                          </a:r>
                          <a:endParaRPr lang="en-US" sz="20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0.25°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0.0015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0.007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0.08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368555101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36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dirty="0" smtClean="0"/>
                            <a:t>0.5°</a:t>
                          </a:r>
                          <a:endParaRPr 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2.50E-05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20881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 smtClean="0">
                              <a:effectLst/>
                            </a:rPr>
                            <a:t>0.0003</a:t>
                          </a:r>
                          <a:endParaRPr lang="it-IT" sz="2000" dirty="0" smtClean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0.07</a:t>
                          </a:r>
                          <a:endParaRPr lang="en-US" sz="20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64457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19"/>
          <p:cNvSpPr txBox="1"/>
          <p:nvPr/>
        </p:nvSpPr>
        <p:spPr>
          <a:xfrm>
            <a:off x="6180738" y="171632"/>
            <a:ext cx="363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Monochromatic values</a:t>
            </a:r>
            <a:endParaRPr lang="en-US" sz="24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389137" y="0"/>
            <a:ext cx="0" cy="176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1737" y="0"/>
            <a:ext cx="46259" cy="609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146828" y="1646309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6827" y="25222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152121" y="3398107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46827" y="4256308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146826" y="5140703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822935" y="1646309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1.125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822935" y="2535431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0,69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822935" y="3408901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1,14</a:t>
            </a:r>
          </a:p>
        </p:txBody>
      </p:sp>
      <p:sp>
        <p:nvSpPr>
          <p:cNvPr id="28" name="Oval 27"/>
          <p:cNvSpPr/>
          <p:nvPr/>
        </p:nvSpPr>
        <p:spPr>
          <a:xfrm>
            <a:off x="10822935" y="4250280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0,07</a:t>
            </a:r>
          </a:p>
        </p:txBody>
      </p:sp>
      <p:sp>
        <p:nvSpPr>
          <p:cNvPr id="29" name="Oval 28"/>
          <p:cNvSpPr/>
          <p:nvPr/>
        </p:nvSpPr>
        <p:spPr>
          <a:xfrm>
            <a:off x="10822935" y="5140703"/>
            <a:ext cx="1109133" cy="609600"/>
          </a:xfrm>
          <a:prstGeom prst="ellipse">
            <a:avLst/>
          </a:prstGeom>
          <a:solidFill>
            <a:srgbClr val="FFFF00">
              <a:alpha val="33000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0,08</a:t>
            </a:r>
          </a:p>
        </p:txBody>
      </p:sp>
      <p:sp>
        <p:nvSpPr>
          <p:cNvPr id="2" name="TextBox 1"/>
          <p:cNvSpPr txBox="1"/>
          <p:nvPr/>
        </p:nvSpPr>
        <p:spPr>
          <a:xfrm rot="20248942">
            <a:off x="10299311" y="843419"/>
            <a:ext cx="19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PY</a:t>
            </a:r>
          </a:p>
          <a:p>
            <a:pPr algn="ctr"/>
            <a:r>
              <a:rPr lang="en-US" dirty="0" smtClean="0"/>
              <a:t>(absorbed </a:t>
            </a:r>
            <a:r>
              <a:rPr lang="en-US" dirty="0" err="1" smtClean="0"/>
              <a:t>pht</a:t>
            </a:r>
            <a:r>
              <a:rPr lang="en-US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73200" y="5175241"/>
            <a:ext cx="10423624" cy="1323439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/>
              <a:t>Photon Tracing (hence Reflectivity) is essential to understand where these detrimental phenomena occur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/>
              <a:t>It is important to measure such quantities in condition as close as possible to operation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376852">
            <a:off x="1988209" y="179847"/>
            <a:ext cx="3232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Synchrotron Radiation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188724" y="1084643"/>
            <a:ext cx="157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58232" y="555254"/>
            <a:ext cx="2926080" cy="2117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871090" y="776634"/>
            <a:ext cx="4427622" cy="463570"/>
            <a:chOff x="2839452" y="1106904"/>
            <a:chExt cx="8354728" cy="46357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839452" y="1106904"/>
              <a:ext cx="8316228" cy="962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839452" y="1146616"/>
              <a:ext cx="8354728" cy="423858"/>
            </a:xfrm>
            <a:prstGeom prst="rect">
              <a:avLst/>
            </a:prstGeom>
            <a:pattFill prst="ltUpDiag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74340" y="843609"/>
            <a:ext cx="367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Chamber Wall</a:t>
            </a:r>
            <a:endParaRPr lang="en-US" dirty="0"/>
          </a:p>
        </p:txBody>
      </p:sp>
      <p:sp>
        <p:nvSpPr>
          <p:cNvPr id="21" name="Explosion 2 20"/>
          <p:cNvSpPr/>
          <p:nvPr/>
        </p:nvSpPr>
        <p:spPr>
          <a:xfrm>
            <a:off x="5039545" y="593062"/>
            <a:ext cx="741144" cy="367144"/>
          </a:xfrm>
          <a:prstGeom prst="irregularSeal2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2241687">
            <a:off x="5484577" y="1034004"/>
            <a:ext cx="2159706" cy="965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Absorbed Radiation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99847" y="2537630"/>
            <a:ext cx="164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Heat Load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899280" y="2537630"/>
            <a:ext cx="164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PhotoYield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989375" y="2399131"/>
            <a:ext cx="308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Stimulated Desorption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1" idx="2"/>
            <a:endCxn id="37" idx="0"/>
          </p:cNvCxnSpPr>
          <p:nvPr/>
        </p:nvCxnSpPr>
        <p:spPr>
          <a:xfrm flipH="1">
            <a:off x="5780128" y="2906962"/>
            <a:ext cx="940577" cy="431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44209" y="3338330"/>
            <a:ext cx="207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Seeds E-Cloud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1" idx="2"/>
            <a:endCxn id="42" idx="0"/>
          </p:cNvCxnSpPr>
          <p:nvPr/>
        </p:nvCxnSpPr>
        <p:spPr>
          <a:xfrm>
            <a:off x="6720705" y="2906962"/>
            <a:ext cx="1092617" cy="29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2"/>
            <a:endCxn id="43" idx="0"/>
          </p:cNvCxnSpPr>
          <p:nvPr/>
        </p:nvCxnSpPr>
        <p:spPr>
          <a:xfrm flipH="1">
            <a:off x="5384312" y="3707662"/>
            <a:ext cx="395816" cy="366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93434" y="3199831"/>
            <a:ext cx="163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bunch Instability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913903" y="4074460"/>
            <a:ext cx="94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Heat Load</a:t>
            </a:r>
            <a:endParaRPr lang="en-US" b="1" dirty="0"/>
          </a:p>
        </p:txBody>
      </p:sp>
      <p:cxnSp>
        <p:nvCxnSpPr>
          <p:cNvPr id="44" name="Straight Arrow Connector 43"/>
          <p:cNvCxnSpPr>
            <a:stCxn id="32" idx="2"/>
            <a:endCxn id="47" idx="0"/>
          </p:cNvCxnSpPr>
          <p:nvPr/>
        </p:nvCxnSpPr>
        <p:spPr>
          <a:xfrm flipH="1">
            <a:off x="10477098" y="3045462"/>
            <a:ext cx="55391" cy="1167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355755" y="4212959"/>
            <a:ext cx="224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Vacuum Instability</a:t>
            </a:r>
            <a:endParaRPr lang="en-US" b="1" dirty="0"/>
          </a:p>
        </p:txBody>
      </p:sp>
      <p:cxnSp>
        <p:nvCxnSpPr>
          <p:cNvPr id="55" name="Curved Connector 54"/>
          <p:cNvCxnSpPr>
            <a:stCxn id="27" idx="2"/>
          </p:cNvCxnSpPr>
          <p:nvPr/>
        </p:nvCxnSpPr>
        <p:spPr>
          <a:xfrm rot="5400000">
            <a:off x="5206012" y="968408"/>
            <a:ext cx="246065" cy="283448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27" idx="3"/>
            <a:endCxn id="31" idx="0"/>
          </p:cNvCxnSpPr>
          <p:nvPr/>
        </p:nvCxnSpPr>
        <p:spPr>
          <a:xfrm flipH="1">
            <a:off x="6720705" y="2171899"/>
            <a:ext cx="702017" cy="365731"/>
          </a:xfrm>
          <a:prstGeom prst="curvedConnector4">
            <a:avLst>
              <a:gd name="adj1" fmla="val -32563"/>
              <a:gd name="adj2" fmla="val 2638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27" idx="3"/>
            <a:endCxn id="32" idx="0"/>
          </p:cNvCxnSpPr>
          <p:nvPr/>
        </p:nvCxnSpPr>
        <p:spPr>
          <a:xfrm>
            <a:off x="7422722" y="2171899"/>
            <a:ext cx="3109767" cy="22723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2"/>
            <a:endCxn id="38" idx="0"/>
          </p:cNvCxnSpPr>
          <p:nvPr/>
        </p:nvCxnSpPr>
        <p:spPr>
          <a:xfrm>
            <a:off x="5780128" y="3707662"/>
            <a:ext cx="1362802" cy="366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2" idx="2"/>
            <a:endCxn id="38" idx="0"/>
          </p:cNvCxnSpPr>
          <p:nvPr/>
        </p:nvCxnSpPr>
        <p:spPr>
          <a:xfrm flipH="1">
            <a:off x="7142930" y="3846162"/>
            <a:ext cx="670392" cy="228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323042" y="4074460"/>
            <a:ext cx="163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Beam Instabilities</a:t>
            </a:r>
            <a:endParaRPr lang="en-US" b="1" dirty="0"/>
          </a:p>
        </p:txBody>
      </p:sp>
      <p:sp>
        <p:nvSpPr>
          <p:cNvPr id="45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4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334" y="49936"/>
            <a:ext cx="3892412" cy="523220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Investigated Samples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53755" y="1721844"/>
            <a:ext cx="4598223" cy="3463154"/>
            <a:chOff x="3725835" y="1803124"/>
            <a:chExt cx="4598223" cy="3463154"/>
          </a:xfrm>
        </p:grpSpPr>
        <p:pic>
          <p:nvPicPr>
            <p:cNvPr id="38" name="Immagin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835" y="1803124"/>
              <a:ext cx="4598223" cy="34486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72627" y="1920693"/>
              <a:ext cx="1627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smtClean="0">
                  <a:solidFill>
                    <a:srgbClr val="FF0000"/>
                  </a:solidFill>
                </a:rPr>
                <a:t>Side A</a:t>
              </a:r>
              <a:endParaRPr lang="en-US" sz="2400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97876" y="4804613"/>
              <a:ext cx="1627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 smtClean="0">
                  <a:solidFill>
                    <a:srgbClr val="0070C0"/>
                  </a:solidFill>
                </a:rPr>
                <a:t>Side B</a:t>
              </a:r>
              <a:endParaRPr lang="en-US" sz="2400" b="1" u="sng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Curved Connector 4"/>
            <p:cNvCxnSpPr/>
            <p:nvPr/>
          </p:nvCxnSpPr>
          <p:spPr>
            <a:xfrm rot="5400000" flipH="1" flipV="1">
              <a:off x="5447899" y="4494993"/>
              <a:ext cx="721894" cy="644893"/>
            </a:xfrm>
            <a:prstGeom prst="curvedConnector3">
              <a:avLst/>
            </a:prstGeom>
            <a:ln w="476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solidFill>
                  <a:schemeClr val="bg1"/>
                </a:solidFill>
              </a:rPr>
              <a:t>Italy</a:t>
            </a:r>
            <a:r>
              <a:rPr lang="it-IT" dirty="0" smtClean="0">
                <a:solidFill>
                  <a:schemeClr val="bg1"/>
                </a:solidFill>
              </a:rPr>
              <a:t>, La Biodola </a:t>
            </a:r>
            <a:r>
              <a:rPr lang="it-IT" dirty="0" err="1" smtClean="0">
                <a:solidFill>
                  <a:schemeClr val="bg1"/>
                </a:solidFill>
              </a:rPr>
              <a:t>Bay</a:t>
            </a:r>
            <a:r>
              <a:rPr lang="it-IT" dirty="0" smtClean="0">
                <a:solidFill>
                  <a:schemeClr val="bg1"/>
                </a:solidFill>
              </a:rPr>
              <a:t>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4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5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44033"/>
              </p:ext>
            </p:extLst>
          </p:nvPr>
        </p:nvGraphicFramePr>
        <p:xfrm>
          <a:off x="7760725" y="2301078"/>
          <a:ext cx="4241978" cy="25016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20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Sample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9.6 nm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2A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27 nm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83066"/>
                  </a:ext>
                </a:extLst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1B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 nm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2B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643 nm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LHC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14.9 nm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977591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7655288" y="2990850"/>
            <a:ext cx="0" cy="62293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55288" y="3752160"/>
            <a:ext cx="0" cy="623052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133655" y="3071484"/>
            <a:ext cx="162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Polished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33655" y="3832853"/>
            <a:ext cx="162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</a:rPr>
              <a:t>Lapped</a:t>
            </a:r>
            <a:endParaRPr lang="en-US" sz="2400" b="1" u="sng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0282" y="573156"/>
            <a:ext cx="5662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Cu &amp; LHC Cu</a:t>
            </a:r>
          </a:p>
          <a:p>
            <a:pPr algn="ctr"/>
            <a:r>
              <a:rPr lang="en-US" sz="3600" dirty="0" smtClean="0"/>
              <a:t>VS</a:t>
            </a:r>
          </a:p>
          <a:p>
            <a:pPr algn="ctr"/>
            <a:r>
              <a:rPr lang="en-US" sz="3600" dirty="0" smtClean="0"/>
              <a:t>Roughness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41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4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60" y="2312526"/>
            <a:ext cx="704850" cy="838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703" y="1956364"/>
            <a:ext cx="704850" cy="838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38" y="5108722"/>
            <a:ext cx="1150393" cy="6580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212" y="4814159"/>
            <a:ext cx="635086" cy="7552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41" y="0"/>
            <a:ext cx="5349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Specular Reflectivity VS Roughness</a:t>
            </a:r>
            <a:endParaRPr lang="en-US" sz="2400" b="1" u="sng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0" y="742846"/>
            <a:ext cx="10661051" cy="5825927"/>
          </a:xfrm>
          <a:prstGeom prst="rect">
            <a:avLst/>
          </a:prstGeom>
        </p:spPr>
      </p:pic>
      <p:pic>
        <p:nvPicPr>
          <p:cNvPr id="38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8" y="2880115"/>
            <a:ext cx="1250483" cy="816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53220"/>
          <a:stretch/>
        </p:blipFill>
        <p:spPr>
          <a:xfrm>
            <a:off x="135995" y="545326"/>
            <a:ext cx="1323156" cy="12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941" y="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Angular Distribution VS Roughness</a:t>
            </a:r>
            <a:endParaRPr lang="en-US" sz="2400" b="1" u="sng" dirty="0"/>
          </a:p>
        </p:txBody>
      </p:sp>
      <p:sp>
        <p:nvSpPr>
          <p:cNvPr id="18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20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1" r="-50"/>
          <a:stretch/>
        </p:blipFill>
        <p:spPr>
          <a:xfrm>
            <a:off x="4541496" y="3065960"/>
            <a:ext cx="1397088" cy="112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28" y="4270880"/>
            <a:ext cx="5613458" cy="23402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5" r="4375"/>
          <a:stretch/>
        </p:blipFill>
        <p:spPr>
          <a:xfrm>
            <a:off x="272570" y="725960"/>
            <a:ext cx="6120000" cy="23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70" y="706499"/>
            <a:ext cx="5612873" cy="23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86" y="4298746"/>
            <a:ext cx="5612873" cy="2340000"/>
          </a:xfrm>
          <a:prstGeom prst="rect">
            <a:avLst/>
          </a:prstGeom>
        </p:spPr>
      </p:pic>
      <p:pic>
        <p:nvPicPr>
          <p:cNvPr id="11" name="Immagin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29" y="3102933"/>
            <a:ext cx="1702977" cy="11115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5040" y="5938520"/>
            <a:ext cx="9652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900" y="1611886"/>
            <a:ext cx="9588500" cy="44012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 and PY strongly depend 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Material, angle of incidence and photon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Surface Contaminants at grazing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Thin film Coverage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Surface finish</a:t>
            </a:r>
            <a:r>
              <a:rPr lang="en-US" sz="2800" dirty="0"/>
              <a:t>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Surface Treatments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There are setup which allow us to study these features, </a:t>
            </a:r>
          </a:p>
          <a:p>
            <a:r>
              <a:rPr lang="en-US" sz="2800" dirty="0" smtClean="0"/>
              <a:t>providing useful data for the simulations</a:t>
            </a:r>
          </a:p>
          <a:p>
            <a:endParaRPr lang="en-US" sz="2800" dirty="0"/>
          </a:p>
        </p:txBody>
      </p:sp>
      <p:sp>
        <p:nvSpPr>
          <p:cNvPr id="7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9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3462" y="586982"/>
            <a:ext cx="3383376" cy="707886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Conclusion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5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8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8720" y="2716309"/>
            <a:ext cx="854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Thank you for the attention!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267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97875" y="139151"/>
            <a:ext cx="9911688" cy="523220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Synchrotron Radiation on High Energy Accelerator Walls</a:t>
            </a:r>
            <a:endParaRPr lang="en-US" sz="2800" dirty="0"/>
          </a:p>
        </p:txBody>
      </p:sp>
      <p:sp>
        <p:nvSpPr>
          <p:cNvPr id="11" name="Right Arrow 10"/>
          <p:cNvSpPr/>
          <p:nvPr/>
        </p:nvSpPr>
        <p:spPr>
          <a:xfrm>
            <a:off x="2665009" y="1358636"/>
            <a:ext cx="625642" cy="288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21163" y="1318349"/>
            <a:ext cx="612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Grazing angles</a:t>
            </a:r>
            <a:r>
              <a:rPr lang="en-US" dirty="0" smtClean="0"/>
              <a:t>: </a:t>
            </a:r>
            <a:r>
              <a:rPr lang="en-US" dirty="0" err="1" smtClean="0"/>
              <a:t>e.g</a:t>
            </a:r>
            <a:r>
              <a:rPr lang="en-US" dirty="0" smtClean="0"/>
              <a:t> LHC 0.28° FCC-</a:t>
            </a:r>
            <a:r>
              <a:rPr lang="en-US" dirty="0" err="1" smtClean="0"/>
              <a:t>hh</a:t>
            </a:r>
            <a:r>
              <a:rPr lang="en-US" dirty="0" smtClean="0"/>
              <a:t> 0.07°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665009" y="2043810"/>
            <a:ext cx="625642" cy="288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21163" y="2003523"/>
            <a:ext cx="612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Radiation Energy Spectrum</a:t>
            </a:r>
            <a:r>
              <a:rPr lang="en-US" dirty="0" smtClean="0"/>
              <a:t>: from eV to several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5954752" y="6020053"/>
            <a:ext cx="45537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R. </a:t>
            </a:r>
            <a:r>
              <a:rPr lang="en-US" sz="1350" dirty="0" err="1">
                <a:solidFill>
                  <a:srgbClr val="0000FF"/>
                </a:solidFill>
                <a:latin typeface="Times New Roman"/>
                <a:cs typeface="Times New Roman"/>
              </a:rPr>
              <a:t>Cimino</a:t>
            </a:r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, V. </a:t>
            </a:r>
            <a:r>
              <a:rPr lang="en-US" sz="1350" dirty="0" err="1">
                <a:solidFill>
                  <a:srgbClr val="0000FF"/>
                </a:solidFill>
                <a:latin typeface="Times New Roman"/>
                <a:cs typeface="Times New Roman"/>
              </a:rPr>
              <a:t>Baglin</a:t>
            </a:r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 and F. </a:t>
            </a:r>
            <a:r>
              <a:rPr lang="en-US" sz="1350" dirty="0" err="1">
                <a:solidFill>
                  <a:srgbClr val="0000FF"/>
                </a:solidFill>
                <a:latin typeface="Times New Roman"/>
                <a:cs typeface="Times New Roman"/>
              </a:rPr>
              <a:t>Schäfers</a:t>
            </a:r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, PRL. 115 (2015) 264804</a:t>
            </a:r>
            <a:endParaRPr lang="en-GB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20" y="2541369"/>
            <a:ext cx="7854379" cy="3477810"/>
          </a:xfrm>
          <a:prstGeom prst="rect">
            <a:avLst/>
          </a:prstGeom>
        </p:spPr>
      </p:pic>
      <p:sp>
        <p:nvSpPr>
          <p:cNvPr id="19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21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70" y="28836"/>
            <a:ext cx="1160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such conditions, there are few experimental setups that could  work close to the required geometry</a:t>
            </a:r>
            <a:endParaRPr lang="en-US" dirty="0"/>
          </a:p>
        </p:txBody>
      </p:sp>
      <p:pic>
        <p:nvPicPr>
          <p:cNvPr id="4" name="reflectometer-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0" y="2286000"/>
            <a:ext cx="8128000" cy="457200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8122867" y="467418"/>
            <a:ext cx="40991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A.A.Sokolov,et</a:t>
            </a:r>
            <a:r>
              <a:rPr lang="en-US" sz="1350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350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al,Proc.of</a:t>
            </a:r>
            <a:r>
              <a:rPr lang="en-US" sz="1350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SPIE92060J-1-13(2014</a:t>
            </a:r>
            <a:r>
              <a:rPr lang="en-US" sz="1350" dirty="0" smtClean="0">
                <a:solidFill>
                  <a:srgbClr val="244AFC"/>
                </a:solidFill>
                <a:ea typeface="Times New Roman" charset="0"/>
                <a:cs typeface="Times New Roman" charset="0"/>
              </a:rPr>
              <a:t>)</a:t>
            </a: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0" y="851757"/>
            <a:ext cx="6309360" cy="1378746"/>
          </a:xfrm>
          <a:prstGeom prst="rect">
            <a:avLst/>
          </a:prstGeom>
        </p:spPr>
      </p:pic>
      <p:sp>
        <p:nvSpPr>
          <p:cNvPr id="13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5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813" y="3017397"/>
                <a:ext cx="3956496" cy="25853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1">
                    <a:shade val="9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smtClean="0"/>
                  <a:t>Experimental Parameters</a:t>
                </a:r>
              </a:p>
              <a:p>
                <a:pPr marL="285750" indent="-285750" eaLnBrk="0" hangingPunct="0">
                  <a:buFont typeface="Arial" panose="020B0604020202020204" pitchFamily="34" charset="0"/>
                  <a:buChar char="•"/>
                  <a:defRPr/>
                </a:pPr>
                <a:endParaRPr lang="en-GB" dirty="0"/>
              </a:p>
              <a:p>
                <a:pPr marL="285750" indent="-285750" eaLnBrk="0" hangingPunct="0">
                  <a:buFont typeface="Arial" panose="020B0604020202020204" pitchFamily="34" charset="0"/>
                  <a:buChar char="•"/>
                  <a:defRPr/>
                </a:pPr>
                <a:r>
                  <a:rPr lang="en-GB" u="sng" dirty="0" smtClean="0"/>
                  <a:t>Phot. Energy </a:t>
                </a:r>
                <a:r>
                  <a:rPr lang="en-GB" u="sng" dirty="0"/>
                  <a:t>range</a:t>
                </a:r>
                <a:r>
                  <a:rPr lang="en-GB" dirty="0"/>
                  <a:t> 35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dirty="0"/>
                  <a:t>1800 eV</a:t>
                </a:r>
              </a:p>
              <a:p>
                <a:pPr marL="285750" indent="-285750" eaLnBrk="0" hangingPunct="0">
                  <a:buFont typeface="Arial" panose="020B0604020202020204" pitchFamily="34" charset="0"/>
                  <a:buChar char="•"/>
                  <a:defRPr/>
                </a:pPr>
                <a:r>
                  <a:rPr lang="en-GB" u="sng" dirty="0"/>
                  <a:t>Beam </a:t>
                </a:r>
                <a:r>
                  <a:rPr lang="en-GB" u="sng" dirty="0" smtClean="0"/>
                  <a:t>height</a:t>
                </a:r>
                <a:r>
                  <a:rPr lang="en-GB" dirty="0" smtClean="0"/>
                  <a:t> h=0.3 </a:t>
                </a:r>
                <a:r>
                  <a:rPr lang="en-GB" dirty="0"/>
                  <a:t>mm</a:t>
                </a:r>
              </a:p>
              <a:p>
                <a:pPr marL="285750" indent="-285750" eaLnBrk="0" hangingPunct="0">
                  <a:buFont typeface="Arial" panose="020B0604020202020204" pitchFamily="34" charset="0"/>
                  <a:buChar char="•"/>
                  <a:defRPr/>
                </a:pPr>
                <a:r>
                  <a:rPr lang="en-GB" u="sng" dirty="0"/>
                  <a:t>Incident Beam </a:t>
                </a:r>
                <a:r>
                  <a:rPr lang="en-GB" u="sng" dirty="0" smtClean="0"/>
                  <a:t>measurement</a:t>
                </a:r>
              </a:p>
              <a:p>
                <a:pPr marL="285750" indent="-285750" eaLnBrk="0" hangingPunct="0">
                  <a:buFont typeface="Arial" panose="020B0604020202020204" pitchFamily="34" charset="0"/>
                  <a:buChar char="•"/>
                  <a:defRPr/>
                </a:pPr>
                <a:r>
                  <a:rPr lang="en-GB" u="sng" dirty="0" err="1" smtClean="0"/>
                  <a:t>GaAsP</a:t>
                </a:r>
                <a:r>
                  <a:rPr lang="en-GB" u="sng" dirty="0" smtClean="0"/>
                  <a:t> </a:t>
                </a:r>
                <a:r>
                  <a:rPr lang="en-GB" u="sng" dirty="0"/>
                  <a:t>Photodiodes </a:t>
                </a:r>
                <a:r>
                  <a:rPr lang="en-GB" dirty="0"/>
                  <a:t>(4x4mm) </a:t>
                </a:r>
                <a:r>
                  <a:rPr lang="en-GB" dirty="0" smtClean="0"/>
                  <a:t>(0.1*4mm</a:t>
                </a:r>
                <a:r>
                  <a:rPr lang="en-GB" dirty="0"/>
                  <a:t>)</a:t>
                </a:r>
              </a:p>
              <a:p>
                <a:pPr marL="285750" indent="-285750" eaLnBrk="0" hangingPunct="0">
                  <a:buFont typeface="Arial" panose="020B0604020202020204" pitchFamily="34" charset="0"/>
                  <a:buChar char="•"/>
                  <a:defRPr/>
                </a:pPr>
                <a:r>
                  <a:rPr lang="en-GB" u="sng" dirty="0"/>
                  <a:t>Incidence angle</a:t>
                </a:r>
                <a:r>
                  <a:rPr lang="en-GB" dirty="0"/>
                  <a:t> </a:t>
                </a:r>
                <a:r>
                  <a:rPr lang="en-GB" dirty="0" smtClean="0"/>
                  <a:t>0.1, 0.25</a:t>
                </a:r>
                <a:r>
                  <a:rPr lang="en-GB" dirty="0"/>
                  <a:t>, </a:t>
                </a:r>
                <a:r>
                  <a:rPr lang="en-GB" dirty="0" smtClean="0"/>
                  <a:t>0.5, 1 </a:t>
                </a:r>
                <a:r>
                  <a:rPr lang="en-GB" dirty="0" err="1"/>
                  <a:t>deg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3" y="3017397"/>
                <a:ext cx="3956496" cy="2585323"/>
              </a:xfrm>
              <a:prstGeom prst="rect">
                <a:avLst/>
              </a:prstGeom>
              <a:blipFill>
                <a:blip r:embed="rId7"/>
                <a:stretch>
                  <a:fillRect l="-916" t="-698" r="-2443" b="-2093"/>
                </a:stretch>
              </a:blipFill>
              <a:ln w="38100">
                <a:solidFill>
                  <a:schemeClr val="accent1">
                    <a:shade val="9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5" y="1198694"/>
            <a:ext cx="5838564" cy="1173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6112" y="6217739"/>
            <a:ext cx="3363775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825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REFLECTOMETER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8248" y="801614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BESSYII “Optics”</a:t>
            </a:r>
            <a:r>
              <a:rPr lang="en-US" dirty="0"/>
              <a:t> beamline</a:t>
            </a:r>
          </a:p>
        </p:txBody>
      </p:sp>
    </p:spTree>
    <p:extLst>
      <p:ext uri="{BB962C8B-B14F-4D97-AF65-F5344CB8AC3E}">
        <p14:creationId xmlns:p14="http://schemas.microsoft.com/office/powerpoint/2010/main" val="15772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53220"/>
          <a:stretch/>
        </p:blipFill>
        <p:spPr>
          <a:xfrm>
            <a:off x="1954070" y="118349"/>
            <a:ext cx="3917340" cy="3587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1" r="-50"/>
          <a:stretch/>
        </p:blipFill>
        <p:spPr>
          <a:xfrm>
            <a:off x="7719465" y="144379"/>
            <a:ext cx="4466122" cy="35823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84705" y="144379"/>
            <a:ext cx="0" cy="6487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6398" y="3781906"/>
            <a:ext cx="422134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θ/2θ</a:t>
            </a:r>
            <a:r>
              <a:rPr lang="en-GB" dirty="0" smtClean="0"/>
              <a:t> geometry allows to detect the specular reflected signal.</a:t>
            </a:r>
          </a:p>
          <a:p>
            <a:pPr algn="just"/>
            <a:r>
              <a:rPr lang="en-GB" b="1" dirty="0" smtClean="0"/>
              <a:t>Two possible way</a:t>
            </a:r>
            <a:endParaRPr lang="en-US" b="1" dirty="0"/>
          </a:p>
        </p:txBody>
      </p:sp>
      <p:sp>
        <p:nvSpPr>
          <p:cNvPr id="21" name="Down Arrow 20"/>
          <p:cNvSpPr/>
          <p:nvPr/>
        </p:nvSpPr>
        <p:spPr>
          <a:xfrm>
            <a:off x="1197333" y="4744585"/>
            <a:ext cx="442762" cy="4723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753849" y="4753545"/>
            <a:ext cx="442762" cy="4723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1373" y="5259277"/>
            <a:ext cx="238706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Fixed </a:t>
            </a:r>
            <a:r>
              <a:rPr lang="en-GB" dirty="0" smtClean="0"/>
              <a:t>θ/2θ</a:t>
            </a:r>
          </a:p>
          <a:p>
            <a:r>
              <a:rPr lang="en-GB" dirty="0" smtClean="0"/>
              <a:t>Beam Energy Scan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20200" y="5245950"/>
            <a:ext cx="231006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Fixed Beam </a:t>
            </a:r>
            <a:r>
              <a:rPr lang="en-GB" dirty="0" smtClean="0"/>
              <a:t>Energy</a:t>
            </a:r>
          </a:p>
          <a:p>
            <a:r>
              <a:rPr lang="en-GB" dirty="0" smtClean="0"/>
              <a:t>θ/2θ Scan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443620" y="3781906"/>
            <a:ext cx="2107926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Contemporary, the current generated on the  insulated sample is detected for </a:t>
            </a:r>
            <a:r>
              <a:rPr lang="en-GB" b="1" dirty="0" smtClean="0"/>
              <a:t>PY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7688447" y="3781906"/>
            <a:ext cx="4369866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Fixed energy and incident angle.</a:t>
            </a:r>
          </a:p>
          <a:p>
            <a:pPr algn="just"/>
            <a:r>
              <a:rPr lang="en-GB" dirty="0" smtClean="0"/>
              <a:t>The detector moves around the sample mapping the </a:t>
            </a:r>
            <a:r>
              <a:rPr lang="en-GB" b="1" dirty="0" smtClean="0"/>
              <a:t>angular distribution</a:t>
            </a:r>
            <a:r>
              <a:rPr lang="en-GB" dirty="0" smtClean="0"/>
              <a:t>  of the Reflected and Scattered signal.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 rot="16200000">
            <a:off x="-1265455" y="1183632"/>
            <a:ext cx="2670459" cy="303196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Italy</a:t>
            </a:r>
            <a:r>
              <a:rPr lang="it-IT" dirty="0" smtClean="0">
                <a:solidFill>
                  <a:schemeClr val="bg1"/>
                </a:solidFill>
              </a:rPr>
              <a:t>, La Biodola </a:t>
            </a:r>
            <a:r>
              <a:rPr lang="it-IT" dirty="0" err="1" smtClean="0">
                <a:solidFill>
                  <a:schemeClr val="bg1"/>
                </a:solidFill>
              </a:rPr>
              <a:t>Bay</a:t>
            </a:r>
            <a:r>
              <a:rPr lang="it-IT" dirty="0" smtClean="0">
                <a:solidFill>
                  <a:schemeClr val="bg1"/>
                </a:solidFill>
              </a:rPr>
              <a:t>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9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03164" y="5955960"/>
                <a:ext cx="1585501" cy="8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164" y="5955960"/>
                <a:ext cx="1585501" cy="879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14588" y="5930117"/>
                <a:ext cx="1585501" cy="92788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𝑃𝑌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588" y="5930117"/>
                <a:ext cx="1585501" cy="927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Down Arrow 27"/>
          <p:cNvSpPr/>
          <p:nvPr/>
        </p:nvSpPr>
        <p:spPr>
          <a:xfrm>
            <a:off x="6285296" y="5536232"/>
            <a:ext cx="442762" cy="369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>
            <a:stCxn id="24" idx="2"/>
            <a:endCxn id="4" idx="3"/>
          </p:cNvCxnSpPr>
          <p:nvPr/>
        </p:nvCxnSpPr>
        <p:spPr>
          <a:xfrm rot="5400000">
            <a:off x="3480160" y="5900787"/>
            <a:ext cx="503576" cy="48656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stCxn id="23" idx="2"/>
            <a:endCxn id="4" idx="1"/>
          </p:cNvCxnSpPr>
          <p:nvPr/>
        </p:nvCxnSpPr>
        <p:spPr>
          <a:xfrm rot="16200000" flipH="1">
            <a:off x="1413911" y="5906603"/>
            <a:ext cx="490249" cy="48825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82900" y="2642414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51413" y="957649"/>
            <a:ext cx="458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ymbol" panose="05050102010706020507" pitchFamily="18" charset="2"/>
                <a:sym typeface="Symbol" panose="05050102010706020507" pitchFamily="18" charset="2"/>
              </a:rPr>
              <a:t>F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10884571" y="1032117"/>
            <a:ext cx="45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ym typeface="Symbol" panose="05050102010706020507" pitchFamily="18" charset="2"/>
              </a:rPr>
              <a:t></a:t>
            </a:r>
            <a:r>
              <a:rPr lang="en-US" sz="2800" b="1" baseline="-25000" dirty="0">
                <a:sym typeface="Symbol" panose="05050102010706020507" pitchFamily="18" charset="2"/>
              </a:rPr>
              <a:t>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70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334" y="49936"/>
            <a:ext cx="3892412" cy="523220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Investigated Samples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42439" r="14149" b="30195"/>
          <a:stretch/>
        </p:blipFill>
        <p:spPr>
          <a:xfrm rot="5400000">
            <a:off x="4013035" y="2817087"/>
            <a:ext cx="3650245" cy="934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87" y="1474230"/>
            <a:ext cx="2729695" cy="3639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04" y="1478246"/>
            <a:ext cx="1575541" cy="1267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54" y="3152441"/>
            <a:ext cx="1509653" cy="95264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0854432" y="2757945"/>
            <a:ext cx="517256" cy="382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187327" y="2441484"/>
            <a:ext cx="198573" cy="256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39952" y="1354788"/>
            <a:ext cx="126028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r>
              <a:rPr lang="en-GB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GB" sz="32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endParaRPr lang="en-GB" sz="32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866068" y="1489215"/>
            <a:ext cx="972671" cy="12473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316171" y="2438752"/>
            <a:ext cx="818228" cy="698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1442027" y="2736574"/>
            <a:ext cx="397145" cy="41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405824" y="2438752"/>
            <a:ext cx="386523" cy="7013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20806" y="3644951"/>
            <a:ext cx="8322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 </a:t>
            </a:r>
            <a:r>
              <a:rPr lang="en-GB" sz="24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endParaRPr lang="en-GB" sz="2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5649321" y="4998788"/>
            <a:ext cx="461665" cy="10435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dirty="0"/>
              <a:t>LHC Cu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7604856" y="3821981"/>
            <a:ext cx="461665" cy="1752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dirty="0" smtClean="0"/>
              <a:t>LHC </a:t>
            </a:r>
            <a:r>
              <a:rPr lang="it-IT" dirty="0" err="1" smtClean="0"/>
              <a:t>Saw</a:t>
            </a:r>
            <a:r>
              <a:rPr lang="it-IT" dirty="0" smtClean="0"/>
              <a:t> </a:t>
            </a:r>
            <a:r>
              <a:rPr lang="it-IT" dirty="0" err="1"/>
              <a:t>Tooth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10437502" y="4823947"/>
            <a:ext cx="461665" cy="13932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</a:lstStyle>
          <a:p>
            <a:r>
              <a:rPr lang="it-IT" dirty="0"/>
              <a:t>LASE  Cu</a:t>
            </a:r>
            <a:endParaRPr lang="en-US" dirty="0"/>
          </a:p>
        </p:txBody>
      </p:sp>
      <p:pic>
        <p:nvPicPr>
          <p:cNvPr id="38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64" y="1958644"/>
            <a:ext cx="3204093" cy="24030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32648" y="4375187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 (different Roughness)</a:t>
            </a:r>
          </a:p>
          <a:p>
            <a:r>
              <a:rPr lang="en-US" dirty="0" smtClean="0"/>
              <a:t>Cu+ amorphous Carbon Thin Film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92400" y="6184900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And: NEG, Stainless Steel, ...</a:t>
            </a:r>
            <a:endParaRPr lang="en-US" dirty="0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40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Immagine 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7645"/>
          <a:stretch/>
        </p:blipFill>
        <p:spPr>
          <a:xfrm>
            <a:off x="6467689" y="2114211"/>
            <a:ext cx="2736000" cy="23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334" y="49936"/>
            <a:ext cx="3892412" cy="523220"/>
          </a:xfrm>
          <a:prstGeom prst="rect">
            <a:avLst/>
          </a:prstGeom>
          <a:noFill/>
          <a:ln>
            <a:solidFill>
              <a:schemeClr val="accent1">
                <a:shade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Investigated Samples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42439" r="14149" b="30195"/>
          <a:stretch/>
        </p:blipFill>
        <p:spPr>
          <a:xfrm rot="5400000">
            <a:off x="4013035" y="2817087"/>
            <a:ext cx="3650245" cy="934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87" y="1474230"/>
            <a:ext cx="2729695" cy="3639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04" y="1478246"/>
            <a:ext cx="1575541" cy="1267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54" y="3152441"/>
            <a:ext cx="1509653" cy="95264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0854432" y="2757945"/>
            <a:ext cx="517256" cy="382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187327" y="2441484"/>
            <a:ext cx="198573" cy="256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39952" y="1354788"/>
            <a:ext cx="126028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r>
              <a:rPr lang="en-GB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GB" sz="32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endParaRPr lang="en-GB" sz="32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866068" y="1489215"/>
            <a:ext cx="972671" cy="12473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316171" y="2438752"/>
            <a:ext cx="818228" cy="698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1442027" y="2736574"/>
            <a:ext cx="397145" cy="4158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405824" y="2438752"/>
            <a:ext cx="386523" cy="7013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20806" y="3644951"/>
            <a:ext cx="8322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 </a:t>
            </a:r>
            <a:r>
              <a:rPr lang="en-GB" sz="24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endParaRPr lang="en-GB" sz="2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5649321" y="4998788"/>
            <a:ext cx="461665" cy="10435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b="1" dirty="0"/>
              <a:t>LHC Cu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7604856" y="3821981"/>
            <a:ext cx="461665" cy="17527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b="1" dirty="0" smtClean="0"/>
              <a:t>LHC </a:t>
            </a:r>
            <a:r>
              <a:rPr lang="it-IT" b="1" dirty="0" err="1" smtClean="0"/>
              <a:t>Saw</a:t>
            </a:r>
            <a:r>
              <a:rPr lang="it-IT" b="1" dirty="0" smtClean="0"/>
              <a:t> </a:t>
            </a:r>
            <a:r>
              <a:rPr lang="it-IT" b="1" dirty="0" err="1"/>
              <a:t>Tooth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10437502" y="4823947"/>
            <a:ext cx="461665" cy="13932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</a:lstStyle>
          <a:p>
            <a:r>
              <a:rPr lang="it-IT" b="1" dirty="0"/>
              <a:t>LASE  Cu</a:t>
            </a:r>
            <a:endParaRPr lang="en-US" b="1" dirty="0"/>
          </a:p>
        </p:txBody>
      </p:sp>
      <p:pic>
        <p:nvPicPr>
          <p:cNvPr id="38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64" y="1958644"/>
            <a:ext cx="3204093" cy="24030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32648" y="4375187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 (different Roughness)</a:t>
            </a:r>
          </a:p>
          <a:p>
            <a:r>
              <a:rPr lang="en-US" dirty="0" smtClean="0"/>
              <a:t>Cu+ amorphous Carbon Thin Film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92400" y="6184900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And: NEG, Stainless Steel, ...</a:t>
            </a:r>
            <a:endParaRPr lang="en-US" dirty="0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40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Immagine 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7645"/>
          <a:stretch/>
        </p:blipFill>
        <p:spPr>
          <a:xfrm>
            <a:off x="6467689" y="2114211"/>
            <a:ext cx="2736000" cy="23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941" y="0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Specular Reflectivity</a:t>
            </a:r>
            <a:endParaRPr lang="en-US" sz="2400" b="1" u="sng" dirty="0"/>
          </a:p>
        </p:txBody>
      </p:sp>
      <p:sp>
        <p:nvSpPr>
          <p:cNvPr id="13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5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53220"/>
          <a:stretch/>
        </p:blipFill>
        <p:spPr>
          <a:xfrm>
            <a:off x="135994" y="440713"/>
            <a:ext cx="1323156" cy="1211672"/>
          </a:xfrm>
          <a:prstGeom prst="rect">
            <a:avLst/>
          </a:prstGeom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562" y="3944625"/>
            <a:ext cx="4748057" cy="263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0" y="408682"/>
            <a:ext cx="4748055" cy="2635200"/>
          </a:xfrm>
          <a:prstGeom prst="rect">
            <a:avLst/>
          </a:prstGeom>
        </p:spPr>
      </p:pic>
      <p:pic>
        <p:nvPicPr>
          <p:cNvPr id="26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6" y="2350648"/>
            <a:ext cx="1008000" cy="756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42439" r="14149" b="30195"/>
          <a:stretch/>
        </p:blipFill>
        <p:spPr>
          <a:xfrm rot="5400000">
            <a:off x="10778646" y="2285500"/>
            <a:ext cx="2139159" cy="547688"/>
          </a:xfrm>
          <a:prstGeom prst="rect">
            <a:avLst/>
          </a:prstGeom>
        </p:spPr>
      </p:pic>
      <p:pic>
        <p:nvPicPr>
          <p:cNvPr id="30" name="Immagine 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7645"/>
          <a:stretch/>
        </p:blipFill>
        <p:spPr>
          <a:xfrm>
            <a:off x="542250" y="5554165"/>
            <a:ext cx="989195" cy="8508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36" y="5685366"/>
            <a:ext cx="731480" cy="58843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14" y="408682"/>
            <a:ext cx="4748055" cy="263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8797" y="842216"/>
            <a:ext cx="715808" cy="26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4830" y="695128"/>
            <a:ext cx="717550" cy="240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8872" y="997535"/>
            <a:ext cx="866832" cy="31447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976718" y="1104097"/>
            <a:ext cx="0" cy="2349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555038" y="931418"/>
            <a:ext cx="1587" cy="4984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9412288" y="1311275"/>
            <a:ext cx="1588" cy="2663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1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9"/>
          <a:stretch/>
        </p:blipFill>
        <p:spPr bwMode="auto">
          <a:xfrm>
            <a:off x="1578214" y="3944625"/>
            <a:ext cx="4752000" cy="263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rto="http://schemas.microsoft.com/office/word/2006/arto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3884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941" y="0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Specular Reflectivity</a:t>
            </a:r>
            <a:endParaRPr lang="en-US" sz="2400" b="1" u="sng" dirty="0"/>
          </a:p>
        </p:txBody>
      </p:sp>
      <p:sp>
        <p:nvSpPr>
          <p:cNvPr id="13" name="Footer Placeholder 6"/>
          <p:cNvSpPr txBox="1">
            <a:spLocks/>
          </p:cNvSpPr>
          <p:nvPr/>
        </p:nvSpPr>
        <p:spPr>
          <a:xfrm rot="16200000">
            <a:off x="-1265455" y="1183632"/>
            <a:ext cx="2670459" cy="303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/>
                </a:solidFill>
              </a:rPr>
              <a:t>Italy, La Biodola Bay, Isola d'Elba 3-7June ‘18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221373" y="662592"/>
            <a:ext cx="1152399" cy="556667"/>
          </a:xfrm>
          <a:prstGeom prst="rect">
            <a:avLst/>
          </a:prstGeom>
        </p:spPr>
      </p:pic>
      <p:sp>
        <p:nvSpPr>
          <p:cNvPr id="15" name="Footer Placeholder 6"/>
          <p:cNvSpPr txBox="1">
            <a:spLocks/>
          </p:cNvSpPr>
          <p:nvPr/>
        </p:nvSpPr>
        <p:spPr>
          <a:xfrm rot="16200000">
            <a:off x="-1897259" y="5034245"/>
            <a:ext cx="3953827" cy="148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Liedl A. et al. -</a:t>
            </a:r>
            <a:r>
              <a:rPr lang="en-US" dirty="0">
                <a:solidFill>
                  <a:schemeClr val="bg1"/>
                </a:solidFill>
              </a:rPr>
              <a:t>Photo reflectivity and </a:t>
            </a:r>
            <a:r>
              <a:rPr lang="en-US" dirty="0" smtClean="0">
                <a:solidFill>
                  <a:schemeClr val="bg1"/>
                </a:solidFill>
              </a:rPr>
              <a:t>PEY  </a:t>
            </a:r>
            <a:r>
              <a:rPr lang="en-US" dirty="0">
                <a:solidFill>
                  <a:schemeClr val="bg1"/>
                </a:solidFill>
              </a:rPr>
              <a:t>of technical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53220"/>
          <a:stretch/>
        </p:blipFill>
        <p:spPr>
          <a:xfrm>
            <a:off x="135994" y="440713"/>
            <a:ext cx="1323156" cy="1211672"/>
          </a:xfrm>
          <a:prstGeom prst="rect">
            <a:avLst/>
          </a:prstGeom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562" y="3944625"/>
            <a:ext cx="4748057" cy="263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0" y="408682"/>
            <a:ext cx="4748056" cy="2635200"/>
          </a:xfrm>
          <a:prstGeom prst="rect">
            <a:avLst/>
          </a:prstGeom>
        </p:spPr>
      </p:pic>
      <p:pic>
        <p:nvPicPr>
          <p:cNvPr id="26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6" y="2350648"/>
            <a:ext cx="1008000" cy="756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42439" r="14149" b="30195"/>
          <a:stretch/>
        </p:blipFill>
        <p:spPr>
          <a:xfrm rot="5400000">
            <a:off x="10778646" y="2285500"/>
            <a:ext cx="2139159" cy="547688"/>
          </a:xfrm>
          <a:prstGeom prst="rect">
            <a:avLst/>
          </a:prstGeom>
        </p:spPr>
      </p:pic>
      <p:pic>
        <p:nvPicPr>
          <p:cNvPr id="30" name="Immagine 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7645"/>
          <a:stretch/>
        </p:blipFill>
        <p:spPr>
          <a:xfrm>
            <a:off x="542250" y="5554165"/>
            <a:ext cx="989195" cy="8508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36" y="5685366"/>
            <a:ext cx="731480" cy="588433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3150789">
            <a:off x="933171" y="3175320"/>
            <a:ext cx="1051960" cy="585411"/>
          </a:xfrm>
          <a:prstGeom prst="rightArrow">
            <a:avLst/>
          </a:prstGeom>
          <a:solidFill>
            <a:srgbClr val="FFFF00"/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3150789">
            <a:off x="6254092" y="3175320"/>
            <a:ext cx="1051960" cy="585411"/>
          </a:xfrm>
          <a:prstGeom prst="rightArrow">
            <a:avLst/>
          </a:prstGeom>
          <a:solidFill>
            <a:srgbClr val="FFFF00"/>
          </a:solidFill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14" y="408682"/>
            <a:ext cx="4748055" cy="263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0" y="408682"/>
            <a:ext cx="4748055" cy="2635200"/>
          </a:xfrm>
          <a:prstGeom prst="rect">
            <a:avLst/>
          </a:prstGeom>
        </p:spPr>
      </p:pic>
      <p:pic>
        <p:nvPicPr>
          <p:cNvPr id="18" name="Immagine 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9"/>
          <a:stretch/>
        </p:blipFill>
        <p:spPr bwMode="auto">
          <a:xfrm>
            <a:off x="1578214" y="3944625"/>
            <a:ext cx="4752000" cy="263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rto="http://schemas.microsoft.com/office/word/2006/arto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8797" y="842216"/>
            <a:ext cx="715808" cy="261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4830" y="695128"/>
            <a:ext cx="717550" cy="2406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8872" y="997535"/>
            <a:ext cx="866832" cy="314479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7976718" y="1104097"/>
            <a:ext cx="0" cy="2349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555038" y="931418"/>
            <a:ext cx="1587" cy="4984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412288" y="1311275"/>
            <a:ext cx="1588" cy="2663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3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2841</TotalTime>
  <Words>1798</Words>
  <Application>Microsoft Office PowerPoint</Application>
  <PresentationFormat>Widescreen</PresentationFormat>
  <Paragraphs>582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ＭＳ 明朝</vt:lpstr>
      <vt:lpstr>Symbol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Liedl</dc:creator>
  <cp:lastModifiedBy>Andrea Liedl</cp:lastModifiedBy>
  <cp:revision>96</cp:revision>
  <dcterms:created xsi:type="dcterms:W3CDTF">2018-05-17T08:09:39Z</dcterms:created>
  <dcterms:modified xsi:type="dcterms:W3CDTF">2018-06-04T18:00:34Z</dcterms:modified>
</cp:coreProperties>
</file>