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69" r:id="rId2"/>
    <p:sldId id="285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3" r:id="rId14"/>
    <p:sldId id="286" r:id="rId15"/>
    <p:sldId id="287" r:id="rId16"/>
    <p:sldId id="267" r:id="rId17"/>
    <p:sldId id="257" r:id="rId18"/>
    <p:sldId id="259" r:id="rId19"/>
    <p:sldId id="265" r:id="rId20"/>
    <p:sldId id="258" r:id="rId21"/>
    <p:sldId id="266" r:id="rId22"/>
    <p:sldId id="263" r:id="rId23"/>
    <p:sldId id="288" r:id="rId24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88752B2-D688-45B7-87EC-F4C694DC3055}" type="datetimeFigureOut">
              <a:rPr lang="it-IT" smtClean="0"/>
              <a:pPr/>
              <a:t>01/06/2011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F362F46-7889-4B79-8935-8F24A2AD58C4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33590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62F46-7889-4B79-8935-8F24A2AD58C4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39832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39E6-CFDC-40F1-B8D4-80D0D2FB2944}" type="datetime1">
              <a:rPr lang="it-IT" smtClean="0"/>
              <a:pPr/>
              <a:t>01/06/2011</a:t>
            </a:fld>
            <a:endParaRPr lang="it-IT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4954-ED73-4C01-B744-58F6E4681CAD}" type="datetime1">
              <a:rPr lang="it-IT" smtClean="0"/>
              <a:pPr/>
              <a:t>01/06/2011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95D3-5B41-48D2-8254-5E611DFA3CEE}" type="datetime1">
              <a:rPr lang="it-IT" smtClean="0"/>
              <a:pPr/>
              <a:t>01/06/2011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8A19-C4DF-4AC6-BCC7-6959F52BBFB2}" type="datetime1">
              <a:rPr lang="it-IT" smtClean="0"/>
              <a:pPr/>
              <a:t>01/06/2011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86DE-3513-4E2A-997E-306559CDAF05}" type="datetime1">
              <a:rPr lang="it-IT" smtClean="0"/>
              <a:pPr/>
              <a:t>01/06/2011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7A41E1B-4F70-4964-A407-84C68BE8251C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3E11-E4F9-471A-A9B1-472400145A2A}" type="datetime1">
              <a:rPr lang="it-IT" smtClean="0"/>
              <a:pPr/>
              <a:t>01/06/2011</a:t>
            </a:fld>
            <a:endParaRPr lang="it-I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1185-9274-43B2-80BD-7C653A529BC8}" type="datetime1">
              <a:rPr lang="it-IT" smtClean="0"/>
              <a:pPr/>
              <a:t>01/06/2011</a:t>
            </a:fld>
            <a:endParaRPr lang="it-I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FDB3-8861-400C-AB9A-71C378B802F2}" type="datetime1">
              <a:rPr lang="it-IT" smtClean="0"/>
              <a:pPr/>
              <a:t>01/06/2011</a:t>
            </a:fld>
            <a:endParaRPr lang="it-I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AF81-57BF-4FA3-9B40-546EF358E3DD}" type="datetime1">
              <a:rPr lang="it-IT" smtClean="0"/>
              <a:pPr/>
              <a:t>01/06/2011</a:t>
            </a:fld>
            <a:endParaRPr lang="it-I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22C-07C0-4252-9953-79DD7672F296}" type="datetime1">
              <a:rPr lang="it-IT" smtClean="0"/>
              <a:pPr/>
              <a:t>01/06/2011</a:t>
            </a:fld>
            <a:endParaRPr lang="it-I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5B46-F5ED-4866-9D7B-F4DB0DAC9978}" type="datetime1">
              <a:rPr lang="it-IT" smtClean="0"/>
              <a:pPr/>
              <a:t>01/06/2011</a:t>
            </a:fld>
            <a:endParaRPr lang="it-I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7A41E1B-4F70-4964-A407-84C68BE8251C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AFEE2B-9D0C-47B2-B795-B9802EB3FDF1}" type="datetime1">
              <a:rPr lang="it-IT" smtClean="0"/>
              <a:pPr/>
              <a:t>01/06/2011</a:t>
            </a:fld>
            <a:endParaRPr lang="it-I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7A41E1B-4F70-4964-A407-84C68BE8251C}" type="slidenum">
              <a:rPr lang="it-IT" smtClean="0"/>
              <a:pPr/>
              <a:t>‹Nº›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611560" y="3429000"/>
            <a:ext cx="7992888" cy="1600200"/>
          </a:xfrm>
        </p:spPr>
        <p:txBody>
          <a:bodyPr>
            <a:normAutofit/>
          </a:bodyPr>
          <a:lstStyle/>
          <a:p>
            <a:r>
              <a:rPr lang="it-IT" dirty="0" smtClean="0"/>
              <a:t>M. Rama, N. Neri, </a:t>
            </a:r>
            <a:r>
              <a:rPr lang="it-IT" dirty="0" smtClean="0"/>
              <a:t>M. Giorgi, F</a:t>
            </a:r>
            <a:r>
              <a:rPr lang="it-IT" dirty="0" smtClean="0"/>
              <a:t>. </a:t>
            </a:r>
            <a:r>
              <a:rPr lang="it-IT" dirty="0" smtClean="0"/>
              <a:t>Martínez-Vidal, A. Oyanguren</a:t>
            </a:r>
            <a:endParaRPr lang="it-IT" dirty="0" smtClean="0"/>
          </a:p>
          <a:p>
            <a:r>
              <a:rPr lang="it-IT" dirty="0" smtClean="0"/>
              <a:t>XVII SuperB Workshop and Kick Off Meeting, Elba, </a:t>
            </a:r>
            <a:r>
              <a:rPr lang="it-IT" dirty="0" smtClean="0"/>
              <a:t>2011</a:t>
            </a:r>
          </a:p>
          <a:p>
            <a:endParaRPr lang="it-IT" dirty="0" smtClean="0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71600" y="1628800"/>
            <a:ext cx="6984776" cy="1134616"/>
          </a:xfrm>
          <a:ln/>
        </p:spPr>
        <p:txBody>
          <a:bodyPr lIns="64291" tIns="32146" rIns="64291" bIns="32146">
            <a:no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Time-dependent analyses at 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400" b="1" baseline="3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-D</a:t>
            </a:r>
            <a:r>
              <a:rPr lang="en-US" sz="44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threshold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</a:t>
            </a:fld>
            <a:endParaRPr lang="it-IT"/>
          </a:p>
        </p:txBody>
      </p:sp>
      <p:cxnSp>
        <p:nvCxnSpPr>
          <p:cNvPr id="7" name="6 Conector recto"/>
          <p:cNvCxnSpPr/>
          <p:nvPr/>
        </p:nvCxnSpPr>
        <p:spPr>
          <a:xfrm>
            <a:off x="3347864" y="2276872"/>
            <a:ext cx="432048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165870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507288" cy="738336"/>
          </a:xfrm>
          <a:ln/>
        </p:spPr>
        <p:txBody>
          <a:bodyPr lIns="64291" tIns="32146" rIns="64291" bIns="32146">
            <a:noAutofit/>
          </a:bodyPr>
          <a:lstStyle/>
          <a:p>
            <a:r>
              <a:rPr lang="en-US" b="1" dirty="0"/>
              <a:t>Time-dependent </a:t>
            </a:r>
            <a:r>
              <a:rPr lang="en-US" b="1" dirty="0" err="1"/>
              <a:t>Dalitz</a:t>
            </a:r>
            <a:r>
              <a:rPr lang="en-US" b="1" dirty="0"/>
              <a:t> plot analyses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73174" y="1196752"/>
            <a:ext cx="8188523" cy="1714500"/>
          </a:xfrm>
          <a:ln/>
        </p:spPr>
        <p:txBody>
          <a:bodyPr lIns="64291" tIns="32146" rIns="64291" bIns="32146">
            <a:normAutofit/>
          </a:bodyPr>
          <a:lstStyle/>
          <a:p>
            <a:pPr marL="625056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Self-conjugate modes allow to extract mixing and CP violation parameters without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baseline="32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latin typeface="Times New Roman Bar" pitchFamily="18" charset="0"/>
                <a:cs typeface="Times New Roman Bar" pitchFamily="18" charset="0"/>
              </a:rPr>
              <a:t>D</a:t>
            </a:r>
            <a:r>
              <a:rPr lang="en-US" sz="2000" baseline="32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relative phase ambiguity when assuming CP is conserved in the decay.</a:t>
            </a:r>
          </a:p>
        </p:txBody>
      </p:sp>
      <p:grpSp>
        <p:nvGrpSpPr>
          <p:cNvPr id="2" name="Gruppo 1"/>
          <p:cNvGrpSpPr/>
          <p:nvPr/>
        </p:nvGrpSpPr>
        <p:grpSpPr>
          <a:xfrm>
            <a:off x="4572000" y="2132856"/>
            <a:ext cx="3339703" cy="767953"/>
            <a:chOff x="5509617" y="2893219"/>
            <a:chExt cx="3339703" cy="767953"/>
          </a:xfrm>
        </p:grpSpPr>
        <p:pic>
          <p:nvPicPr>
            <p:cNvPr id="24579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9617" y="2893219"/>
              <a:ext cx="3339703" cy="767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2" name="Rectangle 6"/>
            <p:cNvSpPr>
              <a:spLocks/>
            </p:cNvSpPr>
            <p:nvPr/>
          </p:nvSpPr>
          <p:spPr bwMode="auto">
            <a:xfrm>
              <a:off x="5509617" y="2911078"/>
              <a:ext cx="303609" cy="241102"/>
            </a:xfrm>
            <a:prstGeom prst="rect">
              <a:avLst/>
            </a:prstGeom>
            <a:solidFill>
              <a:schemeClr val="bg1"/>
            </a:solidFill>
            <a:ln w="25400" cap="flat">
              <a:solidFill>
                <a:schemeClr val="bg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it-IT"/>
            </a:p>
          </p:txBody>
        </p:sp>
      </p:grp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5536" y="2996952"/>
            <a:ext cx="8188523" cy="1714500"/>
          </a:xfrm>
          <a:prstGeom prst="rect">
            <a:avLst/>
          </a:prstGeom>
          <a:ln/>
        </p:spPr>
        <p:txBody>
          <a:bodyPr vert="horz" lIns="64291" tIns="32146" rIns="64291" bIns="32146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5056"/>
            <a:r>
              <a:rPr lang="en-US" sz="2000" dirty="0" smtClean="0">
                <a:latin typeface="Times New Roman" pitchFamily="18" charset="0"/>
                <a:ea typeface="Gill Sans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ea typeface="Gill Sans" charset="0"/>
                <a:cs typeface="Times New Roman" pitchFamily="18" charset="0"/>
              </a:rPr>
              <a:t>SM we expect CPV in the D</a:t>
            </a:r>
            <a:r>
              <a:rPr lang="en-US" sz="2000" baseline="32000" dirty="0">
                <a:latin typeface="Times New Roman" pitchFamily="18" charset="0"/>
                <a:ea typeface="Gill Sans" charset="0"/>
                <a:cs typeface="Times New Roman" pitchFamily="18" charset="0"/>
              </a:rPr>
              <a:t>0 </a:t>
            </a:r>
            <a:r>
              <a:rPr lang="en-US" sz="2000" dirty="0">
                <a:latin typeface="Times New Roman" pitchFamily="18" charset="0"/>
                <a:ea typeface="Gill Sans" charset="0"/>
                <a:cs typeface="Times New Roman" pitchFamily="18" charset="0"/>
              </a:rPr>
              <a:t>decay due to CPV in K</a:t>
            </a:r>
            <a:r>
              <a:rPr lang="en-US" sz="2000" baseline="-6000" dirty="0">
                <a:latin typeface="Times New Roman" pitchFamily="18" charset="0"/>
                <a:ea typeface="Gill Sans" charset="0"/>
                <a:cs typeface="Times New Roman" pitchFamily="18" charset="0"/>
              </a:rPr>
              <a:t>S</a:t>
            </a:r>
            <a:r>
              <a:rPr lang="en-US" sz="2000" dirty="0">
                <a:latin typeface="Times New Roman" pitchFamily="18" charset="0"/>
                <a:ea typeface="Gill Sans" charset="0"/>
                <a:cs typeface="Times New Roman" pitchFamily="18" charset="0"/>
              </a:rPr>
              <a:t> mixing at the level of </a:t>
            </a:r>
            <a:r>
              <a:rPr lang="en-US" sz="2000" dirty="0" smtClean="0">
                <a:latin typeface="Times New Roman" pitchFamily="18" charset="0"/>
                <a:ea typeface="Gill Sans" charset="0"/>
                <a:cs typeface="Times New Roman" pitchFamily="18" charset="0"/>
              </a:rPr>
              <a:t>3x10</a:t>
            </a:r>
            <a:r>
              <a:rPr lang="en-US" sz="2000" baseline="32000" dirty="0" smtClean="0">
                <a:latin typeface="Times New Roman" pitchFamily="18" charset="0"/>
                <a:ea typeface="Gill Sans" charset="0"/>
                <a:cs typeface="Times New Roman" pitchFamily="18" charset="0"/>
              </a:rPr>
              <a:t>-3</a:t>
            </a:r>
            <a:r>
              <a:rPr lang="en-US" sz="2000" dirty="0">
                <a:latin typeface="Times New Roman" pitchFamily="18" charset="0"/>
                <a:ea typeface="Gill Sans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ea typeface="Gill Sans" charset="0"/>
              <a:cs typeface="Times New Roman" pitchFamily="18" charset="0"/>
            </a:endParaRPr>
          </a:p>
          <a:p>
            <a:pPr marL="899376" lvl="1"/>
            <a:r>
              <a:rPr lang="en-US" sz="1800" dirty="0" smtClean="0">
                <a:latin typeface="Times New Roman" pitchFamily="18" charset="0"/>
                <a:ea typeface="Gill Sans" charset="0"/>
                <a:cs typeface="Times New Roman" pitchFamily="18" charset="0"/>
              </a:rPr>
              <a:t>Is </a:t>
            </a:r>
            <a:r>
              <a:rPr lang="en-US" sz="1800" dirty="0">
                <a:latin typeface="Times New Roman" pitchFamily="18" charset="0"/>
                <a:ea typeface="Gill Sans" charset="0"/>
                <a:cs typeface="Times New Roman" pitchFamily="18" charset="0"/>
              </a:rPr>
              <a:t>the above assumption still valid for the precision that we aim at </a:t>
            </a:r>
            <a:r>
              <a:rPr lang="en-US" sz="1800" dirty="0" err="1">
                <a:latin typeface="Times New Roman" pitchFamily="18" charset="0"/>
                <a:ea typeface="Gill Sans" charset="0"/>
                <a:cs typeface="Times New Roman" pitchFamily="18" charset="0"/>
              </a:rPr>
              <a:t>SuperB</a:t>
            </a:r>
            <a:r>
              <a:rPr lang="en-US" sz="1800" dirty="0">
                <a:latin typeface="Times New Roman" pitchFamily="18" charset="0"/>
                <a:ea typeface="Gill Sans" charset="0"/>
                <a:cs typeface="Times New Roman" pitchFamily="18" charset="0"/>
              </a:rPr>
              <a:t>? </a:t>
            </a:r>
          </a:p>
          <a:p>
            <a:pPr marL="625056"/>
            <a:endParaRPr lang="en-US" sz="2100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395536" y="4653136"/>
            <a:ext cx="8188523" cy="1714500"/>
          </a:xfrm>
          <a:prstGeom prst="rect">
            <a:avLst/>
          </a:prstGeom>
          <a:ln/>
        </p:spPr>
        <p:txBody>
          <a:bodyPr vert="horz" lIns="64291" tIns="32146" rIns="64291" bIns="32146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5056"/>
            <a:r>
              <a:rPr lang="en-US" sz="2000" dirty="0" err="1" smtClean="0">
                <a:latin typeface="Times New Roman" pitchFamily="18" charset="0"/>
                <a:ea typeface="Gill Sans" charset="0"/>
                <a:cs typeface="Times New Roman" pitchFamily="18" charset="0"/>
              </a:rPr>
              <a:t>Dalitz</a:t>
            </a:r>
            <a:r>
              <a:rPr lang="en-US" sz="2000" dirty="0" smtClean="0">
                <a:latin typeface="Times New Roman" pitchFamily="18" charset="0"/>
                <a:ea typeface="Gill Sans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ea typeface="Gill Sans" charset="0"/>
                <a:cs typeface="Times New Roman" pitchFamily="18" charset="0"/>
              </a:rPr>
              <a:t>model uncertainty can be reduced using Psi(3770) data. Is it possible to perform a TDDP analysis in a model independent way for extracting mixing and CPV parameters</a:t>
            </a:r>
            <a:r>
              <a:rPr lang="en-US" sz="2000" dirty="0" smtClean="0">
                <a:latin typeface="Times New Roman" pitchFamily="18" charset="0"/>
                <a:ea typeface="Gill Sans" charset="0"/>
                <a:cs typeface="Times New Roman" pitchFamily="18" charset="0"/>
              </a:rPr>
              <a:t>?  Can we relax the assumption of CP conservation in decays?</a:t>
            </a:r>
            <a:endParaRPr lang="en-US" sz="2000" dirty="0">
              <a:latin typeface="Times New Roman" pitchFamily="18" charset="0"/>
              <a:ea typeface="Gill Sans" charset="0"/>
              <a:cs typeface="Times New Roman" pitchFamily="18" charset="0"/>
            </a:endParaRPr>
          </a:p>
          <a:p>
            <a:pPr marL="625056"/>
            <a:endParaRPr lang="en-US" sz="2100" dirty="0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763042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sz="quarter" idx="1"/>
          </p:nvPr>
        </p:nvSpPr>
        <p:spPr>
          <a:xfrm>
            <a:off x="323528" y="4797152"/>
            <a:ext cx="8568952" cy="1386780"/>
          </a:xfrm>
          <a:ln/>
        </p:spPr>
        <p:txBody>
          <a:bodyPr lIns="64291" tIns="32146" rIns="64291" bIns="32146"/>
          <a:lstStyle/>
          <a:p>
            <a:r>
              <a:rPr lang="en-US" sz="2000" dirty="0">
                <a:latin typeface="Times New Roman" charset="0"/>
                <a:cs typeface="Times New Roman" charset="0"/>
                <a:sym typeface="Times New Roman" charset="0"/>
              </a:rPr>
              <a:t>We are currently trying to understand if there is the possibility to extract mixing and CPV observables in a model independent way and without assuming CP conservation in the decay</a:t>
            </a:r>
            <a:r>
              <a:rPr lang="en-US" sz="2500" dirty="0">
                <a:latin typeface="Times New Roman" charset="0"/>
                <a:cs typeface="Times New Roman" charset="0"/>
                <a:sym typeface="Times New Roman" charset="0"/>
              </a:rPr>
              <a:t>.</a:t>
            </a:r>
            <a:endParaRPr lang="en-US" sz="2500" dirty="0">
              <a:latin typeface="Times New Roman" charset="0"/>
              <a:ea typeface="ヒラギノ明朝 ProN W3" charset="0"/>
              <a:cs typeface="ヒラギノ明朝 ProN W3" charset="0"/>
              <a:sym typeface="Times New Roman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5478"/>
            <a:ext cx="6259711" cy="411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8064896" cy="3659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Rectangle 4"/>
          <p:cNvSpPr>
            <a:spLocks/>
          </p:cNvSpPr>
          <p:nvPr/>
        </p:nvSpPr>
        <p:spPr bwMode="auto">
          <a:xfrm>
            <a:off x="5715285" y="188640"/>
            <a:ext cx="1482328" cy="3839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 anchor="ctr"/>
          <a:lstStyle/>
          <a:p>
            <a:pPr algn="l"/>
            <a:r>
              <a:rPr lang="en-US" sz="2000" dirty="0">
                <a:latin typeface="Times" charset="0"/>
                <a:cs typeface="Times" charset="0"/>
                <a:sym typeface="Times" charset="0"/>
              </a:rPr>
              <a:t>tag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034282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70" y="159619"/>
            <a:ext cx="6259711" cy="411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" y="693167"/>
            <a:ext cx="7133133" cy="4304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3"/>
          <p:cNvSpPr>
            <a:spLocks/>
          </p:cNvSpPr>
          <p:nvPr/>
        </p:nvSpPr>
        <p:spPr bwMode="auto">
          <a:xfrm>
            <a:off x="4860032" y="260648"/>
            <a:ext cx="2218556" cy="26161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700" dirty="0">
                <a:latin typeface="Times" charset="0"/>
                <a:cs typeface="Times" charset="0"/>
                <a:sym typeface="Times" charset="0"/>
              </a:rPr>
              <a:t>for double 3-body decays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323528" y="4994548"/>
            <a:ext cx="8568952" cy="1386780"/>
          </a:xfrm>
          <a:prstGeom prst="rect">
            <a:avLst/>
          </a:prstGeom>
          <a:ln/>
        </p:spPr>
        <p:txBody>
          <a:bodyPr vert="horz" lIns="64291" tIns="32146" rIns="64291" bIns="32146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Times New Roman" charset="0"/>
                <a:sym typeface="Times New Roman" charset="0"/>
              </a:rPr>
              <a:t>We are currently trying to understand if there is the possibility to extract mixing and CPV observables in a model independent way and without assuming CP conservation in the decay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Times New Roman" charset="0"/>
                <a:sym typeface="Times New Roman" charset="0"/>
              </a:rPr>
              <a:t>.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ヒラギノ明朝 ProN W3" charset="0"/>
              <a:cs typeface="ヒラギノ明朝 ProN W3" charset="0"/>
              <a:sym typeface="Times New Roman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05188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7358063" cy="834281"/>
          </a:xfrm>
          <a:ln/>
        </p:spPr>
        <p:txBody>
          <a:bodyPr lIns="64291" tIns="32146" rIns="64291" bIns="32146">
            <a:normAutofit/>
          </a:bodyPr>
          <a:lstStyle/>
          <a:p>
            <a:r>
              <a:rPr lang="en-US" b="1" dirty="0" smtClean="0"/>
              <a:t>CPT/CP and CP/T studies</a:t>
            </a:r>
            <a:endParaRPr lang="en-US" b="1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23528" y="1124744"/>
            <a:ext cx="8280920" cy="1330523"/>
          </a:xfrm>
          <a:ln/>
        </p:spPr>
        <p:txBody>
          <a:bodyPr lIns="64291" tIns="32146" rIns="64291" bIns="32146"/>
          <a:lstStyle/>
          <a:p>
            <a:pPr marL="625056"/>
            <a:r>
              <a:rPr lang="en-US" dirty="0"/>
              <a:t>Exploit quantum coherence as in B</a:t>
            </a:r>
            <a:r>
              <a:rPr lang="en-US" baseline="32000" dirty="0"/>
              <a:t>0</a:t>
            </a:r>
            <a:r>
              <a:rPr lang="en-US" dirty="0"/>
              <a:t>-B</a:t>
            </a:r>
            <a:r>
              <a:rPr lang="en-US" baseline="32000" dirty="0"/>
              <a:t>0</a:t>
            </a:r>
            <a:r>
              <a:rPr lang="en-US" dirty="0"/>
              <a:t>bar case </a:t>
            </a:r>
            <a:r>
              <a:rPr lang="en-US" dirty="0" smtClean="0"/>
              <a:t>where we </a:t>
            </a:r>
            <a:r>
              <a:rPr lang="en-US" dirty="0"/>
              <a:t>use combination of B</a:t>
            </a:r>
            <a:r>
              <a:rPr lang="en-US" baseline="-6000" dirty="0"/>
              <a:t>CP</a:t>
            </a:r>
            <a:r>
              <a:rPr lang="en-US" dirty="0"/>
              <a:t>, B</a:t>
            </a:r>
            <a:r>
              <a:rPr lang="en-US" baseline="-6000" dirty="0"/>
              <a:t>FLAV</a:t>
            </a:r>
            <a:r>
              <a:rPr lang="en-US" dirty="0"/>
              <a:t> for </a:t>
            </a:r>
            <a:r>
              <a:rPr lang="en-US" dirty="0" err="1" smtClean="0"/>
              <a:t>B</a:t>
            </a:r>
            <a:r>
              <a:rPr lang="en-US" baseline="-6000" dirty="0" err="1" smtClean="0"/>
              <a:t>reco</a:t>
            </a:r>
            <a:r>
              <a:rPr lang="en-US" baseline="-6000" dirty="0" smtClean="0"/>
              <a:t>, </a:t>
            </a:r>
            <a:r>
              <a:rPr lang="en-US" dirty="0"/>
              <a:t>B</a:t>
            </a:r>
            <a:r>
              <a:rPr lang="en-US" baseline="-6000" dirty="0"/>
              <a:t>TAG </a:t>
            </a:r>
            <a:r>
              <a:rPr lang="en-US" dirty="0"/>
              <a:t>modes</a:t>
            </a:r>
            <a:r>
              <a:rPr lang="en-US" dirty="0" smtClean="0"/>
              <a:t>.</a:t>
            </a:r>
          </a:p>
          <a:p>
            <a:pPr marL="625056"/>
            <a:r>
              <a:rPr lang="en-US" dirty="0" smtClean="0"/>
              <a:t>This approach might potentially be applied to D</a:t>
            </a:r>
            <a:r>
              <a:rPr lang="en-US" baseline="30000" dirty="0" smtClean="0"/>
              <a:t>0</a:t>
            </a:r>
            <a:r>
              <a:rPr lang="en-US" dirty="0" smtClean="0"/>
              <a:t>-D</a:t>
            </a:r>
            <a:r>
              <a:rPr lang="en-US" baseline="30000" dirty="0" smtClean="0"/>
              <a:t>0</a:t>
            </a:r>
            <a:endParaRPr lang="en-US" baseline="30000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359" y="2669976"/>
            <a:ext cx="1035844" cy="3098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367" y="2500313"/>
            <a:ext cx="4513957" cy="359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Line 5"/>
          <p:cNvSpPr>
            <a:spLocks noChangeShapeType="1"/>
          </p:cNvSpPr>
          <p:nvPr/>
        </p:nvSpPr>
        <p:spPr bwMode="auto">
          <a:xfrm rot="10800000">
            <a:off x="5259586" y="3151064"/>
            <a:ext cx="2652117" cy="1116"/>
          </a:xfrm>
          <a:prstGeom prst="line">
            <a:avLst/>
          </a:prstGeom>
          <a:noFill/>
          <a:ln w="38100" cap="flat">
            <a:solidFill>
              <a:srgbClr val="D90B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H="1">
            <a:off x="3607594" y="3348633"/>
            <a:ext cx="3446859" cy="0"/>
          </a:xfrm>
          <a:prstGeom prst="line">
            <a:avLst/>
          </a:prstGeom>
          <a:noFill/>
          <a:ln w="38100" cap="flat">
            <a:solidFill>
              <a:srgbClr val="D90B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4583" name="AutoShape 7"/>
          <p:cNvSpPr>
            <a:spLocks/>
          </p:cNvSpPr>
          <p:nvPr/>
        </p:nvSpPr>
        <p:spPr bwMode="auto">
          <a:xfrm>
            <a:off x="6545461" y="4991695"/>
            <a:ext cx="1205508" cy="955477"/>
          </a:xfrm>
          <a:prstGeom prst="roundRect">
            <a:avLst>
              <a:gd name="adj" fmla="val 14019"/>
            </a:avLst>
          </a:prstGeom>
          <a:noFill/>
          <a:ln w="25400" cap="flat">
            <a:solidFill>
              <a:srgbClr val="FF2712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rot="10800000" flipH="1">
            <a:off x="5027414" y="5804297"/>
            <a:ext cx="1535906" cy="401836"/>
          </a:xfrm>
          <a:prstGeom prst="line">
            <a:avLst/>
          </a:prstGeom>
          <a:noFill/>
          <a:ln w="38100" cap="flat">
            <a:solidFill>
              <a:srgbClr val="D90B00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4585" name="Rectangle 9"/>
          <p:cNvSpPr>
            <a:spLocks/>
          </p:cNvSpPr>
          <p:nvPr/>
        </p:nvSpPr>
        <p:spPr bwMode="auto">
          <a:xfrm>
            <a:off x="1223367" y="6291352"/>
            <a:ext cx="38545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200" dirty="0">
                <a:latin typeface="Times New Roman" charset="0"/>
                <a:cs typeface="Times New Roman" charset="0"/>
                <a:sym typeface="Times New Roman" charset="0"/>
              </a:rPr>
              <a:t>I</a:t>
            </a:r>
            <a:r>
              <a:rPr lang="en-US" sz="2200" dirty="0" smtClean="0">
                <a:latin typeface="Times New Roman" charset="0"/>
                <a:cs typeface="Times New Roman" charset="0"/>
                <a:sym typeface="Times New Roman" charset="0"/>
              </a:rPr>
              <a:t>mportant </a:t>
            </a:r>
            <a:r>
              <a:rPr lang="en-US" sz="2200" dirty="0">
                <a:latin typeface="Times New Roman" charset="0"/>
                <a:cs typeface="Times New Roman" charset="0"/>
                <a:sym typeface="Times New Roman" charset="0"/>
              </a:rPr>
              <a:t>to have </a:t>
            </a:r>
            <a:r>
              <a:rPr lang="en-US" sz="2200" dirty="0" err="1" smtClean="0">
                <a:latin typeface="Times New Roman" charset="0"/>
                <a:cs typeface="Times New Roman" charset="0"/>
                <a:sym typeface="Times New Roman" charset="0"/>
              </a:rPr>
              <a:t>Δt</a:t>
            </a:r>
            <a:r>
              <a:rPr lang="en-US" sz="2200" dirty="0" smtClean="0">
                <a:latin typeface="Times New Roman" charset="0"/>
                <a:cs typeface="Times New Roman" charset="0"/>
                <a:sym typeface="Times New Roman" charset="0"/>
              </a:rPr>
              <a:t> </a:t>
            </a:r>
            <a:r>
              <a:rPr lang="en-US" sz="2200" dirty="0">
                <a:latin typeface="Times New Roman" charset="0"/>
                <a:cs typeface="Times New Roman" charset="0"/>
                <a:sym typeface="Times New Roman" charset="0"/>
              </a:rPr>
              <a:t>&lt;0 and </a:t>
            </a:r>
            <a:r>
              <a:rPr lang="en-US" sz="2200" dirty="0" err="1" smtClean="0">
                <a:latin typeface="Times New Roman" charset="0"/>
                <a:cs typeface="Times New Roman" charset="0"/>
                <a:sym typeface="Times New Roman" charset="0"/>
              </a:rPr>
              <a:t>Δt</a:t>
            </a:r>
            <a:r>
              <a:rPr lang="en-US" sz="2200" dirty="0" smtClean="0">
                <a:latin typeface="Times New Roman" charset="0"/>
                <a:cs typeface="Times New Roman" charset="0"/>
                <a:sym typeface="Times New Roman" charset="0"/>
              </a:rPr>
              <a:t>&gt;0 </a:t>
            </a:r>
            <a:endParaRPr lang="en-US" sz="2200" dirty="0">
              <a:latin typeface="Times New Roman" charset="0"/>
              <a:cs typeface="Times New Roman" charset="0"/>
              <a:sym typeface="Times New Roman" charset="0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1250402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7358063" cy="834281"/>
          </a:xfrm>
          <a:ln/>
        </p:spPr>
        <p:txBody>
          <a:bodyPr lIns="64291" tIns="32146" rIns="64291" bIns="32146">
            <a:normAutofit/>
          </a:bodyPr>
          <a:lstStyle/>
          <a:p>
            <a:r>
              <a:rPr lang="en-US" b="1" dirty="0" smtClean="0"/>
              <a:t>Combining all </a:t>
            </a:r>
            <a:r>
              <a:rPr lang="en-US" b="1" dirty="0" err="1" smtClean="0"/>
              <a:t>doble</a:t>
            </a:r>
            <a:r>
              <a:rPr lang="en-US" b="1" dirty="0" smtClean="0"/>
              <a:t> tags</a:t>
            </a:r>
            <a:endParaRPr lang="en-US" b="1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51520" y="1124744"/>
            <a:ext cx="8640960" cy="1440160"/>
          </a:xfrm>
          <a:ln/>
        </p:spPr>
        <p:txBody>
          <a:bodyPr lIns="64291" tIns="32146" rIns="64291" bIns="32146">
            <a:normAutofit fontScale="92500" lnSpcReduction="10000"/>
          </a:bodyPr>
          <a:lstStyle/>
          <a:p>
            <a:pPr marL="625056"/>
            <a:r>
              <a:rPr lang="en-US" dirty="0" smtClean="0"/>
              <a:t>Ultimately, exploit </a:t>
            </a:r>
            <a:r>
              <a:rPr lang="en-US" dirty="0"/>
              <a:t>quantum coherence </a:t>
            </a:r>
            <a:r>
              <a:rPr lang="en-US" dirty="0" smtClean="0"/>
              <a:t>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30000" dirty="0" smtClean="0"/>
              <a:t>0</a:t>
            </a:r>
            <a:r>
              <a:rPr lang="en-US" dirty="0" smtClean="0"/>
              <a:t>-</a:t>
            </a:r>
            <a:r>
              <a:rPr lang="en-US" dirty="0" smtClean="0">
                <a:latin typeface="Times New Roman Bar" pitchFamily="18" charset="0"/>
                <a:cs typeface="Times New Roman Bar" pitchFamily="18" charset="0"/>
              </a:rPr>
              <a:t>D</a:t>
            </a:r>
            <a:r>
              <a:rPr lang="en-US" baseline="30000" dirty="0" smtClean="0"/>
              <a:t>0</a:t>
            </a:r>
            <a:r>
              <a:rPr lang="en-US" dirty="0" smtClean="0"/>
              <a:t> system and different dependences for all possible combination of double-tags to extract mixing and CPV (in interference, mixing and decay), as well as CPTV</a:t>
            </a:r>
          </a:p>
          <a:p>
            <a:pPr marL="625056"/>
            <a:endParaRPr lang="en-US" dirty="0" smtClean="0"/>
          </a:p>
          <a:p>
            <a:pPr marL="625056">
              <a:buNone/>
            </a:pPr>
            <a:endParaRPr lang="en-US" dirty="0" smtClean="0"/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1043608" y="2780928"/>
          <a:ext cx="7056785" cy="2702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357"/>
                <a:gridCol w="1411357"/>
                <a:gridCol w="1411357"/>
                <a:gridCol w="1411357"/>
                <a:gridCol w="1411357"/>
              </a:tblGrid>
              <a:tr h="576064">
                <a:tc>
                  <a:txBody>
                    <a:bodyPr/>
                    <a:lstStyle/>
                    <a:p>
                      <a:endParaRPr lang="es-E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CP</a:t>
                      </a:r>
                      <a:endParaRPr lang="es-E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err="1" smtClean="0"/>
                        <a:t>Kpi</a:t>
                      </a:r>
                      <a:endParaRPr lang="es-E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err="1" smtClean="0"/>
                        <a:t>Semilep</a:t>
                      </a:r>
                      <a:endParaRPr lang="es-E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3-body</a:t>
                      </a:r>
                      <a:endParaRPr lang="es-E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1695">
                <a:tc>
                  <a:txBody>
                    <a:bodyPr/>
                    <a:lstStyle/>
                    <a:p>
                      <a:r>
                        <a:rPr lang="es-ES" sz="2800" b="1" dirty="0" smtClean="0">
                          <a:solidFill>
                            <a:schemeClr val="bg1"/>
                          </a:solidFill>
                        </a:rPr>
                        <a:t>CP</a:t>
                      </a:r>
                      <a:endParaRPr lang="es-E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8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1695">
                <a:tc>
                  <a:txBody>
                    <a:bodyPr/>
                    <a:lstStyle/>
                    <a:p>
                      <a:r>
                        <a:rPr lang="es-ES" sz="2800" b="1" dirty="0" err="1" smtClean="0">
                          <a:solidFill>
                            <a:schemeClr val="bg1"/>
                          </a:solidFill>
                        </a:rPr>
                        <a:t>Kpi</a:t>
                      </a:r>
                      <a:endParaRPr lang="es-E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8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1695">
                <a:tc>
                  <a:txBody>
                    <a:bodyPr/>
                    <a:lstStyle/>
                    <a:p>
                      <a:r>
                        <a:rPr lang="es-ES" sz="2800" b="1" dirty="0" err="1" smtClean="0">
                          <a:solidFill>
                            <a:schemeClr val="bg1"/>
                          </a:solidFill>
                        </a:rPr>
                        <a:t>Semilep</a:t>
                      </a:r>
                      <a:endParaRPr lang="es-E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1695">
                <a:tc>
                  <a:txBody>
                    <a:bodyPr/>
                    <a:lstStyle/>
                    <a:p>
                      <a:r>
                        <a:rPr lang="es-ES" sz="2800" b="1" dirty="0" smtClean="0">
                          <a:solidFill>
                            <a:schemeClr val="bg1"/>
                          </a:solidFill>
                        </a:rPr>
                        <a:t>3-body</a:t>
                      </a:r>
                      <a:endParaRPr lang="es-E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8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1250402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899592" y="1052736"/>
            <a:ext cx="7772400" cy="2808312"/>
          </a:xfrm>
          <a:ln/>
        </p:spPr>
        <p:txBody>
          <a:bodyPr lIns="64291" tIns="32146" rIns="64291" bIns="32146">
            <a:normAutofit/>
          </a:bodyPr>
          <a:lstStyle/>
          <a:p>
            <a:r>
              <a:rPr lang="en-US" sz="5600" b="1" dirty="0" smtClean="0"/>
              <a:t>Sensitivity studies: preliminary results</a:t>
            </a:r>
            <a:endParaRPr lang="en-US" sz="56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9701866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796950"/>
          </a:xfrm>
        </p:spPr>
        <p:txBody>
          <a:bodyPr>
            <a:noAutofit/>
          </a:bodyPr>
          <a:lstStyle/>
          <a:p>
            <a:r>
              <a:rPr lang="en-US" b="1" dirty="0" smtClean="0"/>
              <a:t>D kinematics: </a:t>
            </a:r>
            <a:r>
              <a:rPr lang="en-US" b="1" dirty="0" err="1" smtClean="0"/>
              <a:t>cosTheta</a:t>
            </a:r>
            <a:r>
              <a:rPr lang="en-US" b="1" dirty="0" smtClean="0"/>
              <a:t> distributions</a:t>
            </a:r>
            <a:endParaRPr lang="it-IT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430" y="4158182"/>
            <a:ext cx="3172018" cy="215113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46" y="4039498"/>
            <a:ext cx="3347026" cy="2269822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74" y="1674239"/>
            <a:ext cx="3330798" cy="225881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275" y="1766214"/>
            <a:ext cx="3195173" cy="2166842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4103934" y="4551511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Symbol" pitchFamily="18" charset="2"/>
              </a:rPr>
              <a:t>bg</a:t>
            </a:r>
            <a:r>
              <a:rPr lang="en-US" sz="2400" dirty="0" smtClean="0">
                <a:solidFill>
                  <a:srgbClr val="FF0000"/>
                </a:solidFill>
              </a:rPr>
              <a:t>=0.90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103934" y="2463279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Symbol" pitchFamily="18" charset="2"/>
              </a:rPr>
              <a:t>bg</a:t>
            </a:r>
            <a:r>
              <a:rPr lang="en-US" sz="2400" dirty="0" smtClean="0">
                <a:solidFill>
                  <a:srgbClr val="FF0000"/>
                </a:solidFill>
              </a:rPr>
              <a:t>=0.30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45136" y="1213124"/>
            <a:ext cx="356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cosTheta</a:t>
            </a:r>
            <a:r>
              <a:rPr lang="en-US" b="1" dirty="0" smtClean="0">
                <a:solidFill>
                  <a:srgbClr val="0070C0"/>
                </a:solidFill>
              </a:rPr>
              <a:t> D1 </a:t>
            </a:r>
            <a:r>
              <a:rPr lang="en-US" b="1" dirty="0" err="1" smtClean="0">
                <a:solidFill>
                  <a:srgbClr val="0070C0"/>
                </a:solidFill>
              </a:rPr>
              <a:t>vs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cosTheta</a:t>
            </a:r>
            <a:r>
              <a:rPr lang="en-US" b="1" dirty="0" smtClean="0">
                <a:solidFill>
                  <a:srgbClr val="0070C0"/>
                </a:solidFill>
              </a:rPr>
              <a:t> D2</a:t>
            </a:r>
            <a:endParaRPr lang="it-IT" b="1" dirty="0">
              <a:solidFill>
                <a:srgbClr val="0070C0"/>
              </a:solidFill>
            </a:endParaRPr>
          </a:p>
        </p:txBody>
      </p:sp>
      <p:cxnSp>
        <p:nvCxnSpPr>
          <p:cNvPr id="13" name="Connettore 2 12"/>
          <p:cNvCxnSpPr/>
          <p:nvPr/>
        </p:nvCxnSpPr>
        <p:spPr>
          <a:xfrm>
            <a:off x="4049935" y="2956952"/>
            <a:ext cx="1296144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4067944" y="5013176"/>
            <a:ext cx="1296144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4842023" y="1242472"/>
            <a:ext cx="4122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cosTheta</a:t>
            </a:r>
            <a:r>
              <a:rPr lang="en-US" b="1" dirty="0" smtClean="0">
                <a:solidFill>
                  <a:srgbClr val="0070C0"/>
                </a:solidFill>
              </a:rPr>
              <a:t> K </a:t>
            </a:r>
            <a:r>
              <a:rPr lang="en-US" b="1" dirty="0" err="1" smtClean="0">
                <a:solidFill>
                  <a:srgbClr val="0070C0"/>
                </a:solidFill>
              </a:rPr>
              <a:t>vs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cosTheta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Symbol" pitchFamily="18" charset="2"/>
              </a:rPr>
              <a:t>p</a:t>
            </a:r>
            <a:r>
              <a:rPr lang="en-US" b="1" dirty="0" smtClean="0">
                <a:solidFill>
                  <a:srgbClr val="0070C0"/>
                </a:solidFill>
              </a:rPr>
              <a:t> in </a:t>
            </a:r>
            <a:r>
              <a:rPr lang="en-US" b="1" dirty="0" err="1" smtClean="0">
                <a:solidFill>
                  <a:srgbClr val="0070C0"/>
                </a:solidFill>
              </a:rPr>
              <a:t>D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K</a:t>
            </a:r>
            <a:r>
              <a:rPr lang="en-US" b="1" dirty="0" err="1" smtClean="0">
                <a:solidFill>
                  <a:srgbClr val="0070C0"/>
                </a:solidFill>
                <a:latin typeface="Symbol" pitchFamily="18" charset="2"/>
                <a:sym typeface="Wingdings" pitchFamily="2" charset="2"/>
              </a:rPr>
              <a:t>p</a:t>
            </a:r>
            <a:endParaRPr lang="it-IT" b="1" dirty="0">
              <a:solidFill>
                <a:srgbClr val="0070C0"/>
              </a:solidFill>
              <a:latin typeface="Symbol" pitchFamily="18" charset="2"/>
            </a:endParaRPr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16</a:t>
            </a:fld>
            <a:endParaRPr lang="it-IT"/>
          </a:p>
        </p:txBody>
      </p:sp>
      <p:cxnSp>
        <p:nvCxnSpPr>
          <p:cNvPr id="18" name="17 Conector recto"/>
          <p:cNvCxnSpPr/>
          <p:nvPr/>
        </p:nvCxnSpPr>
        <p:spPr>
          <a:xfrm>
            <a:off x="1115616" y="2060848"/>
            <a:ext cx="266429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1115616" y="4437112"/>
            <a:ext cx="266429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Elipse"/>
          <p:cNvSpPr/>
          <p:nvPr/>
        </p:nvSpPr>
        <p:spPr>
          <a:xfrm>
            <a:off x="3491880" y="4005064"/>
            <a:ext cx="504056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1259632" y="45091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 </a:t>
            </a:r>
            <a:r>
              <a:rPr lang="es-ES" dirty="0" err="1" smtClean="0"/>
              <a:t>mesons</a:t>
            </a:r>
            <a:r>
              <a:rPr lang="es-ES" dirty="0" smtClean="0"/>
              <a:t> </a:t>
            </a:r>
            <a:r>
              <a:rPr lang="es-ES" dirty="0" err="1" smtClean="0"/>
              <a:t>decay</a:t>
            </a:r>
            <a:r>
              <a:rPr lang="es-ES" dirty="0" smtClean="0"/>
              <a:t> </a:t>
            </a:r>
            <a:r>
              <a:rPr lang="es-ES" dirty="0" err="1" smtClean="0"/>
              <a:t>inside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beam</a:t>
            </a:r>
            <a:r>
              <a:rPr lang="es-ES" dirty="0" smtClean="0"/>
              <a:t>-pipe</a:t>
            </a:r>
            <a:endParaRPr lang="es-ES" dirty="0"/>
          </a:p>
        </p:txBody>
      </p:sp>
      <p:cxnSp>
        <p:nvCxnSpPr>
          <p:cNvPr id="26" name="25 Conector recto de flecha"/>
          <p:cNvCxnSpPr/>
          <p:nvPr/>
        </p:nvCxnSpPr>
        <p:spPr>
          <a:xfrm flipV="1">
            <a:off x="2987824" y="4725144"/>
            <a:ext cx="50405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5343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97768"/>
            <a:ext cx="8568952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Geometric efficiency as a function of the CM boost</a:t>
            </a:r>
            <a:endParaRPr lang="it-IT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355616"/>
            <a:ext cx="6536083" cy="5025712"/>
          </a:xfrm>
          <a:prstGeom prst="rect">
            <a:avLst/>
          </a:prstGeom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7288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2400" cy="79695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Symbol" pitchFamily="18" charset="2"/>
              </a:rPr>
              <a:t>D</a:t>
            </a:r>
            <a:r>
              <a:rPr lang="en-US" b="1" dirty="0" err="1" smtClean="0"/>
              <a:t>t</a:t>
            </a:r>
            <a:r>
              <a:rPr lang="en-US" b="1" dirty="0" smtClean="0"/>
              <a:t> reconstruction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229600" cy="134570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flight lengths of the two Ds are reconstructed through a combined beam spot constrained vertex fit</a:t>
            </a:r>
          </a:p>
          <a:p>
            <a:r>
              <a:rPr lang="en-US" dirty="0" smtClean="0"/>
              <a:t>Proper times are computed from the flight lengths and the D momenta</a:t>
            </a:r>
            <a:endParaRPr lang="it-IT" dirty="0"/>
          </a:p>
        </p:txBody>
      </p:sp>
      <p:grpSp>
        <p:nvGrpSpPr>
          <p:cNvPr id="42" name="Gruppo 41"/>
          <p:cNvGrpSpPr/>
          <p:nvPr/>
        </p:nvGrpSpPr>
        <p:grpSpPr>
          <a:xfrm>
            <a:off x="611560" y="2780928"/>
            <a:ext cx="7655281" cy="3400796"/>
            <a:chOff x="611560" y="2620492"/>
            <a:chExt cx="7655281" cy="3400796"/>
          </a:xfrm>
        </p:grpSpPr>
        <p:sp>
          <p:nvSpPr>
            <p:cNvPr id="13" name="Ovale 12"/>
            <p:cNvSpPr/>
            <p:nvPr/>
          </p:nvSpPr>
          <p:spPr>
            <a:xfrm rot="838310">
              <a:off x="5821998" y="4827876"/>
              <a:ext cx="792088" cy="28803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Ovale 6"/>
            <p:cNvSpPr/>
            <p:nvPr/>
          </p:nvSpPr>
          <p:spPr>
            <a:xfrm rot="20682190">
              <a:off x="6614911" y="3540339"/>
              <a:ext cx="792088" cy="28803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" name="Ovale 3"/>
            <p:cNvSpPr/>
            <p:nvPr/>
          </p:nvSpPr>
          <p:spPr>
            <a:xfrm>
              <a:off x="1187624" y="4336888"/>
              <a:ext cx="5760640" cy="438336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6" name="Connettore 2 5"/>
            <p:cNvCxnSpPr/>
            <p:nvPr/>
          </p:nvCxnSpPr>
          <p:spPr>
            <a:xfrm flipV="1">
              <a:off x="4210912" y="3684355"/>
              <a:ext cx="2800043" cy="806886"/>
            </a:xfrm>
            <a:prstGeom prst="straightConnector1">
              <a:avLst/>
            </a:prstGeom>
            <a:ln w="285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ttore 2 7"/>
            <p:cNvCxnSpPr/>
            <p:nvPr/>
          </p:nvCxnSpPr>
          <p:spPr>
            <a:xfrm>
              <a:off x="4317218" y="4578933"/>
              <a:ext cx="1963001" cy="428940"/>
            </a:xfrm>
            <a:prstGeom prst="straightConnector1">
              <a:avLst/>
            </a:prstGeom>
            <a:ln w="285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sellaDiTesto 15"/>
            <p:cNvSpPr txBox="1"/>
            <p:nvPr/>
          </p:nvSpPr>
          <p:spPr>
            <a:xfrm>
              <a:off x="5503318" y="3216980"/>
              <a:ext cx="15169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 </a:t>
              </a:r>
              <a:r>
                <a:rPr lang="en-US" dirty="0" err="1" smtClean="0"/>
                <a:t>reco</a:t>
              </a:r>
              <a:r>
                <a:rPr lang="en-US" dirty="0" smtClean="0"/>
                <a:t> vertex</a:t>
              </a:r>
              <a:endParaRPr lang="it-IT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5004048" y="5135021"/>
              <a:ext cx="15169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 </a:t>
              </a:r>
              <a:r>
                <a:rPr lang="en-US" dirty="0" err="1" smtClean="0"/>
                <a:t>reco</a:t>
              </a:r>
              <a:r>
                <a:rPr lang="en-US" dirty="0" smtClean="0"/>
                <a:t> vertex</a:t>
              </a:r>
              <a:endParaRPr lang="it-IT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611560" y="4045852"/>
              <a:ext cx="3373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beam spot (z-x plane, not in scale)</a:t>
              </a:r>
              <a:endParaRPr lang="it-IT" dirty="0"/>
            </a:p>
          </p:txBody>
        </p:sp>
        <p:cxnSp>
          <p:nvCxnSpPr>
            <p:cNvPr id="20" name="Connettore 2 19"/>
            <p:cNvCxnSpPr/>
            <p:nvPr/>
          </p:nvCxnSpPr>
          <p:spPr>
            <a:xfrm flipV="1">
              <a:off x="3961638" y="2620492"/>
              <a:ext cx="23731" cy="1931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2 27"/>
            <p:cNvCxnSpPr/>
            <p:nvPr/>
          </p:nvCxnSpPr>
          <p:spPr>
            <a:xfrm>
              <a:off x="3995936" y="4557741"/>
              <a:ext cx="427090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2 29"/>
            <p:cNvCxnSpPr/>
            <p:nvPr/>
          </p:nvCxnSpPr>
          <p:spPr>
            <a:xfrm flipV="1">
              <a:off x="6981514" y="2670367"/>
              <a:ext cx="583088" cy="986348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2 30"/>
            <p:cNvCxnSpPr/>
            <p:nvPr/>
          </p:nvCxnSpPr>
          <p:spPr>
            <a:xfrm>
              <a:off x="6998139" y="3717605"/>
              <a:ext cx="1166177" cy="90998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2 31"/>
            <p:cNvCxnSpPr/>
            <p:nvPr/>
          </p:nvCxnSpPr>
          <p:spPr>
            <a:xfrm>
              <a:off x="6258066" y="5005775"/>
              <a:ext cx="466305" cy="1015513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2 32"/>
            <p:cNvCxnSpPr/>
            <p:nvPr/>
          </p:nvCxnSpPr>
          <p:spPr>
            <a:xfrm flipV="1">
              <a:off x="6256519" y="4971892"/>
              <a:ext cx="1699857" cy="43556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e 40"/>
            <p:cNvSpPr/>
            <p:nvPr/>
          </p:nvSpPr>
          <p:spPr>
            <a:xfrm>
              <a:off x="4066896" y="4398908"/>
              <a:ext cx="288032" cy="1846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1" name="2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2807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772400" cy="724942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latin typeface="Symbol" pitchFamily="18" charset="2"/>
              </a:rPr>
              <a:t>D</a:t>
            </a:r>
            <a:r>
              <a:rPr lang="en-US" b="1" dirty="0" err="1" smtClean="0"/>
              <a:t>t</a:t>
            </a:r>
            <a:r>
              <a:rPr lang="en-US" b="1" dirty="0" smtClean="0"/>
              <a:t> error distribution</a:t>
            </a:r>
            <a:endParaRPr lang="it-IT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898536"/>
            <a:ext cx="4320480" cy="29299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4376511" cy="296797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051720" y="2406079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Symbol" pitchFamily="18" charset="2"/>
              </a:rPr>
              <a:t>bg</a:t>
            </a:r>
            <a:r>
              <a:rPr lang="en-US" sz="2400" dirty="0" smtClean="0">
                <a:solidFill>
                  <a:srgbClr val="FF0000"/>
                </a:solidFill>
              </a:rPr>
              <a:t>=0.30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228184" y="2406078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Symbol" pitchFamily="18" charset="2"/>
              </a:rPr>
              <a:t>bg</a:t>
            </a:r>
            <a:r>
              <a:rPr lang="en-US" sz="2400" dirty="0" smtClean="0">
                <a:solidFill>
                  <a:srgbClr val="FF0000"/>
                </a:solidFill>
              </a:rPr>
              <a:t>=0.90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10" name="9 CuadroTexto"/>
          <p:cNvSpPr txBox="1"/>
          <p:nvPr/>
        </p:nvSpPr>
        <p:spPr>
          <a:xfrm>
            <a:off x="1331640" y="5085184"/>
            <a:ext cx="2484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&lt;error&gt; = 0.745 </a:t>
            </a:r>
            <a:r>
              <a:rPr lang="es-ES" sz="2400" dirty="0" err="1" smtClean="0"/>
              <a:t>ps</a:t>
            </a:r>
            <a:endParaRPr lang="es-ES" sz="2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580112" y="5085184"/>
            <a:ext cx="2484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&lt;error&gt; = 0.217 </a:t>
            </a:r>
            <a:r>
              <a:rPr lang="es-ES" sz="2400" dirty="0" err="1" smtClean="0"/>
              <a:t>ps</a:t>
            </a:r>
            <a:endParaRPr lang="es-ES" sz="2400" dirty="0"/>
          </a:p>
        </p:txBody>
      </p:sp>
    </p:spTree>
    <p:extLst>
      <p:ext uri="{BB962C8B-B14F-4D97-AF65-F5344CB8AC3E}">
        <p14:creationId xmlns="" xmlns:p14="http://schemas.microsoft.com/office/powerpoint/2010/main" val="148240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772400" cy="738336"/>
          </a:xfrm>
          <a:ln/>
        </p:spPr>
        <p:txBody>
          <a:bodyPr lIns="64291" tIns="32146" rIns="64291" bIns="32146"/>
          <a:lstStyle/>
          <a:p>
            <a:r>
              <a:rPr lang="en-US" b="1" dirty="0"/>
              <a:t>Outline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  <a:ln/>
        </p:spPr>
        <p:txBody>
          <a:bodyPr lIns="64291" tIns="32146" rIns="64291" bIns="32146">
            <a:normAutofit/>
          </a:bodyPr>
          <a:lstStyle/>
          <a:p>
            <a:pPr marL="625056"/>
            <a:r>
              <a:rPr lang="en-US" sz="3200" dirty="0" smtClean="0"/>
              <a:t>Introduction</a:t>
            </a:r>
          </a:p>
          <a:p>
            <a:pPr marL="625056"/>
            <a:r>
              <a:rPr lang="en-US" sz="3200" dirty="0" smtClean="0"/>
              <a:t>Time-dependence </a:t>
            </a:r>
            <a:r>
              <a:rPr lang="en-US" sz="3200" dirty="0"/>
              <a:t>of correlated decays with CP </a:t>
            </a:r>
            <a:r>
              <a:rPr lang="en-US" sz="3200" dirty="0" smtClean="0"/>
              <a:t>violation</a:t>
            </a:r>
          </a:p>
          <a:p>
            <a:pPr marL="625056"/>
            <a:r>
              <a:rPr lang="en-US" sz="3200" dirty="0" smtClean="0"/>
              <a:t>Sensitivity </a:t>
            </a:r>
            <a:r>
              <a:rPr lang="en-US" sz="3200" dirty="0"/>
              <a:t>studies: preliminary </a:t>
            </a:r>
            <a:r>
              <a:rPr lang="en-US" sz="3200" dirty="0" smtClean="0"/>
              <a:t>results</a:t>
            </a:r>
          </a:p>
          <a:p>
            <a:pPr marL="625056"/>
            <a:r>
              <a:rPr lang="en-US" sz="3200" dirty="0" smtClean="0"/>
              <a:t>Ideas </a:t>
            </a:r>
            <a:r>
              <a:rPr lang="en-US" sz="3200" dirty="0"/>
              <a:t>for further studies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996825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772400" cy="782960"/>
          </a:xfrm>
        </p:spPr>
        <p:txBody>
          <a:bodyPr/>
          <a:lstStyle/>
          <a:p>
            <a:r>
              <a:rPr lang="en-US" b="1" dirty="0" err="1" smtClean="0">
                <a:latin typeface="Symbol" pitchFamily="18" charset="2"/>
              </a:rPr>
              <a:t>D</a:t>
            </a:r>
            <a:r>
              <a:rPr lang="en-US" b="1" dirty="0" err="1" smtClean="0"/>
              <a:t>t</a:t>
            </a:r>
            <a:r>
              <a:rPr lang="en-US" b="1" dirty="0" smtClean="0"/>
              <a:t> resolutions</a:t>
            </a:r>
            <a:endParaRPr lang="it-IT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68" y="1556792"/>
            <a:ext cx="4276486" cy="290014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61338"/>
            <a:ext cx="4554537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5292080" y="1988839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Symbol" pitchFamily="18" charset="2"/>
              </a:rPr>
              <a:t>bg</a:t>
            </a:r>
            <a:r>
              <a:rPr lang="en-US" sz="2400" dirty="0" smtClean="0">
                <a:solidFill>
                  <a:srgbClr val="FF0000"/>
                </a:solidFill>
              </a:rPr>
              <a:t>=0.90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55576" y="1979049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Symbol" pitchFamily="18" charset="2"/>
              </a:rPr>
              <a:t>bg</a:t>
            </a:r>
            <a:r>
              <a:rPr lang="en-US" sz="2400" dirty="0" smtClean="0">
                <a:solidFill>
                  <a:srgbClr val="FF0000"/>
                </a:solidFill>
              </a:rPr>
              <a:t>=0.30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3851920" y="1792642"/>
            <a:ext cx="584034" cy="1961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8452462" y="1911792"/>
            <a:ext cx="584034" cy="1961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11" name="10 CuadroTexto"/>
          <p:cNvSpPr txBox="1"/>
          <p:nvPr/>
        </p:nvSpPr>
        <p:spPr>
          <a:xfrm>
            <a:off x="1259632" y="4725144"/>
            <a:ext cx="24127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RMS = 0.658 </a:t>
            </a:r>
            <a:r>
              <a:rPr lang="es-ES" sz="2400" dirty="0" err="1" smtClean="0"/>
              <a:t>ps</a:t>
            </a:r>
            <a:endParaRPr lang="es-ES" sz="2400" dirty="0" smtClean="0"/>
          </a:p>
          <a:p>
            <a:r>
              <a:rPr lang="es-ES" sz="2400" dirty="0" smtClean="0"/>
              <a:t>Res. </a:t>
            </a:r>
            <a:r>
              <a:rPr lang="es-ES" sz="2400" dirty="0" err="1" smtClean="0"/>
              <a:t>fnc</a:t>
            </a:r>
            <a:r>
              <a:rPr lang="es-ES" sz="2400" dirty="0" smtClean="0"/>
              <a:t>.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unbiased</a:t>
            </a:r>
            <a:endParaRPr lang="es-ES" sz="2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606054" y="4725144"/>
            <a:ext cx="24223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RMS = 0.310 </a:t>
            </a:r>
            <a:r>
              <a:rPr lang="es-ES" sz="2400" dirty="0" err="1" smtClean="0"/>
              <a:t>ps</a:t>
            </a:r>
            <a:endParaRPr lang="es-ES" sz="2400" dirty="0" smtClean="0"/>
          </a:p>
          <a:p>
            <a:r>
              <a:rPr lang="es-ES" sz="2400" dirty="0" smtClean="0"/>
              <a:t>Res. </a:t>
            </a:r>
            <a:r>
              <a:rPr lang="es-ES" sz="2400" dirty="0" err="1" smtClean="0"/>
              <a:t>fnc</a:t>
            </a:r>
            <a:r>
              <a:rPr lang="es-ES" sz="2400" dirty="0" smtClean="0"/>
              <a:t>.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unbiased</a:t>
            </a:r>
            <a:endParaRPr lang="es-ES" sz="2400" dirty="0"/>
          </a:p>
        </p:txBody>
      </p:sp>
    </p:spTree>
    <p:extLst>
      <p:ext uri="{BB962C8B-B14F-4D97-AF65-F5344CB8AC3E}">
        <p14:creationId xmlns="" xmlns:p14="http://schemas.microsoft.com/office/powerpoint/2010/main" val="279652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35280" cy="1143000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latin typeface="Symbol" pitchFamily="18" charset="2"/>
              </a:rPr>
              <a:t>D</a:t>
            </a:r>
            <a:r>
              <a:rPr lang="en-US" b="1" dirty="0" err="1" smtClean="0"/>
              <a:t>t</a:t>
            </a:r>
            <a:r>
              <a:rPr lang="en-US" b="1" dirty="0" smtClean="0"/>
              <a:t> average error as a function of the boost</a:t>
            </a:r>
            <a:endParaRPr lang="it-IT" b="1" dirty="0"/>
          </a:p>
        </p:txBody>
      </p:sp>
      <p:grpSp>
        <p:nvGrpSpPr>
          <p:cNvPr id="6" name="Gruppo 5"/>
          <p:cNvGrpSpPr/>
          <p:nvPr/>
        </p:nvGrpSpPr>
        <p:grpSpPr>
          <a:xfrm>
            <a:off x="1250339" y="1628800"/>
            <a:ext cx="6647266" cy="4495800"/>
            <a:chOff x="1250339" y="1412776"/>
            <a:chExt cx="6647266" cy="4495800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8205" y="1412776"/>
              <a:ext cx="6629400" cy="4495800"/>
            </a:xfrm>
            <a:prstGeom prst="rect">
              <a:avLst/>
            </a:prstGeom>
          </p:spPr>
        </p:pic>
        <p:sp>
          <p:nvSpPr>
            <p:cNvPr id="5" name="CasellaDiTesto 4"/>
            <p:cNvSpPr txBox="1"/>
            <p:nvPr/>
          </p:nvSpPr>
          <p:spPr>
            <a:xfrm rot="16200000">
              <a:off x="502666" y="2600027"/>
              <a:ext cx="18646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average error (</a:t>
              </a:r>
              <a:r>
                <a:rPr lang="en-US" dirty="0" err="1" smtClean="0"/>
                <a:t>ps</a:t>
              </a:r>
              <a:r>
                <a:rPr lang="en-US" dirty="0" smtClean="0"/>
                <a:t>)</a:t>
              </a:r>
              <a:endParaRPr lang="it-IT" dirty="0"/>
            </a:p>
          </p:txBody>
        </p:sp>
      </p:grpSp>
      <p:cxnSp>
        <p:nvCxnSpPr>
          <p:cNvPr id="8" name="Connettore 1 7"/>
          <p:cNvCxnSpPr/>
          <p:nvPr/>
        </p:nvCxnSpPr>
        <p:spPr>
          <a:xfrm>
            <a:off x="1979712" y="4741769"/>
            <a:ext cx="5184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6372200" y="4437112"/>
            <a:ext cx="9026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 lifetime</a:t>
            </a:r>
            <a:endParaRPr lang="it-IT" sz="1400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4919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1143000"/>
          </a:xfrm>
        </p:spPr>
        <p:txBody>
          <a:bodyPr/>
          <a:lstStyle/>
          <a:p>
            <a:r>
              <a:rPr lang="it-IT" b="1" dirty="0" smtClean="0"/>
              <a:t>Impact on physics</a:t>
            </a:r>
            <a:endParaRPr lang="it-IT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6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352928" cy="34563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Next step will be to use </a:t>
            </a:r>
            <a:r>
              <a:rPr lang="en-US" dirty="0" err="1" smtClean="0"/>
              <a:t>FastSim</a:t>
            </a:r>
            <a:r>
              <a:rPr lang="en-US" dirty="0" smtClean="0"/>
              <a:t> resolutions and geometrical efficiencies as a function of CM boost to evaluate effect on physics parameters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CLEOc</a:t>
            </a:r>
            <a:r>
              <a:rPr lang="en-US" dirty="0" smtClean="0"/>
              <a:t> reconstruction efficiencies corrected by geometrical acceptance</a:t>
            </a:r>
          </a:p>
          <a:p>
            <a:r>
              <a:rPr lang="en-US" dirty="0" smtClean="0"/>
              <a:t>Kernel of Toy MC generator and fitting code in place, starting to obtain first results for some combinations of double-tags (e.g. CP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Kpi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But results not in time for today…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93918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1143000"/>
          </a:xfrm>
        </p:spPr>
        <p:txBody>
          <a:bodyPr/>
          <a:lstStyle/>
          <a:p>
            <a:r>
              <a:rPr lang="it-IT" b="1" dirty="0" smtClean="0"/>
              <a:t>Summary</a:t>
            </a:r>
            <a:endParaRPr lang="it-IT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6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496944" cy="5040560"/>
          </a:xfrm>
        </p:spPr>
        <p:txBody>
          <a:bodyPr>
            <a:normAutofit fontScale="92500"/>
          </a:bodyPr>
          <a:lstStyle/>
          <a:p>
            <a:r>
              <a:rPr lang="en-US" sz="2200" dirty="0" smtClean="0"/>
              <a:t>Flavor tag at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baseline="30000" dirty="0" smtClean="0"/>
              <a:t>0</a:t>
            </a:r>
            <a:r>
              <a:rPr lang="en-US" sz="2200" dirty="0" smtClean="0"/>
              <a:t>-</a:t>
            </a:r>
            <a:r>
              <a:rPr lang="en-US" sz="2200" dirty="0" smtClean="0">
                <a:latin typeface="Times New Roman Bar" pitchFamily="18" charset="0"/>
                <a:cs typeface="Times New Roman Bar" pitchFamily="18" charset="0"/>
              </a:rPr>
              <a:t>D</a:t>
            </a:r>
            <a:r>
              <a:rPr lang="en-US" sz="2200" baseline="30000" dirty="0" smtClean="0"/>
              <a:t>0</a:t>
            </a:r>
            <a:r>
              <a:rPr lang="en-US" sz="2200" dirty="0" smtClean="0"/>
              <a:t> threshold provides identical time-dependence than at </a:t>
            </a:r>
            <a:r>
              <a:rPr lang="en-US" sz="2200" dirty="0" smtClean="0">
                <a:sym typeface="Symbol"/>
              </a:rPr>
              <a:t></a:t>
            </a:r>
            <a:r>
              <a:rPr lang="en-US" sz="2200" dirty="0" smtClean="0"/>
              <a:t>(4S) using D* tagging, and less events, although in a different environment (different systematic uncertainties);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baseline="30000" dirty="0" smtClean="0"/>
              <a:t>0</a:t>
            </a:r>
            <a:r>
              <a:rPr lang="en-US" sz="2200" dirty="0" smtClean="0"/>
              <a:t>-</a:t>
            </a:r>
            <a:r>
              <a:rPr lang="en-US" sz="2200" dirty="0" smtClean="0">
                <a:latin typeface="Times New Roman Bar" pitchFamily="18" charset="0"/>
                <a:cs typeface="Times New Roman Bar" pitchFamily="18" charset="0"/>
              </a:rPr>
              <a:t>D</a:t>
            </a:r>
            <a:r>
              <a:rPr lang="en-US" sz="2200" baseline="30000" dirty="0" smtClean="0"/>
              <a:t>0</a:t>
            </a:r>
            <a:r>
              <a:rPr lang="en-US" sz="2200" dirty="0" smtClean="0"/>
              <a:t> threshold is unique to provide CP tag, giving access to </a:t>
            </a:r>
            <a:r>
              <a:rPr lang="en-US" sz="2200" dirty="0" smtClean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D</a:t>
            </a:r>
            <a:r>
              <a:rPr lang="en-US" sz="2200" baseline="32000" dirty="0" smtClean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0</a:t>
            </a:r>
            <a:r>
              <a:rPr lang="en-US" sz="2200" dirty="0" smtClean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-</a:t>
            </a:r>
            <a:r>
              <a:rPr lang="en-US" sz="2200" dirty="0" smtClean="0">
                <a:solidFill>
                  <a:srgbClr val="464653"/>
                </a:solidFill>
                <a:latin typeface="Times New Roman Bar" pitchFamily="18" charset="0"/>
                <a:ea typeface="Gill Sans MT" charset="0"/>
                <a:cs typeface="Times New Roman Bar" pitchFamily="18" charset="0"/>
                <a:sym typeface="Gill Sans MT" charset="0"/>
              </a:rPr>
              <a:t>D</a:t>
            </a:r>
            <a:r>
              <a:rPr lang="en-US" sz="2200" baseline="32000" dirty="0" smtClean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0</a:t>
            </a:r>
            <a:r>
              <a:rPr lang="en-US" sz="2200" dirty="0" smtClean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  </a:t>
            </a:r>
            <a:r>
              <a:rPr lang="en-US" sz="2200" dirty="0" smtClean="0">
                <a:ea typeface="Gill Sans MT" charset="0"/>
                <a:cs typeface="Times New Roman" pitchFamily="18" charset="0"/>
                <a:sym typeface="Gill Sans MT" charset="0"/>
              </a:rPr>
              <a:t>relative phases;</a:t>
            </a:r>
          </a:p>
          <a:p>
            <a:r>
              <a:rPr lang="en-US" sz="2200" dirty="0" smtClean="0"/>
              <a:t>Ultimately, exploit quantum coherence with all possible combination of double-tags to extract mixing and CPV (in interference, mixing and decay), as well as CPTV</a:t>
            </a:r>
          </a:p>
          <a:p>
            <a:r>
              <a:rPr lang="en-US" sz="2200" dirty="0" smtClean="0"/>
              <a:t>Variation of </a:t>
            </a:r>
            <a:r>
              <a:rPr lang="en-US" sz="2200" dirty="0" err="1" smtClean="0">
                <a:latin typeface="Symbol" pitchFamily="18" charset="2"/>
              </a:rPr>
              <a:t>D</a:t>
            </a:r>
            <a:r>
              <a:rPr lang="en-US" sz="2200" dirty="0" err="1" smtClean="0"/>
              <a:t>t</a:t>
            </a:r>
            <a:r>
              <a:rPr lang="en-US" sz="2200" dirty="0" smtClean="0"/>
              <a:t> resolution and geometrical acceptance as a function of CM boost evaluated</a:t>
            </a:r>
          </a:p>
          <a:p>
            <a:r>
              <a:rPr lang="en-US" sz="2200" dirty="0" smtClean="0"/>
              <a:t>Now:</a:t>
            </a:r>
          </a:p>
          <a:p>
            <a:pPr lvl="1"/>
            <a:r>
              <a:rPr lang="en-US" sz="2200" dirty="0" smtClean="0"/>
              <a:t>Assessing the impact on physics</a:t>
            </a:r>
          </a:p>
          <a:p>
            <a:pPr lvl="1"/>
            <a:r>
              <a:rPr lang="en-US" sz="2200" dirty="0" smtClean="0">
                <a:cs typeface="Times New Roman" charset="0"/>
                <a:sym typeface="Times New Roman" charset="0"/>
              </a:rPr>
              <a:t>Evaluating the possibility to extract mixing and CPV observables in a model independent way and without assuming CP conservation in the decay using 3-body decays (CP/flavor tags </a:t>
            </a:r>
            <a:r>
              <a:rPr lang="en-US" sz="2200" dirty="0" err="1" smtClean="0">
                <a:cs typeface="Times New Roman" charset="0"/>
                <a:sym typeface="Times New Roman" charset="0"/>
              </a:rPr>
              <a:t>vs</a:t>
            </a:r>
            <a:r>
              <a:rPr lang="en-US" sz="2200" dirty="0" smtClean="0">
                <a:cs typeface="Times New Roman" charset="0"/>
                <a:sym typeface="Times New Roman" charset="0"/>
              </a:rPr>
              <a:t> 3-body, </a:t>
            </a:r>
            <a:r>
              <a:rPr lang="en-US" sz="2200" dirty="0" smtClean="0">
                <a:cs typeface="Times New Roman" charset="0"/>
                <a:sym typeface="Times New Roman" charset="0"/>
              </a:rPr>
              <a:t>double </a:t>
            </a:r>
            <a:r>
              <a:rPr lang="en-US" sz="2200" dirty="0" smtClean="0">
                <a:cs typeface="Times New Roman" charset="0"/>
                <a:sym typeface="Times New Roman" charset="0"/>
              </a:rPr>
              <a:t>3-body</a:t>
            </a:r>
            <a:r>
              <a:rPr lang="en-US" sz="2200" dirty="0" smtClean="0">
                <a:cs typeface="Times New Roman" charset="0"/>
                <a:sym typeface="Times New Roman" charset="0"/>
              </a:rPr>
              <a:t>)</a:t>
            </a:r>
          </a:p>
          <a:p>
            <a:r>
              <a:rPr lang="en-US" dirty="0" smtClean="0">
                <a:cs typeface="Times New Roman" charset="0"/>
                <a:sym typeface="Times New Roman" charset="0"/>
              </a:rPr>
              <a:t>Feed back from theorists very welcome !</a:t>
            </a:r>
            <a:endParaRPr lang="en-US" dirty="0" smtClean="0">
              <a:cs typeface="Times New Roman" charset="0"/>
              <a:sym typeface="Times New Roman" charset="0"/>
            </a:endParaRPr>
          </a:p>
          <a:p>
            <a:pPr lvl="1"/>
            <a:endParaRPr lang="en-US" sz="2000" dirty="0" smtClean="0"/>
          </a:p>
          <a:p>
            <a:endParaRPr lang="en-US" sz="3600" dirty="0" smtClean="0">
              <a:latin typeface="Times New Roman" charset="0"/>
              <a:cs typeface="Times New Roman" charset="0"/>
              <a:sym typeface="Times New Roman" charset="0"/>
            </a:endParaRPr>
          </a:p>
          <a:p>
            <a:endParaRPr lang="en-US" sz="2800" dirty="0" smtClean="0">
              <a:solidFill>
                <a:srgbClr val="464653"/>
              </a:solidFill>
              <a:latin typeface="Times New Roman" pitchFamily="18" charset="0"/>
              <a:cs typeface="Times New Roman" pitchFamily="18" charset="0"/>
              <a:sym typeface="Gill Sans MT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93918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632848" cy="666328"/>
          </a:xfrm>
          <a:ln/>
        </p:spPr>
        <p:txBody>
          <a:bodyPr lIns="64291" tIns="32146" rIns="64291" bIns="32146">
            <a:noAutofit/>
          </a:bodyPr>
          <a:lstStyle/>
          <a:p>
            <a:r>
              <a:rPr lang="en-US" b="1" dirty="0"/>
              <a:t>Some preliminary considerations 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23528" y="1340768"/>
            <a:ext cx="8179594" cy="4750594"/>
          </a:xfrm>
          <a:ln/>
        </p:spPr>
        <p:txBody>
          <a:bodyPr lIns="64291" tIns="32146" rIns="64291" bIns="32146"/>
          <a:lstStyle/>
          <a:p>
            <a:pPr marL="625056"/>
            <a:r>
              <a:rPr lang="en-US" dirty="0">
                <a:latin typeface="Times New Roman" pitchFamily="18" charset="0"/>
                <a:cs typeface="Times New Roman" pitchFamily="18" charset="0"/>
              </a:rPr>
              <a:t>Different situation 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32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 Bar" pitchFamily="18" charset="0"/>
                <a:cs typeface="Times New Roman Bar" pitchFamily="18" charset="0"/>
              </a:rPr>
              <a:t>B</a:t>
            </a:r>
            <a:r>
              <a:rPr lang="en-US" baseline="32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system: </a:t>
            </a:r>
          </a:p>
          <a:p>
            <a:pPr marL="937584" lvl="1">
              <a:buClr>
                <a:srgbClr val="343434"/>
              </a:buClr>
              <a:buFontTx/>
              <a:buChar char="-"/>
            </a:pPr>
            <a:endParaRPr lang="en-US" sz="2000" dirty="0" smtClean="0">
              <a:solidFill>
                <a:srgbClr val="343434"/>
              </a:solidFill>
              <a:latin typeface="Times New Roman" pitchFamily="18" charset="0"/>
              <a:cs typeface="Times New Roman" pitchFamily="18" charset="0"/>
            </a:endParaRPr>
          </a:p>
          <a:p>
            <a:pPr marL="937584" lvl="1">
              <a:buClr>
                <a:srgbClr val="343434"/>
              </a:buClr>
              <a:buFontTx/>
              <a:buChar char="-"/>
            </a:pPr>
            <a:r>
              <a:rPr lang="en-US" sz="2000" dirty="0" smtClean="0">
                <a:solidFill>
                  <a:srgbClr val="343434"/>
                </a:solidFill>
                <a:latin typeface="Times New Roman" pitchFamily="18" charset="0"/>
                <a:cs typeface="Times New Roman" pitchFamily="18" charset="0"/>
              </a:rPr>
              <a:t>Flavor </a:t>
            </a:r>
            <a:r>
              <a:rPr lang="en-US" sz="2000" dirty="0">
                <a:solidFill>
                  <a:srgbClr val="343434"/>
                </a:solidFill>
                <a:latin typeface="Times New Roman" pitchFamily="18" charset="0"/>
                <a:cs typeface="Times New Roman" pitchFamily="18" charset="0"/>
              </a:rPr>
              <a:t>tagged D</a:t>
            </a:r>
            <a:r>
              <a:rPr lang="en-US" sz="2000" baseline="32000" dirty="0">
                <a:solidFill>
                  <a:srgbClr val="343434"/>
                </a:solidFill>
                <a:latin typeface="Times New Roman" pitchFamily="18" charset="0"/>
                <a:cs typeface="Times New Roman" pitchFamily="18" charset="0"/>
              </a:rPr>
              <a:t>0  </a:t>
            </a:r>
            <a:r>
              <a:rPr lang="en-US" sz="2000" dirty="0">
                <a:solidFill>
                  <a:srgbClr val="343434"/>
                </a:solidFill>
                <a:latin typeface="Times New Roman" pitchFamily="18" charset="0"/>
                <a:cs typeface="Times New Roman" pitchFamily="18" charset="0"/>
              </a:rPr>
              <a:t>through D</a:t>
            </a:r>
            <a:r>
              <a:rPr lang="en-US" sz="2000" baseline="32000" dirty="0">
                <a:solidFill>
                  <a:srgbClr val="343434"/>
                </a:solidFill>
                <a:latin typeface="Times New Roman" pitchFamily="18" charset="0"/>
                <a:cs typeface="Times New Roman" pitchFamily="18" charset="0"/>
              </a:rPr>
              <a:t>*+</a:t>
            </a:r>
            <a:r>
              <a:rPr lang="en-US" sz="2000" dirty="0">
                <a:solidFill>
                  <a:srgbClr val="343434"/>
                </a:solidFill>
                <a:latin typeface="Times New Roman" pitchFamily="18" charset="0"/>
                <a:ea typeface="Lucida Grande" charset="0"/>
                <a:cs typeface="Times New Roman" pitchFamily="18" charset="0"/>
              </a:rPr>
              <a:t>→D</a:t>
            </a:r>
            <a:r>
              <a:rPr lang="en-US" sz="2000" baseline="32000" dirty="0">
                <a:solidFill>
                  <a:srgbClr val="343434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>
                <a:solidFill>
                  <a:srgbClr val="343434"/>
                </a:solidFill>
                <a:latin typeface="Times New Roman" pitchFamily="18" charset="0"/>
                <a:ea typeface="Lucida Grande" charset="0"/>
                <a:cs typeface="Times New Roman" pitchFamily="18" charset="0"/>
              </a:rPr>
              <a:t>π</a:t>
            </a:r>
            <a:r>
              <a:rPr lang="en-US" sz="2000" baseline="32000" dirty="0">
                <a:solidFill>
                  <a:srgbClr val="343434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>
                <a:solidFill>
                  <a:srgbClr val="343434"/>
                </a:solidFill>
                <a:latin typeface="Times New Roman" pitchFamily="18" charset="0"/>
                <a:ea typeface="Lucida Grande" charset="0"/>
                <a:cs typeface="Times New Roman" pitchFamily="18" charset="0"/>
              </a:rPr>
              <a:t> decay allow time-dependent (TD</a:t>
            </a:r>
            <a:r>
              <a:rPr lang="en-US" sz="2000" dirty="0" smtClean="0">
                <a:solidFill>
                  <a:srgbClr val="343434"/>
                </a:solidFill>
                <a:latin typeface="Times New Roman" pitchFamily="18" charset="0"/>
                <a:ea typeface="Lucida Grande" charset="0"/>
                <a:cs typeface="Times New Roman" pitchFamily="18" charset="0"/>
              </a:rPr>
              <a:t>)  measurement </a:t>
            </a:r>
            <a:r>
              <a:rPr lang="en-US" sz="2000" dirty="0">
                <a:solidFill>
                  <a:srgbClr val="343434"/>
                </a:solidFill>
                <a:latin typeface="Times New Roman" pitchFamily="18" charset="0"/>
                <a:ea typeface="Lucida Grande" charset="0"/>
                <a:cs typeface="Times New Roman" pitchFamily="18" charset="0"/>
              </a:rPr>
              <a:t>at Υ(4S) with a flavor </a:t>
            </a:r>
            <a:r>
              <a:rPr lang="en-US" sz="2000" dirty="0" err="1">
                <a:solidFill>
                  <a:srgbClr val="343434"/>
                </a:solidFill>
                <a:latin typeface="Times New Roman" pitchFamily="18" charset="0"/>
                <a:ea typeface="Lucida Grande" charset="0"/>
                <a:cs typeface="Times New Roman" pitchFamily="18" charset="0"/>
              </a:rPr>
              <a:t>mistag</a:t>
            </a:r>
            <a:r>
              <a:rPr lang="en-US" sz="2000" dirty="0">
                <a:solidFill>
                  <a:srgbClr val="343434"/>
                </a:solidFill>
                <a:latin typeface="Times New Roman" pitchFamily="18" charset="0"/>
                <a:ea typeface="Lucida Grande" charset="0"/>
                <a:cs typeface="Times New Roman" pitchFamily="18" charset="0"/>
              </a:rPr>
              <a:t> of about 0.1% and relatively high purity due to </a:t>
            </a:r>
            <a:r>
              <a:rPr lang="en-US" sz="2000" dirty="0" err="1">
                <a:solidFill>
                  <a:srgbClr val="343434"/>
                </a:solidFill>
                <a:latin typeface="Times New Roman" pitchFamily="18" charset="0"/>
                <a:ea typeface="Lucida Grande" charset="0"/>
                <a:cs typeface="Times New Roman" pitchFamily="18" charset="0"/>
              </a:rPr>
              <a:t>Δm</a:t>
            </a:r>
            <a:r>
              <a:rPr lang="en-US" sz="2000" dirty="0">
                <a:solidFill>
                  <a:srgbClr val="343434"/>
                </a:solidFill>
                <a:latin typeface="Times New Roman" pitchFamily="18" charset="0"/>
                <a:ea typeface="Lucida Grande" charset="0"/>
                <a:cs typeface="Times New Roman" pitchFamily="18" charset="0"/>
              </a:rPr>
              <a:t>=m(D</a:t>
            </a:r>
            <a:r>
              <a:rPr lang="en-US" sz="2000" baseline="32000" dirty="0">
                <a:solidFill>
                  <a:srgbClr val="343434"/>
                </a:solidFill>
                <a:latin typeface="Times New Roman" pitchFamily="18" charset="0"/>
                <a:cs typeface="Times New Roman" pitchFamily="18" charset="0"/>
              </a:rPr>
              <a:t>*+</a:t>
            </a:r>
            <a:r>
              <a:rPr lang="en-US" sz="2000" dirty="0">
                <a:solidFill>
                  <a:srgbClr val="343434"/>
                </a:solidFill>
                <a:latin typeface="Times New Roman" pitchFamily="18" charset="0"/>
                <a:cs typeface="Times New Roman" pitchFamily="18" charset="0"/>
              </a:rPr>
              <a:t>)-m(D</a:t>
            </a:r>
            <a:r>
              <a:rPr lang="en-US" sz="2000" baseline="32000" dirty="0">
                <a:solidFill>
                  <a:srgbClr val="343434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>
                <a:solidFill>
                  <a:srgbClr val="343434"/>
                </a:solidFill>
                <a:latin typeface="Times New Roman" pitchFamily="18" charset="0"/>
                <a:cs typeface="Times New Roman" pitchFamily="18" charset="0"/>
              </a:rPr>
              <a:t>) cut. </a:t>
            </a:r>
          </a:p>
          <a:p>
            <a:pPr marL="937584" lvl="1">
              <a:buClr>
                <a:srgbClr val="343434"/>
              </a:buClr>
              <a:buFontTx/>
              <a:buChar char="-"/>
            </a:pPr>
            <a:r>
              <a:rPr lang="en-US" sz="2000" dirty="0">
                <a:solidFill>
                  <a:srgbClr val="343434"/>
                </a:solidFill>
                <a:latin typeface="Times New Roman" pitchFamily="18" charset="0"/>
                <a:ea typeface="Lucida Grande" charset="0"/>
                <a:cs typeface="Times New Roman" pitchFamily="18" charset="0"/>
              </a:rPr>
              <a:t>P</a:t>
            </a:r>
            <a:r>
              <a:rPr lang="en-US" sz="2000" dirty="0" smtClean="0">
                <a:solidFill>
                  <a:srgbClr val="343434"/>
                </a:solidFill>
                <a:latin typeface="Times New Roman" pitchFamily="18" charset="0"/>
                <a:ea typeface="Lucida Grande" charset="0"/>
                <a:cs typeface="Times New Roman" pitchFamily="18" charset="0"/>
              </a:rPr>
              <a:t>roper </a:t>
            </a:r>
            <a:r>
              <a:rPr lang="en-US" sz="2000" dirty="0">
                <a:solidFill>
                  <a:srgbClr val="343434"/>
                </a:solidFill>
                <a:latin typeface="Times New Roman" pitchFamily="18" charset="0"/>
                <a:ea typeface="Lucida Grande" charset="0"/>
                <a:cs typeface="Times New Roman" pitchFamily="18" charset="0"/>
              </a:rPr>
              <a:t>time resolution is about τ(D</a:t>
            </a:r>
            <a:r>
              <a:rPr lang="en-US" sz="2000" baseline="32000" dirty="0">
                <a:solidFill>
                  <a:srgbClr val="343434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>
                <a:solidFill>
                  <a:srgbClr val="343434"/>
                </a:solidFill>
                <a:latin typeface="Times New Roman" pitchFamily="18" charset="0"/>
                <a:ea typeface="Lucida Grande" charset="0"/>
                <a:cs typeface="Times New Roman" pitchFamily="18" charset="0"/>
              </a:rPr>
              <a:t>)/2 </a:t>
            </a:r>
            <a:r>
              <a:rPr lang="en-US" sz="2000" dirty="0" smtClean="0">
                <a:solidFill>
                  <a:srgbClr val="343434"/>
                </a:solidFill>
                <a:latin typeface="Times New Roman" pitchFamily="18" charset="0"/>
                <a:ea typeface="Lucida Grande" charset="0"/>
                <a:cs typeface="Times New Roman" pitchFamily="18" charset="0"/>
              </a:rPr>
              <a:t>≈ 0.2 </a:t>
            </a:r>
            <a:r>
              <a:rPr lang="en-US" sz="2000" dirty="0" err="1">
                <a:solidFill>
                  <a:srgbClr val="343434"/>
                </a:solidFill>
                <a:latin typeface="Times New Roman" pitchFamily="18" charset="0"/>
                <a:ea typeface="Lucida Grande" charset="0"/>
                <a:cs typeface="Times New Roman" pitchFamily="18" charset="0"/>
              </a:rPr>
              <a:t>ps</a:t>
            </a:r>
            <a:r>
              <a:rPr lang="en-US" sz="2000" dirty="0">
                <a:solidFill>
                  <a:srgbClr val="343434"/>
                </a:solidFill>
                <a:latin typeface="Times New Roman" pitchFamily="18" charset="0"/>
                <a:ea typeface="Lucida Grande" charset="0"/>
                <a:cs typeface="Times New Roman" pitchFamily="18" charset="0"/>
              </a:rPr>
              <a:t> at Υ(4S) which is adequate for TD measurement.</a:t>
            </a:r>
            <a:endParaRPr lang="en-US" sz="2000" dirty="0">
              <a:solidFill>
                <a:srgbClr val="343434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5056"/>
            <a:endParaRPr lang="en-US" dirty="0" smtClean="0">
              <a:latin typeface="Times New Roman" pitchFamily="18" charset="0"/>
              <a:ea typeface="Lucida Grande" charset="0"/>
              <a:cs typeface="Times New Roman" pitchFamily="18" charset="0"/>
            </a:endParaRPr>
          </a:p>
          <a:p>
            <a:pPr marL="625056"/>
            <a:r>
              <a:rPr lang="en-US" dirty="0" smtClean="0">
                <a:latin typeface="Times New Roman" pitchFamily="18" charset="0"/>
                <a:ea typeface="Lucida Grande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ea typeface="Lucida Grande" charset="0"/>
                <a:cs typeface="Times New Roman" pitchFamily="18" charset="0"/>
              </a:rPr>
              <a:t>principle TD measurement can be done at Υ(4S) and it is not necessary to have coherent </a:t>
            </a:r>
            <a:r>
              <a:rPr lang="en-US" dirty="0" smtClean="0">
                <a:latin typeface="Times New Roman" pitchFamily="18" charset="0"/>
                <a:ea typeface="Lucida Grande" charset="0"/>
                <a:cs typeface="Times New Roman" pitchFamily="18" charset="0"/>
              </a:rPr>
              <a:t>D</a:t>
            </a:r>
            <a:r>
              <a:rPr lang="en-US" baseline="32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 Bar" pitchFamily="18" charset="0"/>
                <a:cs typeface="Times New Roman Bar" pitchFamily="18" charset="0"/>
              </a:rPr>
              <a:t>D</a:t>
            </a:r>
            <a:r>
              <a:rPr lang="en-US" baseline="32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production…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2569821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274638"/>
            <a:ext cx="8424936" cy="1143000"/>
          </a:xfrm>
          <a:ln/>
        </p:spPr>
        <p:txBody>
          <a:bodyPr lIns="64291" tIns="32146" rIns="64291" bIns="32146">
            <a:noAutofit/>
          </a:bodyPr>
          <a:lstStyle/>
          <a:p>
            <a:r>
              <a:rPr lang="en-US" b="1" dirty="0"/>
              <a:t>Pro and cons for running </a:t>
            </a:r>
            <a:r>
              <a:rPr lang="en-US" b="1" dirty="0" smtClean="0"/>
              <a:t>at charm </a:t>
            </a:r>
            <a:r>
              <a:rPr lang="en-US" b="1" dirty="0"/>
              <a:t>threshold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1560" y="1556792"/>
            <a:ext cx="7920880" cy="4759523"/>
          </a:xfrm>
          <a:ln/>
        </p:spPr>
        <p:txBody>
          <a:bodyPr lIns="64291" tIns="32146" rIns="64291" bIns="32146">
            <a:normAutofit lnSpcReduction="10000"/>
          </a:bodyPr>
          <a:lstStyle/>
          <a:p>
            <a:pPr marL="625056"/>
            <a:r>
              <a:rPr lang="en-US" dirty="0" smtClean="0"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Pros:</a:t>
            </a:r>
            <a:endParaRPr lang="en-US" dirty="0">
              <a:latin typeface="Times New Roman" pitchFamily="18" charset="0"/>
              <a:cs typeface="Times New Roman" pitchFamily="18" charset="0"/>
              <a:sym typeface="Gill Sans MT" charset="0"/>
            </a:endParaRPr>
          </a:p>
          <a:p>
            <a:pPr marL="625056">
              <a:buClr>
                <a:srgbClr val="464653"/>
              </a:buClr>
              <a:buSzPct val="125000"/>
              <a:buFont typeface="Gill Sans MT" charset="0"/>
              <a:buChar char="-"/>
            </a:pPr>
            <a:r>
              <a:rPr lang="en-US" sz="2000" dirty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Very clean environment, background extremely low; </a:t>
            </a:r>
            <a:endParaRPr lang="en-US" sz="2000" dirty="0">
              <a:solidFill>
                <a:srgbClr val="464653"/>
              </a:solidFill>
              <a:latin typeface="Times New Roman" pitchFamily="18" charset="0"/>
              <a:cs typeface="Times New Roman" pitchFamily="18" charset="0"/>
              <a:sym typeface="Gill Sans MT" charset="0"/>
            </a:endParaRPr>
          </a:p>
          <a:p>
            <a:pPr marL="625056">
              <a:buClr>
                <a:srgbClr val="464653"/>
              </a:buClr>
              <a:buSzPct val="125000"/>
              <a:buFont typeface="Gill Sans MT" charset="0"/>
              <a:buChar char="-"/>
            </a:pPr>
            <a:r>
              <a:rPr lang="en-US" sz="2000" dirty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Exploit quantum coherence: </a:t>
            </a:r>
            <a:r>
              <a:rPr lang="en-US" sz="2000" dirty="0" smtClean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 mixing, CPT, T, </a:t>
            </a:r>
            <a:r>
              <a:rPr lang="en-US" sz="2000" dirty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CPT analyses;</a:t>
            </a:r>
            <a:endParaRPr lang="en-US" sz="2000" dirty="0">
              <a:solidFill>
                <a:srgbClr val="464653"/>
              </a:solidFill>
              <a:latin typeface="Times New Roman" pitchFamily="18" charset="0"/>
              <a:cs typeface="Times New Roman" pitchFamily="18" charset="0"/>
              <a:sym typeface="Gill Sans MT" charset="0"/>
            </a:endParaRPr>
          </a:p>
          <a:p>
            <a:pPr marL="625056">
              <a:buClr>
                <a:srgbClr val="464653"/>
              </a:buClr>
              <a:buSzPct val="125000"/>
              <a:buFont typeface="Gill Sans MT" charset="0"/>
              <a:buChar char="-"/>
            </a:pPr>
            <a:r>
              <a:rPr lang="en-US" sz="2000" dirty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Produce CP-tagged events;</a:t>
            </a:r>
            <a:endParaRPr lang="en-US" sz="2000" dirty="0">
              <a:solidFill>
                <a:srgbClr val="464653"/>
              </a:solidFill>
              <a:latin typeface="Times New Roman" pitchFamily="18" charset="0"/>
              <a:cs typeface="Times New Roman" pitchFamily="18" charset="0"/>
              <a:sym typeface="Gill Sans MT" charset="0"/>
            </a:endParaRPr>
          </a:p>
          <a:p>
            <a:pPr marL="625056">
              <a:buClr>
                <a:srgbClr val="464653"/>
              </a:buClr>
              <a:buSzPct val="125000"/>
              <a:buFont typeface="Gill Sans MT" charset="0"/>
              <a:buChar char="-"/>
            </a:pPr>
            <a:r>
              <a:rPr lang="en-US" sz="2000" dirty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Access to </a:t>
            </a:r>
            <a:r>
              <a:rPr lang="en-US" sz="2000" dirty="0" smtClean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D</a:t>
            </a:r>
            <a:r>
              <a:rPr lang="en-US" sz="2000" baseline="32000" dirty="0" smtClean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0</a:t>
            </a:r>
            <a:r>
              <a:rPr lang="en-US" sz="2000" dirty="0" smtClean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-</a:t>
            </a:r>
            <a:r>
              <a:rPr lang="en-US" sz="2000" dirty="0" smtClean="0">
                <a:solidFill>
                  <a:srgbClr val="464653"/>
                </a:solidFill>
                <a:latin typeface="Times New Roman Bar" pitchFamily="18" charset="0"/>
                <a:ea typeface="Gill Sans MT" charset="0"/>
                <a:cs typeface="Times New Roman Bar" pitchFamily="18" charset="0"/>
                <a:sym typeface="Gill Sans MT" charset="0"/>
              </a:rPr>
              <a:t>D</a:t>
            </a:r>
            <a:r>
              <a:rPr lang="en-US" sz="2000" baseline="32000" dirty="0" smtClean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0</a:t>
            </a:r>
            <a:r>
              <a:rPr lang="en-US" sz="2000" dirty="0" smtClean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  </a:t>
            </a:r>
            <a:r>
              <a:rPr lang="en-US" sz="2000" dirty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relative phases;</a:t>
            </a:r>
            <a:endParaRPr lang="en-US" sz="2000" dirty="0">
              <a:solidFill>
                <a:srgbClr val="464653"/>
              </a:solidFill>
              <a:latin typeface="Times New Roman" pitchFamily="18" charset="0"/>
              <a:cs typeface="Times New Roman" pitchFamily="18" charset="0"/>
              <a:sym typeface="Gill Sans MT" charset="0"/>
            </a:endParaRPr>
          </a:p>
          <a:p>
            <a:pPr marL="625056">
              <a:buClr>
                <a:srgbClr val="464653"/>
              </a:buClr>
              <a:buSzPct val="125000"/>
              <a:buFont typeface="Gill Sans MT" charset="0"/>
              <a:buChar char="-"/>
            </a:pPr>
            <a:r>
              <a:rPr lang="en-US" sz="2000" dirty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Systematic errors reduction </a:t>
            </a:r>
            <a:r>
              <a:rPr lang="en-US" sz="2000" dirty="0" smtClean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 -and different </a:t>
            </a:r>
            <a:r>
              <a:rPr lang="en-US" sz="2000" dirty="0" err="1" smtClean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wrt</a:t>
            </a:r>
            <a:r>
              <a:rPr lang="en-US" sz="2000" dirty="0" smtClean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 </a:t>
            </a:r>
            <a:r>
              <a:rPr lang="en-US" sz="2000" dirty="0" smtClean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Symbol"/>
              </a:rPr>
              <a:t></a:t>
            </a:r>
            <a:r>
              <a:rPr lang="en-US" sz="2000" dirty="0" smtClean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(4S)- due </a:t>
            </a:r>
            <a:r>
              <a:rPr lang="en-US" sz="2000" dirty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to background and </a:t>
            </a:r>
            <a:r>
              <a:rPr lang="en-US" sz="2000" dirty="0" err="1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Dalitz</a:t>
            </a:r>
            <a:r>
              <a:rPr lang="en-US" sz="2000" dirty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 model uncertainties.</a:t>
            </a:r>
            <a:endParaRPr lang="en-US" sz="2000" dirty="0">
              <a:solidFill>
                <a:srgbClr val="464653"/>
              </a:solidFill>
              <a:latin typeface="Times New Roman" pitchFamily="18" charset="0"/>
              <a:cs typeface="Times New Roman" pitchFamily="18" charset="0"/>
              <a:sym typeface="Gill Sans MT" charset="0"/>
            </a:endParaRPr>
          </a:p>
          <a:p>
            <a:pPr marL="625056"/>
            <a:endParaRPr lang="en-US" sz="2300" dirty="0">
              <a:latin typeface="Times New Roman" pitchFamily="18" charset="0"/>
              <a:cs typeface="Times New Roman" pitchFamily="18" charset="0"/>
              <a:sym typeface="Gill Sans MT" charset="0"/>
            </a:endParaRPr>
          </a:p>
          <a:p>
            <a:pPr marL="625056">
              <a:buFont typeface="Gill Sans MT" charset="0"/>
              <a:buChar char="•"/>
            </a:pPr>
            <a:r>
              <a:rPr lang="en-US" dirty="0"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Cons:</a:t>
            </a:r>
            <a:endParaRPr lang="en-US" dirty="0">
              <a:latin typeface="Times New Roman" pitchFamily="18" charset="0"/>
              <a:cs typeface="Times New Roman" pitchFamily="18" charset="0"/>
              <a:sym typeface="Gill Sans MT" charset="0"/>
            </a:endParaRPr>
          </a:p>
          <a:p>
            <a:pPr marL="625056">
              <a:buClr>
                <a:srgbClr val="464653"/>
              </a:buClr>
              <a:buSzPct val="125000"/>
              <a:buFont typeface="Gill Sans MT" charset="0"/>
              <a:buChar char="-"/>
            </a:pPr>
            <a:r>
              <a:rPr lang="en-US" sz="2000" dirty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Time-dependent measurements </a:t>
            </a:r>
            <a:r>
              <a:rPr lang="en-US" sz="2000" dirty="0" smtClean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(might) require </a:t>
            </a:r>
            <a:r>
              <a:rPr lang="en-US" sz="2000" dirty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larger CM boost compared to the </a:t>
            </a:r>
            <a:r>
              <a:rPr lang="en-US" sz="2000" dirty="0" smtClean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B</a:t>
            </a:r>
            <a:r>
              <a:rPr lang="en-US" sz="2000" baseline="32000" dirty="0" smtClean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0</a:t>
            </a:r>
            <a:r>
              <a:rPr lang="en-US" sz="2000" dirty="0" smtClean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-</a:t>
            </a:r>
            <a:r>
              <a:rPr lang="en-US" sz="2000" dirty="0" smtClean="0">
                <a:solidFill>
                  <a:srgbClr val="464653"/>
                </a:solidFill>
                <a:latin typeface="Times New Roman Bar" pitchFamily="18" charset="0"/>
                <a:ea typeface="Gill Sans MT" charset="0"/>
                <a:cs typeface="Times New Roman Bar" pitchFamily="18" charset="0"/>
                <a:sym typeface="Gill Sans MT" charset="0"/>
              </a:rPr>
              <a:t>B</a:t>
            </a:r>
            <a:r>
              <a:rPr lang="en-US" sz="2000" baseline="32000" dirty="0" smtClean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0</a:t>
            </a:r>
            <a:r>
              <a:rPr lang="en-US" sz="2000" dirty="0" smtClean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case </a:t>
            </a:r>
            <a:r>
              <a:rPr lang="en-US" sz="2000" dirty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to achieve adequate time resolution; </a:t>
            </a:r>
            <a:endParaRPr lang="en-US" sz="2000" dirty="0">
              <a:solidFill>
                <a:srgbClr val="464653"/>
              </a:solidFill>
              <a:latin typeface="Times New Roman" pitchFamily="18" charset="0"/>
              <a:cs typeface="Times New Roman" pitchFamily="18" charset="0"/>
              <a:sym typeface="Gill Sans MT" charset="0"/>
            </a:endParaRPr>
          </a:p>
          <a:p>
            <a:pPr marL="625056">
              <a:buClr>
                <a:srgbClr val="464653"/>
              </a:buClr>
              <a:buSzPct val="125000"/>
              <a:buFont typeface="Gill Sans MT" charset="0"/>
              <a:buChar char="-"/>
            </a:pPr>
            <a:r>
              <a:rPr lang="en-US" sz="2000" dirty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R</a:t>
            </a:r>
            <a:r>
              <a:rPr lang="en-US" sz="2000" dirty="0" smtClean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econstruction </a:t>
            </a:r>
            <a:r>
              <a:rPr lang="en-US" sz="2000" dirty="0">
                <a:solidFill>
                  <a:srgbClr val="464653"/>
                </a:solidFill>
                <a:latin typeface="Times New Roman" pitchFamily="18" charset="0"/>
                <a:ea typeface="Gill Sans MT" charset="0"/>
                <a:cs typeface="Times New Roman" pitchFamily="18" charset="0"/>
                <a:sym typeface="Gill Sans MT" charset="0"/>
              </a:rPr>
              <a:t>efficiency decreases with large CM boost. Need to determine the optimal boost value.</a:t>
            </a:r>
            <a:endParaRPr lang="en-US" sz="2000" dirty="0">
              <a:solidFill>
                <a:srgbClr val="464653"/>
              </a:solidFill>
              <a:latin typeface="Times New Roman" pitchFamily="18" charset="0"/>
              <a:cs typeface="Times New Roman" pitchFamily="18" charset="0"/>
              <a:sym typeface="Gill Sans MT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131927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568952" cy="1115244"/>
          </a:xfrm>
          <a:ln/>
        </p:spPr>
        <p:txBody>
          <a:bodyPr lIns="64291" tIns="32146" rIns="64291" bIns="32146">
            <a:noAutofit/>
          </a:bodyPr>
          <a:lstStyle/>
          <a:p>
            <a:r>
              <a:rPr lang="en-US" b="1" dirty="0"/>
              <a:t>Time-dependence at </a:t>
            </a:r>
            <a:r>
              <a:rPr lang="en-US" b="1" dirty="0" smtClean="0"/>
              <a:t>D</a:t>
            </a:r>
            <a:r>
              <a:rPr lang="en-US" b="1" baseline="32000" dirty="0" smtClean="0"/>
              <a:t>0</a:t>
            </a:r>
            <a:r>
              <a:rPr lang="en-US" b="1" dirty="0" smtClean="0"/>
              <a:t>-D</a:t>
            </a:r>
            <a:r>
              <a:rPr lang="en-US" b="1" baseline="32000" dirty="0" smtClean="0"/>
              <a:t>0 </a:t>
            </a:r>
            <a:r>
              <a:rPr lang="en-US" b="1" dirty="0" smtClean="0">
                <a:ea typeface="Lucida Grande" charset="0"/>
                <a:cs typeface="Lucida Grande" charset="0"/>
              </a:rPr>
              <a:t>  threshold </a:t>
            </a:r>
            <a:r>
              <a:rPr lang="en-US" b="1" dirty="0">
                <a:ea typeface="Lucida Grande" charset="0"/>
                <a:cs typeface="Lucida Grande" charset="0"/>
              </a:rPr>
              <a:t>and at Υ(4S)</a:t>
            </a:r>
            <a:endParaRPr lang="en-US" b="1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5478363" cy="1509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84984"/>
            <a:ext cx="5027414" cy="786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86" y="4797152"/>
            <a:ext cx="6045398" cy="1504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Rectangle 6"/>
          <p:cNvSpPr>
            <a:spLocks/>
          </p:cNvSpPr>
          <p:nvPr/>
        </p:nvSpPr>
        <p:spPr bwMode="auto">
          <a:xfrm>
            <a:off x="494482" y="1351221"/>
            <a:ext cx="16350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600" dirty="0">
                <a:solidFill>
                  <a:schemeClr val="tx1"/>
                </a:solidFill>
                <a:ea typeface="Gill Sans" charset="0"/>
                <a:cs typeface="Gill Sans" charset="0"/>
              </a:rPr>
              <a:t>At Psi(3770):</a:t>
            </a:r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480690" y="4198292"/>
            <a:ext cx="5027414" cy="52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2600" dirty="0">
                <a:solidFill>
                  <a:schemeClr val="tx1"/>
                </a:solidFill>
                <a:ea typeface="Lucida Grande" charset="0"/>
                <a:cs typeface="Lucida Grande" charset="0"/>
              </a:rPr>
              <a:t>At ϒ(4S) using D</a:t>
            </a:r>
            <a:r>
              <a:rPr lang="en-US" sz="2600" baseline="32000" dirty="0">
                <a:solidFill>
                  <a:schemeClr val="tx1"/>
                </a:solidFill>
                <a:ea typeface="Gill Sans" charset="0"/>
                <a:cs typeface="Gill Sans" charset="0"/>
              </a:rPr>
              <a:t>*+ </a:t>
            </a:r>
            <a:r>
              <a:rPr lang="en-US" sz="2600" dirty="0">
                <a:solidFill>
                  <a:schemeClr val="tx1"/>
                </a:solidFill>
                <a:ea typeface="Gill Sans" charset="0"/>
                <a:cs typeface="Gill Sans" charset="0"/>
              </a:rPr>
              <a:t>tagged events: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 rot="-4742">
            <a:off x="4060893" y="1272092"/>
            <a:ext cx="4830961" cy="91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en-US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Identical time-dependence </a:t>
            </a:r>
            <a:r>
              <a:rPr lang="en-US" dirty="0" err="1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wrt</a:t>
            </a:r>
            <a:r>
              <a:rPr lang="en-US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 ϒ(4S) when using flavor tag! </a:t>
            </a:r>
          </a:p>
        </p:txBody>
      </p:sp>
      <p:sp>
        <p:nvSpPr>
          <p:cNvPr id="19465" name="AutoShape 9"/>
          <p:cNvSpPr>
            <a:spLocks/>
          </p:cNvSpPr>
          <p:nvPr/>
        </p:nvSpPr>
        <p:spPr bwMode="auto">
          <a:xfrm>
            <a:off x="3995936" y="1412777"/>
            <a:ext cx="4893469" cy="648072"/>
          </a:xfrm>
          <a:prstGeom prst="roundRect">
            <a:avLst>
              <a:gd name="adj" fmla="val 15000"/>
            </a:avLst>
          </a:prstGeom>
          <a:noFill/>
          <a:ln w="25400" cap="flat">
            <a:solidFill>
              <a:srgbClr val="D90B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5724128" y="3068961"/>
            <a:ext cx="3035498" cy="792088"/>
            <a:chOff x="5956102" y="3973711"/>
            <a:chExt cx="3035498" cy="892969"/>
          </a:xfrm>
        </p:grpSpPr>
        <p:sp>
          <p:nvSpPr>
            <p:cNvPr id="19466" name="AutoShape 10"/>
            <p:cNvSpPr>
              <a:spLocks/>
            </p:cNvSpPr>
            <p:nvPr/>
          </p:nvSpPr>
          <p:spPr bwMode="auto">
            <a:xfrm>
              <a:off x="5956102" y="3973711"/>
              <a:ext cx="3018234" cy="892969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rgbClr val="FF2712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9458" name="Rectangle 2"/>
            <p:cNvSpPr>
              <a:spLocks noGrp="1" noChangeArrowheads="1"/>
            </p:cNvSpPr>
            <p:nvPr>
              <p:ph sz="quarter" idx="1"/>
            </p:nvPr>
          </p:nvSpPr>
          <p:spPr>
            <a:xfrm>
              <a:off x="6084168" y="4200457"/>
              <a:ext cx="2907432" cy="512812"/>
            </a:xfrm>
            <a:ln/>
          </p:spPr>
          <p:txBody>
            <a:bodyPr lIns="64291" tIns="32146" rIns="64291" bIns="32146">
              <a:normAutofit/>
            </a:bodyPr>
            <a:lstStyle/>
            <a:p>
              <a:pPr marL="0" indent="0">
                <a:lnSpc>
                  <a:spcPct val="50000"/>
                </a:lnSpc>
                <a:buNone/>
              </a:pPr>
              <a:r>
                <a:rPr lang="en-US" sz="1600" i="1" dirty="0"/>
                <a:t>z = CPT violation parameter   </a:t>
              </a:r>
            </a:p>
            <a:p>
              <a:pPr marL="0" indent="0">
                <a:lnSpc>
                  <a:spcPct val="50000"/>
                </a:lnSpc>
                <a:buNone/>
              </a:pPr>
              <a:r>
                <a:rPr lang="en-US" sz="1600" i="1" dirty="0"/>
                <a:t>q, p = indirect CP violation parameters</a:t>
              </a:r>
            </a:p>
          </p:txBody>
        </p:sp>
      </p:grp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9232551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80920" cy="1143000"/>
          </a:xfrm>
          <a:ln/>
        </p:spPr>
        <p:txBody>
          <a:bodyPr lIns="64291" tIns="32146" rIns="64291" bIns="32146">
            <a:noAutofit/>
          </a:bodyPr>
          <a:lstStyle/>
          <a:p>
            <a:r>
              <a:rPr lang="en-US" b="1" dirty="0"/>
              <a:t>Some numbers for comparison of D</a:t>
            </a:r>
            <a:r>
              <a:rPr lang="en-US" b="1" baseline="32000" dirty="0"/>
              <a:t>0</a:t>
            </a:r>
            <a:r>
              <a:rPr lang="en-US" b="1" dirty="0"/>
              <a:t> flavor tagged modes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23528" y="1628800"/>
            <a:ext cx="8352928" cy="2448272"/>
          </a:xfrm>
          <a:ln/>
        </p:spPr>
        <p:txBody>
          <a:bodyPr lIns="64291" tIns="32146" rIns="64291" bIns="32146">
            <a:normAutofit fontScale="92500"/>
          </a:bodyPr>
          <a:lstStyle/>
          <a:p>
            <a:pPr marL="625056"/>
            <a:r>
              <a:rPr lang="en-US" dirty="0"/>
              <a:t>D</a:t>
            </a:r>
            <a:r>
              <a:rPr lang="en-US" baseline="32000" dirty="0"/>
              <a:t>0</a:t>
            </a:r>
            <a:r>
              <a:rPr lang="en-US" dirty="0">
                <a:ea typeface="Lucida Grande" charset="0"/>
                <a:cs typeface="Lucida Grande" charset="0"/>
              </a:rPr>
              <a:t>→K</a:t>
            </a:r>
            <a:r>
              <a:rPr lang="en-US" baseline="32000" dirty="0"/>
              <a:t>+</a:t>
            </a:r>
            <a:r>
              <a:rPr lang="en-US" dirty="0">
                <a:ea typeface="Lucida Grande" charset="0"/>
                <a:cs typeface="Lucida Grande" charset="0"/>
              </a:rPr>
              <a:t>π</a:t>
            </a:r>
            <a:r>
              <a:rPr lang="en-US" baseline="32000" dirty="0"/>
              <a:t>- </a:t>
            </a:r>
            <a:r>
              <a:rPr lang="en-US" dirty="0"/>
              <a:t>(WS) as an example</a:t>
            </a:r>
            <a:r>
              <a:rPr lang="en-US" dirty="0" smtClean="0"/>
              <a:t>:</a:t>
            </a:r>
          </a:p>
          <a:p>
            <a:pPr marL="899376" lvl="1"/>
            <a:r>
              <a:rPr lang="en-US" sz="2600" dirty="0" smtClean="0"/>
              <a:t>Extrapolating </a:t>
            </a:r>
            <a:r>
              <a:rPr lang="en-US" sz="2600" dirty="0"/>
              <a:t>from </a:t>
            </a:r>
            <a:r>
              <a:rPr lang="en-US" sz="2600" dirty="0" err="1"/>
              <a:t>BaBar</a:t>
            </a:r>
            <a:r>
              <a:rPr lang="en-US" sz="2600" dirty="0"/>
              <a:t> analysis </a:t>
            </a:r>
            <a:r>
              <a:rPr lang="en-US" sz="2600" dirty="0" smtClean="0"/>
              <a:t>(</a:t>
            </a:r>
            <a:r>
              <a:rPr lang="en-US" sz="2600" dirty="0" smtClean="0">
                <a:cs typeface="Times" charset="0"/>
                <a:sym typeface="Times" charset="0"/>
              </a:rPr>
              <a:t>PRL 98, 211802, 2007</a:t>
            </a:r>
            <a:r>
              <a:rPr lang="en-US" sz="2600" dirty="0" smtClean="0"/>
              <a:t>) 4030 </a:t>
            </a:r>
            <a:r>
              <a:rPr lang="en-US" sz="2600" dirty="0"/>
              <a:t>WS  events (384 fb</a:t>
            </a:r>
            <a:r>
              <a:rPr lang="en-US" sz="2600" baseline="32000" dirty="0"/>
              <a:t>-1</a:t>
            </a:r>
            <a:r>
              <a:rPr lang="en-US" sz="2600" dirty="0"/>
              <a:t>) we expect </a:t>
            </a:r>
            <a:r>
              <a:rPr lang="en-US" sz="2600" dirty="0" smtClean="0">
                <a:solidFill>
                  <a:srgbClr val="D90B00"/>
                </a:solidFill>
                <a:ea typeface="Lucida Grande" charset="0"/>
                <a:cs typeface="Lucida Grande" charset="0"/>
              </a:rPr>
              <a:t>787K </a:t>
            </a:r>
            <a:r>
              <a:rPr lang="en-US" sz="2600" dirty="0">
                <a:solidFill>
                  <a:srgbClr val="D90B00"/>
                </a:solidFill>
                <a:ea typeface="Lucida Grande" charset="0"/>
                <a:cs typeface="Lucida Grande" charset="0"/>
              </a:rPr>
              <a:t>WS events at ϒ(4S)</a:t>
            </a:r>
            <a:r>
              <a:rPr lang="en-US" sz="2600" dirty="0"/>
              <a:t> with 75fb</a:t>
            </a:r>
            <a:r>
              <a:rPr lang="en-US" sz="2600" baseline="32000" dirty="0"/>
              <a:t>-1</a:t>
            </a:r>
            <a:r>
              <a:rPr lang="en-US" sz="2600" dirty="0"/>
              <a:t>. Purity is about 60% and </a:t>
            </a:r>
            <a:r>
              <a:rPr lang="en-US" sz="2600" dirty="0" err="1"/>
              <a:t>mistag</a:t>
            </a:r>
            <a:r>
              <a:rPr lang="en-US" sz="2600" dirty="0"/>
              <a:t> fraction is about 0.1</a:t>
            </a:r>
            <a:r>
              <a:rPr lang="en-US" sz="2600" dirty="0" smtClean="0"/>
              <a:t>%.</a:t>
            </a:r>
          </a:p>
          <a:p>
            <a:pPr marL="899376" lvl="1"/>
            <a:r>
              <a:rPr lang="en-US" sz="2600" dirty="0" smtClean="0"/>
              <a:t>About </a:t>
            </a:r>
            <a:r>
              <a:rPr lang="en-US" sz="2600" dirty="0" smtClean="0">
                <a:solidFill>
                  <a:srgbClr val="D90B00"/>
                </a:solidFill>
              </a:rPr>
              <a:t>15K </a:t>
            </a:r>
            <a:r>
              <a:rPr lang="en-US" sz="2600" dirty="0">
                <a:solidFill>
                  <a:srgbClr val="D90B00"/>
                </a:solidFill>
              </a:rPr>
              <a:t>WS events</a:t>
            </a:r>
            <a:r>
              <a:rPr lang="en-US" sz="2600" dirty="0"/>
              <a:t> (with </a:t>
            </a:r>
            <a:r>
              <a:rPr lang="en-US" sz="2600" dirty="0" err="1"/>
              <a:t>semileptonic</a:t>
            </a:r>
            <a:r>
              <a:rPr lang="en-US" sz="2600" dirty="0"/>
              <a:t> flavor tag) </a:t>
            </a:r>
            <a:r>
              <a:rPr lang="en-US" sz="2600" dirty="0">
                <a:solidFill>
                  <a:srgbClr val="D90B00"/>
                </a:solidFill>
                <a:ea typeface="Lucida Grande" charset="0"/>
                <a:cs typeface="Lucida Grande" charset="0"/>
              </a:rPr>
              <a:t>at  Ψ(3770)</a:t>
            </a:r>
            <a:r>
              <a:rPr lang="en-US" sz="2600" dirty="0"/>
              <a:t> (500 fb</a:t>
            </a:r>
            <a:r>
              <a:rPr lang="en-US" sz="2600" baseline="32000" dirty="0"/>
              <a:t>-1</a:t>
            </a:r>
            <a:r>
              <a:rPr lang="en-US" sz="2600" dirty="0"/>
              <a:t>) with very high purity. </a:t>
            </a:r>
            <a:r>
              <a:rPr lang="en-US" sz="2600" dirty="0" smtClean="0"/>
              <a:t> </a:t>
            </a:r>
            <a:r>
              <a:rPr lang="en-US" sz="2600" dirty="0" err="1" smtClean="0"/>
              <a:t>Mistag</a:t>
            </a:r>
            <a:r>
              <a:rPr lang="en-US" sz="2600" dirty="0" smtClean="0"/>
              <a:t> </a:t>
            </a:r>
            <a:r>
              <a:rPr lang="en-US" sz="2600" dirty="0"/>
              <a:t>level?</a:t>
            </a:r>
          </a:p>
        </p:txBody>
      </p:sp>
      <p:sp>
        <p:nvSpPr>
          <p:cNvPr id="20483" name="Rectangle 3"/>
          <p:cNvSpPr>
            <a:spLocks/>
          </p:cNvSpPr>
          <p:nvPr/>
        </p:nvSpPr>
        <p:spPr bwMode="auto">
          <a:xfrm>
            <a:off x="1026914" y="5157192"/>
            <a:ext cx="7599164" cy="776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2400" dirty="0">
                <a:latin typeface="Times New Roman" charset="0"/>
                <a:cs typeface="Times New Roman" charset="0"/>
                <a:sym typeface="Times New Roman" charset="0"/>
              </a:rPr>
              <a:t>It looks like there is no advantage in running at Psi(3770) for reducing the statistical error for flavor tagged modes.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758610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568952" cy="1143000"/>
          </a:xfrm>
          <a:ln/>
        </p:spPr>
        <p:txBody>
          <a:bodyPr lIns="64291" tIns="32146" rIns="64291" bIns="32146">
            <a:noAutofit/>
          </a:bodyPr>
          <a:lstStyle/>
          <a:p>
            <a:r>
              <a:rPr lang="en-US" b="1" dirty="0"/>
              <a:t>Decays considered for running </a:t>
            </a:r>
            <a:r>
              <a:rPr lang="en-US" b="1" dirty="0" smtClean="0"/>
              <a:t>at Psi(3770) - I</a:t>
            </a:r>
            <a:endParaRPr lang="en-US" b="1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95" y="1772816"/>
            <a:ext cx="7849194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84" y="1507604"/>
            <a:ext cx="2268141" cy="29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33" y="3061369"/>
            <a:ext cx="2741414" cy="32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16" y="3436416"/>
            <a:ext cx="4960472" cy="1216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Rectangle 6"/>
          <p:cNvSpPr>
            <a:spLocks/>
          </p:cNvSpPr>
          <p:nvPr/>
        </p:nvSpPr>
        <p:spPr bwMode="auto">
          <a:xfrm>
            <a:off x="288032" y="4869160"/>
            <a:ext cx="874846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2400" dirty="0">
                <a:latin typeface="Times New Roman" charset="0"/>
                <a:cs typeface="Times New Roman" charset="0"/>
                <a:sym typeface="Times New Roman" charset="0"/>
              </a:rPr>
              <a:t>Expected about 50 events with 500 fb</a:t>
            </a:r>
            <a:r>
              <a:rPr lang="en-US" sz="2400" baseline="32000" dirty="0">
                <a:latin typeface="Times New Roman" charset="0"/>
                <a:cs typeface="Times New Roman" charset="0"/>
                <a:sym typeface="Times New Roman" charset="0"/>
              </a:rPr>
              <a:t>-1 </a:t>
            </a:r>
            <a:r>
              <a:rPr lang="en-US" sz="2400" dirty="0">
                <a:latin typeface="Times New Roman" charset="0"/>
                <a:cs typeface="Times New Roman" charset="0"/>
                <a:sym typeface="Times New Roman" charset="0"/>
              </a:rPr>
              <a:t>of Psi(3770) </a:t>
            </a:r>
            <a:r>
              <a:rPr lang="en-US" sz="2400" dirty="0" smtClean="0">
                <a:latin typeface="Times New Roman" charset="0"/>
                <a:cs typeface="Times New Roman" charset="0"/>
                <a:sym typeface="Times New Roman" charset="0"/>
              </a:rPr>
              <a:t>data in both cases. </a:t>
            </a:r>
            <a:br>
              <a:rPr lang="en-US" sz="2400" dirty="0" smtClean="0">
                <a:latin typeface="Times New Roman" charset="0"/>
                <a:cs typeface="Times New Roman" charset="0"/>
                <a:sym typeface="Times New Roman" charset="0"/>
              </a:rPr>
            </a:br>
            <a:r>
              <a:rPr lang="en-US" sz="2400" dirty="0" smtClean="0">
                <a:solidFill>
                  <a:srgbClr val="D90B00"/>
                </a:solidFill>
                <a:latin typeface="Times New Roman" charset="0"/>
                <a:cs typeface="Times New Roman" charset="0"/>
                <a:sym typeface="Times New Roman" charset="0"/>
              </a:rPr>
              <a:t>Time-integrated </a:t>
            </a:r>
            <a:r>
              <a:rPr lang="en-US" sz="2400" dirty="0">
                <a:solidFill>
                  <a:srgbClr val="D90B00"/>
                </a:solidFill>
                <a:latin typeface="Times New Roman" charset="0"/>
                <a:cs typeface="Times New Roman" charset="0"/>
                <a:sym typeface="Times New Roman" charset="0"/>
              </a:rPr>
              <a:t>measurement is probably more appropriate.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101364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274638"/>
            <a:ext cx="8496944" cy="1143000"/>
          </a:xfrm>
          <a:ln/>
        </p:spPr>
        <p:txBody>
          <a:bodyPr lIns="64291" tIns="32146" rIns="64291" bIns="32146">
            <a:noAutofit/>
          </a:bodyPr>
          <a:lstStyle/>
          <a:p>
            <a:r>
              <a:rPr lang="en-US" b="1" dirty="0"/>
              <a:t>Decays considered for running at Psi(3770</a:t>
            </a:r>
            <a:r>
              <a:rPr lang="en-US" b="1" dirty="0" smtClean="0"/>
              <a:t>) - II</a:t>
            </a:r>
            <a:endParaRPr lang="en-US" b="1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56792"/>
            <a:ext cx="2607469" cy="34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82" y="1999306"/>
            <a:ext cx="7179494" cy="2895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4"/>
          <p:cNvSpPr>
            <a:spLocks/>
          </p:cNvSpPr>
          <p:nvPr/>
        </p:nvSpPr>
        <p:spPr bwMode="auto">
          <a:xfrm>
            <a:off x="539552" y="4869160"/>
            <a:ext cx="7992888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2400" dirty="0">
                <a:latin typeface="Times New Roman" charset="0"/>
                <a:cs typeface="Times New Roman" charset="0"/>
                <a:sym typeface="Times New Roman" charset="0"/>
              </a:rPr>
              <a:t>Expected about 100K events with 500 fb</a:t>
            </a:r>
            <a:r>
              <a:rPr lang="en-US" sz="2400" baseline="32000" dirty="0">
                <a:latin typeface="Times New Roman" charset="0"/>
                <a:cs typeface="Times New Roman" charset="0"/>
                <a:sym typeface="Times New Roman" charset="0"/>
              </a:rPr>
              <a:t>-1 </a:t>
            </a:r>
            <a:r>
              <a:rPr lang="en-US" sz="2400" dirty="0">
                <a:latin typeface="Times New Roman" charset="0"/>
                <a:cs typeface="Times New Roman" charset="0"/>
                <a:sym typeface="Times New Roman" charset="0"/>
              </a:rPr>
              <a:t>of Psi(3770) data.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charset="0"/>
                <a:cs typeface="Times New Roman" charset="0"/>
                <a:sym typeface="Times New Roman" charset="0"/>
              </a:rPr>
              <a:t>Time-dependence exclusive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  <a:cs typeface="Times New Roman" charset="0"/>
                <a:sym typeface="Times New Roman" charset="0"/>
              </a:rPr>
              <a:t>at Psi(3770</a:t>
            </a:r>
            <a:r>
              <a:rPr lang="en-US" sz="2400" dirty="0" smtClean="0">
                <a:solidFill>
                  <a:srgbClr val="FF0000"/>
                </a:solidFill>
                <a:latin typeface="Times New Roman" charset="0"/>
                <a:cs typeface="Times New Roman" charset="0"/>
                <a:sym typeface="Times New Roman" charset="0"/>
              </a:rPr>
              <a:t>). </a:t>
            </a:r>
            <a:r>
              <a:rPr lang="en-US" sz="2400" dirty="0" smtClean="0">
                <a:latin typeface="Times New Roman" charset="0"/>
                <a:cs typeface="Times New Roman" charset="0"/>
                <a:sym typeface="Times New Roman" charset="0"/>
              </a:rPr>
              <a:t/>
            </a:r>
            <a:br>
              <a:rPr lang="en-US" sz="2400" dirty="0" smtClean="0">
                <a:latin typeface="Times New Roman" charset="0"/>
                <a:cs typeface="Times New Roman" charset="0"/>
                <a:sym typeface="Times New Roman" charset="0"/>
              </a:rPr>
            </a:br>
            <a:endParaRPr lang="en-US" sz="2400" dirty="0">
              <a:latin typeface="Times New Roman" charset="0"/>
              <a:cs typeface="Times New Roman" charset="0"/>
              <a:sym typeface="Times New Roman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7" name="6 Rectángulo"/>
          <p:cNvSpPr/>
          <p:nvPr/>
        </p:nvSpPr>
        <p:spPr>
          <a:xfrm>
            <a:off x="9396536" y="5733256"/>
            <a:ext cx="4487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charset="0"/>
                <a:cs typeface="Times New Roman" charset="0"/>
                <a:sym typeface="Times New Roman" charset="0"/>
              </a:rPr>
              <a:t>See preliminary results in the following slides.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1877417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64291" tIns="32146" rIns="64291" bIns="32146">
            <a:normAutofit/>
          </a:bodyPr>
          <a:lstStyle/>
          <a:p>
            <a:r>
              <a:rPr lang="en-US" sz="5600" b="1" dirty="0"/>
              <a:t>Ideas for further studies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1916832"/>
            <a:ext cx="8075240" cy="3744416"/>
          </a:xfrm>
          <a:prstGeom prst="rect">
            <a:avLst/>
          </a:prstGeom>
          <a:ln/>
        </p:spPr>
        <p:txBody>
          <a:bodyPr vert="horz" lIns="64291" tIns="32146" rIns="64291" bIns="32146">
            <a:normAutofit/>
          </a:bodyPr>
          <a:lstStyle/>
          <a:p>
            <a:pPr marL="625056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Time-dependent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Dalitz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plot analyses</a:t>
            </a:r>
          </a:p>
          <a:p>
            <a:pPr marL="625056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CPT/CP, CP/T studies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625056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Combined analysis of double-tags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01866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840</TotalTime>
  <Words>1105</Words>
  <Application>Microsoft Office PowerPoint</Application>
  <PresentationFormat>Presentación en pantalla (4:3)</PresentationFormat>
  <Paragraphs>140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Equidad</vt:lpstr>
      <vt:lpstr>Time-dependent analyses at D0-D0 threshold</vt:lpstr>
      <vt:lpstr>Outline</vt:lpstr>
      <vt:lpstr>Some preliminary considerations </vt:lpstr>
      <vt:lpstr>Pro and cons for running at charm threshold</vt:lpstr>
      <vt:lpstr>Time-dependence at D0-D0   threshold and at Υ(4S)</vt:lpstr>
      <vt:lpstr>Some numbers for comparison of D0 flavor tagged modes</vt:lpstr>
      <vt:lpstr>Decays considered for running at Psi(3770) - I</vt:lpstr>
      <vt:lpstr>Decays considered for running at Psi(3770) - II</vt:lpstr>
      <vt:lpstr>Ideas for further studies</vt:lpstr>
      <vt:lpstr>Time-dependent Dalitz plot analyses</vt:lpstr>
      <vt:lpstr>Diapositiva 11</vt:lpstr>
      <vt:lpstr>Diapositiva 12</vt:lpstr>
      <vt:lpstr>CPT/CP and CP/T studies</vt:lpstr>
      <vt:lpstr>Combining all doble tags</vt:lpstr>
      <vt:lpstr>Sensitivity studies: preliminary results</vt:lpstr>
      <vt:lpstr>D kinematics: cosTheta distributions</vt:lpstr>
      <vt:lpstr>Geometric efficiency as a function of the CM boost</vt:lpstr>
      <vt:lpstr>Dt reconstruction</vt:lpstr>
      <vt:lpstr>Dt error distribution</vt:lpstr>
      <vt:lpstr>Dt resolutions</vt:lpstr>
      <vt:lpstr>Dt average error as a function of the boost</vt:lpstr>
      <vt:lpstr>Impact on physics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efficiency as a function of the CM boost</dc:title>
  <dc:creator>Matteo</dc:creator>
  <cp:lastModifiedBy>martinee</cp:lastModifiedBy>
  <cp:revision>69</cp:revision>
  <dcterms:created xsi:type="dcterms:W3CDTF">2011-05-31T08:35:29Z</dcterms:created>
  <dcterms:modified xsi:type="dcterms:W3CDTF">2011-06-01T09:03:35Z</dcterms:modified>
</cp:coreProperties>
</file>