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313" r:id="rId5"/>
    <p:sldId id="268" r:id="rId6"/>
    <p:sldId id="316" r:id="rId7"/>
    <p:sldId id="317" r:id="rId8"/>
    <p:sldId id="318" r:id="rId9"/>
    <p:sldId id="331" r:id="rId10"/>
    <p:sldId id="315" r:id="rId11"/>
    <p:sldId id="327" r:id="rId12"/>
    <p:sldId id="261" r:id="rId13"/>
    <p:sldId id="321" r:id="rId14"/>
    <p:sldId id="275" r:id="rId15"/>
    <p:sldId id="328" r:id="rId16"/>
    <p:sldId id="325" r:id="rId17"/>
    <p:sldId id="326" r:id="rId18"/>
    <p:sldId id="323" r:id="rId19"/>
    <p:sldId id="324" r:id="rId20"/>
    <p:sldId id="329" r:id="rId21"/>
    <p:sldId id="314" r:id="rId22"/>
    <p:sldId id="320" r:id="rId23"/>
    <p:sldId id="330" r:id="rId24"/>
  </p:sldIdLst>
  <p:sldSz cx="9144000" cy="6858000" type="screen4x3"/>
  <p:notesSz cx="6858000" cy="9144000"/>
  <p:defaultTextStyle>
    <a:lvl1pPr defTabSz="321457">
      <a:defRPr sz="900">
        <a:latin typeface="+mn-lt"/>
        <a:ea typeface="+mn-ea"/>
        <a:cs typeface="+mn-cs"/>
        <a:sym typeface="Helvetica"/>
      </a:defRPr>
    </a:lvl1pPr>
    <a:lvl2pPr defTabSz="321457">
      <a:defRPr sz="900">
        <a:latin typeface="+mn-lt"/>
        <a:ea typeface="+mn-ea"/>
        <a:cs typeface="+mn-cs"/>
        <a:sym typeface="Helvetica"/>
      </a:defRPr>
    </a:lvl2pPr>
    <a:lvl3pPr defTabSz="321457">
      <a:defRPr sz="900">
        <a:latin typeface="+mn-lt"/>
        <a:ea typeface="+mn-ea"/>
        <a:cs typeface="+mn-cs"/>
        <a:sym typeface="Helvetica"/>
      </a:defRPr>
    </a:lvl3pPr>
    <a:lvl4pPr defTabSz="321457">
      <a:defRPr sz="900">
        <a:latin typeface="+mn-lt"/>
        <a:ea typeface="+mn-ea"/>
        <a:cs typeface="+mn-cs"/>
        <a:sym typeface="Helvetica"/>
      </a:defRPr>
    </a:lvl4pPr>
    <a:lvl5pPr defTabSz="321457">
      <a:defRPr sz="900">
        <a:latin typeface="+mn-lt"/>
        <a:ea typeface="+mn-ea"/>
        <a:cs typeface="+mn-cs"/>
        <a:sym typeface="Helvetica"/>
      </a:defRPr>
    </a:lvl5pPr>
    <a:lvl6pPr defTabSz="321457">
      <a:defRPr sz="900">
        <a:latin typeface="+mn-lt"/>
        <a:ea typeface="+mn-ea"/>
        <a:cs typeface="+mn-cs"/>
        <a:sym typeface="Helvetica"/>
      </a:defRPr>
    </a:lvl6pPr>
    <a:lvl7pPr defTabSz="321457">
      <a:defRPr sz="900">
        <a:latin typeface="+mn-lt"/>
        <a:ea typeface="+mn-ea"/>
        <a:cs typeface="+mn-cs"/>
        <a:sym typeface="Helvetica"/>
      </a:defRPr>
    </a:lvl7pPr>
    <a:lvl8pPr defTabSz="321457">
      <a:defRPr sz="900">
        <a:latin typeface="+mn-lt"/>
        <a:ea typeface="+mn-ea"/>
        <a:cs typeface="+mn-cs"/>
        <a:sym typeface="Helvetica"/>
      </a:defRPr>
    </a:lvl8pPr>
    <a:lvl9pPr defTabSz="321457">
      <a:defRPr sz="900"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616213-0C5B-7440-8EB9-98B98B48AA29}" v="152" dt="2018-12-16T16:14:07.03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BCBCA"/>
          </a:solidFill>
        </a:fill>
      </a:tcStyle>
    </a:wholeTbl>
    <a:band2H>
      <a:tcTxStyle/>
      <a:tcStyle>
        <a:tcBdr/>
        <a:fill>
          <a:solidFill>
            <a:srgbClr val="F5E7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8250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8250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82506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03"/>
    <p:restoredTop sz="94350"/>
  </p:normalViewPr>
  <p:slideViewPr>
    <p:cSldViewPr snapToGrid="0" snapToObjects="1">
      <p:cViewPr varScale="1">
        <p:scale>
          <a:sx n="117" d="100"/>
          <a:sy n="117" d="100"/>
        </p:scale>
        <p:origin x="113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92125004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440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90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2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1" cy="68580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46" t="-6064" r="-1101" b="39947"/>
          <a:stretch/>
        </p:blipFill>
        <p:spPr>
          <a:xfrm>
            <a:off x="299068" y="5928751"/>
            <a:ext cx="2414017" cy="731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CF0848-7756-8842-8761-0EE8FD3FB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5891" y="2286001"/>
            <a:ext cx="7458710" cy="645543"/>
          </a:xfrm>
        </p:spPr>
        <p:txBody>
          <a:bodyPr anchor="b" anchorCtr="0">
            <a:noAutofit/>
          </a:bodyPr>
          <a:lstStyle>
            <a:lvl1pPr algn="ctr">
              <a:defRPr sz="4299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Talk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17675" b="50129"/>
          <a:stretch/>
        </p:blipFill>
        <p:spPr>
          <a:xfrm>
            <a:off x="6531493" y="6093343"/>
            <a:ext cx="2286000" cy="402336"/>
          </a:xfrm>
          <a:prstGeom prst="rect">
            <a:avLst/>
          </a:prstGeom>
        </p:spPr>
      </p:pic>
      <p:sp>
        <p:nvSpPr>
          <p:cNvPr id="11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230778" y="4664677"/>
            <a:ext cx="2106023" cy="8420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0" i="1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Name</a:t>
            </a:r>
          </a:p>
          <a:p>
            <a:pPr lvl="0"/>
            <a:r>
              <a:rPr lang="en-CA" dirty="0"/>
              <a:t>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52399" y="3536868"/>
            <a:ext cx="3032928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2145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ysClr val="windowText" lastClr="000000"/>
                </a:solidFill>
                <a:latin typeface="+mn-lt"/>
                <a:ea typeface="+mn-ea"/>
                <a:sym typeface="Helvetica"/>
              </a:rPr>
              <a:t>DAFNE-TF Workshop Dec 17, 2018</a:t>
            </a:r>
            <a:endParaRPr lang="en-US" sz="1400" kern="0" dirty="0">
              <a:solidFill>
                <a:srgbClr val="000000"/>
              </a:solidFill>
              <a:latin typeface="Helvetica"/>
              <a:ea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2815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9B2C-B51C-D14C-9622-F0B5FFE5B16F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6775" y="6647894"/>
            <a:ext cx="290409" cy="218782"/>
          </a:xfrm>
        </p:spPr>
        <p:txBody>
          <a:bodyPr/>
          <a:lstStyle/>
          <a:p>
            <a:fld id="{04DCCAAE-BB64-F947-8499-F02BC8575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92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" y="0"/>
            <a:ext cx="9142886" cy="1253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" y="935239"/>
            <a:ext cx="8684194" cy="20276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56232" y="0"/>
            <a:ext cx="8102582" cy="882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200" b="1">
                <a:solidFill>
                  <a:srgbClr val="B51826"/>
                </a:solidFill>
                <a:uFill>
                  <a:solidFill>
                    <a:srgbClr val="B51826"/>
                  </a:solidFill>
                </a:u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459823" y="1243987"/>
            <a:ext cx="8107961" cy="5614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>
                <a:uFillTx/>
              </a:defRPr>
            </a:pPr>
            <a:r>
              <a:rPr sz="22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200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200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200" dirty="0">
                <a:uFill>
                  <a:solidFill/>
                </a:uFill>
              </a:rPr>
              <a:t>Body Level Five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846775" y="6647894"/>
            <a:ext cx="290409" cy="199813"/>
          </a:xfrm>
          <a:prstGeom prst="rect">
            <a:avLst/>
          </a:prstGeom>
          <a:ln w="12700">
            <a:miter lim="400000"/>
          </a:ln>
        </p:spPr>
        <p:txBody>
          <a:bodyPr lIns="32133" tIns="32133" rIns="32133" bIns="32133">
            <a:spAutoFit/>
          </a:bodyPr>
          <a:lstStyle>
            <a:lvl1pPr defTabSz="9144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</p:sldLayoutIdLst>
  <p:transition spd="med"/>
  <p:txStyles>
    <p:titleStyle>
      <a:lvl1pPr defTabSz="1294919">
        <a:defRPr sz="2200" b="1"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1pPr>
      <a:lvl2pPr defTabSz="1294919">
        <a:defRPr sz="2200" b="1"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2pPr>
      <a:lvl3pPr defTabSz="1294919">
        <a:defRPr sz="2200" b="1"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3pPr>
      <a:lvl4pPr defTabSz="1294919">
        <a:defRPr sz="2200" b="1"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4pPr>
      <a:lvl5pPr defTabSz="1294919">
        <a:defRPr sz="2200" b="1"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5pPr>
      <a:lvl6pPr defTabSz="1294919">
        <a:defRPr sz="2200" b="1"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6pPr>
      <a:lvl7pPr defTabSz="1294919">
        <a:defRPr sz="2200" b="1"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7pPr>
      <a:lvl8pPr defTabSz="1294919">
        <a:defRPr sz="2200" b="1"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8pPr>
      <a:lvl9pPr defTabSz="1294919">
        <a:defRPr sz="2200" b="1"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9pPr>
    </p:titleStyle>
    <p:bodyStyle>
      <a:lvl1pPr defTabSz="1294919">
        <a:lnSpc>
          <a:spcPct val="120000"/>
        </a:lnSpc>
        <a:spcBef>
          <a:spcPts val="300"/>
        </a:spcBef>
        <a:defRPr sz="2200">
          <a:uFill>
            <a:solidFill/>
          </a:uFill>
          <a:latin typeface="Arial"/>
          <a:ea typeface="Arial"/>
          <a:cs typeface="Arial"/>
          <a:sym typeface="Arial"/>
        </a:defRPr>
      </a:lvl1pPr>
      <a:lvl2pPr marL="397362" indent="-164085" defTabSz="1294919">
        <a:lnSpc>
          <a:spcPct val="120000"/>
        </a:lnSpc>
        <a:spcBef>
          <a:spcPts val="300"/>
        </a:spcBef>
        <a:buClr>
          <a:schemeClr val="accent5">
            <a:lumMod val="75000"/>
          </a:schemeClr>
        </a:buClr>
        <a:buSzPct val="100000"/>
        <a:buChar char="•"/>
        <a:defRPr sz="2200">
          <a:uFill>
            <a:solidFill/>
          </a:uFill>
          <a:latin typeface="Arial"/>
          <a:ea typeface="Arial"/>
          <a:cs typeface="Arial"/>
          <a:sym typeface="Arial"/>
        </a:defRPr>
      </a:lvl2pPr>
      <a:lvl3pPr marL="640318" indent="-183287" defTabSz="1294919">
        <a:lnSpc>
          <a:spcPct val="120000"/>
        </a:lnSpc>
        <a:spcBef>
          <a:spcPts val="300"/>
        </a:spcBef>
        <a:buClr>
          <a:schemeClr val="accent5">
            <a:lumMod val="75000"/>
          </a:schemeClr>
        </a:buClr>
        <a:buSzPct val="100000"/>
        <a:buChar char="-"/>
        <a:defRPr sz="2200">
          <a:uFill>
            <a:solidFill/>
          </a:uFill>
          <a:latin typeface="Arial"/>
          <a:ea typeface="Arial"/>
          <a:cs typeface="Arial"/>
          <a:sym typeface="Arial"/>
        </a:defRPr>
      </a:lvl3pPr>
      <a:lvl4pPr marL="895417" indent="-205107" defTabSz="1294919">
        <a:lnSpc>
          <a:spcPct val="120000"/>
        </a:lnSpc>
        <a:spcBef>
          <a:spcPts val="300"/>
        </a:spcBef>
        <a:buClr>
          <a:schemeClr val="accent5">
            <a:lumMod val="75000"/>
          </a:schemeClr>
        </a:buClr>
        <a:buSzPct val="100000"/>
        <a:buChar char="•"/>
        <a:defRPr sz="2200">
          <a:uFill>
            <a:solidFill/>
          </a:uFill>
          <a:latin typeface="Arial"/>
          <a:ea typeface="Arial"/>
          <a:cs typeface="Arial"/>
          <a:sym typeface="Arial"/>
        </a:defRPr>
      </a:lvl4pPr>
      <a:lvl5pPr marL="1170665" indent="-256602" defTabSz="1294919">
        <a:lnSpc>
          <a:spcPct val="120000"/>
        </a:lnSpc>
        <a:spcBef>
          <a:spcPts val="300"/>
        </a:spcBef>
        <a:buClr>
          <a:schemeClr val="accent5">
            <a:lumMod val="75000"/>
          </a:schemeClr>
        </a:buClr>
        <a:buSzPct val="100000"/>
        <a:buChar char="-"/>
        <a:defRPr sz="2200">
          <a:uFill>
            <a:solidFill/>
          </a:uFill>
          <a:latin typeface="Arial"/>
          <a:ea typeface="Arial"/>
          <a:cs typeface="Arial"/>
          <a:sym typeface="Arial"/>
        </a:defRPr>
      </a:lvl5pPr>
      <a:lvl6pPr marL="2544629" indent="-259475" defTabSz="1294919">
        <a:lnSpc>
          <a:spcPct val="120000"/>
        </a:lnSpc>
        <a:spcBef>
          <a:spcPts val="300"/>
        </a:spcBef>
        <a:buSzPct val="100000"/>
        <a:buChar char="•"/>
        <a:defRPr sz="2200">
          <a:uFill>
            <a:solidFill/>
          </a:uFill>
          <a:latin typeface="Arial"/>
          <a:ea typeface="Arial"/>
          <a:cs typeface="Arial"/>
          <a:sym typeface="Arial"/>
        </a:defRPr>
      </a:lvl6pPr>
      <a:lvl7pPr marL="3001657" indent="-259475" defTabSz="1294919">
        <a:lnSpc>
          <a:spcPct val="120000"/>
        </a:lnSpc>
        <a:spcBef>
          <a:spcPts val="300"/>
        </a:spcBef>
        <a:buSzPct val="100000"/>
        <a:buChar char="•"/>
        <a:defRPr sz="2200">
          <a:uFill>
            <a:solidFill/>
          </a:uFill>
          <a:latin typeface="Arial"/>
          <a:ea typeface="Arial"/>
          <a:cs typeface="Arial"/>
          <a:sym typeface="Arial"/>
        </a:defRPr>
      </a:lvl7pPr>
      <a:lvl8pPr marL="3458689" indent="-259475" defTabSz="1294919">
        <a:lnSpc>
          <a:spcPct val="120000"/>
        </a:lnSpc>
        <a:spcBef>
          <a:spcPts val="300"/>
        </a:spcBef>
        <a:buSzPct val="100000"/>
        <a:buChar char="•"/>
        <a:defRPr sz="2200">
          <a:uFill>
            <a:solidFill/>
          </a:uFill>
          <a:latin typeface="Arial"/>
          <a:ea typeface="Arial"/>
          <a:cs typeface="Arial"/>
          <a:sym typeface="Arial"/>
        </a:defRPr>
      </a:lvl8pPr>
      <a:lvl9pPr marL="3915719" indent="-259474" defTabSz="1294919">
        <a:lnSpc>
          <a:spcPct val="120000"/>
        </a:lnSpc>
        <a:spcBef>
          <a:spcPts val="300"/>
        </a:spcBef>
        <a:buSzPct val="100000"/>
        <a:buChar char="•"/>
        <a:defRPr sz="2200">
          <a:uFill>
            <a:solidFill/>
          </a:uFill>
          <a:latin typeface="Arial"/>
          <a:ea typeface="Arial"/>
          <a:cs typeface="Arial"/>
          <a:sym typeface="Arial"/>
        </a:defRPr>
      </a:lvl9pPr>
    </p:bodyStyle>
    <p:otherStyle>
      <a:lvl1pPr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650021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1300043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950067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2600087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3250112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3900134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4550154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5200179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1288" y="1591969"/>
            <a:ext cx="7941424" cy="1323439"/>
          </a:xfrm>
        </p:spPr>
        <p:txBody>
          <a:bodyPr anchor="ctr">
            <a:normAutofit fontScale="90000"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ATF2 International Test Facility @ KEK for Nano-Scale Beam Generation and Measurements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32262" y="4256243"/>
            <a:ext cx="2064388" cy="1009788"/>
          </a:xfrm>
        </p:spPr>
        <p:txBody>
          <a:bodyPr/>
          <a:lstStyle/>
          <a:p>
            <a:r>
              <a:rPr lang="en-US" dirty="0"/>
              <a:t>Glen White, SLAC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EF214B-04C9-7849-B08A-808AA611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368" y="251134"/>
            <a:ext cx="1040691" cy="4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C68D2-AE14-9C46-8C69-7F1049F1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of ILC FFS Optics – ATF2 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AF81B3-C233-3C4B-8F08-04CC2EF8C7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62" y="1334733"/>
            <a:ext cx="3749332" cy="2845703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74BAF3C-4B6C-C745-A9AB-941E1E31A6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8453939"/>
              </p:ext>
            </p:extLst>
          </p:nvPr>
        </p:nvGraphicFramePr>
        <p:xfrm>
          <a:off x="4713665" y="1846304"/>
          <a:ext cx="4244181" cy="40030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295249">
                  <a:extLst>
                    <a:ext uri="{9D8B030D-6E8A-4147-A177-3AD203B41FA5}">
                      <a16:colId xmlns:a16="http://schemas.microsoft.com/office/drawing/2014/main" val="1344032203"/>
                    </a:ext>
                  </a:extLst>
                </a:gridCol>
                <a:gridCol w="1262743">
                  <a:extLst>
                    <a:ext uri="{9D8B030D-6E8A-4147-A177-3AD203B41FA5}">
                      <a16:colId xmlns:a16="http://schemas.microsoft.com/office/drawing/2014/main" val="3962678527"/>
                    </a:ext>
                  </a:extLst>
                </a:gridCol>
                <a:gridCol w="1686189">
                  <a:extLst>
                    <a:ext uri="{9D8B030D-6E8A-4147-A177-3AD203B41FA5}">
                      <a16:colId xmlns:a16="http://schemas.microsoft.com/office/drawing/2014/main" val="19643436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ATF2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744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L</a:t>
                      </a:r>
                      <a:r>
                        <a:rPr lang="en-US" sz="1400" baseline="30000" dirty="0"/>
                        <a:t>*</a:t>
                      </a:r>
                      <a:r>
                        <a:rPr lang="en-US" sz="1400" baseline="0" dirty="0"/>
                        <a:t> /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258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ξ</a:t>
                      </a:r>
                      <a:r>
                        <a:rPr lang="en-US" sz="1400" baseline="-25000" dirty="0"/>
                        <a:t>y</a:t>
                      </a:r>
                      <a:r>
                        <a:rPr lang="en-US" sz="1400" baseline="0" dirty="0"/>
                        <a:t> (~ L</a:t>
                      </a:r>
                      <a:r>
                        <a:rPr lang="en-US" sz="1400" baseline="30000" dirty="0"/>
                        <a:t>*</a:t>
                      </a:r>
                      <a:r>
                        <a:rPr lang="en-US" sz="1400" baseline="0" dirty="0"/>
                        <a:t> / </a:t>
                      </a:r>
                      <a:r>
                        <a:rPr lang="el-GR" sz="1400" baseline="0" dirty="0"/>
                        <a:t>β</a:t>
                      </a:r>
                      <a:r>
                        <a:rPr lang="en-US" sz="1400" baseline="30000" dirty="0"/>
                        <a:t>*</a:t>
                      </a:r>
                      <a:r>
                        <a:rPr lang="en-US" sz="1400" baseline="-25000" dirty="0"/>
                        <a:t>y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4100 / 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1000 / 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76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E</a:t>
                      </a:r>
                      <a:r>
                        <a:rPr lang="en-US" sz="1400" baseline="-25000" dirty="0" err="1"/>
                        <a:t>beam</a:t>
                      </a:r>
                      <a:r>
                        <a:rPr lang="en-US" sz="1400" baseline="-25000" dirty="0"/>
                        <a:t> </a:t>
                      </a:r>
                      <a:r>
                        <a:rPr lang="en-US" sz="1400" baseline="0" dirty="0"/>
                        <a:t> / GeV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210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Q / 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0.16 – 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44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β</a:t>
                      </a:r>
                      <a:r>
                        <a:rPr lang="en-US" sz="1400" baseline="30000" dirty="0"/>
                        <a:t>*</a:t>
                      </a:r>
                      <a:r>
                        <a:rPr lang="en-US" sz="1400" baseline="-25000" dirty="0"/>
                        <a:t>x,y</a:t>
                      </a:r>
                      <a:r>
                        <a:rPr lang="en-US" sz="1400" baseline="0" dirty="0"/>
                        <a:t> / mm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13, 0.41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40, 0.1</a:t>
                      </a:r>
                      <a:r>
                        <a:rPr lang="en-US" sz="1400" baseline="0" dirty="0"/>
                        <a:t>*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641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γε</a:t>
                      </a:r>
                      <a:r>
                        <a:rPr lang="en-US" sz="1400" baseline="-25000" dirty="0"/>
                        <a:t>x,y</a:t>
                      </a:r>
                      <a:r>
                        <a:rPr lang="en-US" sz="1400" baseline="0" dirty="0"/>
                        <a:t> / </a:t>
                      </a:r>
                      <a:r>
                        <a:rPr lang="el-GR" sz="1400" baseline="0" dirty="0"/>
                        <a:t>μ</a:t>
                      </a:r>
                      <a:r>
                        <a:rPr lang="en-US" sz="1400" baseline="0" dirty="0"/>
                        <a:t>m-rad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5.0, 0.035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3.5-4.8,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0.025-0.037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837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σ</a:t>
                      </a:r>
                      <a:r>
                        <a:rPr lang="en-US" sz="1400" baseline="-25000" dirty="0"/>
                        <a:t>x,y</a:t>
                      </a:r>
                      <a:r>
                        <a:rPr lang="en-US" sz="1400" baseline="0" dirty="0"/>
                        <a:t> / nm</a:t>
                      </a:r>
                      <a:endParaRPr lang="en-US" sz="14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365, 7.7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7500 – 8700 ,</a:t>
                      </a:r>
                    </a:p>
                    <a:p>
                      <a:r>
                        <a:rPr lang="en-US" sz="1400" dirty="0"/>
                        <a:t>37 (41 measured)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16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δ</a:t>
                      </a:r>
                      <a:r>
                        <a:rPr lang="en-US" sz="1400" baseline="-25000" dirty="0"/>
                        <a:t>E</a:t>
                      </a:r>
                      <a:r>
                        <a:rPr lang="en-US" sz="1400" baseline="0" dirty="0"/>
                        <a:t> / E (%)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0.15-0.19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0.06-0.08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235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f</a:t>
                      </a:r>
                      <a:r>
                        <a:rPr lang="en-US" sz="1400" baseline="-25000" dirty="0" err="1"/>
                        <a:t>rep</a:t>
                      </a:r>
                      <a:r>
                        <a:rPr lang="en-US" sz="1400" baseline="0" dirty="0"/>
                        <a:t> /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08963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C3004C0-5B3D-8741-B439-023D615F5D5E}"/>
              </a:ext>
            </a:extLst>
          </p:cNvPr>
          <p:cNvSpPr txBox="1"/>
          <p:nvPr/>
        </p:nvSpPr>
        <p:spPr>
          <a:xfrm>
            <a:off x="1119405" y="4307235"/>
            <a:ext cx="2693045" cy="53347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Scale test of ILC FFS Optics</a:t>
            </a:r>
            <a:b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(“Local” Chromaticity Correction)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23C115-2D90-F548-BA72-06DFBE90083A}"/>
              </a:ext>
            </a:extLst>
          </p:cNvPr>
          <p:cNvSpPr txBox="1"/>
          <p:nvPr/>
        </p:nvSpPr>
        <p:spPr>
          <a:xfrm>
            <a:off x="4713665" y="6078497"/>
            <a:ext cx="3699731" cy="31803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*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beta_y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scales down to 0.025 mm ~ CLIC </a:t>
            </a:r>
            <a:r>
              <a:rPr lang="el-GR" sz="1400" dirty="0"/>
              <a:t>ξ</a:t>
            </a:r>
            <a:r>
              <a:rPr lang="en-US" sz="1400" baseline="-25000" dirty="0"/>
              <a:t>y</a:t>
            </a:r>
            <a:r>
              <a:rPr lang="en-US" sz="1400" dirty="0"/>
              <a:t> 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0D8C8C-2ADB-A948-8FF8-CE64BBBCF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60" y="4967514"/>
            <a:ext cx="4037654" cy="176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5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ATF2 Facility Layout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230" y="1820914"/>
            <a:ext cx="8633169" cy="2073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6545" y="4201102"/>
            <a:ext cx="41602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/>
              <a:t>Extraction Line (EXT)</a:t>
            </a:r>
          </a:p>
          <a:p>
            <a:pPr>
              <a:buFont typeface="Arial"/>
              <a:buChar char="•"/>
            </a:pPr>
            <a:r>
              <a:rPr lang="en-GB" sz="1800" dirty="0"/>
              <a:t>Extract beam from DR</a:t>
            </a:r>
          </a:p>
          <a:p>
            <a:pPr>
              <a:buFont typeface="Arial"/>
              <a:buChar char="•"/>
            </a:pPr>
            <a:r>
              <a:rPr lang="en-GB" sz="1800" dirty="0"/>
              <a:t>Correct for coupling and dispersion errors</a:t>
            </a:r>
          </a:p>
          <a:p>
            <a:pPr>
              <a:buFont typeface="Arial"/>
              <a:buChar char="•"/>
            </a:pPr>
            <a:r>
              <a:rPr lang="en-GB" sz="1800" dirty="0"/>
              <a:t>Correctly match beam into final focus system.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2231" y="4201102"/>
            <a:ext cx="3603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/>
              <a:t>Final Focus System (FFS)</a:t>
            </a:r>
          </a:p>
          <a:p>
            <a:pPr>
              <a:buFont typeface="Arial"/>
              <a:buChar char="•"/>
            </a:pPr>
            <a:r>
              <a:rPr lang="en-GB" sz="1800" dirty="0"/>
              <a:t>Scale test of ILC FFS optics</a:t>
            </a:r>
          </a:p>
          <a:p>
            <a:pPr>
              <a:buFont typeface="Arial"/>
              <a:buChar char="•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7079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493EE-6038-CF4F-A252-E4BFEF16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Tuning – Overcoming V. Tight Tolerances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EF1AF4-2B92-FD4A-8AC7-B4A0EC75B644}"/>
              </a:ext>
            </a:extLst>
          </p:cNvPr>
          <p:cNvSpPr txBox="1">
            <a:spLocks/>
          </p:cNvSpPr>
          <p:nvPr/>
        </p:nvSpPr>
        <p:spPr>
          <a:xfrm>
            <a:off x="5215098" y="1243987"/>
            <a:ext cx="3830934" cy="3328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defTabSz="1294919">
              <a:lnSpc>
                <a:spcPct val="120000"/>
              </a:lnSpc>
              <a:spcBef>
                <a:spcPts val="300"/>
              </a:spcBef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  <a:lvl2pPr marL="397362" indent="-164085" defTabSz="1294919">
              <a:lnSpc>
                <a:spcPct val="120000"/>
              </a:lnSpc>
              <a:spcBef>
                <a:spcPts val="300"/>
              </a:spcBef>
              <a:buClr>
                <a:schemeClr val="accent5">
                  <a:lumMod val="75000"/>
                </a:schemeClr>
              </a:buClr>
              <a:buSzPct val="100000"/>
              <a:buChar char="•"/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2pPr>
            <a:lvl3pPr marL="640318" indent="-183287" defTabSz="1294919">
              <a:lnSpc>
                <a:spcPct val="120000"/>
              </a:lnSpc>
              <a:spcBef>
                <a:spcPts val="300"/>
              </a:spcBef>
              <a:buClr>
                <a:schemeClr val="accent5">
                  <a:lumMod val="75000"/>
                </a:schemeClr>
              </a:buClr>
              <a:buSzPct val="100000"/>
              <a:buChar char="-"/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3pPr>
            <a:lvl4pPr marL="895417" indent="-205107" defTabSz="1294919">
              <a:lnSpc>
                <a:spcPct val="120000"/>
              </a:lnSpc>
              <a:spcBef>
                <a:spcPts val="300"/>
              </a:spcBef>
              <a:buClr>
                <a:schemeClr val="accent5">
                  <a:lumMod val="75000"/>
                </a:schemeClr>
              </a:buClr>
              <a:buSzPct val="100000"/>
              <a:buChar char="•"/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4pPr>
            <a:lvl5pPr marL="1170665" indent="-256602" defTabSz="1294919">
              <a:lnSpc>
                <a:spcPct val="120000"/>
              </a:lnSpc>
              <a:spcBef>
                <a:spcPts val="300"/>
              </a:spcBef>
              <a:buClr>
                <a:schemeClr val="accent5">
                  <a:lumMod val="75000"/>
                </a:schemeClr>
              </a:buClr>
              <a:buSzPct val="100000"/>
              <a:buChar char="-"/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5pPr>
            <a:lvl6pPr marL="2544629" indent="-259475" defTabSz="1294919">
              <a:lnSpc>
                <a:spcPct val="120000"/>
              </a:lnSpc>
              <a:spcBef>
                <a:spcPts val="300"/>
              </a:spcBef>
              <a:buSzPct val="100000"/>
              <a:buChar char="•"/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6pPr>
            <a:lvl7pPr marL="3001657" indent="-259475" defTabSz="1294919">
              <a:lnSpc>
                <a:spcPct val="120000"/>
              </a:lnSpc>
              <a:spcBef>
                <a:spcPts val="300"/>
              </a:spcBef>
              <a:buSzPct val="100000"/>
              <a:buChar char="•"/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7pPr>
            <a:lvl8pPr marL="3458689" indent="-259475" defTabSz="1294919">
              <a:lnSpc>
                <a:spcPct val="120000"/>
              </a:lnSpc>
              <a:spcBef>
                <a:spcPts val="300"/>
              </a:spcBef>
              <a:buSzPct val="100000"/>
              <a:buChar char="•"/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8pPr>
            <a:lvl9pPr marL="3915719" indent="-259474" defTabSz="1294919">
              <a:lnSpc>
                <a:spcPct val="120000"/>
              </a:lnSpc>
              <a:spcBef>
                <a:spcPts val="300"/>
              </a:spcBef>
              <a:buSzPct val="100000"/>
              <a:buChar char="•"/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u="sng" dirty="0"/>
              <a:t>Optics setup: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BPM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Global Dispersion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Extracted emittance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Extracted coupling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Beta matching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Model and optics verification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F8C3AB-49F4-234F-95A3-C7F9514A1BC3}"/>
              </a:ext>
            </a:extLst>
          </p:cNvPr>
          <p:cNvSpPr txBox="1">
            <a:spLocks/>
          </p:cNvSpPr>
          <p:nvPr/>
        </p:nvSpPr>
        <p:spPr>
          <a:xfrm>
            <a:off x="282061" y="4279334"/>
            <a:ext cx="7467600" cy="2871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1294919">
              <a:lnSpc>
                <a:spcPct val="120000"/>
              </a:lnSpc>
              <a:spcBef>
                <a:spcPts val="300"/>
              </a:spcBef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  <a:lvl2pPr marL="397362" indent="-164085" defTabSz="1294919">
              <a:lnSpc>
                <a:spcPct val="120000"/>
              </a:lnSpc>
              <a:spcBef>
                <a:spcPts val="300"/>
              </a:spcBef>
              <a:buClr>
                <a:schemeClr val="accent5">
                  <a:lumMod val="75000"/>
                </a:schemeClr>
              </a:buClr>
              <a:buSzPct val="100000"/>
              <a:buChar char="•"/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2pPr>
            <a:lvl3pPr marL="640318" indent="-183287" defTabSz="1294919">
              <a:lnSpc>
                <a:spcPct val="120000"/>
              </a:lnSpc>
              <a:spcBef>
                <a:spcPts val="300"/>
              </a:spcBef>
              <a:buClr>
                <a:schemeClr val="accent5">
                  <a:lumMod val="75000"/>
                </a:schemeClr>
              </a:buClr>
              <a:buSzPct val="100000"/>
              <a:buChar char="-"/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3pPr>
            <a:lvl4pPr marL="895417" indent="-205107" defTabSz="1294919">
              <a:lnSpc>
                <a:spcPct val="120000"/>
              </a:lnSpc>
              <a:spcBef>
                <a:spcPts val="300"/>
              </a:spcBef>
              <a:buClr>
                <a:schemeClr val="accent5">
                  <a:lumMod val="75000"/>
                </a:schemeClr>
              </a:buClr>
              <a:buSzPct val="100000"/>
              <a:buChar char="•"/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4pPr>
            <a:lvl5pPr marL="1170665" indent="-256602" defTabSz="1294919">
              <a:lnSpc>
                <a:spcPct val="120000"/>
              </a:lnSpc>
              <a:spcBef>
                <a:spcPts val="300"/>
              </a:spcBef>
              <a:buClr>
                <a:schemeClr val="accent5">
                  <a:lumMod val="75000"/>
                </a:schemeClr>
              </a:buClr>
              <a:buSzPct val="100000"/>
              <a:buChar char="-"/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5pPr>
            <a:lvl6pPr marL="2544629" indent="-259475" defTabSz="1294919">
              <a:lnSpc>
                <a:spcPct val="120000"/>
              </a:lnSpc>
              <a:spcBef>
                <a:spcPts val="300"/>
              </a:spcBef>
              <a:buSzPct val="100000"/>
              <a:buChar char="•"/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6pPr>
            <a:lvl7pPr marL="3001657" indent="-259475" defTabSz="1294919">
              <a:lnSpc>
                <a:spcPct val="120000"/>
              </a:lnSpc>
              <a:spcBef>
                <a:spcPts val="300"/>
              </a:spcBef>
              <a:buSzPct val="100000"/>
              <a:buChar char="•"/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7pPr>
            <a:lvl8pPr marL="3458689" indent="-259475" defTabSz="1294919">
              <a:lnSpc>
                <a:spcPct val="120000"/>
              </a:lnSpc>
              <a:spcBef>
                <a:spcPts val="300"/>
              </a:spcBef>
              <a:buSzPct val="100000"/>
              <a:buChar char="•"/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8pPr>
            <a:lvl9pPr marL="3915719" indent="-259474" defTabSz="1294919">
              <a:lnSpc>
                <a:spcPct val="120000"/>
              </a:lnSpc>
              <a:spcBef>
                <a:spcPts val="300"/>
              </a:spcBef>
              <a:buSzPct val="100000"/>
              <a:buChar char="•"/>
              <a:defRPr sz="2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u="sng" dirty="0"/>
              <a:t>Aberration tuning:</a:t>
            </a:r>
          </a:p>
          <a:p>
            <a:r>
              <a:rPr lang="en-US" sz="1800" b="1" dirty="0"/>
              <a:t>Linear tuning knobs using pre-computed </a:t>
            </a:r>
            <a:r>
              <a:rPr lang="en-US" sz="1800" b="1" dirty="0" err="1"/>
              <a:t>orthogonalised</a:t>
            </a:r>
            <a:r>
              <a:rPr lang="en-US" sz="1800" b="1" dirty="0"/>
              <a:t> horizontal/vertical moves of 5 FFS Sextupole magnets.</a:t>
            </a:r>
          </a:p>
          <a:p>
            <a:pPr lvl="1"/>
            <a:r>
              <a:rPr lang="en-US" sz="1800" dirty="0" err="1"/>
              <a:t>alpha_x</a:t>
            </a:r>
            <a:r>
              <a:rPr lang="en-US" sz="1800" dirty="0"/>
              <a:t>, </a:t>
            </a:r>
            <a:r>
              <a:rPr lang="en-US" sz="1800" dirty="0" err="1"/>
              <a:t>eta_x</a:t>
            </a:r>
            <a:r>
              <a:rPr lang="en-US" sz="1800" dirty="0"/>
              <a:t>, </a:t>
            </a:r>
            <a:r>
              <a:rPr lang="en-US" sz="1800" dirty="0" err="1"/>
              <a:t>alpha_y</a:t>
            </a:r>
            <a:r>
              <a:rPr lang="en-US" sz="1800" dirty="0"/>
              <a:t>, </a:t>
            </a:r>
            <a:r>
              <a:rPr lang="en-US" sz="1800" dirty="0" err="1"/>
              <a:t>eta_y</a:t>
            </a:r>
            <a:r>
              <a:rPr lang="en-US" sz="1800" dirty="0"/>
              <a:t>, &lt;</a:t>
            </a:r>
            <a:r>
              <a:rPr lang="en-US" sz="1800" dirty="0" err="1"/>
              <a:t>x’y</a:t>
            </a:r>
            <a:r>
              <a:rPr lang="en-US" sz="1800" dirty="0"/>
              <a:t>&gt;</a:t>
            </a:r>
          </a:p>
          <a:p>
            <a:r>
              <a:rPr lang="en-US" sz="1800" b="1" dirty="0"/>
              <a:t>Non-linear tuning knobs using strength changes of 5 FFS Sextupoles &amp; 4 skew-Sextupoles</a:t>
            </a:r>
          </a:p>
          <a:p>
            <a:pPr lvl="1"/>
            <a:r>
              <a:rPr lang="en-US" sz="1800" dirty="0"/>
              <a:t>Y22, Y26, Y44, Y46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34B706-3961-0E44-9861-39900069E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68" y="1949659"/>
            <a:ext cx="2580651" cy="219749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2B1502-1F89-C142-9855-E03A60073E93}"/>
              </a:ext>
            </a:extLst>
          </p:cNvPr>
          <p:cNvCxnSpPr/>
          <p:nvPr/>
        </p:nvCxnSpPr>
        <p:spPr>
          <a:xfrm>
            <a:off x="456232" y="2481943"/>
            <a:ext cx="2101911" cy="0"/>
          </a:xfrm>
          <a:prstGeom prst="line">
            <a:avLst/>
          </a:prstGeom>
          <a:noFill/>
          <a:ln w="25400" cap="flat">
            <a:solidFill>
              <a:srgbClr val="0365C0"/>
            </a:solidFill>
            <a:prstDash val="sysDot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2CBBBCF-FB1E-5A4C-8036-D44FC9885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282" y="2035398"/>
            <a:ext cx="2469242" cy="20838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458385-BAAD-7847-A9AD-723AF50AA9F3}"/>
              </a:ext>
            </a:extLst>
          </p:cNvPr>
          <p:cNvSpPr txBox="1"/>
          <p:nvPr/>
        </p:nvSpPr>
        <p:spPr>
          <a:xfrm>
            <a:off x="358823" y="1470103"/>
            <a:ext cx="2199320" cy="37959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Vertical Tolerances similar to ILC</a:t>
            </a:r>
            <a:b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– below achievable by survey techniques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331FC6-86EF-4246-B543-32AF41722567}"/>
              </a:ext>
            </a:extLst>
          </p:cNvPr>
          <p:cNvSpPr txBox="1"/>
          <p:nvPr/>
        </p:nvSpPr>
        <p:spPr>
          <a:xfrm>
            <a:off x="2847199" y="1495769"/>
            <a:ext cx="2173672" cy="3795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Overcome using “sextuple mover knobs”</a:t>
            </a:r>
          </a:p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- e.g. here scan y waist</a:t>
            </a:r>
            <a:endParaRPr kumimoji="0" lang="en-US" sz="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46647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1D47-355C-344B-B52B-114F3B3DA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Hardware – International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9CA3A-BA44-EC43-87FF-0535E5946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23" y="1243987"/>
            <a:ext cx="6136920" cy="5614014"/>
          </a:xfrm>
        </p:spPr>
        <p:txBody>
          <a:bodyPr/>
          <a:lstStyle/>
          <a:p>
            <a:r>
              <a:rPr lang="en-US" sz="1200" b="1" dirty="0"/>
              <a:t>Magnets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22 Quadrupoles – IHEP, China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5 Sextuples – SLAC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3 Bends – SLAC, IHEP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23 Magnet movers (SLAC, from FFTB, um-accuracy)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“High-availability” power supplies (SLAC, ILC test)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Final doublet vibration isolated table – LAPP, France</a:t>
            </a:r>
          </a:p>
          <a:p>
            <a:r>
              <a:rPr lang="en-US" sz="1200" b="1" dirty="0"/>
              <a:t>BPMs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All quads &amp; sexts have cavity-type BPM (&lt;100nm res)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1200" dirty="0"/>
              <a:t>c-band: PAL, </a:t>
            </a:r>
            <a:r>
              <a:rPr lang="en-US" sz="1200" dirty="0" err="1"/>
              <a:t>S.Korea</a:t>
            </a:r>
            <a:r>
              <a:rPr lang="en-US" sz="1200" dirty="0"/>
              <a:t>, SLAC &amp; UK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Stripline BPMs (few um res)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1200" dirty="0"/>
              <a:t>KEK &amp; SLAC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Ring button BPM high-bandwidth readout system - </a:t>
            </a:r>
            <a:r>
              <a:rPr lang="en-US" sz="1200" dirty="0" err="1"/>
              <a:t>Fermilab</a:t>
            </a:r>
            <a:endParaRPr lang="en-US" sz="1200" dirty="0"/>
          </a:p>
          <a:p>
            <a:r>
              <a:rPr lang="en-US" sz="1200" b="1" dirty="0"/>
              <a:t>Profile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IPBSM – KEK &amp; Tokyo (~35 nm measurements)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Laserwire – UK (1 um measurements)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OTR/ODR (high res ~um) – KEK, UK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Diamond sensor Halo measurements – France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Multi-OTR emittance measurement (SLAC &amp; IFIC, Spain)</a:t>
            </a:r>
          </a:p>
          <a:p>
            <a:r>
              <a:rPr lang="en-US" sz="1200" b="1" dirty="0"/>
              <a:t>High-bandwidth feedback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2-bunch nm-scale position feedback, &lt;300ns latency – </a:t>
            </a:r>
            <a:r>
              <a:rPr lang="en-US" sz="1200" dirty="0" err="1"/>
              <a:t>S.Korea</a:t>
            </a:r>
            <a:r>
              <a:rPr lang="en-US" sz="1200" dirty="0"/>
              <a:t> (IP nm-BPMs), UK </a:t>
            </a:r>
          </a:p>
          <a:p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65FE5-9687-D640-99CE-53B8FAA155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115" y="1494983"/>
            <a:ext cx="3490386" cy="1934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AC073C-AD5B-0F4A-B25A-3D66FF95C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308" y="3543300"/>
            <a:ext cx="1905000" cy="106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367BFE-A34E-0A4E-95A6-1928EA219E5D}"/>
              </a:ext>
            </a:extLst>
          </p:cNvPr>
          <p:cNvSpPr txBox="1"/>
          <p:nvPr/>
        </p:nvSpPr>
        <p:spPr>
          <a:xfrm>
            <a:off x="5480772" y="3921023"/>
            <a:ext cx="1429879" cy="24109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IPBSM “</a:t>
            </a:r>
            <a:r>
              <a:rPr kumimoji="0" lang="en-US" sz="9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Shintake</a:t>
            </a: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Monitor”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FF65BA-BBF5-0541-8D8E-10A1CE73C6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2509" y="4738589"/>
            <a:ext cx="2619662" cy="18228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C0552F-9F5C-6141-8284-26D45401EB2C}"/>
              </a:ext>
            </a:extLst>
          </p:cNvPr>
          <p:cNvSpPr txBox="1"/>
          <p:nvPr/>
        </p:nvSpPr>
        <p:spPr>
          <a:xfrm>
            <a:off x="5407175" y="4738589"/>
            <a:ext cx="1346522" cy="2410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Magnet Movers &amp; BPMs</a:t>
            </a:r>
          </a:p>
        </p:txBody>
      </p:sp>
    </p:spTree>
    <p:extLst>
      <p:ext uri="{BB962C8B-B14F-4D97-AF65-F5344CB8AC3E}">
        <p14:creationId xmlns:p14="http://schemas.microsoft.com/office/powerpoint/2010/main" val="1851629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44342-3E49-FC42-8BC3-35A1CF7D9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&amp; Beam Tuning “Apps”</a:t>
            </a:r>
          </a:p>
        </p:txBody>
      </p:sp>
      <p:pic>
        <p:nvPicPr>
          <p:cNvPr id="1025" name="Picture 1" descr="page5image398716592">
            <a:extLst>
              <a:ext uri="{FF2B5EF4-FFF2-40B4-BE49-F238E27FC236}">
                <a16:creationId xmlns:a16="http://schemas.microsoft.com/office/drawing/2014/main" id="{A5A7FBE8-1630-584D-9074-58C67B12A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5404" y="1360713"/>
            <a:ext cx="3323409" cy="309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323A9F-4C25-0349-A544-4C2EAE7B9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426300"/>
            <a:ext cx="2786743" cy="2359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04A150-015B-FC4A-B7B1-1B81D4EC46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432" y="4820607"/>
            <a:ext cx="2228569" cy="1822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8FCE3-DDF5-394B-B4D6-7ACF2C9C5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057" y="4789944"/>
            <a:ext cx="3015343" cy="1853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2C3E34-407F-1D48-A167-BEDD3198B06D}"/>
              </a:ext>
            </a:extLst>
          </p:cNvPr>
          <p:cNvSpPr txBox="1"/>
          <p:nvPr/>
        </p:nvSpPr>
        <p:spPr>
          <a:xfrm>
            <a:off x="628476" y="4108264"/>
            <a:ext cx="218168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“Flight Simulator” Concept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A06649-1D58-CD4C-81A6-4BA38EE53499}"/>
              </a:ext>
            </a:extLst>
          </p:cNvPr>
          <p:cNvSpPr txBox="1"/>
          <p:nvPr/>
        </p:nvSpPr>
        <p:spPr>
          <a:xfrm>
            <a:off x="4440699" y="4572965"/>
            <a:ext cx="3319820" cy="34881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Multi-OTR Emittance Measurement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355917-A134-9346-9191-1100EE9D7632}"/>
              </a:ext>
            </a:extLst>
          </p:cNvPr>
          <p:cNvSpPr txBox="1"/>
          <p:nvPr/>
        </p:nvSpPr>
        <p:spPr>
          <a:xfrm>
            <a:off x="5695404" y="3759451"/>
            <a:ext cx="2736327" cy="3488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User-friendly IPBSM controls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4F97C19-6B7A-1D4B-9F4F-CF24DAB96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00" y="1612273"/>
            <a:ext cx="5067525" cy="2185013"/>
          </a:xfrm>
        </p:spPr>
        <p:txBody>
          <a:bodyPr>
            <a:normAutofit/>
          </a:bodyPr>
          <a:lstStyle/>
          <a:p>
            <a:pPr marL="740262" lvl="1" indent="-342900"/>
            <a:r>
              <a:rPr lang="en-US" sz="1800" dirty="0"/>
              <a:t>Core accelerator tuning software developed by KEK staff &amp; international community</a:t>
            </a:r>
          </a:p>
          <a:p>
            <a:pPr marL="740262" lvl="1" indent="-342900"/>
            <a:r>
              <a:rPr lang="en-US" sz="1800" dirty="0"/>
              <a:t>“Flight simulator” concept developed as a way to develop &amp; test apps remotely and easily implement @ KEK</a:t>
            </a:r>
          </a:p>
        </p:txBody>
      </p:sp>
    </p:spTree>
    <p:extLst>
      <p:ext uri="{BB962C8B-B14F-4D97-AF65-F5344CB8AC3E}">
        <p14:creationId xmlns:p14="http://schemas.microsoft.com/office/powerpoint/2010/main" val="2344682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8229-E095-9442-961B-C595394EB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 Beam Size Achievements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29883-1726-AD42-8F9D-E29E3CB69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3" y="5719657"/>
            <a:ext cx="8107961" cy="10232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Beam size reduced over time as experience gained, hardware problems found and resolved, techniques improved </a:t>
            </a:r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3F641-724D-1149-B2C3-15DD6CB23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8257"/>
            <a:ext cx="9144000" cy="40214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057A7E-C747-C945-B483-18616F497FEF}"/>
              </a:ext>
            </a:extLst>
          </p:cNvPr>
          <p:cNvSpPr txBox="1"/>
          <p:nvPr/>
        </p:nvSpPr>
        <p:spPr>
          <a:xfrm>
            <a:off x="2179365" y="1698171"/>
            <a:ext cx="2398092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Great East Japan Earthquake, March 2011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AFE358-9EC3-D847-B7A5-F696C03BDD13}"/>
              </a:ext>
            </a:extLst>
          </p:cNvPr>
          <p:cNvCxnSpPr>
            <a:cxnSpLocks/>
          </p:cNvCxnSpPr>
          <p:nvPr/>
        </p:nvCxnSpPr>
        <p:spPr>
          <a:xfrm flipV="1">
            <a:off x="2146707" y="1818717"/>
            <a:ext cx="0" cy="3025426"/>
          </a:xfrm>
          <a:prstGeom prst="line">
            <a:avLst/>
          </a:prstGeom>
          <a:noFill/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04450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343DB-3076-DF47-8A6B-2EFB77B47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Intensity Dependence &amp; Wakefields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9E323-7FE8-8848-AAA8-1FC440C52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85165"/>
            <a:ext cx="4800600" cy="5614014"/>
          </a:xfrm>
        </p:spPr>
        <p:txBody>
          <a:bodyPr/>
          <a:lstStyle/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Wakefield effects became dominant for </a:t>
            </a:r>
            <a:r>
              <a:rPr lang="el-GR" sz="1800" dirty="0"/>
              <a:t>σ</a:t>
            </a:r>
            <a:r>
              <a:rPr lang="en-US" sz="1800" baseline="-25000" dirty="0"/>
              <a:t>y</a:t>
            </a:r>
            <a:r>
              <a:rPr lang="en-US" sz="1800" dirty="0"/>
              <a:t> &lt; 100 nm</a:t>
            </a:r>
          </a:p>
          <a:p>
            <a:pPr marL="983218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c-band cavity BPMs &amp; bellows @ high-beta locations</a:t>
            </a:r>
          </a:p>
          <a:p>
            <a:pPr marL="983218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Smallest beam sizes only achieved at N &lt; 1E9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Static component 10-&gt; 5 nm/1e9</a:t>
            </a:r>
          </a:p>
          <a:p>
            <a:pPr marL="983218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Some BPMs removed, bellows shielded, active compensation used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Dynamic component 10 nm/1e9</a:t>
            </a:r>
          </a:p>
          <a:p>
            <a:pPr marL="983218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Demonstrated mitigation possible with 2-bunch feedback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Effects understood through detailed wakefield simulation work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Scaled to ILC parameters, expected NOT a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A8D8C-6591-CB45-8270-EC1FCE73A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486" y="4355795"/>
            <a:ext cx="3263900" cy="2411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543EF8-6365-FD46-B1EB-F11DD611A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972" y="1373009"/>
            <a:ext cx="3831771" cy="1127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846776-56AB-4D4D-AAD9-6876253F7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662" y="2737279"/>
            <a:ext cx="3984618" cy="1127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362605-674C-BE4C-B5AD-A3840639BC4B}"/>
              </a:ext>
            </a:extLst>
          </p:cNvPr>
          <p:cNvSpPr txBox="1"/>
          <p:nvPr/>
        </p:nvSpPr>
        <p:spPr>
          <a:xfrm>
            <a:off x="6475268" y="4092172"/>
            <a:ext cx="146033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Measurements</a:t>
            </a:r>
          </a:p>
        </p:txBody>
      </p:sp>
    </p:spTree>
    <p:extLst>
      <p:ext uri="{BB962C8B-B14F-4D97-AF65-F5344CB8AC3E}">
        <p14:creationId xmlns:p14="http://schemas.microsoft.com/office/powerpoint/2010/main" val="162762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C902A4-C1C1-A64D-BBF0-896BDA5DB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43" y="2478015"/>
            <a:ext cx="5372100" cy="406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F6C2C9-09B4-5E44-9702-F2FC2184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Stabilization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3AE45-DEF3-4242-8D58-75A53DA3F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660978"/>
            <a:ext cx="2021914" cy="2323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2EEB0C-F3BC-904B-B0AD-912902E6E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048" y="1660978"/>
            <a:ext cx="2021914" cy="23231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D11B12-BBA8-904B-AE01-7ED86CACE7D1}"/>
              </a:ext>
            </a:extLst>
          </p:cNvPr>
          <p:cNvSpPr/>
          <p:nvPr/>
        </p:nvSpPr>
        <p:spPr>
          <a:xfrm>
            <a:off x="8580734" y="1850571"/>
            <a:ext cx="326572" cy="89262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FC3E6E-61AC-9E47-99E0-13FBCA20FFC9}"/>
              </a:ext>
            </a:extLst>
          </p:cNvPr>
          <p:cNvSpPr txBox="1"/>
          <p:nvPr/>
        </p:nvSpPr>
        <p:spPr>
          <a:xfrm>
            <a:off x="4728055" y="1381415"/>
            <a:ext cx="37125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Vertical position jitter @ IP: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106 nm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-&gt;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41 nm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B5018F-6168-EE4E-9C7A-FC8E4F93A3DC}"/>
              </a:ext>
            </a:extLst>
          </p:cNvPr>
          <p:cNvSpPr txBox="1"/>
          <p:nvPr/>
        </p:nvSpPr>
        <p:spPr>
          <a:xfrm>
            <a:off x="236694" y="1438050"/>
            <a:ext cx="4288033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171450" marR="0" indent="-17145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solidFill>
                  <a:srgbClr val="000000"/>
                </a:solidFill>
              </a:rPr>
              <a:t>2 bunch feedback (</a:t>
            </a:r>
            <a:r>
              <a:rPr lang="el-GR" sz="1400" dirty="0">
                <a:solidFill>
                  <a:srgbClr val="000000"/>
                </a:solidFill>
              </a:rPr>
              <a:t>Δ</a:t>
            </a:r>
            <a:r>
              <a:rPr lang="en-US" sz="1400" dirty="0">
                <a:solidFill>
                  <a:srgbClr val="000000"/>
                </a:solidFill>
              </a:rPr>
              <a:t>t = 280 ns)</a:t>
            </a:r>
          </a:p>
          <a:p>
            <a:pPr marL="171450" marR="0" indent="-17145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Stabilize second bunch using detection </a:t>
            </a:r>
            <a:r>
              <a:rPr lang="en-US" sz="1400" dirty="0">
                <a:solidFill>
                  <a:srgbClr val="000000"/>
                </a:solidFill>
              </a:rPr>
              <a:t>of first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&amp; stripline kicker</a:t>
            </a:r>
          </a:p>
          <a:p>
            <a:pPr marL="171450" marR="0" indent="-17145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Extrapolate IP position from 2 cavity BPMs near 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A21E0A-DB2C-894B-BE15-92E346AE4BAC}"/>
              </a:ext>
            </a:extLst>
          </p:cNvPr>
          <p:cNvSpPr txBox="1"/>
          <p:nvPr/>
        </p:nvSpPr>
        <p:spPr>
          <a:xfrm>
            <a:off x="5047275" y="4059769"/>
            <a:ext cx="386003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171450" marR="0" indent="-17145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Performance limited by BPM resolution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&amp; inability to get small beams @ high Q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27374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EA003-BF49-C04F-8CC2-E87E3E91A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04133-44B1-4044-9449-FE4E6420D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72" y="1447800"/>
            <a:ext cx="6749142" cy="50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32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EA003-BF49-C04F-8CC2-E87E3E91A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04133-44B1-4044-9449-FE4E6420D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72" y="1447800"/>
            <a:ext cx="6749142" cy="5061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8DDBBD-6140-A243-9A47-4F3BFDBF7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741" y="1488512"/>
            <a:ext cx="5532274" cy="385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46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232" y="1527016"/>
            <a:ext cx="8107961" cy="4764927"/>
          </a:xfrm>
        </p:spPr>
        <p:txBody>
          <a:bodyPr>
            <a:normAutofit/>
          </a:bodyPr>
          <a:lstStyle/>
          <a:p>
            <a:r>
              <a:rPr lang="en-US" b="1" dirty="0"/>
              <a:t>The ATF2 test facility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dirty="0"/>
              <a:t>Overview of ATF &amp; ATF2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dirty="0"/>
              <a:t>International collaboration</a:t>
            </a:r>
          </a:p>
          <a:p>
            <a:r>
              <a:rPr lang="en-US" b="1" dirty="0"/>
              <a:t>Project Goals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dirty="0"/>
              <a:t>Generation, control &amp; measurement of </a:t>
            </a:r>
            <a:r>
              <a:rPr lang="en-US" dirty="0" err="1"/>
              <a:t>nano</a:t>
            </a:r>
            <a:r>
              <a:rPr lang="en-US" dirty="0"/>
              <a:t>-scale beams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dirty="0"/>
              <a:t>Education of young accelerator physicists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dirty="0"/>
              <a:t>International operations</a:t>
            </a:r>
          </a:p>
          <a:p>
            <a:r>
              <a:rPr lang="en-US" b="1" dirty="0"/>
              <a:t>Technical Achievements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dirty="0"/>
              <a:t>~40nm beam sizes @ low-charge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dirty="0"/>
              <a:t>Ongoing work to understand and mitigate wakefields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68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1AA5-0EFB-1640-A73D-53182F5A4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Thanks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08D3D-B212-9245-AB39-27A759C63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3" y="1418159"/>
            <a:ext cx="8107961" cy="4786698"/>
          </a:xfrm>
        </p:spPr>
        <p:txBody>
          <a:bodyPr/>
          <a:lstStyle/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Content and slides courtesy of ATF2 collaboration and experimental contributors</a:t>
            </a:r>
            <a:br>
              <a:rPr lang="en-US" sz="2000" dirty="0"/>
            </a:br>
            <a:endParaRPr lang="en-US" sz="2000" dirty="0"/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ATF2 has been, and continues to be, a very productive proving ground for LC technology and for training accelerator physicists who will hopefully go on to be responsible for the real thing…</a:t>
            </a:r>
            <a:br>
              <a:rPr lang="en-US" sz="2000" dirty="0"/>
            </a:br>
            <a:endParaRPr lang="en-US" sz="2000" dirty="0"/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Main goal of ATF2 achieved: the local-chromaticity correction FFS optics works!</a:t>
            </a:r>
            <a:br>
              <a:rPr lang="en-US" sz="2000" dirty="0"/>
            </a:br>
            <a:endParaRPr lang="en-US" sz="2000" dirty="0"/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Work continues to increase beam charge and reduce beta function @ IP to test CLIC-level correction scheme</a:t>
            </a:r>
          </a:p>
          <a:p>
            <a:pPr marL="983218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20-nm beams, </a:t>
            </a:r>
            <a:r>
              <a:rPr lang="en-US" sz="2000" dirty="0" err="1"/>
              <a:t>Octopole</a:t>
            </a:r>
            <a:r>
              <a:rPr lang="en-US" sz="2000" dirty="0"/>
              <a:t> correction devices…</a:t>
            </a:r>
          </a:p>
        </p:txBody>
      </p:sp>
    </p:spTree>
    <p:extLst>
      <p:ext uri="{BB962C8B-B14F-4D97-AF65-F5344CB8AC3E}">
        <p14:creationId xmlns:p14="http://schemas.microsoft.com/office/powerpoint/2010/main" val="1893877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88407-65C4-214F-866C-B4BC99984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ATF2 @ KEK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478D44-DB6D-4643-BB82-2681F4D08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8" y="1320694"/>
            <a:ext cx="8333606" cy="525828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FB3838-126B-0F44-99DF-EC8B50F5A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71" y="4122964"/>
            <a:ext cx="3138715" cy="23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48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71C4F-F491-564A-9524-ADF992F1F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Collaboration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0A6BB-ACC1-584F-97A1-0E4D5D2C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89" y="1272720"/>
            <a:ext cx="9171365" cy="3908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D6AD2-9942-DF49-8DE5-5EA734084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464" y="4320956"/>
            <a:ext cx="3746500" cy="250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D13364-AD4C-C84C-8253-A8E19AB48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36" y="3935422"/>
            <a:ext cx="4132943" cy="275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1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71C4F-F491-564A-9524-ADF992F1F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Collaboration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0A6BB-ACC1-584F-97A1-0E4D5D2C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89" y="1272720"/>
            <a:ext cx="9171365" cy="3908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D6AD2-9942-DF49-8DE5-5EA734084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464" y="4320956"/>
            <a:ext cx="3746500" cy="250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D13364-AD4C-C84C-8253-A8E19AB48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36" y="3935422"/>
            <a:ext cx="4132943" cy="2752605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520DA98-ADF8-2D4E-8BC9-2C4F3F41C92C}"/>
              </a:ext>
            </a:extLst>
          </p:cNvPr>
          <p:cNvSpPr/>
          <p:nvPr/>
        </p:nvSpPr>
        <p:spPr>
          <a:xfrm>
            <a:off x="6049384" y="5111958"/>
            <a:ext cx="2637416" cy="12943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r>
              <a:rPr lang="en-US" sz="2800" dirty="0"/>
              <a:t>21 Institutes</a:t>
            </a:r>
          </a:p>
          <a:p>
            <a:pPr marL="285750" indent="-285750" algn="ctr">
              <a:buFont typeface="Arial"/>
              <a:buChar char="•"/>
            </a:pPr>
            <a:r>
              <a:rPr lang="en-US" sz="2800" dirty="0"/>
              <a:t>11 countries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27D4D0-58B5-594E-9972-74DCD3B28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330" y="1287457"/>
            <a:ext cx="457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63E96B-A87A-D649-86F5-8634BB74B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4672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33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30DE0-C739-8047-9EAD-D1B05C9F5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Timeline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A5A39-72DE-0D4A-8F88-66F137C26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" y="1324852"/>
            <a:ext cx="5845629" cy="2104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155B70-FA6F-2A44-BDA1-D90E793583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" y="3539533"/>
            <a:ext cx="3581401" cy="2404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724755-BCC1-AD49-8445-38FDA89645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530" y="4065814"/>
            <a:ext cx="3378200" cy="25336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B82406F-D41B-614F-A006-B87A9784B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0" y="1657641"/>
            <a:ext cx="3276599" cy="2021727"/>
          </a:xfrm>
        </p:spPr>
        <p:txBody>
          <a:bodyPr>
            <a:normAutofit fontScale="92500" lnSpcReduction="20000"/>
          </a:bodyPr>
          <a:lstStyle/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dirty="0"/>
              <a:t>Construction started 2007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dirty="0"/>
              <a:t>First Commissioning of beam 2009-2010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dirty="0"/>
              <a:t>Operations continue today</a:t>
            </a:r>
          </a:p>
        </p:txBody>
      </p:sp>
    </p:spTree>
    <p:extLst>
      <p:ext uri="{BB962C8B-B14F-4D97-AF65-F5344CB8AC3E}">
        <p14:creationId xmlns:p14="http://schemas.microsoft.com/office/powerpoint/2010/main" val="843783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9725A-0CF7-7B4C-A82C-4DC93BEF1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ATF2 Project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B538-DF2F-1547-831B-102A3DB08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32" y="1320184"/>
            <a:ext cx="8107961" cy="5243899"/>
          </a:xfrm>
        </p:spPr>
        <p:txBody>
          <a:bodyPr/>
          <a:lstStyle/>
          <a:p>
            <a:r>
              <a:rPr lang="en-US" sz="1800" b="1" dirty="0"/>
              <a:t>Experimental verification of the ILC FFS scheme</a:t>
            </a:r>
          </a:p>
          <a:p>
            <a:pPr lvl="1"/>
            <a:r>
              <a:rPr lang="en-US" sz="1800" dirty="0"/>
              <a:t>Development of beam tuning procedures and demonstration of operability of “local” chromaticity correction optics</a:t>
            </a:r>
          </a:p>
          <a:p>
            <a:pPr lvl="1"/>
            <a:r>
              <a:rPr lang="en-US" sz="1800" dirty="0"/>
              <a:t>Learn to measure and control nm-scale beams</a:t>
            </a:r>
          </a:p>
          <a:p>
            <a:pPr lvl="1"/>
            <a:r>
              <a:rPr lang="en-US" sz="1800" dirty="0"/>
              <a:t>Understand limits of focusing capabilities of this optics design</a:t>
            </a:r>
          </a:p>
          <a:p>
            <a:br>
              <a:rPr lang="en-US" sz="1800" b="1" dirty="0"/>
            </a:br>
            <a:r>
              <a:rPr lang="en-US" sz="1800" b="1" dirty="0"/>
              <a:t>Development of ILC instrumentation</a:t>
            </a:r>
          </a:p>
          <a:p>
            <a:pPr lvl="1"/>
            <a:r>
              <a:rPr lang="en-US" sz="1800" dirty="0"/>
              <a:t>BPMs, movers, MHz feedback, 1-um Laserwire, straightness-monitor, OTRs, </a:t>
            </a:r>
            <a:r>
              <a:rPr lang="en-US" sz="1800" dirty="0" err="1"/>
              <a:t>wirescanners</a:t>
            </a:r>
            <a:r>
              <a:rPr lang="en-US" sz="1800" dirty="0"/>
              <a:t>, HA-PS, fast </a:t>
            </a:r>
            <a:r>
              <a:rPr lang="en-US" sz="1800" dirty="0" err="1"/>
              <a:t>pulser</a:t>
            </a:r>
            <a:r>
              <a:rPr lang="en-US" sz="1800" dirty="0"/>
              <a:t>, beam tilt-meter …</a:t>
            </a:r>
          </a:p>
          <a:p>
            <a:br>
              <a:rPr lang="en-US" sz="1800" b="1" dirty="0"/>
            </a:br>
            <a:r>
              <a:rPr lang="en-US" sz="1800" b="1" dirty="0"/>
              <a:t>Education of young generation for future linear colliders</a:t>
            </a:r>
          </a:p>
          <a:p>
            <a:pPr lvl="1"/>
            <a:r>
              <a:rPr lang="en-US" sz="1800" dirty="0"/>
              <a:t>Active participation of graduate students and post-docs</a:t>
            </a:r>
            <a:br>
              <a:rPr lang="en-US" sz="1800" dirty="0"/>
            </a:br>
            <a:endParaRPr lang="en-US" sz="1800" dirty="0"/>
          </a:p>
          <a:p>
            <a:r>
              <a:rPr lang="en-US" sz="1800" b="1" dirty="0"/>
              <a:t>Operation of complex accelerator in an international setting with in-kind hardware contributions and joint efforts on commissioning &amp; operation</a:t>
            </a:r>
            <a:endParaRPr lang="en-GB" sz="1800" b="1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21343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B570A-9CC5-4F48-A50E-70B5CBBF7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8B427-8450-B447-9A39-A44165C70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9" y="1613347"/>
            <a:ext cx="3080657" cy="4863653"/>
          </a:xfrm>
        </p:spPr>
        <p:txBody>
          <a:bodyPr/>
          <a:lstStyle/>
          <a:p>
            <a:r>
              <a:rPr lang="en-US" sz="1800" dirty="0"/>
              <a:t>MOU</a:t>
            </a:r>
          </a:p>
          <a:p>
            <a:r>
              <a:rPr lang="en-US" sz="1800" dirty="0"/>
              <a:t>- 17 organizations initially</a:t>
            </a:r>
          </a:p>
          <a:p>
            <a:r>
              <a:rPr lang="en-US" sz="1800" dirty="0"/>
              <a:t>ICB 1 </a:t>
            </a:r>
            <a:r>
              <a:rPr lang="en-US" sz="1800" dirty="0" err="1"/>
              <a:t>mtg</a:t>
            </a:r>
            <a:r>
              <a:rPr lang="en-US" sz="1800" dirty="0"/>
              <a:t> / year</a:t>
            </a:r>
          </a:p>
          <a:p>
            <a:r>
              <a:rPr lang="en-US" sz="1800" dirty="0"/>
              <a:t>TCB 2 </a:t>
            </a:r>
            <a:r>
              <a:rPr lang="en-US" sz="1800" dirty="0" err="1"/>
              <a:t>mtgs</a:t>
            </a:r>
            <a:r>
              <a:rPr lang="en-US" sz="1800" dirty="0"/>
              <a:t> / year</a:t>
            </a:r>
          </a:p>
          <a:p>
            <a:r>
              <a:rPr lang="en-US" sz="1800" dirty="0"/>
              <a:t>Operations: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~21 </a:t>
            </a:r>
            <a:r>
              <a:rPr lang="en-US" sz="1800" dirty="0" err="1"/>
              <a:t>wks</a:t>
            </a:r>
            <a:r>
              <a:rPr lang="en-US" sz="1800" dirty="0"/>
              <a:t>/year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International collaboration assisted commissioning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KEK staff + experimenters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Usually Mon-Fri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Some multi-week </a:t>
            </a:r>
            <a:r>
              <a:rPr lang="en-US" sz="1800"/>
              <a:t>continueous </a:t>
            </a:r>
            <a:r>
              <a:rPr lang="en-US" sz="1800" dirty="0"/>
              <a:t>runs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Daily ops </a:t>
            </a:r>
            <a:r>
              <a:rPr lang="en-US" sz="1800" dirty="0" err="1"/>
              <a:t>mtg</a:t>
            </a:r>
            <a:r>
              <a:rPr lang="en-US" sz="1800" dirty="0"/>
              <a:t> + weekly conference </a:t>
            </a:r>
            <a:r>
              <a:rPr lang="en-US" sz="1800" dirty="0" err="1"/>
              <a:t>mtg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6C6A4-AA31-0A4D-8CEE-82B3D1E76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6" y="1613347"/>
            <a:ext cx="4949371" cy="38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14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ATF2 Facility Layout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74" y="1960955"/>
            <a:ext cx="8732912" cy="360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561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21457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21457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21457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21457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32FC43EF0FED4780ACC1CA83997C2F" ma:contentTypeVersion="1" ma:contentTypeDescription="Create a new document." ma:contentTypeScope="" ma:versionID="98cbaf62fd469cc64be9d104441a273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3D6B7D-20B9-4A96-8917-8DB5E885D55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2E6D2DF-783F-45BF-8CBA-726D81A2E2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C904EF-6CE0-4098-935E-4A375A4DC9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48145</TotalTime>
  <Words>816</Words>
  <Application>Microsoft Macintosh PowerPoint</Application>
  <PresentationFormat>On-screen Show (4:3)</PresentationFormat>
  <Paragraphs>162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Helvetica</vt:lpstr>
      <vt:lpstr>Helvetica Neue</vt:lpstr>
      <vt:lpstr>Default</vt:lpstr>
      <vt:lpstr>ATF2 International Test Facility @ KEK for Nano-Scale Beam Generation and Measurements</vt:lpstr>
      <vt:lpstr>Overview</vt:lpstr>
      <vt:lpstr>ATF2 @ KEK</vt:lpstr>
      <vt:lpstr>International Collaboration</vt:lpstr>
      <vt:lpstr>International Collaboration</vt:lpstr>
      <vt:lpstr>Construction Timeline</vt:lpstr>
      <vt:lpstr>ATF2 Project Goals</vt:lpstr>
      <vt:lpstr>Organization</vt:lpstr>
      <vt:lpstr>ATF2 Facility Layout</vt:lpstr>
      <vt:lpstr>Test of ILC FFS Optics – ATF2 Parameters</vt:lpstr>
      <vt:lpstr>ATF2 Facility Layout</vt:lpstr>
      <vt:lpstr>Beam Tuning – Overcoming V. Tight Tolerances</vt:lpstr>
      <vt:lpstr>Key Hardware – International Contributions</vt:lpstr>
      <vt:lpstr>Software &amp; Beam Tuning “Apps”</vt:lpstr>
      <vt:lpstr>IP Beam Size Achievements</vt:lpstr>
      <vt:lpstr>Intensity Dependence &amp; Wakefields</vt:lpstr>
      <vt:lpstr>Beam Stabilization</vt:lpstr>
      <vt:lpstr>Education</vt:lpstr>
      <vt:lpstr>Education</vt:lpstr>
      <vt:lpstr>Summary and 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FACET-II Conceptual Design</dc:title>
  <cp:lastModifiedBy>Glen White</cp:lastModifiedBy>
  <cp:revision>363</cp:revision>
  <cp:lastPrinted>2016-09-12T20:48:44Z</cp:lastPrinted>
  <dcterms:modified xsi:type="dcterms:W3CDTF">2018-12-16T16:14:10Z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0x010100AE32FC43EF0FED4780ACC1CA83997C2F</vt:lpwstr>
  </property>
</Properties>
</file>