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46" r:id="rId2"/>
    <p:sldId id="349" r:id="rId3"/>
    <p:sldId id="303" r:id="rId4"/>
    <p:sldId id="350" r:id="rId5"/>
    <p:sldId id="347" r:id="rId6"/>
    <p:sldId id="352" r:id="rId7"/>
    <p:sldId id="351" r:id="rId8"/>
    <p:sldId id="353" r:id="rId9"/>
    <p:sldId id="354" r:id="rId10"/>
    <p:sldId id="355" r:id="rId11"/>
    <p:sldId id="289" r:id="rId12"/>
    <p:sldId id="356" r:id="rId13"/>
    <p:sldId id="357" r:id="rId14"/>
    <p:sldId id="358" r:id="rId15"/>
    <p:sldId id="359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37" r:id="rId24"/>
    <p:sldId id="368" r:id="rId25"/>
    <p:sldId id="369" r:id="rId26"/>
    <p:sldId id="370" r:id="rId27"/>
    <p:sldId id="3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DD203B"/>
    <a:srgbClr val="D9F5ED"/>
    <a:srgbClr val="FFFAEA"/>
    <a:srgbClr val="FF35BE"/>
    <a:srgbClr val="FF4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82656" autoAdjust="0"/>
  </p:normalViewPr>
  <p:slideViewPr>
    <p:cSldViewPr snapToGrid="0" snapToObjects="1" showGuides="1">
      <p:cViewPr>
        <p:scale>
          <a:sx n="95" d="100"/>
          <a:sy n="95" d="100"/>
        </p:scale>
        <p:origin x="1776" y="400"/>
      </p:cViewPr>
      <p:guideLst>
        <p:guide orient="horz" pos="2115"/>
        <p:guide pos="3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9722D-E22F-1047-AC6A-1ABE3228C3A5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7141C-2B52-4841-929A-C1A21914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2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9EC9-0D06-4A66-88C2-33CAB207E3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17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4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2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93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227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467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57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059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834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18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421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546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16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1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854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73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47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826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4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59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72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06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1EF2-CA44-E243-A6EF-942B0387A5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38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31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048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69EC-90DB-4346-9EAC-02047EA265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08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2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7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8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3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0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DA16-F32D-5643-8837-0DD49A9F1D34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9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DDA16-F32D-5643-8837-0DD49A9F1D34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DEC6F-35DC-4B47-9063-9C8051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6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gif"/><Relationship Id="rId5" Type="http://schemas.openxmlformats.org/officeDocument/2006/relationships/image" Target="../media/image25.png"/><Relationship Id="rId6" Type="http://schemas.openxmlformats.org/officeDocument/2006/relationships/image" Target="../media/image25.jpg"/><Relationship Id="rId7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gif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5.jpeg"/><Relationship Id="rId5" Type="http://schemas.openxmlformats.org/officeDocument/2006/relationships/image" Target="../media/image2.gif"/><Relationship Id="rId6" Type="http://schemas.openxmlformats.org/officeDocument/2006/relationships/image" Target="../media/image140.png"/><Relationship Id="rId7" Type="http://schemas.openxmlformats.org/officeDocument/2006/relationships/image" Target="../media/image30.png"/><Relationship Id="rId8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0.png"/><Relationship Id="rId12" Type="http://schemas.openxmlformats.org/officeDocument/2006/relationships/image" Target="../media/image110.png"/><Relationship Id="rId13" Type="http://schemas.openxmlformats.org/officeDocument/2006/relationships/image" Target="../media/image120.png"/><Relationship Id="rId14" Type="http://schemas.openxmlformats.org/officeDocument/2006/relationships/image" Target="../media/image160.png"/><Relationship Id="rId15" Type="http://schemas.openxmlformats.org/officeDocument/2006/relationships/image" Target="../media/image140.png"/><Relationship Id="rId16" Type="http://schemas.openxmlformats.org/officeDocument/2006/relationships/image" Target="../media/image150.png"/><Relationship Id="rId17" Type="http://schemas.openxmlformats.org/officeDocument/2006/relationships/image" Target="../media/image5.jpeg"/><Relationship Id="rId18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tiff"/><Relationship Id="rId4" Type="http://schemas.openxmlformats.org/officeDocument/2006/relationships/image" Target="../media/image141.png"/><Relationship Id="rId5" Type="http://schemas.openxmlformats.org/officeDocument/2006/relationships/image" Target="../media/image151.png"/><Relationship Id="rId8" Type="http://schemas.openxmlformats.org/officeDocument/2006/relationships/image" Target="../media/image700.png"/><Relationship Id="rId9" Type="http://schemas.openxmlformats.org/officeDocument/2006/relationships/image" Target="../media/image800.png"/><Relationship Id="rId10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.jpeg"/><Relationship Id="rId9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6" Type="http://schemas.openxmlformats.org/officeDocument/2006/relationships/image" Target="../media/image92.png"/><Relationship Id="rId7" Type="http://schemas.openxmlformats.org/officeDocument/2006/relationships/image" Target="../media/image10.png"/><Relationship Id="rId8" Type="http://schemas.openxmlformats.org/officeDocument/2006/relationships/image" Target="../media/image112.png"/><Relationship Id="rId9" Type="http://schemas.openxmlformats.org/officeDocument/2006/relationships/image" Target="../media/image121.png"/><Relationship Id="rId10" Type="http://schemas.openxmlformats.org/officeDocument/2006/relationships/image" Target="../media/image33.png"/><Relationship Id="rId11" Type="http://schemas.openxmlformats.org/officeDocument/2006/relationships/image" Target="../media/image14.png"/><Relationship Id="rId12" Type="http://schemas.openxmlformats.org/officeDocument/2006/relationships/image" Target="../media/image5.jpeg"/><Relationship Id="rId13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gif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5.jpeg"/><Relationship Id="rId5" Type="http://schemas.openxmlformats.org/officeDocument/2006/relationships/image" Target="../media/image2.gif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6" Type="http://schemas.openxmlformats.org/officeDocument/2006/relationships/image" Target="../media/image290.png"/><Relationship Id="rId7" Type="http://schemas.openxmlformats.org/officeDocument/2006/relationships/image" Target="../media/image300.png"/><Relationship Id="rId8" Type="http://schemas.openxmlformats.org/officeDocument/2006/relationships/image" Target="../media/image42.png"/><Relationship Id="rId9" Type="http://schemas.openxmlformats.org/officeDocument/2006/relationships/image" Target="../media/image5.jpeg"/><Relationship Id="rId1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0" Type="http://schemas.openxmlformats.org/officeDocument/2006/relationships/image" Target="../media/image5.jpeg"/><Relationship Id="rId8" Type="http://schemas.openxmlformats.org/officeDocument/2006/relationships/image" Target="../media/image280.png"/><Relationship Id="rId9" Type="http://schemas.openxmlformats.org/officeDocument/2006/relationships/image" Target="../media/image35.png"/><Relationship Id="rId11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gi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161.png"/><Relationship Id="rId6" Type="http://schemas.openxmlformats.org/officeDocument/2006/relationships/image" Target="../media/image170.png"/><Relationship Id="rId7" Type="http://schemas.openxmlformats.org/officeDocument/2006/relationships/image" Target="../media/image18.png"/><Relationship Id="rId8" Type="http://schemas.openxmlformats.org/officeDocument/2006/relationships/image" Target="../media/image46.png"/><Relationship Id="rId9" Type="http://schemas.openxmlformats.org/officeDocument/2006/relationships/image" Target="../media/image20.png"/><Relationship Id="rId10" Type="http://schemas.openxmlformats.org/officeDocument/2006/relationships/image" Target="../media/image47.png"/><Relationship Id="rId11" Type="http://schemas.openxmlformats.org/officeDocument/2006/relationships/image" Target="../media/image5.jpeg"/><Relationship Id="rId1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0.png"/><Relationship Id="rId12" Type="http://schemas.openxmlformats.org/officeDocument/2006/relationships/image" Target="../media/image281.png"/><Relationship Id="rId13" Type="http://schemas.openxmlformats.org/officeDocument/2006/relationships/image" Target="../media/image5.jpe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8.png"/><Relationship Id="rId6" Type="http://schemas.openxmlformats.org/officeDocument/2006/relationships/image" Target="../media/image231.png"/><Relationship Id="rId7" Type="http://schemas.openxmlformats.org/officeDocument/2006/relationships/image" Target="../media/image49.wmf"/><Relationship Id="rId8" Type="http://schemas.openxmlformats.org/officeDocument/2006/relationships/image" Target="../media/image240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gif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.jpeg"/><Relationship Id="rId5" Type="http://schemas.openxmlformats.org/officeDocument/2006/relationships/image" Target="../media/image2.gif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14" Type="http://schemas.openxmlformats.org/officeDocument/2006/relationships/image" Target="../media/image220.png"/><Relationship Id="rId15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gif"/><Relationship Id="rId5" Type="http://schemas.openxmlformats.org/officeDocument/2006/relationships/image" Target="../media/image250.png"/><Relationship Id="rId6" Type="http://schemas.openxmlformats.org/officeDocument/2006/relationships/image" Target="../media/image2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gif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gi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gif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microsoft.com/office/2007/relationships/hdphoto" Target="../media/hdphoto1.wdp"/><Relationship Id="rId8" Type="http://schemas.openxmlformats.org/officeDocument/2006/relationships/image" Target="../media/image12.png"/><Relationship Id="rId9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gif"/><Relationship Id="rId6" Type="http://schemas.openxmlformats.org/officeDocument/2006/relationships/image" Target="NULL"/><Relationship Id="rId7" Type="http://schemas.openxmlformats.org/officeDocument/2006/relationships/image" Target="NULL"/><Relationship Id="rId8" Type="http://schemas.openxmlformats.org/officeDocument/2006/relationships/image" Target="NULL"/><Relationship Id="rId9" Type="http://schemas.openxmlformats.org/officeDocument/2006/relationships/image" Target="NULL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5.jpeg"/><Relationship Id="rId6" Type="http://schemas.openxmlformats.org/officeDocument/2006/relationships/image" Target="../media/image2.gif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png"/><Relationship Id="rId12" Type="http://schemas.openxmlformats.org/officeDocument/2006/relationships/image" Target="../media/image10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Relationship Id="rId4" Type="http://schemas.openxmlformats.org/officeDocument/2006/relationships/image" Target="../media/image2.gif"/><Relationship Id="rId5" Type="http://schemas.openxmlformats.org/officeDocument/2006/relationships/image" Target="../media/image72.png"/><Relationship Id="rId7" Type="http://schemas.openxmlformats.org/officeDocument/2006/relationships/image" Target="../media/image91.png"/><Relationship Id="rId9" Type="http://schemas.openxmlformats.org/officeDocument/2006/relationships/image" Target="../media/image111.png"/><Relationship Id="rId10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5.jpeg"/><Relationship Id="rId5" Type="http://schemas.openxmlformats.org/officeDocument/2006/relationships/image" Target="../media/image2.gif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5.jpeg"/><Relationship Id="rId5" Type="http://schemas.openxmlformats.org/officeDocument/2006/relationships/image" Target="../media/image2.gif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218981" cy="5894614"/>
            <a:chOff x="927936" y="-363158"/>
            <a:chExt cx="10171458" cy="7584316"/>
          </a:xfrm>
        </p:grpSpPr>
        <p:pic>
          <p:nvPicPr>
            <p:cNvPr id="11" name="image1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7936" y="-363158"/>
              <a:ext cx="10171458" cy="75843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Shape 268"/>
            <p:cNvSpPr/>
            <p:nvPr/>
          </p:nvSpPr>
          <p:spPr>
            <a:xfrm>
              <a:off x="932414" y="4211848"/>
              <a:ext cx="5513795" cy="113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20268" extrusionOk="0">
                  <a:moveTo>
                    <a:pt x="0" y="3971"/>
                  </a:moveTo>
                  <a:lnTo>
                    <a:pt x="0" y="3971"/>
                  </a:lnTo>
                  <a:cubicBezTo>
                    <a:pt x="4622" y="-1260"/>
                    <a:pt x="12181" y="-1332"/>
                    <a:pt x="16882" y="3810"/>
                  </a:cubicBezTo>
                  <a:cubicBezTo>
                    <a:pt x="20859" y="8159"/>
                    <a:pt x="21600" y="14992"/>
                    <a:pt x="18667" y="20268"/>
                  </a:cubicBezTo>
                </a:path>
              </a:pathLst>
            </a:custGeom>
            <a:noFill/>
            <a:ln w="38100" cap="flat">
              <a:solidFill>
                <a:srgbClr val="92D05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2200">
                  <a:solidFill>
                    <a:srgbClr val="00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" name="Shape 269"/>
            <p:cNvSpPr/>
            <p:nvPr/>
          </p:nvSpPr>
          <p:spPr>
            <a:xfrm>
              <a:off x="2864579" y="4211849"/>
              <a:ext cx="3163095" cy="676927"/>
            </a:xfrm>
            <a:prstGeom prst="ellipse">
              <a:avLst/>
            </a:prstGeom>
            <a:noFill/>
            <a:ln w="50800" cap="flat">
              <a:solidFill>
                <a:srgbClr val="00009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2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" name="Shape 272"/>
            <p:cNvSpPr/>
            <p:nvPr/>
          </p:nvSpPr>
          <p:spPr>
            <a:xfrm>
              <a:off x="3182953" y="3528439"/>
              <a:ext cx="7871386" cy="124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19603" extrusionOk="0">
                  <a:moveTo>
                    <a:pt x="21088" y="18093"/>
                  </a:moveTo>
                  <a:lnTo>
                    <a:pt x="21088" y="18093"/>
                  </a:lnTo>
                  <a:cubicBezTo>
                    <a:pt x="13909" y="21600"/>
                    <a:pt x="5162" y="18790"/>
                    <a:pt x="1552" y="11817"/>
                  </a:cubicBezTo>
                  <a:cubicBezTo>
                    <a:pt x="-359" y="8126"/>
                    <a:pt x="-512" y="3809"/>
                    <a:pt x="1133" y="0"/>
                  </a:cubicBezTo>
                </a:path>
              </a:pathLst>
            </a:custGeom>
            <a:noFill/>
            <a:ln w="38100" cap="rnd">
              <a:solidFill>
                <a:srgbClr val="FF2700"/>
              </a:solidFill>
              <a:prstDash val="dash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2200">
                  <a:solidFill>
                    <a:srgbClr val="00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17" name="Picture 2" descr="C:\Octavio\CERN\cern_logo_whit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8697" y="5893017"/>
            <a:ext cx="952200" cy="921718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032" y="6121064"/>
            <a:ext cx="1459581" cy="61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041" y="6033200"/>
            <a:ext cx="1216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PhD Seminar</a:t>
            </a:r>
          </a:p>
          <a:p>
            <a:pPr algn="ctr"/>
            <a:r>
              <a:rPr lang="en-US" sz="1600" i="1" dirty="0" smtClean="0">
                <a:latin typeface="Bookman Old Style" charset="0"/>
                <a:ea typeface="Bookman Old Style" charset="0"/>
                <a:cs typeface="Bookman Old Style" charset="0"/>
              </a:rPr>
              <a:t>Oct 16, 2017 - Rome</a:t>
            </a:r>
            <a:endParaRPr lang="en-US" sz="1600" i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70" y="426508"/>
            <a:ext cx="12191999" cy="1323439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charset="0"/>
                <a:ea typeface="Bookman Old Style" charset="0"/>
                <a:cs typeface="Bookman Old Style" charset="0"/>
              </a:rPr>
              <a:t>Impedance model and collective effects </a:t>
            </a:r>
          </a:p>
          <a:p>
            <a:pPr algn="ctr"/>
            <a:r>
              <a:rPr lang="en-US" sz="4000" b="1" dirty="0" smtClean="0">
                <a:latin typeface="Bookman Old Style" charset="0"/>
                <a:ea typeface="Bookman Old Style" charset="0"/>
                <a:cs typeface="Bookman Old Style" charset="0"/>
              </a:rPr>
              <a:t>for FCC-</a:t>
            </a:r>
            <a:r>
              <a:rPr lang="en-US" sz="4000" b="1" dirty="0" err="1" smtClean="0">
                <a:latin typeface="Bookman Old Style" charset="0"/>
                <a:ea typeface="Bookman Old Style" charset="0"/>
                <a:cs typeface="Bookman Old Style" charset="0"/>
              </a:rPr>
              <a:t>ee</a:t>
            </a:r>
            <a:endParaRPr lang="en-US" sz="4000" b="1" dirty="0" smtClean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41" y="1836585"/>
            <a:ext cx="12164856" cy="430887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latin typeface="Bookman Old Style" charset="0"/>
                <a:ea typeface="Bookman Old Style" charset="0"/>
                <a:cs typeface="Bookman Old Style" charset="0"/>
              </a:rPr>
              <a:t>E. </a:t>
            </a:r>
            <a:r>
              <a:rPr lang="en-US" sz="2200" b="1" i="1" dirty="0" smtClean="0">
                <a:latin typeface="Bookman Old Style" charset="0"/>
                <a:ea typeface="Bookman Old Style" charset="0"/>
                <a:cs typeface="Bookman Old Style" charset="0"/>
              </a:rPr>
              <a:t>Belli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13" y="5981252"/>
            <a:ext cx="2933700" cy="7935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02" y="5483235"/>
            <a:ext cx="4895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smtClean="0">
                <a:latin typeface="Bookman Old Style" charset="0"/>
                <a:ea typeface="Bookman Old Style" charset="0"/>
                <a:cs typeface="Bookman Old Style" charset="0"/>
              </a:rPr>
              <a:t>Supervisors: M</a:t>
            </a:r>
            <a:r>
              <a:rPr lang="en-US" b="1" i="1" dirty="0">
                <a:latin typeface="Bookman Old Style" charset="0"/>
                <a:ea typeface="Bookman Old Style" charset="0"/>
                <a:cs typeface="Bookman Old Style" charset="0"/>
              </a:rPr>
              <a:t>. </a:t>
            </a:r>
            <a:r>
              <a:rPr lang="en-US" b="1" i="1" dirty="0" err="1">
                <a:latin typeface="Bookman Old Style" charset="0"/>
                <a:ea typeface="Bookman Old Style" charset="0"/>
                <a:cs typeface="Bookman Old Style" charset="0"/>
              </a:rPr>
              <a:t>Migliorati</a:t>
            </a:r>
            <a:r>
              <a:rPr lang="en-US" b="1" i="1" dirty="0">
                <a:latin typeface="Bookman Old Style" charset="0"/>
                <a:ea typeface="Bookman Old Style" charset="0"/>
                <a:cs typeface="Bookman Old Style" charset="0"/>
              </a:rPr>
              <a:t>, G. </a:t>
            </a:r>
            <a:r>
              <a:rPr lang="en-US" b="1" i="1" dirty="0" err="1">
                <a:latin typeface="Bookman Old Style" charset="0"/>
                <a:ea typeface="Bookman Old Style" charset="0"/>
                <a:cs typeface="Bookman Old Style" charset="0"/>
              </a:rPr>
              <a:t>Rumolo</a:t>
            </a:r>
            <a:r>
              <a:rPr lang="en-US" b="1" i="1" dirty="0">
                <a:latin typeface="Bookman Old Style" charset="0"/>
                <a:ea typeface="Bookman Old Style" charset="0"/>
                <a:cs typeface="Bookman Old Style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511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pic>
          <p:nvPicPr>
            <p:cNvPr id="40" name="Picture 39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Straight Connector 40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43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sp>
          <p:nvSpPr>
            <p:cNvPr id="39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Experimental activity: NEG thin film coatings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34" name="TextBox 1023"/>
          <p:cNvSpPr txBox="1"/>
          <p:nvPr/>
        </p:nvSpPr>
        <p:spPr>
          <a:xfrm>
            <a:off x="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5538" y="16809056"/>
            <a:ext cx="13879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lvl="3" indent="-457200" algn="just">
              <a:buFont typeface="Wingdings" charset="2"/>
              <a:buChar char="Ø"/>
            </a:pPr>
            <a:endParaRPr lang="en-US" sz="2000" b="1" dirty="0">
              <a:solidFill>
                <a:srgbClr val="C0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3239" y="950961"/>
                <a:ext cx="112555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6725" lvl="3" indent="-457200" algn="just">
                  <a:buFont typeface="Wingdings" charset="2"/>
                  <a:buChar char="Ø"/>
                </a:pPr>
                <a:r>
                  <a:rPr lang="en-US" b="1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Ongoing </a:t>
                </a:r>
                <a:r>
                  <a:rPr lang="en-US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measurements for NEG thin film coatings with thicknesses </a:t>
                </a:r>
                <a14:m>
                  <m:oMath xmlns:m="http://schemas.openxmlformats.org/officeDocument/2006/math">
                    <m:r>
                      <a:rPr lang="hr-HR" b="1" i="1" smtClean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</m:oMath>
                </a14:m>
                <a:r>
                  <a:rPr lang="en-US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 250 nm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39" y="950961"/>
                <a:ext cx="1125557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7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816859" y="6149079"/>
            <a:ext cx="5942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lvl="3"/>
            <a:endParaRPr lang="en-US" u="sng" dirty="0" smtClean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1024" y="56641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6" r="13199"/>
          <a:stretch/>
        </p:blipFill>
        <p:spPr>
          <a:xfrm rot="16200000">
            <a:off x="2133980" y="-183608"/>
            <a:ext cx="2313451" cy="546771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2333" y="3681259"/>
            <a:ext cx="6071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3" indent="-342900" algn="just">
              <a:buFont typeface="+mj-lt"/>
              <a:buAutoNum type="arabicPeriod"/>
            </a:pPr>
            <a:r>
              <a:rPr lang="en-US" b="1" dirty="0" smtClean="0">
                <a:latin typeface="Bookman Old Style" charset="0"/>
                <a:ea typeface="Bookman Old Style" charset="0"/>
                <a:cs typeface="Bookman Old Style" charset="0"/>
              </a:rPr>
              <a:t>NEG deposition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via DC magnetron sputtering</a:t>
            </a:r>
          </a:p>
          <a:p>
            <a:pPr marL="752475" lvl="4" indent="-285750" algn="just">
              <a:buFont typeface="Wingdings" charset="2"/>
              <a:buChar char="Ø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1 𝜇𝑚, 200 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nm, 100 nm and 50 nm </a:t>
            </a:r>
            <a:endParaRPr lang="en-US" dirty="0" smtClean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5472" y="782021"/>
            <a:ext cx="3641971" cy="485596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652848" y="5099711"/>
            <a:ext cx="5267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3" indent="-342900" algn="just">
              <a:buFont typeface="+mj-lt"/>
              <a:buAutoNum type="arabicPeriod" startAt="2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Surface</a:t>
            </a:r>
            <a:r>
              <a:rPr lang="en-US" b="1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analysis 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by </a:t>
            </a:r>
            <a:r>
              <a:rPr lang="en-US" b="1" dirty="0">
                <a:latin typeface="Bookman Old Style" charset="0"/>
                <a:ea typeface="Bookman Old Style" charset="0"/>
                <a:cs typeface="Bookman Old Style" charset="0"/>
              </a:rPr>
              <a:t>X-ray photoelectron </a:t>
            </a:r>
            <a:r>
              <a:rPr lang="en-US" b="1" dirty="0" smtClean="0">
                <a:latin typeface="Bookman Old Style" charset="0"/>
                <a:ea typeface="Bookman Old Style" charset="0"/>
                <a:cs typeface="Bookman Old Style" charset="0"/>
              </a:rPr>
              <a:t>        spectroscopy </a:t>
            </a:r>
            <a:r>
              <a:rPr lang="en-US" b="1" dirty="0">
                <a:latin typeface="Bookman Old Style" charset="0"/>
                <a:ea typeface="Bookman Old Style" charset="0"/>
                <a:cs typeface="Bookman Old Style" charset="0"/>
              </a:rPr>
              <a:t>(XPS)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 to study the material activation </a:t>
            </a:r>
          </a:p>
          <a:p>
            <a:pPr marL="352425" lvl="3" indent="-342900" algn="just">
              <a:buFont typeface="+mj-lt"/>
              <a:buAutoNum type="arabicPeriod" startAt="2"/>
            </a:pPr>
            <a:r>
              <a:rPr lang="en-US" b="1" dirty="0" smtClean="0">
                <a:latin typeface="Bookman Old Style" charset="0"/>
                <a:ea typeface="Bookman Old Style" charset="0"/>
                <a:cs typeface="Bookman Old Style" charset="0"/>
              </a:rPr>
              <a:t>SEY measurements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2333" y="4800305"/>
            <a:ext cx="5572230" cy="1597556"/>
            <a:chOff x="452333" y="4702769"/>
            <a:chExt cx="5572230" cy="1597556"/>
          </a:xfrm>
        </p:grpSpPr>
        <p:sp>
          <p:nvSpPr>
            <p:cNvPr id="23" name="Rounded Rectangle 22"/>
            <p:cNvSpPr/>
            <p:nvPr/>
          </p:nvSpPr>
          <p:spPr>
            <a:xfrm>
              <a:off x="452333" y="4702769"/>
              <a:ext cx="5572230" cy="159755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333" y="4850228"/>
              <a:ext cx="557223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Final goal </a:t>
              </a:r>
            </a:p>
            <a:p>
              <a:pPr algn="ctr"/>
              <a:r>
                <a:rPr lang="en-US" dirty="0" smtClean="0">
                  <a:latin typeface="Bookman Old Style" charset="0"/>
                  <a:ea typeface="Bookman Old Style" charset="0"/>
                  <a:cs typeface="Bookman Old Style" charset="0"/>
                </a:rPr>
                <a:t>Find </a:t>
              </a:r>
              <a:r>
                <a:rPr lang="en-US" dirty="0">
                  <a:latin typeface="Bookman Old Style" charset="0"/>
                  <a:ea typeface="Bookman Old Style" charset="0"/>
                  <a:cs typeface="Bookman Old Style" charset="0"/>
                </a:rPr>
                <a:t>an optimal thickness of the coating satisfying impedance, pumping and electron cloud requirements at the same </a:t>
              </a:r>
              <a:r>
                <a:rPr lang="en-US" dirty="0" smtClean="0">
                  <a:latin typeface="Bookman Old Style" charset="0"/>
                  <a:ea typeface="Bookman Old Style" charset="0"/>
                  <a:cs typeface="Bookman Old Style" charset="0"/>
                </a:rPr>
                <a:t>time</a:t>
              </a:r>
              <a:endParaRPr lang="en-US" dirty="0"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0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/>
          <p:cNvSpPr txBox="1"/>
          <p:nvPr/>
        </p:nvSpPr>
        <p:spPr>
          <a:xfrm>
            <a:off x="154387" y="2239404"/>
            <a:ext cx="4030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3"/>
            <a:r>
              <a:rPr lang="en-US" sz="2000" dirty="0" smtClean="0">
                <a:latin typeface="Century Gothic" panose="020B0502020202020204" pitchFamily="34" charset="0"/>
              </a:rPr>
              <a:t> 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25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TMCI for 100 nm thickness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26" name="Picture 25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29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53568" y="535080"/>
            <a:ext cx="11078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Font typeface="Wingdings" charset="2"/>
              <a:buChar char="Ø"/>
            </a:pPr>
            <a:endParaRPr lang="en-US" dirty="0">
              <a:latin typeface="Bookman Old Style" panose="02050604050505020204" pitchFamily="18" charset="0"/>
            </a:endParaRPr>
          </a:p>
          <a:p>
            <a:pPr marL="352425" lvl="3" indent="-342900" algn="just">
              <a:buFont typeface="Wingdings" charset="2"/>
              <a:buChar char="Ø"/>
            </a:pPr>
            <a:r>
              <a:rPr lang="en-US" dirty="0">
                <a:latin typeface="Bookman Old Style" panose="02050604050505020204" pitchFamily="18" charset="0"/>
              </a:rPr>
              <a:t>Analytic simulations with </a:t>
            </a:r>
            <a:r>
              <a:rPr lang="en-US" b="1" dirty="0">
                <a:latin typeface="Bookman Old Style" panose="02050604050505020204" pitchFamily="18" charset="0"/>
              </a:rPr>
              <a:t>DELPHI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smtClean="0">
                <a:latin typeface="Bookman Old Style" panose="02050604050505020204" pitchFamily="18" charset="0"/>
              </a:rPr>
              <a:t>code </a:t>
            </a:r>
            <a:r>
              <a:rPr lang="en-US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including the bunch lengthening</a:t>
            </a:r>
            <a:r>
              <a:rPr lang="en-US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smtClean="0">
                <a:latin typeface="Bookman Old Style" panose="02050604050505020204" pitchFamily="18" charset="0"/>
              </a:rPr>
              <a:t>due to the longitudinal wake 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3568" y="5708849"/>
            <a:ext cx="877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lvl="3" indent="-285750">
              <a:buFont typeface="Wingdings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TMCI threshold 2.5x higher than nominal intensity w/o BS</a:t>
            </a:r>
          </a:p>
          <a:p>
            <a:pPr marL="295275" lvl="3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Other machine components to be included! </a:t>
            </a:r>
          </a:p>
          <a:p>
            <a:pPr marL="9525" lvl="3" algn="ctr"/>
            <a:endParaRPr lang="en-U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TextBox 1023"/>
          <p:cNvSpPr txBox="1"/>
          <p:nvPr/>
        </p:nvSpPr>
        <p:spPr>
          <a:xfrm>
            <a:off x="18288" y="6547359"/>
            <a:ext cx="121787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</a:t>
            </a:r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1327" y="1458410"/>
            <a:ext cx="5497784" cy="3806262"/>
            <a:chOff x="453264" y="1987813"/>
            <a:chExt cx="4894880" cy="32779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64" y="1987813"/>
              <a:ext cx="4850256" cy="327795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79609" y="2060248"/>
              <a:ext cx="96853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latin typeface="Bookman Old Style" charset="0"/>
                  <a:ea typeface="Bookman Old Style" charset="0"/>
                  <a:cs typeface="Bookman Old Style" charset="0"/>
                </a:rPr>
                <a:t>w/o BS </a:t>
              </a:r>
              <a:endParaRPr lang="en-US" sz="1500" b="1" dirty="0"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35040" y="1460824"/>
            <a:ext cx="5587591" cy="3801433"/>
            <a:chOff x="6619832" y="1989492"/>
            <a:chExt cx="4896484" cy="32762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832" y="1989492"/>
              <a:ext cx="4864432" cy="327627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666403" y="2072408"/>
              <a:ext cx="84991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smtClean="0">
                  <a:latin typeface="Bookman Old Style" charset="0"/>
                  <a:ea typeface="Bookman Old Style" charset="0"/>
                  <a:cs typeface="Bookman Old Style" charset="0"/>
                </a:rPr>
                <a:t>w/ BS </a:t>
              </a:r>
              <a:endParaRPr lang="en-US" sz="1500" b="1" dirty="0"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69906" y="1546057"/>
            <a:ext cx="120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DD203B"/>
                </a:solidFill>
                <a:latin typeface="Bookman Old Style" charset="0"/>
                <a:ea typeface="Bookman Old Style" charset="0"/>
                <a:cs typeface="Bookman Old Style" charset="0"/>
              </a:rPr>
              <a:t>Nominal bunch population</a:t>
            </a:r>
            <a:endParaRPr lang="en-US" sz="1000" b="1" dirty="0">
              <a:solidFill>
                <a:srgbClr val="DD203B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94507" y="1547996"/>
            <a:ext cx="120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DD203B"/>
                </a:solidFill>
                <a:latin typeface="Bookman Old Style" charset="0"/>
                <a:ea typeface="Bookman Old Style" charset="0"/>
                <a:cs typeface="Bookman Old Style" charset="0"/>
              </a:rPr>
              <a:t>Nominal bunch population</a:t>
            </a:r>
            <a:endParaRPr lang="en-US" sz="1000" b="1" dirty="0">
              <a:solidFill>
                <a:srgbClr val="DD203B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/>
          <a:stretch/>
        </p:blipFill>
        <p:spPr>
          <a:xfrm>
            <a:off x="-5929" y="787722"/>
            <a:ext cx="5906857" cy="3321546"/>
          </a:xfrm>
          <a:prstGeom prst="rect">
            <a:avLst/>
          </a:prstGeom>
          <a:ln w="25400">
            <a:noFill/>
          </a:ln>
        </p:spPr>
      </p:pic>
      <p:grpSp>
        <p:nvGrpSpPr>
          <p:cNvPr id="38" name="Group 37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39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Longitudinal impedance budget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40" name="Picture 39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Straight Connector 40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43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34" name="TextBox 1023"/>
          <p:cNvSpPr txBox="1"/>
          <p:nvPr/>
        </p:nvSpPr>
        <p:spPr>
          <a:xfrm>
            <a:off x="13253" y="6534835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11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86480" y="4201427"/>
              <a:ext cx="4510659" cy="234696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3070543"/>
                    <a:gridCol w="1440116"/>
                  </a:tblGrid>
                  <a:tr h="190276"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charset="0"/>
                                        <a:ea typeface="Bookman Old Style" charset="0"/>
                                        <a:cs typeface="Bookman Old Style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charset="0"/>
                                        <a:ea typeface="Bookman Old Style" charset="0"/>
                                        <a:cs typeface="Bookman Old Style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charset="0"/>
                                        <a:ea typeface="Bookman Old Style" charset="0"/>
                                        <a:cs typeface="Bookman Old Style" charset="0"/>
                                      </a:rPr>
                                      <m:t>𝒍𝒐𝒔𝒔</m:t>
                                    </m:r>
                                  </m:sub>
                                </m:sSub>
                                <m:r>
                                  <a:rPr lang="en-US" sz="1600" smtClean="0">
                                    <a:latin typeface="Cambria Math" charset="0"/>
                                    <a:ea typeface="Bookman Old Style" charset="0"/>
                                    <a:cs typeface="Bookman Old Style" charset="0"/>
                                  </a:rPr>
                                  <m:t>[</m:t>
                                </m:r>
                                <m:r>
                                  <a:rPr lang="en-US" sz="1600" smtClean="0">
                                    <a:latin typeface="Cambria Math" charset="0"/>
                                    <a:ea typeface="Bookman Old Style" charset="0"/>
                                    <a:cs typeface="Bookman Old Style" charset="0"/>
                                  </a:rPr>
                                  <m:t>𝑽</m:t>
                                </m:r>
                                <m:r>
                                  <a:rPr lang="en-US" sz="1600" smtClean="0">
                                    <a:latin typeface="Cambria Math" charset="0"/>
                                    <a:ea typeface="Bookman Old Style" charset="0"/>
                                    <a:cs typeface="Bookman Old Style" charset="0"/>
                                  </a:rPr>
                                  <m:t>/</m:t>
                                </m:r>
                                <m:r>
                                  <a:rPr lang="en-US" sz="1600" smtClean="0">
                                    <a:latin typeface="Cambria Math" charset="0"/>
                                    <a:ea typeface="Bookman Old Style" charset="0"/>
                                    <a:cs typeface="Bookman Old Style" charset="0"/>
                                  </a:rPr>
                                  <m:t>𝒑𝑪</m:t>
                                </m:r>
                                <m:r>
                                  <a:rPr lang="en-US" sz="1600" smtClean="0">
                                    <a:latin typeface="Cambria Math" charset="0"/>
                                    <a:ea typeface="Bookman Old Style" charset="0"/>
                                    <a:cs typeface="Bookman Old Style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4509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Resistive</a:t>
                          </a:r>
                          <a:r>
                            <a:rPr lang="en-US" sz="1600" baseline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Wall (Cu, r=35mm)</a:t>
                          </a:r>
                          <a:endParaRPr lang="en-US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223.2</a:t>
                          </a:r>
                          <a:endParaRPr lang="en-US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185434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RF Cavities </a:t>
                          </a:r>
                          <a:endParaRPr lang="en-US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18.16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185434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RF Tapers </a:t>
                          </a:r>
                          <a:endParaRPr lang="en-US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13.11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185434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BPMs</a:t>
                          </a:r>
                          <a:endParaRPr lang="en-US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31.82</a:t>
                          </a:r>
                          <a:endParaRPr lang="en-US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4509">
                    <a:tc>
                      <a:txBody>
                        <a:bodyPr/>
                        <a:lstStyle/>
                        <a:p>
                          <a:pPr marL="0" marR="0" indent="0" algn="l" defTabSz="20872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H collimators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17.92</a:t>
                          </a:r>
                          <a:endParaRPr lang="en-US" sz="1600" b="1" dirty="0" smtClean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4509">
                    <a:tc>
                      <a:txBody>
                        <a:bodyPr/>
                        <a:lstStyle/>
                        <a:p>
                          <a:pPr marL="0" marR="0" indent="0" algn="l" defTabSz="20872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V collimators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20.57</a:t>
                          </a:r>
                          <a:endParaRPr lang="en-US" sz="1600" b="1" dirty="0" smtClean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9422701"/>
                  </p:ext>
                </p:extLst>
              </p:nvPr>
            </p:nvGraphicFramePr>
            <p:xfrm>
              <a:off x="786480" y="4201427"/>
              <a:ext cx="4510659" cy="234696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3070543"/>
                    <a:gridCol w="144011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14407" t="-1818" r="-1271" b="-6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Resistive</a:t>
                          </a:r>
                          <a:r>
                            <a:rPr lang="en-US" sz="1600" baseline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  <a:r>
                            <a:rPr lang="en-US" sz="1600" baseline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Wall (Cu</a:t>
                          </a:r>
                          <a:r>
                            <a:rPr lang="en-US" sz="1600" baseline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, r=35mm)</a:t>
                          </a:r>
                          <a:endParaRPr lang="en-US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223.2</a:t>
                          </a:r>
                          <a:endParaRPr lang="en-US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RF Cavities </a:t>
                          </a:r>
                          <a:endParaRPr lang="en-US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18.16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RF Tapers </a:t>
                          </a:r>
                          <a:endParaRPr lang="en-US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13.11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BPMs</a:t>
                          </a:r>
                          <a:endParaRPr lang="en-US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31.82</a:t>
                          </a:r>
                          <a:endParaRPr lang="en-US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l" defTabSz="20872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H </a:t>
                          </a:r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collimators</a:t>
                          </a:r>
                          <a:endParaRPr lang="en-US" sz="1600" dirty="0" smtClean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17.92</a:t>
                          </a:r>
                          <a:endParaRPr lang="en-US" sz="1600" b="1" dirty="0" smtClean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l" defTabSz="20872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V collimators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20.57</a:t>
                          </a:r>
                          <a:endParaRPr lang="en-US" sz="1600" b="1" dirty="0" smtClean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65" y="2280921"/>
            <a:ext cx="6694609" cy="4264175"/>
          </a:xfrm>
          <a:prstGeom prst="rect">
            <a:avLst/>
          </a:prstGeom>
          <a:ln w="25400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02626" y="874678"/>
                <a:ext cx="582115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6725" lvl="3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 55 400MHz RF cavities with tapers </a:t>
                </a:r>
              </a:p>
              <a:p>
                <a:pPr marL="466725" lvl="3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10000 SR absorbers </a:t>
                </a:r>
              </a:p>
              <a:p>
                <a:pPr marL="466725" lvl="3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 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4000 </a:t>
                </a:r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four-button 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BPMs (45</a:t>
                </a:r>
                <a14:m>
                  <m:oMath xmlns:m="http://schemas.openxmlformats.org/officeDocument/2006/math">
                    <m:r>
                      <a:rPr lang="it-IT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</m:oMath>
                </a14:m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 rotation)</a:t>
                </a:r>
                <a:endParaRPr lang="en-US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466725" lvl="3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 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20 collimators (10 for each plane)</a:t>
                </a:r>
                <a:endParaRPr lang="en-US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626" y="874678"/>
                <a:ext cx="5821150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524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877671" y="24835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charset="0"/>
                <a:ea typeface="Bookman Old Style" charset="0"/>
                <a:cs typeface="Bookman Old Style" charset="0"/>
              </a:rPr>
              <a:t>3.5 mm</a:t>
            </a:r>
            <a:endParaRPr lang="en-US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87821" y="905849"/>
            <a:ext cx="281121" cy="29394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2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39877" y="905849"/>
            <a:ext cx="281121" cy="29394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3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0835" y="905849"/>
            <a:ext cx="281121" cy="29394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1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57508" y="2448495"/>
            <a:ext cx="281121" cy="29394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4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8394409" y="652237"/>
            <a:ext cx="3564376" cy="2190392"/>
            <a:chOff x="6065038" y="1417411"/>
            <a:chExt cx="5711715" cy="3574770"/>
          </a:xfrm>
          <a:effectLst/>
        </p:grpSpPr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5038" y="1417411"/>
              <a:ext cx="5711715" cy="3574770"/>
            </a:xfrm>
            <a:prstGeom prst="rect">
              <a:avLst/>
            </a:prstGeom>
            <a:ln w="31750">
              <a:noFill/>
            </a:ln>
            <a:effec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/>
                <p:cNvSpPr/>
                <p:nvPr/>
              </p:nvSpPr>
              <p:spPr>
                <a:xfrm>
                  <a:off x="8316404" y="1963277"/>
                  <a:ext cx="2177044" cy="55252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  <m:t>𝒆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1600" b="1" dirty="0" smtClean="0">
                      <a:solidFill>
                        <a:srgbClr val="FF0000"/>
                      </a:solidFill>
                      <a:latin typeface="Bookman Old Style" charset="0"/>
                      <a:ea typeface="Bookman Old Style" charset="0"/>
                      <a:cs typeface="Bookman Old Style" charset="0"/>
                    </a:rPr>
                    <a:t> emitter </a:t>
                  </a:r>
                  <a:endParaRPr lang="en-US" sz="1600" b="1" dirty="0">
                    <a:solidFill>
                      <a:srgbClr val="FF0000"/>
                    </a:solidFill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</mc:Choice>
          <mc:Fallback xmlns=""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404" y="1963277"/>
                  <a:ext cx="2177044" cy="55252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455" r="-1802" b="-236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/>
                <p:cNvSpPr/>
                <p:nvPr/>
              </p:nvSpPr>
              <p:spPr>
                <a:xfrm>
                  <a:off x="7265514" y="2895159"/>
                  <a:ext cx="2248045" cy="60275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b="1" dirty="0" smtClean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sz="1600" b="1" dirty="0" smtClean="0">
                      <a:solidFill>
                        <a:srgbClr val="0000FF"/>
                      </a:solidFill>
                      <a:latin typeface="Bookman Old Style" charset="0"/>
                      <a:ea typeface="Bookman Old Style" charset="0"/>
                      <a:cs typeface="Bookman Old Style" charset="0"/>
                    </a:rPr>
                    <a:t>absorber</a:t>
                  </a:r>
                  <a:endParaRPr lang="en-US" sz="1600" b="1" dirty="0">
                    <a:solidFill>
                      <a:srgbClr val="0000FF"/>
                    </a:solidFill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</mc:Choice>
          <mc:Fallback xmlns="">
            <p:sp>
              <p:nvSpPr>
                <p:cNvPr id="107" name="Rectangle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514" y="2895159"/>
                  <a:ext cx="2248045" cy="6027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435" b="-18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12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31379" y="2845570"/>
            <a:ext cx="10316209" cy="3031946"/>
            <a:chOff x="1120140" y="3381497"/>
            <a:chExt cx="10038562" cy="2858102"/>
          </a:xfrm>
        </p:grpSpPr>
        <p:grpSp>
          <p:nvGrpSpPr>
            <p:cNvPr id="18" name="Group 17"/>
            <p:cNvGrpSpPr/>
            <p:nvPr/>
          </p:nvGrpSpPr>
          <p:grpSpPr>
            <a:xfrm>
              <a:off x="1120140" y="3381497"/>
              <a:ext cx="10038562" cy="2858102"/>
              <a:chOff x="1781010" y="1069277"/>
              <a:chExt cx="9557780" cy="260779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781010" y="1279749"/>
                <a:ext cx="8830930" cy="1913966"/>
                <a:chOff x="1781010" y="1279749"/>
                <a:chExt cx="8830930" cy="1913966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1781010" y="1310250"/>
                  <a:ext cx="8830930" cy="1883465"/>
                  <a:chOff x="1781010" y="1310250"/>
                  <a:chExt cx="8830930" cy="1883465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1781010" y="1310250"/>
                    <a:ext cx="8830930" cy="1883465"/>
                    <a:chOff x="1781010" y="1310250"/>
                    <a:chExt cx="8830930" cy="1883465"/>
                  </a:xfrm>
                </p:grpSpPr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flipV="1">
                      <a:off x="1781010" y="3192670"/>
                      <a:ext cx="8830930" cy="1045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1802671" y="1310250"/>
                      <a:ext cx="8809269" cy="29552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1802669" y="2219776"/>
                      <a:ext cx="8796320" cy="2028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2416629" y="2142309"/>
                      <a:ext cx="470262" cy="20900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4789713" y="2140899"/>
                      <a:ext cx="470262" cy="20900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7162797" y="2139489"/>
                      <a:ext cx="470262" cy="20900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Oval 44"/>
                    <p:cNvSpPr/>
                    <p:nvPr/>
                  </p:nvSpPr>
                  <p:spPr>
                    <a:xfrm>
                      <a:off x="9535881" y="2135072"/>
                      <a:ext cx="470262" cy="20900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6" name="Straight Arrow Connector 45"/>
                    <p:cNvCxnSpPr/>
                    <p:nvPr/>
                  </p:nvCxnSpPr>
                  <p:spPr>
                    <a:xfrm>
                      <a:off x="2886891" y="1323312"/>
                      <a:ext cx="640080" cy="1850819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Arrow Connector 46"/>
                    <p:cNvCxnSpPr/>
                    <p:nvPr/>
                  </p:nvCxnSpPr>
                  <p:spPr>
                    <a:xfrm flipV="1">
                      <a:off x="3526970" y="1339802"/>
                      <a:ext cx="712424" cy="182126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Arrow Connector 47"/>
                    <p:cNvCxnSpPr/>
                    <p:nvPr/>
                  </p:nvCxnSpPr>
                  <p:spPr>
                    <a:xfrm flipV="1">
                      <a:off x="3537856" y="1643402"/>
                      <a:ext cx="1553389" cy="1517667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Arrow Connector 48"/>
                    <p:cNvCxnSpPr/>
                    <p:nvPr/>
                  </p:nvCxnSpPr>
                  <p:spPr>
                    <a:xfrm flipV="1">
                      <a:off x="3540033" y="2584055"/>
                      <a:ext cx="1546858" cy="571484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Arrow Connector 49"/>
                    <p:cNvCxnSpPr/>
                    <p:nvPr/>
                  </p:nvCxnSpPr>
                  <p:spPr>
                    <a:xfrm flipV="1">
                      <a:off x="5086891" y="1339802"/>
                      <a:ext cx="923224" cy="124093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>
                      <a:off x="5080357" y="1644968"/>
                      <a:ext cx="990807" cy="1518337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Arrow Connector 51"/>
                    <p:cNvCxnSpPr/>
                    <p:nvPr/>
                  </p:nvCxnSpPr>
                  <p:spPr>
                    <a:xfrm>
                      <a:off x="6018392" y="1351441"/>
                      <a:ext cx="759989" cy="1811864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Arrow Connector 52"/>
                    <p:cNvCxnSpPr/>
                    <p:nvPr/>
                  </p:nvCxnSpPr>
                  <p:spPr>
                    <a:xfrm flipV="1">
                      <a:off x="6071229" y="1341124"/>
                      <a:ext cx="963118" cy="182777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Arrow Connector 53"/>
                    <p:cNvCxnSpPr/>
                    <p:nvPr/>
                  </p:nvCxnSpPr>
                  <p:spPr>
                    <a:xfrm flipV="1">
                      <a:off x="6078583" y="1560486"/>
                      <a:ext cx="1495141" cy="1605427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Arrow Connector 54"/>
                    <p:cNvCxnSpPr/>
                    <p:nvPr/>
                  </p:nvCxnSpPr>
                  <p:spPr>
                    <a:xfrm>
                      <a:off x="6007036" y="1348437"/>
                      <a:ext cx="1612961" cy="151184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Arrow Connector 55"/>
                    <p:cNvCxnSpPr/>
                    <p:nvPr/>
                  </p:nvCxnSpPr>
                  <p:spPr>
                    <a:xfrm>
                      <a:off x="6018199" y="1348891"/>
                      <a:ext cx="1566410" cy="687046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Arrow Connector 56"/>
                    <p:cNvCxnSpPr/>
                    <p:nvPr/>
                  </p:nvCxnSpPr>
                  <p:spPr>
                    <a:xfrm flipV="1">
                      <a:off x="6093821" y="2481030"/>
                      <a:ext cx="1521822" cy="666735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Arrow Connector 57"/>
                    <p:cNvCxnSpPr/>
                    <p:nvPr/>
                  </p:nvCxnSpPr>
                  <p:spPr>
                    <a:xfrm flipV="1">
                      <a:off x="7613155" y="1334593"/>
                      <a:ext cx="363506" cy="114147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Arrow Connector 58"/>
                    <p:cNvCxnSpPr/>
                    <p:nvPr/>
                  </p:nvCxnSpPr>
                  <p:spPr>
                    <a:xfrm flipV="1">
                      <a:off x="7616686" y="1334593"/>
                      <a:ext cx="490084" cy="1533005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Arrow Connector 59"/>
                    <p:cNvCxnSpPr/>
                    <p:nvPr/>
                  </p:nvCxnSpPr>
                  <p:spPr>
                    <a:xfrm>
                      <a:off x="7580255" y="2036619"/>
                      <a:ext cx="650016" cy="1140845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Arrow Connector 60"/>
                    <p:cNvCxnSpPr/>
                    <p:nvPr/>
                  </p:nvCxnSpPr>
                  <p:spPr>
                    <a:xfrm>
                      <a:off x="7576724" y="1569104"/>
                      <a:ext cx="815072" cy="1605614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Arrow Connector 61"/>
                    <p:cNvCxnSpPr/>
                    <p:nvPr/>
                  </p:nvCxnSpPr>
                  <p:spPr>
                    <a:xfrm flipV="1">
                      <a:off x="8218472" y="1353106"/>
                      <a:ext cx="950894" cy="181020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Arrow Connector 62"/>
                    <p:cNvCxnSpPr/>
                    <p:nvPr/>
                  </p:nvCxnSpPr>
                  <p:spPr>
                    <a:xfrm flipV="1">
                      <a:off x="8391744" y="1351441"/>
                      <a:ext cx="937811" cy="1805765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Arrow Connector 63"/>
                    <p:cNvCxnSpPr/>
                    <p:nvPr/>
                  </p:nvCxnSpPr>
                  <p:spPr>
                    <a:xfrm>
                      <a:off x="7982071" y="1357036"/>
                      <a:ext cx="1028210" cy="1809415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Arrow Connector 64"/>
                    <p:cNvCxnSpPr/>
                    <p:nvPr/>
                  </p:nvCxnSpPr>
                  <p:spPr>
                    <a:xfrm>
                      <a:off x="8112979" y="1350218"/>
                      <a:ext cx="1033555" cy="183185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Arrow Connector 65"/>
                    <p:cNvCxnSpPr/>
                    <p:nvPr/>
                  </p:nvCxnSpPr>
                  <p:spPr>
                    <a:xfrm>
                      <a:off x="7983114" y="1357036"/>
                      <a:ext cx="1888963" cy="1650143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Arrow Connector 66"/>
                    <p:cNvCxnSpPr/>
                    <p:nvPr/>
                  </p:nvCxnSpPr>
                  <p:spPr>
                    <a:xfrm>
                      <a:off x="8104391" y="1352424"/>
                      <a:ext cx="1779312" cy="1500654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Arrow Connector 67"/>
                    <p:cNvCxnSpPr/>
                    <p:nvPr/>
                  </p:nvCxnSpPr>
                  <p:spPr>
                    <a:xfrm>
                      <a:off x="7982071" y="1352424"/>
                      <a:ext cx="1994207" cy="73784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Arrow Connector 68"/>
                    <p:cNvCxnSpPr/>
                    <p:nvPr/>
                  </p:nvCxnSpPr>
                  <p:spPr>
                    <a:xfrm>
                      <a:off x="8111233" y="1357036"/>
                      <a:ext cx="1797240" cy="53869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Arrow Connector 69"/>
                    <p:cNvCxnSpPr/>
                    <p:nvPr/>
                  </p:nvCxnSpPr>
                  <p:spPr>
                    <a:xfrm flipV="1">
                      <a:off x="8211540" y="2472322"/>
                      <a:ext cx="1621259" cy="694811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Arrow Connector 70"/>
                    <p:cNvCxnSpPr/>
                    <p:nvPr/>
                  </p:nvCxnSpPr>
                  <p:spPr>
                    <a:xfrm flipV="1">
                      <a:off x="8396150" y="2597406"/>
                      <a:ext cx="1475927" cy="569763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Arrow Connector 71"/>
                    <p:cNvCxnSpPr/>
                    <p:nvPr/>
                  </p:nvCxnSpPr>
                  <p:spPr>
                    <a:xfrm flipV="1">
                      <a:off x="8228047" y="1442845"/>
                      <a:ext cx="1689467" cy="170763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Arrow Connector 72"/>
                    <p:cNvCxnSpPr/>
                    <p:nvPr/>
                  </p:nvCxnSpPr>
                  <p:spPr>
                    <a:xfrm flipV="1">
                      <a:off x="8396150" y="1656994"/>
                      <a:ext cx="1498926" cy="1506785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Arrow Connector 73"/>
                    <p:cNvCxnSpPr/>
                    <p:nvPr/>
                  </p:nvCxnSpPr>
                  <p:spPr>
                    <a:xfrm>
                      <a:off x="9961599" y="2080065"/>
                      <a:ext cx="586151" cy="1102011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Arrow Connector 74"/>
                    <p:cNvCxnSpPr/>
                    <p:nvPr/>
                  </p:nvCxnSpPr>
                  <p:spPr>
                    <a:xfrm>
                      <a:off x="9914926" y="1454351"/>
                      <a:ext cx="689410" cy="1166803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Arrow Connector 75"/>
                    <p:cNvCxnSpPr/>
                    <p:nvPr/>
                  </p:nvCxnSpPr>
                  <p:spPr>
                    <a:xfrm>
                      <a:off x="9892821" y="1658700"/>
                      <a:ext cx="697460" cy="1195172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Arrow Connector 76"/>
                    <p:cNvCxnSpPr/>
                    <p:nvPr/>
                  </p:nvCxnSpPr>
                  <p:spPr>
                    <a:xfrm flipV="1">
                      <a:off x="9901529" y="1823821"/>
                      <a:ext cx="690618" cy="98479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/>
                      </a:solidFill>
                      <a:headEnd type="none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 rot="4235491">
                        <a:off x="2777955" y="1642701"/>
                        <a:ext cx="771173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~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300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𝑒𝑉</m:t>
                              </m:r>
                            </m:oMath>
                          </m:oMathPara>
                        </a14:m>
                        <a:endParaRPr lang="en-US" sz="1600" dirty="0">
                          <a:solidFill>
                            <a:schemeClr val="accent6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5" name="TextBox 15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4235491">
                        <a:off x="2777955" y="1642701"/>
                        <a:ext cx="771173" cy="246221"/>
                      </a:xfrm>
                      <a:prstGeom prst="rect">
                        <a:avLst/>
                      </a:prstGeom>
                      <a:blipFill rotWithShape="0"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 rot="17372611">
                        <a:off x="3546468" y="1838787"/>
                        <a:ext cx="657359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~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10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𝑒𝑉</m:t>
                              </m:r>
                            </m:oMath>
                          </m:oMathPara>
                        </a14:m>
                        <a:endParaRPr lang="en-US" sz="1600" dirty="0">
                          <a:solidFill>
                            <a:schemeClr val="accent6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6" name="TextBox 15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7372611">
                        <a:off x="3546468" y="1838787"/>
                        <a:ext cx="657359" cy="246221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 rot="18909260">
                        <a:off x="3988586" y="2120995"/>
                        <a:ext cx="657359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~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10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𝑒𝑉</m:t>
                              </m:r>
                            </m:oMath>
                          </m:oMathPara>
                        </a14:m>
                        <a:endParaRPr lang="en-US" sz="1600" dirty="0">
                          <a:solidFill>
                            <a:schemeClr val="accent6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7" name="TextBox 15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8909260">
                        <a:off x="3988586" y="2120995"/>
                        <a:ext cx="657359" cy="246221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 r="-88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" name="TextBox 35"/>
                      <p:cNvSpPr txBox="1"/>
                      <p:nvPr/>
                    </p:nvSpPr>
                    <p:spPr>
                      <a:xfrm rot="20373062">
                        <a:off x="4005433" y="2624015"/>
                        <a:ext cx="657359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~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10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𝑒𝑉</m:t>
                              </m:r>
                            </m:oMath>
                          </m:oMathPara>
                        </a14:m>
                        <a:endParaRPr lang="en-US" sz="1600" dirty="0">
                          <a:solidFill>
                            <a:schemeClr val="accent6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8" name="TextBox 15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20373062">
                        <a:off x="4005433" y="2624015"/>
                        <a:ext cx="657359" cy="246221"/>
                      </a:xfrm>
                      <a:prstGeom prst="rect">
                        <a:avLst/>
                      </a:prstGeom>
                      <a:blipFill rotWithShape="0">
                        <a:blip r:embed="rId11"/>
                        <a:stretch>
                          <a:fillRect r="-245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TextBox 36"/>
                      <p:cNvSpPr txBox="1"/>
                      <p:nvPr/>
                    </p:nvSpPr>
                    <p:spPr>
                      <a:xfrm rot="18325475">
                        <a:off x="5209393" y="1602759"/>
                        <a:ext cx="771173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~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300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𝑒𝑉</m:t>
                              </m:r>
                            </m:oMath>
                          </m:oMathPara>
                        </a14:m>
                        <a:endParaRPr lang="en-US" sz="1600" dirty="0">
                          <a:solidFill>
                            <a:schemeClr val="accent6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9" name="TextBox 15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8325475">
                        <a:off x="5209393" y="1602759"/>
                        <a:ext cx="771173" cy="246221"/>
                      </a:xfrm>
                      <a:prstGeom prst="rect">
                        <a:avLst/>
                      </a:prstGeom>
                      <a:blipFill rotWithShape="0"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 rot="3494833">
                        <a:off x="5407824" y="2391660"/>
                        <a:ext cx="771173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~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300</m:t>
                              </m:r>
                              <m:r>
                                <a:rPr lang="en-US" sz="1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𝑒𝑉</m:t>
                              </m:r>
                            </m:oMath>
                          </m:oMathPara>
                        </a14:m>
                        <a:endParaRPr lang="en-US" sz="1600" dirty="0">
                          <a:solidFill>
                            <a:schemeClr val="accent6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0" name="TextBox 15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3494833">
                        <a:off x="5407824" y="2391660"/>
                        <a:ext cx="771173" cy="246221"/>
                      </a:xfrm>
                      <a:prstGeom prst="rect">
                        <a:avLst/>
                      </a:prstGeom>
                      <a:blipFill rotWithShape="0"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4253628" y="1279749"/>
                  <a:ext cx="655674" cy="334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chemeClr val="accent6"/>
                      </a:solidFill>
                      <a:latin typeface="Bookman Old Style" charset="0"/>
                      <a:ea typeface="Bookman Old Style" charset="0"/>
                      <a:cs typeface="Bookman Old Style" charset="0"/>
                    </a:rPr>
                    <a:t>Lost</a:t>
                  </a:r>
                  <a:endParaRPr lang="en-US" sz="1600" b="1" dirty="0">
                    <a:solidFill>
                      <a:schemeClr val="accent6"/>
                    </a:solidFill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 flipV="1">
                <a:off x="1781010" y="3416129"/>
                <a:ext cx="8905689" cy="4303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0633670" y="3248152"/>
                <a:ext cx="258714" cy="291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t</a:t>
                </a:r>
                <a:endParaRPr lang="en-US" sz="1600" b="1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9786633" y="3321215"/>
                <a:ext cx="0" cy="2043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97928" y="3317942"/>
                <a:ext cx="0" cy="2043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024844" y="3307163"/>
                <a:ext cx="0" cy="2043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651760" y="3312773"/>
                <a:ext cx="0" cy="2043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651760" y="3385875"/>
                <a:ext cx="2388705" cy="291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Bunch spacing</a:t>
                </a:r>
                <a:endParaRPr lang="en-US" sz="1600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950085" y="1069277"/>
                <a:ext cx="2388705" cy="291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Beam pipe</a:t>
                </a:r>
                <a:endParaRPr lang="en-US" sz="1600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595217" y="4789898"/>
              <a:ext cx="899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Bunch</a:t>
              </a:r>
              <a:endParaRPr lang="en-US" sz="1600" b="1" dirty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03799" y="708306"/>
            <a:ext cx="112890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Positively charged bunches passing through a section of an accelerator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Primary or Seed </a:t>
            </a:r>
            <a:r>
              <a:rPr lang="en-US" dirty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E</a:t>
            </a:r>
            <a:r>
              <a:rPr lang="en-US" dirty="0" smtClean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lectrons</a:t>
            </a:r>
          </a:p>
          <a:p>
            <a:pPr marL="800100" lvl="1" indent="-342900">
              <a:buFont typeface="Wingdings" charset="2"/>
              <a:buChar char="q"/>
            </a:pPr>
            <a:r>
              <a:rPr lang="en-US" i="1" dirty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R</a:t>
            </a:r>
            <a:r>
              <a:rPr lang="en-US" i="1" dirty="0" smtClean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esidual gas ionization</a:t>
            </a:r>
          </a:p>
          <a:p>
            <a:pPr marL="800100" lvl="1" indent="-342900">
              <a:buFont typeface="Wingdings" charset="2"/>
              <a:buChar char="q"/>
            </a:pPr>
            <a:r>
              <a:rPr lang="en-US" i="1" dirty="0" smtClean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Photoemission due to synchrotron radiation (</a:t>
            </a:r>
            <a:r>
              <a:rPr lang="en-US" b="1" i="1" dirty="0" smtClean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photoelectrons</a:t>
            </a:r>
            <a:r>
              <a:rPr lang="en-US" i="1" dirty="0" smtClean="0">
                <a:latin typeface="Bookman Old Style" panose="02050604050505020204" pitchFamily="18" charset="0"/>
                <a:ea typeface="Century Gothic" charset="0"/>
                <a:cs typeface="Century Gothic" charset="0"/>
              </a:rPr>
              <a:t>)</a:t>
            </a:r>
          </a:p>
          <a:p>
            <a:pPr marL="808038" lvl="1" indent="-317500"/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0" name="Rounded Rectangular Callout 99"/>
          <p:cNvSpPr/>
          <p:nvPr/>
        </p:nvSpPr>
        <p:spPr>
          <a:xfrm>
            <a:off x="554347" y="2059938"/>
            <a:ext cx="4068497" cy="914614"/>
          </a:xfrm>
          <a:prstGeom prst="wedgeRoundRectCallout">
            <a:avLst>
              <a:gd name="adj1" fmla="val -1612"/>
              <a:gd name="adj2" fmla="val 7672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Primaries attracted and accelerated by the beam to energies up to several hundreds of eV</a:t>
            </a:r>
            <a:endParaRPr lang="en-US" sz="1600" b="1" i="1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01" name="Rounded Rectangular Callout 100"/>
          <p:cNvSpPr/>
          <p:nvPr/>
        </p:nvSpPr>
        <p:spPr>
          <a:xfrm>
            <a:off x="276981" y="5911931"/>
            <a:ext cx="3085230" cy="801730"/>
          </a:xfrm>
          <a:prstGeom prst="wedgeRoundRectCallout">
            <a:avLst>
              <a:gd name="adj1" fmla="val 44401"/>
              <a:gd name="adj2" fmla="val -12725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E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mission of secondary electrons (energies up to few tens of  eV) </a:t>
            </a:r>
            <a:endParaRPr lang="en-US" sz="1600" b="1" i="1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48743" y="1932340"/>
            <a:ext cx="310564" cy="3202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1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15" name="Rounded Rectangular Callout 114"/>
          <p:cNvSpPr/>
          <p:nvPr/>
        </p:nvSpPr>
        <p:spPr>
          <a:xfrm>
            <a:off x="4978944" y="2169755"/>
            <a:ext cx="3070249" cy="703525"/>
          </a:xfrm>
          <a:prstGeom prst="wedgeRoundRectCallout">
            <a:avLst>
              <a:gd name="adj1" fmla="val -81234"/>
              <a:gd name="adj2" fmla="val 919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Absorbed or reflected (no </a:t>
            </a:r>
            <a:r>
              <a:rPr lang="en-US" sz="1600" dirty="0" err="1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secondaries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 generation)</a:t>
            </a:r>
            <a:endParaRPr lang="en-US" sz="1600" b="1" i="1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16" name="Rounded Rectangular Callout 115"/>
          <p:cNvSpPr/>
          <p:nvPr/>
        </p:nvSpPr>
        <p:spPr>
          <a:xfrm>
            <a:off x="4324444" y="5937442"/>
            <a:ext cx="3617160" cy="726500"/>
          </a:xfrm>
          <a:prstGeom prst="wedgeRoundRectCallout">
            <a:avLst>
              <a:gd name="adj1" fmla="val -42445"/>
              <a:gd name="adj2" fmla="val -21037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Accelerated by the following bunch (</a:t>
            </a:r>
            <a:r>
              <a:rPr lang="en-US" sz="1600" dirty="0" err="1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secondaries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 production</a:t>
            </a:r>
            <a:r>
              <a:rPr lang="en-US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b="1" i="1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7" name="Rounded Rectangular Callout 116"/>
          <p:cNvSpPr/>
          <p:nvPr/>
        </p:nvSpPr>
        <p:spPr>
          <a:xfrm>
            <a:off x="8403113" y="5911931"/>
            <a:ext cx="2762646" cy="801729"/>
          </a:xfrm>
          <a:prstGeom prst="wedgeRoundRectCallout">
            <a:avLst>
              <a:gd name="adj1" fmla="val -41907"/>
              <a:gd name="adj2" fmla="val -2407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Avalanche electron multiplication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(</a:t>
            </a:r>
            <a:r>
              <a:rPr lang="en-US" sz="1600" b="1" i="1" dirty="0" err="1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multipacting</a:t>
            </a:r>
            <a:r>
              <a:rPr lang="en-US" sz="1600" b="1" i="1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 effect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)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5227272" y="2348814"/>
            <a:ext cx="6878166" cy="3574770"/>
            <a:chOff x="6065038" y="1417411"/>
            <a:chExt cx="6878166" cy="3574770"/>
          </a:xfrm>
        </p:grpSpPr>
        <p:grpSp>
          <p:nvGrpSpPr>
            <p:cNvPr id="94" name="Group 93"/>
            <p:cNvGrpSpPr/>
            <p:nvPr/>
          </p:nvGrpSpPr>
          <p:grpSpPr>
            <a:xfrm>
              <a:off x="6065038" y="1417411"/>
              <a:ext cx="6878166" cy="3574770"/>
              <a:chOff x="6065038" y="1417411"/>
              <a:chExt cx="6878166" cy="357477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6065038" y="1417411"/>
                <a:ext cx="5711716" cy="3574770"/>
                <a:chOff x="6065038" y="1417411"/>
                <a:chExt cx="5711716" cy="3574770"/>
              </a:xfrm>
            </p:grpSpPr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65038" y="1417411"/>
                  <a:ext cx="5711716" cy="3574770"/>
                </a:xfrm>
                <a:prstGeom prst="rect">
                  <a:avLst/>
                </a:prstGeom>
                <a:ln w="31750"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121" name="Rectangle 120"/>
                <p:cNvSpPr/>
                <p:nvPr/>
              </p:nvSpPr>
              <p:spPr>
                <a:xfrm>
                  <a:off x="8762303" y="1482491"/>
                  <a:ext cx="2650084" cy="33855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Property of the surface</a:t>
                  </a:r>
                  <a:endParaRPr lang="en-US" sz="1600" b="1" dirty="0"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7231487" y="3468359"/>
                    <a:ext cx="5711717" cy="66582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charset="0"/>
                            </a:rPr>
                            <m:t>𝑺𝑬𝒀</m:t>
                          </m:r>
                          <m:r>
                            <a:rPr lang="en-US" sz="2000" b="1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charset="0"/>
                            </a:rPr>
                            <m:t>𝑬</m:t>
                          </m:r>
                          <m:r>
                            <a:rPr lang="en-US" sz="2000" b="1" i="1" smtClean="0">
                              <a:latin typeface="Cambria Math" charset="0"/>
                            </a:rPr>
                            <m:t>)= </m:t>
                          </m:r>
                          <m:f>
                            <m:fPr>
                              <m:ctrlPr>
                                <a:rPr lang="bg-BG" sz="2000" b="1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charset="0"/>
                                    </a:rPr>
                                    <m:t>𝒆𝒎𝒊𝒕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charset="0"/>
                                    </a:rPr>
                                    <m:t>𝒊𝒎𝒑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latin typeface="Cambria Math" charset="0"/>
                                </a:rPr>
                                <m:t>𝑬</m:t>
                              </m:r>
                              <m:r>
                                <a:rPr lang="en-US" sz="2000" b="1" i="1" smtClean="0">
                                  <a:latin typeface="Cambria Math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1487" y="3468359"/>
                    <a:ext cx="5711717" cy="665823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8316403" y="2058530"/>
                  <a:ext cx="1259512" cy="3693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b="1" dirty="0" smtClean="0">
                      <a:solidFill>
                        <a:srgbClr val="FF0000"/>
                      </a:solidFill>
                    </a:rPr>
                    <a:t> emitter 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403" y="2058530"/>
                  <a:ext cx="1259512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10000" r="-3382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7334268" y="2799321"/>
                  <a:ext cx="1348831" cy="3693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b="1" dirty="0" smtClean="0">
                      <a:solidFill>
                        <a:srgbClr val="0000FF"/>
                      </a:solidFill>
                    </a:rPr>
                    <a:t> absorber</a:t>
                  </a:r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4268" y="2799321"/>
                  <a:ext cx="1348831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8197" r="-4525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2" name="Oval 121"/>
          <p:cNvSpPr/>
          <p:nvPr/>
        </p:nvSpPr>
        <p:spPr>
          <a:xfrm>
            <a:off x="152467" y="5695769"/>
            <a:ext cx="310564" cy="3202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4849479" y="2062979"/>
            <a:ext cx="310564" cy="3202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3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4185174" y="5862482"/>
            <a:ext cx="310564" cy="3202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4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8266343" y="5798957"/>
            <a:ext cx="310564" cy="3202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5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105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Electron cloud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108" name="Picture 107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9" name="Straight Connector 108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Picture 109" descr="C:\Octavio\CERN\cern_logo_white.gi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111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37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15" grpId="0" animBg="1"/>
      <p:bldP spid="116" grpId="0" animBg="1"/>
      <p:bldP spid="117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r="3404"/>
          <a:stretch/>
        </p:blipFill>
        <p:spPr>
          <a:xfrm>
            <a:off x="7005289" y="887672"/>
            <a:ext cx="5110511" cy="3761750"/>
          </a:xfrm>
          <a:prstGeom prst="rect">
            <a:avLst/>
          </a:prstGeom>
        </p:spPr>
      </p:pic>
      <p:sp>
        <p:nvSpPr>
          <p:cNvPr id="14" name="TextBox 1023"/>
          <p:cNvSpPr txBox="1"/>
          <p:nvPr/>
        </p:nvSpPr>
        <p:spPr>
          <a:xfrm>
            <a:off x="0" y="6573237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13</a:t>
            </a:r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3" name="Table 7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6235205"/>
                  </p:ext>
                </p:extLst>
              </p:nvPr>
            </p:nvGraphicFramePr>
            <p:xfrm>
              <a:off x="252886" y="1414786"/>
              <a:ext cx="6545480" cy="2862521"/>
            </p:xfrm>
            <a:graphic>
              <a:graphicData uri="http://schemas.openxmlformats.org/drawingml/2006/table">
                <a:tbl>
                  <a:tblPr firstRow="1" firstCol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{7E9639D4-E3E2-4D34-9284-5A2195B3D0D7}</a:tableStyleId>
                  </a:tblPr>
                  <a:tblGrid>
                    <a:gridCol w="2193973"/>
                    <a:gridCol w="976924"/>
                    <a:gridCol w="652876"/>
                    <a:gridCol w="1329345"/>
                    <a:gridCol w="696181"/>
                    <a:gridCol w="696181"/>
                  </a:tblGrid>
                  <a:tr h="175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Energy [GeV]</a:t>
                          </a:r>
                          <a:endParaRPr lang="en-GB" sz="12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</a:t>
                          </a:r>
                          <a:endParaRPr lang="en-GB" sz="1200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29628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Bending radius [km]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11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9628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population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1.7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29628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Horizontal emittance [nm]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0.27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29628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Vertical</a:t>
                          </a:r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emittance [pm]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75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length [mm]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3.5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05777">
                    <a:tc rowSpan="4">
                      <a:txBody>
                        <a:bodyPr/>
                        <a:lstStyle/>
                        <a:p>
                          <a:pPr algn="l"/>
                          <a:endParaRPr lang="en-US" sz="1200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l"/>
                          <a:endParaRPr lang="en-US" sz="1200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l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Arc elements</a:t>
                          </a:r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</a:p>
                        <a:p>
                          <a:pPr algn="l"/>
                          <a:endParaRPr lang="en-US" sz="1200" b="0" baseline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l"/>
                          <a:endParaRPr lang="en-GB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FF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L[m]</a:t>
                          </a:r>
                          <a:endParaRPr lang="en-GB" sz="1200" dirty="0">
                            <a:solidFill>
                              <a:srgbClr val="FF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B[T] or G[T/m]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2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[m]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20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[m]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  <a:tr h="175920">
                    <a:tc vMerge="1">
                      <a:txBody>
                        <a:bodyPr/>
                        <a:lstStyle/>
                        <a:p>
                          <a:pPr algn="l"/>
                          <a:endParaRPr lang="en-GB" sz="16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B1L</a:t>
                          </a:r>
                          <a:endParaRPr lang="en-GB" sz="12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23.44</a:t>
                          </a:r>
                          <a:endParaRPr lang="en-GB" sz="12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0.014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50 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55 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  <a:tr h="1759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B1</a:t>
                          </a:r>
                          <a:endParaRPr lang="en-GB" sz="12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21.94</a:t>
                          </a:r>
                          <a:endParaRPr lang="en-GB" sz="12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  <a:tr h="21039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QF2/QD1</a:t>
                          </a:r>
                          <a:endParaRPr lang="en-GB" sz="12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3.1</a:t>
                          </a:r>
                          <a:endParaRPr lang="en-GB" sz="12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5.65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34/92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92/34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3" name="Table 7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6235205"/>
                  </p:ext>
                </p:extLst>
              </p:nvPr>
            </p:nvGraphicFramePr>
            <p:xfrm>
              <a:off x="252886" y="1414786"/>
              <a:ext cx="6545480" cy="2862521"/>
            </p:xfrm>
            <a:graphic>
              <a:graphicData uri="http://schemas.openxmlformats.org/drawingml/2006/table">
                <a:tbl>
                  <a:tblPr firstRow="1" firstCol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{7E9639D4-E3E2-4D34-9284-5A2195B3D0D7}</a:tableStyleId>
                  </a:tblPr>
                  <a:tblGrid>
                    <a:gridCol w="2193973"/>
                    <a:gridCol w="976924"/>
                    <a:gridCol w="652876"/>
                    <a:gridCol w="1329345"/>
                    <a:gridCol w="696181"/>
                    <a:gridCol w="696181"/>
                  </a:tblGrid>
                  <a:tr h="2743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Energy [GeV]</a:t>
                          </a:r>
                          <a:endParaRPr lang="en-GB" sz="12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</a:t>
                          </a:r>
                          <a:endParaRPr lang="en-GB" sz="1200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29628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Bending radius [km]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11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962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278" t="-197917" r="-203889" b="-722917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1.7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29628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Horizontal emittance [nm]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0.27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29628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Vertical</a:t>
                          </a:r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emittance [pm]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length [mm]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3.5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05777">
                    <a:tc rowSpan="4">
                      <a:txBody>
                        <a:bodyPr/>
                        <a:lstStyle/>
                        <a:p>
                          <a:pPr algn="l"/>
                          <a:endParaRPr lang="en-US" sz="1200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l"/>
                          <a:endParaRPr lang="en-US" sz="1200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l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Arc elements</a:t>
                          </a:r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</a:p>
                        <a:p>
                          <a:pPr algn="l"/>
                          <a:endParaRPr lang="en-US" sz="1200" b="0" baseline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  <a:p>
                          <a:pPr algn="l"/>
                          <a:endParaRPr lang="en-GB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FF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L[m]</a:t>
                          </a:r>
                          <a:endParaRPr lang="en-GB" sz="1200" dirty="0">
                            <a:solidFill>
                              <a:srgbClr val="FF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B[T] or G[T/m]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736522" t="-572000" r="-115652" b="-3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843860" t="-572000" r="-16667" b="-308000"/>
                          </a:stretch>
                        </a:blipFill>
                      </a:tcPr>
                    </a:tc>
                  </a:tr>
                  <a:tr h="274320">
                    <a:tc vMerge="1">
                      <a:txBody>
                        <a:bodyPr/>
                        <a:lstStyle/>
                        <a:p>
                          <a:pPr algn="l"/>
                          <a:endParaRPr lang="en-GB" sz="16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B1L</a:t>
                          </a:r>
                          <a:endParaRPr lang="en-GB" sz="12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23.44</a:t>
                          </a:r>
                          <a:endParaRPr lang="en-GB" sz="12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0.014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50 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55 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B1</a:t>
                          </a:r>
                          <a:endParaRPr lang="en-GB" sz="12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21.94</a:t>
                          </a:r>
                          <a:endParaRPr lang="en-GB" sz="12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5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QF2/QD1</a:t>
                          </a:r>
                          <a:endParaRPr lang="en-GB" sz="12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3.1</a:t>
                          </a:r>
                          <a:endParaRPr lang="en-GB" sz="12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288532" t="-946667" r="-113761" b="-4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34/92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92/34</a:t>
                          </a:r>
                          <a:endParaRPr lang="en-GB" sz="12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EA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2886" y="4754941"/>
                <a:ext cx="1046569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charset="2"/>
                  <a:buChar char="Ø"/>
                </a:pP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Magnets in the ring</a:t>
                </a:r>
              </a:p>
              <a:p>
                <a:pPr marL="742950" lvl="1" indent="-285750">
                  <a:buFont typeface="Wingdings" charset="2"/>
                  <a:buChar char="q"/>
                </a:pPr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Dipoles		71.6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% 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  <a:sym typeface="Wingdings"/>
                  </a:rPr>
                  <a:t> 69.75 km</a:t>
                </a:r>
                <a:endParaRPr lang="en-US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742950" lvl="1" indent="-285750">
                  <a:buFont typeface="Wingdings" charset="2"/>
                  <a:buChar char="q"/>
                </a:pPr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Quadrupoles	10.1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% 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  <a:sym typeface="Wingdings"/>
                  </a:rPr>
                  <a:t> 9.84 km</a:t>
                </a:r>
                <a:endParaRPr lang="en-US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742950" lvl="1" indent="-285750">
                  <a:buFont typeface="Wingdings" charset="2"/>
                  <a:buChar char="q"/>
                </a:pPr>
                <a:r>
                  <a:rPr lang="en-US" dirty="0" err="1">
                    <a:latin typeface="Bookman Old Style" charset="0"/>
                    <a:ea typeface="Bookman Old Style" charset="0"/>
                    <a:cs typeface="Bookman Old Style" charset="0"/>
                  </a:rPr>
                  <a:t>Sextupoles</a:t>
                </a:r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 	0.6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%   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  <a:sym typeface="Wingdings"/>
                  </a:rPr>
                  <a:t> 584.5 m</a:t>
                </a:r>
                <a:endParaRPr lang="en-US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742950" lvl="1" indent="-285750">
                  <a:buFont typeface="Wingdings" charset="2"/>
                  <a:buChar char="q"/>
                </a:pPr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Drifts		17.7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% 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  <a:sym typeface="Wingdings"/>
                  </a:rPr>
                  <a:t> 17.24 km</a:t>
                </a:r>
              </a:p>
              <a:p>
                <a:pPr marL="285750" indent="-285750">
                  <a:buFont typeface="Wingdings" charset="2"/>
                  <a:buChar char="Ø"/>
                </a:pP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  <a:sym typeface="Wingdings"/>
                  </a:rPr>
                  <a:t>Total length of the FODO structure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  <a:sym typeface="Wingdings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Bookman Old Style" charset="0"/>
                            <a:cs typeface="Bookman Old Style" charset="0"/>
                            <a:sym typeface="Wingdings"/>
                          </a:rPr>
                          <m:t>𝐹𝑂𝐷𝑂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Bookman Old Style" charset="0"/>
                        <a:cs typeface="Bookman Old Style" charset="0"/>
                        <a:sym typeface="Wingdings"/>
                      </a:rPr>
                      <m:t>= </m:t>
                    </m:r>
                  </m:oMath>
                </a14:m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55.89 m</a:t>
                </a:r>
                <a:endParaRPr lang="en-US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86" y="4754941"/>
                <a:ext cx="10465699" cy="1754326"/>
              </a:xfrm>
              <a:prstGeom prst="rect">
                <a:avLst/>
              </a:prstGeom>
              <a:blipFill rotWithShape="0">
                <a:blip r:embed="rId7"/>
                <a:stretch>
                  <a:fillRect l="-349" t="-173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16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EC build up in the arcs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17" name="Picture 16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C:\Octavio\CERN\cern_logo_white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20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9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23"/>
          <p:cNvSpPr txBox="1"/>
          <p:nvPr/>
        </p:nvSpPr>
        <p:spPr>
          <a:xfrm>
            <a:off x="0" y="6573237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14</a:t>
            </a:r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05968" y="1064580"/>
                <a:ext cx="2588594" cy="734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000" b="0" i="0" smtClean="0">
                          <a:latin typeface="Cambria Math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𝟎𝟖𝟓</m:t>
                      </m:r>
                    </m:oMath>
                  </m:oMathPara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968" y="1064580"/>
                <a:ext cx="2588594" cy="7343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25691" y="2716517"/>
            <a:ext cx="5537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latin typeface="Bookman Old Style" charset="0"/>
                <a:ea typeface="Bookman Old Style" charset="0"/>
                <a:cs typeface="Bookman Old Style" charset="0"/>
              </a:rPr>
              <a:t>Parameter scans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Secondary Emission Yield (SEY) 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Photoelectron Yield </a:t>
            </a:r>
            <a:r>
              <a:rPr lang="en-US" b="1" dirty="0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Y = [0.02, 0.04, 0.3]</a:t>
            </a:r>
            <a:endParaRPr lang="en-US" b="1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Reflectivity </a:t>
            </a:r>
            <a:r>
              <a:rPr lang="en-US" b="1" dirty="0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R =</a:t>
            </a:r>
            <a:r>
              <a:rPr lang="en-US" b="1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[1%, 30%, 80%]</a:t>
            </a:r>
            <a:endParaRPr lang="en-US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5691" y="4627388"/>
            <a:ext cx="960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latin typeface="Bookman Old Style" charset="0"/>
                <a:ea typeface="Bookman Old Style" charset="0"/>
                <a:cs typeface="Bookman Old Style" charset="0"/>
              </a:rPr>
              <a:t>Hydrogen</a:t>
            </a:r>
            <a:endParaRPr lang="en-US" b="1" baseline="-25000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10</a:t>
            </a:r>
            <a:r>
              <a:rPr lang="en-US" baseline="30000" dirty="0" smtClean="0">
                <a:latin typeface="Bookman Old Style" charset="0"/>
                <a:ea typeface="Bookman Old Style" charset="0"/>
                <a:cs typeface="Bookman Old Style" charset="0"/>
              </a:rPr>
              <a:t>-9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 mbar (0.75 </a:t>
            </a:r>
            <a:r>
              <a:rPr lang="en-US" dirty="0" err="1" smtClean="0">
                <a:latin typeface="Bookman Old Style" charset="0"/>
                <a:ea typeface="Bookman Old Style" charset="0"/>
                <a:cs typeface="Bookman Old Style" charset="0"/>
              </a:rPr>
              <a:t>nTorr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) pressure in the vacuum chamber at 300K 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I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onization cross section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90468" y="5604920"/>
                <a:ext cx="6327373" cy="66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=1.874∙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−24</m:t>
                          </m:r>
                        </m:sup>
                      </m:sSup>
                      <m:f>
                        <m:fPr>
                          <m:ctrlPr>
                            <a:rPr lang="bg-BG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=0.255</m:t>
                      </m:r>
                      <m:r>
                        <a:rPr lang="en-US" sz="2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18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𝑐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468" y="5604920"/>
                <a:ext cx="6327373" cy="6694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190972" y="1821553"/>
            <a:ext cx="4620903" cy="931088"/>
            <a:chOff x="317223" y="1244339"/>
            <a:chExt cx="4620903" cy="9310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17223" y="1544254"/>
                  <a:ext cx="1448666" cy="3322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𝑝h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𝑌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223" y="1544254"/>
                  <a:ext cx="1448666" cy="33227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797" r="-3376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349643" y="1244339"/>
                  <a:ext cx="3588483" cy="42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charset="0"/>
                              </a:rPr>
                              <m:t>𝑝h</m:t>
                            </m:r>
                            <m:r>
                              <a:rPr lang="en-US" sz="2000" b="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000" b="0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000" b="0" i="1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charset="0"/>
                              </a:rPr>
                              <m:t>𝑝h</m:t>
                            </m:r>
                          </m:sub>
                        </m:sSub>
                        <m:r>
                          <a:rPr lang="en-US" sz="20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∙(1−</m:t>
                        </m:r>
                        <m:r>
                          <a:rPr lang="en-US" sz="20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  <m:r>
                          <a:rPr lang="en-US" sz="20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latin typeface="Century Gothic" charset="0"/>
                    <a:ea typeface="Century Gothic" charset="0"/>
                    <a:cs typeface="Century Gothic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9643" y="1244339"/>
                  <a:ext cx="3588483" cy="42761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283886" y="1746207"/>
                  <a:ext cx="2988062" cy="429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000" b="0" i="1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charset="0"/>
                              </a:rPr>
                              <m:t>𝑝h</m:t>
                            </m:r>
                            <m:r>
                              <a:rPr lang="en-US" sz="2000" b="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000" b="0" i="1">
                                <a:latin typeface="Cambria Math" charset="0"/>
                              </a:rPr>
                              <m:t>𝑟𝑓</m:t>
                            </m:r>
                          </m:sub>
                        </m:sSub>
                        <m:r>
                          <a:rPr lang="en-US" sz="2000" b="0" i="1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charset="0"/>
                              </a:rPr>
                              <m:t>𝑝h</m:t>
                            </m:r>
                          </m:sub>
                        </m:sSub>
                        <m:r>
                          <a:rPr lang="en-US" sz="20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US" sz="2000" b="0" i="1">
                            <a:latin typeface="Cambria Math" charset="0"/>
                          </a:rPr>
                          <m:t>𝑅</m:t>
                        </m:r>
                      </m:oMath>
                    </m:oMathPara>
                  </a14:m>
                  <a:endParaRPr lang="en-US" sz="2000" i="1" dirty="0">
                    <a:latin typeface="Century Gothic" charset="0"/>
                    <a:ea typeface="Century Gothic" charset="0"/>
                    <a:cs typeface="Century Gothic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886" y="1746207"/>
                  <a:ext cx="2988062" cy="42922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90141" b="-1098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V="1">
              <a:off x="1857976" y="1468194"/>
              <a:ext cx="412258" cy="1207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850542" y="1818150"/>
              <a:ext cx="412258" cy="1426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25691" y="1218143"/>
            <a:ext cx="562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Number of SR photons per particle per meter 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691" y="2085240"/>
            <a:ext cx="598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Number of photoelectrons per particle per meter 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118" y="3351049"/>
            <a:ext cx="2851158" cy="20945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340240" y="3015127"/>
                <a:ext cx="3489032" cy="3385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C0000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Vacuum chamber with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charset="0"/>
                        <a:ea typeface="Bookman Old Style" charset="0"/>
                        <a:cs typeface="Bookman Old Style" charset="0"/>
                      </a:rPr>
                      <m:t>𝑟</m:t>
                    </m:r>
                    <m:r>
                      <a:rPr lang="en-US" sz="1600" i="1">
                        <a:solidFill>
                          <a:srgbClr val="C00000"/>
                        </a:solidFill>
                        <a:latin typeface="Cambria Math" charset="0"/>
                        <a:ea typeface="Bookman Old Style" charset="0"/>
                        <a:cs typeface="Bookman Old Style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rgbClr val="C0000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35mm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240" y="3015127"/>
                <a:ext cx="3489032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394562" y="1088600"/>
            <a:ext cx="213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Three times higher than LHC</a:t>
            </a:r>
            <a:endParaRPr lang="en-US" dirty="0">
              <a:solidFill>
                <a:srgbClr val="C0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2391" y="768600"/>
            <a:ext cx="321754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9525" lvl="3"/>
            <a:r>
              <a:rPr lang="en-US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Photoemission due to SR</a:t>
            </a:r>
            <a:endParaRPr lang="en-US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2391" y="4172822"/>
            <a:ext cx="14237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9525" lvl="3"/>
            <a:r>
              <a:rPr lang="en-US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Ionization</a:t>
            </a:r>
            <a:endParaRPr lang="en-US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34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Simulation studies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35" name="Picture 34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Straight Connector 35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 descr="C:\Octavio\CERN\cern_logo_white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38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3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46065" y="6098156"/>
            <a:ext cx="10440343" cy="4622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8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Maps for the electron cloud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4" name="Picture 3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13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14" name="TextBox 1023"/>
          <p:cNvSpPr txBox="1"/>
          <p:nvPr/>
        </p:nvSpPr>
        <p:spPr>
          <a:xfrm>
            <a:off x="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15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099" y="819357"/>
            <a:ext cx="11858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Map 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formalism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as alternative to detailed build up simulations</a:t>
            </a:r>
          </a:p>
        </p:txBody>
      </p:sp>
      <p:pic>
        <p:nvPicPr>
          <p:cNvPr id="1026" name="Picture 2" descr="/var/folders/7d/2gd84y9s5236fcwjs5m8pnpr0000gn/T/com.microsoft.Powerpoint/WebArchiveCopyPasteTempFiles/cidpart2.AFFEF7C0.8937ACA1@cern.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4" y="1184556"/>
            <a:ext cx="5640209" cy="36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/var/folders/7d/2gd84y9s5236fcwjs5m8pnpr0000gn/T/com.microsoft.Powerpoint/WebArchiveCopyPasteTempFiles/cidpart1.A1E0B237.C60658BC@cern.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833" y="1109775"/>
            <a:ext cx="3758747" cy="37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3098" y="4833277"/>
            <a:ext cx="11087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Exponential growth of the electron density during 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the train of bunches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rise time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)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>
                <a:latin typeface="Bookman Old Style" charset="0"/>
                <a:ea typeface="Bookman Old Style" charset="0"/>
                <a:cs typeface="Bookman Old Style" charset="0"/>
              </a:rPr>
              <a:t>Saturation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 due to space charge in the cloud itself </a:t>
            </a:r>
            <a:endParaRPr lang="en-US" b="1" i="1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Decay of the number of electrons after 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the passage of the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train (</a:t>
            </a:r>
            <a:r>
              <a:rPr lang="en-US" b="1" dirty="0" smtClean="0">
                <a:solidFill>
                  <a:srgbClr val="0432FF"/>
                </a:solidFill>
                <a:latin typeface="Bookman Old Style" charset="0"/>
                <a:ea typeface="Bookman Old Style" charset="0"/>
                <a:cs typeface="Bookman Old Style" charset="0"/>
              </a:rPr>
              <a:t>decay time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) </a:t>
            </a:r>
            <a:endParaRPr lang="en-US" b="1" i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3099" y="6133418"/>
            <a:ext cx="11858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Possible application: find the optimal filling scheme which minimizes the heat load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3098" y="5708849"/>
            <a:ext cx="8478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Map coefficients are function of the pipe and the beam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75918" y="2604686"/>
                <a:ext cx="2854518" cy="2832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𝝆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𝒂</m:t>
                      </m:r>
                      <m:sSub>
                        <m:sSubPr>
                          <m:ctrlP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𝝆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𝒎</m:t>
                          </m:r>
                        </m:sub>
                      </m:sSub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𝒃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𝝆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𝒎</m:t>
                          </m:r>
                        </m:sub>
                        <m:sup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p>
                      </m:sSubSup>
                      <m:r>
                        <a:rPr lang="en-US" b="1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b="1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𝐜</m:t>
                      </m:r>
                      <m:sSubSup>
                        <m:sSubSupPr>
                          <m:ctrlP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𝝆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𝒎</m:t>
                          </m:r>
                        </m:sub>
                        <m:sup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18" y="2604686"/>
                <a:ext cx="2854518" cy="283219"/>
              </a:xfrm>
              <a:prstGeom prst="rect">
                <a:avLst/>
              </a:prstGeom>
              <a:blipFill rotWithShape="0">
                <a:blip r:embed="rId7"/>
                <a:stretch>
                  <a:fillRect t="-4255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>
          <a:xfrm>
            <a:off x="5303520" y="2564304"/>
            <a:ext cx="2926915" cy="41394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1"/>
          <a:stretch/>
        </p:blipFill>
        <p:spPr>
          <a:xfrm>
            <a:off x="166626" y="1783731"/>
            <a:ext cx="5763786" cy="433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1"/>
          <a:stretch/>
        </p:blipFill>
        <p:spPr>
          <a:xfrm>
            <a:off x="6027649" y="2222975"/>
            <a:ext cx="5919954" cy="374217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8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Maps for the FCC-</a:t>
              </a:r>
              <a:r>
                <a:rPr lang="en-US" sz="2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 dipoles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4" name="Picture 3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13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14" name="TextBox 1023"/>
          <p:cNvSpPr txBox="1"/>
          <p:nvPr/>
        </p:nvSpPr>
        <p:spPr>
          <a:xfrm>
            <a:off x="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16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"/>
          <a:stretch/>
        </p:blipFill>
        <p:spPr>
          <a:xfrm>
            <a:off x="69389" y="2183307"/>
            <a:ext cx="5929167" cy="37760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20089" y="2352496"/>
            <a:ext cx="34964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Bookman Old Style" charset="0"/>
                <a:ea typeface="Bookman Old Style" charset="0"/>
                <a:cs typeface="Bookman Old Style" charset="0"/>
              </a:rPr>
              <a:t>Arc Dipole for Y = 0.04, R = 80% </a:t>
            </a:r>
            <a:endParaRPr lang="en-US" sz="1500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1"/>
          <a:stretch/>
        </p:blipFill>
        <p:spPr>
          <a:xfrm>
            <a:off x="6105733" y="1789487"/>
            <a:ext cx="5763786" cy="4334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5045" y="861119"/>
            <a:ext cx="11375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err="1" smtClean="0">
                <a:latin typeface="Bookman Old Style" charset="0"/>
                <a:ea typeface="Bookman Old Style" charset="0"/>
                <a:cs typeface="Bookman Old Style" charset="0"/>
              </a:rPr>
              <a:t>PyECLOUD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 simulations for long bunch train and gap to evaluate the map coefficients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Use the map coefficients to 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simulate the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electron density and the heat load evolution for 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different bunch filling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patterns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5045" y="6098156"/>
            <a:ext cx="11594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Inserting additional gaps in the bunch train allows to mitigate the </a:t>
            </a:r>
            <a:r>
              <a:rPr lang="en-US" dirty="0" err="1" smtClean="0">
                <a:latin typeface="Bookman Old Style" charset="0"/>
                <a:ea typeface="Bookman Old Style" charset="0"/>
                <a:cs typeface="Bookman Old Style" charset="0"/>
              </a:rPr>
              <a:t>ecloud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 build up in the machine 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17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8343" y="879767"/>
            <a:ext cx="54430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en-US" dirty="0">
                <a:solidFill>
                  <a:srgbClr val="444444"/>
                </a:solidFill>
                <a:latin typeface="Bookman Old Style" charset="0"/>
                <a:ea typeface="Bookman Old Style" charset="0"/>
                <a:cs typeface="Bookman Old Style" charset="0"/>
              </a:rPr>
              <a:t>Small variations in the geometry of the pipe can generate accidental cavities and produce trapped modes </a:t>
            </a:r>
            <a:endParaRPr lang="en-US" dirty="0" smtClean="0">
              <a:solidFill>
                <a:srgbClr val="4444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en-US" dirty="0" smtClean="0">
                <a:solidFill>
                  <a:srgbClr val="444444"/>
                </a:solidFill>
                <a:latin typeface="Bookman Old Style" charset="0"/>
                <a:ea typeface="Bookman Old Style" charset="0"/>
                <a:cs typeface="Bookman Old Style" charset="0"/>
              </a:rPr>
              <a:t>These </a:t>
            </a:r>
            <a:r>
              <a:rPr lang="en-US" dirty="0">
                <a:solidFill>
                  <a:srgbClr val="444444"/>
                </a:solidFill>
                <a:latin typeface="Bookman Old Style" charset="0"/>
                <a:ea typeface="Bookman Old Style" charset="0"/>
                <a:cs typeface="Bookman Old Style" charset="0"/>
              </a:rPr>
              <a:t>modes cannot propagate into the pipe and therefore they remain localized near the discontinuity, producing narrow resonance peaks of the impedance.  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Possible source of </a:t>
            </a:r>
            <a:r>
              <a:rPr lang="en-US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heating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Model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: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BB resonator</a:t>
            </a:r>
          </a:p>
          <a:p>
            <a:pPr marL="285750" indent="-285750" algn="just">
              <a:buFont typeface="Wingdings" charset="2"/>
              <a:buChar char="Ø"/>
            </a:pP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285750" indent="-285750" algn="just">
              <a:buFont typeface="Wingdings" charset="2"/>
              <a:buChar char="Ø"/>
            </a:pPr>
            <a:endParaRPr lang="en-US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285750" indent="-285750" algn="just">
              <a:buFont typeface="Wingdings" charset="2"/>
              <a:buChar char="Ø"/>
            </a:pP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285750" indent="-285750" algn="just">
              <a:buFont typeface="Wingdings" charset="2"/>
              <a:buChar char="Ø"/>
            </a:pPr>
            <a:endParaRPr lang="en-US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285750" indent="-285750" algn="just">
              <a:buFont typeface="Wingdings" charset="2"/>
              <a:buChar char="Ø"/>
            </a:pP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285750" indent="-285750" algn="just">
              <a:buFont typeface="Wingdings" charset="2"/>
              <a:buChar char="Ø"/>
            </a:pPr>
            <a:endParaRPr lang="en-US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 algn="just"/>
            <a:endParaRPr lang="en-US" dirty="0">
              <a:solidFill>
                <a:srgbClr val="4444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93" y="905892"/>
            <a:ext cx="5826495" cy="4425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89871" y="3990708"/>
                <a:ext cx="3634713" cy="1029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𝑍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1+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𝑗𝑄</m:t>
                          </m:r>
                          <m:d>
                            <m:dPr>
                              <m:ctrlPr>
                                <a:rPr lang="is-I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bg-BG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US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871" y="3990708"/>
                <a:ext cx="3634713" cy="10297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1753042" y="3917873"/>
            <a:ext cx="3471542" cy="917941"/>
          </a:xfrm>
          <a:prstGeom prst="roundRect">
            <a:avLst/>
          </a:prstGeom>
          <a:noFill/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20051" y="5296936"/>
                <a:ext cx="4371325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𝑙𝑜𝑠𝑠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is-I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=−∞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Λ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𝑝𝑀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𝑅𝑒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∥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𝑝𝑀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)]</m:t>
                        </m:r>
                      </m:e>
                    </m:nary>
                  </m:oMath>
                </a14:m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51" y="5296936"/>
                <a:ext cx="4371325" cy="580928"/>
              </a:xfrm>
              <a:prstGeom prst="rect">
                <a:avLst/>
              </a:prstGeom>
              <a:blipFill rotWithShape="0">
                <a:blip r:embed="rId7"/>
                <a:stretch>
                  <a:fillRect l="-1813" t="-83158" b="-7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348343" y="5865204"/>
            <a:ext cx="8568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charset="2"/>
              <a:buChar char="Ø"/>
            </a:pPr>
            <a:endParaRPr lang="en-US" sz="3600" dirty="0" smtClean="0">
              <a:solidFill>
                <a:srgbClr val="444444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buFont typeface="Wingdings" charset="2"/>
              <a:buChar char="Ø"/>
            </a:pPr>
            <a:endParaRPr lang="en-US" sz="3600" dirty="0" smtClean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60836" y="5064766"/>
            <a:ext cx="4827587" cy="733759"/>
          </a:xfrm>
          <a:prstGeom prst="roundRect">
            <a:avLst/>
          </a:prstGeom>
          <a:noFill/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ular Callout 17"/>
              <p:cNvSpPr/>
              <p:nvPr/>
            </p:nvSpPr>
            <p:spPr>
              <a:xfrm>
                <a:off x="4632379" y="5976443"/>
                <a:ext cx="4068497" cy="543349"/>
              </a:xfrm>
              <a:prstGeom prst="wedgeRoundRectCallout">
                <a:avLst>
                  <a:gd name="adj1" fmla="val -40128"/>
                  <a:gd name="adj2" fmla="val -124663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1600" dirty="0">
                    <a:solidFill>
                      <a:srgbClr val="444444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Worst case scenario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𝝎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𝒓</m:t>
                        </m:r>
                      </m:sub>
                    </m:sSub>
                    <m:r>
                      <a:rPr lang="en-US" sz="1600" b="1" i="1">
                        <a:solidFill>
                          <a:schemeClr val="tx1"/>
                        </a:solidFill>
                        <a:latin typeface="Cambria Math" charset="0"/>
                        <a:ea typeface="Bookman Old Style" charset="0"/>
                        <a:cs typeface="Bookman Old Style" charset="0"/>
                      </a:rPr>
                      <m:t>≃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charset="0"/>
                        <a:ea typeface="Bookman Old Style" charset="0"/>
                        <a:cs typeface="Bookman Old Style" charset="0"/>
                      </a:rPr>
                      <m:t>𝒑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𝑴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𝝎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600" b="1" dirty="0">
                  <a:solidFill>
                    <a:srgbClr val="444444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mc:Choice>
        <mc:Fallback xmlns="">
          <p:sp>
            <p:nvSpPr>
              <p:cNvPr id="18" name="Rounded 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379" y="5976443"/>
                <a:ext cx="4068497" cy="543349"/>
              </a:xfrm>
              <a:prstGeom prst="wedgeRoundRectCallout">
                <a:avLst>
                  <a:gd name="adj1" fmla="val -40128"/>
                  <a:gd name="adj2" fmla="val -124663"/>
                  <a:gd name="adj3" fmla="val 16667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20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Trapped modes in the Interaction Region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21" name="Picture 20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 descr="C:\Octavio\CERN\cern_logo_white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26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8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49" y="5132995"/>
            <a:ext cx="3584733" cy="1606671"/>
          </a:xfrm>
          <a:prstGeom prst="rect">
            <a:avLst/>
          </a:prstGeom>
        </p:spPr>
      </p:pic>
      <p:sp>
        <p:nvSpPr>
          <p:cNvPr id="12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18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486" y="1803269"/>
            <a:ext cx="5356615" cy="3371085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600645" y="1771643"/>
            <a:ext cx="5423918" cy="3402711"/>
            <a:chOff x="2083418" y="29075074"/>
            <a:chExt cx="14608883" cy="8281571"/>
          </a:xfrm>
          <a:effectLst/>
        </p:grpSpPr>
        <p:grpSp>
          <p:nvGrpSpPr>
            <p:cNvPr id="19" name="Group 18"/>
            <p:cNvGrpSpPr/>
            <p:nvPr/>
          </p:nvGrpSpPr>
          <p:grpSpPr>
            <a:xfrm>
              <a:off x="2083418" y="29075074"/>
              <a:ext cx="14608883" cy="8281571"/>
              <a:chOff x="2083418" y="29257954"/>
              <a:chExt cx="14608883" cy="828157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3418" y="29257954"/>
                <a:ext cx="14608883" cy="8281571"/>
              </a:xfrm>
              <a:prstGeom prst="rect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</a:ln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2526935" y="29334926"/>
                <a:ext cx="810625" cy="72494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 rot="16200000">
                  <a:off x="1702063" y="32533628"/>
                  <a:ext cx="2105516" cy="10106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ℱ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∥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oMath>
                    </m:oMathPara>
                  </a14:m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702063" y="32533628"/>
                  <a:ext cx="2105516" cy="10106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86258" y="783547"/>
                <a:ext cx="5638306" cy="1200329"/>
              </a:xfrm>
              <a:prstGeom prst="rect">
                <a:avLst/>
              </a:prstGeom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Wingdings" charset="2"/>
                  <a:buChar char="q"/>
                </a:pP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Time domain simulations (Gaussian bunch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=5mm) show the existence of a trapped mode at frequency 3.5 GHz</a:t>
                </a:r>
              </a:p>
              <a:p>
                <a:pPr marL="457200" indent="-457200" algn="just">
                  <a:buFont typeface="Wingdings" charset="2"/>
                  <a:buChar char="q"/>
                </a:pPr>
                <a:endPara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58" y="783547"/>
                <a:ext cx="5638306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649" t="-3061" r="-97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86258" y="5636824"/>
            <a:ext cx="13436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613" indent="-582613" algn="just">
              <a:buFont typeface="Wingdings" charset="2"/>
              <a:buChar char="Ø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Longitudinal slots perpendicular to the HOM field</a:t>
            </a:r>
          </a:p>
        </p:txBody>
      </p:sp>
      <p:sp>
        <p:nvSpPr>
          <p:cNvPr id="3" name="Rectangle 2"/>
          <p:cNvSpPr/>
          <p:nvPr/>
        </p:nvSpPr>
        <p:spPr>
          <a:xfrm>
            <a:off x="6335485" y="787477"/>
            <a:ext cx="5356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q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charset="0"/>
                <a:ea typeface="Bookman Old Style" charset="0"/>
                <a:cs typeface="Bookman Old Style" charset="0"/>
              </a:rPr>
              <a:t>Frequency domain simulations confirmed the presence of this mode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8459" y="1882276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ookman Old Style" charset="0"/>
                <a:ea typeface="Bookman Old Style" charset="0"/>
                <a:cs typeface="Bookman Old Style" charset="0"/>
              </a:rPr>
              <a:t>CST</a:t>
            </a:r>
            <a:endParaRPr lang="en-US" sz="1600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35485" y="1769353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latin typeface="Bookman Old Style" charset="0"/>
                <a:ea typeface="Bookman Old Style" charset="0"/>
                <a:cs typeface="Bookman Old Style" charset="0"/>
              </a:rPr>
              <a:t>CST</a:t>
            </a:r>
            <a:endParaRPr lang="en-US" sz="1600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9215716" y="4195125"/>
            <a:ext cx="2404665" cy="898865"/>
          </a:xfrm>
          <a:prstGeom prst="wedgeRoundRectCallout">
            <a:avLst>
              <a:gd name="adj1" fmla="val -81306"/>
              <a:gd name="adj2" fmla="val -16120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44444"/>
                </a:solidFill>
                <a:latin typeface="Bookman Old Style" charset="0"/>
                <a:ea typeface="Bookman Old Style" charset="0"/>
                <a:cs typeface="Bookman Old Style" charset="0"/>
              </a:rPr>
              <a:t>Electric field lines perpendicular to the beam trajectory</a:t>
            </a:r>
            <a:endParaRPr lang="en-US" sz="1600" b="1" dirty="0">
              <a:solidFill>
                <a:srgbClr val="4444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84264" y="2490378"/>
            <a:ext cx="575286" cy="2049999"/>
            <a:chOff x="8084264" y="2718978"/>
            <a:chExt cx="575286" cy="2049999"/>
          </a:xfrm>
        </p:grpSpPr>
        <p:sp>
          <p:nvSpPr>
            <p:cNvPr id="5" name="Rounded Rectangle 4"/>
            <p:cNvSpPr/>
            <p:nvPr/>
          </p:nvSpPr>
          <p:spPr>
            <a:xfrm>
              <a:off x="8084264" y="2718978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8084264" y="2886367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084264" y="3053756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084264" y="3217211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084264" y="3384600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084264" y="4018577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084264" y="4185966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084264" y="4353355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084264" y="4516810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084264" y="4684199"/>
              <a:ext cx="575286" cy="8477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9597245" y="6451557"/>
            <a:ext cx="1817515" cy="3454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Bookman Old Style" charset="0"/>
                <a:ea typeface="Bookman Old Style" charset="0"/>
                <a:cs typeface="Bookman Old Style" charset="0"/>
              </a:rPr>
              <a:t>A. </a:t>
            </a:r>
            <a:r>
              <a:rPr lang="en-US" sz="1600" dirty="0" err="1" smtClean="0">
                <a:latin typeface="Bookman Old Style" charset="0"/>
                <a:ea typeface="Bookman Old Style" charset="0"/>
                <a:cs typeface="Bookman Old Style" charset="0"/>
              </a:rPr>
              <a:t>Novokhatsky</a:t>
            </a:r>
            <a:endParaRPr lang="en-US" sz="16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258" y="5945460"/>
            <a:ext cx="494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82613" indent="-582613" algn="just">
              <a:buFont typeface="Wingdings" charset="2"/>
              <a:buChar char="Ø"/>
            </a:pP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Water-cooled absorber on these slots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41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Trapped modes in the Interaction Region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42" name="Picture 41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Straight Connector 42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 descr="C:\Octavio\CERN\cern_logo_white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45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4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7" grpId="0" animBg="1"/>
      <p:bldP spid="39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>
          <a:xfrm>
            <a:off x="127149" y="627104"/>
            <a:ext cx="1170053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lvl="3" algn="just"/>
            <a:r>
              <a:rPr lang="en-US" b="1" dirty="0" smtClean="0">
                <a:latin typeface="Bookman Old Style" panose="02050604050505020204" pitchFamily="18" charset="0"/>
              </a:rPr>
              <a:t>European Strategy statement (2013):</a:t>
            </a:r>
          </a:p>
          <a:p>
            <a:pPr marL="9525" lvl="3" algn="just">
              <a:lnSpc>
                <a:spcPct val="120000"/>
              </a:lnSpc>
            </a:pPr>
            <a:r>
              <a:rPr lang="en-US" i="1" dirty="0" smtClean="0">
                <a:latin typeface="Bookman Old Style" panose="02050604050505020204" pitchFamily="18" charset="0"/>
              </a:rPr>
              <a:t>“There is a strong scientific case for an electron-positron collider, complementary to the LHC, that can study the properties of the Higgs boson and other particles with </a:t>
            </a:r>
            <a:r>
              <a:rPr lang="en-US" i="1" dirty="0" err="1" smtClean="0">
                <a:latin typeface="Bookman Old Style" panose="02050604050505020204" pitchFamily="18" charset="0"/>
              </a:rPr>
              <a:t>unprecedent</a:t>
            </a:r>
            <a:r>
              <a:rPr lang="en-US" i="1" dirty="0" smtClean="0">
                <a:latin typeface="Bookman Old Style" panose="02050604050505020204" pitchFamily="18" charset="0"/>
              </a:rPr>
              <a:t> precision and whose energy can be upgraded.”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1" y="3801"/>
            <a:ext cx="12178748" cy="771789"/>
            <a:chOff x="-1" y="3801"/>
            <a:chExt cx="12178748" cy="771789"/>
          </a:xfrm>
        </p:grpSpPr>
        <p:sp>
          <p:nvSpPr>
            <p:cNvPr id="18" name="TextBox 1023"/>
            <p:cNvSpPr txBox="1"/>
            <p:nvPr/>
          </p:nvSpPr>
          <p:spPr>
            <a:xfrm>
              <a:off x="1" y="2831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The FCC-</a:t>
              </a:r>
              <a:r>
                <a:rPr lang="en-US" sz="2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 project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19" name="Picture 18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22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12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544" y="2173889"/>
            <a:ext cx="7180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lvl="3" indent="-285750" algn="just">
              <a:buFont typeface="Wingdings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Within the FCC studies, FCC-</a:t>
            </a:r>
            <a:r>
              <a:rPr lang="en-US" dirty="0" err="1" smtClean="0">
                <a:latin typeface="Bookman Old Style" panose="02050604050505020204" pitchFamily="18" charset="0"/>
              </a:rPr>
              <a:t>ee</a:t>
            </a:r>
            <a:r>
              <a:rPr lang="en-US" dirty="0" smtClean="0">
                <a:latin typeface="Bookman Old Style" panose="02050604050505020204" pitchFamily="18" charset="0"/>
              </a:rPr>
              <a:t> would be the first step towards the 100 </a:t>
            </a:r>
            <a:r>
              <a:rPr lang="en-US" dirty="0" err="1" smtClean="0">
                <a:latin typeface="Bookman Old Style" panose="02050604050505020204" pitchFamily="18" charset="0"/>
              </a:rPr>
              <a:t>TeV</a:t>
            </a:r>
            <a:r>
              <a:rPr lang="en-US" dirty="0" smtClean="0">
                <a:latin typeface="Bookman Old Style" panose="02050604050505020204" pitchFamily="18" charset="0"/>
              </a:rPr>
              <a:t> hadron collider FCC-</a:t>
            </a:r>
            <a:r>
              <a:rPr lang="en-US" dirty="0" err="1" smtClean="0">
                <a:latin typeface="Bookman Old Style" panose="02050604050505020204" pitchFamily="18" charset="0"/>
              </a:rPr>
              <a:t>hh</a:t>
            </a:r>
            <a:endParaRPr lang="en-US" dirty="0" smtClean="0">
              <a:latin typeface="Bookman Old Style" panose="020506040505050202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263" y="1975040"/>
            <a:ext cx="3926935" cy="4282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211047" y="1592328"/>
            <a:ext cx="2751609" cy="3788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55742" y="2930981"/>
            <a:ext cx="7249074" cy="3899524"/>
            <a:chOff x="255742" y="2930981"/>
            <a:chExt cx="7249074" cy="3899524"/>
          </a:xfrm>
        </p:grpSpPr>
        <p:grpSp>
          <p:nvGrpSpPr>
            <p:cNvPr id="7" name="Group 6"/>
            <p:cNvGrpSpPr/>
            <p:nvPr/>
          </p:nvGrpSpPr>
          <p:grpSpPr>
            <a:xfrm>
              <a:off x="3786033" y="2930981"/>
              <a:ext cx="3718783" cy="3804826"/>
              <a:chOff x="1680070" y="3051214"/>
              <a:chExt cx="3718783" cy="3804826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1680070" y="3051214"/>
                <a:ext cx="3718783" cy="3804826"/>
                <a:chOff x="3448321" y="3244885"/>
                <a:chExt cx="3442030" cy="3551591"/>
              </a:xfrm>
            </p:grpSpPr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73166" y="3411688"/>
                  <a:ext cx="3217185" cy="3184357"/>
                </a:xfrm>
                <a:prstGeom prst="rect">
                  <a:avLst/>
                </a:prstGeom>
              </p:spPr>
            </p:pic>
            <p:sp>
              <p:nvSpPr>
                <p:cNvPr id="109" name="TextBox 108"/>
                <p:cNvSpPr txBox="1"/>
                <p:nvPr/>
              </p:nvSpPr>
              <p:spPr>
                <a:xfrm>
                  <a:off x="3866515" y="4935689"/>
                  <a:ext cx="378642" cy="2585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RF</a:t>
                  </a:r>
                  <a:endParaRPr lang="en-GB" sz="1200" b="1" dirty="0"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6336999" y="4935689"/>
                  <a:ext cx="378642" cy="2585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RF</a:t>
                  </a:r>
                  <a:endParaRPr lang="en-GB" sz="1200" b="1" dirty="0"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5140545" y="3244885"/>
                  <a:ext cx="320778" cy="2585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IP</a:t>
                  </a:r>
                  <a:endParaRPr lang="en-GB" sz="1200" b="1" dirty="0"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5124503" y="6537913"/>
                  <a:ext cx="320778" cy="2585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IP</a:t>
                  </a:r>
                  <a:endParaRPr lang="en-GB" sz="1200" b="1" dirty="0"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5088779" y="3760366"/>
                  <a:ext cx="498823" cy="244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9.4m</a:t>
                  </a:r>
                  <a:endParaRPr lang="en-GB" sz="1100" dirty="0"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4705367" y="3369738"/>
                  <a:ext cx="457279" cy="244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12m</a:t>
                  </a:r>
                  <a:endParaRPr lang="en-GB" sz="1100" dirty="0"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3448321" y="3579332"/>
                      <a:ext cx="1189370" cy="40220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100" dirty="0" smtClean="0">
                          <a:latin typeface="Bookman Old Style" charset="0"/>
                          <a:ea typeface="Bookman Old Style" charset="0"/>
                          <a:cs typeface="Bookman Old Style" charset="0"/>
                        </a:rPr>
                        <a:t>Middle straight </a:t>
                      </a:r>
                    </a:p>
                    <a:p>
                      <a14:m>
                        <m:oMath xmlns:m="http://schemas.openxmlformats.org/officeDocument/2006/math">
                          <m:r>
                            <a:rPr lang="en-US" sz="1100" i="1" smtClean="0"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  <m:t>≈</m:t>
                          </m:r>
                        </m:oMath>
                      </a14:m>
                      <a:r>
                        <a:rPr lang="en-GB" sz="1100" dirty="0" smtClean="0">
                          <a:latin typeface="Bookman Old Style" charset="0"/>
                          <a:ea typeface="Bookman Old Style" charset="0"/>
                          <a:cs typeface="Bookman Old Style" charset="0"/>
                        </a:rPr>
                        <a:t> 1570m</a:t>
                      </a:r>
                      <a:endParaRPr lang="en-GB" sz="1100" dirty="0">
                        <a:latin typeface="Bookman Old Style" charset="0"/>
                        <a:ea typeface="Bookman Old Style" charset="0"/>
                        <a:cs typeface="Bookman Old Style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5" name="TextBox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48321" y="3579332"/>
                      <a:ext cx="1189370" cy="402209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t="-1429"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6" name="TextBox 115"/>
                <p:cNvSpPr txBox="1"/>
                <p:nvPr/>
              </p:nvSpPr>
              <p:spPr>
                <a:xfrm>
                  <a:off x="5345420" y="3401233"/>
                  <a:ext cx="672416" cy="244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30mrad</a:t>
                  </a:r>
                  <a:endParaRPr lang="en-GB" sz="1100" dirty="0"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</p:grpSp>
          <p:sp>
            <p:nvSpPr>
              <p:cNvPr id="120" name="Rectangle 119"/>
              <p:cNvSpPr/>
              <p:nvPr/>
            </p:nvSpPr>
            <p:spPr>
              <a:xfrm>
                <a:off x="2759392" y="4520115"/>
                <a:ext cx="17954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 lvl="3" algn="ctr"/>
                <a:r>
                  <a:rPr lang="en-US" sz="1600" dirty="0">
                    <a:latin typeface="Bookman Old Style" charset="0"/>
                    <a:ea typeface="Bookman Old Style" charset="0"/>
                    <a:cs typeface="Bookman Old Style" charset="0"/>
                  </a:rPr>
                  <a:t>FCC-</a:t>
                </a:r>
                <a:r>
                  <a:rPr lang="en-US" sz="1600" dirty="0" err="1">
                    <a:latin typeface="Bookman Old Style" charset="0"/>
                    <a:ea typeface="Bookman Old Style" charset="0"/>
                    <a:cs typeface="Bookman Old Style" charset="0"/>
                  </a:rPr>
                  <a:t>ee</a:t>
                </a:r>
                <a:r>
                  <a:rPr lang="en-US" sz="1600" dirty="0">
                    <a:latin typeface="Bookman Old Style" charset="0"/>
                    <a:ea typeface="Bookman Old Style" charset="0"/>
                    <a:cs typeface="Bookman Old Style" charset="0"/>
                  </a:rPr>
                  <a:t> layout compatible with FCC-</a:t>
                </a:r>
                <a:r>
                  <a:rPr lang="en-US" sz="1600" dirty="0" err="1">
                    <a:latin typeface="Bookman Old Style" charset="0"/>
                    <a:ea typeface="Bookman Old Style" charset="0"/>
                    <a:cs typeface="Bookman Old Style" charset="0"/>
                  </a:rPr>
                  <a:t>hh</a:t>
                </a:r>
                <a:endParaRPr lang="en-US" sz="1600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p:pic>
          <p:nvPicPr>
            <p:cNvPr id="123" name="Picture 122" descr="layout_c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742" y="2938156"/>
              <a:ext cx="3736655" cy="3892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279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19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8677" y="860585"/>
                <a:ext cx="11451771" cy="305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Wake fields induced by the finite resistivity of the beam vacuum 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chamber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Three layers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Cu/Be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 (</a:t>
                </a:r>
                <a:r>
                  <a:rPr lang="nb-NO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2/1.2 mm,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𝜌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=1.66/4∙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Ωm</a:t>
                </a:r>
                <a:r>
                  <a:rPr lang="en-US" dirty="0" smtClean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Dielectric</a:t>
                </a:r>
                <a:r>
                  <a:rPr lang="en-US" dirty="0" smtClean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 (6 mm,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𝜌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Ωm</a:t>
                </a:r>
                <a:r>
                  <a:rPr lang="en-US" dirty="0" smtClean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Iron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 (Infinity,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𝜌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6.89∙10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chemeClr val="bg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 </a:t>
                </a:r>
                <a:r>
                  <a:rPr lang="el-GR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Ωm</a:t>
                </a:r>
                <a:r>
                  <a:rPr lang="en-US" dirty="0" smtClean="0">
                    <a:latin typeface="Bookman Old Style" charset="0"/>
                    <a:ea typeface="Bookman Old Style" charset="0"/>
                    <a:cs typeface="Bookman Old Style" charset="0"/>
                  </a:rPr>
                  <a:t>)</a:t>
                </a:r>
                <a:endParaRPr lang="en-US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dirty="0" smtClean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 smtClean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sz="20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7" y="860585"/>
                <a:ext cx="11451771" cy="3050066"/>
              </a:xfrm>
              <a:prstGeom prst="rect">
                <a:avLst/>
              </a:prstGeom>
              <a:blipFill rotWithShape="0">
                <a:blip r:embed="rId5"/>
                <a:stretch>
                  <a:fillRect l="-373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7139799" y="1957484"/>
            <a:ext cx="4078095" cy="1132905"/>
          </a:xfrm>
          <a:prstGeom prst="roundRect">
            <a:avLst/>
          </a:prstGeom>
          <a:noFill/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09745" y="2007914"/>
                <a:ext cx="3554756" cy="1030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00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𝑙𝑜𝑠𝑠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𝐿</m:t>
                          </m:r>
                        </m:den>
                      </m:f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bg-BG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bg-BG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bg-BG" sz="20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bg-BG" sz="20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is-I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en-US" sz="2000" b="0" i="1" smtClean="0">
                          <a:latin typeface="Cambria Math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45" y="2007914"/>
                <a:ext cx="3554756" cy="10306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50040" y="3586892"/>
              <a:ext cx="6303099" cy="2753139"/>
            </p:xfrm>
            <a:graphic>
              <a:graphicData uri="http://schemas.openxmlformats.org/drawingml/2006/table">
                <a:tbl>
                  <a:tblPr firstCol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{91EBBBCC-DAD2-459C-BE2E-F6DE35CF9A28}</a:tableStyleId>
                  </a:tblPr>
                  <a:tblGrid>
                    <a:gridCol w="2025015"/>
                    <a:gridCol w="608330"/>
                    <a:gridCol w="1013118"/>
                    <a:gridCol w="991392"/>
                    <a:gridCol w="832622"/>
                    <a:gridCol w="832622"/>
                  </a:tblGrid>
                  <a:tr h="343435">
                    <a:tc gridSpan="2"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Energy [GeV]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</a:t>
                          </a:r>
                          <a:endParaRPr lang="en-GB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80</a:t>
                          </a:r>
                          <a:endParaRPr lang="en-GB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120</a:t>
                          </a:r>
                          <a:endParaRPr lang="en-GB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175</a:t>
                          </a:r>
                          <a:endParaRPr lang="en-GB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9094">
                    <a:tc gridSpan="2">
                      <a:txBody>
                        <a:bodyPr/>
                        <a:lstStyle/>
                        <a:p>
                          <a:r>
                            <a:rPr lang="en-GB" sz="16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population</a:t>
                          </a:r>
                          <a:r>
                            <a:rPr lang="en-GB" sz="1600" b="0" baseline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baseline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b="0" baseline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4.1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7.1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20.4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gridSpan="2">
                      <a:txBody>
                        <a:bodyPr/>
                        <a:lstStyle/>
                        <a:p>
                          <a:r>
                            <a:rPr lang="en-GB" sz="16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Bunches/beam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70760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7280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826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64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gridSpan="2">
                      <a:txBody>
                        <a:bodyPr/>
                        <a:lstStyle/>
                        <a:p>
                          <a:r>
                            <a:rPr lang="en-US" sz="16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length [mm]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2.4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16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𝐥𝐨𝐬𝐬</m:t>
                                  </m:r>
                                  <m:r>
                                    <a:rPr lang="en-US" sz="16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6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𝐛𝐮𝐧𝐜𝐡</m:t>
                                  </m:r>
                                  <m:r>
                                    <a:rPr lang="en-US" sz="16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i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[mW/m]</a:t>
                          </a:r>
                          <a:endParaRPr lang="en-GB" sz="1600" b="1" i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Cu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1.4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1.5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4.9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30.7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2.22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2.3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7.5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47.4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160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𝐥𝐨𝐬𝐬</m:t>
                                  </m:r>
                                  <m:r>
                                    <a:rPr lang="en-US" sz="160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60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𝐭𝐨𝐭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[W/m]</a:t>
                          </a:r>
                          <a:endParaRPr lang="en-GB" sz="1600" b="1" i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i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Cu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102.2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11.04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4.04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i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157.08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16.7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6.2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3.03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4005878"/>
                  </p:ext>
                </p:extLst>
              </p:nvPr>
            </p:nvGraphicFramePr>
            <p:xfrm>
              <a:off x="5750040" y="3586892"/>
              <a:ext cx="6303099" cy="2753139"/>
            </p:xfrm>
            <a:graphic>
              <a:graphicData uri="http://schemas.openxmlformats.org/drawingml/2006/table">
                <a:tbl>
                  <a:tblPr firstCol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{91EBBBCC-DAD2-459C-BE2E-F6DE35CF9A28}</a:tableStyleId>
                  </a:tblPr>
                  <a:tblGrid>
                    <a:gridCol w="2025015"/>
                    <a:gridCol w="608330"/>
                    <a:gridCol w="1013118"/>
                    <a:gridCol w="991392"/>
                    <a:gridCol w="832622"/>
                    <a:gridCol w="832622"/>
                  </a:tblGrid>
                  <a:tr h="343435">
                    <a:tc gridSpan="2"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Energy [GeV]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</a:t>
                          </a:r>
                          <a:endParaRPr lang="en-GB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80</a:t>
                          </a:r>
                          <a:endParaRPr lang="en-GB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120</a:t>
                          </a:r>
                          <a:endParaRPr lang="en-GB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175</a:t>
                          </a:r>
                          <a:endParaRPr lang="en-GB" sz="16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9094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t="-105263" r="-143519" b="-6245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4.1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7.1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20.4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gridSpan="2">
                      <a:txBody>
                        <a:bodyPr/>
                        <a:lstStyle/>
                        <a:p>
                          <a:r>
                            <a:rPr lang="en-GB" sz="16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Bunches/beam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70760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7280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826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64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gridSpan="2">
                      <a:txBody>
                        <a:bodyPr/>
                        <a:lstStyle/>
                        <a:p>
                          <a:r>
                            <a:rPr lang="en-US" sz="16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length [mm]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2.4</a:t>
                          </a:r>
                          <a:endParaRPr lang="en-GB" sz="16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t="-203540" r="-215916" b="-1150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Cu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1.4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1.5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4.9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30.7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2.22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2.3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7.5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47.4</a:t>
                          </a:r>
                          <a:endParaRPr lang="en-GB" sz="16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t="-303540" r="-215916" b="-150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i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Cu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102.2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11.04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4.04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4343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i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157.08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16.7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6.2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3.03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5744524" y="5645065"/>
            <a:ext cx="6308615" cy="6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742566" y="5689092"/>
            <a:ext cx="6310573" cy="6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" y="2736324"/>
            <a:ext cx="5655259" cy="39136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4820" y="2298545"/>
            <a:ext cx="10390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741996" y="4958805"/>
            <a:ext cx="6308615" cy="6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740038" y="5002832"/>
            <a:ext cx="6310573" cy="6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03757" y="5844059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ookman Old Style" charset="0"/>
                <a:ea typeface="Bookman Old Style" charset="0"/>
                <a:cs typeface="Bookman Old Style" charset="0"/>
              </a:rPr>
              <a:t>IW2D</a:t>
            </a:r>
            <a:endParaRPr lang="en-US" sz="1600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8676" y="2295240"/>
                <a:ext cx="943191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Analytic formula for a circular beam pipe with radius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Bookman Old Style" charset="0"/>
                        <a:cs typeface="Bookman Old Style" charset="0"/>
                      </a:rPr>
                      <m:t>𝑏</m:t>
                    </m:r>
                  </m:oMath>
                </a14:m>
                <a:r>
                  <a:rPr lang="en-US" dirty="0">
                    <a:latin typeface="Bookman Old Style" charset="0"/>
                    <a:ea typeface="Bookman Old Style" charset="0"/>
                    <a:cs typeface="Bookman Old Style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6" y="2295240"/>
                <a:ext cx="943191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5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63" y="1392763"/>
            <a:ext cx="6059611" cy="447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26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Resistive wall in the Interaction Region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27" name="Picture 26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 descr="C:\Octavio\CERN\cern_logo_white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30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8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6" grpId="0"/>
      <p:bldP spid="33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5" r="2405"/>
          <a:stretch/>
        </p:blipFill>
        <p:spPr>
          <a:xfrm>
            <a:off x="6111715" y="657112"/>
            <a:ext cx="5186096" cy="3424691"/>
          </a:xfrm>
          <a:prstGeom prst="rect">
            <a:avLst/>
          </a:prstGeom>
        </p:spPr>
      </p:pic>
      <p:sp>
        <p:nvSpPr>
          <p:cNvPr id="12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950350" y="4047653"/>
              <a:ext cx="5882862" cy="2560320"/>
            </p:xfrm>
            <a:graphic>
              <a:graphicData uri="http://schemas.openxmlformats.org/drawingml/2006/table">
                <a:tbl>
                  <a:tblPr firstCol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{91EBBBCC-DAD2-459C-BE2E-F6DE35CF9A28}</a:tableStyleId>
                  </a:tblPr>
                  <a:tblGrid>
                    <a:gridCol w="2060061"/>
                    <a:gridCol w="517202"/>
                    <a:gridCol w="940118"/>
                    <a:gridCol w="842881"/>
                    <a:gridCol w="707895"/>
                    <a:gridCol w="814705"/>
                  </a:tblGrid>
                  <a:tr h="221114">
                    <a:tc gridSpan="2">
                      <a:txBody>
                        <a:bodyPr/>
                        <a:lstStyle/>
                        <a:p>
                          <a:r>
                            <a:rPr lang="en-US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Energy [GeV]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</a:t>
                          </a:r>
                          <a:endParaRPr lang="en-GB" sz="15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80</a:t>
                          </a:r>
                          <a:endParaRPr lang="en-GB" sz="15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120</a:t>
                          </a:r>
                          <a:endParaRPr lang="en-GB" sz="15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175</a:t>
                          </a:r>
                          <a:endParaRPr lang="en-GB" sz="15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224757">
                    <a:tc gridSpan="2">
                      <a:txBody>
                        <a:bodyPr/>
                        <a:lstStyle/>
                        <a:p>
                          <a:r>
                            <a:rPr lang="en-GB" sz="15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population</a:t>
                          </a:r>
                          <a:r>
                            <a:rPr lang="en-GB" sz="1500" b="0" baseline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500" b="0" i="1" baseline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baseline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500" b="0" i="1" baseline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500" b="0" baseline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20.4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221114">
                    <a:tc gridSpan="2">
                      <a:txBody>
                        <a:bodyPr/>
                        <a:lstStyle/>
                        <a:p>
                          <a:r>
                            <a:rPr lang="en-GB" sz="15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Bunches/beam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70760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7280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826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64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221114">
                    <a:tc gridSpan="2"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length [mm]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2.4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221114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500" b="1" i="1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15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𝐥𝐨𝐬𝐬</m:t>
                                  </m:r>
                                  <m:r>
                                    <a:rPr lang="en-US" sz="15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5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𝐛𝐮𝐧𝐜𝐡</m:t>
                                  </m:r>
                                  <m:r>
                                    <a:rPr lang="en-US" sz="1500" b="1" i="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500" b="1" i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</a:t>
                          </a:r>
                          <a:r>
                            <a:rPr lang="en-GB" sz="1500" b="1" i="0" dirty="0" err="1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mW</a:t>
                          </a:r>
                          <a:r>
                            <a:rPr lang="en-GB" sz="1500" b="1" i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GB" sz="1500" b="1" i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</a:t>
                          </a:r>
                          <a:r>
                            <a:rPr lang="en-GB" sz="1500" b="1" baseline="-25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19.5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68.2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393.5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221114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</a:t>
                          </a:r>
                          <a:r>
                            <a:rPr lang="en-GB" sz="1500" b="1" baseline="-25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5.6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5.9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21.5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122.4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221114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500" i="1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150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𝐥𝐨𝐬𝐬</m:t>
                                  </m:r>
                                  <m:r>
                                    <a:rPr lang="en-US" sz="150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500" dirty="0" smtClean="0"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𝐭𝐨𝐭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[W/m]</a:t>
                          </a:r>
                          <a:endParaRPr lang="en-GB" sz="1500" b="1" i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i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</a:t>
                          </a:r>
                          <a:r>
                            <a:rPr lang="en-GB" sz="1500" b="1" i="0" baseline="-25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1379.8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145.6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56.3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25.2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22111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i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</a:t>
                          </a:r>
                          <a:r>
                            <a:rPr lang="en-GB" sz="1500" b="1" i="0" baseline="-25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396.2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42.9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17.7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7.8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349881"/>
                  </p:ext>
                </p:extLst>
              </p:nvPr>
            </p:nvGraphicFramePr>
            <p:xfrm>
              <a:off x="5950350" y="4047653"/>
              <a:ext cx="5882862" cy="2560320"/>
            </p:xfrm>
            <a:graphic>
              <a:graphicData uri="http://schemas.openxmlformats.org/drawingml/2006/table">
                <a:tbl>
                  <a:tblPr firstCol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{91EBBBCC-DAD2-459C-BE2E-F6DE35CF9A28}</a:tableStyleId>
                  </a:tblPr>
                  <a:tblGrid>
                    <a:gridCol w="2060061"/>
                    <a:gridCol w="517202"/>
                    <a:gridCol w="940118"/>
                    <a:gridCol w="842881"/>
                    <a:gridCol w="707895"/>
                    <a:gridCol w="814705"/>
                  </a:tblGrid>
                  <a:tr h="320040">
                    <a:tc gridSpan="2">
                      <a:txBody>
                        <a:bodyPr/>
                        <a:lstStyle/>
                        <a:p>
                          <a:r>
                            <a:rPr lang="en-US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Energy [GeV]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</a:t>
                          </a:r>
                          <a:endParaRPr lang="en-GB" sz="15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80</a:t>
                          </a:r>
                          <a:endParaRPr lang="en-GB" sz="15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120</a:t>
                          </a:r>
                          <a:endParaRPr lang="en-GB" sz="15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1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175</a:t>
                          </a:r>
                          <a:endParaRPr lang="en-GB" sz="1500" b="1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00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t="-103846" r="-132388" b="-64230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4.1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20.4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0040">
                    <a:tc gridSpan="2">
                      <a:txBody>
                        <a:bodyPr/>
                        <a:lstStyle/>
                        <a:p>
                          <a:r>
                            <a:rPr lang="en-GB" sz="15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Bunches/beam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70760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7280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826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64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0040">
                    <a:tc gridSpan="2"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length [mm]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2.1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 smtClean="0"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2.4</a:t>
                          </a:r>
                          <a:endParaRPr lang="en-GB" sz="1500" dirty="0"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004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t="-201905" r="-190828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</a:t>
                          </a:r>
                          <a:r>
                            <a:rPr lang="en-GB" sz="1500" b="1" baseline="-25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  <a:endParaRPr lang="en-GB" sz="1500" b="1" baseline="-250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19.5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68.2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393.5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004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</a:t>
                          </a:r>
                          <a:r>
                            <a:rPr lang="en-GB" sz="1500" b="1" baseline="-25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endParaRPr lang="en-GB" sz="1500" b="1" baseline="-250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5.6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5.9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21.5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122.4</a:t>
                          </a:r>
                          <a:endParaRPr lang="en-GB" sz="15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004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t="-301905" r="-190828" b="-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i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</a:t>
                          </a:r>
                          <a:r>
                            <a:rPr lang="en-GB" sz="1500" b="1" i="0" baseline="-25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</a:t>
                          </a:r>
                          <a:endParaRPr lang="en-GB" sz="1500" b="1" i="0" baseline="-250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1379.8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145.6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56.3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25.2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i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Q</a:t>
                          </a:r>
                          <a:r>
                            <a:rPr lang="en-GB" sz="1500" b="1" i="0" baseline="-25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endParaRPr lang="en-GB" sz="1500" b="1" i="0" baseline="-25000" dirty="0" smtClean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396.2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42.9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17.7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7.8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8" name="Group 7"/>
          <p:cNvGrpSpPr/>
          <p:nvPr/>
        </p:nvGrpSpPr>
        <p:grpSpPr>
          <a:xfrm>
            <a:off x="464461" y="587452"/>
            <a:ext cx="5271076" cy="3853352"/>
            <a:chOff x="1028147" y="389260"/>
            <a:chExt cx="4182545" cy="30961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147" y="389260"/>
              <a:ext cx="4182545" cy="309617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122098" y="1253069"/>
              <a:ext cx="258793" cy="41097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723224" y="1478501"/>
              <a:ext cx="258793" cy="41097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7747" y="4472122"/>
            <a:ext cx="4867557" cy="2129500"/>
            <a:chOff x="5862655" y="1145850"/>
            <a:chExt cx="5689970" cy="2261022"/>
          </a:xfrm>
        </p:grpSpPr>
        <p:grpSp>
          <p:nvGrpSpPr>
            <p:cNvPr id="4" name="Group 3"/>
            <p:cNvGrpSpPr/>
            <p:nvPr/>
          </p:nvGrpSpPr>
          <p:grpSpPr>
            <a:xfrm>
              <a:off x="6479451" y="1145850"/>
              <a:ext cx="4508279" cy="1309680"/>
              <a:chOff x="537250" y="1237577"/>
              <a:chExt cx="3998201" cy="1085209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37250" y="1242931"/>
                <a:ext cx="1134736" cy="204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37250" y="2319882"/>
                <a:ext cx="3998201" cy="2904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32" idx="2"/>
              </p:cNvCxnSpPr>
              <p:nvPr/>
            </p:nvCxnSpPr>
            <p:spPr>
              <a:xfrm>
                <a:off x="711213" y="1916670"/>
                <a:ext cx="0" cy="40321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32" idx="0"/>
              </p:cNvCxnSpPr>
              <p:nvPr/>
            </p:nvCxnSpPr>
            <p:spPr>
              <a:xfrm flipV="1">
                <a:off x="711213" y="1244980"/>
                <a:ext cx="0" cy="33313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571591" y="1578116"/>
                <a:ext cx="2792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r</a:t>
                </a:r>
                <a:endParaRPr lang="en-US" sz="1600" b="1" dirty="0">
                  <a:solidFill>
                    <a:srgbClr val="C00000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663822" y="1245079"/>
                <a:ext cx="424543" cy="41061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2079748" y="1650077"/>
                <a:ext cx="918463" cy="217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2989973" y="1237577"/>
                <a:ext cx="424543" cy="41061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400715" y="1246390"/>
                <a:ext cx="1134736" cy="204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2088365" y="1739912"/>
                <a:ext cx="901608" cy="7481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2399547" y="1676740"/>
                <a:ext cx="255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l</a:t>
                </a:r>
                <a:endParaRPr lang="en-US" sz="1600" b="1" dirty="0">
                  <a:solidFill>
                    <a:srgbClr val="C00000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V="1">
                <a:off x="1673298" y="1748092"/>
                <a:ext cx="407688" cy="2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1753137" y="1677463"/>
                <a:ext cx="3802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err="1" smtClean="0">
                    <a:solidFill>
                      <a:srgbClr val="C0000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l</a:t>
                </a:r>
                <a:r>
                  <a:rPr lang="en-US" sz="1600" b="1" baseline="-25000" dirty="0" err="1" smtClean="0">
                    <a:solidFill>
                      <a:srgbClr val="C0000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tr</a:t>
                </a:r>
                <a:endParaRPr lang="en-US" sz="1600" b="1" baseline="-25000" dirty="0">
                  <a:solidFill>
                    <a:srgbClr val="C00000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1665701" y="1266137"/>
                <a:ext cx="0" cy="47362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1423795" y="1328024"/>
                <a:ext cx="324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h</a:t>
                </a:r>
                <a:endParaRPr lang="en-US" sz="1600" b="1" dirty="0">
                  <a:solidFill>
                    <a:srgbClr val="C00000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62348" y="2757018"/>
                  <a:ext cx="10367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𝑡𝑟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𝑐𝑚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2348" y="2757018"/>
                  <a:ext cx="103675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655" r="-19310" b="-23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5862655" y="3037540"/>
                  <a:ext cx="10503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charset="0"/>
                          </a:rPr>
                          <m:t>𝑙</m:t>
                        </m:r>
                        <m:r>
                          <a:rPr lang="en-US" i="1">
                            <a:latin typeface="Cambria Math" charset="0"/>
                          </a:rPr>
                          <m:t>=2</m:t>
                        </m:r>
                        <m:r>
                          <a:rPr lang="en-US" i="1">
                            <a:latin typeface="Cambria Math" charset="0"/>
                          </a:rPr>
                          <m:t>𝑐𝑚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655" y="3037540"/>
                  <a:ext cx="105035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88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7453295" y="2651711"/>
                  <a:ext cx="1856727" cy="71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cs-CZ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cs-CZ" b="0" i="1" smtClean="0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𝑚𝑚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𝑚𝑚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295" y="2651711"/>
                  <a:ext cx="1856727" cy="71019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57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9609016" y="2651711"/>
                  <a:ext cx="1943609" cy="71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 smtClean="0">
                            <a:latin typeface="Cambria Math" charset="0"/>
                          </a:rPr>
                          <m:t>r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cs-CZ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cs-CZ" b="0" i="1" smtClean="0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15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𝑚𝑚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20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𝑚𝑚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9016" y="2651711"/>
                  <a:ext cx="1943609" cy="71019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69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891781" y="2553775"/>
                <a:ext cx="1914242" cy="630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𝑙𝑜𝑠𝑠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781" y="2553775"/>
                <a:ext cx="1914242" cy="630429"/>
              </a:xfrm>
              <a:prstGeom prst="rect">
                <a:avLst/>
              </a:prstGeom>
              <a:blipFill rotWithShape="0">
                <a:blip r:embed="rId12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/>
          <p:cNvSpPr/>
          <p:nvPr/>
        </p:nvSpPr>
        <p:spPr>
          <a:xfrm>
            <a:off x="8776480" y="2490414"/>
            <a:ext cx="2047472" cy="72964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10361520" y="723805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latin typeface="Bookman Old Style" charset="0"/>
                <a:ea typeface="Bookman Old Style" charset="0"/>
                <a:cs typeface="Bookman Old Style" charset="0"/>
              </a:rPr>
              <a:t>ABCI</a:t>
            </a:r>
            <a:endParaRPr lang="en-US" sz="1600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518040" y="3810155"/>
            <a:ext cx="1557137" cy="20163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10456612" y="1328852"/>
            <a:ext cx="1237129" cy="4406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175 GeV</a:t>
            </a:r>
            <a:endParaRPr lang="en-US" sz="1600" b="1" dirty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cxnSp>
        <p:nvCxnSpPr>
          <p:cNvPr id="50" name="Straight Connector 49"/>
          <p:cNvCxnSpPr>
            <a:endCxn id="11" idx="3"/>
          </p:cNvCxnSpPr>
          <p:nvPr/>
        </p:nvCxnSpPr>
        <p:spPr>
          <a:xfrm>
            <a:off x="5950350" y="5310786"/>
            <a:ext cx="5882862" cy="170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50350" y="5354388"/>
            <a:ext cx="5882862" cy="170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950350" y="5961566"/>
            <a:ext cx="5882862" cy="170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950350" y="6005168"/>
            <a:ext cx="5882862" cy="170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-1" y="3801"/>
            <a:ext cx="12178748" cy="752139"/>
            <a:chOff x="-1" y="3801"/>
            <a:chExt cx="12178748" cy="752139"/>
          </a:xfrm>
        </p:grpSpPr>
        <p:sp>
          <p:nvSpPr>
            <p:cNvPr id="51" name="TextBox 1023"/>
            <p:cNvSpPr txBox="1"/>
            <p:nvPr/>
          </p:nvSpPr>
          <p:spPr>
            <a:xfrm>
              <a:off x="1" y="26349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SR masks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52" name="Picture 51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4" name="Straight Connector 53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56" descr="C:\Octavio\CERN\cern_logo_white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64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8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Conclusions 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4" name="Picture 3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13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14" name="TextBox 1023"/>
          <p:cNvSpPr txBox="1"/>
          <p:nvPr/>
        </p:nvSpPr>
        <p:spPr>
          <a:xfrm>
            <a:off x="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21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559" y="3555919"/>
            <a:ext cx="9713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n-GB" b="1" dirty="0" smtClean="0">
                <a:latin typeface="Bookman Old Style" charset="0"/>
                <a:ea typeface="Bookman Old Style" charset="0"/>
                <a:cs typeface="Bookman Old Style" charset="0"/>
              </a:rPr>
              <a:t>Electron cloud studies </a:t>
            </a:r>
          </a:p>
          <a:p>
            <a:pPr marL="800100" lvl="1" indent="-342900" algn="just">
              <a:buFont typeface="Wingdings" charset="2"/>
              <a:buChar char="Ø"/>
            </a:pPr>
            <a:r>
              <a:rPr lang="en-GB" dirty="0" smtClean="0">
                <a:latin typeface="Bookman Old Style" charset="0"/>
                <a:ea typeface="Bookman Old Style" charset="0"/>
                <a:cs typeface="Bookman Old Style" charset="0"/>
              </a:rPr>
              <a:t>Electron </a:t>
            </a:r>
            <a:r>
              <a:rPr lang="en-GB" dirty="0">
                <a:latin typeface="Bookman Old Style" charset="0"/>
                <a:ea typeface="Bookman Old Style" charset="0"/>
                <a:cs typeface="Bookman Old Style" charset="0"/>
              </a:rPr>
              <a:t>cloud build up </a:t>
            </a:r>
            <a:r>
              <a:rPr lang="en-GB" dirty="0" smtClean="0">
                <a:latin typeface="Bookman Old Style" charset="0"/>
                <a:ea typeface="Bookman Old Style" charset="0"/>
                <a:cs typeface="Bookman Old Style" charset="0"/>
              </a:rPr>
              <a:t>evaluated in the arc and IR magnets </a:t>
            </a:r>
            <a:endParaRPr lang="en-GB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1257300" lvl="2" indent="-342900" algn="just">
              <a:buFont typeface="Wingdings" charset="2"/>
              <a:buChar char="v"/>
            </a:pPr>
            <a:r>
              <a:rPr lang="en-GB" dirty="0" smtClean="0">
                <a:latin typeface="Bookman Old Style" charset="0"/>
                <a:ea typeface="Bookman Old Style" charset="0"/>
                <a:cs typeface="Bookman Old Style" charset="0"/>
              </a:rPr>
              <a:t>Map formalism for filling patterns optimization</a:t>
            </a:r>
          </a:p>
          <a:p>
            <a:pPr marL="800100" lvl="1" indent="-342900" algn="just">
              <a:buFont typeface="Wingdings" charset="2"/>
              <a:buChar char="Ø"/>
            </a:pPr>
            <a:r>
              <a:rPr lang="en-GB" dirty="0" smtClean="0">
                <a:latin typeface="Bookman Old Style" charset="0"/>
                <a:ea typeface="Bookman Old Style" charset="0"/>
                <a:cs typeface="Bookman Old Style" charset="0"/>
              </a:rPr>
              <a:t>Instability threshold to be evaluated with </a:t>
            </a:r>
            <a:r>
              <a:rPr lang="en-GB" dirty="0" err="1" smtClean="0">
                <a:latin typeface="Bookman Old Style" charset="0"/>
                <a:ea typeface="Bookman Old Style" charset="0"/>
                <a:cs typeface="Bookman Old Style" charset="0"/>
              </a:rPr>
              <a:t>macroparticle</a:t>
            </a:r>
            <a:r>
              <a:rPr lang="en-GB" dirty="0" smtClean="0">
                <a:latin typeface="Bookman Old Style" charset="0"/>
                <a:ea typeface="Bookman Old Style" charset="0"/>
                <a:cs typeface="Bookman Old Style" charset="0"/>
              </a:rPr>
              <a:t> simulations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2559" y="853425"/>
                <a:ext cx="11224008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33388" indent="-342900" algn="just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b="1" dirty="0" smtClean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Impedance studies </a:t>
                </a:r>
              </a:p>
              <a:p>
                <a:pPr marL="833438" lvl="1" indent="-285750" algn="just">
                  <a:buFont typeface="Wingdings" charset="2"/>
                  <a:buChar char="Ø"/>
                </a:pPr>
                <a:r>
                  <a:rPr lang="en-US" dirty="0" smtClean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Resistive wall </a:t>
                </a:r>
              </a:p>
              <a:p>
                <a:pPr marL="1257300" lvl="2" indent="-342900" algn="just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latin typeface="Bookman Old Style" panose="02050604050505020204" pitchFamily="18" charset="0"/>
                  </a:rPr>
                  <a:t>MI regime for thicker coating</a:t>
                </a:r>
              </a:p>
              <a:p>
                <a:pPr marL="1714500" lvl="3" indent="-342900" algn="just">
                  <a:buFont typeface="Courier New" charset="0"/>
                  <a:buChar char="o"/>
                </a:pPr>
                <a:r>
                  <a:rPr lang="en-US" dirty="0" smtClean="0">
                    <a:latin typeface="Bookman Old Style" panose="0205060405050502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1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</m:oMath>
                </a14:m>
                <a:r>
                  <a:rPr lang="en-US" dirty="0" smtClean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 threshold below the nominal bunch intensity</a:t>
                </a:r>
                <a:endParaRPr lang="en-US" dirty="0" smtClean="0">
                  <a:latin typeface="Bookman Old Style" panose="02050604050505020204" pitchFamily="18" charset="0"/>
                </a:endParaRPr>
              </a:p>
              <a:p>
                <a:pPr marL="1257300" lvl="2" indent="-342900" algn="just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latin typeface="Bookman Old Style" panose="02050604050505020204" pitchFamily="18" charset="0"/>
                  </a:rPr>
                  <a:t>Stable beams with NEG thin films and/or </a:t>
                </a:r>
                <a:r>
                  <a:rPr lang="en-US" dirty="0" err="1" smtClean="0">
                    <a:latin typeface="Bookman Old Style" panose="02050604050505020204" pitchFamily="18" charset="0"/>
                  </a:rPr>
                  <a:t>beamstrahlung</a:t>
                </a:r>
                <a:endParaRPr lang="en-US" dirty="0" smtClean="0">
                  <a:latin typeface="Bookman Old Style" panose="02050604050505020204" pitchFamily="18" charset="0"/>
                </a:endParaRPr>
              </a:p>
              <a:p>
                <a:pPr marL="1257300" lvl="2" indent="-342900" algn="just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TMCI threshold seems to be not a limitation</a:t>
                </a:r>
              </a:p>
              <a:p>
                <a:pPr marL="1257300" lvl="2" indent="-342900" algn="just">
                  <a:buFont typeface="Wingdings" panose="05000000000000000000" pitchFamily="2" charset="2"/>
                  <a:buChar char="v"/>
                </a:pPr>
                <a:r>
                  <a:rPr lang="en-US" b="1" dirty="0" smtClean="0">
                    <a:solidFill>
                      <a:srgbClr val="C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Experimental studies to find the optimal thickness satisfying impedance, pumping and electron cloud requirements </a:t>
                </a:r>
                <a:endParaRPr lang="en-US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Wingdings" charset="2"/>
                  <a:buChar char="Ø"/>
                </a:pPr>
                <a:r>
                  <a:rPr lang="en-US" dirty="0" smtClean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Include other components in the impedance model for single bunch instabilities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59" y="853425"/>
                <a:ext cx="11224008" cy="2585323"/>
              </a:xfrm>
              <a:prstGeom prst="rect">
                <a:avLst/>
              </a:prstGeom>
              <a:blipFill rotWithShape="0">
                <a:blip r:embed="rId5"/>
                <a:stretch>
                  <a:fillRect t="-1415" r="-435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12559" y="4869976"/>
            <a:ext cx="97138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n-GB" b="1" dirty="0" smtClean="0">
                <a:latin typeface="Bookman Old Style" charset="0"/>
                <a:ea typeface="Bookman Old Style" charset="0"/>
                <a:cs typeface="Bookman Old Style" charset="0"/>
              </a:rPr>
              <a:t>Interaction Region studies </a:t>
            </a:r>
          </a:p>
          <a:p>
            <a:pPr marL="800100" lvl="1" indent="-342900" algn="just">
              <a:buFont typeface="Wingdings" charset="2"/>
              <a:buChar char="Ø"/>
            </a:pPr>
            <a:r>
              <a:rPr lang="en-GB" dirty="0">
                <a:latin typeface="Bookman Old Style" charset="0"/>
                <a:ea typeface="Bookman Old Style" charset="0"/>
                <a:cs typeface="Bookman Old Style" charset="0"/>
              </a:rPr>
              <a:t>Heat load due to RW and SR masks impedances </a:t>
            </a:r>
            <a:r>
              <a:rPr lang="en-GB" dirty="0" smtClean="0">
                <a:latin typeface="Bookman Old Style" charset="0"/>
                <a:ea typeface="Bookman Old Style" charset="0"/>
                <a:cs typeface="Bookman Old Style" charset="0"/>
              </a:rPr>
              <a:t>estimated</a:t>
            </a:r>
          </a:p>
          <a:p>
            <a:pPr marL="1257300" lvl="2" indent="-342900" algn="just">
              <a:buFont typeface="Wingdings" charset="2"/>
              <a:buChar char="v"/>
            </a:pP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Higher losses at low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energy</a:t>
            </a:r>
            <a:endParaRPr lang="en-GB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495300" lvl="4" indent="433388">
              <a:buFont typeface="Wingdings" charset="2"/>
              <a:buChar char="Ø"/>
            </a:pP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One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unavoidable trapped 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mode found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at 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3.5 GHz</a:t>
            </a:r>
          </a:p>
          <a:p>
            <a:pPr marL="1295400" lvl="5" indent="-342900">
              <a:buFont typeface="Wingdings" charset="2"/>
              <a:buChar char="v"/>
            </a:pP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Insertion of longitudinal slots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and design 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of HOM absorbers needed</a:t>
            </a:r>
          </a:p>
          <a:p>
            <a:pPr marL="800100" lvl="1" indent="-342900" algn="just">
              <a:buFont typeface="+mj-lt"/>
              <a:buAutoNum type="arabicPeriod" startAt="3"/>
            </a:pPr>
            <a:endParaRPr lang="en-GB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080" y="-20284"/>
            <a:ext cx="12253472" cy="6878284"/>
            <a:chOff x="930591" y="-363158"/>
            <a:chExt cx="10171457" cy="7584316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pic>
          <p:nvPicPr>
            <p:cNvPr id="10" name="image11.png"/>
            <p:cNvPicPr>
              <a:picLocks noChangeAspect="1"/>
            </p:cNvPicPr>
            <p:nvPr/>
          </p:nvPicPr>
          <p:blipFill>
            <a:blip r:embed="rId3">
              <a:alphaModFix amt="85000"/>
              <a:extLst/>
            </a:blip>
            <a:stretch>
              <a:fillRect/>
            </a:stretch>
          </p:blipFill>
          <p:spPr>
            <a:xfrm>
              <a:off x="930591" y="-363158"/>
              <a:ext cx="10171457" cy="75843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" name="Shape 268"/>
            <p:cNvSpPr/>
            <p:nvPr/>
          </p:nvSpPr>
          <p:spPr>
            <a:xfrm>
              <a:off x="932414" y="4211848"/>
              <a:ext cx="5513795" cy="113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20268" extrusionOk="0">
                  <a:moveTo>
                    <a:pt x="0" y="3971"/>
                  </a:moveTo>
                  <a:lnTo>
                    <a:pt x="0" y="3971"/>
                  </a:lnTo>
                  <a:cubicBezTo>
                    <a:pt x="4622" y="-1260"/>
                    <a:pt x="12181" y="-1332"/>
                    <a:pt x="16882" y="3810"/>
                  </a:cubicBezTo>
                  <a:cubicBezTo>
                    <a:pt x="20859" y="8159"/>
                    <a:pt x="21600" y="14992"/>
                    <a:pt x="18667" y="20268"/>
                  </a:cubicBezTo>
                </a:path>
              </a:pathLst>
            </a:custGeom>
            <a:noFill/>
            <a:ln w="38100" cap="flat">
              <a:solidFill>
                <a:srgbClr val="92D05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2200">
                  <a:solidFill>
                    <a:srgbClr val="00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" name="Shape 269"/>
            <p:cNvSpPr/>
            <p:nvPr/>
          </p:nvSpPr>
          <p:spPr>
            <a:xfrm>
              <a:off x="2864579" y="4211849"/>
              <a:ext cx="3163095" cy="676927"/>
            </a:xfrm>
            <a:prstGeom prst="ellipse">
              <a:avLst/>
            </a:prstGeom>
            <a:noFill/>
            <a:ln w="50800" cap="flat">
              <a:solidFill>
                <a:srgbClr val="00009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2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" name="Shape 272"/>
            <p:cNvSpPr/>
            <p:nvPr/>
          </p:nvSpPr>
          <p:spPr>
            <a:xfrm>
              <a:off x="3182953" y="3528439"/>
              <a:ext cx="7871386" cy="124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19603" extrusionOk="0">
                  <a:moveTo>
                    <a:pt x="21088" y="18093"/>
                  </a:moveTo>
                  <a:lnTo>
                    <a:pt x="21088" y="18093"/>
                  </a:lnTo>
                  <a:cubicBezTo>
                    <a:pt x="13909" y="21600"/>
                    <a:pt x="5162" y="18790"/>
                    <a:pt x="1552" y="11817"/>
                  </a:cubicBezTo>
                  <a:cubicBezTo>
                    <a:pt x="-359" y="8126"/>
                    <a:pt x="-512" y="3809"/>
                    <a:pt x="1133" y="0"/>
                  </a:cubicBezTo>
                </a:path>
              </a:pathLst>
            </a:custGeom>
            <a:noFill/>
            <a:ln w="38100" cap="rnd">
              <a:solidFill>
                <a:srgbClr val="FF2700"/>
              </a:solidFill>
              <a:prstDash val="dash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2200">
                  <a:solidFill>
                    <a:srgbClr val="00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1213987"/>
            <a:ext cx="12195147" cy="707886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Bookman Old Style" charset="0"/>
                <a:ea typeface="Bookman Old Style" charset="0"/>
                <a:cs typeface="Bookman Old Style" charset="0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822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8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Backup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4" name="Picture 3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13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6"/>
          <a:stretch/>
        </p:blipFill>
        <p:spPr>
          <a:xfrm>
            <a:off x="6144768" y="1380901"/>
            <a:ext cx="5949696" cy="411837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16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RW impedances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17" name="Picture 16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20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13" name="TextBox 1023"/>
          <p:cNvSpPr txBox="1"/>
          <p:nvPr/>
        </p:nvSpPr>
        <p:spPr>
          <a:xfrm>
            <a:off x="0" y="6547359"/>
            <a:ext cx="121787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/>
          <a:stretch/>
        </p:blipFill>
        <p:spPr>
          <a:xfrm>
            <a:off x="55031" y="1497432"/>
            <a:ext cx="6119149" cy="401343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613493" y="2059800"/>
            <a:ext cx="7606106" cy="4475959"/>
            <a:chOff x="4450080" y="2163990"/>
            <a:chExt cx="7606106" cy="44759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348" y="2163990"/>
              <a:ext cx="6505838" cy="44759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ular Callout 20"/>
                <p:cNvSpPr/>
                <p:nvPr/>
              </p:nvSpPr>
              <p:spPr>
                <a:xfrm>
                  <a:off x="4450080" y="6097836"/>
                  <a:ext cx="2624699" cy="351201"/>
                </a:xfrm>
                <a:prstGeom prst="wedgeRoundRectCallout">
                  <a:avLst>
                    <a:gd name="adj1" fmla="val 80493"/>
                    <a:gd name="adj2" fmla="val -111980"/>
                    <a:gd name="adj3" fmla="val 16667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9525" lvl="3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Re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𝑁𝐶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]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≈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Re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100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250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]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  <a:latin typeface="Century Gothic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ounded Rectangular Callout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080" y="6097836"/>
                  <a:ext cx="2624699" cy="351201"/>
                </a:xfrm>
                <a:prstGeom prst="wedgeRoundRectCallout">
                  <a:avLst>
                    <a:gd name="adj1" fmla="val 80493"/>
                    <a:gd name="adj2" fmla="val -111980"/>
                    <a:gd name="adj3" fmla="val 16667"/>
                  </a:avLst>
                </a:prstGeom>
                <a:blipFill rotWithShape="0">
                  <a:blip r:embed="rId14"/>
                  <a:stretch>
                    <a:fillRect b="-927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ular Callout 22"/>
                <p:cNvSpPr/>
                <p:nvPr/>
              </p:nvSpPr>
              <p:spPr>
                <a:xfrm>
                  <a:off x="8244948" y="4262473"/>
                  <a:ext cx="2624699" cy="351201"/>
                </a:xfrm>
                <a:prstGeom prst="wedgeRoundRectCallout">
                  <a:avLst>
                    <a:gd name="adj1" fmla="val 65164"/>
                    <a:gd name="adj2" fmla="val 190042"/>
                    <a:gd name="adj3" fmla="val 16667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9525" lvl="3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𝑖𝑔h𝑒𝑟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𝑣𝑎𝑙𝑢𝑒𝑠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𝑓𝑜𝑟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1 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  <a:latin typeface="Century Gothic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ounded Rectangular Callout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948" y="4262473"/>
                  <a:ext cx="2624699" cy="351201"/>
                </a:xfrm>
                <a:prstGeom prst="wedgeRoundRectCallout">
                  <a:avLst>
                    <a:gd name="adj1" fmla="val 65164"/>
                    <a:gd name="adj2" fmla="val 190042"/>
                    <a:gd name="adj3" fmla="val 16667"/>
                  </a:avLst>
                </a:prstGeom>
                <a:blipFill rotWithShape="0">
                  <a:blip r:embed="rId15"/>
                  <a:stretch>
                    <a:fillRect t="-3958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92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16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The importance of the RW for FCC-</a:t>
              </a:r>
              <a:r>
                <a:rPr lang="en-US" sz="2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17" name="Picture 16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20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13" name="TextBox 1023"/>
          <p:cNvSpPr txBox="1"/>
          <p:nvPr/>
        </p:nvSpPr>
        <p:spPr>
          <a:xfrm>
            <a:off x="0" y="6547359"/>
            <a:ext cx="121787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6901" y="1115986"/>
              <a:ext cx="5499707" cy="527723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3455706"/>
                    <a:gridCol w="2044001"/>
                  </a:tblGrid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3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Beam energy [GeV]</a:t>
                          </a:r>
                          <a:endParaRPr lang="en-US" sz="13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</a:t>
                          </a:r>
                          <a:endParaRPr lang="en-US" sz="13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300" b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Circumference</a:t>
                          </a:r>
                          <a:r>
                            <a:rPr lang="en-US" sz="1300" b="1" baseline="0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300" b="1" i="1" baseline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𝑪</m:t>
                              </m:r>
                              <m:r>
                                <a:rPr lang="en-US" sz="1300" b="1" baseline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300" b="1" baseline="0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[km]</a:t>
                          </a:r>
                          <a:endParaRPr lang="en-US" sz="13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97.75</a:t>
                          </a:r>
                          <a:endParaRPr lang="en-US" sz="13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RF frequency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[MHz]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400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300" b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Arc cell optics 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60º/60º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RF voltage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[GV]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0.1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7703">
                    <a:tc>
                      <a:txBody>
                        <a:bodyPr/>
                        <a:lstStyle/>
                        <a:p>
                          <a:r>
                            <a:rPr lang="en-US" sz="13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Momentum</a:t>
                          </a:r>
                          <a:r>
                            <a:rPr lang="en-US" sz="1300" b="1" baseline="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compaction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13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lang="en-US" sz="1300" b="1" baseline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300" b="1" baseline="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3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300" b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−</m:t>
                                  </m:r>
                                  <m:r>
                                    <a:rPr lang="en-US" sz="13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300" b="1" baseline="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US" sz="13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1.48</a:t>
                          </a:r>
                          <a:endParaRPr lang="en-US" sz="13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9247">
                    <a:tc>
                      <a:txBody>
                        <a:bodyPr/>
                        <a:lstStyle/>
                        <a:p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Betatron</a:t>
                          </a:r>
                          <a:r>
                            <a:rPr lang="en-US" sz="13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tunes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269.138/269.22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Synchrotron</a:t>
                          </a:r>
                          <a:r>
                            <a:rPr lang="en-US" sz="13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tune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0.0248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SR energy loss/turn</a:t>
                          </a:r>
                          <a:r>
                            <a:rPr lang="en-US" sz="13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[GeV]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0.036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Longitudinal damping time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 [</a:t>
                          </a:r>
                          <a:r>
                            <a:rPr lang="en-US" sz="1300" b="0" dirty="0" err="1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ms</a:t>
                          </a:r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414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Beam current </a:t>
                          </a:r>
                          <a14:m>
                            <m:oMath xmlns:m="http://schemas.openxmlformats.org/officeDocument/2006/math">
                              <m:r>
                                <a:rPr lang="en-US" sz="13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𝐼</m:t>
                              </m:r>
                              <m:r>
                                <a:rPr lang="en-US" sz="1300" b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[mA]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1390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Bunches/ring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16640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population </a:t>
                          </a:r>
                          <a14:m>
                            <m:oMath xmlns:m="http://schemas.openxmlformats.org/officeDocument/2006/math">
                              <m:r>
                                <a:rPr lang="en-US" sz="13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1.7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Horizontal emittance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300" b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[nm]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0.27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9247">
                    <a:tc>
                      <a:txBody>
                        <a:bodyPr/>
                        <a:lstStyle/>
                        <a:p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Vertical</a:t>
                          </a:r>
                          <a:r>
                            <a:rPr lang="en-US" sz="13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emittance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[pm]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1.0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8951">
                    <a:tc>
                      <a:txBody>
                        <a:bodyPr/>
                        <a:lstStyle/>
                        <a:p>
                          <a:r>
                            <a:rPr lang="en-US" sz="13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Energy spread</a:t>
                          </a:r>
                          <a:r>
                            <a:rPr lang="en-US" sz="1300" b="1" baseline="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3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𝒅𝒑</m:t>
                                  </m:r>
                                  <m:r>
                                    <a:rPr lang="en-US" sz="1300" b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3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𝑺𝑹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b="1" baseline="0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[%]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0.038</a:t>
                          </a:r>
                          <a:endParaRPr lang="en-US" sz="13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7682">
                    <a:tc>
                      <a:txBody>
                        <a:bodyPr/>
                        <a:lstStyle/>
                        <a:p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length</a:t>
                          </a:r>
                          <a:r>
                            <a:rPr lang="en-US" sz="13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𝑧</m:t>
                                  </m:r>
                                  <m:r>
                                    <a:rPr lang="en-US" sz="1300" b="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𝑆𝑅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[mm]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3.5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Luminosity /IP </a:t>
                          </a:r>
                          <a:r>
                            <a:rPr lang="en-US" sz="13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3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/cm</a:t>
                          </a:r>
                          <a:r>
                            <a:rPr lang="en-US" sz="1300" b="0" baseline="30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r>
                            <a:rPr lang="en-US" sz="13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s</a:t>
                          </a:r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230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492737"/>
                  </p:ext>
                </p:extLst>
              </p:nvPr>
            </p:nvGraphicFramePr>
            <p:xfrm>
              <a:off x="426901" y="1115986"/>
              <a:ext cx="5499707" cy="527723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3455706"/>
                    <a:gridCol w="2044001"/>
                  </a:tblGrid>
                  <a:tr h="289560">
                    <a:tc>
                      <a:txBody>
                        <a:bodyPr/>
                        <a:lstStyle/>
                        <a:p>
                          <a:r>
                            <a:rPr lang="en-US" sz="13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Beam energy [GeV]</a:t>
                          </a:r>
                          <a:endParaRPr lang="en-US" sz="13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</a:t>
                          </a:r>
                          <a:endParaRPr lang="en-US" sz="13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53" t="-104255" r="-62610" b="-16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97.75</a:t>
                          </a:r>
                          <a:endParaRPr lang="en-US" sz="13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53" t="-200000" r="-62610" b="-154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400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9560">
                    <a:tc>
                      <a:txBody>
                        <a:bodyPr/>
                        <a:lstStyle/>
                        <a:p>
                          <a:r>
                            <a:rPr lang="en-US" sz="1300" b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Arc cell optics 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60º/60º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53" t="-397917" r="-62610" b="-1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0.1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969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53" t="-497917" r="-62610" b="-1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1.48</a:t>
                          </a:r>
                          <a:endParaRPr lang="en-US" sz="13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51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53" t="-574000" r="-62610" b="-1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269.138/269.22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53" t="-702083" r="-62610" b="-10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0.0248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53" t="-819149" r="-62610" b="-96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0.036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53" t="-900000" r="-62610" b="-84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414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53" t="-1021277" r="-62610" b="-7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1390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9560">
                    <a:tc>
                      <a:txBody>
                        <a:bodyPr/>
                        <a:lstStyle/>
                        <a:p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Bunches/ring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16640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53" t="-1197917" r="-62610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1.7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53" t="-1325532" r="-62610" b="-461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0.27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51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53" t="-1340000" r="-62610" b="-33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1.0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73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53" t="-1411765" r="-62610" b="-227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1" dirty="0" smtClean="0">
                              <a:solidFill>
                                <a:srgbClr val="C00000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0.038</a:t>
                          </a:r>
                          <a:endParaRPr lang="en-US" sz="1300" b="1" dirty="0">
                            <a:solidFill>
                              <a:srgbClr val="C00000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98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53" t="-1606250" r="-62610" b="-1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3.5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53" t="-1706250" r="-62610" b="-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230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2" name="Group 1"/>
          <p:cNvGrpSpPr/>
          <p:nvPr/>
        </p:nvGrpSpPr>
        <p:grpSpPr>
          <a:xfrm>
            <a:off x="6284472" y="1689110"/>
            <a:ext cx="5520736" cy="3831818"/>
            <a:chOff x="6284472" y="1328040"/>
            <a:chExt cx="5520736" cy="3831818"/>
          </a:xfrm>
        </p:grpSpPr>
        <p:sp>
          <p:nvSpPr>
            <p:cNvPr id="12" name="Rectangle 11"/>
            <p:cNvSpPr/>
            <p:nvPr/>
          </p:nvSpPr>
          <p:spPr>
            <a:xfrm>
              <a:off x="6284472" y="1328040"/>
              <a:ext cx="5520736" cy="383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95275" lvl="3" indent="-285750" algn="just">
                <a:lnSpc>
                  <a:spcPct val="150000"/>
                </a:lnSpc>
                <a:buFont typeface="Wingdings" charset="2"/>
                <a:buChar char="Ø"/>
              </a:pPr>
              <a:r>
                <a:rPr lang="en-US" dirty="0" smtClean="0">
                  <a:latin typeface="Bookman Old Style" panose="02050604050505020204" pitchFamily="18" charset="0"/>
                </a:rPr>
                <a:t>Example : the longitudinal plane</a:t>
              </a:r>
            </a:p>
            <a:p>
              <a:pPr marL="809625" lvl="4" indent="-3429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n-US" b="1" dirty="0" smtClean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Very low momentum compaction and energy spread </a:t>
              </a:r>
            </a:p>
            <a:p>
              <a:pPr marL="1209675" lvl="5" indent="-285750" algn="just">
                <a:lnSpc>
                  <a:spcPct val="150000"/>
                </a:lnSpc>
                <a:buFont typeface="Wingdings" charset="2"/>
                <a:buChar char="v"/>
              </a:pPr>
              <a:r>
                <a:rPr lang="en-US" dirty="0" err="1" smtClean="0">
                  <a:latin typeface="Bookman Old Style" panose="02050604050505020204" pitchFamily="18" charset="0"/>
                </a:rPr>
                <a:t>Boussard</a:t>
              </a:r>
              <a:r>
                <a:rPr lang="en-US" dirty="0" smtClean="0">
                  <a:latin typeface="Bookman Old Style" panose="02050604050505020204" pitchFamily="18" charset="0"/>
                </a:rPr>
                <a:t> criterion </a:t>
              </a:r>
              <a:r>
                <a:rPr lang="en-US" dirty="0">
                  <a:latin typeface="Bookman Old Style" charset="0"/>
                  <a:ea typeface="Bookman Old Style" charset="0"/>
                  <a:cs typeface="Bookman Old Style" charset="0"/>
                </a:rPr>
                <a:t>to obtain a scaling with beam </a:t>
              </a:r>
              <a:r>
                <a:rPr lang="en-US" dirty="0" smtClean="0">
                  <a:latin typeface="Bookman Old Style" charset="0"/>
                  <a:ea typeface="Bookman Old Style" charset="0"/>
                  <a:cs typeface="Bookman Old Style" charset="0"/>
                </a:rPr>
                <a:t>parameters</a:t>
              </a:r>
            </a:p>
            <a:p>
              <a:pPr marL="1209675" lvl="5" indent="-285750" algn="just">
                <a:lnSpc>
                  <a:spcPct val="150000"/>
                </a:lnSpc>
                <a:buFont typeface="Wingdings" charset="2"/>
                <a:buChar char="v"/>
              </a:pPr>
              <a:endParaRPr lang="en-US" dirty="0">
                <a:latin typeface="Bookman Old Style" charset="0"/>
                <a:ea typeface="Bookman Old Style" charset="0"/>
                <a:cs typeface="Bookman Old Style" charset="0"/>
              </a:endParaRPr>
            </a:p>
            <a:p>
              <a:pPr marL="1209675" lvl="5" indent="-285750" algn="just">
                <a:lnSpc>
                  <a:spcPct val="150000"/>
                </a:lnSpc>
                <a:buFont typeface="Wingdings" charset="2"/>
                <a:buChar char="v"/>
              </a:pPr>
              <a:endParaRPr lang="en-US" dirty="0">
                <a:latin typeface="Bookman Old Style" panose="02050604050505020204" pitchFamily="18" charset="0"/>
              </a:endParaRPr>
            </a:p>
            <a:p>
              <a:pPr marL="1209675" lvl="5" indent="-285750" algn="just">
                <a:lnSpc>
                  <a:spcPct val="150000"/>
                </a:lnSpc>
                <a:buFont typeface="Wingdings" charset="2"/>
                <a:buChar char="v"/>
              </a:pPr>
              <a:endParaRPr lang="en-US" dirty="0">
                <a:latin typeface="Bookman Old Style" panose="02050604050505020204" pitchFamily="18" charset="0"/>
              </a:endParaRPr>
            </a:p>
            <a:p>
              <a:pPr marL="809625" lvl="4" indent="-3429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The machine length 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9809972" y="3739103"/>
              <a:ext cx="408786" cy="47439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520066" y="3739103"/>
              <a:ext cx="480436" cy="47439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308351" y="3462727"/>
                  <a:ext cx="4322656" cy="843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hr-HR" sz="200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𝜔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</m:e>
                        </m:d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sSubSup>
                          <m:sSubSup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𝑑𝑝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8351" y="3462727"/>
                  <a:ext cx="4322656" cy="8432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18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16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NEG coatings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17" name="Picture 16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20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13" name="TextBox 1023"/>
          <p:cNvSpPr txBox="1"/>
          <p:nvPr/>
        </p:nvSpPr>
        <p:spPr>
          <a:xfrm>
            <a:off x="0" y="6547359"/>
            <a:ext cx="121787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2559" y="853425"/>
            <a:ext cx="11224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algn="just">
              <a:spcAft>
                <a:spcPts val="0"/>
              </a:spcAft>
            </a:pPr>
            <a:r>
              <a:rPr lang="en-US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Getters are material that can absorb gas molecules. </a:t>
            </a:r>
          </a:p>
          <a:p>
            <a:pPr marL="376238" indent="-285750" algn="just">
              <a:spcAft>
                <a:spcPts val="0"/>
              </a:spcAft>
              <a:buFont typeface="Wingdings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Clean surface needed! </a:t>
            </a:r>
          </a:p>
          <a:p>
            <a:pPr marL="376238" indent="-285750" algn="just">
              <a:spcAft>
                <a:spcPts val="0"/>
              </a:spcAft>
              <a:buFont typeface="Wingdings" charset="2"/>
              <a:buChar char="Ø"/>
            </a:pPr>
            <a:endParaRPr lang="en-US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algn="just">
              <a:spcAft>
                <a:spcPts val="0"/>
              </a:spcAft>
            </a:pPr>
            <a:r>
              <a:rPr lang="en-US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non-evaporable getters (NEG) </a:t>
            </a:r>
            <a:r>
              <a:rPr lang="en-US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clean surface is obtained by heating in vacuum so that the oxide layer grown on the surface can be diffused into the bulk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64642" y="3953093"/>
            <a:ext cx="11412266" cy="1567023"/>
            <a:chOff x="264642" y="3670706"/>
            <a:chExt cx="11412266" cy="15670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3" r="33613"/>
            <a:stretch/>
          </p:blipFill>
          <p:spPr>
            <a:xfrm>
              <a:off x="4061012" y="3670706"/>
              <a:ext cx="3953436" cy="15367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106"/>
            <a:stretch/>
          </p:blipFill>
          <p:spPr>
            <a:xfrm>
              <a:off x="264642" y="3701029"/>
              <a:ext cx="3746777" cy="15367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08"/>
            <a:stretch/>
          </p:blipFill>
          <p:spPr>
            <a:xfrm>
              <a:off x="7871668" y="3670706"/>
              <a:ext cx="3805240" cy="15367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12559" y="2944591"/>
            <a:ext cx="10994848" cy="743864"/>
            <a:chOff x="412559" y="2553297"/>
            <a:chExt cx="10994848" cy="74386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12559" y="3267635"/>
              <a:ext cx="3392959" cy="1344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805518" y="2553297"/>
              <a:ext cx="941294" cy="71994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746812" y="2553297"/>
              <a:ext cx="2976939" cy="13872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723751" y="2559004"/>
              <a:ext cx="290697" cy="73552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8014448" y="3283714"/>
              <a:ext cx="3392959" cy="1344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646549" y="331806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charset="0"/>
                <a:ea typeface="Bookman Old Style" charset="0"/>
                <a:cs typeface="Bookman Old Style" charset="0"/>
              </a:rPr>
              <a:t>T = RT</a:t>
            </a:r>
            <a:endParaRPr lang="en-US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49572" y="3319123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charset="0"/>
                <a:ea typeface="Bookman Old Style" charset="0"/>
                <a:cs typeface="Bookman Old Style" charset="0"/>
              </a:rPr>
              <a:t>T = RT</a:t>
            </a:r>
            <a:endParaRPr lang="en-US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45774" y="2595500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charset="0"/>
                <a:ea typeface="Bookman Old Style" charset="0"/>
                <a:cs typeface="Bookman Old Style" charset="0"/>
              </a:rPr>
              <a:t>T = </a:t>
            </a:r>
            <a:r>
              <a:rPr lang="en-US" b="1" dirty="0" err="1" smtClean="0">
                <a:latin typeface="Bookman Old Style" charset="0"/>
                <a:ea typeface="Bookman Old Style" charset="0"/>
                <a:cs typeface="Bookman Old Style" charset="0"/>
              </a:rPr>
              <a:t>T</a:t>
            </a:r>
            <a:r>
              <a:rPr lang="en-US" b="1" baseline="-25000" dirty="0" err="1" smtClean="0">
                <a:latin typeface="Bookman Old Style" charset="0"/>
                <a:ea typeface="Bookman Old Style" charset="0"/>
                <a:cs typeface="Bookman Old Style" charset="0"/>
              </a:rPr>
              <a:t>activation</a:t>
            </a:r>
            <a:endParaRPr lang="en-US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4642" y="5461824"/>
            <a:ext cx="1997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charset="0"/>
                <a:ea typeface="Bookman Old Style" charset="0"/>
                <a:cs typeface="Bookman Old Style" charset="0"/>
              </a:rPr>
              <a:t>Oxide layer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No pumping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High SEY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High DY 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09208" y="5488717"/>
            <a:ext cx="356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charset="0"/>
                <a:ea typeface="Bookman Old Style" charset="0"/>
                <a:cs typeface="Bookman Old Style" charset="0"/>
              </a:rPr>
              <a:t>Activation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(oxide dissolution)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54789" y="5521642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latin typeface="Bookman Old Style" charset="0"/>
                <a:ea typeface="Bookman Old Style" charset="0"/>
                <a:cs typeface="Bookman Old Style" charset="0"/>
              </a:rPr>
              <a:t>Pumping 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latin typeface="Bookman Old Style" charset="0"/>
                <a:ea typeface="Bookman Old Style" charset="0"/>
                <a:cs typeface="Bookman Old Style" charset="0"/>
              </a:rPr>
              <a:t>Low SEY</a:t>
            </a:r>
            <a:endParaRPr lang="en-US" dirty="0" smtClean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7149" y="627104"/>
            <a:ext cx="1170053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lvl="3" algn="just"/>
            <a:r>
              <a:rPr lang="en-US" b="1" dirty="0" smtClean="0">
                <a:latin typeface="Bookman Old Style" panose="02050604050505020204" pitchFamily="18" charset="0"/>
              </a:rPr>
              <a:t>European Strategy statement (2013):</a:t>
            </a:r>
          </a:p>
          <a:p>
            <a:pPr marL="9525" lvl="3" algn="just">
              <a:lnSpc>
                <a:spcPct val="120000"/>
              </a:lnSpc>
            </a:pPr>
            <a:r>
              <a:rPr lang="en-US" i="1" dirty="0" smtClean="0">
                <a:latin typeface="Bookman Old Style" panose="02050604050505020204" pitchFamily="18" charset="0"/>
              </a:rPr>
              <a:t>“There is a strong scientific case for an electron-positron collider, complementary to the LHC, that can study the properties of the Higgs boson and other particles with </a:t>
            </a:r>
            <a:r>
              <a:rPr lang="en-US" i="1" dirty="0" err="1" smtClean="0">
                <a:latin typeface="Bookman Old Style" panose="02050604050505020204" pitchFamily="18" charset="0"/>
              </a:rPr>
              <a:t>unprecedent</a:t>
            </a:r>
            <a:r>
              <a:rPr lang="en-US" i="1" dirty="0" smtClean="0">
                <a:latin typeface="Bookman Old Style" panose="02050604050505020204" pitchFamily="18" charset="0"/>
              </a:rPr>
              <a:t> precision and whose energy can be upgraded.”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1" y="3801"/>
            <a:ext cx="12178748" cy="771789"/>
            <a:chOff x="-1" y="3801"/>
            <a:chExt cx="12178748" cy="771789"/>
          </a:xfrm>
        </p:grpSpPr>
        <p:sp>
          <p:nvSpPr>
            <p:cNvPr id="18" name="TextBox 1023"/>
            <p:cNvSpPr txBox="1"/>
            <p:nvPr/>
          </p:nvSpPr>
          <p:spPr>
            <a:xfrm>
              <a:off x="1" y="2831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FCC-</a:t>
              </a:r>
              <a:r>
                <a:rPr lang="en-US" sz="2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 parameter list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19" name="Picture 18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22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12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771322"/>
                  </p:ext>
                </p:extLst>
              </p:nvPr>
            </p:nvGraphicFramePr>
            <p:xfrm>
              <a:off x="464669" y="1984877"/>
              <a:ext cx="11274808" cy="4716781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3455706"/>
                    <a:gridCol w="2044001"/>
                    <a:gridCol w="1993144"/>
                    <a:gridCol w="2017987"/>
                    <a:gridCol w="1763970"/>
                  </a:tblGrid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2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Beam energy [GeV]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 (Z)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80 (W)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120 (H)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175 (</a:t>
                          </a:r>
                          <a:r>
                            <a:rPr lang="en-US" sz="1200" b="1" dirty="0" err="1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tt</a:t>
                          </a:r>
                          <a:r>
                            <a:rPr lang="en-US" sz="12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)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Circumference</a:t>
                          </a:r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𝐶</m:t>
                              </m:r>
                              <m:r>
                                <a:rPr lang="en-US" sz="1200" b="0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[km]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97.75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RF frequency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[MHz]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400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200" b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Arc cell optics 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60º/60º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90º/90º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RF voltage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[GV]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0.1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0.44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2.0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9.5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7703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Momentum</a:t>
                          </a:r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compaction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200" b="0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200" b="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−</m:t>
                                  </m:r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1.48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0.73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9247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Betatron</a:t>
                          </a:r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tunes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269.138/269.22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389.154/391.22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389.129/391.199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389.104/391.176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Synchrotron</a:t>
                          </a:r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tune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0.0248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0.0229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0.0357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0.0672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SR energy loss/turn</a:t>
                          </a:r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[GeV]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0.036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0.34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1.72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7.8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Beam current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𝐼</m:t>
                              </m:r>
                              <m:r>
                                <a:rPr lang="en-US" sz="1200" b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[mA]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1390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147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29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6.4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Bunches/ring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16640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2000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393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48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population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1.7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1.5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1.5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2.7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Horizontal emittance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200" b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[nm]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0.27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0.28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0.63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1.34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9247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Vertical</a:t>
                          </a:r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emittance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[pm]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1.0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1.0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1.3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2.7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8951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Energy spread</a:t>
                          </a:r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𝑑𝑝</m:t>
                                  </m:r>
                                  <m:r>
                                    <a:rPr lang="en-US" sz="1200" b="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𝑆𝑅</m:t>
                                  </m:r>
                                </m:sub>
                              </m:sSub>
                              <m:r>
                                <a:rPr lang="en-US" sz="1200" b="0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𝑑𝑝</m:t>
                                  </m:r>
                                  <m:r>
                                    <a:rPr lang="en-US" sz="1200" b="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𝐵𝑆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[%]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0.038/0.132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0.066/0.153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0.099/0.151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0.147/0.192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7682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 length</a:t>
                          </a:r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𝑧</m:t>
                                  </m:r>
                                  <m:r>
                                    <a:rPr lang="en-US" sz="1200" b="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𝑆𝑅</m:t>
                                  </m:r>
                                </m:sub>
                              </m:sSub>
                              <m:r>
                                <a:rPr lang="en-US" sz="1200" b="0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Bookman Old Style" charset="0"/>
                                  <a:cs typeface="Bookman Old Style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𝑧</m:t>
                                  </m:r>
                                  <m:r>
                                    <a:rPr lang="en-US" sz="1200" b="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,</m:t>
                                  </m:r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𝐵𝑆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 [mm]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3.5/12.1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3.3/7.65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3.15/4.9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2.45/3.25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574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Luminosity /IP </a:t>
                          </a:r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2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Bookman Old Style" charset="0"/>
                                      <a:cs typeface="Bookman Old Style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/cm</a:t>
                          </a:r>
                          <a:r>
                            <a:rPr lang="en-US" sz="1200" b="0" baseline="3000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</a:t>
                          </a:r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s</a:t>
                          </a:r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]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230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32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7.8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1.8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771322"/>
                  </p:ext>
                </p:extLst>
              </p:nvPr>
            </p:nvGraphicFramePr>
            <p:xfrm>
              <a:off x="464669" y="1984877"/>
              <a:ext cx="11274808" cy="4716781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3455706"/>
                    <a:gridCol w="2044001"/>
                    <a:gridCol w="1993144"/>
                    <a:gridCol w="2017987"/>
                    <a:gridCol w="1763970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Beam energy [GeV]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45.6 (Z)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80 (W)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120 (H)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175 (</a:t>
                          </a:r>
                          <a:r>
                            <a:rPr lang="en-US" sz="1200" b="1" dirty="0" err="1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tt</a:t>
                          </a:r>
                          <a:r>
                            <a:rPr lang="en-US" sz="1200" b="1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)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6" t="-102222" r="-229806" b="-1564444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97.75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6" t="-202222" r="-229806" b="-1464444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400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Arc cell optics 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60º/60º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baseline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90º/90º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6" t="-402222" r="-229806" b="-126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0.1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0.44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2.0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9.5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6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6" t="-491304" r="-229806" b="-113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1.48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0.73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87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6" t="-578723" r="-229806" b="-10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269.138/269.22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389.154/391.22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389.129/391.199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389.104/391.176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6" t="-708889" r="-229806" b="-95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0.0248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0.0229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0.0357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0.0672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6" t="-808889" r="-229806" b="-85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0.036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0.34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1.72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7.8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6" t="-908889" r="-229806" b="-75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1390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147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29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6.4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Bunches/ring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16640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2000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393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48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6" t="-1111111" r="-229806" b="-5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1.7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1.5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1.5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2.7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6" t="-1211111" r="-229806" b="-4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0.27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0.28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0.63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1.34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87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6" t="-1255319" r="-229806" b="-3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1.0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1.0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1.3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2.7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84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6" t="-1327083" r="-229806" b="-2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0.038/0.132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0.066/0.153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0.099/0.151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0.147/0.192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2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6" t="-1489130" r="-229806" b="-13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3.5/12.1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3.3/7.65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3.15/4.9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2.45/3.25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6" t="-1624444" r="-229806" b="-4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230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32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7.8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latin typeface="Bookman Old Style" charset="0"/>
                              <a:ea typeface="Bookman Old Style" charset="0"/>
                              <a:cs typeface="Bookman Old Style" charset="0"/>
                            </a:rPr>
                            <a:t>1.8</a:t>
                          </a:r>
                          <a:endParaRPr lang="en-US" sz="1200" b="0" dirty="0">
                            <a:solidFill>
                              <a:schemeClr val="tx1"/>
                            </a:solidFill>
                            <a:latin typeface="Bookman Old Style" charset="0"/>
                            <a:ea typeface="Bookman Old Style" charset="0"/>
                            <a:cs typeface="Bookman Old Style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Rounded Rectangle 12"/>
          <p:cNvSpPr/>
          <p:nvPr/>
        </p:nvSpPr>
        <p:spPr>
          <a:xfrm>
            <a:off x="127148" y="1258598"/>
            <a:ext cx="7139283" cy="3788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" y="3801"/>
            <a:ext cx="12178748" cy="771789"/>
            <a:chOff x="-1" y="3801"/>
            <a:chExt cx="12178748" cy="771789"/>
          </a:xfrm>
        </p:grpSpPr>
        <p:sp>
          <p:nvSpPr>
            <p:cNvPr id="18" name="TextBox 1023"/>
            <p:cNvSpPr txBox="1"/>
            <p:nvPr/>
          </p:nvSpPr>
          <p:spPr>
            <a:xfrm>
              <a:off x="1" y="2831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Motivation of these studies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19" name="Picture 18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22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12" name="TextBox 1023"/>
          <p:cNvSpPr txBox="1"/>
          <p:nvPr/>
        </p:nvSpPr>
        <p:spPr>
          <a:xfrm>
            <a:off x="1270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799" y="842850"/>
            <a:ext cx="10369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lvl="3" indent="-285750" algn="just">
              <a:buFont typeface="Wingdings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P</a:t>
            </a:r>
            <a:r>
              <a:rPr lang="en-US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erformance limitations </a:t>
            </a:r>
            <a:r>
              <a:rPr lang="en-US" dirty="0">
                <a:latin typeface="Bookman Old Style" panose="02050604050505020204" pitchFamily="18" charset="0"/>
              </a:rPr>
              <a:t>due to collective </a:t>
            </a:r>
            <a:r>
              <a:rPr lang="en-US" dirty="0" smtClean="0">
                <a:latin typeface="Bookman Old Style" panose="02050604050505020204" pitchFamily="18" charset="0"/>
              </a:rPr>
              <a:t>effects</a:t>
            </a:r>
          </a:p>
          <a:p>
            <a:pPr marL="295275" lvl="3" indent="-285750" algn="just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282490" y="1416624"/>
            <a:ext cx="12808892" cy="3635047"/>
            <a:chOff x="81060" y="1454037"/>
            <a:chExt cx="12808892" cy="3635047"/>
          </a:xfrm>
        </p:grpSpPr>
        <p:grpSp>
          <p:nvGrpSpPr>
            <p:cNvPr id="187" name="Group 186"/>
            <p:cNvGrpSpPr/>
            <p:nvPr/>
          </p:nvGrpSpPr>
          <p:grpSpPr>
            <a:xfrm>
              <a:off x="81060" y="4683708"/>
              <a:ext cx="4023362" cy="387259"/>
              <a:chOff x="81060" y="4683708"/>
              <a:chExt cx="4023362" cy="387259"/>
            </a:xfrm>
          </p:grpSpPr>
          <p:sp>
            <p:nvSpPr>
              <p:cNvPr id="184" name="Rounded Rectangle 183"/>
              <p:cNvSpPr/>
              <p:nvPr/>
            </p:nvSpPr>
            <p:spPr>
              <a:xfrm>
                <a:off x="81061" y="4695679"/>
                <a:ext cx="4023361" cy="37528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81060" y="4683708"/>
                <a:ext cx="4023361" cy="375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 lvl="3" algn="ctr"/>
                <a:r>
                  <a:rPr lang="en-US" b="1" dirty="0" err="1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Wakefields</a:t>
                </a:r>
                <a:r>
                  <a:rPr lang="en-US" b="1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and impedances </a:t>
                </a: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1051732" y="1454037"/>
              <a:ext cx="10634363" cy="3598814"/>
              <a:chOff x="1051732" y="1454037"/>
              <a:chExt cx="10634363" cy="3598814"/>
            </a:xfrm>
          </p:grpSpPr>
          <p:pic>
            <p:nvPicPr>
              <p:cNvPr id="183" name="Picture 18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462" y="3323607"/>
                <a:ext cx="1093533" cy="1181572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4247211" y="1454037"/>
                <a:ext cx="3709724" cy="62037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Interaction of the beam with external environment</a:t>
                </a:r>
                <a:endParaRPr lang="en-US" dirty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051732" y="2619743"/>
                <a:ext cx="2082020" cy="1879769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Beam-self fields</a:t>
                </a:r>
              </a:p>
              <a:p>
                <a:pPr algn="ctr"/>
                <a:endParaRPr lang="en-US" dirty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5069932" y="2630253"/>
                <a:ext cx="2082020" cy="1879769"/>
                <a:chOff x="4143838" y="2430822"/>
                <a:chExt cx="2082020" cy="1879769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4143838" y="2430822"/>
                  <a:ext cx="2082020" cy="1879769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 smtClean="0">
                      <a:solidFill>
                        <a:srgbClr val="002060"/>
                      </a:solidFill>
                      <a:latin typeface="Bookman Old Style" charset="0"/>
                      <a:ea typeface="Bookman Old Style" charset="0"/>
                      <a:cs typeface="Bookman Old Style" charset="0"/>
                    </a:rPr>
                    <a:t>Fields from another beam</a:t>
                  </a:r>
                </a:p>
                <a:p>
                  <a:pPr algn="ctr"/>
                  <a:endParaRPr lang="en-US" dirty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4221743" y="3173856"/>
                  <a:ext cx="1930963" cy="1082280"/>
                  <a:chOff x="4221743" y="3173856"/>
                  <a:chExt cx="1930963" cy="108228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108" r="13018"/>
                  <a:stretch/>
                </p:blipFill>
                <p:spPr>
                  <a:xfrm>
                    <a:off x="4221743" y="3173856"/>
                    <a:ext cx="1930963" cy="1082280"/>
                  </a:xfrm>
                  <a:prstGeom prst="rect">
                    <a:avLst/>
                  </a:prstGeom>
                </p:spPr>
              </p:pic>
              <p:cxnSp>
                <p:nvCxnSpPr>
                  <p:cNvPr id="59" name="Straight Arrow Connector 58"/>
                  <p:cNvCxnSpPr/>
                  <p:nvPr/>
                </p:nvCxnSpPr>
                <p:spPr>
                  <a:xfrm>
                    <a:off x="4585447" y="3441831"/>
                    <a:ext cx="410135" cy="0"/>
                  </a:xfrm>
                  <a:prstGeom prst="straightConnector1">
                    <a:avLst/>
                  </a:prstGeom>
                  <a:ln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 flipH="1">
                    <a:off x="5367519" y="3445698"/>
                    <a:ext cx="410135" cy="0"/>
                  </a:xfrm>
                  <a:prstGeom prst="straightConnector1">
                    <a:avLst/>
                  </a:prstGeom>
                  <a:ln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6" name="Group 65"/>
              <p:cNvGrpSpPr/>
              <p:nvPr/>
            </p:nvGrpSpPr>
            <p:grpSpPr>
              <a:xfrm>
                <a:off x="9088133" y="2620292"/>
                <a:ext cx="2597962" cy="1879769"/>
                <a:chOff x="720113" y="2739287"/>
                <a:chExt cx="2597962" cy="1879769"/>
              </a:xfrm>
            </p:grpSpPr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5308" y="3600803"/>
                  <a:ext cx="1770807" cy="958847"/>
                </a:xfrm>
                <a:prstGeom prst="rect">
                  <a:avLst/>
                </a:prstGeom>
              </p:spPr>
            </p:pic>
            <p:sp>
              <p:nvSpPr>
                <p:cNvPr id="54" name="Rounded Rectangle 53"/>
                <p:cNvSpPr/>
                <p:nvPr/>
              </p:nvSpPr>
              <p:spPr>
                <a:xfrm>
                  <a:off x="720113" y="2739287"/>
                  <a:ext cx="2082020" cy="1879769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 smtClean="0">
                      <a:solidFill>
                        <a:srgbClr val="002060"/>
                      </a:solidFill>
                      <a:latin typeface="Bookman Old Style" charset="0"/>
                      <a:ea typeface="Bookman Old Style" charset="0"/>
                      <a:cs typeface="Bookman Old Style" charset="0"/>
                    </a:rPr>
                    <a:t>Fields from an electron/ion cloud</a:t>
                  </a:r>
                </a:p>
                <a:p>
                  <a:pPr algn="ctr"/>
                  <a:endParaRPr lang="en-US" dirty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3133344" y="4206240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69" name="Elbow Connector 68"/>
              <p:cNvCxnSpPr/>
              <p:nvPr/>
            </p:nvCxnSpPr>
            <p:spPr>
              <a:xfrm rot="5400000">
                <a:off x="3817805" y="337157"/>
                <a:ext cx="534822" cy="4009331"/>
              </a:xfrm>
              <a:prstGeom prst="bentConnector3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69"/>
              <p:cNvCxnSpPr/>
              <p:nvPr/>
            </p:nvCxnSpPr>
            <p:spPr>
              <a:xfrm rot="16200000" flipH="1">
                <a:off x="7825495" y="339940"/>
                <a:ext cx="534822" cy="4009331"/>
              </a:xfrm>
              <a:prstGeom prst="bentConnector3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6082985" y="2087822"/>
                <a:ext cx="8869" cy="534822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8" name="Group 187"/>
              <p:cNvGrpSpPr/>
              <p:nvPr/>
            </p:nvGrpSpPr>
            <p:grpSpPr>
              <a:xfrm>
                <a:off x="3359721" y="4677554"/>
                <a:ext cx="5502442" cy="375297"/>
                <a:chOff x="-581910" y="4683708"/>
                <a:chExt cx="5502442" cy="375297"/>
              </a:xfrm>
            </p:grpSpPr>
            <p:sp>
              <p:nvSpPr>
                <p:cNvPr id="189" name="Rounded Rectangle 188"/>
                <p:cNvSpPr/>
                <p:nvPr/>
              </p:nvSpPr>
              <p:spPr>
                <a:xfrm>
                  <a:off x="1128300" y="4683717"/>
                  <a:ext cx="2082021" cy="375288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-581910" y="4683708"/>
                  <a:ext cx="5502442" cy="3752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9525" lvl="3" algn="ctr"/>
                  <a:r>
                    <a:rPr lang="en-US" dirty="0" smtClean="0">
                      <a:solidFill>
                        <a:srgbClr val="002060"/>
                      </a:solidFill>
                      <a:latin typeface="Bookman Old Style" panose="02050604050505020204" pitchFamily="18" charset="0"/>
                    </a:rPr>
                    <a:t>Beam-beam</a:t>
                  </a:r>
                  <a:endParaRPr lang="en-US" dirty="0" smtClean="0">
                    <a:latin typeface="Bookman Old Style" panose="02050604050505020204" pitchFamily="18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7387510" y="4713787"/>
              <a:ext cx="5502442" cy="375297"/>
              <a:chOff x="-581910" y="4683708"/>
              <a:chExt cx="5502442" cy="375297"/>
            </a:xfrm>
          </p:grpSpPr>
          <p:sp>
            <p:nvSpPr>
              <p:cNvPr id="193" name="Rounded Rectangle 192"/>
              <p:cNvSpPr/>
              <p:nvPr/>
            </p:nvSpPr>
            <p:spPr>
              <a:xfrm>
                <a:off x="978902" y="4683717"/>
                <a:ext cx="2342530" cy="37528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-581910" y="4683708"/>
                <a:ext cx="5502442" cy="375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 lvl="3" algn="ctr"/>
                <a:r>
                  <a:rPr lang="en-US" b="1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Electron cloud</a:t>
                </a: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</p:txBody>
          </p:sp>
        </p:grpSp>
      </p:grpSp>
      <p:sp>
        <p:nvSpPr>
          <p:cNvPr id="202" name="Rectangle 201"/>
          <p:cNvSpPr/>
          <p:nvPr/>
        </p:nvSpPr>
        <p:spPr>
          <a:xfrm>
            <a:off x="103799" y="5382454"/>
            <a:ext cx="10369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lvl="3" indent="-285750" algn="just">
              <a:buFont typeface="Wingdings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Collective effects can produce </a:t>
            </a:r>
            <a:r>
              <a:rPr lang="en-US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instabilities</a:t>
            </a:r>
          </a:p>
          <a:p>
            <a:pPr marL="809625" lvl="4" indent="-342900" algn="just">
              <a:buFont typeface="+mj-lt"/>
              <a:buAutoNum type="arabicPeriod"/>
            </a:pPr>
            <a:r>
              <a:rPr lang="en-US" dirty="0">
                <a:latin typeface="Bookman Old Style" panose="02050604050505020204" pitchFamily="18" charset="0"/>
              </a:rPr>
              <a:t>S</a:t>
            </a:r>
            <a:r>
              <a:rPr lang="en-US" dirty="0" smtClean="0">
                <a:latin typeface="Bookman Old Style" panose="02050604050505020204" pitchFamily="18" charset="0"/>
              </a:rPr>
              <a:t>tudy instabilities </a:t>
            </a:r>
          </a:p>
          <a:p>
            <a:pPr marL="809625" lvl="4" indent="-342900" algn="just">
              <a:buFont typeface="+mj-lt"/>
              <a:buAutoNum type="arabicPeriod"/>
            </a:pPr>
            <a:r>
              <a:rPr lang="en-US" dirty="0">
                <a:latin typeface="Bookman Old Style" panose="02050604050505020204" pitchFamily="18" charset="0"/>
              </a:rPr>
              <a:t>P</a:t>
            </a:r>
            <a:r>
              <a:rPr lang="en-US" dirty="0" smtClean="0">
                <a:latin typeface="Bookman Old Style" panose="02050604050505020204" pitchFamily="18" charset="0"/>
              </a:rPr>
              <a:t>redict the effects on the beam dynamics</a:t>
            </a:r>
          </a:p>
          <a:p>
            <a:pPr marL="809625" lvl="4" indent="-342900" algn="just">
              <a:buFont typeface="+mj-lt"/>
              <a:buAutoNum type="arabicPeriod"/>
            </a:pPr>
            <a:r>
              <a:rPr lang="en-US" dirty="0">
                <a:latin typeface="Bookman Old Style" panose="02050604050505020204" pitchFamily="18" charset="0"/>
              </a:rPr>
              <a:t>F</a:t>
            </a:r>
            <a:r>
              <a:rPr lang="en-US" dirty="0" smtClean="0">
                <a:latin typeface="Bookman Old Style" panose="02050604050505020204" pitchFamily="18" charset="0"/>
              </a:rPr>
              <a:t>ind </a:t>
            </a:r>
            <a:r>
              <a:rPr lang="en-US" dirty="0" err="1" smtClean="0">
                <a:latin typeface="Bookman Old Style" panose="02050604050505020204" pitchFamily="18" charset="0"/>
              </a:rPr>
              <a:t>possibile</a:t>
            </a:r>
            <a:r>
              <a:rPr lang="en-US" dirty="0" smtClean="0">
                <a:latin typeface="Bookman Old Style" panose="02050604050505020204" pitchFamily="18" charset="0"/>
              </a:rPr>
              <a:t> solutions for their mitigation</a:t>
            </a: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204" name="Picture 2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448544" y="3471935"/>
            <a:ext cx="1124599" cy="1131973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8365" y="3502636"/>
            <a:ext cx="1124599" cy="11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Arrow Connector 74"/>
          <p:cNvCxnSpPr/>
          <p:nvPr/>
        </p:nvCxnSpPr>
        <p:spPr>
          <a:xfrm>
            <a:off x="8315523" y="2838295"/>
            <a:ext cx="1221836" cy="509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8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First some theory</a:t>
              </a:r>
              <a:r>
                <a:rPr lang="is-I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…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4" name="Picture 3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13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14" name="TextBox 1023"/>
          <p:cNvSpPr txBox="1"/>
          <p:nvPr/>
        </p:nvSpPr>
        <p:spPr>
          <a:xfrm>
            <a:off x="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" y="4576633"/>
            <a:ext cx="11862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6113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Wake fields (time domain)</a:t>
            </a:r>
            <a:r>
              <a:rPr lang="en-US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: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electromagnetic fields generated by the interaction of the beam with the vacuum chamber</a:t>
            </a:r>
          </a:p>
          <a:p>
            <a:pPr marL="646113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Beam coupling impedances (frequency domain)</a:t>
            </a:r>
          </a:p>
          <a:p>
            <a:pPr marL="646113" lvl="3" indent="-285750">
              <a:buFont typeface="Wingdings" charset="2"/>
              <a:buChar char="Ø"/>
            </a:pPr>
            <a:r>
              <a:rPr lang="en-US" dirty="0">
                <a:latin typeface="Bookman Old Style" panose="02050604050505020204" pitchFamily="18" charset="0"/>
              </a:rPr>
              <a:t>Each device has an impedance to be characterized and </a:t>
            </a:r>
            <a:r>
              <a:rPr lang="en-US" dirty="0" smtClean="0">
                <a:latin typeface="Bookman Old Style" panose="02050604050505020204" pitchFamily="18" charset="0"/>
              </a:rPr>
              <a:t>minimized</a:t>
            </a:r>
            <a:endParaRPr lang="en-US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646113" indent="-285750">
              <a:buFont typeface="Wingdings" charset="2"/>
              <a:buChar char="Ø"/>
            </a:pPr>
            <a:endParaRPr lang="en-US" b="1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970452" y="907221"/>
            <a:ext cx="4073314" cy="830120"/>
          </a:xfrm>
          <a:prstGeom prst="wedgeRoundRectCallout">
            <a:avLst>
              <a:gd name="adj1" fmla="val -60694"/>
              <a:gd name="adj2" fmla="val 7220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Discontinuity 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 the </a:t>
            </a:r>
            <a:r>
              <a:rPr lang="en-US" sz="1600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source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 loses energy and the </a:t>
            </a:r>
            <a:r>
              <a:rPr lang="en-US" sz="1600" dirty="0" smtClean="0">
                <a:solidFill>
                  <a:schemeClr val="accent6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witness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 feels a force along the length of the discontinuity</a:t>
            </a:r>
            <a:endParaRPr lang="en-US" sz="1600" b="1" i="1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26913" y="1043928"/>
            <a:ext cx="9420578" cy="2576283"/>
            <a:chOff x="1477818" y="2655908"/>
            <a:chExt cx="11095938" cy="336984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496291" y="3872346"/>
              <a:ext cx="35744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811818" y="3865419"/>
              <a:ext cx="3620655" cy="46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496291" y="4813936"/>
              <a:ext cx="35744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21054" y="4813936"/>
              <a:ext cx="36206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5070764" y="2655908"/>
              <a:ext cx="1750290" cy="1225357"/>
            </a:xfrm>
            <a:custGeom>
              <a:avLst/>
              <a:gdLst>
                <a:gd name="connsiteX0" fmla="*/ 0 w 1163782"/>
                <a:gd name="connsiteY0" fmla="*/ 951550 h 951550"/>
                <a:gd name="connsiteX1" fmla="*/ 129309 w 1163782"/>
                <a:gd name="connsiteY1" fmla="*/ 286532 h 951550"/>
                <a:gd name="connsiteX2" fmla="*/ 415637 w 1163782"/>
                <a:gd name="connsiteY2" fmla="*/ 204 h 951550"/>
                <a:gd name="connsiteX3" fmla="*/ 683491 w 1163782"/>
                <a:gd name="connsiteY3" fmla="*/ 323477 h 951550"/>
                <a:gd name="connsiteX4" fmla="*/ 849746 w 1163782"/>
                <a:gd name="connsiteY4" fmla="*/ 184932 h 951550"/>
                <a:gd name="connsiteX5" fmla="*/ 960582 w 1163782"/>
                <a:gd name="connsiteY5" fmla="*/ 249586 h 951550"/>
                <a:gd name="connsiteX6" fmla="*/ 1163782 w 1163782"/>
                <a:gd name="connsiteY6" fmla="*/ 951550 h 95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3782" h="951550">
                  <a:moveTo>
                    <a:pt x="0" y="951550"/>
                  </a:moveTo>
                  <a:cubicBezTo>
                    <a:pt x="30018" y="698320"/>
                    <a:pt x="60036" y="445090"/>
                    <a:pt x="129309" y="286532"/>
                  </a:cubicBezTo>
                  <a:cubicBezTo>
                    <a:pt x="198582" y="127974"/>
                    <a:pt x="323273" y="-5954"/>
                    <a:pt x="415637" y="204"/>
                  </a:cubicBezTo>
                  <a:cubicBezTo>
                    <a:pt x="508001" y="6362"/>
                    <a:pt x="611140" y="292689"/>
                    <a:pt x="683491" y="323477"/>
                  </a:cubicBezTo>
                  <a:cubicBezTo>
                    <a:pt x="755843" y="354265"/>
                    <a:pt x="803564" y="197247"/>
                    <a:pt x="849746" y="184932"/>
                  </a:cubicBezTo>
                  <a:cubicBezTo>
                    <a:pt x="895928" y="172617"/>
                    <a:pt x="908243" y="121816"/>
                    <a:pt x="960582" y="249586"/>
                  </a:cubicBezTo>
                  <a:cubicBezTo>
                    <a:pt x="1012921" y="377356"/>
                    <a:pt x="1088351" y="664453"/>
                    <a:pt x="1163782" y="9515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 flipV="1">
              <a:off x="5080000" y="4802706"/>
              <a:ext cx="1741054" cy="1223048"/>
            </a:xfrm>
            <a:custGeom>
              <a:avLst/>
              <a:gdLst>
                <a:gd name="connsiteX0" fmla="*/ 0 w 1163782"/>
                <a:gd name="connsiteY0" fmla="*/ 951550 h 951550"/>
                <a:gd name="connsiteX1" fmla="*/ 129309 w 1163782"/>
                <a:gd name="connsiteY1" fmla="*/ 286532 h 951550"/>
                <a:gd name="connsiteX2" fmla="*/ 415637 w 1163782"/>
                <a:gd name="connsiteY2" fmla="*/ 204 h 951550"/>
                <a:gd name="connsiteX3" fmla="*/ 683491 w 1163782"/>
                <a:gd name="connsiteY3" fmla="*/ 323477 h 951550"/>
                <a:gd name="connsiteX4" fmla="*/ 849746 w 1163782"/>
                <a:gd name="connsiteY4" fmla="*/ 184932 h 951550"/>
                <a:gd name="connsiteX5" fmla="*/ 960582 w 1163782"/>
                <a:gd name="connsiteY5" fmla="*/ 249586 h 951550"/>
                <a:gd name="connsiteX6" fmla="*/ 1163782 w 1163782"/>
                <a:gd name="connsiteY6" fmla="*/ 951550 h 95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3782" h="951550">
                  <a:moveTo>
                    <a:pt x="0" y="951550"/>
                  </a:moveTo>
                  <a:cubicBezTo>
                    <a:pt x="30018" y="698320"/>
                    <a:pt x="60036" y="445090"/>
                    <a:pt x="129309" y="286532"/>
                  </a:cubicBezTo>
                  <a:cubicBezTo>
                    <a:pt x="198582" y="127974"/>
                    <a:pt x="323273" y="-5954"/>
                    <a:pt x="415637" y="204"/>
                  </a:cubicBezTo>
                  <a:cubicBezTo>
                    <a:pt x="508001" y="6362"/>
                    <a:pt x="611140" y="292689"/>
                    <a:pt x="683491" y="323477"/>
                  </a:cubicBezTo>
                  <a:cubicBezTo>
                    <a:pt x="755843" y="354265"/>
                    <a:pt x="803564" y="197247"/>
                    <a:pt x="849746" y="184932"/>
                  </a:cubicBezTo>
                  <a:cubicBezTo>
                    <a:pt x="895928" y="172617"/>
                    <a:pt x="908243" y="121816"/>
                    <a:pt x="960582" y="249586"/>
                  </a:cubicBezTo>
                  <a:cubicBezTo>
                    <a:pt x="1012921" y="377356"/>
                    <a:pt x="1088351" y="664453"/>
                    <a:pt x="1163782" y="9515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3207588" y="4244959"/>
              <a:ext cx="289861" cy="1885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486126" y="4238798"/>
              <a:ext cx="289861" cy="188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477818" y="4339750"/>
              <a:ext cx="8936182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52" idx="6"/>
              <a:endCxn id="51" idx="2"/>
            </p:cNvCxnSpPr>
            <p:nvPr/>
          </p:nvCxnSpPr>
          <p:spPr>
            <a:xfrm>
              <a:off x="1775987" y="4333086"/>
              <a:ext cx="1431601" cy="616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267222" y="3885461"/>
              <a:ext cx="0" cy="9261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0789741" y="4352918"/>
              <a:ext cx="289861" cy="188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10789742" y="4013624"/>
              <a:ext cx="289861" cy="1885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1079603" y="3883627"/>
                  <a:ext cx="1463943" cy="483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Source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 </a:t>
                  </a:r>
                  <a:endParaRPr lang="en-GB" dirty="0"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9603" y="3883627"/>
                  <a:ext cx="1463943" cy="48309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451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1079604" y="4205303"/>
                  <a:ext cx="1494152" cy="483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Witness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9604" y="4205303"/>
                  <a:ext cx="1494152" cy="48309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04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161607" y="4297489"/>
                  <a:ext cx="68486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oMath>
                    </m:oMathPara>
                  </a14:m>
                  <a:endParaRPr lang="en-GB" sz="1400" b="1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607" y="4297489"/>
                  <a:ext cx="684867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571" r="-3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Freeform 35"/>
            <p:cNvSpPr/>
            <p:nvPr/>
          </p:nvSpPr>
          <p:spPr>
            <a:xfrm>
              <a:off x="5464542" y="2679911"/>
              <a:ext cx="302372" cy="117371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376501" y="2735914"/>
              <a:ext cx="452343" cy="146273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278747" y="2860301"/>
              <a:ext cx="637530" cy="188576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 flipV="1">
              <a:off x="5278747" y="5614281"/>
              <a:ext cx="637530" cy="188576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 flipV="1">
              <a:off x="5376501" y="5787240"/>
              <a:ext cx="452343" cy="146273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 flipV="1">
              <a:off x="5459342" y="5895008"/>
              <a:ext cx="302372" cy="117371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113421" y="3479468"/>
              <a:ext cx="1634458" cy="120469"/>
            </a:xfrm>
            <a:custGeom>
              <a:avLst/>
              <a:gdLst>
                <a:gd name="connsiteX0" fmla="*/ 0 w 1634458"/>
                <a:gd name="connsiteY0" fmla="*/ 33753 h 286416"/>
                <a:gd name="connsiteX1" fmla="*/ 830179 w 1634458"/>
                <a:gd name="connsiteY1" fmla="*/ 286416 h 286416"/>
                <a:gd name="connsiteX2" fmla="*/ 1552074 w 1634458"/>
                <a:gd name="connsiteY2" fmla="*/ 33753 h 286416"/>
                <a:gd name="connsiteX3" fmla="*/ 1588168 w 1634458"/>
                <a:gd name="connsiteY3" fmla="*/ 9690 h 28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4458" h="286416">
                  <a:moveTo>
                    <a:pt x="0" y="33753"/>
                  </a:moveTo>
                  <a:cubicBezTo>
                    <a:pt x="285750" y="160084"/>
                    <a:pt x="571500" y="286416"/>
                    <a:pt x="830179" y="286416"/>
                  </a:cubicBezTo>
                  <a:cubicBezTo>
                    <a:pt x="1088858" y="286416"/>
                    <a:pt x="1425743" y="79874"/>
                    <a:pt x="1552074" y="33753"/>
                  </a:cubicBezTo>
                  <a:cubicBezTo>
                    <a:pt x="1678405" y="-12368"/>
                    <a:pt x="1633286" y="-1339"/>
                    <a:pt x="1588168" y="969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 flipV="1">
              <a:off x="5113421" y="5025025"/>
              <a:ext cx="1634458" cy="120469"/>
            </a:xfrm>
            <a:custGeom>
              <a:avLst/>
              <a:gdLst>
                <a:gd name="connsiteX0" fmla="*/ 0 w 1634458"/>
                <a:gd name="connsiteY0" fmla="*/ 33753 h 286416"/>
                <a:gd name="connsiteX1" fmla="*/ 830179 w 1634458"/>
                <a:gd name="connsiteY1" fmla="*/ 286416 h 286416"/>
                <a:gd name="connsiteX2" fmla="*/ 1552074 w 1634458"/>
                <a:gd name="connsiteY2" fmla="*/ 33753 h 286416"/>
                <a:gd name="connsiteX3" fmla="*/ 1588168 w 1634458"/>
                <a:gd name="connsiteY3" fmla="*/ 9690 h 28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4458" h="286416">
                  <a:moveTo>
                    <a:pt x="0" y="33753"/>
                  </a:moveTo>
                  <a:cubicBezTo>
                    <a:pt x="285750" y="160084"/>
                    <a:pt x="571500" y="286416"/>
                    <a:pt x="830179" y="286416"/>
                  </a:cubicBezTo>
                  <a:cubicBezTo>
                    <a:pt x="1088858" y="286416"/>
                    <a:pt x="1425743" y="79874"/>
                    <a:pt x="1552074" y="33753"/>
                  </a:cubicBezTo>
                  <a:cubicBezTo>
                    <a:pt x="1678405" y="-12368"/>
                    <a:pt x="1633286" y="-1339"/>
                    <a:pt x="1588168" y="969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357196" y="3884832"/>
              <a:ext cx="0" cy="9261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443834" y="3884812"/>
              <a:ext cx="0" cy="9261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4970198" y="4238798"/>
              <a:ext cx="289861" cy="188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6699187" y="4245462"/>
              <a:ext cx="289861" cy="1885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5260059" y="4333086"/>
              <a:ext cx="1439128" cy="666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911445" y="4331638"/>
                  <a:ext cx="1330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oMath>
                    </m:oMathPara>
                  </a14:m>
                  <a:endParaRPr lang="en-GB" sz="1400" b="1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445" y="4331638"/>
                  <a:ext cx="133050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2727" r="-1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/>
            <p:cNvCxnSpPr/>
            <p:nvPr/>
          </p:nvCxnSpPr>
          <p:spPr>
            <a:xfrm>
              <a:off x="6937408" y="3868315"/>
              <a:ext cx="0" cy="9261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6861917" y="3873318"/>
              <a:ext cx="0" cy="9261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883611" y="3865419"/>
              <a:ext cx="2530389" cy="289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889686" y="4813196"/>
              <a:ext cx="2542787" cy="74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8207536" y="4238798"/>
              <a:ext cx="289861" cy="188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9936525" y="4245462"/>
              <a:ext cx="289861" cy="1885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8497397" y="4333086"/>
              <a:ext cx="1439128" cy="666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9148805" y="4297489"/>
                  <a:ext cx="1330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oMath>
                    </m:oMathPara>
                  </a14:m>
                  <a:endParaRPr lang="en-GB" sz="1400" b="1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8805" y="4297489"/>
                  <a:ext cx="133050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2727" r="-1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Freeform 57"/>
            <p:cNvSpPr/>
            <p:nvPr/>
          </p:nvSpPr>
          <p:spPr>
            <a:xfrm rot="17139749">
              <a:off x="9496754" y="4211146"/>
              <a:ext cx="843930" cy="293705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 rot="17139749">
              <a:off x="9571354" y="4207131"/>
              <a:ext cx="843930" cy="293705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 rot="17139749">
              <a:off x="9416577" y="4211698"/>
              <a:ext cx="843930" cy="293705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 rot="17139749">
              <a:off x="9639174" y="4206626"/>
              <a:ext cx="843930" cy="293705"/>
            </a:xfrm>
            <a:custGeom>
              <a:avLst/>
              <a:gdLst>
                <a:gd name="connsiteX0" fmla="*/ 0 w 451736"/>
                <a:gd name="connsiteY0" fmla="*/ 83790 h 117371"/>
                <a:gd name="connsiteX1" fmla="*/ 247726 w 451736"/>
                <a:gd name="connsiteY1" fmla="*/ 112934 h 117371"/>
                <a:gd name="connsiteX2" fmla="*/ 451736 w 451736"/>
                <a:gd name="connsiteY2" fmla="*/ 0 h 117371"/>
                <a:gd name="connsiteX3" fmla="*/ 451736 w 451736"/>
                <a:gd name="connsiteY3" fmla="*/ 0 h 1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736" h="117371">
                  <a:moveTo>
                    <a:pt x="0" y="83790"/>
                  </a:moveTo>
                  <a:cubicBezTo>
                    <a:pt x="86218" y="105344"/>
                    <a:pt x="172437" y="126899"/>
                    <a:pt x="247726" y="112934"/>
                  </a:cubicBezTo>
                  <a:cubicBezTo>
                    <a:pt x="323015" y="98969"/>
                    <a:pt x="451736" y="0"/>
                    <a:pt x="451736" y="0"/>
                  </a:cubicBezTo>
                  <a:lnTo>
                    <a:pt x="451736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316332" y="3900616"/>
              <a:ext cx="181233" cy="119452"/>
            </a:xfrm>
            <a:custGeom>
              <a:avLst/>
              <a:gdLst>
                <a:gd name="connsiteX0" fmla="*/ 181233 w 181233"/>
                <a:gd name="connsiteY0" fmla="*/ 0 h 119452"/>
                <a:gd name="connsiteX1" fmla="*/ 90617 w 181233"/>
                <a:gd name="connsiteY1" fmla="*/ 119449 h 119452"/>
                <a:gd name="connsiteX2" fmla="*/ 0 w 181233"/>
                <a:gd name="connsiteY2" fmla="*/ 4119 h 119452"/>
                <a:gd name="connsiteX3" fmla="*/ 0 w 181233"/>
                <a:gd name="connsiteY3" fmla="*/ 4119 h 1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33" h="119452">
                  <a:moveTo>
                    <a:pt x="181233" y="0"/>
                  </a:moveTo>
                  <a:cubicBezTo>
                    <a:pt x="151027" y="59381"/>
                    <a:pt x="120822" y="118763"/>
                    <a:pt x="90617" y="119449"/>
                  </a:cubicBezTo>
                  <a:cubicBezTo>
                    <a:pt x="60411" y="120136"/>
                    <a:pt x="0" y="4119"/>
                    <a:pt x="0" y="4119"/>
                  </a:cubicBezTo>
                  <a:lnTo>
                    <a:pt x="0" y="4119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246311" y="3904735"/>
              <a:ext cx="308919" cy="234782"/>
            </a:xfrm>
            <a:custGeom>
              <a:avLst/>
              <a:gdLst>
                <a:gd name="connsiteX0" fmla="*/ 308919 w 308919"/>
                <a:gd name="connsiteY0" fmla="*/ 4119 h 234782"/>
                <a:gd name="connsiteX1" fmla="*/ 160638 w 308919"/>
                <a:gd name="connsiteY1" fmla="*/ 234779 h 234782"/>
                <a:gd name="connsiteX2" fmla="*/ 0 w 308919"/>
                <a:gd name="connsiteY2" fmla="*/ 0 h 2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919" h="234782">
                  <a:moveTo>
                    <a:pt x="308919" y="4119"/>
                  </a:moveTo>
                  <a:cubicBezTo>
                    <a:pt x="260521" y="119792"/>
                    <a:pt x="212124" y="235465"/>
                    <a:pt x="160638" y="234779"/>
                  </a:cubicBezTo>
                  <a:cubicBezTo>
                    <a:pt x="109152" y="234093"/>
                    <a:pt x="54576" y="117046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 flipV="1">
              <a:off x="9314886" y="4654257"/>
              <a:ext cx="181233" cy="119452"/>
            </a:xfrm>
            <a:custGeom>
              <a:avLst/>
              <a:gdLst>
                <a:gd name="connsiteX0" fmla="*/ 181233 w 181233"/>
                <a:gd name="connsiteY0" fmla="*/ 0 h 119452"/>
                <a:gd name="connsiteX1" fmla="*/ 90617 w 181233"/>
                <a:gd name="connsiteY1" fmla="*/ 119449 h 119452"/>
                <a:gd name="connsiteX2" fmla="*/ 0 w 181233"/>
                <a:gd name="connsiteY2" fmla="*/ 4119 h 119452"/>
                <a:gd name="connsiteX3" fmla="*/ 0 w 181233"/>
                <a:gd name="connsiteY3" fmla="*/ 4119 h 1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33" h="119452">
                  <a:moveTo>
                    <a:pt x="181233" y="0"/>
                  </a:moveTo>
                  <a:cubicBezTo>
                    <a:pt x="151027" y="59381"/>
                    <a:pt x="120822" y="118763"/>
                    <a:pt x="90617" y="119449"/>
                  </a:cubicBezTo>
                  <a:cubicBezTo>
                    <a:pt x="60411" y="120136"/>
                    <a:pt x="0" y="4119"/>
                    <a:pt x="0" y="4119"/>
                  </a:cubicBezTo>
                  <a:lnTo>
                    <a:pt x="0" y="4119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 flipV="1">
              <a:off x="9240516" y="4539255"/>
              <a:ext cx="308919" cy="234782"/>
            </a:xfrm>
            <a:custGeom>
              <a:avLst/>
              <a:gdLst>
                <a:gd name="connsiteX0" fmla="*/ 308919 w 308919"/>
                <a:gd name="connsiteY0" fmla="*/ 4119 h 234782"/>
                <a:gd name="connsiteX1" fmla="*/ 160638 w 308919"/>
                <a:gd name="connsiteY1" fmla="*/ 234779 h 234782"/>
                <a:gd name="connsiteX2" fmla="*/ 0 w 308919"/>
                <a:gd name="connsiteY2" fmla="*/ 0 h 2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919" h="234782">
                  <a:moveTo>
                    <a:pt x="308919" y="4119"/>
                  </a:moveTo>
                  <a:cubicBezTo>
                    <a:pt x="260521" y="119792"/>
                    <a:pt x="212124" y="235465"/>
                    <a:pt x="160638" y="234779"/>
                  </a:cubicBezTo>
                  <a:cubicBezTo>
                    <a:pt x="109152" y="234093"/>
                    <a:pt x="54576" y="117046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826093" y="3910375"/>
              <a:ext cx="264182" cy="68651"/>
            </a:xfrm>
            <a:custGeom>
              <a:avLst/>
              <a:gdLst>
                <a:gd name="connsiteX0" fmla="*/ 181233 w 181233"/>
                <a:gd name="connsiteY0" fmla="*/ 0 h 119452"/>
                <a:gd name="connsiteX1" fmla="*/ 90617 w 181233"/>
                <a:gd name="connsiteY1" fmla="*/ 119449 h 119452"/>
                <a:gd name="connsiteX2" fmla="*/ 0 w 181233"/>
                <a:gd name="connsiteY2" fmla="*/ 4119 h 119452"/>
                <a:gd name="connsiteX3" fmla="*/ 0 w 181233"/>
                <a:gd name="connsiteY3" fmla="*/ 4119 h 1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33" h="119452">
                  <a:moveTo>
                    <a:pt x="181233" y="0"/>
                  </a:moveTo>
                  <a:cubicBezTo>
                    <a:pt x="151027" y="59381"/>
                    <a:pt x="120822" y="118763"/>
                    <a:pt x="90617" y="119449"/>
                  </a:cubicBezTo>
                  <a:cubicBezTo>
                    <a:pt x="60411" y="120136"/>
                    <a:pt x="0" y="4119"/>
                    <a:pt x="0" y="4119"/>
                  </a:cubicBezTo>
                  <a:lnTo>
                    <a:pt x="0" y="4119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690169" y="3910375"/>
              <a:ext cx="444844" cy="144884"/>
            </a:xfrm>
            <a:custGeom>
              <a:avLst/>
              <a:gdLst>
                <a:gd name="connsiteX0" fmla="*/ 308919 w 308919"/>
                <a:gd name="connsiteY0" fmla="*/ 4119 h 234782"/>
                <a:gd name="connsiteX1" fmla="*/ 160638 w 308919"/>
                <a:gd name="connsiteY1" fmla="*/ 234779 h 234782"/>
                <a:gd name="connsiteX2" fmla="*/ 0 w 308919"/>
                <a:gd name="connsiteY2" fmla="*/ 0 h 2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919" h="234782">
                  <a:moveTo>
                    <a:pt x="308919" y="4119"/>
                  </a:moveTo>
                  <a:cubicBezTo>
                    <a:pt x="260521" y="119792"/>
                    <a:pt x="212124" y="235465"/>
                    <a:pt x="160638" y="234779"/>
                  </a:cubicBezTo>
                  <a:cubicBezTo>
                    <a:pt x="109152" y="234093"/>
                    <a:pt x="54576" y="117046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 flipV="1">
              <a:off x="8814149" y="4697407"/>
              <a:ext cx="264182" cy="68651"/>
            </a:xfrm>
            <a:custGeom>
              <a:avLst/>
              <a:gdLst>
                <a:gd name="connsiteX0" fmla="*/ 181233 w 181233"/>
                <a:gd name="connsiteY0" fmla="*/ 0 h 119452"/>
                <a:gd name="connsiteX1" fmla="*/ 90617 w 181233"/>
                <a:gd name="connsiteY1" fmla="*/ 119449 h 119452"/>
                <a:gd name="connsiteX2" fmla="*/ 0 w 181233"/>
                <a:gd name="connsiteY2" fmla="*/ 4119 h 119452"/>
                <a:gd name="connsiteX3" fmla="*/ 0 w 181233"/>
                <a:gd name="connsiteY3" fmla="*/ 4119 h 1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33" h="119452">
                  <a:moveTo>
                    <a:pt x="181233" y="0"/>
                  </a:moveTo>
                  <a:cubicBezTo>
                    <a:pt x="151027" y="59381"/>
                    <a:pt x="120822" y="118763"/>
                    <a:pt x="90617" y="119449"/>
                  </a:cubicBezTo>
                  <a:cubicBezTo>
                    <a:pt x="60411" y="120136"/>
                    <a:pt x="0" y="4119"/>
                    <a:pt x="0" y="4119"/>
                  </a:cubicBezTo>
                  <a:lnTo>
                    <a:pt x="0" y="4119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 flipV="1">
              <a:off x="8686104" y="4623765"/>
              <a:ext cx="444844" cy="144884"/>
            </a:xfrm>
            <a:custGeom>
              <a:avLst/>
              <a:gdLst>
                <a:gd name="connsiteX0" fmla="*/ 308919 w 308919"/>
                <a:gd name="connsiteY0" fmla="*/ 4119 h 234782"/>
                <a:gd name="connsiteX1" fmla="*/ 160638 w 308919"/>
                <a:gd name="connsiteY1" fmla="*/ 234779 h 234782"/>
                <a:gd name="connsiteX2" fmla="*/ 0 w 308919"/>
                <a:gd name="connsiteY2" fmla="*/ 0 h 2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919" h="234782">
                  <a:moveTo>
                    <a:pt x="308919" y="4119"/>
                  </a:moveTo>
                  <a:cubicBezTo>
                    <a:pt x="260521" y="119792"/>
                    <a:pt x="212124" y="235465"/>
                    <a:pt x="160638" y="234779"/>
                  </a:cubicBezTo>
                  <a:cubicBezTo>
                    <a:pt x="109152" y="234093"/>
                    <a:pt x="54576" y="117046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195618" y="3904735"/>
              <a:ext cx="317495" cy="45719"/>
            </a:xfrm>
            <a:custGeom>
              <a:avLst/>
              <a:gdLst>
                <a:gd name="connsiteX0" fmla="*/ 181233 w 181233"/>
                <a:gd name="connsiteY0" fmla="*/ 0 h 119452"/>
                <a:gd name="connsiteX1" fmla="*/ 90617 w 181233"/>
                <a:gd name="connsiteY1" fmla="*/ 119449 h 119452"/>
                <a:gd name="connsiteX2" fmla="*/ 0 w 181233"/>
                <a:gd name="connsiteY2" fmla="*/ 4119 h 119452"/>
                <a:gd name="connsiteX3" fmla="*/ 0 w 181233"/>
                <a:gd name="connsiteY3" fmla="*/ 4119 h 1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33" h="119452">
                  <a:moveTo>
                    <a:pt x="181233" y="0"/>
                  </a:moveTo>
                  <a:cubicBezTo>
                    <a:pt x="151027" y="59381"/>
                    <a:pt x="120822" y="118763"/>
                    <a:pt x="90617" y="119449"/>
                  </a:cubicBezTo>
                  <a:cubicBezTo>
                    <a:pt x="60411" y="120136"/>
                    <a:pt x="0" y="4119"/>
                    <a:pt x="0" y="4119"/>
                  </a:cubicBezTo>
                  <a:lnTo>
                    <a:pt x="0" y="4119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023236" y="3904735"/>
              <a:ext cx="534615" cy="68651"/>
            </a:xfrm>
            <a:custGeom>
              <a:avLst/>
              <a:gdLst>
                <a:gd name="connsiteX0" fmla="*/ 308919 w 308919"/>
                <a:gd name="connsiteY0" fmla="*/ 4119 h 234782"/>
                <a:gd name="connsiteX1" fmla="*/ 160638 w 308919"/>
                <a:gd name="connsiteY1" fmla="*/ 234779 h 234782"/>
                <a:gd name="connsiteX2" fmla="*/ 0 w 308919"/>
                <a:gd name="connsiteY2" fmla="*/ 0 h 2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919" h="234782">
                  <a:moveTo>
                    <a:pt x="308919" y="4119"/>
                  </a:moveTo>
                  <a:cubicBezTo>
                    <a:pt x="260521" y="119792"/>
                    <a:pt x="212124" y="235465"/>
                    <a:pt x="160638" y="234779"/>
                  </a:cubicBezTo>
                  <a:cubicBezTo>
                    <a:pt x="109152" y="234093"/>
                    <a:pt x="54576" y="117046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 flipV="1">
              <a:off x="8201731" y="4720988"/>
              <a:ext cx="317495" cy="45719"/>
            </a:xfrm>
            <a:custGeom>
              <a:avLst/>
              <a:gdLst>
                <a:gd name="connsiteX0" fmla="*/ 181233 w 181233"/>
                <a:gd name="connsiteY0" fmla="*/ 0 h 119452"/>
                <a:gd name="connsiteX1" fmla="*/ 90617 w 181233"/>
                <a:gd name="connsiteY1" fmla="*/ 119449 h 119452"/>
                <a:gd name="connsiteX2" fmla="*/ 0 w 181233"/>
                <a:gd name="connsiteY2" fmla="*/ 4119 h 119452"/>
                <a:gd name="connsiteX3" fmla="*/ 0 w 181233"/>
                <a:gd name="connsiteY3" fmla="*/ 4119 h 1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33" h="119452">
                  <a:moveTo>
                    <a:pt x="181233" y="0"/>
                  </a:moveTo>
                  <a:cubicBezTo>
                    <a:pt x="151027" y="59381"/>
                    <a:pt x="120822" y="118763"/>
                    <a:pt x="90617" y="119449"/>
                  </a:cubicBezTo>
                  <a:cubicBezTo>
                    <a:pt x="60411" y="120136"/>
                    <a:pt x="0" y="4119"/>
                    <a:pt x="0" y="4119"/>
                  </a:cubicBezTo>
                  <a:lnTo>
                    <a:pt x="0" y="4119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 flipV="1">
              <a:off x="8029349" y="4692155"/>
              <a:ext cx="534615" cy="68651"/>
            </a:xfrm>
            <a:custGeom>
              <a:avLst/>
              <a:gdLst>
                <a:gd name="connsiteX0" fmla="*/ 308919 w 308919"/>
                <a:gd name="connsiteY0" fmla="*/ 4119 h 234782"/>
                <a:gd name="connsiteX1" fmla="*/ 160638 w 308919"/>
                <a:gd name="connsiteY1" fmla="*/ 234779 h 234782"/>
                <a:gd name="connsiteX2" fmla="*/ 0 w 308919"/>
                <a:gd name="connsiteY2" fmla="*/ 0 h 2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919" h="234782">
                  <a:moveTo>
                    <a:pt x="308919" y="4119"/>
                  </a:moveTo>
                  <a:cubicBezTo>
                    <a:pt x="260521" y="119792"/>
                    <a:pt x="212124" y="235465"/>
                    <a:pt x="160638" y="234779"/>
                  </a:cubicBezTo>
                  <a:cubicBezTo>
                    <a:pt x="109152" y="234093"/>
                    <a:pt x="54576" y="117046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4" name="Rounded Rectangular Callout 73"/>
          <p:cNvSpPr/>
          <p:nvPr/>
        </p:nvSpPr>
        <p:spPr>
          <a:xfrm>
            <a:off x="6759022" y="3064605"/>
            <a:ext cx="4672647" cy="1077703"/>
          </a:xfrm>
          <a:prstGeom prst="wedgeRoundRectCallout">
            <a:avLst>
              <a:gd name="adj1" fmla="val -264"/>
              <a:gd name="adj2" fmla="val -808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Finite conductivity 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 Delayed EM fields due to a delay in the induced currents and the </a:t>
            </a:r>
            <a:r>
              <a:rPr lang="en-US" sz="1600" dirty="0">
                <a:solidFill>
                  <a:schemeClr val="accent6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witness</a:t>
            </a:r>
            <a:r>
              <a:rPr lang="en-US" sz="1600" dirty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 feels a force 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all along </a:t>
            </a:r>
            <a:r>
              <a:rPr lang="en-US" sz="1600" dirty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the 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length</a:t>
            </a:r>
          </a:p>
          <a:p>
            <a:pPr algn="ctr"/>
            <a:endParaRPr lang="en-US" sz="1600" b="1" i="1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19064" y="3064605"/>
            <a:ext cx="3622803" cy="1071695"/>
          </a:xfrm>
          <a:prstGeom prst="wedgeRoundRectCallout">
            <a:avLst>
              <a:gd name="adj1" fmla="val -1660"/>
              <a:gd name="adj2" fmla="val -8085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Perfectly conducting smooth pipe 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 the </a:t>
            </a:r>
            <a:r>
              <a:rPr lang="en-US" sz="1600" dirty="0" smtClean="0">
                <a:solidFill>
                  <a:schemeClr val="accent6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witness </a:t>
            </a:r>
            <a:r>
              <a:rPr lang="en-US" sz="16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does not feel any force from the </a:t>
            </a:r>
            <a:r>
              <a:rPr lang="en-US" sz="1600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source</a:t>
            </a:r>
            <a:endParaRPr lang="en-US" sz="1600" b="1" i="1" dirty="0" smtClean="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6"/>
              <p:cNvSpPr/>
              <p:nvPr/>
            </p:nvSpPr>
            <p:spPr>
              <a:xfrm>
                <a:off x="695277" y="908754"/>
                <a:ext cx="3266278" cy="816621"/>
              </a:xfrm>
              <a:prstGeom prst="wedgeRoundRectCallout">
                <a:avLst>
                  <a:gd name="adj1" fmla="val 35961"/>
                  <a:gd name="adj2" fmla="val 109256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Ultrarelativistic limit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charset="0"/>
                        <a:ea typeface="Bookman Old Style" charset="0"/>
                        <a:cs typeface="Bookman Old Style" charset="0"/>
                      </a:rPr>
                      <m:t>𝑣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charset="0"/>
                        <a:ea typeface="Bookman Old Style" charset="0"/>
                        <a:cs typeface="Bookman Old Style" charset="0"/>
                      </a:rPr>
                      <m:t>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charset="0"/>
                        <a:ea typeface="Bookman Old Style" charset="0"/>
                        <a:cs typeface="Bookman Old Style" charset="0"/>
                      </a:rPr>
                      <m:t>𝑐</m:t>
                    </m:r>
                  </m:oMath>
                </a14:m>
                <a:r>
                  <a:rPr lang="en-US" sz="1600" b="0" dirty="0" smtClean="0">
                    <a:solidFill>
                      <a:schemeClr val="tx1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: no EM field in front of the beam </a:t>
                </a:r>
              </a:p>
            </p:txBody>
          </p:sp>
        </mc:Choice>
        <mc:Fallback xmlns="">
          <p:sp>
            <p:nvSpPr>
              <p:cNvPr id="17" name="Rounded Rectangular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77" y="908754"/>
                <a:ext cx="3266278" cy="816621"/>
              </a:xfrm>
              <a:prstGeom prst="wedgeRoundRectCallout">
                <a:avLst>
                  <a:gd name="adj1" fmla="val 35961"/>
                  <a:gd name="adj2" fmla="val 109256"/>
                  <a:gd name="adj3" fmla="val 16667"/>
                </a:avLst>
              </a:prstGeom>
              <a:blipFill rotWithShape="0">
                <a:blip r:embed="rId10"/>
                <a:stretch>
                  <a:fillRect r="-11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105089" y="5789809"/>
            <a:ext cx="5502442" cy="923882"/>
            <a:chOff x="3105089" y="5789809"/>
            <a:chExt cx="5502442" cy="923882"/>
          </a:xfrm>
        </p:grpSpPr>
        <p:sp>
          <p:nvSpPr>
            <p:cNvPr id="91" name="Rounded Rectangle 90"/>
            <p:cNvSpPr/>
            <p:nvPr/>
          </p:nvSpPr>
          <p:spPr>
            <a:xfrm>
              <a:off x="4103873" y="6265934"/>
              <a:ext cx="3504875" cy="44775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Down Arrow 91"/>
            <p:cNvSpPr/>
            <p:nvPr/>
          </p:nvSpPr>
          <p:spPr>
            <a:xfrm>
              <a:off x="5531356" y="5789809"/>
              <a:ext cx="800100" cy="406400"/>
            </a:xfrm>
            <a:prstGeom prst="downArrow">
              <a:avLst/>
            </a:prstGeom>
            <a:solidFill>
              <a:srgbClr val="002060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206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105089" y="6313259"/>
              <a:ext cx="5502442" cy="375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525" lvl="3" algn="ctr"/>
              <a:r>
                <a:rPr lang="en-US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Impedance model needed</a:t>
              </a:r>
              <a:endParaRPr lang="en-US" dirty="0" smtClean="0"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29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74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578" t="6691" r="54013" b="10807"/>
          <a:stretch/>
        </p:blipFill>
        <p:spPr>
          <a:xfrm>
            <a:off x="7902932" y="918328"/>
            <a:ext cx="4055633" cy="27818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1646" t="5490" r="56602" b="7221"/>
          <a:stretch/>
        </p:blipFill>
        <p:spPr>
          <a:xfrm>
            <a:off x="1349643" y="768605"/>
            <a:ext cx="3957022" cy="263562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9542" y="838804"/>
            <a:ext cx="4222222" cy="10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Short-range wake field </a:t>
            </a:r>
            <a:endParaRPr lang="en-US" dirty="0" smtClean="0">
              <a:latin typeface="Bookman Old Style" charset="0"/>
              <a:ea typeface="Bookman Old Style" charset="0"/>
              <a:cs typeface="Bookman Old Style" charset="0"/>
              <a:sym typeface="Wingdings" panose="05000000000000000000" pitchFamily="2" charset="2"/>
            </a:endParaRP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Broad-band impedance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Single-bunch instabilities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29897" y="838804"/>
            <a:ext cx="4222222" cy="10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Long-range wake field </a:t>
            </a:r>
            <a:endParaRPr lang="en-US" dirty="0" smtClean="0">
              <a:latin typeface="Bookman Old Style" charset="0"/>
              <a:ea typeface="Bookman Old Style" charset="0"/>
              <a:cs typeface="Bookman Old Style" charset="0"/>
              <a:sym typeface="Wingdings" panose="05000000000000000000" pitchFamily="2" charset="2"/>
            </a:endParaRP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Narrow-band impedance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rPr>
              <a:t>Coupled-bunch instabilities</a:t>
            </a:r>
            <a:endParaRPr lang="en-US" dirty="0" smtClean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2" y="653276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24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First some theory</a:t>
              </a:r>
              <a:r>
                <a:rPr lang="is-I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…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25" name="Picture 24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33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34" name="TextBox 1023"/>
          <p:cNvSpPr txBox="1"/>
          <p:nvPr/>
        </p:nvSpPr>
        <p:spPr>
          <a:xfrm>
            <a:off x="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772319" y="1524206"/>
            <a:ext cx="16053194" cy="5264836"/>
            <a:chOff x="-772319" y="1533831"/>
            <a:chExt cx="16053194" cy="5264836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8634" y="3672897"/>
              <a:ext cx="3409931" cy="3125770"/>
            </a:xfrm>
            <a:prstGeom prst="rect">
              <a:avLst/>
            </a:prstGeom>
            <a:effectLst/>
          </p:spPr>
        </p:pic>
        <p:sp>
          <p:nvSpPr>
            <p:cNvPr id="35" name="Rounded Rectangle 34"/>
            <p:cNvSpPr/>
            <p:nvPr/>
          </p:nvSpPr>
          <p:spPr>
            <a:xfrm>
              <a:off x="1414552" y="1533831"/>
              <a:ext cx="3034552" cy="378842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2720653" y="3169995"/>
              <a:ext cx="800100" cy="406400"/>
            </a:xfrm>
            <a:prstGeom prst="downArrow">
              <a:avLst/>
            </a:prstGeom>
            <a:solidFill>
              <a:srgbClr val="002060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2060"/>
                </a:solidFill>
              </a:endParaRPr>
            </a:p>
          </p:txBody>
        </p:sp>
        <p:sp>
          <p:nvSpPr>
            <p:cNvPr id="37" name="TextBox 8"/>
            <p:cNvSpPr txBox="1"/>
            <p:nvPr/>
          </p:nvSpPr>
          <p:spPr>
            <a:xfrm>
              <a:off x="-772319" y="3617302"/>
              <a:ext cx="114269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66825" lvl="5" indent="-342900">
                <a:buFont typeface="Wingdings" charset="2"/>
                <a:buChar char="Ø"/>
              </a:pPr>
              <a:r>
                <a:rPr lang="en-US" b="1" dirty="0" smtClean="0">
                  <a:solidFill>
                    <a:srgbClr val="C0000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Microwave Instability</a:t>
              </a:r>
              <a:r>
                <a:rPr lang="en-US" dirty="0" smtClean="0">
                  <a:solidFill>
                    <a:srgbClr val="C0000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 </a:t>
              </a:r>
              <a:r>
                <a:rPr lang="en-US" b="1" dirty="0" smtClean="0">
                  <a:solidFill>
                    <a:srgbClr val="C0000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(MI)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 </a:t>
              </a:r>
              <a:r>
                <a:rPr lang="en-US" dirty="0" smtClean="0">
                  <a:latin typeface="Bookman Old Style" charset="0"/>
                  <a:ea typeface="Bookman Old Style" charset="0"/>
                  <a:cs typeface="Bookman Old Style" charset="0"/>
                </a:rPr>
                <a:t>in the longitudinal plane </a:t>
              </a:r>
            </a:p>
            <a:p>
              <a:pPr marL="1266825" lvl="5" indent="-342900">
                <a:buFont typeface="Wingdings" charset="2"/>
                <a:buChar char="Ø"/>
              </a:pPr>
              <a:r>
                <a:rPr lang="en-US" b="1" dirty="0" smtClean="0">
                  <a:solidFill>
                    <a:srgbClr val="C0000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Transverse Mode Coupling Instability</a:t>
              </a:r>
              <a:r>
                <a:rPr lang="en-US" dirty="0" smtClean="0">
                  <a:solidFill>
                    <a:srgbClr val="C0000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 </a:t>
              </a:r>
              <a:r>
                <a:rPr lang="en-US" b="1" dirty="0" smtClean="0">
                  <a:solidFill>
                    <a:srgbClr val="C0000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(TMCI) </a:t>
              </a:r>
              <a:r>
                <a:rPr lang="en-US" dirty="0" smtClean="0">
                  <a:latin typeface="Bookman Old Style" charset="0"/>
                  <a:ea typeface="Bookman Old Style" charset="0"/>
                  <a:cs typeface="Bookman Old Style" charset="0"/>
                </a:rPr>
                <a:t>in the transverse plane</a:t>
              </a:r>
            </a:p>
            <a:p>
              <a:pPr marL="466725" lvl="4">
                <a:lnSpc>
                  <a:spcPct val="150000"/>
                </a:lnSpc>
              </a:pPr>
              <a:r>
                <a:rPr lang="en-US" sz="2000" dirty="0">
                  <a:latin typeface="Century Gothic" panose="020B0502020202020204" pitchFamily="34" charset="0"/>
                </a:rPr>
                <a:t>	</a:t>
              </a:r>
              <a:endParaRPr lang="en-US" sz="2000" dirty="0" smtClean="0">
                <a:latin typeface="Century Gothic" panose="020B0502020202020204" pitchFamily="34" charset="0"/>
              </a:endParaRPr>
            </a:p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-300377" y="4218687"/>
                  <a:ext cx="8664090" cy="6710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66725" lvl="4" algn="just"/>
                  <a:r>
                    <a:rPr lang="en-US" dirty="0">
                      <a:latin typeface="Bookman Old Style" charset="0"/>
                      <a:ea typeface="Bookman Old Style" charset="0"/>
                      <a:cs typeface="Bookman Old Style" charset="0"/>
                    </a:rPr>
                    <a:t>As </a:t>
                  </a:r>
                  <a:r>
                    <a:rPr lang="en-US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bunch </a:t>
                  </a:r>
                  <a:r>
                    <a:rPr lang="en-US" dirty="0">
                      <a:latin typeface="Bookman Old Style" charset="0"/>
                      <a:ea typeface="Bookman Old Style" charset="0"/>
                      <a:cs typeface="Bookman Old Style" charset="0"/>
                    </a:rPr>
                    <a:t>intensity increases, </a:t>
                  </a:r>
                  <a:r>
                    <a:rPr lang="en-US" dirty="0" smtClean="0">
                      <a:latin typeface="Bookman Old Style" charset="0"/>
                      <a:ea typeface="Bookman Old Style" charset="0"/>
                      <a:cs typeface="Bookman Old Style" charset="0"/>
                    </a:rPr>
                    <a:t>frequencies </a:t>
                  </a:r>
                  <a:r>
                    <a:rPr lang="en-US" dirty="0">
                      <a:latin typeface="Bookman Old Style" charset="0"/>
                      <a:ea typeface="Bookman Old Style" charset="0"/>
                      <a:cs typeface="Bookman Old Style" charset="0"/>
                    </a:rPr>
                    <a:t>of the intra-bunch modes (</a:t>
                  </a:r>
                  <a14:m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Bookman Old Style" charset="0"/>
                          <a:cs typeface="Bookman Old Style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Bookman Old Style" charset="0"/>
                          <a:cs typeface="Bookman Old Style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  <a:ea typeface="Bookman Old Style" charset="0"/>
                          <a:cs typeface="Bookman Old Style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Bookman Old Style" charset="0"/>
                          <a:cs typeface="Bookman Old Style" charset="0"/>
                        </a:rPr>
                        <m:t>𝑚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Bookman Old Style" charset="0"/>
                              <a:cs typeface="Bookman Old Style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Bookman Old Style" charset="0"/>
                              <a:cs typeface="Bookman Old Style" charset="0"/>
                            </a:rPr>
                            <m:t>𝛽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Bookman Old Style" charset="0"/>
                          <a:cs typeface="Bookman Old Style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Bookman Old Style" charset="0"/>
                          <a:cs typeface="Bookman Old Style" charset="0"/>
                        </a:rPr>
                        <m:t>𝑙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Bookman Old Style" charset="0"/>
                              <a:cs typeface="Bookman Old Style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Bookman Old Style" charset="0"/>
                              <a:cs typeface="Bookman Old Style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Bookman Old Style" charset="0"/>
                              <a:cs typeface="Bookman Old Style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Bookman Old Style" charset="0"/>
                          <a:cs typeface="Bookman Old Style" charset="0"/>
                        </a:rPr>
                        <m:t> </m:t>
                      </m:r>
                    </m:oMath>
                  </a14:m>
                  <a:r>
                    <a:rPr lang="en-US" dirty="0">
                      <a:latin typeface="Bookman Old Style" charset="0"/>
                      <a:ea typeface="Bookman Old Style" charset="0"/>
                      <a:cs typeface="Bookman Old Style" charset="0"/>
                    </a:rPr>
                    <a:t>) shift and merge, giving rise to the instability </a:t>
                  </a: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0377" y="4218687"/>
                  <a:ext cx="8664090" cy="67108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1818" r="-563" b="-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/>
            <p:cNvSpPr/>
            <p:nvPr/>
          </p:nvSpPr>
          <p:spPr>
            <a:xfrm>
              <a:off x="-300377" y="4833717"/>
              <a:ext cx="1558125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66725" lvl="4"/>
              <a:r>
                <a:rPr lang="en-US" dirty="0" smtClean="0">
                  <a:latin typeface="Bookman Old Style" charset="0"/>
                  <a:ea typeface="Bookman Old Style" charset="0"/>
                  <a:cs typeface="Bookman Old Style" charset="0"/>
                </a:rPr>
                <a:t>Above the threshold:</a:t>
              </a:r>
            </a:p>
            <a:p>
              <a:pPr marL="809625" lvl="4" indent="-342900">
                <a:buFont typeface="Wingdings" panose="05000000000000000000" pitchFamily="2" charset="2"/>
                <a:buChar char="q"/>
              </a:pPr>
              <a:r>
                <a:rPr lang="en-US" dirty="0" smtClean="0">
                  <a:latin typeface="Bookman Old Style" charset="0"/>
                  <a:ea typeface="Bookman Old Style" charset="0"/>
                  <a:cs typeface="Bookman Old Style" charset="0"/>
                </a:rPr>
                <a:t>Transverse </a:t>
              </a:r>
              <a:r>
                <a:rPr lang="en-US" dirty="0">
                  <a:latin typeface="Bookman Old Style" charset="0"/>
                  <a:ea typeface="Bookman Old Style" charset="0"/>
                  <a:cs typeface="Bookman Old Style" charset="0"/>
                </a:rPr>
                <a:t>case </a:t>
              </a:r>
              <a:endParaRPr lang="en-US" dirty="0">
                <a:latin typeface="Bookman Old Style" charset="0"/>
                <a:ea typeface="Bookman Old Style" charset="0"/>
                <a:cs typeface="Bookman Old Style" charset="0"/>
                <a:sym typeface="Wingdings" panose="05000000000000000000" pitchFamily="2" charset="2"/>
              </a:endParaRPr>
            </a:p>
            <a:p>
              <a:pPr marL="1266825" lvl="5" indent="-342900">
                <a:buFont typeface="Wingdings" charset="2"/>
                <a:buChar char="v"/>
              </a:pPr>
              <a:r>
                <a:rPr lang="en-US" b="1" dirty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  <a:sym typeface="Wingdings" panose="05000000000000000000" pitchFamily="2" charset="2"/>
                </a:rPr>
                <a:t>Bunch loss</a:t>
              </a:r>
            </a:p>
            <a:p>
              <a:pPr marL="809625" lvl="4" indent="-342900">
                <a:buFont typeface="Wingdings" panose="05000000000000000000" pitchFamily="2" charset="2"/>
                <a:buChar char="q"/>
              </a:pPr>
              <a:r>
                <a:rPr lang="en-US" dirty="0">
                  <a:latin typeface="Bookman Old Style" charset="0"/>
                  <a:ea typeface="Bookman Old Style" charset="0"/>
                  <a:cs typeface="Bookman Old Style" charset="0"/>
                  <a:sym typeface="Wingdings" panose="05000000000000000000" pitchFamily="2" charset="2"/>
                </a:rPr>
                <a:t>Longitudinal case </a:t>
              </a:r>
            </a:p>
            <a:p>
              <a:pPr marL="1279525" lvl="5" indent="-355600">
                <a:buFont typeface="Wingdings" charset="2"/>
                <a:buChar char="v"/>
              </a:pPr>
              <a:r>
                <a:rPr lang="en-US" b="1" dirty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  <a:sym typeface="Wingdings" panose="05000000000000000000" pitchFamily="2" charset="2"/>
                </a:rPr>
                <a:t>Increase of the bunch length and energy spread</a:t>
              </a:r>
            </a:p>
            <a:p>
              <a:pPr marL="1279525" lvl="5" indent="-355600">
                <a:buFont typeface="Wingdings" charset="2"/>
                <a:buChar char="v"/>
              </a:pPr>
              <a:r>
                <a:rPr lang="en-US" dirty="0">
                  <a:latin typeface="Bookman Old Style" charset="0"/>
                  <a:ea typeface="Bookman Old Style" charset="0"/>
                  <a:cs typeface="Bookman Old Style" charset="0"/>
                  <a:sym typeface="Wingdings" panose="05000000000000000000" pitchFamily="2" charset="2"/>
                </a:rPr>
                <a:t>Bunch internal oscillations (dangerous in beam-beam collisions)</a:t>
              </a:r>
              <a:endParaRPr lang="en-US" dirty="0"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4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sp>
          <p:nvSpPr>
            <p:cNvPr id="39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Resistive wall impedance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pic>
          <p:nvPicPr>
            <p:cNvPr id="40" name="Picture 39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Straight Connector 40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43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34" name="TextBox 1023"/>
          <p:cNvSpPr txBox="1"/>
          <p:nvPr/>
        </p:nvSpPr>
        <p:spPr>
          <a:xfrm>
            <a:off x="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8296" y="750533"/>
            <a:ext cx="11638721" cy="458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lvl="3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Bookman Old Style" panose="02050604050505020204" pitchFamily="18" charset="0"/>
              </a:rPr>
              <a:t>Produced by the finite conductivity of the pipe walls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21659" y="1455385"/>
            <a:ext cx="4308935" cy="1179236"/>
            <a:chOff x="911015" y="1216871"/>
            <a:chExt cx="4308935" cy="11792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911015" y="1509067"/>
                  <a:ext cx="4308935" cy="8764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en-US" sz="16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15" y="1509067"/>
                  <a:ext cx="4308935" cy="8764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911015" y="1216871"/>
              <a:ext cx="4308935" cy="1179236"/>
              <a:chOff x="2133528" y="1875768"/>
              <a:chExt cx="4940861" cy="117618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133528" y="2089361"/>
                <a:ext cx="4940861" cy="962589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337595" y="1875768"/>
                <a:ext cx="1942404" cy="3683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Longitudinal</a:t>
                </a:r>
                <a:endParaRPr lang="en-US" b="1" dirty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5285507" y="1503902"/>
            <a:ext cx="4825739" cy="1130719"/>
            <a:chOff x="911016" y="3016723"/>
            <a:chExt cx="4825739" cy="1130719"/>
          </a:xfrm>
        </p:grpSpPr>
        <p:grpSp>
          <p:nvGrpSpPr>
            <p:cNvPr id="31" name="Group 30"/>
            <p:cNvGrpSpPr/>
            <p:nvPr/>
          </p:nvGrpSpPr>
          <p:grpSpPr>
            <a:xfrm>
              <a:off x="911016" y="3016723"/>
              <a:ext cx="4825739" cy="1130719"/>
              <a:chOff x="2138125" y="1875768"/>
              <a:chExt cx="4909698" cy="135145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138125" y="2089361"/>
                <a:ext cx="4909698" cy="1137859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337596" y="1875768"/>
                <a:ext cx="1512910" cy="4414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Transverse</a:t>
                </a:r>
                <a:endParaRPr lang="en-US" b="1" dirty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916140" y="3335654"/>
                  <a:ext cx="4820615" cy="6897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sz="1600" i="0">
                                    <a:latin typeface="Cambria Math" charset="0"/>
                                  </a:rPr>
                                  <m:t>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charset="0"/>
                                  </a:rPr>
                                  <m:t>𝜔</m:t>
                                </m:r>
                              </m:e>
                            </m:d>
                          </m:num>
                          <m:den>
                            <m:r>
                              <a:rPr lang="en-US" sz="1600" i="1">
                                <a:latin typeface="Cambria Math" charset="0"/>
                              </a:rPr>
                              <m:t>𝐶</m:t>
                            </m:r>
                          </m:den>
                        </m:f>
                        <m:r>
                          <a:rPr lang="en-US" sz="1600" i="0">
                            <a:latin typeface="Cambria Math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1600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600" i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1600" i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i="1">
                                <a:latin typeface="Cambria Math" charset="0"/>
                              </a:rPr>
                              <m:t>𝜋</m:t>
                            </m:r>
                          </m:den>
                        </m:f>
                        <m:f>
                          <m:fPr>
                            <m:ctrlPr>
                              <a:rPr lang="en-US" sz="16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1600" i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charset="0"/>
                                  </a:rPr>
                                  <m:t>𝑠𝑔𝑛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1600" i="0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latin typeface="Cambria Math" charset="0"/>
                                  </a:rPr>
                                  <m:t>𝑖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16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600" i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i="1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i="0">
                                    <a:latin typeface="Cambria Math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latin typeface="Cambria Math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latin typeface="Cambria Math" charset="0"/>
                                      </a:rPr>
                                      <m:t>c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charset="0"/>
                                  </a:rPr>
                                  <m:t>𝑐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6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</m:rad>
                            <m:r>
                              <a:rPr lang="en-US" sz="1600" i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𝑖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600" i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1600" i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140" y="3335654"/>
                  <a:ext cx="4820615" cy="68974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78296" y="1014376"/>
                <a:ext cx="11638721" cy="458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95275" lvl="3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Bookman Old Style" panose="02050604050505020204" pitchFamily="18" charset="0"/>
                  </a:rPr>
                  <a:t>For a circular vacuum chamber with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Bookman Old Style" panose="02050604050505020204" pitchFamily="18" charset="0"/>
                  </a:rPr>
                  <a:t>and conductivity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>
                    <a:latin typeface="Bookman Old Style" panose="02050604050505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6" y="1014376"/>
                <a:ext cx="11638721" cy="458715"/>
              </a:xfrm>
              <a:prstGeom prst="rect">
                <a:avLst/>
              </a:prstGeom>
              <a:blipFill rotWithShape="0">
                <a:blip r:embed="rId10"/>
                <a:stretch>
                  <a:fillRect l="-262" t="-55263" b="-98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89913" y="3026510"/>
            <a:ext cx="4083533" cy="3540100"/>
            <a:chOff x="1810334" y="2898992"/>
            <a:chExt cx="4083533" cy="3540100"/>
          </a:xfrm>
        </p:grpSpPr>
        <p:grpSp>
          <p:nvGrpSpPr>
            <p:cNvPr id="26" name="Group 25"/>
            <p:cNvGrpSpPr/>
            <p:nvPr/>
          </p:nvGrpSpPr>
          <p:grpSpPr>
            <a:xfrm>
              <a:off x="1810334" y="2898992"/>
              <a:ext cx="4083533" cy="3540100"/>
              <a:chOff x="142149" y="1634271"/>
              <a:chExt cx="2819691" cy="2839979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45719" y="1634271"/>
                <a:ext cx="2816121" cy="547984"/>
              </a:xfrm>
              <a:prstGeom prst="roundRect">
                <a:avLst>
                  <a:gd name="adj" fmla="val 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Three layers</a:t>
                </a:r>
              </a:p>
              <a:p>
                <a:pPr algn="ctr"/>
                <a:r>
                  <a:rPr lang="en-US" sz="1600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(No Coating)</a:t>
                </a:r>
                <a:endParaRPr lang="en-US" sz="1600" dirty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42149" y="2182344"/>
                <a:ext cx="2816121" cy="1912764"/>
              </a:xfrm>
              <a:prstGeom prst="roundRect">
                <a:avLst>
                  <a:gd name="adj" fmla="val 0"/>
                </a:avLst>
              </a:prstGeom>
              <a:solidFill>
                <a:srgbClr val="00206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Bookman Old Style" charset="0"/>
                  <a:ea typeface="Bookman Old Style" charset="0"/>
                  <a:cs typeface="Bookman Old Style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8"/>
                  <p:cNvSpPr txBox="1"/>
                  <p:nvPr/>
                </p:nvSpPr>
                <p:spPr>
                  <a:xfrm>
                    <a:off x="174710" y="1978216"/>
                    <a:ext cx="2477088" cy="24960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9525" lvl="3"/>
                    <a:endParaRPr lang="en-US" b="1" dirty="0" smtClean="0">
                      <a:solidFill>
                        <a:srgbClr val="FF0000"/>
                      </a:solidFill>
                      <a:latin typeface="Bookman Old Style" charset="0"/>
                      <a:ea typeface="Bookman Old Style" charset="0"/>
                      <a:cs typeface="Bookman Old Style" charset="0"/>
                    </a:endParaRPr>
                  </a:p>
                  <a:p>
                    <a:pPr marL="352425" lvl="3" indent="-342900">
                      <a:buFont typeface="+mj-lt"/>
                      <a:buAutoNum type="arabicPeriod"/>
                    </a:pPr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Bookman Old Style" charset="0"/>
                        <a:ea typeface="Bookman Old Style" charset="0"/>
                        <a:cs typeface="Bookman Old Style" charset="0"/>
                      </a:rPr>
                      <a:t>Cu </a:t>
                    </a:r>
                  </a:p>
                  <a:p>
                    <a:pPr marL="274638" lvl="4" indent="46038">
                      <a:buFont typeface="Wingdings" charset="2"/>
                      <a:buChar char="q"/>
                    </a:pPr>
                    <a:r>
                      <a:rPr lang="en-US" sz="1600" dirty="0" smtClean="0">
                        <a:solidFill>
                          <a:schemeClr val="bg1"/>
                        </a:solidFill>
                        <a:latin typeface="Bookman Old Style" charset="0"/>
                        <a:ea typeface="Bookman Old Style" charset="0"/>
                        <a:cs typeface="Bookman Old Style" charset="0"/>
                      </a:rPr>
                      <a:t> 2 mm </a:t>
                    </a:r>
                    <a:endParaRPr lang="en-US" sz="1600" i="1" dirty="0" smtClean="0">
                      <a:solidFill>
                        <a:schemeClr val="bg1"/>
                      </a:solidFill>
                      <a:latin typeface="Bookman Old Style" charset="0"/>
                      <a:ea typeface="Bookman Old Style" charset="0"/>
                      <a:cs typeface="Bookman Old Style" charset="0"/>
                    </a:endParaRPr>
                  </a:p>
                  <a:p>
                    <a:pPr marL="274638" lvl="4" indent="46038">
                      <a:buFont typeface="Wingdings" charset="2"/>
                      <a:buChar char="q"/>
                    </a:pPr>
                    <a14:m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𝜌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=1.66∙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Bookman Old Style" charset="0"/>
                                <a:cs typeface="Bookman Old Style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  <m:t>−8</m:t>
                            </m:r>
                          </m:sup>
                        </m:sSup>
                      </m:oMath>
                    </a14:m>
                    <a:r>
                      <a:rPr lang="el-GR" sz="1600" dirty="0">
                        <a:solidFill>
                          <a:schemeClr val="bg1"/>
                        </a:solidFill>
                        <a:latin typeface="Bookman Old Style" charset="0"/>
                        <a:ea typeface="Bookman Old Style" charset="0"/>
                        <a:cs typeface="Bookman Old Style" charset="0"/>
                      </a:rPr>
                      <a:t> </a:t>
                    </a:r>
                    <a:r>
                      <a:rPr lang="el-GR" sz="1600" dirty="0" smtClean="0">
                        <a:solidFill>
                          <a:schemeClr val="bg1"/>
                        </a:solidFill>
                        <a:latin typeface="Bookman Old Style" charset="0"/>
                        <a:ea typeface="Bookman Old Style" charset="0"/>
                        <a:cs typeface="Bookman Old Style" charset="0"/>
                      </a:rPr>
                      <a:t>Ωm</a:t>
                    </a:r>
                    <a:endParaRPr lang="en-US" sz="1600" dirty="0" smtClean="0">
                      <a:solidFill>
                        <a:schemeClr val="bg1"/>
                      </a:solidFill>
                      <a:latin typeface="Bookman Old Style" charset="0"/>
                      <a:ea typeface="Bookman Old Style" charset="0"/>
                      <a:cs typeface="Bookman Old Style" charset="0"/>
                    </a:endParaRPr>
                  </a:p>
                  <a:p>
                    <a:pPr marL="206375" lvl="3" indent="-342900">
                      <a:buFont typeface="+mj-lt"/>
                      <a:buAutoNum type="arabicPeriod"/>
                    </a:pPr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Bookman Old Style" charset="0"/>
                        <a:ea typeface="Bookman Old Style" charset="0"/>
                        <a:cs typeface="Bookman Old Style" charset="0"/>
                      </a:rPr>
                      <a:t>Dielectric</a:t>
                    </a:r>
                  </a:p>
                  <a:p>
                    <a:pPr marL="274638" lvl="4" indent="46038">
                      <a:buFont typeface="Wingdings" charset="2"/>
                      <a:buChar char="q"/>
                    </a:pPr>
                    <a:r>
                      <a:rPr lang="en-US" sz="1600" dirty="0" smtClean="0">
                        <a:solidFill>
                          <a:schemeClr val="bg1"/>
                        </a:solidFill>
                        <a:latin typeface="Bookman Old Style" charset="0"/>
                        <a:ea typeface="Bookman Old Style" charset="0"/>
                        <a:cs typeface="Bookman Old Style" charset="0"/>
                      </a:rPr>
                      <a:t> 6 mm</a:t>
                    </a:r>
                  </a:p>
                  <a:p>
                    <a:pPr marL="274638" lvl="4" indent="46038">
                      <a:buFont typeface="Wingdings" charset="2"/>
                      <a:buChar char="q"/>
                    </a:pPr>
                    <a:r>
                      <a:rPr lang="en-US" sz="1600" dirty="0" smtClean="0">
                        <a:solidFill>
                          <a:schemeClr val="bg1"/>
                        </a:solidFill>
                        <a:latin typeface="Bookman Old Style" charset="0"/>
                        <a:ea typeface="Bookman Old Style" charset="0"/>
                        <a:cs typeface="Bookman Old Style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𝜌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Bookman Old Style" charset="0"/>
                                <a:cs typeface="Bookman Old Style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  <m:t>15</m:t>
                            </m:r>
                          </m:sup>
                        </m:sSup>
                      </m:oMath>
                    </a14:m>
                    <a:r>
                      <a:rPr lang="el-GR" sz="1600" dirty="0">
                        <a:solidFill>
                          <a:schemeClr val="bg1"/>
                        </a:solidFill>
                        <a:latin typeface="Bookman Old Style" charset="0"/>
                        <a:ea typeface="Bookman Old Style" charset="0"/>
                        <a:cs typeface="Bookman Old Style" charset="0"/>
                      </a:rPr>
                      <a:t> </a:t>
                    </a:r>
                    <a:r>
                      <a:rPr lang="el-GR" sz="1600" dirty="0" smtClean="0">
                        <a:solidFill>
                          <a:schemeClr val="bg1"/>
                        </a:solidFill>
                        <a:latin typeface="Bookman Old Style" charset="0"/>
                        <a:ea typeface="Bookman Old Style" charset="0"/>
                        <a:cs typeface="Bookman Old Style" charset="0"/>
                      </a:rPr>
                      <a:t>Ωm</a:t>
                    </a:r>
                    <a:endParaRPr lang="en-US" sz="1600" dirty="0" smtClean="0">
                      <a:solidFill>
                        <a:schemeClr val="bg1"/>
                      </a:solidFill>
                      <a:latin typeface="Bookman Old Style" charset="0"/>
                      <a:ea typeface="Bookman Old Style" charset="0"/>
                      <a:cs typeface="Bookman Old Style" charset="0"/>
                    </a:endParaRPr>
                  </a:p>
                  <a:p>
                    <a:pPr marL="206375" lvl="3" indent="-342900">
                      <a:buFont typeface="+mj-lt"/>
                      <a:buAutoNum type="arabicPeriod"/>
                    </a:pPr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Bookman Old Style" charset="0"/>
                        <a:ea typeface="Bookman Old Style" charset="0"/>
                        <a:cs typeface="Bookman Old Style" charset="0"/>
                      </a:rPr>
                      <a:t>Iron</a:t>
                    </a:r>
                  </a:p>
                  <a:p>
                    <a:pPr marL="274638" lvl="4" indent="92075">
                      <a:buFont typeface="Wingdings" charset="2"/>
                      <a:buChar char="q"/>
                    </a:pPr>
                    <a:r>
                      <a:rPr lang="en-US" sz="1600" dirty="0" smtClean="0">
                        <a:solidFill>
                          <a:schemeClr val="bg1"/>
                        </a:solidFill>
                        <a:latin typeface="Bookman Old Style" charset="0"/>
                        <a:ea typeface="Bookman Old Style" charset="0"/>
                        <a:cs typeface="Bookman Old Style" charset="0"/>
                      </a:rPr>
                      <a:t> Infinity </a:t>
                    </a:r>
                  </a:p>
                  <a:p>
                    <a:pPr marL="274638" lvl="4" indent="92075">
                      <a:buFont typeface="Wingdings" charset="2"/>
                      <a:buChar char="q"/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Bookman Old Style" charset="0"/>
                        <a:ea typeface="Bookman Old Style" charset="0"/>
                        <a:cs typeface="Bookman Old Style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𝜌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Bookman Old Style" charset="0"/>
                                <a:cs typeface="Bookman Old Style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  <m:t>6.89</m:t>
                            </m:r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  <m:t>∙10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  <m:t>−7</m:t>
                            </m:r>
                          </m:sup>
                        </m:sSup>
                      </m:oMath>
                    </a14:m>
                    <a:r>
                      <a:rPr lang="el-GR" sz="1600" dirty="0">
                        <a:solidFill>
                          <a:schemeClr val="bg1"/>
                        </a:solidFill>
                        <a:latin typeface="Bookman Old Style" charset="0"/>
                        <a:ea typeface="Bookman Old Style" charset="0"/>
                        <a:cs typeface="Bookman Old Style" charset="0"/>
                      </a:rPr>
                      <a:t> Ωm</a:t>
                    </a:r>
                    <a:endParaRPr lang="en-US" sz="1600" dirty="0">
                      <a:solidFill>
                        <a:schemeClr val="bg1"/>
                      </a:solidFill>
                      <a:latin typeface="Bookman Old Style" charset="0"/>
                      <a:ea typeface="Bookman Old Style" charset="0"/>
                      <a:cs typeface="Bookman Old Style" charset="0"/>
                    </a:endParaRPr>
                  </a:p>
                  <a:p>
                    <a:pPr marL="663576" lvl="4" indent="-342900">
                      <a:buFont typeface="+mj-lt"/>
                      <a:buAutoNum type="arabicPeriod"/>
                    </a:pPr>
                    <a:endParaRPr lang="en-US" sz="1600" dirty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atin typeface="Bookman Old Style" charset="0"/>
                      <a:ea typeface="Bookman Old Style" charset="0"/>
                      <a:cs typeface="Bookman Old Style" charset="0"/>
                    </a:endParaRPr>
                  </a:p>
                  <a:p>
                    <a:endParaRPr lang="en-GB" dirty="0">
                      <a:latin typeface="Bookman Old Style" charset="0"/>
                      <a:ea typeface="Bookman Old Style" charset="0"/>
                      <a:cs typeface="Bookman Old Style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710" y="1978216"/>
                    <a:ext cx="2477088" cy="249603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232" r="-2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4" name="Straight Connector 43"/>
            <p:cNvCxnSpPr>
              <a:endCxn id="45" idx="7"/>
            </p:cNvCxnSpPr>
            <p:nvPr/>
          </p:nvCxnSpPr>
          <p:spPr>
            <a:xfrm flipV="1">
              <a:off x="5043861" y="4325064"/>
              <a:ext cx="429157" cy="447581"/>
            </a:xfrm>
            <a:prstGeom prst="line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4698853" y="4283007"/>
              <a:ext cx="6944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35mm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4526512" y="4160398"/>
              <a:ext cx="1108901" cy="112440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14477" y="5485032"/>
            <a:ext cx="6502540" cy="682175"/>
            <a:chOff x="5186544" y="5862443"/>
            <a:chExt cx="6730472" cy="682175"/>
          </a:xfrm>
        </p:grpSpPr>
        <p:sp>
          <p:nvSpPr>
            <p:cNvPr id="47" name="Rounded Rectangle 46"/>
            <p:cNvSpPr/>
            <p:nvPr/>
          </p:nvSpPr>
          <p:spPr>
            <a:xfrm>
              <a:off x="5186544" y="5862443"/>
              <a:ext cx="6730472" cy="6743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04550" y="5898287"/>
              <a:ext cx="67124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525" lvl="3" algn="ctr"/>
              <a:r>
                <a:rPr lang="en-US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Coating thickness </a:t>
              </a:r>
              <a:r>
                <a:rPr lang="en-US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plays </a:t>
              </a:r>
              <a:r>
                <a:rPr lang="en-US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a fundamental role in the reduction of the RW impedance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50153" y="3806251"/>
            <a:ext cx="7270368" cy="1284652"/>
            <a:chOff x="4750153" y="3806251"/>
            <a:chExt cx="7270368" cy="1284652"/>
          </a:xfrm>
        </p:grpSpPr>
        <p:grpSp>
          <p:nvGrpSpPr>
            <p:cNvPr id="27" name="Group 26"/>
            <p:cNvGrpSpPr/>
            <p:nvPr/>
          </p:nvGrpSpPr>
          <p:grpSpPr>
            <a:xfrm>
              <a:off x="5414477" y="3833103"/>
              <a:ext cx="2943660" cy="1257800"/>
              <a:chOff x="3575354" y="1634271"/>
              <a:chExt cx="2943660" cy="147819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575354" y="1634271"/>
                <a:ext cx="2482076" cy="1478192"/>
                <a:chOff x="3575354" y="1634271"/>
                <a:chExt cx="2482076" cy="1478192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3575354" y="1634271"/>
                  <a:ext cx="2482076" cy="94539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206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atin typeface="Bookman Old Style" charset="0"/>
                      <a:ea typeface="Bookman Old Style" charset="0"/>
                      <a:cs typeface="Bookman Old Style" charset="0"/>
                    </a:rPr>
                    <a:t>Non </a:t>
                  </a:r>
                  <a:r>
                    <a:rPr lang="en-US" sz="1600" dirty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atin typeface="Bookman Old Style" charset="0"/>
                      <a:ea typeface="Bookman Old Style" charset="0"/>
                      <a:cs typeface="Bookman Old Style" charset="0"/>
                    </a:rPr>
                    <a:t>E</a:t>
                  </a:r>
                  <a:r>
                    <a:rPr lang="en-US" sz="1600" dirty="0" smtClean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atin typeface="Bookman Old Style" charset="0"/>
                      <a:ea typeface="Bookman Old Style" charset="0"/>
                      <a:cs typeface="Bookman Old Style" charset="0"/>
                    </a:rPr>
                    <a:t>vaporable Getters (NEG)</a:t>
                  </a:r>
                  <a:endParaRPr lang="en-US" sz="16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3575354" y="2577109"/>
                  <a:ext cx="2482076" cy="535354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9525" lvl="3"/>
                  <a:endParaRPr lang="en-US" b="1" dirty="0" smtClean="0">
                    <a:solidFill>
                      <a:prstClr val="black"/>
                    </a:solidFill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3597909" y="2612472"/>
                    <a:ext cx="2921105" cy="39787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295275" lvl="3" indent="-295275">
                      <a:buFont typeface="Wingdings" charset="2"/>
                      <a:buChar char="v"/>
                    </a:pPr>
                    <a14:m>
                      <m:oMath xmlns:m="http://schemas.openxmlformats.org/officeDocument/2006/math"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𝜌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Bookman Old Style" charset="0"/>
                                <a:cs typeface="Bookman Old Style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  <m:t>−6</m:t>
                            </m:r>
                          </m:sup>
                        </m:sSup>
                      </m:oMath>
                    </a14:m>
                    <a:r>
                      <a:rPr lang="el-GR" sz="1600" dirty="0">
                        <a:solidFill>
                          <a:prstClr val="black"/>
                        </a:solidFill>
                        <a:latin typeface="Bookman Old Style" charset="0"/>
                        <a:ea typeface="Bookman Old Style" charset="0"/>
                        <a:cs typeface="Bookman Old Style" charset="0"/>
                      </a:rPr>
                      <a:t> </a:t>
                    </a:r>
                    <a:r>
                      <a:rPr lang="el-GR" sz="1600" dirty="0" smtClean="0">
                        <a:solidFill>
                          <a:prstClr val="black"/>
                        </a:solidFill>
                        <a:latin typeface="Bookman Old Style" charset="0"/>
                        <a:ea typeface="Bookman Old Style" charset="0"/>
                        <a:cs typeface="Bookman Old Style" charset="0"/>
                      </a:rPr>
                      <a:t>Ωm</a:t>
                    </a:r>
                    <a:endParaRPr lang="en-US" sz="1600" dirty="0">
                      <a:solidFill>
                        <a:prstClr val="black"/>
                      </a:solidFill>
                      <a:latin typeface="Bookman Old Style" charset="0"/>
                      <a:ea typeface="Bookman Old Style" charset="0"/>
                      <a:cs typeface="Bookman Old Style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7909" y="2612472"/>
                    <a:ext cx="2921105" cy="397876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835" t="-5357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750153" y="4028470"/>
                  <a:ext cx="526261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+</m:t>
                        </m:r>
                      </m:oMath>
                    </m:oMathPara>
                  </a14:m>
                  <a:endParaRPr lang="en-GB" sz="5400" dirty="0">
                    <a:latin typeface="Bookman Old Style" charset="0"/>
                    <a:ea typeface="Bookman Old Style" charset="0"/>
                    <a:cs typeface="Bookman Old Style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153" y="4028470"/>
                  <a:ext cx="526261" cy="83099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/>
            <p:cNvSpPr/>
            <p:nvPr/>
          </p:nvSpPr>
          <p:spPr>
            <a:xfrm>
              <a:off x="8502673" y="3806251"/>
              <a:ext cx="35178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525" lvl="3" algn="just"/>
              <a:r>
                <a:rPr lang="en-US" dirty="0" smtClean="0">
                  <a:latin typeface="Bookman Old Style" panose="02050604050505020204" pitchFamily="18" charset="0"/>
                </a:rPr>
                <a:t>Electron cloud mitigation and pumping 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08" t="10148" r="8061" b="39803"/>
            <a:stretch/>
          </p:blipFill>
          <p:spPr>
            <a:xfrm>
              <a:off x="8034616" y="3879056"/>
              <a:ext cx="450545" cy="47443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035551" y="4662344"/>
            <a:ext cx="3984970" cy="457561"/>
            <a:chOff x="8035551" y="4662344"/>
            <a:chExt cx="3984970" cy="45756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" t="40496" r="51497" b="9545"/>
            <a:stretch/>
          </p:blipFill>
          <p:spPr>
            <a:xfrm>
              <a:off x="8035551" y="4662344"/>
              <a:ext cx="449610" cy="45756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538478" y="4701586"/>
              <a:ext cx="3482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525" lvl="3" algn="just"/>
              <a:r>
                <a:rPr lang="en-US" dirty="0">
                  <a:latin typeface="Bookman Old Style" panose="02050604050505020204" pitchFamily="18" charset="0"/>
                </a:rPr>
                <a:t>Very critical RW contribution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41210" y="1758219"/>
                <a:ext cx="4308935" cy="876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charset="0"/>
                                </a:rPr>
                                <m:t>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 charset="0"/>
                            </a:rPr>
                            <m:t>𝐶</m:t>
                          </m:r>
                        </m:den>
                      </m:f>
                      <m:r>
                        <a:rPr lang="en-US" sz="1600" i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i="1">
                              <a:latin typeface="Cambria Math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600" i="1">
                              <a:latin typeface="Cambria Math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i="0">
                                  <a:latin typeface="Cambria Math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𝑖𝑠𝑔𝑛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i="0">
                              <a:latin typeface="Cambria Math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𝑏𝑐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0">
                                      <a:latin typeface="Cambria Math" charset="0"/>
                                    </a:rPr>
                                    <m:t>2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6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  <m:r>
                            <a:rPr lang="en-US" sz="1600" i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10" y="1758219"/>
                <a:ext cx="4308935" cy="87645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61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62" y="1524495"/>
            <a:ext cx="5932029" cy="332260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pic>
          <p:nvPicPr>
            <p:cNvPr id="40" name="Picture 39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Straight Connector 40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43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sp>
          <p:nvSpPr>
            <p:cNvPr id="39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RW single bunch effects : microwave instability 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34" name="TextBox 1023"/>
          <p:cNvSpPr txBox="1"/>
          <p:nvPr/>
        </p:nvSpPr>
        <p:spPr>
          <a:xfrm>
            <a:off x="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" y="1562205"/>
            <a:ext cx="5845335" cy="32848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85538" y="16809056"/>
            <a:ext cx="13879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lvl="3" indent="-457200" algn="just">
              <a:buFont typeface="Wingdings" charset="2"/>
              <a:buChar char="Ø"/>
            </a:pPr>
            <a:endParaRPr lang="en-US" sz="2000" b="1" dirty="0">
              <a:solidFill>
                <a:srgbClr val="C0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477" y="5050895"/>
            <a:ext cx="11255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lvl="3" indent="-457200" algn="just">
              <a:buFont typeface="Wingdings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Microwave regime </a:t>
            </a:r>
            <a:r>
              <a:rPr lang="en-US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for</a:t>
            </a:r>
            <a:r>
              <a:rPr lang="en-US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1 𝜇𝑚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thickness</a:t>
            </a:r>
          </a:p>
          <a:p>
            <a:pPr marL="466725" lvl="3" indent="-457200" algn="just">
              <a:buFont typeface="Wingdings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Thin NEG films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to 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increase the microwave instability 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threshold</a:t>
            </a:r>
          </a:p>
          <a:p>
            <a:pPr marL="466725" lvl="3" indent="-457200" algn="just">
              <a:buFont typeface="Wingdings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Other machine components to be included!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16859" y="6051543"/>
            <a:ext cx="5942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lvl="3"/>
            <a:endParaRPr lang="en-US" u="sng" dirty="0" smtClean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1024" y="556663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13017" y="1707660"/>
            <a:ext cx="120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Bookman Old Style" charset="0"/>
                <a:ea typeface="Bookman Old Style" charset="0"/>
                <a:cs typeface="Bookman Old Style" charset="0"/>
              </a:rPr>
              <a:t>Nominal bunch population</a:t>
            </a:r>
            <a:endParaRPr lang="en-US" sz="1000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65" y="1598595"/>
            <a:ext cx="6112992" cy="3353189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-1" y="3801"/>
            <a:ext cx="12178748" cy="809889"/>
            <a:chOff x="-1" y="3801"/>
            <a:chExt cx="12178748" cy="809889"/>
          </a:xfrm>
        </p:grpSpPr>
        <p:pic>
          <p:nvPicPr>
            <p:cNvPr id="40" name="Picture 39" descr="Risultati immagini per future circular collider white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9" y="3801"/>
              <a:ext cx="1245844" cy="55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Straight Connector 40"/>
            <p:cNvCxnSpPr/>
            <p:nvPr/>
          </p:nvCxnSpPr>
          <p:spPr>
            <a:xfrm>
              <a:off x="1420051" y="279666"/>
              <a:ext cx="9870801" cy="0"/>
            </a:xfrm>
            <a:prstGeom prst="line">
              <a:avLst/>
            </a:prstGeom>
            <a:ln w="19050" cap="rnd">
              <a:solidFill>
                <a:srgbClr val="00339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1669" y="5707"/>
              <a:ext cx="747078" cy="723163"/>
            </a:xfrm>
            <a:prstGeom prst="rect">
              <a:avLst/>
            </a:prstGeom>
            <a:noFill/>
          </p:spPr>
        </p:pic>
        <p:sp>
          <p:nvSpPr>
            <p:cNvPr id="43" name="TextBox 1023"/>
            <p:cNvSpPr txBox="1"/>
            <p:nvPr/>
          </p:nvSpPr>
          <p:spPr>
            <a:xfrm>
              <a:off x="-1" y="4513"/>
              <a:ext cx="11290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E. Belli - Impedance model and collective effects for FCC-</a:t>
              </a:r>
              <a:r>
                <a:rPr lang="en-US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ee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sp>
          <p:nvSpPr>
            <p:cNvPr id="39" name="TextBox 1023"/>
            <p:cNvSpPr txBox="1"/>
            <p:nvPr/>
          </p:nvSpPr>
          <p:spPr>
            <a:xfrm>
              <a:off x="1" y="321247"/>
              <a:ext cx="11290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charset="0"/>
                  <a:ea typeface="Bookman Old Style" charset="0"/>
                  <a:cs typeface="Bookman Old Style" charset="0"/>
                </a:rPr>
                <a:t>RW single bunch effects : microwave instability 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34" name="TextBox 1023"/>
          <p:cNvSpPr txBox="1"/>
          <p:nvPr/>
        </p:nvSpPr>
        <p:spPr>
          <a:xfrm>
            <a:off x="0" y="6547359"/>
            <a:ext cx="1217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5538" y="16809056"/>
            <a:ext cx="13879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lvl="3" indent="-457200" algn="just">
              <a:buFont typeface="Wingdings" charset="2"/>
              <a:buChar char="Ø"/>
            </a:pPr>
            <a:endParaRPr lang="en-US" sz="2000" b="1" dirty="0">
              <a:solidFill>
                <a:srgbClr val="C0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074" y="5222914"/>
            <a:ext cx="11255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lvl="3" indent="-457200" algn="just">
              <a:buFont typeface="Wingdings" charset="2"/>
              <a:buChar char="Ø"/>
            </a:pPr>
            <a:r>
              <a:rPr lang="en-US" dirty="0" err="1" smtClean="0">
                <a:latin typeface="Bookman Old Style" charset="0"/>
                <a:ea typeface="Bookman Old Style" charset="0"/>
                <a:cs typeface="Bookman Old Style" charset="0"/>
              </a:rPr>
              <a:t>Beamstrahlung</a:t>
            </a:r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allows to have </a:t>
            </a:r>
            <a:r>
              <a:rPr lang="en-US" b="1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stable beams for thicker </a:t>
            </a:r>
            <a:r>
              <a:rPr lang="en-US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coatings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16859" y="6051543"/>
            <a:ext cx="5942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lvl="3"/>
            <a:endParaRPr lang="en-US" u="sng" dirty="0" smtClean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1024" y="556663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19623" y="1791088"/>
            <a:ext cx="120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Bookman Old Style" charset="0"/>
                <a:ea typeface="Bookman Old Style" charset="0"/>
                <a:cs typeface="Bookman Old Style" charset="0"/>
              </a:rPr>
              <a:t>Nominal bunch population</a:t>
            </a:r>
            <a:endParaRPr lang="en-US" sz="1000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/>
          <a:stretch/>
        </p:blipFill>
        <p:spPr>
          <a:xfrm>
            <a:off x="106606" y="1562441"/>
            <a:ext cx="5959149" cy="33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49615</TotalTime>
  <Words>3116</Words>
  <Application>Microsoft Macintosh PowerPoint</Application>
  <PresentationFormat>Widescreen</PresentationFormat>
  <Paragraphs>612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Bookman Old Style</vt:lpstr>
      <vt:lpstr>Calibri</vt:lpstr>
      <vt:lpstr>Calibri Light</vt:lpstr>
      <vt:lpstr>Cambria Math</vt:lpstr>
      <vt:lpstr>Century Gothic</vt:lpstr>
      <vt:lpstr>Courier New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642</cp:revision>
  <cp:lastPrinted>2017-06-13T15:09:49Z</cp:lastPrinted>
  <dcterms:created xsi:type="dcterms:W3CDTF">2016-12-14T12:42:29Z</dcterms:created>
  <dcterms:modified xsi:type="dcterms:W3CDTF">2017-10-16T11:49:05Z</dcterms:modified>
</cp:coreProperties>
</file>