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6"/>
  </p:notesMasterIdLst>
  <p:handoutMasterIdLst>
    <p:handoutMasterId r:id="rId7"/>
  </p:handoutMasterIdLst>
  <p:sldIdLst>
    <p:sldId id="262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02" autoAdjust="0"/>
    <p:restoredTop sz="95324" autoAdjust="0"/>
  </p:normalViewPr>
  <p:slideViewPr>
    <p:cSldViewPr snapToGrid="0" snapToObjects="1">
      <p:cViewPr>
        <p:scale>
          <a:sx n="140" d="100"/>
          <a:sy n="140" d="100"/>
        </p:scale>
        <p:origin x="-144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7998E-8B63-0D41-9EA0-3F6537F3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647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908A9-4ECC-F44F-BB38-95892BF46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9590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Lecture 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6908A9-4ECC-F44F-BB38-95892BF462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6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8A9-4ECC-F44F-BB38-95892BF462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961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8A9-4ECC-F44F-BB38-95892BF462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00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08A9-4ECC-F44F-BB38-95892BF462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31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59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24596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2459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54" y="1371606"/>
            <a:ext cx="8859572" cy="1927225"/>
          </a:xfrm>
        </p:spPr>
        <p:txBody>
          <a:bodyPr/>
          <a:lstStyle/>
          <a:p>
            <a:pPr algn="ctr"/>
            <a:r>
              <a:rPr lang="en-US" sz="3000" b="1" dirty="0">
                <a:solidFill>
                  <a:srgbClr val="008000"/>
                </a:solidFill>
              </a:rPr>
              <a:t>Elements of Project Management and operational </a:t>
            </a:r>
            <a:r>
              <a:rPr lang="en-US" sz="3000" b="1" dirty="0" smtClean="0">
                <a:solidFill>
                  <a:srgbClr val="008000"/>
                </a:solidFill>
              </a:rPr>
              <a:t>planning, Applied </a:t>
            </a:r>
            <a:r>
              <a:rPr lang="en-US" sz="3000" b="1" dirty="0">
                <a:solidFill>
                  <a:srgbClr val="008000"/>
                </a:solidFill>
              </a:rPr>
              <a:t>to SCIENTIFIC projects: </a:t>
            </a:r>
            <a:r>
              <a:rPr lang="en-US" sz="3000" b="1" dirty="0">
                <a:solidFill>
                  <a:schemeClr val="accent2"/>
                </a:solidFill>
              </a:rPr>
              <a:t>focus on Quality and Project Risks MANAGEMENT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838" y="6"/>
            <a:ext cx="1789597" cy="14268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82835" y="893726"/>
            <a:ext cx="4330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tx2"/>
                </a:solidFill>
              </a:rPr>
              <a:t>National Institute for Nuclear Physics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71700" y="3504646"/>
            <a:ext cx="7913430" cy="2803612"/>
          </a:xfrm>
        </p:spPr>
        <p:txBody>
          <a:bodyPr>
            <a:normAutofit/>
          </a:bodyPr>
          <a:lstStyle/>
          <a:p>
            <a:pPr algn="ctr"/>
            <a:r>
              <a:rPr lang="it-IT" sz="2900" b="1" i="1" dirty="0" smtClean="0">
                <a:solidFill>
                  <a:srgbClr val="008000"/>
                </a:solidFill>
              </a:rPr>
              <a:t>Luisella Lari</a:t>
            </a:r>
          </a:p>
          <a:p>
            <a:endParaRPr lang="it-IT" i="1" dirty="0" smtClean="0">
              <a:solidFill>
                <a:srgbClr val="3366FF"/>
              </a:solidFill>
            </a:endParaRPr>
          </a:p>
          <a:p>
            <a:pPr algn="ctr"/>
            <a:r>
              <a:rPr lang="it-IT" sz="1900" i="1" dirty="0">
                <a:solidFill>
                  <a:srgbClr val="3366FF"/>
                </a:solidFill>
              </a:rPr>
              <a:t>	</a:t>
            </a:r>
            <a:r>
              <a:rPr lang="en-US" i="1" dirty="0" err="1" smtClean="0"/>
              <a:t>Corso</a:t>
            </a:r>
            <a:r>
              <a:rPr lang="en-US" i="1" dirty="0" smtClean="0"/>
              <a:t> </a:t>
            </a:r>
            <a:r>
              <a:rPr lang="en-US" i="1" dirty="0" err="1" smtClean="0"/>
              <a:t>Nazionale</a:t>
            </a:r>
            <a:r>
              <a:rPr lang="en-US" i="1" dirty="0" smtClean="0"/>
              <a:t> di </a:t>
            </a:r>
            <a:r>
              <a:rPr lang="en-US" i="1" dirty="0" err="1" smtClean="0"/>
              <a:t>Formazione</a:t>
            </a:r>
            <a:r>
              <a:rPr lang="en-US" i="1" dirty="0"/>
              <a:t> </a:t>
            </a:r>
            <a:r>
              <a:rPr lang="en-US" i="1" dirty="0" smtClean="0"/>
              <a:t>INFN </a:t>
            </a:r>
          </a:p>
          <a:p>
            <a:pPr algn="ctr"/>
            <a:r>
              <a:rPr lang="en-US" i="1" dirty="0" smtClean="0"/>
              <a:t>.</a:t>
            </a:r>
            <a:endParaRPr lang="it-IT" dirty="0" smtClean="0"/>
          </a:p>
          <a:p>
            <a:pPr algn="ctr"/>
            <a:r>
              <a:rPr lang="it-IT" dirty="0" smtClean="0"/>
              <a:t>16-19 </a:t>
            </a:r>
            <a:r>
              <a:rPr lang="it-IT" dirty="0" err="1" smtClean="0"/>
              <a:t>September</a:t>
            </a:r>
            <a:r>
              <a:rPr lang="it-IT" dirty="0" smtClean="0"/>
              <a:t> 2014 </a:t>
            </a:r>
          </a:p>
          <a:p>
            <a:pPr algn="ctr"/>
            <a:r>
              <a:rPr lang="it-IT" i="1" dirty="0" smtClean="0"/>
              <a:t>Hotel </a:t>
            </a:r>
            <a:r>
              <a:rPr lang="it-IT" i="1" dirty="0" err="1" smtClean="0"/>
              <a:t>Giò</a:t>
            </a:r>
            <a:r>
              <a:rPr lang="it-IT" i="1" dirty="0" smtClean="0"/>
              <a:t>, Perugia, Italia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033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</a:t>
            </a:r>
            <a:r>
              <a:rPr lang="en-US" dirty="0"/>
              <a:t>1</a:t>
            </a:r>
            <a:br>
              <a:rPr lang="en-US" dirty="0"/>
            </a:br>
            <a:r>
              <a:rPr lang="en-US" b="1" dirty="0">
                <a:solidFill>
                  <a:schemeClr val="accent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ＭＳ Ｐゴシック" charset="0"/>
              </a:rPr>
              <a:t>Organizational Structure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ＭＳ Ｐゴシック" charset="0"/>
              </a:rPr>
              <a:t>Exercise</a:t>
            </a:r>
            <a:endParaRPr lang="en-US" b="1" i="1" dirty="0">
              <a:solidFill>
                <a:schemeClr val="accent6"/>
              </a:solidFill>
            </a:endParaRP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872" y="2584650"/>
            <a:ext cx="6689272" cy="369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164737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accent2"/>
                </a:solidFill>
              </a:rPr>
              <a:t>Sports Uniforms</a:t>
            </a:r>
            <a:endParaRPr lang="en-US" b="1" i="1" dirty="0">
              <a:solidFill>
                <a:schemeClr val="accent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8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</a:t>
            </a:r>
            <a:r>
              <a:rPr lang="en-US" dirty="0"/>
              <a:t>1</a:t>
            </a:r>
            <a:br>
              <a:rPr lang="en-US" dirty="0"/>
            </a:br>
            <a:r>
              <a:rPr lang="en-US" b="1" dirty="0">
                <a:solidFill>
                  <a:schemeClr val="accent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ＭＳ Ｐゴシック" charset="0"/>
              </a:rPr>
              <a:t>Organizational Structure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ＭＳ Ｐゴシック" charset="0"/>
              </a:rPr>
              <a:t>Exercise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64737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accent2"/>
                </a:solidFill>
              </a:rPr>
              <a:t>Sports Uniforms</a:t>
            </a:r>
            <a:endParaRPr lang="en-US" b="1" i="1" dirty="0">
              <a:solidFill>
                <a:schemeClr val="accent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3219414"/>
            <a:ext cx="82295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dirty="0">
                <a:latin typeface="Calibri" charset="0"/>
                <a:ea typeface="ＭＳ Ｐゴシック" charset="0"/>
              </a:rPr>
              <a:t>You are the owner of a business that sells sports uniforms and provides promotional services for high school, college, and recreational sports teams in your area. You </a:t>
            </a:r>
            <a:br>
              <a:rPr lang="en-US" dirty="0">
                <a:latin typeface="Calibri" charset="0"/>
                <a:ea typeface="ＭＳ Ｐゴシック" charset="0"/>
              </a:rPr>
            </a:br>
            <a:r>
              <a:rPr lang="en-US" dirty="0">
                <a:latin typeface="Calibri" charset="0"/>
                <a:ea typeface="ＭＳ Ｐゴシック" charset="0"/>
              </a:rPr>
              <a:t>have managers in the following departments: High School Sales, Collegiate Sales, </a:t>
            </a:r>
            <a:br>
              <a:rPr lang="en-US" dirty="0">
                <a:latin typeface="Calibri" charset="0"/>
                <a:ea typeface="ＭＳ Ｐゴシック" charset="0"/>
              </a:rPr>
            </a:br>
            <a:r>
              <a:rPr lang="en-US" dirty="0">
                <a:latin typeface="Calibri" charset="0"/>
                <a:ea typeface="ＭＳ Ｐゴシック" charset="0"/>
              </a:rPr>
              <a:t>Recreational Sales, and Accounting. The High School and Collegiate Sales have one </a:t>
            </a:r>
            <a:br>
              <a:rPr lang="en-US" dirty="0">
                <a:latin typeface="Calibri" charset="0"/>
                <a:ea typeface="ＭＳ Ｐゴシック" charset="0"/>
              </a:rPr>
            </a:br>
            <a:r>
              <a:rPr lang="en-US" dirty="0">
                <a:latin typeface="Calibri" charset="0"/>
                <a:ea typeface="ＭＳ Ｐゴシック" charset="0"/>
              </a:rPr>
              <a:t>full-time sales associate and two part-time associates as well as a delivery person. The Recreational Sales department has one full-time and one part-time associate. The Accounting department has two full-time employees that report to the manager. </a:t>
            </a:r>
          </a:p>
          <a:p>
            <a:pPr algn="just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43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Exercise – Lecture </a:t>
            </a:r>
            <a:r>
              <a:rPr lang="en-US" dirty="0"/>
              <a:t>1</a:t>
            </a:r>
            <a:br>
              <a:rPr lang="en-US" dirty="0"/>
            </a:br>
            <a:r>
              <a:rPr lang="en-US" b="1" dirty="0">
                <a:solidFill>
                  <a:schemeClr val="accent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ＭＳ Ｐゴシック" charset="0"/>
              </a:rPr>
              <a:t>Organizational Structure </a:t>
            </a:r>
            <a:r>
              <a:rPr 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ＭＳ Ｐゴシック" charset="0"/>
              </a:rPr>
              <a:t>Exercise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647372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accent2"/>
                </a:solidFill>
              </a:rPr>
              <a:t>Sports Uniforms</a:t>
            </a:r>
            <a:endParaRPr lang="en-US" b="1" i="1" dirty="0">
              <a:solidFill>
                <a:schemeClr val="accent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3219414"/>
            <a:ext cx="82295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b="1" dirty="0">
                <a:latin typeface="Calibri" charset="0"/>
                <a:ea typeface="ＭＳ Ｐゴシック" charset="0"/>
              </a:rPr>
              <a:t>1) What does the organizational chart look like for your business? (Hint: create an organizational chart) </a:t>
            </a:r>
          </a:p>
          <a:p>
            <a:pPr>
              <a:spcBef>
                <a:spcPct val="0"/>
              </a:spcBef>
            </a:pPr>
            <a:r>
              <a:rPr lang="en-US" b="1" dirty="0">
                <a:latin typeface="Calibri" charset="0"/>
                <a:ea typeface="ＭＳ Ｐゴシック" charset="0"/>
              </a:rPr>
              <a:t>2) What organizational structure is your business?</a:t>
            </a:r>
          </a:p>
          <a:p>
            <a:pPr>
              <a:spcBef>
                <a:spcPct val="0"/>
              </a:spcBef>
            </a:pPr>
            <a:r>
              <a:rPr lang="en-US" b="1" dirty="0">
                <a:latin typeface="Calibri" charset="0"/>
                <a:ea typeface="ＭＳ Ｐゴシック" charset="0"/>
              </a:rPr>
              <a:t>3) Assuming sales are declining in one of the sales departments, what would your recommendation be to possibly restructure to improve sales? </a:t>
            </a:r>
          </a:p>
          <a:p>
            <a:pPr>
              <a:spcBef>
                <a:spcPct val="0"/>
              </a:spcBef>
            </a:pPr>
            <a:r>
              <a:rPr lang="en-US" b="1" dirty="0">
                <a:latin typeface="Calibri" charset="0"/>
                <a:ea typeface="ＭＳ Ｐゴシック" charset="0"/>
              </a:rPr>
              <a:t>4) If sales are increasing, make a recommendation on how to restructure to handle the increased </a:t>
            </a:r>
            <a:r>
              <a:rPr lang="en-US" b="1" dirty="0" smtClean="0">
                <a:latin typeface="Calibri" charset="0"/>
                <a:ea typeface="ＭＳ Ｐゴシック" charset="0"/>
              </a:rPr>
              <a:t>business</a:t>
            </a:r>
            <a:endParaRPr lang="en-US" b="1" dirty="0">
              <a:latin typeface="Calibri" charset="0"/>
              <a:ea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468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7440</TotalTime>
  <Words>179</Words>
  <Application>Microsoft Macintosh PowerPoint</Application>
  <PresentationFormat>On-screen Show (4:3)</PresentationFormat>
  <Paragraphs>33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Clarity</vt:lpstr>
      <vt:lpstr>Elements of Project Management and operational planning, Applied to SCIENTIFIC projects: focus on Quality and Project Risks MANAGEMENT</vt:lpstr>
      <vt:lpstr>Exercise – Lecture 1 Organizational Structure Exercise</vt:lpstr>
      <vt:lpstr>Exercise – Lecture 1 Organizational Structure Exercise</vt:lpstr>
      <vt:lpstr>Exercise – Lecture 1 Organizational Structure Exercise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Fondamenti di Project Management  E PIANIFICAZIONE OPERAZIONALE  PER la Gestione DI PROGETTI DI RICERCA</dc:title>
  <dc:creator>Luisella Lari</dc:creator>
  <cp:lastModifiedBy>Luisella Lari</cp:lastModifiedBy>
  <cp:revision>271</cp:revision>
  <cp:lastPrinted>2013-06-05T03:04:00Z</cp:lastPrinted>
  <dcterms:created xsi:type="dcterms:W3CDTF">2013-03-24T19:55:28Z</dcterms:created>
  <dcterms:modified xsi:type="dcterms:W3CDTF">2014-09-14T18:12:07Z</dcterms:modified>
</cp:coreProperties>
</file>