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66" r:id="rId2"/>
    <p:sldId id="258" r:id="rId3"/>
    <p:sldId id="264" r:id="rId4"/>
    <p:sldId id="262" r:id="rId5"/>
    <p:sldId id="263" r:id="rId6"/>
    <p:sldId id="265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02" autoAdjust="0"/>
    <p:restoredTop sz="95324" autoAdjust="0"/>
  </p:normalViewPr>
  <p:slideViewPr>
    <p:cSldViewPr snapToGrid="0" snapToObjects="1">
      <p:cViewPr>
        <p:scale>
          <a:sx n="140" d="100"/>
          <a:sy n="140" d="100"/>
        </p:scale>
        <p:origin x="-144" y="-6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7998E-8B63-0D41-9EA0-3F6537F3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6471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908A9-4ECC-F44F-BB38-95892BF46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59590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Lecture 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6908A9-4ECC-F44F-BB38-95892BF462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66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6908A9-4ECC-F44F-BB38-95892BF462B3}" type="slidenum">
              <a:rPr lang="en-US" smtClean="0"/>
              <a:t>6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87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459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ln>
                  <a:solidFill>
                    <a:srgbClr val="376092"/>
                  </a:solidFill>
                </a:ln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6524596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Corso Nazionale di Formazione 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6524596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ln>
                  <a:solidFill>
                    <a:srgbClr val="376092"/>
                  </a:solidFill>
                </a:ln>
                <a:solidFill>
                  <a:srgbClr val="000000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954" y="1371606"/>
            <a:ext cx="8859572" cy="1927225"/>
          </a:xfrm>
        </p:spPr>
        <p:txBody>
          <a:bodyPr/>
          <a:lstStyle/>
          <a:p>
            <a:pPr algn="ctr"/>
            <a:r>
              <a:rPr lang="en-US" sz="3000" b="1" dirty="0">
                <a:solidFill>
                  <a:srgbClr val="008000"/>
                </a:solidFill>
              </a:rPr>
              <a:t>Elements of Project Management and operational </a:t>
            </a:r>
            <a:r>
              <a:rPr lang="en-US" sz="3000" b="1" dirty="0" smtClean="0">
                <a:solidFill>
                  <a:srgbClr val="008000"/>
                </a:solidFill>
              </a:rPr>
              <a:t>planning, Applied </a:t>
            </a:r>
            <a:r>
              <a:rPr lang="en-US" sz="3000" b="1" dirty="0">
                <a:solidFill>
                  <a:srgbClr val="008000"/>
                </a:solidFill>
              </a:rPr>
              <a:t>to SCIENTIFIC projects: </a:t>
            </a:r>
            <a:r>
              <a:rPr lang="en-US" sz="3000" b="1" dirty="0">
                <a:solidFill>
                  <a:schemeClr val="accent2"/>
                </a:solidFill>
              </a:rPr>
              <a:t>focus on Quality and Project Risks MANAGEMENT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3838" y="6"/>
            <a:ext cx="1789597" cy="142684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82835" y="893726"/>
            <a:ext cx="4330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chemeClr val="tx2"/>
                </a:solidFill>
              </a:rPr>
              <a:t>National Institute for Nuclear Physics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71700" y="3504646"/>
            <a:ext cx="7913430" cy="2803612"/>
          </a:xfrm>
        </p:spPr>
        <p:txBody>
          <a:bodyPr>
            <a:normAutofit/>
          </a:bodyPr>
          <a:lstStyle/>
          <a:p>
            <a:pPr algn="ctr"/>
            <a:r>
              <a:rPr lang="it-IT" sz="2900" b="1" i="1" dirty="0" smtClean="0">
                <a:solidFill>
                  <a:srgbClr val="008000"/>
                </a:solidFill>
              </a:rPr>
              <a:t>Luisella Lari</a:t>
            </a:r>
          </a:p>
          <a:p>
            <a:endParaRPr lang="it-IT" i="1" dirty="0" smtClean="0">
              <a:solidFill>
                <a:srgbClr val="3366FF"/>
              </a:solidFill>
            </a:endParaRPr>
          </a:p>
          <a:p>
            <a:pPr algn="ctr"/>
            <a:r>
              <a:rPr lang="it-IT" sz="1900" i="1" dirty="0">
                <a:solidFill>
                  <a:srgbClr val="3366FF"/>
                </a:solidFill>
              </a:rPr>
              <a:t>	</a:t>
            </a:r>
            <a:r>
              <a:rPr lang="en-US" i="1" dirty="0" err="1" smtClean="0"/>
              <a:t>Corso</a:t>
            </a:r>
            <a:r>
              <a:rPr lang="en-US" i="1" dirty="0" smtClean="0"/>
              <a:t> </a:t>
            </a:r>
            <a:r>
              <a:rPr lang="en-US" i="1" dirty="0" err="1" smtClean="0"/>
              <a:t>Nazionale</a:t>
            </a:r>
            <a:r>
              <a:rPr lang="en-US" i="1" dirty="0" smtClean="0"/>
              <a:t> di </a:t>
            </a:r>
            <a:r>
              <a:rPr lang="en-US" i="1" dirty="0" err="1" smtClean="0"/>
              <a:t>Formazione</a:t>
            </a:r>
            <a:r>
              <a:rPr lang="en-US" i="1" dirty="0"/>
              <a:t> </a:t>
            </a:r>
            <a:r>
              <a:rPr lang="en-US" i="1" dirty="0" smtClean="0"/>
              <a:t>INFN </a:t>
            </a:r>
          </a:p>
          <a:p>
            <a:pPr algn="ctr"/>
            <a:r>
              <a:rPr lang="en-US" i="1" dirty="0" smtClean="0"/>
              <a:t>.</a:t>
            </a:r>
            <a:endParaRPr lang="it-IT" dirty="0" smtClean="0"/>
          </a:p>
          <a:p>
            <a:pPr algn="ctr"/>
            <a:r>
              <a:rPr lang="it-IT" dirty="0" smtClean="0"/>
              <a:t>16-19 </a:t>
            </a:r>
            <a:r>
              <a:rPr lang="it-IT" dirty="0" err="1" smtClean="0"/>
              <a:t>September</a:t>
            </a:r>
            <a:r>
              <a:rPr lang="it-IT" dirty="0" smtClean="0"/>
              <a:t> 2014 </a:t>
            </a:r>
          </a:p>
          <a:p>
            <a:pPr algn="ctr"/>
            <a:r>
              <a:rPr lang="it-IT" i="1" dirty="0" smtClean="0"/>
              <a:t>Hotel </a:t>
            </a:r>
            <a:r>
              <a:rPr lang="it-IT" i="1" dirty="0" err="1" smtClean="0"/>
              <a:t>Giò</a:t>
            </a:r>
            <a:r>
              <a:rPr lang="it-IT" i="1" dirty="0" smtClean="0"/>
              <a:t>, Perugia, Italia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939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Exercise – Lecture </a:t>
            </a:r>
            <a:r>
              <a:rPr lang="en-US" dirty="0"/>
              <a:t>6</a:t>
            </a:r>
            <a:br>
              <a:rPr lang="en-US" dirty="0"/>
            </a:br>
            <a:r>
              <a:rPr lang="en-US" b="1" i="1" dirty="0">
                <a:solidFill>
                  <a:srgbClr val="F79646"/>
                </a:solidFill>
              </a:rPr>
              <a:t>Controlling Projects</a:t>
            </a:r>
            <a:endParaRPr lang="en-US" b="1" i="1" dirty="0">
              <a:solidFill>
                <a:schemeClr val="accent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1647372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accent2"/>
                </a:solidFill>
              </a:rPr>
              <a:t> The Halloween Dress </a:t>
            </a:r>
            <a:endParaRPr lang="en-US" b="1" i="1" dirty="0">
              <a:solidFill>
                <a:schemeClr val="accent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9300" y="3352073"/>
            <a:ext cx="5324928" cy="201095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4913810" y="2889488"/>
            <a:ext cx="2443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Baseline Schedule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04853" y="4190720"/>
            <a:ext cx="1392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Create</a:t>
            </a:r>
          </a:p>
          <a:p>
            <a:r>
              <a:rPr lang="en-US" sz="1200" dirty="0" smtClean="0"/>
              <a:t>Design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914141" y="3694358"/>
            <a:ext cx="154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Create paper model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4613902" y="4559241"/>
            <a:ext cx="17486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Cut dress-material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5378263" y="3971357"/>
            <a:ext cx="196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Sew the pieces together </a:t>
            </a:r>
            <a:endParaRPr lang="en-US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580" y="2512785"/>
            <a:ext cx="2134491" cy="396522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9300" y="5512907"/>
            <a:ext cx="1618702" cy="101168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1441" y="5512907"/>
            <a:ext cx="1618702" cy="101168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3672" y="5466323"/>
            <a:ext cx="1618702" cy="101168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559550" y="4836240"/>
            <a:ext cx="1968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Add </a:t>
            </a:r>
          </a:p>
          <a:p>
            <a:pPr algn="ctr"/>
            <a:r>
              <a:rPr lang="en-US" sz="1200" dirty="0" smtClean="0"/>
              <a:t>applications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14585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Exercise – Lecture 6</a:t>
            </a:r>
            <a:r>
              <a:rPr lang="en-US" dirty="0"/>
              <a:t/>
            </a:r>
            <a:br>
              <a:rPr lang="en-US" dirty="0"/>
            </a:br>
            <a:r>
              <a:rPr lang="en-US" b="1" i="1" dirty="0" smtClean="0">
                <a:solidFill>
                  <a:srgbClr val="F79646"/>
                </a:solidFill>
              </a:rPr>
              <a:t>Controlling Projects</a:t>
            </a:r>
            <a:endParaRPr lang="en-US" b="1" i="1" dirty="0">
              <a:solidFill>
                <a:schemeClr val="accent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358" y="2032000"/>
            <a:ext cx="5152370" cy="442836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01700" y="1633835"/>
            <a:ext cx="69904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</a:rPr>
              <a:t>Create the S-curve on the basis of the Baseline plan</a:t>
            </a:r>
            <a:endParaRPr lang="en-US" b="1" dirty="0" smtClean="0">
              <a:latin typeface="Calibri" charset="0"/>
              <a:ea typeface="ＭＳ Ｐゴシック" charset="0"/>
            </a:endParaRPr>
          </a:p>
          <a:p>
            <a:pPr algn="ctr">
              <a:spcBef>
                <a:spcPct val="0"/>
              </a:spcBef>
            </a:pPr>
            <a:endParaRPr lang="en-US" b="1" dirty="0"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192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Exercise – Lecture </a:t>
            </a:r>
            <a:r>
              <a:rPr lang="en-US" dirty="0"/>
              <a:t>6</a:t>
            </a:r>
            <a:br>
              <a:rPr lang="en-US" dirty="0"/>
            </a:br>
            <a:r>
              <a:rPr lang="en-US" b="1" i="1" dirty="0" smtClean="0">
                <a:solidFill>
                  <a:srgbClr val="F79646"/>
                </a:solidFill>
              </a:rPr>
              <a:t>Controlling Projects</a:t>
            </a:r>
            <a:endParaRPr lang="en-US" b="1" i="1" dirty="0">
              <a:solidFill>
                <a:schemeClr val="accent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929" y="2343116"/>
            <a:ext cx="4680857" cy="414149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01700" y="1633835"/>
            <a:ext cx="69904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</a:rPr>
              <a:t>Hint: move at the end of each month to calculate the Project </a:t>
            </a:r>
            <a:r>
              <a:rPr lang="en-US" dirty="0" smtClean="0">
                <a:latin typeface="Calibri" charset="0"/>
                <a:ea typeface="ＭＳ Ｐゴシック" charset="0"/>
              </a:rPr>
              <a:t>status, assuming linear distribution of $ in the activities </a:t>
            </a:r>
            <a:endParaRPr lang="en-US" b="1" dirty="0" smtClean="0">
              <a:latin typeface="Calibri" charset="0"/>
              <a:ea typeface="ＭＳ Ｐゴシック" charset="0"/>
            </a:endParaRPr>
          </a:p>
          <a:p>
            <a:pPr algn="ctr">
              <a:spcBef>
                <a:spcPct val="0"/>
              </a:spcBef>
            </a:pPr>
            <a:endParaRPr lang="en-US" b="1" dirty="0"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968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Exercise – Lecture </a:t>
            </a:r>
            <a:r>
              <a:rPr lang="en-US" dirty="0"/>
              <a:t>6</a:t>
            </a:r>
            <a:br>
              <a:rPr lang="en-US" dirty="0"/>
            </a:br>
            <a:r>
              <a:rPr lang="en-US" b="1" i="1" dirty="0" smtClean="0">
                <a:solidFill>
                  <a:srgbClr val="F79646"/>
                </a:solidFill>
              </a:rPr>
              <a:t>Controlling Projects</a:t>
            </a:r>
            <a:endParaRPr lang="en-US" b="1" i="1" dirty="0">
              <a:solidFill>
                <a:schemeClr val="accent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71" y="1868713"/>
            <a:ext cx="5170714" cy="45793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77857" y="2041071"/>
            <a:ext cx="195942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CV=</a:t>
            </a:r>
          </a:p>
          <a:p>
            <a:endParaRPr lang="en-US" dirty="0" smtClean="0"/>
          </a:p>
          <a:p>
            <a:r>
              <a:rPr lang="en-US" dirty="0" smtClean="0"/>
              <a:t>SV=</a:t>
            </a:r>
          </a:p>
          <a:p>
            <a:endParaRPr lang="en-US" dirty="0"/>
          </a:p>
          <a:p>
            <a:r>
              <a:rPr lang="en-US" dirty="0" smtClean="0"/>
              <a:t>SPI=</a:t>
            </a:r>
          </a:p>
          <a:p>
            <a:endParaRPr lang="en-US" dirty="0"/>
          </a:p>
          <a:p>
            <a:r>
              <a:rPr lang="en-US" dirty="0" smtClean="0"/>
              <a:t>CPI=</a:t>
            </a:r>
          </a:p>
          <a:p>
            <a:endParaRPr lang="en-US" dirty="0"/>
          </a:p>
          <a:p>
            <a:r>
              <a:rPr lang="en-US" dirty="0" smtClean="0"/>
              <a:t>BAC=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104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Exercise – Lecture </a:t>
            </a:r>
            <a:r>
              <a:rPr lang="en-US" dirty="0"/>
              <a:t>6</a:t>
            </a:r>
            <a:br>
              <a:rPr lang="en-US" dirty="0"/>
            </a:br>
            <a:r>
              <a:rPr lang="en-US" b="1" i="1" dirty="0" smtClean="0">
                <a:solidFill>
                  <a:srgbClr val="F79646"/>
                </a:solidFill>
              </a:rPr>
              <a:t>Controlling Projects</a:t>
            </a:r>
            <a:endParaRPr lang="en-US" b="1" i="1" dirty="0">
              <a:solidFill>
                <a:schemeClr val="accent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299" y="1787071"/>
            <a:ext cx="5375032" cy="46672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77857" y="2041071"/>
            <a:ext cx="195942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CV=</a:t>
            </a:r>
          </a:p>
          <a:p>
            <a:endParaRPr lang="en-US" dirty="0" smtClean="0"/>
          </a:p>
          <a:p>
            <a:r>
              <a:rPr lang="en-US" dirty="0" smtClean="0"/>
              <a:t>SV=</a:t>
            </a:r>
          </a:p>
          <a:p>
            <a:endParaRPr lang="en-US" dirty="0"/>
          </a:p>
          <a:p>
            <a:r>
              <a:rPr lang="en-US" dirty="0" smtClean="0"/>
              <a:t>SPI=</a:t>
            </a:r>
          </a:p>
          <a:p>
            <a:endParaRPr lang="en-US" dirty="0"/>
          </a:p>
          <a:p>
            <a:r>
              <a:rPr lang="en-US" dirty="0" smtClean="0"/>
              <a:t>CPI=</a:t>
            </a:r>
          </a:p>
          <a:p>
            <a:endParaRPr lang="en-US" dirty="0"/>
          </a:p>
          <a:p>
            <a:r>
              <a:rPr lang="en-US" dirty="0" smtClean="0"/>
              <a:t>BAC=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00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Exercise – Lecture 6</a:t>
            </a:r>
            <a:r>
              <a:rPr lang="en-US" dirty="0"/>
              <a:t/>
            </a:r>
            <a:br>
              <a:rPr lang="en-US" dirty="0"/>
            </a:br>
            <a:r>
              <a:rPr lang="en-US" b="1" i="1" dirty="0" smtClean="0">
                <a:solidFill>
                  <a:srgbClr val="F79646"/>
                </a:solidFill>
              </a:rPr>
              <a:t>Controlling Projects</a:t>
            </a:r>
            <a:endParaRPr lang="en-US" b="1" i="1" dirty="0">
              <a:solidFill>
                <a:schemeClr val="accent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243" y="1732643"/>
            <a:ext cx="2594194" cy="22134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1732643"/>
            <a:ext cx="2545303" cy="22140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0433" y="1732643"/>
            <a:ext cx="2498416" cy="21771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900" y="4272643"/>
            <a:ext cx="2561537" cy="2211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9000" y="4272643"/>
            <a:ext cx="2633139" cy="227055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8387" y="4272643"/>
            <a:ext cx="2583226" cy="225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743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8324</TotalTime>
  <Words>179</Words>
  <Application>Microsoft Macintosh PowerPoint</Application>
  <PresentationFormat>On-screen Show (4:3)</PresentationFormat>
  <Paragraphs>64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Clarity</vt:lpstr>
      <vt:lpstr>Elements of Project Management and operational planning, Applied to SCIENTIFIC projects: focus on Quality and Project Risks MANAGEMENT</vt:lpstr>
      <vt:lpstr>Exercise – Lecture 6 Controlling Projects</vt:lpstr>
      <vt:lpstr>Exercise – Lecture 6 Controlling Projects</vt:lpstr>
      <vt:lpstr>Exercise – Lecture 6 Controlling Projects</vt:lpstr>
      <vt:lpstr>Exercise – Lecture 6 Controlling Projects</vt:lpstr>
      <vt:lpstr>Exercise – Lecture 6 Controlling Projects</vt:lpstr>
      <vt:lpstr>Exercise – Lecture 6 Controlling Projects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Fondamenti di Project Management  E PIANIFICAZIONE OPERAZIONALE  PER la Gestione DI PROGETTI DI RICERCA</dc:title>
  <dc:creator>Luisella Lari</dc:creator>
  <cp:lastModifiedBy>Luisella Lari</cp:lastModifiedBy>
  <cp:revision>293</cp:revision>
  <cp:lastPrinted>2013-06-05T03:17:47Z</cp:lastPrinted>
  <dcterms:created xsi:type="dcterms:W3CDTF">2013-03-24T19:55:28Z</dcterms:created>
  <dcterms:modified xsi:type="dcterms:W3CDTF">2014-09-14T18:10:09Z</dcterms:modified>
</cp:coreProperties>
</file>