
<file path=[Content_Types].xml><?xml version="1.0" encoding="utf-8"?>
<Types xmlns="http://schemas.openxmlformats.org/package/2006/content-types">
  <Default Extension="xml" ContentType="application/xml"/>
  <Default Extension="pdf" ContentType="application/pd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7" r:id="rId2"/>
    <p:sldId id="284" r:id="rId3"/>
    <p:sldId id="322" r:id="rId4"/>
    <p:sldId id="326" r:id="rId5"/>
    <p:sldId id="324" r:id="rId6"/>
    <p:sldId id="339" r:id="rId7"/>
    <p:sldId id="330" r:id="rId8"/>
    <p:sldId id="329" r:id="rId9"/>
    <p:sldId id="333" r:id="rId10"/>
    <p:sldId id="332" r:id="rId11"/>
    <p:sldId id="334" r:id="rId12"/>
    <p:sldId id="337" r:id="rId13"/>
    <p:sldId id="335" r:id="rId14"/>
    <p:sldId id="331" r:id="rId15"/>
    <p:sldId id="313" r:id="rId16"/>
    <p:sldId id="340" r:id="rId17"/>
    <p:sldId id="283" r:id="rId18"/>
    <p:sldId id="321" r:id="rId19"/>
    <p:sldId id="328" r:id="rId20"/>
    <p:sldId id="320" r:id="rId21"/>
    <p:sldId id="3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7FF"/>
    <a:srgbClr val="FD7E2C"/>
    <a:srgbClr val="FFD825"/>
    <a:srgbClr val="9900FF"/>
    <a:srgbClr val="43B249"/>
    <a:srgbClr val="FF48DF"/>
    <a:srgbClr val="45F1FF"/>
    <a:srgbClr val="53DC5B"/>
    <a:srgbClr val="104282"/>
    <a:srgbClr val="0B3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6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5ADE5-AFAF-5E4D-9473-7829EE2F1968}" type="datetime1">
              <a:rPr lang="en-US" smtClean="0"/>
              <a:t>16.12.18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E0C92-9F1E-5B4A-BAAF-6A444ACC5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196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2D62-B451-F44B-A912-5DEF7C9E583F}" type="datetime1">
              <a:rPr lang="en-US" smtClean="0"/>
              <a:t>16.12.18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31835-0993-E74E-8C2A-AD6BCD434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56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04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EC2A5-0E19-5541-A927-BEFB9C6FE3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7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EC2A5-0E19-5541-A927-BEFB9C6FE3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7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EC2A5-0E19-5541-A927-BEFB9C6FE3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81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EC2A5-0E19-5541-A927-BEFB9C6FE3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7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1835-0993-E74E-8C2A-AD6BCD4346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0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  <a:prstGeom prst="rect">
            <a:avLst/>
          </a:prstGeo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  <a:prstGeom prst="rect">
            <a:avLst/>
          </a:prstGeo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2765964"/>
            <a:ext cx="1221946" cy="1261931"/>
          </a:xfrm>
          <a:prstGeom prst="rect">
            <a:avLst/>
          </a:prstGeom>
        </p:spPr>
      </p:pic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  <a:prstGeom prst="rect">
            <a:avLst/>
          </a:prstGeo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  <a:prstGeom prst="rect">
            <a:avLst/>
          </a:prstGeo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61755" y="63692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68728" y="6356350"/>
            <a:ext cx="4909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4"/>
          <p:cNvPicPr>
            <a:picLocks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4882" y="26446"/>
            <a:ext cx="1774344" cy="75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ERN_logo_white.jpg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" y="24378"/>
            <a:ext cx="799987" cy="7827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gif"/><Relationship Id="rId7" Type="http://schemas.openxmlformats.org/officeDocument/2006/relationships/image" Target="../media/image11.gif"/><Relationship Id="rId8" Type="http://schemas.openxmlformats.org/officeDocument/2006/relationships/image" Target="../media/image12.png"/><Relationship Id="rId9" Type="http://schemas.openxmlformats.org/officeDocument/2006/relationships/image" Target="../media/image13.jpe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33.em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5" Type="http://schemas.openxmlformats.org/officeDocument/2006/relationships/image" Target="../media/image29.pn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9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df"/><Relationship Id="rId8" Type="http://schemas.openxmlformats.org/officeDocument/2006/relationships/image" Target="../media/image43.png"/><Relationship Id="rId9" Type="http://schemas.microsoft.com/office/2007/relationships/hdphoto" Target="../media/hdphoto1.wdp"/><Relationship Id="rId1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jpeg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jpeg"/><Relationship Id="rId10" Type="http://schemas.openxmlformats.org/officeDocument/2006/relationships/image" Target="../media/image23.emf"/><Relationship Id="rId11" Type="http://schemas.openxmlformats.org/officeDocument/2006/relationships/image" Target="../media/image24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31.emf"/><Relationship Id="rId5" Type="http://schemas.openxmlformats.org/officeDocument/2006/relationships/image" Target="../media/image22.jpe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2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197"/>
            <a:ext cx="8496300" cy="2377755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cs typeface="Times New Roman"/>
              </a:rPr>
              <a:t>“</a:t>
            </a:r>
            <a:r>
              <a:rPr lang="en-US" sz="3200" b="1" dirty="0"/>
              <a:t>Crystal high quality positrons extraction from the DAΦNE accelerator </a:t>
            </a:r>
            <a:r>
              <a:rPr lang="en-US" sz="3200" b="1" dirty="0" smtClean="0"/>
              <a:t>ring</a:t>
            </a:r>
            <a:r>
              <a:rPr lang="en-US" sz="3200" b="1" i="1" dirty="0" smtClean="0"/>
              <a:t>” </a:t>
            </a:r>
            <a:endParaRPr lang="en-US" sz="32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675442" y="4648200"/>
            <a:ext cx="5677857" cy="1295400"/>
          </a:xfrm>
          <a:noFill/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sz="2400" dirty="0" smtClean="0"/>
              <a:t>Marco Garattini  </a:t>
            </a:r>
          </a:p>
          <a:p>
            <a:pPr algn="ctr"/>
            <a:r>
              <a:rPr lang="en-US" sz="2400" dirty="0" smtClean="0"/>
              <a:t>CERN / Imperial College London </a:t>
            </a:r>
          </a:p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UA9 Collaboration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600" y="3086042"/>
            <a:ext cx="89534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DAΦNE-TF Workshop</a:t>
            </a:r>
          </a:p>
          <a:p>
            <a:pPr algn="ctr"/>
            <a:r>
              <a:rPr lang="en-US" sz="2400" b="1" dirty="0" smtClean="0"/>
              <a:t>“DAΦNE as an open Accelerator Test Facility in year 2020”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104282"/>
                </a:solidFill>
              </a:rPr>
              <a:t>INFN-LNF (</a:t>
            </a:r>
            <a:r>
              <a:rPr lang="en-US" dirty="0" err="1" smtClean="0"/>
              <a:t>Frascati</a:t>
            </a:r>
            <a:r>
              <a:rPr lang="en-US" dirty="0" smtClean="0"/>
              <a:t>), Italia (17 </a:t>
            </a:r>
            <a:r>
              <a:rPr lang="en-US" i="1" dirty="0" smtClean="0"/>
              <a:t>December 2018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 descr="2015-01-13_CERN_ENdept 13% h12mm 300d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" y="-1794"/>
            <a:ext cx="2207500" cy="829271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/>
          <p:cNvGrpSpPr/>
          <p:nvPr/>
        </p:nvGrpSpPr>
        <p:grpSpPr>
          <a:xfrm>
            <a:off x="2780437" y="111571"/>
            <a:ext cx="3838354" cy="1431811"/>
            <a:chOff x="1435395" y="3560766"/>
            <a:chExt cx="3838354" cy="1431811"/>
          </a:xfrm>
        </p:grpSpPr>
        <p:pic>
          <p:nvPicPr>
            <p:cNvPr id="11" name="Picture 10" descr="logo_imperial_college_lond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0930" y="4519141"/>
              <a:ext cx="1231228" cy="322465"/>
            </a:xfrm>
            <a:prstGeom prst="rect">
              <a:avLst/>
            </a:prstGeom>
          </p:spPr>
        </p:pic>
        <p:pic>
          <p:nvPicPr>
            <p:cNvPr id="12" name="Picture 11" descr="lal_logo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1055" y="4268577"/>
              <a:ext cx="1088234" cy="724000"/>
            </a:xfrm>
            <a:prstGeom prst="rect">
              <a:avLst/>
            </a:prstGeom>
          </p:spPr>
        </p:pic>
        <p:pic>
          <p:nvPicPr>
            <p:cNvPr id="13" name="Picture 12" descr="logoihep70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0127" y="3632527"/>
              <a:ext cx="572030" cy="572031"/>
            </a:xfrm>
            <a:prstGeom prst="rect">
              <a:avLst/>
            </a:prstGeom>
          </p:spPr>
        </p:pic>
        <p:pic>
          <p:nvPicPr>
            <p:cNvPr id="14" name="Picture 13" descr="logo0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9646" y="4239320"/>
              <a:ext cx="723999" cy="724000"/>
            </a:xfrm>
            <a:prstGeom prst="rect">
              <a:avLst/>
            </a:prstGeom>
          </p:spPr>
        </p:pic>
        <p:pic>
          <p:nvPicPr>
            <p:cNvPr id="15" name="Picture 14" descr="images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19647" y="3632527"/>
              <a:ext cx="893798" cy="572031"/>
            </a:xfrm>
            <a:prstGeom prst="rect">
              <a:avLst/>
            </a:prstGeom>
          </p:spPr>
        </p:pic>
        <p:pic>
          <p:nvPicPr>
            <p:cNvPr id="16" name="Picture 15" descr="images-1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13444" y="3560766"/>
              <a:ext cx="895845" cy="78025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10930" y="3632527"/>
              <a:ext cx="574784" cy="574784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1435395" y="3560766"/>
              <a:ext cx="3838354" cy="1431811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418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-889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/>
              <a:t>E</a:t>
            </a:r>
            <a:r>
              <a:rPr lang="en-US" sz="3200" b="1" i="1" dirty="0" smtClean="0"/>
              <a:t>xtraction for </a:t>
            </a:r>
            <a:r>
              <a:rPr lang="en-US" sz="3200" b="1" i="1" dirty="0"/>
              <a:t>DAΦNE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146" y="717488"/>
            <a:ext cx="9115854" cy="544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The most common </a:t>
            </a:r>
            <a:r>
              <a:rPr lang="en-US" dirty="0" smtClean="0">
                <a:solidFill>
                  <a:srgbClr val="FF0000"/>
                </a:solidFill>
              </a:rPr>
              <a:t>and effective approach </a:t>
            </a:r>
            <a:r>
              <a:rPr lang="en-US" dirty="0"/>
              <a:t>to </a:t>
            </a:r>
            <a:r>
              <a:rPr lang="en-US" dirty="0" smtClean="0"/>
              <a:t>extract slowly from </a:t>
            </a:r>
            <a:r>
              <a:rPr lang="en-US" dirty="0"/>
              <a:t>a circular accelerator is to use a resonant </a:t>
            </a:r>
            <a:r>
              <a:rPr lang="en-US" dirty="0" smtClean="0"/>
              <a:t>technique: </a:t>
            </a:r>
            <a:r>
              <a:rPr lang="en-US" dirty="0" smtClean="0">
                <a:solidFill>
                  <a:srgbClr val="FF0000"/>
                </a:solidFill>
              </a:rPr>
              <a:t>Resonant multi-turn slow </a:t>
            </a:r>
            <a:r>
              <a:rPr lang="en-US" dirty="0" smtClean="0">
                <a:solidFill>
                  <a:srgbClr val="FF0000"/>
                </a:solidFill>
              </a:rPr>
              <a:t>extraction                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                                                    </a:t>
            </a:r>
            <a:r>
              <a:rPr lang="en-US" sz="1600" dirty="0" smtClean="0">
                <a:solidFill>
                  <a:srgbClr val="008000"/>
                </a:solidFill>
              </a:rPr>
              <a:t>  (see S. </a:t>
            </a:r>
            <a:r>
              <a:rPr lang="en-US" sz="1600" dirty="0" err="1" smtClean="0">
                <a:solidFill>
                  <a:srgbClr val="008000"/>
                </a:solidFill>
              </a:rPr>
              <a:t>Guiducci’s</a:t>
            </a:r>
            <a:r>
              <a:rPr lang="en-US" sz="1600" dirty="0" smtClean="0">
                <a:solidFill>
                  <a:srgbClr val="008000"/>
                </a:solidFill>
              </a:rPr>
              <a:t> talk)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proposed crystal scenario, instead, foreseen a non-resonant technique: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FF0000"/>
                </a:solidFill>
              </a:rPr>
              <a:t>Non-resonant multi-turn crystal slow extraction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- It might </a:t>
            </a:r>
            <a:r>
              <a:rPr lang="en-US" dirty="0">
                <a:solidFill>
                  <a:srgbClr val="008000"/>
                </a:solidFill>
              </a:rPr>
              <a:t>provide a </a:t>
            </a:r>
            <a:r>
              <a:rPr lang="en-US" dirty="0">
                <a:solidFill>
                  <a:srgbClr val="FF0000"/>
                </a:solidFill>
              </a:rPr>
              <a:t>continuous multi-turn extraction </a:t>
            </a:r>
            <a:r>
              <a:rPr lang="en-US" dirty="0">
                <a:solidFill>
                  <a:srgbClr val="008000"/>
                </a:solidFill>
              </a:rPr>
              <a:t>with high-efficiency and </a:t>
            </a:r>
            <a:r>
              <a:rPr lang="en-US" dirty="0" smtClean="0">
                <a:solidFill>
                  <a:srgbClr val="008000"/>
                </a:solidFill>
              </a:rPr>
              <a:t>                   a </a:t>
            </a:r>
            <a:r>
              <a:rPr lang="en-US" dirty="0">
                <a:solidFill>
                  <a:srgbClr val="FF0000"/>
                </a:solidFill>
              </a:rPr>
              <a:t>better spill quality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in a </a:t>
            </a:r>
            <a:r>
              <a:rPr lang="en-US" dirty="0">
                <a:solidFill>
                  <a:srgbClr val="FF0000"/>
                </a:solidFill>
              </a:rPr>
              <a:t>simpler</a:t>
            </a:r>
            <a:r>
              <a:rPr lang="en-US" dirty="0">
                <a:solidFill>
                  <a:srgbClr val="008000"/>
                </a:solidFill>
              </a:rPr>
              <a:t> and </a:t>
            </a:r>
            <a:r>
              <a:rPr lang="en-US" dirty="0">
                <a:solidFill>
                  <a:srgbClr val="FF0000"/>
                </a:solidFill>
              </a:rPr>
              <a:t>cheaper</a:t>
            </a:r>
            <a:r>
              <a:rPr lang="en-US" dirty="0">
                <a:solidFill>
                  <a:srgbClr val="008000"/>
                </a:solidFill>
              </a:rPr>
              <a:t> way than </a:t>
            </a:r>
            <a:r>
              <a:rPr lang="en-US" dirty="0" smtClean="0">
                <a:solidFill>
                  <a:srgbClr val="008000"/>
                </a:solidFill>
              </a:rPr>
              <a:t>resonant extraction</a:t>
            </a:r>
          </a:p>
          <a:p>
            <a:endParaRPr lang="en-US" sz="1200" dirty="0" smtClean="0"/>
          </a:p>
          <a:p>
            <a:r>
              <a:rPr lang="en-US" dirty="0" smtClean="0"/>
              <a:t>- This </a:t>
            </a:r>
            <a:r>
              <a:rPr lang="en-US" dirty="0"/>
              <a:t>can allow getting a better control of the extraction </a:t>
            </a:r>
            <a:r>
              <a:rPr lang="en-US" dirty="0" smtClean="0"/>
              <a:t>duration, a </a:t>
            </a:r>
            <a:r>
              <a:rPr lang="en-US" dirty="0"/>
              <a:t>more collimated extracted </a:t>
            </a:r>
            <a:r>
              <a:rPr lang="en-US" dirty="0" smtClean="0"/>
              <a:t>beam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the septum could be not strictly necessary</a:t>
            </a:r>
          </a:p>
          <a:p>
            <a:endParaRPr lang="en-US" sz="1200" dirty="0" smtClean="0"/>
          </a:p>
          <a:p>
            <a:r>
              <a:rPr lang="en-US" dirty="0" smtClean="0"/>
              <a:t>- At </a:t>
            </a:r>
            <a:r>
              <a:rPr lang="en-US" dirty="0"/>
              <a:t>the same time, </a:t>
            </a:r>
            <a:r>
              <a:rPr lang="en-US" dirty="0">
                <a:solidFill>
                  <a:srgbClr val="FF0000"/>
                </a:solidFill>
              </a:rPr>
              <a:t>crystals </a:t>
            </a:r>
            <a:r>
              <a:rPr lang="en-US" dirty="0" smtClean="0">
                <a:solidFill>
                  <a:srgbClr val="FF0000"/>
                </a:solidFill>
              </a:rPr>
              <a:t>could </a:t>
            </a:r>
            <a:r>
              <a:rPr lang="en-US" dirty="0">
                <a:solidFill>
                  <a:srgbClr val="FF0000"/>
                </a:solidFill>
              </a:rPr>
              <a:t>support the resonant approach</a:t>
            </a:r>
            <a:r>
              <a:rPr lang="en-US" dirty="0"/>
              <a:t> strongly contributing to extract particles towards the extraction </a:t>
            </a:r>
            <a:r>
              <a:rPr lang="en-US" dirty="0" smtClean="0"/>
              <a:t>septum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crystal-resonant hybrid </a:t>
            </a:r>
            <a:r>
              <a:rPr lang="en-US" dirty="0" smtClean="0">
                <a:solidFill>
                  <a:srgbClr val="FF0000"/>
                </a:solidFill>
              </a:rPr>
              <a:t>extraction </a:t>
            </a:r>
            <a:endParaRPr lang="en-US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142446" y="1578130"/>
            <a:ext cx="8887254" cy="758399"/>
            <a:chOff x="2746" y="895288"/>
            <a:chExt cx="8887254" cy="758399"/>
          </a:xfrm>
        </p:grpSpPr>
        <p:sp>
          <p:nvSpPr>
            <p:cNvPr id="15" name="TextBox 14"/>
            <p:cNvSpPr txBox="1"/>
            <p:nvPr/>
          </p:nvSpPr>
          <p:spPr>
            <a:xfrm>
              <a:off x="2746" y="902946"/>
              <a:ext cx="2334054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Unstable region in the phase space acting on </a:t>
              </a:r>
              <a:r>
                <a:rPr lang="en-US" sz="1400" dirty="0" err="1" smtClean="0"/>
                <a:t>sextupoles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00400" y="895288"/>
              <a:ext cx="2184399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driving the tune towards the resonant </a:t>
              </a:r>
              <a:r>
                <a:rPr lang="en-US" sz="1400" dirty="0" smtClean="0"/>
                <a:t>value </a:t>
              </a:r>
            </a:p>
            <a:p>
              <a:pPr algn="ctr"/>
              <a:r>
                <a:rPr lang="en-US" sz="1400" dirty="0" smtClean="0"/>
                <a:t>(e.g. 3</a:t>
              </a:r>
              <a:r>
                <a:rPr lang="en-US" sz="1400" baseline="30000" dirty="0" smtClean="0"/>
                <a:t>rd</a:t>
              </a:r>
              <a:r>
                <a:rPr lang="en-US" sz="1400" dirty="0" smtClean="0"/>
                <a:t> order)</a:t>
              </a:r>
              <a:endParaRPr lang="en-US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84900" y="915023"/>
              <a:ext cx="2705100" cy="73866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gradually eject particles along the unstable </a:t>
              </a:r>
              <a:r>
                <a:rPr lang="en-US" sz="1400" dirty="0" err="1"/>
                <a:t>separatrix</a:t>
              </a:r>
              <a:r>
                <a:rPr lang="en-US" sz="1400" dirty="0"/>
                <a:t> of the </a:t>
              </a:r>
              <a:endParaRPr lang="en-US" sz="1400" dirty="0" smtClean="0"/>
            </a:p>
            <a:p>
              <a:pPr algn="ctr"/>
              <a:r>
                <a:rPr lang="en-US" sz="1400" dirty="0" smtClean="0"/>
                <a:t>phase</a:t>
              </a:r>
              <a:r>
                <a:rPr lang="en-US" sz="1400" dirty="0"/>
                <a:t>-</a:t>
              </a:r>
              <a:r>
                <a:rPr lang="en-US" sz="1400" dirty="0" smtClean="0"/>
                <a:t>space</a:t>
              </a:r>
              <a:endParaRPr lang="en-US" sz="1400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2614936" y="1017576"/>
              <a:ext cx="330200" cy="44897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5626100" y="1017576"/>
              <a:ext cx="330200" cy="44897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7850" y="3152930"/>
            <a:ext cx="8823750" cy="746322"/>
            <a:chOff x="28148" y="895288"/>
            <a:chExt cx="5429919" cy="746322"/>
          </a:xfrm>
        </p:grpSpPr>
        <p:sp>
          <p:nvSpPr>
            <p:cNvPr id="24" name="TextBox 23"/>
            <p:cNvSpPr txBox="1"/>
            <p:nvPr/>
          </p:nvSpPr>
          <p:spPr>
            <a:xfrm>
              <a:off x="28148" y="902946"/>
              <a:ext cx="2327258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The beam halo population is steadily sustained by injecting random noise (transverse or longitudinal) properly tuned    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79885" y="895288"/>
              <a:ext cx="2278182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 bent crystal properly oriented intercepts the diffusive halo and kicks it by coherent deflection through the inter-planar potential  </a:t>
              </a:r>
              <a:endParaRPr lang="en-US" sz="1400" dirty="0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640336" y="1017576"/>
              <a:ext cx="330200" cy="44897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946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-635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/>
              <a:t>Crystal extraction solutions</a:t>
            </a:r>
            <a:endParaRPr lang="en-US" sz="3600" b="1" i="1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176927"/>
              </p:ext>
            </p:extLst>
          </p:nvPr>
        </p:nvGraphicFramePr>
        <p:xfrm>
          <a:off x="0" y="1612901"/>
          <a:ext cx="9156700" cy="44954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600"/>
                <a:gridCol w="2933700"/>
                <a:gridCol w="3251200"/>
                <a:gridCol w="2743200"/>
              </a:tblGrid>
              <a:tr h="149859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Muti</a:t>
                      </a:r>
                      <a:r>
                        <a:rPr lang="en-US" sz="1600" dirty="0" smtClean="0"/>
                        <a:t>-Volume Reflection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Planar Channeling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Mirroring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- Larger angular acceptance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-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Higher efficiency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- More standard crystal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- </a:t>
                      </a: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Larger </a:t>
                      </a: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deflection angle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- Multi-turn</a:t>
                      </a:r>
                      <a:r>
                        <a:rPr lang="en-US" sz="1600" b="1" baseline="0" dirty="0" smtClean="0">
                          <a:solidFill>
                            <a:srgbClr val="008000"/>
                          </a:solidFill>
                        </a:rPr>
                        <a:t> extraction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- Multi-turn</a:t>
                      </a:r>
                      <a:r>
                        <a:rPr lang="en-US" sz="1600" b="1" baseline="0" dirty="0" smtClean="0">
                          <a:solidFill>
                            <a:srgbClr val="008000"/>
                          </a:solidFill>
                        </a:rPr>
                        <a:t> extraction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008000"/>
                          </a:solidFill>
                        </a:rPr>
                        <a:t>- </a:t>
                      </a:r>
                      <a:r>
                        <a:rPr lang="en-US" sz="1600" b="0" dirty="0" smtClean="0">
                          <a:solidFill>
                            <a:srgbClr val="008000"/>
                          </a:solidFill>
                        </a:rPr>
                        <a:t>No bending needed</a:t>
                      </a:r>
                      <a:endParaRPr lang="en-US" sz="1600" b="1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- Simpler operation procedure??? </a:t>
                      </a: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(</a:t>
                      </a:r>
                      <a:r>
                        <a:rPr lang="en-US" sz="1600" b="1" dirty="0" err="1" smtClean="0">
                          <a:solidFill>
                            <a:srgbClr val="008000"/>
                          </a:solidFill>
                        </a:rPr>
                        <a:t>T.b.i</a:t>
                      </a:r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.)</a:t>
                      </a:r>
                      <a:endParaRPr lang="en-US" sz="1600" b="1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154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- Smaller deflection angle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- No multi-turn extraction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- More complex crystal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- Smaller angular acceptance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- Lower efficiency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- Thin crystal technology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(&lt;100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- Smaller 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angular acceptance</a:t>
                      </a:r>
                      <a:endParaRPr lang="en-US" sz="16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-  Extreme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thin crystal technology (~1 µm)</a:t>
                      </a:r>
                    </a:p>
                  </a:txBody>
                  <a:tcPr/>
                </a:tc>
              </a:tr>
              <a:tr h="380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Basic solution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Upgraded solution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600" b="1" dirty="0" smtClean="0">
                          <a:solidFill>
                            <a:srgbClr val="9900FF"/>
                          </a:solidFill>
                        </a:rPr>
                        <a:t>Exotic but</a:t>
                      </a:r>
                      <a:r>
                        <a:rPr lang="en-US" sz="1600" b="1" baseline="0" dirty="0" smtClean="0">
                          <a:solidFill>
                            <a:srgbClr val="9900FF"/>
                          </a:solidFill>
                        </a:rPr>
                        <a:t> appealing</a:t>
                      </a:r>
                      <a:endParaRPr lang="en-US" sz="1600" b="1" dirty="0">
                        <a:solidFill>
                          <a:srgbClr val="99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180118" y="3472245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Pro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74632" y="478815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full_CH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602" y="1938270"/>
            <a:ext cx="1863998" cy="1067432"/>
          </a:xfrm>
          <a:prstGeom prst="rect">
            <a:avLst/>
          </a:prstGeom>
        </p:spPr>
      </p:pic>
      <p:pic>
        <p:nvPicPr>
          <p:cNvPr id="3" name="Picture 2" descr="Untitled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000672"/>
            <a:ext cx="2457450" cy="933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13" y="1938270"/>
            <a:ext cx="1826388" cy="1067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05" y="824468"/>
            <a:ext cx="189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Crystal general parameters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8300" y="845646"/>
            <a:ext cx="36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Angle: </a:t>
            </a:r>
            <a:r>
              <a:rPr lang="en-US" dirty="0" smtClean="0"/>
              <a:t>~</a:t>
            </a:r>
            <a:r>
              <a:rPr lang="en-US" smtClean="0"/>
              <a:t>mrad</a:t>
            </a:r>
            <a:endParaRPr lang="en-US" dirty="0" smtClean="0"/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Critical angle (0.5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): </a:t>
            </a:r>
            <a:r>
              <a:rPr lang="en-US" dirty="0" smtClean="0"/>
              <a:t>~300µrad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30400" y="835010"/>
            <a:ext cx="3468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Material: </a:t>
            </a:r>
            <a:r>
              <a:rPr lang="en-US" dirty="0"/>
              <a:t>silicon (or Germanium)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Thickness: </a:t>
            </a:r>
            <a:r>
              <a:rPr lang="en-US" dirty="0" smtClean="0">
                <a:solidFill>
                  <a:srgbClr val="0055A0"/>
                </a:solidFill>
              </a:rPr>
              <a:t>1 </a:t>
            </a:r>
            <a:r>
              <a:rPr lang="mr-IN" dirty="0" smtClean="0">
                <a:solidFill>
                  <a:srgbClr val="0055A0"/>
                </a:solidFill>
              </a:rPr>
              <a:t>–</a:t>
            </a:r>
            <a:r>
              <a:rPr lang="en-US" dirty="0" smtClean="0">
                <a:solidFill>
                  <a:srgbClr val="0055A0"/>
                </a:solidFill>
              </a:rPr>
              <a:t> 100 µm</a:t>
            </a:r>
            <a:endParaRPr lang="en-US" dirty="0">
              <a:solidFill>
                <a:srgbClr val="0055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3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-635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/>
              <a:t>Milestones</a:t>
            </a:r>
            <a:endParaRPr lang="en-US" sz="4400" b="1" i="1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46" y="775343"/>
            <a:ext cx="648695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rgbClr val="FF0000"/>
                </a:solidFill>
              </a:rPr>
              <a:t>1) Crystal </a:t>
            </a:r>
            <a:r>
              <a:rPr lang="en-US" dirty="0">
                <a:solidFill>
                  <a:srgbClr val="FF0000"/>
                </a:solidFill>
              </a:rPr>
              <a:t>extraction design and first crystal system prototypes </a:t>
            </a:r>
          </a:p>
          <a:p>
            <a:pPr lvl="0"/>
            <a:r>
              <a:rPr lang="en-US" dirty="0" smtClean="0"/>
              <a:t>- Choice </a:t>
            </a:r>
            <a:r>
              <a:rPr lang="en-US" dirty="0"/>
              <a:t>of the crystal extraction basic parameters</a:t>
            </a:r>
          </a:p>
          <a:p>
            <a:pPr lvl="0"/>
            <a:r>
              <a:rPr lang="en-US" dirty="0" smtClean="0"/>
              <a:t>- Investigation </a:t>
            </a:r>
            <a:r>
              <a:rPr lang="en-US" dirty="0"/>
              <a:t>of exotic extractions approaches</a:t>
            </a:r>
          </a:p>
          <a:p>
            <a:pPr lvl="0"/>
            <a:r>
              <a:rPr lang="en-US" dirty="0" smtClean="0"/>
              <a:t>- Design </a:t>
            </a:r>
            <a:r>
              <a:rPr lang="en-US" dirty="0"/>
              <a:t>and construction of different crystal system </a:t>
            </a:r>
            <a:r>
              <a:rPr lang="en-US" dirty="0" smtClean="0"/>
              <a:t>  </a:t>
            </a:r>
          </a:p>
          <a:p>
            <a:pPr lvl="0"/>
            <a:r>
              <a:rPr lang="en-US" dirty="0" smtClean="0"/>
              <a:t>  </a:t>
            </a:r>
            <a:r>
              <a:rPr lang="en-US" dirty="0"/>
              <a:t> </a:t>
            </a:r>
            <a:r>
              <a:rPr lang="en-US" dirty="0" smtClean="0"/>
              <a:t>prototypes</a:t>
            </a:r>
          </a:p>
          <a:p>
            <a:pPr lvl="0"/>
            <a:endParaRPr lang="en-US" dirty="0"/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 Crystal system </a:t>
            </a:r>
            <a:r>
              <a:rPr lang="en-US" dirty="0" smtClean="0">
                <a:solidFill>
                  <a:srgbClr val="FF0000"/>
                </a:solidFill>
              </a:rPr>
              <a:t>optimization </a:t>
            </a:r>
            <a:r>
              <a:rPr lang="en-US" dirty="0" smtClean="0"/>
              <a:t>- Crystal </a:t>
            </a:r>
            <a:r>
              <a:rPr lang="en-US" dirty="0"/>
              <a:t>systems prototypes characterization </a:t>
            </a:r>
            <a:endParaRPr lang="en-US" dirty="0" smtClean="0"/>
          </a:p>
          <a:p>
            <a:pPr lvl="0"/>
            <a:r>
              <a:rPr lang="en-US" dirty="0"/>
              <a:t>  </a:t>
            </a:r>
            <a:r>
              <a:rPr lang="en-US" dirty="0" smtClean="0"/>
              <a:t> in </a:t>
            </a:r>
            <a:r>
              <a:rPr lang="en-US" dirty="0"/>
              <a:t>terms of </a:t>
            </a:r>
            <a:r>
              <a:rPr lang="en-US" dirty="0" smtClean="0"/>
              <a:t>performances </a:t>
            </a:r>
            <a:r>
              <a:rPr lang="en-US" dirty="0"/>
              <a:t>and </a:t>
            </a:r>
            <a:r>
              <a:rPr lang="en-US" dirty="0" smtClean="0"/>
              <a:t>stability </a:t>
            </a:r>
            <a:r>
              <a:rPr lang="en-US" dirty="0"/>
              <a:t>at the </a:t>
            </a:r>
            <a:r>
              <a:rPr lang="en-US" dirty="0" smtClean="0"/>
              <a:t>BTF</a:t>
            </a:r>
          </a:p>
          <a:p>
            <a:pPr lvl="0"/>
            <a:r>
              <a:rPr lang="en-US" dirty="0" smtClean="0"/>
              <a:t>- Design </a:t>
            </a:r>
            <a:r>
              <a:rPr lang="en-US" dirty="0"/>
              <a:t>and construction of the final prototype</a:t>
            </a:r>
          </a:p>
          <a:p>
            <a:pPr lvl="0"/>
            <a:r>
              <a:rPr lang="en-US" dirty="0" smtClean="0"/>
              <a:t>- Test </a:t>
            </a:r>
            <a:r>
              <a:rPr lang="en-US" dirty="0"/>
              <a:t>of the final prototype at the BTF</a:t>
            </a:r>
          </a:p>
          <a:p>
            <a:pPr lvl="0"/>
            <a:r>
              <a:rPr lang="en-US" dirty="0"/>
              <a:t>             </a:t>
            </a: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) Extraction test and extracted beam commissioning </a:t>
            </a:r>
            <a:r>
              <a:rPr lang="en-US" dirty="0" smtClean="0"/>
              <a:t>	</a:t>
            </a:r>
          </a:p>
          <a:p>
            <a:pPr lvl="0"/>
            <a:r>
              <a:rPr lang="en-US" dirty="0" smtClean="0"/>
              <a:t>- Integration </a:t>
            </a:r>
            <a:r>
              <a:rPr lang="en-US" dirty="0"/>
              <a:t>of the crystal system at the DAΦNE ring </a:t>
            </a:r>
            <a:r>
              <a:rPr lang="en-US" dirty="0" smtClean="0"/>
              <a:t>  </a:t>
            </a:r>
          </a:p>
          <a:p>
            <a:pPr lvl="0"/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extraction point</a:t>
            </a:r>
          </a:p>
          <a:p>
            <a:pPr lvl="0"/>
            <a:r>
              <a:rPr lang="en-US" dirty="0" smtClean="0"/>
              <a:t>- First extraction test and beam monitoring</a:t>
            </a:r>
          </a:p>
          <a:p>
            <a:pPr lvl="0"/>
            <a:r>
              <a:rPr lang="en-US" dirty="0" smtClean="0"/>
              <a:t>- Extraction </a:t>
            </a:r>
            <a:r>
              <a:rPr lang="en-US" dirty="0"/>
              <a:t>optimization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1681" y="1353725"/>
            <a:ext cx="216511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 Crystals + holder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778500" y="1294384"/>
            <a:ext cx="55880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270500" y="3186684"/>
            <a:ext cx="55880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283200" y="4799584"/>
            <a:ext cx="55880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05500" y="4449454"/>
            <a:ext cx="32131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- Tank </a:t>
            </a:r>
            <a:r>
              <a:rPr lang="en-US" dirty="0"/>
              <a:t>for the crystal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- Angular </a:t>
            </a:r>
            <a:r>
              <a:rPr lang="en-US" dirty="0" smtClean="0"/>
              <a:t>actuator </a:t>
            </a:r>
            <a:r>
              <a:rPr lang="en-US" dirty="0" smtClean="0"/>
              <a:t>for DAΦNE </a:t>
            </a:r>
            <a:r>
              <a:rPr lang="en-US" dirty="0" smtClean="0"/>
              <a:t>- Detectors for beam 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monitoring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05499" y="2960116"/>
            <a:ext cx="321310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- Angular </a:t>
            </a:r>
            <a:r>
              <a:rPr lang="en-US" dirty="0"/>
              <a:t>actuator for the </a:t>
            </a:r>
            <a:r>
              <a:rPr lang="en-US" dirty="0" smtClean="0"/>
              <a:t>BTF</a:t>
            </a:r>
          </a:p>
          <a:p>
            <a:r>
              <a:rPr lang="en-US" dirty="0" smtClean="0"/>
              <a:t>- Detectors </a:t>
            </a:r>
            <a:r>
              <a:rPr lang="en-US" dirty="0" smtClean="0"/>
              <a:t>for crystal  </a:t>
            </a:r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characterization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33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5400"/>
            <a:ext cx="6651330" cy="9404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/>
              <a:t>Crystals, mechanical actuators and beam detectors</a:t>
            </a:r>
            <a:endParaRPr lang="en-US" sz="3600" b="1" i="1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191" y="953143"/>
            <a:ext cx="907100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UA9 solid expertise in crystal beam steering can provide know-how about:</a:t>
            </a:r>
          </a:p>
          <a:p>
            <a:endParaRPr lang="en-US" sz="14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-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T</a:t>
            </a:r>
            <a:r>
              <a:rPr lang="en-US" sz="2000" dirty="0" smtClean="0">
                <a:solidFill>
                  <a:srgbClr val="FF0000"/>
                </a:solidFill>
              </a:rPr>
              <a:t>hin </a:t>
            </a:r>
            <a:r>
              <a:rPr lang="en-US" sz="2000" dirty="0" smtClean="0">
                <a:solidFill>
                  <a:srgbClr val="FF0000"/>
                </a:solidFill>
              </a:rPr>
              <a:t>crystal </a:t>
            </a:r>
            <a:r>
              <a:rPr lang="en-US" sz="2000" dirty="0" smtClean="0">
                <a:solidFill>
                  <a:srgbClr val="FF0000"/>
                </a:solidFill>
              </a:rPr>
              <a:t>technology and characterization </a:t>
            </a:r>
            <a:r>
              <a:rPr lang="en-US" sz="2000" dirty="0" smtClean="0"/>
              <a:t>(</a:t>
            </a:r>
            <a:r>
              <a:rPr lang="en-US" sz="2000" dirty="0"/>
              <a:t>e</a:t>
            </a:r>
            <a:r>
              <a:rPr lang="en-US" sz="2000" dirty="0" smtClean="0"/>
              <a:t>.g. [</a:t>
            </a:r>
            <a:r>
              <a:rPr lang="en-US" sz="2000" dirty="0" smtClean="0"/>
              <a:t>10</a:t>
            </a:r>
            <a:r>
              <a:rPr lang="en-US" sz="2000" dirty="0" smtClean="0"/>
              <a:t>])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utting edge crystal angular actuators: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LHC </a:t>
            </a:r>
            <a:r>
              <a:rPr lang="en-US" sz="2000" dirty="0" err="1" smtClean="0"/>
              <a:t>piezo</a:t>
            </a:r>
            <a:r>
              <a:rPr lang="en-US" sz="2000" dirty="0" smtClean="0"/>
              <a:t>-goniometer (~0.1 µrad res.)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SPS mechanical goniometer</a:t>
            </a:r>
          </a:p>
          <a:p>
            <a:pPr marL="742950" lvl="1" indent="-285750">
              <a:buFontTx/>
              <a:buChar char="-"/>
            </a:pPr>
            <a:endParaRPr lang="en-US" sz="2000" dirty="0" smtClean="0">
              <a:solidFill>
                <a:srgbClr val="104282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Beam monitoring detectors:</a:t>
            </a:r>
          </a:p>
          <a:p>
            <a:pPr marL="742950" lvl="1" indent="-285750">
              <a:buFontTx/>
              <a:buChar char="-"/>
            </a:pPr>
            <a:r>
              <a:rPr lang="en-US" sz="2000" dirty="0" err="1" smtClean="0"/>
              <a:t>MediPix</a:t>
            </a:r>
            <a:r>
              <a:rPr lang="en-US" sz="2000" dirty="0" smtClean="0"/>
              <a:t>, </a:t>
            </a:r>
            <a:r>
              <a:rPr lang="en-US" sz="2000" dirty="0" err="1" smtClean="0"/>
              <a:t>Timepix</a:t>
            </a:r>
            <a:r>
              <a:rPr lang="en-US" sz="2000" dirty="0" smtClean="0"/>
              <a:t>, </a:t>
            </a:r>
            <a:r>
              <a:rPr lang="en-US" sz="2000" dirty="0" err="1" smtClean="0"/>
              <a:t>Diamondpix</a:t>
            </a:r>
            <a:endParaRPr lang="en-US" sz="2000" dirty="0" smtClean="0"/>
          </a:p>
          <a:p>
            <a:pPr lvl="1"/>
            <a:r>
              <a:rPr lang="en-US" sz="2000" dirty="0" smtClean="0"/>
              <a:t>    (developed together with BTF team)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Cherenkov detectors (</a:t>
            </a:r>
            <a:r>
              <a:rPr lang="en-US" sz="2000" dirty="0" err="1" smtClean="0"/>
              <a:t>CpFM</a:t>
            </a:r>
            <a:r>
              <a:rPr lang="en-US" sz="2000" dirty="0" smtClean="0"/>
              <a:t>) [6]</a:t>
            </a:r>
          </a:p>
        </p:txBody>
      </p:sp>
      <p:pic>
        <p:nvPicPr>
          <p:cNvPr id="13" name="Picture 12" descr="Screen Shot 2015-04-13 at 13.02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1730" r="31409" b="20381"/>
          <a:stretch/>
        </p:blipFill>
        <p:spPr>
          <a:xfrm>
            <a:off x="7260465" y="3654246"/>
            <a:ext cx="1731122" cy="15654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45215" y="3616146"/>
            <a:ext cx="1286506" cy="2462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</a:rPr>
              <a:t>CpFM</a:t>
            </a:r>
            <a:r>
              <a:rPr lang="en-US" sz="1400" dirty="0" smtClean="0">
                <a:solidFill>
                  <a:srgbClr val="FFFF00"/>
                </a:solidFill>
              </a:rPr>
              <a:t> Cherenkov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5" name="Picture 14" descr="20150107_11415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81"/>
          <a:stretch/>
        </p:blipFill>
        <p:spPr>
          <a:xfrm>
            <a:off x="5361547" y="2011077"/>
            <a:ext cx="1580280" cy="15576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10747" y="1966740"/>
            <a:ext cx="167305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LHC-type </a:t>
            </a:r>
            <a:r>
              <a:rPr lang="en-US" sz="1200" dirty="0" err="1" smtClean="0">
                <a:solidFill>
                  <a:srgbClr val="FFFF00"/>
                </a:solidFill>
              </a:rPr>
              <a:t>piezo-gonio</a:t>
            </a:r>
            <a:endParaRPr lang="en-US" sz="1200" dirty="0">
              <a:solidFill>
                <a:srgbClr val="FFFF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310746" y="3611932"/>
            <a:ext cx="1554101" cy="1620468"/>
            <a:chOff x="1162731" y="2936493"/>
            <a:chExt cx="1864886" cy="201484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731" y="3000089"/>
              <a:ext cx="1864886" cy="195124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214533" y="2936493"/>
              <a:ext cx="977261" cy="354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FF00"/>
                  </a:solidFill>
                </a:rPr>
                <a:t>Timepix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xmlns="" id="{66E09A59-95C4-4D1F-A5D9-3E7362B240A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130" y="1995569"/>
            <a:ext cx="1832270" cy="1573131"/>
          </a:xfrm>
          <a:prstGeom prst="roundRect">
            <a:avLst>
              <a:gd name="adj" fmla="val 955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7282051" y="1980987"/>
            <a:ext cx="1811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SPS  position actuator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" y="5384800"/>
            <a:ext cx="4540748" cy="64633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There are all the basic scientific and technological ingredients to succeed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991099" y="5499099"/>
            <a:ext cx="370447" cy="4431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64200" y="5549900"/>
            <a:ext cx="3224598" cy="369332"/>
          </a:xfrm>
          <a:prstGeom prst="rect">
            <a:avLst/>
          </a:prstGeom>
          <a:noFill/>
          <a:ln w="38100" cmpd="sng">
            <a:solidFill>
              <a:srgbClr val="0055A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But the devil is the details</a:t>
            </a:r>
            <a:r>
              <a:rPr lang="mr-IN" b="1" dirty="0" smtClean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6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-889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smtClean="0"/>
              <a:t>Applications</a:t>
            </a:r>
            <a:endParaRPr lang="en-US" sz="4000" b="1" i="1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46" y="686774"/>
            <a:ext cx="9242854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Resuming the main goal:</a:t>
            </a:r>
            <a:r>
              <a:rPr lang="en-US" sz="2400" dirty="0" smtClean="0">
                <a:solidFill>
                  <a:srgbClr val="FF0000"/>
                </a:solidFill>
              </a:rPr>
              <a:t>	     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Spill features pursued: </a:t>
            </a:r>
          </a:p>
          <a:p>
            <a:r>
              <a:rPr lang="en-US" dirty="0" smtClean="0"/>
              <a:t>- Energy </a:t>
            </a:r>
            <a:r>
              <a:rPr lang="en-US" dirty="0"/>
              <a:t>spread: </a:t>
            </a:r>
            <a:r>
              <a:rPr lang="en-US" dirty="0" err="1"/>
              <a:t>Δp</a:t>
            </a:r>
            <a:r>
              <a:rPr lang="en-US" dirty="0"/>
              <a:t>/p &lt; 10</a:t>
            </a:r>
            <a:r>
              <a:rPr lang="en-US" baseline="30000" dirty="0" smtClean="0"/>
              <a:t>-3</a:t>
            </a:r>
            <a:r>
              <a:rPr lang="en-US" dirty="0" smtClean="0"/>
              <a:t>  </a:t>
            </a:r>
          </a:p>
          <a:p>
            <a:r>
              <a:rPr lang="en-US" dirty="0" smtClean="0"/>
              <a:t> - </a:t>
            </a:r>
            <a:r>
              <a:rPr lang="en-US" dirty="0" err="1" smtClean="0"/>
              <a:t>Emittance</a:t>
            </a:r>
            <a:r>
              <a:rPr lang="en-US" dirty="0" smtClean="0"/>
              <a:t>: </a:t>
            </a:r>
            <a:r>
              <a:rPr lang="en-US" dirty="0" err="1" smtClean="0"/>
              <a:t>ε</a:t>
            </a:r>
            <a:r>
              <a:rPr lang="en-US" dirty="0" smtClean="0"/>
              <a:t> &lt; 10</a:t>
            </a:r>
            <a:r>
              <a:rPr lang="en-US" baseline="30000" dirty="0" smtClean="0"/>
              <a:t>-6 </a:t>
            </a:r>
            <a:r>
              <a:rPr lang="en-US" dirty="0" err="1" smtClean="0"/>
              <a:t>rad⋅m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- Length: </a:t>
            </a:r>
            <a:r>
              <a:rPr lang="en-US" dirty="0" err="1" smtClean="0"/>
              <a:t>ms</a:t>
            </a:r>
            <a:r>
              <a:rPr lang="en-US" dirty="0" smtClean="0"/>
              <a:t> &lt; </a:t>
            </a:r>
            <a:r>
              <a:rPr lang="en-US" dirty="0" err="1" smtClean="0"/>
              <a:t>Δt</a:t>
            </a:r>
            <a:r>
              <a:rPr lang="en-US" dirty="0" smtClean="0"/>
              <a:t> </a:t>
            </a:r>
            <a:r>
              <a:rPr lang="en-US" dirty="0"/>
              <a:t>&lt;</a:t>
            </a:r>
            <a:r>
              <a:rPr lang="en-US" dirty="0" smtClean="0"/>
              <a:t> s</a:t>
            </a:r>
          </a:p>
          <a:p>
            <a:endParaRPr lang="en-US" dirty="0" smtClean="0"/>
          </a:p>
          <a:p>
            <a:r>
              <a:rPr lang="en-US" dirty="0" smtClean="0"/>
              <a:t>- The </a:t>
            </a:r>
            <a:r>
              <a:rPr lang="en-US" dirty="0" smtClean="0"/>
              <a:t>most immediate application of such beam is </a:t>
            </a:r>
            <a:r>
              <a:rPr lang="en-US" dirty="0" smtClean="0">
                <a:solidFill>
                  <a:srgbClr val="FF0000"/>
                </a:solidFill>
              </a:rPr>
              <a:t>PADME</a:t>
            </a:r>
            <a:r>
              <a:rPr lang="en-US" dirty="0" smtClean="0"/>
              <a:t> (Positron Annihilation Dark Matter Experiment) [</a:t>
            </a:r>
            <a:r>
              <a:rPr lang="en-US" dirty="0" smtClean="0"/>
              <a:t>13] </a:t>
            </a:r>
            <a:r>
              <a:rPr lang="en-US" dirty="0" smtClean="0"/>
              <a:t>already </a:t>
            </a:r>
            <a:r>
              <a:rPr lang="en-US" dirty="0">
                <a:solidFill>
                  <a:srgbClr val="FF0000"/>
                </a:solidFill>
              </a:rPr>
              <a:t>running at the BTF, but currently strongly limited by the duty </a:t>
            </a:r>
            <a:r>
              <a:rPr lang="en-US" dirty="0" smtClean="0">
                <a:solidFill>
                  <a:srgbClr val="FF0000"/>
                </a:solidFill>
              </a:rPr>
              <a:t>cycle </a:t>
            </a:r>
            <a:r>
              <a:rPr lang="en-US" dirty="0" smtClean="0">
                <a:solidFill>
                  <a:srgbClr val="008000"/>
                </a:solidFill>
              </a:rPr>
              <a:t>(see M. </a:t>
            </a:r>
            <a:r>
              <a:rPr lang="en-US" dirty="0" err="1" smtClean="0">
                <a:solidFill>
                  <a:srgbClr val="008000"/>
                </a:solidFill>
              </a:rPr>
              <a:t>Raggi’s</a:t>
            </a:r>
            <a:r>
              <a:rPr lang="en-US" dirty="0" smtClean="0">
                <a:solidFill>
                  <a:srgbClr val="008000"/>
                </a:solidFill>
              </a:rPr>
              <a:t> talk)</a:t>
            </a:r>
            <a:endParaRPr lang="en-US" dirty="0" smtClean="0">
              <a:solidFill>
                <a:srgbClr val="008000"/>
              </a:solidFill>
            </a:endParaRPr>
          </a:p>
          <a:p>
            <a:endParaRPr lang="en-US" sz="1000" dirty="0"/>
          </a:p>
          <a:p>
            <a:r>
              <a:rPr lang="en-US" dirty="0" smtClean="0"/>
              <a:t>- With t</a:t>
            </a:r>
            <a:r>
              <a:rPr lang="en-US" dirty="0" smtClean="0"/>
              <a:t>he 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beam </a:t>
            </a:r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 smtClean="0">
                <a:solidFill>
                  <a:srgbClr val="FF0000"/>
                </a:solidFill>
              </a:rPr>
              <a:t>the LINAC</a:t>
            </a:r>
            <a:r>
              <a:rPr lang="en-US" dirty="0" smtClean="0"/>
              <a:t>, </a:t>
            </a:r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maximum rate </a:t>
            </a:r>
            <a:r>
              <a:rPr lang="en-GB" dirty="0"/>
              <a:t>on the target </a:t>
            </a:r>
            <a:r>
              <a:rPr lang="en-GB" dirty="0" smtClean="0"/>
              <a:t>is</a:t>
            </a:r>
            <a:r>
              <a:rPr lang="en-GB" dirty="0" smtClean="0"/>
              <a:t> </a:t>
            </a:r>
            <a:r>
              <a:rPr lang="en-GB" dirty="0">
                <a:solidFill>
                  <a:srgbClr val="FF0000"/>
                </a:solidFill>
              </a:rPr>
              <a:t>&lt;10</a:t>
            </a:r>
            <a:r>
              <a:rPr lang="en-GB" baseline="30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i="1" dirty="0">
                <a:solidFill>
                  <a:srgbClr val="FF0000"/>
                </a:solidFill>
              </a:rPr>
              <a:t>e</a:t>
            </a:r>
            <a:r>
              <a:rPr lang="en-GB" i="1" baseline="30000" dirty="0">
                <a:solidFill>
                  <a:srgbClr val="FF0000"/>
                </a:solidFill>
              </a:rPr>
              <a:t>+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smtClean="0">
                <a:solidFill>
                  <a:srgbClr val="FF0000"/>
                </a:solidFill>
              </a:rPr>
              <a:t>ns</a:t>
            </a:r>
            <a:r>
              <a:rPr lang="en-GB" dirty="0" smtClean="0"/>
              <a:t>, keeping the </a:t>
            </a:r>
            <a:r>
              <a:rPr lang="en-GB" dirty="0" smtClean="0">
                <a:solidFill>
                  <a:srgbClr val="FF0000"/>
                </a:solidFill>
              </a:rPr>
              <a:t>event </a:t>
            </a:r>
            <a:r>
              <a:rPr lang="en-US" dirty="0" smtClean="0">
                <a:solidFill>
                  <a:srgbClr val="FF0000"/>
                </a:solidFill>
              </a:rPr>
              <a:t>pile</a:t>
            </a:r>
            <a:r>
              <a:rPr lang="en-US" dirty="0" smtClean="0">
                <a:solidFill>
                  <a:srgbClr val="FF0000"/>
                </a:solidFill>
              </a:rPr>
              <a:t>-up </a:t>
            </a:r>
            <a:r>
              <a:rPr lang="en-US" dirty="0" smtClean="0"/>
              <a:t>and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background</a:t>
            </a:r>
            <a:r>
              <a:rPr lang="en-US" dirty="0" smtClean="0"/>
              <a:t> </a:t>
            </a:r>
            <a:r>
              <a:rPr lang="en-GB" dirty="0" smtClean="0"/>
              <a:t>at </a:t>
            </a:r>
            <a:r>
              <a:rPr lang="en-GB" dirty="0"/>
              <a:t>an </a:t>
            </a:r>
            <a:r>
              <a:rPr lang="en-GB" dirty="0">
                <a:solidFill>
                  <a:srgbClr val="FF0000"/>
                </a:solidFill>
              </a:rPr>
              <a:t>acceptable </a:t>
            </a:r>
            <a:r>
              <a:rPr lang="en-GB" dirty="0" smtClean="0">
                <a:solidFill>
                  <a:srgbClr val="FF0000"/>
                </a:solidFill>
              </a:rPr>
              <a:t>level</a:t>
            </a:r>
            <a:r>
              <a:rPr lang="en-GB" dirty="0" smtClean="0"/>
              <a:t>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- Using </a:t>
            </a:r>
            <a:r>
              <a:rPr lang="en-US" dirty="0">
                <a:solidFill>
                  <a:srgbClr val="FF0000"/>
                </a:solidFill>
              </a:rPr>
              <a:t>the proposed extraction, PADME could increase the statistics by a factor 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55A0"/>
                </a:solidFill>
              </a:rPr>
              <a:t>and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55A0"/>
                </a:solidFill>
              </a:rPr>
              <a:t>its </a:t>
            </a:r>
            <a:r>
              <a:rPr lang="en-US" dirty="0">
                <a:solidFill>
                  <a:srgbClr val="FF0000"/>
                </a:solidFill>
              </a:rPr>
              <a:t>sensitivity by a factor 10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0055A0"/>
                </a:solidFill>
              </a:rPr>
              <a:t>, extending the </a:t>
            </a:r>
            <a:r>
              <a:rPr lang="en-US" dirty="0">
                <a:solidFill>
                  <a:srgbClr val="FF0000"/>
                </a:solidFill>
              </a:rPr>
              <a:t>discovery potential at the forefront level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- But, also an </a:t>
            </a:r>
            <a:r>
              <a:rPr lang="en-US" dirty="0">
                <a:solidFill>
                  <a:srgbClr val="FF0000"/>
                </a:solidFill>
              </a:rPr>
              <a:t>unrealistic very bad extraction efficiency of 5% </a:t>
            </a:r>
            <a:r>
              <a:rPr lang="en-US" dirty="0"/>
              <a:t>and making </a:t>
            </a:r>
            <a:r>
              <a:rPr lang="en-US" dirty="0">
                <a:solidFill>
                  <a:srgbClr val="FF0000"/>
                </a:solidFill>
              </a:rPr>
              <a:t>the worst-case scenario </a:t>
            </a:r>
            <a:r>
              <a:rPr lang="en-US" dirty="0"/>
              <a:t>for the beam </a:t>
            </a:r>
            <a:r>
              <a:rPr lang="en-US" dirty="0">
                <a:solidFill>
                  <a:srgbClr val="FF0000"/>
                </a:solidFill>
              </a:rPr>
              <a:t>pulse length of 100 </a:t>
            </a:r>
            <a:r>
              <a:rPr lang="en-US" dirty="0" err="1">
                <a:solidFill>
                  <a:srgbClr val="FF0000"/>
                </a:solidFill>
              </a:rPr>
              <a:t>μs</a:t>
            </a:r>
            <a:r>
              <a:rPr lang="en-US" dirty="0">
                <a:solidFill>
                  <a:srgbClr val="FF0000"/>
                </a:solidFill>
              </a:rPr>
              <a:t>, still improve the experiment sensitivity of 50-100 times </a:t>
            </a:r>
            <a:r>
              <a:rPr lang="en-US" dirty="0"/>
              <a:t>with respect to the plain LINAC beam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92259" y="1213620"/>
            <a:ext cx="392971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Current spill features from LINAC:</a:t>
            </a:r>
          </a:p>
          <a:p>
            <a:r>
              <a:rPr lang="en-US" dirty="0" smtClean="0"/>
              <a:t> - </a:t>
            </a:r>
            <a:r>
              <a:rPr lang="en-US" dirty="0"/>
              <a:t>Energy spread: </a:t>
            </a:r>
            <a:r>
              <a:rPr lang="en-US" dirty="0" err="1"/>
              <a:t>Δp</a:t>
            </a:r>
            <a:r>
              <a:rPr lang="en-US" dirty="0"/>
              <a:t>/p </a:t>
            </a:r>
            <a:r>
              <a:rPr lang="en-US" dirty="0" smtClean="0"/>
              <a:t>~ </a:t>
            </a:r>
            <a:r>
              <a:rPr lang="en-US" dirty="0"/>
              <a:t>10</a:t>
            </a:r>
            <a:r>
              <a:rPr lang="en-US" baseline="30000" dirty="0"/>
              <a:t>-3</a:t>
            </a:r>
            <a:r>
              <a:rPr lang="en-US" dirty="0"/>
              <a:t>  </a:t>
            </a:r>
          </a:p>
          <a:p>
            <a:r>
              <a:rPr lang="en-US" dirty="0"/>
              <a:t>  - </a:t>
            </a:r>
            <a:r>
              <a:rPr lang="en-US" dirty="0" err="1"/>
              <a:t>Emittance</a:t>
            </a:r>
            <a:r>
              <a:rPr lang="en-US" dirty="0"/>
              <a:t>: </a:t>
            </a:r>
            <a:r>
              <a:rPr lang="en-US" dirty="0" err="1"/>
              <a:t>ε</a:t>
            </a:r>
            <a:r>
              <a:rPr lang="en-US" dirty="0"/>
              <a:t> &lt; 10</a:t>
            </a:r>
            <a:r>
              <a:rPr lang="en-US" baseline="30000" dirty="0" smtClean="0"/>
              <a:t>-5 </a:t>
            </a:r>
            <a:r>
              <a:rPr lang="en-US" dirty="0" err="1"/>
              <a:t>rad⋅m</a:t>
            </a:r>
            <a:endParaRPr lang="en-US" dirty="0"/>
          </a:p>
          <a:p>
            <a:r>
              <a:rPr lang="en-US" dirty="0"/>
              <a:t>   </a:t>
            </a:r>
            <a:r>
              <a:rPr lang="en-US" dirty="0" smtClean="0"/>
              <a:t>- </a:t>
            </a:r>
            <a:r>
              <a:rPr lang="en-US" dirty="0"/>
              <a:t>Length: </a:t>
            </a:r>
            <a:r>
              <a:rPr lang="en-US" dirty="0" err="1"/>
              <a:t>Δt</a:t>
            </a:r>
            <a:r>
              <a:rPr lang="en-US" dirty="0"/>
              <a:t> ~ </a:t>
            </a:r>
            <a:r>
              <a:rPr lang="en-US" dirty="0" smtClean="0"/>
              <a:t>200 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2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-84008"/>
            <a:ext cx="8226854" cy="940443"/>
          </a:xfrm>
        </p:spPr>
        <p:txBody>
          <a:bodyPr/>
          <a:lstStyle/>
          <a:p>
            <a:pPr algn="ctr"/>
            <a:r>
              <a:rPr lang="en-US" b="1" i="1" dirty="0" smtClean="0"/>
              <a:t>Conclusions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3806"/>
            <a:ext cx="9144000" cy="5164094"/>
          </a:xfrm>
        </p:spPr>
        <p:txBody>
          <a:bodyPr/>
          <a:lstStyle/>
          <a:p>
            <a:r>
              <a:rPr lang="en-US" sz="1800" dirty="0" smtClean="0"/>
              <a:t>The proposal, </a:t>
            </a:r>
            <a:r>
              <a:rPr lang="en-US" sz="1800" dirty="0" smtClean="0">
                <a:solidFill>
                  <a:srgbClr val="FF0000"/>
                </a:solidFill>
              </a:rPr>
              <a:t>supported by the UA9 Collaboration</a:t>
            </a:r>
            <a:r>
              <a:rPr lang="en-US" sz="1800" dirty="0" smtClean="0"/>
              <a:t>, foresees </a:t>
            </a:r>
            <a:r>
              <a:rPr lang="en-US" sz="1800" dirty="0"/>
              <a:t>to implement, test and operate the </a:t>
            </a:r>
            <a:r>
              <a:rPr lang="en-US" sz="1800" dirty="0">
                <a:solidFill>
                  <a:srgbClr val="FF0000"/>
                </a:solidFill>
              </a:rPr>
              <a:t>extraction by a bent crystal of positron beam from one of the </a:t>
            </a:r>
            <a:r>
              <a:rPr lang="en-US" sz="1800" dirty="0" err="1">
                <a:solidFill>
                  <a:srgbClr val="FF0000"/>
                </a:solidFill>
              </a:rPr>
              <a:t>Frascati</a:t>
            </a:r>
            <a:r>
              <a:rPr lang="en-US" sz="1800" dirty="0">
                <a:solidFill>
                  <a:srgbClr val="FF0000"/>
                </a:solidFill>
              </a:rPr>
              <a:t> DAΦNE collider </a:t>
            </a:r>
            <a:r>
              <a:rPr lang="en-US" sz="1800" dirty="0" smtClean="0">
                <a:solidFill>
                  <a:srgbClr val="FF0000"/>
                </a:solidFill>
              </a:rPr>
              <a:t>rings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Hadron and lepton crystal beam steering is already well </a:t>
            </a:r>
            <a:r>
              <a:rPr lang="en-US" sz="1800" dirty="0" smtClean="0">
                <a:solidFill>
                  <a:srgbClr val="FF0000"/>
                </a:solidFill>
              </a:rPr>
              <a:t>known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and </a:t>
            </a:r>
            <a:r>
              <a:rPr lang="en-US" sz="1800" dirty="0" smtClean="0">
                <a:solidFill>
                  <a:srgbClr val="FF0000"/>
                </a:solidFill>
              </a:rPr>
              <a:t>the crystal extraction has been proved with hadrons </a:t>
            </a:r>
            <a:r>
              <a:rPr lang="en-US" sz="1800" dirty="0" smtClean="0"/>
              <a:t>several times and in different conditions</a:t>
            </a:r>
          </a:p>
          <a:p>
            <a:r>
              <a:rPr lang="en-US" sz="1800" dirty="0" smtClean="0"/>
              <a:t>The proposal is based on </a:t>
            </a:r>
            <a:r>
              <a:rPr lang="en-US" sz="1800" dirty="0" smtClean="0">
                <a:solidFill>
                  <a:srgbClr val="FF0000"/>
                </a:solidFill>
              </a:rPr>
              <a:t>multi-turn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non-resonant extraction</a:t>
            </a:r>
            <a:r>
              <a:rPr lang="en-US" sz="1800" dirty="0" smtClean="0"/>
              <a:t>, but crystals could also support the resonant approach</a:t>
            </a:r>
          </a:p>
          <a:p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FF0000"/>
                </a:solidFill>
              </a:rPr>
              <a:t>3 </a:t>
            </a:r>
            <a:r>
              <a:rPr lang="en-US" sz="1800" dirty="0" smtClean="0">
                <a:solidFill>
                  <a:srgbClr val="FF0000"/>
                </a:solidFill>
              </a:rPr>
              <a:t>crystal process</a:t>
            </a:r>
            <a:r>
              <a:rPr lang="en-US" sz="1800" dirty="0" smtClean="0">
                <a:solidFill>
                  <a:srgbClr val="0055A0"/>
                </a:solidFill>
              </a:rPr>
              <a:t> proposed </a:t>
            </a:r>
            <a:r>
              <a:rPr lang="en-US" sz="1800" dirty="0" smtClean="0"/>
              <a:t>extraction are: </a:t>
            </a:r>
            <a:r>
              <a:rPr lang="en-US" sz="1800" dirty="0" smtClean="0">
                <a:solidFill>
                  <a:srgbClr val="FF0000"/>
                </a:solidFill>
              </a:rPr>
              <a:t>Channeling, Multi-</a:t>
            </a:r>
            <a:r>
              <a:rPr lang="en-US" sz="1800" dirty="0" smtClean="0">
                <a:solidFill>
                  <a:srgbClr val="FF0000"/>
                </a:solidFill>
              </a:rPr>
              <a:t>Volume-Reflection </a:t>
            </a:r>
            <a:r>
              <a:rPr lang="en-US" sz="1800" dirty="0" smtClean="0">
                <a:solidFill>
                  <a:srgbClr val="FF0000"/>
                </a:solidFill>
              </a:rPr>
              <a:t>and Mirroring</a:t>
            </a:r>
          </a:p>
          <a:p>
            <a:r>
              <a:rPr lang="en-US" sz="1800" dirty="0" smtClean="0"/>
              <a:t>The </a:t>
            </a:r>
            <a:r>
              <a:rPr lang="en-US" sz="1800" dirty="0"/>
              <a:t>solid expertise developed in </a:t>
            </a:r>
            <a:r>
              <a:rPr lang="en-US" sz="1800" dirty="0">
                <a:solidFill>
                  <a:srgbClr val="FF0000"/>
                </a:solidFill>
              </a:rPr>
              <a:t>the UA9 framework can provide the knowhow as well as the technological support </a:t>
            </a:r>
            <a:r>
              <a:rPr lang="en-US" sz="1800" dirty="0"/>
              <a:t>for </a:t>
            </a:r>
            <a:r>
              <a:rPr lang="en-US" sz="1800" dirty="0" smtClean="0"/>
              <a:t>thin crystals, </a:t>
            </a:r>
            <a:r>
              <a:rPr lang="en-US" sz="1800" dirty="0"/>
              <a:t>angular actuators and beam monitoring detectors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FF0000"/>
                </a:solidFill>
              </a:rPr>
              <a:t>PADME</a:t>
            </a:r>
            <a:r>
              <a:rPr lang="en-US" sz="1800" dirty="0" smtClean="0"/>
              <a:t> experiment might be the first user of the beam, obtaining </a:t>
            </a:r>
            <a:r>
              <a:rPr lang="en-US" sz="1800" dirty="0" smtClean="0">
                <a:solidFill>
                  <a:srgbClr val="FF0000"/>
                </a:solidFill>
              </a:rPr>
              <a:t>enormous advantages in terms of duty cycle and sensitivity 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/>
              <a:t>In addition to providing an </a:t>
            </a:r>
            <a:r>
              <a:rPr lang="en-US" sz="1800" dirty="0">
                <a:solidFill>
                  <a:srgbClr val="FF0000"/>
                </a:solidFill>
              </a:rPr>
              <a:t>extracted beam with unprecedented features</a:t>
            </a:r>
            <a:r>
              <a:rPr lang="en-US" sz="1800" dirty="0"/>
              <a:t>, this project is </a:t>
            </a:r>
            <a:r>
              <a:rPr lang="en-US" sz="1800" dirty="0">
                <a:solidFill>
                  <a:srgbClr val="FF0000"/>
                </a:solidFill>
              </a:rPr>
              <a:t>scientifically interesting per se</a:t>
            </a:r>
            <a:r>
              <a:rPr lang="en-US" sz="1800" dirty="0"/>
              <a:t>: indeed </a:t>
            </a:r>
            <a:r>
              <a:rPr lang="en-US" sz="1800" dirty="0">
                <a:solidFill>
                  <a:srgbClr val="FF0000"/>
                </a:solidFill>
              </a:rPr>
              <a:t>no crystal-assisted extraction of positrons has been used so </a:t>
            </a:r>
            <a:r>
              <a:rPr lang="en-US" sz="1800" dirty="0" smtClean="0">
                <a:solidFill>
                  <a:srgbClr val="FF0000"/>
                </a:solidFill>
              </a:rPr>
              <a:t>far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6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-84008"/>
            <a:ext cx="8226854" cy="940443"/>
          </a:xfrm>
        </p:spPr>
        <p:txBody>
          <a:bodyPr/>
          <a:lstStyle/>
          <a:p>
            <a:pPr algn="ctr"/>
            <a:r>
              <a:rPr lang="en-US" b="1" i="1" dirty="0" smtClean="0"/>
              <a:t>References</a:t>
            </a:r>
            <a:endParaRPr lang="en-US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5100" y="767535"/>
            <a:ext cx="8686800" cy="5442765"/>
          </a:xfrm>
        </p:spPr>
        <p:txBody>
          <a:bodyPr/>
          <a:lstStyle/>
          <a:p>
            <a:pPr marL="36576" indent="0">
              <a:buNone/>
            </a:pPr>
            <a:r>
              <a:rPr lang="en-US" sz="1600" dirty="0" smtClean="0"/>
              <a:t>[1] M</a:t>
            </a:r>
            <a:r>
              <a:rPr lang="en-US" sz="1600" dirty="0"/>
              <a:t>. </a:t>
            </a:r>
            <a:r>
              <a:rPr lang="en-US" sz="1600" dirty="0" err="1"/>
              <a:t>Biryukov</a:t>
            </a:r>
            <a:r>
              <a:rPr lang="en-US" sz="1600" dirty="0"/>
              <a:t>, Y. A. </a:t>
            </a:r>
            <a:r>
              <a:rPr lang="en-US" sz="1600" dirty="0" err="1"/>
              <a:t>Chesnokov</a:t>
            </a:r>
            <a:r>
              <a:rPr lang="en-US" sz="1600" dirty="0"/>
              <a:t>, and V. I. </a:t>
            </a:r>
            <a:r>
              <a:rPr lang="en-US" sz="1600" dirty="0" err="1"/>
              <a:t>Kotov</a:t>
            </a:r>
            <a:r>
              <a:rPr lang="en-US" sz="1600" dirty="0"/>
              <a:t>, </a:t>
            </a:r>
            <a:r>
              <a:rPr lang="en-US" sz="1600" dirty="0" smtClean="0"/>
              <a:t>“Crystal </a:t>
            </a:r>
            <a:r>
              <a:rPr lang="en-US" sz="1600" dirty="0"/>
              <a:t>channeling and its application at high-energy </a:t>
            </a:r>
            <a:r>
              <a:rPr lang="en-US" sz="1600" dirty="0" smtClean="0"/>
              <a:t>accelerators”. </a:t>
            </a:r>
            <a:r>
              <a:rPr lang="en-US" sz="1600" dirty="0"/>
              <a:t>Springer Science &amp; Business Media, </a:t>
            </a:r>
            <a:r>
              <a:rPr lang="en-US" sz="1600" dirty="0" smtClean="0"/>
              <a:t>2013</a:t>
            </a:r>
          </a:p>
          <a:p>
            <a:pPr marL="36576" indent="0">
              <a:buNone/>
            </a:pPr>
            <a:r>
              <a:rPr lang="en-US" sz="1600" dirty="0" smtClean="0">
                <a:cs typeface="Comic Sans MS"/>
              </a:rPr>
              <a:t>[2] W</a:t>
            </a:r>
            <a:r>
              <a:rPr lang="en-US" sz="1600" dirty="0">
                <a:cs typeface="Comic Sans MS"/>
              </a:rPr>
              <a:t>. </a:t>
            </a:r>
            <a:r>
              <a:rPr lang="en-US" sz="1600" dirty="0" err="1">
                <a:cs typeface="Comic Sans MS"/>
              </a:rPr>
              <a:t>Scandale</a:t>
            </a:r>
            <a:r>
              <a:rPr lang="en-US" sz="1600" dirty="0">
                <a:cs typeface="Comic Sans MS"/>
              </a:rPr>
              <a:t> </a:t>
            </a:r>
            <a:r>
              <a:rPr lang="en-US" sz="1600" i="1" dirty="0">
                <a:cs typeface="Comic Sans MS"/>
              </a:rPr>
              <a:t>et al, </a:t>
            </a:r>
            <a:r>
              <a:rPr lang="en-US" sz="1600" dirty="0">
                <a:cs typeface="Comic Sans MS"/>
              </a:rPr>
              <a:t>PRL 98, 154801 (2007</a:t>
            </a:r>
            <a:r>
              <a:rPr lang="en-US" sz="1600" dirty="0" smtClean="0">
                <a:cs typeface="Comic Sans MS"/>
              </a:rPr>
              <a:t>)</a:t>
            </a:r>
            <a:r>
              <a:rPr lang="en-US" sz="1600" dirty="0" smtClean="0"/>
              <a:t> </a:t>
            </a:r>
          </a:p>
          <a:p>
            <a:pPr marL="36576" indent="0">
              <a:buNone/>
            </a:pPr>
            <a:r>
              <a:rPr lang="en-US" sz="1600" dirty="0" smtClean="0">
                <a:latin typeface="+mj-lt"/>
              </a:rPr>
              <a:t>[3] </a:t>
            </a:r>
            <a:r>
              <a:rPr lang="en-GB" sz="1600" dirty="0" smtClean="0">
                <a:latin typeface="+mj-lt"/>
              </a:rPr>
              <a:t>F</a:t>
            </a:r>
            <a:r>
              <a:rPr lang="en-GB" sz="1600" dirty="0">
                <a:latin typeface="+mj-lt"/>
              </a:rPr>
              <a:t>. </a:t>
            </a:r>
            <a:r>
              <a:rPr lang="en-GB" sz="1600" dirty="0" err="1">
                <a:latin typeface="+mj-lt"/>
              </a:rPr>
              <a:t>Ferroni</a:t>
            </a:r>
            <a:r>
              <a:rPr lang="en-GB" sz="1600" dirty="0">
                <a:latin typeface="+mj-lt"/>
              </a:rPr>
              <a:t> for the RD22 </a:t>
            </a:r>
            <a:r>
              <a:rPr lang="en-GB" sz="1600" dirty="0">
                <a:latin typeface="+mj-lt"/>
                <a:cs typeface="Comic Sans MS"/>
              </a:rPr>
              <a:t>Collaboration, </a:t>
            </a:r>
            <a:r>
              <a:rPr lang="en-US" sz="1600" dirty="0">
                <a:latin typeface="+mj-lt"/>
                <a:cs typeface="Comic Sans MS"/>
              </a:rPr>
              <a:t>Nuclear Instruments and Methods in Physics Research A 351 (1994) 183-</a:t>
            </a:r>
            <a:r>
              <a:rPr lang="en-US" sz="1600" dirty="0" smtClean="0">
                <a:latin typeface="+mj-lt"/>
                <a:cs typeface="Comic Sans MS"/>
              </a:rPr>
              <a:t>187</a:t>
            </a:r>
            <a:endParaRPr lang="en-GB" sz="1600" dirty="0" smtClean="0">
              <a:latin typeface="+mj-lt"/>
              <a:cs typeface="Comic Sans MS"/>
            </a:endParaRPr>
          </a:p>
          <a:p>
            <a:pPr marL="36576" indent="0">
              <a:buNone/>
            </a:pPr>
            <a:r>
              <a:rPr lang="en-US" sz="1600" dirty="0" smtClean="0"/>
              <a:t>[4] </a:t>
            </a:r>
            <a:r>
              <a:rPr lang="en-GB" sz="1600" dirty="0"/>
              <a:t>The RD22 Collaboration,  Phys. </a:t>
            </a:r>
            <a:r>
              <a:rPr lang="en-GB" sz="1600" dirty="0" err="1"/>
              <a:t>Lett</a:t>
            </a:r>
            <a:r>
              <a:rPr lang="en-GB" sz="1600" dirty="0"/>
              <a:t>. B 357 (1995) 671-</a:t>
            </a:r>
            <a:r>
              <a:rPr lang="en-GB" sz="1600" dirty="0" smtClean="0"/>
              <a:t>677</a:t>
            </a:r>
          </a:p>
          <a:p>
            <a:pPr marL="36576" indent="0">
              <a:buNone/>
            </a:pPr>
            <a:r>
              <a:rPr lang="en-GB" sz="1600" dirty="0" smtClean="0"/>
              <a:t>[5] A. G. </a:t>
            </a:r>
            <a:r>
              <a:rPr lang="en-GB" sz="1600" dirty="0" err="1" smtClean="0"/>
              <a:t>Afonin</a:t>
            </a:r>
            <a:r>
              <a:rPr lang="en-GB" sz="1600" dirty="0" smtClean="0"/>
              <a:t> </a:t>
            </a:r>
            <a:r>
              <a:rPr lang="en-GB" sz="1600" i="1" dirty="0" smtClean="0"/>
              <a:t>et al.</a:t>
            </a:r>
            <a:r>
              <a:rPr lang="en-GB" sz="1600" dirty="0" smtClean="0"/>
              <a:t>, Phys. Rev. </a:t>
            </a:r>
            <a:r>
              <a:rPr lang="en-GB" sz="1600" dirty="0" err="1" smtClean="0"/>
              <a:t>Lett</a:t>
            </a:r>
            <a:r>
              <a:rPr lang="en-GB" sz="1600" dirty="0" smtClean="0"/>
              <a:t>. 87.9 (2001): 094802</a:t>
            </a:r>
            <a:endParaRPr lang="en-US" sz="1600" dirty="0"/>
          </a:p>
          <a:p>
            <a:pPr marL="36576" indent="0">
              <a:buNone/>
            </a:pPr>
            <a:r>
              <a:rPr lang="en-US" sz="1600" dirty="0" smtClean="0"/>
              <a:t>[</a:t>
            </a:r>
            <a:r>
              <a:rPr lang="en-US" sz="1600" dirty="0"/>
              <a:t>6</a:t>
            </a:r>
            <a:r>
              <a:rPr lang="en-US" sz="1600" dirty="0" smtClean="0"/>
              <a:t>] </a:t>
            </a:r>
            <a:r>
              <a:rPr lang="en-US" sz="1600" dirty="0"/>
              <a:t>Fraser, M. A., </a:t>
            </a:r>
            <a:r>
              <a:rPr lang="en-US" sz="1600" i="1" dirty="0"/>
              <a:t>et al</a:t>
            </a:r>
            <a:r>
              <a:rPr lang="en-US" sz="1600" dirty="0"/>
              <a:t>. </a:t>
            </a:r>
            <a:r>
              <a:rPr lang="en-US" sz="1600" dirty="0" smtClean="0"/>
              <a:t>“Experimental </a:t>
            </a:r>
            <a:r>
              <a:rPr lang="en-US" sz="1600" dirty="0"/>
              <a:t>results of crystal-assisted slow extraction at the SPS</a:t>
            </a:r>
            <a:r>
              <a:rPr lang="en-US" sz="1600" dirty="0" smtClean="0"/>
              <a:t>.” </a:t>
            </a:r>
            <a:r>
              <a:rPr lang="en-US" sz="1600" i="1" dirty="0" err="1"/>
              <a:t>arXiv</a:t>
            </a:r>
            <a:r>
              <a:rPr lang="en-US" sz="1600" i="1" dirty="0"/>
              <a:t> preprint arXiv:1707.05151</a:t>
            </a:r>
            <a:r>
              <a:rPr lang="en-US" sz="1600" dirty="0"/>
              <a:t> (2017)</a:t>
            </a:r>
            <a:r>
              <a:rPr lang="en-US" sz="1600" dirty="0" smtClean="0"/>
              <a:t>.</a:t>
            </a:r>
          </a:p>
          <a:p>
            <a:pPr marL="36576" indent="0">
              <a:buNone/>
            </a:pPr>
            <a:r>
              <a:rPr lang="en-US" sz="1600" dirty="0" smtClean="0"/>
              <a:t>[7] </a:t>
            </a:r>
            <a:r>
              <a:rPr lang="en-US" sz="1600" dirty="0" smtClean="0"/>
              <a:t>F. </a:t>
            </a:r>
            <a:r>
              <a:rPr lang="en-US" sz="1600" dirty="0" err="1" smtClean="0"/>
              <a:t>Addesa</a:t>
            </a:r>
            <a:r>
              <a:rPr lang="en-US" sz="1600" dirty="0" smtClean="0"/>
              <a:t> </a:t>
            </a:r>
            <a:r>
              <a:rPr lang="en-US" sz="1600" i="1" dirty="0" smtClean="0"/>
              <a:t>et al., </a:t>
            </a:r>
            <a:r>
              <a:rPr lang="en-US" sz="1600" dirty="0" smtClean="0"/>
              <a:t>“The SE-</a:t>
            </a:r>
            <a:r>
              <a:rPr lang="en-US" sz="1600" dirty="0" err="1" smtClean="0"/>
              <a:t>CpFM</a:t>
            </a:r>
            <a:r>
              <a:rPr lang="en-US" sz="1600" dirty="0" smtClean="0"/>
              <a:t> Detector for the Crystal-Assisted Extraction at CERN-SPS”, 6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Int. Beam Instrumentation Conf.(IBIC’17, Grand Rapids, MI, USA, 20-24 August 2017. JACOW, Geneva, </a:t>
            </a:r>
            <a:r>
              <a:rPr lang="en-US" sz="1600" dirty="0" err="1" smtClean="0"/>
              <a:t>Switzerand</a:t>
            </a:r>
            <a:r>
              <a:rPr lang="en-US" sz="1600" dirty="0" smtClean="0"/>
              <a:t>, 2018</a:t>
            </a:r>
          </a:p>
          <a:p>
            <a:pPr marL="36576" indent="0">
              <a:buNone/>
            </a:pPr>
            <a:r>
              <a:rPr lang="it-IT" sz="1600" dirty="0" smtClean="0"/>
              <a:t>[</a:t>
            </a:r>
            <a:r>
              <a:rPr lang="it-IT" sz="1600" dirty="0" smtClean="0"/>
              <a:t>8</a:t>
            </a:r>
            <a:r>
              <a:rPr lang="it-IT" sz="1600" dirty="0" smtClean="0"/>
              <a:t>] </a:t>
            </a:r>
            <a:r>
              <a:rPr lang="it-IT" sz="1600" dirty="0" smtClean="0"/>
              <a:t>S</a:t>
            </a:r>
            <a:r>
              <a:rPr lang="it-IT" sz="1600" dirty="0"/>
              <a:t>. Bellucci </a:t>
            </a:r>
            <a:r>
              <a:rPr lang="it-IT" sz="1600" i="1" dirty="0"/>
              <a:t>et al.</a:t>
            </a:r>
            <a:r>
              <a:rPr lang="it-IT" sz="1600" dirty="0"/>
              <a:t>, </a:t>
            </a:r>
            <a:r>
              <a:rPr lang="it-IT" sz="1600" dirty="0" err="1"/>
              <a:t>Nucl</a:t>
            </a:r>
            <a:r>
              <a:rPr lang="it-IT" sz="1600" dirty="0"/>
              <a:t>. </a:t>
            </a:r>
            <a:r>
              <a:rPr lang="en-US" sz="1600" dirty="0" err="1"/>
              <a:t>Instrum</a:t>
            </a:r>
            <a:r>
              <a:rPr lang="en-US" sz="1600" dirty="0"/>
              <a:t>. Meth. Phys. Res. B 252 (2006) 3–</a:t>
            </a:r>
            <a:r>
              <a:rPr lang="en-US" sz="1600" dirty="0" smtClean="0"/>
              <a:t>6</a:t>
            </a:r>
            <a:endParaRPr lang="en-US" sz="1600" dirty="0"/>
          </a:p>
          <a:p>
            <a:pPr marL="36576" indent="0">
              <a:buNone/>
            </a:pPr>
            <a:r>
              <a:rPr lang="it-IT" sz="1600" dirty="0" smtClean="0"/>
              <a:t>[9] </a:t>
            </a:r>
            <a:r>
              <a:rPr lang="it-IT" sz="1600" dirty="0" smtClean="0"/>
              <a:t>S</a:t>
            </a:r>
            <a:r>
              <a:rPr lang="it-IT" sz="1600" dirty="0"/>
              <a:t>. Bellucci </a:t>
            </a:r>
            <a:r>
              <a:rPr lang="it-IT" sz="1600" i="1" dirty="0"/>
              <a:t>et al.</a:t>
            </a:r>
            <a:r>
              <a:rPr lang="it-IT" sz="1600" dirty="0"/>
              <a:t>, JETP </a:t>
            </a:r>
            <a:r>
              <a:rPr lang="it-IT" sz="1600" dirty="0" err="1"/>
              <a:t>Lett</a:t>
            </a:r>
            <a:r>
              <a:rPr lang="it-IT" sz="1600" dirty="0"/>
              <a:t>. 2013, Vol. 98, No. 11, pp. 649–</a:t>
            </a:r>
            <a:r>
              <a:rPr lang="it-IT" sz="1600" dirty="0" smtClean="0"/>
              <a:t>651</a:t>
            </a:r>
          </a:p>
          <a:p>
            <a:pPr marL="36576" indent="0">
              <a:buNone/>
            </a:pPr>
            <a:r>
              <a:rPr lang="en-US" sz="1600" dirty="0" smtClean="0"/>
              <a:t>[10] </a:t>
            </a:r>
            <a:r>
              <a:rPr lang="en-US" sz="1600" dirty="0" err="1"/>
              <a:t>Guidi</a:t>
            </a:r>
            <a:r>
              <a:rPr lang="en-US" sz="1600" dirty="0"/>
              <a:t> V. et al., Phys. Rev. </a:t>
            </a:r>
            <a:r>
              <a:rPr lang="en-US" sz="1600" dirty="0" err="1"/>
              <a:t>Lett</a:t>
            </a:r>
            <a:r>
              <a:rPr lang="en-US" sz="1600" dirty="0"/>
              <a:t>. 108.1 (2012): </a:t>
            </a:r>
            <a:r>
              <a:rPr lang="en-US" sz="1600" dirty="0" smtClean="0"/>
              <a:t>014801</a:t>
            </a:r>
            <a:endParaRPr lang="it-IT" sz="1600" dirty="0" smtClean="0"/>
          </a:p>
          <a:p>
            <a:pPr marL="36576" indent="0">
              <a:buNone/>
            </a:pPr>
            <a:r>
              <a:rPr lang="it-IT" sz="1600" dirty="0" smtClean="0"/>
              <a:t>[</a:t>
            </a:r>
            <a:r>
              <a:rPr lang="it-IT" sz="1600" dirty="0" smtClean="0"/>
              <a:t>11] </a:t>
            </a:r>
            <a:r>
              <a:rPr lang="it-IT" sz="1600" dirty="0" smtClean="0"/>
              <a:t>A</a:t>
            </a:r>
            <a:r>
              <a:rPr lang="it-IT" sz="1600" dirty="0"/>
              <a:t>. </a:t>
            </a:r>
            <a:r>
              <a:rPr lang="it-IT" sz="1600" dirty="0" err="1"/>
              <a:t>Mazzolari</a:t>
            </a:r>
            <a:r>
              <a:rPr lang="it-IT" sz="1600" dirty="0"/>
              <a:t> </a:t>
            </a:r>
            <a:r>
              <a:rPr lang="it-IT" sz="1600" i="1" dirty="0"/>
              <a:t>et al.</a:t>
            </a:r>
            <a:r>
              <a:rPr lang="it-IT" sz="1600" dirty="0"/>
              <a:t>, </a:t>
            </a:r>
            <a:r>
              <a:rPr lang="it-IT" sz="1600" dirty="0" err="1"/>
              <a:t>Phys</a:t>
            </a:r>
            <a:r>
              <a:rPr lang="it-IT" sz="1600" dirty="0"/>
              <a:t>. Rev. </a:t>
            </a:r>
            <a:r>
              <a:rPr lang="it-IT" sz="1600" dirty="0" err="1"/>
              <a:t>Lett</a:t>
            </a:r>
            <a:r>
              <a:rPr lang="it-IT" sz="1600" dirty="0"/>
              <a:t>. 112 (2014) </a:t>
            </a:r>
            <a:r>
              <a:rPr lang="it-IT" sz="1600" dirty="0" smtClean="0"/>
              <a:t>135503</a:t>
            </a:r>
          </a:p>
          <a:p>
            <a:pPr marL="36576" indent="0">
              <a:buNone/>
            </a:pPr>
            <a:r>
              <a:rPr lang="tr-TR" sz="1600" dirty="0" smtClean="0"/>
              <a:t>[</a:t>
            </a:r>
            <a:r>
              <a:rPr lang="tr-TR" sz="1600" dirty="0" smtClean="0"/>
              <a:t>12] </a:t>
            </a:r>
            <a:r>
              <a:rPr lang="tr-TR" sz="1600" dirty="0" smtClean="0"/>
              <a:t>Y</a:t>
            </a:r>
            <a:r>
              <a:rPr lang="tr-TR" sz="1600" dirty="0"/>
              <a:t>. </a:t>
            </a:r>
            <a:r>
              <a:rPr lang="tr-TR" sz="1600" dirty="0" err="1"/>
              <a:t>Takabayashi</a:t>
            </a:r>
            <a:r>
              <a:rPr lang="tr-TR" sz="1600" dirty="0"/>
              <a:t> </a:t>
            </a:r>
            <a:r>
              <a:rPr lang="tr-TR" sz="1600" i="1" dirty="0"/>
              <a:t>et al.</a:t>
            </a:r>
            <a:r>
              <a:rPr lang="tr-TR" sz="1600" dirty="0"/>
              <a:t>, </a:t>
            </a:r>
            <a:r>
              <a:rPr lang="tr-TR" sz="1600" dirty="0" err="1"/>
              <a:t>Phys</a:t>
            </a:r>
            <a:r>
              <a:rPr lang="tr-TR" sz="1600" dirty="0"/>
              <a:t>. </a:t>
            </a:r>
            <a:r>
              <a:rPr lang="tr-TR" sz="1600" dirty="0" err="1"/>
              <a:t>Lett</a:t>
            </a:r>
            <a:r>
              <a:rPr lang="tr-TR" sz="1600" dirty="0"/>
              <a:t>. B 751 (2015) </a:t>
            </a:r>
            <a:r>
              <a:rPr lang="tr-TR" sz="1600" dirty="0" smtClean="0"/>
              <a:t>453</a:t>
            </a:r>
          </a:p>
          <a:p>
            <a:pPr marL="36576" indent="0">
              <a:buNone/>
            </a:pPr>
            <a:r>
              <a:rPr lang="tr-TR" sz="1600" dirty="0" smtClean="0"/>
              <a:t>[</a:t>
            </a:r>
            <a:r>
              <a:rPr lang="tr-TR" sz="1600" dirty="0" smtClean="0"/>
              <a:t>13] </a:t>
            </a:r>
            <a:r>
              <a:rPr lang="tr-TR" sz="1600" dirty="0" smtClean="0"/>
              <a:t>W. </a:t>
            </a:r>
            <a:r>
              <a:rPr lang="tr-TR" sz="1600" dirty="0" err="1" smtClean="0"/>
              <a:t>Scandale</a:t>
            </a:r>
            <a:r>
              <a:rPr lang="tr-TR" sz="1600" dirty="0"/>
              <a:t> </a:t>
            </a:r>
            <a:r>
              <a:rPr lang="tr-TR" sz="1600" dirty="0" smtClean="0"/>
              <a:t>et al., </a:t>
            </a:r>
            <a:r>
              <a:rPr lang="tr-TR" sz="1600" dirty="0" err="1" smtClean="0"/>
              <a:t>Phys</a:t>
            </a:r>
            <a:r>
              <a:rPr lang="tr-TR" sz="1600" dirty="0" smtClean="0"/>
              <a:t>. </a:t>
            </a:r>
            <a:r>
              <a:rPr lang="tr-TR" sz="1600" dirty="0" err="1" smtClean="0"/>
              <a:t>Lett</a:t>
            </a:r>
            <a:r>
              <a:rPr lang="tr-TR" sz="1600" dirty="0" smtClean="0"/>
              <a:t>. B 734 (2014): 1-6</a:t>
            </a:r>
          </a:p>
          <a:p>
            <a:pPr marL="36576" indent="0">
              <a:buNone/>
            </a:pPr>
            <a:r>
              <a:rPr lang="tr-TR" sz="1600" dirty="0" smtClean="0"/>
              <a:t>[</a:t>
            </a:r>
            <a:r>
              <a:rPr lang="tr-TR" sz="1600" dirty="0" smtClean="0"/>
              <a:t>14]</a:t>
            </a:r>
            <a:r>
              <a:rPr lang="it-IT" sz="1600" dirty="0" smtClean="0"/>
              <a:t> </a:t>
            </a:r>
            <a:r>
              <a:rPr lang="it-IT" sz="1600" dirty="0"/>
              <a:t>M. Raggi, EPJ Web </a:t>
            </a:r>
            <a:r>
              <a:rPr lang="it-IT" sz="1600" dirty="0" err="1"/>
              <a:t>Conf</a:t>
            </a:r>
            <a:r>
              <a:rPr lang="it-IT" sz="1600" dirty="0"/>
              <a:t>. 142 (2017) 01026</a:t>
            </a:r>
            <a:br>
              <a:rPr lang="it-IT" sz="1600" dirty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15888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100" y="1435100"/>
            <a:ext cx="8254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i="1" dirty="0" smtClean="0"/>
              <a:t>Thank you for your attention !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2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118" y="-23888"/>
            <a:ext cx="6490582" cy="94044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Crystal </a:t>
            </a:r>
            <a:r>
              <a:rPr lang="en-GB" sz="2800" b="1" dirty="0" smtClean="0">
                <a:solidFill>
                  <a:srgbClr val="0055A0"/>
                </a:solidFill>
              </a:rPr>
              <a:t>assisted non</a:t>
            </a:r>
            <a:r>
              <a:rPr lang="en-GB" sz="2800" b="1" dirty="0">
                <a:solidFill>
                  <a:srgbClr val="0055A0"/>
                </a:solidFill>
              </a:rPr>
              <a:t>-resonant </a:t>
            </a:r>
            <a:r>
              <a:rPr lang="en-GB" sz="2800" b="1" dirty="0" smtClean="0">
                <a:solidFill>
                  <a:srgbClr val="0055A0"/>
                </a:solidFill>
              </a:rPr>
              <a:t>and </a:t>
            </a:r>
            <a:br>
              <a:rPr lang="en-GB" sz="2800" b="1" dirty="0" smtClean="0">
                <a:solidFill>
                  <a:srgbClr val="0055A0"/>
                </a:solidFill>
              </a:rPr>
            </a:br>
            <a:r>
              <a:rPr lang="en-GB" sz="2800" b="1" dirty="0" smtClean="0">
                <a:solidFill>
                  <a:srgbClr val="0055A0"/>
                </a:solidFill>
              </a:rPr>
              <a:t>non</a:t>
            </a:r>
            <a:r>
              <a:rPr lang="en-GB" sz="2800" b="1" dirty="0">
                <a:solidFill>
                  <a:srgbClr val="0055A0"/>
                </a:solidFill>
              </a:rPr>
              <a:t>-local slow extraction </a:t>
            </a:r>
            <a:endParaRPr lang="en-US" sz="2800" b="1" dirty="0">
              <a:solidFill>
                <a:srgbClr val="0055A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5200" y="6356350"/>
            <a:ext cx="5627256" cy="365125"/>
          </a:xfrm>
        </p:spPr>
        <p:txBody>
          <a:bodyPr/>
          <a:lstStyle/>
          <a:p>
            <a:r>
              <a:rPr lang="it-IT" dirty="0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815673" y="6381427"/>
            <a:ext cx="2133600" cy="365125"/>
          </a:xfrm>
        </p:spPr>
        <p:txBody>
          <a:bodyPr/>
          <a:lstStyle/>
          <a:p>
            <a:r>
              <a:rPr lang="en-US" dirty="0" smtClean="0"/>
              <a:t>17/12/2018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3602571"/>
            <a:ext cx="4039756" cy="2369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1" y="1066800"/>
            <a:ext cx="8305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2016 - </a:t>
            </a:r>
            <a:r>
              <a:rPr lang="en-US" dirty="0">
                <a:solidFill>
                  <a:srgbClr val="FF0000"/>
                </a:solidFill>
              </a:rPr>
              <a:t>slow </a:t>
            </a:r>
            <a:r>
              <a:rPr lang="en-US" dirty="0" smtClean="0">
                <a:solidFill>
                  <a:srgbClr val="FF0000"/>
                </a:solidFill>
              </a:rPr>
              <a:t>non-local extraction </a:t>
            </a:r>
            <a:r>
              <a:rPr lang="en-US" dirty="0">
                <a:solidFill>
                  <a:srgbClr val="FF0000"/>
                </a:solidFill>
              </a:rPr>
              <a:t>of a 270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+ </a:t>
            </a:r>
            <a:r>
              <a:rPr lang="en-US" dirty="0"/>
              <a:t>beam into the TT20 extraction line towards the North </a:t>
            </a:r>
            <a:r>
              <a:rPr lang="en-US" dirty="0" smtClean="0"/>
              <a:t>Experimental </a:t>
            </a:r>
            <a:r>
              <a:rPr lang="en-US" dirty="0"/>
              <a:t>Area of the </a:t>
            </a:r>
            <a:r>
              <a:rPr lang="en-US" dirty="0">
                <a:solidFill>
                  <a:srgbClr val="FF0000"/>
                </a:solidFill>
              </a:rPr>
              <a:t>SPS</a:t>
            </a:r>
            <a:r>
              <a:rPr lang="en-US" dirty="0"/>
              <a:t> was demonstrated </a:t>
            </a:r>
            <a:r>
              <a:rPr lang="en-US" dirty="0" smtClean="0"/>
              <a:t>using </a:t>
            </a:r>
            <a:r>
              <a:rPr lang="en-US" dirty="0"/>
              <a:t>the extraction </a:t>
            </a:r>
            <a:r>
              <a:rPr lang="en-US" dirty="0" smtClean="0"/>
              <a:t>septa and </a:t>
            </a:r>
            <a:r>
              <a:rPr lang="en-US" dirty="0"/>
              <a:t>a bent </a:t>
            </a:r>
            <a:r>
              <a:rPr lang="en-US" dirty="0" smtClean="0"/>
              <a:t>crystal</a:t>
            </a:r>
            <a:r>
              <a:rPr lang="en-US" dirty="0"/>
              <a:t> </a:t>
            </a:r>
            <a:r>
              <a:rPr lang="en-US" dirty="0" smtClean="0"/>
              <a:t>provided </a:t>
            </a:r>
            <a:r>
              <a:rPr lang="en-US" dirty="0"/>
              <a:t>by the </a:t>
            </a:r>
            <a:r>
              <a:rPr lang="en-US" dirty="0">
                <a:solidFill>
                  <a:srgbClr val="FF0000"/>
                </a:solidFill>
              </a:rPr>
              <a:t>UA9 </a:t>
            </a:r>
            <a:r>
              <a:rPr lang="en-US" dirty="0" smtClean="0">
                <a:solidFill>
                  <a:srgbClr val="FF0000"/>
                </a:solidFill>
              </a:rPr>
              <a:t>collaboration [6]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82218" y="2384267"/>
            <a:ext cx="475160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UA9 </a:t>
            </a:r>
            <a:r>
              <a:rPr lang="en-US" sz="2400" dirty="0" err="1" smtClean="0">
                <a:solidFill>
                  <a:srgbClr val="FF0000"/>
                </a:solidFill>
              </a:rPr>
              <a:t>CpFM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dirty="0" smtClean="0"/>
              <a:t>(“Cherenkov for proton Flux Measurements”)</a:t>
            </a:r>
          </a:p>
          <a:p>
            <a:pPr algn="ctr"/>
            <a:r>
              <a:rPr lang="en-US" dirty="0" smtClean="0"/>
              <a:t>detector for SPS and LHC</a:t>
            </a:r>
          </a:p>
          <a:p>
            <a:pPr algn="ctr"/>
            <a:r>
              <a:rPr lang="en-US" dirty="0"/>
              <a:t>h</a:t>
            </a:r>
            <a:r>
              <a:rPr lang="en-US" dirty="0" smtClean="0"/>
              <a:t>as seen the extracted beam</a:t>
            </a:r>
            <a:endParaRPr lang="en-US" dirty="0"/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xmlns="" id="{8FE9E0C3-3C7D-6847-89F7-FA65D0934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00" y="2370766"/>
            <a:ext cx="2894310" cy="3515018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  <a:effectLst/>
        </p:spPr>
      </p:pic>
      <p:sp>
        <p:nvSpPr>
          <p:cNvPr id="14" name="Frame 13">
            <a:extLst>
              <a:ext uri="{FF2B5EF4-FFF2-40B4-BE49-F238E27FC236}">
                <a16:creationId xmlns:a16="http://schemas.microsoft.com/office/drawing/2014/main" xmlns="" id="{5D460254-8CB4-9D4B-8863-8C3188F6F223}"/>
              </a:ext>
            </a:extLst>
          </p:cNvPr>
          <p:cNvSpPr/>
          <p:nvPr/>
        </p:nvSpPr>
        <p:spPr>
          <a:xfrm>
            <a:off x="2923873" y="2333291"/>
            <a:ext cx="717201" cy="372866"/>
          </a:xfrm>
          <a:prstGeom prst="frame">
            <a:avLst/>
          </a:prstGeom>
          <a:gradFill flip="none" rotWithShape="1">
            <a:gsLst>
              <a:gs pos="10000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673" y="5325929"/>
            <a:ext cx="1270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Extraction in 2 turns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2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118" y="-23888"/>
            <a:ext cx="6490582" cy="94044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“Virtual” non-resonant local beam extraction </a:t>
            </a:r>
            <a:r>
              <a:rPr lang="en-US" sz="2400" b="1" dirty="0"/>
              <a:t>in channeling mode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5200" y="6356350"/>
            <a:ext cx="5627256" cy="365125"/>
          </a:xfrm>
        </p:spPr>
        <p:txBody>
          <a:bodyPr/>
          <a:lstStyle/>
          <a:p>
            <a:r>
              <a:rPr lang="it-IT" dirty="0" smtClean="0"/>
              <a:t>DAΦNE-TF Workshop, INFN-LNF                           Marco Garattini</a:t>
            </a:r>
            <a:endParaRPr lang="en-US" dirty="0"/>
          </a:p>
        </p:txBody>
      </p:sp>
      <p:pic>
        <p:nvPicPr>
          <p:cNvPr id="24" name="Content Placeholder 7">
            <a:extLst>
              <a:ext uri="{FF2B5EF4-FFF2-40B4-BE49-F238E27FC236}">
                <a16:creationId xmlns="" xmlns:a16="http://schemas.microsoft.com/office/drawing/2014/main" id="{02ED8AAC-C2E7-EE46-B70D-A8407FD90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11" y="1218929"/>
            <a:ext cx="2915823" cy="2563309"/>
          </a:xfrm>
        </p:spPr>
      </p:pic>
      <p:sp>
        <p:nvSpPr>
          <p:cNvPr id="7" name="TextBox 6"/>
          <p:cNvSpPr txBox="1"/>
          <p:nvPr/>
        </p:nvSpPr>
        <p:spPr>
          <a:xfrm>
            <a:off x="54939" y="846952"/>
            <a:ext cx="9014298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TIMEPIX-based measurement of </a:t>
            </a:r>
            <a:r>
              <a:rPr lang="en-US" sz="1600" dirty="0"/>
              <a:t>the beam loss at the ES septum for non-resonant </a:t>
            </a:r>
            <a:r>
              <a:rPr lang="en-US" sz="1600" dirty="0" smtClean="0"/>
              <a:t>extraction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22300" y="4105727"/>
            <a:ext cx="1828800" cy="1977572"/>
            <a:chOff x="1240436" y="3000090"/>
            <a:chExt cx="1864886" cy="195124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436" y="3000090"/>
              <a:ext cx="1864886" cy="195124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240436" y="3005168"/>
              <a:ext cx="1087850" cy="33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FF00"/>
                  </a:solidFill>
                </a:rPr>
                <a:t>Timepix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97580" y="1261471"/>
            <a:ext cx="545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Halo density in channeling mode along </a:t>
            </a:r>
            <a:r>
              <a:rPr lang="en-US" sz="1600" dirty="0"/>
              <a:t>the horizontal axis</a:t>
            </a:r>
          </a:p>
          <a:p>
            <a:pPr algn="ctr"/>
            <a:r>
              <a:rPr lang="en-US" sz="1200" dirty="0"/>
              <a:t>(self-normalized to the total No of impinging particles)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36700" y="2874834"/>
            <a:ext cx="365680" cy="1230893"/>
            <a:chOff x="1010200" y="1966790"/>
            <a:chExt cx="967181" cy="693533"/>
          </a:xfrm>
        </p:grpSpPr>
        <p:sp>
          <p:nvSpPr>
            <p:cNvPr id="4" name="Rectangle 3"/>
            <p:cNvSpPr/>
            <p:nvPr/>
          </p:nvSpPr>
          <p:spPr>
            <a:xfrm>
              <a:off x="1872078" y="1966790"/>
              <a:ext cx="105303" cy="326571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>
              <a:stCxn id="4" idx="2"/>
              <a:endCxn id="28" idx="0"/>
            </p:cNvCxnSpPr>
            <p:nvPr/>
          </p:nvCxnSpPr>
          <p:spPr>
            <a:xfrm flipH="1">
              <a:off x="1010200" y="2293361"/>
              <a:ext cx="914530" cy="36696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628292" y="1749723"/>
            <a:ext cx="3582484" cy="3384654"/>
            <a:chOff x="4628292" y="1737023"/>
            <a:chExt cx="3582484" cy="3384654"/>
          </a:xfrm>
        </p:grpSpPr>
        <p:grpSp>
          <p:nvGrpSpPr>
            <p:cNvPr id="32" name="Group 31"/>
            <p:cNvGrpSpPr/>
            <p:nvPr/>
          </p:nvGrpSpPr>
          <p:grpSpPr>
            <a:xfrm>
              <a:off x="4628292" y="1737023"/>
              <a:ext cx="3582484" cy="3312429"/>
              <a:chOff x="4031793" y="1340867"/>
              <a:chExt cx="4478105" cy="31054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797015" y="3454371"/>
                <a:ext cx="123512" cy="40487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1793" y="1643792"/>
                <a:ext cx="4478105" cy="2802477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4720584" y="1384734"/>
                <a:ext cx="1025316" cy="230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dirty="0">
                    <a:latin typeface="LiberationSans"/>
                  </a:rPr>
                  <a:t>N</a:t>
                </a:r>
                <a:r>
                  <a:rPr lang="en-GB" sz="800" dirty="0">
                    <a:latin typeface="LiberationSans"/>
                  </a:rPr>
                  <a:t>DCH</a:t>
                </a:r>
                <a:r>
                  <a:rPr lang="en-GB" sz="1400" dirty="0">
                    <a:latin typeface="LiberationSans"/>
                  </a:rPr>
                  <a:t>(xi)/dx</a:t>
                </a:r>
                <a:endParaRPr lang="en-GB" sz="14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151865" y="1340867"/>
                <a:ext cx="49954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>
                    <a:latin typeface="LiberationSans"/>
                  </a:rPr>
                  <a:t>N</a:t>
                </a:r>
                <a:r>
                  <a:rPr lang="en-GB" sz="900" dirty="0">
                    <a:latin typeface="LiberationSans"/>
                  </a:rPr>
                  <a:t>CH</a:t>
                </a:r>
                <a:endParaRPr lang="en-GB" sz="900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 rot="16200000">
              <a:off x="5777892" y="3800891"/>
              <a:ext cx="14420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40FF"/>
                  </a:solidFill>
                </a:rPr>
                <a:t>Extracted beam</a:t>
              </a:r>
              <a:endParaRPr lang="en-US" sz="1400" dirty="0">
                <a:solidFill>
                  <a:srgbClr val="FF40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4227617" y="3396568"/>
              <a:ext cx="31424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5"/>
                  </a:solidFill>
                </a:rPr>
                <a:t>0.2 mm thick virtual septum</a:t>
              </a:r>
              <a:endParaRPr lang="en-US" sz="14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827025" y="5370947"/>
            <a:ext cx="2710999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loss </a:t>
            </a:r>
            <a:r>
              <a:rPr lang="en-US" sz="1400" dirty="0" smtClean="0"/>
              <a:t>ratio </a:t>
            </a:r>
            <a:r>
              <a:rPr lang="en-US" sz="1400" dirty="0"/>
              <a:t>R ≈ N</a:t>
            </a:r>
            <a:r>
              <a:rPr lang="en-US" sz="1400" baseline="-25000" dirty="0"/>
              <a:t>DCH</a:t>
            </a:r>
            <a:r>
              <a:rPr lang="en-US" sz="1400" dirty="0"/>
              <a:t> / </a:t>
            </a:r>
            <a:r>
              <a:rPr lang="en-US" sz="1400" dirty="0" smtClean="0"/>
              <a:t>N</a:t>
            </a:r>
            <a:r>
              <a:rPr lang="en-US" sz="1400" baseline="-25000" dirty="0" smtClean="0"/>
              <a:t>CH</a:t>
            </a:r>
            <a:r>
              <a:rPr lang="en-US" sz="1400" dirty="0"/>
              <a:t>= ~6 </a:t>
            </a:r>
            <a:r>
              <a:rPr lang="en-US" sz="1400" dirty="0" smtClean="0"/>
              <a:t>‰ 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708661" y="2238749"/>
            <a:ext cx="1825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Circulating beam</a:t>
            </a:r>
          </a:p>
          <a:p>
            <a:pPr algn="ctr"/>
            <a:r>
              <a:rPr lang="en-US" sz="1400" dirty="0"/>
              <a:t>270 </a:t>
            </a:r>
            <a:r>
              <a:rPr lang="en-US" sz="1400" dirty="0" err="1" smtClean="0"/>
              <a:t>GeV</a:t>
            </a:r>
            <a:r>
              <a:rPr lang="en-US" sz="1400" dirty="0" smtClean="0"/>
              <a:t> </a:t>
            </a:r>
            <a:r>
              <a:rPr lang="en-US" sz="1400" i="1" dirty="0" smtClean="0"/>
              <a:t>p</a:t>
            </a:r>
            <a:r>
              <a:rPr lang="en-US" sz="1400" i="1" baseline="30000" dirty="0" smtClean="0"/>
              <a:t>+</a:t>
            </a:r>
            <a:endParaRPr lang="en-US" sz="1400" i="1" baseline="3000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1400" dirty="0"/>
          </a:p>
        </p:txBody>
      </p:sp>
      <p:cxnSp>
        <p:nvCxnSpPr>
          <p:cNvPr id="35" name="Straight Arrow Connector 34"/>
          <p:cNvCxnSpPr>
            <a:stCxn id="4" idx="2"/>
          </p:cNvCxnSpPr>
          <p:nvPr/>
        </p:nvCxnSpPr>
        <p:spPr>
          <a:xfrm>
            <a:off x="1882473" y="3454437"/>
            <a:ext cx="2745819" cy="32780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815673" y="6381427"/>
            <a:ext cx="2133600" cy="365125"/>
          </a:xfrm>
        </p:spPr>
        <p:txBody>
          <a:bodyPr/>
          <a:lstStyle/>
          <a:p>
            <a:r>
              <a:rPr lang="en-US" dirty="0" smtClean="0"/>
              <a:t>17/12/2018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232632" y="4889500"/>
            <a:ext cx="1371752" cy="1485731"/>
            <a:chOff x="3693083" y="4851400"/>
            <a:chExt cx="1371752" cy="1485731"/>
          </a:xfrm>
        </p:grpSpPr>
        <p:sp>
          <p:nvSpPr>
            <p:cNvPr id="15" name="Up Arrow Callout 14"/>
            <p:cNvSpPr/>
            <p:nvPr/>
          </p:nvSpPr>
          <p:spPr>
            <a:xfrm>
              <a:off x="3874285" y="4851400"/>
              <a:ext cx="1008200" cy="1219200"/>
            </a:xfrm>
            <a:prstGeom prst="upArrowCallou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93083" y="5321468"/>
              <a:ext cx="13717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Edge of the circulating beam core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731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714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5400" b="1" i="1" dirty="0" smtClean="0"/>
              <a:t>Outline</a:t>
            </a:r>
            <a:endParaRPr lang="en-US" sz="5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31800" y="1175457"/>
            <a:ext cx="8712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55A0"/>
                </a:solidFill>
              </a:rPr>
              <a:t>-  The proposal</a:t>
            </a:r>
            <a:endParaRPr lang="en-US" sz="3600" dirty="0">
              <a:solidFill>
                <a:srgbClr val="0055A0"/>
              </a:solidFill>
            </a:endParaRPr>
          </a:p>
          <a:p>
            <a:r>
              <a:rPr lang="en-US" sz="3600" dirty="0" smtClean="0">
                <a:solidFill>
                  <a:srgbClr val="0055A0"/>
                </a:solidFill>
              </a:rPr>
              <a:t>-  Crystal physics</a:t>
            </a:r>
            <a:endParaRPr lang="en-US" sz="3600" dirty="0">
              <a:solidFill>
                <a:srgbClr val="0055A0"/>
              </a:solidFill>
            </a:endParaRPr>
          </a:p>
          <a:p>
            <a:r>
              <a:rPr lang="en-US" sz="3600" dirty="0" smtClean="0">
                <a:solidFill>
                  <a:srgbClr val="0055A0"/>
                </a:solidFill>
              </a:rPr>
              <a:t>-  Crystal-extraction h</a:t>
            </a:r>
            <a:r>
              <a:rPr lang="en-US" sz="3600" dirty="0">
                <a:solidFill>
                  <a:srgbClr val="0055A0"/>
                </a:solidFill>
              </a:rPr>
              <a:t>i</a:t>
            </a:r>
            <a:r>
              <a:rPr lang="en-US" sz="3600" dirty="0" smtClean="0">
                <a:solidFill>
                  <a:srgbClr val="0055A0"/>
                </a:solidFill>
              </a:rPr>
              <a:t>story</a:t>
            </a:r>
          </a:p>
          <a:p>
            <a:r>
              <a:rPr lang="en-US" sz="3600" dirty="0" smtClean="0">
                <a:solidFill>
                  <a:srgbClr val="0055A0"/>
                </a:solidFill>
              </a:rPr>
              <a:t>-  Sub-</a:t>
            </a:r>
            <a:r>
              <a:rPr lang="en-US" sz="3600" dirty="0" err="1" smtClean="0">
                <a:solidFill>
                  <a:srgbClr val="0055A0"/>
                </a:solidFill>
              </a:rPr>
              <a:t>GeV</a:t>
            </a:r>
            <a:r>
              <a:rPr lang="en-US" sz="3600" dirty="0" smtClean="0">
                <a:solidFill>
                  <a:srgbClr val="0055A0"/>
                </a:solidFill>
              </a:rPr>
              <a:t> </a:t>
            </a:r>
            <a:r>
              <a:rPr lang="en-US" sz="3600" dirty="0" smtClean="0">
                <a:solidFill>
                  <a:srgbClr val="0055A0"/>
                </a:solidFill>
              </a:rPr>
              <a:t>leptons crystal </a:t>
            </a:r>
            <a:r>
              <a:rPr lang="en-US" sz="3600" dirty="0" smtClean="0">
                <a:solidFill>
                  <a:srgbClr val="0055A0"/>
                </a:solidFill>
              </a:rPr>
              <a:t>beam steering </a:t>
            </a:r>
          </a:p>
          <a:p>
            <a:r>
              <a:rPr lang="en-US" sz="3600" dirty="0" smtClean="0">
                <a:solidFill>
                  <a:srgbClr val="0055A0"/>
                </a:solidFill>
              </a:rPr>
              <a:t>-  Extraction solutions for </a:t>
            </a:r>
            <a:r>
              <a:rPr lang="en-US" sz="3600" dirty="0"/>
              <a:t>DAΦNE</a:t>
            </a:r>
            <a:endParaRPr lang="en-US" sz="3600" dirty="0" smtClean="0">
              <a:solidFill>
                <a:srgbClr val="0055A0"/>
              </a:solidFill>
            </a:endParaRPr>
          </a:p>
          <a:p>
            <a:r>
              <a:rPr lang="en-US" sz="3600" dirty="0" smtClean="0">
                <a:solidFill>
                  <a:srgbClr val="0055A0"/>
                </a:solidFill>
              </a:rPr>
              <a:t>-  Applications</a:t>
            </a:r>
          </a:p>
          <a:p>
            <a:r>
              <a:rPr lang="en-US" sz="3600" dirty="0" smtClean="0">
                <a:solidFill>
                  <a:srgbClr val="0055A0"/>
                </a:solidFill>
              </a:rPr>
              <a:t>-  Conclusions</a:t>
            </a:r>
          </a:p>
          <a:p>
            <a:endParaRPr lang="en-US" sz="2800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3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04" y="0"/>
            <a:ext cx="5883264" cy="94044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Shadowing of the ES-septum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with </a:t>
            </a:r>
            <a:r>
              <a:rPr lang="en-US" sz="2800" b="1" dirty="0"/>
              <a:t>a bent crystal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4489" y="6356350"/>
            <a:ext cx="5031152" cy="365125"/>
          </a:xfrm>
        </p:spPr>
        <p:txBody>
          <a:bodyPr/>
          <a:lstStyle/>
          <a:p>
            <a:r>
              <a:rPr lang="it-IT" dirty="0" smtClean="0"/>
              <a:t>DAΦNE-TF Workshop, INFN-LNF                           Marco Garattini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69" y="914175"/>
            <a:ext cx="1862067" cy="282367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1204B92-D6E8-1E4E-B284-2367512CE260}"/>
              </a:ext>
            </a:extLst>
          </p:cNvPr>
          <p:cNvGrpSpPr/>
          <p:nvPr/>
        </p:nvGrpSpPr>
        <p:grpSpPr>
          <a:xfrm>
            <a:off x="158772" y="1187590"/>
            <a:ext cx="1983085" cy="2284558"/>
            <a:chOff x="2349500" y="1200150"/>
            <a:chExt cx="4445000" cy="4457700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F8B20DA0-FDBF-9348-82C1-630A61C1B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9500" y="1200150"/>
              <a:ext cx="4445000" cy="44577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E73E3161-A35E-494E-9E0C-707A9C3B72E6}"/>
                </a:ext>
              </a:extLst>
            </p:cNvPr>
            <p:cNvSpPr txBox="1"/>
            <p:nvPr/>
          </p:nvSpPr>
          <p:spPr>
            <a:xfrm>
              <a:off x="4400550" y="5171892"/>
              <a:ext cx="788946" cy="45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-25000" dirty="0" err="1">
                  <a:solidFill>
                    <a:srgbClr val="FF0000"/>
                  </a:solidFill>
                </a:rPr>
                <a:t>Xn</a:t>
              </a:r>
              <a:endParaRPr lang="en-US" sz="1400" baseline="-25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22" y="1233759"/>
            <a:ext cx="1410424" cy="24165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08" y="3864058"/>
            <a:ext cx="2935330" cy="22825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19A464E-4FCC-6642-B937-950EA5E917B5}"/>
              </a:ext>
            </a:extLst>
          </p:cNvPr>
          <p:cNvGrpSpPr/>
          <p:nvPr/>
        </p:nvGrpSpPr>
        <p:grpSpPr>
          <a:xfrm>
            <a:off x="6254825" y="1387840"/>
            <a:ext cx="2841113" cy="2393449"/>
            <a:chOff x="7765889" y="-808547"/>
            <a:chExt cx="3187700" cy="2053566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30D23572-AF5A-974B-A094-4F4E3C0AB056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31" b="1962"/>
            <a:stretch/>
          </p:blipFill>
          <p:spPr>
            <a:xfrm>
              <a:off x="7765889" y="-808547"/>
              <a:ext cx="3187700" cy="20535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61EE244-B233-9545-8ADE-37703548DF2B}"/>
                </a:ext>
              </a:extLst>
            </p:cNvPr>
            <p:cNvSpPr txBox="1"/>
            <p:nvPr/>
          </p:nvSpPr>
          <p:spPr>
            <a:xfrm>
              <a:off x="8743811" y="-684799"/>
              <a:ext cx="1601673" cy="475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Channeled particles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not impacting the septum</a:t>
              </a:r>
            </a:p>
          </p:txBody>
        </p:sp>
        <p:sp>
          <p:nvSpPr>
            <p:cNvPr id="13" name="Donut 12">
              <a:extLst>
                <a:ext uri="{FF2B5EF4-FFF2-40B4-BE49-F238E27FC236}">
                  <a16:creationId xmlns="" xmlns:a16="http://schemas.microsoft.com/office/drawing/2014/main" id="{AE726FD4-A1B4-4249-8D62-AC784DD2CCF9}"/>
                </a:ext>
              </a:extLst>
            </p:cNvPr>
            <p:cNvSpPr/>
            <p:nvPr/>
          </p:nvSpPr>
          <p:spPr>
            <a:xfrm rot="893090">
              <a:off x="8578029" y="-490552"/>
              <a:ext cx="219919" cy="376351"/>
            </a:xfrm>
            <a:prstGeom prst="donut">
              <a:avLst>
                <a:gd name="adj" fmla="val 2232"/>
              </a:avLst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4FAF7DD-3168-8F44-8385-A03D17F7F33E}"/>
                </a:ext>
              </a:extLst>
            </p:cNvPr>
            <p:cNvSpPr txBox="1"/>
            <p:nvPr/>
          </p:nvSpPr>
          <p:spPr>
            <a:xfrm>
              <a:off x="8240837" y="1009411"/>
              <a:ext cx="703060" cy="21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Septum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25537" y="909254"/>
            <a:ext cx="2444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Phase space during resonant extraction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73E3161-A35E-494E-9E0C-707A9C3B72E6}"/>
              </a:ext>
            </a:extLst>
          </p:cNvPr>
          <p:cNvSpPr txBox="1"/>
          <p:nvPr/>
        </p:nvSpPr>
        <p:spPr>
          <a:xfrm>
            <a:off x="-42011" y="1920342"/>
            <a:ext cx="382369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-25000" dirty="0" err="1">
                <a:solidFill>
                  <a:srgbClr val="FF0000"/>
                </a:solidFill>
              </a:rPr>
              <a:t>Xn</a:t>
            </a:r>
            <a:r>
              <a:rPr lang="en-US" sz="1600" baseline="-25000" dirty="0">
                <a:solidFill>
                  <a:srgbClr val="FF0000"/>
                </a:solidFill>
              </a:rPr>
              <a:t>’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7915" y="931113"/>
            <a:ext cx="164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Schematic crystal shape for shadowing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7037" y="4181558"/>
            <a:ext cx="1911671" cy="116955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</a:t>
            </a:r>
            <a:r>
              <a:rPr lang="en-US" sz="1400" b="1" dirty="0" smtClean="0"/>
              <a:t> </a:t>
            </a:r>
            <a:r>
              <a:rPr lang="en-US" sz="1400" b="1" dirty="0"/>
              <a:t>loss reduction at the ZS of 40%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smtClean="0"/>
              <a:t>was </a:t>
            </a:r>
            <a:r>
              <a:rPr lang="en-US" sz="1400" dirty="0"/>
              <a:t>recorded </a:t>
            </a:r>
            <a:r>
              <a:rPr lang="en-US" sz="1400" dirty="0" smtClean="0"/>
              <a:t>on         1-second </a:t>
            </a:r>
            <a:r>
              <a:rPr lang="en-US" sz="1400" dirty="0"/>
              <a:t>400 GeV </a:t>
            </a:r>
            <a:r>
              <a:rPr lang="en-US" sz="1400" dirty="0" smtClean="0"/>
              <a:t>spill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343270" y="930363"/>
            <a:ext cx="2587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Protons are deflected 5m upstream of the ES, to </a:t>
            </a:r>
            <a:r>
              <a:rPr lang="en-US" sz="1000"/>
              <a:t>avoid loss with the anode wires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 rot="624680">
            <a:off x="6799975" y="347538"/>
            <a:ext cx="2325176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dirty="0">
                <a:ea typeface="Apple Chancery" charset="0"/>
                <a:cs typeface="Apple Chancery" charset="0"/>
              </a:rPr>
              <a:t>Joint activity with TE/ABT and EN/STI</a:t>
            </a:r>
          </a:p>
        </p:txBody>
      </p:sp>
      <p:pic>
        <p:nvPicPr>
          <p:cNvPr id="23" name="Picture 4" descr="IMG_20180902_235638.jpg">
            <a:extLst>
              <a:ext uri="{FF2B5EF4-FFF2-40B4-BE49-F238E27FC236}">
                <a16:creationId xmlns:a16="http://schemas.microsoft.com/office/drawing/2014/main" xmlns="" id="{7E63F120-44CF-44A8-A748-FF398077F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5476" y="3987800"/>
            <a:ext cx="1895181" cy="1926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xmlns="" id="{66E09A59-95C4-4D1F-A5D9-3E7362B240A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65" y="3987800"/>
            <a:ext cx="2057859" cy="1926970"/>
          </a:xfrm>
          <a:prstGeom prst="roundRect">
            <a:avLst>
              <a:gd name="adj" fmla="val 955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1765" y="3960064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Angular position actuator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6308" y="3968807"/>
            <a:ext cx="1859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180 𝜇rad bent crystal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>
          <a:xfrm>
            <a:off x="913604" y="6362377"/>
            <a:ext cx="2133600" cy="365125"/>
          </a:xfrm>
        </p:spPr>
        <p:txBody>
          <a:bodyPr/>
          <a:lstStyle/>
          <a:p>
            <a:r>
              <a:rPr lang="en-US" dirty="0" smtClean="0"/>
              <a:t>17/12/2018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4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-635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/>
              <a:t>What it is also needed</a:t>
            </a:r>
            <a:endParaRPr lang="en-US" sz="4400" b="1" i="1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9238" y="1003300"/>
            <a:ext cx="862456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By-pass of the dumping ring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Modify </a:t>
            </a:r>
            <a:r>
              <a:rPr lang="en-US" sz="2800" dirty="0"/>
              <a:t>one of the two DAΦNE main rings </a:t>
            </a:r>
            <a:r>
              <a:rPr lang="en-US" sz="2800" dirty="0" smtClean="0"/>
              <a:t>to be used as </a:t>
            </a:r>
            <a:r>
              <a:rPr lang="en-US" sz="2800" dirty="0"/>
              <a:t>a pulse stretcher of the LINAC </a:t>
            </a:r>
            <a:r>
              <a:rPr lang="en-US" sz="2800" dirty="0" smtClean="0"/>
              <a:t>beam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Adjust the DAΦNE ring optics to fit with the crystal system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An extraction line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5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-254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 smtClean="0"/>
              <a:t>The proposal</a:t>
            </a:r>
            <a:endParaRPr lang="en-US" sz="4400" b="1" i="1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8146" y="805104"/>
            <a:ext cx="911585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This proposal aim to implement, test and operate the </a:t>
            </a:r>
            <a:r>
              <a:rPr lang="en-US" sz="2000" dirty="0" smtClean="0">
                <a:solidFill>
                  <a:srgbClr val="FF0000"/>
                </a:solidFill>
              </a:rPr>
              <a:t>extraction by a bent crystal of a positron beam from one of the </a:t>
            </a:r>
            <a:r>
              <a:rPr lang="en-US" sz="2000" dirty="0" err="1" smtClean="0">
                <a:solidFill>
                  <a:srgbClr val="FF0000"/>
                </a:solidFill>
              </a:rPr>
              <a:t>Frascati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DAΦNE collider rings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The proposal is supported by the UA9 Collaboration </a:t>
            </a:r>
            <a:r>
              <a:rPr lang="en-US" sz="2000" dirty="0" smtClean="0"/>
              <a:t>that will provide the know-how and some of the technical solution required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The goals: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p</a:t>
            </a:r>
            <a:r>
              <a:rPr lang="en-US" sz="2000" dirty="0" smtClean="0"/>
              <a:t>rove the possibility to extract slowly a </a:t>
            </a:r>
            <a:r>
              <a:rPr lang="en-US" sz="2000" i="1" dirty="0" smtClean="0"/>
              <a:t>e</a:t>
            </a:r>
            <a:r>
              <a:rPr lang="en-US" sz="2000" i="1" baseline="30000" dirty="0" smtClean="0"/>
              <a:t>+</a:t>
            </a: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smtClean="0"/>
              <a:t>beam from an accelerator ring 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obtain a high-quality spill and duty-cycle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Advantages: </a:t>
            </a:r>
            <a:r>
              <a:rPr lang="en-US" sz="2000" dirty="0" smtClean="0"/>
              <a:t>relatively simple and cheap solution with excellent extracted beam features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Spill features pursued: 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Energy spread: </a:t>
            </a:r>
            <a:r>
              <a:rPr lang="en-US" sz="2000" dirty="0" err="1" smtClean="0"/>
              <a:t>Δp</a:t>
            </a:r>
            <a:r>
              <a:rPr lang="en-US" sz="2000" dirty="0" smtClean="0"/>
              <a:t>/p &lt; 10</a:t>
            </a:r>
            <a:r>
              <a:rPr lang="en-US" sz="2000" baseline="30000" dirty="0" smtClean="0"/>
              <a:t>-3</a:t>
            </a:r>
          </a:p>
          <a:p>
            <a:pPr marL="742950" lvl="1" indent="-285750">
              <a:buFontTx/>
              <a:buChar char="-"/>
            </a:pPr>
            <a:r>
              <a:rPr lang="en-US" sz="2000" dirty="0" err="1" smtClean="0"/>
              <a:t>Emittance</a:t>
            </a:r>
            <a:r>
              <a:rPr lang="en-US" sz="2000" dirty="0" smtClean="0"/>
              <a:t>: </a:t>
            </a:r>
            <a:r>
              <a:rPr lang="en-US" sz="2000" dirty="0" err="1" smtClean="0"/>
              <a:t>ε</a:t>
            </a:r>
            <a:r>
              <a:rPr lang="en-US" sz="2000" dirty="0" smtClean="0"/>
              <a:t> &lt; 10</a:t>
            </a:r>
            <a:r>
              <a:rPr lang="en-US" sz="2000" baseline="30000" dirty="0" smtClean="0"/>
              <a:t>-6 </a:t>
            </a:r>
            <a:r>
              <a:rPr lang="en-US" sz="2000" dirty="0" err="1" smtClean="0"/>
              <a:t>rad⋅m</a:t>
            </a:r>
            <a:endParaRPr lang="en-US" sz="2000" dirty="0" smtClean="0"/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Length</a:t>
            </a:r>
            <a:r>
              <a:rPr lang="en-US" sz="2000" dirty="0"/>
              <a:t>: </a:t>
            </a:r>
            <a:r>
              <a:rPr lang="en-US" sz="2000" dirty="0" err="1" smtClean="0"/>
              <a:t>ms</a:t>
            </a:r>
            <a:r>
              <a:rPr lang="en-US" sz="2000" dirty="0" smtClean="0"/>
              <a:t> &lt; </a:t>
            </a:r>
            <a:r>
              <a:rPr lang="en-US" sz="2000" dirty="0" err="1" smtClean="0"/>
              <a:t>Δt</a:t>
            </a:r>
            <a:r>
              <a:rPr lang="en-US" sz="2000" dirty="0" smtClean="0"/>
              <a:t> &lt; 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5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6200422" y="1225068"/>
            <a:ext cx="2743200" cy="41965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6885" y="-76200"/>
            <a:ext cx="7690859" cy="9413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3000" b="1" i="1" dirty="0" smtClean="0">
                <a:solidFill>
                  <a:schemeClr val="tx1"/>
                </a:solidFill>
              </a:rPr>
              <a:t>Coherent processes in bent crystals </a:t>
            </a:r>
            <a:endParaRPr lang="en-GB" sz="3000" b="1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730786"/>
            <a:ext cx="52086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>
                <a:solidFill>
                  <a:srgbClr val="FF0000"/>
                </a:solidFill>
              </a:rPr>
              <a:t>From test beam </a:t>
            </a:r>
            <a:r>
              <a:rPr lang="en-GB" sz="1600" i="1" dirty="0" smtClean="0">
                <a:solidFill>
                  <a:srgbClr val="FF0000"/>
                </a:solidFill>
              </a:rPr>
              <a:t>on the CERN-SPS extraction line H8:</a:t>
            </a:r>
          </a:p>
          <a:p>
            <a:pPr algn="ctr"/>
            <a:r>
              <a:rPr lang="en-GB" sz="1600" i="1" dirty="0" smtClean="0">
                <a:solidFill>
                  <a:srgbClr val="FF0000"/>
                </a:solidFill>
              </a:rPr>
              <a:t>(in the framework of the UA9 experiment)</a:t>
            </a:r>
            <a:endParaRPr lang="en-GB" sz="1600" i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0800" y="4236394"/>
            <a:ext cx="2305984" cy="1684329"/>
            <a:chOff x="5757688" y="1246731"/>
            <a:chExt cx="2305984" cy="1684329"/>
          </a:xfrm>
        </p:grpSpPr>
        <p:grpSp>
          <p:nvGrpSpPr>
            <p:cNvPr id="51" name="Group 50"/>
            <p:cNvGrpSpPr/>
            <p:nvPr/>
          </p:nvGrpSpPr>
          <p:grpSpPr>
            <a:xfrm>
              <a:off x="6019800" y="1246731"/>
              <a:ext cx="2043872" cy="1684329"/>
              <a:chOff x="17923" y="4582334"/>
              <a:chExt cx="2043872" cy="1684329"/>
            </a:xfrm>
          </p:grpSpPr>
          <p:sp>
            <p:nvSpPr>
              <p:cNvPr id="53" name="Block Arc 52"/>
              <p:cNvSpPr/>
              <p:nvPr/>
            </p:nvSpPr>
            <p:spPr>
              <a:xfrm rot="2739372">
                <a:off x="283233" y="4738434"/>
                <a:ext cx="1530009" cy="1526449"/>
              </a:xfrm>
              <a:prstGeom prst="blockArc">
                <a:avLst>
                  <a:gd name="adj1" fmla="val 10800000"/>
                  <a:gd name="adj2" fmla="val 16246785"/>
                  <a:gd name="adj3" fmla="val 26493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680897" y="4582334"/>
                <a:ext cx="760363" cy="167413"/>
                <a:chOff x="430865" y="4612133"/>
                <a:chExt cx="760363" cy="167413"/>
              </a:xfrm>
            </p:grpSpPr>
            <p:sp>
              <p:nvSpPr>
                <p:cNvPr id="64" name="Freeform 63"/>
                <p:cNvSpPr/>
                <p:nvPr/>
              </p:nvSpPr>
              <p:spPr>
                <a:xfrm>
                  <a:off x="585771" y="4612133"/>
                  <a:ext cx="467629" cy="78812"/>
                </a:xfrm>
                <a:custGeom>
                  <a:avLst/>
                  <a:gdLst>
                    <a:gd name="connsiteX0" fmla="*/ 0 w 467629"/>
                    <a:gd name="connsiteY0" fmla="*/ 68967 h 78812"/>
                    <a:gd name="connsiteX1" fmla="*/ 236276 w 467629"/>
                    <a:gd name="connsiteY1" fmla="*/ 55 h 78812"/>
                    <a:gd name="connsiteX2" fmla="*/ 467629 w 467629"/>
                    <a:gd name="connsiteY2" fmla="*/ 78812 h 7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7629" h="78812">
                      <a:moveTo>
                        <a:pt x="0" y="68967"/>
                      </a:moveTo>
                      <a:cubicBezTo>
                        <a:pt x="79169" y="33690"/>
                        <a:pt x="158338" y="-1586"/>
                        <a:pt x="236276" y="55"/>
                      </a:cubicBezTo>
                      <a:cubicBezTo>
                        <a:pt x="314214" y="1696"/>
                        <a:pt x="433172" y="52560"/>
                        <a:pt x="467629" y="78812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65" name="Straight Arrow Connector 64"/>
                <p:cNvCxnSpPr>
                  <a:stCxn id="64" idx="0"/>
                </p:cNvCxnSpPr>
                <p:nvPr/>
              </p:nvCxnSpPr>
              <p:spPr>
                <a:xfrm flipH="1">
                  <a:off x="430865" y="4681100"/>
                  <a:ext cx="154906" cy="9844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/>
                <p:cNvCxnSpPr>
                  <a:stCxn id="64" idx="2"/>
                </p:cNvCxnSpPr>
                <p:nvPr/>
              </p:nvCxnSpPr>
              <p:spPr>
                <a:xfrm>
                  <a:off x="1053400" y="4690945"/>
                  <a:ext cx="137828" cy="8860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Connector 54"/>
              <p:cNvCxnSpPr/>
              <p:nvPr/>
            </p:nvCxnSpPr>
            <p:spPr>
              <a:xfrm flipV="1">
                <a:off x="17923" y="5065052"/>
                <a:ext cx="1973477" cy="246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97339" y="4890542"/>
                <a:ext cx="458301" cy="1646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1525491" y="5081208"/>
                <a:ext cx="127373" cy="633229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36908" y="5044579"/>
                <a:ext cx="1300440" cy="42611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1517977" y="5028585"/>
                <a:ext cx="510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 smtClean="0">
                    <a:solidFill>
                      <a:srgbClr val="008000"/>
                    </a:solidFill>
                  </a:rPr>
                  <a:t>Θ</a:t>
                </a:r>
                <a:r>
                  <a:rPr lang="en-GB" sz="1600" baseline="-25000" dirty="0" err="1" smtClean="0">
                    <a:solidFill>
                      <a:srgbClr val="008000"/>
                    </a:solidFill>
                  </a:rPr>
                  <a:t>out</a:t>
                </a:r>
                <a:endParaRPr lang="en-GB" sz="16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625458" y="5419540"/>
                <a:ext cx="4363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ΔΘ</a:t>
                </a:r>
                <a:endParaRPr lang="en-GB" sz="1600" dirty="0"/>
              </a:p>
            </p:txBody>
          </p:sp>
          <p:sp>
            <p:nvSpPr>
              <p:cNvPr id="61" name="Arc 60"/>
              <p:cNvSpPr/>
              <p:nvPr/>
            </p:nvSpPr>
            <p:spPr>
              <a:xfrm rot="16200000">
                <a:off x="214988" y="4995549"/>
                <a:ext cx="220706" cy="188230"/>
              </a:xfrm>
              <a:prstGeom prst="arc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Arc 61"/>
              <p:cNvSpPr/>
              <p:nvPr/>
            </p:nvSpPr>
            <p:spPr>
              <a:xfrm rot="5400000">
                <a:off x="1435419" y="4976207"/>
                <a:ext cx="221684" cy="210002"/>
              </a:xfrm>
              <a:prstGeom prst="arc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Arc 62"/>
              <p:cNvSpPr/>
              <p:nvPr/>
            </p:nvSpPr>
            <p:spPr>
              <a:xfrm rot="5400000">
                <a:off x="1503143" y="5314539"/>
                <a:ext cx="221684" cy="210002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5757688" y="1415507"/>
              <a:ext cx="423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solidFill>
                    <a:srgbClr val="FF0000"/>
                  </a:solidFill>
                </a:rPr>
                <a:t>Θ</a:t>
              </a:r>
              <a:r>
                <a:rPr lang="en-GB" sz="1600" baseline="-25000" dirty="0" err="1" smtClean="0">
                  <a:solidFill>
                    <a:srgbClr val="FF0000"/>
                  </a:solidFill>
                </a:rPr>
                <a:t>in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 descr="Ang_scan_th-eps-converted-to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5" t="6934" b="-1"/>
          <a:stretch/>
        </p:blipFill>
        <p:spPr>
          <a:xfrm>
            <a:off x="-1" y="1371843"/>
            <a:ext cx="5208649" cy="28555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4134" y="3165636"/>
            <a:ext cx="526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800000"/>
                </a:solidFill>
                <a:latin typeface="Times"/>
                <a:cs typeface="Times"/>
              </a:rPr>
              <a:t>AM</a:t>
            </a:r>
            <a:endParaRPr lang="en-GB" sz="1600" b="1" dirty="0">
              <a:solidFill>
                <a:srgbClr val="800000"/>
              </a:solidFill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0742" y="2589095"/>
            <a:ext cx="526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800000"/>
                </a:solidFill>
                <a:latin typeface="Times"/>
                <a:cs typeface="Times"/>
              </a:rPr>
              <a:t>AM</a:t>
            </a:r>
            <a:endParaRPr lang="en-GB" sz="1600" b="1" dirty="0">
              <a:solidFill>
                <a:srgbClr val="80000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18" y="3411113"/>
            <a:ext cx="48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800000"/>
                </a:solidFill>
                <a:latin typeface="Times"/>
                <a:cs typeface="Times"/>
              </a:rPr>
              <a:t>VR</a:t>
            </a:r>
            <a:endParaRPr lang="en-GB" sz="1600" b="1" dirty="0">
              <a:solidFill>
                <a:srgbClr val="800000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0948" y="2000003"/>
            <a:ext cx="48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800000"/>
                </a:solidFill>
                <a:latin typeface="Times"/>
                <a:cs typeface="Times"/>
              </a:rPr>
              <a:t>VC</a:t>
            </a:r>
            <a:endParaRPr lang="en-GB" sz="1600" b="1" dirty="0">
              <a:solidFill>
                <a:srgbClr val="800000"/>
              </a:solidFill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8407" y="2324598"/>
            <a:ext cx="48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800000"/>
                </a:solidFill>
                <a:latin typeface="Times"/>
                <a:cs typeface="Times"/>
              </a:rPr>
              <a:t>DC</a:t>
            </a:r>
            <a:endParaRPr lang="en-GB" sz="1600" b="1" dirty="0">
              <a:solidFill>
                <a:srgbClr val="80000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966" y="156461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800000"/>
                </a:solidFill>
                <a:latin typeface="Times"/>
                <a:cs typeface="Times"/>
              </a:rPr>
              <a:t>CH</a:t>
            </a:r>
            <a:endParaRPr lang="en-GB" sz="1600" b="1" dirty="0">
              <a:solidFill>
                <a:srgbClr val="800000"/>
              </a:solidFill>
              <a:latin typeface="Times"/>
              <a:cs typeface="Times"/>
            </a:endParaRPr>
          </a:p>
        </p:txBody>
      </p:sp>
      <p:sp>
        <p:nvSpPr>
          <p:cNvPr id="74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7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7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103186" y="2000003"/>
            <a:ext cx="20824" cy="1936997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403409" y="2000003"/>
            <a:ext cx="0" cy="1949111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50640" y="3536068"/>
            <a:ext cx="447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+mj-lt"/>
              </a:rPr>
              <a:t>Θ</a:t>
            </a:r>
            <a:r>
              <a:rPr lang="en-US" sz="1600" b="1" baseline="-25000" dirty="0" err="1" smtClean="0">
                <a:latin typeface="+mj-lt"/>
              </a:rPr>
              <a:t>c</a:t>
            </a:r>
            <a:endParaRPr lang="en-US" sz="1600" b="1" baseline="-25000" dirty="0">
              <a:latin typeface="+mj-lt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971897" y="733056"/>
            <a:ext cx="8043813" cy="2218693"/>
            <a:chOff x="971897" y="796556"/>
            <a:chExt cx="8043813" cy="2218693"/>
          </a:xfrm>
        </p:grpSpPr>
        <p:grpSp>
          <p:nvGrpSpPr>
            <p:cNvPr id="69" name="Group 68"/>
            <p:cNvGrpSpPr/>
            <p:nvPr/>
          </p:nvGrpSpPr>
          <p:grpSpPr>
            <a:xfrm>
              <a:off x="5311984" y="796556"/>
              <a:ext cx="3703726" cy="1803988"/>
              <a:chOff x="5311984" y="796556"/>
              <a:chExt cx="3703726" cy="180398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311984" y="995584"/>
                <a:ext cx="3703726" cy="1604960"/>
                <a:chOff x="5311984" y="1174794"/>
                <a:chExt cx="3703726" cy="160496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5311984" y="1174794"/>
                  <a:ext cx="3703726" cy="1604960"/>
                  <a:chOff x="5440274" y="2028586"/>
                  <a:chExt cx="3703726" cy="1604960"/>
                </a:xfrm>
              </p:grpSpPr>
              <p:pic>
                <p:nvPicPr>
                  <p:cNvPr id="46" name="Picture 45" descr="DC_enrg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28689" y="2028586"/>
                    <a:ext cx="2304054" cy="1604960"/>
                  </a:xfrm>
                  <a:prstGeom prst="rect">
                    <a:avLst/>
                  </a:prstGeom>
                </p:spPr>
              </p:pic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5440274" y="2198686"/>
                    <a:ext cx="3703726" cy="1421417"/>
                    <a:chOff x="917223" y="4599235"/>
                    <a:chExt cx="3703726" cy="1421417"/>
                  </a:xfrm>
                </p:grpSpPr>
                <p:sp>
                  <p:nvSpPr>
                    <p:cNvPr id="49" name="Rounded Rectangle 48"/>
                    <p:cNvSpPr/>
                    <p:nvPr/>
                  </p:nvSpPr>
                  <p:spPr>
                    <a:xfrm>
                      <a:off x="917223" y="4599235"/>
                      <a:ext cx="3703726" cy="1421417"/>
                    </a:xfrm>
                    <a:prstGeom prst="roundRect">
                      <a:avLst>
                        <a:gd name="adj" fmla="val 4076"/>
                      </a:avLst>
                    </a:prstGeom>
                    <a:noFill/>
                    <a:ln w="19050" cmpd="sng"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0" name="Rounded Rectangle 49"/>
                    <p:cNvSpPr/>
                    <p:nvPr/>
                  </p:nvSpPr>
                  <p:spPr>
                    <a:xfrm>
                      <a:off x="4162778" y="4599235"/>
                      <a:ext cx="458171" cy="325543"/>
                    </a:xfrm>
                    <a:prstGeom prst="roundRect">
                      <a:avLst/>
                    </a:prstGeom>
                    <a:solidFill>
                      <a:srgbClr val="80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b="1" dirty="0">
                          <a:latin typeface="Times"/>
                          <a:cs typeface="Times"/>
                        </a:rPr>
                        <a:t>3</a:t>
                      </a:r>
                    </a:p>
                  </p:txBody>
                </p:sp>
              </p:grpSp>
              <p:pic>
                <p:nvPicPr>
                  <p:cNvPr id="48" name="Picture 47" descr="DC.pdf"/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8527" y="2285872"/>
                    <a:ext cx="1382033" cy="120989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5" name="Rounded Rectangle 44"/>
                <p:cNvSpPr/>
                <p:nvPr/>
              </p:nvSpPr>
              <p:spPr>
                <a:xfrm>
                  <a:off x="5311984" y="2442689"/>
                  <a:ext cx="458171" cy="325543"/>
                </a:xfrm>
                <a:prstGeom prst="roundRect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200" b="1" dirty="0" smtClean="0">
                      <a:latin typeface="Times"/>
                      <a:cs typeface="Times"/>
                    </a:rPr>
                    <a:t>DC</a:t>
                  </a:r>
                  <a:endParaRPr lang="en-GB" sz="1200" b="1" dirty="0"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72" name="TextBox 71"/>
              <p:cNvSpPr txBox="1"/>
              <p:nvPr/>
            </p:nvSpPr>
            <p:spPr>
              <a:xfrm>
                <a:off x="5311984" y="796556"/>
                <a:ext cx="192888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err="1" smtClean="0">
                    <a:solidFill>
                      <a:srgbClr val="008000"/>
                    </a:solidFill>
                  </a:rPr>
                  <a:t>Dechanneling</a:t>
                </a:r>
                <a:endParaRPr lang="en-US" sz="2000" b="1" i="1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82" name="Oval 81"/>
            <p:cNvSpPr/>
            <p:nvPr/>
          </p:nvSpPr>
          <p:spPr>
            <a:xfrm>
              <a:off x="971897" y="2201825"/>
              <a:ext cx="526703" cy="813424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214528" y="3091657"/>
            <a:ext cx="7801182" cy="3038798"/>
            <a:chOff x="1214528" y="3091657"/>
            <a:chExt cx="7801182" cy="3038798"/>
          </a:xfrm>
        </p:grpSpPr>
        <p:grpSp>
          <p:nvGrpSpPr>
            <p:cNvPr id="79" name="Group 78"/>
            <p:cNvGrpSpPr/>
            <p:nvPr/>
          </p:nvGrpSpPr>
          <p:grpSpPr>
            <a:xfrm>
              <a:off x="5284845" y="4317991"/>
              <a:ext cx="3730865" cy="1812464"/>
              <a:chOff x="5284845" y="4317991"/>
              <a:chExt cx="3730865" cy="181246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284845" y="4482278"/>
                <a:ext cx="3730865" cy="1648177"/>
                <a:chOff x="2620281" y="4696323"/>
                <a:chExt cx="3730865" cy="1648177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2620281" y="4696323"/>
                  <a:ext cx="3730865" cy="1648177"/>
                  <a:chOff x="5413135" y="3772487"/>
                  <a:chExt cx="3730865" cy="1648177"/>
                </a:xfrm>
              </p:grpSpPr>
              <p:pic>
                <p:nvPicPr>
                  <p:cNvPr id="31" name="Picture 30" descr="VR_enrg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6423" y="3772487"/>
                    <a:ext cx="2055257" cy="1648177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5413135" y="3946012"/>
                    <a:ext cx="3730865" cy="1434117"/>
                    <a:chOff x="5413135" y="3946012"/>
                    <a:chExt cx="3730865" cy="1434117"/>
                  </a:xfrm>
                </p:grpSpPr>
                <p:pic>
                  <p:nvPicPr>
                    <p:cNvPr id="33" name="Picture 32" descr="VR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13135" y="4086686"/>
                      <a:ext cx="1524000" cy="12446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4" name="Group 33"/>
                    <p:cNvGrpSpPr/>
                    <p:nvPr/>
                  </p:nvGrpSpPr>
                  <p:grpSpPr>
                    <a:xfrm>
                      <a:off x="5440274" y="3946012"/>
                      <a:ext cx="3703726" cy="1434117"/>
                      <a:chOff x="917223" y="4650035"/>
                      <a:chExt cx="3703726" cy="1434117"/>
                    </a:xfrm>
                  </p:grpSpPr>
                  <p:sp>
                    <p:nvSpPr>
                      <p:cNvPr id="35" name="Rounded Rectangle 34"/>
                      <p:cNvSpPr/>
                      <p:nvPr/>
                    </p:nvSpPr>
                    <p:spPr>
                      <a:xfrm>
                        <a:off x="917223" y="4662735"/>
                        <a:ext cx="3703726" cy="1421417"/>
                      </a:xfrm>
                      <a:prstGeom prst="roundRect">
                        <a:avLst>
                          <a:gd name="adj" fmla="val 4076"/>
                        </a:avLst>
                      </a:prstGeom>
                      <a:noFill/>
                      <a:ln w="19050" cmpd="sng">
                        <a:solidFill>
                          <a:srgbClr val="8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6" name="Rounded Rectangle 35"/>
                      <p:cNvSpPr/>
                      <p:nvPr/>
                    </p:nvSpPr>
                    <p:spPr>
                      <a:xfrm>
                        <a:off x="4162778" y="4650035"/>
                        <a:ext cx="458171" cy="325543"/>
                      </a:xfrm>
                      <a:prstGeom prst="roundRect">
                        <a:avLst/>
                      </a:prstGeom>
                      <a:solidFill>
                        <a:srgbClr val="800000"/>
                      </a:solidFill>
                      <a:ln>
                        <a:solidFill>
                          <a:srgbClr val="8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GB" b="1" dirty="0" smtClean="0">
                            <a:latin typeface="Times"/>
                            <a:cs typeface="Times"/>
                          </a:rPr>
                          <a:t>4</a:t>
                        </a:r>
                        <a:endParaRPr lang="en-GB" b="1" dirty="0">
                          <a:latin typeface="Times"/>
                          <a:cs typeface="Time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" name="Rounded Rectangle 29"/>
                <p:cNvSpPr/>
                <p:nvPr/>
              </p:nvSpPr>
              <p:spPr>
                <a:xfrm>
                  <a:off x="2643260" y="5967080"/>
                  <a:ext cx="458171" cy="325543"/>
                </a:xfrm>
                <a:prstGeom prst="roundRect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200" b="1" dirty="0" smtClean="0">
                      <a:latin typeface="Times"/>
                      <a:cs typeface="Times"/>
                    </a:rPr>
                    <a:t>VR</a:t>
                  </a:r>
                  <a:endParaRPr lang="en-GB" sz="1200" b="1" dirty="0"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5307622" y="4317991"/>
                <a:ext cx="238974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smtClean="0"/>
                  <a:t>Volume reflection</a:t>
                </a:r>
                <a:endParaRPr lang="en-US" sz="2000" b="1" i="1" dirty="0"/>
              </a:p>
            </p:txBody>
          </p:sp>
        </p:grpSp>
        <p:sp>
          <p:nvSpPr>
            <p:cNvPr id="84" name="Oval 83"/>
            <p:cNvSpPr/>
            <p:nvPr/>
          </p:nvSpPr>
          <p:spPr>
            <a:xfrm>
              <a:off x="1214528" y="3091657"/>
              <a:ext cx="3235587" cy="368401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360008" y="2302041"/>
            <a:ext cx="7655702" cy="1983424"/>
            <a:chOff x="1360008" y="2365541"/>
            <a:chExt cx="7655702" cy="1983424"/>
          </a:xfrm>
        </p:grpSpPr>
        <p:grpSp>
          <p:nvGrpSpPr>
            <p:cNvPr id="70" name="Group 69"/>
            <p:cNvGrpSpPr/>
            <p:nvPr/>
          </p:nvGrpSpPr>
          <p:grpSpPr>
            <a:xfrm>
              <a:off x="5307622" y="2571709"/>
              <a:ext cx="3708088" cy="1777256"/>
              <a:chOff x="5307622" y="2571709"/>
              <a:chExt cx="3708088" cy="177725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307622" y="2914178"/>
                <a:ext cx="3708088" cy="1434787"/>
                <a:chOff x="5307622" y="3093388"/>
                <a:chExt cx="3708088" cy="1434787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5311984" y="3093388"/>
                  <a:ext cx="3703726" cy="1434787"/>
                  <a:chOff x="917223" y="4624635"/>
                  <a:chExt cx="3703726" cy="1434787"/>
                </a:xfrm>
              </p:grpSpPr>
              <p:pic>
                <p:nvPicPr>
                  <p:cNvPr id="39" name="Picture 38" descr="VC_2.pdf"/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8097" y="4740470"/>
                    <a:ext cx="1712321" cy="1305582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 descr="VC_enrg.pdf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5058" y="4624635"/>
                    <a:ext cx="1855170" cy="1434787"/>
                  </a:xfrm>
                  <a:prstGeom prst="rect">
                    <a:avLst/>
                  </a:prstGeom>
                </p:spPr>
              </p:pic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917223" y="4624635"/>
                    <a:ext cx="3703726" cy="1421417"/>
                    <a:chOff x="917223" y="4624635"/>
                    <a:chExt cx="3703726" cy="1421417"/>
                  </a:xfrm>
                </p:grpSpPr>
                <p:sp>
                  <p:nvSpPr>
                    <p:cNvPr id="42" name="Rounded Rectangle 41"/>
                    <p:cNvSpPr/>
                    <p:nvPr/>
                  </p:nvSpPr>
                  <p:spPr>
                    <a:xfrm>
                      <a:off x="917223" y="4624635"/>
                      <a:ext cx="3703726" cy="1421417"/>
                    </a:xfrm>
                    <a:prstGeom prst="roundRect">
                      <a:avLst>
                        <a:gd name="adj" fmla="val 4076"/>
                      </a:avLst>
                    </a:prstGeom>
                    <a:noFill/>
                    <a:ln w="19050" cmpd="sng"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3" name="Rounded Rectangle 42"/>
                    <p:cNvSpPr/>
                    <p:nvPr/>
                  </p:nvSpPr>
                  <p:spPr>
                    <a:xfrm>
                      <a:off x="4162778" y="4624635"/>
                      <a:ext cx="458171" cy="325543"/>
                    </a:xfrm>
                    <a:prstGeom prst="roundRect">
                      <a:avLst/>
                    </a:prstGeom>
                    <a:solidFill>
                      <a:srgbClr val="80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b="1" dirty="0">
                          <a:latin typeface="Times"/>
                          <a:cs typeface="Times"/>
                        </a:rPr>
                        <a:t>5</a:t>
                      </a:r>
                    </a:p>
                  </p:txBody>
                </p:sp>
              </p:grpSp>
            </p:grpSp>
            <p:sp>
              <p:nvSpPr>
                <p:cNvPr id="38" name="Rounded Rectangle 37"/>
                <p:cNvSpPr/>
                <p:nvPr/>
              </p:nvSpPr>
              <p:spPr>
                <a:xfrm>
                  <a:off x="5307622" y="4191824"/>
                  <a:ext cx="458171" cy="325543"/>
                </a:xfrm>
                <a:prstGeom prst="roundRect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200" b="1" dirty="0">
                      <a:latin typeface="Times"/>
                      <a:cs typeface="Times"/>
                    </a:rPr>
                    <a:t>V</a:t>
                  </a:r>
                  <a:r>
                    <a:rPr lang="en-GB" sz="1200" b="1" dirty="0" smtClean="0">
                      <a:latin typeface="Times"/>
                      <a:cs typeface="Times"/>
                    </a:rPr>
                    <a:t>C</a:t>
                  </a:r>
                  <a:endParaRPr lang="en-GB" sz="1200" b="1" dirty="0"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5307622" y="2571709"/>
                <a:ext cx="216181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smtClean="0">
                    <a:solidFill>
                      <a:srgbClr val="FF6600"/>
                    </a:solidFill>
                  </a:rPr>
                  <a:t>Volume capture</a:t>
                </a:r>
                <a:endParaRPr lang="en-US" sz="2000" b="1" i="1" dirty="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85" name="Oval 84"/>
            <p:cNvSpPr/>
            <p:nvPr/>
          </p:nvSpPr>
          <p:spPr>
            <a:xfrm rot="1070752">
              <a:off x="1360008" y="2365541"/>
              <a:ext cx="2999464" cy="451901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9700" y="1499733"/>
            <a:ext cx="4606752" cy="4587878"/>
            <a:chOff x="279700" y="1499733"/>
            <a:chExt cx="4606752" cy="4587878"/>
          </a:xfrm>
        </p:grpSpPr>
        <p:grpSp>
          <p:nvGrpSpPr>
            <p:cNvPr id="86" name="Group 85"/>
            <p:cNvGrpSpPr/>
            <p:nvPr/>
          </p:nvGrpSpPr>
          <p:grpSpPr>
            <a:xfrm>
              <a:off x="925698" y="1499733"/>
              <a:ext cx="3960754" cy="4587878"/>
              <a:chOff x="925698" y="1499733"/>
              <a:chExt cx="3960754" cy="4587878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2818631" y="4275839"/>
                <a:ext cx="2067821" cy="1811772"/>
                <a:chOff x="2818631" y="4275839"/>
                <a:chExt cx="2067821" cy="1811772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2818631" y="4662992"/>
                  <a:ext cx="2067821" cy="1424619"/>
                  <a:chOff x="184231" y="4842202"/>
                  <a:chExt cx="2067821" cy="1424619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184231" y="4842202"/>
                    <a:ext cx="2067821" cy="1421417"/>
                    <a:chOff x="5995851" y="5255086"/>
                    <a:chExt cx="2067821" cy="1421417"/>
                  </a:xfrm>
                </p:grpSpPr>
                <p:pic>
                  <p:nvPicPr>
                    <p:cNvPr id="24" name="Picture 23" descr="full_CH.pdf"/>
                    <p:cNvPicPr>
                      <a:picLocks noChangeAspect="1"/>
                    </p:cNvPicPr>
                    <p:nvPr/>
                  </p:nvPicPr>
                  <p:blipFill rotWithShape="1">
                    <a:blip r:embed="rId9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995851" y="5398926"/>
                      <a:ext cx="2043464" cy="117020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6019799" y="5255086"/>
                      <a:ext cx="2043873" cy="1421417"/>
                      <a:chOff x="917223" y="4624635"/>
                      <a:chExt cx="3703726" cy="1421417"/>
                    </a:xfrm>
                  </p:grpSpPr>
                  <p:sp>
                    <p:nvSpPr>
                      <p:cNvPr id="27" name="Rounded Rectangle 26"/>
                      <p:cNvSpPr/>
                      <p:nvPr/>
                    </p:nvSpPr>
                    <p:spPr>
                      <a:xfrm>
                        <a:off x="917223" y="4624635"/>
                        <a:ext cx="3703726" cy="1421417"/>
                      </a:xfrm>
                      <a:prstGeom prst="roundRect">
                        <a:avLst>
                          <a:gd name="adj" fmla="val 4076"/>
                        </a:avLst>
                      </a:prstGeom>
                      <a:noFill/>
                      <a:ln w="19050" cmpd="sng">
                        <a:solidFill>
                          <a:srgbClr val="8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8" name="Rounded Rectangle 27"/>
                      <p:cNvSpPr/>
                      <p:nvPr/>
                    </p:nvSpPr>
                    <p:spPr>
                      <a:xfrm>
                        <a:off x="3830258" y="4624635"/>
                        <a:ext cx="790691" cy="325543"/>
                      </a:xfrm>
                      <a:prstGeom prst="roundRect">
                        <a:avLst/>
                      </a:prstGeom>
                      <a:solidFill>
                        <a:srgbClr val="800000"/>
                      </a:solidFill>
                      <a:ln>
                        <a:solidFill>
                          <a:srgbClr val="8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GB" b="1" dirty="0">
                            <a:latin typeface="Times"/>
                            <a:cs typeface="Times"/>
                          </a:rPr>
                          <a:t>2</a:t>
                        </a:r>
                      </a:p>
                    </p:txBody>
                  </p:sp>
                </p:grpSp>
              </p:grpSp>
              <p:sp>
                <p:nvSpPr>
                  <p:cNvPr id="23" name="Rounded Rectangle 22"/>
                  <p:cNvSpPr/>
                  <p:nvPr/>
                </p:nvSpPr>
                <p:spPr>
                  <a:xfrm>
                    <a:off x="208179" y="5941278"/>
                    <a:ext cx="458171" cy="325543"/>
                  </a:xfrm>
                  <a:prstGeom prst="roundRect">
                    <a:avLst/>
                  </a:prstGeom>
                  <a:solidFill>
                    <a:srgbClr val="80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200" b="1" dirty="0" smtClean="0">
                        <a:latin typeface="Times"/>
                        <a:cs typeface="Times"/>
                      </a:rPr>
                      <a:t>CH</a:t>
                    </a:r>
                    <a:endParaRPr lang="en-GB" sz="1200" b="1" dirty="0">
                      <a:latin typeface="Times"/>
                      <a:cs typeface="Times"/>
                    </a:endParaRPr>
                  </a:p>
                </p:txBody>
              </p:sp>
            </p:grpSp>
            <p:sp>
              <p:nvSpPr>
                <p:cNvPr id="2" name="TextBox 1"/>
                <p:cNvSpPr txBox="1"/>
                <p:nvPr/>
              </p:nvSpPr>
              <p:spPr>
                <a:xfrm>
                  <a:off x="2842579" y="4275839"/>
                  <a:ext cx="1643597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i="1" dirty="0" smtClean="0">
                      <a:solidFill>
                        <a:srgbClr val="FF0000"/>
                      </a:solidFill>
                    </a:rPr>
                    <a:t>Channeling</a:t>
                  </a:r>
                  <a:endParaRPr lang="en-US" sz="2000" b="1" i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80" name="Oval 79"/>
              <p:cNvSpPr/>
              <p:nvPr/>
            </p:nvSpPr>
            <p:spPr>
              <a:xfrm>
                <a:off x="925698" y="1499733"/>
                <a:ext cx="766524" cy="813424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9700" y="5167225"/>
              <a:ext cx="1443574" cy="77730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90" name="Picture 4" descr="chan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21494" y="5428167"/>
              <a:ext cx="927085" cy="588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1097143" y="4367982"/>
            <a:ext cx="78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crysta</a:t>
            </a:r>
            <a:r>
              <a:rPr lang="en-US" dirty="0">
                <a:solidFill>
                  <a:srgbClr val="FF0000"/>
                </a:solidFill>
              </a:rPr>
              <a:t>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40866" y="417042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[1-2]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6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76200"/>
            <a:ext cx="8226854" cy="940443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 smtClean="0"/>
              <a:t>Crystal extraction history</a:t>
            </a:r>
            <a:endParaRPr lang="en-US" sz="3600" b="1" i="1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469900" y="1167790"/>
            <a:ext cx="96139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GB" sz="2000" dirty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(</a:t>
            </a:r>
            <a:r>
              <a:rPr lang="en-GB" sz="2000" dirty="0" smtClean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1990</a:t>
            </a:r>
            <a:r>
              <a:rPr lang="en-GB" sz="2000" dirty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-</a:t>
            </a:r>
            <a:r>
              <a:rPr lang="en-GB" sz="2000" dirty="0" smtClean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95) - </a:t>
            </a:r>
            <a:r>
              <a:rPr lang="en-GB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RD22 </a:t>
            </a:r>
            <a:r>
              <a:rPr lang="en-GB" sz="2000" dirty="0">
                <a:latin typeface="+mj-lt"/>
                <a:ea typeface="Comic Sans MS" pitchFamily="-109" charset="0"/>
                <a:cs typeface="Comic Sans MS" pitchFamily="-109" charset="0"/>
              </a:rPr>
              <a:t>at the CERN-SPS as a test bed of beam extraction at </a:t>
            </a:r>
            <a:r>
              <a:rPr lang="en-GB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LHC: 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crystal high-efficiency extraction of multi-</a:t>
            </a:r>
            <a:r>
              <a:rPr lang="en-GB" sz="2000" dirty="0" err="1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GeV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i="1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p</a:t>
            </a:r>
            <a:r>
              <a:rPr lang="en-GB" sz="2000" baseline="30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+ </a:t>
            </a:r>
            <a:r>
              <a:rPr lang="en-GB" sz="2000" dirty="0" smtClean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[3-4]</a:t>
            </a:r>
            <a:endParaRPr lang="en-GB" sz="2000" baseline="30000" dirty="0" smtClean="0">
              <a:solidFill>
                <a:srgbClr val="0055A0"/>
              </a:solidFill>
              <a:latin typeface="+mj-lt"/>
              <a:ea typeface="Comic Sans MS" pitchFamily="-109" charset="0"/>
              <a:cs typeface="Comic Sans MS" pitchFamily="-109" charset="0"/>
            </a:endParaRPr>
          </a:p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GB" sz="2000" dirty="0" smtClean="0">
                <a:solidFill>
                  <a:schemeClr val="tx2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(1993-98) </a:t>
            </a:r>
            <a:r>
              <a:rPr lang="en-GB" sz="2000" dirty="0" smtClean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- </a:t>
            </a:r>
            <a:r>
              <a:rPr lang="en-GB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E853 at the FNAL-</a:t>
            </a:r>
            <a:r>
              <a:rPr lang="en-GB" sz="2000" dirty="0" err="1" smtClean="0">
                <a:latin typeface="+mj-lt"/>
                <a:ea typeface="Comic Sans MS" pitchFamily="-109" charset="0"/>
                <a:cs typeface="Comic Sans MS" pitchFamily="-109" charset="0"/>
              </a:rPr>
              <a:t>Tevatron</a:t>
            </a:r>
            <a:r>
              <a:rPr lang="en-GB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 as a test bed for the SSC: </a:t>
            </a:r>
            <a:r>
              <a:rPr lang="en-GB" sz="2000" dirty="0">
                <a:latin typeface="+mj-lt"/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             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crystal high efficiency extraction of 900 </a:t>
            </a:r>
            <a:r>
              <a:rPr lang="en-GB" sz="2000" dirty="0" err="1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GeV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i="1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p</a:t>
            </a:r>
            <a:r>
              <a:rPr lang="en-GB" sz="2000" i="1" baseline="30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+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 </a:t>
            </a:r>
          </a:p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US" sz="2000" dirty="0" smtClean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(2001) - </a:t>
            </a:r>
            <a:r>
              <a:rPr lang="en-US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T</a:t>
            </a:r>
            <a:r>
              <a:rPr lang="en-GB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he </a:t>
            </a:r>
            <a:r>
              <a:rPr lang="en-GB" sz="2000" dirty="0">
                <a:latin typeface="+mj-lt"/>
                <a:ea typeface="Comic Sans MS" pitchFamily="-109" charset="0"/>
                <a:cs typeface="Comic Sans MS" pitchFamily="-109" charset="0"/>
              </a:rPr>
              <a:t>CERN-INTAS programmes on crystal </a:t>
            </a:r>
            <a:r>
              <a:rPr lang="en-GB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technology: 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crystal</a:t>
            </a:r>
            <a:r>
              <a:rPr lang="en-GB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high efficiency extraction of 70 </a:t>
            </a:r>
            <a:r>
              <a:rPr lang="en-GB" sz="2000" dirty="0" err="1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GeV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 </a:t>
            </a:r>
            <a:r>
              <a:rPr lang="en-GB" sz="2000" i="1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p</a:t>
            </a:r>
            <a:r>
              <a:rPr lang="en-GB" sz="2000" i="1" baseline="30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+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 by a short crystal (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in IHEP U-</a:t>
            </a: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70</a:t>
            </a: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)</a:t>
            </a:r>
            <a:r>
              <a:rPr lang="en-GB" sz="2000" dirty="0" smtClean="0">
                <a:latin typeface="+mj-lt"/>
              </a:rPr>
              <a:t> [5]</a:t>
            </a:r>
            <a:endParaRPr lang="en-GB" sz="2000" dirty="0" smtClean="0">
              <a:latin typeface="+mj-lt"/>
            </a:endParaRPr>
          </a:p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GB" sz="2000" dirty="0" smtClean="0">
                <a:solidFill>
                  <a:srgbClr val="0055A0"/>
                </a:solidFill>
                <a:latin typeface="+mj-lt"/>
              </a:rPr>
              <a:t>(2016) </a:t>
            </a:r>
            <a:r>
              <a:rPr lang="en-US" sz="2000" dirty="0">
                <a:solidFill>
                  <a:srgbClr val="0055A0"/>
                </a:solidFill>
                <a:latin typeface="+mj-lt"/>
              </a:rPr>
              <a:t>-</a:t>
            </a:r>
            <a:r>
              <a:rPr lang="en-GB" sz="2000" dirty="0" smtClean="0">
                <a:solidFill>
                  <a:srgbClr val="0055A0"/>
                </a:solidFill>
                <a:latin typeface="+mj-lt"/>
              </a:rPr>
              <a:t> UA9 at </a:t>
            </a:r>
            <a:r>
              <a:rPr lang="en-GB" sz="2000" dirty="0" smtClean="0">
                <a:latin typeface="+mj-lt"/>
              </a:rPr>
              <a:t>CERN-SPS: </a:t>
            </a: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crystal assisted non-resonant &amp; non-local slow extraction of 270 </a:t>
            </a:r>
            <a:r>
              <a:rPr lang="en-GB" sz="2000" dirty="0" err="1" smtClean="0">
                <a:solidFill>
                  <a:srgbClr val="FF0000"/>
                </a:solidFill>
                <a:latin typeface="+mj-lt"/>
              </a:rPr>
              <a:t>GeV</a:t>
            </a: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i="1" dirty="0" smtClean="0">
                <a:solidFill>
                  <a:srgbClr val="FF0000"/>
                </a:solidFill>
                <a:latin typeface="+mj-lt"/>
              </a:rPr>
              <a:t>p</a:t>
            </a:r>
            <a:r>
              <a:rPr lang="en-GB" sz="2000" i="1" baseline="300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n-GB" sz="2000" baseline="30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in the TT20 north area extraction line </a:t>
            </a:r>
            <a:r>
              <a:rPr lang="en-GB" sz="2000" dirty="0" smtClean="0">
                <a:solidFill>
                  <a:srgbClr val="0055A0"/>
                </a:solidFill>
                <a:latin typeface="+mj-lt"/>
              </a:rPr>
              <a:t>[6]</a:t>
            </a:r>
            <a:endParaRPr lang="en-GB" sz="2000" dirty="0" smtClean="0">
              <a:solidFill>
                <a:srgbClr val="0055A0"/>
              </a:solidFill>
              <a:latin typeface="+mj-lt"/>
            </a:endParaRPr>
          </a:p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GB" sz="2000" dirty="0" smtClean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(2018) </a:t>
            </a:r>
            <a:r>
              <a:rPr lang="en-US" sz="2000" dirty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-</a:t>
            </a:r>
            <a:r>
              <a:rPr lang="en-GB" sz="2000" dirty="0" smtClean="0">
                <a:solidFill>
                  <a:srgbClr val="0055A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 UA9 at </a:t>
            </a:r>
            <a:r>
              <a:rPr lang="en-GB" sz="2000" dirty="0" smtClean="0">
                <a:latin typeface="+mj-lt"/>
                <a:ea typeface="Comic Sans MS" pitchFamily="-109" charset="0"/>
                <a:cs typeface="Comic Sans MS" pitchFamily="-109" charset="0"/>
              </a:rPr>
              <a:t>CERN-SPS: </a:t>
            </a:r>
            <a:r>
              <a:rPr lang="en-GB" sz="2000" dirty="0" smtClean="0">
                <a:solidFill>
                  <a:srgbClr val="FF0000"/>
                </a:solidFill>
                <a:latin typeface="+mj-lt"/>
                <a:ea typeface="Comic Sans MS" pitchFamily="-109" charset="0"/>
                <a:cs typeface="Comic Sans MS" pitchFamily="-109" charset="0"/>
              </a:rPr>
              <a:t>crystal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virtual” non-resonant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local beam extraction of 270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GeV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+mj-lt"/>
              </a:rPr>
              <a:t>p</a:t>
            </a:r>
            <a:r>
              <a:rPr lang="en-US" sz="2000" i="1" baseline="300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in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channeling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mode </a:t>
            </a:r>
          </a:p>
          <a:p>
            <a:pPr marL="800100" lvl="1" indent="-342900">
              <a:spcBef>
                <a:spcPts val="1800"/>
              </a:spcBef>
              <a:buSzPct val="80000"/>
              <a:buFont typeface="Arial"/>
              <a:buChar char="•"/>
            </a:pPr>
            <a:r>
              <a:rPr lang="en-US" sz="2000" dirty="0" smtClean="0">
                <a:latin typeface="+mj-lt"/>
              </a:rPr>
              <a:t>(2018) </a:t>
            </a:r>
            <a:r>
              <a:rPr lang="en-US" sz="2000" dirty="0">
                <a:latin typeface="+mj-lt"/>
              </a:rPr>
              <a:t>-</a:t>
            </a:r>
            <a:r>
              <a:rPr lang="en-US" sz="2000" dirty="0" smtClean="0">
                <a:latin typeface="+mj-lt"/>
              </a:rPr>
              <a:t> UA9 at CERN-SPS: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crystal 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hadowing </a:t>
            </a:r>
            <a:r>
              <a:rPr lang="en-US" sz="2000" dirty="0">
                <a:solidFill>
                  <a:srgbClr val="FF0000"/>
                </a:solidFill>
              </a:rPr>
              <a:t>of the ES-</a:t>
            </a:r>
            <a:r>
              <a:rPr lang="en-US" sz="2000" dirty="0" smtClean="0">
                <a:solidFill>
                  <a:srgbClr val="FF0000"/>
                </a:solidFill>
              </a:rPr>
              <a:t>septum and assisted resonant slow extraction of 400 </a:t>
            </a:r>
            <a:r>
              <a:rPr lang="en-US" sz="2000" dirty="0" err="1" smtClean="0">
                <a:solidFill>
                  <a:srgbClr val="FF0000"/>
                </a:solidFill>
              </a:rPr>
              <a:t>GeV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p</a:t>
            </a:r>
            <a:r>
              <a:rPr lang="en-US" sz="2000" i="1" baseline="30000" dirty="0" smtClean="0">
                <a:solidFill>
                  <a:srgbClr val="FF0000"/>
                </a:solidFill>
              </a:rPr>
              <a:t>+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endParaRPr lang="en-GB" sz="2000" i="1" dirty="0">
              <a:solidFill>
                <a:srgbClr val="FF0000"/>
              </a:solidFill>
              <a:latin typeface="+mj-lt"/>
              <a:ea typeface="Comic Sans MS" pitchFamily="-109" charset="0"/>
              <a:cs typeface="Comic Sans M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3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118" y="-23888"/>
            <a:ext cx="6490582" cy="94044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CERN-SPS crystal extraction by UA9 </a:t>
            </a:r>
            <a:endParaRPr lang="en-US" sz="2800" b="1" dirty="0">
              <a:solidFill>
                <a:srgbClr val="0055A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5200" y="6356350"/>
            <a:ext cx="5627256" cy="365125"/>
          </a:xfrm>
        </p:spPr>
        <p:txBody>
          <a:bodyPr/>
          <a:lstStyle/>
          <a:p>
            <a:r>
              <a:rPr lang="it-IT" dirty="0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815673" y="6381427"/>
            <a:ext cx="2133600" cy="365125"/>
          </a:xfrm>
        </p:spPr>
        <p:txBody>
          <a:bodyPr/>
          <a:lstStyle/>
          <a:p>
            <a:r>
              <a:rPr lang="en-US" dirty="0" smtClean="0"/>
              <a:t>17/12/2018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8446" y="916555"/>
            <a:ext cx="4324954" cy="5060916"/>
            <a:chOff x="18446" y="916555"/>
            <a:chExt cx="4324954" cy="506091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6473" y="4377271"/>
              <a:ext cx="2143427" cy="1600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8446" y="916555"/>
              <a:ext cx="432495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2016 - </a:t>
              </a:r>
              <a:r>
                <a:rPr lang="en-US" dirty="0">
                  <a:solidFill>
                    <a:srgbClr val="FF0000"/>
                  </a:solidFill>
                </a:rPr>
                <a:t>slow </a:t>
              </a:r>
              <a:r>
                <a:rPr lang="en-US" dirty="0" smtClean="0">
                  <a:solidFill>
                    <a:srgbClr val="FF0000"/>
                  </a:solidFill>
                </a:rPr>
                <a:t>non-local extraction </a:t>
              </a:r>
              <a:r>
                <a:rPr lang="en-US" dirty="0">
                  <a:solidFill>
                    <a:srgbClr val="FF0000"/>
                  </a:solidFill>
                </a:rPr>
                <a:t>of a 270 </a:t>
              </a:r>
              <a:r>
                <a:rPr lang="en-US" dirty="0" err="1">
                  <a:solidFill>
                    <a:srgbClr val="FF0000"/>
                  </a:solidFill>
                </a:rPr>
                <a:t>GeV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i="1" dirty="0" smtClean="0">
                  <a:solidFill>
                    <a:srgbClr val="FF0000"/>
                  </a:solidFill>
                </a:rPr>
                <a:t>p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+ </a:t>
              </a:r>
              <a:r>
                <a:rPr lang="en-US" dirty="0" smtClean="0">
                  <a:solidFill>
                    <a:srgbClr val="FF0000"/>
                  </a:solidFill>
                </a:rPr>
                <a:t>in channeling mode </a:t>
              </a:r>
              <a:r>
                <a:rPr lang="en-US" dirty="0" smtClean="0">
                  <a:solidFill>
                    <a:srgbClr val="0055A0"/>
                  </a:solidFill>
                </a:rPr>
                <a:t>[6] [7]</a:t>
              </a:r>
              <a:endParaRPr lang="en-US" dirty="0" smtClean="0">
                <a:solidFill>
                  <a:srgbClr val="0055A0"/>
                </a:solidFill>
              </a:endParaRPr>
            </a:p>
            <a:p>
              <a:r>
                <a:rPr lang="en-US" sz="1400" dirty="0" smtClean="0"/>
                <a:t>beam </a:t>
              </a:r>
              <a:r>
                <a:rPr lang="en-US" sz="1400" dirty="0"/>
                <a:t>into the TT20 extraction line towards the North </a:t>
              </a:r>
              <a:r>
                <a:rPr lang="en-US" sz="1400" dirty="0" smtClean="0"/>
                <a:t>Experimental </a:t>
              </a:r>
              <a:r>
                <a:rPr lang="en-US" sz="1400" dirty="0"/>
                <a:t>Area of the </a:t>
              </a:r>
              <a:r>
                <a:rPr lang="en-US" sz="1400" dirty="0">
                  <a:solidFill>
                    <a:srgbClr val="FF0000"/>
                  </a:solidFill>
                </a:rPr>
                <a:t>SPS</a:t>
              </a:r>
              <a:r>
                <a:rPr lang="en-US" sz="1400" dirty="0"/>
                <a:t> was demonstrated </a:t>
              </a:r>
              <a:r>
                <a:rPr lang="en-US" sz="1400" dirty="0" smtClean="0"/>
                <a:t>using </a:t>
              </a:r>
              <a:r>
                <a:rPr lang="en-US" sz="1400" dirty="0"/>
                <a:t>the extraction </a:t>
              </a:r>
              <a:r>
                <a:rPr lang="en-US" sz="1400" dirty="0" smtClean="0"/>
                <a:t>septa and </a:t>
              </a:r>
              <a:r>
                <a:rPr lang="en-US" sz="1400" dirty="0"/>
                <a:t>a bent </a:t>
              </a:r>
              <a:r>
                <a:rPr lang="en-US" sz="1400" dirty="0" smtClean="0"/>
                <a:t>crystal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232" y="4429777"/>
              <a:ext cx="2046868" cy="14465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UA9 </a:t>
              </a:r>
              <a:r>
                <a:rPr lang="en-US" dirty="0" err="1" smtClean="0">
                  <a:solidFill>
                    <a:srgbClr val="FF0000"/>
                  </a:solidFill>
                </a:rPr>
                <a:t>CpFM</a:t>
              </a:r>
              <a:endParaRPr lang="en-US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400" dirty="0" smtClean="0"/>
                <a:t>(“Cherenkov for proton Flux Measurements”)</a:t>
              </a:r>
            </a:p>
            <a:p>
              <a:pPr algn="ctr"/>
              <a:r>
                <a:rPr lang="en-US" sz="1400" dirty="0" smtClean="0"/>
                <a:t>detector for SPS and LHC has seen the extracted beam</a:t>
              </a:r>
              <a:endParaRPr lang="en-US" sz="14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79359" y="2368800"/>
              <a:ext cx="1620814" cy="1989396"/>
              <a:chOff x="1130300" y="2333291"/>
              <a:chExt cx="2894310" cy="3552493"/>
            </a:xfrm>
          </p:grpSpPr>
          <p:pic>
            <p:nvPicPr>
              <p:cNvPr id="13" name="Content Placeholder 7">
                <a:extLst>
                  <a:ext uri="{FF2B5EF4-FFF2-40B4-BE49-F238E27FC236}">
                    <a16:creationId xmlns:a16="http://schemas.microsoft.com/office/drawing/2014/main" xmlns="" id="{8FE9E0C3-3C7D-6847-89F7-FA65D0934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0300" y="2370766"/>
                <a:ext cx="2894310" cy="3515018"/>
              </a:xfrm>
              <a:prstGeom prst="rect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14" name="Frame 13">
                <a:extLst>
                  <a:ext uri="{FF2B5EF4-FFF2-40B4-BE49-F238E27FC236}">
                    <a16:creationId xmlns:a16="http://schemas.microsoft.com/office/drawing/2014/main" xmlns="" id="{5D460254-8CB4-9D4B-8863-8C3188F6F223}"/>
                  </a:ext>
                </a:extLst>
              </p:cNvPr>
              <p:cNvSpPr/>
              <p:nvPr/>
            </p:nvSpPr>
            <p:spPr>
              <a:xfrm>
                <a:off x="2923873" y="2333291"/>
                <a:ext cx="717201" cy="372866"/>
              </a:xfrm>
              <a:prstGeom prst="fram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53118" y="3032199"/>
              <a:ext cx="1270000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Extraction in 2 turns </a:t>
              </a:r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4439484" y="916555"/>
            <a:ext cx="504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2018 -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Virtual” non-resonant local beam extraction </a:t>
            </a:r>
            <a:r>
              <a:rPr lang="en-US" dirty="0" smtClean="0">
                <a:solidFill>
                  <a:srgbClr val="FF0000"/>
                </a:solidFill>
              </a:rPr>
              <a:t>of 270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 in </a:t>
            </a:r>
            <a:r>
              <a:rPr lang="en-US" dirty="0">
                <a:solidFill>
                  <a:srgbClr val="FF0000"/>
                </a:solidFill>
              </a:rPr>
              <a:t>channeling </a:t>
            </a:r>
            <a:r>
              <a:rPr lang="en-US" dirty="0" smtClean="0">
                <a:solidFill>
                  <a:srgbClr val="FF0000"/>
                </a:solidFill>
              </a:rPr>
              <a:t>mode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624680">
            <a:off x="6802630" y="229875"/>
            <a:ext cx="2319866" cy="2462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dirty="0">
                <a:ea typeface="Apple Chancery" charset="0"/>
                <a:cs typeface="Apple Chancery" charset="0"/>
              </a:rPr>
              <a:t>Joint activity with TE/ABT and EN/STI</a:t>
            </a:r>
          </a:p>
        </p:txBody>
      </p:sp>
      <p:pic>
        <p:nvPicPr>
          <p:cNvPr id="16" name="Content Placeholder 7">
            <a:extLst>
              <a:ext uri="{FF2B5EF4-FFF2-40B4-BE49-F238E27FC236}">
                <a16:creationId xmlns="" xmlns:a16="http://schemas.microsoft.com/office/drawing/2014/main" id="{02ED8AAC-C2E7-EE46-B70D-A8407FD90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581" y="1490473"/>
            <a:ext cx="1981669" cy="1742089"/>
          </a:xfrm>
        </p:spPr>
      </p:pic>
      <p:sp>
        <p:nvSpPr>
          <p:cNvPr id="18" name="Rectangle 17"/>
          <p:cNvSpPr/>
          <p:nvPr/>
        </p:nvSpPr>
        <p:spPr>
          <a:xfrm>
            <a:off x="5603088" y="2654025"/>
            <a:ext cx="33823" cy="46368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17157" y="2093722"/>
            <a:ext cx="15508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Circulating beam</a:t>
            </a:r>
          </a:p>
          <a:p>
            <a:pPr algn="ctr"/>
            <a:r>
              <a:rPr lang="en-US" sz="1200" dirty="0"/>
              <a:t>270 </a:t>
            </a:r>
            <a:r>
              <a:rPr lang="en-US" sz="1200" dirty="0" err="1" smtClean="0"/>
              <a:t>GeV</a:t>
            </a:r>
            <a:r>
              <a:rPr lang="en-US" sz="1200" dirty="0" smtClean="0"/>
              <a:t> </a:t>
            </a:r>
            <a:r>
              <a:rPr lang="en-US" sz="1200" i="1" dirty="0" smtClean="0"/>
              <a:t>p</a:t>
            </a:r>
            <a:r>
              <a:rPr lang="en-US" sz="1400" i="1" baseline="30000" dirty="0" smtClean="0"/>
              <a:t>+</a:t>
            </a:r>
            <a:endParaRPr lang="en-US" sz="1400" i="1" baseline="3000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470400" y="3228340"/>
            <a:ext cx="2737685" cy="2687414"/>
            <a:chOff x="4160947" y="1140122"/>
            <a:chExt cx="4049829" cy="3975466"/>
          </a:xfrm>
        </p:grpSpPr>
        <p:grpSp>
          <p:nvGrpSpPr>
            <p:cNvPr id="22" name="Group 21"/>
            <p:cNvGrpSpPr/>
            <p:nvPr/>
          </p:nvGrpSpPr>
          <p:grpSpPr>
            <a:xfrm>
              <a:off x="4628292" y="1273572"/>
              <a:ext cx="3582484" cy="3842016"/>
              <a:chOff x="4628292" y="1260871"/>
              <a:chExt cx="3582484" cy="384201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628292" y="1260871"/>
                <a:ext cx="3582484" cy="3788580"/>
                <a:chOff x="4031793" y="894474"/>
                <a:chExt cx="4478105" cy="3551795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5797015" y="3454371"/>
                  <a:ext cx="123512" cy="404874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31793" y="1643792"/>
                  <a:ext cx="4478105" cy="2802477"/>
                </a:xfrm>
                <a:prstGeom prst="rect">
                  <a:avLst/>
                </a:prstGeom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5797014" y="894474"/>
                  <a:ext cx="1025316" cy="2308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>
                      <a:latin typeface="LiberationSans"/>
                    </a:rPr>
                    <a:t>N</a:t>
                  </a:r>
                  <a:r>
                    <a:rPr lang="en-GB" sz="800" dirty="0">
                      <a:latin typeface="LiberationSans"/>
                    </a:rPr>
                    <a:t>DCH</a:t>
                  </a:r>
                  <a:r>
                    <a:rPr lang="en-GB" sz="1400" dirty="0">
                      <a:latin typeface="LiberationSans"/>
                    </a:rPr>
                    <a:t>(xi)/dx</a:t>
                  </a:r>
                  <a:endParaRPr lang="en-GB" sz="1400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5963995" y="1640285"/>
                  <a:ext cx="499543" cy="253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600" dirty="0">
                      <a:latin typeface="LiberationSans"/>
                    </a:rPr>
                    <a:t>N</a:t>
                  </a:r>
                  <a:r>
                    <a:rPr lang="en-GB" sz="900" dirty="0">
                      <a:latin typeface="LiberationSans"/>
                    </a:rPr>
                    <a:t>CH</a:t>
                  </a:r>
                  <a:endParaRPr lang="en-GB" sz="900" dirty="0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 rot="16200000">
                <a:off x="5565174" y="3749899"/>
                <a:ext cx="1867470" cy="409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40FF"/>
                    </a:solidFill>
                  </a:rPr>
                  <a:t>Extracted beam</a:t>
                </a:r>
                <a:endParaRPr lang="en-US" sz="1200" dirty="0">
                  <a:solidFill>
                    <a:srgbClr val="FF40FF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6200000">
                <a:off x="4171256" y="3349552"/>
                <a:ext cx="3142438" cy="364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chemeClr val="accent5"/>
                    </a:solidFill>
                  </a:rPr>
                  <a:t>0.2 mm thick virtual septum</a:t>
                </a:r>
                <a:endParaRPr lang="en-US" sz="1000" dirty="0">
                  <a:solidFill>
                    <a:schemeClr val="accent5"/>
                  </a:solidFill>
                </a:endParaRPr>
              </a:p>
            </p:txBody>
          </p:sp>
        </p:grpSp>
        <p:sp>
          <p:nvSpPr>
            <p:cNvPr id="32" name="Up Arrow Callout 31"/>
            <p:cNvSpPr/>
            <p:nvPr/>
          </p:nvSpPr>
          <p:spPr>
            <a:xfrm rot="10800000">
              <a:off x="4160947" y="1140122"/>
              <a:ext cx="1360001" cy="1219200"/>
            </a:xfrm>
            <a:prstGeom prst="upArrowCallou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654" y="1538088"/>
            <a:ext cx="1828800" cy="19775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429681" y="3181211"/>
            <a:ext cx="102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Edge </a:t>
            </a:r>
            <a:r>
              <a:rPr lang="en-US" sz="1200" dirty="0" smtClean="0"/>
              <a:t>of the </a:t>
            </a:r>
            <a:r>
              <a:rPr lang="en-US" sz="1200" dirty="0"/>
              <a:t>circulating beam </a:t>
            </a:r>
            <a:r>
              <a:rPr lang="en-US" sz="1200" dirty="0" smtClean="0"/>
              <a:t>core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856872" y="5836282"/>
            <a:ext cx="2750546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loss </a:t>
            </a:r>
            <a:r>
              <a:rPr lang="en-US" sz="1400" dirty="0" smtClean="0"/>
              <a:t>ratio </a:t>
            </a:r>
            <a:r>
              <a:rPr lang="en-US" sz="1400" dirty="0"/>
              <a:t>R ≈ N</a:t>
            </a:r>
            <a:r>
              <a:rPr lang="en-US" sz="1400" baseline="-25000" dirty="0"/>
              <a:t>DCH</a:t>
            </a:r>
            <a:r>
              <a:rPr lang="en-US" sz="1400" dirty="0"/>
              <a:t> / </a:t>
            </a:r>
            <a:r>
              <a:rPr lang="en-US" sz="1400" dirty="0" smtClean="0"/>
              <a:t>N</a:t>
            </a:r>
            <a:r>
              <a:rPr lang="en-US" sz="1400" baseline="-25000" dirty="0" smtClean="0"/>
              <a:t>CH</a:t>
            </a:r>
            <a:r>
              <a:rPr lang="en-US" sz="1400" dirty="0"/>
              <a:t>= ~6 </a:t>
            </a:r>
            <a:r>
              <a:rPr lang="en-US" sz="1400" dirty="0" smtClean="0"/>
              <a:t>‰ 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7042847" y="3861620"/>
            <a:ext cx="2082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Halo density in channeling mode along the horizontal axis</a:t>
            </a:r>
          </a:p>
          <a:p>
            <a:pPr algn="ctr"/>
            <a:r>
              <a:rPr lang="en-US" sz="1400" dirty="0"/>
              <a:t>(self-normalized to the total No of impinging particles)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18576" y="1538307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Timepix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5429102" y="3604560"/>
            <a:ext cx="391350" cy="2924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356100" y="891155"/>
            <a:ext cx="0" cy="5240204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515101" y="3032199"/>
            <a:ext cx="692984" cy="795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3"/>
          </p:cNvCxnSpPr>
          <p:nvPr/>
        </p:nvCxnSpPr>
        <p:spPr>
          <a:xfrm flipV="1">
            <a:off x="5636911" y="2882900"/>
            <a:ext cx="1571174" cy="296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37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-889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smtClean="0"/>
              <a:t>Sub-</a:t>
            </a:r>
            <a:r>
              <a:rPr lang="en-US" sz="2800" b="1" i="1" dirty="0" err="1" smtClean="0"/>
              <a:t>GeV</a:t>
            </a:r>
            <a:r>
              <a:rPr lang="en-US" sz="2800" b="1" i="1" dirty="0" smtClean="0"/>
              <a:t> lepton crystal beam steering</a:t>
            </a:r>
            <a:endParaRPr lang="en-US" sz="2800" b="1" i="1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38623"/>
            <a:ext cx="9144000" cy="634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depth of the crystal the fraction of channeled particles decreases exponentially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where 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 is the </a:t>
            </a:r>
            <a:r>
              <a:rPr lang="en-US" dirty="0" err="1" smtClean="0">
                <a:solidFill>
                  <a:srgbClr val="FF0000"/>
                </a:solidFill>
              </a:rPr>
              <a:t>dechanneling</a:t>
            </a:r>
            <a:r>
              <a:rPr lang="en-US" dirty="0" smtClean="0">
                <a:solidFill>
                  <a:srgbClr val="FF0000"/>
                </a:solidFill>
              </a:rPr>
              <a:t> length</a:t>
            </a:r>
            <a:r>
              <a:rPr lang="en-US" dirty="0" smtClean="0"/>
              <a:t>, that is </a:t>
            </a:r>
            <a:r>
              <a:rPr lang="en-US" dirty="0" smtClean="0">
                <a:solidFill>
                  <a:srgbClr val="FF0000"/>
                </a:solidFill>
              </a:rPr>
              <a:t>proportional to the particle </a:t>
            </a:r>
            <a:r>
              <a:rPr lang="en-US" dirty="0" smtClean="0">
                <a:solidFill>
                  <a:srgbClr val="FF0000"/>
                </a:solidFill>
              </a:rPr>
              <a:t>energy</a:t>
            </a:r>
          </a:p>
          <a:p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Moreover, the 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r>
              <a:rPr lang="en-US" i="1" baseline="-25000" dirty="0" smtClean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 for 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30000" dirty="0" smtClean="0">
                <a:solidFill>
                  <a:srgbClr val="FF0000"/>
                </a:solidFill>
              </a:rPr>
              <a:t>+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is 10</a:t>
            </a:r>
            <a:r>
              <a:rPr lang="en-US" baseline="30000" dirty="0" smtClean="0">
                <a:solidFill>
                  <a:srgbClr val="FF0000"/>
                </a:solidFill>
              </a:rPr>
              <a:t>3 </a:t>
            </a:r>
            <a:r>
              <a:rPr lang="en-US" dirty="0" smtClean="0">
                <a:solidFill>
                  <a:srgbClr val="FF0000"/>
                </a:solidFill>
              </a:rPr>
              <a:t>times shorter than for </a:t>
            </a:r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i="1" baseline="30000" dirty="0" smtClean="0">
                <a:solidFill>
                  <a:srgbClr val="FF0000"/>
                </a:solidFill>
              </a:rPr>
              <a:t>+</a:t>
            </a:r>
            <a:endParaRPr lang="en-US" i="1" baseline="30000" dirty="0" smtClean="0">
              <a:solidFill>
                <a:srgbClr val="FF0000"/>
              </a:solidFill>
            </a:endParaRPr>
          </a:p>
          <a:p>
            <a:endParaRPr lang="en-US" sz="800" dirty="0"/>
          </a:p>
          <a:p>
            <a:pPr algn="ctr"/>
            <a:r>
              <a:rPr lang="en-US" dirty="0" smtClean="0">
                <a:solidFill>
                  <a:srgbClr val="0055A0"/>
                </a:solidFill>
              </a:rPr>
              <a:t>In Silicon 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~100 </a:t>
            </a:r>
            <a:r>
              <a:rPr lang="en-US" dirty="0" err="1" smtClean="0">
                <a:solidFill>
                  <a:srgbClr val="FF0000"/>
                </a:solidFill>
              </a:rPr>
              <a:t>μm</a:t>
            </a:r>
            <a:r>
              <a:rPr lang="en-US" dirty="0" smtClean="0">
                <a:solidFill>
                  <a:srgbClr val="0055A0"/>
                </a:solidFill>
              </a:rPr>
              <a:t> </a:t>
            </a:r>
            <a:r>
              <a:rPr lang="en-US" dirty="0">
                <a:solidFill>
                  <a:srgbClr val="0055A0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~500 </a:t>
            </a:r>
            <a:r>
              <a:rPr lang="en-US" dirty="0" smtClean="0">
                <a:solidFill>
                  <a:srgbClr val="FF0000"/>
                </a:solidFill>
              </a:rPr>
              <a:t>MeV 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30000" dirty="0" smtClean="0">
                <a:solidFill>
                  <a:srgbClr val="FF0000"/>
                </a:solidFill>
              </a:rPr>
              <a:t>+</a:t>
            </a:r>
          </a:p>
          <a:p>
            <a:endParaRPr lang="en-US" sz="1200" dirty="0" smtClean="0"/>
          </a:p>
          <a:p>
            <a:endParaRPr lang="en-US" sz="1400" dirty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very thin crystals </a:t>
            </a:r>
            <a:r>
              <a:rPr lang="en-US" dirty="0" smtClean="0"/>
              <a:t>has to be used </a:t>
            </a:r>
            <a:r>
              <a:rPr lang="en-US" dirty="0" smtClean="0">
                <a:solidFill>
                  <a:srgbClr val="FF0000"/>
                </a:solidFill>
              </a:rPr>
              <a:t>to reduce the </a:t>
            </a:r>
            <a:r>
              <a:rPr lang="en-US" dirty="0" err="1" smtClean="0">
                <a:solidFill>
                  <a:srgbClr val="FF0000"/>
                </a:solidFill>
              </a:rPr>
              <a:t>dechanneling</a:t>
            </a:r>
            <a:r>
              <a:rPr lang="en-US" dirty="0" smtClean="0">
                <a:solidFill>
                  <a:srgbClr val="FF0000"/>
                </a:solidFill>
              </a:rPr>
              <a:t> effect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and increase the channeling efficiency. </a:t>
            </a:r>
            <a:r>
              <a:rPr lang="en-US" dirty="0" smtClean="0">
                <a:solidFill>
                  <a:srgbClr val="0055A0"/>
                </a:solidFill>
              </a:rPr>
              <a:t>This could be </a:t>
            </a:r>
            <a:r>
              <a:rPr lang="en-US" dirty="0" smtClean="0">
                <a:solidFill>
                  <a:srgbClr val="FF0000"/>
                </a:solidFill>
              </a:rPr>
              <a:t>challenging, but feasible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55A0"/>
                </a:solidFill>
              </a:rPr>
              <a:t>A so </a:t>
            </a:r>
            <a:r>
              <a:rPr lang="en-US" dirty="0" smtClean="0">
                <a:solidFill>
                  <a:srgbClr val="FF0000"/>
                </a:solidFill>
              </a:rPr>
              <a:t>thin crystal will not affect so </a:t>
            </a:r>
            <a:r>
              <a:rPr lang="en-US" dirty="0" smtClean="0">
                <a:solidFill>
                  <a:srgbClr val="FF0000"/>
                </a:solidFill>
              </a:rPr>
              <a:t>much </a:t>
            </a:r>
            <a:r>
              <a:rPr lang="en-US" dirty="0" smtClean="0">
                <a:solidFill>
                  <a:srgbClr val="FF0000"/>
                </a:solidFill>
              </a:rPr>
              <a:t>the circulating beam</a:t>
            </a:r>
            <a:r>
              <a:rPr lang="en-US" dirty="0" smtClean="0">
                <a:solidFill>
                  <a:srgbClr val="0055A0"/>
                </a:solidFill>
              </a:rPr>
              <a:t>, but </a:t>
            </a:r>
            <a:r>
              <a:rPr lang="en-US" dirty="0" smtClean="0">
                <a:solidFill>
                  <a:srgbClr val="FF0000"/>
                </a:solidFill>
              </a:rPr>
              <a:t>study</a:t>
            </a:r>
            <a:r>
              <a:rPr lang="en-US" dirty="0" smtClean="0">
                <a:solidFill>
                  <a:srgbClr val="0055A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the effects of beam-crystal interactions </a:t>
            </a:r>
            <a:r>
              <a:rPr lang="en-US" dirty="0" smtClean="0">
                <a:solidFill>
                  <a:srgbClr val="0055A0"/>
                </a:solidFill>
              </a:rPr>
              <a:t>(e.g. multiple scattering and energy deposition) is necessary </a:t>
            </a:r>
            <a:r>
              <a:rPr lang="en-US" dirty="0" smtClean="0">
                <a:solidFill>
                  <a:srgbClr val="FF0000"/>
                </a:solidFill>
              </a:rPr>
              <a:t>to adjust the accelerator parameters and to optimize the extraction performances</a:t>
            </a:r>
          </a:p>
          <a:p>
            <a:endParaRPr lang="en-US" sz="10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he crystal robustness is guaranteed by several test performed with multi-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hadrons</a:t>
            </a:r>
            <a:r>
              <a:rPr lang="en-US" dirty="0" smtClean="0"/>
              <a:t>, but must be considered and evaluated</a:t>
            </a:r>
            <a:endParaRPr lang="en-US" sz="1000" dirty="0"/>
          </a:p>
          <a:p>
            <a:endParaRPr lang="en-US" sz="1000" dirty="0"/>
          </a:p>
          <a:p>
            <a:r>
              <a:rPr lang="en-US" dirty="0"/>
              <a:t>S</a:t>
            </a:r>
            <a:r>
              <a:rPr lang="en-US" dirty="0" smtClean="0"/>
              <a:t>ome </a:t>
            </a:r>
            <a:r>
              <a:rPr lang="en-US" dirty="0" smtClean="0">
                <a:solidFill>
                  <a:srgbClr val="FF0000"/>
                </a:solidFill>
              </a:rPr>
              <a:t>encouraging results have been already obtained with sub-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particles using thin crystals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 descr="Screen Shot 2018-12-08 at 19.48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143000"/>
            <a:ext cx="1905000" cy="39370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4267200" y="2781300"/>
            <a:ext cx="406400" cy="2794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5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780" y="5140640"/>
            <a:ext cx="1258458" cy="1027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-889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smtClean="0"/>
              <a:t>Sub-</a:t>
            </a:r>
            <a:r>
              <a:rPr lang="en-US" sz="2800" b="1" i="1" dirty="0" err="1" smtClean="0"/>
              <a:t>GeV</a:t>
            </a:r>
            <a:r>
              <a:rPr lang="en-US" sz="2800" b="1" i="1" dirty="0" smtClean="0"/>
              <a:t> </a:t>
            </a:r>
            <a:r>
              <a:rPr lang="en-US" sz="2800" b="1" i="1" dirty="0" smtClean="0"/>
              <a:t>crystal </a:t>
            </a:r>
            <a:r>
              <a:rPr lang="en-US" sz="2800" b="1" i="1" dirty="0" smtClean="0"/>
              <a:t>beam </a:t>
            </a:r>
            <a:r>
              <a:rPr lang="en-US" sz="2800" b="1" i="1" dirty="0" smtClean="0"/>
              <a:t>steering: e</a:t>
            </a:r>
            <a:r>
              <a:rPr lang="en-US" sz="2800" b="1" i="1" baseline="30000" dirty="0" smtClean="0"/>
              <a:t>+ </a:t>
            </a:r>
            <a:r>
              <a:rPr lang="en-US" sz="2800" b="1" i="1" dirty="0"/>
              <a:t>&amp;</a:t>
            </a:r>
            <a:r>
              <a:rPr lang="en-US" sz="2800" b="1" i="1" dirty="0" smtClean="0"/>
              <a:t> p</a:t>
            </a:r>
            <a:r>
              <a:rPr lang="en-US" sz="2800" b="1" i="1" baseline="30000" dirty="0" smtClean="0"/>
              <a:t>+</a:t>
            </a:r>
            <a:endParaRPr lang="en-US" sz="2800" b="1" i="1" baseline="30000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26" y="715783"/>
            <a:ext cx="9115854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The idea is to use the solid expertise developed in the UA9 framework to scale crystal extraction from multi-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hadron beam to &lt; 1GeV positron </a:t>
            </a:r>
            <a:r>
              <a:rPr lang="en-US" dirty="0" smtClean="0">
                <a:solidFill>
                  <a:srgbClr val="FF0000"/>
                </a:solidFill>
              </a:rPr>
              <a:t>beam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800" dirty="0"/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- Few </a:t>
            </a:r>
            <a:r>
              <a:rPr lang="en-US" b="1" dirty="0" smtClean="0">
                <a:solidFill>
                  <a:srgbClr val="FF0000"/>
                </a:solidFill>
              </a:rPr>
              <a:t>MeV </a:t>
            </a:r>
            <a:r>
              <a:rPr lang="en-US" b="1" i="1" dirty="0" smtClean="0">
                <a:solidFill>
                  <a:srgbClr val="FF0000"/>
                </a:solidFill>
              </a:rPr>
              <a:t>p</a:t>
            </a:r>
            <a:r>
              <a:rPr lang="en-US" b="1" i="1" baseline="30000" dirty="0" smtClean="0">
                <a:solidFill>
                  <a:srgbClr val="FF0000"/>
                </a:solidFill>
              </a:rPr>
              <a:t>+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crystal beam </a:t>
            </a:r>
            <a:r>
              <a:rPr lang="en-US" b="1" dirty="0" smtClean="0">
                <a:solidFill>
                  <a:srgbClr val="FF0000"/>
                </a:solidFill>
              </a:rPr>
              <a:t>steering</a:t>
            </a:r>
          </a:p>
          <a:p>
            <a:endParaRPr lang="en-US" sz="800" dirty="0"/>
          </a:p>
          <a:p>
            <a:r>
              <a:rPr lang="en-US" b="1" dirty="0" smtClean="0"/>
              <a:t>2012 </a:t>
            </a:r>
            <a:r>
              <a:rPr lang="mr-IN" b="1" dirty="0" smtClean="0"/>
              <a:t>–</a:t>
            </a:r>
            <a:r>
              <a:rPr lang="en-US" b="1" dirty="0" smtClean="0"/>
              <a:t> Mirroring and Volume-reflection of 2 MeV </a:t>
            </a:r>
            <a:r>
              <a:rPr lang="en-US" b="1" i="1" dirty="0" smtClean="0"/>
              <a:t>p</a:t>
            </a:r>
            <a:r>
              <a:rPr lang="en-US" b="1" i="1" baseline="30000" dirty="0" smtClean="0"/>
              <a:t>+</a:t>
            </a:r>
            <a:r>
              <a:rPr lang="en-US" b="1" i="1" dirty="0" smtClean="0"/>
              <a:t> </a:t>
            </a:r>
            <a:r>
              <a:rPr lang="en-US" dirty="0" smtClean="0"/>
              <a:t>[10]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nanometric</a:t>
            </a:r>
            <a:r>
              <a:rPr lang="en-US" dirty="0">
                <a:solidFill>
                  <a:srgbClr val="FF0000"/>
                </a:solidFill>
              </a:rPr>
              <a:t> crystal!!!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 smtClean="0"/>
          </a:p>
          <a:p>
            <a:r>
              <a:rPr lang="en-US" dirty="0" smtClean="0"/>
              <a:t> - ultrathin </a:t>
            </a:r>
            <a:r>
              <a:rPr lang="en-US" dirty="0"/>
              <a:t>silicon crystal </a:t>
            </a:r>
            <a:r>
              <a:rPr lang="en-US" dirty="0" smtClean="0"/>
              <a:t>(100  nm</a:t>
            </a:r>
            <a:r>
              <a:rPr lang="en-US" dirty="0"/>
              <a:t>, half wavelength of the planar channeling oscillation),  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- Deflection</a:t>
            </a:r>
            <a:r>
              <a:rPr lang="en-US" dirty="0"/>
              <a:t>: </a:t>
            </a:r>
            <a:r>
              <a:rPr lang="en-US" dirty="0" smtClean="0"/>
              <a:t>~ 5 </a:t>
            </a:r>
            <a:r>
              <a:rPr lang="en-US" dirty="0" err="1" smtClean="0"/>
              <a:t>mrad</a:t>
            </a:r>
            <a:r>
              <a:rPr lang="en-US" dirty="0" smtClean="0"/>
              <a:t> (CH), ~1 </a:t>
            </a:r>
            <a:r>
              <a:rPr lang="en-US" dirty="0" err="1" smtClean="0"/>
              <a:t>mrad</a:t>
            </a:r>
            <a:r>
              <a:rPr lang="en-US" dirty="0" smtClean="0"/>
              <a:t> (VR)</a:t>
            </a:r>
            <a:endParaRPr lang="en-US" dirty="0"/>
          </a:p>
          <a:p>
            <a:r>
              <a:rPr lang="en-US" dirty="0" smtClean="0"/>
              <a:t> - Efficiency</a:t>
            </a:r>
            <a:r>
              <a:rPr lang="en-US" dirty="0"/>
              <a:t>: </a:t>
            </a:r>
            <a:r>
              <a:rPr lang="en-US" dirty="0" smtClean="0"/>
              <a:t>58% (CH), 42% (VR)</a:t>
            </a:r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r>
              <a:rPr lang="en-US" sz="1000" dirty="0" smtClean="0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1600" y="1441692"/>
            <a:ext cx="8978900" cy="2739212"/>
            <a:chOff x="-3562025" y="1460243"/>
            <a:chExt cx="8978900" cy="2739212"/>
          </a:xfrm>
        </p:grpSpPr>
        <p:sp>
          <p:nvSpPr>
            <p:cNvPr id="8" name="TextBox 7"/>
            <p:cNvSpPr txBox="1"/>
            <p:nvPr/>
          </p:nvSpPr>
          <p:spPr>
            <a:xfrm>
              <a:off x="-3562025" y="1460243"/>
              <a:ext cx="8978900" cy="27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- Sub</a:t>
              </a:r>
              <a:r>
                <a:rPr lang="en-US" b="1" dirty="0">
                  <a:solidFill>
                    <a:srgbClr val="FF0000"/>
                  </a:solidFill>
                </a:rPr>
                <a:t>-</a:t>
              </a:r>
              <a:r>
                <a:rPr lang="en-US" b="1" dirty="0" err="1">
                  <a:solidFill>
                    <a:srgbClr val="FF0000"/>
                  </a:solidFill>
                </a:rPr>
                <a:t>GeV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i="1" dirty="0" smtClean="0">
                  <a:solidFill>
                    <a:srgbClr val="FF0000"/>
                  </a:solidFill>
                </a:rPr>
                <a:t>e</a:t>
              </a:r>
              <a:r>
                <a:rPr lang="en-US" b="1" i="1" baseline="30000" dirty="0" smtClean="0">
                  <a:solidFill>
                    <a:srgbClr val="FF0000"/>
                  </a:solidFill>
                </a:rPr>
                <a:t>+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>
                  <a:solidFill>
                    <a:srgbClr val="FF0000"/>
                  </a:solidFill>
                </a:rPr>
                <a:t>crystal beam steering </a:t>
              </a:r>
              <a:r>
                <a:rPr lang="en-US" dirty="0" smtClean="0"/>
                <a:t>in </a:t>
              </a:r>
              <a:r>
                <a:rPr lang="en-US" dirty="0"/>
                <a:t>two different </a:t>
              </a:r>
              <a:r>
                <a:rPr lang="en-US" dirty="0" smtClean="0"/>
                <a:t>configurations </a:t>
              </a:r>
              <a:r>
                <a:rPr lang="en-US" dirty="0">
                  <a:solidFill>
                    <a:srgbClr val="FF0000"/>
                  </a:solidFill>
                </a:rPr>
                <a:t>at the BTF (Beam Test Facility, INFN-LNF)</a:t>
              </a:r>
              <a:r>
                <a:rPr lang="en-US" dirty="0" smtClean="0">
                  <a:solidFill>
                    <a:srgbClr val="FF0000"/>
                  </a:solidFill>
                </a:rPr>
                <a:t>:</a:t>
              </a:r>
            </a:p>
            <a:p>
              <a:endParaRPr lang="en-US" sz="1000" dirty="0">
                <a:solidFill>
                  <a:srgbClr val="002A50"/>
                </a:solidFill>
              </a:endParaRPr>
            </a:p>
            <a:p>
              <a:r>
                <a:rPr lang="en-US" b="1" dirty="0" smtClean="0"/>
                <a:t>2006 </a:t>
              </a:r>
              <a:r>
                <a:rPr lang="mr-IN" b="1" dirty="0"/>
                <a:t>–</a:t>
              </a:r>
              <a:r>
                <a:rPr lang="en-US" b="1" dirty="0"/>
                <a:t> Channeling of 480 MeV </a:t>
              </a:r>
              <a:r>
                <a:rPr lang="en-US" b="1" i="1" dirty="0"/>
                <a:t>e</a:t>
              </a:r>
              <a:r>
                <a:rPr lang="en-US" b="1" i="1" baseline="30000" dirty="0" smtClean="0"/>
                <a:t>+</a:t>
              </a:r>
              <a:r>
                <a:rPr lang="en-US" b="1" baseline="30000" dirty="0" smtClean="0"/>
                <a:t> </a:t>
              </a:r>
              <a:r>
                <a:rPr lang="en-US" dirty="0" smtClean="0"/>
                <a:t>[8] </a:t>
              </a:r>
              <a:endParaRPr lang="en-US" dirty="0"/>
            </a:p>
            <a:p>
              <a:r>
                <a:rPr lang="en-US" dirty="0"/>
                <a:t>- 1 mm thick silicon crystal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~</a:t>
              </a:r>
              <a:r>
                <a:rPr lang="en-US" dirty="0"/>
                <a:t>10 </a:t>
              </a:r>
              <a:r>
                <a:rPr lang="en-US" dirty="0" err="1"/>
                <a:t>mrad</a:t>
              </a:r>
              <a:r>
                <a:rPr lang="en-US" dirty="0"/>
                <a:t> </a:t>
              </a:r>
              <a:r>
                <a:rPr lang="en-US" dirty="0" smtClean="0"/>
                <a:t>with ~10% </a:t>
              </a:r>
              <a:r>
                <a:rPr lang="en-US" dirty="0"/>
                <a:t>of </a:t>
              </a:r>
              <a:r>
                <a:rPr lang="en-US" dirty="0" smtClean="0"/>
                <a:t>efficiency</a:t>
              </a:r>
              <a:endParaRPr lang="en-US" b="1" dirty="0" smtClean="0"/>
            </a:p>
            <a:p>
              <a:r>
                <a:rPr lang="en-US" b="1" dirty="0" smtClean="0"/>
                <a:t>2013 </a:t>
              </a:r>
              <a:r>
                <a:rPr lang="mr-IN" b="1" dirty="0"/>
                <a:t>–</a:t>
              </a:r>
              <a:r>
                <a:rPr lang="en-US" b="1" dirty="0"/>
                <a:t> </a:t>
              </a:r>
              <a:r>
                <a:rPr lang="en-US" b="1" dirty="0" smtClean="0"/>
                <a:t>Multi-Volume reflection of 100 </a:t>
              </a:r>
              <a:r>
                <a:rPr lang="en-US" b="1" dirty="0"/>
                <a:t>MeV </a:t>
              </a:r>
              <a:r>
                <a:rPr lang="en-US" b="1" i="1" dirty="0"/>
                <a:t>e</a:t>
              </a:r>
              <a:r>
                <a:rPr lang="en-US" b="1" i="1" baseline="30000" dirty="0" smtClean="0"/>
                <a:t>+</a:t>
              </a:r>
              <a:r>
                <a:rPr lang="en-US" b="1" dirty="0" smtClean="0"/>
                <a:t> </a:t>
              </a:r>
              <a:r>
                <a:rPr lang="en-US" dirty="0" smtClean="0"/>
                <a:t>[9] </a:t>
              </a:r>
              <a:endParaRPr lang="en-US" dirty="0" smtClean="0"/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5 </a:t>
              </a:r>
              <a:r>
                <a:rPr lang="en-US" dirty="0"/>
                <a:t>bent silicon crystals in a </a:t>
              </a:r>
              <a:r>
                <a:rPr lang="en-US" dirty="0" smtClean="0"/>
                <a:t>raw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5 x ~100 µm thick silicon crystal</a:t>
              </a:r>
              <a:endParaRPr lang="en-US" dirty="0"/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5 </a:t>
              </a:r>
              <a:r>
                <a:rPr lang="en-US" dirty="0" err="1"/>
                <a:t>mrad</a:t>
              </a:r>
              <a:r>
                <a:rPr lang="en-US" dirty="0"/>
                <a:t> with </a:t>
              </a:r>
              <a:r>
                <a:rPr lang="en-US" dirty="0" smtClean="0"/>
                <a:t>~30 </a:t>
              </a:r>
              <a:r>
                <a:rPr lang="en-US" dirty="0"/>
                <a:t>% of </a:t>
              </a:r>
              <a:r>
                <a:rPr lang="en-US" dirty="0" smtClean="0"/>
                <a:t>efficiency</a:t>
              </a:r>
            </a:p>
          </p:txBody>
        </p:sp>
        <p:pic>
          <p:nvPicPr>
            <p:cNvPr id="14" name="Picture 13" descr="Untitled2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327" y="3326380"/>
              <a:ext cx="2504767" cy="847675"/>
            </a:xfrm>
            <a:prstGeom prst="rect">
              <a:avLst/>
            </a:prstGeom>
          </p:spPr>
        </p:pic>
        <p:pic>
          <p:nvPicPr>
            <p:cNvPr id="16" name="Picture 15" descr="full_CH.pd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5106" y="2209800"/>
              <a:ext cx="1623145" cy="92950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153" y="5216255"/>
            <a:ext cx="2264220" cy="9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" y="-8890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Sub-</a:t>
            </a:r>
            <a:r>
              <a:rPr lang="en-US" sz="2800" b="1" i="1" dirty="0" err="1"/>
              <a:t>GeV</a:t>
            </a:r>
            <a:r>
              <a:rPr lang="en-US" sz="2800" b="1" i="1" dirty="0"/>
              <a:t> crystal beam </a:t>
            </a:r>
            <a:r>
              <a:rPr lang="en-US" sz="2800" b="1" i="1" dirty="0" smtClean="0"/>
              <a:t>steering: e</a:t>
            </a:r>
            <a:r>
              <a:rPr lang="en-US" sz="2800" b="1" i="1" baseline="30000" dirty="0" smtClean="0"/>
              <a:t>-</a:t>
            </a:r>
            <a:endParaRPr lang="en-US" sz="2800" b="1" i="1" baseline="30000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875036" y="6362377"/>
            <a:ext cx="2133600" cy="365125"/>
          </a:xfrm>
        </p:spPr>
        <p:txBody>
          <a:bodyPr/>
          <a:lstStyle/>
          <a:p>
            <a:r>
              <a:rPr lang="en-US" smtClean="0"/>
              <a:t>17/12/2018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675443" y="6356350"/>
            <a:ext cx="6402914" cy="365125"/>
          </a:xfrm>
        </p:spPr>
        <p:txBody>
          <a:bodyPr/>
          <a:lstStyle/>
          <a:p>
            <a:r>
              <a:rPr lang="en-US" smtClean="0"/>
              <a:t>DAΦNE-TF Workshop, INFN-LNF                           Marco Garattini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8145" y="1703207"/>
            <a:ext cx="8976155" cy="4261507"/>
            <a:chOff x="28145" y="4699000"/>
            <a:chExt cx="8976155" cy="42615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4049" y="7635387"/>
              <a:ext cx="3270251" cy="132512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8145" y="4699000"/>
              <a:ext cx="5705903" cy="418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55A0"/>
                  </a:solidFill>
                </a:rPr>
                <a:t>2014 </a:t>
              </a:r>
              <a:r>
                <a:rPr lang="mr-IN" b="1" dirty="0">
                  <a:solidFill>
                    <a:srgbClr val="0055A0"/>
                  </a:solidFill>
                </a:rPr>
                <a:t>–</a:t>
              </a:r>
              <a:r>
                <a:rPr lang="en-US" b="1" dirty="0">
                  <a:solidFill>
                    <a:srgbClr val="0055A0"/>
                  </a:solidFill>
                </a:rPr>
                <a:t> (MAMI) </a:t>
              </a:r>
              <a:r>
                <a:rPr lang="en-US" b="1" dirty="0" smtClean="0">
                  <a:solidFill>
                    <a:srgbClr val="0055A0"/>
                  </a:solidFill>
                </a:rPr>
                <a:t>Channeling of 855 </a:t>
              </a:r>
              <a:r>
                <a:rPr lang="en-US" b="1" dirty="0">
                  <a:solidFill>
                    <a:srgbClr val="0055A0"/>
                  </a:solidFill>
                </a:rPr>
                <a:t>MeV </a:t>
              </a:r>
              <a:r>
                <a:rPr lang="en-US" b="1" i="1" dirty="0" smtClean="0">
                  <a:solidFill>
                    <a:srgbClr val="0055A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55A0"/>
                  </a:solidFill>
                </a:rPr>
                <a:t>- </a:t>
              </a:r>
              <a:r>
                <a:rPr lang="en-US" dirty="0" smtClean="0">
                  <a:solidFill>
                    <a:srgbClr val="0055A0"/>
                  </a:solidFill>
                </a:rPr>
                <a:t>[</a:t>
              </a:r>
              <a:r>
                <a:rPr lang="en-US" dirty="0" smtClean="0">
                  <a:solidFill>
                    <a:srgbClr val="0055A0"/>
                  </a:solidFill>
                </a:rPr>
                <a:t>11]</a:t>
              </a:r>
              <a:endParaRPr lang="en-US" dirty="0">
                <a:solidFill>
                  <a:srgbClr val="0055A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30 </a:t>
              </a:r>
              <a:r>
                <a:rPr lang="en-US" dirty="0" err="1"/>
                <a:t>μm</a:t>
              </a:r>
              <a:r>
                <a:rPr lang="en-US" dirty="0"/>
                <a:t> Silicon </a:t>
              </a:r>
              <a:r>
                <a:rPr lang="en-US" dirty="0" smtClean="0"/>
                <a:t>crystal</a:t>
              </a:r>
              <a:r>
                <a:rPr lang="en-US" dirty="0"/>
                <a:t> </a:t>
              </a:r>
              <a:r>
                <a:rPr lang="en-US" dirty="0" smtClean="0"/>
                <a:t>(</a:t>
              </a:r>
              <a:r>
                <a:rPr lang="en-US" dirty="0"/>
                <a:t>111</a:t>
              </a:r>
              <a:r>
                <a:rPr lang="en-US" dirty="0" smtClean="0"/>
                <a:t>), 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</a:t>
              </a:r>
              <a:r>
                <a:rPr lang="en-US" dirty="0" smtClean="0"/>
                <a:t>eflection: </a:t>
              </a:r>
              <a:r>
                <a:rPr lang="en-US" dirty="0"/>
                <a:t>910 </a:t>
              </a:r>
              <a:r>
                <a:rPr lang="en-US" dirty="0" err="1" smtClean="0"/>
                <a:t>μrad</a:t>
              </a:r>
              <a:endParaRPr lang="en-US" dirty="0" smtClean="0"/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Efficiency: 20%</a:t>
              </a:r>
            </a:p>
            <a:p>
              <a:endParaRPr lang="en-US" sz="1200" dirty="0"/>
            </a:p>
            <a:p>
              <a:r>
                <a:rPr lang="en-US" b="1" dirty="0">
                  <a:solidFill>
                    <a:srgbClr val="0055A0"/>
                  </a:solidFill>
                </a:rPr>
                <a:t>2014 </a:t>
              </a:r>
              <a:r>
                <a:rPr lang="mr-IN" b="1" dirty="0">
                  <a:solidFill>
                    <a:srgbClr val="0055A0"/>
                  </a:solidFill>
                </a:rPr>
                <a:t>–</a:t>
              </a:r>
              <a:r>
                <a:rPr lang="en-US" b="1" dirty="0">
                  <a:solidFill>
                    <a:srgbClr val="0055A0"/>
                  </a:solidFill>
                </a:rPr>
                <a:t> (MAMI) </a:t>
              </a:r>
              <a:r>
                <a:rPr lang="en-US" b="1" dirty="0" smtClean="0">
                  <a:solidFill>
                    <a:srgbClr val="0055A0"/>
                  </a:solidFill>
                </a:rPr>
                <a:t>Volume reflection </a:t>
              </a:r>
              <a:r>
                <a:rPr lang="en-US" b="1" dirty="0">
                  <a:solidFill>
                    <a:srgbClr val="0055A0"/>
                  </a:solidFill>
                </a:rPr>
                <a:t>of 855 MeV </a:t>
              </a:r>
              <a:r>
                <a:rPr lang="en-US" b="1" i="1" dirty="0">
                  <a:solidFill>
                    <a:srgbClr val="0055A0"/>
                  </a:solidFill>
                </a:rPr>
                <a:t>e</a:t>
              </a:r>
              <a:r>
                <a:rPr lang="en-US" b="1" baseline="30000" dirty="0">
                  <a:solidFill>
                    <a:srgbClr val="0055A0"/>
                  </a:solidFill>
                </a:rPr>
                <a:t>- </a:t>
              </a:r>
              <a:r>
                <a:rPr lang="en-US" dirty="0" smtClean="0">
                  <a:solidFill>
                    <a:srgbClr val="0055A0"/>
                  </a:solidFill>
                </a:rPr>
                <a:t>[</a:t>
              </a:r>
              <a:r>
                <a:rPr lang="en-US" dirty="0" smtClean="0">
                  <a:solidFill>
                    <a:srgbClr val="0055A0"/>
                  </a:solidFill>
                </a:rPr>
                <a:t>11]</a:t>
              </a:r>
              <a:endParaRPr lang="en-US" dirty="0">
                <a:solidFill>
                  <a:srgbClr val="0055A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/>
                <a:t>30 </a:t>
              </a:r>
              <a:r>
                <a:rPr lang="en-US" dirty="0" err="1"/>
                <a:t>μm</a:t>
              </a:r>
              <a:r>
                <a:rPr lang="en-US" dirty="0"/>
                <a:t> Silicon crystal (111), 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Deflection</a:t>
              </a:r>
              <a:r>
                <a:rPr lang="en-US" dirty="0" smtClean="0"/>
                <a:t>:191 </a:t>
              </a:r>
              <a:r>
                <a:rPr lang="en-US" dirty="0" err="1"/>
                <a:t>μrad</a:t>
              </a:r>
              <a:endParaRPr lang="en-US" dirty="0"/>
            </a:p>
            <a:p>
              <a:pPr marL="285750" indent="-285750">
                <a:buFontTx/>
                <a:buChar char="-"/>
              </a:pPr>
              <a:r>
                <a:rPr lang="en-US" dirty="0"/>
                <a:t>Efficiency: </a:t>
              </a:r>
              <a:r>
                <a:rPr lang="en-US" dirty="0" smtClean="0"/>
                <a:t>77%</a:t>
              </a:r>
              <a:endParaRPr lang="en-US" dirty="0"/>
            </a:p>
            <a:p>
              <a:endParaRPr lang="it-IT" sz="1000" dirty="0" smtClean="0"/>
            </a:p>
            <a:p>
              <a:endParaRPr lang="it-IT" sz="1000" dirty="0"/>
            </a:p>
            <a:p>
              <a:r>
                <a:rPr lang="en-US" b="1" dirty="0">
                  <a:solidFill>
                    <a:srgbClr val="0055A0"/>
                  </a:solidFill>
                </a:rPr>
                <a:t>2016 </a:t>
              </a:r>
              <a:r>
                <a:rPr lang="mr-IN" b="1" dirty="0">
                  <a:solidFill>
                    <a:srgbClr val="0055A0"/>
                  </a:solidFill>
                </a:rPr>
                <a:t>–</a:t>
              </a:r>
              <a:r>
                <a:rPr lang="en-US" b="1" dirty="0">
                  <a:solidFill>
                    <a:srgbClr val="0055A0"/>
                  </a:solidFill>
                </a:rPr>
                <a:t> (SAGA-LS) </a:t>
              </a:r>
              <a:r>
                <a:rPr lang="en-US" b="1" dirty="0" smtClean="0">
                  <a:solidFill>
                    <a:srgbClr val="0055A0"/>
                  </a:solidFill>
                </a:rPr>
                <a:t>mirroring of 255</a:t>
              </a:r>
              <a:r>
                <a:rPr lang="en-US" b="1" dirty="0" smtClean="0">
                  <a:solidFill>
                    <a:srgbClr val="004078"/>
                  </a:solidFill>
                </a:rPr>
                <a:t> </a:t>
              </a:r>
              <a:r>
                <a:rPr lang="en-US" b="1" dirty="0">
                  <a:solidFill>
                    <a:srgbClr val="0055A0"/>
                  </a:solidFill>
                </a:rPr>
                <a:t>MeV </a:t>
              </a:r>
              <a:r>
                <a:rPr lang="en-US" b="1" i="1" dirty="0" smtClean="0">
                  <a:solidFill>
                    <a:srgbClr val="0055A0"/>
                  </a:solidFill>
                </a:rPr>
                <a:t>e</a:t>
              </a:r>
              <a:r>
                <a:rPr lang="en-US" b="1" baseline="30000" dirty="0" smtClean="0">
                  <a:solidFill>
                    <a:srgbClr val="0055A0"/>
                  </a:solidFill>
                </a:rPr>
                <a:t>-</a:t>
              </a:r>
              <a:r>
                <a:rPr lang="en-US" b="1" dirty="0">
                  <a:solidFill>
                    <a:srgbClr val="0055A0"/>
                  </a:solidFill>
                </a:rPr>
                <a:t> </a:t>
              </a:r>
              <a:r>
                <a:rPr lang="en-US" dirty="0" smtClean="0">
                  <a:solidFill>
                    <a:srgbClr val="0055A0"/>
                  </a:solidFill>
                </a:rPr>
                <a:t>[</a:t>
              </a:r>
              <a:r>
                <a:rPr lang="en-US" dirty="0" smtClean="0">
                  <a:solidFill>
                    <a:srgbClr val="0055A0"/>
                  </a:solidFill>
                </a:rPr>
                <a:t>12]</a:t>
              </a:r>
              <a:endParaRPr lang="en-US" baseline="30000" dirty="0" smtClean="0">
                <a:solidFill>
                  <a:srgbClr val="0055A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ultrathin silicon crystal </a:t>
              </a:r>
              <a:r>
                <a:rPr lang="en-US" dirty="0"/>
                <a:t>(0.74 </a:t>
              </a:r>
              <a:r>
                <a:rPr lang="en-US" dirty="0" smtClean="0"/>
                <a:t>µm</a:t>
              </a:r>
              <a:r>
                <a:rPr lang="en-US" dirty="0"/>
                <a:t>, half wavelength of the planar channeling oscillation</a:t>
              </a:r>
              <a:r>
                <a:rPr lang="en-US" dirty="0" smtClean="0"/>
                <a:t>), deflection Deflection: 450 </a:t>
              </a:r>
              <a:r>
                <a:rPr lang="en-US" dirty="0"/>
                <a:t>µrad 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Efficiency: 29%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-3605" y="793571"/>
            <a:ext cx="90968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Also 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crystal beam steering </a:t>
            </a:r>
            <a:r>
              <a:rPr lang="en-US" dirty="0"/>
              <a:t>has been performed in different conditions, giving useful </a:t>
            </a:r>
            <a:r>
              <a:rPr lang="en-US" dirty="0">
                <a:solidFill>
                  <a:srgbClr val="FF0000"/>
                </a:solidFill>
              </a:rPr>
              <a:t>references for leptons coherent effects in bent </a:t>
            </a:r>
            <a:r>
              <a:rPr lang="en-US" dirty="0" smtClean="0">
                <a:solidFill>
                  <a:srgbClr val="FF0000"/>
                </a:solidFill>
              </a:rPr>
              <a:t>crystals and on thin crystal technology</a:t>
            </a:r>
          </a:p>
          <a:p>
            <a:endParaRPr lang="en-US" dirty="0"/>
          </a:p>
        </p:txBody>
      </p:sp>
      <p:pic>
        <p:nvPicPr>
          <p:cNvPr id="22" name="Picture 21" descr="full_CH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031" y="1782802"/>
            <a:ext cx="2043464" cy="1170205"/>
          </a:xfrm>
          <a:prstGeom prst="rect">
            <a:avLst/>
          </a:prstGeom>
        </p:spPr>
      </p:pic>
      <p:pic>
        <p:nvPicPr>
          <p:cNvPr id="23" name="Picture 22" descr="V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376" y="3139492"/>
            <a:ext cx="1524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8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CERNCorporate4-3.potx</Template>
  <TotalTime>69465</TotalTime>
  <Words>2960</Words>
  <Application>Microsoft Macintosh PowerPoint</Application>
  <PresentationFormat>On-screen Show (4:3)</PresentationFormat>
  <Paragraphs>422</Paragraphs>
  <Slides>21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CERNCorporate4-3</vt:lpstr>
      <vt:lpstr>“Crystal high quality positrons extraction from the DAΦNE accelerator ring” </vt:lpstr>
      <vt:lpstr>Outline</vt:lpstr>
      <vt:lpstr>The proposal</vt:lpstr>
      <vt:lpstr>Coherent processes in bent crystals </vt:lpstr>
      <vt:lpstr>Crystal extraction history</vt:lpstr>
      <vt:lpstr>CERN-SPS crystal extraction by UA9 </vt:lpstr>
      <vt:lpstr>Sub-GeV lepton crystal beam steering</vt:lpstr>
      <vt:lpstr>Sub-GeV crystal beam steering: e+ &amp; p+</vt:lpstr>
      <vt:lpstr>Sub-GeV crystal beam steering: e-</vt:lpstr>
      <vt:lpstr>Extraction for DAΦNE</vt:lpstr>
      <vt:lpstr>Crystal extraction solutions</vt:lpstr>
      <vt:lpstr>Milestones</vt:lpstr>
      <vt:lpstr>Crystals, mechanical actuators and beam detectors</vt:lpstr>
      <vt:lpstr>Applications</vt:lpstr>
      <vt:lpstr>Conclusions</vt:lpstr>
      <vt:lpstr>References</vt:lpstr>
      <vt:lpstr>PowerPoint Presentation</vt:lpstr>
      <vt:lpstr>Crystal assisted non-resonant and  non-local slow extraction </vt:lpstr>
      <vt:lpstr>“Virtual” non-resonant local beam extraction in channeling mode</vt:lpstr>
      <vt:lpstr>Shadowing of the ES-septum  with a bent crystal</vt:lpstr>
      <vt:lpstr>What it is also needed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Marco Garattini</cp:lastModifiedBy>
  <cp:revision>1472</cp:revision>
  <dcterms:created xsi:type="dcterms:W3CDTF">2012-11-30T11:04:26Z</dcterms:created>
  <dcterms:modified xsi:type="dcterms:W3CDTF">2018-12-16T23:43:28Z</dcterms:modified>
</cp:coreProperties>
</file>