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61" r:id="rId3"/>
    <p:sldId id="262" r:id="rId4"/>
    <p:sldId id="263" r:id="rId5"/>
    <p:sldId id="264" r:id="rId6"/>
    <p:sldId id="265" r:id="rId7"/>
    <p:sldId id="257" r:id="rId8"/>
    <p:sldId id="266" r:id="rId9"/>
    <p:sldId id="267" r:id="rId10"/>
    <p:sldId id="268" r:id="rId11"/>
    <p:sldId id="270" r:id="rId12"/>
    <p:sldId id="274" r:id="rId13"/>
    <p:sldId id="271" r:id="rId14"/>
    <p:sldId id="272" r:id="rId15"/>
    <p:sldId id="273" r:id="rId16"/>
    <p:sldId id="276" r:id="rId17"/>
    <p:sldId id="269" r:id="rId18"/>
    <p:sldId id="275" r:id="rId19"/>
    <p:sldId id="277"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FFB6D3"/>
    <a:srgbClr val="2C5689"/>
    <a:srgbClr val="175389"/>
    <a:srgbClr val="154978"/>
    <a:srgbClr val="285178"/>
    <a:srgbClr val="2B4F78"/>
    <a:srgbClr val="315987"/>
    <a:srgbClr val="434B89"/>
    <a:srgbClr val="365D89"/>
    <a:srgbClr val="3A62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82754" autoAdjust="0"/>
  </p:normalViewPr>
  <p:slideViewPr>
    <p:cSldViewPr snapToGrid="0" snapToObjects="1">
      <p:cViewPr varScale="1">
        <p:scale>
          <a:sx n="119" d="100"/>
          <a:sy n="119" d="100"/>
        </p:scale>
        <p:origin x="-600" y="-1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A2ED58-3D28-8C41-BA02-BF6B54F2606A}" type="datetimeFigureOut">
              <a:rPr lang="en-US" smtClean="0"/>
              <a:t>25/06/18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B01BE1-9939-9048-A74F-E2FF1142F2B6}" type="slidenum">
              <a:rPr lang="en-US" smtClean="0"/>
              <a:t>‹#›</a:t>
            </a:fld>
            <a:endParaRPr lang="en-US"/>
          </a:p>
        </p:txBody>
      </p:sp>
    </p:spTree>
    <p:extLst>
      <p:ext uri="{BB962C8B-B14F-4D97-AF65-F5344CB8AC3E}">
        <p14:creationId xmlns:p14="http://schemas.microsoft.com/office/powerpoint/2010/main" val="3999555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B1F089-4B0D-FE47-A421-B9AEF1D22BB0}" type="datetimeFigureOut">
              <a:rPr lang="en-US" smtClean="0"/>
              <a:t>25/06/18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A3E003-0F43-1642-82F0-E1674BA9F578}" type="slidenum">
              <a:rPr lang="en-US" smtClean="0"/>
              <a:t>‹#›</a:t>
            </a:fld>
            <a:endParaRPr lang="en-US"/>
          </a:p>
        </p:txBody>
      </p:sp>
    </p:spTree>
    <p:extLst>
      <p:ext uri="{BB962C8B-B14F-4D97-AF65-F5344CB8AC3E}">
        <p14:creationId xmlns:p14="http://schemas.microsoft.com/office/powerpoint/2010/main" val="5119014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background image shows an aerial view of the Chajnantor Plateau, located at an altitude of 5000 meters in the Chilean Andes, where the array of ALMA antennas is located. The large antennas have a diameter of 12 meters, while 12 smaller antennas with a diameter of 7 meters make up the ALMA Compact Array (ACA). On the horizon, the main peaks from right to left are Cerro Chajnantor, Cerro Toco, and Juriques. This photo was taken in December 2012, four months prior to the ALMA inauguration.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Credit: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Clem &amp; Adri Bacri-Normier/ESO.</a:t>
            </a:r>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a:t>
            </a:fld>
            <a:endParaRPr lang="en-US"/>
          </a:p>
        </p:txBody>
      </p:sp>
    </p:spTree>
    <p:extLst>
      <p:ext uri="{BB962C8B-B14F-4D97-AF65-F5344CB8AC3E}">
        <p14:creationId xmlns:p14="http://schemas.microsoft.com/office/powerpoint/2010/main" val="4133886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10</a:t>
            </a:fld>
            <a:endParaRPr lang="en-US"/>
          </a:p>
        </p:txBody>
      </p:sp>
    </p:spTree>
    <p:extLst>
      <p:ext uri="{BB962C8B-B14F-4D97-AF65-F5344CB8AC3E}">
        <p14:creationId xmlns:p14="http://schemas.microsoft.com/office/powerpoint/2010/main" val="342043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11</a:t>
            </a:fld>
            <a:endParaRPr lang="en-US"/>
          </a:p>
        </p:txBody>
      </p:sp>
    </p:spTree>
    <p:extLst>
      <p:ext uri="{BB962C8B-B14F-4D97-AF65-F5344CB8AC3E}">
        <p14:creationId xmlns:p14="http://schemas.microsoft.com/office/powerpoint/2010/main" val="34204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12</a:t>
            </a:fld>
            <a:endParaRPr lang="en-US"/>
          </a:p>
        </p:txBody>
      </p:sp>
    </p:spTree>
    <p:extLst>
      <p:ext uri="{BB962C8B-B14F-4D97-AF65-F5344CB8AC3E}">
        <p14:creationId xmlns:p14="http://schemas.microsoft.com/office/powerpoint/2010/main" val="342043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13</a:t>
            </a:fld>
            <a:endParaRPr lang="en-US"/>
          </a:p>
        </p:txBody>
      </p:sp>
    </p:spTree>
    <p:extLst>
      <p:ext uri="{BB962C8B-B14F-4D97-AF65-F5344CB8AC3E}">
        <p14:creationId xmlns:p14="http://schemas.microsoft.com/office/powerpoint/2010/main" val="342043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14</a:t>
            </a:fld>
            <a:endParaRPr lang="en-US"/>
          </a:p>
        </p:txBody>
      </p:sp>
    </p:spTree>
    <p:extLst>
      <p:ext uri="{BB962C8B-B14F-4D97-AF65-F5344CB8AC3E}">
        <p14:creationId xmlns:p14="http://schemas.microsoft.com/office/powerpoint/2010/main" val="342043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15</a:t>
            </a:fld>
            <a:endParaRPr lang="en-US"/>
          </a:p>
        </p:txBody>
      </p:sp>
    </p:spTree>
    <p:extLst>
      <p:ext uri="{BB962C8B-B14F-4D97-AF65-F5344CB8AC3E}">
        <p14:creationId xmlns:p14="http://schemas.microsoft.com/office/powerpoint/2010/main" val="342043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16</a:t>
            </a:fld>
            <a:endParaRPr lang="en-US"/>
          </a:p>
        </p:txBody>
      </p:sp>
    </p:spTree>
    <p:extLst>
      <p:ext uri="{BB962C8B-B14F-4D97-AF65-F5344CB8AC3E}">
        <p14:creationId xmlns:p14="http://schemas.microsoft.com/office/powerpoint/2010/main" val="342043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18</a:t>
            </a:fld>
            <a:endParaRPr lang="en-US"/>
          </a:p>
        </p:txBody>
      </p:sp>
    </p:spTree>
    <p:extLst>
      <p:ext uri="{BB962C8B-B14F-4D97-AF65-F5344CB8AC3E}">
        <p14:creationId xmlns:p14="http://schemas.microsoft.com/office/powerpoint/2010/main" val="34204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19</a:t>
            </a:fld>
            <a:endParaRPr lang="en-US"/>
          </a:p>
        </p:txBody>
      </p:sp>
    </p:spTree>
    <p:extLst>
      <p:ext uri="{BB962C8B-B14F-4D97-AF65-F5344CB8AC3E}">
        <p14:creationId xmlns:p14="http://schemas.microsoft.com/office/powerpoint/2010/main" val="34204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Schematic of an eight-parameter initial</a:t>
            </a:r>
            <a:r>
              <a:rPr lang="en-US" baseline="0" dirty="0" smtClean="0"/>
              <a:t> mass function (IMF). The “base” of the IMF is approximated as a log-normal distribution (shown as a solid blue line) with a (1) characteristic mass and (2) dispersion. On the high-mass side are the additional parameters of the (3) high-mass break, (4) high-mass slope (shown as a dashed-dotted red line) and (5) upper mass limit (represented by a dashed dark yellow line). Parameters (6), (7), and (8) are the equivalent on the low-mass end. From Bastian, Covey. Meyer (2010, ARA&amp;A, 48, 339).</a:t>
            </a:r>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2</a:t>
            </a:fld>
            <a:endParaRPr lang="en-US"/>
          </a:p>
        </p:txBody>
      </p:sp>
    </p:spTree>
    <p:extLst>
      <p:ext uri="{BB962C8B-B14F-4D97-AF65-F5344CB8AC3E}">
        <p14:creationId xmlns:p14="http://schemas.microsoft.com/office/powerpoint/2010/main" val="3068917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 A representation of the “alpha plot” by Scalo (1998) and Kroupa (2002). We show the derived index, Gamma, of the IMF</a:t>
            </a:r>
            <a:r>
              <a:rPr lang="en-US" baseline="0" dirty="0" smtClean="0"/>
              <a:t> in clusters, nearby star-forming regions, associations, and the field as a function of sampled stellar mass (points are placed in the center of the log m range used to derive each index, with the dashed lines indicating the full range of masses sampled). The data points are not a complete review of the field. Additionally, we added a sample of clusters compiled by Kroupa (2002). Open circles denote studies where no errors on the derived Gamma are given, whereas filled circles are accompanied with the corresponding error estimate (shown as solid vertical lines). The coloured solid lines represent three analytical IMFs.</a:t>
            </a:r>
            <a:endParaRPr lang="en-US" dirty="0" smtClean="0"/>
          </a:p>
          <a:p>
            <a:r>
              <a:rPr lang="en-US" dirty="0" smtClean="0"/>
              <a:t>Figure 2. </a:t>
            </a:r>
            <a:r>
              <a:rPr lang="en-US" sz="1200" kern="1200" dirty="0" smtClean="0">
                <a:solidFill>
                  <a:schemeClr val="tx1"/>
                </a:solidFill>
                <a:latin typeface="+mn-lt"/>
                <a:ea typeface="+mn-ea"/>
                <a:cs typeface="+mn-cs"/>
              </a:rPr>
              <a:t>(B) Initial mass (</a:t>
            </a:r>
            <a:r>
              <a:rPr lang="en-US" sz="1200" i="1" kern="1200" dirty="0" smtClean="0">
                <a:solidFill>
                  <a:schemeClr val="tx1"/>
                </a:solidFill>
                <a:latin typeface="+mn-lt"/>
                <a:ea typeface="+mn-ea"/>
                <a:cs typeface="+mn-cs"/>
              </a:rPr>
              <a:t>M</a:t>
            </a:r>
            <a:r>
              <a:rPr lang="en-US" sz="1200" i="0" kern="1200" dirty="0" smtClean="0">
                <a:solidFill>
                  <a:schemeClr val="tx1"/>
                </a:solidFill>
                <a:latin typeface="+mn-lt"/>
                <a:ea typeface="+mn-ea"/>
                <a:cs typeface="+mn-cs"/>
              </a:rPr>
              <a:t>ini) distribution of the VFTS sample stars more massive than 15 MSun (black lines). Uncertainties are calculated by bootstrapping, and the 1σ regions are shaded blue. The best-fitting present-day distribution of initial masses is plotted in red. For comparison, the expected present-day distribution of initial masses, assuming a Salpeter initial mass function (IMF), is also provided in (B) (note that these modeled mass distributions are no longer single power-law functions). The mass distribution is a number density function with respect to mass </a:t>
            </a:r>
            <a:r>
              <a:rPr lang="en-US" sz="1200" i="1" kern="1200" dirty="0" smtClean="0">
                <a:solidFill>
                  <a:schemeClr val="tx1"/>
                </a:solidFill>
                <a:latin typeface="+mn-lt"/>
                <a:ea typeface="+mn-ea"/>
                <a:cs typeface="+mn-cs"/>
              </a:rPr>
              <a:t>M</a:t>
            </a:r>
            <a:r>
              <a:rPr lang="en-US" sz="1200" i="0" kern="1200" dirty="0" smtClean="0">
                <a:solidFill>
                  <a:schemeClr val="tx1"/>
                </a:solidFill>
                <a:latin typeface="+mn-lt"/>
                <a:ea typeface="+mn-ea"/>
                <a:cs typeface="+mn-cs"/>
              </a:rPr>
              <a:t>. γ is the power-law slope of the IMF. (C) Ratio of modeled to observed present-day mass functions, illustrating that the Salpeter IMF model underpredicts the number of massive stars in our sample, particularly above 30 MSun.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Figure 3. </a:t>
            </a:r>
            <a:r>
              <a:rPr lang="en-US" sz="1200" kern="1200" dirty="0" smtClean="0">
                <a:solidFill>
                  <a:schemeClr val="tx1"/>
                </a:solidFill>
                <a:effectLst/>
                <a:latin typeface="+mn-lt"/>
                <a:ea typeface="+mn-ea"/>
                <a:cs typeface="+mn-cs"/>
              </a:rPr>
              <a:t>Systematic variation of the IMF in early-type galaxies. Ratio between the (M/L)stars values of the stellar component, determined using dynamical models, and the (M/L)</a:t>
            </a:r>
            <a:r>
              <a:rPr lang="en-US" sz="1200" kern="1200" dirty="0" err="1" smtClean="0">
                <a:solidFill>
                  <a:schemeClr val="tx1"/>
                </a:solidFill>
                <a:effectLst/>
                <a:latin typeface="+mn-lt"/>
                <a:ea typeface="+mn-ea"/>
                <a:cs typeface="+mn-cs"/>
              </a:rPr>
              <a:t>Salp</a:t>
            </a:r>
            <a:r>
              <a:rPr lang="en-US" sz="1200" kern="1200" dirty="0" smtClean="0">
                <a:solidFill>
                  <a:schemeClr val="tx1"/>
                </a:solidFill>
                <a:effectLst/>
                <a:latin typeface="+mn-lt"/>
                <a:ea typeface="+mn-ea"/>
                <a:cs typeface="+mn-cs"/>
              </a:rPr>
              <a:t> values of the stellar population, measured using stellar population models with a Salpeter IMF, as a function of (M/L)stars. The black solid line is a locally weighted scatterplot smoothed version of the data. Colours indicate the galaxies’ stellar velocity dispersion, which is related to galaxy mass. The horizontal lines indicate the expected values for the ratio if the galaxy had (i) a Chabrier IMF (red dash–dot line); (ii) a Kroupa IMF (green dashed line); (iii) a Salpeter IMF (x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2.3, solid magenta line) or one of two additional power-law IMFs with (iv) x = -2.8 and (v) x = -1.5 (blue dotted line). The different panels correspond to different assumptions for the dark matter halos used in the dynamical models. A clear curved relation is visible in all panels. Panels a, b and e look quite similar, as for all of them the dark matter contributes only a small fraction (zero in a and a median of 12% in b and e) of the total mass inside a sphere with the projected size of the region where we have kinematics (about one projected half-light radius). Panel f, with a fixed contracted halo, still shows the same IMF variation, but is almost systematically lower in (M/L)stars by 35%, reflecting the increase in dark matter fraction. The two ellipses plotted over the smooth relation in d show the representative 1s errors for one measurement at the given locations. We excluded from the plot the galaxies with a very young stellar population (selected as having an </a:t>
            </a:r>
            <a:r>
              <a:rPr lang="en-US" sz="1200" kern="1200" dirty="0" err="1" smtClean="0">
                <a:solidFill>
                  <a:schemeClr val="tx1"/>
                </a:solidFill>
                <a:effectLst/>
                <a:latin typeface="+mn-lt"/>
                <a:ea typeface="+mn-ea"/>
                <a:cs typeface="+mn-cs"/>
              </a:rPr>
              <a:t>Hb</a:t>
            </a:r>
            <a:r>
              <a:rPr lang="en-US" sz="1200" kern="1200" dirty="0" smtClean="0">
                <a:solidFill>
                  <a:schemeClr val="tx1"/>
                </a:solidFill>
                <a:effectLst/>
                <a:latin typeface="+mn-lt"/>
                <a:ea typeface="+mn-ea"/>
                <a:cs typeface="+mn-cs"/>
              </a:rPr>
              <a:t> absorption line strength &gt;2.3 A ̊ ). These galaxies have strong radial gradients in their populations, which violates our assumption that all our various M/L values are spatially constant and makes both (M/L)Salp and (M/L)stars inaccurate. </a:t>
            </a:r>
            <a:endParaRPr lang="en-US" dirty="0" smtClean="0"/>
          </a:p>
        </p:txBody>
      </p:sp>
      <p:sp>
        <p:nvSpPr>
          <p:cNvPr id="4" name="Slide Number Placeholder 3"/>
          <p:cNvSpPr>
            <a:spLocks noGrp="1"/>
          </p:cNvSpPr>
          <p:nvPr>
            <p:ph type="sldNum" sz="quarter" idx="10"/>
          </p:nvPr>
        </p:nvSpPr>
        <p:spPr/>
        <p:txBody>
          <a:bodyPr/>
          <a:lstStyle/>
          <a:p>
            <a:fld id="{BCA3E003-0F43-1642-82F0-E1674BA9F578}" type="slidenum">
              <a:rPr lang="en-US" smtClean="0"/>
              <a:t>3</a:t>
            </a:fld>
            <a:endParaRPr lang="en-US"/>
          </a:p>
        </p:txBody>
      </p:sp>
    </p:spTree>
    <p:extLst>
      <p:ext uri="{BB962C8B-B14F-4D97-AF65-F5344CB8AC3E}">
        <p14:creationId xmlns:p14="http://schemas.microsoft.com/office/powerpoint/2010/main" val="306891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a:t>
            </a:r>
            <a:r>
              <a:rPr lang="en-US" baseline="0" dirty="0" smtClean="0"/>
              <a:t> </a:t>
            </a:r>
            <a:r>
              <a:rPr lang="en-US" sz="1200" kern="1200" dirty="0" smtClean="0">
                <a:solidFill>
                  <a:schemeClr val="tx1"/>
                </a:solidFill>
                <a:latin typeface="+mn-lt"/>
                <a:ea typeface="+mn-ea"/>
                <a:cs typeface="+mn-cs"/>
              </a:rPr>
              <a:t>The temperature of UV-shielded dense gas cores computed from equation (2) in Papadopoulos et al. (2011) for the range of densities typical in molecular clouds. The CR energy densities range from the quiescent environment of the Galaxy [</a:t>
            </a:r>
            <a:r>
              <a:rPr lang="en-US" sz="1200" i="1" kern="1200" dirty="0" smtClean="0">
                <a:solidFill>
                  <a:schemeClr val="tx1"/>
                </a:solidFill>
                <a:latin typeface="+mn-lt"/>
                <a:ea typeface="+mn-ea"/>
                <a:cs typeface="+mn-cs"/>
              </a:rPr>
              <a:t>U</a:t>
            </a:r>
            <a:r>
              <a:rPr lang="en-US" sz="1200" i="0" kern="1200" baseline="-25000" dirty="0" smtClean="0">
                <a:solidFill>
                  <a:schemeClr val="tx1"/>
                </a:solidFill>
                <a:latin typeface="+mn-lt"/>
                <a:ea typeface="+mn-ea"/>
                <a:cs typeface="+mn-cs"/>
              </a:rPr>
              <a:t>CR</a:t>
            </a:r>
            <a:r>
              <a:rPr lang="en-US" sz="1200" i="0" kern="1200" baseline="0" dirty="0" smtClean="0">
                <a:solidFill>
                  <a:schemeClr val="tx1"/>
                </a:solidFill>
                <a:latin typeface="+mn-lt"/>
                <a:ea typeface="+mn-ea"/>
                <a:cs typeface="+mn-cs"/>
              </a:rPr>
              <a:t> = (0.2–1) ×</a:t>
            </a:r>
            <a:r>
              <a:rPr lang="en-US" sz="1200" i="1" kern="1200" baseline="0" dirty="0" smtClean="0">
                <a:solidFill>
                  <a:schemeClr val="tx1"/>
                </a:solidFill>
                <a:latin typeface="+mn-lt"/>
                <a:ea typeface="+mn-ea"/>
                <a:cs typeface="+mn-cs"/>
              </a:rPr>
              <a:t>U</a:t>
            </a:r>
            <a:r>
              <a:rPr lang="en-US" sz="1200" i="0" kern="1200" baseline="-25000" dirty="0" smtClean="0">
                <a:solidFill>
                  <a:schemeClr val="tx1"/>
                </a:solidFill>
                <a:latin typeface="+mn-lt"/>
                <a:ea typeface="+mn-ea"/>
                <a:cs typeface="+mn-cs"/>
              </a:rPr>
              <a:t>CR, Gal</a:t>
            </a:r>
            <a:r>
              <a:rPr lang="en-US" sz="1200" i="0" kern="1200" baseline="0" dirty="0" smtClean="0">
                <a:solidFill>
                  <a:schemeClr val="tx1"/>
                </a:solidFill>
                <a:latin typeface="+mn-lt"/>
                <a:ea typeface="+mn-ea"/>
                <a:cs typeface="+mn-cs"/>
              </a:rPr>
              <a:t>] to those in extreme CRDRs [</a:t>
            </a:r>
            <a:r>
              <a:rPr lang="en-US" sz="1200" i="1" kern="1200" baseline="0" dirty="0" smtClean="0">
                <a:solidFill>
                  <a:schemeClr val="tx1"/>
                </a:solidFill>
                <a:latin typeface="+mn-lt"/>
                <a:ea typeface="+mn-ea"/>
                <a:cs typeface="+mn-cs"/>
              </a:rPr>
              <a:t>U</a:t>
            </a:r>
            <a:r>
              <a:rPr lang="en-US" sz="1200" i="0" kern="1200" baseline="-25000" dirty="0" smtClean="0">
                <a:solidFill>
                  <a:schemeClr val="tx1"/>
                </a:solidFill>
                <a:latin typeface="+mn-lt"/>
                <a:ea typeface="+mn-ea"/>
                <a:cs typeface="+mn-cs"/>
              </a:rPr>
              <a:t>CR</a:t>
            </a:r>
            <a:r>
              <a:rPr lang="en-US" sz="1200" i="0" kern="1200" baseline="0" dirty="0" smtClean="0">
                <a:solidFill>
                  <a:schemeClr val="tx1"/>
                </a:solidFill>
                <a:latin typeface="+mn-lt"/>
                <a:ea typeface="+mn-ea"/>
                <a:cs typeface="+mn-cs"/>
              </a:rPr>
              <a:t>∼ (103–104) ×</a:t>
            </a:r>
            <a:r>
              <a:rPr lang="en-US" sz="1200" i="1" kern="1200" baseline="0" dirty="0" smtClean="0">
                <a:solidFill>
                  <a:schemeClr val="tx1"/>
                </a:solidFill>
                <a:latin typeface="+mn-lt"/>
                <a:ea typeface="+mn-ea"/>
                <a:cs typeface="+mn-cs"/>
              </a:rPr>
              <a:t>U</a:t>
            </a:r>
            <a:r>
              <a:rPr lang="en-US" sz="1200" i="0" kern="1200" baseline="-25000" dirty="0" smtClean="0">
                <a:solidFill>
                  <a:schemeClr val="tx1"/>
                </a:solidFill>
                <a:latin typeface="+mn-lt"/>
                <a:ea typeface="+mn-ea"/>
                <a:cs typeface="+mn-cs"/>
              </a:rPr>
              <a:t>CR, Gal</a:t>
            </a:r>
            <a:r>
              <a:rPr lang="en-US" sz="1200" i="0" kern="1200" baseline="0" dirty="0" smtClean="0">
                <a:solidFill>
                  <a:schemeClr val="tx1"/>
                </a:solidFill>
                <a:latin typeface="+mn-lt"/>
                <a:ea typeface="+mn-ea"/>
                <a:cs typeface="+mn-cs"/>
              </a:rPr>
              <a:t>; Papadopoulos 2010]. A dust temperature </a:t>
            </a:r>
            <a:r>
              <a:rPr lang="en-US" sz="1200" i="1" kern="1200" baseline="0" dirty="0" smtClean="0">
                <a:solidFill>
                  <a:schemeClr val="tx1"/>
                </a:solidFill>
                <a:latin typeface="+mn-lt"/>
                <a:ea typeface="+mn-ea"/>
                <a:cs typeface="+mn-cs"/>
              </a:rPr>
              <a:t>T</a:t>
            </a:r>
            <a:r>
              <a:rPr lang="en-US" sz="1200" i="0" kern="1200" baseline="-25000" dirty="0" smtClean="0">
                <a:solidFill>
                  <a:schemeClr val="tx1"/>
                </a:solidFill>
                <a:latin typeface="+mn-lt"/>
                <a:ea typeface="+mn-ea"/>
                <a:cs typeface="+mn-cs"/>
              </a:rPr>
              <a:t>dust</a:t>
            </a:r>
            <a:r>
              <a:rPr lang="en-US" sz="1200" i="0" kern="1200" baseline="0" dirty="0" smtClean="0">
                <a:solidFill>
                  <a:schemeClr val="tx1"/>
                </a:solidFill>
                <a:latin typeface="+mn-lt"/>
                <a:ea typeface="+mn-ea"/>
                <a:cs typeface="+mn-cs"/>
              </a:rPr>
              <a:t> = 8 K and a Galactic CR ionization rate of ζ</a:t>
            </a:r>
            <a:r>
              <a:rPr lang="en-US" sz="1200" i="0" kern="1200" baseline="-25000" dirty="0" smtClean="0">
                <a:solidFill>
                  <a:schemeClr val="tx1"/>
                </a:solidFill>
                <a:latin typeface="+mn-lt"/>
                <a:ea typeface="+mn-ea"/>
                <a:cs typeface="+mn-cs"/>
              </a:rPr>
              <a:t>CR</a:t>
            </a:r>
            <a:r>
              <a:rPr lang="en-US" sz="1200" i="0" kern="1200" baseline="0" dirty="0" smtClean="0">
                <a:solidFill>
                  <a:schemeClr val="tx1"/>
                </a:solidFill>
                <a:latin typeface="+mn-lt"/>
                <a:ea typeface="+mn-ea"/>
                <a:cs typeface="+mn-cs"/>
              </a:rPr>
              <a:t> = 5 × 10−17 s−1 have been assumed.</a:t>
            </a:r>
            <a:endParaRPr lang="en-US" dirty="0" smtClean="0"/>
          </a:p>
          <a:p>
            <a:r>
              <a:rPr lang="en-US" dirty="0" smtClean="0"/>
              <a:t>Figure 2. </a:t>
            </a:r>
            <a:r>
              <a:rPr lang="en-US" sz="1200" kern="1200" dirty="0" smtClean="0">
                <a:solidFill>
                  <a:schemeClr val="tx1"/>
                </a:solidFill>
                <a:latin typeface="+mn-lt"/>
                <a:ea typeface="+mn-ea"/>
                <a:cs typeface="+mn-cs"/>
              </a:rPr>
              <a:t>The Jeans mass estimated from equation (3) in Papadopoulos et al. (2011) and gas temperatures inside CRDRs, computed for the corresponding densities (using the full UCL-PDR code) and averaged over the inner </a:t>
            </a:r>
            <a:r>
              <a:rPr lang="en-US" sz="1200" i="1" kern="1200" dirty="0" smtClean="0">
                <a:solidFill>
                  <a:schemeClr val="tx1"/>
                </a:solidFill>
                <a:latin typeface="+mn-lt"/>
                <a:ea typeface="+mn-ea"/>
                <a:cs typeface="+mn-cs"/>
              </a:rPr>
              <a:t>A</a:t>
            </a:r>
            <a:r>
              <a:rPr lang="en-US" sz="1200" i="0" kern="1200" baseline="-25000" dirty="0" smtClean="0">
                <a:solidFill>
                  <a:schemeClr val="tx1"/>
                </a:solidFill>
                <a:latin typeface="+mn-lt"/>
                <a:ea typeface="+mn-ea"/>
                <a:cs typeface="+mn-cs"/>
              </a:rPr>
              <a:t>v</a:t>
            </a:r>
            <a:r>
              <a:rPr lang="en-US" sz="1200" i="0" kern="1200" baseline="0" dirty="0" smtClean="0">
                <a:solidFill>
                  <a:schemeClr val="tx1"/>
                </a:solidFill>
                <a:latin typeface="+mn-lt"/>
                <a:ea typeface="+mn-ea"/>
                <a:cs typeface="+mn-cs"/>
              </a:rPr>
              <a:t> = 5–10 cloud regions. Low-mass star formation will be clearly suppressed in extreme CRDRs for a </a:t>
            </a:r>
            <a:r>
              <a:rPr lang="en-US" sz="1200" i="1" kern="1200" baseline="0" dirty="0" smtClean="0">
                <a:solidFill>
                  <a:schemeClr val="tx1"/>
                </a:solidFill>
                <a:latin typeface="+mn-lt"/>
                <a:ea typeface="+mn-ea"/>
                <a:cs typeface="+mn-cs"/>
              </a:rPr>
              <a:t>M</a:t>
            </a:r>
            <a:r>
              <a:rPr lang="en-US" sz="1200" i="0" kern="1200" baseline="-25000" dirty="0" smtClean="0">
                <a:solidFill>
                  <a:schemeClr val="tx1"/>
                </a:solidFill>
                <a:latin typeface="+mn-lt"/>
                <a:ea typeface="+mn-ea"/>
                <a:cs typeface="+mn-cs"/>
              </a:rPr>
              <a:t>J</a:t>
            </a:r>
            <a:r>
              <a:rPr lang="en-US" sz="1200" i="0" kern="1200" baseline="0" dirty="0" smtClean="0">
                <a:solidFill>
                  <a:schemeClr val="tx1"/>
                </a:solidFill>
                <a:latin typeface="+mn-lt"/>
                <a:ea typeface="+mn-ea"/>
                <a:cs typeface="+mn-cs"/>
              </a:rPr>
              <a:t>-driven gas fragmentation towards a stellar IMF.</a:t>
            </a:r>
            <a:endParaRPr lang="en-US" dirty="0" smtClean="0"/>
          </a:p>
        </p:txBody>
      </p:sp>
      <p:sp>
        <p:nvSpPr>
          <p:cNvPr id="4" name="Slide Number Placeholder 3"/>
          <p:cNvSpPr>
            <a:spLocks noGrp="1"/>
          </p:cNvSpPr>
          <p:nvPr>
            <p:ph type="sldNum" sz="quarter" idx="10"/>
          </p:nvPr>
        </p:nvSpPr>
        <p:spPr/>
        <p:txBody>
          <a:bodyPr/>
          <a:lstStyle/>
          <a:p>
            <a:fld id="{BCA3E003-0F43-1642-82F0-E1674BA9F578}" type="slidenum">
              <a:rPr lang="en-US" smtClean="0"/>
              <a:t>4</a:t>
            </a:fld>
            <a:endParaRPr lang="en-US"/>
          </a:p>
        </p:txBody>
      </p:sp>
    </p:spTree>
    <p:extLst>
      <p:ext uri="{BB962C8B-B14F-4D97-AF65-F5344CB8AC3E}">
        <p14:creationId xmlns:p14="http://schemas.microsoft.com/office/powerpoint/2010/main" val="306891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a:t>
            </a:r>
            <a:r>
              <a:rPr lang="en-US" baseline="-25000" dirty="0" smtClean="0"/>
              <a:t>V</a:t>
            </a:r>
            <a:r>
              <a:rPr lang="en-US" dirty="0" smtClean="0"/>
              <a:t> is the extinction in the rest-frame UV</a:t>
            </a:r>
            <a:r>
              <a:rPr lang="en-US" baseline="0" dirty="0" smtClean="0"/>
              <a:t> band.</a:t>
            </a:r>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5</a:t>
            </a:fld>
            <a:endParaRPr lang="en-US"/>
          </a:p>
        </p:txBody>
      </p:sp>
    </p:spTree>
    <p:extLst>
      <p:ext uri="{BB962C8B-B14F-4D97-AF65-F5344CB8AC3E}">
        <p14:creationId xmlns:p14="http://schemas.microsoft.com/office/powerpoint/2010/main" val="88491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a:t>
            </a:r>
            <a:r>
              <a:rPr lang="en-US" baseline="-25000" dirty="0" smtClean="0"/>
              <a:t>V</a:t>
            </a:r>
            <a:r>
              <a:rPr lang="en-US" dirty="0" smtClean="0"/>
              <a:t> is the extinction in the rest-frame UV</a:t>
            </a:r>
            <a:r>
              <a:rPr lang="en-US" baseline="0" dirty="0" smtClean="0"/>
              <a:t> band.</a:t>
            </a:r>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6</a:t>
            </a:fld>
            <a:endParaRPr lang="en-US"/>
          </a:p>
        </p:txBody>
      </p:sp>
    </p:spTree>
    <p:extLst>
      <p:ext uri="{BB962C8B-B14F-4D97-AF65-F5344CB8AC3E}">
        <p14:creationId xmlns:p14="http://schemas.microsoft.com/office/powerpoint/2010/main" val="88491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Earth image created from pictures collected during cloud-free periods in April and October 2012 by the Suomi-NPP satellite, from a polar orbit about 824 km</a:t>
            </a:r>
            <a:r>
              <a:rPr lang="en-US" sz="1200" kern="1200" baseline="0" dirty="0" smtClean="0">
                <a:solidFill>
                  <a:schemeClr val="tx1"/>
                </a:solidFill>
                <a:latin typeface="+mn-lt"/>
                <a:ea typeface="+mn-ea"/>
                <a:cs typeface="+mn-cs"/>
              </a:rPr>
              <a:t> above the surface, using its Visible Infrared Imaging Radiometer Suite (VIIRS). </a:t>
            </a:r>
            <a:r>
              <a:rPr lang="en-US" sz="1200" kern="1200" dirty="0" smtClean="0">
                <a:solidFill>
                  <a:schemeClr val="tx1"/>
                </a:solidFill>
                <a:latin typeface="+mn-lt"/>
                <a:ea typeface="+mn-ea"/>
                <a:cs typeface="+mn-cs"/>
              </a:rPr>
              <a:t>NASA Earth Observatory images by Joshua Stevens, using Suomi NPP VIIRS data from Miguel Román, NASA GSFC.</a:t>
            </a:r>
          </a:p>
          <a:p>
            <a:r>
              <a:rPr lang="en-US" dirty="0" smtClean="0"/>
              <a:t>The starburst galaxy is an</a:t>
            </a:r>
            <a:r>
              <a:rPr lang="en-US" baseline="0" dirty="0" smtClean="0"/>
              <a:t> artist’s impression. Credit: ESO/M. Kornmesser.</a:t>
            </a:r>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7</a:t>
            </a:fld>
            <a:endParaRPr lang="en-US"/>
          </a:p>
        </p:txBody>
      </p:sp>
    </p:spTree>
    <p:extLst>
      <p:ext uri="{BB962C8B-B14F-4D97-AF65-F5344CB8AC3E}">
        <p14:creationId xmlns:p14="http://schemas.microsoft.com/office/powerpoint/2010/main" val="88491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8</a:t>
            </a:fld>
            <a:endParaRPr lang="en-US"/>
          </a:p>
        </p:txBody>
      </p:sp>
    </p:spTree>
    <p:extLst>
      <p:ext uri="{BB962C8B-B14F-4D97-AF65-F5344CB8AC3E}">
        <p14:creationId xmlns:p14="http://schemas.microsoft.com/office/powerpoint/2010/main" val="88491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left</a:t>
            </a:r>
            <a:r>
              <a:rPr lang="en-US" baseline="0" dirty="0" smtClean="0"/>
              <a:t> figure. </a:t>
            </a:r>
            <a:r>
              <a:rPr lang="en-US" sz="1200" kern="1200" dirty="0" smtClean="0">
                <a:solidFill>
                  <a:schemeClr val="tx1"/>
                </a:solidFill>
                <a:latin typeface="+mn-lt"/>
                <a:ea typeface="+mn-ea"/>
                <a:cs typeface="+mn-cs"/>
              </a:rPr>
              <a:t>This illustration shows a phenomenon known as gravitational lensing, which is used by astronomers to study very distant and very faint galaxies. Note that the scale has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been greatly exaggerated in this diagram. In reality, the distant galaxy is much further away and much smaller.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Lensing clusters are clusters of elliptical galaxies whose gravity is so strong that they bend the light from the galaxies behind them. This produces distorted, and often multiple images of the background galaxy. But despite this distortion, gravitational lenses allow for greatly improved observations as the gravity bends the lights path towards Hubble, amplifying the light and making otherwise invisible objects observable.</a:t>
            </a:r>
          </a:p>
          <a:p>
            <a:r>
              <a:rPr lang="en-US" sz="1200" kern="1200" dirty="0" smtClean="0">
                <a:solidFill>
                  <a:schemeClr val="tx1"/>
                </a:solidFill>
                <a:latin typeface="+mn-lt"/>
                <a:ea typeface="+mn-ea"/>
                <a:cs typeface="+mn-cs"/>
              </a:rPr>
              <a:t>Bottom left figure. Dusky light on the ALMA</a:t>
            </a:r>
            <a:r>
              <a:rPr lang="en-US" sz="1200" kern="1200" baseline="0" dirty="0" smtClean="0">
                <a:solidFill>
                  <a:schemeClr val="tx1"/>
                </a:solidFill>
                <a:latin typeface="+mn-lt"/>
                <a:ea typeface="+mn-ea"/>
                <a:cs typeface="+mn-cs"/>
              </a:rPr>
              <a:t> antennas.</a:t>
            </a:r>
            <a:endParaRPr lang="en-US" dirty="0"/>
          </a:p>
        </p:txBody>
      </p:sp>
      <p:sp>
        <p:nvSpPr>
          <p:cNvPr id="4" name="Slide Number Placeholder 3"/>
          <p:cNvSpPr>
            <a:spLocks noGrp="1"/>
          </p:cNvSpPr>
          <p:nvPr>
            <p:ph type="sldNum" sz="quarter" idx="10"/>
          </p:nvPr>
        </p:nvSpPr>
        <p:spPr/>
        <p:txBody>
          <a:bodyPr/>
          <a:lstStyle/>
          <a:p>
            <a:fld id="{BCA3E003-0F43-1642-82F0-E1674BA9F578}" type="slidenum">
              <a:rPr lang="en-US" smtClean="0"/>
              <a:t>9</a:t>
            </a:fld>
            <a:endParaRPr lang="en-US"/>
          </a:p>
        </p:txBody>
      </p:sp>
    </p:spTree>
    <p:extLst>
      <p:ext uri="{BB962C8B-B14F-4D97-AF65-F5344CB8AC3E}">
        <p14:creationId xmlns:p14="http://schemas.microsoft.com/office/powerpoint/2010/main" val="342043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C7E415-4732-4D4E-A3AC-1B4C6A72B7D3}" type="datetimeFigureOut">
              <a:rPr lang="en-US" smtClean="0"/>
              <a:t>25/06/18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599626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C7E415-4732-4D4E-A3AC-1B4C6A72B7D3}" type="datetimeFigureOut">
              <a:rPr lang="en-US" smtClean="0"/>
              <a:t>25/06/18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146796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C7E415-4732-4D4E-A3AC-1B4C6A72B7D3}" type="datetimeFigureOut">
              <a:rPr lang="en-US" smtClean="0"/>
              <a:t>25/06/18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396770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C7E415-4732-4D4E-A3AC-1B4C6A72B7D3}" type="datetimeFigureOut">
              <a:rPr lang="en-US" smtClean="0"/>
              <a:t>25/06/18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147367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C7E415-4732-4D4E-A3AC-1B4C6A72B7D3}" type="datetimeFigureOut">
              <a:rPr lang="en-US" smtClean="0"/>
              <a:t>25/06/18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404794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C7E415-4732-4D4E-A3AC-1B4C6A72B7D3}" type="datetimeFigureOut">
              <a:rPr lang="en-US" smtClean="0"/>
              <a:t>25/06/18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368698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C7E415-4732-4D4E-A3AC-1B4C6A72B7D3}" type="datetimeFigureOut">
              <a:rPr lang="en-US" smtClean="0"/>
              <a:t>25/06/18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286703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C7E415-4732-4D4E-A3AC-1B4C6A72B7D3}" type="datetimeFigureOut">
              <a:rPr lang="en-US" smtClean="0"/>
              <a:t>25/06/18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2969157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7E415-4732-4D4E-A3AC-1B4C6A72B7D3}" type="datetimeFigureOut">
              <a:rPr lang="en-US" smtClean="0"/>
              <a:t>25/06/18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223198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7E415-4732-4D4E-A3AC-1B4C6A72B7D3}" type="datetimeFigureOut">
              <a:rPr lang="en-US" smtClean="0"/>
              <a:t>25/06/18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51043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7E415-4732-4D4E-A3AC-1B4C6A72B7D3}" type="datetimeFigureOut">
              <a:rPr lang="en-US" smtClean="0"/>
              <a:t>25/06/18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C43BC-EF15-1448-A219-7E85A011D1F1}" type="slidenum">
              <a:rPr lang="en-US" smtClean="0"/>
              <a:t>‹#›</a:t>
            </a:fld>
            <a:endParaRPr lang="en-US"/>
          </a:p>
        </p:txBody>
      </p:sp>
    </p:spTree>
    <p:extLst>
      <p:ext uri="{BB962C8B-B14F-4D97-AF65-F5344CB8AC3E}">
        <p14:creationId xmlns:p14="http://schemas.microsoft.com/office/powerpoint/2010/main" val="40312546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1C7E415-4732-4D4E-A3AC-1B4C6A72B7D3}" type="datetimeFigureOut">
              <a:rPr lang="en-US" smtClean="0"/>
              <a:t>25/06/18</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DDC43BC-EF15-1448-A219-7E85A011D1F1}" type="slidenum">
              <a:rPr lang="en-US" smtClean="0"/>
              <a:t>‹#›</a:t>
            </a:fld>
            <a:endParaRPr lang="en-US"/>
          </a:p>
        </p:txBody>
      </p:sp>
    </p:spTree>
    <p:extLst>
      <p:ext uri="{BB962C8B-B14F-4D97-AF65-F5344CB8AC3E}">
        <p14:creationId xmlns:p14="http://schemas.microsoft.com/office/powerpoint/2010/main" val="137911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gif"/><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png"/><Relationship Id="rId7" Type="http://schemas.openxmlformats.org/officeDocument/2006/relationships/image" Target="../media/image26.jpg"/><Relationship Id="rId8"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31.emf"/><Relationship Id="rId5"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so1312a_ALMA.jpg"/>
          <p:cNvPicPr>
            <a:picLocks noChangeAspect="1"/>
          </p:cNvPicPr>
          <p:nvPr/>
        </p:nvPicPr>
        <p:blipFill rotWithShape="1">
          <a:blip r:embed="rId3">
            <a:extLst>
              <a:ext uri="{28A0092B-C50C-407E-A947-70E740481C1C}">
                <a14:useLocalDpi xmlns:a14="http://schemas.microsoft.com/office/drawing/2010/main" val="0"/>
              </a:ext>
            </a:extLst>
          </a:blip>
          <a:srcRect t="8656" b="9500"/>
          <a:stretch/>
        </p:blipFill>
        <p:spPr>
          <a:xfrm>
            <a:off x="72000" y="-19"/>
            <a:ext cx="9000000" cy="4908704"/>
          </a:xfrm>
          <a:prstGeom prst="rect">
            <a:avLst/>
          </a:prstGeom>
          <a:ln>
            <a:noFill/>
          </a:ln>
          <a:effectLst>
            <a:softEdge rad="112500"/>
          </a:effectLst>
        </p:spPr>
      </p:pic>
      <p:sp>
        <p:nvSpPr>
          <p:cNvPr id="6" name="TextBox 5"/>
          <p:cNvSpPr txBox="1"/>
          <p:nvPr/>
        </p:nvSpPr>
        <p:spPr>
          <a:xfrm>
            <a:off x="9773" y="4908685"/>
            <a:ext cx="6880417" cy="246221"/>
          </a:xfrm>
          <a:prstGeom prst="rect">
            <a:avLst/>
          </a:prstGeom>
          <a:noFill/>
        </p:spPr>
        <p:txBody>
          <a:bodyPr wrap="square" rtlCol="0">
            <a:spAutoFit/>
          </a:bodyPr>
          <a:lstStyle/>
          <a:p>
            <a:r>
              <a:rPr lang="en-US" sz="1000" b="1" dirty="0" smtClean="0">
                <a:latin typeface="Gill Sans"/>
                <a:cs typeface="Gill Sans"/>
              </a:rPr>
              <a:t>Background image: ALMA array from the air. Credit: Clem &amp; Adri Bacri-Normier/ESO</a:t>
            </a:r>
            <a:endParaRPr lang="en-US" sz="1000" b="1" dirty="0">
              <a:latin typeface="Gill Sans"/>
              <a:cs typeface="Gill Sans"/>
            </a:endParaRPr>
          </a:p>
        </p:txBody>
      </p:sp>
      <p:sp>
        <p:nvSpPr>
          <p:cNvPr id="2" name="Title 1"/>
          <p:cNvSpPr>
            <a:spLocks noGrp="1"/>
          </p:cNvSpPr>
          <p:nvPr>
            <p:ph type="ctrTitle"/>
          </p:nvPr>
        </p:nvSpPr>
        <p:spPr>
          <a:xfrm>
            <a:off x="685800" y="1549447"/>
            <a:ext cx="7772400" cy="1102519"/>
          </a:xfrm>
        </p:spPr>
        <p:txBody>
          <a:bodyPr>
            <a:noAutofit/>
            <a:scene3d>
              <a:camera prst="orthographicFront"/>
              <a:lightRig rig="balanced" dir="t">
                <a:rot lat="0" lon="0" rev="2100000"/>
              </a:lightRig>
            </a:scene3d>
            <a:sp3d prstMaterial="metal">
              <a:contourClr>
                <a:schemeClr val="bg2"/>
              </a:contourClr>
            </a:sp3d>
          </a:bodyPr>
          <a:lstStyle/>
          <a:p>
            <a:r>
              <a:rPr lang="en-US" sz="3600" b="1" dirty="0" smtClean="0">
                <a:ln w="50800"/>
                <a:effectLst>
                  <a:glow rad="444500">
                    <a:schemeClr val="bg1">
                      <a:alpha val="70000"/>
                    </a:schemeClr>
                  </a:glow>
                </a:effectLst>
                <a:latin typeface="Britannic Bold"/>
                <a:cs typeface="Britannic Bold"/>
              </a:rPr>
              <a:t>The evolution of CNO isotope ratios: </a:t>
            </a:r>
            <a:r>
              <a:rPr lang="en-US" sz="3200" b="1" dirty="0" smtClean="0">
                <a:ln w="50800"/>
                <a:effectLst>
                  <a:glow rad="444500">
                    <a:schemeClr val="bg1">
                      <a:alpha val="70000"/>
                    </a:schemeClr>
                  </a:glow>
                </a:effectLst>
                <a:latin typeface="Britannic Bold"/>
                <a:cs typeface="Britannic Bold"/>
              </a:rPr>
              <a:t/>
            </a:r>
            <a:br>
              <a:rPr lang="en-US" sz="3200" b="1" dirty="0" smtClean="0">
                <a:ln w="50800"/>
                <a:effectLst>
                  <a:glow rad="444500">
                    <a:schemeClr val="bg1">
                      <a:alpha val="70000"/>
                    </a:schemeClr>
                  </a:glow>
                </a:effectLst>
                <a:latin typeface="Britannic Bold"/>
                <a:cs typeface="Britannic Bold"/>
              </a:rPr>
            </a:br>
            <a:r>
              <a:rPr lang="en-US" sz="2400" b="1" dirty="0" smtClean="0">
                <a:ln w="50800"/>
                <a:effectLst>
                  <a:glow rad="444500">
                    <a:schemeClr val="bg1">
                      <a:alpha val="70000"/>
                    </a:schemeClr>
                  </a:glow>
                </a:effectLst>
                <a:latin typeface="Britannic Bold"/>
                <a:cs typeface="Britannic Bold"/>
              </a:rPr>
              <a:t>a litmus test for stellar IMF variations in galaxies across cosmic time</a:t>
            </a:r>
            <a:endParaRPr lang="en-US" sz="2400" b="1" dirty="0">
              <a:ln w="50800"/>
              <a:effectLst>
                <a:glow rad="444500">
                  <a:schemeClr val="bg1">
                    <a:alpha val="70000"/>
                  </a:schemeClr>
                </a:glow>
              </a:effectLst>
              <a:latin typeface="Britannic Bold"/>
              <a:cs typeface="Britannic Bold"/>
            </a:endParaRPr>
          </a:p>
        </p:txBody>
      </p:sp>
      <p:sp>
        <p:nvSpPr>
          <p:cNvPr id="3" name="Subtitle 2"/>
          <p:cNvSpPr>
            <a:spLocks noGrp="1"/>
          </p:cNvSpPr>
          <p:nvPr>
            <p:ph type="subTitle" idx="1"/>
          </p:nvPr>
        </p:nvSpPr>
        <p:spPr>
          <a:xfrm>
            <a:off x="102581" y="2845994"/>
            <a:ext cx="8938845" cy="1816949"/>
          </a:xfrm>
        </p:spPr>
        <p:txBody>
          <a:bodyPr>
            <a:normAutofit fontScale="85000" lnSpcReduction="20000"/>
          </a:bodyPr>
          <a:lstStyle/>
          <a:p>
            <a:pPr algn="l"/>
            <a:r>
              <a:rPr lang="en-US" sz="2000" b="1" dirty="0" smtClean="0">
                <a:solidFill>
                  <a:schemeClr val="accent2">
                    <a:lumMod val="75000"/>
                  </a:schemeClr>
                </a:solidFill>
                <a:effectLst>
                  <a:glow rad="101600">
                    <a:schemeClr val="bg1">
                      <a:alpha val="75000"/>
                    </a:schemeClr>
                  </a:glow>
                </a:effectLst>
                <a:latin typeface="Gill Sans"/>
                <a:cs typeface="Gill Sans"/>
              </a:rPr>
              <a:t>       </a:t>
            </a:r>
            <a:r>
              <a:rPr lang="en-US" sz="2000" b="1" dirty="0" smtClean="0">
                <a:solidFill>
                  <a:schemeClr val="accent6">
                    <a:lumMod val="75000"/>
                  </a:schemeClr>
                </a:solidFill>
                <a:effectLst>
                  <a:glow rad="101600">
                    <a:schemeClr val="bg1">
                      <a:alpha val="75000"/>
                    </a:schemeClr>
                  </a:glow>
                </a:effectLst>
                <a:latin typeface="Gill Sans"/>
                <a:cs typeface="Gill Sans"/>
              </a:rPr>
              <a:t>Donatella Romano</a:t>
            </a:r>
          </a:p>
          <a:p>
            <a:pPr algn="l"/>
            <a:r>
              <a:rPr lang="en-US" sz="2000" b="1" dirty="0" smtClean="0">
                <a:solidFill>
                  <a:schemeClr val="accent6">
                    <a:lumMod val="75000"/>
                  </a:schemeClr>
                </a:solidFill>
                <a:effectLst>
                  <a:glow rad="101600">
                    <a:schemeClr val="bg1">
                      <a:alpha val="75000"/>
                    </a:schemeClr>
                  </a:glow>
                </a:effectLst>
                <a:latin typeface="Gill Sans"/>
                <a:cs typeface="Gill Sans"/>
              </a:rPr>
              <a:t>       INAF, OAS, Bologna</a:t>
            </a:r>
            <a:endParaRPr lang="en-US" sz="2000" b="1" dirty="0" smtClean="0">
              <a:solidFill>
                <a:schemeClr val="accent1">
                  <a:lumMod val="75000"/>
                </a:schemeClr>
              </a:solidFill>
              <a:effectLst>
                <a:glow rad="101600">
                  <a:schemeClr val="bg1">
                    <a:alpha val="75000"/>
                  </a:schemeClr>
                </a:glow>
              </a:effectLst>
              <a:latin typeface="Gill Sans"/>
              <a:cs typeface="Gill Sans"/>
            </a:endParaRPr>
          </a:p>
          <a:p>
            <a:pPr algn="l"/>
            <a:r>
              <a:rPr lang="en-US" sz="2000" b="1" dirty="0">
                <a:solidFill>
                  <a:schemeClr val="accent1">
                    <a:lumMod val="75000"/>
                  </a:schemeClr>
                </a:solidFill>
                <a:effectLst>
                  <a:glow rad="101600">
                    <a:schemeClr val="bg1">
                      <a:alpha val="75000"/>
                    </a:schemeClr>
                  </a:glow>
                </a:effectLst>
                <a:latin typeface="Gill Sans"/>
                <a:cs typeface="Gill Sans"/>
              </a:rPr>
              <a:t> </a:t>
            </a:r>
            <a:r>
              <a:rPr lang="en-US" sz="2000" b="1" dirty="0" smtClean="0">
                <a:solidFill>
                  <a:schemeClr val="accent1">
                    <a:lumMod val="75000"/>
                  </a:schemeClr>
                </a:solidFill>
                <a:effectLst>
                  <a:glow rad="101600">
                    <a:schemeClr val="bg1">
                      <a:alpha val="75000"/>
                    </a:schemeClr>
                  </a:glow>
                </a:effectLst>
                <a:latin typeface="Gill Sans"/>
                <a:cs typeface="Gill Sans"/>
              </a:rPr>
              <a:t>                                                                                         Collaborators:</a:t>
            </a:r>
          </a:p>
          <a:p>
            <a:pPr algn="l"/>
            <a:endParaRPr lang="en-US" sz="800" b="1" dirty="0" smtClean="0">
              <a:solidFill>
                <a:schemeClr val="accent1">
                  <a:lumMod val="75000"/>
                </a:schemeClr>
              </a:solidFill>
              <a:effectLst>
                <a:glow rad="101600">
                  <a:schemeClr val="bg1">
                    <a:alpha val="75000"/>
                  </a:schemeClr>
                </a:glow>
              </a:effectLst>
              <a:latin typeface="Gill Sans"/>
              <a:cs typeface="Gill Sans"/>
            </a:endParaRPr>
          </a:p>
          <a:p>
            <a:pPr algn="r"/>
            <a:r>
              <a:rPr lang="en-US" sz="1600" b="1" dirty="0" smtClean="0">
                <a:solidFill>
                  <a:schemeClr val="accent1">
                    <a:lumMod val="75000"/>
                  </a:schemeClr>
                </a:solidFill>
                <a:effectLst>
                  <a:glow rad="101600">
                    <a:schemeClr val="bg1">
                      <a:alpha val="75000"/>
                    </a:schemeClr>
                  </a:glow>
                </a:effectLst>
                <a:latin typeface="Gill Sans"/>
                <a:cs typeface="Gill Sans"/>
              </a:rPr>
              <a:t>Zhi-Yu Zhang </a:t>
            </a:r>
            <a:r>
              <a:rPr lang="zh-TW" altLang="en-US" sz="1600" b="1" dirty="0" smtClean="0">
                <a:solidFill>
                  <a:schemeClr val="accent1">
                    <a:lumMod val="75000"/>
                  </a:schemeClr>
                </a:solidFill>
                <a:effectLst>
                  <a:glow rad="101600">
                    <a:schemeClr val="bg1">
                      <a:alpha val="75000"/>
                    </a:schemeClr>
                  </a:glow>
                </a:effectLst>
              </a:rPr>
              <a:t>张智昱</a:t>
            </a:r>
            <a:r>
              <a:rPr lang="en-US" sz="1600" b="1" dirty="0" smtClean="0">
                <a:solidFill>
                  <a:schemeClr val="accent1">
                    <a:lumMod val="75000"/>
                  </a:schemeClr>
                </a:solidFill>
                <a:effectLst>
                  <a:glow rad="101600">
                    <a:schemeClr val="bg1">
                      <a:alpha val="75000"/>
                    </a:schemeClr>
                  </a:glow>
                </a:effectLst>
                <a:latin typeface="Gill Sans"/>
                <a:cs typeface="Gill Sans"/>
              </a:rPr>
              <a:t> (Univ. Edinburgh/ESO)</a:t>
            </a:r>
          </a:p>
          <a:p>
            <a:pPr algn="r"/>
            <a:r>
              <a:rPr lang="en-US" sz="1600" b="1" dirty="0" smtClean="0">
                <a:solidFill>
                  <a:schemeClr val="accent1">
                    <a:lumMod val="75000"/>
                  </a:schemeClr>
                </a:solidFill>
                <a:effectLst>
                  <a:glow rad="101600">
                    <a:schemeClr val="bg1">
                      <a:alpha val="75000"/>
                    </a:schemeClr>
                  </a:glow>
                </a:effectLst>
                <a:latin typeface="Gill Sans"/>
                <a:cs typeface="Gill Sans"/>
              </a:rPr>
              <a:t>Francesca Matteucci (Univ. Trieste/INAF-OATs)</a:t>
            </a:r>
          </a:p>
          <a:p>
            <a:pPr algn="r"/>
            <a:r>
              <a:rPr lang="en-US" sz="1600" b="1" dirty="0" smtClean="0">
                <a:solidFill>
                  <a:schemeClr val="accent1">
                    <a:lumMod val="75000"/>
                  </a:schemeClr>
                </a:solidFill>
                <a:effectLst>
                  <a:glow rad="101600">
                    <a:schemeClr val="bg1">
                      <a:alpha val="75000"/>
                    </a:schemeClr>
                  </a:glow>
                </a:effectLst>
                <a:latin typeface="Gill Sans"/>
                <a:cs typeface="Gill Sans"/>
              </a:rPr>
              <a:t>Rob Ivison (ESO/Univ. Edinburgh)</a:t>
            </a:r>
          </a:p>
          <a:p>
            <a:pPr algn="r"/>
            <a:r>
              <a:rPr lang="en-US" sz="1600" b="1" dirty="0" smtClean="0">
                <a:solidFill>
                  <a:schemeClr val="accent1">
                    <a:lumMod val="75000"/>
                  </a:schemeClr>
                </a:solidFill>
                <a:effectLst>
                  <a:glow rad="101600">
                    <a:schemeClr val="bg1">
                      <a:alpha val="75000"/>
                    </a:schemeClr>
                  </a:glow>
                </a:effectLst>
                <a:latin typeface="Gill Sans"/>
                <a:cs typeface="Gill Sans"/>
              </a:rPr>
              <a:t>Padelis Papadopoulos (Aristotle Univ. of Tessaloniki)</a:t>
            </a:r>
            <a:endParaRPr lang="en-US" sz="1600" b="1" dirty="0">
              <a:solidFill>
                <a:schemeClr val="accent1">
                  <a:lumMod val="75000"/>
                </a:schemeClr>
              </a:solidFill>
              <a:effectLst>
                <a:glow rad="101600">
                  <a:schemeClr val="bg1">
                    <a:alpha val="75000"/>
                  </a:schemeClr>
                </a:glow>
              </a:effectLst>
              <a:latin typeface="Gill Sans"/>
              <a:cs typeface="Gill Sans"/>
            </a:endParaRPr>
          </a:p>
        </p:txBody>
      </p:sp>
      <p:pic>
        <p:nvPicPr>
          <p:cNvPr id="10" name="Picture 9" descr="logo-INAF-compatto-bianc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79" y="3717135"/>
            <a:ext cx="812563" cy="467999"/>
          </a:xfrm>
          <a:prstGeom prst="rect">
            <a:avLst/>
          </a:prstGeom>
        </p:spPr>
      </p:pic>
      <p:pic>
        <p:nvPicPr>
          <p:cNvPr id="11" name="Picture 10" descr="logo-oasb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1858" y="3664962"/>
            <a:ext cx="576000" cy="576000"/>
          </a:xfrm>
          <a:prstGeom prst="rect">
            <a:avLst/>
          </a:prstGeom>
        </p:spPr>
      </p:pic>
    </p:spTree>
    <p:extLst>
      <p:ext uri="{BB962C8B-B14F-4D97-AF65-F5344CB8AC3E}">
        <p14:creationId xmlns:p14="http://schemas.microsoft.com/office/powerpoint/2010/main" val="18854646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5428014" y="25179"/>
            <a:ext cx="3715985" cy="1487753"/>
          </a:xfrm>
        </p:spPr>
        <p:txBody>
          <a:bodyPr>
            <a:normAutofit/>
          </a:bodyPr>
          <a:lstStyle/>
          <a:p>
            <a:r>
              <a:rPr lang="en-US" sz="2800" dirty="0" smtClean="0">
                <a:solidFill>
                  <a:srgbClr val="FFB6D3"/>
                </a:solidFill>
                <a:latin typeface="Britannic Bold"/>
                <a:cs typeface="Britannic Bold"/>
              </a:rPr>
              <a:t>Results &amp; comparison </a:t>
            </a:r>
            <a:br>
              <a:rPr lang="en-US" sz="2800" dirty="0" smtClean="0">
                <a:solidFill>
                  <a:srgbClr val="FFB6D3"/>
                </a:solidFill>
                <a:latin typeface="Britannic Bold"/>
                <a:cs typeface="Britannic Bold"/>
              </a:rPr>
            </a:br>
            <a:r>
              <a:rPr lang="en-US" sz="2800" dirty="0" smtClean="0">
                <a:solidFill>
                  <a:srgbClr val="FFB6D3"/>
                </a:solidFill>
                <a:latin typeface="Britannic Bold"/>
                <a:cs typeface="Britannic Bold"/>
              </a:rPr>
              <a:t>with literature data</a:t>
            </a:r>
            <a:endParaRPr lang="en-US" sz="2800" dirty="0">
              <a:solidFill>
                <a:srgbClr val="FFB6D3"/>
              </a:solidFill>
              <a:latin typeface="Britannic Bold"/>
              <a:cs typeface="Britannic Bold"/>
            </a:endParaRPr>
          </a:p>
        </p:txBody>
      </p:sp>
      <p:sp>
        <p:nvSpPr>
          <p:cNvPr id="12" name="TextBox 11"/>
          <p:cNvSpPr txBox="1"/>
          <p:nvPr/>
        </p:nvSpPr>
        <p:spPr>
          <a:xfrm>
            <a:off x="74704" y="4866501"/>
            <a:ext cx="4750520" cy="276999"/>
          </a:xfrm>
          <a:prstGeom prst="rect">
            <a:avLst/>
          </a:prstGeom>
          <a:noFill/>
        </p:spPr>
        <p:txBody>
          <a:bodyPr wrap="square" rtlCol="0">
            <a:spAutoFit/>
          </a:bodyPr>
          <a:lstStyle/>
          <a:p>
            <a:r>
              <a:rPr lang="en-US" sz="1200" b="1" dirty="0" smtClean="0">
                <a:solidFill>
                  <a:schemeClr val="bg1"/>
                </a:solidFill>
                <a:latin typeface="Gill Sans"/>
                <a:cs typeface="Gill Sans"/>
              </a:rPr>
              <a:t>Figure from Zhang, DR, et al. (2018, Nature, 558, 260)</a:t>
            </a:r>
            <a:endParaRPr lang="en-US" sz="1200" b="1" dirty="0">
              <a:solidFill>
                <a:schemeClr val="bg1"/>
              </a:solidFill>
              <a:latin typeface="Gill Sans"/>
              <a:cs typeface="Gill Sans"/>
            </a:endParaRPr>
          </a:p>
        </p:txBody>
      </p:sp>
      <p:pic>
        <p:nvPicPr>
          <p:cNvPr id="2" name="Picture 1" descr="Zhang_f1.pdf"/>
          <p:cNvPicPr>
            <a:picLocks noChangeAspect="1"/>
          </p:cNvPicPr>
          <p:nvPr/>
        </p:nvPicPr>
        <p:blipFill rotWithShape="1">
          <a:blip r:embed="rId3">
            <a:extLst>
              <a:ext uri="{28A0092B-C50C-407E-A947-70E740481C1C}">
                <a14:useLocalDpi xmlns:a14="http://schemas.microsoft.com/office/drawing/2010/main" val="0"/>
              </a:ext>
            </a:extLst>
          </a:blip>
          <a:srcRect l="2176" t="2611" r="3063" b="3334"/>
          <a:stretch/>
        </p:blipFill>
        <p:spPr>
          <a:xfrm>
            <a:off x="28014" y="258654"/>
            <a:ext cx="5400000" cy="4485113"/>
          </a:xfrm>
          <a:prstGeom prst="rect">
            <a:avLst/>
          </a:prstGeom>
        </p:spPr>
      </p:pic>
      <p:sp>
        <p:nvSpPr>
          <p:cNvPr id="14" name="Shape 123"/>
          <p:cNvSpPr/>
          <p:nvPr/>
        </p:nvSpPr>
        <p:spPr>
          <a:xfrm>
            <a:off x="5428014" y="1931553"/>
            <a:ext cx="3715985" cy="15594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285750" indent="-285750" algn="ctr">
              <a:lnSpc>
                <a:spcPct val="150000"/>
              </a:lnSpc>
              <a:buSzPct val="75000"/>
              <a:buFont typeface="Arial"/>
              <a:buChar char="•"/>
              <a:defRPr sz="2800"/>
            </a:pPr>
            <a:r>
              <a:rPr lang="en-US" sz="1600" dirty="0" smtClean="0">
                <a:solidFill>
                  <a:schemeClr val="bg1"/>
                </a:solidFill>
                <a:latin typeface="Gill Sans"/>
                <a:ea typeface="Wingdings"/>
                <a:cs typeface="Gill Sans"/>
                <a:sym typeface="Wingdings"/>
              </a:rPr>
              <a:t>All our galaxies have </a:t>
            </a:r>
            <a:r>
              <a:rPr lang="en-US" sz="1600" i="1" dirty="0" smtClean="0">
                <a:solidFill>
                  <a:schemeClr val="bg1"/>
                </a:solidFill>
                <a:latin typeface="Gill Sans"/>
                <a:ea typeface="Wingdings"/>
                <a:cs typeface="Gill Sans"/>
                <a:sym typeface="Wingdings"/>
              </a:rPr>
              <a:t>I</a:t>
            </a:r>
            <a:r>
              <a:rPr lang="en-US" sz="1600" dirty="0" smtClean="0">
                <a:solidFill>
                  <a:schemeClr val="bg1"/>
                </a:solidFill>
                <a:latin typeface="Gill Sans"/>
                <a:ea typeface="Wingdings"/>
                <a:cs typeface="Gill Sans"/>
                <a:sym typeface="Wingdings"/>
              </a:rPr>
              <a:t>(</a:t>
            </a:r>
            <a:r>
              <a:rPr lang="en-US" sz="1600" baseline="30000" dirty="0" smtClean="0">
                <a:solidFill>
                  <a:schemeClr val="bg1"/>
                </a:solidFill>
                <a:latin typeface="Gill Sans"/>
                <a:ea typeface="Wingdings"/>
                <a:cs typeface="Gill Sans"/>
                <a:sym typeface="Wingdings"/>
              </a:rPr>
              <a:t>13</a:t>
            </a:r>
            <a:r>
              <a:rPr lang="en-US" sz="1600" dirty="0" smtClean="0">
                <a:solidFill>
                  <a:schemeClr val="bg1"/>
                </a:solidFill>
                <a:latin typeface="Gill Sans"/>
                <a:ea typeface="Wingdings"/>
                <a:cs typeface="Gill Sans"/>
                <a:sym typeface="Wingdings"/>
              </a:rPr>
              <a:t>CO)/</a:t>
            </a:r>
            <a:r>
              <a:rPr lang="en-US" sz="1600" i="1" dirty="0" smtClean="0">
                <a:solidFill>
                  <a:schemeClr val="bg1"/>
                </a:solidFill>
                <a:latin typeface="Gill Sans"/>
                <a:ea typeface="Wingdings"/>
                <a:cs typeface="Gill Sans"/>
                <a:sym typeface="Wingdings"/>
              </a:rPr>
              <a:t>I</a:t>
            </a:r>
            <a:r>
              <a:rPr lang="en-US" sz="1600" dirty="0" smtClean="0">
                <a:solidFill>
                  <a:schemeClr val="bg1"/>
                </a:solidFill>
                <a:latin typeface="Gill Sans"/>
                <a:ea typeface="Wingdings"/>
                <a:cs typeface="Gill Sans"/>
                <a:sym typeface="Wingdings"/>
              </a:rPr>
              <a:t>(C</a:t>
            </a:r>
            <a:r>
              <a:rPr lang="en-US" sz="1600" baseline="30000" dirty="0" smtClean="0">
                <a:solidFill>
                  <a:schemeClr val="bg1"/>
                </a:solidFill>
                <a:latin typeface="Gill Sans"/>
                <a:ea typeface="Wingdings"/>
                <a:cs typeface="Gill Sans"/>
                <a:sym typeface="Wingdings"/>
              </a:rPr>
              <a:t>18</a:t>
            </a:r>
            <a:r>
              <a:rPr lang="en-US" sz="1600" dirty="0" smtClean="0">
                <a:solidFill>
                  <a:schemeClr val="bg1"/>
                </a:solidFill>
                <a:latin typeface="Gill Sans"/>
                <a:ea typeface="Wingdings"/>
                <a:cs typeface="Gill Sans"/>
                <a:sym typeface="Wingdings"/>
              </a:rPr>
              <a:t>O) ≃ </a:t>
            </a:r>
            <a:r>
              <a:rPr lang="en-US" sz="1600" baseline="30000" dirty="0" smtClean="0">
                <a:solidFill>
                  <a:schemeClr val="bg1"/>
                </a:solidFill>
                <a:latin typeface="Gill Sans"/>
                <a:ea typeface="Wingdings"/>
                <a:cs typeface="Gill Sans"/>
                <a:sym typeface="Wingdings"/>
              </a:rPr>
              <a:t>13</a:t>
            </a:r>
            <a:r>
              <a:rPr lang="en-US" sz="1600" dirty="0" smtClean="0">
                <a:solidFill>
                  <a:schemeClr val="bg1"/>
                </a:solidFill>
                <a:latin typeface="Gill Sans"/>
                <a:ea typeface="Wingdings"/>
                <a:cs typeface="Gill Sans"/>
                <a:sym typeface="Wingdings"/>
              </a:rPr>
              <a:t>C/</a:t>
            </a:r>
            <a:r>
              <a:rPr lang="en-US" sz="1600" baseline="30000" dirty="0" smtClean="0">
                <a:solidFill>
                  <a:schemeClr val="bg1"/>
                </a:solidFill>
                <a:latin typeface="Gill Sans"/>
                <a:ea typeface="Wingdings"/>
                <a:cs typeface="Gill Sans"/>
                <a:sym typeface="Wingdings"/>
              </a:rPr>
              <a:t>18</a:t>
            </a:r>
            <a:r>
              <a:rPr lang="en-US" sz="1600" dirty="0" smtClean="0">
                <a:solidFill>
                  <a:schemeClr val="bg1"/>
                </a:solidFill>
                <a:latin typeface="Gill Sans"/>
                <a:ea typeface="Wingdings"/>
                <a:cs typeface="Gill Sans"/>
                <a:sym typeface="Wingdings"/>
              </a:rPr>
              <a:t>O ~ 1</a:t>
            </a:r>
          </a:p>
          <a:p>
            <a:pPr marL="285750" indent="-285750">
              <a:lnSpc>
                <a:spcPct val="150000"/>
              </a:lnSpc>
              <a:buSzPct val="75000"/>
              <a:buFont typeface="Arial"/>
              <a:buChar char="•"/>
              <a:defRPr sz="2800"/>
            </a:pPr>
            <a:r>
              <a:rPr lang="en-US" sz="1600" dirty="0" smtClean="0">
                <a:solidFill>
                  <a:schemeClr val="bg1"/>
                </a:solidFill>
                <a:latin typeface="Gill Sans"/>
                <a:cs typeface="Gill Sans"/>
              </a:rPr>
              <a:t>Systematic trend of decreasing </a:t>
            </a:r>
            <a:r>
              <a:rPr lang="en-US" sz="1600" baseline="30000" dirty="0">
                <a:solidFill>
                  <a:schemeClr val="bg1"/>
                </a:solidFill>
                <a:latin typeface="Gill Sans"/>
                <a:ea typeface="Wingdings"/>
                <a:cs typeface="Gill Sans"/>
                <a:sym typeface="Wingdings"/>
              </a:rPr>
              <a:t>13</a:t>
            </a:r>
            <a:r>
              <a:rPr lang="en-US" sz="1600" dirty="0">
                <a:solidFill>
                  <a:schemeClr val="bg1"/>
                </a:solidFill>
                <a:latin typeface="Gill Sans"/>
                <a:ea typeface="Wingdings"/>
                <a:cs typeface="Gill Sans"/>
                <a:sym typeface="Wingdings"/>
              </a:rPr>
              <a:t>C/</a:t>
            </a:r>
            <a:r>
              <a:rPr lang="en-US" sz="1600" baseline="30000" dirty="0">
                <a:solidFill>
                  <a:schemeClr val="bg1"/>
                </a:solidFill>
                <a:latin typeface="Gill Sans"/>
                <a:ea typeface="Wingdings"/>
                <a:cs typeface="Gill Sans"/>
                <a:sym typeface="Wingdings"/>
              </a:rPr>
              <a:t>18</a:t>
            </a:r>
            <a:r>
              <a:rPr lang="en-US" sz="1600" dirty="0">
                <a:solidFill>
                  <a:schemeClr val="bg1"/>
                </a:solidFill>
                <a:latin typeface="Gill Sans"/>
                <a:ea typeface="Wingdings"/>
                <a:cs typeface="Gill Sans"/>
                <a:sym typeface="Wingdings"/>
              </a:rPr>
              <a:t>O </a:t>
            </a:r>
            <a:r>
              <a:rPr lang="en-US" sz="1600" dirty="0" smtClean="0">
                <a:solidFill>
                  <a:schemeClr val="bg1"/>
                </a:solidFill>
                <a:latin typeface="Gill Sans"/>
                <a:ea typeface="Wingdings"/>
                <a:cs typeface="Gill Sans"/>
                <a:sym typeface="Wingdings"/>
              </a:rPr>
              <a:t>with </a:t>
            </a:r>
            <a:r>
              <a:rPr lang="en-US" sz="1600" i="1" dirty="0" smtClean="0">
                <a:solidFill>
                  <a:schemeClr val="bg1"/>
                </a:solidFill>
                <a:latin typeface="Gill Sans"/>
                <a:ea typeface="Wingdings"/>
                <a:cs typeface="Gill Sans"/>
                <a:sym typeface="Wingdings"/>
              </a:rPr>
              <a:t>L</a:t>
            </a:r>
            <a:r>
              <a:rPr lang="en-US" sz="1600" baseline="-25000" dirty="0" smtClean="0">
                <a:solidFill>
                  <a:schemeClr val="bg1"/>
                </a:solidFill>
                <a:latin typeface="Gill Sans"/>
                <a:ea typeface="Wingdings"/>
                <a:cs typeface="Gill Sans"/>
                <a:sym typeface="Wingdings"/>
              </a:rPr>
              <a:t>IR</a:t>
            </a:r>
            <a:endParaRPr lang="en-US" sz="1600" dirty="0" smtClean="0">
              <a:solidFill>
                <a:schemeClr val="bg1"/>
              </a:solidFill>
              <a:latin typeface="Gill Sans"/>
              <a:ea typeface="Wingdings"/>
              <a:cs typeface="Gill Sans"/>
              <a:sym typeface="Wingdings"/>
            </a:endParaRPr>
          </a:p>
        </p:txBody>
      </p:sp>
    </p:spTree>
    <p:extLst>
      <p:ext uri="{BB962C8B-B14F-4D97-AF65-F5344CB8AC3E}">
        <p14:creationId xmlns:p14="http://schemas.microsoft.com/office/powerpoint/2010/main" val="10788727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211960"/>
            <a:ext cx="7834378" cy="6814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B6D3"/>
                </a:solidFill>
                <a:latin typeface="Britannic Bold"/>
                <a:cs typeface="Britannic Bold"/>
              </a:rPr>
              <a:t>I</a:t>
            </a:r>
            <a:r>
              <a:rPr lang="en-US" sz="2800" dirty="0" smtClean="0">
                <a:solidFill>
                  <a:srgbClr val="FFB6D3"/>
                </a:solidFill>
                <a:latin typeface="Britannic Bold"/>
                <a:cs typeface="Britannic Bold"/>
              </a:rPr>
              <a:t>nterpretation: </a:t>
            </a:r>
            <a:r>
              <a:rPr lang="en-US" sz="2000" dirty="0" smtClean="0">
                <a:solidFill>
                  <a:srgbClr val="FFB6D3"/>
                </a:solidFill>
                <a:latin typeface="Britannic Bold"/>
                <a:cs typeface="Britannic Bold"/>
              </a:rPr>
              <a:t>detailed galactic chemical evolution models </a:t>
            </a:r>
            <a:endParaRPr lang="en-US" sz="2000" dirty="0">
              <a:solidFill>
                <a:srgbClr val="FFB6D3"/>
              </a:solidFill>
              <a:latin typeface="Britannic Bold"/>
              <a:cs typeface="Britannic Bold"/>
            </a:endParaRPr>
          </a:p>
        </p:txBody>
      </p:sp>
      <p:sp>
        <p:nvSpPr>
          <p:cNvPr id="27" name="Oval 26"/>
          <p:cNvSpPr/>
          <p:nvPr/>
        </p:nvSpPr>
        <p:spPr>
          <a:xfrm>
            <a:off x="513748" y="2880000"/>
            <a:ext cx="8481687" cy="4450489"/>
          </a:xfrm>
          <a:prstGeom prst="ellipse">
            <a:avLst/>
          </a:prstGeom>
          <a:solidFill>
            <a:srgbClr val="FFB6D3">
              <a:alpha val="60000"/>
            </a:srgbClr>
          </a:solidFill>
          <a:effectLst>
            <a:outerShdw blurRad="40000" dist="23000" dir="5400000" rotWithShape="0">
              <a:srgbClr val="000000">
                <a:alpha val="35000"/>
              </a:srgbClr>
            </a:outerShdw>
            <a:softEdge rad="711200"/>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0" name="Straight Arrow Connector 19"/>
          <p:cNvCxnSpPr/>
          <p:nvPr/>
        </p:nvCxnSpPr>
        <p:spPr>
          <a:xfrm flipH="1" flipV="1">
            <a:off x="2260513" y="4230000"/>
            <a:ext cx="454431" cy="119812"/>
          </a:xfrm>
          <a:prstGeom prst="straightConnector1">
            <a:avLst/>
          </a:prstGeom>
          <a:ln w="38100">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804105" y="1688654"/>
            <a:ext cx="234682" cy="0"/>
          </a:xfrm>
          <a:prstGeom prst="straightConnector1">
            <a:avLst/>
          </a:prstGeom>
          <a:ln w="3492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651838" y="1685940"/>
            <a:ext cx="7534449" cy="2800588"/>
          </a:xfrm>
          <a:prstGeom prst="ellipse">
            <a:avLst/>
          </a:prstGeom>
          <a:noFill/>
          <a:ln w="57150" cmpd="sng">
            <a:solidFill>
              <a:schemeClr val="bg1"/>
            </a:solidFill>
            <a:miter lim="800000"/>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n>
                <a:solidFill>
                  <a:schemeClr val="bg1"/>
                </a:solidFill>
              </a:ln>
              <a:solidFill>
                <a:schemeClr val="bg1"/>
              </a:solidFill>
            </a:endParaRPr>
          </a:p>
        </p:txBody>
      </p:sp>
      <p:sp>
        <p:nvSpPr>
          <p:cNvPr id="16" name="Subtitle 2"/>
          <p:cNvSpPr txBox="1">
            <a:spLocks/>
          </p:cNvSpPr>
          <p:nvPr/>
        </p:nvSpPr>
        <p:spPr>
          <a:xfrm>
            <a:off x="130171" y="62126"/>
            <a:ext cx="8957634" cy="491244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b="1" dirty="0" smtClean="0">
              <a:solidFill>
                <a:schemeClr val="bg1"/>
              </a:solidFill>
              <a:effectLst>
                <a:outerShdw blurRad="50800" dist="38100" dir="2700000" algn="tl" rotWithShape="0">
                  <a:srgbClr val="000000">
                    <a:alpha val="43000"/>
                  </a:srgbClr>
                </a:outerShdw>
              </a:effectLst>
              <a:latin typeface="Gill Sans MT"/>
              <a:cs typeface="Gill Sans MT"/>
            </a:endParaRPr>
          </a:p>
          <a:p>
            <a:pPr marL="0" indent="0">
              <a:buNone/>
            </a:pPr>
            <a:endParaRPr lang="en-US" sz="2000" b="1" dirty="0" smtClean="0">
              <a:solidFill>
                <a:schemeClr val="bg1"/>
              </a:solidFill>
              <a:effectLst>
                <a:outerShdw blurRad="50800" dist="38100" dir="2700000" algn="tl" rotWithShape="0">
                  <a:srgbClr val="000000">
                    <a:alpha val="43000"/>
                  </a:srgbClr>
                </a:outerShdw>
              </a:effectLst>
              <a:latin typeface="Gill Sans MT"/>
              <a:cs typeface="Gill Sans MT"/>
            </a:endParaRPr>
          </a:p>
          <a:p>
            <a:pPr marL="0" indent="0">
              <a:buNone/>
            </a:pPr>
            <a:endParaRPr lang="en-US" sz="2000" b="1" dirty="0" smtClean="0">
              <a:solidFill>
                <a:schemeClr val="bg1"/>
              </a:solidFill>
              <a:effectLst>
                <a:outerShdw blurRad="50800" dist="38100" dir="2700000" algn="tl" rotWithShape="0">
                  <a:srgbClr val="000000">
                    <a:alpha val="43000"/>
                  </a:srgbClr>
                </a:outerShdw>
              </a:effectLst>
              <a:latin typeface="Gill Sans MT"/>
              <a:cs typeface="Gill Sans MT"/>
            </a:endParaRPr>
          </a:p>
          <a:p>
            <a:pPr marL="0" indent="0">
              <a:buNone/>
            </a:pPr>
            <a:r>
              <a:rPr lang="en-US" sz="2000" b="1" dirty="0">
                <a:solidFill>
                  <a:schemeClr val="bg1"/>
                </a:solidFill>
                <a:effectLst>
                  <a:outerShdw blurRad="50800" dist="38100" dir="2700000" algn="tl" rotWithShape="0">
                    <a:srgbClr val="000000">
                      <a:alpha val="43000"/>
                    </a:srgbClr>
                  </a:outerShdw>
                </a:effectLst>
                <a:latin typeface="Gill Sans MT"/>
                <a:cs typeface="Gill Sans MT"/>
              </a:rPr>
              <a:t> </a:t>
            </a:r>
            <a:r>
              <a:rPr lang="en-US" sz="2000" b="1" dirty="0" smtClean="0">
                <a:solidFill>
                  <a:schemeClr val="bg1"/>
                </a:solidFill>
                <a:effectLst>
                  <a:outerShdw blurRad="50800" dist="38100" dir="2700000" algn="tl" rotWithShape="0">
                    <a:srgbClr val="000000">
                      <a:alpha val="43000"/>
                    </a:srgbClr>
                  </a:outerShdw>
                </a:effectLst>
                <a:latin typeface="Gill Sans MT"/>
                <a:cs typeface="Gill Sans MT"/>
              </a:rPr>
              <a:t>                                              GAS INFALL/ACCRETION </a:t>
            </a:r>
          </a:p>
          <a:p>
            <a:pPr marL="0" indent="0">
              <a:buNone/>
            </a:pPr>
            <a:r>
              <a:rPr lang="en-US" sz="2000" b="1" dirty="0" smtClean="0">
                <a:solidFill>
                  <a:schemeClr val="bg1"/>
                </a:solidFill>
                <a:effectLst>
                  <a:outerShdw blurRad="50800" dist="38100" dir="2700000" algn="tl" rotWithShape="0">
                    <a:srgbClr val="000000">
                      <a:alpha val="43000"/>
                    </a:srgbClr>
                  </a:outerShdw>
                </a:effectLst>
                <a:latin typeface="Gill Sans MT"/>
                <a:cs typeface="Gill Sans MT"/>
              </a:rPr>
              <a:t>OUTFLOWS</a:t>
            </a:r>
          </a:p>
          <a:p>
            <a:pPr marL="0" indent="0" algn="r">
              <a:buNone/>
            </a:pPr>
            <a:endParaRPr lang="en-US" sz="2000" b="1" dirty="0">
              <a:solidFill>
                <a:schemeClr val="bg1"/>
              </a:solidFill>
              <a:effectLst>
                <a:outerShdw blurRad="50800" dist="38100" dir="2700000" algn="tl" rotWithShape="0">
                  <a:srgbClr val="000000">
                    <a:alpha val="43000"/>
                  </a:srgbClr>
                </a:outerShdw>
              </a:effectLst>
              <a:latin typeface="Gill Sans MT"/>
              <a:cs typeface="Gill Sans MT"/>
            </a:endParaRPr>
          </a:p>
          <a:p>
            <a:pPr marL="0" indent="0" algn="r">
              <a:buNone/>
            </a:pPr>
            <a:endParaRPr lang="en-US" sz="2000" b="1" dirty="0">
              <a:solidFill>
                <a:schemeClr val="bg1"/>
              </a:solidFill>
              <a:effectLst>
                <a:outerShdw blurRad="50800" dist="38100" dir="2700000" algn="tl" rotWithShape="0">
                  <a:srgbClr val="000000">
                    <a:alpha val="43000"/>
                  </a:srgbClr>
                </a:outerShdw>
              </a:effectLst>
              <a:latin typeface="Gill Sans MT"/>
              <a:cs typeface="Gill Sans MT"/>
            </a:endParaRPr>
          </a:p>
          <a:p>
            <a:pPr marL="0" indent="0" algn="r">
              <a:buNone/>
            </a:pPr>
            <a:endParaRPr lang="en-US" sz="2000" b="1" dirty="0" smtClean="0">
              <a:solidFill>
                <a:schemeClr val="bg1"/>
              </a:solidFill>
              <a:effectLst>
                <a:outerShdw blurRad="50800" dist="38100" dir="2700000" algn="tl" rotWithShape="0">
                  <a:srgbClr val="000000">
                    <a:alpha val="43000"/>
                  </a:srgbClr>
                </a:outerShdw>
              </a:effectLst>
              <a:latin typeface="Gill Sans MT"/>
              <a:cs typeface="Gill Sans MT"/>
            </a:endParaRPr>
          </a:p>
          <a:p>
            <a:pPr marL="0" indent="0" algn="r">
              <a:buNone/>
            </a:pPr>
            <a:r>
              <a:rPr lang="en-US" sz="2000" b="1" dirty="0" smtClean="0">
                <a:solidFill>
                  <a:schemeClr val="bg1"/>
                </a:solidFill>
                <a:effectLst>
                  <a:outerShdw blurRad="50800" dist="38100" dir="2700000" algn="tl" rotWithShape="0">
                    <a:srgbClr val="000000">
                      <a:alpha val="43000"/>
                    </a:srgbClr>
                  </a:outerShdw>
                </a:effectLst>
                <a:latin typeface="Gill Sans MT"/>
                <a:cs typeface="Gill Sans MT"/>
              </a:rPr>
              <a:t>STAR</a:t>
            </a:r>
          </a:p>
          <a:p>
            <a:pPr marL="0" indent="0" algn="r">
              <a:buNone/>
            </a:pPr>
            <a:r>
              <a:rPr lang="en-US" sz="2000" b="1" dirty="0" smtClean="0">
                <a:solidFill>
                  <a:schemeClr val="bg1"/>
                </a:solidFill>
                <a:effectLst>
                  <a:outerShdw blurRad="50800" dist="38100" dir="2700000" algn="tl" rotWithShape="0">
                    <a:srgbClr val="000000">
                      <a:alpha val="43000"/>
                    </a:srgbClr>
                  </a:outerShdw>
                </a:effectLst>
                <a:latin typeface="Gill Sans MT"/>
                <a:cs typeface="Gill Sans MT"/>
              </a:rPr>
              <a:t>FORMATION </a:t>
            </a:r>
            <a:endParaRPr lang="en-US" sz="2000" b="1" dirty="0">
              <a:solidFill>
                <a:schemeClr val="bg1"/>
              </a:solidFill>
              <a:effectLst>
                <a:outerShdw blurRad="50800" dist="38100" dir="2700000" algn="tl" rotWithShape="0">
                  <a:srgbClr val="000000">
                    <a:alpha val="43000"/>
                  </a:srgbClr>
                </a:outerShdw>
              </a:effectLst>
              <a:latin typeface="Gill Sans MT"/>
              <a:cs typeface="Gill Sans MT"/>
            </a:endParaRPr>
          </a:p>
          <a:p>
            <a:pPr marL="0" indent="0">
              <a:buNone/>
            </a:pPr>
            <a:endParaRPr lang="en-US" sz="2000" b="1" dirty="0">
              <a:solidFill>
                <a:schemeClr val="bg1"/>
              </a:solidFill>
              <a:effectLst>
                <a:outerShdw blurRad="50800" dist="38100" dir="2700000" algn="tl" rotWithShape="0">
                  <a:srgbClr val="000000">
                    <a:alpha val="43000"/>
                  </a:srgbClr>
                </a:outerShdw>
              </a:effectLst>
              <a:latin typeface="Gill Sans MT"/>
              <a:cs typeface="Gill Sans MT"/>
            </a:endParaRPr>
          </a:p>
          <a:p>
            <a:pPr marL="0" indent="0">
              <a:buNone/>
            </a:pPr>
            <a:r>
              <a:rPr lang="en-US" sz="2000" b="1" dirty="0" smtClean="0">
                <a:solidFill>
                  <a:schemeClr val="bg1"/>
                </a:solidFill>
                <a:effectLst>
                  <a:outerShdw blurRad="50800" dist="38100" dir="2700000" algn="tl" rotWithShape="0">
                    <a:srgbClr val="000000">
                      <a:alpha val="43000"/>
                    </a:srgbClr>
                  </a:outerShdw>
                </a:effectLst>
                <a:latin typeface="Gill Sans MT"/>
                <a:cs typeface="Gill Sans MT"/>
              </a:rPr>
              <a:t>                                           </a:t>
            </a:r>
            <a:r>
              <a:rPr lang="en-US" sz="2800" b="1" dirty="0" smtClean="0">
                <a:solidFill>
                  <a:schemeClr val="bg1"/>
                </a:solidFill>
                <a:effectLst>
                  <a:outerShdw blurRad="50800" dist="38100" dir="2700000" algn="tl" rotWithShape="0">
                    <a:srgbClr val="000000">
                      <a:alpha val="43000"/>
                    </a:srgbClr>
                  </a:outerShdw>
                </a:effectLst>
                <a:latin typeface="Gill Sans MT"/>
                <a:cs typeface="Gill Sans MT"/>
              </a:rPr>
              <a:t> </a:t>
            </a:r>
            <a:endParaRPr lang="en-US" sz="2000" b="1" dirty="0" smtClean="0">
              <a:solidFill>
                <a:schemeClr val="bg1"/>
              </a:solidFill>
              <a:effectLst>
                <a:outerShdw blurRad="50800" dist="38100" dir="2700000" algn="tl" rotWithShape="0">
                  <a:srgbClr val="000000">
                    <a:alpha val="43000"/>
                  </a:srgbClr>
                </a:outerShdw>
              </a:effectLst>
              <a:latin typeface="Gill Sans MT"/>
              <a:cs typeface="Gill Sans MT"/>
            </a:endParaRPr>
          </a:p>
          <a:p>
            <a:pPr marL="0" indent="0" algn="ctr">
              <a:buNone/>
            </a:pPr>
            <a:r>
              <a:rPr lang="en-US" sz="2000" b="1" dirty="0" smtClean="0">
                <a:solidFill>
                  <a:schemeClr val="bg1"/>
                </a:solidFill>
                <a:effectLst>
                  <a:outerShdw blurRad="50800" dist="38100" dir="2700000" algn="tl" rotWithShape="0">
                    <a:srgbClr val="000000">
                      <a:alpha val="43000"/>
                    </a:srgbClr>
                  </a:outerShdw>
                </a:effectLst>
                <a:latin typeface="Gill Sans MT"/>
                <a:cs typeface="Gill Sans MT"/>
              </a:rPr>
              <a:t>STELLAR FEEDBACK</a:t>
            </a:r>
            <a:endParaRPr lang="en-US" sz="1400" dirty="0">
              <a:solidFill>
                <a:srgbClr val="000000"/>
              </a:solidFill>
              <a:effectLst>
                <a:outerShdw blurRad="50800" dist="38100" dir="2700000" algn="tl" rotWithShape="0">
                  <a:srgbClr val="000000">
                    <a:alpha val="43000"/>
                  </a:srgbClr>
                </a:outerShdw>
              </a:effectLst>
              <a:latin typeface="Malayalam MN"/>
              <a:cs typeface="Malayalam MN"/>
            </a:endParaRPr>
          </a:p>
        </p:txBody>
      </p:sp>
      <p:pic>
        <p:nvPicPr>
          <p:cNvPr id="13" name="Picture 12" descr="infall.jpg"/>
          <p:cNvPicPr>
            <a:picLocks noChangeAspect="1"/>
          </p:cNvPicPr>
          <p:nvPr/>
        </p:nvPicPr>
        <p:blipFill rotWithShape="1">
          <a:blip r:embed="rId3">
            <a:extLst>
              <a:ext uri="{28A0092B-C50C-407E-A947-70E740481C1C}">
                <a14:useLocalDpi xmlns:a14="http://schemas.microsoft.com/office/drawing/2010/main" val="0"/>
              </a:ext>
            </a:extLst>
          </a:blip>
          <a:srcRect l="1936" t="7909" r="1795" b="26913"/>
          <a:stretch/>
        </p:blipFill>
        <p:spPr>
          <a:xfrm>
            <a:off x="6981071" y="903528"/>
            <a:ext cx="2100809" cy="1659116"/>
          </a:xfrm>
          <a:prstGeom prst="rect">
            <a:avLst/>
          </a:prstGeom>
          <a:ln>
            <a:noFill/>
          </a:ln>
          <a:effectLst>
            <a:softEdge rad="112500"/>
          </a:effectLst>
        </p:spPr>
      </p:pic>
      <p:pic>
        <p:nvPicPr>
          <p:cNvPr id="14" name="Picture 13" descr="g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60" y="2011056"/>
            <a:ext cx="2356657" cy="1836000"/>
          </a:xfrm>
          <a:prstGeom prst="rect">
            <a:avLst/>
          </a:prstGeom>
          <a:ln>
            <a:noFill/>
          </a:ln>
          <a:effectLst>
            <a:softEdge rad="112500"/>
          </a:effectLst>
        </p:spPr>
      </p:pic>
      <p:pic>
        <p:nvPicPr>
          <p:cNvPr id="17" name="Picture 16" descr="pillar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5768" y="2243288"/>
            <a:ext cx="1779221" cy="2232000"/>
          </a:xfrm>
          <a:prstGeom prst="rect">
            <a:avLst/>
          </a:prstGeom>
          <a:ln>
            <a:noFill/>
          </a:ln>
          <a:effectLst>
            <a:softEdge rad="112500"/>
          </a:effectLst>
        </p:spPr>
      </p:pic>
      <p:pic>
        <p:nvPicPr>
          <p:cNvPr id="25" name="Picture 24" descr="snia.png"/>
          <p:cNvPicPr>
            <a:picLocks noChangeAspect="1"/>
          </p:cNvPicPr>
          <p:nvPr/>
        </p:nvPicPr>
        <p:blipFill rotWithShape="1">
          <a:blip r:embed="rId6">
            <a:extLst>
              <a:ext uri="{28A0092B-C50C-407E-A947-70E740481C1C}">
                <a14:useLocalDpi xmlns:a14="http://schemas.microsoft.com/office/drawing/2010/main" val="0"/>
              </a:ext>
            </a:extLst>
          </a:blip>
          <a:srcRect b="16988"/>
          <a:stretch/>
        </p:blipFill>
        <p:spPr>
          <a:xfrm>
            <a:off x="4298883" y="3690329"/>
            <a:ext cx="1243484" cy="935999"/>
          </a:xfrm>
          <a:prstGeom prst="rect">
            <a:avLst/>
          </a:prstGeom>
          <a:ln>
            <a:noFill/>
          </a:ln>
          <a:effectLst>
            <a:softEdge rad="112500"/>
          </a:effectLst>
        </p:spPr>
      </p:pic>
      <p:pic>
        <p:nvPicPr>
          <p:cNvPr id="26" name="Picture 25" descr="pn.jpg"/>
          <p:cNvPicPr>
            <a:picLocks noChangeAspect="1"/>
          </p:cNvPicPr>
          <p:nvPr/>
        </p:nvPicPr>
        <p:blipFill rotWithShape="1">
          <a:blip r:embed="rId7">
            <a:extLst>
              <a:ext uri="{28A0092B-C50C-407E-A947-70E740481C1C}">
                <a14:useLocalDpi xmlns:a14="http://schemas.microsoft.com/office/drawing/2010/main" val="0"/>
              </a:ext>
            </a:extLst>
          </a:blip>
          <a:srcRect l="11726" r="8112"/>
          <a:stretch/>
        </p:blipFill>
        <p:spPr>
          <a:xfrm>
            <a:off x="2537672" y="3730528"/>
            <a:ext cx="923459" cy="864000"/>
          </a:xfrm>
          <a:prstGeom prst="rect">
            <a:avLst/>
          </a:prstGeom>
          <a:ln>
            <a:noFill/>
          </a:ln>
          <a:effectLst>
            <a:softEdge rad="112500"/>
          </a:effectLst>
        </p:spPr>
      </p:pic>
      <p:pic>
        <p:nvPicPr>
          <p:cNvPr id="29" name="Picture 28" descr="snii.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3064" y="3560156"/>
            <a:ext cx="877471" cy="900000"/>
          </a:xfrm>
          <a:prstGeom prst="rect">
            <a:avLst/>
          </a:prstGeom>
          <a:ln>
            <a:noFill/>
          </a:ln>
          <a:effectLst>
            <a:softEdge rad="112500"/>
          </a:effectLst>
        </p:spPr>
      </p:pic>
    </p:spTree>
    <p:extLst>
      <p:ext uri="{BB962C8B-B14F-4D97-AF65-F5344CB8AC3E}">
        <p14:creationId xmlns:p14="http://schemas.microsoft.com/office/powerpoint/2010/main" val="13319821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211960"/>
            <a:ext cx="7834378" cy="6814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B6D3"/>
                </a:solidFill>
                <a:latin typeface="Britannic Bold"/>
                <a:cs typeface="Britannic Bold"/>
              </a:rPr>
              <a:t>I</a:t>
            </a:r>
            <a:r>
              <a:rPr lang="en-US" sz="2800" dirty="0" smtClean="0">
                <a:solidFill>
                  <a:srgbClr val="FFB6D3"/>
                </a:solidFill>
                <a:latin typeface="Britannic Bold"/>
                <a:cs typeface="Britannic Bold"/>
              </a:rPr>
              <a:t>nterpretation: </a:t>
            </a:r>
            <a:r>
              <a:rPr lang="en-US" sz="2000" dirty="0" smtClean="0">
                <a:solidFill>
                  <a:srgbClr val="FFB6D3"/>
                </a:solidFill>
                <a:latin typeface="Britannic Bold"/>
                <a:cs typeface="Britannic Bold"/>
              </a:rPr>
              <a:t>detailed galactic chemical evolution models </a:t>
            </a:r>
            <a:endParaRPr lang="en-US" sz="2000" dirty="0">
              <a:solidFill>
                <a:srgbClr val="FFB6D3"/>
              </a:solidFill>
              <a:latin typeface="Britannic Bold"/>
              <a:cs typeface="Britannic Bold"/>
            </a:endParaRPr>
          </a:p>
        </p:txBody>
      </p:sp>
      <p:sp>
        <p:nvSpPr>
          <p:cNvPr id="9" name="Title 1"/>
          <p:cNvSpPr txBox="1">
            <a:spLocks/>
          </p:cNvSpPr>
          <p:nvPr/>
        </p:nvSpPr>
        <p:spPr>
          <a:xfrm>
            <a:off x="115045" y="878005"/>
            <a:ext cx="8889545" cy="6814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FFFFFF"/>
                </a:solidFill>
                <a:latin typeface="Britannic Bold"/>
                <a:cs typeface="Britannic Bold"/>
              </a:rPr>
              <a:t>I. The Milky Way as a benchmark</a:t>
            </a:r>
            <a:endParaRPr lang="en-US" sz="2000" dirty="0">
              <a:solidFill>
                <a:srgbClr val="FFFFFF"/>
              </a:solidFill>
              <a:latin typeface="Britannic Bold"/>
              <a:cs typeface="Britannic Bold"/>
            </a:endParaRPr>
          </a:p>
        </p:txBody>
      </p:sp>
      <p:pic>
        <p:nvPicPr>
          <p:cNvPr id="4" name="Picture 3" descr="alma_MW.jpg"/>
          <p:cNvPicPr>
            <a:picLocks noChangeAspect="1"/>
          </p:cNvPicPr>
          <p:nvPr/>
        </p:nvPicPr>
        <p:blipFill rotWithShape="1">
          <a:blip r:embed="rId3">
            <a:extLst>
              <a:ext uri="{28A0092B-C50C-407E-A947-70E740481C1C}">
                <a14:useLocalDpi xmlns:a14="http://schemas.microsoft.com/office/drawing/2010/main" val="0"/>
              </a:ext>
            </a:extLst>
          </a:blip>
          <a:srcRect b="40418"/>
          <a:stretch/>
        </p:blipFill>
        <p:spPr>
          <a:xfrm>
            <a:off x="7815335" y="0"/>
            <a:ext cx="1328665" cy="1080000"/>
          </a:xfrm>
          <a:prstGeom prst="rect">
            <a:avLst/>
          </a:prstGeom>
        </p:spPr>
      </p:pic>
      <p:sp>
        <p:nvSpPr>
          <p:cNvPr id="11" name="Rectangle 10"/>
          <p:cNvSpPr/>
          <p:nvPr/>
        </p:nvSpPr>
        <p:spPr>
          <a:xfrm>
            <a:off x="28014" y="1596765"/>
            <a:ext cx="9076301" cy="3082115"/>
          </a:xfrm>
          <a:prstGeom prst="rect">
            <a:avLst/>
          </a:prstGeom>
          <a:solidFill>
            <a:schemeClr val="bg1"/>
          </a:solidFill>
          <a:ln>
            <a:noFill/>
          </a:ln>
          <a:effectLst>
            <a:glow rad="203200">
              <a:schemeClr val="bg1">
                <a:alpha val="21000"/>
              </a:schemeClr>
            </a:glow>
            <a:outerShdw blurRad="40005" dist="22987" dir="5400000" algn="tl" rotWithShape="0">
              <a:schemeClr val="bg1">
                <a:alpha val="35000"/>
              </a:schemeClr>
            </a:outerShdw>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PAPER_12c13cNU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469" y="1870704"/>
            <a:ext cx="4057043" cy="2592000"/>
          </a:xfrm>
          <a:prstGeom prst="rect">
            <a:avLst/>
          </a:prstGeom>
          <a:solidFill>
            <a:schemeClr val="bg1"/>
          </a:solidFill>
        </p:spPr>
      </p:pic>
      <p:pic>
        <p:nvPicPr>
          <p:cNvPr id="10" name="Picture 9" descr="PAPER_12c13cGRA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566" y="1883398"/>
            <a:ext cx="4092632" cy="2592000"/>
          </a:xfrm>
          <a:prstGeom prst="rect">
            <a:avLst/>
          </a:prstGeom>
          <a:solidFill>
            <a:schemeClr val="bg1"/>
          </a:solidFill>
        </p:spPr>
      </p:pic>
      <p:sp>
        <p:nvSpPr>
          <p:cNvPr id="12" name="TextBox 11"/>
          <p:cNvSpPr txBox="1"/>
          <p:nvPr/>
        </p:nvSpPr>
        <p:spPr>
          <a:xfrm>
            <a:off x="158745" y="4773111"/>
            <a:ext cx="6993977" cy="276999"/>
          </a:xfrm>
          <a:prstGeom prst="rect">
            <a:avLst/>
          </a:prstGeom>
          <a:noFill/>
        </p:spPr>
        <p:txBody>
          <a:bodyPr wrap="square" rtlCol="0">
            <a:spAutoFit/>
          </a:bodyPr>
          <a:lstStyle/>
          <a:p>
            <a:r>
              <a:rPr lang="en-US" sz="1200" b="1" dirty="0" smtClean="0">
                <a:solidFill>
                  <a:schemeClr val="bg1"/>
                </a:solidFill>
                <a:latin typeface="Gill Sans"/>
                <a:cs typeface="Gill Sans"/>
              </a:rPr>
              <a:t>Figures and models from Romano et al. (2017, MNRAS, 470, 401)</a:t>
            </a:r>
            <a:endParaRPr lang="en-US" sz="1200" b="1" dirty="0">
              <a:solidFill>
                <a:schemeClr val="bg1"/>
              </a:solidFill>
              <a:latin typeface="Gill Sans"/>
              <a:cs typeface="Gill Sans"/>
            </a:endParaRPr>
          </a:p>
        </p:txBody>
      </p:sp>
    </p:spTree>
    <p:extLst>
      <p:ext uri="{BB962C8B-B14F-4D97-AF65-F5344CB8AC3E}">
        <p14:creationId xmlns:p14="http://schemas.microsoft.com/office/powerpoint/2010/main" val="26257036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211960"/>
            <a:ext cx="7834378" cy="6814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B6D3"/>
                </a:solidFill>
                <a:latin typeface="Britannic Bold"/>
                <a:cs typeface="Britannic Bold"/>
              </a:rPr>
              <a:t>I</a:t>
            </a:r>
            <a:r>
              <a:rPr lang="en-US" sz="2800" dirty="0" smtClean="0">
                <a:solidFill>
                  <a:srgbClr val="FFB6D3"/>
                </a:solidFill>
                <a:latin typeface="Britannic Bold"/>
                <a:cs typeface="Britannic Bold"/>
              </a:rPr>
              <a:t>nterpretation: </a:t>
            </a:r>
            <a:r>
              <a:rPr lang="en-US" sz="2000" dirty="0" smtClean="0">
                <a:solidFill>
                  <a:srgbClr val="FFB6D3"/>
                </a:solidFill>
                <a:latin typeface="Britannic Bold"/>
                <a:cs typeface="Britannic Bold"/>
              </a:rPr>
              <a:t>detailed galactic chemical evolution models </a:t>
            </a:r>
            <a:endParaRPr lang="en-US" sz="2000" dirty="0">
              <a:solidFill>
                <a:srgbClr val="FFB6D3"/>
              </a:solidFill>
              <a:latin typeface="Britannic Bold"/>
              <a:cs typeface="Britannic Bold"/>
            </a:endParaRPr>
          </a:p>
        </p:txBody>
      </p:sp>
      <p:sp>
        <p:nvSpPr>
          <p:cNvPr id="9" name="Title 1"/>
          <p:cNvSpPr txBox="1">
            <a:spLocks/>
          </p:cNvSpPr>
          <p:nvPr/>
        </p:nvSpPr>
        <p:spPr>
          <a:xfrm>
            <a:off x="115045" y="878005"/>
            <a:ext cx="8889545" cy="6814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FFFFFF"/>
                </a:solidFill>
                <a:latin typeface="Britannic Bold"/>
                <a:cs typeface="Britannic Bold"/>
              </a:rPr>
              <a:t>I. The Milky Way as a benchmark</a:t>
            </a:r>
            <a:endParaRPr lang="en-US" sz="2000" dirty="0">
              <a:solidFill>
                <a:srgbClr val="FFFFFF"/>
              </a:solidFill>
              <a:latin typeface="Britannic Bold"/>
              <a:cs typeface="Britannic Bold"/>
            </a:endParaRPr>
          </a:p>
        </p:txBody>
      </p:sp>
      <p:pic>
        <p:nvPicPr>
          <p:cNvPr id="4" name="Picture 3" descr="alma_MW.jpg"/>
          <p:cNvPicPr>
            <a:picLocks noChangeAspect="1"/>
          </p:cNvPicPr>
          <p:nvPr/>
        </p:nvPicPr>
        <p:blipFill rotWithShape="1">
          <a:blip r:embed="rId3">
            <a:extLst>
              <a:ext uri="{28A0092B-C50C-407E-A947-70E740481C1C}">
                <a14:useLocalDpi xmlns:a14="http://schemas.microsoft.com/office/drawing/2010/main" val="0"/>
              </a:ext>
            </a:extLst>
          </a:blip>
          <a:srcRect b="40418"/>
          <a:stretch/>
        </p:blipFill>
        <p:spPr>
          <a:xfrm>
            <a:off x="7815335" y="0"/>
            <a:ext cx="1328665" cy="1080000"/>
          </a:xfrm>
          <a:prstGeom prst="rect">
            <a:avLst/>
          </a:prstGeom>
        </p:spPr>
      </p:pic>
      <p:sp>
        <p:nvSpPr>
          <p:cNvPr id="11" name="Rectangle 10"/>
          <p:cNvSpPr/>
          <p:nvPr/>
        </p:nvSpPr>
        <p:spPr>
          <a:xfrm>
            <a:off x="28014" y="1596765"/>
            <a:ext cx="9076301" cy="3082115"/>
          </a:xfrm>
          <a:prstGeom prst="rect">
            <a:avLst/>
          </a:prstGeom>
          <a:solidFill>
            <a:schemeClr val="bg1"/>
          </a:solidFill>
          <a:ln>
            <a:noFill/>
          </a:ln>
          <a:effectLst>
            <a:glow rad="203200">
              <a:schemeClr val="bg1">
                <a:alpha val="21000"/>
              </a:schemeClr>
            </a:glow>
            <a:outerShdw blurRad="40005" dist="22987" dir="5400000" algn="tl" rotWithShape="0">
              <a:schemeClr val="bg1">
                <a:alpha val="35000"/>
              </a:schemeClr>
            </a:outerShdw>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58745" y="4773111"/>
            <a:ext cx="6993977" cy="276999"/>
          </a:xfrm>
          <a:prstGeom prst="rect">
            <a:avLst/>
          </a:prstGeom>
          <a:noFill/>
        </p:spPr>
        <p:txBody>
          <a:bodyPr wrap="square" rtlCol="0">
            <a:spAutoFit/>
          </a:bodyPr>
          <a:lstStyle/>
          <a:p>
            <a:r>
              <a:rPr lang="en-US" sz="1200" b="1" dirty="0" smtClean="0">
                <a:solidFill>
                  <a:schemeClr val="bg1"/>
                </a:solidFill>
                <a:latin typeface="Gill Sans"/>
                <a:cs typeface="Gill Sans"/>
              </a:rPr>
              <a:t>Figures and models from Romano et al. (2017, MNRAS, 470, 401)</a:t>
            </a:r>
            <a:endParaRPr lang="en-US" sz="1200" b="1" dirty="0">
              <a:solidFill>
                <a:schemeClr val="bg1"/>
              </a:solidFill>
              <a:latin typeface="Gill Sans"/>
              <a:cs typeface="Gill Sans"/>
            </a:endParaRPr>
          </a:p>
        </p:txBody>
      </p:sp>
      <p:pic>
        <p:nvPicPr>
          <p:cNvPr id="2" name="Picture 1" descr="PAPER_16o18oNU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00" y="1872000"/>
            <a:ext cx="4057044" cy="2592000"/>
          </a:xfrm>
          <a:prstGeom prst="rect">
            <a:avLst/>
          </a:prstGeom>
          <a:solidFill>
            <a:schemeClr val="bg1"/>
          </a:solidFill>
        </p:spPr>
      </p:pic>
      <p:pic>
        <p:nvPicPr>
          <p:cNvPr id="3" name="Picture 2" descr="PAPER_16o18oGRA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800" y="1882800"/>
            <a:ext cx="4092631" cy="2592000"/>
          </a:xfrm>
          <a:prstGeom prst="rect">
            <a:avLst/>
          </a:prstGeom>
          <a:solidFill>
            <a:schemeClr val="bg1"/>
          </a:solidFill>
        </p:spPr>
      </p:pic>
    </p:spTree>
    <p:extLst>
      <p:ext uri="{BB962C8B-B14F-4D97-AF65-F5344CB8AC3E}">
        <p14:creationId xmlns:p14="http://schemas.microsoft.com/office/powerpoint/2010/main" val="12691198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211960"/>
            <a:ext cx="7834378" cy="6814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B6D3"/>
                </a:solidFill>
                <a:latin typeface="Britannic Bold"/>
                <a:cs typeface="Britannic Bold"/>
              </a:rPr>
              <a:t>I</a:t>
            </a:r>
            <a:r>
              <a:rPr lang="en-US" sz="2800" dirty="0" smtClean="0">
                <a:solidFill>
                  <a:srgbClr val="FFB6D3"/>
                </a:solidFill>
                <a:latin typeface="Britannic Bold"/>
                <a:cs typeface="Britannic Bold"/>
              </a:rPr>
              <a:t>nterpretation: </a:t>
            </a:r>
            <a:r>
              <a:rPr lang="en-US" sz="2000" dirty="0" smtClean="0">
                <a:solidFill>
                  <a:srgbClr val="FFB6D3"/>
                </a:solidFill>
                <a:latin typeface="Britannic Bold"/>
                <a:cs typeface="Britannic Bold"/>
              </a:rPr>
              <a:t>detailed galactic chemical evolution models </a:t>
            </a:r>
            <a:endParaRPr lang="en-US" sz="2000" dirty="0">
              <a:solidFill>
                <a:srgbClr val="FFB6D3"/>
              </a:solidFill>
              <a:latin typeface="Britannic Bold"/>
              <a:cs typeface="Britannic Bold"/>
            </a:endParaRPr>
          </a:p>
        </p:txBody>
      </p:sp>
      <p:sp>
        <p:nvSpPr>
          <p:cNvPr id="9" name="Title 1"/>
          <p:cNvSpPr txBox="1">
            <a:spLocks/>
          </p:cNvSpPr>
          <p:nvPr/>
        </p:nvSpPr>
        <p:spPr>
          <a:xfrm>
            <a:off x="115045" y="878005"/>
            <a:ext cx="8889545" cy="6814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FFFFFF"/>
                </a:solidFill>
                <a:latin typeface="Britannic Bold"/>
                <a:cs typeface="Britannic Bold"/>
              </a:rPr>
              <a:t>II. Move to other galaxies…</a:t>
            </a:r>
            <a:endParaRPr lang="en-US" sz="2000" dirty="0">
              <a:solidFill>
                <a:srgbClr val="FFFFFF"/>
              </a:solidFill>
              <a:latin typeface="Britannic Bold"/>
              <a:cs typeface="Britannic Bold"/>
            </a:endParaRPr>
          </a:p>
        </p:txBody>
      </p:sp>
      <p:pic>
        <p:nvPicPr>
          <p:cNvPr id="10" name="Picture 9" descr="eso1817d.jpg"/>
          <p:cNvPicPr>
            <a:picLocks noChangeAspect="1"/>
          </p:cNvPicPr>
          <p:nvPr/>
        </p:nvPicPr>
        <p:blipFill rotWithShape="1">
          <a:blip r:embed="rId3">
            <a:extLst>
              <a:ext uri="{28A0092B-C50C-407E-A947-70E740481C1C}">
                <a14:useLocalDpi xmlns:a14="http://schemas.microsoft.com/office/drawing/2010/main" val="0"/>
              </a:ext>
            </a:extLst>
          </a:blip>
          <a:srcRect l="5614" r="4510"/>
          <a:stretch/>
        </p:blipFill>
        <p:spPr>
          <a:xfrm>
            <a:off x="7808045" y="0"/>
            <a:ext cx="1335955" cy="1080000"/>
          </a:xfrm>
          <a:prstGeom prst="rect">
            <a:avLst/>
          </a:prstGeom>
        </p:spPr>
      </p:pic>
      <p:sp>
        <p:nvSpPr>
          <p:cNvPr id="11" name="Rectangle 10"/>
          <p:cNvSpPr/>
          <p:nvPr/>
        </p:nvSpPr>
        <p:spPr>
          <a:xfrm>
            <a:off x="-662981" y="1596765"/>
            <a:ext cx="10280871" cy="3082115"/>
          </a:xfrm>
          <a:prstGeom prst="rect">
            <a:avLst/>
          </a:prstGeom>
          <a:solidFill>
            <a:schemeClr val="bg1"/>
          </a:solidFill>
          <a:ln>
            <a:noFill/>
          </a:ln>
          <a:effectLst>
            <a:glow rad="203200">
              <a:schemeClr val="bg1">
                <a:alpha val="21000"/>
              </a:schemeClr>
            </a:glow>
            <a:outerShdw blurRad="40005" dist="22987" dir="5400000" algn="tl" rotWithShape="0">
              <a:schemeClr val="bg1">
                <a:alpha val="35000"/>
              </a:schemeClr>
            </a:outerShdw>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58745" y="4773111"/>
            <a:ext cx="6993977" cy="276999"/>
          </a:xfrm>
          <a:prstGeom prst="rect">
            <a:avLst/>
          </a:prstGeom>
          <a:noFill/>
        </p:spPr>
        <p:txBody>
          <a:bodyPr wrap="square" rtlCol="0">
            <a:spAutoFit/>
          </a:bodyPr>
          <a:lstStyle/>
          <a:p>
            <a:r>
              <a:rPr lang="en-US" sz="1200" b="1" dirty="0" smtClean="0">
                <a:solidFill>
                  <a:schemeClr val="bg1"/>
                </a:solidFill>
                <a:latin typeface="Gill Sans"/>
                <a:cs typeface="Gill Sans"/>
              </a:rPr>
              <a:t>Figures and models from Romano et al. (2017, MNRAS, 470, 401)</a:t>
            </a:r>
            <a:endParaRPr lang="en-US" sz="1200" b="1" dirty="0">
              <a:solidFill>
                <a:schemeClr val="bg1"/>
              </a:solidFill>
              <a:latin typeface="Gill Sans"/>
              <a:cs typeface="Gill Sans"/>
            </a:endParaRPr>
          </a:p>
        </p:txBody>
      </p:sp>
      <p:pic>
        <p:nvPicPr>
          <p:cNvPr id="5" name="Picture 4" descr="figA.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 y="2094841"/>
            <a:ext cx="3099130" cy="1980000"/>
          </a:xfrm>
          <a:prstGeom prst="rect">
            <a:avLst/>
          </a:prstGeom>
          <a:solidFill>
            <a:schemeClr val="bg1"/>
          </a:solidFill>
        </p:spPr>
      </p:pic>
      <p:pic>
        <p:nvPicPr>
          <p:cNvPr id="7" name="Picture 6" descr="figC.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034" y="2095200"/>
            <a:ext cx="3099131" cy="1980000"/>
          </a:xfrm>
          <a:prstGeom prst="rect">
            <a:avLst/>
          </a:prstGeom>
          <a:solidFill>
            <a:schemeClr val="bg1"/>
          </a:solidFill>
        </p:spPr>
      </p:pic>
      <p:pic>
        <p:nvPicPr>
          <p:cNvPr id="8" name="Picture 7" descr="figE.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5532" y="2169912"/>
            <a:ext cx="3099130" cy="1980000"/>
          </a:xfrm>
          <a:prstGeom prst="rect">
            <a:avLst/>
          </a:prstGeom>
          <a:solidFill>
            <a:schemeClr val="bg1"/>
          </a:solidFill>
        </p:spPr>
      </p:pic>
      <p:pic>
        <p:nvPicPr>
          <p:cNvPr id="13" name="Picture 12" descr="figE.eps"/>
          <p:cNvPicPr>
            <a:picLocks noChangeAspect="1"/>
          </p:cNvPicPr>
          <p:nvPr/>
        </p:nvPicPr>
        <p:blipFill rotWithShape="1">
          <a:blip r:embed="rId7">
            <a:extLst>
              <a:ext uri="{28A0092B-C50C-407E-A947-70E740481C1C}">
                <a14:useLocalDpi xmlns:a14="http://schemas.microsoft.com/office/drawing/2010/main" val="0"/>
              </a:ext>
            </a:extLst>
          </a:blip>
          <a:srcRect t="83171"/>
          <a:stretch/>
        </p:blipFill>
        <p:spPr>
          <a:xfrm>
            <a:off x="18676" y="3829023"/>
            <a:ext cx="3099130" cy="333204"/>
          </a:xfrm>
          <a:prstGeom prst="rect">
            <a:avLst/>
          </a:prstGeom>
          <a:noFill/>
        </p:spPr>
      </p:pic>
      <p:pic>
        <p:nvPicPr>
          <p:cNvPr id="14" name="Picture 13" descr="figE.eps"/>
          <p:cNvPicPr>
            <a:picLocks noChangeAspect="1"/>
          </p:cNvPicPr>
          <p:nvPr/>
        </p:nvPicPr>
        <p:blipFill rotWithShape="1">
          <a:blip r:embed="rId8">
            <a:extLst>
              <a:ext uri="{28A0092B-C50C-407E-A947-70E740481C1C}">
                <a14:useLocalDpi xmlns:a14="http://schemas.microsoft.com/office/drawing/2010/main" val="0"/>
              </a:ext>
            </a:extLst>
          </a:blip>
          <a:srcRect t="83171"/>
          <a:stretch/>
        </p:blipFill>
        <p:spPr>
          <a:xfrm>
            <a:off x="3019166" y="3831999"/>
            <a:ext cx="3099130" cy="333204"/>
          </a:xfrm>
          <a:prstGeom prst="rect">
            <a:avLst/>
          </a:prstGeom>
          <a:noFill/>
        </p:spPr>
      </p:pic>
    </p:spTree>
    <p:extLst>
      <p:ext uri="{BB962C8B-B14F-4D97-AF65-F5344CB8AC3E}">
        <p14:creationId xmlns:p14="http://schemas.microsoft.com/office/powerpoint/2010/main" val="12362782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5428014" y="25179"/>
            <a:ext cx="3715985" cy="1487753"/>
          </a:xfrm>
        </p:spPr>
        <p:txBody>
          <a:bodyPr>
            <a:normAutofit/>
          </a:bodyPr>
          <a:lstStyle/>
          <a:p>
            <a:r>
              <a:rPr lang="en-US" sz="2800" dirty="0" smtClean="0">
                <a:solidFill>
                  <a:srgbClr val="FFB6D3"/>
                </a:solidFill>
                <a:latin typeface="Britannic Bold"/>
                <a:cs typeface="Britannic Bold"/>
              </a:rPr>
              <a:t>Modeling our ALMA</a:t>
            </a:r>
            <a:br>
              <a:rPr lang="en-US" sz="2800" dirty="0" smtClean="0">
                <a:solidFill>
                  <a:srgbClr val="FFB6D3"/>
                </a:solidFill>
                <a:latin typeface="Britannic Bold"/>
                <a:cs typeface="Britannic Bold"/>
              </a:rPr>
            </a:br>
            <a:r>
              <a:rPr lang="en-US" sz="2800" dirty="0" smtClean="0">
                <a:solidFill>
                  <a:srgbClr val="FFB6D3"/>
                </a:solidFill>
                <a:latin typeface="Britannic Bold"/>
                <a:cs typeface="Britannic Bold"/>
              </a:rPr>
              <a:t>galaxies…</a:t>
            </a:r>
            <a:endParaRPr lang="en-US" sz="2800" dirty="0">
              <a:solidFill>
                <a:srgbClr val="FFB6D3"/>
              </a:solidFill>
              <a:latin typeface="Britannic Bold"/>
              <a:cs typeface="Britannic Bold"/>
            </a:endParaRPr>
          </a:p>
        </p:txBody>
      </p:sp>
      <p:sp>
        <p:nvSpPr>
          <p:cNvPr id="12" name="TextBox 11"/>
          <p:cNvSpPr txBox="1"/>
          <p:nvPr/>
        </p:nvSpPr>
        <p:spPr>
          <a:xfrm>
            <a:off x="74704" y="4866501"/>
            <a:ext cx="4750520" cy="276999"/>
          </a:xfrm>
          <a:prstGeom prst="rect">
            <a:avLst/>
          </a:prstGeom>
          <a:noFill/>
        </p:spPr>
        <p:txBody>
          <a:bodyPr wrap="square" rtlCol="0">
            <a:spAutoFit/>
          </a:bodyPr>
          <a:lstStyle/>
          <a:p>
            <a:r>
              <a:rPr lang="en-US" sz="1200" b="1" dirty="0" smtClean="0">
                <a:solidFill>
                  <a:schemeClr val="bg1"/>
                </a:solidFill>
                <a:latin typeface="Gill Sans"/>
                <a:cs typeface="Gill Sans"/>
              </a:rPr>
              <a:t>Figure from Zhang, DR, et al. (2018, Nature, 558, 260)</a:t>
            </a:r>
            <a:endParaRPr lang="en-US" sz="1200" b="1" dirty="0">
              <a:solidFill>
                <a:schemeClr val="bg1"/>
              </a:solidFill>
              <a:latin typeface="Gill Sans"/>
              <a:cs typeface="Gill Sans"/>
            </a:endParaRPr>
          </a:p>
        </p:txBody>
      </p:sp>
      <p:sp>
        <p:nvSpPr>
          <p:cNvPr id="14" name="Shape 123"/>
          <p:cNvSpPr/>
          <p:nvPr/>
        </p:nvSpPr>
        <p:spPr>
          <a:xfrm>
            <a:off x="5658682" y="1430216"/>
            <a:ext cx="3485317" cy="192873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285750" indent="-285750" algn="ctr">
              <a:lnSpc>
                <a:spcPct val="150000"/>
              </a:lnSpc>
              <a:buSzPct val="75000"/>
              <a:buFont typeface="Arial"/>
              <a:buChar char="•"/>
              <a:defRPr sz="2800"/>
            </a:pPr>
            <a:r>
              <a:rPr lang="en-US" sz="1600" dirty="0" smtClean="0">
                <a:solidFill>
                  <a:schemeClr val="bg1"/>
                </a:solidFill>
                <a:latin typeface="Gill Sans"/>
                <a:ea typeface="Wingdings"/>
                <a:cs typeface="Gill Sans"/>
                <a:sym typeface="Wingdings"/>
              </a:rPr>
              <a:t>Only an IMF biased towards high-mass stars can reproduce a ratio</a:t>
            </a:r>
          </a:p>
          <a:p>
            <a:pPr algn="ctr">
              <a:lnSpc>
                <a:spcPct val="150000"/>
              </a:lnSpc>
              <a:buSzPct val="75000"/>
              <a:defRPr sz="2800"/>
            </a:pPr>
            <a:r>
              <a:rPr lang="en-US" sz="1600" baseline="30000" dirty="0" smtClean="0">
                <a:solidFill>
                  <a:schemeClr val="bg1"/>
                </a:solidFill>
                <a:latin typeface="Gill Sans"/>
                <a:ea typeface="Wingdings"/>
                <a:cs typeface="Gill Sans"/>
                <a:sym typeface="Wingdings"/>
              </a:rPr>
              <a:t>13</a:t>
            </a:r>
            <a:r>
              <a:rPr lang="en-US" sz="1600" dirty="0" smtClean="0">
                <a:solidFill>
                  <a:schemeClr val="bg1"/>
                </a:solidFill>
                <a:latin typeface="Gill Sans"/>
                <a:ea typeface="Wingdings"/>
                <a:cs typeface="Gill Sans"/>
                <a:sym typeface="Wingdings"/>
              </a:rPr>
              <a:t>C</a:t>
            </a:r>
            <a:r>
              <a:rPr lang="en-US" sz="1600" dirty="0">
                <a:solidFill>
                  <a:schemeClr val="bg1"/>
                </a:solidFill>
                <a:latin typeface="Gill Sans"/>
                <a:ea typeface="Wingdings"/>
                <a:cs typeface="Gill Sans"/>
                <a:sym typeface="Wingdings"/>
              </a:rPr>
              <a:t>/</a:t>
            </a:r>
            <a:r>
              <a:rPr lang="en-US" sz="1600" baseline="30000" dirty="0">
                <a:solidFill>
                  <a:schemeClr val="bg1"/>
                </a:solidFill>
                <a:latin typeface="Gill Sans"/>
                <a:ea typeface="Wingdings"/>
                <a:cs typeface="Gill Sans"/>
                <a:sym typeface="Wingdings"/>
              </a:rPr>
              <a:t>18</a:t>
            </a:r>
            <a:r>
              <a:rPr lang="en-US" sz="1600" dirty="0">
                <a:solidFill>
                  <a:schemeClr val="bg1"/>
                </a:solidFill>
                <a:latin typeface="Gill Sans"/>
                <a:ea typeface="Wingdings"/>
                <a:cs typeface="Gill Sans"/>
                <a:sym typeface="Wingdings"/>
              </a:rPr>
              <a:t>O </a:t>
            </a:r>
            <a:r>
              <a:rPr lang="en-US" sz="1600" dirty="0" smtClean="0">
                <a:solidFill>
                  <a:schemeClr val="bg1"/>
                </a:solidFill>
                <a:latin typeface="Gill Sans"/>
                <a:ea typeface="Wingdings"/>
                <a:cs typeface="Gill Sans"/>
                <a:sym typeface="Wingdings"/>
              </a:rPr>
              <a:t>~ 1 in  our SMGs !</a:t>
            </a:r>
          </a:p>
          <a:p>
            <a:pPr marL="285750" indent="-285750" algn="ctr">
              <a:lnSpc>
                <a:spcPct val="150000"/>
              </a:lnSpc>
              <a:buSzPct val="75000"/>
              <a:buFont typeface="Arial"/>
              <a:buChar char="•"/>
              <a:defRPr sz="2800"/>
            </a:pPr>
            <a:r>
              <a:rPr lang="en-US" sz="1600" dirty="0" smtClean="0">
                <a:solidFill>
                  <a:schemeClr val="bg1"/>
                </a:solidFill>
                <a:latin typeface="Gill Sans"/>
                <a:ea typeface="Wingdings"/>
                <a:cs typeface="Gill Sans"/>
                <a:sym typeface="Wingdings"/>
              </a:rPr>
              <a:t>Necessary to resolve the starburst regions… </a:t>
            </a:r>
          </a:p>
        </p:txBody>
      </p:sp>
      <p:pic>
        <p:nvPicPr>
          <p:cNvPr id="3" name="Picture 2" descr="Zhang_f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0" y="259200"/>
            <a:ext cx="5550369" cy="4485600"/>
          </a:xfrm>
          <a:prstGeom prst="rect">
            <a:avLst/>
          </a:prstGeom>
        </p:spPr>
      </p:pic>
      <p:pic>
        <p:nvPicPr>
          <p:cNvPr id="6" name="pasted-image.png"/>
          <p:cNvPicPr>
            <a:picLocks noChangeAspect="1"/>
          </p:cNvPicPr>
          <p:nvPr/>
        </p:nvPicPr>
        <p:blipFill>
          <a:blip r:embed="rId4">
            <a:extLst/>
          </a:blip>
          <a:srcRect r="26149"/>
          <a:stretch>
            <a:fillRect/>
          </a:stretch>
        </p:blipFill>
        <p:spPr>
          <a:xfrm>
            <a:off x="6105796" y="3592800"/>
            <a:ext cx="2783001" cy="1152000"/>
          </a:xfrm>
          <a:prstGeom prst="rect">
            <a:avLst/>
          </a:prstGeom>
          <a:ln w="12700">
            <a:miter lim="400000"/>
          </a:ln>
        </p:spPr>
      </p:pic>
      <p:sp>
        <p:nvSpPr>
          <p:cNvPr id="2" name="Rectangle 1"/>
          <p:cNvSpPr/>
          <p:nvPr/>
        </p:nvSpPr>
        <p:spPr>
          <a:xfrm>
            <a:off x="6667499" y="4190999"/>
            <a:ext cx="148167" cy="105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678082" y="4497906"/>
            <a:ext cx="148167" cy="105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212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54811" y="211960"/>
            <a:ext cx="7834378" cy="6814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E7A2"/>
                </a:solidFill>
                <a:latin typeface="Britannic Bold"/>
                <a:cs typeface="Britannic Bold"/>
              </a:rPr>
              <a:t>Conclusions (and future work)</a:t>
            </a:r>
            <a:endParaRPr lang="en-US" sz="2000" dirty="0">
              <a:solidFill>
                <a:srgbClr val="FFB6D3"/>
              </a:solidFill>
              <a:latin typeface="Britannic Bold"/>
              <a:cs typeface="Britannic Bold"/>
            </a:endParaRPr>
          </a:p>
        </p:txBody>
      </p:sp>
      <p:sp>
        <p:nvSpPr>
          <p:cNvPr id="9" name="Title 1"/>
          <p:cNvSpPr txBox="1">
            <a:spLocks/>
          </p:cNvSpPr>
          <p:nvPr/>
        </p:nvSpPr>
        <p:spPr>
          <a:xfrm>
            <a:off x="115045" y="878005"/>
            <a:ext cx="8889545" cy="416855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algn="l">
              <a:lnSpc>
                <a:spcPct val="150000"/>
              </a:lnSpc>
              <a:buFont typeface="+mj-lt"/>
              <a:buAutoNum type="romanUcPeriod"/>
            </a:pPr>
            <a:r>
              <a:rPr lang="en-US" sz="2000" u="sng" dirty="0" smtClean="0">
                <a:solidFill>
                  <a:schemeClr val="accent1">
                    <a:lumMod val="40000"/>
                    <a:lumOff val="60000"/>
                  </a:schemeClr>
                </a:solidFill>
                <a:latin typeface="Britannic Bold"/>
                <a:cs typeface="Britannic Bold"/>
              </a:rPr>
              <a:t>ALMA measurements of </a:t>
            </a:r>
            <a:r>
              <a:rPr lang="en-US" sz="2000" u="sng" baseline="30000" dirty="0" smtClean="0">
                <a:solidFill>
                  <a:schemeClr val="accent1">
                    <a:lumMod val="40000"/>
                    <a:lumOff val="60000"/>
                  </a:schemeClr>
                </a:solidFill>
                <a:latin typeface="Britannic Bold"/>
                <a:cs typeface="Britannic Bold"/>
              </a:rPr>
              <a:t>13</a:t>
            </a:r>
            <a:r>
              <a:rPr lang="en-US" sz="2000" u="sng" dirty="0" smtClean="0">
                <a:solidFill>
                  <a:schemeClr val="accent1">
                    <a:lumMod val="40000"/>
                    <a:lumOff val="60000"/>
                  </a:schemeClr>
                </a:solidFill>
                <a:latin typeface="Britannic Bold"/>
                <a:cs typeface="Britannic Bold"/>
              </a:rPr>
              <a:t>C/</a:t>
            </a:r>
            <a:r>
              <a:rPr lang="en-US" sz="2000" u="sng" baseline="30000" dirty="0" smtClean="0">
                <a:solidFill>
                  <a:schemeClr val="accent1">
                    <a:lumMod val="40000"/>
                    <a:lumOff val="60000"/>
                  </a:schemeClr>
                </a:solidFill>
                <a:latin typeface="Britannic Bold"/>
                <a:cs typeface="Britannic Bold"/>
              </a:rPr>
              <a:t>18</a:t>
            </a:r>
            <a:r>
              <a:rPr lang="en-US" sz="2000" u="sng" dirty="0" smtClean="0">
                <a:solidFill>
                  <a:schemeClr val="accent1">
                    <a:lumMod val="40000"/>
                    <a:lumOff val="60000"/>
                  </a:schemeClr>
                </a:solidFill>
                <a:latin typeface="Britannic Bold"/>
                <a:cs typeface="Britannic Bold"/>
              </a:rPr>
              <a:t>O ratios in the ISM of dusty starburst galaxies: a new powerful tool to determine the shape of the stellar IMF!</a:t>
            </a:r>
          </a:p>
          <a:p>
            <a:pPr marL="514350" indent="-514350" algn="l">
              <a:lnSpc>
                <a:spcPct val="150000"/>
              </a:lnSpc>
              <a:buFont typeface="+mj-lt"/>
              <a:buAutoNum type="romanUcPeriod"/>
            </a:pPr>
            <a:r>
              <a:rPr lang="en-US" sz="2000" dirty="0" smtClean="0">
                <a:solidFill>
                  <a:srgbClr val="FFFFFF"/>
                </a:solidFill>
                <a:latin typeface="Britannic Bold"/>
                <a:cs typeface="Britannic Bold"/>
              </a:rPr>
              <a:t>Resolve the star-forming knots…</a:t>
            </a:r>
          </a:p>
          <a:p>
            <a:pPr marL="514350" indent="-514350" algn="l">
              <a:lnSpc>
                <a:spcPct val="150000"/>
              </a:lnSpc>
              <a:buFont typeface="+mj-lt"/>
              <a:buAutoNum type="romanUcPeriod"/>
            </a:pPr>
            <a:r>
              <a:rPr lang="en-US" sz="2000" dirty="0" smtClean="0">
                <a:solidFill>
                  <a:srgbClr val="FFFFFF"/>
                </a:solidFill>
                <a:latin typeface="Britannic Bold"/>
                <a:cs typeface="Britannic Bold"/>
              </a:rPr>
              <a:t>Use different indicators (N and S isotope ratios...)</a:t>
            </a:r>
          </a:p>
          <a:p>
            <a:pPr marL="514350" indent="-514350" algn="l">
              <a:lnSpc>
                <a:spcPct val="150000"/>
              </a:lnSpc>
              <a:buFont typeface="+mj-lt"/>
              <a:buAutoNum type="romanUcPeriod"/>
            </a:pPr>
            <a:r>
              <a:rPr lang="en-US" sz="2000" u="sng" dirty="0" smtClean="0">
                <a:solidFill>
                  <a:srgbClr val="B9CDE5"/>
                </a:solidFill>
                <a:latin typeface="Britannic Bold"/>
                <a:cs typeface="Britannic Bold"/>
              </a:rPr>
              <a:t>Improve modeling (implement in the code the full IGIMF theory, and most up-to-date stellar nucleosynthesis prescriptions…)</a:t>
            </a:r>
          </a:p>
          <a:p>
            <a:pPr marL="514350" indent="-514350" algn="l">
              <a:lnSpc>
                <a:spcPct val="150000"/>
              </a:lnSpc>
              <a:buFont typeface="+mj-lt"/>
              <a:buAutoNum type="romanUcPeriod"/>
            </a:pPr>
            <a:r>
              <a:rPr lang="en-US" sz="2000" dirty="0" smtClean="0">
                <a:solidFill>
                  <a:srgbClr val="FFFFFF"/>
                </a:solidFill>
                <a:latin typeface="Britannic Bold"/>
                <a:cs typeface="Britannic Bold"/>
              </a:rPr>
              <a:t>“Build the bridge” between local ellipticals and SMGs</a:t>
            </a:r>
          </a:p>
          <a:p>
            <a:pPr marL="514350" indent="-514350" algn="l">
              <a:lnSpc>
                <a:spcPct val="150000"/>
              </a:lnSpc>
              <a:buFont typeface="+mj-lt"/>
              <a:buAutoNum type="romanUcPeriod"/>
            </a:pPr>
            <a:r>
              <a:rPr lang="en-US" sz="2000" dirty="0" smtClean="0">
                <a:solidFill>
                  <a:srgbClr val="FFFFFF"/>
                </a:solidFill>
                <a:latin typeface="Britannic Bold"/>
                <a:cs typeface="Britannic Bold"/>
              </a:rPr>
              <a:t>Probe </a:t>
            </a:r>
            <a:r>
              <a:rPr lang="en-US" sz="2000" dirty="0">
                <a:solidFill>
                  <a:srgbClr val="FFFFFF"/>
                </a:solidFill>
                <a:latin typeface="Britannic Bold"/>
                <a:cs typeface="Britannic Bold"/>
              </a:rPr>
              <a:t>galaxies of different morphological </a:t>
            </a:r>
            <a:r>
              <a:rPr lang="en-US" sz="2000" dirty="0" smtClean="0">
                <a:solidFill>
                  <a:srgbClr val="FFFFFF"/>
                </a:solidFill>
                <a:latin typeface="Britannic Bold"/>
                <a:cs typeface="Britannic Bold"/>
              </a:rPr>
              <a:t>type</a:t>
            </a:r>
            <a:endParaRPr lang="en-US" sz="2000" dirty="0">
              <a:solidFill>
                <a:srgbClr val="FFFFFF"/>
              </a:solidFill>
              <a:latin typeface="Britannic Bold"/>
              <a:cs typeface="Britannic Bold"/>
            </a:endParaRPr>
          </a:p>
        </p:txBody>
      </p:sp>
    </p:spTree>
    <p:extLst>
      <p:ext uri="{BB962C8B-B14F-4D97-AF65-F5344CB8AC3E}">
        <p14:creationId xmlns:p14="http://schemas.microsoft.com/office/powerpoint/2010/main" val="20918421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116170" y="1260776"/>
            <a:ext cx="4911661" cy="1540948"/>
          </a:xfrm>
          <a:prstGeom prst="rect">
            <a:avLst/>
          </a:prstGeom>
          <a:noFill/>
        </p:spPr>
        <p:txBody>
          <a:bodyPr wrap="square" rtlCol="0">
            <a:prstTxWarp prst="textStop">
              <a:avLst>
                <a:gd name="adj" fmla="val 1428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smtClean="0">
                <a:ln w="50800"/>
                <a:solidFill>
                  <a:schemeClr val="bg1">
                    <a:shade val="50000"/>
                  </a:schemeClr>
                </a:solidFill>
                <a:latin typeface="Britannic Bold"/>
                <a:cs typeface="Britannic Bold"/>
              </a:rPr>
              <a:t>Thank you for</a:t>
            </a:r>
          </a:p>
          <a:p>
            <a:pPr algn="ctr"/>
            <a:r>
              <a:rPr lang="en-US" sz="2800" b="1" dirty="0" smtClean="0">
                <a:ln w="50800"/>
                <a:solidFill>
                  <a:schemeClr val="bg1">
                    <a:shade val="50000"/>
                  </a:schemeClr>
                </a:solidFill>
                <a:latin typeface="Britannic Bold"/>
                <a:cs typeface="Britannic Bold"/>
              </a:rPr>
              <a:t>your attention!</a:t>
            </a:r>
            <a:endParaRPr lang="en-US" sz="2800" b="1" dirty="0">
              <a:ln w="50800"/>
              <a:solidFill>
                <a:schemeClr val="bg1">
                  <a:shade val="50000"/>
                </a:schemeClr>
              </a:solidFill>
              <a:latin typeface="Britannic Bold"/>
              <a:cs typeface="Britannic Bold"/>
            </a:endParaRPr>
          </a:p>
        </p:txBody>
      </p:sp>
    </p:spTree>
    <p:extLst>
      <p:ext uri="{BB962C8B-B14F-4D97-AF65-F5344CB8AC3E}">
        <p14:creationId xmlns:p14="http://schemas.microsoft.com/office/powerpoint/2010/main" val="2872304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pic>
        <p:nvPicPr>
          <p:cNvPr id="2" name="Picture 1" descr="L_fig_13c18o_gap_local_zoomi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0" y="259200"/>
            <a:ext cx="5549980" cy="4485600"/>
          </a:xfrm>
          <a:prstGeom prst="rect">
            <a:avLst/>
          </a:prstGeom>
        </p:spPr>
      </p:pic>
      <p:pic>
        <p:nvPicPr>
          <p:cNvPr id="4" name="Picture 3" descr="L_fig_13c18o_gap_local_zoomin 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637" y="356700"/>
            <a:ext cx="5567797" cy="4500000"/>
          </a:xfrm>
          <a:prstGeom prst="rect">
            <a:avLst/>
          </a:prstGeom>
        </p:spPr>
      </p:pic>
    </p:spTree>
    <p:extLst>
      <p:ext uri="{BB962C8B-B14F-4D97-AF65-F5344CB8AC3E}">
        <p14:creationId xmlns:p14="http://schemas.microsoft.com/office/powerpoint/2010/main" val="2677119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C_yield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201"/>
            <a:ext cx="4572000" cy="3060700"/>
          </a:xfrm>
          <a:prstGeom prst="rect">
            <a:avLst/>
          </a:prstGeom>
        </p:spPr>
      </p:pic>
      <p:pic>
        <p:nvPicPr>
          <p:cNvPr id="5" name="Picture 4" descr="18O_yield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82872"/>
            <a:ext cx="4572000" cy="3060700"/>
          </a:xfrm>
          <a:prstGeom prst="rect">
            <a:avLst/>
          </a:prstGeom>
        </p:spPr>
      </p:pic>
      <p:sp>
        <p:nvSpPr>
          <p:cNvPr id="6" name="TextBox 5"/>
          <p:cNvSpPr txBox="1"/>
          <p:nvPr/>
        </p:nvSpPr>
        <p:spPr>
          <a:xfrm>
            <a:off x="8022779" y="1662471"/>
            <a:ext cx="1057713" cy="276999"/>
          </a:xfrm>
          <a:prstGeom prst="rect">
            <a:avLst/>
          </a:prstGeom>
          <a:noFill/>
        </p:spPr>
        <p:txBody>
          <a:bodyPr wrap="square" rtlCol="0">
            <a:spAutoFit/>
          </a:bodyPr>
          <a:lstStyle/>
          <a:p>
            <a:r>
              <a:rPr lang="en-US" sz="1200" b="1" dirty="0" smtClean="0">
                <a:latin typeface="Gill Sans"/>
                <a:cs typeface="Gill Sans"/>
              </a:rPr>
              <a:t>Z = 0.20</a:t>
            </a:r>
            <a:endParaRPr lang="en-US" sz="1200" b="1" dirty="0">
              <a:latin typeface="Gill Sans"/>
              <a:cs typeface="Gill Sans"/>
            </a:endParaRPr>
          </a:p>
        </p:txBody>
      </p:sp>
      <p:sp>
        <p:nvSpPr>
          <p:cNvPr id="7" name="TextBox 6"/>
          <p:cNvSpPr txBox="1"/>
          <p:nvPr/>
        </p:nvSpPr>
        <p:spPr>
          <a:xfrm>
            <a:off x="7804763" y="3465957"/>
            <a:ext cx="1057713" cy="276999"/>
          </a:xfrm>
          <a:prstGeom prst="rect">
            <a:avLst/>
          </a:prstGeom>
          <a:noFill/>
        </p:spPr>
        <p:txBody>
          <a:bodyPr wrap="square" rtlCol="0">
            <a:spAutoFit/>
          </a:bodyPr>
          <a:lstStyle/>
          <a:p>
            <a:r>
              <a:rPr lang="en-US" sz="1200" b="1" dirty="0" smtClean="0">
                <a:latin typeface="Gill Sans"/>
                <a:cs typeface="Gill Sans"/>
              </a:rPr>
              <a:t>Z = 0.04</a:t>
            </a:r>
            <a:endParaRPr lang="en-US" sz="1200" b="1" dirty="0">
              <a:latin typeface="Gill Sans"/>
              <a:cs typeface="Gill Sans"/>
            </a:endParaRPr>
          </a:p>
        </p:txBody>
      </p:sp>
      <p:sp>
        <p:nvSpPr>
          <p:cNvPr id="8" name="TextBox 7"/>
          <p:cNvSpPr txBox="1"/>
          <p:nvPr/>
        </p:nvSpPr>
        <p:spPr>
          <a:xfrm>
            <a:off x="598349" y="597581"/>
            <a:ext cx="7947303" cy="338554"/>
          </a:xfrm>
          <a:prstGeom prst="rect">
            <a:avLst/>
          </a:prstGeom>
          <a:noFill/>
        </p:spPr>
        <p:txBody>
          <a:bodyPr wrap="square" rtlCol="0">
            <a:spAutoFit/>
          </a:bodyPr>
          <a:lstStyle/>
          <a:p>
            <a:pPr algn="ctr"/>
            <a:r>
              <a:rPr lang="en-US" sz="1600" dirty="0" smtClean="0">
                <a:latin typeface="Gill Sans"/>
                <a:cs typeface="Gill Sans"/>
              </a:rPr>
              <a:t>Yields from Karakas (2000); Doherty et al. (2014a,b): Nomoto et al. (2013) for single stars</a:t>
            </a:r>
            <a:endParaRPr lang="en-US" sz="1600" dirty="0">
              <a:latin typeface="Gill Sans"/>
              <a:cs typeface="Gill Sans"/>
            </a:endParaRPr>
          </a:p>
        </p:txBody>
      </p:sp>
    </p:spTree>
    <p:extLst>
      <p:ext uri="{BB962C8B-B14F-4D97-AF65-F5344CB8AC3E}">
        <p14:creationId xmlns:p14="http://schemas.microsoft.com/office/powerpoint/2010/main" val="6403958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698"/>
            <a:ext cx="8229600" cy="680400"/>
          </a:xfrm>
        </p:spPr>
        <p:txBody>
          <a:bodyPr>
            <a:normAutofit/>
          </a:bodyPr>
          <a:lstStyle/>
          <a:p>
            <a:r>
              <a:rPr lang="en-US" sz="2800" dirty="0" smtClean="0">
                <a:latin typeface="Britannic Bold"/>
                <a:cs typeface="Britannic Bold"/>
              </a:rPr>
              <a:t>A universal stellar initial mass function?</a:t>
            </a:r>
            <a:endParaRPr lang="en-US" sz="2800" dirty="0">
              <a:latin typeface="Britannic Bold"/>
              <a:cs typeface="Britannic Bold"/>
            </a:endParaRPr>
          </a:p>
        </p:txBody>
      </p:sp>
      <p:pic>
        <p:nvPicPr>
          <p:cNvPr id="12" name="Picture 11" descr="bastian_f1.jpg"/>
          <p:cNvPicPr>
            <a:picLocks noChangeAspect="1"/>
          </p:cNvPicPr>
          <p:nvPr/>
        </p:nvPicPr>
        <p:blipFill rotWithShape="1">
          <a:blip r:embed="rId3">
            <a:extLst>
              <a:ext uri="{28A0092B-C50C-407E-A947-70E740481C1C}">
                <a14:useLocalDpi xmlns:a14="http://schemas.microsoft.com/office/drawing/2010/main" val="0"/>
              </a:ext>
            </a:extLst>
          </a:blip>
          <a:srcRect b="16966"/>
          <a:stretch/>
        </p:blipFill>
        <p:spPr>
          <a:xfrm>
            <a:off x="86400" y="1942223"/>
            <a:ext cx="4172034" cy="2989233"/>
          </a:xfrm>
          <a:prstGeom prst="rect">
            <a:avLst/>
          </a:prstGeom>
        </p:spPr>
      </p:pic>
      <p:sp>
        <p:nvSpPr>
          <p:cNvPr id="5" name="TextBox 4"/>
          <p:cNvSpPr txBox="1"/>
          <p:nvPr/>
        </p:nvSpPr>
        <p:spPr>
          <a:xfrm>
            <a:off x="1733549" y="4886606"/>
            <a:ext cx="7054703" cy="246221"/>
          </a:xfrm>
          <a:prstGeom prst="rect">
            <a:avLst/>
          </a:prstGeom>
          <a:noFill/>
        </p:spPr>
        <p:txBody>
          <a:bodyPr wrap="square" rtlCol="0">
            <a:spAutoFit/>
          </a:bodyPr>
          <a:lstStyle/>
          <a:p>
            <a:pPr algn="r"/>
            <a:r>
              <a:rPr lang="en-US" sz="1000" b="1" dirty="0" smtClean="0">
                <a:latin typeface="Gill Sans"/>
                <a:cs typeface="Gill Sans"/>
              </a:rPr>
              <a:t>Figure from Bastian, Covey, Meyer (2010, ARA&amp;A, 48, 339)</a:t>
            </a:r>
            <a:endParaRPr lang="en-US" sz="1000" b="1" dirty="0">
              <a:latin typeface="Gill Sans"/>
              <a:cs typeface="Gill Sans"/>
            </a:endParaRPr>
          </a:p>
        </p:txBody>
      </p:sp>
      <p:sp>
        <p:nvSpPr>
          <p:cNvPr id="7" name="Shape 78"/>
          <p:cNvSpPr/>
          <p:nvPr/>
        </p:nvSpPr>
        <p:spPr>
          <a:xfrm>
            <a:off x="106878" y="838034"/>
            <a:ext cx="8930244" cy="96436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3000"/>
            </a:lvl1pPr>
          </a:lstStyle>
          <a:p>
            <a:pPr marL="285750" indent="-285750">
              <a:buFont typeface="Arial"/>
              <a:buChar char="•"/>
            </a:pPr>
            <a:r>
              <a:rPr lang="en-US" sz="1600" dirty="0" smtClean="0">
                <a:latin typeface="Gill Sans"/>
                <a:cs typeface="Gill Sans"/>
              </a:rPr>
              <a:t>Stellar initial mass function (IMF): </a:t>
            </a:r>
            <a:r>
              <a:rPr sz="1600" dirty="0" smtClean="0">
                <a:latin typeface="Gill Sans"/>
                <a:cs typeface="Gill Sans"/>
              </a:rPr>
              <a:t>probability </a:t>
            </a:r>
            <a:r>
              <a:rPr lang="en-US" sz="1600" dirty="0" smtClean="0">
                <a:latin typeface="Gill Sans"/>
                <a:cs typeface="Gill Sans"/>
              </a:rPr>
              <a:t>distribution </a:t>
            </a:r>
            <a:r>
              <a:rPr sz="1600" dirty="0" smtClean="0">
                <a:latin typeface="Gill Sans"/>
                <a:cs typeface="Gill Sans"/>
              </a:rPr>
              <a:t>function </a:t>
            </a:r>
            <a:r>
              <a:rPr lang="en-US" sz="1600" dirty="0" smtClean="0">
                <a:latin typeface="Gill Sans"/>
                <a:cs typeface="Gill Sans"/>
              </a:rPr>
              <a:t>which describes the relative numbers of stars that form in different mass ranges during a single star formation episode.</a:t>
            </a:r>
          </a:p>
          <a:p>
            <a:pPr marL="285750" indent="-285750">
              <a:buFont typeface="Arial"/>
              <a:buChar char="•"/>
            </a:pPr>
            <a:endParaRPr lang="en-US" sz="800" dirty="0" smtClean="0">
              <a:latin typeface="Gill Sans"/>
              <a:cs typeface="Gill Sans"/>
            </a:endParaRPr>
          </a:p>
          <a:p>
            <a:pPr marL="285750" indent="-285750">
              <a:buFont typeface="Arial"/>
              <a:buChar char="•"/>
            </a:pPr>
            <a:r>
              <a:rPr lang="en-US" sz="1600" dirty="0" smtClean="0">
                <a:latin typeface="Gill Sans"/>
                <a:cs typeface="Gill Sans"/>
              </a:rPr>
              <a:t>Highly relevant to studies of star and galaxy formation and evolution, </a:t>
            </a:r>
            <a:r>
              <a:rPr lang="en-US" sz="1600" dirty="0" smtClean="0">
                <a:solidFill>
                  <a:srgbClr val="953735"/>
                </a:solidFill>
                <a:latin typeface="Gill Sans"/>
                <a:cs typeface="Gill Sans"/>
              </a:rPr>
              <a:t>and </a:t>
            </a:r>
            <a:r>
              <a:rPr lang="en-US" sz="1600" dirty="0" smtClean="0">
                <a:solidFill>
                  <a:schemeClr val="accent2">
                    <a:lumMod val="75000"/>
                  </a:schemeClr>
                </a:solidFill>
                <a:latin typeface="Gill Sans"/>
                <a:cs typeface="Gill Sans"/>
              </a:rPr>
              <a:t>chemical evolution</a:t>
            </a:r>
            <a:r>
              <a:rPr lang="en-US" sz="1600" dirty="0" smtClean="0">
                <a:latin typeface="Gill Sans"/>
                <a:cs typeface="Gill Sans"/>
              </a:rPr>
              <a:t>.</a:t>
            </a:r>
          </a:p>
        </p:txBody>
      </p:sp>
      <p:sp>
        <p:nvSpPr>
          <p:cNvPr id="9" name="TextBox 8"/>
          <p:cNvSpPr txBox="1"/>
          <p:nvPr/>
        </p:nvSpPr>
        <p:spPr>
          <a:xfrm>
            <a:off x="4570262" y="1960763"/>
            <a:ext cx="4466859" cy="2862322"/>
          </a:xfrm>
          <a:prstGeom prst="rect">
            <a:avLst/>
          </a:prstGeom>
          <a:noFill/>
        </p:spPr>
        <p:txBody>
          <a:bodyPr wrap="square" rtlCol="0">
            <a:spAutoFit/>
          </a:bodyPr>
          <a:lstStyle/>
          <a:p>
            <a:pPr marL="285750" indent="-285750">
              <a:buFont typeface="Arial"/>
              <a:buChar char="•"/>
            </a:pPr>
            <a:r>
              <a:rPr lang="en-US" sz="1600" dirty="0">
                <a:latin typeface="Gill Sans"/>
                <a:cs typeface="Gill Sans"/>
              </a:rPr>
              <a:t>‘</a:t>
            </a:r>
            <a:r>
              <a:rPr lang="en-US" sz="1600" dirty="0" smtClean="0">
                <a:latin typeface="Gill Sans"/>
                <a:cs typeface="Gill Sans"/>
              </a:rPr>
              <a:t>Direct’ method (star counts): IMF inferred from measured present-day mass function (PDMF) and adopted star formation history (SFH) (beware of binary stars…)</a:t>
            </a:r>
          </a:p>
          <a:p>
            <a:pPr marL="285750" indent="-285750">
              <a:buFont typeface="Arial"/>
              <a:buChar char="•"/>
            </a:pPr>
            <a:endParaRPr lang="en-US" sz="800" dirty="0" smtClean="0">
              <a:latin typeface="Gill Sans"/>
              <a:cs typeface="Gill Sans"/>
            </a:endParaRPr>
          </a:p>
          <a:p>
            <a:pPr marL="285750" indent="-285750">
              <a:buFont typeface="Arial"/>
              <a:buChar char="•"/>
            </a:pPr>
            <a:r>
              <a:rPr lang="en-US" sz="1600" dirty="0" smtClean="0">
                <a:latin typeface="Gill Sans"/>
                <a:cs typeface="Gill Sans"/>
              </a:rPr>
              <a:t>Integrated properties: H</a:t>
            </a:r>
            <a:r>
              <a:rPr lang="en-US" sz="1600" baseline="-25000" dirty="0" smtClean="0">
                <a:latin typeface="Lucida Grande"/>
                <a:ea typeface="Lucida Grande"/>
                <a:cs typeface="Lucida Grande"/>
              </a:rPr>
              <a:t>α</a:t>
            </a:r>
            <a:r>
              <a:rPr lang="en-US" sz="1600" dirty="0" smtClean="0">
                <a:latin typeface="Gill Sans"/>
                <a:cs typeface="Gill Sans"/>
              </a:rPr>
              <a:t>+UV; </a:t>
            </a:r>
            <a:r>
              <a:rPr lang="en-US" sz="1600" i="1" dirty="0" smtClean="0">
                <a:latin typeface="Gill Sans"/>
                <a:cs typeface="Gill Sans"/>
              </a:rPr>
              <a:t>M</a:t>
            </a:r>
            <a:r>
              <a:rPr lang="en-US" sz="1600" baseline="-25000" dirty="0" smtClean="0">
                <a:latin typeface="Gill Sans"/>
                <a:cs typeface="Gill Sans"/>
              </a:rPr>
              <a:t>dyn</a:t>
            </a:r>
            <a:r>
              <a:rPr lang="en-US" sz="1600" dirty="0" smtClean="0">
                <a:latin typeface="Gill Sans"/>
                <a:cs typeface="Gill Sans"/>
              </a:rPr>
              <a:t>/</a:t>
            </a:r>
            <a:r>
              <a:rPr lang="en-US" sz="1600" i="1" dirty="0" smtClean="0">
                <a:latin typeface="Gill Sans"/>
                <a:cs typeface="Gill Sans"/>
              </a:rPr>
              <a:t>L</a:t>
            </a:r>
            <a:r>
              <a:rPr lang="en-US" sz="1600" dirty="0" smtClean="0">
                <a:latin typeface="Gill Sans"/>
                <a:cs typeface="Gill Sans"/>
              </a:rPr>
              <a:t> and </a:t>
            </a:r>
            <a:r>
              <a:rPr lang="en-US" sz="1600" i="1" dirty="0" smtClean="0">
                <a:latin typeface="Gill Sans"/>
                <a:cs typeface="Gill Sans"/>
              </a:rPr>
              <a:t>M</a:t>
            </a:r>
            <a:r>
              <a:rPr lang="en-US" sz="1600" baseline="-25000" dirty="0" smtClean="0">
                <a:latin typeface="Gill Sans"/>
                <a:cs typeface="Gill Sans"/>
              </a:rPr>
              <a:t>★</a:t>
            </a:r>
            <a:r>
              <a:rPr lang="en-US" sz="1600" dirty="0" smtClean="0">
                <a:latin typeface="Gill Sans"/>
                <a:cs typeface="Gill Sans"/>
              </a:rPr>
              <a:t>/</a:t>
            </a:r>
            <a:r>
              <a:rPr lang="en-US" sz="1600" i="1" dirty="0" smtClean="0">
                <a:latin typeface="Gill Sans"/>
                <a:cs typeface="Gill Sans"/>
              </a:rPr>
              <a:t>L;</a:t>
            </a:r>
            <a:r>
              <a:rPr lang="en-US" sz="1600" dirty="0" smtClean="0">
                <a:latin typeface="Gill Sans"/>
                <a:cs typeface="Gill Sans"/>
              </a:rPr>
              <a:t> absorption line indices (Mg, Na, Ti, Ca…)</a:t>
            </a:r>
          </a:p>
          <a:p>
            <a:r>
              <a:rPr lang="en-US" sz="1600" dirty="0" smtClean="0">
                <a:latin typeface="Gill Sans"/>
                <a:cs typeface="Gill Sans"/>
              </a:rPr>
              <a:t> </a:t>
            </a:r>
          </a:p>
          <a:p>
            <a:endParaRPr lang="en-US" sz="1600" dirty="0" smtClean="0">
              <a:latin typeface="Gill Sans"/>
              <a:cs typeface="Gill Sans"/>
            </a:endParaRPr>
          </a:p>
          <a:p>
            <a:endParaRPr lang="en-US" sz="1200" dirty="0" smtClean="0">
              <a:latin typeface="Gill Sans"/>
              <a:cs typeface="Gill Sans"/>
            </a:endParaRPr>
          </a:p>
          <a:p>
            <a:pPr algn="ctr"/>
            <a:r>
              <a:rPr lang="en-US" sz="1600" b="1" dirty="0" smtClean="0">
                <a:solidFill>
                  <a:srgbClr val="008000"/>
                </a:solidFill>
                <a:latin typeface="Gill Sans"/>
                <a:cs typeface="Gill Sans"/>
              </a:rPr>
              <a:t>… </a:t>
            </a:r>
            <a:r>
              <a:rPr lang="en-US" sz="1600" b="1" dirty="0">
                <a:solidFill>
                  <a:srgbClr val="008000"/>
                </a:solidFill>
                <a:latin typeface="Gill Sans"/>
                <a:cs typeface="Gill Sans"/>
              </a:rPr>
              <a:t>a</a:t>
            </a:r>
            <a:r>
              <a:rPr lang="en-US" sz="1600" b="1" dirty="0" smtClean="0">
                <a:solidFill>
                  <a:srgbClr val="008000"/>
                </a:solidFill>
                <a:latin typeface="Gill Sans"/>
                <a:cs typeface="Gill Sans"/>
              </a:rPr>
              <a:t>ll limited to optical, UV, NIR wavelengths!</a:t>
            </a:r>
            <a:endParaRPr lang="en-US" sz="1600" b="1" dirty="0">
              <a:solidFill>
                <a:srgbClr val="008000"/>
              </a:solidFill>
              <a:latin typeface="Gill Sans"/>
              <a:cs typeface="Gill Sans"/>
            </a:endParaRPr>
          </a:p>
        </p:txBody>
      </p:sp>
      <p:pic>
        <p:nvPicPr>
          <p:cNvPr id="11" name="Picture 10" descr="Up-06-jun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704157" y="3794501"/>
            <a:ext cx="360000" cy="360000"/>
          </a:xfrm>
          <a:prstGeom prst="rect">
            <a:avLst/>
          </a:prstGeom>
        </p:spPr>
      </p:pic>
    </p:spTree>
    <p:extLst>
      <p:ext uri="{BB962C8B-B14F-4D97-AF65-F5344CB8AC3E}">
        <p14:creationId xmlns:p14="http://schemas.microsoft.com/office/powerpoint/2010/main" val="9612805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457200" y="119698"/>
            <a:ext cx="8229600" cy="680400"/>
          </a:xfrm>
        </p:spPr>
        <p:txBody>
          <a:bodyPr>
            <a:normAutofit/>
          </a:bodyPr>
          <a:lstStyle/>
          <a:p>
            <a:r>
              <a:rPr lang="en-US" sz="2800" dirty="0" smtClean="0">
                <a:latin typeface="Britannic Bold"/>
                <a:cs typeface="Britannic Bold"/>
              </a:rPr>
              <a:t>A universal stellar initial mass function?</a:t>
            </a:r>
            <a:endParaRPr lang="en-US" sz="2800" dirty="0">
              <a:latin typeface="Britannic Bold"/>
              <a:cs typeface="Britannic Bold"/>
            </a:endParaRPr>
          </a:p>
        </p:txBody>
      </p:sp>
      <p:pic>
        <p:nvPicPr>
          <p:cNvPr id="27" name="Picture 26" descr="bastian_f2.jpg"/>
          <p:cNvPicPr>
            <a:picLocks noChangeAspect="1"/>
          </p:cNvPicPr>
          <p:nvPr/>
        </p:nvPicPr>
        <p:blipFill rotWithShape="1">
          <a:blip r:embed="rId3">
            <a:extLst>
              <a:ext uri="{28A0092B-C50C-407E-A947-70E740481C1C}">
                <a14:useLocalDpi xmlns:a14="http://schemas.microsoft.com/office/drawing/2010/main" val="0"/>
              </a:ext>
            </a:extLst>
          </a:blip>
          <a:srcRect l="2831" b="14610"/>
          <a:stretch/>
        </p:blipFill>
        <p:spPr>
          <a:xfrm>
            <a:off x="5566744" y="828733"/>
            <a:ext cx="3408289" cy="2340000"/>
          </a:xfrm>
          <a:prstGeom prst="rect">
            <a:avLst/>
          </a:prstGeom>
        </p:spPr>
      </p:pic>
      <p:sp>
        <p:nvSpPr>
          <p:cNvPr id="15" name="TextBox 14"/>
          <p:cNvSpPr txBox="1"/>
          <p:nvPr/>
        </p:nvSpPr>
        <p:spPr>
          <a:xfrm rot="16200000">
            <a:off x="4321291" y="1729879"/>
            <a:ext cx="2123658" cy="543626"/>
          </a:xfrm>
          <a:prstGeom prst="rect">
            <a:avLst/>
          </a:prstGeom>
          <a:solidFill>
            <a:schemeClr val="bg1"/>
          </a:solidFill>
        </p:spPr>
        <p:txBody>
          <a:bodyPr vert="vert" wrap="square" rtlCol="0" anchor="ctr" anchorCtr="1">
            <a:spAutoFit/>
          </a:bodyPr>
          <a:lstStyle/>
          <a:p>
            <a:pPr algn="ctr"/>
            <a:r>
              <a:rPr lang="en-US" sz="1000" b="1" dirty="0" smtClean="0">
                <a:latin typeface="Gill Sans"/>
                <a:cs typeface="Gill Sans"/>
              </a:rPr>
              <a:t>     </a:t>
            </a:r>
            <a:r>
              <a:rPr lang="en-US" sz="1000" b="1" dirty="0">
                <a:latin typeface="Gill Sans"/>
                <a:cs typeface="Gill Sans"/>
              </a:rPr>
              <a:t> </a:t>
            </a:r>
            <a:r>
              <a:rPr lang="en-US" sz="1000" b="1" dirty="0" smtClean="0">
                <a:latin typeface="Gill Sans"/>
                <a:cs typeface="Gill Sans"/>
              </a:rPr>
              <a:t> 2</a:t>
            </a:r>
          </a:p>
          <a:p>
            <a:r>
              <a:rPr lang="en-US" sz="1000" b="1" dirty="0" smtClean="0">
                <a:latin typeface="Gill Sans"/>
                <a:cs typeface="Gill Sans"/>
              </a:rPr>
              <a:t>        </a:t>
            </a:r>
            <a:endParaRPr lang="en-US" sz="800" b="1" dirty="0" smtClean="0">
              <a:latin typeface="Gill Sans"/>
              <a:cs typeface="Gill Sans"/>
            </a:endParaRPr>
          </a:p>
          <a:p>
            <a:r>
              <a:rPr lang="en-US" sz="800" b="1" dirty="0" smtClean="0">
                <a:latin typeface="Gill Sans"/>
                <a:cs typeface="Gill Sans"/>
              </a:rPr>
              <a:t>     </a:t>
            </a:r>
          </a:p>
          <a:p>
            <a:r>
              <a:rPr lang="en-US" sz="1000" b="1" dirty="0">
                <a:latin typeface="Gill Sans"/>
                <a:cs typeface="Gill Sans"/>
              </a:rPr>
              <a:t> </a:t>
            </a:r>
            <a:r>
              <a:rPr lang="en-US" sz="1000" b="1" dirty="0" smtClean="0">
                <a:latin typeface="Gill Sans"/>
                <a:cs typeface="Gill Sans"/>
              </a:rPr>
              <a:t>        1                     </a:t>
            </a:r>
          </a:p>
          <a:p>
            <a:r>
              <a:rPr lang="en-US" sz="1000" b="1" dirty="0">
                <a:latin typeface="Gill Sans"/>
                <a:cs typeface="Gill Sans"/>
              </a:rPr>
              <a:t> </a:t>
            </a:r>
            <a:r>
              <a:rPr lang="en-US" sz="1000" b="1" dirty="0" smtClean="0">
                <a:latin typeface="Gill Sans"/>
                <a:cs typeface="Gill Sans"/>
              </a:rPr>
              <a:t> </a:t>
            </a:r>
            <a:endParaRPr lang="en-US" sz="800" b="1" dirty="0" smtClean="0">
              <a:latin typeface="Gill Sans"/>
              <a:cs typeface="Gill Sans"/>
            </a:endParaRPr>
          </a:p>
          <a:p>
            <a:endParaRPr lang="en-US" sz="1000" b="1" dirty="0" smtClean="0">
              <a:latin typeface="Gill Sans"/>
              <a:cs typeface="Gill Sans"/>
            </a:endParaRPr>
          </a:p>
          <a:p>
            <a:r>
              <a:rPr lang="en-US" sz="1000" b="1" dirty="0" smtClean="0">
                <a:latin typeface="Lucida Grande"/>
                <a:ea typeface="Lucida Grande"/>
                <a:cs typeface="Lucida Grande"/>
              </a:rPr>
              <a:t>    Γ   </a:t>
            </a:r>
            <a:r>
              <a:rPr lang="en-US" sz="1000" b="1" dirty="0" smtClean="0">
                <a:latin typeface="Gill Sans"/>
                <a:cs typeface="Gill Sans"/>
              </a:rPr>
              <a:t>0</a:t>
            </a:r>
          </a:p>
          <a:p>
            <a:r>
              <a:rPr lang="en-US" sz="1000" b="1" dirty="0" smtClean="0">
                <a:latin typeface="Gill Sans"/>
                <a:cs typeface="Gill Sans"/>
              </a:rPr>
              <a:t>  </a:t>
            </a:r>
            <a:endParaRPr lang="en-US" sz="800" b="1" dirty="0" smtClean="0">
              <a:latin typeface="Gill Sans"/>
              <a:cs typeface="Gill Sans"/>
            </a:endParaRPr>
          </a:p>
          <a:p>
            <a:endParaRPr lang="en-US" sz="1000" b="1" dirty="0" smtClean="0">
              <a:latin typeface="Gill Sans"/>
              <a:cs typeface="Gill Sans"/>
            </a:endParaRPr>
          </a:p>
          <a:p>
            <a:r>
              <a:rPr lang="en-US" sz="1000" b="1" dirty="0" smtClean="0">
                <a:latin typeface="Gill Sans"/>
                <a:cs typeface="Gill Sans"/>
              </a:rPr>
              <a:t>       −1</a:t>
            </a:r>
          </a:p>
          <a:p>
            <a:endParaRPr lang="en-US" sz="800" b="1" dirty="0">
              <a:latin typeface="Gill Sans"/>
              <a:cs typeface="Gill Sans"/>
            </a:endParaRPr>
          </a:p>
          <a:p>
            <a:r>
              <a:rPr lang="en-US" sz="1000" b="1" dirty="0" smtClean="0">
                <a:latin typeface="Gill Sans"/>
                <a:cs typeface="Gill Sans"/>
              </a:rPr>
              <a:t>  </a:t>
            </a:r>
          </a:p>
          <a:p>
            <a:r>
              <a:rPr lang="en-US" sz="1000" b="1" dirty="0" smtClean="0">
                <a:latin typeface="Gill Sans"/>
                <a:cs typeface="Gill Sans"/>
              </a:rPr>
              <a:t>       −2</a:t>
            </a:r>
          </a:p>
        </p:txBody>
      </p:sp>
      <p:sp>
        <p:nvSpPr>
          <p:cNvPr id="14" name="TextBox 13"/>
          <p:cNvSpPr txBox="1"/>
          <p:nvPr/>
        </p:nvSpPr>
        <p:spPr>
          <a:xfrm>
            <a:off x="5630147" y="3056927"/>
            <a:ext cx="3434670" cy="400110"/>
          </a:xfrm>
          <a:prstGeom prst="rect">
            <a:avLst/>
          </a:prstGeom>
          <a:solidFill>
            <a:schemeClr val="bg1"/>
          </a:solidFill>
        </p:spPr>
        <p:txBody>
          <a:bodyPr wrap="square" rtlCol="0">
            <a:spAutoFit/>
          </a:bodyPr>
          <a:lstStyle/>
          <a:p>
            <a:r>
              <a:rPr lang="en-US" sz="1000" b="1" dirty="0" smtClean="0">
                <a:latin typeface="Gill Sans"/>
                <a:cs typeface="Gill Sans"/>
              </a:rPr>
              <a:t> 10</a:t>
            </a:r>
            <a:r>
              <a:rPr lang="en-US" sz="1000" b="1" baseline="30000" dirty="0" smtClean="0">
                <a:latin typeface="Gill Sans"/>
                <a:cs typeface="Gill Sans"/>
              </a:rPr>
              <a:t>-2</a:t>
            </a:r>
            <a:r>
              <a:rPr lang="en-US" sz="1000" b="1" dirty="0" smtClean="0">
                <a:latin typeface="Gill Sans"/>
                <a:cs typeface="Gill Sans"/>
              </a:rPr>
              <a:t>             10</a:t>
            </a:r>
            <a:r>
              <a:rPr lang="en-US" sz="1000" b="1" baseline="30000" dirty="0" smtClean="0">
                <a:latin typeface="Gill Sans"/>
                <a:cs typeface="Gill Sans"/>
              </a:rPr>
              <a:t>-1</a:t>
            </a:r>
            <a:r>
              <a:rPr lang="en-US" sz="1000" b="1" dirty="0" smtClean="0">
                <a:latin typeface="Gill Sans"/>
                <a:cs typeface="Gill Sans"/>
              </a:rPr>
              <a:t>             10</a:t>
            </a:r>
            <a:r>
              <a:rPr lang="en-US" sz="1000" b="1" baseline="30000" dirty="0" smtClean="0">
                <a:latin typeface="Gill Sans"/>
                <a:cs typeface="Gill Sans"/>
              </a:rPr>
              <a:t>0</a:t>
            </a:r>
            <a:r>
              <a:rPr lang="en-US" sz="1000" b="1" dirty="0" smtClean="0">
                <a:latin typeface="Gill Sans"/>
                <a:cs typeface="Gill Sans"/>
              </a:rPr>
              <a:t>              10</a:t>
            </a:r>
            <a:r>
              <a:rPr lang="en-US" sz="1000" b="1" baseline="30000" dirty="0" smtClean="0">
                <a:latin typeface="Gill Sans"/>
                <a:cs typeface="Gill Sans"/>
              </a:rPr>
              <a:t>1</a:t>
            </a:r>
            <a:r>
              <a:rPr lang="en-US" sz="1000" b="1" dirty="0" smtClean="0">
                <a:latin typeface="Gill Sans"/>
                <a:cs typeface="Gill Sans"/>
              </a:rPr>
              <a:t>             10</a:t>
            </a:r>
            <a:r>
              <a:rPr lang="en-US" sz="1000" b="1" baseline="30000" dirty="0" smtClean="0">
                <a:latin typeface="Gill Sans"/>
                <a:cs typeface="Gill Sans"/>
              </a:rPr>
              <a:t>2</a:t>
            </a:r>
          </a:p>
          <a:p>
            <a:pPr algn="ctr"/>
            <a:r>
              <a:rPr lang="en-US" sz="1000" b="1" dirty="0" smtClean="0">
                <a:latin typeface="Gill Sans"/>
                <a:cs typeface="Gill Sans"/>
              </a:rPr>
              <a:t>Stellar mass (M</a:t>
            </a:r>
            <a:r>
              <a:rPr lang="en-US" sz="1000" b="1" baseline="-25000" dirty="0" smtClean="0">
                <a:latin typeface="Wingdings"/>
                <a:ea typeface="Wingdings"/>
                <a:cs typeface="Wingdings"/>
                <a:sym typeface="Wingdings"/>
              </a:rPr>
              <a:t></a:t>
            </a:r>
            <a:r>
              <a:rPr lang="en-US" sz="1000" b="1" dirty="0" smtClean="0">
                <a:latin typeface="Gill Sans"/>
                <a:cs typeface="Gill Sans"/>
              </a:rPr>
              <a:t>)</a:t>
            </a:r>
            <a:endParaRPr lang="en-US" sz="1000" b="1" dirty="0">
              <a:latin typeface="Gill Sans"/>
              <a:cs typeface="Gill Sans"/>
            </a:endParaRPr>
          </a:p>
        </p:txBody>
      </p:sp>
      <p:pic>
        <p:nvPicPr>
          <p:cNvPr id="20" name="Picture 19" descr="arrow-deep-red-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284" y="1244644"/>
            <a:ext cx="694800" cy="182841"/>
          </a:xfrm>
          <a:prstGeom prst="rect">
            <a:avLst/>
          </a:prstGeom>
        </p:spPr>
      </p:pic>
      <p:pic>
        <p:nvPicPr>
          <p:cNvPr id="28" name="Picture 27" descr="schneider.jpg"/>
          <p:cNvPicPr>
            <a:picLocks noChangeAspect="1"/>
          </p:cNvPicPr>
          <p:nvPr/>
        </p:nvPicPr>
        <p:blipFill rotWithShape="1">
          <a:blip r:embed="rId5">
            <a:extLst>
              <a:ext uri="{28A0092B-C50C-407E-A947-70E740481C1C}">
                <a14:useLocalDpi xmlns:a14="http://schemas.microsoft.com/office/drawing/2010/main" val="0"/>
              </a:ext>
            </a:extLst>
          </a:blip>
          <a:srcRect t="43345"/>
          <a:stretch/>
        </p:blipFill>
        <p:spPr>
          <a:xfrm>
            <a:off x="64479" y="2106131"/>
            <a:ext cx="2617584" cy="2412000"/>
          </a:xfrm>
          <a:prstGeom prst="rect">
            <a:avLst/>
          </a:prstGeom>
        </p:spPr>
      </p:pic>
      <p:pic>
        <p:nvPicPr>
          <p:cNvPr id="34" name="Picture 33" descr="cappellari.jpg"/>
          <p:cNvPicPr>
            <a:picLocks noChangeAspect="1"/>
          </p:cNvPicPr>
          <p:nvPr/>
        </p:nvPicPr>
        <p:blipFill rotWithShape="1">
          <a:blip r:embed="rId6">
            <a:extLst>
              <a:ext uri="{28A0092B-C50C-407E-A947-70E740481C1C}">
                <a14:useLocalDpi xmlns:a14="http://schemas.microsoft.com/office/drawing/2010/main" val="0"/>
              </a:ext>
            </a:extLst>
          </a:blip>
          <a:srcRect t="50462"/>
          <a:stretch/>
        </p:blipFill>
        <p:spPr>
          <a:xfrm>
            <a:off x="4058449" y="3584991"/>
            <a:ext cx="4608000" cy="1570295"/>
          </a:xfrm>
          <a:prstGeom prst="rect">
            <a:avLst/>
          </a:prstGeom>
        </p:spPr>
      </p:pic>
      <p:sp>
        <p:nvSpPr>
          <p:cNvPr id="35" name="Frame 34"/>
          <p:cNvSpPr/>
          <p:nvPr/>
        </p:nvSpPr>
        <p:spPr>
          <a:xfrm>
            <a:off x="3939881" y="3531954"/>
            <a:ext cx="5226671" cy="1630800"/>
          </a:xfrm>
          <a:prstGeom prst="frame">
            <a:avLst>
              <a:gd name="adj1" fmla="val 2527"/>
            </a:avLst>
          </a:prstGeom>
          <a:gradFill flip="none" rotWithShape="1">
            <a:gsLst>
              <a:gs pos="0">
                <a:srgbClr val="5B8033"/>
              </a:gs>
              <a:gs pos="93000">
                <a:schemeClr val="tx1"/>
              </a:gs>
            </a:gsLst>
            <a:lin ang="0" scaled="0"/>
            <a:tileRec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Frame 24"/>
          <p:cNvSpPr/>
          <p:nvPr/>
        </p:nvSpPr>
        <p:spPr>
          <a:xfrm>
            <a:off x="-15346" y="1974933"/>
            <a:ext cx="2891376" cy="2713287"/>
          </a:xfrm>
          <a:prstGeom prst="frame">
            <a:avLst>
              <a:gd name="adj1" fmla="val 1511"/>
            </a:avLst>
          </a:prstGeom>
          <a:gradFill flip="none" rotWithShape="1">
            <a:gsLst>
              <a:gs pos="0">
                <a:schemeClr val="tx2">
                  <a:lumMod val="40000"/>
                  <a:lumOff val="60000"/>
                </a:schemeClr>
              </a:gs>
              <a:gs pos="93000">
                <a:schemeClr val="tx1"/>
              </a:gs>
            </a:gsLst>
            <a:lin ang="0" scaled="0"/>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Frame 22"/>
          <p:cNvSpPr/>
          <p:nvPr/>
        </p:nvSpPr>
        <p:spPr>
          <a:xfrm>
            <a:off x="5190145" y="743057"/>
            <a:ext cx="3963057" cy="2732590"/>
          </a:xfrm>
          <a:prstGeom prst="frame">
            <a:avLst>
              <a:gd name="adj1" fmla="val 1422"/>
            </a:avLst>
          </a:prstGeom>
          <a:gradFill flip="none" rotWithShape="1">
            <a:gsLst>
              <a:gs pos="0">
                <a:srgbClr val="5B8033"/>
              </a:gs>
              <a:gs pos="93000">
                <a:schemeClr val="tx1"/>
              </a:gs>
            </a:gsLst>
            <a:lin ang="0" scaled="0"/>
            <a:tileRec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7" name="Picture 16" descr="arrow-dark-green-larg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6540" y="1898453"/>
            <a:ext cx="695713" cy="189000"/>
          </a:xfrm>
          <a:prstGeom prst="rect">
            <a:avLst/>
          </a:prstGeom>
        </p:spPr>
      </p:pic>
      <p:pic>
        <p:nvPicPr>
          <p:cNvPr id="21" name="Picture 20" descr="arrow-deep-red-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24012" y="2889113"/>
            <a:ext cx="694800" cy="182841"/>
          </a:xfrm>
          <a:prstGeom prst="rect">
            <a:avLst/>
          </a:prstGeom>
        </p:spPr>
      </p:pic>
      <p:sp>
        <p:nvSpPr>
          <p:cNvPr id="12" name="Shape 78"/>
          <p:cNvSpPr/>
          <p:nvPr/>
        </p:nvSpPr>
        <p:spPr>
          <a:xfrm>
            <a:off x="1" y="887658"/>
            <a:ext cx="5042389" cy="419602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3000"/>
            </a:lvl1pPr>
          </a:lstStyle>
          <a:p>
            <a:r>
              <a:rPr lang="en-US" sz="1600" dirty="0" smtClean="0">
                <a:latin typeface="Gill Sans"/>
                <a:cs typeface="Gill Sans"/>
              </a:rPr>
              <a:t>  The stellar IMF seems universal in the local universe…</a:t>
            </a:r>
          </a:p>
          <a:p>
            <a:r>
              <a:rPr lang="en-US" sz="400" dirty="0" smtClean="0">
                <a:latin typeface="Gill Sans"/>
                <a:cs typeface="Gill Sans"/>
              </a:rPr>
              <a:t>   </a:t>
            </a:r>
          </a:p>
          <a:p>
            <a:r>
              <a:rPr lang="en-US" sz="1200" b="1" dirty="0" smtClean="0">
                <a:latin typeface="Gill Sans"/>
                <a:cs typeface="Gill Sans"/>
              </a:rPr>
              <a:t> </a:t>
            </a:r>
            <a:r>
              <a:rPr lang="en-US" sz="1000" b="1" dirty="0" smtClean="0">
                <a:latin typeface="Gill Sans"/>
                <a:cs typeface="Gill Sans"/>
              </a:rPr>
              <a:t> (review by Bastian et al. 2010, ARA&amp;A, 48, 339)</a:t>
            </a:r>
          </a:p>
          <a:p>
            <a:endParaRPr lang="en-US" sz="1000" dirty="0" smtClean="0">
              <a:latin typeface="Gill Sans"/>
              <a:cs typeface="Gill Sans"/>
            </a:endParaRPr>
          </a:p>
          <a:p>
            <a:pPr algn="r"/>
            <a:r>
              <a:rPr lang="en-US" sz="1600" dirty="0" smtClean="0">
                <a:latin typeface="Gill Sans"/>
                <a:cs typeface="Gill Sans"/>
              </a:rPr>
              <a:t>… but </a:t>
            </a:r>
            <a:r>
              <a:rPr lang="en-US" sz="1600" dirty="0">
                <a:latin typeface="Gill Sans"/>
                <a:cs typeface="Gill Sans"/>
              </a:rPr>
              <a:t>is found top-heavy in 30 </a:t>
            </a:r>
            <a:r>
              <a:rPr lang="en-US" sz="1600" dirty="0" smtClean="0">
                <a:latin typeface="Gill Sans"/>
                <a:cs typeface="Gill Sans"/>
              </a:rPr>
              <a:t>Doradus </a:t>
            </a:r>
            <a:r>
              <a:rPr lang="en-US" sz="1000" b="1" dirty="0" smtClean="0">
                <a:latin typeface="Gill Sans"/>
                <a:cs typeface="Gill Sans"/>
              </a:rPr>
              <a:t>(Schneider et al. 2018, Science, 359, 69)</a:t>
            </a:r>
          </a:p>
          <a:p>
            <a:pPr algn="r"/>
            <a:r>
              <a:rPr lang="en-US" sz="1600" dirty="0" smtClean="0">
                <a:latin typeface="Gill Sans"/>
                <a:cs typeface="Gill Sans"/>
              </a:rPr>
              <a:t> </a:t>
            </a:r>
            <a:endParaRPr lang="en-US" sz="1600" dirty="0">
              <a:latin typeface="Gill Sans"/>
              <a:cs typeface="Gill Sans"/>
            </a:endParaRPr>
          </a:p>
          <a:p>
            <a:pPr algn="ctr"/>
            <a:r>
              <a:rPr lang="en-US" sz="1600" dirty="0" smtClean="0">
                <a:latin typeface="Gill Sans"/>
                <a:cs typeface="Gill Sans"/>
              </a:rPr>
              <a:t>                                                 Large </a:t>
            </a:r>
            <a:r>
              <a:rPr lang="en-US" sz="1600" dirty="0">
                <a:latin typeface="Gill Sans"/>
                <a:cs typeface="Gill Sans"/>
              </a:rPr>
              <a:t>variations </a:t>
            </a:r>
            <a:r>
              <a:rPr lang="en-US" sz="1600" dirty="0" smtClean="0">
                <a:latin typeface="Gill Sans"/>
                <a:cs typeface="Gill Sans"/>
              </a:rPr>
              <a:t>among</a:t>
            </a:r>
          </a:p>
          <a:p>
            <a:r>
              <a:rPr lang="en-US" sz="1600" dirty="0" smtClean="0">
                <a:latin typeface="Gill Sans"/>
                <a:cs typeface="Gill Sans"/>
              </a:rPr>
              <a:t>                                                       early</a:t>
            </a:r>
            <a:r>
              <a:rPr lang="en-US" sz="1600" dirty="0">
                <a:latin typeface="Gill Sans"/>
                <a:cs typeface="Gill Sans"/>
              </a:rPr>
              <a:t>-type </a:t>
            </a:r>
            <a:r>
              <a:rPr lang="en-US" sz="1600" dirty="0" smtClean="0">
                <a:latin typeface="Gill Sans"/>
                <a:cs typeface="Gill Sans"/>
              </a:rPr>
              <a:t>galaxies!</a:t>
            </a:r>
          </a:p>
          <a:p>
            <a:r>
              <a:rPr lang="en-US" sz="400" dirty="0" smtClean="0">
                <a:latin typeface="Gill Sans"/>
                <a:cs typeface="Gill Sans"/>
              </a:rPr>
              <a:t> </a:t>
            </a:r>
            <a:endParaRPr lang="en-US" sz="400" dirty="0">
              <a:latin typeface="Gill Sans"/>
              <a:cs typeface="Gill Sans"/>
            </a:endParaRPr>
          </a:p>
          <a:p>
            <a:r>
              <a:rPr lang="en-US" sz="1200" b="1" dirty="0" smtClean="0">
                <a:latin typeface="Gill Sans"/>
                <a:cs typeface="Gill Sans"/>
              </a:rPr>
              <a:t>                                                                  </a:t>
            </a:r>
            <a:r>
              <a:rPr lang="en-US" sz="1000" b="1" dirty="0" smtClean="0">
                <a:latin typeface="Gill Sans"/>
                <a:cs typeface="Gill Sans"/>
              </a:rPr>
              <a:t>(e.g. Cappellari </a:t>
            </a:r>
            <a:r>
              <a:rPr lang="en-US" sz="1000" b="1" dirty="0">
                <a:latin typeface="Gill Sans"/>
                <a:cs typeface="Gill Sans"/>
              </a:rPr>
              <a:t>et al</a:t>
            </a:r>
            <a:r>
              <a:rPr lang="en-US" sz="1000" b="1" dirty="0" smtClean="0">
                <a:latin typeface="Gill Sans"/>
                <a:cs typeface="Gill Sans"/>
              </a:rPr>
              <a:t>. 2012,</a:t>
            </a:r>
          </a:p>
          <a:p>
            <a:r>
              <a:rPr lang="en-US" sz="1000" b="1" dirty="0">
                <a:latin typeface="Gill Sans"/>
                <a:cs typeface="Gill Sans"/>
              </a:rPr>
              <a:t> </a:t>
            </a:r>
            <a:r>
              <a:rPr lang="en-US" sz="1000" b="1" dirty="0" smtClean="0">
                <a:latin typeface="Gill Sans"/>
                <a:cs typeface="Gill Sans"/>
              </a:rPr>
              <a:t>                                                                                      Nature</a:t>
            </a:r>
            <a:r>
              <a:rPr lang="en-US" sz="1000" b="1" dirty="0">
                <a:latin typeface="Gill Sans"/>
                <a:cs typeface="Gill Sans"/>
              </a:rPr>
              <a:t>, 484, 485</a:t>
            </a:r>
            <a:r>
              <a:rPr lang="en-US" sz="1000" b="1" dirty="0" smtClean="0">
                <a:latin typeface="Gill Sans"/>
                <a:cs typeface="Gill Sans"/>
              </a:rPr>
              <a:t>)</a:t>
            </a:r>
          </a:p>
          <a:p>
            <a:endParaRPr lang="en-US" sz="1200" b="1" dirty="0">
              <a:latin typeface="Gill Sans"/>
              <a:cs typeface="Gill Sans"/>
            </a:endParaRPr>
          </a:p>
          <a:p>
            <a:endParaRPr lang="en-US" sz="1200" b="1" dirty="0" smtClean="0">
              <a:latin typeface="Gill Sans"/>
              <a:cs typeface="Gill Sans"/>
            </a:endParaRPr>
          </a:p>
          <a:p>
            <a:endParaRPr lang="en-US" sz="1200" b="1" dirty="0">
              <a:latin typeface="Gill Sans"/>
              <a:cs typeface="Gill Sans"/>
            </a:endParaRPr>
          </a:p>
          <a:p>
            <a:endParaRPr lang="en-US" sz="1200" b="1" dirty="0" smtClean="0">
              <a:latin typeface="Gill Sans"/>
              <a:cs typeface="Gill Sans"/>
            </a:endParaRPr>
          </a:p>
          <a:p>
            <a:endParaRPr lang="en-US" sz="1200" b="1" dirty="0">
              <a:latin typeface="Gill Sans"/>
              <a:cs typeface="Gill Sans"/>
            </a:endParaRPr>
          </a:p>
          <a:p>
            <a:endParaRPr lang="en-US" sz="1200" b="1" dirty="0" smtClean="0">
              <a:latin typeface="Gill Sans"/>
              <a:cs typeface="Gill Sans"/>
            </a:endParaRPr>
          </a:p>
          <a:p>
            <a:endParaRPr lang="en-US" sz="1200" b="1" dirty="0">
              <a:latin typeface="Gill Sans"/>
              <a:cs typeface="Gill Sans"/>
            </a:endParaRPr>
          </a:p>
          <a:p>
            <a:endParaRPr lang="en-US" sz="1200" b="1" dirty="0" smtClean="0">
              <a:latin typeface="Gill Sans"/>
              <a:cs typeface="Gill Sans"/>
            </a:endParaRPr>
          </a:p>
          <a:p>
            <a:endParaRPr lang="en-US" sz="1200" b="1" dirty="0">
              <a:latin typeface="Gill Sans"/>
              <a:cs typeface="Gill Sans"/>
            </a:endParaRPr>
          </a:p>
          <a:p>
            <a:endParaRPr lang="en-US" sz="1200" b="1" dirty="0" smtClean="0">
              <a:latin typeface="Gill Sans"/>
              <a:cs typeface="Gill Sans"/>
            </a:endParaRPr>
          </a:p>
        </p:txBody>
      </p:sp>
    </p:spTree>
    <p:extLst>
      <p:ext uri="{BB962C8B-B14F-4D97-AF65-F5344CB8AC3E}">
        <p14:creationId xmlns:p14="http://schemas.microsoft.com/office/powerpoint/2010/main" val="32600760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7200" y="119698"/>
            <a:ext cx="8229600" cy="680400"/>
          </a:xfrm>
        </p:spPr>
        <p:txBody>
          <a:bodyPr>
            <a:normAutofit/>
          </a:bodyPr>
          <a:lstStyle/>
          <a:p>
            <a:r>
              <a:rPr lang="en-US" sz="2800" dirty="0" smtClean="0">
                <a:latin typeface="Britannic Bold"/>
                <a:cs typeface="Britannic Bold"/>
              </a:rPr>
              <a:t>A universal stellar initial mass function?</a:t>
            </a:r>
            <a:endParaRPr lang="en-US" sz="2800" dirty="0">
              <a:latin typeface="Britannic Bold"/>
              <a:cs typeface="Britannic Bold"/>
            </a:endParaRPr>
          </a:p>
        </p:txBody>
      </p:sp>
      <p:sp>
        <p:nvSpPr>
          <p:cNvPr id="12" name="Shape 78"/>
          <p:cNvSpPr/>
          <p:nvPr/>
        </p:nvSpPr>
        <p:spPr>
          <a:xfrm>
            <a:off x="88756" y="914852"/>
            <a:ext cx="8966495" cy="65659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3000"/>
            </a:lvl1pPr>
          </a:lstStyle>
          <a:p>
            <a:pPr algn="ctr"/>
            <a:r>
              <a:rPr lang="en-US" sz="1600" dirty="0" smtClean="0">
                <a:latin typeface="Gill Sans"/>
                <a:cs typeface="Gill Sans"/>
              </a:rPr>
              <a:t>Theoretical expectations:  </a:t>
            </a:r>
            <a:r>
              <a:rPr lang="en-US" sz="1600" b="1" dirty="0" smtClean="0">
                <a:solidFill>
                  <a:srgbClr val="008000"/>
                </a:solidFill>
                <a:latin typeface="Gill Sans"/>
                <a:cs typeface="Gill Sans"/>
              </a:rPr>
              <a:t>COSMIC RAY (CR) + CMB HEATING         TOP-HEAVY IMF</a:t>
            </a:r>
          </a:p>
          <a:p>
            <a:pPr algn="ctr"/>
            <a:endParaRPr lang="en-US" sz="800" b="1" dirty="0" smtClean="0">
              <a:latin typeface="Gill Sans"/>
              <a:cs typeface="Gill Sans"/>
            </a:endParaRPr>
          </a:p>
          <a:p>
            <a:pPr algn="ctr"/>
            <a:r>
              <a:rPr lang="en-US" sz="1200" b="1" dirty="0" smtClean="0">
                <a:latin typeface="Gill Sans"/>
                <a:cs typeface="Gill Sans"/>
              </a:rPr>
              <a:t>(Papadopoulos 2010, ApJ, 720, 226; Papadopoulos et al. 2011, MNRAS, 414, 1705)</a:t>
            </a:r>
            <a:endParaRPr lang="en-US" sz="1200" b="1" dirty="0">
              <a:latin typeface="Gill Sans"/>
              <a:cs typeface="Gill Sans"/>
            </a:endParaRPr>
          </a:p>
        </p:txBody>
      </p:sp>
      <p:pic>
        <p:nvPicPr>
          <p:cNvPr id="15" name="Picture 14" descr="Up-06-jun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74888" y="924191"/>
            <a:ext cx="360000" cy="360000"/>
          </a:xfrm>
          <a:prstGeom prst="rect">
            <a:avLst/>
          </a:prstGeom>
        </p:spPr>
      </p:pic>
      <p:pic>
        <p:nvPicPr>
          <p:cNvPr id="6" name="Picture 5" descr="papadopoulos_f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9" y="1772851"/>
            <a:ext cx="3118195" cy="2304000"/>
          </a:xfrm>
          <a:prstGeom prst="rect">
            <a:avLst/>
          </a:prstGeom>
        </p:spPr>
      </p:pic>
      <p:pic>
        <p:nvPicPr>
          <p:cNvPr id="7" name="Picture 6" descr="papadopoulos_f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5142" y="1772851"/>
            <a:ext cx="3227393" cy="2304000"/>
          </a:xfrm>
          <a:prstGeom prst="rect">
            <a:avLst/>
          </a:prstGeom>
        </p:spPr>
      </p:pic>
      <p:sp>
        <p:nvSpPr>
          <p:cNvPr id="27" name="Shape 145"/>
          <p:cNvSpPr/>
          <p:nvPr/>
        </p:nvSpPr>
        <p:spPr>
          <a:xfrm flipV="1">
            <a:off x="1287460" y="1838224"/>
            <a:ext cx="0" cy="1905139"/>
          </a:xfrm>
          <a:prstGeom prst="line">
            <a:avLst/>
          </a:prstGeom>
          <a:ln w="38100" cmpd="sng">
            <a:solidFill>
              <a:srgbClr val="008000">
                <a:alpha val="67000"/>
              </a:srgbClr>
            </a:solidFill>
            <a:custDash>
              <a:ds d="200000" sp="200000"/>
            </a:custDash>
            <a:miter lim="400000"/>
          </a:ln>
        </p:spPr>
        <p:txBody>
          <a:bodyPr lIns="50800" tIns="50800" rIns="50800" bIns="50800" anchor="ctr"/>
          <a:lstStyle/>
          <a:p>
            <a:pPr>
              <a:defRPr sz="3000">
                <a:effectLst>
                  <a:outerShdw blurRad="38100" dist="12700" dir="5400000" rotWithShape="0">
                    <a:srgbClr val="000000">
                      <a:alpha val="50000"/>
                    </a:srgbClr>
                  </a:outerShdw>
                </a:effectLst>
              </a:defRPr>
            </a:pPr>
            <a:endParaRPr/>
          </a:p>
        </p:txBody>
      </p:sp>
      <p:sp>
        <p:nvSpPr>
          <p:cNvPr id="13" name="Shape 145"/>
          <p:cNvSpPr/>
          <p:nvPr/>
        </p:nvSpPr>
        <p:spPr>
          <a:xfrm flipV="1">
            <a:off x="4539996" y="1838224"/>
            <a:ext cx="0" cy="1905139"/>
          </a:xfrm>
          <a:prstGeom prst="line">
            <a:avLst/>
          </a:prstGeom>
          <a:ln w="38100" cmpd="sng">
            <a:solidFill>
              <a:srgbClr val="008000">
                <a:alpha val="67000"/>
              </a:srgbClr>
            </a:solidFill>
            <a:custDash>
              <a:ds d="200000" sp="200000"/>
            </a:custDash>
            <a:miter lim="400000"/>
          </a:ln>
        </p:spPr>
        <p:txBody>
          <a:bodyPr lIns="50800" tIns="50800" rIns="50800" bIns="50800" anchor="ctr"/>
          <a:lstStyle/>
          <a:p>
            <a:pPr>
              <a:defRPr sz="3000">
                <a:effectLst>
                  <a:outerShdw blurRad="38100" dist="12700" dir="5400000" rotWithShape="0">
                    <a:srgbClr val="000000">
                      <a:alpha val="50000"/>
                    </a:srgbClr>
                  </a:outerShdw>
                </a:effectLst>
              </a:defRPr>
            </a:pPr>
            <a:endParaRPr/>
          </a:p>
        </p:txBody>
      </p:sp>
      <p:sp>
        <p:nvSpPr>
          <p:cNvPr id="28" name="Shape 141"/>
          <p:cNvSpPr/>
          <p:nvPr/>
        </p:nvSpPr>
        <p:spPr>
          <a:xfrm>
            <a:off x="7226092" y="2099197"/>
            <a:ext cx="1268201"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stStyle>
          <a:p>
            <a:r>
              <a:rPr sz="2000" dirty="0">
                <a:latin typeface="Gill Sans"/>
                <a:cs typeface="Gill Sans"/>
              </a:rPr>
              <a:t>Jeans Mass:</a:t>
            </a:r>
          </a:p>
        </p:txBody>
      </p:sp>
      <p:pic>
        <p:nvPicPr>
          <p:cNvPr id="11" name="pasted-image.pdf"/>
          <p:cNvPicPr>
            <a:picLocks noChangeAspect="1"/>
          </p:cNvPicPr>
          <p:nvPr/>
        </p:nvPicPr>
        <p:blipFill rotWithShape="1">
          <a:blip r:embed="rId6">
            <a:extLst/>
          </a:blip>
          <a:srcRect r="8178"/>
          <a:stretch/>
        </p:blipFill>
        <p:spPr>
          <a:xfrm>
            <a:off x="6745832" y="2652298"/>
            <a:ext cx="2227755" cy="720000"/>
          </a:xfrm>
          <a:prstGeom prst="rect">
            <a:avLst/>
          </a:prstGeom>
          <a:ln w="12700">
            <a:miter lim="400000"/>
          </a:ln>
        </p:spPr>
      </p:pic>
      <p:sp>
        <p:nvSpPr>
          <p:cNvPr id="29" name="Frame 28"/>
          <p:cNvSpPr/>
          <p:nvPr/>
        </p:nvSpPr>
        <p:spPr>
          <a:xfrm>
            <a:off x="6657821" y="1996989"/>
            <a:ext cx="2397425" cy="1561200"/>
          </a:xfrm>
          <a:prstGeom prst="frame">
            <a:avLst>
              <a:gd name="adj1" fmla="val 2226"/>
            </a:avLst>
          </a:prstGeom>
          <a:gradFill flip="none" rotWithShape="1">
            <a:gsLst>
              <a:gs pos="0">
                <a:schemeClr val="tx2">
                  <a:lumMod val="40000"/>
                  <a:lumOff val="60000"/>
                </a:schemeClr>
              </a:gs>
              <a:gs pos="93000">
                <a:schemeClr val="tx1"/>
              </a:gs>
            </a:gsLst>
            <a:lin ang="0" scaled="0"/>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5628615" y="3761079"/>
            <a:ext cx="3475093" cy="400110"/>
          </a:xfrm>
          <a:prstGeom prst="rect">
            <a:avLst/>
          </a:prstGeom>
          <a:noFill/>
        </p:spPr>
        <p:txBody>
          <a:bodyPr wrap="square" rtlCol="0">
            <a:spAutoFit/>
          </a:bodyPr>
          <a:lstStyle/>
          <a:p>
            <a:pPr algn="r"/>
            <a:r>
              <a:rPr lang="en-US" sz="1000" b="1" dirty="0" smtClean="0">
                <a:latin typeface="Gill Sans"/>
                <a:cs typeface="Gill Sans"/>
              </a:rPr>
              <a:t>Larson (2005, MNRAS, 359, 211)</a:t>
            </a:r>
          </a:p>
          <a:p>
            <a:pPr algn="r"/>
            <a:r>
              <a:rPr lang="en-US" sz="1000" b="1" dirty="0" smtClean="0">
                <a:latin typeface="Gill Sans"/>
                <a:cs typeface="Gill Sans"/>
              </a:rPr>
              <a:t>Elmegreen et al. (2008, ApJ, 681, 365)</a:t>
            </a:r>
            <a:endParaRPr lang="en-US" sz="1000" b="1" dirty="0">
              <a:latin typeface="Gill Sans"/>
              <a:cs typeface="Gill Sans"/>
            </a:endParaRPr>
          </a:p>
        </p:txBody>
      </p:sp>
      <p:sp>
        <p:nvSpPr>
          <p:cNvPr id="16" name="Shape 78"/>
          <p:cNvSpPr/>
          <p:nvPr/>
        </p:nvSpPr>
        <p:spPr>
          <a:xfrm>
            <a:off x="88753" y="4382626"/>
            <a:ext cx="8966495" cy="65659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3000"/>
            </a:lvl1pPr>
          </a:lstStyle>
          <a:p>
            <a:pPr algn="ctr"/>
            <a:r>
              <a:rPr lang="en-US" sz="1600" dirty="0" smtClean="0">
                <a:latin typeface="Gill Sans"/>
                <a:cs typeface="Gill Sans"/>
              </a:rPr>
              <a:t>T</a:t>
            </a:r>
            <a:r>
              <a:rPr lang="en-US" sz="1600" baseline="-25000" dirty="0" smtClean="0">
                <a:latin typeface="Gill Sans"/>
                <a:cs typeface="Gill Sans"/>
              </a:rPr>
              <a:t>CMB</a:t>
            </a:r>
            <a:r>
              <a:rPr lang="en-US" sz="1600" dirty="0" smtClean="0">
                <a:latin typeface="Gill Sans"/>
                <a:cs typeface="Gill Sans"/>
              </a:rPr>
              <a:t>(</a:t>
            </a:r>
            <a:r>
              <a:rPr lang="en-US" sz="1600" i="1" dirty="0" smtClean="0">
                <a:latin typeface="Gill Sans"/>
                <a:cs typeface="Gill Sans"/>
              </a:rPr>
              <a:t>z</a:t>
            </a:r>
            <a:r>
              <a:rPr lang="en-US" sz="1600" dirty="0" smtClean="0">
                <a:latin typeface="Gill Sans"/>
                <a:cs typeface="Gill Sans"/>
              </a:rPr>
              <a:t>=10) equivalent to T</a:t>
            </a:r>
            <a:r>
              <a:rPr lang="en-US" sz="1600" baseline="-25000" dirty="0" smtClean="0">
                <a:latin typeface="Gill Sans"/>
                <a:cs typeface="Gill Sans"/>
              </a:rPr>
              <a:t>gas</a:t>
            </a:r>
            <a:r>
              <a:rPr lang="en-US" sz="1600" dirty="0" smtClean="0">
                <a:latin typeface="Gill Sans"/>
                <a:cs typeface="Gill Sans"/>
              </a:rPr>
              <a:t>(100xCR</a:t>
            </a:r>
            <a:r>
              <a:rPr lang="en-US" sz="1600" baseline="-25000" dirty="0" smtClean="0">
                <a:latin typeface="Gill Sans"/>
                <a:cs typeface="Gill Sans"/>
              </a:rPr>
              <a:t>MW</a:t>
            </a:r>
            <a:r>
              <a:rPr lang="en-US" sz="1600" dirty="0" smtClean="0">
                <a:latin typeface="Gill Sans"/>
                <a:cs typeface="Gill Sans"/>
              </a:rPr>
              <a:t>)</a:t>
            </a:r>
          </a:p>
          <a:p>
            <a:pPr algn="ctr"/>
            <a:endParaRPr lang="en-US" sz="800" b="1" dirty="0" smtClean="0">
              <a:latin typeface="Gill Sans"/>
              <a:cs typeface="Gill Sans"/>
            </a:endParaRPr>
          </a:p>
          <a:p>
            <a:pPr algn="ctr"/>
            <a:r>
              <a:rPr lang="en-US" sz="1200" b="1" dirty="0" smtClean="0">
                <a:latin typeface="Gill Sans"/>
                <a:cs typeface="Gill Sans"/>
              </a:rPr>
              <a:t>(Zhang et al. 2016, RSOS, 3, 160025)</a:t>
            </a:r>
            <a:endParaRPr lang="en-US" sz="1200" b="1" dirty="0">
              <a:latin typeface="Gill Sans"/>
              <a:cs typeface="Gill Sans"/>
            </a:endParaRPr>
          </a:p>
        </p:txBody>
      </p:sp>
    </p:spTree>
    <p:extLst>
      <p:ext uri="{BB962C8B-B14F-4D97-AF65-F5344CB8AC3E}">
        <p14:creationId xmlns:p14="http://schemas.microsoft.com/office/powerpoint/2010/main" val="15327366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1"/>
          <p:cNvSpPr txBox="1">
            <a:spLocks/>
          </p:cNvSpPr>
          <p:nvPr/>
        </p:nvSpPr>
        <p:spPr>
          <a:xfrm>
            <a:off x="457200" y="119698"/>
            <a:ext cx="8229600" cy="680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E7A2"/>
                </a:solidFill>
                <a:latin typeface="Britannic Bold"/>
                <a:cs typeface="Britannic Bold"/>
              </a:rPr>
              <a:t>Dusty starburst galaxies at high redshift</a:t>
            </a:r>
            <a:endParaRPr lang="en-US" sz="2800" dirty="0">
              <a:latin typeface="Britannic Bold"/>
              <a:cs typeface="Britannic Bold"/>
            </a:endParaRPr>
          </a:p>
        </p:txBody>
      </p:sp>
      <p:pic>
        <p:nvPicPr>
          <p:cNvPr id="4" name="Picture 3" descr="toft_2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1" y="1980454"/>
            <a:ext cx="8315999" cy="2612966"/>
          </a:xfrm>
          <a:prstGeom prst="rect">
            <a:avLst/>
          </a:prstGeom>
        </p:spPr>
      </p:pic>
      <p:sp>
        <p:nvSpPr>
          <p:cNvPr id="11" name="TextBox 10"/>
          <p:cNvSpPr txBox="1"/>
          <p:nvPr/>
        </p:nvSpPr>
        <p:spPr>
          <a:xfrm>
            <a:off x="9771" y="4768600"/>
            <a:ext cx="9057192" cy="246221"/>
          </a:xfrm>
          <a:prstGeom prst="rect">
            <a:avLst/>
          </a:prstGeom>
          <a:noFill/>
        </p:spPr>
        <p:txBody>
          <a:bodyPr wrap="square" rtlCol="0">
            <a:spAutoFit/>
          </a:bodyPr>
          <a:lstStyle/>
          <a:p>
            <a:r>
              <a:rPr lang="en-US" sz="1000" b="1" dirty="0" smtClean="0">
                <a:solidFill>
                  <a:srgbClr val="FFE7A2"/>
                </a:solidFill>
                <a:latin typeface="Gill Sans"/>
                <a:cs typeface="Gill Sans"/>
              </a:rPr>
              <a:t>Schematic illustration of the formation and evolutionary sequence for massive early-type galaxies, after Toft et al. (2014, ApJ, 782, 68) </a:t>
            </a:r>
            <a:endParaRPr lang="en-US" sz="1000" b="1" dirty="0">
              <a:solidFill>
                <a:srgbClr val="FFE7A2"/>
              </a:solidFill>
              <a:latin typeface="Gill Sans"/>
              <a:cs typeface="Gill Sans"/>
            </a:endParaRPr>
          </a:p>
        </p:txBody>
      </p:sp>
      <p:sp>
        <p:nvSpPr>
          <p:cNvPr id="14" name="Shape 123"/>
          <p:cNvSpPr/>
          <p:nvPr/>
        </p:nvSpPr>
        <p:spPr>
          <a:xfrm>
            <a:off x="116433" y="858069"/>
            <a:ext cx="8911134" cy="91101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285750" indent="-285750">
              <a:lnSpc>
                <a:spcPct val="110000"/>
              </a:lnSpc>
              <a:buSzPct val="75000"/>
              <a:buFont typeface="Arial"/>
              <a:buChar char="•"/>
              <a:defRPr sz="2800"/>
            </a:pPr>
            <a:r>
              <a:rPr sz="1600" dirty="0" smtClean="0">
                <a:solidFill>
                  <a:schemeClr val="bg1"/>
                </a:solidFill>
                <a:latin typeface="Gill Sans"/>
                <a:cs typeface="Gill Sans"/>
              </a:rPr>
              <a:t>Very </a:t>
            </a:r>
            <a:r>
              <a:rPr sz="1600" dirty="0">
                <a:solidFill>
                  <a:schemeClr val="bg1"/>
                </a:solidFill>
                <a:latin typeface="Gill Sans"/>
                <a:cs typeface="Gill Sans"/>
              </a:rPr>
              <a:t>high </a:t>
            </a:r>
            <a:r>
              <a:rPr sz="1600" dirty="0" smtClean="0">
                <a:solidFill>
                  <a:schemeClr val="bg1"/>
                </a:solidFill>
                <a:latin typeface="Gill Sans"/>
                <a:cs typeface="Gill Sans"/>
              </a:rPr>
              <a:t>apparent</a:t>
            </a:r>
            <a:r>
              <a:rPr lang="en-US" sz="1600" dirty="0" smtClean="0">
                <a:solidFill>
                  <a:schemeClr val="bg1"/>
                </a:solidFill>
                <a:latin typeface="Gill Sans"/>
                <a:cs typeface="Gill Sans"/>
              </a:rPr>
              <a:t> star formation rates</a:t>
            </a:r>
            <a:r>
              <a:rPr sz="1600" dirty="0" smtClean="0">
                <a:solidFill>
                  <a:schemeClr val="bg1"/>
                </a:solidFill>
                <a:latin typeface="Gill Sans"/>
                <a:cs typeface="Gill Sans"/>
              </a:rPr>
              <a:t> </a:t>
            </a:r>
            <a:r>
              <a:rPr lang="en-US" sz="1600" dirty="0" smtClean="0">
                <a:solidFill>
                  <a:schemeClr val="bg1"/>
                </a:solidFill>
                <a:latin typeface="Gill Sans"/>
                <a:cs typeface="Gill Sans"/>
              </a:rPr>
              <a:t>(</a:t>
            </a:r>
            <a:r>
              <a:rPr sz="1600" dirty="0" smtClean="0">
                <a:solidFill>
                  <a:schemeClr val="bg1"/>
                </a:solidFill>
                <a:latin typeface="Gill Sans"/>
                <a:cs typeface="Gill Sans"/>
              </a:rPr>
              <a:t>SFR </a:t>
            </a:r>
            <a:r>
              <a:rPr sz="1600" dirty="0">
                <a:solidFill>
                  <a:schemeClr val="bg1"/>
                </a:solidFill>
                <a:latin typeface="Gill Sans"/>
                <a:cs typeface="Gill Sans"/>
              </a:rPr>
              <a:t>~ 100</a:t>
            </a:r>
            <a:r>
              <a:rPr lang="en-US" sz="1600" dirty="0">
                <a:solidFill>
                  <a:schemeClr val="bg1"/>
                </a:solidFill>
                <a:latin typeface="Gill Sans"/>
                <a:cs typeface="Gill Sans"/>
              </a:rPr>
              <a:t>–</a:t>
            </a:r>
            <a:r>
              <a:rPr sz="1600" dirty="0">
                <a:solidFill>
                  <a:schemeClr val="bg1"/>
                </a:solidFill>
                <a:latin typeface="Gill Sans"/>
                <a:cs typeface="Gill Sans"/>
              </a:rPr>
              <a:t>1000 </a:t>
            </a:r>
            <a:r>
              <a:rPr sz="1600" dirty="0" smtClean="0">
                <a:solidFill>
                  <a:schemeClr val="bg1"/>
                </a:solidFill>
                <a:latin typeface="Gill Sans"/>
                <a:cs typeface="Gill Sans"/>
              </a:rPr>
              <a:t>M</a:t>
            </a:r>
            <a:r>
              <a:rPr lang="en-US" sz="1600" b="1" baseline="-25000" dirty="0">
                <a:solidFill>
                  <a:schemeClr val="bg1"/>
                </a:solidFill>
                <a:latin typeface="Wingdings"/>
                <a:ea typeface="Wingdings"/>
                <a:cs typeface="Wingdings"/>
                <a:sym typeface="Wingdings"/>
              </a:rPr>
              <a:t></a:t>
            </a:r>
            <a:r>
              <a:rPr lang="en-US" sz="1600" baseline="-5999" dirty="0" smtClean="0">
                <a:solidFill>
                  <a:schemeClr val="bg1"/>
                </a:solidFill>
                <a:latin typeface="Gill Sans"/>
                <a:cs typeface="Gill Sans"/>
              </a:rPr>
              <a:t> </a:t>
            </a:r>
            <a:r>
              <a:rPr sz="1600" dirty="0" smtClean="0">
                <a:solidFill>
                  <a:schemeClr val="bg1"/>
                </a:solidFill>
                <a:latin typeface="Gill Sans"/>
                <a:cs typeface="Gill Sans"/>
              </a:rPr>
              <a:t>yr</a:t>
            </a:r>
            <a:r>
              <a:rPr lang="en-US" sz="1600" baseline="30000" dirty="0" smtClean="0">
                <a:solidFill>
                  <a:schemeClr val="bg1"/>
                </a:solidFill>
                <a:latin typeface="Gill Sans"/>
                <a:cs typeface="Gill Sans"/>
              </a:rPr>
              <a:t>-1</a:t>
            </a:r>
            <a:r>
              <a:rPr lang="en-US" sz="1600" dirty="0" smtClean="0">
                <a:solidFill>
                  <a:schemeClr val="bg1"/>
                </a:solidFill>
                <a:latin typeface="Gill Sans"/>
                <a:cs typeface="Gill Sans"/>
              </a:rPr>
              <a:t>)</a:t>
            </a:r>
            <a:endParaRPr sz="1600" dirty="0">
              <a:solidFill>
                <a:schemeClr val="bg1"/>
              </a:solidFill>
              <a:latin typeface="Gill Sans"/>
              <a:cs typeface="Gill Sans"/>
            </a:endParaRPr>
          </a:p>
          <a:p>
            <a:pPr marL="339223" indent="-339223" algn="l">
              <a:lnSpc>
                <a:spcPct val="110000"/>
              </a:lnSpc>
              <a:buSzPct val="75000"/>
              <a:buChar char="•"/>
              <a:defRPr sz="2800"/>
            </a:pPr>
            <a:r>
              <a:rPr sz="1600" dirty="0">
                <a:solidFill>
                  <a:schemeClr val="bg1"/>
                </a:solidFill>
                <a:latin typeface="Gill Sans"/>
                <a:cs typeface="Gill Sans"/>
              </a:rPr>
              <a:t>Expected to evolve </a:t>
            </a:r>
            <a:r>
              <a:rPr lang="en-US" sz="1600" dirty="0">
                <a:solidFill>
                  <a:schemeClr val="bg1"/>
                </a:solidFill>
                <a:latin typeface="Gill Sans"/>
                <a:cs typeface="Gill Sans"/>
              </a:rPr>
              <a:t>in</a:t>
            </a:r>
            <a:r>
              <a:rPr sz="1600" dirty="0">
                <a:solidFill>
                  <a:schemeClr val="bg1"/>
                </a:solidFill>
                <a:latin typeface="Gill Sans"/>
                <a:cs typeface="Gill Sans"/>
              </a:rPr>
              <a:t>to today’s </a:t>
            </a:r>
            <a:r>
              <a:rPr lang="en-US" sz="1600" dirty="0" smtClean="0">
                <a:solidFill>
                  <a:schemeClr val="bg1"/>
                </a:solidFill>
                <a:latin typeface="Gill Sans"/>
                <a:cs typeface="Gill Sans"/>
              </a:rPr>
              <a:t>elliptical galaxie</a:t>
            </a:r>
            <a:r>
              <a:rPr sz="1600" dirty="0" smtClean="0">
                <a:solidFill>
                  <a:schemeClr val="bg1"/>
                </a:solidFill>
                <a:latin typeface="Gill Sans"/>
                <a:cs typeface="Gill Sans"/>
              </a:rPr>
              <a:t>s</a:t>
            </a:r>
            <a:r>
              <a:rPr lang="en-US" sz="1600" dirty="0">
                <a:solidFill>
                  <a:schemeClr val="bg1"/>
                </a:solidFill>
                <a:latin typeface="Gill Sans"/>
                <a:cs typeface="Gill Sans"/>
              </a:rPr>
              <a:t>;</a:t>
            </a:r>
            <a:r>
              <a:rPr sz="1600" dirty="0" smtClean="0">
                <a:solidFill>
                  <a:schemeClr val="bg1"/>
                </a:solidFill>
                <a:latin typeface="Gill Sans"/>
                <a:cs typeface="Gill Sans"/>
              </a:rPr>
              <a:t> </a:t>
            </a:r>
            <a:r>
              <a:rPr sz="1600" dirty="0">
                <a:solidFill>
                  <a:schemeClr val="bg1"/>
                </a:solidFill>
                <a:latin typeface="Gill Sans"/>
                <a:cs typeface="Gill Sans"/>
              </a:rPr>
              <a:t>most </a:t>
            </a:r>
            <a:r>
              <a:rPr sz="1600" dirty="0" smtClean="0">
                <a:solidFill>
                  <a:schemeClr val="bg1"/>
                </a:solidFill>
                <a:latin typeface="Gill Sans"/>
                <a:cs typeface="Gill Sans"/>
              </a:rPr>
              <a:t>stars </a:t>
            </a:r>
            <a:r>
              <a:rPr sz="1600" dirty="0">
                <a:solidFill>
                  <a:schemeClr val="bg1"/>
                </a:solidFill>
                <a:latin typeface="Gill Sans"/>
                <a:cs typeface="Gill Sans"/>
              </a:rPr>
              <a:t>formed </a:t>
            </a:r>
            <a:r>
              <a:rPr lang="en-US" sz="1600" dirty="0">
                <a:solidFill>
                  <a:schemeClr val="bg1"/>
                </a:solidFill>
                <a:latin typeface="Gill Sans"/>
                <a:cs typeface="Gill Sans"/>
              </a:rPr>
              <a:t>in</a:t>
            </a:r>
            <a:r>
              <a:rPr sz="1600" dirty="0">
                <a:solidFill>
                  <a:schemeClr val="bg1"/>
                </a:solidFill>
                <a:latin typeface="Gill Sans"/>
                <a:cs typeface="Gill Sans"/>
              </a:rPr>
              <a:t> </a:t>
            </a:r>
            <a:r>
              <a:rPr lang="en-US" sz="1600" dirty="0" smtClean="0">
                <a:solidFill>
                  <a:schemeClr val="bg1"/>
                </a:solidFill>
                <a:latin typeface="Gill Sans"/>
                <a:cs typeface="Gill Sans"/>
              </a:rPr>
              <a:t>(early) </a:t>
            </a:r>
            <a:r>
              <a:rPr sz="1600" dirty="0" smtClean="0">
                <a:solidFill>
                  <a:schemeClr val="bg1"/>
                </a:solidFill>
                <a:latin typeface="Gill Sans"/>
                <a:cs typeface="Gill Sans"/>
              </a:rPr>
              <a:t>starburst</a:t>
            </a:r>
            <a:r>
              <a:rPr lang="en-US" sz="1600" dirty="0">
                <a:solidFill>
                  <a:schemeClr val="bg1"/>
                </a:solidFill>
                <a:latin typeface="Gill Sans"/>
                <a:cs typeface="Gill Sans"/>
              </a:rPr>
              <a:t>(s</a:t>
            </a:r>
            <a:r>
              <a:rPr lang="en-US" sz="1600" dirty="0" smtClean="0">
                <a:solidFill>
                  <a:schemeClr val="bg1"/>
                </a:solidFill>
                <a:latin typeface="Gill Sans"/>
                <a:cs typeface="Gill Sans"/>
              </a:rPr>
              <a:t>)</a:t>
            </a:r>
            <a:endParaRPr lang="en-US" sz="1600" dirty="0">
              <a:solidFill>
                <a:schemeClr val="bg1"/>
              </a:solidFill>
              <a:latin typeface="Gill Sans"/>
              <a:cs typeface="Gill Sans"/>
            </a:endParaRPr>
          </a:p>
          <a:p>
            <a:pPr marL="339223" indent="-339223">
              <a:lnSpc>
                <a:spcPct val="110000"/>
              </a:lnSpc>
              <a:buSzPct val="75000"/>
              <a:buChar char="•"/>
              <a:defRPr sz="2800"/>
            </a:pPr>
            <a:r>
              <a:rPr lang="en-US" sz="1600" dirty="0">
                <a:solidFill>
                  <a:schemeClr val="bg1"/>
                </a:solidFill>
                <a:latin typeface="Gill Sans"/>
                <a:cs typeface="Gill Sans"/>
              </a:rPr>
              <a:t>Severe dust obscuration (A</a:t>
            </a:r>
            <a:r>
              <a:rPr lang="en-US" sz="1600" i="1" baseline="-25000" dirty="0">
                <a:solidFill>
                  <a:schemeClr val="bg1"/>
                </a:solidFill>
                <a:latin typeface="Gill Sans"/>
                <a:cs typeface="Gill Sans"/>
              </a:rPr>
              <a:t>V</a:t>
            </a:r>
            <a:r>
              <a:rPr lang="en-US" sz="1600" dirty="0">
                <a:solidFill>
                  <a:schemeClr val="bg1"/>
                </a:solidFill>
                <a:latin typeface="Gill Sans"/>
                <a:cs typeface="Gill Sans"/>
              </a:rPr>
              <a:t> &gt; 100; </a:t>
            </a:r>
            <a:r>
              <a:rPr lang="en-US" sz="1000" b="1" dirty="0">
                <a:solidFill>
                  <a:schemeClr val="bg1"/>
                </a:solidFill>
                <a:latin typeface="Gill Sans"/>
                <a:cs typeface="Gill Sans"/>
              </a:rPr>
              <a:t>e.g. Simpson et al. 2017, ApJ, 844, L10</a:t>
            </a:r>
            <a:r>
              <a:rPr lang="en-US" sz="1600" dirty="0">
                <a:solidFill>
                  <a:schemeClr val="bg1"/>
                </a:solidFill>
                <a:latin typeface="Gill Sans"/>
                <a:cs typeface="Gill Sans"/>
              </a:rPr>
              <a:t>) prevents using UV/optical/</a:t>
            </a:r>
            <a:r>
              <a:rPr lang="en-US" sz="1600" dirty="0" smtClean="0">
                <a:solidFill>
                  <a:schemeClr val="bg1"/>
                </a:solidFill>
                <a:latin typeface="Gill Sans"/>
                <a:cs typeface="Gill Sans"/>
              </a:rPr>
              <a:t>IR!</a:t>
            </a:r>
            <a:endParaRPr sz="1600" dirty="0">
              <a:solidFill>
                <a:schemeClr val="bg1"/>
              </a:solidFill>
              <a:latin typeface="Gill Sans"/>
              <a:cs typeface="Gill Sans"/>
            </a:endParaRPr>
          </a:p>
        </p:txBody>
      </p:sp>
    </p:spTree>
    <p:extLst>
      <p:ext uri="{BB962C8B-B14F-4D97-AF65-F5344CB8AC3E}">
        <p14:creationId xmlns:p14="http://schemas.microsoft.com/office/powerpoint/2010/main" val="4204971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1"/>
          <p:cNvSpPr txBox="1">
            <a:spLocks/>
          </p:cNvSpPr>
          <p:nvPr/>
        </p:nvSpPr>
        <p:spPr>
          <a:xfrm>
            <a:off x="457200" y="119698"/>
            <a:ext cx="8229600" cy="680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E7A2"/>
                </a:solidFill>
                <a:latin typeface="Britannic Bold"/>
                <a:cs typeface="Britannic Bold"/>
              </a:rPr>
              <a:t>Dusty starburst galaxies at high redshift</a:t>
            </a:r>
            <a:endParaRPr lang="en-US" sz="2800" dirty="0">
              <a:latin typeface="Britannic Bold"/>
              <a:cs typeface="Britannic Bold"/>
            </a:endParaRPr>
          </a:p>
        </p:txBody>
      </p:sp>
      <p:pic>
        <p:nvPicPr>
          <p:cNvPr id="4" name="Picture 3" descr="toft_2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1" y="1980454"/>
            <a:ext cx="8315999" cy="2612966"/>
          </a:xfrm>
          <a:prstGeom prst="rect">
            <a:avLst/>
          </a:prstGeom>
        </p:spPr>
      </p:pic>
      <p:sp>
        <p:nvSpPr>
          <p:cNvPr id="11" name="TextBox 10"/>
          <p:cNvSpPr txBox="1"/>
          <p:nvPr/>
        </p:nvSpPr>
        <p:spPr>
          <a:xfrm>
            <a:off x="9771" y="4768600"/>
            <a:ext cx="9057192" cy="246221"/>
          </a:xfrm>
          <a:prstGeom prst="rect">
            <a:avLst/>
          </a:prstGeom>
          <a:noFill/>
        </p:spPr>
        <p:txBody>
          <a:bodyPr wrap="square" rtlCol="0">
            <a:spAutoFit/>
          </a:bodyPr>
          <a:lstStyle/>
          <a:p>
            <a:r>
              <a:rPr lang="en-US" sz="1000" b="1" dirty="0" smtClean="0">
                <a:solidFill>
                  <a:srgbClr val="FFE7A2"/>
                </a:solidFill>
                <a:latin typeface="Gill Sans"/>
                <a:cs typeface="Gill Sans"/>
              </a:rPr>
              <a:t>Schematic illustration of the formation and evolutionary sequence for massive early-type galaxies, after Toft et al. (2014, ApJ, 782, 68) </a:t>
            </a:r>
            <a:endParaRPr lang="en-US" sz="1000" b="1" dirty="0">
              <a:solidFill>
                <a:srgbClr val="FFE7A2"/>
              </a:solidFill>
              <a:latin typeface="Gill Sans"/>
              <a:cs typeface="Gill Sans"/>
            </a:endParaRPr>
          </a:p>
        </p:txBody>
      </p:sp>
      <p:sp>
        <p:nvSpPr>
          <p:cNvPr id="14" name="Shape 123"/>
          <p:cNvSpPr/>
          <p:nvPr/>
        </p:nvSpPr>
        <p:spPr>
          <a:xfrm>
            <a:off x="116433" y="858069"/>
            <a:ext cx="8911134" cy="91101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285750" indent="-285750">
              <a:lnSpc>
                <a:spcPct val="110000"/>
              </a:lnSpc>
              <a:buSzPct val="75000"/>
              <a:buFont typeface="Arial"/>
              <a:buChar char="•"/>
              <a:defRPr sz="2800"/>
            </a:pPr>
            <a:r>
              <a:rPr sz="1600" dirty="0" smtClean="0">
                <a:solidFill>
                  <a:schemeClr val="bg1"/>
                </a:solidFill>
                <a:latin typeface="Gill Sans"/>
                <a:cs typeface="Gill Sans"/>
              </a:rPr>
              <a:t>Very </a:t>
            </a:r>
            <a:r>
              <a:rPr sz="1600" dirty="0">
                <a:solidFill>
                  <a:schemeClr val="bg1"/>
                </a:solidFill>
                <a:latin typeface="Gill Sans"/>
                <a:cs typeface="Gill Sans"/>
              </a:rPr>
              <a:t>high </a:t>
            </a:r>
            <a:r>
              <a:rPr sz="1600" dirty="0" smtClean="0">
                <a:solidFill>
                  <a:schemeClr val="bg1"/>
                </a:solidFill>
                <a:latin typeface="Gill Sans"/>
                <a:cs typeface="Gill Sans"/>
              </a:rPr>
              <a:t>apparent</a:t>
            </a:r>
            <a:r>
              <a:rPr lang="en-US" sz="1600" dirty="0" smtClean="0">
                <a:solidFill>
                  <a:schemeClr val="bg1"/>
                </a:solidFill>
                <a:latin typeface="Gill Sans"/>
                <a:cs typeface="Gill Sans"/>
              </a:rPr>
              <a:t> star formation rates</a:t>
            </a:r>
            <a:r>
              <a:rPr sz="1600" dirty="0" smtClean="0">
                <a:solidFill>
                  <a:schemeClr val="bg1"/>
                </a:solidFill>
                <a:latin typeface="Gill Sans"/>
                <a:cs typeface="Gill Sans"/>
              </a:rPr>
              <a:t> </a:t>
            </a:r>
            <a:r>
              <a:rPr lang="en-US" sz="1600" dirty="0" smtClean="0">
                <a:solidFill>
                  <a:schemeClr val="bg1"/>
                </a:solidFill>
                <a:latin typeface="Gill Sans"/>
                <a:cs typeface="Gill Sans"/>
              </a:rPr>
              <a:t>(</a:t>
            </a:r>
            <a:r>
              <a:rPr sz="1600" dirty="0" smtClean="0">
                <a:solidFill>
                  <a:schemeClr val="bg1"/>
                </a:solidFill>
                <a:latin typeface="Gill Sans"/>
                <a:cs typeface="Gill Sans"/>
              </a:rPr>
              <a:t>SFR </a:t>
            </a:r>
            <a:r>
              <a:rPr sz="1600" dirty="0">
                <a:solidFill>
                  <a:schemeClr val="bg1"/>
                </a:solidFill>
                <a:latin typeface="Gill Sans"/>
                <a:cs typeface="Gill Sans"/>
              </a:rPr>
              <a:t>~ 100</a:t>
            </a:r>
            <a:r>
              <a:rPr lang="en-US" sz="1600" dirty="0">
                <a:solidFill>
                  <a:schemeClr val="bg1"/>
                </a:solidFill>
                <a:latin typeface="Gill Sans"/>
                <a:cs typeface="Gill Sans"/>
              </a:rPr>
              <a:t>–</a:t>
            </a:r>
            <a:r>
              <a:rPr sz="1600" dirty="0">
                <a:solidFill>
                  <a:schemeClr val="bg1"/>
                </a:solidFill>
                <a:latin typeface="Gill Sans"/>
                <a:cs typeface="Gill Sans"/>
              </a:rPr>
              <a:t>1000 </a:t>
            </a:r>
            <a:r>
              <a:rPr sz="1600" dirty="0" smtClean="0">
                <a:solidFill>
                  <a:schemeClr val="bg1"/>
                </a:solidFill>
                <a:latin typeface="Gill Sans"/>
                <a:cs typeface="Gill Sans"/>
              </a:rPr>
              <a:t>M</a:t>
            </a:r>
            <a:r>
              <a:rPr lang="en-US" sz="1600" b="1" baseline="-25000" dirty="0">
                <a:solidFill>
                  <a:schemeClr val="bg1"/>
                </a:solidFill>
                <a:latin typeface="Wingdings"/>
                <a:ea typeface="Wingdings"/>
                <a:cs typeface="Wingdings"/>
                <a:sym typeface="Wingdings"/>
              </a:rPr>
              <a:t></a:t>
            </a:r>
            <a:r>
              <a:rPr lang="en-US" sz="1600" baseline="-5999" dirty="0" smtClean="0">
                <a:solidFill>
                  <a:schemeClr val="bg1"/>
                </a:solidFill>
                <a:latin typeface="Gill Sans"/>
                <a:cs typeface="Gill Sans"/>
              </a:rPr>
              <a:t> </a:t>
            </a:r>
            <a:r>
              <a:rPr sz="1600" dirty="0" smtClean="0">
                <a:solidFill>
                  <a:schemeClr val="bg1"/>
                </a:solidFill>
                <a:latin typeface="Gill Sans"/>
                <a:cs typeface="Gill Sans"/>
              </a:rPr>
              <a:t>yr</a:t>
            </a:r>
            <a:r>
              <a:rPr lang="en-US" sz="1600" baseline="30000" dirty="0" smtClean="0">
                <a:solidFill>
                  <a:schemeClr val="bg1"/>
                </a:solidFill>
                <a:latin typeface="Gill Sans"/>
                <a:cs typeface="Gill Sans"/>
              </a:rPr>
              <a:t>-1</a:t>
            </a:r>
            <a:r>
              <a:rPr lang="en-US" sz="1600" dirty="0" smtClean="0">
                <a:solidFill>
                  <a:schemeClr val="bg1"/>
                </a:solidFill>
                <a:latin typeface="Gill Sans"/>
                <a:cs typeface="Gill Sans"/>
              </a:rPr>
              <a:t>)</a:t>
            </a:r>
            <a:endParaRPr sz="1600" dirty="0">
              <a:solidFill>
                <a:schemeClr val="bg1"/>
              </a:solidFill>
              <a:latin typeface="Gill Sans"/>
              <a:cs typeface="Gill Sans"/>
            </a:endParaRPr>
          </a:p>
          <a:p>
            <a:pPr marL="339223" indent="-339223" algn="l">
              <a:lnSpc>
                <a:spcPct val="110000"/>
              </a:lnSpc>
              <a:buSzPct val="75000"/>
              <a:buChar char="•"/>
              <a:defRPr sz="2800"/>
            </a:pPr>
            <a:r>
              <a:rPr sz="1600" dirty="0">
                <a:solidFill>
                  <a:schemeClr val="bg1"/>
                </a:solidFill>
                <a:latin typeface="Gill Sans"/>
                <a:cs typeface="Gill Sans"/>
              </a:rPr>
              <a:t>Expected to evolve </a:t>
            </a:r>
            <a:r>
              <a:rPr lang="en-US" sz="1600" dirty="0">
                <a:solidFill>
                  <a:schemeClr val="bg1"/>
                </a:solidFill>
                <a:latin typeface="Gill Sans"/>
                <a:cs typeface="Gill Sans"/>
              </a:rPr>
              <a:t>in</a:t>
            </a:r>
            <a:r>
              <a:rPr sz="1600" dirty="0">
                <a:solidFill>
                  <a:schemeClr val="bg1"/>
                </a:solidFill>
                <a:latin typeface="Gill Sans"/>
                <a:cs typeface="Gill Sans"/>
              </a:rPr>
              <a:t>to today’s </a:t>
            </a:r>
            <a:r>
              <a:rPr lang="en-US" sz="1600" dirty="0" smtClean="0">
                <a:solidFill>
                  <a:schemeClr val="bg1"/>
                </a:solidFill>
                <a:latin typeface="Gill Sans"/>
                <a:cs typeface="Gill Sans"/>
              </a:rPr>
              <a:t>elliptical galaxie</a:t>
            </a:r>
            <a:r>
              <a:rPr sz="1600" dirty="0" smtClean="0">
                <a:solidFill>
                  <a:schemeClr val="bg1"/>
                </a:solidFill>
                <a:latin typeface="Gill Sans"/>
                <a:cs typeface="Gill Sans"/>
              </a:rPr>
              <a:t>s</a:t>
            </a:r>
            <a:r>
              <a:rPr lang="en-US" sz="1600" dirty="0">
                <a:solidFill>
                  <a:schemeClr val="bg1"/>
                </a:solidFill>
                <a:latin typeface="Gill Sans"/>
                <a:cs typeface="Gill Sans"/>
              </a:rPr>
              <a:t>;</a:t>
            </a:r>
            <a:r>
              <a:rPr sz="1600" dirty="0" smtClean="0">
                <a:solidFill>
                  <a:schemeClr val="bg1"/>
                </a:solidFill>
                <a:latin typeface="Gill Sans"/>
                <a:cs typeface="Gill Sans"/>
              </a:rPr>
              <a:t> </a:t>
            </a:r>
            <a:r>
              <a:rPr sz="1600" dirty="0">
                <a:solidFill>
                  <a:schemeClr val="bg1"/>
                </a:solidFill>
                <a:latin typeface="Gill Sans"/>
                <a:cs typeface="Gill Sans"/>
              </a:rPr>
              <a:t>most </a:t>
            </a:r>
            <a:r>
              <a:rPr sz="1600" dirty="0" smtClean="0">
                <a:solidFill>
                  <a:schemeClr val="bg1"/>
                </a:solidFill>
                <a:latin typeface="Gill Sans"/>
                <a:cs typeface="Gill Sans"/>
              </a:rPr>
              <a:t>stars </a:t>
            </a:r>
            <a:r>
              <a:rPr sz="1600" dirty="0">
                <a:solidFill>
                  <a:schemeClr val="bg1"/>
                </a:solidFill>
                <a:latin typeface="Gill Sans"/>
                <a:cs typeface="Gill Sans"/>
              </a:rPr>
              <a:t>formed </a:t>
            </a:r>
            <a:r>
              <a:rPr lang="en-US" sz="1600" dirty="0">
                <a:solidFill>
                  <a:schemeClr val="bg1"/>
                </a:solidFill>
                <a:latin typeface="Gill Sans"/>
                <a:cs typeface="Gill Sans"/>
              </a:rPr>
              <a:t>in</a:t>
            </a:r>
            <a:r>
              <a:rPr sz="1600" dirty="0">
                <a:solidFill>
                  <a:schemeClr val="bg1"/>
                </a:solidFill>
                <a:latin typeface="Gill Sans"/>
                <a:cs typeface="Gill Sans"/>
              </a:rPr>
              <a:t> </a:t>
            </a:r>
            <a:r>
              <a:rPr lang="en-US" sz="1600" dirty="0" smtClean="0">
                <a:solidFill>
                  <a:schemeClr val="bg1"/>
                </a:solidFill>
                <a:latin typeface="Gill Sans"/>
                <a:cs typeface="Gill Sans"/>
              </a:rPr>
              <a:t>(early) </a:t>
            </a:r>
            <a:r>
              <a:rPr sz="1600" dirty="0" smtClean="0">
                <a:solidFill>
                  <a:schemeClr val="bg1"/>
                </a:solidFill>
                <a:latin typeface="Gill Sans"/>
                <a:cs typeface="Gill Sans"/>
              </a:rPr>
              <a:t>starburst</a:t>
            </a:r>
            <a:r>
              <a:rPr lang="en-US" sz="1600" dirty="0">
                <a:solidFill>
                  <a:schemeClr val="bg1"/>
                </a:solidFill>
                <a:latin typeface="Gill Sans"/>
                <a:cs typeface="Gill Sans"/>
              </a:rPr>
              <a:t>(s</a:t>
            </a:r>
            <a:r>
              <a:rPr lang="en-US" sz="1600" dirty="0" smtClean="0">
                <a:solidFill>
                  <a:schemeClr val="bg1"/>
                </a:solidFill>
                <a:latin typeface="Gill Sans"/>
                <a:cs typeface="Gill Sans"/>
              </a:rPr>
              <a:t>)</a:t>
            </a:r>
            <a:endParaRPr lang="en-US" sz="1600" dirty="0">
              <a:solidFill>
                <a:schemeClr val="bg1"/>
              </a:solidFill>
              <a:latin typeface="Gill Sans"/>
              <a:cs typeface="Gill Sans"/>
            </a:endParaRPr>
          </a:p>
          <a:p>
            <a:pPr marL="339223" indent="-339223">
              <a:lnSpc>
                <a:spcPct val="110000"/>
              </a:lnSpc>
              <a:buSzPct val="75000"/>
              <a:buChar char="•"/>
              <a:defRPr sz="2800"/>
            </a:pPr>
            <a:r>
              <a:rPr lang="en-US" sz="1600" dirty="0">
                <a:solidFill>
                  <a:schemeClr val="bg1"/>
                </a:solidFill>
                <a:latin typeface="Gill Sans"/>
                <a:cs typeface="Gill Sans"/>
              </a:rPr>
              <a:t>Severe dust obscuration (A</a:t>
            </a:r>
            <a:r>
              <a:rPr lang="en-US" sz="1600" i="1" baseline="-25000" dirty="0">
                <a:solidFill>
                  <a:schemeClr val="bg1"/>
                </a:solidFill>
                <a:latin typeface="Gill Sans"/>
                <a:cs typeface="Gill Sans"/>
              </a:rPr>
              <a:t>V</a:t>
            </a:r>
            <a:r>
              <a:rPr lang="en-US" sz="1600" dirty="0">
                <a:solidFill>
                  <a:schemeClr val="bg1"/>
                </a:solidFill>
                <a:latin typeface="Gill Sans"/>
                <a:cs typeface="Gill Sans"/>
              </a:rPr>
              <a:t> &gt; 100; </a:t>
            </a:r>
            <a:r>
              <a:rPr lang="en-US" sz="1000" b="1" dirty="0">
                <a:solidFill>
                  <a:schemeClr val="bg1"/>
                </a:solidFill>
                <a:latin typeface="Gill Sans"/>
                <a:cs typeface="Gill Sans"/>
              </a:rPr>
              <a:t>e.g. Simpson et al. 2017, ApJ, 844, L10</a:t>
            </a:r>
            <a:r>
              <a:rPr lang="en-US" sz="1600" dirty="0">
                <a:solidFill>
                  <a:schemeClr val="bg1"/>
                </a:solidFill>
                <a:latin typeface="Gill Sans"/>
                <a:cs typeface="Gill Sans"/>
              </a:rPr>
              <a:t>) prevents using UV/optical/</a:t>
            </a:r>
            <a:r>
              <a:rPr lang="en-US" sz="1600" dirty="0" smtClean="0">
                <a:solidFill>
                  <a:schemeClr val="bg1"/>
                </a:solidFill>
                <a:latin typeface="Gill Sans"/>
                <a:cs typeface="Gill Sans"/>
              </a:rPr>
              <a:t>IR!</a:t>
            </a:r>
            <a:endParaRPr sz="1600" dirty="0">
              <a:solidFill>
                <a:schemeClr val="bg1"/>
              </a:solidFill>
              <a:latin typeface="Gill Sans"/>
              <a:cs typeface="Gill Sans"/>
            </a:endParaRPr>
          </a:p>
        </p:txBody>
      </p:sp>
      <p:sp useBgFill="1">
        <p:nvSpPr>
          <p:cNvPr id="6" name="Frame 5"/>
          <p:cNvSpPr/>
          <p:nvPr/>
        </p:nvSpPr>
        <p:spPr>
          <a:xfrm>
            <a:off x="485214" y="2420249"/>
            <a:ext cx="4146315" cy="1464809"/>
          </a:xfrm>
          <a:prstGeom prst="frame">
            <a:avLst>
              <a:gd name="adj1" fmla="val 2697"/>
            </a:avLst>
          </a:prstGeom>
          <a:ln>
            <a:solidFill>
              <a:schemeClr val="accent2">
                <a:lumMod val="75000"/>
              </a:schemeClr>
            </a:solidFill>
          </a:ln>
          <a:effectLst>
            <a:glow rad="101600">
              <a:schemeClr val="accent2">
                <a:alpha val="5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578943" y="2532317"/>
            <a:ext cx="4015236" cy="147732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Submillimeter galaxies</a:t>
            </a:r>
          </a:p>
          <a:p>
            <a:pPr algn="ctr"/>
            <a:endPar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endParaRP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rPr>
              <a:t>(SMGs)</a:t>
            </a:r>
          </a:p>
          <a:p>
            <a:pPr algn="ct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753465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1960"/>
            <a:ext cx="5162954" cy="681404"/>
          </a:xfrm>
        </p:spPr>
        <p:txBody>
          <a:bodyPr>
            <a:normAutofit/>
          </a:bodyPr>
          <a:lstStyle/>
          <a:p>
            <a:r>
              <a:rPr lang="en-US" sz="2800" dirty="0" smtClean="0">
                <a:solidFill>
                  <a:srgbClr val="FFE7A2"/>
                </a:solidFill>
                <a:latin typeface="Britannic Bold"/>
                <a:cs typeface="Britannic Bold"/>
              </a:rPr>
              <a:t>Does light trace mass?</a:t>
            </a:r>
            <a:endParaRPr lang="en-US" sz="2800" dirty="0">
              <a:solidFill>
                <a:srgbClr val="FFE7A2"/>
              </a:solidFill>
              <a:latin typeface="Britannic Bold"/>
              <a:cs typeface="Britannic Bold"/>
            </a:endParaRPr>
          </a:p>
        </p:txBody>
      </p:sp>
      <p:pic>
        <p:nvPicPr>
          <p:cNvPr id="8" name="Picture 7" descr="EarthNight.png"/>
          <p:cNvPicPr>
            <a:picLocks noChangeAspect="1"/>
          </p:cNvPicPr>
          <p:nvPr/>
        </p:nvPicPr>
        <p:blipFill rotWithShape="1">
          <a:blip r:embed="rId3">
            <a:extLst>
              <a:ext uri="{28A0092B-C50C-407E-A947-70E740481C1C}">
                <a14:useLocalDpi xmlns:a14="http://schemas.microsoft.com/office/drawing/2010/main" val="0"/>
              </a:ext>
            </a:extLst>
          </a:blip>
          <a:srcRect l="12048" r="9933"/>
          <a:stretch/>
        </p:blipFill>
        <p:spPr>
          <a:xfrm>
            <a:off x="0" y="996093"/>
            <a:ext cx="6068306" cy="3923999"/>
          </a:xfrm>
          <a:prstGeom prst="rect">
            <a:avLst/>
          </a:prstGeom>
        </p:spPr>
      </p:pic>
      <p:sp>
        <p:nvSpPr>
          <p:cNvPr id="5" name="TextBox 4"/>
          <p:cNvSpPr txBox="1"/>
          <p:nvPr/>
        </p:nvSpPr>
        <p:spPr>
          <a:xfrm>
            <a:off x="9771" y="4908685"/>
            <a:ext cx="7650439" cy="246221"/>
          </a:xfrm>
          <a:prstGeom prst="rect">
            <a:avLst/>
          </a:prstGeom>
          <a:noFill/>
        </p:spPr>
        <p:txBody>
          <a:bodyPr wrap="square" rtlCol="0">
            <a:spAutoFit/>
          </a:bodyPr>
          <a:lstStyle/>
          <a:p>
            <a:r>
              <a:rPr lang="en-US" sz="1000" b="1" dirty="0" smtClean="0">
                <a:solidFill>
                  <a:srgbClr val="FFE7A2"/>
                </a:solidFill>
                <a:latin typeface="Gill Sans"/>
                <a:cs typeface="Gill Sans"/>
              </a:rPr>
              <a:t>NASA Earth Observatory image by Joshua Stevens, using Suomi-NPP VIIRS data from Miguel Román, NASA GSFC</a:t>
            </a:r>
            <a:endParaRPr lang="en-US" sz="1000" b="1" dirty="0">
              <a:solidFill>
                <a:srgbClr val="FFE7A2"/>
              </a:solidFill>
              <a:latin typeface="Gill Sans"/>
              <a:cs typeface="Gill Sans"/>
            </a:endParaRPr>
          </a:p>
        </p:txBody>
      </p:sp>
      <p:sp>
        <p:nvSpPr>
          <p:cNvPr id="9" name="TextBox 8"/>
          <p:cNvSpPr txBox="1"/>
          <p:nvPr/>
        </p:nvSpPr>
        <p:spPr>
          <a:xfrm>
            <a:off x="6293647" y="878275"/>
            <a:ext cx="2747638" cy="553998"/>
          </a:xfrm>
          <a:prstGeom prst="rect">
            <a:avLst/>
          </a:prstGeom>
          <a:noFill/>
        </p:spPr>
        <p:txBody>
          <a:bodyPr wrap="square" rtlCol="0">
            <a:spAutoFit/>
          </a:bodyPr>
          <a:lstStyle/>
          <a:p>
            <a:pPr algn="r"/>
            <a:r>
              <a:rPr lang="en-US" sz="1000" b="1" dirty="0">
                <a:solidFill>
                  <a:srgbClr val="FFE7A2"/>
                </a:solidFill>
                <a:latin typeface="Gill Sans"/>
                <a:cs typeface="Gill Sans"/>
              </a:rPr>
              <a:t>A</a:t>
            </a:r>
            <a:r>
              <a:rPr lang="en-US" sz="1000" b="1" dirty="0" smtClean="0">
                <a:solidFill>
                  <a:srgbClr val="FFE7A2"/>
                </a:solidFill>
                <a:latin typeface="Gill Sans"/>
                <a:cs typeface="Gill Sans"/>
              </a:rPr>
              <a:t>rtist’s impression of a</a:t>
            </a:r>
          </a:p>
          <a:p>
            <a:pPr algn="r"/>
            <a:r>
              <a:rPr lang="en-US" sz="1000" b="1" dirty="0" smtClean="0">
                <a:solidFill>
                  <a:srgbClr val="FFE7A2"/>
                </a:solidFill>
                <a:latin typeface="Gill Sans"/>
                <a:cs typeface="Gill Sans"/>
              </a:rPr>
              <a:t>distant starburst galaxy.</a:t>
            </a:r>
          </a:p>
          <a:p>
            <a:pPr algn="r"/>
            <a:r>
              <a:rPr lang="en-US" sz="1000" b="1" dirty="0" smtClean="0">
                <a:solidFill>
                  <a:srgbClr val="FFE7A2"/>
                </a:solidFill>
                <a:latin typeface="Gill Sans"/>
                <a:cs typeface="Gill Sans"/>
              </a:rPr>
              <a:t>Credit: ESO/M. Kornmesser</a:t>
            </a:r>
            <a:endParaRPr lang="en-US" sz="1000" b="1" dirty="0">
              <a:solidFill>
                <a:srgbClr val="FFE7A2"/>
              </a:solidFill>
              <a:latin typeface="Gill Sans"/>
              <a:cs typeface="Gill Sans"/>
            </a:endParaRPr>
          </a:p>
        </p:txBody>
      </p:sp>
      <p:pic>
        <p:nvPicPr>
          <p:cNvPr id="12" name="Picture 11" descr="eso1817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269" y="0"/>
            <a:ext cx="1371731" cy="972000"/>
          </a:xfrm>
          <a:prstGeom prst="rect">
            <a:avLst/>
          </a:prstGeom>
        </p:spPr>
      </p:pic>
      <p:pic>
        <p:nvPicPr>
          <p:cNvPr id="13" name="Picture 12" descr="eso1817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194" y="0"/>
            <a:ext cx="1337806" cy="972000"/>
          </a:xfrm>
          <a:prstGeom prst="rect">
            <a:avLst/>
          </a:prstGeom>
        </p:spPr>
      </p:pic>
    </p:spTree>
    <p:extLst>
      <p:ext uri="{BB962C8B-B14F-4D97-AF65-F5344CB8AC3E}">
        <p14:creationId xmlns:p14="http://schemas.microsoft.com/office/powerpoint/2010/main" val="2656779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4826" y="37359"/>
            <a:ext cx="8454348" cy="2923131"/>
          </a:xfrm>
        </p:spPr>
        <p:txBody>
          <a:bodyPr>
            <a:noAutofit/>
          </a:bodyPr>
          <a:lstStyle/>
          <a:p>
            <a:r>
              <a:rPr lang="en-US" sz="2800" dirty="0" smtClean="0">
                <a:solidFill>
                  <a:srgbClr val="FFE7A2"/>
                </a:solidFill>
                <a:latin typeface="Britannic Bold"/>
                <a:cs typeface="Britannic Bold"/>
              </a:rPr>
              <a:t>The project:</a:t>
            </a:r>
            <a:br>
              <a:rPr lang="en-US" sz="2800" dirty="0" smtClean="0">
                <a:solidFill>
                  <a:srgbClr val="FFE7A2"/>
                </a:solidFill>
                <a:latin typeface="Britannic Bold"/>
                <a:cs typeface="Britannic Bold"/>
              </a:rPr>
            </a:br>
            <a:r>
              <a:rPr lang="en-US" sz="2800" dirty="0">
                <a:solidFill>
                  <a:srgbClr val="FFE7A2"/>
                </a:solidFill>
                <a:latin typeface="Britannic Bold"/>
                <a:cs typeface="Britannic Bold"/>
              </a:rPr>
              <a:t/>
            </a:r>
            <a:br>
              <a:rPr lang="en-US" sz="2800" dirty="0">
                <a:solidFill>
                  <a:srgbClr val="FFE7A2"/>
                </a:solidFill>
                <a:latin typeface="Britannic Bold"/>
                <a:cs typeface="Britannic Bold"/>
              </a:rPr>
            </a:br>
            <a:r>
              <a:rPr lang="en-US" sz="2800" dirty="0" smtClean="0">
                <a:solidFill>
                  <a:srgbClr val="FFE7A2"/>
                </a:solidFill>
                <a:latin typeface="Britannic Bold"/>
                <a:cs typeface="Britannic Bold"/>
              </a:rPr>
              <a:t>Use C and O isotopes to probe the prevailing IMF</a:t>
            </a:r>
            <a:br>
              <a:rPr lang="en-US" sz="2800" dirty="0" smtClean="0">
                <a:solidFill>
                  <a:srgbClr val="FFE7A2"/>
                </a:solidFill>
                <a:latin typeface="Britannic Bold"/>
                <a:cs typeface="Britannic Bold"/>
              </a:rPr>
            </a:br>
            <a:r>
              <a:rPr lang="en-US" sz="2800" dirty="0" smtClean="0">
                <a:solidFill>
                  <a:srgbClr val="FFE7A2"/>
                </a:solidFill>
                <a:latin typeface="Britannic Bold"/>
                <a:cs typeface="Britannic Bold"/>
              </a:rPr>
              <a:t>in dust-enshrouded starburst galaxies</a:t>
            </a:r>
            <a:br>
              <a:rPr lang="en-US" sz="2800" dirty="0" smtClean="0">
                <a:solidFill>
                  <a:srgbClr val="FFE7A2"/>
                </a:solidFill>
                <a:latin typeface="Britannic Bold"/>
                <a:cs typeface="Britannic Bold"/>
              </a:rPr>
            </a:br>
            <a:r>
              <a:rPr lang="en-US" sz="800" dirty="0" smtClean="0">
                <a:solidFill>
                  <a:srgbClr val="FFE7A2"/>
                </a:solidFill>
                <a:latin typeface="Britannic Bold"/>
                <a:cs typeface="Britannic Bold"/>
              </a:rPr>
              <a:t/>
            </a:r>
            <a:br>
              <a:rPr lang="en-US" sz="800" dirty="0" smtClean="0">
                <a:solidFill>
                  <a:srgbClr val="FFE7A2"/>
                </a:solidFill>
                <a:latin typeface="Britannic Bold"/>
                <a:cs typeface="Britannic Bold"/>
              </a:rPr>
            </a:br>
            <a:r>
              <a:rPr lang="en-US" sz="1600" dirty="0" smtClean="0">
                <a:solidFill>
                  <a:srgbClr val="FFE7A2"/>
                </a:solidFill>
                <a:latin typeface="Britannic Bold"/>
                <a:cs typeface="Britannic Bold"/>
              </a:rPr>
              <a:t> </a:t>
            </a:r>
            <a:r>
              <a:rPr lang="en-US" sz="1600" b="1" dirty="0" smtClean="0">
                <a:solidFill>
                  <a:srgbClr val="FFE7A2"/>
                </a:solidFill>
                <a:latin typeface="Gill Sans"/>
                <a:cs typeface="Gill Sans"/>
              </a:rPr>
              <a:t>(Romano et al. 2017, MNRAS, 470, 401; Zhang, DR et al. 2018, Nature, 558, 260)</a:t>
            </a:r>
            <a:br>
              <a:rPr lang="en-US" sz="1600" b="1" dirty="0" smtClean="0">
                <a:solidFill>
                  <a:srgbClr val="FFE7A2"/>
                </a:solidFill>
                <a:latin typeface="Gill Sans"/>
                <a:cs typeface="Gill Sans"/>
              </a:rPr>
            </a:br>
            <a:endParaRPr lang="en-US" sz="1600" b="1" dirty="0">
              <a:solidFill>
                <a:srgbClr val="FFE7A2"/>
              </a:solidFill>
              <a:latin typeface="Gill Sans"/>
              <a:cs typeface="Gill Sans"/>
            </a:endParaRPr>
          </a:p>
        </p:txBody>
      </p:sp>
      <p:sp>
        <p:nvSpPr>
          <p:cNvPr id="10" name="Shape 123"/>
          <p:cNvSpPr/>
          <p:nvPr/>
        </p:nvSpPr>
        <p:spPr>
          <a:xfrm>
            <a:off x="171430" y="2901172"/>
            <a:ext cx="8222185" cy="136960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285750" indent="-285750">
              <a:lnSpc>
                <a:spcPct val="200000"/>
              </a:lnSpc>
              <a:buSzPct val="75000"/>
              <a:buFont typeface="Arial"/>
              <a:buChar char="•"/>
              <a:defRPr sz="2800"/>
            </a:pPr>
            <a:r>
              <a:rPr lang="en-US" sz="1600" dirty="0" smtClean="0">
                <a:solidFill>
                  <a:schemeClr val="bg1"/>
                </a:solidFill>
                <a:latin typeface="Gill Sans"/>
                <a:cs typeface="Gill Sans"/>
              </a:rPr>
              <a:t>Observe CNO bearing molecules in the ISM at millimeter/submillimeter wavelengths</a:t>
            </a:r>
            <a:endParaRPr sz="1600" dirty="0">
              <a:solidFill>
                <a:schemeClr val="bg1"/>
              </a:solidFill>
              <a:latin typeface="Gill Sans"/>
              <a:cs typeface="Gill Sans"/>
            </a:endParaRPr>
          </a:p>
          <a:p>
            <a:pPr marL="285750" indent="-285750" algn="r">
              <a:lnSpc>
                <a:spcPct val="200000"/>
              </a:lnSpc>
              <a:buSzPct val="75000"/>
              <a:buFont typeface="Arial"/>
              <a:buChar char="•"/>
              <a:defRPr sz="2800"/>
            </a:pPr>
            <a:r>
              <a:rPr lang="en-US" sz="1600" dirty="0" smtClean="0">
                <a:solidFill>
                  <a:schemeClr val="bg1"/>
                </a:solidFill>
                <a:latin typeface="Gill Sans"/>
                <a:cs typeface="Gill Sans"/>
              </a:rPr>
              <a:t>These, in principle, provide the best </a:t>
            </a:r>
            <a:r>
              <a:rPr lang="en-US" sz="1600" i="1" dirty="0" smtClean="0">
                <a:solidFill>
                  <a:schemeClr val="bg1"/>
                </a:solidFill>
                <a:latin typeface="Gill Sans"/>
                <a:cs typeface="Gill Sans"/>
              </a:rPr>
              <a:t>indirect</a:t>
            </a:r>
            <a:r>
              <a:rPr lang="en-US" sz="1600" dirty="0" smtClean="0">
                <a:solidFill>
                  <a:schemeClr val="bg1"/>
                </a:solidFill>
                <a:latin typeface="Gill Sans"/>
                <a:cs typeface="Gill Sans"/>
              </a:rPr>
              <a:t> evidence for IMF variations</a:t>
            </a:r>
            <a:r>
              <a:rPr lang="en-US" sz="1600" dirty="0">
                <a:solidFill>
                  <a:schemeClr val="bg1"/>
                </a:solidFill>
                <a:latin typeface="Gill Sans"/>
                <a:cs typeface="Gill Sans"/>
              </a:rPr>
              <a:t> </a:t>
            </a:r>
            <a:r>
              <a:rPr lang="en-US" sz="1000" b="1" dirty="0" smtClean="0">
                <a:solidFill>
                  <a:schemeClr val="bg1"/>
                </a:solidFill>
                <a:latin typeface="Gill Sans"/>
                <a:cs typeface="Gill Sans"/>
              </a:rPr>
              <a:t>(Henkel &amp; Mauersberger 1993, A&amp;A, 274, 730; Papadopoulos et al. 2014, ApJ, 788, 153)</a:t>
            </a:r>
          </a:p>
        </p:txBody>
      </p:sp>
    </p:spTree>
    <p:extLst>
      <p:ext uri="{BB962C8B-B14F-4D97-AF65-F5344CB8AC3E}">
        <p14:creationId xmlns:p14="http://schemas.microsoft.com/office/powerpoint/2010/main" val="1404745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C5689"/>
        </a:solidFill>
        <a:effectLst/>
      </p:bgPr>
    </p:bg>
    <p:spTree>
      <p:nvGrpSpPr>
        <p:cNvPr id="1" name=""/>
        <p:cNvGrpSpPr/>
        <p:nvPr/>
      </p:nvGrpSpPr>
      <p:grpSpPr>
        <a:xfrm>
          <a:off x="0" y="0"/>
          <a:ext cx="0" cy="0"/>
          <a:chOff x="0" y="0"/>
          <a:chExt cx="0" cy="0"/>
        </a:xfrm>
      </p:grpSpPr>
      <p:pic>
        <p:nvPicPr>
          <p:cNvPr id="4" name="Picture 3" descr="alma_dus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2" y="3641949"/>
            <a:ext cx="4320000" cy="1417500"/>
          </a:xfrm>
          <a:prstGeom prst="rect">
            <a:avLst/>
          </a:prstGeom>
          <a:ln>
            <a:noFill/>
          </a:ln>
          <a:effectLst>
            <a:softEdge rad="112500"/>
          </a:effectLst>
        </p:spPr>
      </p:pic>
      <p:sp>
        <p:nvSpPr>
          <p:cNvPr id="5" name="Title 1"/>
          <p:cNvSpPr>
            <a:spLocks noGrp="1"/>
          </p:cNvSpPr>
          <p:nvPr>
            <p:ph type="title"/>
          </p:nvPr>
        </p:nvSpPr>
        <p:spPr>
          <a:xfrm>
            <a:off x="121391" y="211960"/>
            <a:ext cx="8889545" cy="681404"/>
          </a:xfrm>
        </p:spPr>
        <p:txBody>
          <a:bodyPr>
            <a:normAutofit/>
          </a:bodyPr>
          <a:lstStyle/>
          <a:p>
            <a:r>
              <a:rPr lang="en-US" sz="2800" dirty="0" smtClean="0">
                <a:solidFill>
                  <a:srgbClr val="FFB6D3"/>
                </a:solidFill>
                <a:latin typeface="Britannic Bold"/>
                <a:cs typeface="Britannic Bold"/>
              </a:rPr>
              <a:t>Our ALMA observations: </a:t>
            </a:r>
            <a:r>
              <a:rPr lang="en-US" sz="2000" dirty="0" smtClean="0">
                <a:solidFill>
                  <a:srgbClr val="FFB6D3"/>
                </a:solidFill>
                <a:latin typeface="Britannic Bold"/>
                <a:cs typeface="Britannic Bold"/>
              </a:rPr>
              <a:t>a sample of four strongly lensed SMGs</a:t>
            </a:r>
            <a:endParaRPr lang="en-US" sz="2000" dirty="0">
              <a:solidFill>
                <a:srgbClr val="FFB6D3"/>
              </a:solidFill>
              <a:latin typeface="Britannic Bold"/>
              <a:cs typeface="Britannic Bold"/>
            </a:endParaRPr>
          </a:p>
        </p:txBody>
      </p:sp>
      <p:pic>
        <p:nvPicPr>
          <p:cNvPr id="6" name="Picture 5" descr="lens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90" y="790639"/>
            <a:ext cx="4125657" cy="3095993"/>
          </a:xfrm>
          <a:prstGeom prst="rect">
            <a:avLst/>
          </a:prstGeom>
          <a:ln>
            <a:noFill/>
          </a:ln>
          <a:effectLst>
            <a:softEdge rad="381000"/>
          </a:effectLst>
        </p:spPr>
      </p:pic>
      <p:pic>
        <p:nvPicPr>
          <p:cNvPr id="7" name="Picture 6" descr="Ivison_EDfig4.pdf"/>
          <p:cNvPicPr>
            <a:picLocks noChangeAspect="1"/>
          </p:cNvPicPr>
          <p:nvPr/>
        </p:nvPicPr>
        <p:blipFill rotWithShape="1">
          <a:blip r:embed="rId5">
            <a:extLst>
              <a:ext uri="{28A0092B-C50C-407E-A947-70E740481C1C}">
                <a14:useLocalDpi xmlns:a14="http://schemas.microsoft.com/office/drawing/2010/main" val="0"/>
              </a:ext>
            </a:extLst>
          </a:blip>
          <a:srcRect t="50004"/>
          <a:stretch/>
        </p:blipFill>
        <p:spPr>
          <a:xfrm>
            <a:off x="4297766" y="3306035"/>
            <a:ext cx="4680000" cy="1694985"/>
          </a:xfrm>
          <a:prstGeom prst="rect">
            <a:avLst/>
          </a:prstGeom>
        </p:spPr>
      </p:pic>
      <p:sp>
        <p:nvSpPr>
          <p:cNvPr id="8" name="TextBox 7"/>
          <p:cNvSpPr txBox="1"/>
          <p:nvPr/>
        </p:nvSpPr>
        <p:spPr>
          <a:xfrm>
            <a:off x="9773" y="4908685"/>
            <a:ext cx="3631953" cy="246221"/>
          </a:xfrm>
          <a:prstGeom prst="rect">
            <a:avLst/>
          </a:prstGeom>
          <a:noFill/>
        </p:spPr>
        <p:txBody>
          <a:bodyPr wrap="square" rtlCol="0">
            <a:spAutoFit/>
          </a:bodyPr>
          <a:lstStyle/>
          <a:p>
            <a:r>
              <a:rPr lang="en-US" sz="1000" b="1" dirty="0" smtClean="0">
                <a:solidFill>
                  <a:schemeClr val="bg1"/>
                </a:solidFill>
                <a:latin typeface="Gill Sans"/>
                <a:cs typeface="Gill Sans"/>
              </a:rPr>
              <a:t>Image </a:t>
            </a:r>
            <a:r>
              <a:rPr lang="en-US" sz="1000" b="1" dirty="0">
                <a:solidFill>
                  <a:schemeClr val="bg1"/>
                </a:solidFill>
                <a:latin typeface="Gill Sans"/>
                <a:cs typeface="Gill Sans"/>
              </a:rPr>
              <a:t>c</a:t>
            </a:r>
            <a:r>
              <a:rPr lang="en-US" sz="1000" b="1" dirty="0" smtClean="0">
                <a:solidFill>
                  <a:schemeClr val="bg1"/>
                </a:solidFill>
                <a:latin typeface="Gill Sans"/>
                <a:cs typeface="Gill Sans"/>
              </a:rPr>
              <a:t>redit: P. Horálek/ESO</a:t>
            </a:r>
            <a:endParaRPr lang="en-US" sz="1000" b="1" dirty="0">
              <a:solidFill>
                <a:schemeClr val="bg1"/>
              </a:solidFill>
              <a:latin typeface="Gill Sans"/>
              <a:cs typeface="Gill Sans"/>
            </a:endParaRPr>
          </a:p>
        </p:txBody>
      </p:sp>
      <p:sp>
        <p:nvSpPr>
          <p:cNvPr id="9" name="TextBox 8"/>
          <p:cNvSpPr txBox="1"/>
          <p:nvPr/>
        </p:nvSpPr>
        <p:spPr>
          <a:xfrm>
            <a:off x="4715563" y="3259342"/>
            <a:ext cx="1008478" cy="400110"/>
          </a:xfrm>
          <a:prstGeom prst="rect">
            <a:avLst/>
          </a:prstGeom>
          <a:solidFill>
            <a:schemeClr val="tx1"/>
          </a:solidFill>
        </p:spPr>
        <p:txBody>
          <a:bodyPr wrap="square" rtlCol="0">
            <a:spAutoFit/>
          </a:bodyPr>
          <a:lstStyle/>
          <a:p>
            <a:r>
              <a:rPr lang="en-US" sz="1000" b="1" baseline="30000" dirty="0" smtClean="0">
                <a:solidFill>
                  <a:srgbClr val="FFFFFF"/>
                </a:solidFill>
              </a:rPr>
              <a:t>13</a:t>
            </a:r>
            <a:r>
              <a:rPr lang="en-US" sz="1000" b="1" dirty="0" smtClean="0">
                <a:solidFill>
                  <a:srgbClr val="FFFFFF"/>
                </a:solidFill>
              </a:rPr>
              <a:t>CO   </a:t>
            </a:r>
            <a:r>
              <a:rPr lang="en-US" sz="1000" b="1" i="1" dirty="0" smtClean="0">
                <a:solidFill>
                  <a:srgbClr val="FFFFFF"/>
                </a:solidFill>
              </a:rPr>
              <a:t>J</a:t>
            </a:r>
            <a:r>
              <a:rPr lang="en-US" sz="1000" b="1" dirty="0" smtClean="0">
                <a:solidFill>
                  <a:srgbClr val="FFFFFF"/>
                </a:solidFill>
              </a:rPr>
              <a:t> = 3 ➞ 2</a:t>
            </a:r>
          </a:p>
          <a:p>
            <a:r>
              <a:rPr lang="en-US" sz="1000" b="1" i="1" dirty="0" smtClean="0">
                <a:solidFill>
                  <a:srgbClr val="FFFFFF"/>
                </a:solidFill>
              </a:rPr>
              <a:t>SPT 0125−47</a:t>
            </a:r>
            <a:endParaRPr lang="en-US" sz="1000" b="1" i="1" dirty="0">
              <a:solidFill>
                <a:srgbClr val="FFFFFF"/>
              </a:solidFill>
            </a:endParaRPr>
          </a:p>
        </p:txBody>
      </p:sp>
      <p:sp>
        <p:nvSpPr>
          <p:cNvPr id="11" name="TextBox 10"/>
          <p:cNvSpPr txBox="1"/>
          <p:nvPr/>
        </p:nvSpPr>
        <p:spPr>
          <a:xfrm>
            <a:off x="7034379" y="3262318"/>
            <a:ext cx="1008478" cy="400110"/>
          </a:xfrm>
          <a:prstGeom prst="rect">
            <a:avLst/>
          </a:prstGeom>
          <a:solidFill>
            <a:schemeClr val="tx1"/>
          </a:solidFill>
        </p:spPr>
        <p:txBody>
          <a:bodyPr wrap="square" rtlCol="0">
            <a:spAutoFit/>
          </a:bodyPr>
          <a:lstStyle/>
          <a:p>
            <a:r>
              <a:rPr lang="en-US" sz="1000" b="1" dirty="0" smtClean="0">
                <a:solidFill>
                  <a:srgbClr val="FFFFFF"/>
                </a:solidFill>
              </a:rPr>
              <a:t>C</a:t>
            </a:r>
            <a:r>
              <a:rPr lang="en-US" sz="1000" b="1" baseline="30000" dirty="0" smtClean="0">
                <a:solidFill>
                  <a:srgbClr val="FFFFFF"/>
                </a:solidFill>
              </a:rPr>
              <a:t>18</a:t>
            </a:r>
            <a:r>
              <a:rPr lang="en-US" sz="1000" b="1" dirty="0" smtClean="0">
                <a:solidFill>
                  <a:srgbClr val="FFFFFF"/>
                </a:solidFill>
              </a:rPr>
              <a:t>O   </a:t>
            </a:r>
            <a:r>
              <a:rPr lang="en-US" sz="1000" b="1" i="1" dirty="0" smtClean="0">
                <a:solidFill>
                  <a:srgbClr val="FFFFFF"/>
                </a:solidFill>
              </a:rPr>
              <a:t>J</a:t>
            </a:r>
            <a:r>
              <a:rPr lang="en-US" sz="1000" b="1" dirty="0" smtClean="0">
                <a:solidFill>
                  <a:srgbClr val="FFFFFF"/>
                </a:solidFill>
              </a:rPr>
              <a:t> = 3 ➞ 2</a:t>
            </a:r>
          </a:p>
          <a:p>
            <a:r>
              <a:rPr lang="en-US" sz="1000" b="1" i="1" dirty="0" smtClean="0">
                <a:solidFill>
                  <a:srgbClr val="FFFFFF"/>
                </a:solidFill>
              </a:rPr>
              <a:t>SPT 0125−47</a:t>
            </a:r>
            <a:endParaRPr lang="en-US" sz="1000" b="1" i="1" dirty="0">
              <a:solidFill>
                <a:srgbClr val="FFFFFF"/>
              </a:solidFill>
            </a:endParaRPr>
          </a:p>
        </p:txBody>
      </p:sp>
      <p:sp>
        <p:nvSpPr>
          <p:cNvPr id="12" name="TextBox 11"/>
          <p:cNvSpPr txBox="1"/>
          <p:nvPr/>
        </p:nvSpPr>
        <p:spPr>
          <a:xfrm>
            <a:off x="4297767" y="2862999"/>
            <a:ext cx="4750520" cy="276999"/>
          </a:xfrm>
          <a:prstGeom prst="rect">
            <a:avLst/>
          </a:prstGeom>
          <a:noFill/>
        </p:spPr>
        <p:txBody>
          <a:bodyPr wrap="square" rtlCol="0">
            <a:spAutoFit/>
          </a:bodyPr>
          <a:lstStyle/>
          <a:p>
            <a:pPr algn="r"/>
            <a:r>
              <a:rPr lang="en-US" sz="1200" b="1" dirty="0" smtClean="0">
                <a:solidFill>
                  <a:schemeClr val="bg1"/>
                </a:solidFill>
                <a:latin typeface="Gill Sans"/>
                <a:cs typeface="Gill Sans"/>
              </a:rPr>
              <a:t>Maps from Zhang, DR, et al. (2018, Nature, 558, 260)</a:t>
            </a:r>
            <a:endParaRPr lang="en-US" sz="1200" b="1" dirty="0">
              <a:solidFill>
                <a:schemeClr val="bg1"/>
              </a:solidFill>
              <a:latin typeface="Gill Sans"/>
              <a:cs typeface="Gill Sans"/>
            </a:endParaRPr>
          </a:p>
        </p:txBody>
      </p:sp>
      <p:sp>
        <p:nvSpPr>
          <p:cNvPr id="13" name="Shape 123"/>
          <p:cNvSpPr/>
          <p:nvPr/>
        </p:nvSpPr>
        <p:spPr>
          <a:xfrm>
            <a:off x="3914564" y="960288"/>
            <a:ext cx="5133722" cy="15594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285750" indent="-285750">
              <a:lnSpc>
                <a:spcPct val="150000"/>
              </a:lnSpc>
              <a:buSzPct val="75000"/>
              <a:buFont typeface="Arial"/>
              <a:buChar char="•"/>
              <a:defRPr sz="2800"/>
            </a:pPr>
            <a:r>
              <a:rPr lang="en-US" sz="1600" dirty="0">
                <a:solidFill>
                  <a:schemeClr val="bg1"/>
                </a:solidFill>
                <a:latin typeface="Gill Sans"/>
                <a:cs typeface="Gill Sans"/>
              </a:rPr>
              <a:t>S</a:t>
            </a:r>
            <a:r>
              <a:rPr lang="en-US" sz="1600" dirty="0" smtClean="0">
                <a:solidFill>
                  <a:schemeClr val="bg1"/>
                </a:solidFill>
                <a:latin typeface="Gill Sans"/>
                <a:cs typeface="Gill Sans"/>
              </a:rPr>
              <a:t>trong CO emitters @ </a:t>
            </a:r>
            <a:r>
              <a:rPr lang="en-US" sz="1600" i="1" dirty="0" smtClean="0">
                <a:solidFill>
                  <a:schemeClr val="bg1"/>
                </a:solidFill>
                <a:latin typeface="Gill Sans"/>
                <a:cs typeface="Gill Sans"/>
              </a:rPr>
              <a:t>z </a:t>
            </a:r>
            <a:r>
              <a:rPr lang="en-US" sz="1600" dirty="0">
                <a:solidFill>
                  <a:schemeClr val="bg1"/>
                </a:solidFill>
                <a:latin typeface="Gill Sans"/>
                <a:cs typeface="Gill Sans"/>
              </a:rPr>
              <a:t>~ 2</a:t>
            </a:r>
            <a:r>
              <a:rPr lang="en-US" sz="1600" dirty="0" smtClean="0">
                <a:solidFill>
                  <a:schemeClr val="bg1"/>
                </a:solidFill>
                <a:latin typeface="Gill Sans"/>
                <a:cs typeface="Gill Sans"/>
              </a:rPr>
              <a:t>–4 </a:t>
            </a:r>
            <a:r>
              <a:rPr lang="en-US" sz="1600" dirty="0">
                <a:solidFill>
                  <a:schemeClr val="bg1"/>
                </a:solidFill>
                <a:latin typeface="Gill Sans"/>
                <a:cs typeface="Gill Sans"/>
              </a:rPr>
              <a:t>(</a:t>
            </a:r>
            <a:r>
              <a:rPr lang="en-US" sz="1600" dirty="0" smtClean="0">
                <a:solidFill>
                  <a:schemeClr val="bg1"/>
                </a:solidFill>
                <a:latin typeface="Gill Sans"/>
                <a:cs typeface="Gill Sans"/>
              </a:rPr>
              <a:t>universe 1.5–3 Gyr old)</a:t>
            </a:r>
          </a:p>
          <a:p>
            <a:pPr marL="285750" indent="-285750">
              <a:lnSpc>
                <a:spcPct val="150000"/>
              </a:lnSpc>
              <a:buSzPct val="75000"/>
              <a:buFont typeface="Arial"/>
              <a:buChar char="•"/>
              <a:defRPr sz="2800"/>
            </a:pPr>
            <a:r>
              <a:rPr sz="1600" dirty="0" smtClean="0">
                <a:solidFill>
                  <a:schemeClr val="bg1"/>
                </a:solidFill>
                <a:latin typeface="Gill Sans"/>
                <a:cs typeface="Gill Sans"/>
              </a:rPr>
              <a:t>SFR </a:t>
            </a:r>
            <a:r>
              <a:rPr sz="1600" dirty="0">
                <a:solidFill>
                  <a:schemeClr val="bg1"/>
                </a:solidFill>
                <a:latin typeface="Gill Sans"/>
                <a:cs typeface="Gill Sans"/>
              </a:rPr>
              <a:t>~ </a:t>
            </a:r>
            <a:r>
              <a:rPr lang="en-US" sz="1600" dirty="0" smtClean="0">
                <a:solidFill>
                  <a:schemeClr val="bg1"/>
                </a:solidFill>
                <a:latin typeface="Gill Sans"/>
                <a:cs typeface="Gill Sans"/>
              </a:rPr>
              <a:t>8</a:t>
            </a:r>
            <a:r>
              <a:rPr sz="1600" dirty="0" smtClean="0">
                <a:solidFill>
                  <a:schemeClr val="bg1"/>
                </a:solidFill>
                <a:latin typeface="Gill Sans"/>
                <a:cs typeface="Gill Sans"/>
              </a:rPr>
              <a:t>00</a:t>
            </a:r>
            <a:r>
              <a:rPr lang="en-US" sz="1600" dirty="0" smtClean="0">
                <a:solidFill>
                  <a:schemeClr val="bg1"/>
                </a:solidFill>
                <a:latin typeface="Gill Sans"/>
                <a:cs typeface="Gill Sans"/>
              </a:rPr>
              <a:t>–</a:t>
            </a:r>
            <a:r>
              <a:rPr lang="en-US" sz="1600" dirty="0">
                <a:solidFill>
                  <a:schemeClr val="bg1"/>
                </a:solidFill>
                <a:latin typeface="Gill Sans"/>
                <a:cs typeface="Gill Sans"/>
              </a:rPr>
              <a:t>2</a:t>
            </a:r>
            <a:r>
              <a:rPr sz="1600" dirty="0" smtClean="0">
                <a:solidFill>
                  <a:schemeClr val="bg1"/>
                </a:solidFill>
                <a:latin typeface="Gill Sans"/>
                <a:cs typeface="Gill Sans"/>
              </a:rPr>
              <a:t>000 M</a:t>
            </a:r>
            <a:r>
              <a:rPr lang="en-US" sz="1600" b="1" baseline="-25000" dirty="0">
                <a:solidFill>
                  <a:schemeClr val="bg1"/>
                </a:solidFill>
                <a:latin typeface="Wingdings"/>
                <a:ea typeface="Wingdings"/>
                <a:cs typeface="Wingdings"/>
                <a:sym typeface="Wingdings"/>
              </a:rPr>
              <a:t></a:t>
            </a:r>
            <a:r>
              <a:rPr lang="en-US" sz="1600" baseline="-5999" dirty="0" smtClean="0">
                <a:solidFill>
                  <a:schemeClr val="bg1"/>
                </a:solidFill>
                <a:latin typeface="Gill Sans"/>
                <a:cs typeface="Gill Sans"/>
              </a:rPr>
              <a:t> </a:t>
            </a:r>
            <a:r>
              <a:rPr sz="1600" dirty="0" smtClean="0">
                <a:solidFill>
                  <a:schemeClr val="bg1"/>
                </a:solidFill>
                <a:latin typeface="Gill Sans"/>
                <a:cs typeface="Gill Sans"/>
              </a:rPr>
              <a:t>yr</a:t>
            </a:r>
            <a:r>
              <a:rPr lang="en-US" sz="1600" baseline="30000" dirty="0" smtClean="0">
                <a:solidFill>
                  <a:schemeClr val="bg1"/>
                </a:solidFill>
                <a:latin typeface="Gill Sans"/>
                <a:cs typeface="Gill Sans"/>
              </a:rPr>
              <a:t>-1</a:t>
            </a:r>
            <a:endParaRPr lang="en-US" sz="1600" dirty="0" smtClean="0">
              <a:solidFill>
                <a:schemeClr val="bg1"/>
              </a:solidFill>
              <a:latin typeface="Gill Sans"/>
              <a:cs typeface="Gill Sans"/>
            </a:endParaRPr>
          </a:p>
          <a:p>
            <a:pPr marL="285750" indent="-285750">
              <a:lnSpc>
                <a:spcPct val="150000"/>
              </a:lnSpc>
              <a:buSzPct val="75000"/>
              <a:buFont typeface="Arial"/>
              <a:buChar char="•"/>
              <a:defRPr sz="2800"/>
            </a:pPr>
            <a:r>
              <a:rPr lang="en-US" sz="1600" i="1" dirty="0" smtClean="0">
                <a:solidFill>
                  <a:schemeClr val="bg1"/>
                </a:solidFill>
                <a:latin typeface="Gill Sans"/>
                <a:cs typeface="Gill Sans"/>
              </a:rPr>
              <a:t>M</a:t>
            </a:r>
            <a:r>
              <a:rPr lang="en-US" sz="1600" baseline="-25000" dirty="0">
                <a:solidFill>
                  <a:srgbClr val="FFFFFF"/>
                </a:solidFill>
                <a:latin typeface="Gill Sans"/>
                <a:cs typeface="Gill Sans"/>
              </a:rPr>
              <a:t>★</a:t>
            </a:r>
            <a:r>
              <a:rPr lang="en-US" sz="1600" dirty="0" smtClean="0">
                <a:solidFill>
                  <a:schemeClr val="bg1"/>
                </a:solidFill>
                <a:latin typeface="Gill Sans"/>
                <a:cs typeface="Gill Sans"/>
              </a:rPr>
              <a:t> ~ 10</a:t>
            </a:r>
            <a:r>
              <a:rPr lang="en-US" sz="1600" baseline="30000" dirty="0" smtClean="0">
                <a:solidFill>
                  <a:schemeClr val="bg1"/>
                </a:solidFill>
                <a:latin typeface="Gill Sans"/>
                <a:cs typeface="Gill Sans"/>
              </a:rPr>
              <a:t>11</a:t>
            </a:r>
            <a:r>
              <a:rPr lang="en-US" sz="1600" dirty="0" smtClean="0">
                <a:solidFill>
                  <a:schemeClr val="bg1"/>
                </a:solidFill>
                <a:latin typeface="Gill Sans"/>
                <a:cs typeface="Gill Sans"/>
              </a:rPr>
              <a:t> M</a:t>
            </a:r>
            <a:r>
              <a:rPr lang="en-US" sz="1600" b="1" baseline="-25000" dirty="0" smtClean="0">
                <a:solidFill>
                  <a:schemeClr val="bg1"/>
                </a:solidFill>
                <a:latin typeface="Wingdings"/>
                <a:ea typeface="Wingdings"/>
                <a:cs typeface="Wingdings"/>
                <a:sym typeface="Wingdings"/>
              </a:rPr>
              <a:t></a:t>
            </a:r>
          </a:p>
          <a:p>
            <a:pPr marL="285750" indent="-285750">
              <a:lnSpc>
                <a:spcPct val="150000"/>
              </a:lnSpc>
              <a:buSzPct val="75000"/>
              <a:buFont typeface="Arial"/>
              <a:buChar char="•"/>
              <a:defRPr sz="2800"/>
            </a:pPr>
            <a:r>
              <a:rPr lang="en-US" sz="1600" i="1" dirty="0" smtClean="0">
                <a:solidFill>
                  <a:schemeClr val="bg1"/>
                </a:solidFill>
                <a:latin typeface="Gill Sans"/>
                <a:ea typeface="Wingdings"/>
                <a:cs typeface="Gill Sans"/>
                <a:sym typeface="Wingdings"/>
              </a:rPr>
              <a:t>I</a:t>
            </a:r>
            <a:r>
              <a:rPr lang="en-US" sz="1600" dirty="0" smtClean="0">
                <a:solidFill>
                  <a:schemeClr val="bg1"/>
                </a:solidFill>
                <a:latin typeface="Gill Sans"/>
                <a:ea typeface="Wingdings"/>
                <a:cs typeface="Gill Sans"/>
                <a:sym typeface="Wingdings"/>
              </a:rPr>
              <a:t>(</a:t>
            </a:r>
            <a:r>
              <a:rPr lang="en-US" sz="1600" baseline="30000" dirty="0" smtClean="0">
                <a:solidFill>
                  <a:schemeClr val="bg1"/>
                </a:solidFill>
                <a:latin typeface="Gill Sans"/>
                <a:ea typeface="Wingdings"/>
                <a:cs typeface="Gill Sans"/>
                <a:sym typeface="Wingdings"/>
              </a:rPr>
              <a:t>13</a:t>
            </a:r>
            <a:r>
              <a:rPr lang="en-US" sz="1600" dirty="0" smtClean="0">
                <a:solidFill>
                  <a:schemeClr val="bg1"/>
                </a:solidFill>
                <a:latin typeface="Gill Sans"/>
                <a:ea typeface="Wingdings"/>
                <a:cs typeface="Gill Sans"/>
                <a:sym typeface="Wingdings"/>
              </a:rPr>
              <a:t>CO)/</a:t>
            </a:r>
            <a:r>
              <a:rPr lang="en-US" sz="1600" i="1" dirty="0" smtClean="0">
                <a:solidFill>
                  <a:schemeClr val="bg1"/>
                </a:solidFill>
                <a:latin typeface="Gill Sans"/>
                <a:ea typeface="Wingdings"/>
                <a:cs typeface="Gill Sans"/>
                <a:sym typeface="Wingdings"/>
              </a:rPr>
              <a:t>I</a:t>
            </a:r>
            <a:r>
              <a:rPr lang="en-US" sz="1600" dirty="0" smtClean="0">
                <a:solidFill>
                  <a:schemeClr val="bg1"/>
                </a:solidFill>
                <a:latin typeface="Gill Sans"/>
                <a:ea typeface="Wingdings"/>
                <a:cs typeface="Gill Sans"/>
                <a:sym typeface="Wingdings"/>
              </a:rPr>
              <a:t>(C</a:t>
            </a:r>
            <a:r>
              <a:rPr lang="en-US" sz="1600" baseline="30000" dirty="0" smtClean="0">
                <a:solidFill>
                  <a:schemeClr val="bg1"/>
                </a:solidFill>
                <a:latin typeface="Gill Sans"/>
                <a:ea typeface="Wingdings"/>
                <a:cs typeface="Gill Sans"/>
                <a:sym typeface="Wingdings"/>
              </a:rPr>
              <a:t>18</a:t>
            </a:r>
            <a:r>
              <a:rPr lang="en-US" sz="1600" dirty="0" smtClean="0">
                <a:solidFill>
                  <a:schemeClr val="bg1"/>
                </a:solidFill>
                <a:latin typeface="Gill Sans"/>
                <a:ea typeface="Wingdings"/>
                <a:cs typeface="Gill Sans"/>
                <a:sym typeface="Wingdings"/>
              </a:rPr>
              <a:t>O) ≃ </a:t>
            </a:r>
            <a:r>
              <a:rPr lang="en-US" sz="1600" baseline="30000" dirty="0" smtClean="0">
                <a:solidFill>
                  <a:schemeClr val="bg1"/>
                </a:solidFill>
                <a:latin typeface="Gill Sans"/>
                <a:ea typeface="Wingdings"/>
                <a:cs typeface="Gill Sans"/>
                <a:sym typeface="Wingdings"/>
              </a:rPr>
              <a:t>13</a:t>
            </a:r>
            <a:r>
              <a:rPr lang="en-US" sz="1600" dirty="0" smtClean="0">
                <a:solidFill>
                  <a:schemeClr val="bg1"/>
                </a:solidFill>
                <a:latin typeface="Gill Sans"/>
                <a:ea typeface="Wingdings"/>
                <a:cs typeface="Gill Sans"/>
                <a:sym typeface="Wingdings"/>
              </a:rPr>
              <a:t>CO/C</a:t>
            </a:r>
            <a:r>
              <a:rPr lang="en-US" sz="1600" baseline="30000" dirty="0" smtClean="0">
                <a:solidFill>
                  <a:schemeClr val="bg1"/>
                </a:solidFill>
                <a:latin typeface="Gill Sans"/>
                <a:ea typeface="Wingdings"/>
                <a:cs typeface="Gill Sans"/>
                <a:sym typeface="Wingdings"/>
              </a:rPr>
              <a:t>18</a:t>
            </a:r>
            <a:r>
              <a:rPr lang="en-US" sz="1600" dirty="0" smtClean="0">
                <a:solidFill>
                  <a:schemeClr val="bg1"/>
                </a:solidFill>
                <a:latin typeface="Gill Sans"/>
                <a:ea typeface="Wingdings"/>
                <a:cs typeface="Gill Sans"/>
                <a:sym typeface="Wingdings"/>
              </a:rPr>
              <a:t>O </a:t>
            </a:r>
            <a:r>
              <a:rPr lang="en-US" sz="1600" dirty="0">
                <a:solidFill>
                  <a:schemeClr val="bg1"/>
                </a:solidFill>
                <a:latin typeface="Gill Sans"/>
                <a:ea typeface="Wingdings"/>
                <a:cs typeface="Gill Sans"/>
                <a:sym typeface="Wingdings"/>
              </a:rPr>
              <a:t>≃ </a:t>
            </a:r>
            <a:r>
              <a:rPr lang="en-US" sz="1600" baseline="30000" dirty="0" smtClean="0">
                <a:solidFill>
                  <a:schemeClr val="bg1"/>
                </a:solidFill>
                <a:latin typeface="Gill Sans"/>
                <a:ea typeface="Wingdings"/>
                <a:cs typeface="Gill Sans"/>
                <a:sym typeface="Wingdings"/>
              </a:rPr>
              <a:t>13</a:t>
            </a:r>
            <a:r>
              <a:rPr lang="en-US" sz="1600" dirty="0" smtClean="0">
                <a:solidFill>
                  <a:schemeClr val="bg1"/>
                </a:solidFill>
                <a:latin typeface="Gill Sans"/>
                <a:ea typeface="Wingdings"/>
                <a:cs typeface="Gill Sans"/>
                <a:sym typeface="Wingdings"/>
              </a:rPr>
              <a:t>C/</a:t>
            </a:r>
            <a:r>
              <a:rPr lang="en-US" sz="1600" baseline="30000" dirty="0" smtClean="0">
                <a:solidFill>
                  <a:schemeClr val="bg1"/>
                </a:solidFill>
                <a:latin typeface="Gill Sans"/>
                <a:ea typeface="Wingdings"/>
                <a:cs typeface="Gill Sans"/>
                <a:sym typeface="Wingdings"/>
              </a:rPr>
              <a:t>18</a:t>
            </a:r>
            <a:r>
              <a:rPr lang="en-US" sz="1600" dirty="0" smtClean="0">
                <a:solidFill>
                  <a:schemeClr val="bg1"/>
                </a:solidFill>
                <a:latin typeface="Gill Sans"/>
                <a:ea typeface="Wingdings"/>
                <a:cs typeface="Gill Sans"/>
                <a:sym typeface="Wingdings"/>
              </a:rPr>
              <a:t>O </a:t>
            </a:r>
            <a:endParaRPr sz="1600" dirty="0">
              <a:solidFill>
                <a:schemeClr val="bg1"/>
              </a:solidFill>
              <a:latin typeface="Gill Sans"/>
              <a:cs typeface="Gill Sans"/>
            </a:endParaRPr>
          </a:p>
        </p:txBody>
      </p:sp>
    </p:spTree>
    <p:extLst>
      <p:ext uri="{BB962C8B-B14F-4D97-AF65-F5344CB8AC3E}">
        <p14:creationId xmlns:p14="http://schemas.microsoft.com/office/powerpoint/2010/main" val="4464830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3570</TotalTime>
  <Words>2618</Words>
  <Application>Microsoft Macintosh PowerPoint</Application>
  <PresentationFormat>On-screen Show (16:9)</PresentationFormat>
  <Paragraphs>174</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The evolution of CNO isotope ratios:  a litmus test for stellar IMF variations in galaxies across cosmic time</vt:lpstr>
      <vt:lpstr>A universal stellar initial mass function?</vt:lpstr>
      <vt:lpstr>A universal stellar initial mass function?</vt:lpstr>
      <vt:lpstr>A universal stellar initial mass function?</vt:lpstr>
      <vt:lpstr>PowerPoint Presentation</vt:lpstr>
      <vt:lpstr>PowerPoint Presentation</vt:lpstr>
      <vt:lpstr>Does light trace mass?</vt:lpstr>
      <vt:lpstr>The project:  Use C and O isotopes to probe the prevailing IMF in dust-enshrouded starburst galaxies   (Romano et al. 2017, MNRAS, 470, 401; Zhang, DR et al. 2018, Nature, 558, 260) </vt:lpstr>
      <vt:lpstr>Our ALMA observations: a sample of four strongly lensed SMGs</vt:lpstr>
      <vt:lpstr>Results &amp; comparison  with literature data</vt:lpstr>
      <vt:lpstr>PowerPoint Presentation</vt:lpstr>
      <vt:lpstr>PowerPoint Presentation</vt:lpstr>
      <vt:lpstr>PowerPoint Presentation</vt:lpstr>
      <vt:lpstr>PowerPoint Presentation</vt:lpstr>
      <vt:lpstr>Modeling our ALMA galaxies…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evolution of CNO isotope ratios:  a litmus test for stellar IMF variations in galaxies across cosmic time</dc:title>
  <dc:creator>Donatella Romano</dc:creator>
  <cp:lastModifiedBy>Donatella Romano</cp:lastModifiedBy>
  <cp:revision>123</cp:revision>
  <cp:lastPrinted>2018-06-22T16:01:16Z</cp:lastPrinted>
  <dcterms:created xsi:type="dcterms:W3CDTF">2018-06-19T15:06:43Z</dcterms:created>
  <dcterms:modified xsi:type="dcterms:W3CDTF">2018-06-25T16:36:40Z</dcterms:modified>
</cp:coreProperties>
</file>