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wmf" ContentType="image/x-wmf"/>
  <Default Extension="docx" ContentType="application/vnd.openxmlformats-officedocument.wordprocessingml.documen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2"/>
  </p:notesMasterIdLst>
  <p:sldIdLst>
    <p:sldId id="256" r:id="rId2"/>
    <p:sldId id="257" r:id="rId3"/>
    <p:sldId id="275" r:id="rId4"/>
    <p:sldId id="280" r:id="rId5"/>
    <p:sldId id="281" r:id="rId6"/>
    <p:sldId id="258" r:id="rId7"/>
    <p:sldId id="260" r:id="rId8"/>
    <p:sldId id="282" r:id="rId9"/>
    <p:sldId id="283" r:id="rId10"/>
    <p:sldId id="276" r:id="rId11"/>
    <p:sldId id="262" r:id="rId12"/>
    <p:sldId id="272" r:id="rId13"/>
    <p:sldId id="271" r:id="rId14"/>
    <p:sldId id="277" r:id="rId15"/>
    <p:sldId id="307" r:id="rId16"/>
    <p:sldId id="274" r:id="rId17"/>
    <p:sldId id="278" r:id="rId18"/>
    <p:sldId id="261" r:id="rId19"/>
    <p:sldId id="263" r:id="rId20"/>
    <p:sldId id="284" r:id="rId21"/>
    <p:sldId id="292" r:id="rId22"/>
    <p:sldId id="285" r:id="rId23"/>
    <p:sldId id="286" r:id="rId24"/>
    <p:sldId id="290" r:id="rId25"/>
    <p:sldId id="291" r:id="rId26"/>
    <p:sldId id="289" r:id="rId27"/>
    <p:sldId id="293" r:id="rId28"/>
    <p:sldId id="287" r:id="rId29"/>
    <p:sldId id="288" r:id="rId30"/>
    <p:sldId id="306" r:id="rId31"/>
    <p:sldId id="297" r:id="rId32"/>
    <p:sldId id="294" r:id="rId33"/>
    <p:sldId id="295" r:id="rId34"/>
    <p:sldId id="296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8" r:id="rId44"/>
    <p:sldId id="309" r:id="rId45"/>
    <p:sldId id="310" r:id="rId46"/>
    <p:sldId id="313" r:id="rId47"/>
    <p:sldId id="265" r:id="rId48"/>
    <p:sldId id="311" r:id="rId49"/>
    <p:sldId id="312" r:id="rId50"/>
    <p:sldId id="31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4" autoAdjust="0"/>
    <p:restoredTop sz="99819" autoAdjust="0"/>
  </p:normalViewPr>
  <p:slideViewPr>
    <p:cSldViewPr snapToGrid="0" snapToObjects="1">
      <p:cViewPr>
        <p:scale>
          <a:sx n="100" d="100"/>
          <a:sy n="100" d="100"/>
        </p:scale>
        <p:origin x="-4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0EADD-ABCD-C945-B416-8449C6822982}" type="datetimeFigureOut">
              <a:rPr lang="en-US" smtClean="0"/>
              <a:t>6/3/13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2D5F3-E49D-714E-9CAC-0116C8C3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e-beam and laser parameter used here are a bit out of date, but more recent simulations in progress have updated them.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6B25D0-E2AC-BC47-9E41-BA4FAFDCC731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Regions</a:t>
            </a:r>
            <a:r>
              <a:rPr lang="en-US" baseline="0" dirty="0" smtClean="0"/>
              <a:t> of higher density depend on transverse position and optical phase.  The mechanism is explained on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01876-E7D8-2049-B44B-96964CDD1BF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3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7BC02-7454-4F94-93D2-A846006E52C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9FA192C-48F8-4B42-BA91-09B7D7EE1CDC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2B48D5C-FC93-8642-B9C9-735F428F09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22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7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oleObject" Target="Macintosh%20HD:Users:alessandravalloni:Desktop:Round_to_flat.docx!OLE_LINK12" TargetMode="External"/><Relationship Id="rId6" Type="http://schemas.openxmlformats.org/officeDocument/2006/relationships/image" Target="../media/image7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wmf"/><Relationship Id="rId3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3.jpeg"/><Relationship Id="rId3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30299"/>
            <a:ext cx="6498158" cy="1724867"/>
          </a:xfrm>
        </p:spPr>
        <p:txBody>
          <a:bodyPr/>
          <a:lstStyle/>
          <a:p>
            <a:r>
              <a:rPr lang="en-US" dirty="0" smtClean="0"/>
              <a:t>Progress in Dielectric </a:t>
            </a:r>
            <a:r>
              <a:rPr lang="en-US" dirty="0" smtClean="0"/>
              <a:t>Laser Accelerators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2905312"/>
            <a:ext cx="6498159" cy="1399988"/>
          </a:xfrm>
        </p:spPr>
        <p:txBody>
          <a:bodyPr>
            <a:normAutofit/>
          </a:bodyPr>
          <a:lstStyle/>
          <a:p>
            <a:r>
              <a:rPr lang="en-US" dirty="0" smtClean="0"/>
              <a:t>J.B. </a:t>
            </a:r>
            <a:r>
              <a:rPr lang="en-US" dirty="0" smtClean="0"/>
              <a:t>Rosenzweig</a:t>
            </a:r>
          </a:p>
          <a:p>
            <a:r>
              <a:rPr lang="en-US" dirty="0" smtClean="0"/>
              <a:t>UCLA Dept. of Physics and </a:t>
            </a:r>
            <a:r>
              <a:rPr lang="en-US" dirty="0" smtClean="0"/>
              <a:t>Astronomy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European Advanced Accelerator Conference</a:t>
            </a:r>
          </a:p>
          <a:p>
            <a:r>
              <a:rPr lang="en-US" dirty="0" smtClean="0"/>
              <a:t>Elba, June 3,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0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26" y="-362324"/>
            <a:ext cx="9051925" cy="1336956"/>
          </a:xfrm>
        </p:spPr>
        <p:txBody>
          <a:bodyPr/>
          <a:lstStyle/>
          <a:p>
            <a:r>
              <a:rPr lang="en-US" dirty="0" smtClean="0"/>
              <a:t>“Wide” symmetric </a:t>
            </a:r>
            <a:r>
              <a:rPr lang="en-US" dirty="0" smtClean="0"/>
              <a:t>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75" y="1066801"/>
            <a:ext cx="8042276" cy="4343400"/>
          </a:xfrm>
        </p:spPr>
        <p:txBody>
          <a:bodyPr/>
          <a:lstStyle/>
          <a:p>
            <a:r>
              <a:rPr lang="en-US" dirty="0" smtClean="0"/>
              <a:t>Wide beam: lower space-charge at low energy</a:t>
            </a:r>
          </a:p>
          <a:p>
            <a:pPr lvl="1"/>
            <a:r>
              <a:rPr lang="en-US" dirty="0" smtClean="0"/>
              <a:t>Asymmetric beams in LCs</a:t>
            </a:r>
          </a:p>
          <a:p>
            <a:r>
              <a:rPr lang="en-US" dirty="0" smtClean="0"/>
              <a:t>Allow non-trivial beam (</a:t>
            </a:r>
            <a:r>
              <a:rPr lang="en-US" dirty="0" err="1" smtClean="0"/>
              <a:t>pC</a:t>
            </a:r>
            <a:r>
              <a:rPr lang="en-US" dirty="0" smtClean="0"/>
              <a:t>) acceleration with beam loading at optical </a:t>
            </a:r>
            <a:r>
              <a:rPr lang="en-US" dirty="0" smtClean="0"/>
              <a:t>wavelength, </a:t>
            </a:r>
            <a:r>
              <a:rPr lang="en-US" i="1" dirty="0" err="1" smtClean="0"/>
              <a:t>Q</a:t>
            </a:r>
            <a:r>
              <a:rPr lang="en-US" dirty="0" err="1" smtClean="0"/>
              <a:t>~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smtClean="0"/>
              <a:t>Mitigation of transverse wakes (vanish in slab 2D) </a:t>
            </a:r>
            <a:endParaRPr lang="en-US" dirty="0" smtClean="0"/>
          </a:p>
          <a:p>
            <a:pPr lvl="1"/>
            <a:r>
              <a:rPr lang="en-US" dirty="0" smtClean="0">
                <a:latin typeface="News Gothic MT"/>
                <a:cs typeface="News Gothic MT"/>
              </a:rPr>
              <a:t>Beam shape, help from Maxwell</a:t>
            </a:r>
            <a:endParaRPr lang="en-US" dirty="0">
              <a:latin typeface="News Gothic MT"/>
              <a:cs typeface="News Gothic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4685727"/>
            <a:ext cx="4470400" cy="1615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72" y="4191000"/>
            <a:ext cx="3258879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44" y="4025900"/>
            <a:ext cx="3188507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514724"/>
            <a:ext cx="8042276" cy="1336956"/>
          </a:xfrm>
        </p:spPr>
        <p:txBody>
          <a:bodyPr>
            <a:normAutofit/>
          </a:bodyPr>
          <a:lstStyle/>
          <a:p>
            <a:r>
              <a:rPr lang="en-US" dirty="0" smtClean="0"/>
              <a:t>Transverse dynamics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838201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Defocusing due to synchronous wave</a:t>
            </a:r>
          </a:p>
          <a:p>
            <a:r>
              <a:rPr lang="en-US" dirty="0" smtClean="0"/>
              <a:t>Solutions? 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focusing fro non-synchronous spatial harmonic</a:t>
            </a:r>
          </a:p>
          <a:p>
            <a:pPr lvl="1"/>
            <a:r>
              <a:rPr lang="en-US" dirty="0" err="1" smtClean="0"/>
              <a:t>Quadrupoles</a:t>
            </a:r>
            <a:r>
              <a:rPr lang="en-US" dirty="0" smtClean="0"/>
              <a:t>: EM or scaled MEMS</a:t>
            </a:r>
            <a:endParaRPr lang="en-US" dirty="0" smtClean="0"/>
          </a:p>
          <a:p>
            <a:r>
              <a:rPr lang="en-US" dirty="0" err="1" smtClean="0"/>
              <a:t>Emittances</a:t>
            </a:r>
            <a:r>
              <a:rPr lang="en-US" dirty="0" smtClean="0"/>
              <a:t> needed are nm-to-</a:t>
            </a:r>
            <a:r>
              <a:rPr lang="en-US" dirty="0" err="1" smtClean="0"/>
              <a:t>Å</a:t>
            </a:r>
            <a:r>
              <a:rPr lang="en-US" dirty="0" smtClean="0"/>
              <a:t> (</a:t>
            </a:r>
            <a:r>
              <a:rPr lang="en-US" i="1" dirty="0" smtClean="0">
                <a:latin typeface="Symbol" charset="2"/>
                <a:cs typeface="Symbol" charset="2"/>
              </a:rPr>
              <a:t>l</a:t>
            </a:r>
            <a:r>
              <a:rPr lang="en-US" i="1" dirty="0" smtClean="0"/>
              <a:t> dependent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27200" y="55696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822" y="3769118"/>
            <a:ext cx="3023978" cy="2823552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877797" y="3820849"/>
            <a:ext cx="2842806" cy="2529151"/>
            <a:chOff x="4592560" y="3156857"/>
            <a:chExt cx="3084229" cy="274393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283475" y="5408677"/>
              <a:ext cx="1100666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55343" y="5380864"/>
              <a:ext cx="1621446" cy="519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entury Gothic"/>
                  <a:cs typeface="Century Gothic"/>
                </a:rPr>
                <a:t>500 </a:t>
              </a:r>
              <a:r>
                <a:rPr lang="en-US" sz="2000" dirty="0" smtClean="0">
                  <a:latin typeface="Lucida Grande"/>
                  <a:ea typeface="Lucida Grande"/>
                  <a:cs typeface="Lucida Grande"/>
                </a:rPr>
                <a:t>μ</a:t>
              </a:r>
              <a:r>
                <a:rPr lang="en-US" sz="2000" dirty="0" smtClean="0">
                  <a:latin typeface="Century Gothic"/>
                  <a:cs typeface="Century Gothic"/>
                </a:rPr>
                <a:t>m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6290735" y="5262364"/>
              <a:ext cx="0" cy="29871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380515" y="5265407"/>
              <a:ext cx="0" cy="29871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1218121-met2-stripped_m10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8" t="10142" r="16138" b="12610"/>
            <a:stretch/>
          </p:blipFill>
          <p:spPr>
            <a:xfrm>
              <a:off x="4592560" y="3156857"/>
              <a:ext cx="2966964" cy="264885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075227" y="6238331"/>
            <a:ext cx="2645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3kT/m (!) MEMS quad</a:t>
            </a:r>
          </a:p>
          <a:p>
            <a:r>
              <a:rPr lang="en-US" dirty="0" smtClean="0"/>
              <a:t>Under fab at UCLA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9300" y="6502400"/>
            <a:ext cx="354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Biharmonic</a:t>
            </a:r>
            <a:r>
              <a:rPr lang="en-US" dirty="0" smtClean="0"/>
              <a:t> GALAXIE structure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088423"/>
              </p:ext>
            </p:extLst>
          </p:nvPr>
        </p:nvGraphicFramePr>
        <p:xfrm>
          <a:off x="7824788" y="3001963"/>
          <a:ext cx="1165225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Equation" r:id="rId5" imgW="685800" imgH="469900" progId="Equation.3">
                  <p:embed/>
                </p:oleObj>
              </mc:Choice>
              <mc:Fallback>
                <p:oleObj name="Equation" r:id="rId5" imgW="6858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24788" y="3001963"/>
                        <a:ext cx="1165225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2789226" y="2302010"/>
            <a:ext cx="63547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Naranjo</a:t>
            </a:r>
            <a:r>
              <a:rPr lang="en-US" sz="1400" dirty="0"/>
              <a:t>, </a:t>
            </a:r>
            <a:r>
              <a:rPr lang="en-US" sz="1400" dirty="0" err="1"/>
              <a:t>Valloni</a:t>
            </a:r>
            <a:r>
              <a:rPr lang="en-US" sz="1400" dirty="0"/>
              <a:t>, </a:t>
            </a:r>
            <a:r>
              <a:rPr lang="en-US" sz="1400" dirty="0" err="1"/>
              <a:t>Putterman</a:t>
            </a:r>
            <a:r>
              <a:rPr lang="en-US" sz="1400" dirty="0"/>
              <a:t>, Rosenzweig, PRL </a:t>
            </a:r>
            <a:r>
              <a:rPr lang="en-US" sz="1400" b="1" dirty="0"/>
              <a:t>109</a:t>
            </a:r>
            <a:r>
              <a:rPr lang="en-US" sz="1400" dirty="0"/>
              <a:t>, 164803 (2012)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754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similarity to ion linear accelerators</a:t>
            </a:r>
            <a:endParaRPr lang="en-US" dirty="0"/>
          </a:p>
          <a:p>
            <a:pPr lvl="1"/>
            <a:r>
              <a:rPr lang="en-US" dirty="0" smtClean="0"/>
              <a:t>Low value of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(but </a:t>
            </a:r>
            <a:r>
              <a:rPr lang="en-US" i="1" dirty="0" smtClean="0"/>
              <a:t>high </a:t>
            </a:r>
            <a:r>
              <a:rPr lang="en-US" i="1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New effect: adiabatic compression</a:t>
            </a:r>
            <a:endParaRPr lang="en-US" dirty="0" smtClean="0"/>
          </a:p>
          <a:p>
            <a:r>
              <a:rPr lang="en-US" dirty="0" smtClean="0"/>
              <a:t>Phase sensitivity, bucket height/area mitigated at longer wavelength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937263"/>
              </p:ext>
            </p:extLst>
          </p:nvPr>
        </p:nvGraphicFramePr>
        <p:xfrm>
          <a:off x="6246813" y="2066925"/>
          <a:ext cx="21590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Equation" r:id="rId3" imgW="1270000" imgH="444500" progId="Equation.3">
                  <p:embed/>
                </p:oleObj>
              </mc:Choice>
              <mc:Fallback>
                <p:oleObj name="Equation" r:id="rId3" imgW="1270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6813" y="2066925"/>
                        <a:ext cx="215900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967304"/>
              </p:ext>
            </p:extLst>
          </p:nvPr>
        </p:nvGraphicFramePr>
        <p:xfrm>
          <a:off x="5338763" y="4711700"/>
          <a:ext cx="2227262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Equation" r:id="rId5" imgW="1206500" imgH="469900" progId="Equation.3">
                  <p:embed/>
                </p:oleObj>
              </mc:Choice>
              <mc:Fallback>
                <p:oleObj name="Equation" r:id="rId5" imgW="1206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8763" y="4711700"/>
                        <a:ext cx="2227262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4300" y="4058802"/>
            <a:ext cx="3644298" cy="2226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5100" y="6331070"/>
            <a:ext cx="36576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GALAXIE longit</a:t>
            </a:r>
            <a:r>
              <a:rPr lang="en-US" sz="1600" dirty="0" smtClean="0"/>
              <a:t>udinal</a:t>
            </a:r>
            <a:r>
              <a:rPr lang="en-US" sz="1600" dirty="0" smtClean="0"/>
              <a:t> </a:t>
            </a:r>
            <a:r>
              <a:rPr lang="en-US" sz="1600" dirty="0" smtClean="0"/>
              <a:t>phase </a:t>
            </a:r>
            <a:r>
              <a:rPr lang="en-US" sz="1600" dirty="0" smtClean="0"/>
              <a:t>space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671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4" y="22906"/>
            <a:ext cx="8759825" cy="1336956"/>
          </a:xfrm>
        </p:spPr>
        <p:txBody>
          <a:bodyPr/>
          <a:lstStyle/>
          <a:p>
            <a:r>
              <a:rPr lang="en-US" dirty="0" smtClean="0"/>
              <a:t>Longitudinal </a:t>
            </a:r>
            <a:r>
              <a:rPr lang="en-US" dirty="0" smtClean="0"/>
              <a:t>dynamics </a:t>
            </a:r>
            <a:r>
              <a:rPr lang="en-US" dirty="0"/>
              <a:t>d</a:t>
            </a:r>
            <a:r>
              <a:rPr lang="en-US" dirty="0" smtClean="0"/>
              <a:t>emonstrated </a:t>
            </a:r>
            <a:r>
              <a:rPr lang="en-US" dirty="0" smtClean="0"/>
              <a:t>in </a:t>
            </a:r>
            <a:r>
              <a:rPr lang="en-US" dirty="0" smtClean="0"/>
              <a:t>IFEL-system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14773"/>
            <a:ext cx="8042276" cy="4343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/>
              <a:t>STELLA2 experiment, UCLA </a:t>
            </a:r>
            <a:r>
              <a:rPr lang="en-US" sz="2000" dirty="0" smtClean="0"/>
              <a:t>Neptune (+Rubicon)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Advantages: 10 micron laser, no transverse </a:t>
            </a:r>
            <a:r>
              <a:rPr lang="en-US" sz="2000" dirty="0" err="1" smtClean="0"/>
              <a:t>bdry</a:t>
            </a:r>
            <a:endParaRPr lang="en-US" sz="2000" dirty="0" smtClean="0"/>
          </a:p>
          <a:p>
            <a:pPr>
              <a:spcBef>
                <a:spcPts val="0"/>
              </a:spcBef>
            </a:pPr>
            <a:r>
              <a:rPr lang="en-US" sz="2000" dirty="0" smtClean="0"/>
              <a:t>New results from </a:t>
            </a:r>
            <a:r>
              <a:rPr lang="en-US" sz="2000" dirty="0" err="1" smtClean="0"/>
              <a:t>Musumeci</a:t>
            </a:r>
            <a:r>
              <a:rPr lang="en-US" sz="2000" dirty="0" smtClean="0"/>
              <a:t> this conference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7" y="2302352"/>
            <a:ext cx="5943600" cy="2719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838800"/>
            <a:ext cx="5926667" cy="239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2224584"/>
            <a:ext cx="4885267" cy="4079773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761999" y="2198262"/>
            <a:ext cx="6657669" cy="4449490"/>
            <a:chOff x="761999" y="2109362"/>
            <a:chExt cx="6657669" cy="4449490"/>
          </a:xfrm>
        </p:grpSpPr>
        <p:grpSp>
          <p:nvGrpSpPr>
            <p:cNvPr id="107" name="Group 106"/>
            <p:cNvGrpSpPr/>
            <p:nvPr/>
          </p:nvGrpSpPr>
          <p:grpSpPr>
            <a:xfrm>
              <a:off x="1100667" y="2109362"/>
              <a:ext cx="6319001" cy="4449490"/>
              <a:chOff x="1100667" y="2109362"/>
              <a:chExt cx="6319001" cy="4449490"/>
            </a:xfrm>
          </p:grpSpPr>
          <p:pic>
            <p:nvPicPr>
              <p:cNvPr id="7" name="Picture 19" descr="undulato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0667" y="2946824"/>
                <a:ext cx="2644775" cy="184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3146" y="2109362"/>
                <a:ext cx="3036522" cy="1997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" name="Group 125"/>
              <p:cNvGrpSpPr>
                <a:grpSpLocks/>
              </p:cNvGrpSpPr>
              <p:nvPr/>
            </p:nvGrpSpPr>
            <p:grpSpPr bwMode="auto">
              <a:xfrm>
                <a:off x="4948739" y="4468940"/>
                <a:ext cx="2112462" cy="2089912"/>
                <a:chOff x="3755" y="1116"/>
                <a:chExt cx="1600" cy="1275"/>
              </a:xfrm>
            </p:grpSpPr>
            <p:sp>
              <p:nvSpPr>
                <p:cNvPr id="10" name="Line 28"/>
                <p:cNvSpPr>
                  <a:spLocks noChangeShapeType="1"/>
                </p:cNvSpPr>
                <p:nvPr/>
              </p:nvSpPr>
              <p:spPr bwMode="auto">
                <a:xfrm>
                  <a:off x="3983" y="1158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" name="Line 29"/>
                <p:cNvSpPr>
                  <a:spLocks noChangeShapeType="1"/>
                </p:cNvSpPr>
                <p:nvPr/>
              </p:nvSpPr>
              <p:spPr bwMode="auto">
                <a:xfrm>
                  <a:off x="3983" y="2161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" name="Line 30"/>
                <p:cNvSpPr>
                  <a:spLocks noChangeShapeType="1"/>
                </p:cNvSpPr>
                <p:nvPr/>
              </p:nvSpPr>
              <p:spPr bwMode="auto">
                <a:xfrm>
                  <a:off x="4550" y="1158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" name="Line 31"/>
                <p:cNvSpPr>
                  <a:spLocks noChangeShapeType="1"/>
                </p:cNvSpPr>
                <p:nvPr/>
              </p:nvSpPr>
              <p:spPr bwMode="auto">
                <a:xfrm>
                  <a:off x="4550" y="2161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32"/>
                <p:cNvSpPr>
                  <a:spLocks noChangeShapeType="1"/>
                </p:cNvSpPr>
                <p:nvPr/>
              </p:nvSpPr>
              <p:spPr bwMode="auto">
                <a:xfrm>
                  <a:off x="5116" y="1158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33"/>
                <p:cNvSpPr>
                  <a:spLocks noChangeShapeType="1"/>
                </p:cNvSpPr>
                <p:nvPr/>
              </p:nvSpPr>
              <p:spPr bwMode="auto">
                <a:xfrm>
                  <a:off x="5116" y="2161"/>
                  <a:ext cx="0" cy="5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34"/>
                <p:cNvSpPr>
                  <a:spLocks noChangeShapeType="1"/>
                </p:cNvSpPr>
                <p:nvPr/>
              </p:nvSpPr>
              <p:spPr bwMode="auto">
                <a:xfrm>
                  <a:off x="3983" y="2161"/>
                  <a:ext cx="80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" name="Line 35"/>
                <p:cNvSpPr>
                  <a:spLocks noChangeShapeType="1"/>
                </p:cNvSpPr>
                <p:nvPr/>
              </p:nvSpPr>
              <p:spPr bwMode="auto">
                <a:xfrm>
                  <a:off x="5266" y="2161"/>
                  <a:ext cx="79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" name="Line 36"/>
                <p:cNvSpPr>
                  <a:spLocks noChangeShapeType="1"/>
                </p:cNvSpPr>
                <p:nvPr/>
              </p:nvSpPr>
              <p:spPr bwMode="auto">
                <a:xfrm>
                  <a:off x="3983" y="1660"/>
                  <a:ext cx="80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37"/>
                <p:cNvSpPr>
                  <a:spLocks noChangeShapeType="1"/>
                </p:cNvSpPr>
                <p:nvPr/>
              </p:nvSpPr>
              <p:spPr bwMode="auto">
                <a:xfrm>
                  <a:off x="5266" y="1660"/>
                  <a:ext cx="79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" name="Line 38"/>
                <p:cNvSpPr>
                  <a:spLocks noChangeShapeType="1"/>
                </p:cNvSpPr>
                <p:nvPr/>
              </p:nvSpPr>
              <p:spPr bwMode="auto">
                <a:xfrm>
                  <a:off x="3983" y="1158"/>
                  <a:ext cx="80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Line 39"/>
                <p:cNvSpPr>
                  <a:spLocks noChangeShapeType="1"/>
                </p:cNvSpPr>
                <p:nvPr/>
              </p:nvSpPr>
              <p:spPr bwMode="auto">
                <a:xfrm>
                  <a:off x="5266" y="1158"/>
                  <a:ext cx="79" cy="0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Rectangle 40"/>
                <p:cNvSpPr>
                  <a:spLocks noChangeArrowheads="1"/>
                </p:cNvSpPr>
                <p:nvPr/>
              </p:nvSpPr>
              <p:spPr bwMode="auto">
                <a:xfrm>
                  <a:off x="3973" y="2237"/>
                  <a:ext cx="36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3" name="Rectangle 41"/>
                <p:cNvSpPr>
                  <a:spLocks noChangeArrowheads="1"/>
                </p:cNvSpPr>
                <p:nvPr/>
              </p:nvSpPr>
              <p:spPr bwMode="auto">
                <a:xfrm>
                  <a:off x="4480" y="2237"/>
                  <a:ext cx="108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100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4" name="Rectangle 42"/>
                <p:cNvSpPr>
                  <a:spLocks noChangeArrowheads="1"/>
                </p:cNvSpPr>
                <p:nvPr/>
              </p:nvSpPr>
              <p:spPr bwMode="auto">
                <a:xfrm>
                  <a:off x="5047" y="2237"/>
                  <a:ext cx="107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200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5" name="Rectangle 43"/>
                <p:cNvSpPr>
                  <a:spLocks noChangeArrowheads="1"/>
                </p:cNvSpPr>
                <p:nvPr/>
              </p:nvSpPr>
              <p:spPr bwMode="auto">
                <a:xfrm>
                  <a:off x="3814" y="2119"/>
                  <a:ext cx="71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50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6" name="Rectangle 44"/>
                <p:cNvSpPr>
                  <a:spLocks noChangeArrowheads="1"/>
                </p:cNvSpPr>
                <p:nvPr/>
              </p:nvSpPr>
              <p:spPr bwMode="auto">
                <a:xfrm>
                  <a:off x="3755" y="1617"/>
                  <a:ext cx="108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100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7" name="Rectangle 45"/>
                <p:cNvSpPr>
                  <a:spLocks noChangeArrowheads="1"/>
                </p:cNvSpPr>
                <p:nvPr/>
              </p:nvSpPr>
              <p:spPr bwMode="auto">
                <a:xfrm>
                  <a:off x="3755" y="1116"/>
                  <a:ext cx="108" cy="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100">
                      <a:solidFill>
                        <a:srgbClr val="000000"/>
                      </a:solidFill>
                      <a:latin typeface="Times New Roman" charset="0"/>
                    </a:rPr>
                    <a:t>150</a:t>
                  </a:r>
                  <a:endParaRPr lang="en-US" sz="1800">
                    <a:latin typeface="Arial" charset="0"/>
                  </a:endParaRPr>
                </a:p>
              </p:txBody>
            </p:sp>
            <p:sp>
              <p:nvSpPr>
                <p:cNvPr id="28" name="Rectangle 46"/>
                <p:cNvSpPr>
                  <a:spLocks noChangeArrowheads="1"/>
                </p:cNvSpPr>
                <p:nvPr/>
              </p:nvSpPr>
              <p:spPr bwMode="auto">
                <a:xfrm>
                  <a:off x="3983" y="1158"/>
                  <a:ext cx="1362" cy="1059"/>
                </a:xfrm>
                <a:prstGeom prst="rect">
                  <a:avLst/>
                </a:prstGeom>
                <a:noFill/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29" name="Oval 47"/>
                <p:cNvSpPr>
                  <a:spLocks noChangeArrowheads="1"/>
                </p:cNvSpPr>
                <p:nvPr/>
              </p:nvSpPr>
              <p:spPr bwMode="auto">
                <a:xfrm>
                  <a:off x="4381" y="2182"/>
                  <a:ext cx="10" cy="7"/>
                </a:xfrm>
                <a:prstGeom prst="ellipse">
                  <a:avLst/>
                </a:prstGeom>
                <a:solidFill>
                  <a:srgbClr val="FFFFFF"/>
                </a:solidFill>
                <a:ln w="158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/>
                </a:p>
              </p:txBody>
            </p:sp>
            <p:sp>
              <p:nvSpPr>
                <p:cNvPr id="30" name="Line 48"/>
                <p:cNvSpPr>
                  <a:spLocks noChangeShapeType="1"/>
                </p:cNvSpPr>
                <p:nvPr/>
              </p:nvSpPr>
              <p:spPr bwMode="auto">
                <a:xfrm>
                  <a:off x="4381" y="2182"/>
                  <a:ext cx="268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4649" y="2161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4341" y="2161"/>
                  <a:ext cx="308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4341" y="2133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4162" y="2133"/>
                  <a:ext cx="179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162" y="2112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4093" y="2112"/>
                  <a:ext cx="69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4093" y="2091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993" y="2091"/>
                  <a:ext cx="10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3993" y="2070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58"/>
                <p:cNvSpPr>
                  <a:spLocks noChangeShapeType="1"/>
                </p:cNvSpPr>
                <p:nvPr/>
              </p:nvSpPr>
              <p:spPr bwMode="auto">
                <a:xfrm>
                  <a:off x="3993" y="2070"/>
                  <a:ext cx="1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4003" y="2050"/>
                  <a:ext cx="0" cy="2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3993" y="2050"/>
                  <a:ext cx="1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3993" y="2029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Line 62"/>
                <p:cNvSpPr>
                  <a:spLocks noChangeShapeType="1"/>
                </p:cNvSpPr>
                <p:nvPr/>
              </p:nvSpPr>
              <p:spPr bwMode="auto">
                <a:xfrm>
                  <a:off x="3993" y="2029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3993" y="2001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64"/>
                <p:cNvSpPr>
                  <a:spLocks noChangeShapeType="1"/>
                </p:cNvSpPr>
                <p:nvPr/>
              </p:nvSpPr>
              <p:spPr bwMode="auto">
                <a:xfrm>
                  <a:off x="3993" y="2001"/>
                  <a:ext cx="1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003" y="1980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66"/>
                <p:cNvSpPr>
                  <a:spLocks noChangeShapeType="1"/>
                </p:cNvSpPr>
                <p:nvPr/>
              </p:nvSpPr>
              <p:spPr bwMode="auto">
                <a:xfrm>
                  <a:off x="4003" y="1980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003" y="1959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3993" y="1959"/>
                  <a:ext cx="1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3993" y="1938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70"/>
                <p:cNvSpPr>
                  <a:spLocks noChangeShapeType="1"/>
                </p:cNvSpPr>
                <p:nvPr/>
              </p:nvSpPr>
              <p:spPr bwMode="auto">
                <a:xfrm>
                  <a:off x="3993" y="1938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993" y="1917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72"/>
                <p:cNvSpPr>
                  <a:spLocks noChangeShapeType="1"/>
                </p:cNvSpPr>
                <p:nvPr/>
              </p:nvSpPr>
              <p:spPr bwMode="auto">
                <a:xfrm>
                  <a:off x="3993" y="1917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993" y="1889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74"/>
                <p:cNvSpPr>
                  <a:spLocks noChangeShapeType="1"/>
                </p:cNvSpPr>
                <p:nvPr/>
              </p:nvSpPr>
              <p:spPr bwMode="auto">
                <a:xfrm>
                  <a:off x="3993" y="1889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3993" y="1869"/>
                  <a:ext cx="0" cy="2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Line 76"/>
                <p:cNvSpPr>
                  <a:spLocks noChangeShapeType="1"/>
                </p:cNvSpPr>
                <p:nvPr/>
              </p:nvSpPr>
              <p:spPr bwMode="auto">
                <a:xfrm>
                  <a:off x="3993" y="1869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3993" y="1848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78"/>
                <p:cNvSpPr>
                  <a:spLocks noChangeShapeType="1"/>
                </p:cNvSpPr>
                <p:nvPr/>
              </p:nvSpPr>
              <p:spPr bwMode="auto">
                <a:xfrm>
                  <a:off x="3993" y="1848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993" y="1827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80"/>
                <p:cNvSpPr>
                  <a:spLocks noChangeShapeType="1"/>
                </p:cNvSpPr>
                <p:nvPr/>
              </p:nvSpPr>
              <p:spPr bwMode="auto">
                <a:xfrm>
                  <a:off x="3993" y="1827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993" y="1806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82"/>
                <p:cNvSpPr>
                  <a:spLocks noChangeShapeType="1"/>
                </p:cNvSpPr>
                <p:nvPr/>
              </p:nvSpPr>
              <p:spPr bwMode="auto">
                <a:xfrm>
                  <a:off x="3993" y="1806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3993" y="1778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84"/>
                <p:cNvSpPr>
                  <a:spLocks noChangeShapeType="1"/>
                </p:cNvSpPr>
                <p:nvPr/>
              </p:nvSpPr>
              <p:spPr bwMode="auto">
                <a:xfrm>
                  <a:off x="3993" y="1778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3993" y="1757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86"/>
                <p:cNvSpPr>
                  <a:spLocks noChangeShapeType="1"/>
                </p:cNvSpPr>
                <p:nvPr/>
              </p:nvSpPr>
              <p:spPr bwMode="auto">
                <a:xfrm>
                  <a:off x="3993" y="1757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993" y="1736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88"/>
                <p:cNvSpPr>
                  <a:spLocks noChangeShapeType="1"/>
                </p:cNvSpPr>
                <p:nvPr/>
              </p:nvSpPr>
              <p:spPr bwMode="auto">
                <a:xfrm>
                  <a:off x="3993" y="1736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3993" y="1715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90"/>
                <p:cNvSpPr>
                  <a:spLocks noChangeShapeType="1"/>
                </p:cNvSpPr>
                <p:nvPr/>
              </p:nvSpPr>
              <p:spPr bwMode="auto">
                <a:xfrm>
                  <a:off x="3993" y="1715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3993" y="1694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92"/>
                <p:cNvSpPr>
                  <a:spLocks noChangeShapeType="1"/>
                </p:cNvSpPr>
                <p:nvPr/>
              </p:nvSpPr>
              <p:spPr bwMode="auto">
                <a:xfrm>
                  <a:off x="3993" y="1694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3993" y="1667"/>
                  <a:ext cx="0" cy="27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94"/>
                <p:cNvSpPr>
                  <a:spLocks noChangeShapeType="1"/>
                </p:cNvSpPr>
                <p:nvPr/>
              </p:nvSpPr>
              <p:spPr bwMode="auto">
                <a:xfrm>
                  <a:off x="3993" y="1667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3993" y="1646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96"/>
                <p:cNvSpPr>
                  <a:spLocks noChangeShapeType="1"/>
                </p:cNvSpPr>
                <p:nvPr/>
              </p:nvSpPr>
              <p:spPr bwMode="auto">
                <a:xfrm>
                  <a:off x="3993" y="1646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3993" y="1625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98"/>
                <p:cNvSpPr>
                  <a:spLocks noChangeShapeType="1"/>
                </p:cNvSpPr>
                <p:nvPr/>
              </p:nvSpPr>
              <p:spPr bwMode="auto">
                <a:xfrm>
                  <a:off x="3993" y="1625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3993" y="1604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100"/>
                <p:cNvSpPr>
                  <a:spLocks noChangeShapeType="1"/>
                </p:cNvSpPr>
                <p:nvPr/>
              </p:nvSpPr>
              <p:spPr bwMode="auto">
                <a:xfrm>
                  <a:off x="3993" y="1604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3993" y="1583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Line 102"/>
                <p:cNvSpPr>
                  <a:spLocks noChangeShapeType="1"/>
                </p:cNvSpPr>
                <p:nvPr/>
              </p:nvSpPr>
              <p:spPr bwMode="auto">
                <a:xfrm>
                  <a:off x="3993" y="1583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3993" y="1562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04"/>
                <p:cNvSpPr>
                  <a:spLocks noChangeShapeType="1"/>
                </p:cNvSpPr>
                <p:nvPr/>
              </p:nvSpPr>
              <p:spPr bwMode="auto">
                <a:xfrm>
                  <a:off x="3993" y="1562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3993" y="1534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106"/>
                <p:cNvSpPr>
                  <a:spLocks noChangeShapeType="1"/>
                </p:cNvSpPr>
                <p:nvPr/>
              </p:nvSpPr>
              <p:spPr bwMode="auto">
                <a:xfrm>
                  <a:off x="3993" y="1534"/>
                  <a:ext cx="3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4023" y="1513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108"/>
                <p:cNvSpPr>
                  <a:spLocks noChangeShapeType="1"/>
                </p:cNvSpPr>
                <p:nvPr/>
              </p:nvSpPr>
              <p:spPr bwMode="auto">
                <a:xfrm>
                  <a:off x="4023" y="1513"/>
                  <a:ext cx="577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4600" y="1492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110"/>
                <p:cNvSpPr>
                  <a:spLocks noChangeShapeType="1"/>
                </p:cNvSpPr>
                <p:nvPr/>
              </p:nvSpPr>
              <p:spPr bwMode="auto">
                <a:xfrm>
                  <a:off x="4600" y="1492"/>
                  <a:ext cx="646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5246" y="1472"/>
                  <a:ext cx="0" cy="2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112"/>
                <p:cNvSpPr>
                  <a:spLocks noChangeShapeType="1"/>
                </p:cNvSpPr>
                <p:nvPr/>
              </p:nvSpPr>
              <p:spPr bwMode="auto">
                <a:xfrm>
                  <a:off x="5246" y="1472"/>
                  <a:ext cx="89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5355" y="1451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4003" y="1451"/>
                  <a:ext cx="1332" cy="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4003" y="1423"/>
                  <a:ext cx="0" cy="28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3993" y="1423"/>
                  <a:ext cx="1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3993" y="1402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Line 118"/>
                <p:cNvSpPr>
                  <a:spLocks noChangeShapeType="1"/>
                </p:cNvSpPr>
                <p:nvPr/>
              </p:nvSpPr>
              <p:spPr bwMode="auto">
                <a:xfrm>
                  <a:off x="3993" y="1402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3993" y="1381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Line 120"/>
                <p:cNvSpPr>
                  <a:spLocks noChangeShapeType="1"/>
                </p:cNvSpPr>
                <p:nvPr/>
              </p:nvSpPr>
              <p:spPr bwMode="auto">
                <a:xfrm>
                  <a:off x="3993" y="1381"/>
                  <a:ext cx="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3993" y="1360"/>
                  <a:ext cx="0" cy="21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22"/>
                <p:cNvSpPr>
                  <a:spLocks noChangeShapeType="1"/>
                </p:cNvSpPr>
                <p:nvPr/>
              </p:nvSpPr>
              <p:spPr bwMode="auto">
                <a:xfrm>
                  <a:off x="3993" y="2391"/>
                  <a:ext cx="3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4023" y="2377"/>
                  <a:ext cx="0" cy="14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Line 124"/>
                <p:cNvSpPr>
                  <a:spLocks noChangeShapeType="1"/>
                </p:cNvSpPr>
                <p:nvPr/>
              </p:nvSpPr>
              <p:spPr bwMode="auto">
                <a:xfrm>
                  <a:off x="4023" y="2377"/>
                  <a:ext cx="40" cy="0"/>
                </a:xfrm>
                <a:prstGeom prst="lin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8" name="TextBox 107"/>
            <p:cNvSpPr txBox="1"/>
            <p:nvPr/>
          </p:nvSpPr>
          <p:spPr>
            <a:xfrm>
              <a:off x="761999" y="5094839"/>
              <a:ext cx="4112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Extending Neptune IFEL experiment </a:t>
              </a:r>
            </a:p>
            <a:p>
              <a:r>
                <a:rPr lang="en-US" dirty="0" smtClean="0"/>
                <a:t>to 800 nm, 120 MeV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070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Dynamics in DLA: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200"/>
            <a:ext cx="9144000" cy="3385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7300" y="1444532"/>
            <a:ext cx="468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E163 Demonstration of DLA acceleration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916" y="4330700"/>
            <a:ext cx="2879106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2734" y="6199832"/>
            <a:ext cx="3213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Coherent transition radiation diagnosis of </a:t>
            </a:r>
          </a:p>
          <a:p>
            <a:r>
              <a:rPr lang="en-US" sz="1200" dirty="0" smtClean="0"/>
              <a:t>Higher harmonic IFEL interaction </a:t>
            </a:r>
          </a:p>
          <a:p>
            <a:r>
              <a:rPr lang="en-US" sz="1200" dirty="0" smtClean="0"/>
              <a:t>(21</a:t>
            </a:r>
            <a:r>
              <a:rPr lang="en-US" sz="1200" baseline="30000" dirty="0" smtClean="0"/>
              <a:t>st</a:t>
            </a:r>
            <a:r>
              <a:rPr lang="en-US" sz="1200" dirty="0" smtClean="0"/>
              <a:t> IFEL fundamental </a:t>
            </a:r>
            <a:r>
              <a:rPr lang="en-US" sz="1200" dirty="0" err="1" smtClean="0"/>
              <a:t>harmonci</a:t>
            </a:r>
            <a:r>
              <a:rPr lang="en-US" sz="1200" dirty="0" smtClean="0"/>
              <a:t>!)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41300" y="5113158"/>
            <a:ext cx="3055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New results from SLAC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r</a:t>
            </a:r>
            <a:r>
              <a:rPr lang="en-US" sz="2000" b="1" dirty="0" smtClean="0">
                <a:solidFill>
                  <a:srgbClr val="008000"/>
                </a:solidFill>
              </a:rPr>
              <a:t>eported! 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"/>
          <p:cNvSpPr>
            <a:spLocks noChangeShapeType="1"/>
          </p:cNvSpPr>
          <p:nvPr/>
        </p:nvSpPr>
        <p:spPr bwMode="auto">
          <a:xfrm flipH="1">
            <a:off x="7536656" y="3862760"/>
            <a:ext cx="1220019" cy="0"/>
          </a:xfrm>
          <a:prstGeom prst="line">
            <a:avLst/>
          </a:prstGeom>
          <a:noFill/>
          <a:ln w="50800">
            <a:solidFill>
              <a:srgbClr val="9966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3" name="Line 2"/>
          <p:cNvSpPr>
            <a:spLocks noChangeShapeType="1"/>
          </p:cNvSpPr>
          <p:nvPr/>
        </p:nvSpPr>
        <p:spPr bwMode="auto">
          <a:xfrm flipH="1">
            <a:off x="1946672" y="3862760"/>
            <a:ext cx="168659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1686" y="-84220"/>
            <a:ext cx="8042276" cy="1336956"/>
          </a:xfrm>
        </p:spPr>
        <p:txBody>
          <a:bodyPr rIns="108065"/>
          <a:lstStyle/>
          <a:p>
            <a:pPr marL="40182" indent="-40182">
              <a:defRPr/>
            </a:pPr>
            <a:r>
              <a:rPr lang="en-US" sz="4000" b="1" dirty="0" smtClean="0"/>
              <a:t>Development of 5-µm laser </a:t>
            </a:r>
            <a:r>
              <a:rPr lang="en-US" sz="4000" b="1" dirty="0" smtClean="0"/>
              <a:t>for GALAXIE</a:t>
            </a:r>
            <a:endParaRPr lang="en-US" sz="4000" b="1" dirty="0" smtClean="0"/>
          </a:p>
        </p:txBody>
      </p:sp>
      <p:sp>
        <p:nvSpPr>
          <p:cNvPr id="5124" name="Rectangle 4"/>
          <p:cNvSpPr>
            <a:spLocks/>
          </p:cNvSpPr>
          <p:nvPr/>
        </p:nvSpPr>
        <p:spPr bwMode="auto">
          <a:xfrm rot="10800000" flipH="1" flipV="1">
            <a:off x="634008" y="3443064"/>
            <a:ext cx="1321594" cy="839391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</p:spPr>
        <p:txBody>
          <a:bodyPr lIns="35717" tIns="35717" rIns="35717" bIns="35717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Ti:sapphire commercial pump laser</a:t>
            </a:r>
          </a:p>
        </p:txBody>
      </p:sp>
      <p:sp>
        <p:nvSpPr>
          <p:cNvPr id="25606" name="Rectangle 5"/>
          <p:cNvSpPr>
            <a:spLocks/>
          </p:cNvSpPr>
          <p:nvPr/>
        </p:nvSpPr>
        <p:spPr bwMode="auto">
          <a:xfrm>
            <a:off x="2076152" y="3871690"/>
            <a:ext cx="133945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15 mJ, 0.8 µm, 10 Hz</a:t>
            </a:r>
          </a:p>
        </p:txBody>
      </p:sp>
      <p:sp>
        <p:nvSpPr>
          <p:cNvPr id="25607" name="Rectangle 6"/>
          <p:cNvSpPr>
            <a:spLocks/>
          </p:cNvSpPr>
          <p:nvPr/>
        </p:nvSpPr>
        <p:spPr bwMode="auto">
          <a:xfrm>
            <a:off x="4991695" y="3871690"/>
            <a:ext cx="1080492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ctr"/>
            <a:r>
              <a:rPr lang="en-US" sz="1400" b="1">
                <a:solidFill>
                  <a:srgbClr val="FF7F00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2 mJ, 2 µm, 10 Hz</a:t>
            </a:r>
          </a:p>
        </p:txBody>
      </p:sp>
      <p:sp>
        <p:nvSpPr>
          <p:cNvPr id="3" name="Rectangle 7"/>
          <p:cNvSpPr>
            <a:spLocks/>
          </p:cNvSpPr>
          <p:nvPr/>
        </p:nvSpPr>
        <p:spPr bwMode="auto">
          <a:xfrm rot="10800000" flipH="1" flipV="1">
            <a:off x="3634383" y="3425205"/>
            <a:ext cx="1321594" cy="875109"/>
          </a:xfrm>
          <a:prstGeom prst="rect">
            <a:avLst/>
          </a:prstGeom>
          <a:solidFill>
            <a:srgbClr val="FF7F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</p:spPr>
        <p:txBody>
          <a:bodyPr lIns="35717" tIns="35717" rIns="35717" bIns="35717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OPG/OPA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2 µm pump source</a:t>
            </a:r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 flipH="1">
            <a:off x="4962674" y="3862760"/>
            <a:ext cx="1232297" cy="0"/>
          </a:xfrm>
          <a:prstGeom prst="line">
            <a:avLst/>
          </a:prstGeom>
          <a:noFill/>
          <a:ln w="50800">
            <a:solidFill>
              <a:srgbClr val="FF7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Rectangle 9"/>
          <p:cNvSpPr>
            <a:spLocks/>
          </p:cNvSpPr>
          <p:nvPr/>
        </p:nvSpPr>
        <p:spPr bwMode="auto">
          <a:xfrm rot="10800000" flipH="1" flipV="1">
            <a:off x="6197203" y="3425205"/>
            <a:ext cx="1321594" cy="875109"/>
          </a:xfrm>
          <a:prstGeom prst="rect">
            <a:avLst/>
          </a:prstGeom>
          <a:solidFill>
            <a:srgbClr val="996633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12699" dir="5400000" algn="ctr" rotWithShape="0">
              <a:schemeClr val="bg2">
                <a:alpha val="50000"/>
              </a:schemeClr>
            </a:outerShdw>
          </a:effectLst>
        </p:spPr>
        <p:txBody>
          <a:bodyPr lIns="35717" tIns="35717" rIns="35717" bIns="35717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OPG/OPA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5 µm source</a:t>
            </a:r>
          </a:p>
        </p:txBody>
      </p:sp>
      <p:sp>
        <p:nvSpPr>
          <p:cNvPr id="25611" name="Rectangle 10"/>
          <p:cNvSpPr>
            <a:spLocks/>
          </p:cNvSpPr>
          <p:nvPr/>
        </p:nvSpPr>
        <p:spPr bwMode="auto">
          <a:xfrm>
            <a:off x="7554516" y="3871690"/>
            <a:ext cx="1339453" cy="4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35717" rIns="35717" bIns="35717" anchor="ctr"/>
          <a:lstStyle/>
          <a:p>
            <a:pPr algn="ctr"/>
            <a:r>
              <a:rPr lang="en-US" sz="1400" b="1">
                <a:solidFill>
                  <a:srgbClr val="996633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~500 µJ, 5 µm, 10 Hz</a:t>
            </a:r>
          </a:p>
        </p:txBody>
      </p:sp>
      <p:sp>
        <p:nvSpPr>
          <p:cNvPr id="25612" name="Line 11"/>
          <p:cNvSpPr>
            <a:spLocks noChangeShapeType="1"/>
          </p:cNvSpPr>
          <p:nvPr/>
        </p:nvSpPr>
        <p:spPr bwMode="auto">
          <a:xfrm rot="10800000" flipH="1">
            <a:off x="6858000" y="2872681"/>
            <a:ext cx="0" cy="565919"/>
          </a:xfrm>
          <a:prstGeom prst="line">
            <a:avLst/>
          </a:prstGeom>
          <a:noFill/>
          <a:ln w="50800">
            <a:solidFill>
              <a:srgbClr val="FF7F00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AutoShape 12"/>
          <p:cNvSpPr>
            <a:spLocks/>
          </p:cNvSpPr>
          <p:nvPr/>
        </p:nvSpPr>
        <p:spPr bwMode="auto">
          <a:xfrm>
            <a:off x="5688211" y="1112416"/>
            <a:ext cx="2339578" cy="892969"/>
          </a:xfrm>
          <a:prstGeom prst="roundRect">
            <a:avLst>
              <a:gd name="adj" fmla="val 15000"/>
            </a:avLst>
          </a:prstGeom>
          <a:solidFill>
            <a:srgbClr val="FF7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Future: direct pumping by Tm/Ho/Cr-based high-energy short-pulse laser</a:t>
            </a:r>
          </a:p>
        </p:txBody>
      </p:sp>
      <p:pic>
        <p:nvPicPr>
          <p:cNvPr id="2561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113" y="1844650"/>
            <a:ext cx="2360786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5" name="Picture 1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05" y="4414168"/>
            <a:ext cx="1973461" cy="143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3" y="1844650"/>
            <a:ext cx="2196703" cy="146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97" y="4771356"/>
            <a:ext cx="1339453" cy="11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81" y="4771355"/>
            <a:ext cx="1276945" cy="114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19" name="Rectangle 19"/>
          <p:cNvSpPr>
            <a:spLocks/>
          </p:cNvSpPr>
          <p:nvPr/>
        </p:nvSpPr>
        <p:spPr bwMode="auto">
          <a:xfrm>
            <a:off x="3009304" y="5934447"/>
            <a:ext cx="1013520" cy="2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>
            <a:spAutoFit/>
          </a:bodyPr>
          <a:lstStyle/>
          <a:p>
            <a:pPr marL="27905"/>
            <a:r>
              <a:rPr lang="en-US" sz="1500" b="1"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ZGP: 5 µm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1446610" y="5934447"/>
            <a:ext cx="1047006" cy="23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>
            <a:spAutoFit/>
          </a:bodyPr>
          <a:lstStyle/>
          <a:p>
            <a:pPr marL="27905"/>
            <a:r>
              <a:rPr lang="en-US" sz="1500" b="1"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BBO: 2 µm</a:t>
            </a:r>
          </a:p>
        </p:txBody>
      </p:sp>
      <p:pic>
        <p:nvPicPr>
          <p:cNvPr id="25621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44" y="2103611"/>
            <a:ext cx="1187648" cy="79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2" name="Rectangle 20"/>
          <p:cNvSpPr>
            <a:spLocks/>
          </p:cNvSpPr>
          <p:nvPr/>
        </p:nvSpPr>
        <p:spPr bwMode="auto">
          <a:xfrm>
            <a:off x="392907" y="1192783"/>
            <a:ext cx="20707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4" bIns="0">
            <a:spAutoFit/>
          </a:bodyPr>
          <a:lstStyle/>
          <a:p>
            <a:pPr marL="27905"/>
            <a:r>
              <a:rPr lang="en-US" sz="1500" b="1" dirty="0" smtClean="0"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Courtesy </a:t>
            </a:r>
            <a:r>
              <a:rPr lang="en-US" sz="1500" b="1" dirty="0"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I. </a:t>
            </a:r>
            <a:r>
              <a:rPr lang="en-US" sz="1500" b="1" dirty="0" err="1" smtClean="0">
                <a:latin typeface="Arial Bold" charset="0"/>
                <a:ea typeface="ＭＳ Ｐゴシック" charset="0"/>
                <a:cs typeface="ＭＳ Ｐゴシック" charset="0"/>
                <a:sym typeface="Arial Bold" charset="0"/>
              </a:rPr>
              <a:t>Jovanovic</a:t>
            </a:r>
            <a:endParaRPr lang="en-US" sz="1500" b="1" dirty="0">
              <a:latin typeface="Arial Bold" charset="0"/>
              <a:ea typeface="ＭＳ Ｐゴシック" charset="0"/>
              <a:cs typeface="ＭＳ Ｐゴシック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94876"/>
            <a:ext cx="8042276" cy="1336956"/>
          </a:xfrm>
        </p:spPr>
        <p:txBody>
          <a:bodyPr/>
          <a:lstStyle/>
          <a:p>
            <a:r>
              <a:rPr lang="en-US" dirty="0" smtClean="0"/>
              <a:t>Structure </a:t>
            </a:r>
            <a:r>
              <a:rPr lang="en-US" dirty="0" smtClean="0"/>
              <a:t>designs: what do we build?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46201"/>
            <a:ext cx="8455025" cy="4343400"/>
          </a:xfrm>
        </p:spPr>
        <p:txBody>
          <a:bodyPr/>
          <a:lstStyle/>
          <a:p>
            <a:r>
              <a:rPr lang="en-US" dirty="0" smtClean="0"/>
              <a:t>Travelling and standing waves </a:t>
            </a:r>
          </a:p>
          <a:p>
            <a:r>
              <a:rPr lang="en-US" dirty="0" smtClean="0"/>
              <a:t>“Defect modes” in PBG parlance</a:t>
            </a:r>
          </a:p>
          <a:p>
            <a:r>
              <a:rPr lang="en-US" dirty="0" smtClean="0"/>
              <a:t>Range of geometries</a:t>
            </a:r>
          </a:p>
          <a:p>
            <a:pPr lvl="1"/>
            <a:r>
              <a:rPr lang="en-US" dirty="0" smtClean="0"/>
              <a:t>Optimize EM fields (diminish max field for breakdown)</a:t>
            </a:r>
          </a:p>
          <a:p>
            <a:pPr lvl="1"/>
            <a:r>
              <a:rPr lang="en-US" dirty="0" smtClean="0"/>
              <a:t>Confinement, focusing, wakes…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6" y="3978967"/>
            <a:ext cx="7620000" cy="2625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32" y="1346201"/>
            <a:ext cx="2916767" cy="15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9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Side-coupled standing </a:t>
            </a:r>
            <a:r>
              <a:rPr lang="en-US" dirty="0" smtClean="0"/>
              <a:t>wave </a:t>
            </a:r>
            <a:r>
              <a:rPr lang="en-US" dirty="0" smtClean="0"/>
              <a:t>structures (2D PBG)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600201"/>
            <a:ext cx="4394200" cy="4343400"/>
          </a:xfrm>
        </p:spPr>
        <p:txBody>
          <a:bodyPr/>
          <a:lstStyle/>
          <a:p>
            <a:r>
              <a:rPr lang="en-US" dirty="0" smtClean="0"/>
              <a:t>Ex: the </a:t>
            </a:r>
            <a:r>
              <a:rPr lang="en-US" dirty="0" smtClean="0"/>
              <a:t>MAP structure (</a:t>
            </a:r>
            <a:r>
              <a:rPr lang="en-US" dirty="0" smtClean="0"/>
              <a:t>Travish, </a:t>
            </a:r>
            <a:r>
              <a:rPr lang="en-US" dirty="0" smtClean="0"/>
              <a:t>et al UCLA)</a:t>
            </a:r>
          </a:p>
          <a:p>
            <a:pPr lvl="1"/>
            <a:r>
              <a:rPr lang="en-US" dirty="0" smtClean="0"/>
              <a:t>Resonant, Bragg </a:t>
            </a:r>
            <a:r>
              <a:rPr lang="en-US" dirty="0" smtClean="0"/>
              <a:t>with couplers</a:t>
            </a:r>
          </a:p>
          <a:p>
            <a:pPr lvl="1"/>
            <a:r>
              <a:rPr lang="en-US" dirty="0" smtClean="0"/>
              <a:t>Long fill time</a:t>
            </a:r>
            <a:endParaRPr lang="en-US" dirty="0" smtClean="0"/>
          </a:p>
          <a:p>
            <a:pPr lvl="1"/>
            <a:r>
              <a:rPr lang="en-US" dirty="0" smtClean="0"/>
              <a:t>Side coupled (</a:t>
            </a:r>
            <a:r>
              <a:rPr lang="en-US" i="1" dirty="0" smtClean="0"/>
              <a:t>each cell</a:t>
            </a:r>
            <a:r>
              <a:rPr lang="en-US" dirty="0" smtClean="0"/>
              <a:t>), based on 1995 </a:t>
            </a:r>
            <a:r>
              <a:rPr lang="en-US" dirty="0" smtClean="0"/>
              <a:t>proposal</a:t>
            </a:r>
          </a:p>
          <a:p>
            <a:pPr lvl="1"/>
            <a:r>
              <a:rPr lang="en-US" dirty="0" smtClean="0"/>
              <a:t>Large field in dielectric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913" y="1701800"/>
            <a:ext cx="2734380" cy="52577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8913" y="507107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J.B. Rosenzweig, A. Murokh, and C. Pellegrini, </a:t>
            </a:r>
            <a:r>
              <a:rPr lang="en-US" sz="1600" i="1" dirty="0" smtClean="0"/>
              <a:t>PRL </a:t>
            </a:r>
            <a:r>
              <a:rPr lang="en-US" sz="1600" b="1" dirty="0" smtClean="0"/>
              <a:t>74</a:t>
            </a:r>
            <a:r>
              <a:rPr lang="en-US" sz="1600" dirty="0"/>
              <a:t>, 2467 (1995)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084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75" y="31376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“Standard” </a:t>
            </a:r>
            <a:r>
              <a:rPr lang="en-US" dirty="0" smtClean="0"/>
              <a:t>2D </a:t>
            </a:r>
            <a:r>
              <a:rPr lang="en-US" dirty="0" smtClean="0"/>
              <a:t>Photonic Band Gap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75" y="1368332"/>
            <a:ext cx="8042276" cy="4343400"/>
          </a:xfrm>
        </p:spPr>
        <p:txBody>
          <a:bodyPr/>
          <a:lstStyle/>
          <a:p>
            <a:r>
              <a:rPr lang="en-US" dirty="0" smtClean="0"/>
              <a:t>More design </a:t>
            </a:r>
            <a:r>
              <a:rPr lang="en-US" dirty="0" smtClean="0"/>
              <a:t>freedom than Bragg structure</a:t>
            </a:r>
          </a:p>
          <a:p>
            <a:r>
              <a:rPr lang="en-US" dirty="0" smtClean="0"/>
              <a:t>Many choices in structure design and coupling</a:t>
            </a:r>
          </a:p>
          <a:p>
            <a:pPr lvl="1"/>
            <a:r>
              <a:rPr lang="en-US" dirty="0" smtClean="0"/>
              <a:t>Extendable to wide structure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959100"/>
            <a:ext cx="38989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600" y="2646330"/>
            <a:ext cx="3906089" cy="40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94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PBG example:</a:t>
            </a:r>
            <a:br>
              <a:rPr lang="en-US" dirty="0" smtClean="0"/>
            </a:br>
            <a:r>
              <a:rPr lang="en-US" dirty="0" smtClean="0"/>
              <a:t>Wood Pile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3861858" cy="4343400"/>
          </a:xfrm>
        </p:spPr>
        <p:txBody>
          <a:bodyPr/>
          <a:lstStyle/>
          <a:p>
            <a:r>
              <a:rPr lang="en-US" dirty="0" smtClean="0"/>
              <a:t>Very well </a:t>
            </a:r>
            <a:r>
              <a:rPr lang="en-US" dirty="0" smtClean="0"/>
              <a:t>understood photonic structure</a:t>
            </a:r>
          </a:p>
          <a:p>
            <a:pPr lvl="1"/>
            <a:r>
              <a:rPr lang="en-US" dirty="0" smtClean="0"/>
              <a:t>HOMs, </a:t>
            </a:r>
            <a:r>
              <a:rPr lang="en-US" dirty="0" smtClean="0"/>
              <a:t>propagation</a:t>
            </a:r>
          </a:p>
          <a:p>
            <a:r>
              <a:rPr lang="en-US" dirty="0" smtClean="0"/>
              <a:t>Progress in </a:t>
            </a:r>
            <a:r>
              <a:rPr lang="en-US" dirty="0" smtClean="0"/>
              <a:t>fabrication recently</a:t>
            </a:r>
            <a:endParaRPr lang="en-US" dirty="0" smtClean="0"/>
          </a:p>
          <a:p>
            <a:r>
              <a:rPr lang="en-US" dirty="0" smtClean="0"/>
              <a:t>Extendable to wide </a:t>
            </a:r>
            <a:r>
              <a:rPr lang="en-US" dirty="0" smtClean="0"/>
              <a:t>structures</a:t>
            </a:r>
          </a:p>
          <a:p>
            <a:r>
              <a:rPr lang="en-US" dirty="0" smtClean="0"/>
              <a:t>Wakefield testing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59" y="1811862"/>
            <a:ext cx="4144073" cy="485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Applications: Collider/5</a:t>
            </a:r>
            <a:r>
              <a:rPr lang="en-US" baseline="30000" dirty="0" smtClean="0"/>
              <a:t>th</a:t>
            </a:r>
            <a:r>
              <a:rPr lang="en-US" dirty="0" smtClean="0"/>
              <a:t> Generation </a:t>
            </a:r>
            <a:r>
              <a:rPr lang="en-US" dirty="0" smtClean="0"/>
              <a:t>Light Source</a:t>
            </a:r>
          </a:p>
          <a:p>
            <a:r>
              <a:rPr lang="en-US" dirty="0" smtClean="0"/>
              <a:t>Dielectric Structure Limitations</a:t>
            </a:r>
          </a:p>
          <a:p>
            <a:r>
              <a:rPr lang="en-US" dirty="0" smtClean="0"/>
              <a:t>Dynamics Considerations</a:t>
            </a:r>
          </a:p>
          <a:p>
            <a:r>
              <a:rPr lang="en-US" dirty="0" smtClean="0"/>
              <a:t>Long Wavelength (IR-THz) Sources</a:t>
            </a:r>
          </a:p>
          <a:p>
            <a:r>
              <a:rPr lang="en-US" dirty="0" smtClean="0"/>
              <a:t>Structure </a:t>
            </a:r>
            <a:r>
              <a:rPr lang="en-US" dirty="0" smtClean="0"/>
              <a:t>Designs</a:t>
            </a:r>
          </a:p>
          <a:p>
            <a:r>
              <a:rPr lang="en-US" dirty="0" smtClean="0"/>
              <a:t>Sources of electrons and photons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4831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Princ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73450"/>
            <a:ext cx="3303587" cy="22510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63513" y="-424143"/>
            <a:ext cx="8693150" cy="1336956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Grating Structure Design (SLAC)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922957" y="5466127"/>
          <a:ext cx="2660650" cy="1343026"/>
        </p:xfrm>
        <a:graphic>
          <a:graphicData uri="http://schemas.openxmlformats.org/drawingml/2006/table">
            <a:tbl>
              <a:tblPr/>
              <a:tblGrid>
                <a:gridCol w="242409"/>
                <a:gridCol w="657166"/>
                <a:gridCol w="915734"/>
                <a:gridCol w="84534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Gap [nm]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Height [nm]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Grad [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E</a:t>
                      </a:r>
                      <a:r>
                        <a:rPr kumimoji="0" lang="en-US" sz="12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max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]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400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660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20%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  800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680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11%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</a:endParaRP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D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1200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600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9.3%</a:t>
                      </a:r>
                    </a:p>
                  </a:txBody>
                  <a:tcPr marL="91452" marR="9145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A"/>
                    </a:solidFill>
                  </a:tcPr>
                </a:tc>
              </a:tr>
            </a:tbl>
          </a:graphicData>
        </a:graphic>
      </p:graphicFrame>
      <p:sp>
        <p:nvSpPr>
          <p:cNvPr id="14367" name="TextBox 6"/>
          <p:cNvSpPr txBox="1">
            <a:spLocks noChangeArrowheads="1"/>
          </p:cNvSpPr>
          <p:nvPr/>
        </p:nvSpPr>
        <p:spPr bwMode="auto">
          <a:xfrm>
            <a:off x="34925" y="3032125"/>
            <a:ext cx="26939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Grating Concept Schematic</a:t>
            </a:r>
          </a:p>
        </p:txBody>
      </p:sp>
      <p:sp>
        <p:nvSpPr>
          <p:cNvPr id="14368" name="TextBox 7"/>
          <p:cNvSpPr txBox="1">
            <a:spLocks noChangeArrowheads="1"/>
          </p:cNvSpPr>
          <p:nvPr/>
        </p:nvSpPr>
        <p:spPr bwMode="auto">
          <a:xfrm>
            <a:off x="76200" y="5707063"/>
            <a:ext cx="328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E</a:t>
            </a:r>
            <a:r>
              <a:rPr lang="en-US" sz="1000"/>
              <a:t>z </a:t>
            </a:r>
            <a:r>
              <a:rPr lang="en-US" sz="1600"/>
              <a:t>fields showing working principle</a:t>
            </a:r>
          </a:p>
        </p:txBody>
      </p:sp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152525"/>
            <a:ext cx="3357562" cy="19002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70" name="TextBox 9"/>
          <p:cNvSpPr txBox="1">
            <a:spLocks noChangeArrowheads="1"/>
          </p:cNvSpPr>
          <p:nvPr/>
        </p:nvSpPr>
        <p:spPr bwMode="auto">
          <a:xfrm>
            <a:off x="3590925" y="4973638"/>
            <a:ext cx="2328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Geometry Optimization</a:t>
            </a:r>
          </a:p>
        </p:txBody>
      </p:sp>
      <p:pic>
        <p:nvPicPr>
          <p:cNvPr id="14371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5051425"/>
            <a:ext cx="7334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72" name="Group 28"/>
          <p:cNvGrpSpPr>
            <a:grpSpLocks/>
          </p:cNvGrpSpPr>
          <p:nvPr/>
        </p:nvGrpSpPr>
        <p:grpSpPr bwMode="auto">
          <a:xfrm>
            <a:off x="3676650" y="1166813"/>
            <a:ext cx="5041900" cy="3843337"/>
            <a:chOff x="3676884" y="1166814"/>
            <a:chExt cx="5041611" cy="3843336"/>
          </a:xfrm>
        </p:grpSpPr>
        <p:grpSp>
          <p:nvGrpSpPr>
            <p:cNvPr id="14373" name="Group 24"/>
            <p:cNvGrpSpPr>
              <a:grpSpLocks/>
            </p:cNvGrpSpPr>
            <p:nvPr/>
          </p:nvGrpSpPr>
          <p:grpSpPr bwMode="auto">
            <a:xfrm>
              <a:off x="3676884" y="1166814"/>
              <a:ext cx="5041611" cy="3843336"/>
              <a:chOff x="3676884" y="1166814"/>
              <a:chExt cx="5041611" cy="3843336"/>
            </a:xfrm>
          </p:grpSpPr>
          <p:pic>
            <p:nvPicPr>
              <p:cNvPr id="14377" name="Picture 3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6884" y="1166814"/>
                <a:ext cx="5041611" cy="3843336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Oval 21"/>
              <p:cNvSpPr/>
              <p:nvPr/>
            </p:nvSpPr>
            <p:spPr>
              <a:xfrm>
                <a:off x="4419791" y="1685926"/>
                <a:ext cx="95245" cy="127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981734" y="2171701"/>
                <a:ext cx="95245" cy="127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543677" y="2276476"/>
                <a:ext cx="95245" cy="127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5115077" y="3257550"/>
              <a:ext cx="95245" cy="127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543812" y="1228726"/>
              <a:ext cx="95245" cy="127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400946" y="3257550"/>
              <a:ext cx="95245" cy="127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06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Buried grating design</a:t>
            </a:r>
            <a:br>
              <a:rPr lang="en-US" dirty="0" smtClean="0"/>
            </a:br>
            <a:r>
              <a:rPr lang="en-US" dirty="0" smtClean="0"/>
              <a:t>modifies peak fields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043" b="204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540000" y="5510769"/>
            <a:ext cx="31317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traightforward fabrication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2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4" y="-463924"/>
            <a:ext cx="8696325" cy="1336956"/>
          </a:xfrm>
        </p:spPr>
        <p:txBody>
          <a:bodyPr/>
          <a:lstStyle/>
          <a:p>
            <a:r>
              <a:rPr lang="en-US" dirty="0" smtClean="0"/>
              <a:t>GALAXIE accelerator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53000"/>
            <a:ext cx="9067800" cy="1905000"/>
          </a:xfrm>
          <a:solidFill>
            <a:srgbClr val="FFFFFF"/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800" i="1" dirty="0" smtClean="0"/>
              <a:t>Single material </a:t>
            </a:r>
            <a:r>
              <a:rPr lang="en-US" sz="2800" dirty="0" smtClean="0"/>
              <a:t>(Si, Al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) </a:t>
            </a:r>
            <a:r>
              <a:rPr lang="en-US" sz="2800" i="1" dirty="0" smtClean="0"/>
              <a:t>photonic</a:t>
            </a:r>
            <a:r>
              <a:rPr lang="en-US" sz="2800" dirty="0" smtClean="0"/>
              <a:t> structure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Rich, TW spatial </a:t>
            </a:r>
            <a:r>
              <a:rPr lang="en-US" sz="2800" dirty="0" smtClean="0"/>
              <a:t>harmonic </a:t>
            </a:r>
            <a:r>
              <a:rPr lang="en-US" sz="2800" dirty="0" smtClean="0"/>
              <a:t>spectrum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Fully 3D photonic structure (mode control)</a:t>
            </a:r>
            <a:endParaRPr lang="en-US" sz="28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Optimized E-field w/“teeth”; avoid flat </a:t>
            </a:r>
            <a:r>
              <a:rPr lang="en-US" sz="2800" i="1" dirty="0" smtClean="0"/>
              <a:t>z</a:t>
            </a:r>
            <a:r>
              <a:rPr lang="en-US" sz="2800" dirty="0" smtClean="0"/>
              <a:t> surfaces</a:t>
            </a:r>
            <a:endParaRPr lang="en-US" sz="2800" dirty="0" smtClean="0"/>
          </a:p>
        </p:txBody>
      </p:sp>
      <p:pic>
        <p:nvPicPr>
          <p:cNvPr id="5" name="scaled-galaxie-mo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990600"/>
            <a:ext cx="4250408" cy="3960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905000"/>
            <a:ext cx="185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Hole ID=800 nm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05600" y="25146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0" y="2667000"/>
            <a:ext cx="69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um</a:t>
            </a:r>
            <a:endParaRPr lang="en-US" dirty="0"/>
          </a:p>
        </p:txBody>
      </p:sp>
      <p:cxnSp>
        <p:nvCxnSpPr>
          <p:cNvPr id="13" name="Straight Arrow Connector 12"/>
          <p:cNvCxnSpPr>
            <a:endCxn id="5" idx="1"/>
          </p:cNvCxnSpPr>
          <p:nvPr/>
        </p:nvCxnSpPr>
        <p:spPr>
          <a:xfrm flipV="1">
            <a:off x="685800" y="2970946"/>
            <a:ext cx="1524000" cy="85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4700" y="3048000"/>
            <a:ext cx="140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e-beam </a:t>
            </a:r>
          </a:p>
          <a:p>
            <a:r>
              <a:rPr lang="en-US" dirty="0" smtClean="0"/>
              <a:t>propagation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3733800"/>
            <a:ext cx="2289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up of beam </a:t>
            </a:r>
          </a:p>
          <a:p>
            <a:r>
              <a:rPr lang="en-US" dirty="0"/>
              <a:t>c</a:t>
            </a:r>
            <a:r>
              <a:rPr lang="en-US" dirty="0" smtClean="0"/>
              <a:t>hannel in GALAXIE</a:t>
            </a:r>
          </a:p>
          <a:p>
            <a:r>
              <a:rPr lang="en-US" dirty="0"/>
              <a:t>t</a:t>
            </a:r>
            <a:r>
              <a:rPr lang="en-US" dirty="0" smtClean="0"/>
              <a:t>raveling wave DLA</a:t>
            </a:r>
          </a:p>
        </p:txBody>
      </p:sp>
    </p:spTree>
    <p:extLst>
      <p:ext uri="{BB962C8B-B14F-4D97-AF65-F5344CB8AC3E}">
        <p14:creationId xmlns:p14="http://schemas.microsoft.com/office/powerpoint/2010/main" val="105529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00"/>
            <a:ext cx="8610600" cy="762000"/>
          </a:xfrm>
        </p:spPr>
        <p:txBody>
          <a:bodyPr/>
          <a:lstStyle/>
          <a:p>
            <a:r>
              <a:rPr lang="en-US" sz="3200" dirty="0" smtClean="0"/>
              <a:t>Focusing and acceleration provided by nearby spatial harmonics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4168" b="4168"/>
          <a:stretch>
            <a:fillRect/>
          </a:stretch>
        </p:blipFill>
        <p:spPr>
          <a:xfrm>
            <a:off x="3733800" y="1016000"/>
            <a:ext cx="5181600" cy="272358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6" y="4114800"/>
            <a:ext cx="4650986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852" y="4572000"/>
            <a:ext cx="4625148" cy="2273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248400"/>
            <a:ext cx="425150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Brillouin</a:t>
            </a:r>
            <a:r>
              <a:rPr lang="en-US" dirty="0" smtClean="0"/>
              <a:t> diagram for GALAXIE structure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8200" y="3877270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Longituindal</a:t>
            </a:r>
            <a:r>
              <a:rPr lang="en-US" sz="1600" dirty="0" smtClean="0"/>
              <a:t> phase space (Poincare and actual). Note bouncing due to harmonics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95300" y="1600200"/>
            <a:ext cx="3111500" cy="1477328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Focusing given by 2</a:t>
            </a:r>
            <a:r>
              <a:rPr lang="en-US" baseline="30000" dirty="0" smtClean="0"/>
              <a:t>nd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rder interaction with non-</a:t>
            </a:r>
          </a:p>
          <a:p>
            <a:r>
              <a:rPr lang="en-US" dirty="0" smtClean="0"/>
              <a:t>synchronous fields.</a:t>
            </a:r>
          </a:p>
          <a:p>
            <a:r>
              <a:rPr lang="en-US" dirty="0" smtClean="0"/>
              <a:t>Overcome resonant wave</a:t>
            </a:r>
          </a:p>
          <a:p>
            <a:r>
              <a:rPr lang="en-US" dirty="0"/>
              <a:t>d</a:t>
            </a:r>
            <a:r>
              <a:rPr lang="en-US" dirty="0" smtClean="0"/>
              <a:t>efocusing </a:t>
            </a:r>
            <a:r>
              <a:rPr lang="en-US" i="1" dirty="0" smtClean="0"/>
              <a:t>(</a:t>
            </a:r>
            <a:r>
              <a:rPr lang="en-US" i="1" dirty="0" err="1" smtClean="0"/>
              <a:t>Earnshaw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4724400"/>
            <a:ext cx="14677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172200" y="5105400"/>
            <a:ext cx="83820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65504" y="5040868"/>
            <a:ext cx="11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62800" y="52578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05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-190500" y="-532897"/>
            <a:ext cx="9486900" cy="1344612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Beam dynamics: modeling SLAC DLA experiment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71" name="Picture 3" descr="I:\projects\axis\grating_6046\grating_6046xy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9"/>
          <a:stretch>
            <a:fillRect/>
          </a:stretch>
        </p:blipFill>
        <p:spPr bwMode="auto">
          <a:xfrm>
            <a:off x="1349470" y="1021265"/>
            <a:ext cx="598759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 bwMode="auto">
          <a:xfrm>
            <a:off x="6827459" y="2196148"/>
            <a:ext cx="0" cy="32582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4" name="TextBox 12"/>
          <p:cNvSpPr txBox="1">
            <a:spLocks noChangeArrowheads="1"/>
          </p:cNvSpPr>
          <p:nvPr/>
        </p:nvSpPr>
        <p:spPr bwMode="auto">
          <a:xfrm>
            <a:off x="3187795" y="989515"/>
            <a:ext cx="420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000000"/>
                </a:solidFill>
                <a:latin typeface="Arial Narrow" charset="0"/>
              </a:rPr>
              <a:t>start of grating, </a:t>
            </a:r>
            <a:r>
              <a:rPr lang="el-GR" sz="1800">
                <a:solidFill>
                  <a:srgbClr val="000000"/>
                </a:solidFill>
                <a:latin typeface="Arial Narrow" charset="0"/>
              </a:rPr>
              <a:t>λ</a:t>
            </a:r>
            <a:r>
              <a:rPr lang="en-US" sz="1800" baseline="-25000">
                <a:solidFill>
                  <a:srgbClr val="000000"/>
                </a:solidFill>
                <a:latin typeface="Arial Narrow" charset="0"/>
              </a:rPr>
              <a:t>g</a:t>
            </a:r>
            <a:r>
              <a:rPr lang="en-US" sz="1800">
                <a:solidFill>
                  <a:srgbClr val="000000"/>
                </a:solidFill>
                <a:latin typeface="Arial Narrow" charset="0"/>
              </a:rPr>
              <a:t> = 0.8 µm (1250 periods total)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12824" y="1452011"/>
            <a:ext cx="76200" cy="3095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5809344" y="2160025"/>
            <a:ext cx="893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00"/>
                </a:solidFill>
              </a:rPr>
              <a:t>800 nm</a:t>
            </a:r>
          </a:p>
        </p:txBody>
      </p:sp>
      <p:pic>
        <p:nvPicPr>
          <p:cNvPr id="15" name="Picture 14" descr="media1 1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/>
          <a:stretch/>
        </p:blipFill>
        <p:spPr>
          <a:xfrm>
            <a:off x="3201217" y="3783724"/>
            <a:ext cx="4244319" cy="3074275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18556" y="4156219"/>
            <a:ext cx="2856214" cy="149290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For accepted particles, simulation shows expected double-peaked energy spectrum developing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2314938" y="1905093"/>
            <a:ext cx="97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e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-beam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1615" y="4230077"/>
            <a:ext cx="267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Ben Cowan</a:t>
            </a:r>
          </a:p>
          <a:p>
            <a:r>
              <a:rPr lang="en-US"/>
              <a:t>Brian Schwartz (Tech-X)</a:t>
            </a:r>
          </a:p>
        </p:txBody>
      </p:sp>
    </p:spTree>
    <p:extLst>
      <p:ext uri="{BB962C8B-B14F-4D97-AF65-F5344CB8AC3E}">
        <p14:creationId xmlns:p14="http://schemas.microsoft.com/office/powerpoint/2010/main" val="31864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57678" y="6261951"/>
            <a:ext cx="137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z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= 860 µm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352" y="1675908"/>
            <a:ext cx="3951669" cy="422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6726803" y="5800775"/>
            <a:ext cx="151075" cy="389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77878" y="165636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</a:rPr>
              <a:t>vacuum</a:t>
            </a:r>
            <a:endParaRPr lang="en-US" b="1" dirty="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877878" y="1952344"/>
            <a:ext cx="254442" cy="37371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406228" y="1970037"/>
            <a:ext cx="169276" cy="3264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0"/>
            <a:ext cx="8737599" cy="1336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Transverse </a:t>
            </a:r>
            <a:r>
              <a:rPr lang="en-US" dirty="0" smtClean="0"/>
              <a:t>forces induce density </a:t>
            </a:r>
            <a:r>
              <a:rPr lang="en-US" dirty="0" smtClean="0"/>
              <a:t>modulation in SLAC expt.</a:t>
            </a:r>
            <a:endParaRPr lang="en-US" dirty="0"/>
          </a:p>
        </p:txBody>
      </p:sp>
      <p:pic>
        <p:nvPicPr>
          <p:cNvPr id="14" name="Picture 13" descr="Screen Shot 2013-04-10 at 6.02.03 P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0076"/>
            <a:ext cx="5500077" cy="4218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91846" y="5938785"/>
            <a:ext cx="267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 Cowan</a:t>
            </a:r>
          </a:p>
          <a:p>
            <a:r>
              <a:rPr lang="en-US" dirty="0"/>
              <a:t>Brian Schwartz (Tech-X)</a:t>
            </a:r>
          </a:p>
        </p:txBody>
      </p:sp>
    </p:spTree>
    <p:extLst>
      <p:ext uri="{BB962C8B-B14F-4D97-AF65-F5344CB8AC3E}">
        <p14:creationId xmlns:p14="http://schemas.microsoft.com/office/powerpoint/2010/main" val="42209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71500"/>
            <a:ext cx="9372600" cy="838200"/>
          </a:xfrm>
        </p:spPr>
        <p:txBody>
          <a:bodyPr/>
          <a:lstStyle/>
          <a:p>
            <a:r>
              <a:rPr lang="en-US" dirty="0" smtClean="0"/>
              <a:t>Beam dynamics: injection to final </a:t>
            </a:r>
            <a:r>
              <a:rPr lang="en-US" dirty="0" smtClean="0"/>
              <a:t>energy in GALAXIE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6032500"/>
            <a:ext cx="7424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Adiabatic: (1) focusing (2) capture (3) compression (x1000!)</a:t>
            </a:r>
            <a:endParaRPr lang="en-US" sz="2000" b="1" dirty="0"/>
          </a:p>
        </p:txBody>
      </p:sp>
      <p:pic>
        <p:nvPicPr>
          <p:cNvPr id="6" name="dynamics-hbe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125" y="1392687"/>
            <a:ext cx="7407275" cy="4627113"/>
          </a:xfrm>
        </p:spPr>
      </p:pic>
      <p:sp>
        <p:nvSpPr>
          <p:cNvPr id="8" name="TextBox 7"/>
          <p:cNvSpPr txBox="1"/>
          <p:nvPr/>
        </p:nvSpPr>
        <p:spPr>
          <a:xfrm>
            <a:off x="1231900" y="6400800"/>
            <a:ext cx="34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Under preparation for PRSTAB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1145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Power Distribution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49275" y="1444532"/>
            <a:ext cx="7747122" cy="4343400"/>
            <a:chOff x="685800" y="1600201"/>
            <a:chExt cx="7747122" cy="4343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600201"/>
              <a:ext cx="7747122" cy="4343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714500" y="5270500"/>
              <a:ext cx="5504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Power distribution: the macroscopic picture</a:t>
              </a:r>
              <a:endParaRPr lang="en-US" sz="2000" dirty="0"/>
            </a:p>
          </p:txBody>
        </p:sp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7641" b="7641"/>
          <a:stretch>
            <a:fillRect/>
          </a:stretch>
        </p:blipFill>
        <p:spPr>
          <a:xfrm>
            <a:off x="638175" y="1600201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87014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9356"/>
            <a:ext cx="8810625" cy="1336956"/>
          </a:xfrm>
        </p:spPr>
        <p:txBody>
          <a:bodyPr/>
          <a:lstStyle/>
          <a:p>
            <a:r>
              <a:rPr lang="en-US" dirty="0" smtClean="0"/>
              <a:t>Laser-Structure </a:t>
            </a:r>
            <a:r>
              <a:rPr lang="en-US" dirty="0" smtClean="0"/>
              <a:t>Coupling: TW</a:t>
            </a:r>
            <a:endParaRPr lang="en-US" dirty="0"/>
          </a:p>
        </p:txBody>
      </p:sp>
      <p:pic>
        <p:nvPicPr>
          <p:cNvPr id="4" name="sameq_galaxie_120412_continuous-coupli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1752600"/>
            <a:ext cx="4443412" cy="3703061"/>
          </a:xfrm>
        </p:spPr>
      </p:pic>
      <p:sp>
        <p:nvSpPr>
          <p:cNvPr id="5" name="TextBox 4"/>
          <p:cNvSpPr txBox="1"/>
          <p:nvPr/>
        </p:nvSpPr>
        <p:spPr>
          <a:xfrm>
            <a:off x="1219200" y="1219200"/>
            <a:ext cx="760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GALAXIE Dual </a:t>
            </a:r>
            <a:r>
              <a:rPr lang="en-US" dirty="0" smtClean="0"/>
              <a:t>laser drive structure, large reservoir of power recycles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524000" y="3505200"/>
            <a:ext cx="45719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600200" y="35814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38200" y="3733800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e-beam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71600" y="4800600"/>
            <a:ext cx="646174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371600" y="2286000"/>
            <a:ext cx="685800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1981200"/>
            <a:ext cx="12426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Laser pulses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(180 degrees </a:t>
            </a:r>
          </a:p>
          <a:p>
            <a:r>
              <a:rPr lang="en-US" sz="1400" dirty="0">
                <a:solidFill>
                  <a:srgbClr val="0000FF"/>
                </a:solidFill>
              </a:rPr>
              <a:t>o</a:t>
            </a:r>
            <a:r>
              <a:rPr lang="en-US" sz="1400" dirty="0" smtClean="0">
                <a:solidFill>
                  <a:srgbClr val="0000FF"/>
                </a:solidFill>
              </a:rPr>
              <a:t>ut of phase)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533400"/>
            <a:ext cx="9067800" cy="762000"/>
          </a:xfrm>
        </p:spPr>
        <p:txBody>
          <a:bodyPr/>
          <a:lstStyle/>
          <a:p>
            <a:r>
              <a:rPr lang="en-US" sz="3200" dirty="0" smtClean="0"/>
              <a:t>“Rolling” coupling to give synchronism between beam and </a:t>
            </a:r>
            <a:r>
              <a:rPr lang="en-US" sz="3200" i="1" dirty="0" smtClean="0"/>
              <a:t>v</a:t>
            </a:r>
            <a:r>
              <a:rPr lang="en-US" sz="3200" i="1" baseline="-25000" dirty="0" smtClean="0"/>
              <a:t>g</a:t>
            </a:r>
            <a:endParaRPr lang="en-US" sz="3200" i="1" baseline="-25000" dirty="0"/>
          </a:p>
        </p:txBody>
      </p:sp>
      <p:pic>
        <p:nvPicPr>
          <p:cNvPr id="5" name="sameq_galaxie_120412_coupled-evolu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71637"/>
            <a:ext cx="7132637" cy="4525963"/>
          </a:xfrm>
        </p:spPr>
      </p:pic>
      <p:sp>
        <p:nvSpPr>
          <p:cNvPr id="6" name="TextBox 5"/>
          <p:cNvSpPr txBox="1"/>
          <p:nvPr/>
        </p:nvSpPr>
        <p:spPr>
          <a:xfrm>
            <a:off x="1828800" y="1397000"/>
            <a:ext cx="5278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regeneration of drive (blue) from </a:t>
            </a:r>
            <a:r>
              <a:rPr lang="en-US" dirty="0" err="1" smtClean="0"/>
              <a:t>outcoupling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594725" cy="1336956"/>
          </a:xfrm>
        </p:spPr>
        <p:txBody>
          <a:bodyPr/>
          <a:lstStyle/>
          <a:p>
            <a:r>
              <a:rPr lang="en-US" dirty="0" smtClean="0"/>
              <a:t>Miniaturizing the accelerator for modern </a:t>
            </a:r>
            <a:r>
              <a:rPr lang="en-US" dirty="0" smtClean="0"/>
              <a:t>applications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68867" y="1718733"/>
            <a:ext cx="7772400" cy="3886200"/>
            <a:chOff x="-1388533" y="1718733"/>
            <a:chExt cx="7772400" cy="3886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88533" y="1718733"/>
              <a:ext cx="7772400" cy="3886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-1066800" y="1981200"/>
              <a:ext cx="4892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The original behemoth: ~</a:t>
              </a:r>
              <a:r>
                <a:rPr lang="en-US" dirty="0" err="1" smtClean="0"/>
                <a:t>TeV</a:t>
              </a:r>
              <a:r>
                <a:rPr lang="en-US" dirty="0" smtClean="0"/>
                <a:t> linear collider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00200" y="4953000"/>
              <a:ext cx="4649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66"/>
                  </a:solidFill>
                </a:rPr>
                <a:t>50 Km/$10</a:t>
              </a:r>
              <a:r>
                <a:rPr lang="en-US" baseline="30000" dirty="0" smtClean="0">
                  <a:solidFill>
                    <a:srgbClr val="003366"/>
                  </a:solidFill>
                </a:rPr>
                <a:t>10</a:t>
              </a:r>
              <a:r>
                <a:rPr lang="en-US" dirty="0" smtClean="0">
                  <a:solidFill>
                    <a:srgbClr val="003366"/>
                  </a:solidFill>
                </a:rPr>
                <a:t> seem unitary limits  </a:t>
              </a:r>
              <a:endParaRPr lang="en-US" dirty="0">
                <a:solidFill>
                  <a:srgbClr val="003366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99" y="1718733"/>
            <a:ext cx="6675968" cy="44086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43740" y="1371601"/>
            <a:ext cx="5657160" cy="5638799"/>
            <a:chOff x="1543740" y="1371601"/>
            <a:chExt cx="5657160" cy="56387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739" y="1371601"/>
              <a:ext cx="3373161" cy="563879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543740" y="3175000"/>
              <a:ext cx="2283999" cy="19389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3366"/>
                  </a:solidFill>
                </a:rPr>
                <a:t>A better idea </a:t>
              </a:r>
            </a:p>
            <a:p>
              <a:r>
                <a:rPr lang="en-US" dirty="0" smtClean="0">
                  <a:solidFill>
                    <a:srgbClr val="003366"/>
                  </a:solidFill>
                </a:rPr>
                <a:t>IKEA-style!</a:t>
              </a:r>
            </a:p>
            <a:p>
              <a:r>
                <a:rPr lang="en-US" dirty="0" smtClean="0">
                  <a:solidFill>
                    <a:srgbClr val="003366"/>
                  </a:solidFill>
                </a:rPr>
                <a:t>“</a:t>
              </a:r>
              <a:r>
                <a:rPr lang="en-US" dirty="0" err="1" smtClean="0">
                  <a:solidFill>
                    <a:srgbClr val="003366"/>
                  </a:solidFill>
                </a:rPr>
                <a:t>Mïniåtur</a:t>
              </a:r>
              <a:r>
                <a:rPr lang="en-US" dirty="0" smtClean="0">
                  <a:solidFill>
                    <a:srgbClr val="003366"/>
                  </a:solidFill>
                </a:rPr>
                <a:t> </a:t>
              </a:r>
              <a:r>
                <a:rPr lang="en-US" dirty="0" err="1">
                  <a:solidFill>
                    <a:srgbClr val="003366"/>
                  </a:solidFill>
                </a:rPr>
                <a:t>L</a:t>
              </a:r>
              <a:r>
                <a:rPr lang="en-US" dirty="0" err="1" smtClean="0">
                  <a:solidFill>
                    <a:srgbClr val="003366"/>
                  </a:solidFill>
                </a:rPr>
                <a:t>injår</a:t>
              </a:r>
              <a:endParaRPr lang="en-US" dirty="0" smtClean="0">
                <a:solidFill>
                  <a:srgbClr val="003366"/>
                </a:solidFill>
              </a:endParaRPr>
            </a:p>
            <a:p>
              <a:r>
                <a:rPr lang="en-US" dirty="0" err="1" smtClean="0">
                  <a:solidFill>
                    <a:srgbClr val="003366"/>
                  </a:solidFill>
                </a:rPr>
                <a:t>Cjöllider</a:t>
              </a:r>
              <a:r>
                <a:rPr lang="en-US" dirty="0" smtClean="0">
                  <a:solidFill>
                    <a:srgbClr val="003366"/>
                  </a:solidFill>
                </a:rPr>
                <a:t> or </a:t>
              </a:r>
              <a:r>
                <a:rPr lang="en-US" dirty="0" err="1" smtClean="0">
                  <a:solidFill>
                    <a:srgbClr val="003366"/>
                  </a:solidFill>
                </a:rPr>
                <a:t>Frei</a:t>
              </a:r>
              <a:endParaRPr lang="en-US" dirty="0" smtClean="0">
                <a:solidFill>
                  <a:srgbClr val="003366"/>
                </a:solidFill>
              </a:endParaRPr>
            </a:p>
            <a:p>
              <a:r>
                <a:rPr lang="en-US" dirty="0" err="1" smtClean="0">
                  <a:solidFill>
                    <a:srgbClr val="003366"/>
                  </a:solidFill>
                </a:rPr>
                <a:t>Elëktrœn</a:t>
              </a:r>
              <a:r>
                <a:rPr lang="en-US" dirty="0" smtClean="0">
                  <a:solidFill>
                    <a:srgbClr val="003366"/>
                  </a:solidFill>
                </a:rPr>
                <a:t> </a:t>
              </a:r>
              <a:r>
                <a:rPr lang="en-US" dirty="0" err="1" smtClean="0">
                  <a:solidFill>
                    <a:srgbClr val="003366"/>
                  </a:solidFill>
                </a:rPr>
                <a:t>Lāzr</a:t>
              </a:r>
              <a:r>
                <a:rPr lang="en-US" dirty="0" smtClean="0">
                  <a:solidFill>
                    <a:srgbClr val="003366"/>
                  </a:solidFill>
                </a:rPr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85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244600"/>
          </a:xfrm>
        </p:spPr>
        <p:txBody>
          <a:bodyPr/>
          <a:lstStyle/>
          <a:p>
            <a:r>
              <a:rPr lang="en-US" sz="3600" dirty="0"/>
              <a:t>Collective </a:t>
            </a:r>
            <a:r>
              <a:rPr lang="en-US" sz="3600" dirty="0" smtClean="0"/>
              <a:t>effects beyond space-charge: wakefields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296400" cy="614363"/>
          </a:xfrm>
        </p:spPr>
        <p:txBody>
          <a:bodyPr>
            <a:no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observation of </a:t>
            </a:r>
            <a:r>
              <a:rPr lang="en-US" i="1" dirty="0" smtClean="0"/>
              <a:t>slab-symmetric </a:t>
            </a:r>
            <a:r>
              <a:rPr lang="en-US" dirty="0" smtClean="0"/>
              <a:t>dielectric</a:t>
            </a:r>
            <a:r>
              <a:rPr lang="en-US" i="1" dirty="0" smtClean="0"/>
              <a:t> </a:t>
            </a:r>
            <a:r>
              <a:rPr lang="en-US" dirty="0" smtClean="0"/>
              <a:t>structure wakes</a:t>
            </a:r>
          </a:p>
          <a:p>
            <a:pPr lvl="1"/>
            <a:r>
              <a:rPr lang="en-US" sz="2000" dirty="0" smtClean="0"/>
              <a:t>Key for DLAs: mitigates  wakes, space-charge, beam loading</a:t>
            </a:r>
          </a:p>
          <a:p>
            <a:pPr lvl="1"/>
            <a:r>
              <a:rPr lang="en-US" sz="2000" dirty="0" smtClean="0"/>
              <a:t>Coherent </a:t>
            </a:r>
            <a:r>
              <a:rPr lang="en-US" sz="2000" dirty="0"/>
              <a:t>Cerenkov radiation benchmark on mode </a:t>
            </a:r>
            <a:r>
              <a:rPr lang="en-US" sz="2000" dirty="0" smtClean="0"/>
              <a:t>frequencies</a:t>
            </a:r>
          </a:p>
          <a:p>
            <a:pPr lvl="1"/>
            <a:r>
              <a:rPr lang="en-US" sz="2000" dirty="0" smtClean="0"/>
              <a:t>Deceleration/acceleration observed (several 100 keV); STE simulated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2211"/>
            <a:ext cx="4953000" cy="18247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396334"/>
            <a:ext cx="464820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CCR signal and FFT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05400" y="3316069"/>
            <a:ext cx="3886200" cy="2970431"/>
            <a:chOff x="5562600" y="1409700"/>
            <a:chExt cx="3581400" cy="2970431"/>
          </a:xfrm>
          <a:solidFill>
            <a:srgbClr val="FFFFFF"/>
          </a:solidFill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409700"/>
              <a:ext cx="3576336" cy="2476500"/>
            </a:xfrm>
            <a:prstGeom prst="rect">
              <a:avLst/>
            </a:prstGeom>
            <a:grpFill/>
          </p:spPr>
        </p:pic>
        <p:sp>
          <p:nvSpPr>
            <p:cNvPr id="14" name="TextBox 13"/>
            <p:cNvSpPr txBox="1"/>
            <p:nvPr/>
          </p:nvSpPr>
          <p:spPr>
            <a:xfrm>
              <a:off x="5764649" y="3733800"/>
              <a:ext cx="337935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Observed (solid) and simulated</a:t>
              </a:r>
            </a:p>
            <a:p>
              <a:r>
                <a:rPr lang="en-US" sz="1800" dirty="0" smtClean="0"/>
                <a:t>(dashed) momentum spectra </a:t>
              </a:r>
              <a:endParaRPr lang="en-US" sz="1800" dirty="0"/>
            </a:p>
          </p:txBody>
        </p:sp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743200"/>
            <a:ext cx="34150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1752600" y="3962400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62000" y="4431268"/>
            <a:ext cx="1762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Ribbon e-beam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2895600"/>
            <a:ext cx="1737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Conducting BC</a:t>
            </a:r>
          </a:p>
          <a:p>
            <a:r>
              <a:rPr lang="en-US" dirty="0" smtClean="0"/>
              <a:t>(top/bottom)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648200" y="6273224"/>
            <a:ext cx="4572000" cy="584776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lvl="1"/>
            <a:r>
              <a:rPr lang="en-US" sz="1600" dirty="0"/>
              <a:t>G. </a:t>
            </a:r>
            <a:r>
              <a:rPr lang="en-US" sz="1600" dirty="0" err="1"/>
              <a:t>Andonian</a:t>
            </a:r>
            <a:r>
              <a:rPr lang="en-US" sz="1600" dirty="0"/>
              <a:t>, et al., </a:t>
            </a:r>
            <a:r>
              <a:rPr lang="en-US" sz="1600" i="1" dirty="0"/>
              <a:t>PRL</a:t>
            </a:r>
            <a:r>
              <a:rPr lang="en-US" sz="1600" dirty="0"/>
              <a:t>108, 244801 (2012)</a:t>
            </a:r>
            <a:r>
              <a:rPr lang="en-US" sz="1600" i="1" dirty="0"/>
              <a:t>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133600" y="33644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57400" y="38978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7480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WA-Postprocessing-Slab-Bragg2-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4241800"/>
            <a:ext cx="45720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" y="-139700"/>
            <a:ext cx="8988425" cy="959224"/>
          </a:xfrm>
        </p:spPr>
        <p:txBody>
          <a:bodyPr/>
          <a:lstStyle/>
          <a:p>
            <a:r>
              <a:rPr lang="en-US" dirty="0" smtClean="0"/>
              <a:t>Photonic device wakes I: Bragg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3643406"/>
            <a:ext cx="3124200" cy="2389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59269"/>
            <a:ext cx="4572000" cy="92333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r>
              <a:rPr lang="en-US" dirty="0"/>
              <a:t>Simple 2D photonics (1</a:t>
            </a:r>
            <a:r>
              <a:rPr lang="en-US" baseline="30000" dirty="0"/>
              <a:t>st</a:t>
            </a:r>
            <a:r>
              <a:rPr lang="en-US" dirty="0"/>
              <a:t> of its kind)</a:t>
            </a:r>
          </a:p>
          <a:p>
            <a:r>
              <a:rPr lang="en-US" dirty="0"/>
              <a:t>Quartz (also matching layer) + </a:t>
            </a:r>
            <a:r>
              <a:rPr lang="en-US" dirty="0" smtClean="0"/>
              <a:t>ZTA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3886200"/>
            <a:ext cx="221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VORPAL simulation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47344" y="4495800"/>
            <a:ext cx="4496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autocorrelation results obtained </a:t>
            </a:r>
          </a:p>
          <a:p>
            <a:r>
              <a:rPr lang="en-US" dirty="0" smtClean="0"/>
              <a:t>at ATF </a:t>
            </a:r>
            <a:r>
              <a:rPr lang="en-US" dirty="0" smtClean="0"/>
              <a:t>(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dirty="0" smtClean="0"/>
              <a:t>PRL)</a:t>
            </a:r>
            <a:endParaRPr lang="en-US" dirty="0"/>
          </a:p>
        </p:txBody>
      </p:sp>
      <p:pic>
        <p:nvPicPr>
          <p:cNvPr id="10" name="Picture 18" descr="d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4" t="4416" r="29483"/>
          <a:stretch>
            <a:fillRect/>
          </a:stretch>
        </p:blipFill>
        <p:spPr bwMode="auto">
          <a:xfrm>
            <a:off x="304800" y="1066800"/>
            <a:ext cx="32712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0469" y="3276600"/>
            <a:ext cx="3816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Bragg eliminates metal </a:t>
            </a:r>
            <a:r>
              <a:rPr lang="en-US" dirty="0" smtClean="0"/>
              <a:t>in IR-THz </a:t>
            </a:r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04900"/>
            <a:ext cx="313920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00" y="755134"/>
            <a:ext cx="281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Next step in slab wakes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1300" y="-451224"/>
            <a:ext cx="9702799" cy="1336956"/>
          </a:xfrm>
        </p:spPr>
        <p:txBody>
          <a:bodyPr/>
          <a:lstStyle/>
          <a:p>
            <a:r>
              <a:rPr lang="en-US" dirty="0" smtClean="0"/>
              <a:t>New studies at </a:t>
            </a:r>
            <a:r>
              <a:rPr lang="en-US" dirty="0" smtClean="0"/>
              <a:t>FACET, </a:t>
            </a:r>
            <a:r>
              <a:rPr lang="en-US" dirty="0" smtClean="0"/>
              <a:t>BNL ATF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4525963"/>
          </a:xfrm>
        </p:spPr>
        <p:txBody>
          <a:bodyPr/>
          <a:lstStyle/>
          <a:p>
            <a:r>
              <a:rPr lang="en-US" dirty="0" smtClean="0"/>
              <a:t>Very high field longitudinal wakes </a:t>
            </a:r>
          </a:p>
          <a:p>
            <a:pPr lvl="1"/>
            <a:r>
              <a:rPr lang="en-US" dirty="0" smtClean="0"/>
              <a:t>&gt;5 GV/m DWA before breakdown in THz</a:t>
            </a:r>
            <a:endParaRPr lang="en-US" dirty="0"/>
          </a:p>
          <a:p>
            <a:r>
              <a:rPr lang="en-US" dirty="0" smtClean="0"/>
              <a:t>New, photonic structures </a:t>
            </a:r>
          </a:p>
          <a:p>
            <a:pPr lvl="1"/>
            <a:r>
              <a:rPr lang="en-US" dirty="0" smtClean="0"/>
              <a:t>Woodpile, </a:t>
            </a:r>
            <a:r>
              <a:rPr lang="en-US" dirty="0" smtClean="0"/>
              <a:t>scaled GALAXIE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0499" y="3059668"/>
            <a:ext cx="9199701" cy="3036332"/>
            <a:chOff x="20499" y="2983468"/>
            <a:chExt cx="9199701" cy="3036332"/>
          </a:xfrm>
        </p:grpSpPr>
        <p:grpSp>
          <p:nvGrpSpPr>
            <p:cNvPr id="11" name="Group 10"/>
            <p:cNvGrpSpPr/>
            <p:nvPr/>
          </p:nvGrpSpPr>
          <p:grpSpPr>
            <a:xfrm>
              <a:off x="20499" y="2983468"/>
              <a:ext cx="8770488" cy="3036332"/>
              <a:chOff x="685800" y="2819400"/>
              <a:chExt cx="8770488" cy="3036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17" t="4179" r="15600"/>
              <a:stretch/>
            </p:blipFill>
            <p:spPr>
              <a:xfrm>
                <a:off x="685800" y="2819400"/>
                <a:ext cx="2486207" cy="274366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600" y="3124200"/>
                <a:ext cx="5389701" cy="211895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408501" y="5486400"/>
                <a:ext cx="60477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Photonic structure (woodpile) wakes; as constructed (left)</a:t>
                </a:r>
                <a:endParaRPr lang="en-US" dirty="0"/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53200" y="3364468"/>
              <a:ext cx="2667000" cy="2000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47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298824"/>
            <a:ext cx="8042276" cy="1336956"/>
          </a:xfrm>
        </p:spPr>
        <p:txBody>
          <a:bodyPr/>
          <a:lstStyle/>
          <a:p>
            <a:r>
              <a:rPr lang="en-US" dirty="0" smtClean="0"/>
              <a:t>New FACET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120774"/>
            <a:ext cx="8610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GV wakes in tubes and slabs </a:t>
            </a:r>
            <a:r>
              <a:rPr lang="en-US" dirty="0" smtClean="0"/>
              <a:t>observed </a:t>
            </a:r>
          </a:p>
          <a:p>
            <a:pPr lvl="1"/>
            <a:r>
              <a:rPr lang="en-US" dirty="0" smtClean="0"/>
              <a:t>100 MeV energy change in 10 cm!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Near-GW, </a:t>
            </a:r>
            <a:r>
              <a:rPr lang="en-US" dirty="0" smtClean="0"/>
              <a:t>narrow band THz </a:t>
            </a:r>
            <a:r>
              <a:rPr lang="en-US" dirty="0" smtClean="0"/>
              <a:t>source, with ~1 J!</a:t>
            </a:r>
            <a:endParaRPr lang="en-US" dirty="0" smtClean="0"/>
          </a:p>
          <a:p>
            <a:r>
              <a:rPr lang="en-US" dirty="0" smtClean="0"/>
              <a:t>On to Bragg, woodpile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916668"/>
            <a:ext cx="5842000" cy="233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1585" y="4050268"/>
            <a:ext cx="285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wakes in 450 um ID tubes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916667"/>
            <a:ext cx="2971800" cy="21500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4038600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OOPIC </a:t>
            </a:r>
            <a:r>
              <a:rPr lang="en-US" dirty="0" err="1" smtClean="0"/>
              <a:t>sims</a:t>
            </a:r>
            <a:r>
              <a:rPr lang="en-US" dirty="0" smtClean="0"/>
              <a:t> of tube wake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7545" y="6012934"/>
            <a:ext cx="226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today in WG3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46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839200" cy="647700"/>
          </a:xfrm>
        </p:spPr>
        <p:txBody>
          <a:bodyPr/>
          <a:lstStyle/>
          <a:p>
            <a:r>
              <a:rPr lang="en-US" sz="4000" dirty="0" smtClean="0"/>
              <a:t>Next generation wakes: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3D </a:t>
            </a:r>
            <a:r>
              <a:rPr lang="en-US" sz="4000" dirty="0" smtClean="0"/>
              <a:t>photonics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94037"/>
            <a:ext cx="5334000" cy="4754563"/>
          </a:xfrm>
        </p:spPr>
        <p:txBody>
          <a:bodyPr/>
          <a:lstStyle/>
          <a:p>
            <a:r>
              <a:rPr lang="en-US" dirty="0" smtClean="0"/>
              <a:t>Woodpile fabricated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est this week at </a:t>
            </a:r>
            <a:r>
              <a:rPr lang="en-US" dirty="0" smtClean="0"/>
              <a:t>ATF</a:t>
            </a:r>
          </a:p>
          <a:p>
            <a:r>
              <a:rPr lang="en-US" dirty="0" smtClean="0"/>
              <a:t>Scaled GALAXIE structure fabricate by </a:t>
            </a:r>
            <a:r>
              <a:rPr lang="en-US" i="1" dirty="0" smtClean="0"/>
              <a:t>laser assisted etching </a:t>
            </a:r>
            <a:r>
              <a:rPr lang="en-US" dirty="0" smtClean="0"/>
              <a:t>of sapphire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49500" y="2514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6500"/>
            <a:ext cx="6527454" cy="179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783767"/>
            <a:ext cx="3581400" cy="5074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5091" y="5334000"/>
            <a:ext cx="194250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Scaled GALAXIE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1154668"/>
            <a:ext cx="29215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Woodpile (CST simulation)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Demands on injector:</a:t>
            </a:r>
            <a:br>
              <a:rPr lang="en-US" dirty="0" smtClean="0"/>
            </a:br>
            <a:r>
              <a:rPr lang="en-US" dirty="0" smtClean="0"/>
              <a:t>Ex. GALAXIE </a:t>
            </a:r>
            <a:r>
              <a:rPr lang="en-US" dirty="0"/>
              <a:t>parameter </a:t>
            </a:r>
            <a:r>
              <a:rPr lang="en-US" dirty="0" smtClean="0"/>
              <a:t>set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228392"/>
              </p:ext>
            </p:extLst>
          </p:nvPr>
        </p:nvGraphicFramePr>
        <p:xfrm>
          <a:off x="-508000" y="1511300"/>
          <a:ext cx="9989921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6096000" imgH="2882900" progId="Word.Document.12">
                  <p:embed/>
                </p:oleObj>
              </mc:Choice>
              <mc:Fallback>
                <p:oleObj name="Document" r:id="rId3" imgW="6096000" imgH="2882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08000" y="1511300"/>
                        <a:ext cx="9989921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89725" y="5886390"/>
            <a:ext cx="5521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Injector parameters set by FEL </a:t>
            </a:r>
            <a:r>
              <a:rPr lang="en-US" sz="2000" i="1" dirty="0" smtClean="0">
                <a:solidFill>
                  <a:srgbClr val="008000"/>
                </a:solidFill>
              </a:rPr>
              <a:t>and </a:t>
            </a:r>
            <a:r>
              <a:rPr lang="en-US" sz="2000" dirty="0" smtClean="0">
                <a:solidFill>
                  <a:srgbClr val="008000"/>
                </a:solidFill>
              </a:rPr>
              <a:t>accelerator 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9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-457200"/>
            <a:ext cx="8666213" cy="1104900"/>
          </a:xfrm>
        </p:spPr>
        <p:txBody>
          <a:bodyPr/>
          <a:lstStyle/>
          <a:p>
            <a:r>
              <a:rPr lang="en-US" sz="3600" dirty="0" smtClean="0"/>
              <a:t>Ultra-high Brightness Electron Source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9637"/>
            <a:ext cx="9372600" cy="4525963"/>
          </a:xfrm>
        </p:spPr>
        <p:txBody>
          <a:bodyPr/>
          <a:lstStyle/>
          <a:p>
            <a:r>
              <a:rPr lang="en-US" sz="2400" dirty="0" smtClean="0"/>
              <a:t>DLA 3D stability requires injection &gt;3 MeV</a:t>
            </a:r>
          </a:p>
          <a:p>
            <a:r>
              <a:rPr lang="en-US" sz="2400" dirty="0" smtClean="0"/>
              <a:t>Very high gradient (~150-200 MeV/m) S-band or X-band RF gun</a:t>
            </a:r>
          </a:p>
          <a:p>
            <a:pPr lvl="1"/>
            <a:r>
              <a:rPr lang="en-US" sz="2000" dirty="0" smtClean="0"/>
              <a:t>Synergistic with standard FEL injectors</a:t>
            </a:r>
          </a:p>
          <a:p>
            <a:pPr lvl="1"/>
            <a:r>
              <a:rPr lang="en-US" sz="2000" i="1" dirty="0" smtClean="0"/>
              <a:t>No need to improve cathode “temperature”</a:t>
            </a:r>
            <a:r>
              <a:rPr lang="en-US" sz="2000" dirty="0" smtClean="0"/>
              <a:t>; small spot possible!</a:t>
            </a:r>
            <a:endParaRPr lang="en-US" sz="2000" i="1" dirty="0" smtClean="0"/>
          </a:p>
          <a:p>
            <a:r>
              <a:rPr lang="en-US" sz="2400" dirty="0" smtClean="0"/>
              <a:t>Magnetize cathode for asymmetric </a:t>
            </a:r>
            <a:r>
              <a:rPr lang="en-US" sz="2400" dirty="0" err="1" smtClean="0"/>
              <a:t>emittances</a:t>
            </a:r>
            <a:r>
              <a:rPr lang="en-US" sz="2400" dirty="0" smtClean="0"/>
              <a:t> (v. aperture)</a:t>
            </a:r>
          </a:p>
          <a:p>
            <a:pPr lvl="1"/>
            <a:r>
              <a:rPr lang="en-US" sz="2000" dirty="0" smtClean="0"/>
              <a:t>skew quad splitter</a:t>
            </a:r>
            <a:endParaRPr lang="en-US" sz="2000" dirty="0"/>
          </a:p>
        </p:txBody>
      </p:sp>
      <p:pic>
        <p:nvPicPr>
          <p:cNvPr id="8" name="Picture 7" descr="Screen shot 2012-02-05 at 4.57.04 PM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990600" y="4009401"/>
            <a:ext cx="2749833" cy="2721936"/>
          </a:xfrm>
          <a:prstGeom prst="rect">
            <a:avLst/>
          </a:prstGeom>
        </p:spPr>
      </p:pic>
      <p:pic>
        <p:nvPicPr>
          <p:cNvPr id="9" name="Picture 8" descr="Screen shot 2012-02-05 at 4.58.08 PM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740433" y="4578673"/>
            <a:ext cx="3644341" cy="19078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188108"/>
            <a:ext cx="406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B</a:t>
            </a:r>
            <a:r>
              <a:rPr lang="en-US" baseline="-25000" dirty="0" err="1" smtClean="0">
                <a:solidFill>
                  <a:srgbClr val="800000"/>
                </a:solidFill>
              </a:rPr>
              <a:t>z</a:t>
            </a:r>
            <a:r>
              <a:rPr lang="en-US" dirty="0" err="1" smtClean="0">
                <a:solidFill>
                  <a:srgbClr val="800000"/>
                </a:solidFill>
              </a:rPr>
              <a:t>at</a:t>
            </a:r>
            <a:r>
              <a:rPr lang="en-US" dirty="0" smtClean="0">
                <a:solidFill>
                  <a:srgbClr val="800000"/>
                </a:solidFill>
              </a:rPr>
              <a:t> cathode </a:t>
            </a:r>
          </a:p>
          <a:p>
            <a:r>
              <a:rPr lang="en-US" dirty="0">
                <a:solidFill>
                  <a:srgbClr val="800000"/>
                </a:solidFill>
              </a:rPr>
              <a:t>g</a:t>
            </a:r>
            <a:r>
              <a:rPr lang="en-US" dirty="0" smtClean="0">
                <a:solidFill>
                  <a:srgbClr val="800000"/>
                </a:solidFill>
              </a:rPr>
              <a:t>ives coupling: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– </a:t>
            </a:r>
            <a:r>
              <a:rPr lang="en-US" i="1" dirty="0" smtClean="0">
                <a:solidFill>
                  <a:srgbClr val="800000"/>
                </a:solidFill>
              </a:rPr>
              <a:t>L: </a:t>
            </a:r>
            <a:r>
              <a:rPr lang="en-US" dirty="0" smtClean="0">
                <a:solidFill>
                  <a:srgbClr val="800000"/>
                </a:solidFill>
              </a:rPr>
              <a:t>angular 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momentum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3799006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</a:rPr>
              <a:t>Beam post-RF gun is angular momentum (</a:t>
            </a:r>
            <a:r>
              <a:rPr lang="en-US" i="1" u="sng" dirty="0" smtClean="0">
                <a:solidFill>
                  <a:srgbClr val="000090"/>
                </a:solidFill>
              </a:rPr>
              <a:t>L</a:t>
            </a:r>
            <a:r>
              <a:rPr lang="en-US" u="sng" dirty="0" smtClean="0">
                <a:solidFill>
                  <a:srgbClr val="000090"/>
                </a:solidFill>
              </a:rPr>
              <a:t>) dominated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9000" y="6135806"/>
            <a:ext cx="414130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kew-quads remove </a:t>
            </a:r>
            <a:r>
              <a:rPr lang="en-US" i="1" dirty="0" smtClean="0">
                <a:solidFill>
                  <a:srgbClr val="008000"/>
                </a:solidFill>
              </a:rPr>
              <a:t>L</a:t>
            </a:r>
            <a:r>
              <a:rPr lang="en-US" dirty="0" smtClean="0">
                <a:solidFill>
                  <a:srgbClr val="008000"/>
                </a:solidFill>
              </a:rPr>
              <a:t>, split </a:t>
            </a:r>
            <a:r>
              <a:rPr lang="en-US" dirty="0" err="1" smtClean="0">
                <a:solidFill>
                  <a:srgbClr val="008000"/>
                </a:solidFill>
              </a:rPr>
              <a:t>emittances</a:t>
            </a:r>
            <a:r>
              <a:rPr lang="en-US" dirty="0" smtClean="0">
                <a:solidFill>
                  <a:srgbClr val="008000"/>
                </a:solidFill>
              </a:rPr>
              <a:t> in </a:t>
            </a:r>
            <a:r>
              <a:rPr lang="en-US" i="1" dirty="0" smtClean="0">
                <a:solidFill>
                  <a:srgbClr val="008000"/>
                </a:solidFill>
              </a:rPr>
              <a:t>x</a:t>
            </a:r>
            <a:r>
              <a:rPr lang="en-US" dirty="0" smtClean="0">
                <a:solidFill>
                  <a:srgbClr val="008000"/>
                </a:solidFill>
              </a:rPr>
              <a:t> and </a:t>
            </a:r>
            <a:r>
              <a:rPr lang="en-US" i="1" dirty="0" smtClean="0">
                <a:solidFill>
                  <a:srgbClr val="008000"/>
                </a:solidFill>
              </a:rPr>
              <a:t>y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446706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150-200 MV/m HB </a:t>
            </a:r>
            <a:r>
              <a:rPr lang="en-US" dirty="0" err="1" smtClean="0"/>
              <a:t>photogun</a:t>
            </a:r>
            <a:endParaRPr lang="en-US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6780696" y="4622968"/>
            <a:ext cx="2341218" cy="11727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018915"/>
              </p:ext>
            </p:extLst>
          </p:nvPr>
        </p:nvGraphicFramePr>
        <p:xfrm>
          <a:off x="7161696" y="4622968"/>
          <a:ext cx="1809317" cy="117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Document" r:id="rId5" imgW="685800" imgH="444500" progId="Word.Document.12">
                  <p:link updateAutomatic="1"/>
                </p:oleObj>
              </mc:Choice>
              <mc:Fallback>
                <p:oleObj name="Document" r:id="rId5" imgW="685800" imgH="444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696" y="4622968"/>
                        <a:ext cx="1809317" cy="11727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029200" y="561373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ε</a:t>
            </a:r>
            <a:r>
              <a:rPr lang="en-US" baseline="-25000" dirty="0" smtClean="0">
                <a:solidFill>
                  <a:srgbClr val="000000"/>
                </a:solidFill>
              </a:rPr>
              <a:t>+</a:t>
            </a:r>
            <a:r>
              <a:rPr lang="en-US" dirty="0" smtClean="0">
                <a:solidFill>
                  <a:srgbClr val="000000"/>
                </a:solidFill>
              </a:rPr>
              <a:t> ≈</a:t>
            </a:r>
            <a:r>
              <a:rPr lang="en-US" dirty="0">
                <a:solidFill>
                  <a:srgbClr val="000000"/>
                </a:solidFill>
              </a:rPr>
              <a:t>10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baseline="30000" dirty="0" smtClean="0">
                <a:solidFill>
                  <a:srgbClr val="000000"/>
                </a:solidFill>
              </a:rPr>
              <a:t>7</a:t>
            </a:r>
            <a:r>
              <a:rPr lang="en-US" dirty="0" smtClean="0">
                <a:solidFill>
                  <a:srgbClr val="000000"/>
                </a:solidFill>
              </a:rPr>
              <a:t> m-rad</a:t>
            </a:r>
            <a:endParaRPr lang="en-US" baseline="30000" dirty="0">
              <a:solidFill>
                <a:srgbClr val="000000"/>
              </a:solidFill>
            </a:endParaRPr>
          </a:p>
          <a:p>
            <a:pPr algn="ctr" defTabSz="457200">
              <a:defRPr/>
            </a:pPr>
            <a:endParaRPr lang="en-US" baseline="-25000" dirty="0">
              <a:solidFill>
                <a:srgbClr val="000000"/>
              </a:solidFill>
            </a:endParaRP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ε</a:t>
            </a:r>
            <a:r>
              <a:rPr lang="en-US" baseline="-25000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≈</a:t>
            </a:r>
            <a:r>
              <a:rPr lang="en-US" dirty="0">
                <a:solidFill>
                  <a:srgbClr val="000000"/>
                </a:solidFill>
              </a:rPr>
              <a:t>10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baseline="30000" dirty="0" smtClean="0">
                <a:solidFill>
                  <a:srgbClr val="000000"/>
                </a:solidFill>
              </a:rPr>
              <a:t>9 </a:t>
            </a:r>
            <a:r>
              <a:rPr lang="en-US" dirty="0">
                <a:solidFill>
                  <a:srgbClr val="000000"/>
                </a:solidFill>
              </a:rPr>
              <a:t>m-rad</a:t>
            </a:r>
            <a:endParaRPr lang="en-US" baseline="30000" dirty="0">
              <a:solidFill>
                <a:srgbClr val="000000"/>
              </a:solidFill>
            </a:endParaRPr>
          </a:p>
          <a:p>
            <a:pPr algn="ctr"/>
            <a:endParaRPr lang="en-US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-413124"/>
            <a:ext cx="8594725" cy="1336956"/>
          </a:xfrm>
        </p:spPr>
        <p:txBody>
          <a:bodyPr/>
          <a:lstStyle/>
          <a:p>
            <a:r>
              <a:rPr lang="en-US" sz="4400" dirty="0" smtClean="0"/>
              <a:t>Source: simulated performance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112837"/>
            <a:ext cx="8610600" cy="452596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ynamics include space-charge (</a:t>
            </a:r>
            <a:r>
              <a:rPr lang="en-US" i="1" dirty="0" smtClean="0"/>
              <a:t>Q</a:t>
            </a:r>
            <a:r>
              <a:rPr lang="en-US" dirty="0" smtClean="0"/>
              <a:t>=1 </a:t>
            </a:r>
            <a:r>
              <a:rPr lang="en-US" dirty="0" err="1" smtClean="0"/>
              <a:t>pC</a:t>
            </a:r>
            <a:r>
              <a:rPr lang="en-US" dirty="0"/>
              <a:t>)</a:t>
            </a:r>
            <a:endParaRPr lang="en-US" dirty="0" smtClean="0"/>
          </a:p>
          <a:p>
            <a:pPr lvl="1"/>
            <a:r>
              <a:rPr lang="en-US" dirty="0" err="1" smtClean="0"/>
              <a:t>Emittance</a:t>
            </a:r>
            <a:r>
              <a:rPr lang="en-US" dirty="0" smtClean="0"/>
              <a:t> compensation w/angular momentum</a:t>
            </a:r>
            <a:endParaRPr lang="en-US" dirty="0"/>
          </a:p>
        </p:txBody>
      </p:sp>
      <p:pic>
        <p:nvPicPr>
          <p:cNvPr id="4" name="Picture 3" descr="xy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472690"/>
            <a:ext cx="3200400" cy="3013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334000"/>
            <a:ext cx="3466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/>
                <a:cs typeface="Times"/>
              </a:rPr>
              <a:t>Beam after </a:t>
            </a:r>
            <a:r>
              <a:rPr lang="en-US" dirty="0" err="1" smtClean="0">
                <a:latin typeface="Times"/>
                <a:cs typeface="Times"/>
              </a:rPr>
              <a:t>photoinjector</a:t>
            </a:r>
            <a:r>
              <a:rPr lang="en-US" dirty="0" smtClean="0">
                <a:latin typeface="Times"/>
                <a:cs typeface="Times"/>
              </a:rPr>
              <a:t> (w/o AM)</a:t>
            </a:r>
          </a:p>
          <a:p>
            <a:r>
              <a:rPr lang="en-US" i="1" dirty="0" err="1" smtClean="0">
                <a:latin typeface="Symbol" pitchFamily="18" charset="2"/>
              </a:rPr>
              <a:t>e</a:t>
            </a:r>
            <a:r>
              <a:rPr lang="en-US" i="1" baseline="-25000" dirty="0" err="1" smtClean="0"/>
              <a:t>xn</a:t>
            </a:r>
            <a:r>
              <a:rPr lang="en-US" dirty="0" smtClean="0"/>
              <a:t>=</a:t>
            </a:r>
            <a:r>
              <a:rPr lang="en-US" i="1" dirty="0" err="1" smtClean="0">
                <a:latin typeface="Symbol" pitchFamily="18" charset="2"/>
              </a:rPr>
              <a:t>e</a:t>
            </a:r>
            <a:r>
              <a:rPr lang="en-US" i="1" baseline="-25000" dirty="0" err="1" smtClean="0"/>
              <a:t>yn</a:t>
            </a:r>
            <a:r>
              <a:rPr lang="en-US" dirty="0" smtClean="0"/>
              <a:t>=2.8 x 10</a:t>
            </a:r>
            <a:r>
              <a:rPr lang="en-US" baseline="30000" dirty="0" smtClean="0"/>
              <a:t>-8</a:t>
            </a:r>
            <a:r>
              <a:rPr lang="en-US" dirty="0" smtClean="0"/>
              <a:t> m-rad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5221069"/>
            <a:ext cx="350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</a:t>
            </a:r>
            <a:r>
              <a:rPr lang="en-US" dirty="0" err="1"/>
              <a:t>Emittance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i="1" dirty="0" smtClean="0">
                <a:latin typeface="Symbol" charset="2"/>
                <a:cs typeface="Symbol" charset="2"/>
              </a:rPr>
              <a:t>e</a:t>
            </a:r>
            <a:r>
              <a:rPr lang="en-US" i="1" baseline="-25000" dirty="0" smtClean="0"/>
              <a:t>n-</a:t>
            </a:r>
            <a:r>
              <a:rPr lang="en-US" dirty="0" smtClean="0"/>
              <a:t>,</a:t>
            </a:r>
            <a:r>
              <a:rPr lang="en-US" i="1" dirty="0" err="1"/>
              <a:t>ε</a:t>
            </a:r>
            <a:r>
              <a:rPr lang="en-US" i="1" baseline="-25000" dirty="0" err="1"/>
              <a:t>n</a:t>
            </a:r>
            <a:r>
              <a:rPr lang="en-US" i="1" baseline="-25000" dirty="0" smtClean="0"/>
              <a:t>+</a:t>
            </a:r>
            <a:r>
              <a:rPr lang="en-US" baseline="-25000" dirty="0"/>
              <a:t>=</a:t>
            </a:r>
            <a:r>
              <a:rPr lang="en-US" dirty="0" smtClean="0"/>
              <a:t>2.9</a:t>
            </a:r>
            <a:r>
              <a:rPr lang="en-US" dirty="0"/>
              <a:t>×10-9, 2.6×10-7 m-rad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4724400"/>
            <a:ext cx="205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after splitter </a:t>
            </a:r>
            <a:endParaRPr lang="en-US" dirty="0"/>
          </a:p>
        </p:txBody>
      </p:sp>
      <p:pic>
        <p:nvPicPr>
          <p:cNvPr id="9" name="Picture 8" descr="x30t400b07_profile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876800" y="2286000"/>
            <a:ext cx="4038600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2221468"/>
            <a:ext cx="2823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A.Valloni</a:t>
            </a:r>
            <a:r>
              <a:rPr lang="en-US" dirty="0" smtClean="0"/>
              <a:t>, et al, AAC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7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/>
          <a:lstStyle/>
          <a:p>
            <a:r>
              <a:rPr lang="en-US" sz="4000" dirty="0" smtClean="0"/>
              <a:t>Injector RF design and engineering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610600" cy="4525963"/>
          </a:xfrm>
        </p:spPr>
        <p:txBody>
          <a:bodyPr/>
          <a:lstStyle/>
          <a:p>
            <a:r>
              <a:rPr lang="en-US" sz="2800" dirty="0" smtClean="0"/>
              <a:t>S-band “Super-Gun” permits 160 MV/m injection</a:t>
            </a:r>
          </a:p>
          <a:p>
            <a:r>
              <a:rPr lang="en-US" sz="2800" dirty="0" smtClean="0"/>
              <a:t>7 MeV beam, ~3x current </a:t>
            </a:r>
            <a:r>
              <a:rPr lang="en-US" sz="2800" i="1" dirty="0" smtClean="0"/>
              <a:t>B</a:t>
            </a:r>
            <a:r>
              <a:rPr lang="en-US" sz="2800" i="1" baseline="-25000" dirty="0" smtClean="0"/>
              <a:t>e</a:t>
            </a:r>
          </a:p>
          <a:p>
            <a:r>
              <a:rPr lang="en-US" sz="2800" dirty="0" smtClean="0"/>
              <a:t>“Disruptive” for </a:t>
            </a:r>
            <a:r>
              <a:rPr lang="en-US" sz="2800" dirty="0"/>
              <a:t>FEL </a:t>
            </a:r>
            <a:r>
              <a:rPr lang="en-US" sz="2800" dirty="0" smtClean="0"/>
              <a:t>world</a:t>
            </a:r>
            <a:endParaRPr lang="en-US" sz="2800" i="1" baseline="-25000" dirty="0" smtClean="0"/>
          </a:p>
          <a:p>
            <a:r>
              <a:rPr lang="en-US" sz="2800" dirty="0" smtClean="0"/>
              <a:t>Fabrication at </a:t>
            </a:r>
            <a:r>
              <a:rPr lang="en-US" sz="2800" dirty="0" err="1" smtClean="0"/>
              <a:t>RadiaBeam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5151"/>
            <a:ext cx="5412549" cy="359284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3" t="13782" r="2381" b="14013"/>
          <a:stretch/>
        </p:blipFill>
        <p:spPr bwMode="auto">
          <a:xfrm>
            <a:off x="5085228" y="1981200"/>
            <a:ext cx="4058772" cy="28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2" t="19537" b="14122"/>
          <a:stretch/>
        </p:blipFill>
        <p:spPr bwMode="auto">
          <a:xfrm>
            <a:off x="5181600" y="4572000"/>
            <a:ext cx="3962400" cy="228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5349291"/>
            <a:ext cx="2209800" cy="15087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400" y="6383635"/>
            <a:ext cx="1971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RBT/UCLA gun for ST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FERMI II injector (S-band)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4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20737"/>
            <a:ext cx="9702800" cy="4525963"/>
          </a:xfrm>
        </p:spPr>
        <p:txBody>
          <a:bodyPr/>
          <a:lstStyle/>
          <a:p>
            <a:r>
              <a:rPr lang="en-US" sz="2800" dirty="0" smtClean="0"/>
              <a:t>Sub-</a:t>
            </a:r>
            <a:r>
              <a:rPr lang="en-US" sz="2800" dirty="0" err="1" smtClean="0"/>
              <a:t>picocoulomb</a:t>
            </a:r>
            <a:r>
              <a:rPr lang="en-US" sz="2800" dirty="0" smtClean="0"/>
              <a:t> beam studies</a:t>
            </a:r>
            <a:endParaRPr lang="en-US" sz="2800" dirty="0" smtClean="0"/>
          </a:p>
          <a:p>
            <a:r>
              <a:rPr lang="en-US" sz="2800" dirty="0"/>
              <a:t>D</a:t>
            </a:r>
            <a:r>
              <a:rPr lang="en-US" sz="2800" dirty="0" smtClean="0"/>
              <a:t>ark</a:t>
            </a:r>
            <a:r>
              <a:rPr lang="en-US" sz="2800" dirty="0" smtClean="0"/>
              <a:t>-field technique pioneered at UCLA Pegasus</a:t>
            </a:r>
          </a:p>
          <a:p>
            <a:pPr lvl="1"/>
            <a:r>
              <a:rPr lang="en-US" sz="2400" dirty="0" smtClean="0"/>
              <a:t>Lower </a:t>
            </a:r>
            <a:r>
              <a:rPr lang="en-US" sz="2400" dirty="0" smtClean="0"/>
              <a:t>gradient RF gun</a:t>
            </a:r>
          </a:p>
          <a:p>
            <a:r>
              <a:rPr lang="en-US" sz="2800" dirty="0" smtClean="0"/>
              <a:t>Uses TEM grid, edge distribution </a:t>
            </a:r>
            <a:r>
              <a:rPr lang="en-US" sz="2800" dirty="0" smtClean="0"/>
              <a:t> </a:t>
            </a:r>
          </a:p>
          <a:p>
            <a:pPr lvl="1"/>
            <a:r>
              <a:rPr lang="en-US" sz="2600" dirty="0" smtClean="0"/>
              <a:t>10 </a:t>
            </a:r>
            <a:r>
              <a:rPr lang="en-US" sz="2600" dirty="0" smtClean="0"/>
              <a:t>nm </a:t>
            </a:r>
            <a:r>
              <a:rPr lang="en-US" sz="2600" dirty="0" smtClean="0">
                <a:latin typeface="Symbol" charset="2"/>
                <a:cs typeface="Symbol" charset="2"/>
              </a:rPr>
              <a:t>e</a:t>
            </a:r>
            <a:r>
              <a:rPr lang="en-US" sz="2600" dirty="0" smtClean="0"/>
              <a:t> resolution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r>
              <a:rPr lang="en-US" sz="3200" dirty="0" smtClean="0"/>
              <a:t>Creation and measurement of nm </a:t>
            </a:r>
            <a:r>
              <a:rPr lang="en-US" sz="3200" dirty="0" err="1" smtClean="0"/>
              <a:t>emittances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3632200"/>
            <a:ext cx="4394200" cy="2679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3784600"/>
            <a:ext cx="3625133" cy="2654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6500" y="6451600"/>
            <a:ext cx="6390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R.K. Li, et al., Phys. Rev. ST-</a:t>
            </a:r>
            <a:r>
              <a:rPr lang="en-US" dirty="0" err="1" smtClean="0"/>
              <a:t>Accel</a:t>
            </a:r>
            <a:r>
              <a:rPr lang="en-US" dirty="0" smtClean="0"/>
              <a:t> Beams 15 090702 (2012)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3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399" cy="838200"/>
          </a:xfrm>
        </p:spPr>
        <p:txBody>
          <a:bodyPr/>
          <a:lstStyle/>
          <a:p>
            <a:r>
              <a:rPr lang="en-US" sz="3200" dirty="0" smtClean="0"/>
              <a:t>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Gen Light Source: A Table</a:t>
            </a:r>
            <a:r>
              <a:rPr lang="en-US" sz="3200" dirty="0"/>
              <a:t>-top X-ray FEL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08861"/>
            <a:ext cx="8458200" cy="4757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8500" y="5105400"/>
            <a:ext cx="349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All EM system with GV/m fields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8500" y="2615168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 m EM </a:t>
            </a:r>
            <a:r>
              <a:rPr lang="en-US" dirty="0" err="1" smtClean="0"/>
              <a:t>undulator</a:t>
            </a:r>
            <a:endParaRPr lang="en-US" dirty="0" smtClean="0"/>
          </a:p>
          <a:p>
            <a:r>
              <a:rPr lang="en-US" dirty="0" smtClean="0"/>
              <a:t> 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=100 um)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2057400"/>
            <a:ext cx="2687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&lt;2 m 800 MeV Dielectric  </a:t>
            </a:r>
          </a:p>
          <a:p>
            <a:r>
              <a:rPr lang="en-US" dirty="0" smtClean="0"/>
              <a:t>Laser Accelerator (DLA)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7750" y="1535668"/>
            <a:ext cx="234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Ultra-high brightness</a:t>
            </a:r>
          </a:p>
          <a:p>
            <a:r>
              <a:rPr lang="en-US" dirty="0"/>
              <a:t>e</a:t>
            </a:r>
            <a:r>
              <a:rPr lang="en-US" dirty="0" smtClean="0"/>
              <a:t>lectron source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5468" y="4532868"/>
            <a:ext cx="2173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Long wavelength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(5 um) laser source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400" y="13141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/>
              <a:t>GALAXIE: G</a:t>
            </a:r>
            <a:r>
              <a:rPr lang="en-US" b="1" dirty="0" smtClean="0"/>
              <a:t>V</a:t>
            </a:r>
            <a:r>
              <a:rPr lang="en-US" b="1" dirty="0"/>
              <a:t>-per-meter </a:t>
            </a:r>
            <a:r>
              <a:rPr lang="en-US" b="1" i="1" dirty="0" err="1"/>
              <a:t>A</a:t>
            </a:r>
            <a:r>
              <a:rPr lang="en-US" b="1" dirty="0" err="1"/>
              <a:t>cce</a:t>
            </a:r>
            <a:r>
              <a:rPr lang="en-US" b="1" i="1" dirty="0" err="1"/>
              <a:t>L</a:t>
            </a:r>
            <a:r>
              <a:rPr lang="en-US" b="1" dirty="0" err="1"/>
              <a:t>erator</a:t>
            </a:r>
            <a:r>
              <a:rPr lang="en-US" b="1" dirty="0"/>
              <a:t> </a:t>
            </a:r>
            <a:r>
              <a:rPr lang="en-US" b="1" i="1" dirty="0"/>
              <a:t>A</a:t>
            </a:r>
            <a:r>
              <a:rPr lang="en-US" b="1" dirty="0"/>
              <a:t>nd </a:t>
            </a:r>
            <a:r>
              <a:rPr lang="en-US" b="1" i="1" dirty="0"/>
              <a:t>X-</a:t>
            </a:r>
            <a:r>
              <a:rPr lang="en-US" b="1" dirty="0"/>
              <a:t>ray-source </a:t>
            </a:r>
            <a:r>
              <a:rPr lang="en-US" b="1" i="1" dirty="0"/>
              <a:t>I</a:t>
            </a:r>
            <a:r>
              <a:rPr lang="en-US" b="1" dirty="0"/>
              <a:t>ntegrated </a:t>
            </a:r>
            <a:r>
              <a:rPr lang="en-US" b="1" i="1" dirty="0"/>
              <a:t>E</a:t>
            </a:r>
            <a:r>
              <a:rPr lang="en-US" b="1" dirty="0"/>
              <a:t>xperiment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33845" y="6055836"/>
            <a:ext cx="622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dirty="0" smtClean="0"/>
              <a:t>mbitious program supported </a:t>
            </a:r>
            <a:r>
              <a:rPr lang="en-US" dirty="0" smtClean="0"/>
              <a:t>by DARPA </a:t>
            </a:r>
            <a:r>
              <a:rPr lang="en-US" dirty="0" err="1" smtClean="0"/>
              <a:t>AXiS</a:t>
            </a:r>
            <a:r>
              <a:rPr lang="en-US" dirty="0" smtClean="0"/>
              <a:t> </a:t>
            </a:r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0" y="5347732"/>
            <a:ext cx="432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Many interconnected physics challenges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810000"/>
            <a:ext cx="16789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40 keV quantum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SASE FEL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95942" y="1826399"/>
            <a:ext cx="4825558" cy="3352800"/>
            <a:chOff x="2095942" y="1826399"/>
            <a:chExt cx="4825558" cy="3352800"/>
          </a:xfrm>
        </p:grpSpPr>
        <p:pic>
          <p:nvPicPr>
            <p:cNvPr id="13" name="Picture 1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95942" y="1826399"/>
              <a:ext cx="4825558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296270" y="2245836"/>
              <a:ext cx="2556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LCLS photons in &lt;1m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029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549275" y="-425824"/>
            <a:ext cx="8042276" cy="1336956"/>
          </a:xfrm>
        </p:spPr>
        <p:txBody>
          <a:bodyPr/>
          <a:lstStyle/>
          <a:p>
            <a:r>
              <a:rPr lang="en-US" sz="4800" dirty="0" err="1">
                <a:latin typeface="Arial" charset="0"/>
                <a:ea typeface="ＭＳ Ｐゴシック" charset="0"/>
                <a:cs typeface="ＭＳ Ｐゴシック" charset="0"/>
              </a:rPr>
              <a:t>Supertip</a:t>
            </a:r>
            <a:r>
              <a:rPr lang="en-US" sz="4800" dirty="0">
                <a:latin typeface="Arial" charset="0"/>
                <a:ea typeface="ＭＳ Ｐゴシック" charset="0"/>
                <a:cs typeface="ＭＳ Ｐゴシック" charset="0"/>
              </a:rPr>
              <a:t> source</a:t>
            </a: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44475" y="1189038"/>
            <a:ext cx="37449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• </a:t>
            </a:r>
            <a:r>
              <a:rPr lang="en-US" b="1" dirty="0"/>
              <a:t>30keV </a:t>
            </a:r>
            <a:r>
              <a:rPr lang="en-US" dirty="0"/>
              <a:t>electron source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 electron bunch duration </a:t>
            </a:r>
            <a:r>
              <a:rPr lang="en-US" b="1" dirty="0"/>
              <a:t>&lt; 40fs</a:t>
            </a:r>
          </a:p>
          <a:p>
            <a:pPr eaLnBrk="1" hangingPunct="1">
              <a:buFont typeface="Arial" charset="0"/>
              <a:buChar char="•"/>
            </a:pPr>
            <a:r>
              <a:rPr lang="en-US" b="1" dirty="0"/>
              <a:t> </a:t>
            </a:r>
            <a:r>
              <a:rPr lang="en-US" dirty="0"/>
              <a:t>in different setup: laser-triggered emission of 2000 electrons in 10fs (peak current </a:t>
            </a:r>
            <a:r>
              <a:rPr lang="en-US" b="1" dirty="0"/>
              <a:t>30mA</a:t>
            </a:r>
            <a:r>
              <a:rPr lang="en-US" dirty="0"/>
              <a:t>) from tungsten tip</a:t>
            </a:r>
            <a:endParaRPr lang="en-US" b="1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103313"/>
            <a:ext cx="5116513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feld 4"/>
          <p:cNvSpPr txBox="1">
            <a:spLocks noChangeArrowheads="1"/>
          </p:cNvSpPr>
          <p:nvPr/>
        </p:nvSpPr>
        <p:spPr bwMode="auto">
          <a:xfrm>
            <a:off x="4545013" y="5707063"/>
            <a:ext cx="4586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J. Hoffrogge et al., arXiv:1303.2383 (2013)</a:t>
            </a:r>
          </a:p>
        </p:txBody>
      </p:sp>
      <p:pic>
        <p:nvPicPr>
          <p:cNvPr id="143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1525"/>
            <a:ext cx="38750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9"/>
          <a:stretch>
            <a:fillRect/>
          </a:stretch>
        </p:blipFill>
        <p:spPr bwMode="auto">
          <a:xfrm>
            <a:off x="4032250" y="3778250"/>
            <a:ext cx="21002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7"/>
          <a:stretch>
            <a:fillRect/>
          </a:stretch>
        </p:blipFill>
        <p:spPr bwMode="auto">
          <a:xfrm>
            <a:off x="6162675" y="3390900"/>
            <a:ext cx="279082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 flipV="1">
            <a:off x="5260975" y="4256088"/>
            <a:ext cx="2047875" cy="381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5340350" y="5102225"/>
            <a:ext cx="2006600" cy="39688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3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at low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endParaRPr lang="en-US" dirty="0">
              <a:latin typeface="Symbol" charset="2"/>
              <a:cs typeface="Symbol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232"/>
            <a:ext cx="9144000" cy="596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4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24050" y="5719763"/>
            <a:ext cx="6348413" cy="1138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65138" y="-209831"/>
            <a:ext cx="8042276" cy="1336956"/>
          </a:xfrm>
        </p:spPr>
        <p:txBody>
          <a:bodyPr/>
          <a:lstStyle/>
          <a:p>
            <a:r>
              <a:rPr lang="en-US" sz="4000" dirty="0" smtClean="0">
                <a:latin typeface="Arial" charset="0"/>
                <a:ea typeface="ＭＳ Ｐゴシック" charset="0"/>
                <a:cs typeface="ＭＳ Ｐゴシック" charset="0"/>
              </a:rPr>
              <a:t>How do we proceed to structure fabrication? </a:t>
            </a: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1112838"/>
            <a:ext cx="4217987" cy="26844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152525"/>
            <a:ext cx="3208337" cy="26352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6" name="Group 10"/>
          <p:cNvGrpSpPr>
            <a:grpSpLocks/>
          </p:cNvGrpSpPr>
          <p:nvPr/>
        </p:nvGrpSpPr>
        <p:grpSpPr bwMode="auto">
          <a:xfrm>
            <a:off x="809625" y="4117975"/>
            <a:ext cx="7038975" cy="1943100"/>
            <a:chOff x="809625" y="4086225"/>
            <a:chExt cx="7038975" cy="1943100"/>
          </a:xfrm>
        </p:grpSpPr>
        <p:sp>
          <p:nvSpPr>
            <p:cNvPr id="10" name="Rectangle 9"/>
            <p:cNvSpPr/>
            <p:nvPr/>
          </p:nvSpPr>
          <p:spPr>
            <a:xfrm>
              <a:off x="809625" y="4086225"/>
              <a:ext cx="7038975" cy="19431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37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188" y="4124500"/>
              <a:ext cx="1925154" cy="186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975" y="4119883"/>
              <a:ext cx="2306800" cy="1860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103" y="4119884"/>
              <a:ext cx="2566872" cy="186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330200" y="3756025"/>
            <a:ext cx="37941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Fabrication Process Flow (Fused Silica)</a:t>
            </a:r>
          </a:p>
        </p:txBody>
      </p:sp>
      <p:sp>
        <p:nvSpPr>
          <p:cNvPr id="15368" name="TextBox 11"/>
          <p:cNvSpPr txBox="1">
            <a:spLocks noChangeArrowheads="1"/>
          </p:cNvSpPr>
          <p:nvPr/>
        </p:nvSpPr>
        <p:spPr bwMode="auto">
          <a:xfrm>
            <a:off x="3559175" y="6015038"/>
            <a:ext cx="42449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SEM of Structure Longitudinal Cross Section</a:t>
            </a:r>
          </a:p>
        </p:txBody>
      </p:sp>
      <p:sp>
        <p:nvSpPr>
          <p:cNvPr id="15369" name="TextBox 12"/>
          <p:cNvSpPr txBox="1">
            <a:spLocks noChangeArrowheads="1"/>
          </p:cNvSpPr>
          <p:nvPr/>
        </p:nvSpPr>
        <p:spPr bwMode="auto">
          <a:xfrm>
            <a:off x="4852988" y="3770313"/>
            <a:ext cx="26162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Bonded Processed Wafers</a:t>
            </a:r>
          </a:p>
        </p:txBody>
      </p:sp>
      <p:sp>
        <p:nvSpPr>
          <p:cNvPr id="2" name="Rectangle 1"/>
          <p:cNvSpPr/>
          <p:nvPr/>
        </p:nvSpPr>
        <p:spPr>
          <a:xfrm>
            <a:off x="2977904" y="6343650"/>
            <a:ext cx="3956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SLAC Grating Structure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982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4" y="-391180"/>
            <a:ext cx="8594725" cy="1336956"/>
          </a:xfrm>
        </p:spPr>
        <p:txBody>
          <a:bodyPr/>
          <a:lstStyle/>
          <a:p>
            <a:r>
              <a:rPr lang="en-US" sz="4400" dirty="0" smtClean="0"/>
              <a:t>Single </a:t>
            </a:r>
            <a:r>
              <a:rPr lang="en-US" sz="4400" dirty="0" smtClean="0"/>
              <a:t>layer GALAXIE </a:t>
            </a:r>
            <a:r>
              <a:rPr lang="en-US" sz="4400" dirty="0" smtClean="0"/>
              <a:t>structure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660900" cy="3154363"/>
          </a:xfrm>
        </p:spPr>
        <p:txBody>
          <a:bodyPr/>
          <a:lstStyle/>
          <a:p>
            <a:r>
              <a:rPr lang="en-US" dirty="0" smtClean="0"/>
              <a:t>First tests of fab and mode structure</a:t>
            </a:r>
          </a:p>
          <a:p>
            <a:r>
              <a:rPr lang="en-US" dirty="0" smtClean="0"/>
              <a:t>On SOI, </a:t>
            </a:r>
            <a:r>
              <a:rPr lang="en-US" dirty="0" smtClean="0"/>
              <a:t>DRIE </a:t>
            </a:r>
            <a:r>
              <a:rPr lang="en-US" dirty="0" smtClean="0"/>
              <a:t>with wet undercut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1000" y="2781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952500"/>
            <a:ext cx="4610100" cy="2730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635640"/>
            <a:ext cx="3505200" cy="3222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7665" y="6019800"/>
            <a:ext cx="308393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Single layer structure </a:t>
            </a:r>
            <a:r>
              <a:rPr lang="en-US" dirty="0"/>
              <a:t>(2 um)</a:t>
            </a:r>
          </a:p>
          <a:p>
            <a:r>
              <a:rPr lang="en-US" dirty="0" smtClean="0"/>
              <a:t>After Bosch process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5715000"/>
            <a:ext cx="326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 for single layer structure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276600"/>
            <a:ext cx="2743200" cy="2514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1242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401" y="-270156"/>
            <a:ext cx="8042276" cy="1336956"/>
          </a:xfrm>
        </p:spPr>
        <p:txBody>
          <a:bodyPr/>
          <a:lstStyle/>
          <a:p>
            <a:r>
              <a:rPr lang="en-US" dirty="0" smtClean="0"/>
              <a:t>Stackable DLA structures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66800"/>
            <a:ext cx="4251325" cy="537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lignment-verni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75942"/>
            <a:ext cx="3048000" cy="2986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" y="5562600"/>
            <a:ext cx="29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Closeup</a:t>
            </a:r>
            <a:r>
              <a:rPr lang="en-US" dirty="0" smtClean="0"/>
              <a:t> of alignment mark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9701" y="1295400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3-level </a:t>
            </a:r>
            <a:r>
              <a:rPr lang="en-US" sz="2000" dirty="0" err="1" smtClean="0"/>
              <a:t>alignable</a:t>
            </a:r>
            <a:r>
              <a:rPr lang="en-US" sz="2000" dirty="0" smtClean="0"/>
              <a:t> stack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7500" y="1752600"/>
            <a:ext cx="357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 </a:t>
            </a:r>
            <a:r>
              <a:rPr lang="en-US" sz="2000" dirty="0" smtClean="0"/>
              <a:t>full photonic control in </a:t>
            </a:r>
            <a:r>
              <a:rPr lang="en-US" sz="2000" i="1" dirty="0" smtClean="0"/>
              <a:t>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1393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-578224"/>
            <a:ext cx="9001125" cy="1336956"/>
          </a:xfrm>
        </p:spPr>
        <p:txBody>
          <a:bodyPr/>
          <a:lstStyle/>
          <a:p>
            <a:r>
              <a:rPr lang="en-US" sz="4000" dirty="0" smtClean="0"/>
              <a:t>GALAXIE: the monolithic </a:t>
            </a:r>
            <a:r>
              <a:rPr lang="en-US" sz="4000" dirty="0" smtClean="0"/>
              <a:t>dream…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71600"/>
            <a:ext cx="3517900" cy="4525963"/>
          </a:xfrm>
        </p:spPr>
        <p:txBody>
          <a:bodyPr/>
          <a:lstStyle/>
          <a:p>
            <a:r>
              <a:rPr lang="en-US" sz="2400" dirty="0" err="1" smtClean="0"/>
              <a:t>Macroporous</a:t>
            </a:r>
            <a:r>
              <a:rPr lang="en-US" sz="2400" dirty="0" smtClean="0"/>
              <a:t> </a:t>
            </a:r>
            <a:r>
              <a:rPr lang="en-US" sz="2400" dirty="0" smtClean="0"/>
              <a:t>Si may provide path</a:t>
            </a:r>
          </a:p>
          <a:p>
            <a:r>
              <a:rPr lang="en-US" sz="2400" dirty="0" smtClean="0"/>
              <a:t>Extremely high aspect ratios possible</a:t>
            </a:r>
            <a:r>
              <a:rPr lang="en-US" sz="2400" dirty="0"/>
              <a:t> </a:t>
            </a:r>
            <a:r>
              <a:rPr lang="en-US" sz="2400" dirty="0" smtClean="0"/>
              <a:t>(400 demonstrated)</a:t>
            </a:r>
          </a:p>
          <a:p>
            <a:r>
              <a:rPr lang="en-US" sz="2400" dirty="0" smtClean="0"/>
              <a:t>Active development at UCLA</a:t>
            </a:r>
          </a:p>
        </p:txBody>
      </p:sp>
      <p:pic>
        <p:nvPicPr>
          <p:cNvPr id="5" name="Picture 4" descr="macroporous-sili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66800"/>
            <a:ext cx="5082712" cy="507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274" y="4867364"/>
            <a:ext cx="2743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see, </a:t>
            </a:r>
            <a:r>
              <a:rPr lang="en-US" i="1" dirty="0" smtClean="0"/>
              <a:t>e.g</a:t>
            </a:r>
            <a:r>
              <a:rPr lang="en-US" dirty="0" smtClean="0"/>
              <a:t>. S. </a:t>
            </a:r>
            <a:r>
              <a:rPr lang="en-US" dirty="0" err="1" smtClean="0"/>
              <a:t>Ottow</a:t>
            </a:r>
            <a:r>
              <a:rPr lang="en-US" dirty="0" smtClean="0"/>
              <a:t>, </a:t>
            </a:r>
            <a:r>
              <a:rPr lang="en-US" i="1" dirty="0" smtClean="0"/>
              <a:t>et al., </a:t>
            </a:r>
          </a:p>
          <a:p>
            <a:r>
              <a:rPr lang="en-US" dirty="0" smtClean="0"/>
              <a:t>J. </a:t>
            </a:r>
            <a:r>
              <a:rPr lang="en-US" dirty="0" err="1" smtClean="0"/>
              <a:t>Electrochem</a:t>
            </a:r>
            <a:r>
              <a:rPr lang="en-US" dirty="0" smtClean="0"/>
              <a:t>. Soc.</a:t>
            </a:r>
            <a:r>
              <a:rPr lang="en-US" b="1" dirty="0" smtClean="0"/>
              <a:t>143</a:t>
            </a:r>
            <a:r>
              <a:rPr lang="en-US" dirty="0" smtClean="0"/>
              <a:t> </a:t>
            </a:r>
          </a:p>
          <a:p>
            <a:r>
              <a:rPr lang="en-US" dirty="0" smtClean="0"/>
              <a:t>385 (1996).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9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-476624"/>
            <a:ext cx="8594725" cy="1336956"/>
          </a:xfrm>
        </p:spPr>
        <p:txBody>
          <a:bodyPr/>
          <a:lstStyle/>
          <a:p>
            <a:r>
              <a:rPr lang="en-US" dirty="0" smtClean="0"/>
              <a:t>Integration,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11237"/>
            <a:ext cx="4889500" cy="4525963"/>
          </a:xfrm>
        </p:spPr>
        <p:txBody>
          <a:bodyPr/>
          <a:lstStyle/>
          <a:p>
            <a:r>
              <a:rPr lang="en-US" sz="2000" b="1" dirty="0" smtClean="0"/>
              <a:t>Need um beam diagnostics </a:t>
            </a:r>
            <a:r>
              <a:rPr lang="en-US" sz="2000" dirty="0" smtClean="0"/>
              <a:t>(coherent imaging, </a:t>
            </a:r>
            <a:r>
              <a:rPr lang="en-US" sz="2000" dirty="0" smtClean="0">
                <a:latin typeface="Symbol" charset="2"/>
                <a:cs typeface="Symbol" charset="2"/>
              </a:rPr>
              <a:t>l-</a:t>
            </a:r>
            <a:r>
              <a:rPr lang="en-US" sz="2000" dirty="0" smtClean="0"/>
              <a:t>scale)</a:t>
            </a:r>
          </a:p>
          <a:p>
            <a:r>
              <a:rPr lang="en-US" sz="2000" b="1" dirty="0" smtClean="0"/>
              <a:t>Develop </a:t>
            </a:r>
            <a:r>
              <a:rPr lang="en-US" sz="2000" b="1" dirty="0" smtClean="0">
                <a:latin typeface="Symbol" charset="2"/>
                <a:cs typeface="Symbol" charset="2"/>
              </a:rPr>
              <a:t>m</a:t>
            </a:r>
            <a:r>
              <a:rPr lang="en-US" sz="2000" b="1" dirty="0" smtClean="0"/>
              <a:t>-beam optics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(Candler group)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561249"/>
            <a:ext cx="5514116" cy="3296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2895600"/>
            <a:ext cx="4648200" cy="2760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143000"/>
            <a:ext cx="2729862" cy="22733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57600" y="1258669"/>
            <a:ext cx="5562600" cy="2170331"/>
            <a:chOff x="3657600" y="1219200"/>
            <a:chExt cx="5562600" cy="21703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57600" y="1219200"/>
              <a:ext cx="5562600" cy="151936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72000" y="2743200"/>
              <a:ext cx="44196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A. </a:t>
              </a:r>
              <a:r>
                <a:rPr lang="en-US" dirty="0" err="1" smtClean="0"/>
                <a:t>Marinelli</a:t>
              </a:r>
              <a:r>
                <a:rPr lang="en-US" dirty="0" smtClean="0"/>
                <a:t> et al., </a:t>
              </a:r>
              <a:r>
                <a:rPr lang="en-US" i="1" dirty="0"/>
                <a:t>Phys. Rev. </a:t>
              </a:r>
              <a:r>
                <a:rPr lang="en-US" i="1" dirty="0" err="1"/>
                <a:t>Lett</a:t>
              </a:r>
              <a:r>
                <a:rPr lang="en-US" i="1" dirty="0"/>
                <a:t>.</a:t>
              </a:r>
              <a:r>
                <a:rPr lang="en-US" dirty="0"/>
                <a:t> 110, 094802 (2013</a:t>
              </a:r>
              <a:r>
                <a:rPr lang="en-US" dirty="0" smtClean="0"/>
                <a:t>). UCLA </a:t>
              </a:r>
              <a:r>
                <a:rPr lang="en-US" dirty="0" err="1" smtClean="0"/>
                <a:t>expts</a:t>
              </a:r>
              <a:r>
                <a:rPr lang="en-US" dirty="0" smtClean="0"/>
                <a:t>. </a:t>
              </a:r>
              <a:r>
                <a:rPr lang="en-US" dirty="0"/>
                <a:t>a</a:t>
              </a:r>
              <a:r>
                <a:rPr lang="en-US" dirty="0" smtClean="0"/>
                <a:t>t SLAC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5729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98525" y="-366275"/>
            <a:ext cx="8042276" cy="1336956"/>
          </a:xfrm>
        </p:spPr>
        <p:txBody>
          <a:bodyPr/>
          <a:lstStyle/>
          <a:p>
            <a:r>
              <a:rPr lang="en-US" dirty="0" smtClean="0"/>
              <a:t>Optical </a:t>
            </a:r>
            <a:r>
              <a:rPr lang="en-US" dirty="0" err="1" smtClean="0"/>
              <a:t>Undulator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75" y="1046881"/>
            <a:ext cx="8042276" cy="4343400"/>
          </a:xfrm>
        </p:spPr>
        <p:txBody>
          <a:bodyPr/>
          <a:lstStyle/>
          <a:p>
            <a:r>
              <a:rPr lang="en-US" dirty="0" err="1" smtClean="0"/>
              <a:t>Plettner</a:t>
            </a:r>
            <a:r>
              <a:rPr lang="en-US" dirty="0" smtClean="0"/>
              <a:t>-Byer scheme </a:t>
            </a:r>
            <a:r>
              <a:rPr lang="en-US" dirty="0" smtClean="0"/>
              <a:t>inspired field…</a:t>
            </a:r>
            <a:endParaRPr lang="en-US" dirty="0" smtClean="0"/>
          </a:p>
          <a:p>
            <a:pPr lvl="1"/>
            <a:r>
              <a:rPr lang="en-US" dirty="0" smtClean="0"/>
              <a:t>Slippage allows </a:t>
            </a:r>
            <a:r>
              <a:rPr lang="en-US" dirty="0" smtClean="0"/>
              <a:t>arb</a:t>
            </a:r>
            <a:r>
              <a:rPr lang="en-US" dirty="0" smtClean="0"/>
              <a:t>itrary</a:t>
            </a:r>
            <a:r>
              <a:rPr lang="en-US" dirty="0" smtClean="0"/>
              <a:t> </a:t>
            </a:r>
            <a:r>
              <a:rPr lang="en-US" dirty="0"/>
              <a:t>w</a:t>
            </a:r>
            <a:r>
              <a:rPr lang="en-US" dirty="0" smtClean="0"/>
              <a:t>avelength</a:t>
            </a:r>
            <a:endParaRPr lang="en-US" dirty="0" smtClean="0"/>
          </a:p>
          <a:p>
            <a:pPr lvl="1"/>
            <a:r>
              <a:rPr lang="en-US" dirty="0" smtClean="0"/>
              <a:t>Problem: cancellation of E,B </a:t>
            </a:r>
            <a:r>
              <a:rPr lang="en-US" dirty="0" smtClean="0"/>
              <a:t>deflection</a:t>
            </a:r>
            <a:endParaRPr lang="en-US" dirty="0" smtClean="0"/>
          </a:p>
          <a:p>
            <a:pPr lvl="1"/>
            <a:r>
              <a:rPr lang="en-US" dirty="0" smtClean="0"/>
              <a:t>Quantum FEL </a:t>
            </a:r>
            <a:r>
              <a:rPr lang="en-US" dirty="0" smtClean="0"/>
              <a:t>effects at short wavelength!</a:t>
            </a:r>
          </a:p>
          <a:p>
            <a:r>
              <a:rPr lang="en-US" dirty="0"/>
              <a:t>M</a:t>
            </a:r>
            <a:r>
              <a:rPr lang="en-US" dirty="0" smtClean="0"/>
              <a:t>ore promising: THz SW </a:t>
            </a:r>
            <a:r>
              <a:rPr lang="en-US" dirty="0" err="1" smtClean="0"/>
              <a:t>undulator</a:t>
            </a:r>
            <a:r>
              <a:rPr lang="en-US" dirty="0" smtClean="0"/>
              <a:t> (no E, B cancel)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6419" y="3812941"/>
            <a:ext cx="4004310" cy="198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1341"/>
            <a:ext cx="5255414" cy="25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6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3000" y="228600"/>
            <a:ext cx="59404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RF </a:t>
            </a:r>
            <a:r>
              <a:rPr lang="en-US" sz="3200" dirty="0" err="1" smtClean="0"/>
              <a:t>undulator</a:t>
            </a:r>
            <a:r>
              <a:rPr lang="en-US" sz="3200" dirty="0" smtClean="0"/>
              <a:t> simulations and</a:t>
            </a:r>
          </a:p>
          <a:p>
            <a:r>
              <a:rPr lang="en-US" sz="3200" dirty="0" smtClean="0"/>
              <a:t>C</a:t>
            </a:r>
            <a:r>
              <a:rPr lang="en-US" sz="3200" dirty="0" smtClean="0"/>
              <a:t>old </a:t>
            </a:r>
            <a:r>
              <a:rPr lang="en-US" sz="3200" dirty="0" err="1"/>
              <a:t>s</a:t>
            </a:r>
            <a:r>
              <a:rPr lang="en-US" sz="3200" dirty="0" err="1" smtClean="0"/>
              <a:t>est</a:t>
            </a:r>
            <a:r>
              <a:rPr lang="en-US" sz="3200" dirty="0" smtClean="0"/>
              <a:t> </a:t>
            </a:r>
            <a:r>
              <a:rPr lang="en-US" sz="3200" dirty="0"/>
              <a:t>c</a:t>
            </a:r>
            <a:r>
              <a:rPr lang="en-US" sz="3200" dirty="0" smtClean="0"/>
              <a:t>omparison</a:t>
            </a:r>
            <a:endParaRPr lang="en-US" sz="3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9141264" cy="1891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610600" cy="189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4527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RF Undulator Initial Results\P101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33" y="228600"/>
            <a:ext cx="8305800" cy="6229350"/>
          </a:xfrm>
          <a:prstGeom prst="rect">
            <a:avLst/>
          </a:prstGeom>
          <a:noFill/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3513455" cy="3329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57200" y="2971800"/>
            <a:ext cx="3135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Real color image of coherent</a:t>
            </a:r>
          </a:p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ndulator</a:t>
            </a:r>
            <a:r>
              <a:rPr lang="en-US" dirty="0" smtClean="0">
                <a:solidFill>
                  <a:schemeClr val="bg1"/>
                </a:solidFill>
              </a:rPr>
              <a:t> radiation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6334780"/>
            <a:ext cx="5486400" cy="461665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NLCTA installation/beam testing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402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Source is Stepping Stone to HEP Applications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92801"/>
            <a:ext cx="8013699" cy="5439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300" y="6155492"/>
            <a:ext cx="3191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A DLA-based Collider</a:t>
            </a:r>
          </a:p>
          <a:p>
            <a:r>
              <a:rPr lang="en-US" sz="1600" dirty="0" smtClean="0"/>
              <a:t>Courtesy R.J. England, SLAC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065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30200"/>
            <a:ext cx="8042276" cy="1336956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610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Comprehensive </a:t>
            </a:r>
            <a:r>
              <a:rPr lang="en-US" dirty="0" smtClean="0"/>
              <a:t>new approaches </a:t>
            </a:r>
            <a:r>
              <a:rPr lang="en-US" dirty="0" smtClean="0"/>
              <a:t>to </a:t>
            </a:r>
            <a:r>
              <a:rPr lang="en-US" dirty="0" smtClean="0"/>
              <a:t>DLA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Sophisticated new </a:t>
            </a:r>
            <a:r>
              <a:rPr lang="en-US" dirty="0" smtClean="0"/>
              <a:t>designs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Advanced </a:t>
            </a:r>
            <a:r>
              <a:rPr lang="en-US" dirty="0" smtClean="0"/>
              <a:t>dynamics (transverse and longitudinal)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Pushing material </a:t>
            </a:r>
            <a:r>
              <a:rPr lang="en-US" dirty="0" smtClean="0"/>
              <a:t>breakdown limits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DLA </a:t>
            </a:r>
            <a:r>
              <a:rPr lang="en-US" dirty="0" smtClean="0"/>
              <a:t>fabrication approaches </a:t>
            </a:r>
            <a:r>
              <a:rPr lang="en-US" dirty="0" smtClean="0"/>
              <a:t>developed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GV/m </a:t>
            </a:r>
            <a:r>
              <a:rPr lang="en-US" dirty="0" smtClean="0"/>
              <a:t>wakefields in dielectrics, collective effect studies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High </a:t>
            </a:r>
            <a:r>
              <a:rPr lang="en-US" dirty="0" smtClean="0"/>
              <a:t>power mid-IR laser development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Next generation </a:t>
            </a:r>
            <a:r>
              <a:rPr lang="en-US" dirty="0" smtClean="0"/>
              <a:t>injectors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New </a:t>
            </a:r>
            <a:r>
              <a:rPr lang="en-US" dirty="0" smtClean="0"/>
              <a:t>approaches to optics and beam measurement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dirty="0" smtClean="0"/>
              <a:t>New class of </a:t>
            </a:r>
            <a:r>
              <a:rPr lang="en-US" dirty="0" err="1" smtClean="0"/>
              <a:t>undulators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i="1" dirty="0" smtClean="0"/>
              <a:t>Fast growing field, with high level of activity and excitement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149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Dielectric Structure Design Philosophies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74" y="1444532"/>
            <a:ext cx="8188325" cy="4724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Why dielectric?</a:t>
            </a:r>
          </a:p>
          <a:p>
            <a:pPr lvl="1"/>
            <a:r>
              <a:rPr lang="en-US" i="1" dirty="0" smtClean="0"/>
              <a:t>Dissipation and breakdown </a:t>
            </a:r>
            <a:r>
              <a:rPr lang="en-US" dirty="0" smtClean="0"/>
              <a:t>in metals</a:t>
            </a:r>
          </a:p>
          <a:p>
            <a:r>
              <a:rPr lang="en-US" dirty="0" smtClean="0"/>
              <a:t>Why photonic structures? </a:t>
            </a:r>
          </a:p>
          <a:p>
            <a:pPr lvl="1"/>
            <a:r>
              <a:rPr lang="en-US" dirty="0" smtClean="0"/>
              <a:t>Natural in dielectric 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dvantages </a:t>
            </a:r>
            <a:r>
              <a:rPr lang="en-US" dirty="0" smtClean="0"/>
              <a:t>of burgeoning </a:t>
            </a:r>
            <a:r>
              <a:rPr lang="en-US" dirty="0" smtClean="0"/>
              <a:t>field </a:t>
            </a:r>
          </a:p>
          <a:p>
            <a:pPr lvl="2"/>
            <a:r>
              <a:rPr lang="en-US" dirty="0" smtClean="0"/>
              <a:t>design possibilities</a:t>
            </a:r>
          </a:p>
          <a:p>
            <a:pPr lvl="2"/>
            <a:r>
              <a:rPr lang="en-US" dirty="0" smtClean="0"/>
              <a:t>fabrication</a:t>
            </a:r>
            <a:endParaRPr lang="en-US" dirty="0" smtClean="0"/>
          </a:p>
          <a:p>
            <a:r>
              <a:rPr lang="en-US" dirty="0" smtClean="0"/>
              <a:t>Why slab-type geometries</a:t>
            </a:r>
            <a:r>
              <a:rPr lang="en-US" dirty="0" smtClean="0"/>
              <a:t>?</a:t>
            </a:r>
          </a:p>
          <a:p>
            <a:r>
              <a:rPr lang="en-US" dirty="0" smtClean="0"/>
              <a:t>Dynamics concerns</a:t>
            </a:r>
            <a:endParaRPr lang="en-US" dirty="0" smtClean="0"/>
          </a:p>
          <a:p>
            <a:r>
              <a:rPr lang="en-US" dirty="0" smtClean="0"/>
              <a:t>External coupling schemes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7606" y="3810000"/>
            <a:ext cx="279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Biharmonic</a:t>
            </a:r>
            <a:r>
              <a:rPr lang="en-US" dirty="0"/>
              <a:t> </a:t>
            </a:r>
            <a:r>
              <a:rPr lang="en-US" dirty="0" smtClean="0"/>
              <a:t>~2D structure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327390" y="2423166"/>
            <a:ext cx="3886199" cy="2997200"/>
            <a:chOff x="571500" y="4690898"/>
            <a:chExt cx="3886199" cy="299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500" y="4800600"/>
              <a:ext cx="3886199" cy="2887498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796287" y="5901996"/>
              <a:ext cx="76200" cy="121920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1872487" y="6359196"/>
              <a:ext cx="2286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16882" y="5562600"/>
              <a:ext cx="992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e-beam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1948687" y="6511596"/>
              <a:ext cx="569974" cy="38100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034287" y="6359196"/>
              <a:ext cx="569974" cy="381000"/>
            </a:xfrm>
            <a:prstGeom prst="straightConnector1">
              <a:avLst/>
            </a:prstGeom>
            <a:ln w="76200" cmpd="sng">
              <a:solidFill>
                <a:srgbClr val="0000FF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02486" y="4690898"/>
              <a:ext cx="120262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</a:rPr>
                <a:t>Laser pulses</a:t>
              </a:r>
            </a:p>
            <a:p>
              <a:r>
                <a:rPr lang="en-US" sz="1400" dirty="0" smtClean="0">
                  <a:solidFill>
                    <a:srgbClr val="0000FF"/>
                  </a:solidFill>
                </a:rPr>
                <a:t>180 degrees 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o</a:t>
              </a:r>
              <a:r>
                <a:rPr lang="en-US" sz="1400" dirty="0" smtClean="0">
                  <a:solidFill>
                    <a:srgbClr val="0000FF"/>
                  </a:solidFill>
                </a:rPr>
                <a:t>ut of phase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35315" y="5690969"/>
            <a:ext cx="2885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Schematic of GALAXIE</a:t>
            </a:r>
          </a:p>
          <a:p>
            <a:r>
              <a:rPr lang="en-US" dirty="0" smtClean="0"/>
              <a:t>monolithic photonic DLA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9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578224"/>
            <a:ext cx="8042276" cy="1336956"/>
          </a:xfrm>
        </p:spPr>
        <p:txBody>
          <a:bodyPr/>
          <a:lstStyle/>
          <a:p>
            <a:r>
              <a:rPr lang="en-US" dirty="0" smtClean="0"/>
              <a:t>Choice of wavelength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698501"/>
            <a:ext cx="8042276" cy="4343400"/>
          </a:xfrm>
        </p:spPr>
        <p:txBody>
          <a:bodyPr/>
          <a:lstStyle/>
          <a:p>
            <a:r>
              <a:rPr lang="en-US" dirty="0" smtClean="0"/>
              <a:t>Source </a:t>
            </a:r>
            <a:r>
              <a:rPr lang="en-US" dirty="0" smtClean="0"/>
              <a:t>availability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scalability</a:t>
            </a:r>
            <a:endParaRPr lang="en-US" dirty="0" smtClean="0"/>
          </a:p>
          <a:p>
            <a:pPr lvl="1"/>
            <a:r>
              <a:rPr lang="en-US" dirty="0" smtClean="0"/>
              <a:t>The laser and </a:t>
            </a:r>
            <a:r>
              <a:rPr lang="en-US" dirty="0" smtClean="0"/>
              <a:t>derivatives, optical to 10 micron </a:t>
            </a:r>
          </a:p>
          <a:p>
            <a:pPr lvl="1"/>
            <a:r>
              <a:rPr lang="en-US" dirty="0" smtClean="0"/>
              <a:t>THz belongs to wakefields...</a:t>
            </a:r>
            <a:endParaRPr lang="en-US" dirty="0" smtClean="0"/>
          </a:p>
          <a:p>
            <a:r>
              <a:rPr lang="en-US" dirty="0" smtClean="0"/>
              <a:t>Electron beam dynamics</a:t>
            </a:r>
          </a:p>
          <a:p>
            <a:pPr lvl="1"/>
            <a:r>
              <a:rPr lang="en-US" dirty="0" smtClean="0"/>
              <a:t>4 orders of magnitude </a:t>
            </a:r>
            <a:r>
              <a:rPr lang="en-US" dirty="0" smtClean="0"/>
              <a:t>scaling (nm norm </a:t>
            </a:r>
            <a:r>
              <a:rPr lang="en-US" dirty="0" err="1" smtClean="0"/>
              <a:t>emittances</a:t>
            </a:r>
            <a:r>
              <a:rPr lang="en-US" dirty="0" smtClean="0"/>
              <a:t>!)</a:t>
            </a:r>
            <a:endParaRPr lang="en-US" dirty="0" smtClean="0"/>
          </a:p>
          <a:p>
            <a:r>
              <a:rPr lang="en-US" dirty="0" smtClean="0"/>
              <a:t>Electromagnetic limits of materials </a:t>
            </a:r>
          </a:p>
          <a:p>
            <a:pPr lvl="1"/>
            <a:r>
              <a:rPr lang="en-US" dirty="0" smtClean="0"/>
              <a:t>Well known ~ 1 micron</a:t>
            </a:r>
          </a:p>
          <a:p>
            <a:pPr lvl="1"/>
            <a:r>
              <a:rPr lang="en-US" dirty="0" smtClean="0"/>
              <a:t>Quantum absorption and </a:t>
            </a:r>
            <a:r>
              <a:rPr lang="en-US" dirty="0" smtClean="0"/>
              <a:t>damage (</a:t>
            </a:r>
            <a:r>
              <a:rPr lang="en-US" dirty="0" err="1" smtClean="0"/>
              <a:t>ps</a:t>
            </a:r>
            <a:r>
              <a:rPr lang="en-US" dirty="0" smtClean="0"/>
              <a:t> optimization)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095" y="4470400"/>
            <a:ext cx="296273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241839"/>
              </p:ext>
            </p:extLst>
          </p:nvPr>
        </p:nvGraphicFramePr>
        <p:xfrm>
          <a:off x="1079945" y="4470400"/>
          <a:ext cx="1905891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Document" r:id="rId5" imgW="2057404" imgH="2578613" progId="Word.Document.8">
                  <p:embed/>
                </p:oleObj>
              </mc:Choice>
              <mc:Fallback>
                <p:oleObj name="Document" r:id="rId5" imgW="2057404" imgH="257861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945" y="4470400"/>
                        <a:ext cx="1905891" cy="2387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289300" y="5575300"/>
            <a:ext cx="10922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99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24224"/>
            <a:ext cx="8042276" cy="1336956"/>
          </a:xfrm>
        </p:spPr>
        <p:txBody>
          <a:bodyPr/>
          <a:lstStyle/>
          <a:p>
            <a:r>
              <a:rPr lang="en-US" dirty="0" smtClean="0"/>
              <a:t>Breakdown limits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65" b="165"/>
          <a:stretch>
            <a:fillRect/>
          </a:stretch>
        </p:blipFill>
        <p:spPr>
          <a:xfrm>
            <a:off x="828675" y="1308101"/>
            <a:ext cx="8042276" cy="4343400"/>
          </a:xfrm>
        </p:spPr>
      </p:pic>
      <p:sp>
        <p:nvSpPr>
          <p:cNvPr id="5" name="TextBox 4"/>
          <p:cNvSpPr txBox="1"/>
          <p:nvPr/>
        </p:nvSpPr>
        <p:spPr>
          <a:xfrm>
            <a:off x="2184400" y="5771634"/>
            <a:ext cx="542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Stanford study (</a:t>
            </a:r>
            <a:r>
              <a:rPr lang="en-US" dirty="0" err="1" smtClean="0"/>
              <a:t>ps</a:t>
            </a:r>
            <a:r>
              <a:rPr lang="en-US" dirty="0" smtClean="0"/>
              <a:t> illumination) for </a:t>
            </a:r>
            <a:r>
              <a:rPr lang="en-US" dirty="0" err="1" smtClean="0"/>
              <a:t>AXiS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8675" y="6140966"/>
            <a:ext cx="803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But</a:t>
            </a:r>
            <a:r>
              <a:rPr lang="en-US" dirty="0" smtClean="0"/>
              <a:t> &gt;5 GV/m breakdown threshold observed in THz wake experiments…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4600" y="6515100"/>
            <a:ext cx="4834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M.C. Thompson, </a:t>
            </a:r>
            <a:r>
              <a:rPr lang="en-US" sz="1400" dirty="0" smtClean="0"/>
              <a:t>et al., </a:t>
            </a:r>
            <a:r>
              <a:rPr lang="en-US" sz="1400" i="1" dirty="0" smtClean="0"/>
              <a:t>Phys</a:t>
            </a:r>
            <a:r>
              <a:rPr lang="en-US" sz="1400" i="1" dirty="0"/>
              <a:t>. Rev. </a:t>
            </a:r>
            <a:r>
              <a:rPr lang="en-US" sz="1400" i="1" dirty="0" err="1"/>
              <a:t>Lett</a:t>
            </a:r>
            <a:r>
              <a:rPr lang="en-US" sz="1400" i="1" dirty="0"/>
              <a:t>., </a:t>
            </a:r>
            <a:r>
              <a:rPr lang="en-US" sz="1400" b="1" dirty="0"/>
              <a:t>100</a:t>
            </a:r>
            <a:r>
              <a:rPr lang="en-US" sz="1400" dirty="0"/>
              <a:t>, 21 (2008)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83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263245"/>
            <a:ext cx="8042276" cy="1336956"/>
          </a:xfrm>
        </p:spPr>
        <p:txBody>
          <a:bodyPr/>
          <a:lstStyle/>
          <a:p>
            <a:r>
              <a:rPr lang="en-US" dirty="0" smtClean="0"/>
              <a:t>Breakdown advantage noted in mid-IR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band-gap dependence in 5 um tests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510" y="2108200"/>
            <a:ext cx="4212590" cy="3246120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165100" y="5354320"/>
            <a:ext cx="5181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</a:t>
            </a:r>
            <a:r>
              <a:rPr lang="en-US" sz="1800" dirty="0" err="1" smtClean="0"/>
              <a:t>regen</a:t>
            </a:r>
            <a:r>
              <a:rPr lang="en-US" sz="1800" dirty="0" smtClean="0"/>
              <a:t> output ~15 mJ, 3 </a:t>
            </a:r>
            <a:r>
              <a:rPr lang="en-US" sz="1800" dirty="0" err="1" smtClean="0"/>
              <a:t>ps</a:t>
            </a:r>
            <a:r>
              <a:rPr lang="en-US" sz="1800" dirty="0" smtClean="0"/>
              <a:t> (long)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5 µm conversion target efficiency 30%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 smtClean="0"/>
              <a:t>peak 5 µm intensity=15 J/cm</a:t>
            </a:r>
            <a:r>
              <a:rPr lang="en-US" sz="1800" baseline="30000" dirty="0" smtClean="0"/>
              <a:t>2</a:t>
            </a:r>
            <a:endParaRPr lang="en-US" sz="1800" baseline="30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8643" y="2248932"/>
            <a:ext cx="39566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High power CO2 </a:t>
            </a:r>
            <a:r>
              <a:rPr lang="en-US" dirty="0" err="1" smtClean="0"/>
              <a:t>doubler</a:t>
            </a:r>
            <a:r>
              <a:rPr lang="en-US" dirty="0" smtClean="0"/>
              <a:t> at BNL ATF</a:t>
            </a:r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7900" y="2161301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2"/>
          <a:stretch/>
        </p:blipFill>
        <p:spPr bwMode="auto">
          <a:xfrm>
            <a:off x="4787900" y="4971177"/>
            <a:ext cx="3886200" cy="1798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95831" y="6475056"/>
            <a:ext cx="26082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Raman microscopy of Si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026718" y="2248932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 breakdown: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1.3 GV/m peak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0100" y="6578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00030" y="2108200"/>
            <a:ext cx="8472495" cy="4705409"/>
            <a:chOff x="223830" y="2108200"/>
            <a:chExt cx="8472495" cy="4705409"/>
          </a:xfrm>
        </p:grpSpPr>
        <p:pic>
          <p:nvPicPr>
            <p:cNvPr id="11" name="Content Placeholder 3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7" r="10137"/>
            <a:stretch>
              <a:fillRect/>
            </a:stretch>
          </p:blipFill>
          <p:spPr bwMode="auto">
            <a:xfrm>
              <a:off x="269874" y="2108200"/>
              <a:ext cx="8426451" cy="407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223830" y="6167278"/>
              <a:ext cx="847249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Breakdown &gt; </a:t>
              </a:r>
              <a:r>
                <a:rPr lang="en-US" b="1" i="1" dirty="0"/>
                <a:t>4 GV/m fields</a:t>
              </a:r>
              <a:r>
                <a:rPr lang="en-US" b="1" dirty="0"/>
                <a:t>, as expected (higher band gap material</a:t>
              </a:r>
              <a:r>
                <a:rPr lang="en-US" b="1" dirty="0" smtClean="0"/>
                <a:t>)</a:t>
              </a:r>
            </a:p>
            <a:p>
              <a:pPr algn="ctr"/>
              <a:r>
                <a:rPr lang="en-US" b="1" dirty="0" smtClean="0"/>
                <a:t> 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7025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2904</TotalTime>
  <Words>2214</Words>
  <Application>Microsoft Macintosh PowerPoint</Application>
  <PresentationFormat>On-screen Show (4:3)</PresentationFormat>
  <Paragraphs>378</Paragraphs>
  <Slides>50</Slides>
  <Notes>3</Notes>
  <HiddenSlides>0</HiddenSlides>
  <MMClips>4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Breeze</vt:lpstr>
      <vt:lpstr>Macintosh HD:Users:alessandravalloni:Desktop:Round_to_flat.docx!OLE_LINK12</vt:lpstr>
      <vt:lpstr>Document</vt:lpstr>
      <vt:lpstr>Microsoft Equation</vt:lpstr>
      <vt:lpstr>Microsoft Word Document</vt:lpstr>
      <vt:lpstr>Progress in Dielectric Laser Accelerators</vt:lpstr>
      <vt:lpstr>Organization</vt:lpstr>
      <vt:lpstr>Miniaturizing the accelerator for modern applications</vt:lpstr>
      <vt:lpstr>5th Gen Light Source: A Table-top X-ray FEL</vt:lpstr>
      <vt:lpstr>Light Source is Stepping Stone to HEP Applications</vt:lpstr>
      <vt:lpstr>Dielectric Structure Design Philosophies</vt:lpstr>
      <vt:lpstr>Choice of wavelength</vt:lpstr>
      <vt:lpstr>Breakdown limits</vt:lpstr>
      <vt:lpstr>Breakdown advantage noted in mid-IR</vt:lpstr>
      <vt:lpstr>“Wide” symmetric structures</vt:lpstr>
      <vt:lpstr>Transverse dynamics issues</vt:lpstr>
      <vt:lpstr>Longitudinal Dynamics</vt:lpstr>
      <vt:lpstr>Longitudinal dynamics demonstrated in IFEL-system</vt:lpstr>
      <vt:lpstr>Longitudinal Dynamics in DLA: experiment</vt:lpstr>
      <vt:lpstr>Development of 5-µm laser for GALAXIE</vt:lpstr>
      <vt:lpstr>Structure designs: what do we build?</vt:lpstr>
      <vt:lpstr>Side-coupled standing wave structures (2D PBG)</vt:lpstr>
      <vt:lpstr>“Standard” 2D Photonic Band Gap Structures</vt:lpstr>
      <vt:lpstr>3D PBG example: Wood Pile Structures</vt:lpstr>
      <vt:lpstr>Grating Structure Design (SLAC)</vt:lpstr>
      <vt:lpstr>Buried grating design modifies peak fields</vt:lpstr>
      <vt:lpstr>GALAXIE accelerator structure</vt:lpstr>
      <vt:lpstr>Focusing and acceleration provided by nearby spatial harmonics</vt:lpstr>
      <vt:lpstr>Beam dynamics: modeling SLAC DLA experiment</vt:lpstr>
      <vt:lpstr>Transverse forces induce density modulation in SLAC expt.</vt:lpstr>
      <vt:lpstr>Beam dynamics: injection to final energy in GALAXIE</vt:lpstr>
      <vt:lpstr>Optical Power Distribution</vt:lpstr>
      <vt:lpstr>Laser-Structure Coupling: TW</vt:lpstr>
      <vt:lpstr>“Rolling” coupling to give synchronism between beam and vg</vt:lpstr>
      <vt:lpstr>Collective effects beyond space-charge: wakefields</vt:lpstr>
      <vt:lpstr>Photonic device wakes I: Bragg</vt:lpstr>
      <vt:lpstr>New studies at FACET, BNL ATF</vt:lpstr>
      <vt:lpstr>New FACET results</vt:lpstr>
      <vt:lpstr>Next generation wakes:  3D photonics</vt:lpstr>
      <vt:lpstr>Demands on injector: Ex. GALAXIE parameter set</vt:lpstr>
      <vt:lpstr>Ultra-high Brightness Electron Source</vt:lpstr>
      <vt:lpstr>Source: simulated performance</vt:lpstr>
      <vt:lpstr>Injector RF design and engineering</vt:lpstr>
      <vt:lpstr>Creation and measurement of nm emittances</vt:lpstr>
      <vt:lpstr>Supertip source</vt:lpstr>
      <vt:lpstr>Acceleration at low b</vt:lpstr>
      <vt:lpstr>How do we proceed to structure fabrication? </vt:lpstr>
      <vt:lpstr>Single layer GALAXIE structure</vt:lpstr>
      <vt:lpstr>Stackable DLA structures</vt:lpstr>
      <vt:lpstr>GALAXIE: the monolithic dream…</vt:lpstr>
      <vt:lpstr>Integration, measurement</vt:lpstr>
      <vt:lpstr>Optical Undulator</vt:lpstr>
      <vt:lpstr>PowerPoint Presentation</vt:lpstr>
      <vt:lpstr>PowerPoint Presentation</vt:lpstr>
      <vt:lpstr>Summary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of Advanced Dielectric Laser Accelerators</dc:title>
  <dc:creator>James Rosenzweig</dc:creator>
  <cp:lastModifiedBy>James Rosenzweig</cp:lastModifiedBy>
  <cp:revision>37</cp:revision>
  <dcterms:created xsi:type="dcterms:W3CDTF">2011-09-15T04:15:09Z</dcterms:created>
  <dcterms:modified xsi:type="dcterms:W3CDTF">2013-06-04T10:27:00Z</dcterms:modified>
</cp:coreProperties>
</file>