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35"/>
  </p:notesMasterIdLst>
  <p:handoutMasterIdLst>
    <p:handoutMasterId r:id="rId36"/>
  </p:handoutMasterIdLst>
  <p:sldIdLst>
    <p:sldId id="752" r:id="rId3"/>
    <p:sldId id="738" r:id="rId4"/>
    <p:sldId id="753" r:id="rId5"/>
    <p:sldId id="754" r:id="rId6"/>
    <p:sldId id="755" r:id="rId7"/>
    <p:sldId id="756" r:id="rId8"/>
    <p:sldId id="682" r:id="rId9"/>
    <p:sldId id="745" r:id="rId10"/>
    <p:sldId id="683" r:id="rId11"/>
    <p:sldId id="748" r:id="rId12"/>
    <p:sldId id="737" r:id="rId13"/>
    <p:sldId id="742" r:id="rId14"/>
    <p:sldId id="688" r:id="rId15"/>
    <p:sldId id="749" r:id="rId16"/>
    <p:sldId id="743" r:id="rId17"/>
    <p:sldId id="653" r:id="rId18"/>
    <p:sldId id="746" r:id="rId19"/>
    <p:sldId id="639" r:id="rId20"/>
    <p:sldId id="654" r:id="rId21"/>
    <p:sldId id="717" r:id="rId22"/>
    <p:sldId id="691" r:id="rId23"/>
    <p:sldId id="722" r:id="rId24"/>
    <p:sldId id="715" r:id="rId25"/>
    <p:sldId id="714" r:id="rId26"/>
    <p:sldId id="720" r:id="rId27"/>
    <p:sldId id="721" r:id="rId28"/>
    <p:sldId id="564" r:id="rId29"/>
    <p:sldId id="451" r:id="rId30"/>
    <p:sldId id="644" r:id="rId31"/>
    <p:sldId id="744" r:id="rId32"/>
    <p:sldId id="750" r:id="rId33"/>
    <p:sldId id="751" r:id="rId3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FF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3" autoAdjust="0"/>
    <p:restoredTop sz="94737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"/>
    </p:cViewPr>
  </p:sorterViewPr>
  <p:notesViewPr>
    <p:cSldViewPr>
      <p:cViewPr varScale="1">
        <p:scale>
          <a:sx n="49" d="100"/>
          <a:sy n="49" d="100"/>
        </p:scale>
        <p:origin x="-2765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fld id="{A0A754EA-7B90-4B5B-93AD-6309BFFBDBB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8243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8DE34B-2DF6-4F46-A97E-7F3C3F623120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18264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4648BE01-ADD3-4899-A4BD-A515B2B68D06}" type="slidenum">
              <a:rPr lang="de-DE" altLang="de-DE" sz="1200" b="0" u="none" smtClean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de-DE" altLang="de-DE" sz="1200" b="0" u="none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E728B8A0-2B06-468B-AF4C-495D2A86FEFA}" type="slidenum">
              <a:rPr lang="de-DE" altLang="en-US" sz="1200" b="0" u="none" smtClean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de-DE" altLang="en-US" sz="1200" b="0" u="none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3058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14BBC5-CB38-4589-861A-44F83F21DF32}" type="slidenum">
              <a:rPr lang="fr-FR" altLang="en-US"/>
              <a:pPr/>
              <a:t>28</a:t>
            </a:fld>
            <a:endParaRPr lang="fr-FR" altLang="en-US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054F98E0-7A31-4C6B-8248-E4BE3048A0FD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  <p:sp>
        <p:nvSpPr>
          <p:cNvPr id="8090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4FD3E8-C437-489D-B009-29D340939DBF}" type="slidenum">
              <a:rPr lang="fr-FR" altLang="en-US"/>
              <a:pPr/>
              <a:t>29</a:t>
            </a:fld>
            <a:endParaRPr lang="fr-FR" altLang="en-US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A1DC10E-BF1A-4316-B2AE-B320FEAA0433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  <p:sp>
        <p:nvSpPr>
          <p:cNvPr id="8294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o-RO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BC504-F470-474F-BF89-F74349E9DB9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de-DE" smtClean="0"/>
              <a:t>- As the basis for all we have to understand electron acceleration by lasers before turning to ions</a:t>
            </a:r>
            <a:endParaRPr lang="de-DE" altLang="de-DE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67062044-AA43-4095-9640-0CAC4384AECB}" type="slidenum">
              <a:rPr lang="de-DE" altLang="de-DE" sz="1200" b="0" u="none" smtClean="0">
                <a:solidFill>
                  <a:schemeClr val="tx1"/>
                </a:solidFill>
                <a:latin typeface="Times New Roman" pitchFamily="18" charset="0"/>
              </a:rPr>
              <a:pPr/>
              <a:t>4</a:t>
            </a:fld>
            <a:endParaRPr lang="de-DE" altLang="de-DE" sz="1200" b="0" u="none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63179A62-E96D-4F9A-9196-2ECCFF11FF5F}" type="slidenum">
              <a:rPr lang="de-DE" altLang="de-DE" sz="1200" b="0" u="none" smtClean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de-DE" altLang="de-DE" sz="1200" b="0" u="none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943AA3-ECBF-4DDA-8826-A5E968C5515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FB899-9071-42B5-AC5B-CDC7B9A71E8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DE34B-2DF6-4F46-A97E-7F3C3F623120}" type="slidenum">
              <a:rPr lang="fr-FR" altLang="en-US" smtClean="0"/>
              <a:pPr/>
              <a:t>14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0711AC-B956-431A-BEAC-B719A2BDC5C3}" type="slidenum">
              <a:rPr lang="fr-FR" altLang="en-US"/>
              <a:pPr/>
              <a:t>18</a:t>
            </a:fld>
            <a:endParaRPr lang="fr-FR" altLang="en-US"/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EDC978-AE81-4B2E-A017-085A5C732CF8}" type="slidenum">
              <a:rPr lang="en-US" altLang="en-US" sz="1200"/>
              <a:pPr algn="r"/>
              <a:t>18</a:t>
            </a:fld>
            <a:endParaRPr lang="en-US" alt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95A3F1-890B-4EF6-8A37-D7778907F04F}" type="slidenum">
              <a:rPr lang="fr-FR" altLang="en-US"/>
              <a:pPr/>
              <a:t>23</a:t>
            </a:fld>
            <a:endParaRPr lang="fr-FR" altLang="en-US"/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 eaLnBrk="1" hangingPunct="1"/>
            <a:fld id="{DE197E7B-B1CE-4823-9264-467D680653CA}" type="slidenum">
              <a:rPr lang="en-US" altLang="en-US" sz="1200">
                <a:latin typeface="Calibri" pitchFamily="34" charset="0"/>
              </a:rPr>
              <a:pPr algn="r" defTabSz="457200" eaLnBrk="1" hangingPunct="1"/>
              <a:t>23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6C1AA7-4B96-4EDF-8CB1-DFAAA8E45043}" type="slidenum">
              <a:rPr lang="fr-FR" altLang="fr-FR">
                <a:solidFill>
                  <a:srgbClr val="000000"/>
                </a:solidFill>
              </a:rPr>
              <a:pPr/>
              <a:t>24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09F3EEAC-CDBF-4392-8941-4FAFAAF79F39}" type="slidenum">
              <a:rPr lang="en-US" altLang="fr-FR" sz="1200">
                <a:solidFill>
                  <a:srgbClr val="000000"/>
                </a:solidFill>
              </a:rPr>
              <a:pPr algn="r" eaLnBrk="1" hangingPunct="1"/>
              <a:t>24</a:t>
            </a:fld>
            <a:endParaRPr lang="en-US" altLang="fr-FR" sz="1200">
              <a:solidFill>
                <a:srgbClr val="000000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468F104-BBDA-4A9B-8AD9-AB4049DF999C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D4112-A1BB-4673-BC0A-756787520D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FD40BB1-E022-4975-9767-749612EB8D0E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C75E6-6419-4319-9169-E97651D221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5026FB-9A84-46B0-A9A6-2B572354568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B5CE9-7935-4DE4-BDC0-619D33F678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05C8ED9-68BA-47C9-8CFA-344754144142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67464-B905-4F50-A092-141FC86D9D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02F3773-95CD-4FD7-96E0-FE1DEAE7CCF8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C634C-0E58-4487-8235-0E59610D5F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5D4078C-90A7-4F4B-8872-D1E95663F9DC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BABC2-8372-4D74-8D92-61DDE2C2E4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C1585EA-0B32-4441-A2D9-DF40C40B91F6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6DD11-0227-43D1-9EDC-CBD71947F8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80F3F4E-BC98-4E23-BE31-F35002E9F9E5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081B0-C937-465A-AADF-1D81FA82DA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6E9179F-06F6-48C2-A811-08B74DC93443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FBFAD-8F5B-4538-88AB-C57B0E7E69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E5F980-3402-44CE-A2CA-D664247E2078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1118F-EEA3-4583-BB01-DFD198E693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98DC1F1-0FD3-451A-A9CD-50639A1D83BD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68035-798A-4391-9B55-19657290D38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9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Passion Lumière Extreme</a:t>
            </a:r>
          </a:p>
          <a:p>
            <a:pPr>
              <a:defRPr/>
            </a:pPr>
            <a:r>
              <a:rPr lang="en-US"/>
              <a:t>X-Palaiseau 23 Janvier 2014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S.Gales for the ELI-NP team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N°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</a:lstStyle>
          <a:p>
            <a:pPr>
              <a:defRPr/>
            </a:pPr>
            <a:fld id="{1B51467B-06F8-4AB7-89B3-BFFB2B96AF91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3F3F3F"/>
                </a:solidFill>
                <a:latin typeface="Corbel" pitchFamily="34" charset="0"/>
              </a:defRPr>
            </a:lvl1pPr>
          </a:lstStyle>
          <a:p>
            <a:fld id="{1B782CB7-B70E-4799-9A52-72DBB3BE543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</a:lstStyle>
          <a:p>
            <a:pPr>
              <a:defRPr/>
            </a:pPr>
            <a:fld id="{914DD630-0719-47E9-A4AF-64163384225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3F3F3F"/>
                </a:solidFill>
                <a:latin typeface="Corbel" pitchFamily="34" charset="0"/>
              </a:defRPr>
            </a:lvl1pPr>
          </a:lstStyle>
          <a:p>
            <a:fld id="{423A9A27-2988-4304-BBAC-77C3A97751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3951292" y="692150"/>
            <a:ext cx="1192212" cy="1339850"/>
            <a:chOff x="5131" y="187"/>
            <a:chExt cx="1440" cy="1620"/>
          </a:xfrm>
        </p:grpSpPr>
        <p:pic>
          <p:nvPicPr>
            <p:cNvPr id="1597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91" y="187"/>
              <a:ext cx="725" cy="984"/>
            </a:xfrm>
            <a:prstGeom prst="rect">
              <a:avLst/>
            </a:prstGeom>
            <a:solidFill>
              <a:srgbClr val="003399"/>
            </a:solidFill>
          </p:spPr>
        </p:pic>
        <p:sp>
          <p:nvSpPr>
            <p:cNvPr id="159746" name="Text Box 2"/>
            <p:cNvSpPr txBox="1">
              <a:spLocks noChangeAspect="1" noChangeArrowheads="1"/>
            </p:cNvSpPr>
            <p:nvPr/>
          </p:nvSpPr>
          <p:spPr bwMode="auto">
            <a:xfrm>
              <a:off x="5131" y="1171"/>
              <a:ext cx="1440" cy="63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5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GOVERNMENT OF ROMANIA</a:t>
              </a:r>
              <a:endParaRPr kumimoji="0" lang="it-IT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970744" y="577850"/>
            <a:ext cx="2101850" cy="1400175"/>
            <a:chOff x="8929" y="517"/>
            <a:chExt cx="2160" cy="1440"/>
          </a:xfrm>
        </p:grpSpPr>
        <p:pic>
          <p:nvPicPr>
            <p:cNvPr id="15975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49" y="517"/>
              <a:ext cx="967" cy="910"/>
            </a:xfrm>
            <a:prstGeom prst="rect">
              <a:avLst/>
            </a:prstGeom>
            <a:noFill/>
          </p:spPr>
        </p:pic>
        <p:sp>
          <p:nvSpPr>
            <p:cNvPr id="159749" name="Text Box 5"/>
            <p:cNvSpPr txBox="1">
              <a:spLocks noChangeAspect="1" noChangeArrowheads="1"/>
            </p:cNvSpPr>
            <p:nvPr/>
          </p:nvSpPr>
          <p:spPr bwMode="auto">
            <a:xfrm>
              <a:off x="8929" y="1492"/>
              <a:ext cx="2160" cy="4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Structural Instruments</a:t>
              </a:r>
              <a:endPara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2007-2013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503040" y="1231300"/>
            <a:ext cx="864096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o-R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</a:t>
            </a:r>
            <a:endParaRPr kumimoji="0" lang="ro-RO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Sectoral Operational Programme </a:t>
            </a:r>
            <a:endParaRPr kumimoji="0" lang="ro-R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„Increase of Economic Competitiveness”</a:t>
            </a:r>
            <a:endParaRPr kumimoji="0" lang="ro-R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“Investments for Your Future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ro-RO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o-RO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Extreme Light Infrastructure – Nuclear Physics (ELI-NP) 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u 1"/>
          <p:cNvSpPr txBox="1">
            <a:spLocks/>
          </p:cNvSpPr>
          <p:nvPr/>
        </p:nvSpPr>
        <p:spPr bwMode="auto">
          <a:xfrm>
            <a:off x="395287" y="3573016"/>
            <a:ext cx="87487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o-RO" sz="3200" b="1" i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Status</a:t>
            </a:r>
            <a:r>
              <a:rPr kumimoji="0" lang="ro-RO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and Perspectives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o-RO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1000100" y="716400"/>
            <a:ext cx="925512" cy="982663"/>
            <a:chOff x="1849" y="517"/>
            <a:chExt cx="1355" cy="1440"/>
          </a:xfrm>
        </p:grpSpPr>
        <p:pic>
          <p:nvPicPr>
            <p:cNvPr id="159755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9" y="517"/>
              <a:ext cx="1355" cy="910"/>
            </a:xfrm>
            <a:prstGeom prst="rect">
              <a:avLst/>
            </a:prstGeom>
            <a:solidFill>
              <a:srgbClr val="000099"/>
            </a:solidFill>
          </p:spPr>
        </p:pic>
        <p:sp>
          <p:nvSpPr>
            <p:cNvPr id="6" name="Text Box 10"/>
            <p:cNvSpPr txBox="1">
              <a:spLocks noChangeAspect="1" noChangeArrowheads="1"/>
            </p:cNvSpPr>
            <p:nvPr/>
          </p:nvSpPr>
          <p:spPr bwMode="auto">
            <a:xfrm>
              <a:off x="1849" y="1461"/>
              <a:ext cx="1355" cy="4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o-RO" sz="7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EUROPEAN UNION</a:t>
              </a:r>
              <a:endParaRPr kumimoji="0" lang="ro-R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2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3342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1" name="Picture 1" descr="C:\2013\ELI-NP_2013full\ELI-NP_Vizita4oct2013\Logo_IFIN-HH_Blue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0774" y="5572140"/>
            <a:ext cx="1266200" cy="107157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95536" y="1556792"/>
            <a:ext cx="671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Project co-financed by the European Regional Development Fund </a:t>
            </a:r>
            <a:endParaRPr lang="it-IT" dirty="0" smtClean="0"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85914"/>
            <a:ext cx="6779096" cy="1143000"/>
          </a:xfrm>
        </p:spPr>
        <p:txBody>
          <a:bodyPr/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Infrastructure</a:t>
            </a:r>
            <a:endParaRPr lang="en-US" sz="3600" b="1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05946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Large equipment: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igh power laser system, 2 x 10PW maximum power (2013-2018)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00" i="1" dirty="0">
                <a:latin typeface="Times New Roman" pitchFamily="18" charset="0"/>
                <a:cs typeface="Times New Roman" pitchFamily="18" charset="0"/>
              </a:rPr>
              <a:t>Thales </a:t>
            </a:r>
            <a:r>
              <a:rPr lang="en-US" sz="2900" i="1" dirty="0" err="1">
                <a:latin typeface="Times New Roman" pitchFamily="18" charset="0"/>
                <a:cs typeface="Times New Roman" pitchFamily="18" charset="0"/>
              </a:rPr>
              <a:t>Optronique</a:t>
            </a:r>
            <a:r>
              <a:rPr lang="en-US" sz="2900" i="1" dirty="0">
                <a:latin typeface="Times New Roman" pitchFamily="18" charset="0"/>
                <a:cs typeface="Times New Roman" pitchFamily="18" charset="0"/>
              </a:rPr>
              <a:t> SA and SC Thales System </a:t>
            </a: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Romania (~65 M€)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igh intensity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gamma beam system (2014-2018)</a:t>
            </a:r>
            <a:endParaRPr lang="en-US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European Consortium </a:t>
            </a:r>
            <a:r>
              <a:rPr lang="en-US" sz="2900" i="1" dirty="0" err="1" smtClean="0">
                <a:latin typeface="Times New Roman" pitchFamily="18" charset="0"/>
                <a:cs typeface="Times New Roman" pitchFamily="18" charset="0"/>
              </a:rPr>
              <a:t>EuroGammaS</a:t>
            </a: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 led by INFN </a:t>
            </a:r>
            <a:r>
              <a:rPr lang="en-US" sz="2900" i="1" dirty="0">
                <a:latin typeface="Times New Roman" pitchFamily="18" charset="0"/>
                <a:cs typeface="Times New Roman" pitchFamily="18" charset="0"/>
              </a:rPr>
              <a:t>Rome (~65 M€</a:t>
            </a: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INFN (Italy), University “La </a:t>
            </a:r>
            <a:r>
              <a:rPr lang="en-US" sz="2900" i="1" dirty="0" err="1" smtClean="0">
                <a:latin typeface="Times New Roman" pitchFamily="18" charset="0"/>
                <a:cs typeface="Times New Roman" pitchFamily="18" charset="0"/>
              </a:rPr>
              <a:t>Sapienza</a:t>
            </a: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” Rome (Italy), CNRS (France), ALSYOM (France), ACP Systems S.A.S.U. (France), COMEB </a:t>
            </a:r>
            <a:r>
              <a:rPr lang="en-US" sz="2900" i="1" dirty="0" err="1" smtClean="0">
                <a:latin typeface="Times New Roman" pitchFamily="18" charset="0"/>
                <a:cs typeface="Times New Roman" pitchFamily="18" charset="0"/>
              </a:rPr>
              <a:t>Srl</a:t>
            </a: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 (Italy), </a:t>
            </a:r>
            <a:r>
              <a:rPr lang="en-US" sz="2900" i="1" dirty="0" err="1" smtClean="0">
                <a:latin typeface="Times New Roman" pitchFamily="18" charset="0"/>
                <a:cs typeface="Times New Roman" pitchFamily="18" charset="0"/>
              </a:rPr>
              <a:t>ScandiNova</a:t>
            </a: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 Systems (Sweden)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2900" i="1" dirty="0" smtClean="0">
                <a:latin typeface="Times New Roman" pitchFamily="18" charset="0"/>
                <a:cs typeface="Times New Roman" pitchFamily="18" charset="0"/>
              </a:rPr>
              <a:t>Subcontractors: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MENLO SYSTEMS GmbH, RI Research Instruments GmbH(Germany), DANFYSIK (Denmark), </a:t>
            </a:r>
            <a:r>
              <a:rPr lang="ro-RO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STFC(UK)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Instrumentation Technology, </a:t>
            </a:r>
            <a:r>
              <a:rPr lang="en-US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Cosylab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D.D. (Slovenia), M+W </a:t>
            </a:r>
            <a:r>
              <a:rPr lang="en-US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SrL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(Italy), CELLS(Portugal), Amplitude Technologies (France)  </a:t>
            </a:r>
            <a:endParaRPr lang="en-US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Experiments: </a:t>
            </a: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 experimental areas, for gamma, laser,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gamma+laser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Buildings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(2013-2015) : 33000sqm total –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STRABAG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(~65M€)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10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55575"/>
            <a:ext cx="6635750" cy="760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Power Laser System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30200" y="3751263"/>
            <a:ext cx="8062913" cy="2895600"/>
            <a:chOff x="890278" y="3436770"/>
            <a:chExt cx="8063995" cy="289487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/>
            <a:stretch/>
          </p:blipFill>
          <p:spPr bwMode="auto">
            <a:xfrm>
              <a:off x="890278" y="3693881"/>
              <a:ext cx="8063995" cy="2637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290641" y="3436770"/>
              <a:ext cx="2495885" cy="3729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6402818" y="3582784"/>
              <a:ext cx="630323" cy="258697"/>
            </a:xfrm>
            <a:prstGeom prst="parallelogram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6270625" y="2833688"/>
            <a:ext cx="2246313" cy="13938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349" name="Picture 16" descr="Screen Shot 2013-12-01 at 11.59.0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1978025"/>
            <a:ext cx="601186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17"/>
          <p:cNvSpPr txBox="1">
            <a:spLocks noChangeArrowheads="1"/>
          </p:cNvSpPr>
          <p:nvPr/>
        </p:nvSpPr>
        <p:spPr bwMode="auto">
          <a:xfrm rot="-1896596">
            <a:off x="6430963" y="3205163"/>
            <a:ext cx="176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fr-FR" sz="1800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to compressors</a:t>
            </a:r>
          </a:p>
        </p:txBody>
      </p:sp>
      <p:sp>
        <p:nvSpPr>
          <p:cNvPr id="57351" name="TextBox 18"/>
          <p:cNvSpPr txBox="1">
            <a:spLocks noChangeArrowheads="1"/>
          </p:cNvSpPr>
          <p:nvPr/>
        </p:nvSpPr>
        <p:spPr bwMode="auto">
          <a:xfrm>
            <a:off x="279400" y="3298825"/>
            <a:ext cx="3595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fr-FR" sz="1800" i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Based on the principle of OPCPA</a:t>
            </a:r>
          </a:p>
        </p:txBody>
      </p:sp>
      <p:sp>
        <p:nvSpPr>
          <p:cNvPr id="57352" name="TextBox 19"/>
          <p:cNvSpPr txBox="1">
            <a:spLocks noChangeArrowheads="1"/>
          </p:cNvSpPr>
          <p:nvPr/>
        </p:nvSpPr>
        <p:spPr bwMode="auto">
          <a:xfrm>
            <a:off x="5540375" y="1058863"/>
            <a:ext cx="353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fr-FR" b="1" i="1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  0.1 PW          10Hz</a:t>
            </a:r>
          </a:p>
          <a:p>
            <a:pPr defTabSz="457200" eaLnBrk="1" hangingPunct="1"/>
            <a:r>
              <a:rPr lang="en-US" altLang="fr-FR" b="1" i="1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  1    PW           1 Hz</a:t>
            </a:r>
          </a:p>
          <a:p>
            <a:pPr defTabSz="457200" eaLnBrk="1" hangingPunct="1"/>
            <a:r>
              <a:rPr lang="en-US" altLang="fr-FR" b="1" i="1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10    PW      0.1 Hz</a:t>
            </a:r>
          </a:p>
        </p:txBody>
      </p:sp>
      <p:sp>
        <p:nvSpPr>
          <p:cNvPr id="57353" name="Rectangle 20"/>
          <p:cNvSpPr>
            <a:spLocks noChangeArrowheads="1"/>
          </p:cNvSpPr>
          <p:nvPr/>
        </p:nvSpPr>
        <p:spPr bwMode="auto">
          <a:xfrm>
            <a:off x="160338" y="1254125"/>
            <a:ext cx="33409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fr-FR" sz="2800" i="1" dirty="0" smtClean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THALES – France </a:t>
            </a:r>
          </a:p>
          <a:p>
            <a:pPr defTabSz="457200" eaLnBrk="1" hangingPunct="1"/>
            <a:r>
              <a:rPr lang="en-US" altLang="fr-FR" sz="2800" i="1" dirty="0" smtClean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THALES - Romania</a:t>
            </a:r>
            <a:endParaRPr lang="en-US" altLang="fr-FR" sz="2800" i="1" dirty="0">
              <a:solidFill>
                <a:srgbClr val="FF0000"/>
              </a:solidFill>
              <a:latin typeface="Helvetica" pitchFamily="-84" charset="0"/>
              <a:ea typeface="Helvetica" pitchFamily="-84" charset="0"/>
              <a:cs typeface="Helvetica" pitchFamily="-84" charset="0"/>
            </a:endParaRPr>
          </a:p>
        </p:txBody>
      </p:sp>
      <p:pic>
        <p:nvPicPr>
          <p:cNvPr id="57354" name="Picture 3" descr="ELI_NP_Logo_First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00"/>
            <a:ext cx="1760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rain_ban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52736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635896" y="1268760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2013-2018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85914"/>
            <a:ext cx="6779096" cy="1143000"/>
          </a:xfrm>
        </p:spPr>
        <p:txBody>
          <a:bodyPr/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High Power Laser System </a:t>
            </a:r>
            <a:endParaRPr lang="en-US" sz="3600" b="1" i="1" dirty="0"/>
          </a:p>
        </p:txBody>
      </p:sp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M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33" y="1412776"/>
            <a:ext cx="4584171" cy="3438128"/>
          </a:xfrm>
          <a:prstGeom prst="rect">
            <a:avLst/>
          </a:prstGeom>
        </p:spPr>
      </p:pic>
      <p:pic>
        <p:nvPicPr>
          <p:cNvPr id="9" name="Picture 8" descr="Front End #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1412776"/>
            <a:ext cx="4488160" cy="3366120"/>
          </a:xfrm>
          <a:prstGeom prst="rect">
            <a:avLst/>
          </a:prstGeom>
        </p:spPr>
      </p:pic>
      <p:pic>
        <p:nvPicPr>
          <p:cNvPr id="10" name="Picture 9" descr="ATLAS100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1" y="4293097"/>
            <a:ext cx="3847355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66725" y="2924944"/>
            <a:ext cx="806608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dirty="0">
                <a:latin typeface="Times New Roman" pitchFamily="18" charset="0"/>
                <a:cs typeface="Times New Roman" pitchFamily="18" charset="0"/>
              </a:rPr>
              <a:t>Compton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backscattering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b="1" i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l-GR" b="1" baseline="-25000" dirty="0" smtClean="0"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=4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b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b="1" baseline="-2500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=720 </a:t>
            </a:r>
            <a:r>
              <a:rPr lang="fr-FR" b="1" dirty="0">
                <a:latin typeface="Times New Roman" pitchFamily="18" charset="0"/>
                <a:cs typeface="Times New Roman" pitchFamily="18" charset="0"/>
              </a:rPr>
              <a:t>MeV 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b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b="1" dirty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700     </a:t>
            </a:r>
            <a:r>
              <a:rPr lang="fr-FR" b="1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l-GR" b="1" baseline="-25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~20 </a:t>
            </a:r>
            <a:r>
              <a:rPr lang="fr-FR" b="1" dirty="0">
                <a:latin typeface="Times New Roman" pitchFamily="18" charset="0"/>
                <a:cs typeface="Times New Roman" pitchFamily="18" charset="0"/>
              </a:rPr>
              <a:t>MeV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but 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weak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cross section: 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6.6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fr-FR" sz="1600" baseline="30000" dirty="0">
                <a:latin typeface="Times New Roman" pitchFamily="18" charset="0"/>
                <a:cs typeface="Times New Roman" pitchFamily="18" charset="0"/>
              </a:rPr>
              <a:t>-25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fr-FR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hangingPunct="1"/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pPr lvl="4"/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Therefore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for a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brilliant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, one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needs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pPr lvl="8"/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intensity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electron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beams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pPr lvl="8"/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brilliant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optical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photon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beams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pPr lvl="8"/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collision volume</a:t>
            </a:r>
          </a:p>
          <a:p>
            <a:pPr lvl="8"/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very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repetition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frequency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fr-FR" sz="1600" dirty="0"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827584" y="1844824"/>
          <a:ext cx="3999585" cy="95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2" name="Equation" r:id="rId3" imgW="2450880" imgH="583920" progId="Equation.3">
                  <p:embed/>
                </p:oleObj>
              </mc:Choice>
              <mc:Fallback>
                <p:oleObj name="Equation" r:id="rId3" imgW="2450880" imgH="5839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844824"/>
                        <a:ext cx="3999585" cy="953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u 1"/>
          <p:cNvSpPr txBox="1">
            <a:spLocks/>
          </p:cNvSpPr>
          <p:nvPr/>
        </p:nvSpPr>
        <p:spPr>
          <a:xfrm>
            <a:off x="2411760" y="231637"/>
            <a:ext cx="6328420" cy="896938"/>
          </a:xfrm>
          <a:prstGeom prst="rect">
            <a:avLst/>
          </a:prstGeom>
        </p:spPr>
        <p:txBody>
          <a:bodyPr vert="horz" anchor="ctr" anchorCtr="1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Gamma Beam </a:t>
            </a:r>
            <a:r>
              <a:rPr lang="en-US" sz="3600" b="1" i="1" noProof="0" dirty="0">
                <a:latin typeface="Times New Roman" pitchFamily="18" charset="0"/>
                <a:ea typeface="+mj-ea"/>
                <a:cs typeface="Times New Roman" pitchFamily="18" charset="0"/>
              </a:rPr>
              <a:t>S</a:t>
            </a:r>
            <a:r>
              <a:rPr lang="en-US" sz="3600" b="1" i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ystem</a:t>
            </a:r>
            <a:endParaRPr kumimoji="0" lang="ro-RO" sz="3600" b="1" i="1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ain_ban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7" cstate="print"/>
          <a:srcRect l="9911" t="7048"/>
          <a:stretch>
            <a:fillRect/>
          </a:stretch>
        </p:blipFill>
        <p:spPr bwMode="auto">
          <a:xfrm>
            <a:off x="5330825" y="1324992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51920" y="2924944"/>
            <a:ext cx="2818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‘Photon accelerator’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20315"/>
            <a:ext cx="6779096" cy="760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Gamma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Beam System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7" name="TextBox 60"/>
          <p:cNvSpPr txBox="1">
            <a:spLocks noChangeArrowheads="1"/>
          </p:cNvSpPr>
          <p:nvPr/>
        </p:nvSpPr>
        <p:spPr bwMode="auto">
          <a:xfrm>
            <a:off x="5264150" y="3717032"/>
            <a:ext cx="39243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/>
            <a:r>
              <a:rPr lang="en-US" altLang="en-US" sz="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2002      2004       2006        2008       2010       2012       2014       2016       2018                 </a:t>
            </a:r>
          </a:p>
        </p:txBody>
      </p:sp>
      <p:grpSp>
        <p:nvGrpSpPr>
          <p:cNvPr id="3" name="Group 84"/>
          <p:cNvGrpSpPr>
            <a:grpSpLocks/>
          </p:cNvGrpSpPr>
          <p:nvPr/>
        </p:nvGrpSpPr>
        <p:grpSpPr bwMode="auto">
          <a:xfrm>
            <a:off x="4840287" y="1254621"/>
            <a:ext cx="4017963" cy="3038475"/>
            <a:chOff x="4840966" y="3701406"/>
            <a:chExt cx="4017455" cy="3038913"/>
          </a:xfrm>
        </p:grpSpPr>
        <p:sp>
          <p:nvSpPr>
            <p:cNvPr id="12" name="Rectangle 11"/>
            <p:cNvSpPr/>
            <p:nvPr/>
          </p:nvSpPr>
          <p:spPr>
            <a:xfrm>
              <a:off x="5436204" y="3764915"/>
              <a:ext cx="3422217" cy="256577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6942551" y="6524388"/>
              <a:ext cx="395237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year</a:t>
              </a:r>
              <a:endParaRPr lang="fr-FR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5534616" y="4220594"/>
              <a:ext cx="666666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PLEIADES</a:t>
              </a:r>
            </a:p>
          </p:txBody>
        </p:sp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5728267" y="3987197"/>
              <a:ext cx="307936" cy="3397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+</a:t>
              </a:r>
            </a:p>
          </p:txBody>
        </p:sp>
        <p:sp>
          <p:nvSpPr>
            <p:cNvPr id="66" name="Text Box 7"/>
            <p:cNvSpPr txBox="1">
              <a:spLocks noChangeArrowheads="1"/>
            </p:cNvSpPr>
            <p:nvPr/>
          </p:nvSpPr>
          <p:spPr bwMode="auto">
            <a:xfrm>
              <a:off x="6128266" y="3701406"/>
              <a:ext cx="307936" cy="3381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+</a:t>
              </a:r>
            </a:p>
          </p:txBody>
        </p:sp>
        <p:sp>
          <p:nvSpPr>
            <p:cNvPr id="67" name="Text Box 7"/>
            <p:cNvSpPr txBox="1">
              <a:spLocks noChangeArrowheads="1"/>
            </p:cNvSpPr>
            <p:nvPr/>
          </p:nvSpPr>
          <p:spPr bwMode="auto">
            <a:xfrm>
              <a:off x="6620329" y="4147558"/>
              <a:ext cx="307936" cy="33818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+</a:t>
              </a:r>
            </a:p>
          </p:txBody>
        </p:sp>
        <p:sp>
          <p:nvSpPr>
            <p:cNvPr id="68" name="Text Box 7"/>
            <p:cNvSpPr txBox="1">
              <a:spLocks noChangeArrowheads="1"/>
            </p:cNvSpPr>
            <p:nvPr/>
          </p:nvSpPr>
          <p:spPr bwMode="auto">
            <a:xfrm>
              <a:off x="6782234" y="4134856"/>
              <a:ext cx="307936" cy="33818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+</a:t>
              </a:r>
            </a:p>
          </p:txBody>
        </p:sp>
        <p:sp>
          <p:nvSpPr>
            <p:cNvPr id="70" name="Text Box 7"/>
            <p:cNvSpPr txBox="1">
              <a:spLocks noChangeArrowheads="1"/>
            </p:cNvSpPr>
            <p:nvPr/>
          </p:nvSpPr>
          <p:spPr bwMode="auto">
            <a:xfrm>
              <a:off x="6820329" y="4084049"/>
              <a:ext cx="466666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T-REX</a:t>
              </a:r>
            </a:p>
          </p:txBody>
        </p:sp>
        <p:sp>
          <p:nvSpPr>
            <p:cNvPr id="71" name="Text Box 7"/>
            <p:cNvSpPr txBox="1">
              <a:spLocks noChangeArrowheads="1"/>
            </p:cNvSpPr>
            <p:nvPr/>
          </p:nvSpPr>
          <p:spPr bwMode="auto">
            <a:xfrm>
              <a:off x="6563186" y="4347612"/>
              <a:ext cx="430159" cy="21434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HIGS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8028660" y="4651786"/>
              <a:ext cx="0" cy="64938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7596667" y="4219676"/>
              <a:ext cx="892062" cy="33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ELI–NP</a:t>
              </a:r>
            </a:p>
          </p:txBody>
        </p:sp>
        <p:sp>
          <p:nvSpPr>
            <p:cNvPr id="76" name="Text Box 9"/>
            <p:cNvSpPr txBox="1">
              <a:spLocks noChangeArrowheads="1"/>
            </p:cNvSpPr>
            <p:nvPr/>
          </p:nvSpPr>
          <p:spPr bwMode="auto">
            <a:xfrm>
              <a:off x="5580649" y="5763866"/>
              <a:ext cx="1233331" cy="338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err="1">
                  <a:solidFill>
                    <a:srgbClr val="000090"/>
                  </a:solidFill>
                  <a:latin typeface="Helvetica Neue"/>
                  <a:cs typeface="Helvetica Neue"/>
                </a:rPr>
                <a:t>Bandwidth</a:t>
              </a:r>
              <a:endParaRPr lang="fr-FR" sz="1600" b="1" dirty="0">
                <a:solidFill>
                  <a:srgbClr val="000090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6282235" y="3795083"/>
              <a:ext cx="711110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Dynamitron</a:t>
              </a:r>
              <a:endParaRPr lang="fr-FR" sz="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78" name="Text Box 7"/>
            <p:cNvSpPr txBox="1">
              <a:spLocks noChangeArrowheads="1"/>
            </p:cNvSpPr>
            <p:nvPr/>
          </p:nvSpPr>
          <p:spPr bwMode="auto">
            <a:xfrm>
              <a:off x="4955253" y="5835314"/>
              <a:ext cx="498412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0.0001</a:t>
              </a:r>
              <a:endParaRPr lang="fr-FR" sz="8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4948903" y="5327240"/>
              <a:ext cx="498412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  0.001</a:t>
              </a:r>
              <a:endParaRPr lang="fr-FR" sz="8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5006046" y="4806465"/>
              <a:ext cx="441269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  0.01</a:t>
              </a:r>
              <a:endParaRPr lang="fr-FR" sz="8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5063189" y="4298392"/>
              <a:ext cx="384126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  0.1</a:t>
              </a:r>
              <a:endParaRPr lang="fr-FR" sz="8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145728" y="3777617"/>
              <a:ext cx="298412" cy="2159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  1</a:t>
              </a:r>
              <a:endParaRPr lang="fr-FR" sz="8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434617" y="3903048"/>
              <a:ext cx="82857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836203" y="3928452"/>
              <a:ext cx="2806345" cy="179889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 rot="16200000">
              <a:off x="4779810" y="4913667"/>
              <a:ext cx="338186" cy="21587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bw</a:t>
              </a:r>
              <a:endParaRPr lang="fr-FR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76200" y="1421755"/>
            <a:ext cx="4257675" cy="2727325"/>
            <a:chOff x="76306" y="1353131"/>
            <a:chExt cx="4257202" cy="2726538"/>
          </a:xfrm>
        </p:grpSpPr>
        <p:sp>
          <p:nvSpPr>
            <p:cNvPr id="4" name="Rectangle 3"/>
            <p:cNvSpPr/>
            <p:nvPr/>
          </p:nvSpPr>
          <p:spPr>
            <a:xfrm>
              <a:off x="500122" y="1353131"/>
              <a:ext cx="3588938" cy="230438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2514435" y="2692594"/>
              <a:ext cx="30160" cy="3650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362052" y="3111573"/>
              <a:ext cx="30160" cy="3650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650931" y="2889388"/>
              <a:ext cx="30160" cy="3650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539805" y="3219492"/>
              <a:ext cx="30160" cy="3650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646" name="TextBox 35"/>
            <p:cNvSpPr txBox="1">
              <a:spLocks noChangeArrowheads="1"/>
            </p:cNvSpPr>
            <p:nvPr/>
          </p:nvSpPr>
          <p:spPr bwMode="auto">
            <a:xfrm>
              <a:off x="355600" y="3681676"/>
              <a:ext cx="397790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hangingPunct="1"/>
              <a:r>
                <a:rPr lang="en-US" altLang="en-US" sz="800" b="1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</a:rPr>
                <a:t>1995                 2000                2005                 2010                 2015                  2020                       </a:t>
              </a: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135065" y="3863831"/>
              <a:ext cx="395243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year</a:t>
              </a:r>
              <a:endParaRPr lang="fr-FR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457264" y="3040157"/>
              <a:ext cx="453975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LNBL</a:t>
              </a: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1382674" y="2900497"/>
              <a:ext cx="665088" cy="2142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PLEIADES</a:t>
              </a: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2171573" y="3202035"/>
              <a:ext cx="430165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HIGS</a:t>
              </a: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2312846" y="2456126"/>
              <a:ext cx="466673" cy="2142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T-REX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768421" y="1353131"/>
              <a:ext cx="0" cy="43961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3293812" y="1721325"/>
              <a:ext cx="890488" cy="338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ELI–NP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708102" y="1778458"/>
              <a:ext cx="107938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716040" y="1372176"/>
              <a:ext cx="109525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633457" y="1465811"/>
              <a:ext cx="1095253" cy="338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err="1"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Brilliance</a:t>
              </a:r>
              <a:endParaRPr lang="fr-FR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 rot="16200000">
              <a:off x="-577536" y="2386277"/>
              <a:ext cx="1523560" cy="21587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sz="8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/>
                  <a:ea typeface="Helvetica Neue"/>
                  <a:cs typeface="Helvetica Neue"/>
                </a:rPr>
                <a:t>ph/(mm</a:t>
              </a:r>
              <a:r>
                <a:rPr lang="fr-FR" altLang="en-US" sz="800" b="1" baseline="300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/>
                  <a:ea typeface="Helvetica Neue"/>
                  <a:cs typeface="Helvetica Neue"/>
                </a:rPr>
                <a:t>2</a:t>
              </a:r>
              <a:r>
                <a:rPr lang="fr-FR" altLang="en-US" sz="8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/>
                  <a:ea typeface="Helvetica Neue"/>
                  <a:cs typeface="Helvetica Neue"/>
                </a:rPr>
                <a:t>・mrad</a:t>
              </a:r>
              <a:r>
                <a:rPr lang="fr-FR" altLang="en-US" sz="800" b="1" baseline="300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/>
                  <a:ea typeface="Helvetica Neue"/>
                  <a:cs typeface="Helvetica Neue"/>
                </a:rPr>
                <a:t>2</a:t>
              </a:r>
              <a:r>
                <a:rPr lang="fr-FR" altLang="en-US" sz="8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/>
                  <a:ea typeface="Helvetica Neue"/>
                  <a:cs typeface="Helvetica Neue"/>
                </a:rPr>
                <a:t>・s・0.1%bw)</a:t>
              </a:r>
            </a:p>
          </p:txBody>
        </p: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179483" y="3505160"/>
              <a:ext cx="377783" cy="21425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13</a:t>
              </a: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189006" y="3014764"/>
              <a:ext cx="376195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15</a:t>
              </a: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79483" y="2525955"/>
              <a:ext cx="377783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17</a:t>
              </a: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174720" y="2043495"/>
              <a:ext cx="377783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19</a:t>
              </a:r>
            </a:p>
          </p:txBody>
        </p:sp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181069" y="1553098"/>
              <a:ext cx="374608" cy="2158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21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V="1">
              <a:off x="620759" y="1637212"/>
              <a:ext cx="3095281" cy="1755268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Immagin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280296"/>
            <a:ext cx="6732588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142777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-36512" y="4212377"/>
            <a:ext cx="2514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EuroGammas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Consortium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Lead by INFN Italy</a:t>
            </a:r>
          </a:p>
        </p:txBody>
      </p:sp>
    </p:spTree>
    <p:extLst>
      <p:ext uri="{BB962C8B-B14F-4D97-AF65-F5344CB8AC3E}">
        <p14:creationId xmlns:p14="http://schemas.microsoft.com/office/powerpoint/2010/main" val="26409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704169"/>
            <a:ext cx="4176464" cy="315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060848"/>
            <a:ext cx="47148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24745"/>
            <a:ext cx="4176463" cy="270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56184" y="0"/>
            <a:ext cx="7668344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Gamma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Beam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System 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070769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547813" y="155575"/>
            <a:ext cx="7138987" cy="760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Experiment Building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8" descr="eli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3202"/>
            <a:ext cx="7580461" cy="546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2468563" y="3541713"/>
            <a:ext cx="1222375" cy="67945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rbel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4675188" y="6088063"/>
            <a:ext cx="9572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prstClr val="black"/>
                </a:solidFill>
                <a:latin typeface="Helvetica Neue"/>
                <a:cs typeface="Helvetica Neue"/>
              </a:rPr>
              <a:t>7000 m</a:t>
            </a:r>
            <a:r>
              <a:rPr lang="fr-FR" sz="1600" b="1" baseline="30000" dirty="0">
                <a:solidFill>
                  <a:prstClr val="black"/>
                </a:solidFill>
                <a:latin typeface="Helvetica Neue"/>
                <a:cs typeface="Helvetica Neue"/>
              </a:rPr>
              <a:t>2</a:t>
            </a:r>
          </a:p>
        </p:txBody>
      </p:sp>
      <p:sp>
        <p:nvSpPr>
          <p:cNvPr id="52234" name="Text Box 17"/>
          <p:cNvSpPr txBox="1">
            <a:spLocks noChangeArrowheads="1"/>
          </p:cNvSpPr>
          <p:nvPr/>
        </p:nvSpPr>
        <p:spPr bwMode="auto">
          <a:xfrm rot="-883066">
            <a:off x="5038725" y="2444750"/>
            <a:ext cx="1052513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E1 10PW</a:t>
            </a:r>
          </a:p>
        </p:txBody>
      </p:sp>
      <p:sp>
        <p:nvSpPr>
          <p:cNvPr id="52235" name="Text Box 18"/>
          <p:cNvSpPr txBox="1">
            <a:spLocks noChangeArrowheads="1"/>
          </p:cNvSpPr>
          <p:nvPr/>
        </p:nvSpPr>
        <p:spPr bwMode="auto">
          <a:xfrm rot="907742">
            <a:off x="6084888" y="4138613"/>
            <a:ext cx="914400" cy="338137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 dirty="0">
                <a:solidFill>
                  <a:srgbClr val="00009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E2,NRF</a:t>
            </a:r>
            <a:r>
              <a:rPr lang="fr-FR" altLang="fr-FR" sz="1600" dirty="0">
                <a:solidFill>
                  <a:srgbClr val="00009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 </a:t>
            </a:r>
          </a:p>
        </p:txBody>
      </p:sp>
      <p:sp>
        <p:nvSpPr>
          <p:cNvPr id="52236" name="Text Box 19"/>
          <p:cNvSpPr txBox="1">
            <a:spLocks noChangeArrowheads="1"/>
          </p:cNvSpPr>
          <p:nvPr/>
        </p:nvSpPr>
        <p:spPr bwMode="auto">
          <a:xfrm rot="1000595">
            <a:off x="4024313" y="3208338"/>
            <a:ext cx="1301750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E7,2X10PW</a:t>
            </a:r>
            <a:endParaRPr lang="fr-FR" altLang="fr-FR" sz="160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2237" name="Text Box 20"/>
          <p:cNvSpPr txBox="1">
            <a:spLocks noChangeArrowheads="1"/>
          </p:cNvSpPr>
          <p:nvPr/>
        </p:nvSpPr>
        <p:spPr bwMode="auto">
          <a:xfrm>
            <a:off x="323528" y="4248150"/>
            <a:ext cx="1906588" cy="584200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 dirty="0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E8,Gamma</a:t>
            </a:r>
          </a:p>
          <a:p>
            <a:pPr defTabSz="457200" eaLnBrk="1" hangingPunct="1"/>
            <a:r>
              <a:rPr lang="fr-FR" altLang="fr-FR" sz="1600" b="1" dirty="0" err="1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Nuclear</a:t>
            </a:r>
            <a:r>
              <a:rPr lang="fr-FR" altLang="fr-FR" sz="1600" b="1" dirty="0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fr-FR" altLang="fr-FR" sz="1600" b="1" dirty="0" err="1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reactions</a:t>
            </a:r>
            <a:r>
              <a:rPr lang="fr-FR" altLang="fr-FR" sz="1600" dirty="0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 </a:t>
            </a:r>
          </a:p>
        </p:txBody>
      </p:sp>
      <p:sp>
        <p:nvSpPr>
          <p:cNvPr id="52242" name="Text Box 25"/>
          <p:cNvSpPr txBox="1">
            <a:spLocks noChangeArrowheads="1"/>
          </p:cNvSpPr>
          <p:nvPr/>
        </p:nvSpPr>
        <p:spPr bwMode="auto">
          <a:xfrm rot="9649457" flipV="1">
            <a:off x="5727700" y="2420938"/>
            <a:ext cx="2070100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/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E5  1PW @ 1 Hz</a:t>
            </a:r>
            <a:r>
              <a:rPr lang="fr-FR" altLang="fr-FR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 </a:t>
            </a:r>
          </a:p>
        </p:txBody>
      </p:sp>
      <p:sp>
        <p:nvSpPr>
          <p:cNvPr id="52243" name="Text Box 26"/>
          <p:cNvSpPr txBox="1">
            <a:spLocks noChangeArrowheads="1"/>
          </p:cNvSpPr>
          <p:nvPr/>
        </p:nvSpPr>
        <p:spPr bwMode="auto">
          <a:xfrm rot="-1171646">
            <a:off x="6111875" y="2601913"/>
            <a:ext cx="2016125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E4  0.1PW @ 10 Hz</a:t>
            </a:r>
            <a:r>
              <a:rPr lang="fr-FR" altLang="fr-FR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 </a:t>
            </a:r>
          </a:p>
        </p:txBody>
      </p:sp>
      <p:sp>
        <p:nvSpPr>
          <p:cNvPr id="52244" name="Text Box 27"/>
          <p:cNvSpPr txBox="1">
            <a:spLocks noChangeArrowheads="1"/>
          </p:cNvSpPr>
          <p:nvPr/>
        </p:nvSpPr>
        <p:spPr bwMode="auto">
          <a:xfrm rot="-1286997">
            <a:off x="6545263" y="3263900"/>
            <a:ext cx="1325562" cy="585788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E3 Positron</a:t>
            </a:r>
          </a:p>
          <a:p>
            <a:pPr defTabSz="457200" eaLnBrk="1" hangingPunct="1"/>
            <a:r>
              <a:rPr lang="fr-FR" altLang="fr-FR" sz="1600" b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 source</a:t>
            </a:r>
            <a:r>
              <a:rPr lang="fr-FR" altLang="fr-FR" sz="1600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 </a:t>
            </a:r>
          </a:p>
        </p:txBody>
      </p:sp>
      <p:sp>
        <p:nvSpPr>
          <p:cNvPr id="52245" name="Text Box 28"/>
          <p:cNvSpPr txBox="1">
            <a:spLocks noChangeArrowheads="1"/>
          </p:cNvSpPr>
          <p:nvPr/>
        </p:nvSpPr>
        <p:spPr bwMode="auto">
          <a:xfrm>
            <a:off x="899592" y="5084763"/>
            <a:ext cx="1936749" cy="584775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E7,QED High </a:t>
            </a:r>
            <a:r>
              <a:rPr lang="fr-FR" altLang="fr-FR" sz="1600" b="1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field</a:t>
            </a:r>
            <a:endParaRPr lang="fr-FR" altLang="fr-FR" sz="1600" b="1" dirty="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  <a:p>
            <a:pPr defTabSz="457200" eaLnBrk="1" hangingPunct="1"/>
            <a:r>
              <a:rPr lang="fr-FR" altLang="fr-FR" sz="16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gamma + </a:t>
            </a:r>
            <a:r>
              <a:rPr lang="fr-FR" altLang="fr-FR" sz="16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laser</a:t>
            </a:r>
            <a:endParaRPr lang="fr-FR" altLang="fr-FR" sz="1600" dirty="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49" name="Line 29"/>
          <p:cNvSpPr>
            <a:spLocks noChangeShapeType="1"/>
          </p:cNvSpPr>
          <p:nvPr/>
        </p:nvSpPr>
        <p:spPr bwMode="auto">
          <a:xfrm flipV="1">
            <a:off x="3132138" y="3552825"/>
            <a:ext cx="1077912" cy="153193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2247" name="Text Box 17"/>
          <p:cNvSpPr txBox="1">
            <a:spLocks noChangeArrowheads="1"/>
          </p:cNvSpPr>
          <p:nvPr/>
        </p:nvSpPr>
        <p:spPr bwMode="auto">
          <a:xfrm rot="-883066">
            <a:off x="4341813" y="2122488"/>
            <a:ext cx="1050925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E6 10PW</a:t>
            </a:r>
          </a:p>
        </p:txBody>
      </p:sp>
      <p:pic>
        <p:nvPicPr>
          <p:cNvPr id="52249" name="Picture 3" descr="ELI_NP_Logo_First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00"/>
            <a:ext cx="176053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8072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674542" y="6586068"/>
            <a:ext cx="580050" cy="207414"/>
          </a:xfrm>
        </p:spPr>
        <p:txBody>
          <a:bodyPr/>
          <a:lstStyle/>
          <a:p>
            <a:pPr lvl="0"/>
            <a:fld id="{FC1F504B-E699-4B4A-80D2-D416260371BD}" type="slidenum">
              <a:rPr lang="en-US" smtClean="0"/>
              <a:t>17</a:t>
            </a:fld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4" name="Rectangle 1"/>
          <p:cNvSpPr txBox="1">
            <a:spLocks/>
          </p:cNvSpPr>
          <p:nvPr/>
        </p:nvSpPr>
        <p:spPr>
          <a:xfrm>
            <a:off x="988058" y="400224"/>
            <a:ext cx="8155942" cy="6636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35268" rIns="81639" bIns="40820" anchor="t">
            <a:noAutofit/>
          </a:bodyPr>
          <a:lstStyle>
            <a:lvl1pPr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Micro Hei" pitchFamily="2"/>
                <a:cs typeface="WenQuanYi Micro Hei" pitchFamily="2"/>
              </a:defRPr>
            </a:lvl1pPr>
          </a:lstStyle>
          <a:p>
            <a:pPr>
              <a:tabLst>
                <a:tab pos="413420" algn="l"/>
                <a:tab pos="828145" algn="l"/>
                <a:tab pos="1242871" algn="l"/>
                <a:tab pos="1657598" algn="l"/>
                <a:tab pos="2072324" algn="l"/>
                <a:tab pos="2487050" algn="l"/>
                <a:tab pos="2901777" algn="l"/>
                <a:tab pos="3316503" algn="l"/>
                <a:tab pos="3731229" algn="l"/>
                <a:tab pos="4145955" algn="l"/>
                <a:tab pos="4560681" algn="l"/>
                <a:tab pos="4975407" algn="l"/>
                <a:tab pos="5390133" algn="l"/>
                <a:tab pos="5804859" algn="l"/>
                <a:tab pos="6219586" algn="l"/>
                <a:tab pos="6634312" algn="l"/>
                <a:tab pos="7047405" algn="l"/>
                <a:tab pos="7462131" algn="l"/>
                <a:tab pos="7876857" algn="l"/>
              </a:tabLst>
            </a:pPr>
            <a:endParaRPr lang="en-US" sz="2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034"/>
            <a:ext cx="9187984" cy="612596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411760" y="2877087"/>
            <a:ext cx="1044735" cy="268681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1642" y="836713"/>
            <a:ext cx="8974854" cy="417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fr-FR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33000 </a:t>
            </a:r>
            <a:r>
              <a:rPr lang="en-US" altLang="fr-FR" sz="2000" b="1" dirty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m</a:t>
            </a:r>
            <a:r>
              <a:rPr lang="en-US" altLang="fr-FR" sz="2000" b="1" baseline="30000" dirty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</a:t>
            </a:r>
            <a:r>
              <a:rPr lang="en-US" altLang="fr-FR" sz="2000" b="1" dirty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fr-FR" sz="1600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HPLS 2000 </a:t>
            </a:r>
            <a:r>
              <a:rPr lang="en-US" altLang="fr-FR" sz="1600" b="1" dirty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m</a:t>
            </a:r>
            <a:r>
              <a:rPr lang="en-US" altLang="fr-FR" sz="1600" b="1" baseline="30000" dirty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</a:t>
            </a:r>
            <a:endParaRPr lang="en-US" altLang="fr-FR" sz="1600" dirty="0" smtClean="0">
              <a:solidFill>
                <a:srgbClr val="FFFF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fr-FR" sz="1600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GBS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fr-FR" sz="1600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Workshops and Laboratories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fr-FR" sz="1600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Experiments 7000 </a:t>
            </a:r>
            <a:r>
              <a:rPr lang="en-US" alt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m</a:t>
            </a:r>
            <a:r>
              <a:rPr lang="en-US" altLang="fr-FR" sz="1600" b="1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</a:t>
            </a:r>
            <a:endParaRPr lang="en-US" altLang="fr-FR" sz="1600" dirty="0">
              <a:solidFill>
                <a:srgbClr val="FFFF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fr-FR" sz="1600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Office Building</a:t>
            </a:r>
            <a:endParaRPr lang="en-US" altLang="fr-FR" sz="1600" dirty="0">
              <a:solidFill>
                <a:srgbClr val="FFFF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fr-FR" sz="1600" dirty="0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Guest House</a:t>
            </a:r>
            <a:endParaRPr lang="en-US" altLang="fr-FR" sz="1600" dirty="0">
              <a:solidFill>
                <a:srgbClr val="FFFF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fr-FR" sz="1600" dirty="0" err="1" smtClean="0">
                <a:solidFill>
                  <a:srgbClr val="FFFF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Cantine</a:t>
            </a:r>
            <a:endParaRPr lang="en-US" altLang="fr-FR" sz="1600" dirty="0">
              <a:solidFill>
                <a:srgbClr val="FFFF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16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806909">
            <a:off x="4257375" y="5362671"/>
            <a:ext cx="707664" cy="1038120"/>
            <a:chOff x="6065706" y="5528291"/>
            <a:chExt cx="710274" cy="1036940"/>
          </a:xfrm>
        </p:grpSpPr>
        <p:sp>
          <p:nvSpPr>
            <p:cNvPr id="13" name="Trapezoid 12"/>
            <p:cNvSpPr/>
            <p:nvPr/>
          </p:nvSpPr>
          <p:spPr>
            <a:xfrm>
              <a:off x="6065706" y="5528291"/>
              <a:ext cx="710274" cy="804292"/>
            </a:xfrm>
            <a:prstGeom prst="trapezoid">
              <a:avLst>
                <a:gd name="adj" fmla="val 2443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 b="1" dirty="0">
                  <a:solidFill>
                    <a:srgbClr val="002060"/>
                  </a:solidFill>
                </a:rPr>
                <a:t>GBS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20793091">
              <a:off x="6088494" y="6232228"/>
              <a:ext cx="684355" cy="3330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 rot="330311">
            <a:off x="-90003" y="5427977"/>
            <a:ext cx="2347594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</a:rPr>
              <a:t>2X10 PW Lasers</a:t>
            </a:r>
          </a:p>
        </p:txBody>
      </p:sp>
    </p:spTree>
    <p:extLst>
      <p:ext uri="{BB962C8B-B14F-4D97-AF65-F5344CB8AC3E}">
        <p14:creationId xmlns:p14="http://schemas.microsoft.com/office/powerpoint/2010/main" val="42727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 idx="4294967295"/>
          </p:nvPr>
        </p:nvSpPr>
        <p:spPr>
          <a:xfrm>
            <a:off x="1839764" y="123677"/>
            <a:ext cx="7048500" cy="8969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Research Program</a:t>
            </a:r>
            <a:endParaRPr lang="ro-RO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7" name="Substituent conținut 2"/>
          <p:cNvSpPr>
            <a:spLocks noGrp="1"/>
          </p:cNvSpPr>
          <p:nvPr>
            <p:ph idx="4294967295"/>
          </p:nvPr>
        </p:nvSpPr>
        <p:spPr>
          <a:xfrm>
            <a:off x="0" y="1556370"/>
            <a:ext cx="8964488" cy="5040982"/>
          </a:xfrm>
        </p:spPr>
        <p:txBody>
          <a:bodyPr/>
          <a:lstStyle/>
          <a:p>
            <a:pPr marL="365125" indent="-255588">
              <a:lnSpc>
                <a:spcPct val="80000"/>
              </a:lnSpc>
            </a:pPr>
            <a:r>
              <a:rPr lang="en-US" altLang="en-US" sz="2700" b="1" dirty="0" smtClean="0">
                <a:latin typeface="Times New Roman" pitchFamily="18" charset="0"/>
                <a:cs typeface="Times New Roman" pitchFamily="18" charset="0"/>
              </a:rPr>
              <a:t>Nuclear Physics experiments to </a:t>
            </a:r>
            <a:r>
              <a:rPr lang="en-US" altLang="en-US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characterize laser – target interaction</a:t>
            </a:r>
          </a:p>
          <a:p>
            <a:pPr marL="365125" indent="-255588">
              <a:lnSpc>
                <a:spcPct val="80000"/>
              </a:lnSpc>
              <a:buNone/>
            </a:pPr>
            <a:endParaRPr lang="ro-RO" altLang="en-US" sz="27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>
              <a:lnSpc>
                <a:spcPct val="80000"/>
              </a:lnSpc>
            </a:pPr>
            <a:r>
              <a:rPr lang="en-US" altLang="en-US" sz="2700" b="1" dirty="0" smtClean="0">
                <a:latin typeface="Times New Roman" pitchFamily="18" charset="0"/>
                <a:cs typeface="Times New Roman" pitchFamily="18" charset="0"/>
              </a:rPr>
              <a:t>Exotic Nuclear Physics and astrophysics </a:t>
            </a:r>
          </a:p>
          <a:p>
            <a:pPr marL="365125" indent="-255588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7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complementary to other ESFRI Large Scale Physics  Facilities (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FAIR, SPIRAL2)</a:t>
            </a:r>
            <a:endParaRPr lang="en-US" alt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>
              <a:lnSpc>
                <a:spcPct val="80000"/>
              </a:lnSpc>
              <a:buFont typeface="Wingdings" pitchFamily="2" charset="2"/>
              <a:buNone/>
            </a:pPr>
            <a:endParaRPr lang="ro-RO" alt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>
              <a:lnSpc>
                <a:spcPct val="80000"/>
              </a:lnSpc>
            </a:pPr>
            <a:r>
              <a:rPr lang="en-US" altLang="en-US" sz="2700" b="1" dirty="0" smtClean="0">
                <a:latin typeface="Times New Roman" pitchFamily="18" charset="0"/>
                <a:cs typeface="Times New Roman" pitchFamily="18" charset="0"/>
              </a:rPr>
              <a:t>Applications based on high intensity laser and very brilliant γ beams</a:t>
            </a:r>
          </a:p>
          <a:p>
            <a:pPr marL="365125" indent="-255588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7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altLang="en-US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>
              <a:lnSpc>
                <a:spcPct val="80000"/>
              </a:lnSpc>
            </a:pPr>
            <a:endParaRPr lang="ro-RO" altLang="en-US" sz="2700" dirty="0" smtClean="0">
              <a:latin typeface="Times New Roman" pitchFamily="18" charset="0"/>
            </a:endParaRPr>
          </a:p>
        </p:txBody>
      </p:sp>
      <p:sp>
        <p:nvSpPr>
          <p:cNvPr id="4" name="Substituent dată 3"/>
          <p:cNvSpPr txBox="1">
            <a:spLocks noGrp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endParaRPr lang="en-US" alt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07950"/>
            <a:ext cx="8229600" cy="760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Scientific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Program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300" y="2348880"/>
            <a:ext cx="4381500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NRF </a:t>
            </a: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Experiments and applications</a:t>
            </a:r>
          </a:p>
          <a:p>
            <a:pPr marL="36000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Photo–fission </a:t>
            </a: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experiments</a:t>
            </a:r>
            <a:endParaRPr lang="en-US" sz="1600" b="1" dirty="0">
              <a:solidFill>
                <a:srgbClr val="008000"/>
              </a:solidFill>
              <a:latin typeface="Helvetica Neue"/>
              <a:cs typeface="Helvetica Neue"/>
            </a:endParaRPr>
          </a:p>
          <a:p>
            <a:pPr marL="36000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(</a:t>
            </a:r>
            <a:r>
              <a:rPr lang="en-US" sz="16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dirty="0" err="1">
                <a:solidFill>
                  <a:srgbClr val="000090"/>
                </a:solidFill>
                <a:latin typeface="Helvetica Neue"/>
                <a:cs typeface="Helvetica Neue"/>
              </a:rPr>
              <a:t>,n</a:t>
            </a: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) experiments</a:t>
            </a:r>
          </a:p>
          <a:p>
            <a:pPr marL="36000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(</a:t>
            </a:r>
            <a:r>
              <a:rPr lang="en-US" sz="16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dirty="0" err="1">
                <a:solidFill>
                  <a:srgbClr val="000090"/>
                </a:solidFill>
                <a:latin typeface="Helvetica Neue"/>
                <a:cs typeface="Helvetica Neue"/>
              </a:rPr>
              <a:t>,p</a:t>
            </a: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) experiments</a:t>
            </a:r>
          </a:p>
          <a:p>
            <a:pPr marL="36000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Positron source for material 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science</a:t>
            </a:r>
            <a:endParaRPr lang="en-US" sz="16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1608" y="1340768"/>
            <a:ext cx="274848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 Neue"/>
                <a:cs typeface="Helvetica Neue"/>
              </a:rPr>
              <a:t>Gamma Beams System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7708" y="1340768"/>
            <a:ext cx="3074184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 Neue"/>
                <a:cs typeface="Helvetica Neue"/>
              </a:rPr>
              <a:t>High–Power Laser System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24450" y="2354104"/>
            <a:ext cx="3616325" cy="193899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Helvetica Neue"/>
                <a:cs typeface="Helvetica Neue"/>
              </a:rPr>
              <a:t>Laser delivery and beam lines</a:t>
            </a:r>
          </a:p>
          <a:p>
            <a:pPr marL="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Helvetica Neue"/>
                <a:cs typeface="Helvetica Neue"/>
              </a:rPr>
              <a:t>Fission–fusion experiments</a:t>
            </a:r>
          </a:p>
          <a:p>
            <a:pPr marL="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Helvetica Neue"/>
                <a:cs typeface="Helvetica Neue"/>
              </a:rPr>
              <a:t>Strong field QED</a:t>
            </a:r>
          </a:p>
          <a:p>
            <a:pPr marL="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Helvetica Neue"/>
                <a:cs typeface="Helvetica Neue"/>
              </a:rPr>
              <a:t>Laser + Gamma interaction</a:t>
            </a:r>
          </a:p>
          <a:p>
            <a:pPr marL="0" lvl="1" indent="-34290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Applications</a:t>
            </a:r>
            <a:endParaRPr lang="en-US" sz="16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5663208"/>
            <a:ext cx="2159000" cy="646112"/>
          </a:xfrm>
          <a:prstGeom prst="rect">
            <a:avLst/>
          </a:prstGeom>
          <a:solidFill>
            <a:srgbClr val="FF66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90"/>
                </a:solidFill>
                <a:latin typeface="Helvetica Neue"/>
                <a:cs typeface="Helvetica Neue"/>
              </a:rPr>
              <a:t>International Workgroups</a:t>
            </a:r>
            <a:endParaRPr lang="en-US" sz="1800" i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3" name="Oval 2"/>
          <p:cNvSpPr/>
          <p:nvPr/>
        </p:nvSpPr>
        <p:spPr>
          <a:xfrm>
            <a:off x="3779912" y="4869160"/>
            <a:ext cx="4536504" cy="18722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fr-FR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MoU</a:t>
            </a:r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ith</a:t>
            </a: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major </a:t>
            </a:r>
          </a:p>
          <a:p>
            <a:pPr algn="ctr"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Laser </a:t>
            </a:r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fr-F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Physics</a:t>
            </a:r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labs</a:t>
            </a:r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Institutions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35" name="Picture 3" descr="ELI_NP_Logo_First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00"/>
            <a:ext cx="1476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rain_ba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08720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Chirped Pulse Amplification 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503" y="1844824"/>
            <a:ext cx="4045409" cy="381642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292080" y="2852936"/>
            <a:ext cx="1062961" cy="40011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ELI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24075" y="381000"/>
            <a:ext cx="7019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Extreme Light Infrastructure (ELI)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7268790" y="3140968"/>
            <a:ext cx="1263650" cy="2693988"/>
            <a:chOff x="4685" y="1084"/>
            <a:chExt cx="796" cy="1697"/>
          </a:xfrm>
        </p:grpSpPr>
        <p:pic>
          <p:nvPicPr>
            <p:cNvPr id="11" name="Picture 5" descr="Screen shot 2010-05-15 at 17.47.15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5" y="1084"/>
              <a:ext cx="796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40" y="1933"/>
              <a:ext cx="605" cy="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1" descr="Screen shot 2010-05-16 at 10.58.59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7658" y="1700808"/>
            <a:ext cx="133478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85725" y="1988840"/>
            <a:ext cx="2644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en-US" sz="2000" b="1" baseline="30000" dirty="0" smtClean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of Sun’s total power on 1 cm</a:t>
            </a:r>
            <a:r>
              <a:rPr lang="en-US" altLang="en-US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15" name="Straight Arrow Connector 5"/>
          <p:cNvCxnSpPr>
            <a:cxnSpLocks noChangeShapeType="1"/>
          </p:cNvCxnSpPr>
          <p:nvPr/>
        </p:nvCxnSpPr>
        <p:spPr bwMode="auto">
          <a:xfrm>
            <a:off x="2051571" y="2708722"/>
            <a:ext cx="1584325" cy="576262"/>
          </a:xfrm>
          <a:prstGeom prst="straightConnector1">
            <a:avLst/>
          </a:prstGeom>
          <a:noFill/>
          <a:ln w="38100" algn="ctr">
            <a:solidFill>
              <a:srgbClr val="3366FF"/>
            </a:solidFill>
            <a:round/>
            <a:headEnd/>
            <a:tailEnd type="arrow" w="med" len="med"/>
          </a:ln>
        </p:spPr>
      </p:cxn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0" y="4293096"/>
            <a:ext cx="28368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1 PW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Highest Power     </a:t>
            </a:r>
          </a:p>
          <a:p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            today</a:t>
            </a:r>
            <a:endParaRPr lang="en-US" altLang="en-US" sz="20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8"/>
          <p:cNvCxnSpPr>
            <a:cxnSpLocks noChangeShapeType="1"/>
          </p:cNvCxnSpPr>
          <p:nvPr/>
        </p:nvCxnSpPr>
        <p:spPr bwMode="auto">
          <a:xfrm flipV="1">
            <a:off x="2339752" y="3861048"/>
            <a:ext cx="1296144" cy="504056"/>
          </a:xfrm>
          <a:prstGeom prst="straightConnector1">
            <a:avLst/>
          </a:prstGeom>
          <a:noFill/>
          <a:ln w="28575" algn="ctr">
            <a:solidFill>
              <a:srgbClr val="3366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55575"/>
            <a:ext cx="6419056" cy="7604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Gamma Beam System</a:t>
            </a:r>
            <a:b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Photonuclear Reactions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286000" y="2717800"/>
            <a:ext cx="1905000" cy="1752600"/>
            <a:chOff x="1488" y="2352"/>
            <a:chExt cx="1200" cy="1104"/>
          </a:xfrm>
        </p:grpSpPr>
        <p:sp>
          <p:nvSpPr>
            <p:cNvPr id="17" name="Line 4"/>
            <p:cNvSpPr>
              <a:spLocks noChangeShapeType="1"/>
            </p:cNvSpPr>
            <p:nvPr/>
          </p:nvSpPr>
          <p:spPr bwMode="auto">
            <a:xfrm>
              <a:off x="2112" y="2352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V="1">
              <a:off x="1488" y="2352"/>
              <a:ext cx="816" cy="110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</p:grpSp>
      <p:sp>
        <p:nvSpPr>
          <p:cNvPr id="101380" name="Text Box 6"/>
          <p:cNvSpPr txBox="1">
            <a:spLocks noChangeArrowheads="1"/>
          </p:cNvSpPr>
          <p:nvPr/>
        </p:nvSpPr>
        <p:spPr bwMode="auto">
          <a:xfrm>
            <a:off x="993775" y="4224338"/>
            <a:ext cx="4826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DE" altLang="en-US" sz="2000" b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gs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44704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rbel"/>
              <a:cs typeface="+mn-cs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V="1">
            <a:off x="1828800" y="1498600"/>
            <a:ext cx="990600" cy="2971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rbel"/>
              <a:cs typeface="+mn-cs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315200" y="2565400"/>
            <a:ext cx="563563" cy="1447800"/>
            <a:chOff x="4608" y="1728"/>
            <a:chExt cx="355" cy="912"/>
          </a:xfrm>
        </p:grpSpPr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4608" y="1968"/>
              <a:ext cx="355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de-DE" sz="4000" b="1">
                  <a:solidFill>
                    <a:srgbClr val="FF0000"/>
                  </a:solidFill>
                  <a:latin typeface="Corbel"/>
                  <a:cs typeface="+mn-cs"/>
                  <a:sym typeface="Symbol" pitchFamily="18" charset="2"/>
                </a:rPr>
                <a:t>´</a:t>
              </a: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4616" y="1728"/>
              <a:ext cx="0" cy="9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62000" y="2717800"/>
            <a:ext cx="762000" cy="701675"/>
            <a:chOff x="576" y="1960"/>
            <a:chExt cx="480" cy="442"/>
          </a:xfrm>
        </p:grpSpPr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576" y="2400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645" y="1960"/>
              <a:ext cx="248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de-DE" sz="4000" b="1">
                  <a:solidFill>
                    <a:srgbClr val="FF0000"/>
                  </a:solidFill>
                  <a:latin typeface="Corbel"/>
                  <a:cs typeface="+mn-cs"/>
                  <a:sym typeface="Symbol" pitchFamily="18" charset="2"/>
                </a:rPr>
                <a:t></a:t>
              </a: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828800" y="1811338"/>
            <a:ext cx="3532188" cy="708025"/>
            <a:chOff x="1152" y="1253"/>
            <a:chExt cx="2225" cy="446"/>
          </a:xfrm>
        </p:grpSpPr>
        <p:sp>
          <p:nvSpPr>
            <p:cNvPr id="101410" name="Line 16"/>
            <p:cNvSpPr>
              <a:spLocks noChangeShapeType="1"/>
            </p:cNvSpPr>
            <p:nvPr/>
          </p:nvSpPr>
          <p:spPr bwMode="auto">
            <a:xfrm>
              <a:off x="1152" y="1440"/>
              <a:ext cx="1344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prstDash val="dashDot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1411" name="Text Box 17"/>
            <p:cNvSpPr txBox="1">
              <a:spLocks noChangeArrowheads="1"/>
            </p:cNvSpPr>
            <p:nvPr/>
          </p:nvSpPr>
          <p:spPr bwMode="auto">
            <a:xfrm>
              <a:off x="2426" y="1253"/>
              <a:ext cx="951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hangingPunct="1">
                <a:buFont typeface="Wingdings" pitchFamily="2" charset="2"/>
                <a:buNone/>
              </a:pPr>
              <a:r>
                <a:rPr lang="de-DE" altLang="en-US" sz="2000" b="1">
                  <a:solidFill>
                    <a:srgbClr val="680000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</a:rPr>
                <a:t>Separation</a:t>
              </a:r>
            </a:p>
            <a:p>
              <a:pPr defTabSz="457200" eaLnBrk="1" hangingPunct="1">
                <a:buFont typeface="Wingdings" pitchFamily="2" charset="2"/>
                <a:buNone/>
              </a:pPr>
              <a:r>
                <a:rPr lang="de-DE" altLang="en-US" sz="2000" b="1">
                  <a:solidFill>
                    <a:srgbClr val="680000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</a:rPr>
                <a:t>threshold</a:t>
              </a:r>
            </a:p>
          </p:txBody>
        </p:sp>
      </p:grpSp>
      <p:sp>
        <p:nvSpPr>
          <p:cNvPr id="101386" name="Text Box 18"/>
          <p:cNvSpPr txBox="1">
            <a:spLocks noChangeArrowheads="1"/>
          </p:cNvSpPr>
          <p:nvPr/>
        </p:nvSpPr>
        <p:spPr bwMode="auto">
          <a:xfrm>
            <a:off x="1676400" y="4529138"/>
            <a:ext cx="5048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DE" altLang="en-US" sz="2000" b="1" baseline="30000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A</a:t>
            </a:r>
            <a:r>
              <a:rPr lang="de-DE" altLang="en-US" sz="2000" b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X</a:t>
            </a: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6858000" y="4013200"/>
            <a:ext cx="914400" cy="400050"/>
            <a:chOff x="4368" y="3168"/>
            <a:chExt cx="576" cy="252"/>
          </a:xfrm>
        </p:grpSpPr>
        <p:sp>
          <p:nvSpPr>
            <p:cNvPr id="101408" name="Line 20"/>
            <p:cNvSpPr>
              <a:spLocks noChangeShapeType="1"/>
            </p:cNvSpPr>
            <p:nvPr/>
          </p:nvSpPr>
          <p:spPr bwMode="auto">
            <a:xfrm>
              <a:off x="4368" y="3168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1409" name="Text Box 21"/>
            <p:cNvSpPr txBox="1">
              <a:spLocks noChangeArrowheads="1"/>
            </p:cNvSpPr>
            <p:nvPr/>
          </p:nvSpPr>
          <p:spPr bwMode="auto">
            <a:xfrm>
              <a:off x="4505" y="3168"/>
              <a:ext cx="343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de-DE" altLang="en-US" sz="2000" b="1" baseline="30000">
                  <a:solidFill>
                    <a:srgbClr val="000000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</a:rPr>
                <a:t>A´</a:t>
              </a:r>
              <a:r>
                <a:rPr lang="de-DE" altLang="en-US" sz="2000" b="1">
                  <a:solidFill>
                    <a:srgbClr val="000000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</a:rPr>
                <a:t>Y</a:t>
              </a: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2362200" y="1498600"/>
            <a:ext cx="5410200" cy="1066800"/>
            <a:chOff x="1536" y="1584"/>
            <a:chExt cx="3408" cy="672"/>
          </a:xfrm>
        </p:grpSpPr>
        <p:sp>
          <p:nvSpPr>
            <p:cNvPr id="37" name="Line 23"/>
            <p:cNvSpPr>
              <a:spLocks noChangeShapeType="1"/>
            </p:cNvSpPr>
            <p:nvPr/>
          </p:nvSpPr>
          <p:spPr bwMode="auto">
            <a:xfrm>
              <a:off x="1536" y="1584"/>
              <a:ext cx="244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>
              <a:off x="4368" y="2256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>
              <a:off x="3792" y="1584"/>
              <a:ext cx="864" cy="67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7772400" y="4013200"/>
            <a:ext cx="1003300" cy="677863"/>
            <a:chOff x="5128" y="3241"/>
            <a:chExt cx="632" cy="427"/>
          </a:xfrm>
        </p:grpSpPr>
        <p:sp>
          <p:nvSpPr>
            <p:cNvPr id="41" name="Line 27"/>
            <p:cNvSpPr>
              <a:spLocks noChangeShapeType="1"/>
            </p:cNvSpPr>
            <p:nvPr/>
          </p:nvSpPr>
          <p:spPr bwMode="auto">
            <a:xfrm>
              <a:off x="5128" y="3241"/>
              <a:ext cx="288" cy="28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5486" y="3264"/>
              <a:ext cx="27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de-DE" sz="3600" b="1">
                  <a:solidFill>
                    <a:srgbClr val="FF6600"/>
                  </a:solidFill>
                  <a:latin typeface="Corbel"/>
                  <a:cs typeface="+mn-cs"/>
                  <a:sym typeface="Symbol" pitchFamily="18" charset="2"/>
                </a:rPr>
                <a:t></a:t>
              </a:r>
            </a:p>
          </p:txBody>
        </p:sp>
      </p:grp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2284413" y="5000625"/>
            <a:ext cx="5059362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de-DE" altLang="en-US" sz="2000" b="1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Nuclear Resonance Fluorescence (NRF)</a:t>
            </a:r>
          </a:p>
          <a:p>
            <a:pPr defTabSz="45720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de-DE" altLang="en-US" sz="2000" b="1">
                <a:solidFill>
                  <a:srgbClr val="FF66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Photoactivation</a:t>
            </a:r>
          </a:p>
          <a:p>
            <a:pPr defTabSz="45720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de-DE" altLang="en-US" sz="2000" b="1">
                <a:solidFill>
                  <a:srgbClr val="6699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Photodisintegration</a:t>
            </a:r>
            <a:endParaRPr lang="de-DE" altLang="en-US" sz="2000" b="1">
              <a:solidFill>
                <a:srgbClr val="FF6600"/>
              </a:solidFill>
              <a:latin typeface="Helvetica" pitchFamily="-84" charset="0"/>
              <a:ea typeface="Helvetica" pitchFamily="-84" charset="0"/>
              <a:cs typeface="Helvetica" pitchFamily="-84" charset="0"/>
            </a:endParaRPr>
          </a:p>
        </p:txBody>
      </p: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898900" y="3937000"/>
            <a:ext cx="749300" cy="677863"/>
            <a:chOff x="2456" y="2592"/>
            <a:chExt cx="472" cy="427"/>
          </a:xfrm>
        </p:grpSpPr>
        <p:sp>
          <p:nvSpPr>
            <p:cNvPr id="45" name="Line 31"/>
            <p:cNvSpPr>
              <a:spLocks noChangeShapeType="1"/>
            </p:cNvSpPr>
            <p:nvPr/>
          </p:nvSpPr>
          <p:spPr bwMode="auto">
            <a:xfrm>
              <a:off x="2640" y="2592"/>
              <a:ext cx="288" cy="28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>
              <a:off x="2456" y="2615"/>
              <a:ext cx="27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de-DE" sz="3600" b="1">
                  <a:solidFill>
                    <a:srgbClr val="FF6600"/>
                  </a:solidFill>
                  <a:latin typeface="Corbel"/>
                  <a:cs typeface="+mn-cs"/>
                  <a:sym typeface="Symbol" pitchFamily="18" charset="2"/>
                </a:rPr>
                <a:t></a:t>
              </a:r>
            </a:p>
          </p:txBody>
        </p:sp>
      </p:grp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930275" y="2324100"/>
            <a:ext cx="1550988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DE" altLang="en-US" sz="2000" b="1">
                <a:solidFill>
                  <a:srgbClr val="60B5CC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Absorption</a:t>
            </a: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4727575" y="5607050"/>
            <a:ext cx="18478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b="1" dirty="0">
                <a:solidFill>
                  <a:srgbClr val="FF6600"/>
                </a:solidFill>
                <a:latin typeface="Corbel"/>
                <a:cs typeface="+mn-cs"/>
              </a:rPr>
              <a:t>(–</a:t>
            </a:r>
            <a:r>
              <a:rPr lang="de-DE" b="1" dirty="0" err="1">
                <a:solidFill>
                  <a:srgbClr val="FF6600"/>
                </a:solidFill>
                <a:latin typeface="Corbel"/>
                <a:cs typeface="+mn-cs"/>
              </a:rPr>
              <a:t>activation</a:t>
            </a:r>
            <a:r>
              <a:rPr lang="de-DE" b="1" dirty="0">
                <a:solidFill>
                  <a:srgbClr val="FF6600"/>
                </a:solidFill>
                <a:latin typeface="Corbel"/>
                <a:cs typeface="+mn-cs"/>
              </a:rPr>
              <a:t>)</a:t>
            </a:r>
          </a:p>
        </p:txBody>
      </p: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3276600" y="2717800"/>
            <a:ext cx="1160463" cy="1219200"/>
            <a:chOff x="2112" y="2352"/>
            <a:chExt cx="731" cy="768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2488" y="2544"/>
              <a:ext cx="355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de-DE" sz="4000" b="1">
                  <a:solidFill>
                    <a:srgbClr val="FF0000"/>
                  </a:solidFill>
                  <a:latin typeface="Corbel"/>
                  <a:cs typeface="+mn-cs"/>
                  <a:sym typeface="Symbol" pitchFamily="18" charset="2"/>
                </a:rPr>
                <a:t>´</a:t>
              </a:r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>
              <a:off x="2112" y="3120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2496" y="2352"/>
              <a:ext cx="0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rbel"/>
                <a:cs typeface="+mn-cs"/>
              </a:endParaRPr>
            </a:p>
          </p:txBody>
        </p:sp>
      </p:grpSp>
      <p:sp>
        <p:nvSpPr>
          <p:cNvPr id="101396" name="Rectangle 2"/>
          <p:cNvSpPr>
            <a:spLocks noChangeArrowheads="1"/>
          </p:cNvSpPr>
          <p:nvPr/>
        </p:nvSpPr>
        <p:spPr bwMode="auto">
          <a:xfrm>
            <a:off x="2298700" y="6064250"/>
            <a:ext cx="171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spcBef>
                <a:spcPct val="10000"/>
              </a:spcBef>
            </a:pPr>
            <a:r>
              <a:rPr lang="de-DE" altLang="en-US" sz="1800" b="1">
                <a:solidFill>
                  <a:srgbClr val="3792AA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Photo–fission</a:t>
            </a:r>
          </a:p>
        </p:txBody>
      </p:sp>
      <p:sp>
        <p:nvSpPr>
          <p:cNvPr id="101397" name="Rectangle 3"/>
          <p:cNvSpPr>
            <a:spLocks noChangeArrowheads="1"/>
          </p:cNvSpPr>
          <p:nvPr/>
        </p:nvSpPr>
        <p:spPr bwMode="auto">
          <a:xfrm>
            <a:off x="7075488" y="1811338"/>
            <a:ext cx="1069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spcBef>
                <a:spcPct val="10000"/>
              </a:spcBef>
            </a:pPr>
            <a:r>
              <a:rPr lang="de-DE" altLang="en-US" sz="1800" b="1">
                <a:solidFill>
                  <a:srgbClr val="660066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~ 8 MeV</a:t>
            </a:r>
          </a:p>
        </p:txBody>
      </p:sp>
      <p:pic>
        <p:nvPicPr>
          <p:cNvPr id="44" name="Picture 2" descr="rain_ban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70769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ELI_NP_Logo_First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17605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760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Nuclear Photonics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63107" y="1125376"/>
            <a:ext cx="6951133" cy="634818"/>
          </a:xfrm>
          <a:prstGeom prst="rect">
            <a:avLst/>
          </a:prstGeo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457200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rgbClr val="FF0000"/>
                </a:solidFill>
                <a:latin typeface="Helvetica Neue"/>
                <a:cs typeface="Helvetica Neue"/>
              </a:rPr>
              <a:t> Electromagnetic dipole response of nuclei</a:t>
            </a:r>
            <a:endParaRPr lang="en-GB" sz="1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583" y="4581624"/>
            <a:ext cx="97313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uppieren 39"/>
          <p:cNvGrpSpPr>
            <a:grpSpLocks noChangeAspect="1"/>
          </p:cNvGrpSpPr>
          <p:nvPr/>
        </p:nvGrpSpPr>
        <p:grpSpPr bwMode="auto">
          <a:xfrm>
            <a:off x="323528" y="4221088"/>
            <a:ext cx="863600" cy="1000125"/>
            <a:chOff x="4888870" y="3023374"/>
            <a:chExt cx="1581150" cy="1379474"/>
          </a:xfrm>
        </p:grpSpPr>
        <p:pic>
          <p:nvPicPr>
            <p:cNvPr id="9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8870" y="3735008"/>
              <a:ext cx="1581150" cy="667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1696" name="Textfeld 41"/>
            <p:cNvSpPr txBox="1">
              <a:spLocks noChangeArrowheads="1"/>
            </p:cNvSpPr>
            <p:nvPr/>
          </p:nvSpPr>
          <p:spPr bwMode="auto">
            <a:xfrm>
              <a:off x="5314135" y="3023374"/>
              <a:ext cx="3754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hangingPunct="1"/>
              <a:r>
                <a:rPr lang="de-DE" altLang="fr-FR" sz="3600" b="1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g</a:t>
              </a:r>
            </a:p>
          </p:txBody>
        </p:sp>
      </p:grpSp>
      <p:sp>
        <p:nvSpPr>
          <p:cNvPr id="71686" name="Textfeld 1"/>
          <p:cNvSpPr txBox="1">
            <a:spLocks noChangeArrowheads="1"/>
          </p:cNvSpPr>
          <p:nvPr/>
        </p:nvSpPr>
        <p:spPr bwMode="auto">
          <a:xfrm>
            <a:off x="3623989" y="6375400"/>
            <a:ext cx="23161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de-DE" altLang="fr-FR" sz="1600" dirty="0">
                <a:solidFill>
                  <a:srgbClr val="000000"/>
                </a:solidFill>
                <a:latin typeface="Helvetica Neue"/>
                <a:ea typeface="MS PGothic" pitchFamily="34" charset="-128"/>
                <a:cs typeface="Helvetica Neue"/>
              </a:rPr>
              <a:t>E1 strength distribution</a:t>
            </a:r>
          </a:p>
        </p:txBody>
      </p:sp>
      <p:sp>
        <p:nvSpPr>
          <p:cNvPr id="3" name="Left Brace 2"/>
          <p:cNvSpPr/>
          <p:nvPr/>
        </p:nvSpPr>
        <p:spPr>
          <a:xfrm rot="5400000">
            <a:off x="3537768" y="2500313"/>
            <a:ext cx="249237" cy="28273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1688" name="TextBox 14"/>
          <p:cNvSpPr txBox="1">
            <a:spLocks noChangeArrowheads="1"/>
          </p:cNvSpPr>
          <p:nvPr/>
        </p:nvSpPr>
        <p:spPr bwMode="auto">
          <a:xfrm>
            <a:off x="3335536" y="3422650"/>
            <a:ext cx="66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fr-FR" sz="1800" dirty="0">
                <a:solidFill>
                  <a:srgbClr val="B482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NRF</a:t>
            </a:r>
          </a:p>
        </p:txBody>
      </p:sp>
      <p:pic>
        <p:nvPicPr>
          <p:cNvPr id="71689" name="Picture 3" descr="Screen Shot 2013-12-02 at 07.45.0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648" y="4164013"/>
            <a:ext cx="5500688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8600" y="1652588"/>
            <a:ext cx="8237538" cy="172243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Nuclear structure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800000"/>
                </a:solidFill>
                <a:latin typeface="Helvetica"/>
                <a:cs typeface="Helvetica"/>
              </a:rPr>
              <a:t>Modes of excitation below the </a:t>
            </a:r>
            <a:r>
              <a:rPr lang="en-US" sz="1600" dirty="0" smtClean="0">
                <a:solidFill>
                  <a:srgbClr val="800000"/>
                </a:solidFill>
                <a:latin typeface="Helvetica"/>
                <a:cs typeface="Helvetica"/>
              </a:rPr>
              <a:t>Giant Dipole Resonance (GDR)</a:t>
            </a:r>
            <a:endParaRPr lang="en-US" sz="1600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defTabSz="45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Impact on </a:t>
            </a:r>
            <a:r>
              <a:rPr lang="en-US" sz="1600" dirty="0" err="1">
                <a:solidFill>
                  <a:srgbClr val="000090"/>
                </a:solidFill>
                <a:latin typeface="Helvetica"/>
                <a:cs typeface="Helvetica"/>
              </a:rPr>
              <a:t>nucleosynthesis</a:t>
            </a:r>
            <a:endParaRPr lang="en-US" sz="16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800000"/>
                </a:solidFill>
                <a:latin typeface="Helvetica"/>
                <a:cs typeface="Helvetica"/>
              </a:rPr>
              <a:t>Gamow window for photo–induced reactions in explosive stellar events</a:t>
            </a:r>
          </a:p>
          <a:p>
            <a:pPr defTabSz="45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Understanding exotic nuclei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800000"/>
                </a:solidFill>
                <a:latin typeface="Helvetica"/>
                <a:cs typeface="Helvetica"/>
              </a:rPr>
              <a:t>E1 strength will be shifted to lower energies in neutron rich system</a:t>
            </a:r>
          </a:p>
        </p:txBody>
      </p:sp>
      <p:pic>
        <p:nvPicPr>
          <p:cNvPr id="71694" name="Picture 3" descr="ELI_NP_Logo_Firs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800"/>
            <a:ext cx="17605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436096" y="378904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GDR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0352" y="654526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N. </a:t>
            </a:r>
            <a:r>
              <a:rPr lang="en-US" sz="1800" dirty="0" err="1" smtClean="0"/>
              <a:t>Pietralla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40768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NRF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600" b="1" i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-ray spectroscopy</a:t>
            </a:r>
            <a:endParaRPr lang="bg-BG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ELIAD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3" r="25925"/>
          <a:stretch/>
        </p:blipFill>
        <p:spPr>
          <a:xfrm>
            <a:off x="-36512" y="1340767"/>
            <a:ext cx="4922950" cy="5517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484784"/>
            <a:ext cx="207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ELIADE array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4-01-08 at 06.12.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52" y="3192630"/>
            <a:ext cx="2088000" cy="3692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7108" y="3570505"/>
            <a:ext cx="2506892" cy="1874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448" y="1484784"/>
            <a:ext cx="2880000" cy="147460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bg-BG" smtClean="0"/>
              <a:t>05.12.2014</a:t>
            </a:r>
            <a:endParaRPr lang="bg-BG"/>
          </a:p>
        </p:txBody>
      </p:sp>
      <p:pic>
        <p:nvPicPr>
          <p:cNvPr id="12" name="Picture 3" descr="ELI_NP_Logo_First_N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800"/>
            <a:ext cx="17605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rain_ban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8" y="1173163"/>
            <a:ext cx="518477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950" y="1020763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950" y="1020763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308850" y="1412875"/>
            <a:ext cx="1309688" cy="1890713"/>
            <a:chOff x="4241" y="629"/>
            <a:chExt cx="1128" cy="1629"/>
          </a:xfrm>
        </p:grpSpPr>
        <p:sp>
          <p:nvSpPr>
            <p:cNvPr id="76834" name="AutoShape 25"/>
            <p:cNvSpPr>
              <a:spLocks noChangeArrowheads="1"/>
            </p:cNvSpPr>
            <p:nvPr/>
          </p:nvSpPr>
          <p:spPr bwMode="auto">
            <a:xfrm>
              <a:off x="4241" y="629"/>
              <a:ext cx="1128" cy="1629"/>
            </a:xfrm>
            <a:prstGeom prst="foldedCorner">
              <a:avLst>
                <a:gd name="adj" fmla="val 12500"/>
              </a:avLst>
            </a:prstGeom>
            <a:solidFill>
              <a:srgbClr val="EBDBA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 eaLnBrk="1" hangingPunct="1"/>
              <a:endParaRPr lang="ja-JP" altLang="en-US" sz="1400">
                <a:latin typeface="Corbel" pitchFamily="34" charset="0"/>
                <a:ea typeface="MS Gothic" pitchFamily="49" charset="-128"/>
              </a:endParaRPr>
            </a:p>
          </p:txBody>
        </p:sp>
        <p:sp>
          <p:nvSpPr>
            <p:cNvPr id="76835" name="Text Box 22"/>
            <p:cNvSpPr txBox="1">
              <a:spLocks noChangeArrowheads="1"/>
            </p:cNvSpPr>
            <p:nvPr/>
          </p:nvSpPr>
          <p:spPr bwMode="auto">
            <a:xfrm>
              <a:off x="4386" y="699"/>
              <a:ext cx="74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hangingPunct="1"/>
              <a:r>
                <a:rPr kumimoji="1" lang="en-US" altLang="ja-JP" sz="1200">
                  <a:solidFill>
                    <a:srgbClr val="000000"/>
                  </a:solidFill>
                </a:rPr>
                <a:t>fingerprint</a:t>
              </a:r>
              <a:endParaRPr kumimoji="1" lang="ja-JP" altLang="en-US" sz="1200">
                <a:solidFill>
                  <a:srgbClr val="000000"/>
                </a:solidFill>
              </a:endParaRPr>
            </a:p>
          </p:txBody>
        </p:sp>
        <p:pic>
          <p:nvPicPr>
            <p:cNvPr id="76836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40" y="994"/>
              <a:ext cx="706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37" name="Text Box 28"/>
            <p:cNvSpPr txBox="1">
              <a:spLocks noChangeArrowheads="1"/>
            </p:cNvSpPr>
            <p:nvPr/>
          </p:nvSpPr>
          <p:spPr bwMode="auto">
            <a:xfrm>
              <a:off x="4446" y="1995"/>
              <a:ext cx="801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hangingPunct="1"/>
              <a:r>
                <a:rPr kumimoji="1" lang="en-US" altLang="ja-JP" sz="1400">
                  <a:latin typeface="Impact" pitchFamily="34" charset="0"/>
                </a:rPr>
                <a:t>W A N T E D</a:t>
              </a:r>
            </a:p>
          </p:txBody>
        </p:sp>
      </p:grpSp>
      <p:pic>
        <p:nvPicPr>
          <p:cNvPr id="76807" name="Picture 318" descr="07-0711-1123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3213" y="4237038"/>
            <a:ext cx="3435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" name="テキスト ボックス 29"/>
          <p:cNvSpPr txBox="1"/>
          <p:nvPr/>
        </p:nvSpPr>
        <p:spPr>
          <a:xfrm>
            <a:off x="6042025" y="6313488"/>
            <a:ext cx="2355850" cy="36671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dirty="0">
                <a:latin typeface="Arial" charset="0"/>
                <a:cs typeface="+mn-cs"/>
              </a:rPr>
              <a:t>Photon energy (</a:t>
            </a:r>
            <a:r>
              <a:rPr lang="en-US" altLang="ja-JP" sz="1800" dirty="0" err="1">
                <a:latin typeface="Arial" charset="0"/>
                <a:cs typeface="+mn-cs"/>
              </a:rPr>
              <a:t>MeV</a:t>
            </a:r>
            <a:r>
              <a:rPr lang="en-US" altLang="ja-JP" sz="1800" dirty="0">
                <a:latin typeface="Arial" charset="0"/>
                <a:cs typeface="+mn-cs"/>
              </a:rPr>
              <a:t>)</a:t>
            </a:r>
            <a:endParaRPr lang="ja-JP" altLang="en-US" sz="1800" dirty="0">
              <a:latin typeface="Arial" charset="0"/>
              <a:cs typeface="+mn-cs"/>
            </a:endParaRPr>
          </a:p>
        </p:txBody>
      </p:sp>
      <p:pic>
        <p:nvPicPr>
          <p:cNvPr id="76809" name="Picture 9" descr="pattern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5038" y="4846638"/>
            <a:ext cx="18272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Text Box 14"/>
          <p:cNvSpPr txBox="1">
            <a:spLocks noChangeArrowheads="1"/>
          </p:cNvSpPr>
          <p:nvPr/>
        </p:nvSpPr>
        <p:spPr bwMode="auto">
          <a:xfrm>
            <a:off x="2498725" y="5538788"/>
            <a:ext cx="1122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1" hangingPunct="1"/>
            <a:r>
              <a:rPr kumimoji="1" lang="en-US" altLang="ja-JP" sz="1800">
                <a:latin typeface="Symbol" pitchFamily="18" charset="2"/>
              </a:rPr>
              <a:t>g</a:t>
            </a:r>
            <a:r>
              <a:rPr kumimoji="1" lang="en-US" altLang="ja-JP" sz="1800"/>
              <a:t>-ray beam</a:t>
            </a:r>
          </a:p>
        </p:txBody>
      </p:sp>
      <p:sp>
        <p:nvSpPr>
          <p:cNvPr id="76811" name="Line 26"/>
          <p:cNvSpPr>
            <a:spLocks noChangeShapeType="1"/>
          </p:cNvSpPr>
          <p:nvPr/>
        </p:nvSpPr>
        <p:spPr bwMode="auto">
          <a:xfrm>
            <a:off x="3548063" y="4914900"/>
            <a:ext cx="268287" cy="296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76812" name="Text Box 43"/>
          <p:cNvSpPr txBox="1">
            <a:spLocks noChangeArrowheads="1"/>
          </p:cNvSpPr>
          <p:nvPr/>
        </p:nvSpPr>
        <p:spPr bwMode="auto">
          <a:xfrm>
            <a:off x="3076575" y="4627563"/>
            <a:ext cx="919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600"/>
              <a:t>detector</a:t>
            </a:r>
          </a:p>
        </p:txBody>
      </p:sp>
      <p:sp>
        <p:nvSpPr>
          <p:cNvPr id="76813" name="Text Box 44"/>
          <p:cNvSpPr txBox="1">
            <a:spLocks noChangeArrowheads="1"/>
          </p:cNvSpPr>
          <p:nvPr/>
        </p:nvSpPr>
        <p:spPr bwMode="auto">
          <a:xfrm>
            <a:off x="4164013" y="4559300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600"/>
              <a:t>target</a:t>
            </a:r>
          </a:p>
        </p:txBody>
      </p:sp>
      <p:sp>
        <p:nvSpPr>
          <p:cNvPr id="76814" name="Rectangle 30"/>
          <p:cNvSpPr>
            <a:spLocks noChangeArrowheads="1"/>
          </p:cNvSpPr>
          <p:nvPr/>
        </p:nvSpPr>
        <p:spPr bwMode="auto">
          <a:xfrm>
            <a:off x="173038" y="4195763"/>
            <a:ext cx="215265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hangingPunct="1"/>
            <a:endParaRPr lang="ja-JP" altLang="en-US" sz="1800">
              <a:latin typeface="Corbel" pitchFamily="34" charset="0"/>
              <a:ea typeface="MS Gothic" pitchFamily="49" charset="-128"/>
            </a:endParaRPr>
          </a:p>
        </p:txBody>
      </p:sp>
      <p:sp>
        <p:nvSpPr>
          <p:cNvPr id="76815" name="Line 37"/>
          <p:cNvSpPr>
            <a:spLocks noChangeShapeType="1"/>
          </p:cNvSpPr>
          <p:nvPr/>
        </p:nvSpPr>
        <p:spPr bwMode="auto">
          <a:xfrm>
            <a:off x="163513" y="6186488"/>
            <a:ext cx="19859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6" name="Rectangle 301"/>
          <p:cNvSpPr>
            <a:spLocks noChangeArrowheads="1"/>
          </p:cNvSpPr>
          <p:nvPr/>
        </p:nvSpPr>
        <p:spPr bwMode="auto">
          <a:xfrm>
            <a:off x="166688" y="6249988"/>
            <a:ext cx="158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1" hangingPunct="1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0.0</a:t>
            </a:r>
            <a:endParaRPr lang="en-US" altLang="ja-JP" sz="1600">
              <a:latin typeface="Corbel" pitchFamily="34" charset="0"/>
              <a:ea typeface="MS Gothic" pitchFamily="49" charset="-128"/>
            </a:endParaRPr>
          </a:p>
        </p:txBody>
      </p:sp>
      <p:sp>
        <p:nvSpPr>
          <p:cNvPr id="76817" name="Rectangle 302"/>
          <p:cNvSpPr>
            <a:spLocks noChangeArrowheads="1"/>
          </p:cNvSpPr>
          <p:nvPr/>
        </p:nvSpPr>
        <p:spPr bwMode="auto">
          <a:xfrm>
            <a:off x="1039813" y="6259513"/>
            <a:ext cx="158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1" hangingPunct="1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1.0</a:t>
            </a:r>
            <a:endParaRPr lang="en-US" altLang="ja-JP" sz="1600">
              <a:latin typeface="Corbel" pitchFamily="34" charset="0"/>
              <a:ea typeface="MS Gothic" pitchFamily="49" charset="-128"/>
            </a:endParaRPr>
          </a:p>
        </p:txBody>
      </p:sp>
      <p:sp>
        <p:nvSpPr>
          <p:cNvPr id="76818" name="Rectangle 303"/>
          <p:cNvSpPr>
            <a:spLocks noChangeArrowheads="1"/>
          </p:cNvSpPr>
          <p:nvPr/>
        </p:nvSpPr>
        <p:spPr bwMode="auto">
          <a:xfrm>
            <a:off x="1885950" y="6242050"/>
            <a:ext cx="158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1" hangingPunct="1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2.0</a:t>
            </a:r>
            <a:endParaRPr lang="en-US" altLang="ja-JP" sz="1600">
              <a:latin typeface="Corbel" pitchFamily="34" charset="0"/>
              <a:ea typeface="MS Gothic" pitchFamily="49" charset="-128"/>
            </a:endParaRPr>
          </a:p>
        </p:txBody>
      </p:sp>
      <p:sp>
        <p:nvSpPr>
          <p:cNvPr id="76819" name="Rectangle 305"/>
          <p:cNvSpPr>
            <a:spLocks noChangeArrowheads="1"/>
          </p:cNvSpPr>
          <p:nvPr/>
        </p:nvSpPr>
        <p:spPr bwMode="auto">
          <a:xfrm>
            <a:off x="550863" y="6456363"/>
            <a:ext cx="136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1" hangingPunct="1"/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Photon Energy (MeV)</a:t>
            </a:r>
            <a:endParaRPr lang="en-US" altLang="ja-JP" sz="1800">
              <a:latin typeface="Corbel" pitchFamily="34" charset="0"/>
              <a:ea typeface="MS Gothic" pitchFamily="49" charset="-128"/>
            </a:endParaRPr>
          </a:p>
        </p:txBody>
      </p:sp>
      <p:sp>
        <p:nvSpPr>
          <p:cNvPr id="76820" name="Text Box 315"/>
          <p:cNvSpPr txBox="1">
            <a:spLocks noChangeArrowheads="1"/>
          </p:cNvSpPr>
          <p:nvPr/>
        </p:nvSpPr>
        <p:spPr bwMode="auto">
          <a:xfrm>
            <a:off x="576263" y="4600575"/>
            <a:ext cx="128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800">
                <a:latin typeface="Symbol" pitchFamily="18" charset="2"/>
              </a:rPr>
              <a:t>D</a:t>
            </a:r>
            <a:r>
              <a:rPr kumimoji="1" lang="en-US" altLang="ja-JP" sz="1800"/>
              <a:t>E/E &lt;</a:t>
            </a:r>
            <a:r>
              <a:rPr kumimoji="1" lang="ja-JP" altLang="en-US" sz="1800"/>
              <a:t> </a:t>
            </a:r>
            <a:r>
              <a:rPr kumimoji="1" lang="en-US" altLang="ja-JP" sz="1800"/>
              <a:t>1%</a:t>
            </a:r>
          </a:p>
        </p:txBody>
      </p:sp>
      <p:sp>
        <p:nvSpPr>
          <p:cNvPr id="76821" name="Text Box 316"/>
          <p:cNvSpPr txBox="1">
            <a:spLocks noChangeArrowheads="1"/>
          </p:cNvSpPr>
          <p:nvPr/>
        </p:nvSpPr>
        <p:spPr bwMode="auto">
          <a:xfrm>
            <a:off x="668338" y="3530600"/>
            <a:ext cx="2305050" cy="366713"/>
          </a:xfrm>
          <a:prstGeom prst="rect">
            <a:avLst/>
          </a:prstGeom>
          <a:solidFill>
            <a:srgbClr val="FCFEA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800"/>
              <a:t>2.176 MeV for U-238</a:t>
            </a:r>
          </a:p>
        </p:txBody>
      </p:sp>
      <p:sp>
        <p:nvSpPr>
          <p:cNvPr id="76822" name="Line 317"/>
          <p:cNvSpPr>
            <a:spLocks noChangeShapeType="1"/>
          </p:cNvSpPr>
          <p:nvPr/>
        </p:nvSpPr>
        <p:spPr bwMode="auto">
          <a:xfrm>
            <a:off x="1257300" y="3944938"/>
            <a:ext cx="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23" name="Line 319"/>
          <p:cNvSpPr>
            <a:spLocks noChangeShapeType="1"/>
          </p:cNvSpPr>
          <p:nvPr/>
        </p:nvSpPr>
        <p:spPr bwMode="auto">
          <a:xfrm>
            <a:off x="2486025" y="5486400"/>
            <a:ext cx="1179513" cy="7938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24" name="Text Box 316"/>
          <p:cNvSpPr txBox="1">
            <a:spLocks noChangeArrowheads="1"/>
          </p:cNvSpPr>
          <p:nvPr/>
        </p:nvSpPr>
        <p:spPr bwMode="auto">
          <a:xfrm>
            <a:off x="7583488" y="3465513"/>
            <a:ext cx="1314450" cy="915987"/>
          </a:xfrm>
          <a:prstGeom prst="rect">
            <a:avLst/>
          </a:prstGeom>
          <a:solidFill>
            <a:srgbClr val="FCFEA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800"/>
              <a:t>NRF signal</a:t>
            </a:r>
          </a:p>
          <a:p>
            <a:pPr defTabSz="457200" eaLnBrk="1" hangingPunct="1"/>
            <a:r>
              <a:rPr kumimoji="1" lang="en-US" altLang="ja-JP" sz="1800"/>
              <a:t>U-238 </a:t>
            </a:r>
          </a:p>
          <a:p>
            <a:pPr defTabSz="457200" eaLnBrk="1" hangingPunct="1"/>
            <a:r>
              <a:rPr kumimoji="1" lang="en-US" altLang="ja-JP" sz="1800"/>
              <a:t>2.176 MeV</a:t>
            </a:r>
          </a:p>
        </p:txBody>
      </p:sp>
      <p:sp>
        <p:nvSpPr>
          <p:cNvPr id="180" name="直角三角形 46"/>
          <p:cNvSpPr/>
          <p:nvPr/>
        </p:nvSpPr>
        <p:spPr>
          <a:xfrm flipH="1">
            <a:off x="2009775" y="4519613"/>
            <a:ext cx="160338" cy="1662112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/>
          </a:p>
        </p:txBody>
      </p:sp>
      <p:sp>
        <p:nvSpPr>
          <p:cNvPr id="181" name="直角三角形 47"/>
          <p:cNvSpPr/>
          <p:nvPr/>
        </p:nvSpPr>
        <p:spPr>
          <a:xfrm flipH="1">
            <a:off x="1687513" y="6056313"/>
            <a:ext cx="363537" cy="114300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/>
          </a:p>
        </p:txBody>
      </p:sp>
      <p:sp>
        <p:nvSpPr>
          <p:cNvPr id="182" name="直角三角形 48"/>
          <p:cNvSpPr/>
          <p:nvPr/>
        </p:nvSpPr>
        <p:spPr>
          <a:xfrm flipH="1">
            <a:off x="1974850" y="5254625"/>
            <a:ext cx="174625" cy="925513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>
            <a:off x="1673225" y="5403850"/>
            <a:ext cx="392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 flipH="1">
            <a:off x="2179638" y="5411788"/>
            <a:ext cx="436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30" name="Text Box 315"/>
          <p:cNvSpPr txBox="1">
            <a:spLocks noChangeArrowheads="1"/>
          </p:cNvSpPr>
          <p:nvPr/>
        </p:nvSpPr>
        <p:spPr bwMode="auto">
          <a:xfrm>
            <a:off x="1547813" y="5373688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800">
                <a:latin typeface="Symbol" pitchFamily="18" charset="2"/>
              </a:rPr>
              <a:t>D</a:t>
            </a:r>
            <a:r>
              <a:rPr kumimoji="1" lang="en-US" altLang="ja-JP" sz="1800"/>
              <a:t>E</a:t>
            </a:r>
          </a:p>
        </p:txBody>
      </p:sp>
      <p:sp>
        <p:nvSpPr>
          <p:cNvPr id="76831" name="Text Box 315"/>
          <p:cNvSpPr txBox="1">
            <a:spLocks noChangeArrowheads="1"/>
          </p:cNvSpPr>
          <p:nvPr/>
        </p:nvSpPr>
        <p:spPr bwMode="auto">
          <a:xfrm>
            <a:off x="1968500" y="42179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kumimoji="1" lang="en-US" altLang="ja-JP" sz="1800"/>
              <a:t>E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35696" y="179929"/>
            <a:ext cx="73083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Applications of NRF to Nuclear Materials</a:t>
            </a:r>
            <a:endParaRPr lang="en-US" sz="3200" b="1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7" name="Picture 3" descr="ELI_NP_Logo_First_Ne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7605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rain_ban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025" y="1052736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339752" y="179929"/>
            <a:ext cx="6804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Astrophysics: s- and p - process</a:t>
            </a:r>
            <a:endParaRPr lang="en-US" sz="36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237207" y="1940059"/>
            <a:ext cx="85226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Neutron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Capture Cross Section of s-Process Branch             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 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in Inverse Reactions (</a:t>
            </a:r>
            <a:r>
              <a:rPr lang="el-GR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n)</a:t>
            </a:r>
          </a:p>
          <a:p>
            <a:pPr marL="171450" indent="-1714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73734" name="Picture 4" descr="http://starcraftscience.com/wp-content/uploads/2010/09/supernova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179664"/>
            <a:ext cx="3509923" cy="26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831" name="Rectangle 7"/>
          <p:cNvSpPr>
            <a:spLocks noChangeArrowheads="1"/>
          </p:cNvSpPr>
          <p:nvPr/>
        </p:nvSpPr>
        <p:spPr bwMode="auto">
          <a:xfrm>
            <a:off x="166861" y="3140968"/>
            <a:ext cx="87976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Measurements </a:t>
            </a: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of (</a:t>
            </a:r>
            <a:r>
              <a:rPr lang="el-GR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p) and (</a:t>
            </a:r>
            <a:r>
              <a:rPr lang="el-GR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</a:t>
            </a:r>
            <a:r>
              <a:rPr lang="el-GR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α</a:t>
            </a: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) Reaction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Cross Sections 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for </a:t>
            </a: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p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–process-Nucleosynthesis </a:t>
            </a:r>
          </a:p>
          <a:p>
            <a:pPr eaLnBrk="1" hangingPunct="1">
              <a:defRPr/>
            </a:pPr>
            <a:endParaRPr lang="en-US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     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key </a:t>
            </a:r>
            <a:r>
              <a:rPr lang="en-US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reaction  </a:t>
            </a:r>
            <a:r>
              <a:rPr lang="el-GR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</a:t>
            </a:r>
            <a:r>
              <a:rPr lang="en-US" baseline="30000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16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       </a:t>
            </a:r>
            <a:r>
              <a:rPr lang="en-US" baseline="30000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12</a:t>
            </a:r>
            <a:r>
              <a:rPr lang="en-US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C+</a:t>
            </a:r>
            <a:r>
              <a:rPr lang="el-GR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α</a:t>
            </a:r>
            <a:endParaRPr lang="en-US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3391992" y="4509120"/>
            <a:ext cx="3159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70769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ELI_NP_Logo_Firs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15680" cy="104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3131840" y="3861048"/>
            <a:ext cx="720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2699792" y="251937"/>
            <a:ext cx="61206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Astrophysics:  r-process</a:t>
            </a:r>
          </a:p>
        </p:txBody>
      </p:sp>
      <p:pic>
        <p:nvPicPr>
          <p:cNvPr id="10243" name="Picture 3" descr="nuklidkarte-r-proces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125538"/>
            <a:ext cx="83534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3568" y="5673442"/>
            <a:ext cx="5184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000" b="0" u="none" dirty="0" smtClean="0">
                <a:solidFill>
                  <a:schemeClr val="tx1"/>
                </a:solidFill>
                <a:ea typeface="MS PGothic" pitchFamily="34" charset="-128"/>
              </a:rPr>
              <a:t>   </a:t>
            </a:r>
            <a:r>
              <a:rPr lang="en-US" altLang="en-US" sz="2000" b="0" u="none" dirty="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waiting </a:t>
            </a:r>
            <a:r>
              <a:rPr lang="en-US" altLang="en-US" sz="2000" b="0" u="none" dirty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point N=126: </a:t>
            </a:r>
            <a:endParaRPr lang="en-US" altLang="en-US" sz="2000" b="0" u="none" dirty="0" smtClean="0">
              <a:solidFill>
                <a:schemeClr val="tx1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r>
              <a:rPr lang="en-US" altLang="en-US" sz="2000" b="0" u="none" dirty="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bottleneck </a:t>
            </a:r>
            <a:r>
              <a:rPr lang="en-US" altLang="en-US" sz="2000" b="0" u="none" dirty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for </a:t>
            </a:r>
            <a:r>
              <a:rPr lang="en-US" altLang="en-US" sz="2000" b="0" u="none" dirty="0" err="1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nucleosynthesis</a:t>
            </a:r>
            <a:r>
              <a:rPr lang="en-US" altLang="en-US" sz="2000" b="0" u="none" dirty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2000" b="0" u="none" dirty="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of actinides</a:t>
            </a:r>
            <a:endParaRPr lang="en-US" altLang="en-US" sz="2000" b="0" u="none" dirty="0">
              <a:solidFill>
                <a:schemeClr val="tx1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10245" name="Picture 5" descr="early-universe-cowan_sneed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89313"/>
            <a:ext cx="2757488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67544" y="1261209"/>
            <a:ext cx="49600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de-DE" altLang="en-US" sz="2000" b="0" u="none" dirty="0">
                <a:solidFill>
                  <a:srgbClr val="009900"/>
                </a:solidFill>
              </a:rPr>
              <a:t> </a:t>
            </a:r>
            <a:r>
              <a:rPr lang="de-DE" altLang="en-US" sz="2000" b="0" u="none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r process:</a:t>
            </a:r>
            <a:r>
              <a:rPr lang="de-DE" altLang="en-US" sz="2000" b="0" u="none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altLang="en-US" sz="2000" b="0" u="none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de-DE" altLang="en-US" sz="2000" b="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path for heavy nuclei far in ‚terra incognita‘</a:t>
            </a:r>
          </a:p>
          <a:p>
            <a:r>
              <a:rPr lang="de-DE" altLang="en-US" sz="2000" b="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3355" name="Line 11"/>
          <p:cNvSpPr>
            <a:spLocks noChangeShapeType="1"/>
          </p:cNvSpPr>
          <p:nvPr/>
        </p:nvSpPr>
        <p:spPr bwMode="auto">
          <a:xfrm flipV="1">
            <a:off x="7897813" y="4503738"/>
            <a:ext cx="0" cy="2159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>
            <a:off x="7897813" y="4503738"/>
            <a:ext cx="360362" cy="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57" name="Line 13"/>
          <p:cNvSpPr>
            <a:spLocks noChangeShapeType="1"/>
          </p:cNvSpPr>
          <p:nvPr/>
        </p:nvSpPr>
        <p:spPr bwMode="auto">
          <a:xfrm flipH="1" flipV="1">
            <a:off x="8256588" y="4503738"/>
            <a:ext cx="0" cy="2159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62" name="Oval 18"/>
          <p:cNvSpPr>
            <a:spLocks noChangeArrowheads="1"/>
          </p:cNvSpPr>
          <p:nvPr/>
        </p:nvSpPr>
        <p:spPr bwMode="auto">
          <a:xfrm>
            <a:off x="6011863" y="3573463"/>
            <a:ext cx="360362" cy="215900"/>
          </a:xfrm>
          <a:prstGeom prst="ellipse">
            <a:avLst/>
          </a:prstGeom>
          <a:noFill/>
          <a:ln w="2540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1" name="Text Box 19"/>
          <p:cNvSpPr txBox="1">
            <a:spLocks noChangeArrowheads="1"/>
          </p:cNvSpPr>
          <p:nvPr/>
        </p:nvSpPr>
        <p:spPr bwMode="auto">
          <a:xfrm>
            <a:off x="7624763" y="4264025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de-DE" altLang="en-US" sz="1000" u="none">
                <a:latin typeface="Arial" pitchFamily="34" charset="0"/>
              </a:rPr>
              <a:t>Au, Pt, Ir,Os</a:t>
            </a:r>
          </a:p>
        </p:txBody>
      </p:sp>
      <p:pic>
        <p:nvPicPr>
          <p:cNvPr id="12" name="Picture 3" descr="ELI_NP_Logo_Firs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15680" cy="104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rain_ban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70769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22273"/>
            <a:ext cx="6048672" cy="9024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altLang="fr-FR" sz="3200" b="1" i="1" dirty="0" smtClean="0">
                <a:latin typeface="Times New Roman" pitchFamily="18" charset="0"/>
                <a:cs typeface="Times New Roman" pitchFamily="18" charset="0"/>
              </a:rPr>
              <a:t>Laser  </a:t>
            </a:r>
            <a:r>
              <a:rPr lang="fr-FR" altLang="fr-FR" sz="3200" b="1" i="1" dirty="0" err="1" smtClean="0"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fr-FR" altLang="fr-FR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sz="3200" b="1" i="1" dirty="0" err="1" smtClean="0">
                <a:latin typeface="Times New Roman" pitchFamily="18" charset="0"/>
                <a:cs typeface="Times New Roman" pitchFamily="18" charset="0"/>
              </a:rPr>
              <a:t>Physics</a:t>
            </a:r>
            <a:r>
              <a:rPr lang="fr-FR" altLang="fr-FR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sz="3200" b="1" i="1" dirty="0" err="1" smtClean="0">
                <a:latin typeface="Times New Roman" pitchFamily="18" charset="0"/>
                <a:cs typeface="Times New Roman" pitchFamily="18" charset="0"/>
              </a:rPr>
              <a:t>Experiment</a:t>
            </a:r>
            <a:endParaRPr lang="fr-FR" altLang="fr-FR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590465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249315" y="3789040"/>
            <a:ext cx="449103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endParaRPr lang="de-DE" altLang="en-US" sz="2000" b="0" u="none" dirty="0">
              <a:solidFill>
                <a:srgbClr val="CC0000"/>
              </a:solidFill>
            </a:endParaRPr>
          </a:p>
          <a:p>
            <a:r>
              <a:rPr lang="de-DE" altLang="en-US" sz="2000" b="0" u="none" dirty="0">
                <a:solidFill>
                  <a:schemeClr val="tx1"/>
                </a:solidFill>
              </a:rPr>
              <a:t>&lt;A</a:t>
            </a:r>
            <a:r>
              <a:rPr lang="de-DE" altLang="en-US" sz="2000" b="0" u="none" baseline="-25000" dirty="0">
                <a:solidFill>
                  <a:schemeClr val="tx1"/>
                </a:solidFill>
              </a:rPr>
              <a:t>L&gt;</a:t>
            </a:r>
            <a:r>
              <a:rPr lang="de-DE" altLang="en-US" sz="2000" b="0" u="none" dirty="0">
                <a:solidFill>
                  <a:schemeClr val="tx1"/>
                </a:solidFill>
              </a:rPr>
              <a:t> ~ 91,       </a:t>
            </a:r>
            <a:r>
              <a:rPr lang="de-DE" altLang="en-US" sz="2000" b="0" u="none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de-DE" altLang="en-US" sz="2000" b="0" u="none" dirty="0">
                <a:solidFill>
                  <a:schemeClr val="tx1"/>
                </a:solidFill>
              </a:rPr>
              <a:t>A</a:t>
            </a:r>
            <a:r>
              <a:rPr lang="de-DE" altLang="en-US" sz="2000" b="0" u="none" baseline="-25000" dirty="0">
                <a:solidFill>
                  <a:schemeClr val="tx1"/>
                </a:solidFill>
              </a:rPr>
              <a:t>L</a:t>
            </a:r>
            <a:r>
              <a:rPr lang="de-DE" altLang="en-US" sz="2000" b="0" u="none" dirty="0">
                <a:solidFill>
                  <a:schemeClr val="tx1"/>
                </a:solidFill>
              </a:rPr>
              <a:t> ~ 14 amu (FWHM)</a:t>
            </a:r>
          </a:p>
          <a:p>
            <a:r>
              <a:rPr lang="de-DE" altLang="en-US" sz="2000" b="0" u="none" dirty="0">
                <a:solidFill>
                  <a:schemeClr val="tx1"/>
                </a:solidFill>
              </a:rPr>
              <a:t>                     </a:t>
            </a:r>
            <a:r>
              <a:rPr lang="de-DE" altLang="en-US" sz="2000" b="0" u="none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de-DE" altLang="en-US" sz="2000" b="0" u="none" dirty="0">
                <a:solidFill>
                  <a:schemeClr val="tx1"/>
                </a:solidFill>
              </a:rPr>
              <a:t>AL ~ 22 amu (10%)</a:t>
            </a:r>
          </a:p>
          <a:p>
            <a:r>
              <a:rPr lang="de-DE" altLang="en-US" sz="2000" b="0" u="none" dirty="0">
                <a:solidFill>
                  <a:schemeClr val="tx1"/>
                </a:solidFill>
              </a:rPr>
              <a:t>&lt;Z</a:t>
            </a:r>
            <a:r>
              <a:rPr lang="de-DE" altLang="en-US" sz="2000" b="0" u="none" baseline="-25000" dirty="0">
                <a:solidFill>
                  <a:schemeClr val="tx1"/>
                </a:solidFill>
              </a:rPr>
              <a:t>L</a:t>
            </a:r>
            <a:r>
              <a:rPr lang="de-DE" altLang="en-US" sz="2000" b="0" u="none" dirty="0">
                <a:solidFill>
                  <a:schemeClr val="tx1"/>
                </a:solidFill>
              </a:rPr>
              <a:t>&gt; ~ 37.5   (Rb,Sr)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98475" y="4098214"/>
            <a:ext cx="2154237" cy="2003425"/>
            <a:chOff x="3061" y="527"/>
            <a:chExt cx="1357" cy="1262"/>
          </a:xfrm>
        </p:grpSpPr>
        <p:pic>
          <p:nvPicPr>
            <p:cNvPr id="9" name="Picture 12" descr="fissionyield-235u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527"/>
              <a:ext cx="1357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424" y="1022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>
                  <a:solidFill>
                    <a:srgbClr val="CC0000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>
                  <a:solidFill>
                    <a:srgbClr val="CC0000"/>
                  </a:solidFill>
                  <a:latin typeface="Arial" pitchFamily="34" charset="0"/>
                </a:rPr>
                <a:t>L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878" y="1026"/>
              <a:ext cx="2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>
                  <a:solidFill>
                    <a:srgbClr val="CC0000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>
                  <a:solidFill>
                    <a:srgbClr val="CC0000"/>
                  </a:solidFill>
                  <a:latin typeface="Arial" pitchFamily="34" charset="0"/>
                </a:rPr>
                <a:t>H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654" y="3688479"/>
            <a:ext cx="329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Mass distribution of fission of </a:t>
            </a:r>
            <a:r>
              <a:rPr lang="en-GB" sz="1400" b="1" baseline="30000" dirty="0" smtClean="0">
                <a:solidFill>
                  <a:srgbClr val="C00000"/>
                </a:solidFill>
              </a:rPr>
              <a:t>232</a:t>
            </a:r>
            <a:r>
              <a:rPr lang="en-GB" sz="1400" b="1" dirty="0" smtClean="0">
                <a:solidFill>
                  <a:srgbClr val="C00000"/>
                </a:solidFill>
              </a:rPr>
              <a:t>Th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4119" y="5301208"/>
            <a:ext cx="4978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Fusion of (light) fission products :  </a:t>
            </a:r>
          </a:p>
          <a:p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GB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=&gt;   (A~200, Z~70, N ~ 126)</a:t>
            </a:r>
            <a:endParaRPr lang="en-GB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7864" y="637203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Proposal of D. </a:t>
            </a:r>
            <a:r>
              <a:rPr lang="en-GB" sz="1800" b="1" dirty="0" err="1" smtClean="0">
                <a:latin typeface="Times New Roman" pitchFamily="18" charset="0"/>
                <a:cs typeface="Times New Roman" pitchFamily="18" charset="0"/>
              </a:rPr>
              <a:t>Habs</a:t>
            </a:r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b="1" dirty="0" err="1" smtClean="0">
                <a:latin typeface="Times New Roman" pitchFamily="18" charset="0"/>
                <a:cs typeface="Times New Roman" pitchFamily="18" charset="0"/>
              </a:rPr>
              <a:t>P.Thirolf</a:t>
            </a:r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 – LMU (Germany) </a:t>
            </a:r>
          </a:p>
        </p:txBody>
      </p:sp>
      <p:pic>
        <p:nvPicPr>
          <p:cNvPr id="14" name="Picture 3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632"/>
            <a:ext cx="1285875" cy="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ain_ban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8072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9512" y="1268760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90"/>
                </a:solidFill>
                <a:latin typeface="Helvetica Neue"/>
                <a:cs typeface="Helvetica Neue"/>
              </a:rPr>
              <a:t>Study of exotic nuclei of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astrophysical </a:t>
            </a:r>
            <a:r>
              <a:rPr lang="en-GB" sz="1600" dirty="0">
                <a:solidFill>
                  <a:srgbClr val="000090"/>
                </a:solidFill>
                <a:latin typeface="Helvetica Neue"/>
                <a:cs typeface="Helvetica Neue"/>
              </a:rPr>
              <a:t>interest </a:t>
            </a:r>
            <a:r>
              <a:rPr lang="en-GB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 produced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using </a:t>
            </a:r>
            <a:r>
              <a:rPr lang="en-GB" sz="1600" dirty="0">
                <a:solidFill>
                  <a:srgbClr val="000090"/>
                </a:solidFill>
                <a:latin typeface="Helvetica Neue"/>
                <a:cs typeface="Helvetica Neue"/>
              </a:rPr>
              <a:t>high  </a:t>
            </a:r>
            <a:r>
              <a:rPr lang="en-GB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density </a:t>
            </a:r>
            <a:r>
              <a:rPr lang="en-GB" sz="1600" dirty="0">
                <a:solidFill>
                  <a:srgbClr val="000090"/>
                </a:solidFill>
                <a:latin typeface="Helvetica Neue"/>
                <a:cs typeface="Helvetica Neue"/>
              </a:rPr>
              <a:t>ion bunches :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0090"/>
                </a:solidFill>
                <a:latin typeface="Helvetica Neue"/>
                <a:cs typeface="Helvetica Neue"/>
              </a:rPr>
              <a:t>fission–fusion  reactions.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90"/>
                </a:solidFill>
                <a:latin typeface="Helvetica Neue"/>
                <a:cs typeface="Helvetica Neue"/>
              </a:rPr>
              <a:t> n–rich nuclei </a:t>
            </a:r>
            <a:endParaRPr lang="en-GB" sz="1600" dirty="0" smtClean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around </a:t>
            </a:r>
            <a:r>
              <a:rPr lang="en-GB" sz="1600" dirty="0">
                <a:solidFill>
                  <a:srgbClr val="000090"/>
                </a:solidFill>
                <a:latin typeface="Helvetica Neue"/>
                <a:cs typeface="Helvetica Neue"/>
              </a:rPr>
              <a:t>N = 126  waiting point</a:t>
            </a:r>
          </a:p>
        </p:txBody>
      </p:sp>
    </p:spTree>
    <p:extLst>
      <p:ext uri="{BB962C8B-B14F-4D97-AF65-F5344CB8AC3E}">
        <p14:creationId xmlns:p14="http://schemas.microsoft.com/office/powerpoint/2010/main" val="1706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14400"/>
            <a:ext cx="8229600" cy="954360"/>
          </a:xfrm>
        </p:spPr>
        <p:txBody>
          <a:bodyPr/>
          <a:lstStyle/>
          <a:p>
            <a:pPr eaLnBrk="1" hangingPunct="1"/>
            <a:r>
              <a:rPr lang="fr-FR" altLang="en-US" sz="3200" dirty="0" smtClean="0"/>
              <a:t>     </a:t>
            </a:r>
            <a:r>
              <a:rPr lang="fr-FR" altLang="en-US" sz="3200" b="1" i="1" dirty="0" err="1" smtClean="0"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fr-FR" alt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b="1" i="1" dirty="0" err="1" smtClean="0">
                <a:latin typeface="Times New Roman" pitchFamily="18" charset="0"/>
                <a:cs typeface="Times New Roman" pitchFamily="18" charset="0"/>
              </a:rPr>
              <a:t>Photonics</a:t>
            </a:r>
            <a:r>
              <a:rPr lang="fr-FR" altLang="en-US" sz="3200" b="1" i="1" dirty="0" smtClean="0">
                <a:latin typeface="Times New Roman" pitchFamily="18" charset="0"/>
                <a:cs typeface="Times New Roman" pitchFamily="18" charset="0"/>
              </a:rPr>
              <a:t> Applications</a:t>
            </a:r>
            <a:br>
              <a:rPr lang="fr-FR" altLang="en-US" sz="3200" b="1" i="1" dirty="0" smtClean="0">
                <a:latin typeface="Times New Roman" pitchFamily="18" charset="0"/>
                <a:cs typeface="Times New Roman" pitchFamily="18" charset="0"/>
              </a:rPr>
            </a:br>
            <a:endParaRPr lang="fr-FR" altLang="en-US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920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7642225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9912" y="6237312"/>
            <a:ext cx="4987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1600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fr-FR" altLang="en-US" sz="1600" dirty="0" smtClean="0">
                <a:latin typeface="Times New Roman" pitchFamily="18" charset="0"/>
                <a:cs typeface="Times New Roman" pitchFamily="18" charset="0"/>
              </a:rPr>
              <a:t> C. </a:t>
            </a:r>
            <a:r>
              <a:rPr lang="fr-FR" altLang="en-US" sz="1600" dirty="0" err="1" smtClean="0">
                <a:latin typeface="Times New Roman" pitchFamily="18" charset="0"/>
                <a:cs typeface="Times New Roman" pitchFamily="18" charset="0"/>
              </a:rPr>
              <a:t>Barty</a:t>
            </a:r>
            <a:r>
              <a:rPr lang="fr-FR" altLang="en-US" sz="1600" dirty="0" smtClean="0">
                <a:latin typeface="Times New Roman" pitchFamily="18" charset="0"/>
                <a:cs typeface="Times New Roman" pitchFamily="18" charset="0"/>
              </a:rPr>
              <a:t> (Lawrence </a:t>
            </a:r>
            <a:r>
              <a:rPr lang="fr-FR" altLang="en-US" sz="1600" dirty="0" err="1" smtClean="0">
                <a:latin typeface="Times New Roman" pitchFamily="18" charset="0"/>
                <a:cs typeface="Times New Roman" pitchFamily="18" charset="0"/>
              </a:rPr>
              <a:t>Livermore</a:t>
            </a:r>
            <a:r>
              <a:rPr lang="fr-FR" altLang="en-US" sz="1600" dirty="0" smtClean="0">
                <a:latin typeface="Times New Roman" pitchFamily="18" charset="0"/>
                <a:cs typeface="Times New Roman" pitchFamily="18" charset="0"/>
              </a:rPr>
              <a:t> National </a:t>
            </a:r>
            <a:r>
              <a:rPr lang="fr-FR" altLang="en-US" sz="1600" dirty="0" err="1" smtClean="0">
                <a:latin typeface="Times New Roman" pitchFamily="18" charset="0"/>
                <a:cs typeface="Times New Roman" pitchFamily="18" charset="0"/>
              </a:rPr>
              <a:t>Laboratory</a:t>
            </a:r>
            <a:r>
              <a:rPr lang="fr-FR" alt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ELI_NP_Logo_Firs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632"/>
            <a:ext cx="1285875" cy="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8072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293168" y="260648"/>
            <a:ext cx="739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Radioisotopes for medical use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395288" y="1803588"/>
            <a:ext cx="53292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New approaches and methods for producing radioisotopes urgently needed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alt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Mo-99 </a:t>
            </a:r>
            <a:r>
              <a:rPr lang="en-US" altLang="en-US" sz="2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other medical isotopes used globally for diagnostic medical imaging and radiotherapy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altLang="en-US" sz="2000" baseline="30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000" b="1" baseline="30000" dirty="0">
                <a:solidFill>
                  <a:srgbClr val="0E58C4"/>
                </a:solidFill>
                <a:latin typeface="Times New Roman" pitchFamily="18" charset="0"/>
                <a:cs typeface="Times New Roman" pitchFamily="18" charset="0"/>
              </a:rPr>
              <a:t>195m</a:t>
            </a:r>
            <a:r>
              <a:rPr lang="en-US" altLang="en-US" sz="2000" b="1" dirty="0">
                <a:solidFill>
                  <a:srgbClr val="0E58C4"/>
                </a:solidFill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altLang="en-US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000" dirty="0">
                <a:solidFill>
                  <a:srgbClr val="0E58C4"/>
                </a:solidFill>
                <a:latin typeface="Times New Roman" pitchFamily="18" charset="0"/>
                <a:cs typeface="Times New Roman" pitchFamily="18" charset="0"/>
              </a:rPr>
              <a:t>chemotherapy of tumors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it can be used to exclude ”non responding” patients from unnecessary chemotherapy and optimizing the dose of all chemotherapy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F41D87FF-4ACD-4E20-B024-31A3A81932FF}" type="slidenum">
              <a:rPr lang="en-US" altLang="en-US" sz="1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pPr algn="r" eaLnBrk="1" hangingPunct="1"/>
              <a:t>28</a:t>
            </a:fld>
            <a:endParaRPr lang="en-US" altLang="en-US" sz="1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9879" name="Picture 2" descr="http://www.newswise.com/images/uploads/2010/06/1/Proton_gant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5225" y="1327150"/>
            <a:ext cx="27495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4" descr="http://ncc.re.kr/english/proton/rc/2_2_img_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88" y="4672013"/>
            <a:ext cx="27511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6" descr="http://upload.wikimedia.org/wikipedia/commons/thumb/e/e3/Comparison_of_dose_distributions_between_IMPT_(right)_and_IMRT_(left).jpg/220px-Comparison_of_dose_distributions_between_IMPT_(right)_and_IMRT_(left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2819400"/>
            <a:ext cx="2095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ELI_NP_Logo_First_N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149152" y="332656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Materials Science and Engineering</a:t>
            </a: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179512" y="2324487"/>
            <a:ext cx="648935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 novel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experimental studies of material behavior – thanks to extreme fields intensity provided by the laser and gamma-ray beams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the behavior of materials subject to extreme radiation doses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  polarized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positron beam – new microscopy</a:t>
            </a:r>
          </a:p>
        </p:txBody>
      </p:sp>
      <p:pic>
        <p:nvPicPr>
          <p:cNvPr id="81927" name="Picture 2" descr="http://home.roadrunner.com/~lifetime/material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1844824"/>
            <a:ext cx="2524125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4" descr="https://encrypted-tbn0.gstatic.com/images?q=tbn:ANd9GcTkifIzeE0u-f8sX1_Sqe8kt3RfUipM4szY7gw8xjj-LL2obvmf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5334000"/>
            <a:ext cx="30099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6" descr="https://encrypted-tbn0.gstatic.com/images?q=tbn:ANd9GcQBu3dDznp6Czy8-HVXTxY0VBXdX6o_I_ZcqlBzZJcy-iUUgg9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573015"/>
            <a:ext cx="2520280" cy="203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rain_ban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LI_NP_Logo_First_N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552" y="173584"/>
            <a:ext cx="7007944" cy="519112"/>
          </a:xfrm>
        </p:spPr>
        <p:txBody>
          <a:bodyPr/>
          <a:lstStyle/>
          <a:p>
            <a:pPr>
              <a:defRPr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Laser wake field acceleration of electrons</a:t>
            </a:r>
            <a:endParaRPr lang="de-DE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667" name="Text Box 3"/>
          <p:cNvSpPr txBox="1">
            <a:spLocks noChangeArrowheads="1"/>
          </p:cNvSpPr>
          <p:nvPr/>
        </p:nvSpPr>
        <p:spPr bwMode="auto">
          <a:xfrm>
            <a:off x="622300" y="1789113"/>
            <a:ext cx="184150" cy="396875"/>
          </a:xfrm>
          <a:prstGeom prst="rect">
            <a:avLst/>
          </a:prstGeom>
          <a:noFill/>
          <a:ln w="38100" cap="sq">
            <a:noFill/>
            <a:miter lim="800000"/>
            <a:headEnd type="none" w="lg" len="lg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2000" u="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6" name="Picture 5" descr="wake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437063"/>
            <a:ext cx="72072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860032" y="1076543"/>
            <a:ext cx="41044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Wake field: </a:t>
            </a:r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radiation pressure of intense laser pulse excites</a:t>
            </a:r>
          </a:p>
          <a:p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de-DE" sz="18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plasma </a:t>
            </a:r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wave with high amplitude 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5004048" y="2348880"/>
            <a:ext cx="404053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FontTx/>
              <a:buChar char="-"/>
            </a:pPr>
            <a:r>
              <a:rPr lang="en-US" altLang="de-DE" sz="2000" b="0" u="none" dirty="0">
                <a:solidFill>
                  <a:schemeClr val="hlink"/>
                </a:solidFill>
              </a:rPr>
              <a:t> </a:t>
            </a:r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electron acceleration by ‘surfing’ </a:t>
            </a:r>
          </a:p>
          <a:p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on the plasma wave </a:t>
            </a:r>
          </a:p>
          <a:p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- efficient for laser pulses shorter than</a:t>
            </a:r>
          </a:p>
          <a:p>
            <a:r>
              <a:rPr lang="en-US" altLang="de-DE" sz="1800" b="0" u="none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plasma </a:t>
            </a:r>
            <a:r>
              <a:rPr lang="en-US" altLang="de-DE" sz="18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wavelength</a:t>
            </a:r>
            <a:endParaRPr lang="en-US" altLang="de-DE" sz="1800" b="0" u="none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9" name="Textfeld 8"/>
          <p:cNvSpPr txBox="1">
            <a:spLocks noChangeArrowheads="1"/>
          </p:cNvSpPr>
          <p:nvPr/>
        </p:nvSpPr>
        <p:spPr bwMode="auto">
          <a:xfrm>
            <a:off x="4967536" y="4077072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de-DE" sz="1800" b="0" u="none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Tajima, J.M. </a:t>
            </a:r>
            <a:r>
              <a:rPr lang="en-US" altLang="de-DE" sz="1800" b="0" u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Dawson </a:t>
            </a:r>
            <a:r>
              <a:rPr lang="en-US" altLang="de-DE" sz="1800" b="0" u="none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PRL 43 (1979) </a:t>
            </a:r>
            <a:endParaRPr lang="de-DE" altLang="de-DE" sz="1800" b="0" u="none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8" descr="Lehrerfortbildung-2008---Dr.-Schramm_Seite_1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22543" r="31723" b="23158"/>
          <a:stretch>
            <a:fillRect/>
          </a:stretch>
        </p:blipFill>
        <p:spPr bwMode="auto">
          <a:xfrm>
            <a:off x="71438" y="1341438"/>
            <a:ext cx="471646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55650" y="3284538"/>
            <a:ext cx="2109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2000" b="0" u="none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test particle</a:t>
            </a:r>
          </a:p>
          <a:p>
            <a:r>
              <a:rPr lang="en-US" altLang="de-DE" sz="2000" b="0" u="none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altLang="de-DE" sz="2000" b="0" u="none" baseline="-25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de-DE" sz="2000" b="0" u="none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&gt; v</a:t>
            </a:r>
            <a:r>
              <a:rPr lang="en-US" altLang="de-DE" sz="2000" b="0" u="none" baseline="-25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</a:t>
            </a:r>
          </a:p>
          <a:p>
            <a:r>
              <a:rPr lang="en-US" altLang="de-DE" sz="2000" b="0" u="none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external injection</a:t>
            </a:r>
            <a:endParaRPr lang="de-DE" altLang="de-DE" sz="2000" b="0" u="none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3000375" y="3695700"/>
            <a:ext cx="1558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acceleration </a:t>
            </a:r>
          </a:p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potential (v</a:t>
            </a:r>
            <a:r>
              <a:rPr lang="en-US" altLang="de-DE" sz="1800" b="0" u="none" baseline="-25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de-DE" altLang="de-DE" sz="1800" b="0" u="none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3924300" y="3419475"/>
            <a:ext cx="125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dephasing</a:t>
            </a:r>
            <a:endParaRPr lang="de-DE" altLang="de-DE" sz="1800" b="0" u="none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3322" y="6525344"/>
            <a:ext cx="8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Negoita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ELI_NP_Logo_Firs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800"/>
            <a:ext cx="1760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rain_ban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8072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72082"/>
            <a:ext cx="4176464" cy="5685917"/>
          </a:xfrm>
          <a:prstGeom prst="rect">
            <a:avLst/>
          </a:prstGeom>
        </p:spPr>
      </p:pic>
      <p:pic>
        <p:nvPicPr>
          <p:cNvPr id="4" name="Picture 7" descr="http://homepage.eircom.net/~louiseboylan/images/particle_acceler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550" y="3429000"/>
            <a:ext cx="4647464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30238" y="313492"/>
            <a:ext cx="6402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Exciting </a:t>
            </a:r>
            <a:r>
              <a:rPr lang="en-US" altLang="en-US" sz="2800" b="1" i="1" dirty="0" smtClean="0">
                <a:latin typeface="Times New Roman" pitchFamily="18" charset="0"/>
                <a:cs typeface="Times New Roman" pitchFamily="18" charset="0"/>
              </a:rPr>
              <a:t>Perspectives in Accelerators field</a:t>
            </a:r>
            <a:endParaRPr lang="en-US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09"/>
            <a:ext cx="1285875" cy="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8072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11624" y="1685752"/>
            <a:ext cx="50688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 i="1" dirty="0"/>
              <a:t>Enormous reduction in scale</a:t>
            </a:r>
          </a:p>
        </p:txBody>
      </p:sp>
    </p:spTree>
    <p:extLst>
      <p:ext uri="{BB962C8B-B14F-4D97-AF65-F5344CB8AC3E}">
        <p14:creationId xmlns:p14="http://schemas.microsoft.com/office/powerpoint/2010/main" val="1743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11598" y="364922"/>
            <a:ext cx="7283152" cy="56467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Human Resources</a:t>
            </a:r>
            <a:r>
              <a:rPr lang="en-GB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68750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106"/>
          <p:cNvSpPr txBox="1"/>
          <p:nvPr/>
        </p:nvSpPr>
        <p:spPr>
          <a:xfrm>
            <a:off x="7596336" y="2636912"/>
            <a:ext cx="140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 smtClean="0">
                <a:latin typeface="Garamond" pitchFamily="18" charset="0"/>
              </a:rPr>
              <a:t>Technical Staff (18)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8" name="ZoneTexte 105"/>
          <p:cNvSpPr txBox="1"/>
          <p:nvPr/>
        </p:nvSpPr>
        <p:spPr>
          <a:xfrm>
            <a:off x="7668344" y="2924944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Eng. Staff  (18)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9" name="ZoneTexte 104"/>
          <p:cNvSpPr txBox="1"/>
          <p:nvPr/>
        </p:nvSpPr>
        <p:spPr>
          <a:xfrm>
            <a:off x="7668344" y="3356992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PhD students (50)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0" name="ZoneTexte 102"/>
          <p:cNvSpPr txBox="1"/>
          <p:nvPr/>
        </p:nvSpPr>
        <p:spPr>
          <a:xfrm>
            <a:off x="7668344" y="4437112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Jr. researchers (107)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1" name="ZoneTexte 103"/>
          <p:cNvSpPr txBox="1"/>
          <p:nvPr/>
        </p:nvSpPr>
        <p:spPr>
          <a:xfrm>
            <a:off x="7668344" y="5589240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Senior researchers (20)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2" name="ZoneTexte 101"/>
          <p:cNvSpPr txBox="1"/>
          <p:nvPr/>
        </p:nvSpPr>
        <p:spPr>
          <a:xfrm>
            <a:off x="7452320" y="5877272"/>
            <a:ext cx="2842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Head of Res. Activities (5)</a:t>
            </a:r>
            <a:endParaRPr lang="en-GB" sz="1100" b="1" dirty="0">
              <a:latin typeface="Garamond" pitchFamily="18" charset="0"/>
            </a:endParaRPr>
          </a:p>
        </p:txBody>
      </p:sp>
      <p:pic>
        <p:nvPicPr>
          <p:cNvPr id="13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41450" y="6054294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2013</a:t>
            </a:r>
            <a:endParaRPr lang="en-US" sz="900" dirty="0"/>
          </a:p>
        </p:txBody>
      </p:sp>
      <p:sp>
        <p:nvSpPr>
          <p:cNvPr id="3" name="Rectangle 2"/>
          <p:cNvSpPr/>
          <p:nvPr/>
        </p:nvSpPr>
        <p:spPr>
          <a:xfrm>
            <a:off x="1066800" y="6231740"/>
            <a:ext cx="5715000" cy="92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336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2014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29718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2015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857250" y="6085849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38862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2016</a:t>
            </a:r>
            <a:endParaRPr 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2017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55626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2018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65151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2019</a:t>
            </a:r>
            <a:endParaRPr lang="en-US" sz="900" dirty="0"/>
          </a:p>
        </p:txBody>
      </p:sp>
      <p:pic>
        <p:nvPicPr>
          <p:cNvPr id="21" name="Picture 3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478"/>
            <a:ext cx="1285875" cy="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6924" y="5805264"/>
            <a:ext cx="315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ELI-NP Team</a:t>
            </a:r>
            <a:r>
              <a:rPr lang="en-US" smtClean="0"/>
              <a:t>, March 5, 2013</a:t>
            </a:r>
            <a:endParaRPr lang="en-US" dirty="0"/>
          </a:p>
        </p:txBody>
      </p:sp>
      <p:pic>
        <p:nvPicPr>
          <p:cNvPr id="60418" name="Picture 2" descr="C:\Users\Io\Desktop\PagGar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80" y="0"/>
            <a:ext cx="9548908" cy="68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00" y="3119438"/>
            <a:ext cx="19106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9540" y="6034062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you!</a:t>
            </a:r>
            <a:endParaRPr lang="en-US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0" y="188640"/>
            <a:ext cx="6010275" cy="519112"/>
          </a:xfrm>
        </p:spPr>
        <p:txBody>
          <a:bodyPr/>
          <a:lstStyle/>
          <a:p>
            <a:pPr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Laser-Acceleration of Electrons </a:t>
            </a:r>
            <a:endParaRPr lang="de-DE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3011" name="Text Box 3"/>
          <p:cNvSpPr txBox="1">
            <a:spLocks noChangeArrowheads="1"/>
          </p:cNvSpPr>
          <p:nvPr/>
        </p:nvSpPr>
        <p:spPr bwMode="auto">
          <a:xfrm>
            <a:off x="622300" y="1789113"/>
            <a:ext cx="184150" cy="396875"/>
          </a:xfrm>
          <a:prstGeom prst="rect">
            <a:avLst/>
          </a:prstGeom>
          <a:noFill/>
          <a:ln w="38100" cap="sq">
            <a:noFill/>
            <a:miter lim="800000"/>
            <a:headEnd type="none" w="lg" len="lg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2000" u="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2" name="Picture 4" descr="nature-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477491"/>
            <a:ext cx="2941637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nature-acc-set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819275"/>
            <a:ext cx="571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489325" y="1127125"/>
            <a:ext cx="2852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typical setup for electron</a:t>
            </a:r>
          </a:p>
          <a:p>
            <a:r>
              <a:rPr lang="en-US" altLang="de-DE" sz="1800" b="0" u="none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laser acceleration studies: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0325" y="5380038"/>
            <a:ext cx="4198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Nature 431 (Sept. 2004):</a:t>
            </a:r>
          </a:p>
          <a:p>
            <a:r>
              <a:rPr lang="en-US" altLang="de-DE" sz="18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3 groups report on laser acceleration</a:t>
            </a:r>
          </a:p>
          <a:p>
            <a:r>
              <a:rPr lang="en-US" altLang="de-DE" sz="18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of (low-emittance) electron beams with </a:t>
            </a:r>
          </a:p>
          <a:p>
            <a:r>
              <a:rPr lang="en-US" altLang="de-DE" sz="18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(quasi-monochromatic) 70-200 MeV </a:t>
            </a:r>
          </a:p>
        </p:txBody>
      </p:sp>
      <p:sp>
        <p:nvSpPr>
          <p:cNvPr id="17416" name="Textfeld 8"/>
          <p:cNvSpPr txBox="1">
            <a:spLocks noChangeArrowheads="1"/>
          </p:cNvSpPr>
          <p:nvPr/>
        </p:nvSpPr>
        <p:spPr bwMode="auto">
          <a:xfrm>
            <a:off x="25400" y="1114896"/>
            <a:ext cx="1935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Pioneering work:</a:t>
            </a:r>
            <a:endParaRPr lang="de-DE" altLang="de-DE" sz="1800" b="0" u="none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7" name="Textfeld 9"/>
          <p:cNvSpPr txBox="1">
            <a:spLocks noChangeArrowheads="1"/>
          </p:cNvSpPr>
          <p:nvPr/>
        </p:nvSpPr>
        <p:spPr bwMode="auto">
          <a:xfrm>
            <a:off x="5580063" y="5373688"/>
            <a:ext cx="29225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rapidly expanding field :</a:t>
            </a:r>
          </a:p>
          <a:p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since 2000 : &gt;</a:t>
            </a:r>
            <a:r>
              <a:rPr lang="en-US" altLang="de-DE" sz="1800" b="0" u="non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150 </a:t>
            </a:r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 PRL</a:t>
            </a:r>
          </a:p>
          <a:p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                &gt; </a:t>
            </a:r>
            <a:r>
              <a:rPr lang="en-US" altLang="de-DE" sz="1800" b="0" u="non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 Nature</a:t>
            </a:r>
            <a:endParaRPr lang="de-DE" altLang="de-DE" sz="1800" b="0" u="none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6309320"/>
            <a:ext cx="3478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C00000"/>
                </a:solidFill>
              </a:rPr>
              <a:t>Today ~3 </a:t>
            </a:r>
            <a:r>
              <a:rPr lang="en-US" altLang="de-DE" dirty="0" err="1" smtClean="0">
                <a:solidFill>
                  <a:srgbClr val="C00000"/>
                </a:solidFill>
              </a:rPr>
              <a:t>GeV</a:t>
            </a:r>
            <a:r>
              <a:rPr lang="en-US" altLang="de-DE" dirty="0" smtClean="0">
                <a:solidFill>
                  <a:srgbClr val="C00000"/>
                </a:solidFill>
              </a:rPr>
              <a:t> electrons</a:t>
            </a:r>
            <a:endParaRPr lang="en-US" dirty="0"/>
          </a:p>
        </p:txBody>
      </p:sp>
      <p:pic>
        <p:nvPicPr>
          <p:cNvPr id="12" name="Picture 3" descr="ELI_NP_Logo_Firs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800"/>
            <a:ext cx="1760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rain_ban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80728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1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2357687" y="44450"/>
            <a:ext cx="4104778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Laser-Ion Acceleration</a:t>
            </a:r>
            <a:endParaRPr lang="de-DE" sz="3200" b="1" i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Textfeld 5"/>
          <p:cNvSpPr txBox="1">
            <a:spLocks noChangeArrowheads="1"/>
          </p:cNvSpPr>
          <p:nvPr/>
        </p:nvSpPr>
        <p:spPr bwMode="auto">
          <a:xfrm>
            <a:off x="2267744" y="476672"/>
            <a:ext cx="687625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800" i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Target Normal Sheath Acceleration (TNSA)</a:t>
            </a:r>
            <a:endParaRPr lang="de-DE" altLang="de-DE" sz="1800" i="1" u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Textfeld 7"/>
          <p:cNvSpPr txBox="1">
            <a:spLocks noChangeArrowheads="1"/>
          </p:cNvSpPr>
          <p:nvPr/>
        </p:nvSpPr>
        <p:spPr bwMode="auto">
          <a:xfrm>
            <a:off x="4572000" y="3429000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de-DE" sz="1800" b="0" u="none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use thick (metallic) foil targets (~</a:t>
            </a:r>
            <a:r>
              <a:rPr lang="en-US" altLang="de-DE" sz="1800" b="0" u="none">
                <a:solidFill>
                  <a:srgbClr val="000099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de-DE" sz="1800" b="0" u="none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m)</a:t>
            </a:r>
            <a:endParaRPr lang="de-DE" altLang="de-DE" sz="1800" b="0" u="none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35825" y="5878513"/>
            <a:ext cx="1800225" cy="708025"/>
            <a:chOff x="3766" y="3950"/>
            <a:chExt cx="943" cy="328"/>
          </a:xfrm>
        </p:grpSpPr>
        <p:sp>
          <p:nvSpPr>
            <p:cNvPr id="25621" name="Rectangle 10"/>
            <p:cNvSpPr>
              <a:spLocks noChangeArrowheads="1"/>
            </p:cNvSpPr>
            <p:nvPr/>
          </p:nvSpPr>
          <p:spPr bwMode="auto">
            <a:xfrm>
              <a:off x="3766" y="3950"/>
              <a:ext cx="942" cy="301"/>
            </a:xfrm>
            <a:prstGeom prst="rect">
              <a:avLst/>
            </a:prstGeom>
            <a:solidFill>
              <a:srgbClr val="FFFF99"/>
            </a:soli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endParaRPr lang="de-DE" altLang="de-DE"/>
            </a:p>
          </p:txBody>
        </p:sp>
        <p:graphicFrame>
          <p:nvGraphicFramePr>
            <p:cNvPr id="25622" name="Object 6"/>
            <p:cNvGraphicFramePr>
              <a:graphicFrameLocks noChangeAspect="1"/>
            </p:cNvGraphicFramePr>
            <p:nvPr/>
          </p:nvGraphicFramePr>
          <p:xfrm>
            <a:off x="3804" y="3984"/>
            <a:ext cx="905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24" name="Equation" r:id="rId4" imgW="901309" imgH="291973" progId="Equation.3">
                    <p:embed/>
                  </p:oleObj>
                </mc:Choice>
                <mc:Fallback>
                  <p:oleObj name="Equation" r:id="rId4" imgW="901309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4" y="3984"/>
                          <a:ext cx="905" cy="2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06" name="TextBox 22"/>
          <p:cNvSpPr txBox="1">
            <a:spLocks noChangeArrowheads="1"/>
          </p:cNvSpPr>
          <p:nvPr/>
        </p:nvSpPr>
        <p:spPr bwMode="auto">
          <a:xfrm>
            <a:off x="4643438" y="1371600"/>
            <a:ext cx="376256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spcAft>
                <a:spcPts val="600"/>
              </a:spcAft>
              <a:buFontTx/>
              <a:buChar char="-"/>
            </a:pPr>
            <a:r>
              <a:rPr lang="en-US" altLang="de-DE" sz="1800" b="0" u="none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electron acceleration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hot (</a:t>
            </a:r>
            <a:r>
              <a:rPr lang="en-US" altLang="de-DE" sz="1800" b="0" u="non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electrons penetrate the</a:t>
            </a:r>
          </a:p>
          <a:p>
            <a:pPr>
              <a:spcAft>
                <a:spcPts val="600"/>
              </a:spcAft>
            </a:pP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US" altLang="de-DE" sz="1800" b="0" u="none" dirty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m) foil</a:t>
            </a:r>
          </a:p>
          <a:p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quasi-static field forms normal to</a:t>
            </a:r>
          </a:p>
          <a:p>
            <a:pPr>
              <a:spcAft>
                <a:spcPts val="600"/>
              </a:spcAft>
            </a:pP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target </a:t>
            </a:r>
            <a:r>
              <a:rPr lang="en-US" altLang="de-DE" sz="1800" b="0" u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surface</a:t>
            </a:r>
            <a:endParaRPr lang="en-US" altLang="de-DE" sz="1800" b="0" u="non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TextBox 23"/>
          <p:cNvSpPr txBox="1">
            <a:spLocks noChangeArrowheads="1"/>
          </p:cNvSpPr>
          <p:nvPr/>
        </p:nvSpPr>
        <p:spPr bwMode="auto">
          <a:xfrm>
            <a:off x="4645025" y="5951538"/>
            <a:ext cx="2570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conversion efficiency:</a:t>
            </a:r>
          </a:p>
          <a:p>
            <a:pPr>
              <a:buClr>
                <a:srgbClr val="FF0000"/>
              </a:buClr>
            </a:pP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(from laser to ions) </a:t>
            </a:r>
            <a:endParaRPr lang="de-DE" altLang="de-DE" sz="1800" b="0" u="non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07950" y="1341438"/>
            <a:ext cx="4608513" cy="4772025"/>
            <a:chOff x="251520" y="1340768"/>
            <a:chExt cx="4608512" cy="4772234"/>
          </a:xfrm>
        </p:grpSpPr>
        <p:pic>
          <p:nvPicPr>
            <p:cNvPr id="25614" name="Picture 18" descr="tnsa-1.tif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340768"/>
              <a:ext cx="4385115" cy="477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TextBox 19"/>
            <p:cNvSpPr txBox="1">
              <a:spLocks noChangeArrowheads="1"/>
            </p:cNvSpPr>
            <p:nvPr/>
          </p:nvSpPr>
          <p:spPr bwMode="auto">
            <a:xfrm>
              <a:off x="251520" y="1772816"/>
              <a:ext cx="18722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en-US" altLang="de-DE" sz="24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Laser</a:t>
              </a:r>
            </a:p>
            <a:p>
              <a:r>
                <a:rPr lang="en-US" altLang="de-DE" sz="18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 &gt; 10</a:t>
              </a:r>
              <a:r>
                <a:rPr lang="en-US" altLang="de-DE" sz="1800" u="none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19</a:t>
              </a:r>
              <a:r>
                <a:rPr lang="en-US" altLang="de-DE" sz="18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W/cm</a:t>
              </a:r>
              <a:r>
                <a:rPr lang="en-US" altLang="de-DE" sz="1800" u="none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de-DE" altLang="de-DE" sz="1800" u="none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16" name="TextBox 20"/>
            <p:cNvSpPr txBox="1">
              <a:spLocks noChangeArrowheads="1"/>
            </p:cNvSpPr>
            <p:nvPr/>
          </p:nvSpPr>
          <p:spPr bwMode="auto">
            <a:xfrm>
              <a:off x="2123728" y="1556792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en-US" altLang="de-DE" sz="24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foil</a:t>
              </a:r>
              <a:endParaRPr lang="de-DE" altLang="de-DE" sz="240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17" name="TextBox 21"/>
            <p:cNvSpPr txBox="1">
              <a:spLocks noChangeArrowheads="1"/>
            </p:cNvSpPr>
            <p:nvPr/>
          </p:nvSpPr>
          <p:spPr bwMode="auto">
            <a:xfrm>
              <a:off x="3203848" y="5085184"/>
              <a:ext cx="122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en-US" altLang="de-DE" sz="2400" u="none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altLang="de-DE" sz="2400" u="none" baseline="-25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e, hot</a:t>
              </a:r>
              <a:endParaRPr lang="de-DE" altLang="de-DE" sz="2400" u="none" baseline="-25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18" name="TextBox 25"/>
            <p:cNvSpPr txBox="1">
              <a:spLocks noChangeArrowheads="1"/>
            </p:cNvSpPr>
            <p:nvPr/>
          </p:nvSpPr>
          <p:spPr bwMode="auto">
            <a:xfrm>
              <a:off x="467544" y="4365104"/>
              <a:ext cx="2710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de-DE" sz="1800" b="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hot electron propagation</a:t>
              </a:r>
            </a:p>
            <a:p>
              <a:r>
                <a:rPr lang="de-DE" altLang="de-DE" sz="1800" b="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MeV energy, </a:t>
              </a:r>
              <a:r>
                <a:rPr lang="el-GR" altLang="de-DE" sz="1800" b="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de-DE" altLang="de-DE" sz="1800" b="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 charge</a:t>
              </a:r>
            </a:p>
          </p:txBody>
        </p:sp>
        <p:cxnSp>
          <p:nvCxnSpPr>
            <p:cNvPr id="2561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2411760" y="3861048"/>
              <a:ext cx="0" cy="576064"/>
            </a:xfrm>
            <a:prstGeom prst="straightConnector1">
              <a:avLst/>
            </a:prstGeom>
            <a:noFill/>
            <a:ln w="34925" cap="sq" algn="ctr">
              <a:solidFill>
                <a:schemeClr val="bg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620" name="Rectangle 28"/>
            <p:cNvSpPr>
              <a:spLocks noChangeArrowheads="1"/>
            </p:cNvSpPr>
            <p:nvPr/>
          </p:nvSpPr>
          <p:spPr bwMode="auto">
            <a:xfrm>
              <a:off x="3131840" y="1558533"/>
              <a:ext cx="17281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de-DE" sz="1800" b="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MeV/u protons</a:t>
              </a:r>
            </a:p>
            <a:p>
              <a:r>
                <a:rPr lang="de-DE" altLang="de-DE" sz="1800" b="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and ions</a:t>
              </a:r>
            </a:p>
          </p:txBody>
        </p:sp>
      </p:grpSp>
      <p:sp>
        <p:nvSpPr>
          <p:cNvPr id="25609" name="Rectangle 30"/>
          <p:cNvSpPr>
            <a:spLocks noChangeArrowheads="1"/>
          </p:cNvSpPr>
          <p:nvPr/>
        </p:nvSpPr>
        <p:spPr bwMode="auto">
          <a:xfrm>
            <a:off x="4643438" y="3860800"/>
            <a:ext cx="4465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proton source: CH contamination on foil </a:t>
            </a:r>
          </a:p>
          <a:p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surfaces (typically ~50Å)</a:t>
            </a:r>
          </a:p>
          <a:p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ion source:  foil bulk </a:t>
            </a:r>
            <a:r>
              <a:rPr lang="en-US" altLang="de-DE" sz="1800" b="0" u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material</a:t>
            </a:r>
            <a:endParaRPr lang="en-US" altLang="de-DE" sz="1800" b="0" u="non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</a:t>
            </a:r>
            <a:endParaRPr lang="de-DE" altLang="de-DE" sz="1800" b="0" u="non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0" name="TextBox 35"/>
          <p:cNvSpPr txBox="1">
            <a:spLocks noChangeArrowheads="1"/>
          </p:cNvSpPr>
          <p:nvPr/>
        </p:nvSpPr>
        <p:spPr bwMode="auto">
          <a:xfrm>
            <a:off x="0" y="6165850"/>
            <a:ext cx="3292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400" b="0" u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4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E.L. Clark et al., PRL 84 (2000) 670</a:t>
            </a:r>
          </a:p>
          <a:p>
            <a:r>
              <a:rPr lang="en-US" altLang="de-DE" sz="14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400" b="0" u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de-DE" sz="14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de-DE" sz="1400" b="0" u="non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Snavely</a:t>
            </a:r>
            <a:r>
              <a:rPr lang="en-US" altLang="de-DE" sz="14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PRL 85 (2000) 2945 </a:t>
            </a:r>
            <a:endParaRPr lang="de-DE" altLang="de-DE" sz="1400" b="0" u="non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1" name="TextBox 39"/>
          <p:cNvSpPr txBox="1">
            <a:spLocks noChangeArrowheads="1"/>
          </p:cNvSpPr>
          <p:nvPr/>
        </p:nvSpPr>
        <p:spPr bwMode="auto">
          <a:xfrm>
            <a:off x="4629150" y="5084763"/>
            <a:ext cx="4046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de-DE" sz="1800" b="0" u="none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space charge field:</a:t>
            </a:r>
          </a:p>
          <a:p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E ~ </a:t>
            </a:r>
            <a:r>
              <a:rPr lang="en-US" altLang="de-DE" sz="1800" b="0" u="non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de-DE" sz="1800" b="0" u="none" baseline="-25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hot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de-DE" sz="1800" b="0" u="none" dirty="0" err="1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l</a:t>
            </a:r>
            <a:r>
              <a:rPr lang="en-US" altLang="de-DE" sz="1800" b="0" u="none" baseline="-25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Debye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~ </a:t>
            </a:r>
            <a:r>
              <a:rPr lang="en-US" altLang="de-DE" sz="1800" b="0" u="non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de-DE" sz="1800" b="0" u="none" dirty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 = 10</a:t>
            </a:r>
            <a:r>
              <a:rPr lang="en-US" altLang="de-DE" sz="1800" b="0" u="none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altLang="de-DE" sz="1800" b="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V/m</a:t>
            </a:r>
          </a:p>
        </p:txBody>
      </p:sp>
      <p:cxnSp>
        <p:nvCxnSpPr>
          <p:cNvPr id="25612" name="Straight Arrow Connector 41"/>
          <p:cNvCxnSpPr>
            <a:cxnSpLocks noChangeShapeType="1"/>
          </p:cNvCxnSpPr>
          <p:nvPr/>
        </p:nvCxnSpPr>
        <p:spPr bwMode="auto">
          <a:xfrm flipH="1" flipV="1">
            <a:off x="3708400" y="4005263"/>
            <a:ext cx="1295400" cy="1079500"/>
          </a:xfrm>
          <a:prstGeom prst="straightConnector1">
            <a:avLst/>
          </a:prstGeom>
          <a:noFill/>
          <a:ln w="19050" cap="sq" algn="ctr">
            <a:solidFill>
              <a:schemeClr val="bg2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3" descr="ELI_NP_Logo_First_N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800"/>
            <a:ext cx="1760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rain_ban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52736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4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4075" y="228600"/>
            <a:ext cx="6688138" cy="8239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Laser-Ion Acceleration</a:t>
            </a:r>
            <a:r>
              <a:rPr lang="de-DE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</a:rPr>
              <a:t>Radiation Pressure Acceleration RPA</a:t>
            </a:r>
          </a:p>
        </p:txBody>
      </p:sp>
      <p:pic>
        <p:nvPicPr>
          <p:cNvPr id="604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73238"/>
            <a:ext cx="3330575" cy="3887787"/>
          </a:xfrm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4284663" y="1916246"/>
            <a:ext cx="467995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Electrons and ions accelerated</a:t>
            </a: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at solid state densities  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(Classical beam densities 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on very short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distance (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m-mm)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E~ I 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laser</a:t>
            </a:r>
          </a:p>
          <a:p>
            <a:pPr>
              <a:defRPr/>
            </a:pPr>
            <a:endParaRPr lang="en-US" baseline="30000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dirty="0" smtClean="0">
                <a:latin typeface="Times New Roman" pitchFamily="18" charset="0"/>
              </a:rPr>
              <a:t>Energy reached equal to a 400m up-to-date accelerator (reduction of scale of 10</a:t>
            </a:r>
            <a:r>
              <a:rPr lang="en-US" baseline="30000" dirty="0" smtClean="0">
                <a:latin typeface="Times New Roman" pitchFamily="18" charset="0"/>
              </a:rPr>
              <a:t>9</a:t>
            </a:r>
            <a:r>
              <a:rPr lang="en-US" dirty="0" smtClean="0">
                <a:latin typeface="Times New Roman" pitchFamily="18" charset="0"/>
              </a:rPr>
              <a:t>)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0" y="1141413"/>
            <a:ext cx="611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de-DE" sz="20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thin targets (~ nm thick diamond-like carbon foils)</a:t>
            </a:r>
            <a:endParaRPr lang="de-DE" altLang="de-DE" sz="2000" b="0" u="none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0" y="1700808"/>
            <a:ext cx="914400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2006 – ELI on ESFRI Roadmap</a:t>
            </a:r>
          </a:p>
          <a:p>
            <a:pPr>
              <a:buFont typeface="Wingdings" pitchFamily="2" charset="2"/>
              <a:buNone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ELI-PP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2007-2010 (FP7)</a:t>
            </a:r>
          </a:p>
          <a:p>
            <a:pPr lvl="1">
              <a:spcAft>
                <a:spcPts val="300"/>
              </a:spcAft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ELI-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Beamlines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(Czech Republic)</a:t>
            </a:r>
          </a:p>
          <a:p>
            <a:pPr lvl="1"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ELI-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Attoseconds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(Hungary)</a:t>
            </a:r>
          </a:p>
          <a:p>
            <a:pPr lvl="1">
              <a:spcAft>
                <a:spcPts val="300"/>
              </a:spcAft>
            </a:pP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ELI-Nuclear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Physics (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Romania)</a:t>
            </a:r>
          </a:p>
          <a:p>
            <a:pPr lvl="1">
              <a:spcAft>
                <a:spcPts val="300"/>
              </a:spcAft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EU Competitiveness Council December 2009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spcAft>
                <a:spcPts val="300"/>
              </a:spcAft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ELI-DC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(Delivery Consortium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  Czech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Republic,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ungary, Romania, </a:t>
            </a:r>
          </a:p>
          <a:p>
            <a:pPr>
              <a:spcAft>
                <a:spcPts val="300"/>
              </a:spcAft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    Italy, Germany, UK </a:t>
            </a:r>
          </a:p>
          <a:p>
            <a:pPr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spcAft>
                <a:spcPts val="3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796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u 1"/>
          <p:cNvSpPr>
            <a:spLocks noGrp="1"/>
          </p:cNvSpPr>
          <p:nvPr>
            <p:ph type="title"/>
          </p:nvPr>
        </p:nvSpPr>
        <p:spPr>
          <a:xfrm>
            <a:off x="1476375" y="228600"/>
            <a:ext cx="7416800" cy="925513"/>
          </a:xfrm>
        </p:spPr>
        <p:txBody>
          <a:bodyPr anchorCtr="1"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Extreme Light Infrastructure </a:t>
            </a:r>
            <a:endParaRPr lang="ro-RO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126841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9652" y="1628800"/>
            <a:ext cx="2958852" cy="43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47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19200"/>
            <a:ext cx="9144000" cy="5540375"/>
          </a:xfrm>
          <a:solidFill>
            <a:srgbClr val="FFFF00">
              <a:alpha val="50195"/>
            </a:srgbClr>
          </a:solidFill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7092950" y="3124200"/>
            <a:ext cx="17272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ELI</a:t>
            </a:r>
            <a:r>
              <a:rPr lang="ro-RO" sz="2400" b="1" dirty="0">
                <a:solidFill>
                  <a:srgbClr val="0070C0"/>
                </a:solidFill>
                <a:latin typeface="+mn-lt"/>
              </a:rPr>
              <a:t>-NP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227763" y="1196975"/>
            <a:ext cx="1873250" cy="1690688"/>
          </a:xfrm>
          <a:prstGeom prst="wedgeRoundRectCallout">
            <a:avLst>
              <a:gd name="adj1" fmla="val -26066"/>
              <a:gd name="adj2" fmla="val -50322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Tandem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accelerators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Cyclotrons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– Irradiator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Adv. Detectors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Biophysics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Environmental Phys.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Radioisotopes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23850" y="2338388"/>
            <a:ext cx="144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ring rail/road</a:t>
            </a:r>
          </a:p>
        </p:txBody>
      </p:sp>
      <p:sp>
        <p:nvSpPr>
          <p:cNvPr id="9" name="Up Arrow 8"/>
          <p:cNvSpPr/>
          <p:nvPr/>
        </p:nvSpPr>
        <p:spPr>
          <a:xfrm>
            <a:off x="2743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1123950" y="157003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BUCHAREST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684213" y="2205038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0" y="0"/>
            <a:ext cx="89646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Bucharest-</a:t>
            </a:r>
            <a:r>
              <a:rPr lang="en-US" sz="3200" b="1" i="1" dirty="0" err="1">
                <a:latin typeface="Times New Roman" pitchFamily="18" charset="0"/>
              </a:rPr>
              <a:t>Magurele</a:t>
            </a:r>
            <a:endParaRPr lang="en-US" sz="3200" b="1" i="1" dirty="0">
              <a:latin typeface="Times New Roman" pitchFamily="18" charset="0"/>
            </a:endParaRPr>
          </a:p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National Physics Institutes</a:t>
            </a:r>
          </a:p>
        </p:txBody>
      </p:sp>
      <p:sp>
        <p:nvSpPr>
          <p:cNvPr id="16" name="Oval 15"/>
          <p:cNvSpPr/>
          <p:nvPr/>
        </p:nvSpPr>
        <p:spPr>
          <a:xfrm>
            <a:off x="2438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49250" y="4899025"/>
            <a:ext cx="1912938" cy="1511300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Lasers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Plasma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Optoelectronics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Material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Theoretical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Particle Physics</a:t>
            </a:r>
          </a:p>
        </p:txBody>
      </p:sp>
      <p:pic>
        <p:nvPicPr>
          <p:cNvPr id="15" name="Picture 14" descr="IFIN_Grup_1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0680" y="4509120"/>
            <a:ext cx="3523320" cy="23488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084168" y="4509120"/>
            <a:ext cx="1600200" cy="381000"/>
          </a:xfrm>
          <a:prstGeom prst="wedgeEllipseCallout">
            <a:avLst>
              <a:gd name="adj1" fmla="val 54436"/>
              <a:gd name="adj2" fmla="val 1666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ELI-</a:t>
            </a:r>
            <a:r>
              <a:rPr lang="ro-RO" b="1" dirty="0">
                <a:solidFill>
                  <a:srgbClr val="FF0000"/>
                </a:solidFill>
              </a:rPr>
              <a:t>NP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9"/>
            <a:ext cx="30576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White Book (Scientific Case)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Preparation of the Application </a:t>
            </a:r>
            <a:r>
              <a:rPr lang="en-US" altLang="en-US" sz="1800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Cost estimate 293M€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E.C. Evaluation &amp; Approval</a:t>
            </a:r>
          </a:p>
          <a:p>
            <a:pPr>
              <a:lnSpc>
                <a:spcPct val="20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Building </a:t>
            </a:r>
          </a:p>
          <a:p>
            <a:pPr>
              <a:lnSpc>
                <a:spcPct val="20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Major Equipment</a:t>
            </a:r>
          </a:p>
          <a:p>
            <a:pPr>
              <a:lnSpc>
                <a:spcPct val="20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Experimental set-ups</a:t>
            </a:r>
          </a:p>
          <a:p>
            <a:pPr>
              <a:lnSpc>
                <a:spcPct val="20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Recruitment</a:t>
            </a:r>
          </a:p>
          <a:p>
            <a:pPr>
              <a:lnSpc>
                <a:spcPct val="20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1772816"/>
            <a:ext cx="6300192" cy="3960440"/>
          </a:xfrm>
          <a:prstGeom prst="rect">
            <a:avLst/>
          </a:prstGeom>
          <a:ln w="31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r"/>
            <a:r>
              <a:rPr lang="en-US" dirty="0"/>
              <a:t>	</a:t>
            </a:r>
            <a:r>
              <a:rPr lang="en-US" dirty="0" smtClean="0"/>
              <a:t>				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1259468"/>
            <a:ext cx="630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2010         2011      2012         2013         2014       2015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51920" y="1772816"/>
            <a:ext cx="0" cy="399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16016" y="1772816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6136" y="1772816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855382" y="1772816"/>
            <a:ext cx="20874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15816" y="2060848"/>
            <a:ext cx="504056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25032" y="2708920"/>
            <a:ext cx="1476552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1212" y="3284984"/>
            <a:ext cx="643315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419872" y="3789040"/>
            <a:ext cx="2664296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84368" y="1772816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24128" y="4293096"/>
            <a:ext cx="481934" cy="744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225092" y="4293096"/>
            <a:ext cx="2852024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39492" y="4797152"/>
            <a:ext cx="3569012" cy="731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4"/>
          <p:cNvSpPr>
            <a:spLocks noGrp="1" noChangeArrowheads="1"/>
          </p:cNvSpPr>
          <p:nvPr>
            <p:ph type="title"/>
          </p:nvPr>
        </p:nvSpPr>
        <p:spPr>
          <a:xfrm>
            <a:off x="2473424" y="129828"/>
            <a:ext cx="5410944" cy="850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3600" b="1" i="1" dirty="0" smtClean="0">
                <a:latin typeface="Times New Roman" pitchFamily="18" charset="0"/>
                <a:cs typeface="Times New Roman" pitchFamily="18" charset="0"/>
              </a:rPr>
              <a:t>Project  implementation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156176" y="3789040"/>
            <a:ext cx="2448272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532440" y="39330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539492" y="5301208"/>
            <a:ext cx="3569012" cy="731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rain_ban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42777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ELI_NP_Logo_Firs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7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5429</TotalTime>
  <Words>1531</Words>
  <Application>Microsoft Office PowerPoint</Application>
  <PresentationFormat>On-screen Show (4:3)</PresentationFormat>
  <Paragraphs>396</Paragraphs>
  <Slides>32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Thème Office</vt:lpstr>
      <vt:lpstr>1_Thème Office</vt:lpstr>
      <vt:lpstr>Equation</vt:lpstr>
      <vt:lpstr>PowerPoint Presentation</vt:lpstr>
      <vt:lpstr>PowerPoint Presentation</vt:lpstr>
      <vt:lpstr>Laser wake field acceleration of electrons</vt:lpstr>
      <vt:lpstr>Laser-Acceleration of Electrons </vt:lpstr>
      <vt:lpstr>PowerPoint Presentation</vt:lpstr>
      <vt:lpstr>Laser-Ion Acceleration Radiation Pressure Acceleration RPA</vt:lpstr>
      <vt:lpstr>      Extreme Light Infrastructure </vt:lpstr>
      <vt:lpstr>PowerPoint Presentation</vt:lpstr>
      <vt:lpstr>Project  implementation </vt:lpstr>
      <vt:lpstr>Infrastructure</vt:lpstr>
      <vt:lpstr>High Power Laser System</vt:lpstr>
      <vt:lpstr>High Power Laser System </vt:lpstr>
      <vt:lpstr>PowerPoint Presentation</vt:lpstr>
      <vt:lpstr>Gamma Beam System</vt:lpstr>
      <vt:lpstr>Gamma Beam System </vt:lpstr>
      <vt:lpstr> Experiment Building</vt:lpstr>
      <vt:lpstr>PowerPoint Presentation</vt:lpstr>
      <vt:lpstr>Research Program</vt:lpstr>
      <vt:lpstr>Scientific Program</vt:lpstr>
      <vt:lpstr>Gamma Beam System  Photonuclear Reactions</vt:lpstr>
      <vt:lpstr>Nuclear Photonics</vt:lpstr>
      <vt:lpstr>          NRF γ-ray spectroscopy</vt:lpstr>
      <vt:lpstr>PowerPoint Presentation</vt:lpstr>
      <vt:lpstr>PowerPoint Presentation</vt:lpstr>
      <vt:lpstr>PowerPoint Presentation</vt:lpstr>
      <vt:lpstr>PowerPoint Presentation</vt:lpstr>
      <vt:lpstr>     Nuclear Photonics Applications </vt:lpstr>
      <vt:lpstr>PowerPoint Presentation</vt:lpstr>
      <vt:lpstr>PowerPoint Presentation</vt:lpstr>
      <vt:lpstr>PowerPoint Presentation</vt:lpstr>
      <vt:lpstr>Human Resources </vt:lpstr>
      <vt:lpstr>PowerPoint Presentation</vt:lpstr>
    </vt:vector>
  </TitlesOfParts>
  <Company>ganil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Marriage between Laser and Accelerator： Frontier by the Merge of the Two</dc:title>
  <dc:creator>gales</dc:creator>
  <cp:lastModifiedBy>Nicolae Zamfir</cp:lastModifiedBy>
  <cp:revision>226</cp:revision>
  <dcterms:created xsi:type="dcterms:W3CDTF">2013-05-06T13:16:34Z</dcterms:created>
  <dcterms:modified xsi:type="dcterms:W3CDTF">2015-06-25T20:25:22Z</dcterms:modified>
</cp:coreProperties>
</file>