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333" r:id="rId4"/>
    <p:sldId id="330" r:id="rId5"/>
    <p:sldId id="331" r:id="rId6"/>
    <p:sldId id="336" r:id="rId7"/>
    <p:sldId id="338" r:id="rId8"/>
    <p:sldId id="322" r:id="rId9"/>
    <p:sldId id="324" r:id="rId10"/>
    <p:sldId id="307" r:id="rId11"/>
    <p:sldId id="325" r:id="rId12"/>
    <p:sldId id="303" r:id="rId13"/>
    <p:sldId id="320" r:id="rId14"/>
    <p:sldId id="323" r:id="rId15"/>
    <p:sldId id="308" r:id="rId16"/>
    <p:sldId id="278" r:id="rId17"/>
    <p:sldId id="295" r:id="rId18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3C0C"/>
    <a:srgbClr val="7030A0"/>
    <a:srgbClr val="2E75B6"/>
    <a:srgbClr val="54B7E0"/>
    <a:srgbClr val="45A3D6"/>
    <a:srgbClr val="FF0000"/>
    <a:srgbClr val="6C73FA"/>
    <a:srgbClr val="FFD966"/>
    <a:srgbClr val="C9C9C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0886" autoAdjust="0"/>
  </p:normalViewPr>
  <p:slideViewPr>
    <p:cSldViewPr snapToGrid="0">
      <p:cViewPr>
        <p:scale>
          <a:sx n="102" d="100"/>
          <a:sy n="102" d="100"/>
        </p:scale>
        <p:origin x="72" y="-437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3BCB8-9708-4C46-A2C1-3DD9FF457755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7AE74-4CE1-4962-B006-7E874883442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884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54283-FD4D-49C6-9452-F0D0A6492DC0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50EC5-7BF2-48A9-8988-00371B8564D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22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969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770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712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090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581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283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66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70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884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95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8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850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554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1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27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01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28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9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081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18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18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98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9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55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64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40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4BAD0-A1B7-4D98-9D20-64603F851C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07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image" Target="../media/image2.pn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00" y="304914"/>
            <a:ext cx="3520589" cy="18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0" y="304914"/>
            <a:ext cx="1800000" cy="18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5172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Kévin PEPITONE</a:t>
            </a:r>
            <a:endParaRPr lang="en-GB" sz="2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</a:t>
            </a:fld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20000" cy="365125"/>
          </a:xfrm>
        </p:spPr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32425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Status of the Electron source and transfer lines for the AWAKE Experiment at </a:t>
            </a:r>
            <a:r>
              <a:rPr lang="en-GB" sz="5400" dirty="0" smtClean="0"/>
              <a:t>CERN</a:t>
            </a:r>
            <a:endParaRPr lang="en-GB" sz="5400" dirty="0"/>
          </a:p>
        </p:txBody>
      </p:sp>
      <p:pic>
        <p:nvPicPr>
          <p:cNvPr id="4098" name="Picture 2" descr="https://agenda.infn.it/getFile.py/access?resId=1&amp;materialId=slides&amp;confId=126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1"/>
          <a:stretch/>
        </p:blipFill>
        <p:spPr bwMode="auto">
          <a:xfrm>
            <a:off x="2867082" y="628651"/>
            <a:ext cx="459740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4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10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1353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Modulator Klystron Waveguides</a:t>
            </a:r>
            <a:endParaRPr lang="en-US" alt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20000" cy="365125"/>
          </a:xfrm>
        </p:spPr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609344" y="3137690"/>
            <a:ext cx="209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1.2 Tons 700 L of oil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74540" y="2670343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Power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supplies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25442" y="2485677"/>
            <a:ext cx="118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Modulator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138" y="2759509"/>
            <a:ext cx="87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Control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7808" y="3721753"/>
            <a:ext cx="1460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Klystron tank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retention box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39903" y="1000251"/>
            <a:ext cx="7863088" cy="5279177"/>
            <a:chOff x="2059988" y="942050"/>
            <a:chExt cx="7863088" cy="52791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988" y="948100"/>
              <a:ext cx="7846150" cy="52731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5983063" y="3399997"/>
              <a:ext cx="10297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Klystron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98153" y="4645083"/>
              <a:ext cx="989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Oil tank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63225" y="2429912"/>
              <a:ext cx="601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PFN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31541" y="2551218"/>
              <a:ext cx="12664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PS cabinet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87808" y="1995720"/>
              <a:ext cx="10117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Control 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cabinet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52982" y="5531005"/>
              <a:ext cx="16931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Interlocks rack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73851" y="1030191"/>
              <a:ext cx="11492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LLRF rack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98153" y="942050"/>
              <a:ext cx="14641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Waveguides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9256384" y="1415931"/>
              <a:ext cx="184157" cy="919362"/>
            </a:xfrm>
            <a:prstGeom prst="straightConnector1">
              <a:avLst/>
            </a:prstGeom>
            <a:ln w="28575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8531393" y="4392830"/>
              <a:ext cx="173486" cy="1118997"/>
            </a:xfrm>
            <a:prstGeom prst="straightConnector1">
              <a:avLst/>
            </a:prstGeom>
            <a:ln w="28575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7" idx="2"/>
            </p:cNvCxnSpPr>
            <p:nvPr/>
          </p:nvCxnSpPr>
          <p:spPr>
            <a:xfrm>
              <a:off x="5530245" y="1342160"/>
              <a:ext cx="385071" cy="301204"/>
            </a:xfrm>
            <a:prstGeom prst="straightConnector1">
              <a:avLst/>
            </a:prstGeom>
            <a:ln w="28575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261614"/>
              </p:ext>
            </p:extLst>
          </p:nvPr>
        </p:nvGraphicFramePr>
        <p:xfrm>
          <a:off x="8228001" y="4207161"/>
          <a:ext cx="3857591" cy="1408176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277010">
                  <a:extLst>
                    <a:ext uri="{9D8B030D-6E8A-4147-A177-3AD203B41FA5}">
                      <a16:colId xmlns="" xmlns:a16="http://schemas.microsoft.com/office/drawing/2014/main" val="881008653"/>
                    </a:ext>
                  </a:extLst>
                </a:gridCol>
                <a:gridCol w="756247">
                  <a:extLst>
                    <a:ext uri="{9D8B030D-6E8A-4147-A177-3AD203B41FA5}">
                      <a16:colId xmlns="" xmlns:a16="http://schemas.microsoft.com/office/drawing/2014/main" val="1748201082"/>
                    </a:ext>
                  </a:extLst>
                </a:gridCol>
                <a:gridCol w="824334">
                  <a:extLst>
                    <a:ext uri="{9D8B030D-6E8A-4147-A177-3AD203B41FA5}">
                      <a16:colId xmlns="" xmlns:a16="http://schemas.microsoft.com/office/drawing/2014/main" val="12104917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RF parameters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Unit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Value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845664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RF frequency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MHz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2997.9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895328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RF peak power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MW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≈40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450403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Pulse length </a:t>
                      </a:r>
                      <a:r>
                        <a:rPr lang="en-US" sz="1400" dirty="0">
                          <a:effectLst/>
                        </a:rPr>
                        <a:t>(FWHM)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µs (max)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290231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Beam current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A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36575" algn="ctr"/>
                        </a:tabLst>
                      </a:pPr>
                      <a:r>
                        <a:rPr lang="en-US" sz="1400">
                          <a:effectLst/>
                        </a:rPr>
                        <a:t>360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792192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Maximum repetition rate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Hz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36575" algn="ctr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10864631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173375"/>
              </p:ext>
            </p:extLst>
          </p:nvPr>
        </p:nvGraphicFramePr>
        <p:xfrm>
          <a:off x="8228001" y="1397211"/>
          <a:ext cx="3857591" cy="258165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425100">
                  <a:extLst>
                    <a:ext uri="{9D8B030D-6E8A-4147-A177-3AD203B41FA5}">
                      <a16:colId xmlns="" xmlns:a16="http://schemas.microsoft.com/office/drawing/2014/main" val="1151820728"/>
                    </a:ext>
                  </a:extLst>
                </a:gridCol>
                <a:gridCol w="752475">
                  <a:extLst>
                    <a:ext uri="{9D8B030D-6E8A-4147-A177-3AD203B41FA5}">
                      <a16:colId xmlns="" xmlns:a16="http://schemas.microsoft.com/office/drawing/2014/main" val="2829333540"/>
                    </a:ext>
                  </a:extLst>
                </a:gridCol>
                <a:gridCol w="680016">
                  <a:extLst>
                    <a:ext uri="{9D8B030D-6E8A-4147-A177-3AD203B41FA5}">
                      <a16:colId xmlns="" xmlns:a16="http://schemas.microsoft.com/office/drawing/2014/main" val="3807346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HV Parameters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Unit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Value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043773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Voltage (max)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kV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42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112591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Current (max)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kA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5.4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444884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Capacitor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nF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28 x 25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49383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Inductance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µH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28 x 0.8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749222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Impedance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Ω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36575" algn="ctr"/>
                        </a:tabLst>
                      </a:pPr>
                      <a:r>
                        <a:rPr lang="en-US" sz="1400">
                          <a:effectLst/>
                        </a:rPr>
                        <a:t>5.5-6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796365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Pulse length (FWHM)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µs (max)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36575" algn="ctr"/>
                        </a:tabLs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779101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Maximum repetition rate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Hz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36575" algn="ctr"/>
                        </a:tabLst>
                      </a:pPr>
                      <a:r>
                        <a:rPr lang="en-US" sz="1400" dirty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14206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Oil (Shell Diala </a:t>
                      </a:r>
                      <a:r>
                        <a:rPr lang="en-US" sz="1400" dirty="0" smtClean="0">
                          <a:effectLst/>
                        </a:rPr>
                        <a:t>B)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36575" algn="ctr"/>
                        </a:tabLst>
                      </a:pPr>
                      <a:r>
                        <a:rPr lang="en-US" sz="1400">
                          <a:effectLst/>
                        </a:rPr>
                        <a:t>≈700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562493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Pulse transformer turn ratio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36575" algn="ctr"/>
                        </a:tabLst>
                      </a:pPr>
                      <a:r>
                        <a:rPr lang="en-US" sz="1400">
                          <a:effectLst/>
                        </a:rPr>
                        <a:t>1:15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765444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Average charging capacitor rate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kJ/s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36575" algn="ctr"/>
                        </a:tabLs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167071910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381" y="4925619"/>
            <a:ext cx="1327800" cy="1280449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11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First BPM and Pepper Pot</a:t>
            </a:r>
            <a:endParaRPr lang="en-US" alt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20000" cy="365125"/>
          </a:xfrm>
        </p:spPr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6" y="1376516"/>
            <a:ext cx="6275700" cy="4706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asted-imag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8265" y="3967477"/>
            <a:ext cx="1735577" cy="127506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" name="pasted-imag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2096" y="5057764"/>
            <a:ext cx="1194409" cy="118012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" name="pasted-imag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70869">
            <a:off x="9724758" y="3996293"/>
            <a:ext cx="1252543" cy="121736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10" y="5461921"/>
            <a:ext cx="2000596" cy="835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9903" y="1043565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Beam </a:t>
            </a:r>
            <a:r>
              <a:rPr lang="en-US" dirty="0"/>
              <a:t>emittance </a:t>
            </a:r>
            <a:r>
              <a:rPr lang="en-US" dirty="0" smtClean="0"/>
              <a:t>measurement</a:t>
            </a:r>
            <a:endParaRPr lang="en-US" dirty="0"/>
          </a:p>
        </p:txBody>
      </p:sp>
      <p:pic>
        <p:nvPicPr>
          <p:cNvPr id="22" name="Picture 17" descr="Screen Clippi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2" y="839041"/>
            <a:ext cx="4062788" cy="30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12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Booster structure</a:t>
            </a:r>
            <a:endParaRPr lang="en-US" alt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20000" cy="365125"/>
          </a:xfrm>
        </p:spPr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67" y="88130"/>
            <a:ext cx="1351456" cy="835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26703" y="1014125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be conditioned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" y="3542705"/>
            <a:ext cx="4717492" cy="231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7808" y="1177892"/>
                <a:ext cx="4608512" cy="2305778"/>
              </a:xfrm>
            </p:spPr>
            <p:txBody>
              <a:bodyPr>
                <a:noAutofit/>
              </a:bodyPr>
              <a:lstStyle/>
              <a:p>
                <a:r>
                  <a:rPr lang="en-GB" sz="2000" dirty="0">
                    <a:effectLst/>
                  </a:rPr>
                  <a:t>Constant gradient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 smtClean="0">
                        <a:effectLst/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GB" sz="2000" dirty="0">
                    <a:effectLst/>
                  </a:rPr>
                  <a:t>/3 travelling wave structure at 2.99855 GHz</a:t>
                </a:r>
              </a:p>
              <a:p>
                <a:r>
                  <a:rPr lang="en-GB" sz="2000" dirty="0">
                    <a:effectLst/>
                  </a:rPr>
                  <a:t>30 cells is just under 1 metre long</a:t>
                </a:r>
              </a:p>
              <a:p>
                <a:r>
                  <a:rPr lang="en-GB" sz="2000" dirty="0">
                    <a:effectLst/>
                  </a:rPr>
                  <a:t>9.6 MW input power gives 15 MV</a:t>
                </a:r>
              </a:p>
              <a:p>
                <a:r>
                  <a:rPr lang="en-GB" sz="2000" dirty="0">
                    <a:effectLst/>
                  </a:rPr>
                  <a:t>Average group velocity is 1.23% c. </a:t>
                </a:r>
                <a:r>
                  <a:rPr lang="en-GB" sz="2000" dirty="0" smtClean="0">
                    <a:effectLst/>
                  </a:rPr>
                  <a:t/>
                </a:r>
                <a:br>
                  <a:rPr lang="en-GB" sz="2000" dirty="0" smtClean="0">
                    <a:effectLst/>
                  </a:rPr>
                </a:br>
                <a:r>
                  <a:rPr lang="en-GB" sz="2000" dirty="0" smtClean="0">
                    <a:effectLst/>
                  </a:rPr>
                  <a:t>The </a:t>
                </a:r>
                <a:r>
                  <a:rPr lang="en-GB" sz="2000" dirty="0">
                    <a:effectLst/>
                  </a:rPr>
                  <a:t>filling time is equal to 273 </a:t>
                </a:r>
                <a:r>
                  <a:rPr lang="en-GB" sz="2000" dirty="0" smtClean="0">
                    <a:effectLst/>
                  </a:rPr>
                  <a:t>ns</a:t>
                </a:r>
                <a:endParaRPr lang="en-GB" sz="2000" i="1" dirty="0">
                  <a:effectLst/>
                </a:endParaRPr>
              </a:p>
            </p:txBody>
          </p:sp>
        </mc:Choice>
        <mc:Fallback xmlns="">
          <p:sp>
            <p:nvSpPr>
              <p:cNvPr id="1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808" y="1177892"/>
                <a:ext cx="4608512" cy="2305778"/>
              </a:xfrm>
              <a:blipFill>
                <a:blip r:embed="rId7"/>
                <a:stretch>
                  <a:fillRect l="-1190" t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00" y="1017450"/>
            <a:ext cx="6961105" cy="5220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56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13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BPM and Faraday Cup</a:t>
            </a:r>
            <a:endParaRPr lang="en-US" alt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20000" cy="365125"/>
          </a:xfrm>
        </p:spPr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82" y="1131871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4" y="183149"/>
            <a:ext cx="1800000" cy="494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330" y="5987018"/>
            <a:ext cx="429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BPMs, Faraday Cup and electronics installed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623" y="730371"/>
            <a:ext cx="3960000" cy="2540137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/>
          <a:stretch/>
        </p:blipFill>
        <p:spPr>
          <a:xfrm>
            <a:off x="8232000" y="4155709"/>
            <a:ext cx="3960000" cy="20472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26" y="2738642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637071" y="2365122"/>
            <a:ext cx="4458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Beam position monitor, tested on CLEAR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130041" y="790489"/>
            <a:ext cx="3359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Absolute measurement of charge </a:t>
            </a:r>
          </a:p>
        </p:txBody>
      </p:sp>
    </p:spTree>
    <p:extLst>
      <p:ext uri="{BB962C8B-B14F-4D97-AF65-F5344CB8AC3E}">
        <p14:creationId xmlns:p14="http://schemas.microsoft.com/office/powerpoint/2010/main" val="35858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14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BTVs and Beam stopper</a:t>
            </a:r>
            <a:endParaRPr lang="en-US" alt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20000" cy="365125"/>
          </a:xfrm>
        </p:spPr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29" y="923330"/>
            <a:ext cx="3953836" cy="5271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82" y="967064"/>
            <a:ext cx="2880000" cy="38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90" y="2472615"/>
            <a:ext cx="2880000" cy="38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818708" y="967064"/>
            <a:ext cx="2943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 </a:t>
            </a:r>
            <a:r>
              <a:rPr lang="en-GB" dirty="0" smtClean="0"/>
              <a:t>screens: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Chromox</a:t>
            </a:r>
            <a:r>
              <a:rPr lang="en-GB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Ag </a:t>
            </a:r>
            <a:r>
              <a:rPr lang="en-GB" dirty="0"/>
              <a:t>coated Si (</a:t>
            </a:r>
            <a:r>
              <a:rPr lang="en-GB" dirty="0" smtClean="0"/>
              <a:t>OTR)</a:t>
            </a:r>
          </a:p>
          <a:p>
            <a:r>
              <a:rPr lang="en-US" dirty="0" smtClean="0"/>
              <a:t>Software </a:t>
            </a:r>
            <a:r>
              <a:rPr lang="en-US" dirty="0"/>
              <a:t>for 10 Hz operation</a:t>
            </a:r>
            <a:r>
              <a:rPr lang="en-GB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41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15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Spectrometer</a:t>
            </a:r>
            <a:endParaRPr lang="en-US" alt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20000" cy="365125"/>
          </a:xfrm>
        </p:spPr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1753149"/>
            <a:ext cx="5754273" cy="3600000"/>
          </a:xfrm>
          <a:prstGeom prst="rect">
            <a:avLst/>
          </a:prstGeom>
        </p:spPr>
      </p:pic>
      <p:pic>
        <p:nvPicPr>
          <p:cNvPr id="5124" name="Picture 4" descr="Résultat de recherche d'images pour &quot;European southern observatory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42" y="78686"/>
            <a:ext cx="781025" cy="10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ésultat de recherche d'images pour &quot;ucl london logo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67" y="169847"/>
            <a:ext cx="1696697" cy="49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00" y="1753149"/>
            <a:ext cx="575202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48293" y="2606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Summary</a:t>
            </a:r>
            <a:endParaRPr lang="en-US" altLang="en-US" sz="5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20000" cy="365125"/>
          </a:xfrm>
        </p:spPr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5903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Electron beam commissioned by December </a:t>
            </a:r>
            <a:r>
              <a:rPr lang="en-US" sz="2800" dirty="0" smtClean="0"/>
              <a:t>2017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932698" y="899852"/>
            <a:ext cx="104211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Installation of the electron source took place in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Installation will be finished by the end of October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RF conditioning, installation of a Cs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Te cathode and then laser tests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Commissioning of the electron source and commissioning of the electron line to the plasma </a:t>
            </a:r>
            <a:r>
              <a:rPr lang="en-US" sz="2800" dirty="0"/>
              <a:t>cell entrance (with electrical and optical </a:t>
            </a:r>
            <a:r>
              <a:rPr lang="en-US" sz="2800" dirty="0" smtClean="0"/>
              <a:t>measurements)</a:t>
            </a:r>
          </a:p>
        </p:txBody>
      </p:sp>
      <p:sp>
        <p:nvSpPr>
          <p:cNvPr id="5" name="AutoShape 2" descr="http://dynamimed.com/en/wp-content/uploads/2014/03/postit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4689117" y="4018912"/>
            <a:ext cx="2507462" cy="2520000"/>
            <a:chOff x="4689117" y="4018912"/>
            <a:chExt cx="2507462" cy="2520000"/>
          </a:xfrm>
        </p:grpSpPr>
        <p:pic>
          <p:nvPicPr>
            <p:cNvPr id="4100" name="Picture 4" descr="http://dynamimed.com/en/wp-content/uploads/2014/03/posti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117" y="4018912"/>
              <a:ext cx="2507462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4845047" y="4493121"/>
              <a:ext cx="2117123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Experimental </a:t>
              </a:r>
              <a:r>
                <a:rPr lang="en-US" b="1" dirty="0"/>
                <a:t>results of the AWAKE </a:t>
              </a:r>
              <a:r>
                <a:rPr lang="en-US" b="1" dirty="0" smtClean="0"/>
                <a:t>experiment</a:t>
              </a:r>
            </a:p>
            <a:p>
              <a:pPr algn="ctr"/>
              <a:endParaRPr lang="en-US" sz="1100" dirty="0"/>
            </a:p>
            <a:p>
              <a:pPr algn="ctr"/>
              <a:r>
                <a:rPr lang="en-US" i="1" dirty="0" smtClean="0"/>
                <a:t>September 2019</a:t>
              </a:r>
            </a:p>
            <a:p>
              <a:pPr algn="ctr"/>
              <a:r>
                <a:rPr lang="en-US" i="1" dirty="0" smtClean="0"/>
                <a:t>4</a:t>
              </a:r>
              <a:r>
                <a:rPr lang="en-US" i="1" baseline="30000" dirty="0" smtClean="0"/>
                <a:t>th</a:t>
              </a:r>
              <a:r>
                <a:rPr lang="en-US" i="1" dirty="0" smtClean="0"/>
                <a:t> EAAC workshop 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6299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37" y="243639"/>
            <a:ext cx="3800000" cy="1942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3" y="243639"/>
            <a:ext cx="2247900" cy="224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96733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Thank you for your attention</a:t>
            </a:r>
            <a:endParaRPr lang="en-GB" sz="5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17</a:t>
            </a:fld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20000" cy="365125"/>
          </a:xfrm>
        </p:spPr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5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2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Acknowledgement</a:t>
            </a:r>
            <a:endParaRPr lang="en-US" alt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20000" cy="365125"/>
          </a:xfrm>
        </p:spPr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32286" y="1714728"/>
            <a:ext cx="27108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CERN:</a:t>
            </a:r>
          </a:p>
          <a:p>
            <a:r>
              <a:rPr lang="en-GB" dirty="0">
                <a:solidFill>
                  <a:srgbClr val="2E75B6"/>
                </a:solidFill>
              </a:rPr>
              <a:t>Jeremie </a:t>
            </a:r>
            <a:r>
              <a:rPr lang="en-GB" dirty="0" smtClean="0">
                <a:solidFill>
                  <a:srgbClr val="2E75B6"/>
                </a:solidFill>
              </a:rPr>
              <a:t>BAUCHE</a:t>
            </a:r>
          </a:p>
          <a:p>
            <a:r>
              <a:rPr lang="en-GB" dirty="0" smtClean="0">
                <a:solidFill>
                  <a:srgbClr val="2E75B6"/>
                </a:solidFill>
              </a:rPr>
              <a:t>Marzia BERNARDINI</a:t>
            </a:r>
          </a:p>
          <a:p>
            <a:r>
              <a:rPr lang="en-GB" dirty="0" smtClean="0">
                <a:solidFill>
                  <a:srgbClr val="2E75B6"/>
                </a:solidFill>
              </a:rPr>
              <a:t>Chiara BRACCO</a:t>
            </a:r>
          </a:p>
          <a:p>
            <a:r>
              <a:rPr lang="en-GB" dirty="0" smtClean="0">
                <a:solidFill>
                  <a:srgbClr val="2E75B6"/>
                </a:solidFill>
              </a:rPr>
              <a:t>Alan CHAUCHET</a:t>
            </a:r>
          </a:p>
          <a:p>
            <a:r>
              <a:rPr lang="en-GB" dirty="0" smtClean="0">
                <a:solidFill>
                  <a:srgbClr val="2E75B6"/>
                </a:solidFill>
              </a:rPr>
              <a:t>Heiko DAMERAU</a:t>
            </a:r>
          </a:p>
          <a:p>
            <a:r>
              <a:rPr lang="en-GB" dirty="0" smtClean="0">
                <a:solidFill>
                  <a:srgbClr val="2E75B6"/>
                </a:solidFill>
              </a:rPr>
              <a:t>Steffen DOEBERT</a:t>
            </a:r>
          </a:p>
          <a:p>
            <a:r>
              <a:rPr lang="en-GB" dirty="0" smtClean="0">
                <a:solidFill>
                  <a:srgbClr val="2E75B6"/>
                </a:solidFill>
              </a:rPr>
              <a:t>Eric CHEVALLAY</a:t>
            </a:r>
          </a:p>
          <a:p>
            <a:r>
              <a:rPr lang="en-GB" dirty="0" smtClean="0">
                <a:solidFill>
                  <a:srgbClr val="2E75B6"/>
                </a:solidFill>
              </a:rPr>
              <a:t>Nicolas CHRITIN</a:t>
            </a:r>
          </a:p>
          <a:p>
            <a:r>
              <a:rPr lang="en-GB" dirty="0" smtClean="0">
                <a:solidFill>
                  <a:srgbClr val="2E75B6"/>
                </a:solidFill>
              </a:rPr>
              <a:t>Stephane CURT</a:t>
            </a:r>
          </a:p>
          <a:p>
            <a:r>
              <a:rPr lang="en-GB" dirty="0" err="1">
                <a:solidFill>
                  <a:srgbClr val="2E75B6"/>
                </a:solidFill>
              </a:rPr>
              <a:t>Cédric</a:t>
            </a:r>
            <a:r>
              <a:rPr lang="en-GB" dirty="0">
                <a:solidFill>
                  <a:srgbClr val="2E75B6"/>
                </a:solidFill>
              </a:rPr>
              <a:t> DELORY</a:t>
            </a:r>
          </a:p>
          <a:p>
            <a:endParaRPr lang="en-GB" dirty="0" smtClean="0">
              <a:solidFill>
                <a:srgbClr val="54B7E0"/>
              </a:solidFill>
            </a:endParaRPr>
          </a:p>
          <a:p>
            <a:endParaRPr lang="en-US" dirty="0">
              <a:solidFill>
                <a:srgbClr val="54B7E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34858" y="1196916"/>
            <a:ext cx="31159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University of Lancaster: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Robert APSIMON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34858" y="1782038"/>
            <a:ext cx="286882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Cockcroft institute:</a:t>
            </a:r>
            <a:endParaRPr lang="en-US" sz="2000" b="1" dirty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Graeme BURT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4858" y="2358236"/>
            <a:ext cx="299239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University of Manchester:</a:t>
            </a:r>
          </a:p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Oznur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METE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34857" y="2996696"/>
            <a:ext cx="286882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Triumf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Victor VERZILOV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47601" y="4235770"/>
            <a:ext cx="4330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AWAKE Collaboration</a:t>
            </a:r>
          </a:p>
          <a:p>
            <a:r>
              <a:rPr lang="en-US" sz="2000" b="1" dirty="0" smtClean="0"/>
              <a:t>CERN colleagues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16468" y="2005512"/>
            <a:ext cx="24713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2E75B6"/>
                </a:solidFill>
              </a:rPr>
              <a:t>Valentin </a:t>
            </a:r>
            <a:r>
              <a:rPr lang="en-GB" dirty="0">
                <a:solidFill>
                  <a:srgbClr val="2E75B6"/>
                </a:solidFill>
              </a:rPr>
              <a:t>FEDOSSEEV</a:t>
            </a:r>
          </a:p>
          <a:p>
            <a:r>
              <a:rPr lang="en-GB" dirty="0">
                <a:solidFill>
                  <a:srgbClr val="2E75B6"/>
                </a:solidFill>
              </a:rPr>
              <a:t>Florence FRIEBEL</a:t>
            </a:r>
          </a:p>
          <a:p>
            <a:r>
              <a:rPr lang="en-GB" dirty="0" err="1">
                <a:solidFill>
                  <a:srgbClr val="2E75B6"/>
                </a:solidFill>
              </a:rPr>
              <a:t>Frédéric</a:t>
            </a:r>
            <a:r>
              <a:rPr lang="en-GB" dirty="0">
                <a:solidFill>
                  <a:srgbClr val="2E75B6"/>
                </a:solidFill>
              </a:rPr>
              <a:t> GALLEAZZI</a:t>
            </a:r>
          </a:p>
          <a:p>
            <a:r>
              <a:rPr lang="en-GB" dirty="0">
                <a:solidFill>
                  <a:srgbClr val="2E75B6"/>
                </a:solidFill>
              </a:rPr>
              <a:t>Edda GSCHWENDTNER</a:t>
            </a:r>
          </a:p>
          <a:p>
            <a:r>
              <a:rPr lang="en-GB" dirty="0">
                <a:solidFill>
                  <a:srgbClr val="2E75B6"/>
                </a:solidFill>
              </a:rPr>
              <a:t>Lars </a:t>
            </a:r>
            <a:r>
              <a:rPr lang="en-GB" dirty="0" smtClean="0">
                <a:solidFill>
                  <a:srgbClr val="2E75B6"/>
                </a:solidFill>
              </a:rPr>
              <a:t>JENSEN</a:t>
            </a:r>
          </a:p>
          <a:p>
            <a:r>
              <a:rPr lang="en-GB" dirty="0" smtClean="0">
                <a:solidFill>
                  <a:srgbClr val="2E75B6"/>
                </a:solidFill>
              </a:rPr>
              <a:t>Lucia MARICALVA</a:t>
            </a:r>
            <a:endParaRPr lang="en-GB" dirty="0">
              <a:solidFill>
                <a:srgbClr val="2E75B6"/>
              </a:solidFill>
            </a:endParaRPr>
          </a:p>
          <a:p>
            <a:r>
              <a:rPr lang="en-GB" dirty="0">
                <a:solidFill>
                  <a:srgbClr val="2E75B6"/>
                </a:solidFill>
              </a:rPr>
              <a:t>Stefano MAZZONI</a:t>
            </a:r>
          </a:p>
          <a:p>
            <a:r>
              <a:rPr lang="en-GB" dirty="0">
                <a:solidFill>
                  <a:srgbClr val="2E75B6"/>
                </a:solidFill>
              </a:rPr>
              <a:t>Ans PARDONS</a:t>
            </a:r>
          </a:p>
          <a:p>
            <a:r>
              <a:rPr lang="en-GB" dirty="0">
                <a:solidFill>
                  <a:srgbClr val="2E75B6"/>
                </a:solidFill>
              </a:rPr>
              <a:t>Janet </a:t>
            </a:r>
            <a:r>
              <a:rPr lang="en-GB" dirty="0" smtClean="0">
                <a:solidFill>
                  <a:srgbClr val="2E75B6"/>
                </a:solidFill>
              </a:rPr>
              <a:t>SCHMIDT</a:t>
            </a:r>
          </a:p>
          <a:p>
            <a:r>
              <a:rPr lang="en-GB" dirty="0" smtClean="0">
                <a:solidFill>
                  <a:srgbClr val="2E75B6"/>
                </a:solidFill>
              </a:rPr>
              <a:t>Lars SOBY</a:t>
            </a:r>
            <a:endParaRPr lang="en-GB" dirty="0">
              <a:solidFill>
                <a:srgbClr val="2E75B6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00" y="5297011"/>
            <a:ext cx="1800000" cy="4945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04" y="5150222"/>
            <a:ext cx="1747572" cy="10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278" y="5110222"/>
            <a:ext cx="2586978" cy="1080000"/>
          </a:xfrm>
          <a:prstGeom prst="rect">
            <a:avLst/>
          </a:prstGeom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4" y="5064951"/>
            <a:ext cx="1905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34857" y="3581818"/>
            <a:ext cx="286882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UCL:</a:t>
            </a:r>
            <a:endParaRPr lang="en-US" sz="2000" b="1" dirty="0"/>
          </a:p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Fearghus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KEEBLE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0" name="Picture 6" descr="Résultat de recherche d'images pour &quot;ucl london logo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43" y="5162795"/>
            <a:ext cx="2604790" cy="76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46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3</a:t>
            </a:fld>
            <a:endParaRPr lang="en-GB">
              <a:cs typeface="Arial" panose="020B0604020202020204" pitchFamily="34" charset="0"/>
            </a:endParaRP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0785021" cy="365125"/>
          </a:xfrm>
        </p:spPr>
        <p:txBody>
          <a:bodyPr/>
          <a:lstStyle/>
          <a:p>
            <a:r>
              <a:rPr lang="en-GB" smtClean="0">
                <a:cs typeface="Arial" panose="020B0604020202020204" pitchFamily="34" charset="0"/>
              </a:rPr>
              <a:t>EAAC, Isola d’Elba, 24-30 September 2017, WG1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48293" y="2606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Motivations</a:t>
            </a:r>
            <a:endParaRPr lang="en-US" altLang="en-US" sz="5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graphicFrame>
        <p:nvGraphicFramePr>
          <p:cNvPr id="8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288810"/>
              </p:ext>
            </p:extLst>
          </p:nvPr>
        </p:nvGraphicFramePr>
        <p:xfrm>
          <a:off x="834263" y="926292"/>
          <a:ext cx="10639714" cy="2757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CorelDRAW" r:id="rId6" imgW="3608976" imgH="934632" progId="CorelDraw.Graphic.17">
                  <p:embed/>
                </p:oleObj>
              </mc:Choice>
              <mc:Fallback>
                <p:oleObj name="CorelDRAW" r:id="rId6" imgW="3608976" imgH="934632" progId="CorelDraw.Graphic.17">
                  <p:embed/>
                  <p:pic>
                    <p:nvPicPr>
                      <p:cNvPr id="3" name="Объект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263" y="926292"/>
                        <a:ext cx="10639714" cy="2757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58749" y="6113192"/>
            <a:ext cx="65166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+mn-lt"/>
              </a:rPr>
              <a:t>presented by </a:t>
            </a:r>
            <a:r>
              <a:rPr lang="en-US" altLang="ru-RU" sz="1400" dirty="0" err="1">
                <a:latin typeface="+mn-lt"/>
              </a:rPr>
              <a:t>K.Lotov</a:t>
            </a:r>
            <a:r>
              <a:rPr lang="en-US" altLang="ru-RU" sz="1400" dirty="0">
                <a:latin typeface="+mn-lt"/>
              </a:rPr>
              <a:t> at 11th AWAKE Physics Board Meeting, CERN 26.06.2015</a:t>
            </a:r>
            <a:endParaRPr lang="ru-RU" altLang="ru-RU" sz="1400" dirty="0">
              <a:latin typeface="+mn-lt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205" y="3861690"/>
            <a:ext cx="5424462" cy="2316318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5745065" y="1764417"/>
            <a:ext cx="2133600" cy="7349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/>
          <p:cNvCxnSpPr/>
          <p:nvPr/>
        </p:nvCxnSpPr>
        <p:spPr>
          <a:xfrm>
            <a:off x="5958840" y="2346960"/>
            <a:ext cx="3428827" cy="15147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3993556" y="2373287"/>
            <a:ext cx="3673168" cy="14884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7982190" y="3896560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Preliminary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4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4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The AWAKE Experiment</a:t>
            </a:r>
            <a:endParaRPr lang="en-US" alt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20000" cy="365125"/>
          </a:xfrm>
        </p:spPr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9" t="6940" r="8423" b="28107"/>
          <a:stretch/>
        </p:blipFill>
        <p:spPr>
          <a:xfrm>
            <a:off x="521547" y="3048000"/>
            <a:ext cx="4812147" cy="3308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19900" y="873478"/>
            <a:ext cx="2543175" cy="279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769" r="5096" b="3638"/>
          <a:stretch/>
        </p:blipFill>
        <p:spPr>
          <a:xfrm>
            <a:off x="1518726" y="742566"/>
            <a:ext cx="9580385" cy="56102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407631">
            <a:off x="2793279" y="1089708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Laser room</a:t>
            </a:r>
          </a:p>
          <a:p>
            <a:endParaRPr lang="en-GB" i="1" dirty="0"/>
          </a:p>
        </p:txBody>
      </p:sp>
      <p:sp>
        <p:nvSpPr>
          <p:cNvPr id="28" name="TextBox 27"/>
          <p:cNvSpPr txBox="1"/>
          <p:nvPr/>
        </p:nvSpPr>
        <p:spPr>
          <a:xfrm rot="1352894">
            <a:off x="6806938" y="2719959"/>
            <a:ext cx="94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Klystron</a:t>
            </a:r>
            <a:endParaRPr lang="en-GB" i="1" dirty="0"/>
          </a:p>
        </p:txBody>
      </p:sp>
      <p:sp>
        <p:nvSpPr>
          <p:cNvPr id="29" name="TextBox 28"/>
          <p:cNvSpPr txBox="1"/>
          <p:nvPr/>
        </p:nvSpPr>
        <p:spPr>
          <a:xfrm rot="1494988">
            <a:off x="1773689" y="2131411"/>
            <a:ext cx="1800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Proton beam-line</a:t>
            </a:r>
            <a:endParaRPr lang="en-GB" i="1" dirty="0"/>
          </a:p>
        </p:txBody>
      </p:sp>
      <p:sp>
        <p:nvSpPr>
          <p:cNvPr id="30" name="TextBox 29"/>
          <p:cNvSpPr txBox="1"/>
          <p:nvPr/>
        </p:nvSpPr>
        <p:spPr>
          <a:xfrm rot="1430814">
            <a:off x="4094386" y="2802279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Electron beam-line</a:t>
            </a:r>
            <a:endParaRPr lang="en-GB" i="1" dirty="0"/>
          </a:p>
        </p:txBody>
      </p:sp>
      <p:sp>
        <p:nvSpPr>
          <p:cNvPr id="31" name="TextBox 30"/>
          <p:cNvSpPr txBox="1"/>
          <p:nvPr/>
        </p:nvSpPr>
        <p:spPr>
          <a:xfrm rot="1430814">
            <a:off x="7358490" y="4616756"/>
            <a:ext cx="1229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Plasma cell</a:t>
            </a:r>
            <a:endParaRPr lang="en-GB" i="1" dirty="0"/>
          </a:p>
        </p:txBody>
      </p:sp>
      <p:sp>
        <p:nvSpPr>
          <p:cNvPr id="32" name="TextBox 31"/>
          <p:cNvSpPr txBox="1"/>
          <p:nvPr/>
        </p:nvSpPr>
        <p:spPr>
          <a:xfrm rot="21211729">
            <a:off x="6085527" y="241400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/>
              <a:t>e- </a:t>
            </a:r>
          </a:p>
        </p:txBody>
      </p:sp>
      <p:sp>
        <p:nvSpPr>
          <p:cNvPr id="2" name="Ellipse 1"/>
          <p:cNvSpPr/>
          <p:nvPr/>
        </p:nvSpPr>
        <p:spPr>
          <a:xfrm>
            <a:off x="3124200" y="3992782"/>
            <a:ext cx="1828800" cy="6813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0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5</a:t>
            </a:fld>
            <a:endParaRPr lang="en-GB">
              <a:cs typeface="Arial" panose="020B0604020202020204" pitchFamily="34" charset="0"/>
            </a:endParaRP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0785021" cy="365125"/>
          </a:xfrm>
        </p:spPr>
        <p:txBody>
          <a:bodyPr/>
          <a:lstStyle/>
          <a:p>
            <a:r>
              <a:rPr lang="en-GB" dirty="0" smtClean="0">
                <a:cs typeface="Arial" panose="020B0604020202020204" pitchFamily="34" charset="0"/>
              </a:rPr>
              <a:t>EAAC, Isola d’Elba, 24-30 September 2017, WG1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48293" y="2606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Awake electron beam</a:t>
            </a:r>
            <a:endParaRPr lang="en-US" altLang="en-US" sz="5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495870"/>
              </p:ext>
            </p:extLst>
          </p:nvPr>
        </p:nvGraphicFramePr>
        <p:xfrm>
          <a:off x="1075764" y="1383024"/>
          <a:ext cx="6734175" cy="4086231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492537">
                  <a:extLst>
                    <a:ext uri="{9D8B030D-6E8A-4147-A177-3AD203B41FA5}">
                      <a16:colId xmlns="" xmlns:a16="http://schemas.microsoft.com/office/drawing/2014/main" val="1916589267"/>
                    </a:ext>
                  </a:extLst>
                </a:gridCol>
                <a:gridCol w="2241638">
                  <a:extLst>
                    <a:ext uri="{9D8B030D-6E8A-4147-A177-3AD203B41FA5}">
                      <a16:colId xmlns="" xmlns:a16="http://schemas.microsoft.com/office/drawing/2014/main" val="2128048655"/>
                    </a:ext>
                  </a:extLst>
                </a:gridCol>
              </a:tblGrid>
              <a:tr h="42203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Parameters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Values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33005578"/>
                  </a:ext>
                </a:extLst>
              </a:tr>
              <a:tr h="40712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Beam Energy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16 </a:t>
                      </a:r>
                      <a:r>
                        <a:rPr lang="en-US" sz="1800" dirty="0">
                          <a:effectLst/>
                        </a:rPr>
                        <a:t>MeV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94788477"/>
                  </a:ext>
                </a:extLst>
              </a:tr>
              <a:tr h="41330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Energy Spread (rms)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0.5 %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30636478"/>
                  </a:ext>
                </a:extLst>
              </a:tr>
              <a:tr h="41330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Bunch </a:t>
                      </a:r>
                      <a:r>
                        <a:rPr lang="en-US" sz="1800" b="1" dirty="0" smtClean="0">
                          <a:effectLst/>
                        </a:rPr>
                        <a:t>Length</a:t>
                      </a:r>
                      <a:r>
                        <a:rPr lang="en-GB" sz="1800" b="1" u="none" kern="800" dirty="0" smtClean="0">
                          <a:effectLst/>
                        </a:rPr>
                        <a:t> (</a:t>
                      </a:r>
                      <a:r>
                        <a:rPr lang="el-GR" sz="1800" b="1" u="none" kern="800" dirty="0" smtClean="0">
                          <a:effectLst/>
                        </a:rPr>
                        <a:t>σ</a:t>
                      </a:r>
                      <a:r>
                        <a:rPr lang="fr-FR" sz="1800" b="1" u="none" kern="800" dirty="0" smtClean="0">
                          <a:effectLst/>
                        </a:rPr>
                        <a:t>)</a:t>
                      </a:r>
                      <a:endParaRPr lang="en-US" sz="1800" b="1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 ps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04315405"/>
                  </a:ext>
                </a:extLst>
              </a:tr>
              <a:tr h="41330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Synchronisation (laser/RF)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0.1 </a:t>
                      </a:r>
                      <a:r>
                        <a:rPr lang="en-US" sz="1800" dirty="0" err="1">
                          <a:effectLst/>
                        </a:rPr>
                        <a:t>ps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55385700"/>
                  </a:ext>
                </a:extLst>
              </a:tr>
              <a:tr h="36394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Synchronization </a:t>
                      </a:r>
                      <a:r>
                        <a:rPr lang="en-US" sz="1800" dirty="0">
                          <a:effectLst/>
                        </a:rPr>
                        <a:t>to experiment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0.1 </a:t>
                      </a:r>
                      <a:r>
                        <a:rPr lang="en-US" sz="1800" dirty="0" err="1">
                          <a:effectLst/>
                        </a:rPr>
                        <a:t>ps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67550405"/>
                  </a:ext>
                </a:extLst>
              </a:tr>
              <a:tr h="41330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Repetition Rate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 Hz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19887099"/>
                  </a:ext>
                </a:extLst>
              </a:tr>
              <a:tr h="41330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Spot Size (rms)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250 µm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42565777"/>
                  </a:ext>
                </a:extLst>
              </a:tr>
              <a:tr h="41330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Normalised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Emittance (rms)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 mm mrad</a:t>
                      </a:r>
                      <a:endParaRPr lang="en-US" sz="18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69789410"/>
                  </a:ext>
                </a:extLst>
              </a:tr>
              <a:tr h="41330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Bunch Charge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0.2 </a:t>
                      </a:r>
                      <a:r>
                        <a:rPr lang="en-US" sz="1800" dirty="0" err="1">
                          <a:effectLst/>
                        </a:rPr>
                        <a:t>nC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26471501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8380639" y="1365882"/>
            <a:ext cx="32031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0" dirty="0" err="1" smtClean="0">
                <a:latin typeface="Calii"/>
              </a:rPr>
              <a:t>From</a:t>
            </a:r>
            <a:r>
              <a:rPr lang="fr-FR" sz="2000" i="0" dirty="0" smtClean="0">
                <a:latin typeface="Calii"/>
              </a:rPr>
              <a:t> a photo </a:t>
            </a:r>
            <a:r>
              <a:rPr lang="fr-FR" sz="2000" i="0" dirty="0" err="1" smtClean="0">
                <a:latin typeface="Calii"/>
              </a:rPr>
              <a:t>injector</a:t>
            </a:r>
            <a:r>
              <a:rPr lang="fr-FR" sz="2000" i="0" dirty="0" smtClean="0">
                <a:latin typeface="Calii"/>
              </a:rPr>
              <a:t> </a:t>
            </a:r>
            <a:r>
              <a:rPr lang="fr-FR" sz="2000" i="0" dirty="0" err="1" smtClean="0">
                <a:latin typeface="Calii"/>
              </a:rPr>
              <a:t>with</a:t>
            </a:r>
            <a:r>
              <a:rPr lang="fr-FR" sz="2000" i="0" dirty="0" smtClean="0">
                <a:latin typeface="Calii"/>
              </a:rPr>
              <a:t>:</a:t>
            </a:r>
            <a:endParaRPr lang="fr-FR" sz="2000" dirty="0" smtClean="0">
              <a:latin typeface="Cali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i="0" dirty="0" smtClean="0">
                <a:latin typeface="Calii"/>
              </a:rPr>
              <a:t>Cs</a:t>
            </a:r>
            <a:r>
              <a:rPr lang="fr-FR" sz="2000" i="0" baseline="-25000" dirty="0" smtClean="0">
                <a:latin typeface="Calii"/>
              </a:rPr>
              <a:t>2</a:t>
            </a:r>
            <a:r>
              <a:rPr lang="fr-FR" sz="2000" i="0" dirty="0" smtClean="0">
                <a:latin typeface="Calii"/>
              </a:rPr>
              <a:t>Te cathode</a:t>
            </a:r>
            <a:endParaRPr lang="fr-FR" sz="2000" dirty="0" smtClean="0">
              <a:latin typeface="Cali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i="0" dirty="0" smtClean="0">
                <a:latin typeface="Calii"/>
              </a:rPr>
              <a:t>QE = 12 %</a:t>
            </a:r>
            <a:endParaRPr lang="fr-FR" sz="2000" dirty="0" smtClean="0">
              <a:latin typeface="Cali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i="0" dirty="0" err="1" smtClean="0">
                <a:latin typeface="Calii"/>
              </a:rPr>
              <a:t>Φ</a:t>
            </a:r>
            <a:r>
              <a:rPr lang="fr-FR" sz="2000" baseline="-25000" dirty="0" err="1">
                <a:latin typeface="Calii"/>
              </a:rPr>
              <a:t>w</a:t>
            </a:r>
            <a:r>
              <a:rPr lang="fr-FR" sz="2000" i="0" dirty="0" smtClean="0">
                <a:latin typeface="Calii"/>
              </a:rPr>
              <a:t> = 4.66 eV</a:t>
            </a:r>
            <a:endParaRPr lang="fr-FR" sz="2000" dirty="0">
              <a:latin typeface="Calii"/>
            </a:endParaRPr>
          </a:p>
        </p:txBody>
      </p:sp>
    </p:spTree>
    <p:extLst>
      <p:ext uri="{BB962C8B-B14F-4D97-AF65-F5344CB8AC3E}">
        <p14:creationId xmlns:p14="http://schemas.microsoft.com/office/powerpoint/2010/main" val="9511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85" y="838027"/>
            <a:ext cx="6218402" cy="56296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98280" y="1460987"/>
            <a:ext cx="3089713" cy="934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52254"/>
              </p:ext>
            </p:extLst>
          </p:nvPr>
        </p:nvGraphicFramePr>
        <p:xfrm>
          <a:off x="5363935" y="1365038"/>
          <a:ext cx="6759249" cy="20116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239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93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852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90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Instrument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How many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Resolution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Who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92052011"/>
                  </a:ext>
                </a:extLst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6</a:t>
            </a:fld>
            <a:endParaRPr lang="en-GB">
              <a:cs typeface="Arial" panose="020B0604020202020204" pitchFamily="34" charset="0"/>
            </a:endParaRP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0785021" cy="365125"/>
          </a:xfrm>
        </p:spPr>
        <p:txBody>
          <a:bodyPr/>
          <a:lstStyle/>
          <a:p>
            <a:r>
              <a:rPr lang="en-GB" dirty="0" smtClean="0">
                <a:cs typeface="Arial" panose="020B0604020202020204" pitchFamily="34" charset="0"/>
              </a:rPr>
              <a:t>EAAC, Isola d’Elba, 24-30 September 2017, WG1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48293" y="2606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Electron line and instruments</a:t>
            </a:r>
            <a:endParaRPr lang="en-US" altLang="en-US" sz="5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24321" y="3444789"/>
            <a:ext cx="862393" cy="643137"/>
            <a:chOff x="4798030" y="3125428"/>
            <a:chExt cx="862393" cy="643137"/>
          </a:xfrm>
        </p:grpSpPr>
        <p:sp>
          <p:nvSpPr>
            <p:cNvPr id="15" name="Oval 14"/>
            <p:cNvSpPr/>
            <p:nvPr/>
          </p:nvSpPr>
          <p:spPr>
            <a:xfrm rot="19953028">
              <a:off x="4798030" y="3125428"/>
              <a:ext cx="634170" cy="179524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  <a:effectLst>
              <a:glow>
                <a:schemeClr val="accent1">
                  <a:tint val="30000"/>
                  <a:shade val="95000"/>
                  <a:satMod val="30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 rot="20229678">
              <a:off x="5026253" y="3589041"/>
              <a:ext cx="634170" cy="179524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  <a:effectLst>
              <a:glow>
                <a:schemeClr val="accent1">
                  <a:tint val="30000"/>
                  <a:shade val="95000"/>
                  <a:satMod val="30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00063" y="3001583"/>
            <a:ext cx="1356854" cy="2404961"/>
            <a:chOff x="4809221" y="2795640"/>
            <a:chExt cx="1356854" cy="2404961"/>
          </a:xfrm>
        </p:grpSpPr>
        <p:sp>
          <p:nvSpPr>
            <p:cNvPr id="21" name="Oval 20"/>
            <p:cNvSpPr/>
            <p:nvPr/>
          </p:nvSpPr>
          <p:spPr>
            <a:xfrm rot="19865815">
              <a:off x="4809221" y="2795640"/>
              <a:ext cx="268950" cy="11147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glow>
                <a:schemeClr val="accent1">
                  <a:tint val="30000"/>
                  <a:shade val="95000"/>
                  <a:satMod val="30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 rot="19865815">
              <a:off x="4867462" y="2917474"/>
              <a:ext cx="268950" cy="11147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glow>
                <a:schemeClr val="accent1">
                  <a:tint val="30000"/>
                  <a:shade val="95000"/>
                  <a:satMod val="30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 rot="19865815">
              <a:off x="4933560" y="3046270"/>
              <a:ext cx="268950" cy="11147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glow>
                <a:schemeClr val="accent1">
                  <a:tint val="30000"/>
                  <a:shade val="95000"/>
                  <a:satMod val="30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 rot="19865815">
              <a:off x="5625848" y="4495681"/>
              <a:ext cx="268950" cy="1013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glow>
                <a:schemeClr val="accent1">
                  <a:tint val="30000"/>
                  <a:shade val="95000"/>
                  <a:satMod val="30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 rot="19865815">
              <a:off x="5292432" y="3822183"/>
              <a:ext cx="268950" cy="1013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glow>
                <a:schemeClr val="accent1">
                  <a:tint val="30000"/>
                  <a:shade val="95000"/>
                  <a:satMod val="30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 rot="19865815">
              <a:off x="5466457" y="4161761"/>
              <a:ext cx="268950" cy="11147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glow>
                <a:schemeClr val="accent1">
                  <a:tint val="30000"/>
                  <a:shade val="95000"/>
                  <a:satMod val="30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 rot="19615265">
              <a:off x="5897125" y="5089131"/>
              <a:ext cx="268950" cy="11147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glow>
                <a:schemeClr val="accent1">
                  <a:tint val="30000"/>
                  <a:shade val="95000"/>
                  <a:satMod val="30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Oval 28"/>
          <p:cNvSpPr/>
          <p:nvPr/>
        </p:nvSpPr>
        <p:spPr>
          <a:xfrm rot="19865815">
            <a:off x="3116248" y="4117811"/>
            <a:ext cx="295845" cy="111470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>
            <a:glow>
              <a:schemeClr val="accent1">
                <a:tint val="30000"/>
                <a:shade val="95000"/>
                <a:satMod val="30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 rot="20049010">
            <a:off x="2155543" y="2220881"/>
            <a:ext cx="433147" cy="262841"/>
          </a:xfrm>
          <a:prstGeom prst="ellipse">
            <a:avLst/>
          </a:prstGeom>
          <a:noFill/>
          <a:ln w="19050">
            <a:solidFill>
              <a:srgbClr val="00CCFF"/>
            </a:solidFill>
          </a:ln>
          <a:effectLst>
            <a:glow>
              <a:schemeClr val="accent1">
                <a:tint val="30000"/>
                <a:shade val="95000"/>
                <a:satMod val="30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190446" y="1958005"/>
            <a:ext cx="6659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  BPMs                                                   7                         50 um                        </a:t>
            </a:r>
            <a:r>
              <a:rPr lang="en-GB" sz="1600" dirty="0" err="1" smtClean="0">
                <a:solidFill>
                  <a:srgbClr val="FF0000"/>
                </a:solidFill>
              </a:rPr>
              <a:t>Triumf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47748" y="2279443"/>
            <a:ext cx="640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0B050"/>
                </a:solidFill>
              </a:rPr>
              <a:t>Faraday </a:t>
            </a:r>
            <a:r>
              <a:rPr lang="en-GB" sz="1600" dirty="0" smtClean="0">
                <a:solidFill>
                  <a:srgbClr val="00B050"/>
                </a:solidFill>
              </a:rPr>
              <a:t>Cup                                       1                         10 </a:t>
            </a:r>
            <a:r>
              <a:rPr lang="en-GB" sz="1600" dirty="0" err="1" smtClean="0">
                <a:solidFill>
                  <a:srgbClr val="00B050"/>
                </a:solidFill>
              </a:rPr>
              <a:t>pC</a:t>
            </a:r>
            <a:r>
              <a:rPr lang="en-GB" sz="1600" dirty="0" smtClean="0">
                <a:solidFill>
                  <a:srgbClr val="00B050"/>
                </a:solidFill>
              </a:rPr>
              <a:t>                         </a:t>
            </a:r>
            <a:r>
              <a:rPr lang="en-GB" sz="1600" dirty="0" err="1" smtClean="0">
                <a:solidFill>
                  <a:srgbClr val="00B050"/>
                </a:solidFill>
              </a:rPr>
              <a:t>Triumf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25013" y="2603107"/>
            <a:ext cx="6723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00CCFF"/>
                </a:solidFill>
              </a:rPr>
              <a:t>Pepper-pot                                         1                    &lt; mm.mrad                Manchester</a:t>
            </a:r>
            <a:endParaRPr lang="en-GB" sz="1600" dirty="0">
              <a:solidFill>
                <a:srgbClr val="00CC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7535" y="1620234"/>
            <a:ext cx="6435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7030A0"/>
                </a:solidFill>
              </a:rPr>
              <a:t>BTVs </a:t>
            </a:r>
            <a:r>
              <a:rPr lang="en-GB" sz="1600" dirty="0">
                <a:solidFill>
                  <a:srgbClr val="7030A0"/>
                </a:solidFill>
              </a:rPr>
              <a:t>for transverse </a:t>
            </a:r>
            <a:r>
              <a:rPr lang="en-GB" sz="1600" dirty="0" smtClean="0">
                <a:solidFill>
                  <a:srgbClr val="7030A0"/>
                </a:solidFill>
              </a:rPr>
              <a:t>profile              2                      ~20 um                         CERN  </a:t>
            </a:r>
            <a:endParaRPr lang="en-GB" sz="1600" dirty="0">
              <a:solidFill>
                <a:srgbClr val="7030A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25012" y="2959354"/>
            <a:ext cx="6445226" cy="423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</a:rPr>
              <a:t>FCT                                                       1                         10 </a:t>
            </a:r>
            <a:r>
              <a:rPr lang="en-GB" sz="1600" dirty="0" err="1" smtClean="0">
                <a:solidFill>
                  <a:schemeClr val="accent2">
                    <a:lumMod val="50000"/>
                  </a:schemeClr>
                </a:solidFill>
              </a:rPr>
              <a:t>pC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CERN</a:t>
            </a:r>
            <a:endParaRPr lang="en-GB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20049010">
            <a:off x="2050765" y="1967118"/>
            <a:ext cx="433147" cy="262841"/>
          </a:xfrm>
          <a:prstGeom prst="ellipse">
            <a:avLst/>
          </a:prstGeom>
          <a:noFill/>
          <a:ln w="19050">
            <a:solidFill>
              <a:srgbClr val="843C0C"/>
            </a:solidFill>
          </a:ln>
          <a:effectLst>
            <a:glow>
              <a:schemeClr val="accent1">
                <a:tint val="30000"/>
                <a:shade val="95000"/>
                <a:satMod val="30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047707" y="3496241"/>
            <a:ext cx="178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a spectrometer</a:t>
            </a:r>
            <a:endParaRPr lang="en-US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39903" y="6004560"/>
            <a:ext cx="2349972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71681" y="5581035"/>
            <a:ext cx="18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Proton </a:t>
            </a:r>
            <a:r>
              <a:rPr lang="fr-FR" dirty="0" err="1" smtClean="0">
                <a:solidFill>
                  <a:schemeClr val="accent1"/>
                </a:solidFill>
              </a:rPr>
              <a:t>beam</a:t>
            </a: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2104575" y="2633560"/>
            <a:ext cx="927071" cy="20093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623471" y="2894006"/>
            <a:ext cx="18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Electron </a:t>
            </a:r>
            <a:r>
              <a:rPr lang="fr-FR" dirty="0" err="1" smtClean="0">
                <a:solidFill>
                  <a:srgbClr val="FF0000"/>
                </a:solidFill>
              </a:rPr>
              <a:t>beam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419725" y="6156960"/>
            <a:ext cx="2163026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219992" y="2108121"/>
            <a:ext cx="1899920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419725" y="2108121"/>
            <a:ext cx="0" cy="404883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7882" y="1314314"/>
            <a:ext cx="1263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accent6"/>
                </a:solidFill>
              </a:rPr>
              <a:t>Laser </a:t>
            </a:r>
            <a:r>
              <a:rPr lang="fr-FR" dirty="0" err="1">
                <a:solidFill>
                  <a:schemeClr val="accent6"/>
                </a:solidFill>
              </a:rPr>
              <a:t>beam</a:t>
            </a:r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9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28" grpId="0"/>
      <p:bldP spid="30" grpId="0"/>
      <p:bldP spid="32" grpId="0"/>
      <p:bldP spid="19" grpId="0"/>
      <p:bldP spid="34" grpId="0"/>
      <p:bldP spid="35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7</a:t>
            </a:fld>
            <a:endParaRPr lang="en-GB">
              <a:cs typeface="Arial" panose="020B0604020202020204" pitchFamily="34" charset="0"/>
            </a:endParaRP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0785021" cy="365125"/>
          </a:xfrm>
        </p:spPr>
        <p:txBody>
          <a:bodyPr/>
          <a:lstStyle/>
          <a:p>
            <a:r>
              <a:rPr lang="en-GB" dirty="0" smtClean="0">
                <a:cs typeface="Arial" panose="020B0604020202020204" pitchFamily="34" charset="0"/>
              </a:rPr>
              <a:t>EAAC, Isola d’Elba, 24-30 September 2017, WG1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48293" y="2606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Electron beam dynamics</a:t>
            </a:r>
            <a:endParaRPr lang="en-US" altLang="en-US" sz="5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36" name="TextBox 1"/>
          <p:cNvSpPr txBox="1"/>
          <p:nvPr/>
        </p:nvSpPr>
        <p:spPr>
          <a:xfrm>
            <a:off x="2672539" y="1143751"/>
            <a:ext cx="811248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Parmela</a:t>
            </a:r>
            <a:r>
              <a:rPr lang="en-GB" sz="2000" dirty="0"/>
              <a:t> simulation with r= 0.5mm, E=100 MV/m, Q=0.2 </a:t>
            </a:r>
            <a:r>
              <a:rPr lang="en-GB" sz="2000" dirty="0" err="1"/>
              <a:t>nC</a:t>
            </a:r>
            <a:endParaRPr lang="en-GB" sz="2000" dirty="0"/>
          </a:p>
          <a:p>
            <a:endParaRPr lang="en-GB" dirty="0"/>
          </a:p>
          <a:p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en-GB" sz="2000" dirty="0">
                <a:sym typeface="Wingdings" panose="05000000000000000000" pitchFamily="2" charset="2"/>
              </a:rPr>
              <a:t> = 1.3 mm </a:t>
            </a:r>
            <a:r>
              <a:rPr lang="en-GB" sz="2000" dirty="0" err="1">
                <a:sym typeface="Wingdings" panose="05000000000000000000" pitchFamily="2" charset="2"/>
              </a:rPr>
              <a:t>mrad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endParaRPr lang="en-GB" sz="2000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57" y="2153167"/>
            <a:ext cx="5571534" cy="417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30" y="2209836"/>
            <a:ext cx="5493939" cy="412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57101" y="3999575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(cm)</a:t>
            </a:r>
            <a:endParaRPr lang="fr-FR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3657101" y="5944199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(cm)</a:t>
            </a:r>
            <a:endParaRPr lang="fr-FR" sz="1400" dirty="0"/>
          </a:p>
        </p:txBody>
      </p:sp>
      <p:sp>
        <p:nvSpPr>
          <p:cNvPr id="40" name="ZoneTexte 39"/>
          <p:cNvSpPr txBox="1"/>
          <p:nvPr/>
        </p:nvSpPr>
        <p:spPr>
          <a:xfrm>
            <a:off x="9011278" y="3981287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(cm)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9011278" y="5925911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(cm)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8995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8</a:t>
            </a:fld>
            <a:endParaRPr lang="en-GB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Electron line</a:t>
            </a:r>
            <a:endParaRPr lang="en-US" altLang="en-US" sz="5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92857" y="983856"/>
            <a:ext cx="9878526" cy="5345551"/>
            <a:chOff x="239903" y="997353"/>
            <a:chExt cx="9878526" cy="534555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03" y="997353"/>
              <a:ext cx="9878526" cy="53455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6028977" y="1120334"/>
              <a:ext cx="1173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Laser line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338228" y="1635088"/>
              <a:ext cx="212557" cy="753461"/>
            </a:xfrm>
            <a:prstGeom prst="straightConnector1">
              <a:avLst/>
            </a:prstGeom>
            <a:ln w="28575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011819" y="1630079"/>
              <a:ext cx="17990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Electron source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Left Brace 16"/>
            <p:cNvSpPr/>
            <p:nvPr/>
          </p:nvSpPr>
          <p:spPr>
            <a:xfrm rot="5400000">
              <a:off x="7501993" y="765762"/>
              <a:ext cx="481299" cy="3478749"/>
            </a:xfrm>
            <a:prstGeom prst="leftBrac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e 18"/>
            <p:cNvSpPr/>
            <p:nvPr/>
          </p:nvSpPr>
          <p:spPr>
            <a:xfrm rot="5400000">
              <a:off x="4187602" y="915588"/>
              <a:ext cx="481299" cy="3150032"/>
            </a:xfrm>
            <a:prstGeom prst="leftBrac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73115" y="1553199"/>
              <a:ext cx="3150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Diagnostics and booster structure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8816" y="1462301"/>
              <a:ext cx="2336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Transfer line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3" name="Left Brace 22"/>
            <p:cNvSpPr/>
            <p:nvPr/>
          </p:nvSpPr>
          <p:spPr>
            <a:xfrm rot="6124803">
              <a:off x="1517390" y="1097596"/>
              <a:ext cx="481299" cy="2336716"/>
            </a:xfrm>
            <a:prstGeom prst="leftBrac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883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Kévin PEPITONE CERN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EAAC, Isola d’Elba, 24-30 September 2017, WG1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9</a:t>
            </a:fld>
            <a:endParaRPr lang="en-GB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Electron line</a:t>
            </a:r>
            <a:endParaRPr lang="en-US" altLang="en-US" sz="5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" y="923330"/>
            <a:ext cx="12009748" cy="5426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8002785" y="2103868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Laser line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458200" y="1316324"/>
            <a:ext cx="262890" cy="79466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75097" y="1002456"/>
            <a:ext cx="1441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Waveguides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533830" y="1409092"/>
            <a:ext cx="562169" cy="19679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266" y="991419"/>
            <a:ext cx="3965243" cy="5286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082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21788</TotalTime>
  <Words>834</Words>
  <Application>Microsoft Office PowerPoint</Application>
  <PresentationFormat>Grand écran</PresentationFormat>
  <Paragraphs>265</Paragraphs>
  <Slides>17</Slides>
  <Notes>15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Calii</vt:lpstr>
      <vt:lpstr>Cambria Math</vt:lpstr>
      <vt:lpstr>Symbol</vt:lpstr>
      <vt:lpstr>Times New Roman</vt:lpstr>
      <vt:lpstr>Verdana</vt:lpstr>
      <vt:lpstr>Wingdings</vt:lpstr>
      <vt:lpstr>Office Theme</vt:lpstr>
      <vt:lpstr>CorelDRAW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Pepitone</dc:creator>
  <cp:lastModifiedBy>-- K2V1N --</cp:lastModifiedBy>
  <cp:revision>277</cp:revision>
  <cp:lastPrinted>2015-09-25T07:19:20Z</cp:lastPrinted>
  <dcterms:created xsi:type="dcterms:W3CDTF">2015-03-04T13:38:49Z</dcterms:created>
  <dcterms:modified xsi:type="dcterms:W3CDTF">2017-09-27T16:37:23Z</dcterms:modified>
</cp:coreProperties>
</file>