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6" r:id="rId4"/>
    <p:sldId id="266" r:id="rId5"/>
    <p:sldId id="260" r:id="rId6"/>
    <p:sldId id="271" r:id="rId7"/>
    <p:sldId id="264" r:id="rId8"/>
    <p:sldId id="265" r:id="rId9"/>
    <p:sldId id="267" r:id="rId10"/>
    <p:sldId id="269" r:id="rId11"/>
    <p:sldId id="275" r:id="rId12"/>
    <p:sldId id="277" r:id="rId13"/>
    <p:sldId id="257" r:id="rId14"/>
    <p:sldId id="262" r:id="rId15"/>
    <p:sldId id="274" r:id="rId16"/>
    <p:sldId id="273" r:id="rId17"/>
    <p:sldId id="272" r:id="rId18"/>
    <p:sldId id="27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2A05-59C7-474B-92AD-FAC7668E09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8EB03-4F75-4487-8CE6-8EACE81E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8EB03-4F75-4487-8CE6-8EACE81E00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AFF1-2106-4B95-B88C-729410DCF51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4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3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0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5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D80C-878E-4FB2-BBD2-F6089EBB157E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4915-0E0A-4A85-9ACC-AE60A0080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ECLOUD12 conclusions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1752600"/>
          </a:xfrm>
        </p:spPr>
        <p:txBody>
          <a:bodyPr/>
          <a:lstStyle/>
          <a:p>
            <a:r>
              <a:rPr lang="en-US" dirty="0" smtClean="0"/>
              <a:t>Roberto </a:t>
            </a:r>
            <a:r>
              <a:rPr lang="en-US" dirty="0" err="1" smtClean="0"/>
              <a:t>Cimino</a:t>
            </a:r>
            <a:r>
              <a:rPr lang="en-US" dirty="0" smtClean="0"/>
              <a:t> &amp; Frank Zimmermann</a:t>
            </a:r>
          </a:p>
          <a:p>
            <a:r>
              <a:rPr lang="en-US" dirty="0" smtClean="0"/>
              <a:t>8 June 2012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8424936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23" y="17760"/>
            <a:ext cx="8229600" cy="1143000"/>
          </a:xfrm>
        </p:spPr>
        <p:txBody>
          <a:bodyPr/>
          <a:lstStyle/>
          <a:p>
            <a:r>
              <a:rPr lang="en-US" dirty="0" smtClean="0"/>
              <a:t>still many puzzles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55150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e.g.</a:t>
            </a:r>
          </a:p>
          <a:p>
            <a:r>
              <a:rPr lang="en-US" sz="3200" dirty="0" err="1" smtClean="0"/>
              <a:t>betatron</a:t>
            </a:r>
            <a:r>
              <a:rPr lang="en-US" sz="3200" dirty="0" smtClean="0"/>
              <a:t> sideband signal at </a:t>
            </a:r>
            <a:r>
              <a:rPr lang="en-US" sz="3200" dirty="0" err="1" smtClean="0"/>
              <a:t>Cesr</a:t>
            </a:r>
            <a:r>
              <a:rPr lang="en-US" sz="3200" dirty="0" err="1"/>
              <a:t>T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(different from KEKB and PETRA-3)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eam-size growth in PEP-II (unexpected plane)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</a:t>
            </a:r>
            <a:endParaRPr lang="en-US" sz="800" dirty="0"/>
          </a:p>
          <a:p>
            <a:r>
              <a:rPr lang="en-US" sz="3200" dirty="0"/>
              <a:t>c</a:t>
            </a:r>
            <a:r>
              <a:rPr lang="en-US" sz="3200" dirty="0" smtClean="0"/>
              <a:t>omplex incoherent effects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-cloud for e- beams (high energy photo-electrons</a:t>
            </a:r>
          </a:p>
          <a:p>
            <a:r>
              <a:rPr lang="en-US" sz="800" dirty="0" smtClean="0">
                <a:latin typeface="Symbol" pitchFamily="18" charset="2"/>
              </a:rPr>
              <a:t>  </a:t>
            </a:r>
            <a:endParaRPr lang="en-US" sz="800" dirty="0">
              <a:latin typeface="Symbol" pitchFamily="18" charset="2"/>
            </a:endParaRPr>
          </a:p>
          <a:p>
            <a:r>
              <a:rPr lang="en-US" sz="3200" dirty="0" err="1" smtClean="0">
                <a:latin typeface="Symbol" pitchFamily="18" charset="2"/>
              </a:rPr>
              <a:t>e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 (</a:t>
            </a:r>
            <a:r>
              <a:rPr lang="en-US" sz="3200" dirty="0" err="1" smtClean="0">
                <a:latin typeface="Symbol" pitchFamily="18" charset="2"/>
              </a:rPr>
              <a:t>d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) &amp; R for LHC Cu still open</a:t>
            </a:r>
            <a:endParaRPr lang="en-US" sz="3200" dirty="0"/>
          </a:p>
          <a:p>
            <a:r>
              <a:rPr lang="en-US" sz="800" dirty="0" smtClean="0"/>
              <a:t> 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tainless steel conditioning </a:t>
            </a:r>
            <a:r>
              <a:rPr lang="en-US" sz="3200" dirty="0" err="1" smtClean="0"/>
              <a:t>vs</a:t>
            </a:r>
            <a:r>
              <a:rPr lang="en-US" sz="3200" dirty="0" smtClean="0"/>
              <a:t> Cu conditioning</a:t>
            </a:r>
          </a:p>
          <a:p>
            <a:r>
              <a:rPr lang="en-US" sz="3200" dirty="0" smtClean="0"/>
              <a:t>	the same or different?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	if the same why coat the SPS (w/o LHC)?</a:t>
            </a:r>
            <a:endParaRPr lang="en-US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688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23" y="1776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open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3538" y="1124744"/>
            <a:ext cx="87377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e.g.</a:t>
            </a:r>
          </a:p>
          <a:p>
            <a:endParaRPr lang="en-US" sz="3200" dirty="0" smtClean="0"/>
          </a:p>
          <a:p>
            <a:r>
              <a:rPr lang="en-US" sz="3200" dirty="0"/>
              <a:t>c</a:t>
            </a:r>
            <a:r>
              <a:rPr lang="en-US" sz="3200" dirty="0" smtClean="0"/>
              <a:t>an SEY change over time scale of second during </a:t>
            </a:r>
          </a:p>
          <a:p>
            <a:r>
              <a:rPr lang="en-US" sz="3200" dirty="0" smtClean="0"/>
              <a:t>the accelerator cycle?</a:t>
            </a:r>
          </a:p>
          <a:p>
            <a:endParaRPr lang="en-US" sz="3200" dirty="0"/>
          </a:p>
          <a:p>
            <a:r>
              <a:rPr lang="en-US" sz="3200" dirty="0"/>
              <a:t>c</a:t>
            </a:r>
            <a:r>
              <a:rPr lang="en-US" sz="3200" dirty="0" smtClean="0"/>
              <a:t>an we speed up surface conditioning by controlled</a:t>
            </a:r>
          </a:p>
          <a:p>
            <a:r>
              <a:rPr lang="en-US" sz="3200" dirty="0" smtClean="0"/>
              <a:t>CO gas injection?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30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an we conclude on the “e-cloud safety” of the new machines?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08299"/>
            <a:ext cx="76929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ILC – OK </a:t>
            </a:r>
          </a:p>
          <a:p>
            <a:r>
              <a:rPr lang="en-US" sz="3200" dirty="0" smtClean="0"/>
              <a:t>LHC – OK if scrubbing progresses as expected</a:t>
            </a:r>
          </a:p>
          <a:p>
            <a:r>
              <a:rPr lang="en-US" sz="3200" dirty="0" smtClean="0"/>
              <a:t>Project-X</a:t>
            </a:r>
          </a:p>
          <a:p>
            <a:r>
              <a:rPr lang="en-US" sz="3200" dirty="0" smtClean="0"/>
              <a:t>RHIC upgrade</a:t>
            </a:r>
          </a:p>
          <a:p>
            <a:r>
              <a:rPr lang="en-US" sz="3200" dirty="0" smtClean="0"/>
              <a:t>J-PARC</a:t>
            </a:r>
          </a:p>
          <a:p>
            <a:r>
              <a:rPr lang="en-US" sz="3200" dirty="0" err="1" smtClean="0"/>
              <a:t>SuperKEKB</a:t>
            </a:r>
            <a:r>
              <a:rPr lang="en-US" sz="3200" dirty="0" smtClean="0"/>
              <a:t> – OK </a:t>
            </a:r>
          </a:p>
          <a:p>
            <a:r>
              <a:rPr lang="en-US" sz="3200" dirty="0" err="1" smtClean="0"/>
              <a:t>SuperB</a:t>
            </a:r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951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ECLOUD12: a lot of positive feedback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orkshop pen “made in Italy”</a:t>
            </a:r>
          </a:p>
          <a:p>
            <a:pPr marL="0" indent="0">
              <a:buNone/>
            </a:pPr>
            <a:r>
              <a:rPr lang="en-US" dirty="0" smtClean="0"/>
              <a:t>	thanks to </a:t>
            </a:r>
            <a:r>
              <a:rPr lang="en-US" dirty="0" err="1" smtClean="0"/>
              <a:t>SuperB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hy only 3.5 days?</a:t>
            </a:r>
          </a:p>
          <a:p>
            <a:r>
              <a:rPr lang="en-US" dirty="0"/>
              <a:t>c</a:t>
            </a:r>
            <a:r>
              <a:rPr lang="en-US" dirty="0" smtClean="0"/>
              <a:t>hoice of place </a:t>
            </a:r>
          </a:p>
          <a:p>
            <a:pPr marL="0" indent="0">
              <a:buNone/>
            </a:pPr>
            <a:endParaRPr lang="en-US" i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sz="3600" i="1" dirty="0">
                <a:solidFill>
                  <a:prstClr val="black"/>
                </a:solidFill>
              </a:rPr>
              <a:t>“I would strongly encourage you and the organizers to look for more convenient places … for future workshops.”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95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suggestions for improvements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2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491" y="692696"/>
            <a:ext cx="9134897" cy="4525963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GB" sz="1800" dirty="0" smtClean="0"/>
              <a:t>16-18 September 2009  EuCARD-ACCNET Workshop on </a:t>
            </a:r>
            <a:r>
              <a:rPr lang="en-GB" sz="1800" b="1" dirty="0" smtClean="0"/>
              <a:t>LHC Crab Cavities "LHC-CC09", </a:t>
            </a:r>
            <a:r>
              <a:rPr lang="en-GB" sz="1800" dirty="0" smtClean="0"/>
              <a:t>organized jointly with CERN, US-LARP, DL/CI, and KEK, at </a:t>
            </a:r>
            <a:r>
              <a:rPr lang="en-GB" sz="1800" b="1" dirty="0" smtClean="0">
                <a:solidFill>
                  <a:srgbClr val="FF0000"/>
                </a:solidFill>
              </a:rPr>
              <a:t>CERN </a:t>
            </a:r>
          </a:p>
          <a:p>
            <a:r>
              <a:rPr lang="en-US" sz="1800" dirty="0" smtClean="0"/>
              <a:t>12-13 October 2009 </a:t>
            </a:r>
            <a:r>
              <a:rPr lang="en-US" sz="1800" b="1" dirty="0" err="1" smtClean="0">
                <a:solidFill>
                  <a:srgbClr val="0070C0"/>
                </a:solidFill>
              </a:rPr>
              <a:t>AccNet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EuroLumi</a:t>
            </a:r>
            <a:r>
              <a:rPr lang="en-US" sz="1800" b="1" dirty="0" smtClean="0">
                <a:solidFill>
                  <a:srgbClr val="0070C0"/>
                </a:solidFill>
              </a:rPr>
              <a:t> Workshop on Anti E-Cloud Coatings that Require </a:t>
            </a:r>
            <a:r>
              <a:rPr lang="en-US" sz="1800" b="1" dirty="0">
                <a:solidFill>
                  <a:srgbClr val="0070C0"/>
                </a:solidFill>
              </a:rPr>
              <a:t>N</a:t>
            </a:r>
            <a:r>
              <a:rPr lang="en-US" sz="1800" b="1" dirty="0" smtClean="0">
                <a:solidFill>
                  <a:srgbClr val="0070C0"/>
                </a:solidFill>
              </a:rPr>
              <a:t>o Activation "AEC'09"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</a:p>
          <a:p>
            <a:r>
              <a:rPr lang="en-GB" sz="1800" dirty="0" smtClean="0"/>
              <a:t>9-10 November 2009 EuCARD-</a:t>
            </a:r>
            <a:r>
              <a:rPr lang="en-GB" sz="1800" dirty="0" err="1" smtClean="0"/>
              <a:t>AccNet</a:t>
            </a:r>
            <a:r>
              <a:rPr lang="en-GB" sz="1800" dirty="0" smtClean="0"/>
              <a:t>-</a:t>
            </a:r>
            <a:r>
              <a:rPr lang="en-GB" sz="1800" dirty="0" err="1" smtClean="0"/>
              <a:t>EuroLumi</a:t>
            </a:r>
            <a:r>
              <a:rPr lang="en-GB" sz="1800" dirty="0" smtClean="0"/>
              <a:t> mini-Workshop on </a:t>
            </a:r>
            <a:r>
              <a:rPr lang="en-GB" sz="1800" b="1" dirty="0" smtClean="0"/>
              <a:t>Crystal Collimation</a:t>
            </a:r>
            <a:r>
              <a:rPr lang="en-GB" sz="1800" dirty="0" smtClean="0"/>
              <a:t>, at </a:t>
            </a:r>
            <a:r>
              <a:rPr lang="en-GB" sz="1800" b="1" dirty="0" smtClean="0">
                <a:solidFill>
                  <a:srgbClr val="FF0000"/>
                </a:solidFill>
              </a:rPr>
              <a:t>CERN  </a:t>
            </a:r>
          </a:p>
          <a:p>
            <a:r>
              <a:rPr lang="en-US" sz="1800" dirty="0" smtClean="0"/>
              <a:t>17-18 December 2009  Working meeting on </a:t>
            </a:r>
            <a:r>
              <a:rPr lang="en-US" sz="1800" b="1" dirty="0" smtClean="0"/>
              <a:t>proton driven plasma acceleration </a:t>
            </a:r>
            <a:r>
              <a:rPr lang="en-US" sz="1800" dirty="0" smtClean="0"/>
              <a:t>PPA09 at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dirty="0" smtClean="0"/>
              <a:t>11-12 March 2010  Workshop on </a:t>
            </a:r>
            <a:r>
              <a:rPr lang="en-US" sz="1800" b="1" dirty="0" smtClean="0"/>
              <a:t>Proton Driven Plasma Wake Field Acceleration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</a:p>
          <a:p>
            <a:r>
              <a:rPr lang="en-GB" sz="1800" dirty="0" smtClean="0"/>
              <a:t>14-16 October 2010     </a:t>
            </a:r>
            <a:r>
              <a:rPr lang="en-GB" sz="1800" b="1" dirty="0" smtClean="0"/>
              <a:t>HE-LHC'10, Mini-Workshop on High-Energy LHC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rgbClr val="00B050"/>
                </a:solidFill>
              </a:rPr>
              <a:t>Malta  MCST</a:t>
            </a:r>
          </a:p>
          <a:p>
            <a:r>
              <a:rPr lang="en-US" sz="1800" dirty="0" smtClean="0"/>
              <a:t>25-26 October 2010  Annual Workshop on </a:t>
            </a:r>
            <a:r>
              <a:rPr lang="en-US" sz="1800" b="1" dirty="0" smtClean="0"/>
              <a:t>Crystal Collimation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</a:p>
          <a:p>
            <a:r>
              <a:rPr lang="en-US" sz="1800" dirty="0" smtClean="0"/>
              <a:t>15-17 December 2010</a:t>
            </a:r>
            <a:r>
              <a:rPr lang="en-US" sz="1800" b="1" dirty="0" smtClean="0"/>
              <a:t> LHC-CC10,</a:t>
            </a:r>
            <a:r>
              <a:rPr lang="en-US" sz="1800" dirty="0" smtClean="0"/>
              <a:t> </a:t>
            </a:r>
            <a:r>
              <a:rPr lang="en-US" sz="1800" b="1" dirty="0" smtClean="0"/>
              <a:t>4th LHC Crab Cavity Workshop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</a:p>
          <a:p>
            <a:r>
              <a:rPr lang="en-US" sz="1800" dirty="0" smtClean="0"/>
              <a:t> 7-8 March 2011  </a:t>
            </a:r>
            <a:r>
              <a:rPr lang="en-US" sz="1800" b="1" dirty="0" smtClean="0">
                <a:solidFill>
                  <a:srgbClr val="0070C0"/>
                </a:solidFill>
              </a:rPr>
              <a:t>CERN-GSI Electron-Cloud </a:t>
            </a:r>
            <a:r>
              <a:rPr lang="en-US" sz="1800" dirty="0" smtClean="0"/>
              <a:t>Workshop, </a:t>
            </a:r>
            <a:r>
              <a:rPr lang="en-US" sz="1800" b="1" dirty="0" smtClean="0">
                <a:solidFill>
                  <a:srgbClr val="FF0000"/>
                </a:solidFill>
              </a:rPr>
              <a:t>CERN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20-21 June 2011  </a:t>
            </a:r>
            <a:r>
              <a:rPr lang="en-US" sz="1800" b="1" dirty="0" smtClean="0"/>
              <a:t>Workshop on Optics Measurement, Correction &amp; </a:t>
            </a:r>
            <a:r>
              <a:rPr lang="en-US" sz="1800" b="1" dirty="0" err="1" smtClean="0"/>
              <a:t>Modelling</a:t>
            </a:r>
            <a:r>
              <a:rPr lang="en-US" sz="1800" b="1" dirty="0" smtClean="0"/>
              <a:t> "OMCM", </a:t>
            </a:r>
            <a:r>
              <a:rPr lang="en-US" sz="1800" b="1" dirty="0" smtClean="0">
                <a:solidFill>
                  <a:srgbClr val="FF0000"/>
                </a:solidFill>
              </a:rPr>
              <a:t>CERN 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r>
              <a:rPr lang="en-GB" sz="1800" dirty="0" smtClean="0"/>
              <a:t>14-15 November 2011  </a:t>
            </a:r>
            <a:r>
              <a:rPr lang="en-GB" sz="1800" b="1" dirty="0" smtClean="0"/>
              <a:t>LHC-CC11- 5th LHC Crab Cavity Workshop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rgbClr val="FF0000"/>
                </a:solidFill>
              </a:rPr>
              <a:t>CERN  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5-9 June 2012  </a:t>
            </a:r>
            <a:r>
              <a:rPr lang="en-GB" sz="1800" b="1" dirty="0" smtClean="0">
                <a:solidFill>
                  <a:srgbClr val="0070C0"/>
                </a:solidFill>
              </a:rPr>
              <a:t>ECLOUD'12, INFN-LNF/INFN-Pisa/LER/EuCARD-</a:t>
            </a:r>
            <a:r>
              <a:rPr lang="en-GB" sz="1800" b="1" dirty="0" err="1" smtClean="0">
                <a:solidFill>
                  <a:srgbClr val="0070C0"/>
                </a:solidFill>
              </a:rPr>
              <a:t>AccNet</a:t>
            </a:r>
            <a:r>
              <a:rPr lang="en-GB" sz="1800" b="1" dirty="0" smtClean="0">
                <a:solidFill>
                  <a:srgbClr val="0070C0"/>
                </a:solidFill>
              </a:rPr>
              <a:t> Joint workshop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rgbClr val="00B050"/>
                </a:solidFill>
              </a:rPr>
              <a:t>Elba</a:t>
            </a:r>
            <a:r>
              <a:rPr lang="en-GB" sz="1800" dirty="0" smtClean="0"/>
              <a:t> </a:t>
            </a:r>
          </a:p>
          <a:p>
            <a:endParaRPr lang="en-GB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86062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workshops organized by EuCARD WP4.2 </a:t>
            </a:r>
            <a:r>
              <a:rPr lang="en-US" sz="2800" dirty="0" err="1" smtClean="0"/>
              <a:t>AccNet-EuroLumi</a:t>
            </a:r>
            <a:endParaRPr lang="en-US" sz="2800" dirty="0" smtClean="0"/>
          </a:p>
          <a:p>
            <a:r>
              <a:rPr lang="en-US" sz="2400" dirty="0" smtClean="0"/>
              <a:t>(successor of CARE-HHH; &amp; to be followed by EuCARD2-XBEAM)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00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_flag1.jpg"/>
          <p:cNvPicPr>
            <a:picLocks noChangeAspect="1"/>
          </p:cNvPicPr>
          <p:nvPr/>
        </p:nvPicPr>
        <p:blipFill>
          <a:blip r:embed="rId3" cstate="print">
            <a:lum bright="24000" contrast="-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32656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ACCNET</a:t>
            </a:r>
            <a:b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Science Networks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3505200"/>
            <a:ext cx="4572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EURO-</a:t>
            </a:r>
          </a:p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52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 Walter Scandale, IN2P3 ; Peter Spiller, GSI ;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Zimmermann, CERN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 &amp; colliders 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Zimmermann &amp;</a:t>
            </a:r>
          </a:p>
          <a:p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Todesco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CERN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5600" y="37338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6482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&amp; </a:t>
            </a:r>
            <a:r>
              <a:rPr lang="en-US" sz="2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technologies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Jean-Marie de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UJF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Grecki, DESY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(Wolfgang Weingarten,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CERN)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fp7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1" y="-1"/>
            <a:ext cx="1752600" cy="1353273"/>
          </a:xfrm>
          <a:prstGeom prst="rect">
            <a:avLst/>
          </a:prstGeom>
        </p:spPr>
      </p:pic>
      <p:pic>
        <p:nvPicPr>
          <p:cNvPr id="23553" name="Picture 1" descr="logoWhite"/>
          <p:cNvPicPr>
            <a:picLocks noChangeAspect="1" noChangeArrowheads="1"/>
          </p:cNvPicPr>
          <p:nvPr/>
        </p:nvPicPr>
        <p:blipFill>
          <a:blip r:embed="rId5" cstate="print"/>
          <a:srcRect l="4990" t="15118" r="4990" b="6718"/>
          <a:stretch>
            <a:fillRect/>
          </a:stretch>
        </p:blipFill>
        <p:spPr bwMode="auto">
          <a:xfrm>
            <a:off x="0" y="0"/>
            <a:ext cx="20011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09600" y="1905000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Coordination &amp; Management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logo-rfte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962400"/>
            <a:ext cx="1143000" cy="685800"/>
          </a:xfrm>
          <a:prstGeom prst="rect">
            <a:avLst/>
          </a:prstGeom>
        </p:spPr>
      </p:pic>
      <p:pic>
        <p:nvPicPr>
          <p:cNvPr id="14" name="Picture 13" descr="eurolumi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38600"/>
            <a:ext cx="1033504" cy="719228"/>
          </a:xfrm>
          <a:prstGeom prst="rect">
            <a:avLst/>
          </a:prstGeom>
        </p:spPr>
      </p:pic>
      <p:pic>
        <p:nvPicPr>
          <p:cNvPr id="15" name="Picture 14" descr="WP4.1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1905000"/>
            <a:ext cx="1066800" cy="7353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410200" y="38862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EuroNNAc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4539734"/>
            <a:ext cx="2757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accelerators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by 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Ralph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Assmann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CERN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Jens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Osterhoff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DESY</a:t>
            </a:r>
          </a:p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Videau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CNRS</a:t>
            </a:r>
          </a:p>
          <a:p>
            <a:endParaRPr lang="en-US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EuroNACc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200400"/>
            <a:ext cx="1359747" cy="8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AccNet</a:t>
            </a:r>
            <a:r>
              <a:rPr lang="en-US" dirty="0" smtClean="0"/>
              <a:t> Coordinators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 descr="wal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1"/>
            <a:ext cx="2005095" cy="2438400"/>
          </a:xfrm>
          <a:prstGeom prst="rect">
            <a:avLst/>
          </a:prstGeom>
        </p:spPr>
      </p:pic>
      <p:pic>
        <p:nvPicPr>
          <p:cNvPr id="14" name="Picture 13" descr="spi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914400"/>
            <a:ext cx="1600200" cy="2505576"/>
          </a:xfrm>
          <a:prstGeom prst="rect">
            <a:avLst/>
          </a:prstGeom>
        </p:spPr>
      </p:pic>
      <p:pic>
        <p:nvPicPr>
          <p:cNvPr id="19" name="Picture 18" descr="DSCF7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914400"/>
            <a:ext cx="2895600" cy="2171700"/>
          </a:xfrm>
          <a:prstGeom prst="rect">
            <a:avLst/>
          </a:prstGeom>
        </p:spPr>
      </p:pic>
      <p:pic>
        <p:nvPicPr>
          <p:cNvPr id="9" name="Picture 8" descr="weingar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3886200"/>
            <a:ext cx="1600200" cy="1959429"/>
          </a:xfrm>
          <a:prstGeom prst="rect">
            <a:avLst/>
          </a:prstGeom>
        </p:spPr>
      </p:pic>
      <p:pic>
        <p:nvPicPr>
          <p:cNvPr id="10" name="Picture 9" descr="ez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505200"/>
            <a:ext cx="2667000" cy="1774031"/>
          </a:xfrm>
          <a:prstGeom prst="rect">
            <a:avLst/>
          </a:prstGeom>
        </p:spPr>
      </p:pic>
      <p:pic>
        <p:nvPicPr>
          <p:cNvPr id="11" name="Picture 10" descr="JensHo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5105400"/>
            <a:ext cx="1587500" cy="1587500"/>
          </a:xfrm>
          <a:prstGeom prst="rect">
            <a:avLst/>
          </a:prstGeom>
        </p:spPr>
      </p:pic>
      <p:pic>
        <p:nvPicPr>
          <p:cNvPr id="12" name="Picture 11" descr="ralph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3124200"/>
            <a:ext cx="1405106" cy="1981200"/>
          </a:xfrm>
          <a:prstGeom prst="rect">
            <a:avLst/>
          </a:prstGeom>
        </p:spPr>
      </p:pic>
      <p:pic>
        <p:nvPicPr>
          <p:cNvPr id="15" name="Picture 14" descr="jp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952" y="4343400"/>
            <a:ext cx="1523048" cy="2286000"/>
          </a:xfrm>
          <a:prstGeom prst="rect">
            <a:avLst/>
          </a:prstGeom>
        </p:spPr>
      </p:pic>
      <p:pic>
        <p:nvPicPr>
          <p:cNvPr id="17" name="Picture 16" descr="DeCon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59914" y="838200"/>
            <a:ext cx="1484086" cy="2621423"/>
          </a:xfrm>
          <a:prstGeom prst="rect">
            <a:avLst/>
          </a:prstGeom>
        </p:spPr>
      </p:pic>
      <p:pic>
        <p:nvPicPr>
          <p:cNvPr id="18" name="Picture 17" descr="Greck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33074" y="3886200"/>
            <a:ext cx="1682315" cy="26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ECLOUD12 proceedings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</a:t>
            </a:r>
            <a:r>
              <a:rPr lang="en-US" sz="3600" dirty="0" smtClean="0"/>
              <a:t>roceedings represent a valuable reference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announcement &amp; instructions for workshop proceedings will shortly be sent out by Giovanni </a:t>
            </a:r>
            <a:r>
              <a:rPr lang="en-US" sz="3600" dirty="0" err="1" smtClean="0"/>
              <a:t>Rumolo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016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7760"/>
            <a:ext cx="82296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any thanks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1557" y="1268760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the IAC for producing so exciting a programme</a:t>
            </a:r>
          </a:p>
          <a:p>
            <a:r>
              <a:rPr lang="en-US" dirty="0" smtClean="0"/>
              <a:t>  </a:t>
            </a:r>
          </a:p>
          <a:p>
            <a:r>
              <a:rPr lang="en-US" sz="2800" dirty="0" smtClean="0"/>
              <a:t>to all speakers and chairmen for excellent talks and animated discussions and respecting the schedule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sz="2800" dirty="0" smtClean="0"/>
              <a:t>to Maria Rita Ferrazza, Lucia Lilli, Delphine Rivoiron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wonderful preparation &amp; support  </a:t>
            </a:r>
          </a:p>
          <a:p>
            <a:r>
              <a:rPr lang="en-US" dirty="0" smtClean="0"/>
              <a:t> </a:t>
            </a:r>
          </a:p>
          <a:p>
            <a:r>
              <a:rPr lang="en-US" sz="2800" dirty="0" smtClean="0"/>
              <a:t>to Octavio Dominguez and Giovanni </a:t>
            </a:r>
            <a:r>
              <a:rPr lang="en-US" sz="2800" dirty="0" err="1" smtClean="0"/>
              <a:t>Rumolo</a:t>
            </a:r>
            <a:r>
              <a:rPr lang="en-US" sz="2800" dirty="0" smtClean="0"/>
              <a:t> for lots of input and help with the organization</a:t>
            </a:r>
            <a:endParaRPr lang="en-US" sz="2800" dirty="0"/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sz="2800" dirty="0"/>
              <a:t>t</a:t>
            </a:r>
            <a:r>
              <a:rPr lang="en-US" sz="2800" dirty="0" smtClean="0"/>
              <a:t>o Roberto </a:t>
            </a:r>
            <a:r>
              <a:rPr lang="en-US" sz="2800" dirty="0" err="1" smtClean="0"/>
              <a:t>Cimino</a:t>
            </a:r>
            <a:r>
              <a:rPr lang="en-US" sz="2800" dirty="0" smtClean="0"/>
              <a:t> who convinced me of organizing a workshop at La </a:t>
            </a:r>
            <a:r>
              <a:rPr lang="en-US" sz="2800" dirty="0" err="1" smtClean="0"/>
              <a:t>Biodola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28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ee you at ECLOUD15 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80" y="1772816"/>
            <a:ext cx="87953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50 year anniversary of first e-cloud observation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ECLOUD was held 2x in Europe, 2x in US, 1x in Asia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aybe ECLOUD2015 should be held in Asia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t/near KEK or J-PARC?, chair K. </a:t>
            </a:r>
            <a:r>
              <a:rPr lang="en-US" dirty="0" err="1" smtClean="0"/>
              <a:t>Ohmi</a:t>
            </a:r>
            <a:r>
              <a:rPr lang="en-US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9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203" y="404664"/>
            <a:ext cx="7200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62 participants </a:t>
            </a:r>
          </a:p>
          <a:p>
            <a:r>
              <a:rPr lang="en-US" sz="3200" dirty="0" smtClean="0"/>
              <a:t>	United States: 15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Switzerland: 15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Italy: 10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Germany: 7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Japan: 4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Spain: 3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United Kingdom: 3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France: 2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Mexico: 1  	</a:t>
            </a:r>
          </a:p>
          <a:p>
            <a:r>
              <a:rPr lang="en-US" sz="3200" dirty="0" smtClean="0"/>
              <a:t>	Portugal: 1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Russia: 1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43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61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statistics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8938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50 presentations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including one remote talk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(recalling results from the 1960’s)</a:t>
            </a:r>
          </a:p>
          <a:p>
            <a:endParaRPr lang="en-US" sz="3600" dirty="0"/>
          </a:p>
          <a:p>
            <a:r>
              <a:rPr lang="en-US" sz="3600" dirty="0" smtClean="0"/>
              <a:t>1 soccer match </a:t>
            </a:r>
          </a:p>
          <a:p>
            <a:endParaRPr lang="en-US" sz="3600" dirty="0"/>
          </a:p>
          <a:p>
            <a:r>
              <a:rPr lang="en-US" sz="3600" dirty="0" smtClean="0"/>
              <a:t>1 social dinner</a:t>
            </a:r>
          </a:p>
          <a:p>
            <a:endParaRPr lang="en-US" sz="3600" dirty="0"/>
          </a:p>
          <a:p>
            <a:r>
              <a:rPr lang="en-US" sz="3600" dirty="0" smtClean="0"/>
              <a:t>working discussions until late in the night</a:t>
            </a:r>
          </a:p>
        </p:txBody>
      </p:sp>
    </p:spTree>
    <p:extLst>
      <p:ext uri="{BB962C8B-B14F-4D97-AF65-F5344CB8AC3E}">
        <p14:creationId xmlns:p14="http://schemas.microsoft.com/office/powerpoint/2010/main" val="13864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key people had to cancel their participation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Raboso</a:t>
            </a:r>
            <a:endParaRPr lang="en-US" b="1" dirty="0" smtClean="0"/>
          </a:p>
          <a:p>
            <a:r>
              <a:rPr lang="en-US" dirty="0" smtClean="0"/>
              <a:t>High Power RF laboratory manager, TEC-ETM</a:t>
            </a:r>
            <a:br>
              <a:rPr lang="en-US" dirty="0" smtClean="0"/>
            </a:br>
            <a:r>
              <a:rPr lang="en-US" dirty="0" smtClean="0"/>
              <a:t>European Space Agency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9944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Jose Miguel Jimenez</a:t>
            </a:r>
          </a:p>
          <a:p>
            <a:r>
              <a:rPr lang="en-US" dirty="0" smtClean="0"/>
              <a:t>Leader of the CERN TE-VSC Vacuum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346752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”unforeseen complications for the preparation of the LS1”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53695"/>
            <a:ext cx="1702156" cy="1823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40" y="6381327"/>
            <a:ext cx="889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hanks </a:t>
            </a:r>
            <a:r>
              <a:rPr lang="en-US" sz="2400" dirty="0"/>
              <a:t>t</a:t>
            </a:r>
            <a:r>
              <a:rPr lang="en-US" sz="2400" dirty="0" smtClean="0"/>
              <a:t>o Benito Gimeno and Pedro Costa Pinto for giving these talks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1536508" cy="1440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6127" y="568882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“related </a:t>
            </a:r>
            <a:r>
              <a:rPr lang="en-GB" b="1" i="1" dirty="0">
                <a:solidFill>
                  <a:srgbClr val="FF0000"/>
                </a:solidFill>
              </a:rPr>
              <a:t>to recent anomalies detected in one of our satellites, I have been requested to travel to The Netherlands during week </a:t>
            </a:r>
            <a:r>
              <a:rPr lang="en-GB" b="1" i="1" dirty="0" smtClean="0">
                <a:solidFill>
                  <a:srgbClr val="FF0000"/>
                </a:solidFill>
              </a:rPr>
              <a:t>23”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59" y="-315416"/>
            <a:ext cx="8229600" cy="1296144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reat progress everywhere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2525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lectron cloud at LHC, </a:t>
            </a:r>
            <a:r>
              <a:rPr lang="en-US" sz="3200" b="1" dirty="0" err="1" smtClean="0">
                <a:solidFill>
                  <a:srgbClr val="0070C0"/>
                </a:solidFill>
              </a:rPr>
              <a:t>CesrTA</a:t>
            </a:r>
            <a:r>
              <a:rPr lang="en-US" sz="3200" b="1" dirty="0">
                <a:solidFill>
                  <a:srgbClr val="0070C0"/>
                </a:solidFill>
              </a:rPr>
              <a:t>,</a:t>
            </a:r>
            <a:r>
              <a:rPr lang="en-US" sz="3200" b="1" dirty="0" smtClean="0">
                <a:solidFill>
                  <a:srgbClr val="0070C0"/>
                </a:solidFill>
              </a:rPr>
              <a:t> PETRA-3  &amp; DAPHNE </a:t>
            </a:r>
            <a:r>
              <a:rPr lang="en-US" sz="3200" dirty="0" smtClean="0"/>
              <a:t>– many signatures, lots of data, test beds for simulations of build up / instabilities, heat load, new diagnostics,…</a:t>
            </a:r>
          </a:p>
          <a:p>
            <a:pPr>
              <a:spcBef>
                <a:spcPts val="200"/>
              </a:spcBef>
            </a:pPr>
            <a:endParaRPr lang="en-US" sz="500" dirty="0" smtClean="0"/>
          </a:p>
          <a:p>
            <a:pPr>
              <a:spcBef>
                <a:spcPts val="200"/>
              </a:spcBef>
            </a:pPr>
            <a:r>
              <a:rPr lang="en-US" sz="3200" dirty="0" smtClean="0"/>
              <a:t>mixing all accelerators &amp; spacecraft communities</a:t>
            </a:r>
          </a:p>
          <a:p>
            <a:pPr>
              <a:spcBef>
                <a:spcPts val="200"/>
              </a:spcBef>
            </a:pPr>
            <a:r>
              <a:rPr lang="en-US" sz="800" dirty="0" smtClean="0"/>
              <a:t>     </a:t>
            </a:r>
          </a:p>
          <a:p>
            <a:pPr>
              <a:spcBef>
                <a:spcPts val="200"/>
              </a:spcBef>
            </a:pPr>
            <a:r>
              <a:rPr lang="en-US" sz="3200" dirty="0" smtClean="0"/>
              <a:t>understanding the physics of surface conditioning</a:t>
            </a:r>
          </a:p>
          <a:p>
            <a:pPr>
              <a:spcBef>
                <a:spcPts val="200"/>
              </a:spcBef>
            </a:pPr>
            <a:r>
              <a:rPr lang="en-US" sz="800" dirty="0" smtClean="0"/>
              <a:t>    </a:t>
            </a:r>
          </a:p>
          <a:p>
            <a:pPr>
              <a:spcBef>
                <a:spcPts val="200"/>
              </a:spcBef>
            </a:pPr>
            <a:r>
              <a:rPr lang="en-US" sz="3200" dirty="0"/>
              <a:t>e</a:t>
            </a:r>
            <a:r>
              <a:rPr lang="en-US" sz="3200" dirty="0" smtClean="0"/>
              <a:t>-cloud mitigation important for upcoming projects: </a:t>
            </a:r>
          </a:p>
          <a:p>
            <a:pPr>
              <a:spcBef>
                <a:spcPts val="2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HL-LHC, LIU, RHIC upgrade, Project-X, ISIS upgrade, J-PARC, RHIC upgrade, </a:t>
            </a:r>
            <a:r>
              <a:rPr lang="en-US" sz="3200" b="1" dirty="0" err="1" smtClean="0">
                <a:solidFill>
                  <a:srgbClr val="0070C0"/>
                </a:solidFill>
              </a:rPr>
              <a:t>SuperKEKB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SuperB</a:t>
            </a:r>
            <a:r>
              <a:rPr lang="en-US" sz="3200" b="1" dirty="0" smtClean="0">
                <a:solidFill>
                  <a:srgbClr val="0070C0"/>
                </a:solidFill>
              </a:rPr>
              <a:t>, ILC </a:t>
            </a:r>
          </a:p>
          <a:p>
            <a:pPr>
              <a:spcBef>
                <a:spcPts val="200"/>
              </a:spcBef>
            </a:pPr>
            <a:r>
              <a:rPr lang="en-US" sz="800" dirty="0" smtClean="0"/>
              <a:t>    </a:t>
            </a:r>
            <a:endParaRPr lang="en-US" sz="800" dirty="0"/>
          </a:p>
          <a:p>
            <a:pPr>
              <a:spcBef>
                <a:spcPts val="200"/>
              </a:spcBef>
            </a:pPr>
            <a:r>
              <a:rPr lang="en-US" sz="3200" dirty="0"/>
              <a:t>n</a:t>
            </a:r>
            <a:r>
              <a:rPr lang="en-US" sz="3200" dirty="0" smtClean="0"/>
              <a:t>ew diagnostics: synchronous phase shift, </a:t>
            </a:r>
            <a:r>
              <a:rPr lang="en-US" sz="3200" dirty="0" err="1" smtClean="0"/>
              <a:t>cryo</a:t>
            </a:r>
            <a:r>
              <a:rPr lang="en-US" sz="3200" dirty="0"/>
              <a:t> </a:t>
            </a:r>
            <a:r>
              <a:rPr lang="en-US" sz="3200" dirty="0" smtClean="0"/>
              <a:t>measurements, microwaves, coded aperture, t-</a:t>
            </a:r>
            <a:r>
              <a:rPr lang="en-US" sz="3200" dirty="0" err="1" smtClean="0"/>
              <a:t>resolv</a:t>
            </a:r>
            <a:r>
              <a:rPr lang="en-US" sz="3200" dirty="0" smtClean="0"/>
              <a:t>. shielded pick ups; new lab model: Gabor lenses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38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35582" y="1844824"/>
            <a:ext cx="8284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“impressive resemblance (between simulation and measurement) suggests that our electron cloud model correctly describes the phenomenon and the rationale for the data analysis is promising”</a:t>
            </a:r>
          </a:p>
          <a:p>
            <a:pPr algn="ctr"/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661248"/>
            <a:ext cx="4827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G. </a:t>
            </a:r>
            <a:r>
              <a:rPr lang="en-US" sz="2400" i="1" dirty="0" err="1" smtClean="0"/>
              <a:t>Rumolo</a:t>
            </a:r>
            <a:r>
              <a:rPr lang="en-US" sz="2400" i="1" dirty="0" smtClean="0"/>
              <a:t> et al, cited by J. Crittenden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852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40" y="1317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owerful new codes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72144" y="1340768"/>
            <a:ext cx="84442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SYNRAD3D – photon tracking including surface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properties &amp; 3D geometries</a:t>
            </a:r>
            <a:endParaRPr lang="en-US" sz="3200" dirty="0"/>
          </a:p>
          <a:p>
            <a:r>
              <a:rPr lang="en-US" sz="3200" dirty="0" smtClean="0"/>
              <a:t>OSMOSEE – secondary emission yield including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at low primary energies</a:t>
            </a:r>
          </a:p>
          <a:p>
            <a:r>
              <a:rPr lang="en-US" sz="3200" dirty="0" err="1" smtClean="0"/>
              <a:t>PyECLOUD</a:t>
            </a:r>
            <a:r>
              <a:rPr lang="en-US" sz="3200" dirty="0" smtClean="0"/>
              <a:t> – build up simulations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faster, better convergent  </a:t>
            </a:r>
            <a:endParaRPr lang="en-US" sz="2000" dirty="0" smtClean="0"/>
          </a:p>
          <a:p>
            <a:r>
              <a:rPr lang="en-US" sz="3200" dirty="0" smtClean="0"/>
              <a:t>WARP-POSINST – combined simulations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build up, instability,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growth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over 100s of turns</a:t>
            </a:r>
            <a:endParaRPr lang="en-US" sz="2000" dirty="0"/>
          </a:p>
          <a:p>
            <a:r>
              <a:rPr lang="en-US" sz="3200" dirty="0" smtClean="0"/>
              <a:t>BI-RME/ECLOUD – microwave/e-cloud interaction</a:t>
            </a:r>
          </a:p>
        </p:txBody>
      </p:sp>
    </p:spTree>
    <p:extLst>
      <p:ext uri="{BB962C8B-B14F-4D97-AF65-F5344CB8AC3E}">
        <p14:creationId xmlns:p14="http://schemas.microsoft.com/office/powerpoint/2010/main" val="37020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codes also mean more work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5013" y="2060970"/>
            <a:ext cx="81774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e.g. redoing all ECLOUD changes for </a:t>
            </a:r>
            <a:r>
              <a:rPr lang="en-US" sz="3200" dirty="0" err="1" smtClean="0"/>
              <a:t>PyECLOUD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(Cornell, EPFL,…)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25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2" y="0"/>
            <a:ext cx="891906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synergies with spacecraft community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4420" y="1556792"/>
            <a:ext cx="878631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m</a:t>
            </a:r>
            <a:r>
              <a:rPr lang="en-US" sz="3600" dirty="0" err="1" smtClean="0"/>
              <a:t>odelling</a:t>
            </a:r>
            <a:r>
              <a:rPr lang="en-US" sz="3600" dirty="0" smtClean="0"/>
              <a:t>  surface parameters: SE, PE</a:t>
            </a:r>
          </a:p>
          <a:p>
            <a:r>
              <a:rPr lang="en-US" sz="3600" dirty="0"/>
              <a:t>	</a:t>
            </a:r>
            <a:r>
              <a:rPr lang="en-US" sz="3200" dirty="0" smtClean="0"/>
              <a:t>(“Furman formula” widely used for satellites)</a:t>
            </a:r>
          </a:p>
          <a:p>
            <a:endParaRPr lang="en-US" sz="3600" dirty="0"/>
          </a:p>
          <a:p>
            <a:r>
              <a:rPr lang="en-US" sz="3600" dirty="0"/>
              <a:t>m</a:t>
            </a:r>
            <a:r>
              <a:rPr lang="en-US" sz="3600" dirty="0" smtClean="0"/>
              <a:t>itigation measures – e.g. advanced coatings </a:t>
            </a:r>
          </a:p>
          <a:p>
            <a:endParaRPr lang="en-US" sz="3600" dirty="0"/>
          </a:p>
          <a:p>
            <a:r>
              <a:rPr lang="en-US" sz="3600" dirty="0"/>
              <a:t>s</a:t>
            </a:r>
            <a:r>
              <a:rPr lang="en-US" sz="3600" dirty="0" smtClean="0"/>
              <a:t>imulation codes –  BI-RME, FEST3D,…</a:t>
            </a:r>
          </a:p>
          <a:p>
            <a:endParaRPr lang="en-US" sz="3600" dirty="0"/>
          </a:p>
          <a:p>
            <a:r>
              <a:rPr lang="en-US" sz="3600" dirty="0" smtClean="0"/>
              <a:t>VALSPACE, ESA/ESTEC, ONERA, MIT, EPFL, </a:t>
            </a:r>
          </a:p>
          <a:p>
            <a:r>
              <a:rPr lang="en-US" sz="3600" dirty="0" smtClean="0"/>
              <a:t>ICMM-CSIC,….</a:t>
            </a:r>
          </a:p>
        </p:txBody>
      </p:sp>
    </p:spTree>
    <p:extLst>
      <p:ext uri="{BB962C8B-B14F-4D97-AF65-F5344CB8AC3E}">
        <p14:creationId xmlns:p14="http://schemas.microsoft.com/office/powerpoint/2010/main" val="1414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769</Words>
  <Application>Microsoft Office PowerPoint</Application>
  <PresentationFormat>On-screen Show (4:3)</PresentationFormat>
  <Paragraphs>181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ECLOUD12 conclusions</vt:lpstr>
      <vt:lpstr>PowerPoint Presentation</vt:lpstr>
      <vt:lpstr>statistics</vt:lpstr>
      <vt:lpstr>two key people had to cancel their participation</vt:lpstr>
      <vt:lpstr>great progress everywhere</vt:lpstr>
      <vt:lpstr>quotation</vt:lpstr>
      <vt:lpstr>powerful new codes</vt:lpstr>
      <vt:lpstr>new codes also mean more work</vt:lpstr>
      <vt:lpstr>synergies with spacecraft community</vt:lpstr>
      <vt:lpstr>still many puzzles</vt:lpstr>
      <vt:lpstr>and open questions</vt:lpstr>
      <vt:lpstr>can we conclude on the “e-cloud safety” of the new machines?</vt:lpstr>
      <vt:lpstr>ECLOUD12: a lot of positive feedback</vt:lpstr>
      <vt:lpstr>PowerPoint Presentation</vt:lpstr>
      <vt:lpstr>ACCNET Accelerator Science Networks</vt:lpstr>
      <vt:lpstr>AccNet Coordinators</vt:lpstr>
      <vt:lpstr>ECLOUD12 proceedings</vt:lpstr>
      <vt:lpstr>many thanks</vt:lpstr>
      <vt:lpstr>see you at ECLOUD15 ?!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ECLOUD12 conclusions</dc:title>
  <dc:creator>Frank Zimmermann</dc:creator>
  <cp:lastModifiedBy>Frank Zimmermann</cp:lastModifiedBy>
  <cp:revision>37</cp:revision>
  <dcterms:created xsi:type="dcterms:W3CDTF">2012-06-07T22:26:04Z</dcterms:created>
  <dcterms:modified xsi:type="dcterms:W3CDTF">2012-06-10T08:02:03Z</dcterms:modified>
</cp:coreProperties>
</file>