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10" r:id="rId2"/>
    <p:sldId id="535" r:id="rId3"/>
    <p:sldId id="485" r:id="rId4"/>
    <p:sldId id="382" r:id="rId5"/>
    <p:sldId id="480" r:id="rId6"/>
    <p:sldId id="481" r:id="rId7"/>
    <p:sldId id="482" r:id="rId8"/>
    <p:sldId id="465" r:id="rId9"/>
    <p:sldId id="545" r:id="rId10"/>
    <p:sldId id="516" r:id="rId11"/>
    <p:sldId id="564" r:id="rId12"/>
    <p:sldId id="542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65" r:id="rId23"/>
    <p:sldId id="527" r:id="rId24"/>
    <p:sldId id="499" r:id="rId25"/>
    <p:sldId id="546" r:id="rId26"/>
    <p:sldId id="501" r:id="rId27"/>
    <p:sldId id="531" r:id="rId28"/>
    <p:sldId id="500" r:id="rId29"/>
    <p:sldId id="566" r:id="rId30"/>
    <p:sldId id="467" r:id="rId31"/>
    <p:sldId id="505" r:id="rId32"/>
    <p:sldId id="555" r:id="rId33"/>
    <p:sldId id="556" r:id="rId34"/>
    <p:sldId id="551" r:id="rId35"/>
    <p:sldId id="549" r:id="rId36"/>
    <p:sldId id="557" r:id="rId37"/>
    <p:sldId id="554" r:id="rId38"/>
    <p:sldId id="558" r:id="rId39"/>
    <p:sldId id="562" r:id="rId40"/>
    <p:sldId id="563" r:id="rId41"/>
    <p:sldId id="567" r:id="rId42"/>
    <p:sldId id="543" r:id="rId43"/>
    <p:sldId id="544" r:id="rId44"/>
    <p:sldId id="533" r:id="rId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  <a:srgbClr val="D40000"/>
    <a:srgbClr val="FF00FF"/>
    <a:srgbClr val="D0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3" autoAdjust="0"/>
    <p:restoredTop sz="96688" autoAdjust="0"/>
  </p:normalViewPr>
  <p:slideViewPr>
    <p:cSldViewPr snapToGrid="0" snapToObjects="1">
      <p:cViewPr varScale="1">
        <p:scale>
          <a:sx n="111" d="100"/>
          <a:sy n="111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CA25-612C-5F42-B07E-97FA76D85569}" type="datetimeFigureOut">
              <a:rPr lang="en-US" smtClean="0"/>
              <a:pPr/>
              <a:t>11/09/15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8DA63-BC83-0F40-8994-5C5A1C0D1F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CA06-F37C-2E4F-89A4-8F0C26234F32}" type="datetimeFigureOut">
              <a:rPr lang="en-US" smtClean="0"/>
              <a:pPr/>
              <a:t>11/09/15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584A-54F9-FC4D-9734-1385F3BCF6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Initially the injected electron bunch will be at least one plasma period long in order avoid precise timing of a much shorter electron bunch with respect to the wakefields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2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584A-54F9-FC4D-9734-1385F3BCF65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FFC3EE-0F92-574D-B5BF-8574F11D660E}" type="datetime1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6F3DFA-50FD-284D-B55C-92AC3B0186DC}" type="datetime1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07500E-75CD-4A45-897E-E0EE508453C7}" type="datetime1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9183D-210A-CC4F-8A5B-35EE5D818542}" type="datetime1">
              <a:rPr lang="en-US" smtClean="0"/>
              <a:t>11/09/15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5942E-3392-FC45-A5A1-CAD1FF6F357C}" type="datetime1">
              <a:rPr lang="en-US" smtClean="0"/>
              <a:t>11/09/15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016520-CAFA-3541-BC01-7151810FCD9D}" type="datetime1">
              <a:rPr lang="en-US" smtClean="0"/>
              <a:t>11/09/15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7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FD1B5-59D7-1545-BA96-56381A976673}" type="datetime1">
              <a:rPr lang="en-US" smtClean="0"/>
              <a:t>11/09/15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3690BB-E087-5B41-B7FA-5BCBB1F95306}" type="datetime1">
              <a:rPr lang="en-US" smtClean="0"/>
              <a:t>11/09/15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5431D-7B53-8A4E-A3D5-7284B4FAA4AF}" type="datetime1">
              <a:rPr lang="en-US" smtClean="0"/>
              <a:t>11/09/15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484D0-55AC-9D46-9A19-41BDFA0E25AB}" type="datetime1">
              <a:rPr lang="en-US" smtClean="0"/>
              <a:t>11/09/15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480" y="6500743"/>
            <a:ext cx="2206607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E. Gschwendtner, 15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4171" y="85930"/>
            <a:ext cx="6703391" cy="579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20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DF78-E913-8A41-933F-B3580CE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F81B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24" y="48819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AWAKE Facility at CERN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478" y="4812986"/>
            <a:ext cx="6400800" cy="126030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EAAC 2015, Elba 13 – </a:t>
            </a:r>
            <a:r>
              <a:rPr lang="en-US" sz="1600" dirty="0" smtClean="0"/>
              <a:t>19</a:t>
            </a:r>
            <a:r>
              <a:rPr lang="en-US" sz="1600" dirty="0" smtClean="0"/>
              <a:t> </a:t>
            </a:r>
            <a:r>
              <a:rPr lang="en-US" sz="1600" dirty="0" smtClean="0"/>
              <a:t>September 2015</a:t>
            </a:r>
            <a:endParaRPr lang="en-US" sz="1600" dirty="0"/>
          </a:p>
        </p:txBody>
      </p:sp>
      <p:pic>
        <p:nvPicPr>
          <p:cNvPr id="4" name="Picture 3" descr="AWAKE_white_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09" y="2744661"/>
            <a:ext cx="3338222" cy="168023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35524" y="1812228"/>
            <a:ext cx="6603754" cy="93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Edda Gschwendtner, CERN </a:t>
            </a:r>
          </a:p>
          <a:p>
            <a:r>
              <a:rPr lang="en-US" dirty="0" smtClean="0"/>
              <a:t>for the AWAKE Collaboration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43" y="5231297"/>
            <a:ext cx="2882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CERN SPS Proton Beam – SMI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8878" y="6148955"/>
            <a:ext cx="371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 Immediate use of CERN SPS beam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9197" y="802700"/>
            <a:ext cx="8944803" cy="289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 AWAKE </a:t>
            </a:r>
            <a:r>
              <a:rPr lang="en-US" dirty="0">
                <a:sym typeface="Wingdings"/>
              </a:rPr>
              <a:t>e</a:t>
            </a:r>
            <a:r>
              <a:rPr lang="en-US" dirty="0" smtClean="0"/>
              <a:t>xperiment is based on </a:t>
            </a:r>
            <a:r>
              <a:rPr lang="en-US" b="1" dirty="0" smtClean="0">
                <a:solidFill>
                  <a:srgbClr val="FF0000"/>
                </a:solidFill>
              </a:rPr>
              <a:t>self-modulation instability</a:t>
            </a:r>
          </a:p>
          <a:p>
            <a:pPr lvl="1"/>
            <a:r>
              <a:rPr lang="en-US" dirty="0" smtClean="0"/>
              <a:t>Modulate long  SPS bunch to produce a series of ‘micro-bunches’ in a plasma with a </a:t>
            </a:r>
            <a:r>
              <a:rPr lang="en-US" dirty="0" smtClean="0">
                <a:sym typeface="Wingdings"/>
              </a:rPr>
              <a:t>spacing of plasma wavelength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.</a:t>
            </a:r>
          </a:p>
          <a:p>
            <a:pPr lvl="2"/>
            <a:r>
              <a:rPr lang="en-US" dirty="0" smtClean="0">
                <a:sym typeface="Wingdings"/>
              </a:rPr>
              <a:t>Resonantly drives wakefields</a:t>
            </a:r>
          </a:p>
          <a:p>
            <a:pPr lvl="2"/>
            <a:r>
              <a:rPr lang="en-US" dirty="0" smtClean="0">
                <a:sym typeface="Wingdings"/>
              </a:rPr>
              <a:t>Effective length and period of modulated beam is set by the plasma wavelength.</a:t>
            </a:r>
          </a:p>
          <a:p>
            <a:pPr lvl="2"/>
            <a:r>
              <a:rPr lang="en-US" dirty="0" smtClean="0">
                <a:sym typeface="Wingdings"/>
              </a:rPr>
              <a:t>Strong self-modulation effect of proton beam due to transverse wakefield in the plasma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78331" y="3059915"/>
            <a:ext cx="7409190" cy="2731068"/>
            <a:chOff x="0" y="-33524"/>
            <a:chExt cx="5532344" cy="2319699"/>
          </a:xfrm>
        </p:grpSpPr>
        <p:pic>
          <p:nvPicPr>
            <p:cNvPr id="18" name="Picture 17" descr="SMI-Protons-Rb-LaserSeeding-new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52751"/>
              <a:ext cx="5377277" cy="2033424"/>
            </a:xfrm>
            <a:prstGeom prst="rect">
              <a:avLst/>
            </a:prstGeom>
          </p:spPr>
        </p:pic>
        <p:sp>
          <p:nvSpPr>
            <p:cNvPr id="19" name="Text Box 23"/>
            <p:cNvSpPr txBox="1"/>
            <p:nvPr/>
          </p:nvSpPr>
          <p:spPr>
            <a:xfrm rot="16200000">
              <a:off x="3312387" y="908924"/>
              <a:ext cx="2222369" cy="33747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3366FF"/>
                  </a:solidFill>
                  <a:effectLst/>
                  <a:latin typeface="Cambria"/>
                  <a:ea typeface="ＭＳ 明朝"/>
                  <a:cs typeface="Times New Roman"/>
                </a:rPr>
                <a:t>Plasma electron density </a:t>
              </a:r>
              <a:r>
                <a:rPr lang="en-US" sz="1200" kern="1200">
                  <a:solidFill>
                    <a:srgbClr val="3366FF"/>
                  </a:solidFill>
                  <a:effectLst/>
                  <a:latin typeface="Symbol"/>
                  <a:ea typeface="ＭＳ 明朝"/>
                  <a:cs typeface="Symbol"/>
                </a:rPr>
                <a:t>r</a:t>
              </a:r>
              <a:r>
                <a:rPr lang="en-US" sz="1200" kern="1200" baseline="-25000">
                  <a:solidFill>
                    <a:srgbClr val="3366FF"/>
                  </a:solidFill>
                  <a:effectLst/>
                  <a:latin typeface="Calibri"/>
                  <a:ea typeface="ＭＳ 明朝"/>
                  <a:cs typeface="Symbol"/>
                </a:rPr>
                <a:t>plasma</a:t>
              </a:r>
              <a:endParaRPr lang="en-US" sz="12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0" name="Text Box 24"/>
            <p:cNvSpPr txBox="1"/>
            <p:nvPr/>
          </p:nvSpPr>
          <p:spPr>
            <a:xfrm rot="16200000">
              <a:off x="4388158" y="939269"/>
              <a:ext cx="1950900" cy="33747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>
                  <a:solidFill>
                    <a:srgbClr val="FF6600"/>
                  </a:solidFill>
                  <a:effectLst/>
                  <a:latin typeface="Cambria"/>
                  <a:ea typeface="ＭＳ 明朝"/>
                  <a:cs typeface="Times New Roman"/>
                </a:rPr>
                <a:t>Proton beam density </a:t>
              </a:r>
              <a:r>
                <a:rPr lang="en-US" sz="1200" kern="1200">
                  <a:solidFill>
                    <a:srgbClr val="FF6600"/>
                  </a:solidFill>
                  <a:effectLst/>
                  <a:latin typeface="Symbol"/>
                  <a:ea typeface="ＭＳ 明朝"/>
                  <a:cs typeface="Symbol"/>
                </a:rPr>
                <a:t>r</a:t>
              </a:r>
              <a:r>
                <a:rPr lang="en-US" sz="1200" kern="1200" baseline="-25000">
                  <a:solidFill>
                    <a:srgbClr val="FF6600"/>
                  </a:solidFill>
                  <a:effectLst/>
                  <a:latin typeface="Calibri"/>
                  <a:ea typeface="ＭＳ 明朝"/>
                  <a:cs typeface="Symbol"/>
                </a:rPr>
                <a:t>beam</a:t>
              </a:r>
              <a:endParaRPr lang="en-US" sz="1200">
                <a:effectLst/>
                <a:latin typeface="Cambria"/>
                <a:ea typeface="ＭＳ 明朝"/>
                <a:cs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8870" y="5803772"/>
            <a:ext cx="2349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/>
              <a:t>J. Vieira et al PoP 19063105 (2012)</a:t>
            </a:r>
            <a:r>
              <a:rPr lang="en-US" sz="1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 rot="1531006">
            <a:off x="868948" y="3744314"/>
            <a:ext cx="6827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Presentation on Wednesday, 16/9, 18:40, WG6, Konstantin </a:t>
            </a:r>
            <a:r>
              <a:rPr lang="en-US" b="1" dirty="0" err="1" smtClean="0">
                <a:solidFill>
                  <a:srgbClr val="FF0000"/>
                </a:solidFill>
              </a:rPr>
              <a:t>Lotov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8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AWAKE Experimental Program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Components of the AWAKE Experiment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Installation of the AWAKE Facility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Outlook and Summary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10218" y="730771"/>
            <a:ext cx="6911990" cy="355298"/>
          </a:xfrm>
          <a:ln>
            <a:solidFill>
              <a:srgbClr val="4F81BD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 smtClean="0"/>
              <a:t>Phase 1: Understand </a:t>
            </a:r>
            <a:r>
              <a:rPr lang="en-US" sz="1600" b="1" dirty="0"/>
              <a:t>the physics of self-modulation instability </a:t>
            </a:r>
            <a:r>
              <a:rPr lang="en-US" sz="1600" dirty="0"/>
              <a:t>processes in plasma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532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10218" y="730771"/>
            <a:ext cx="6911990" cy="355298"/>
          </a:xfrm>
          <a:ln>
            <a:solidFill>
              <a:srgbClr val="4F81BD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/>
              <a:t>Phase 1: Understand </a:t>
            </a:r>
            <a:r>
              <a:rPr lang="en-US" sz="1600" b="1" dirty="0"/>
              <a:t>the physics of self-modulation instability </a:t>
            </a:r>
            <a:r>
              <a:rPr lang="en-US" sz="1600" dirty="0"/>
              <a:t>processes in plasma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/>
          <p:cNvSpPr txBox="1">
            <a:spLocks/>
          </p:cNvSpPr>
          <p:nvPr/>
        </p:nvSpPr>
        <p:spPr>
          <a:xfrm>
            <a:off x="910907" y="3313955"/>
            <a:ext cx="6728800" cy="274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6600"/>
                </a:solidFill>
              </a:rPr>
              <a:t>Plasma cell</a:t>
            </a:r>
          </a:p>
          <a:p>
            <a:pPr>
              <a:buFont typeface="Wingdings" charset="0"/>
              <a:buChar char="à"/>
            </a:pP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Rb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vapour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source</a:t>
            </a:r>
            <a:endParaRPr lang="en-US" sz="16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9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6" name="Isosceles Triangle 75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10218" y="730771"/>
            <a:ext cx="6911990" cy="3552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Phase 1: Understand </a:t>
            </a:r>
            <a:r>
              <a:rPr lang="en-US" sz="1600" b="1" dirty="0" smtClean="0"/>
              <a:t>the physics of self-modulation instability </a:t>
            </a:r>
            <a:r>
              <a:rPr lang="en-US" sz="1600" dirty="0" smtClean="0"/>
              <a:t>processes in plasma.</a:t>
            </a:r>
            <a:endParaRPr lang="en-US" sz="1600" dirty="0"/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910907" y="3313955"/>
            <a:ext cx="6728800" cy="274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" b="1" dirty="0" smtClean="0">
                <a:solidFill>
                  <a:srgbClr val="FF6600"/>
                </a:solidFill>
              </a:rPr>
              <a:t>Plasma cell</a:t>
            </a:r>
          </a:p>
          <a:p>
            <a:pPr>
              <a:buFont typeface="Wingdings" charset="0"/>
              <a:buChar char="à"/>
            </a:pPr>
            <a:r>
              <a:rPr lang="en-US" sz="1500" dirty="0" err="1" smtClean="0">
                <a:solidFill>
                  <a:srgbClr val="FF6600"/>
                </a:solidFill>
                <a:sym typeface="Wingdings"/>
              </a:rPr>
              <a:t>Rb</a:t>
            </a:r>
            <a:r>
              <a:rPr lang="en-US" sz="15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500" dirty="0" err="1" smtClean="0">
                <a:solidFill>
                  <a:srgbClr val="FF6600"/>
                </a:solidFill>
                <a:sym typeface="Wingdings"/>
              </a:rPr>
              <a:t>vapour</a:t>
            </a:r>
            <a:r>
              <a:rPr lang="en-US" sz="1500" dirty="0" smtClean="0">
                <a:solidFill>
                  <a:srgbClr val="FF6600"/>
                </a:solidFill>
                <a:sym typeface="Wingdings"/>
              </a:rPr>
              <a:t> source</a:t>
            </a:r>
            <a:endParaRPr lang="en-US" sz="1500" dirty="0" smtClean="0">
              <a:solidFill>
                <a:srgbClr val="FF66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500" b="1" dirty="0" smtClean="0">
                <a:solidFill>
                  <a:srgbClr val="FF0000"/>
                </a:solidFill>
              </a:rPr>
              <a:t>Proton beam</a:t>
            </a:r>
            <a:endParaRPr lang="en-US" sz="1500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Char char="à"/>
            </a:pPr>
            <a:r>
              <a:rPr lang="en-US" sz="1500" dirty="0" smtClean="0">
                <a:solidFill>
                  <a:srgbClr val="FF0000"/>
                </a:solidFill>
              </a:rPr>
              <a:t>drives the plasma wakefield + undergoes self-modulation instability.</a:t>
            </a:r>
          </a:p>
          <a:p>
            <a:pPr>
              <a:buFont typeface="Wingdings" charset="0"/>
              <a:buChar char="à"/>
            </a:pPr>
            <a:r>
              <a:rPr lang="en-US" sz="1500" dirty="0" smtClean="0">
                <a:solidFill>
                  <a:srgbClr val="FF0000"/>
                </a:solidFill>
              </a:rPr>
              <a:t>LHC-type proton beam, 400 GeV/c, 3E11 protons/bunch, </a:t>
            </a:r>
            <a:r>
              <a:rPr lang="en-US" sz="15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500" dirty="0" smtClean="0">
                <a:solidFill>
                  <a:srgbClr val="FF0000"/>
                </a:solidFill>
              </a:rPr>
              <a:t> = 400 </a:t>
            </a:r>
            <a:r>
              <a:rPr lang="en-US" sz="1500" dirty="0" err="1" smtClean="0">
                <a:solidFill>
                  <a:srgbClr val="FF0000"/>
                </a:solidFill>
              </a:rPr>
              <a:t>ps</a:t>
            </a:r>
            <a:r>
              <a:rPr lang="en-US" sz="1500" dirty="0" smtClean="0">
                <a:solidFill>
                  <a:srgbClr val="FF0000"/>
                </a:solidFill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5153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24319" y="1870201"/>
            <a:ext cx="0" cy="56393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11084" y="2434137"/>
            <a:ext cx="1565681" cy="329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33301" y="23617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3702" y="2320374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085701" y="25141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773471" y="2419310"/>
            <a:ext cx="0" cy="312793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6" name="Isosceles Triangle 75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9200" y="1474038"/>
            <a:ext cx="630238" cy="40481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471232" y="2651180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Laser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dump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4169" y="1512627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Laser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32631" y="2434137"/>
            <a:ext cx="419674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10218" y="730771"/>
            <a:ext cx="6911990" cy="3552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Phase 1: Understand </a:t>
            </a:r>
            <a:r>
              <a:rPr lang="en-US" sz="1600" b="1" dirty="0" smtClean="0"/>
              <a:t>the physics of self-modulation instability </a:t>
            </a:r>
            <a:r>
              <a:rPr lang="en-US" sz="1600" dirty="0" smtClean="0"/>
              <a:t>processes in plasma.</a:t>
            </a:r>
            <a:endParaRPr lang="en-US" sz="1600" dirty="0"/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910907" y="3313955"/>
            <a:ext cx="6728800" cy="217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6600"/>
                </a:solidFill>
              </a:rPr>
              <a:t>Plasma cell</a:t>
            </a:r>
          </a:p>
          <a:p>
            <a:pPr>
              <a:buFont typeface="Wingdings" charset="0"/>
              <a:buChar char="à"/>
            </a:pP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Rb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vapour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source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Proton beam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drives the plasma wakefield + undergoes self-modulation instability.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LHC-type proton beam, 400 GeV/c, 3E11 protons/bunch, 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 = 400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r>
              <a:rPr lang="en-US" sz="1600" dirty="0">
                <a:solidFill>
                  <a:srgbClr val="FF0000"/>
                </a:solidFill>
              </a:rPr>
              <a:t> long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Laser </a:t>
            </a:r>
            <a:r>
              <a:rPr lang="en-US" sz="1600" b="1" dirty="0">
                <a:solidFill>
                  <a:srgbClr val="0000FF"/>
                </a:solidFill>
              </a:rPr>
              <a:t>beam: </a:t>
            </a:r>
          </a:p>
          <a:p>
            <a:pPr>
              <a:buFont typeface="Wingdings" charset="0"/>
              <a:buChar char="à"/>
            </a:pPr>
            <a:r>
              <a:rPr lang="en-US" sz="1600" dirty="0">
                <a:solidFill>
                  <a:srgbClr val="0000FF"/>
                </a:solidFill>
              </a:rPr>
              <a:t>ionizes the plasma + seeds the self-modulation instability of the proton beam.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4.5 TW 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laser,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fs</a:t>
            </a:r>
            <a:endParaRPr lang="en-US" sz="1600" dirty="0" smtClean="0">
              <a:solidFill>
                <a:srgbClr val="0000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204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24319" y="1870201"/>
            <a:ext cx="0" cy="56393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11084" y="2434137"/>
            <a:ext cx="1565681" cy="329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33301" y="23617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3702" y="2320374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085701" y="25141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773471" y="2419310"/>
            <a:ext cx="0" cy="312793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6" name="Isosceles Triangle 75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9200" y="1474038"/>
            <a:ext cx="630238" cy="40481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471232" y="2651180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Laser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dump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4169" y="1512627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Laser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62742" y="2540093"/>
            <a:ext cx="136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Proton diagnostics</a:t>
            </a:r>
          </a:p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BTV,OTR, CTR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670939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82445" y="2336444"/>
            <a:ext cx="0" cy="159925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5450535" y="2285269"/>
            <a:ext cx="396875" cy="281188"/>
          </a:xfrm>
          <a:prstGeom prst="rect">
            <a:avLst/>
          </a:prstGeom>
          <a:solidFill>
            <a:srgbClr val="FF66FF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528064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32631" y="2434137"/>
            <a:ext cx="419674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6" name="Content Placeholder 3"/>
          <p:cNvSpPr txBox="1">
            <a:spLocks/>
          </p:cNvSpPr>
          <p:nvPr/>
        </p:nvSpPr>
        <p:spPr>
          <a:xfrm>
            <a:off x="910907" y="3313955"/>
            <a:ext cx="6728800" cy="2748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6600"/>
                </a:solidFill>
              </a:rPr>
              <a:t>Plasma cell</a:t>
            </a:r>
          </a:p>
          <a:p>
            <a:pPr>
              <a:buFont typeface="Wingdings" charset="0"/>
              <a:buChar char="à"/>
            </a:pP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Rb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vapour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source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Proton beam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drives the plasma wakefield + undergoes self-modulation instability.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LHC-type proton beam, 400 GeV/c, 3E11 protons/</a:t>
            </a:r>
            <a:r>
              <a:rPr lang="en-US" sz="1600" dirty="0">
                <a:solidFill>
                  <a:srgbClr val="FF0000"/>
                </a:solidFill>
              </a:rPr>
              <a:t>bunch, </a:t>
            </a:r>
            <a:r>
              <a:rPr lang="en-US" sz="16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 = 400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r>
              <a:rPr lang="en-US" sz="1600" dirty="0">
                <a:solidFill>
                  <a:srgbClr val="FF0000"/>
                </a:solidFill>
              </a:rPr>
              <a:t> long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Laser </a:t>
            </a:r>
            <a:r>
              <a:rPr lang="en-US" sz="1600" b="1" dirty="0">
                <a:solidFill>
                  <a:srgbClr val="0000FF"/>
                </a:solidFill>
              </a:rPr>
              <a:t>beam: </a:t>
            </a:r>
          </a:p>
          <a:p>
            <a:pPr>
              <a:buFont typeface="Wingdings" charset="0"/>
              <a:buChar char="à"/>
            </a:pPr>
            <a:r>
              <a:rPr lang="en-US" sz="1600" dirty="0">
                <a:solidFill>
                  <a:srgbClr val="0000FF"/>
                </a:solidFill>
              </a:rPr>
              <a:t>ionizes the plasma + seeds the self-modulation instability of the proton beam.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4.5 TW 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laser,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fs</a:t>
            </a:r>
            <a:endParaRPr lang="en-US" sz="1600" dirty="0" smtClean="0">
              <a:solidFill>
                <a:srgbClr val="0000FF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FF"/>
                </a:solidFill>
                <a:sym typeface="Wingdings"/>
              </a:rPr>
              <a:t>Diagnostics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BTVs, OTR, CTR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81328" y="2282587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10218" y="730771"/>
            <a:ext cx="6911990" cy="3552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Phase 1: Understand </a:t>
            </a:r>
            <a:r>
              <a:rPr lang="en-US" sz="1600" b="1" dirty="0" smtClean="0"/>
              <a:t>the physics of self-modulation instability </a:t>
            </a:r>
            <a:r>
              <a:rPr lang="en-US" sz="1600" dirty="0" smtClean="0"/>
              <a:t>processes in plasma.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6499553" y="2278716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AWAKE: Experimental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620479" y="4107509"/>
            <a:ext cx="5449986" cy="2286175"/>
            <a:chOff x="1395892" y="3965108"/>
            <a:chExt cx="5449986" cy="2286175"/>
          </a:xfrm>
        </p:grpSpPr>
        <p:pic>
          <p:nvPicPr>
            <p:cNvPr id="36" name="Picture 35" descr="SMI-Protons-Rb-LaserSeeding-new.pd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892" y="4217859"/>
              <a:ext cx="5377277" cy="203342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4708281" y="4874331"/>
              <a:ext cx="209544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66FF"/>
                  </a:solidFill>
                </a:rPr>
                <a:t>Plasma electron density </a:t>
              </a:r>
              <a:r>
                <a:rPr lang="en-US" sz="1200" dirty="0" err="1" smtClean="0">
                  <a:solidFill>
                    <a:srgbClr val="3366FF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200" baseline="-25000" dirty="0" err="1" smtClean="0">
                  <a:solidFill>
                    <a:srgbClr val="3366FF"/>
                  </a:solidFill>
                  <a:latin typeface="+mj-lt"/>
                  <a:cs typeface="Symbol" charset="2"/>
                </a:rPr>
                <a:t>plasma</a:t>
              </a:r>
              <a:endParaRPr lang="en-US" sz="1200" dirty="0">
                <a:solidFill>
                  <a:srgbClr val="3366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784164" y="4904451"/>
              <a:ext cx="184642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6600"/>
                  </a:solidFill>
                </a:rPr>
                <a:t>Proton beam density </a:t>
              </a:r>
              <a:r>
                <a:rPr lang="en-US" sz="1200" dirty="0" err="1" smtClean="0">
                  <a:solidFill>
                    <a:srgbClr val="FF66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200" baseline="-25000" dirty="0" err="1" smtClean="0">
                  <a:solidFill>
                    <a:srgbClr val="FF6600"/>
                  </a:solidFill>
                  <a:latin typeface="+mj-lt"/>
                  <a:cs typeface="Symbol" charset="2"/>
                </a:rPr>
                <a:t>beam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4693" y="4896383"/>
            <a:ext cx="2450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Self-modulated proton bunch </a:t>
            </a:r>
            <a:r>
              <a:rPr lang="en-US" sz="1400" dirty="0" smtClean="0"/>
              <a:t>resonantly driving plasma wakefields.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529811" y="3199235"/>
            <a:ext cx="2454268" cy="713135"/>
            <a:chOff x="3750776" y="4107999"/>
            <a:chExt cx="4545014" cy="1583950"/>
          </a:xfrm>
        </p:grpSpPr>
        <p:sp>
          <p:nvSpPr>
            <p:cNvPr id="41" name="Rectangle 40"/>
            <p:cNvSpPr/>
            <p:nvPr/>
          </p:nvSpPr>
          <p:spPr>
            <a:xfrm>
              <a:off x="3750776" y="4142695"/>
              <a:ext cx="2602936" cy="1299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Oval 41"/>
            <p:cNvSpPr/>
            <p:nvPr/>
          </p:nvSpPr>
          <p:spPr>
            <a:xfrm>
              <a:off x="4318621" y="4667891"/>
              <a:ext cx="3977169" cy="404746"/>
            </a:xfrm>
            <a:prstGeom prst="ellipse">
              <a:avLst/>
            </a:prstGeom>
            <a:solidFill>
              <a:srgbClr val="FF0000">
                <a:alpha val="9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331410" y="4142695"/>
              <a:ext cx="0" cy="1299274"/>
            </a:xfrm>
            <a:prstGeom prst="straightConnector1">
              <a:avLst/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114140" y="4800012"/>
              <a:ext cx="239572" cy="16860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60379" y="5076704"/>
              <a:ext cx="1579038" cy="615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l</a:t>
              </a:r>
              <a:r>
                <a:rPr lang="en-US" sz="1200" dirty="0" smtClean="0">
                  <a:solidFill>
                    <a:srgbClr val="0000FF"/>
                  </a:solidFill>
                </a:rPr>
                <a:t>aser pulse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97274" y="4513567"/>
              <a:ext cx="1920657" cy="615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proton bunch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76981" y="4107999"/>
              <a:ext cx="724089" cy="615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gas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71651" y="4123880"/>
              <a:ext cx="1173180" cy="615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dirty="0" smtClean="0"/>
                <a:t>lasma</a:t>
              </a:r>
              <a:endParaRPr lang="en-US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60122" y="6393684"/>
            <a:ext cx="2349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/>
              <a:t>J. Vieira et al PoP 19063105 (2012)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24319" y="1870201"/>
            <a:ext cx="0" cy="56393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211084" y="2434137"/>
            <a:ext cx="1565681" cy="329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33301" y="23617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73702" y="2320374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085701" y="25141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73471" y="2419310"/>
            <a:ext cx="0" cy="312793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Isosceles Triangle 59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9200" y="1474038"/>
            <a:ext cx="630238" cy="40481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471232" y="2651180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Laser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dump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4169" y="1512627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Laser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62742" y="2540093"/>
            <a:ext cx="136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Proton diagnostics</a:t>
            </a:r>
          </a:p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BTV,OTR, CTR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670939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782445" y="2336444"/>
            <a:ext cx="0" cy="159925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450535" y="2285269"/>
            <a:ext cx="396875" cy="281188"/>
          </a:xfrm>
          <a:prstGeom prst="rect">
            <a:avLst/>
          </a:prstGeom>
          <a:solidFill>
            <a:srgbClr val="FF66FF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528064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032631" y="2434137"/>
            <a:ext cx="419674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81328" y="2282587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410218" y="730771"/>
            <a:ext cx="6911990" cy="35529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Phase 1: Understand </a:t>
            </a:r>
            <a:r>
              <a:rPr lang="en-US" sz="1600" b="1" dirty="0" smtClean="0"/>
              <a:t>the physics of self-modulation instability </a:t>
            </a:r>
            <a:r>
              <a:rPr lang="en-US" sz="1600" dirty="0" smtClean="0"/>
              <a:t>processes in plasma.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6499553" y="2278716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685625" y="3586708"/>
            <a:ext cx="342699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sym typeface="Wingdings"/>
              </a:rPr>
              <a:t> Start with physics Q4 2016!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3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665611" y="721192"/>
            <a:ext cx="7166550" cy="500607"/>
          </a:xfrm>
          <a:ln>
            <a:solidFill>
              <a:srgbClr val="4F81BD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Phase 1: Understand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 physics of self-modulation instability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processes in plasma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1600" dirty="0"/>
              <a:t>Phase </a:t>
            </a:r>
            <a:r>
              <a:rPr lang="en-US" sz="1600" dirty="0" smtClean="0"/>
              <a:t>2: </a:t>
            </a:r>
            <a:r>
              <a:rPr lang="en-US" sz="1600" b="1" dirty="0" smtClean="0"/>
              <a:t>Probe the accelerating wakefields </a:t>
            </a:r>
            <a:r>
              <a:rPr lang="en-US" sz="1600" dirty="0" smtClean="0"/>
              <a:t>with externally injected electrons.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24319" y="1870201"/>
            <a:ext cx="0" cy="56393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446105" y="1776250"/>
            <a:ext cx="393832" cy="60857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60030" y="1780934"/>
            <a:ext cx="395817" cy="0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67394" y="2384829"/>
            <a:ext cx="2441705" cy="2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11084" y="2434137"/>
            <a:ext cx="1565681" cy="329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33301" y="23617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3702" y="2320374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085701" y="25141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773471" y="2419310"/>
            <a:ext cx="0" cy="312793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1606954" y="1663582"/>
            <a:ext cx="630238" cy="29640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Isosceles Triangle 75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2282123">
            <a:off x="2416158" y="1661461"/>
            <a:ext cx="145710" cy="283769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9200" y="1474038"/>
            <a:ext cx="630238" cy="40481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471232" y="2651180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Laser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dump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648248" y="1776250"/>
            <a:ext cx="357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baseline="30000" dirty="0">
                <a:solidFill>
                  <a:srgbClr val="008000"/>
                </a:solidFill>
              </a:rPr>
              <a:t>-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839937" y="2388817"/>
            <a:ext cx="1020423" cy="431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5" idx="1"/>
          </p:cNvCxnSpPr>
          <p:nvPr/>
        </p:nvCxnSpPr>
        <p:spPr>
          <a:xfrm>
            <a:off x="1341847" y="1795571"/>
            <a:ext cx="265107" cy="1621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912515" y="2862602"/>
            <a:ext cx="1308544" cy="9999"/>
          </a:xfrm>
          <a:prstGeom prst="straightConnector1">
            <a:avLst/>
          </a:prstGeom>
          <a:ln w="25400">
            <a:solidFill>
              <a:srgbClr val="0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078544" y="2809701"/>
            <a:ext cx="98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Acceleration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71789" y="1646436"/>
            <a:ext cx="614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RF gun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4169" y="1512627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Laser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9" name="Isosceles Triangle 98"/>
          <p:cNvSpPr/>
          <p:nvPr/>
        </p:nvSpPr>
        <p:spPr>
          <a:xfrm rot="10800000">
            <a:off x="2743095" y="2110626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32631" y="2434137"/>
            <a:ext cx="419674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4" name="Content Placeholder 3"/>
          <p:cNvSpPr txBox="1">
            <a:spLocks/>
          </p:cNvSpPr>
          <p:nvPr/>
        </p:nvSpPr>
        <p:spPr>
          <a:xfrm>
            <a:off x="910907" y="3313955"/>
            <a:ext cx="6728800" cy="3281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6600"/>
                </a:solidFill>
              </a:rPr>
              <a:t>Plasma cell</a:t>
            </a:r>
          </a:p>
          <a:p>
            <a:pPr>
              <a:buFont typeface="Wingdings" charset="0"/>
              <a:buChar char="à"/>
            </a:pP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Rb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vapour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source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Proton beam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drives the plasma wakefield + undergoes self-modulation instability.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LHC-type proton beam, 400 GeV/c, 3E11 protons/bunch, 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 = 400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r>
              <a:rPr lang="en-US" sz="1600" dirty="0">
                <a:solidFill>
                  <a:srgbClr val="FF0000"/>
                </a:solidFill>
              </a:rPr>
              <a:t> long</a:t>
            </a:r>
          </a:p>
          <a:p>
            <a:pPr>
              <a:buFont typeface="Wingdings" charset="0"/>
              <a:buChar char="à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FF"/>
                </a:solidFill>
              </a:rPr>
              <a:t>Laser beam: </a:t>
            </a:r>
          </a:p>
          <a:p>
            <a:pPr>
              <a:buFont typeface="Wingdings" charset="0"/>
              <a:buChar char="à"/>
            </a:pPr>
            <a:r>
              <a:rPr lang="en-US" sz="1600" dirty="0">
                <a:solidFill>
                  <a:srgbClr val="0000FF"/>
                </a:solidFill>
              </a:rPr>
              <a:t>ionizes the plasma + seeds the self-modulation instability of the proton beam.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4.5 TW 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laser,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fs</a:t>
            </a:r>
            <a:endParaRPr lang="en-US" sz="1600" dirty="0" smtClean="0">
              <a:solidFill>
                <a:srgbClr val="0000FF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FF"/>
                </a:solidFill>
                <a:sym typeface="Wingdings"/>
              </a:rPr>
              <a:t>Diagnostics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BTVs, OTR, CTR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sym typeface="Wingdings"/>
              </a:rPr>
              <a:t>Electron source and beam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Witness beam to ‘surf’ on the wakefield and get accelerated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16 MeV/c, 1.2 E9 electrons/ bunch,</a:t>
            </a:r>
            <a:r>
              <a:rPr lang="en-US" sz="1600" dirty="0">
                <a:solidFill>
                  <a:srgbClr val="008000"/>
                </a:solidFill>
                <a:latin typeface="Symbol" charset="2"/>
                <a:cs typeface="Symbol" charset="2"/>
              </a:rPr>
              <a:t> s</a:t>
            </a:r>
            <a:r>
              <a:rPr lang="en-US" sz="1600" dirty="0">
                <a:solidFill>
                  <a:srgbClr val="008000"/>
                </a:solidFill>
              </a:rPr>
              <a:t> =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 4ps long</a:t>
            </a:r>
            <a:endParaRPr lang="en-US" sz="1600" dirty="0">
              <a:solidFill>
                <a:srgbClr val="008000"/>
              </a:solidFill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sz="1600" dirty="0" smtClean="0">
              <a:solidFill>
                <a:srgbClr val="FF00FF"/>
              </a:solidFill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sz="1600" dirty="0" smtClean="0">
              <a:solidFill>
                <a:srgbClr val="FF00FF"/>
              </a:solidFill>
              <a:sym typeface="Wingding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670939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82445" y="2336444"/>
            <a:ext cx="0" cy="159925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450535" y="2285269"/>
            <a:ext cx="396875" cy="281188"/>
          </a:xfrm>
          <a:prstGeom prst="rect">
            <a:avLst/>
          </a:prstGeom>
          <a:solidFill>
            <a:srgbClr val="FF66FF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528064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281328" y="2282587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499553" y="2278716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162742" y="2540093"/>
            <a:ext cx="136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Proton diagnostics</a:t>
            </a:r>
          </a:p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BTV,OTR, CTR</a:t>
            </a:r>
          </a:p>
        </p:txBody>
      </p:sp>
    </p:spTree>
    <p:extLst>
      <p:ext uri="{BB962C8B-B14F-4D97-AF65-F5344CB8AC3E}">
        <p14:creationId xmlns:p14="http://schemas.microsoft.com/office/powerpoint/2010/main" val="311220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559-6955-D144-B02E-738318055B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665611" y="721192"/>
            <a:ext cx="7166550" cy="500607"/>
          </a:xfrm>
          <a:ln>
            <a:solidFill>
              <a:srgbClr val="4F81BD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Phase 1: Understand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 physics of self-modulation instability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processes in plasma.</a:t>
            </a:r>
          </a:p>
          <a:p>
            <a:r>
              <a:rPr lang="en-US" sz="1600" dirty="0"/>
              <a:t>Phase 2: </a:t>
            </a:r>
            <a:r>
              <a:rPr lang="en-US" sz="1600" b="1" dirty="0"/>
              <a:t>Probe the accelerating wakefields </a:t>
            </a:r>
            <a:r>
              <a:rPr lang="en-US" sz="1600" dirty="0"/>
              <a:t>with externally injected electrons.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024319" y="1870201"/>
            <a:ext cx="0" cy="56393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446105" y="1776250"/>
            <a:ext cx="393832" cy="60857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60030" y="1780934"/>
            <a:ext cx="395817" cy="0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767394" y="2384829"/>
            <a:ext cx="2441705" cy="2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11084" y="2434137"/>
            <a:ext cx="1565681" cy="329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33301" y="23617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3702" y="2320374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085701" y="25141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773471" y="2419310"/>
            <a:ext cx="0" cy="312793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1606954" y="1663582"/>
            <a:ext cx="630238" cy="29640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Isosceles Triangle 75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2282123">
            <a:off x="2416158" y="1661461"/>
            <a:ext cx="145710" cy="283769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9200" y="1474038"/>
            <a:ext cx="630238" cy="40481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471232" y="2651180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Laser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dump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648248" y="1776250"/>
            <a:ext cx="357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baseline="30000" dirty="0">
                <a:solidFill>
                  <a:srgbClr val="008000"/>
                </a:solidFill>
              </a:rPr>
              <a:t>-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839937" y="2388817"/>
            <a:ext cx="1020423" cy="431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5" idx="1"/>
          </p:cNvCxnSpPr>
          <p:nvPr/>
        </p:nvCxnSpPr>
        <p:spPr>
          <a:xfrm>
            <a:off x="1341847" y="1795571"/>
            <a:ext cx="265107" cy="1621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912515" y="2862602"/>
            <a:ext cx="1308544" cy="9999"/>
          </a:xfrm>
          <a:prstGeom prst="straightConnector1">
            <a:avLst/>
          </a:prstGeom>
          <a:ln w="25400">
            <a:solidFill>
              <a:srgbClr val="0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078544" y="2809701"/>
            <a:ext cx="98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Acceleration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71789" y="1646436"/>
            <a:ext cx="614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RF gun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4169" y="1512627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Laser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9" name="Isosceles Triangle 98"/>
          <p:cNvSpPr/>
          <p:nvPr/>
        </p:nvSpPr>
        <p:spPr>
          <a:xfrm rot="10800000">
            <a:off x="2743095" y="2110626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32631" y="2434137"/>
            <a:ext cx="419674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4" name="Content Placeholder 3"/>
          <p:cNvSpPr txBox="1">
            <a:spLocks/>
          </p:cNvSpPr>
          <p:nvPr/>
        </p:nvSpPr>
        <p:spPr>
          <a:xfrm>
            <a:off x="910907" y="3313955"/>
            <a:ext cx="6728800" cy="3281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6600"/>
                </a:solidFill>
              </a:rPr>
              <a:t>Plasma cell</a:t>
            </a:r>
          </a:p>
          <a:p>
            <a:pPr>
              <a:buFont typeface="Wingdings" charset="0"/>
              <a:buChar char="à"/>
            </a:pP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Rb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sym typeface="Wingdings"/>
              </a:rPr>
              <a:t>vapour</a:t>
            </a:r>
            <a:r>
              <a:rPr lang="en-US" sz="1600" dirty="0" smtClean="0">
                <a:solidFill>
                  <a:srgbClr val="FF6600"/>
                </a:solidFill>
                <a:sym typeface="Wingdings"/>
              </a:rPr>
              <a:t> source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Proton beam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drives the plasma wakefield + undergoes self-modulation instability.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LHC-type proton beam, 400 GeV/c, 3E11 protons/bunch, </a:t>
            </a:r>
            <a:r>
              <a:rPr lang="en-US" sz="16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 = 400 </a:t>
            </a:r>
            <a:r>
              <a:rPr lang="en-US" sz="1600" dirty="0" err="1">
                <a:solidFill>
                  <a:srgbClr val="FF0000"/>
                </a:solidFill>
              </a:rPr>
              <a:t>ps</a:t>
            </a:r>
            <a:r>
              <a:rPr lang="en-US" sz="1600" dirty="0">
                <a:solidFill>
                  <a:srgbClr val="FF0000"/>
                </a:solidFill>
              </a:rPr>
              <a:t> long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Laser </a:t>
            </a:r>
            <a:r>
              <a:rPr lang="en-US" sz="1600" b="1" dirty="0">
                <a:solidFill>
                  <a:srgbClr val="0000FF"/>
                </a:solidFill>
              </a:rPr>
              <a:t>beam: </a:t>
            </a:r>
          </a:p>
          <a:p>
            <a:pPr>
              <a:buFont typeface="Wingdings" charset="0"/>
              <a:buChar char="à"/>
            </a:pPr>
            <a:r>
              <a:rPr lang="en-US" sz="1600" dirty="0">
                <a:solidFill>
                  <a:srgbClr val="0000FF"/>
                </a:solidFill>
              </a:rPr>
              <a:t>ionizes the plasma + seeds the self-modulation instability of the proton beam.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4.5 TW 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laser,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fs</a:t>
            </a:r>
            <a:endParaRPr lang="en-US" sz="1600" dirty="0" smtClean="0">
              <a:solidFill>
                <a:srgbClr val="0000FF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FF"/>
                </a:solidFill>
                <a:sym typeface="Wingdings"/>
              </a:rPr>
              <a:t>Diagnostics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FF00FF"/>
                </a:solidFill>
                <a:sym typeface="Wingdings"/>
              </a:rPr>
              <a:t>BTVs, OTR, CTR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sym typeface="Wingdings"/>
              </a:rPr>
              <a:t>Electron source and beam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Witness beam to ‘surf’ on the wakefield and get accelerated</a:t>
            </a:r>
          </a:p>
          <a:p>
            <a:pPr>
              <a:buFont typeface="Wingdings" charset="0"/>
              <a:buChar char="à"/>
            </a:pP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16 MeV/c, 1.2 E9 electrons/ bunch, </a:t>
            </a:r>
            <a:r>
              <a:rPr lang="en-US" sz="1600" dirty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= 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4ps long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sym typeface="Wingdings"/>
              </a:rPr>
              <a:t>Electron spectrometer system</a:t>
            </a:r>
            <a:endParaRPr lang="en-US" sz="1600" b="1" dirty="0">
              <a:solidFill>
                <a:srgbClr val="FF00FF"/>
              </a:solidFill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sz="1600" dirty="0" smtClean="0">
              <a:solidFill>
                <a:srgbClr val="FF00FF"/>
              </a:solidFill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sz="1600" dirty="0" smtClean="0">
              <a:solidFill>
                <a:srgbClr val="FF00FF"/>
              </a:solidFill>
              <a:sym typeface="Wingding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670939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82445" y="2336444"/>
            <a:ext cx="0" cy="159925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450535" y="2285269"/>
            <a:ext cx="396875" cy="281188"/>
          </a:xfrm>
          <a:prstGeom prst="rect">
            <a:avLst/>
          </a:prstGeom>
          <a:solidFill>
            <a:srgbClr val="FF66FF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528064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281328" y="2282587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499553" y="2278716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162742" y="2540093"/>
            <a:ext cx="136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Proton diagnostics</a:t>
            </a:r>
          </a:p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BTV,OTR, CTR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198908" y="1810689"/>
            <a:ext cx="529166" cy="578847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Isosceles Triangle 72"/>
          <p:cNvSpPr/>
          <p:nvPr/>
        </p:nvSpPr>
        <p:spPr>
          <a:xfrm rot="8280435">
            <a:off x="6143424" y="2156233"/>
            <a:ext cx="196140" cy="445738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rot="2520350">
            <a:off x="6672198" y="1665287"/>
            <a:ext cx="202546" cy="169934"/>
          </a:xfrm>
          <a:prstGeom prst="rect">
            <a:avLst/>
          </a:prstGeom>
          <a:solidFill>
            <a:srgbClr val="66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6056456" y="1310434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e</a:t>
            </a:r>
            <a:r>
              <a:rPr lang="en-US" sz="1400" b="1" baseline="30000" dirty="0" smtClean="0">
                <a:solidFill>
                  <a:srgbClr val="008000"/>
                </a:solidFill>
              </a:rPr>
              <a:t>-</a:t>
            </a:r>
            <a:r>
              <a:rPr lang="en-US" sz="1400" b="1" dirty="0" smtClean="0">
                <a:solidFill>
                  <a:srgbClr val="008000"/>
                </a:solidFill>
              </a:rPr>
              <a:t> spectrometer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3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AWAKE Experimental Program</a:t>
            </a:r>
          </a:p>
          <a:p>
            <a:endParaRPr lang="en-US" dirty="0" smtClean="0"/>
          </a:p>
          <a:p>
            <a:r>
              <a:rPr lang="en-US" dirty="0" smtClean="0"/>
              <a:t>Components of the AWAKE Experiment</a:t>
            </a:r>
          </a:p>
          <a:p>
            <a:endParaRPr lang="en-US" dirty="0" smtClean="0"/>
          </a:p>
          <a:p>
            <a:r>
              <a:rPr lang="en-US" dirty="0" smtClean="0"/>
              <a:t>Installation of the AWAKE Facility</a:t>
            </a:r>
          </a:p>
          <a:p>
            <a:endParaRPr lang="en-US" dirty="0" smtClean="0"/>
          </a:p>
          <a:p>
            <a:r>
              <a:rPr lang="en-US" dirty="0" smtClean="0"/>
              <a:t>Outlook and Summary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665611" y="721192"/>
            <a:ext cx="7166550" cy="50060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Phase 1: Understand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 physics of self-modulation instability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processes in plasma.</a:t>
            </a:r>
          </a:p>
          <a:p>
            <a:r>
              <a:rPr lang="en-US" sz="1600" dirty="0"/>
              <a:t>Phase 2: </a:t>
            </a:r>
            <a:r>
              <a:rPr lang="en-US" sz="1600" b="1" dirty="0"/>
              <a:t>Probe the accelerating wakefields </a:t>
            </a:r>
            <a:r>
              <a:rPr lang="en-US" sz="1600" dirty="0"/>
              <a:t>with externally injected electrons.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10217" y="2397096"/>
            <a:ext cx="1204907" cy="4655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103232" y="2244216"/>
            <a:ext cx="2117827" cy="33967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582241" y="2412972"/>
            <a:ext cx="1520991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1"/>
          </p:cNvCxnSpPr>
          <p:nvPr/>
        </p:nvCxnSpPr>
        <p:spPr>
          <a:xfrm flipV="1">
            <a:off x="3103232" y="2399251"/>
            <a:ext cx="4846806" cy="1480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24319" y="1870201"/>
            <a:ext cx="0" cy="56393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446105" y="1776250"/>
            <a:ext cx="393832" cy="60857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060030" y="1780934"/>
            <a:ext cx="395817" cy="0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767394" y="2384829"/>
            <a:ext cx="2441705" cy="2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211084" y="2434137"/>
            <a:ext cx="1565681" cy="329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933301" y="23617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673702" y="2320374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085701" y="2514119"/>
            <a:ext cx="165100" cy="157753"/>
          </a:xfrm>
          <a:prstGeom prst="straightConnector1">
            <a:avLst/>
          </a:prstGeom>
          <a:ln w="25400">
            <a:solidFill>
              <a:srgbClr val="0000C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773471" y="2419310"/>
            <a:ext cx="0" cy="312793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964277" y="1992252"/>
            <a:ext cx="698500" cy="809688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1606954" y="1663582"/>
            <a:ext cx="630238" cy="29640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4" name="Isosceles Triangle 83"/>
          <p:cNvSpPr/>
          <p:nvPr/>
        </p:nvSpPr>
        <p:spPr>
          <a:xfrm>
            <a:off x="1448436" y="2079014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2282123">
            <a:off x="2416158" y="1661461"/>
            <a:ext cx="145710" cy="283769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09200" y="1474038"/>
            <a:ext cx="630238" cy="40481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471232" y="2651180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Laser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dump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flipH="1">
            <a:off x="2648248" y="1776250"/>
            <a:ext cx="357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baseline="30000" dirty="0">
                <a:solidFill>
                  <a:srgbClr val="008000"/>
                </a:solidFill>
              </a:rPr>
              <a:t>-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23830" y="2175988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SPS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protons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38810" y="176954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089356" y="2138308"/>
            <a:ext cx="2183213" cy="727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839937" y="2388817"/>
            <a:ext cx="1020423" cy="431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83" idx="1"/>
          </p:cNvCxnSpPr>
          <p:nvPr/>
        </p:nvCxnSpPr>
        <p:spPr>
          <a:xfrm>
            <a:off x="1341847" y="1795571"/>
            <a:ext cx="265107" cy="1621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103232" y="2869876"/>
            <a:ext cx="757128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246694" y="2840251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SMI</a:t>
            </a:r>
            <a:endParaRPr lang="en-US" sz="1200" b="1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3912515" y="2862602"/>
            <a:ext cx="1308544" cy="9999"/>
          </a:xfrm>
          <a:prstGeom prst="straightConnector1">
            <a:avLst/>
          </a:prstGeom>
          <a:ln w="25400">
            <a:solidFill>
              <a:srgbClr val="0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078544" y="2809701"/>
            <a:ext cx="98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Acceleration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009533" y="2019485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Proton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beam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dump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71789" y="1646436"/>
            <a:ext cx="614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RF gun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4169" y="1512627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Laser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1" name="Isosceles Triangle 100"/>
          <p:cNvSpPr/>
          <p:nvPr/>
        </p:nvSpPr>
        <p:spPr>
          <a:xfrm rot="10800000">
            <a:off x="2743095" y="2110626"/>
            <a:ext cx="219679" cy="667916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032631" y="2434137"/>
            <a:ext cx="419674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 flipH="1">
            <a:off x="1766850" y="2117499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670939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782445" y="2336444"/>
            <a:ext cx="0" cy="159925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450535" y="2285269"/>
            <a:ext cx="396875" cy="281188"/>
          </a:xfrm>
          <a:prstGeom prst="rect">
            <a:avLst/>
          </a:prstGeom>
          <a:solidFill>
            <a:srgbClr val="FF66FF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5528064" y="2333855"/>
            <a:ext cx="0" cy="162514"/>
          </a:xfrm>
          <a:prstGeom prst="straightConnector1">
            <a:avLst/>
          </a:prstGeom>
          <a:ln w="76200" cmpd="sng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281328" y="2282587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499553" y="2278716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162742" y="2540093"/>
            <a:ext cx="136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Proton diagnostics</a:t>
            </a:r>
          </a:p>
          <a:p>
            <a:pPr algn="ctr"/>
            <a:r>
              <a:rPr lang="en-US" sz="1200" b="1" dirty="0" smtClean="0">
                <a:solidFill>
                  <a:srgbClr val="FF00FF"/>
                </a:solidFill>
              </a:rPr>
              <a:t>BTV,OTR, CTR</a:t>
            </a: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6198908" y="1810689"/>
            <a:ext cx="529166" cy="578847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Isosceles Triangle 112"/>
          <p:cNvSpPr/>
          <p:nvPr/>
        </p:nvSpPr>
        <p:spPr>
          <a:xfrm rot="8280435">
            <a:off x="6143424" y="2156233"/>
            <a:ext cx="196140" cy="445738"/>
          </a:xfrm>
          <a:prstGeom prst="triangle">
            <a:avLst/>
          </a:prstGeom>
          <a:solidFill>
            <a:schemeClr val="accent1">
              <a:tint val="100000"/>
              <a:shade val="100000"/>
              <a:satMod val="130000"/>
              <a:alpha val="4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2520350">
            <a:off x="6672198" y="1665287"/>
            <a:ext cx="202546" cy="169934"/>
          </a:xfrm>
          <a:prstGeom prst="rect">
            <a:avLst/>
          </a:prstGeom>
          <a:solidFill>
            <a:srgbClr val="66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056456" y="1310434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e</a:t>
            </a:r>
            <a:r>
              <a:rPr lang="en-US" sz="1400" b="1" baseline="30000" dirty="0" smtClean="0">
                <a:solidFill>
                  <a:srgbClr val="008000"/>
                </a:solidFill>
              </a:rPr>
              <a:t>-</a:t>
            </a:r>
            <a:r>
              <a:rPr lang="en-US" sz="1400" b="1" dirty="0" smtClean="0">
                <a:solidFill>
                  <a:srgbClr val="008000"/>
                </a:solidFill>
              </a:rPr>
              <a:t> spectrometer</a:t>
            </a:r>
            <a:endParaRPr lang="en-US" sz="1400" b="1" dirty="0">
              <a:solidFill>
                <a:srgbClr val="008000"/>
              </a:solidFill>
            </a:endParaRPr>
          </a:p>
        </p:txBody>
      </p:sp>
      <p:pic>
        <p:nvPicPr>
          <p:cNvPr id="117" name="Picture 116" descr="f-extremaab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541"/>
          <a:stretch/>
        </p:blipFill>
        <p:spPr>
          <a:xfrm>
            <a:off x="2624316" y="3975911"/>
            <a:ext cx="2882026" cy="1875118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762812" y="5851029"/>
            <a:ext cx="5716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Maximum amplitude of the </a:t>
            </a:r>
            <a:r>
              <a:rPr lang="en-US" sz="1400" b="1" dirty="0" smtClean="0"/>
              <a:t>accelerating field 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 </a:t>
            </a:r>
            <a:r>
              <a:rPr lang="en-US" sz="1400" dirty="0" smtClean="0"/>
              <a:t>as a function of position along the plasma. Saturation of the SMI at ~4m.</a:t>
            </a:r>
            <a:endParaRPr lang="en-US" sz="14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31782" y="3209318"/>
            <a:ext cx="2454268" cy="752340"/>
            <a:chOff x="1737394" y="2635000"/>
            <a:chExt cx="2454268" cy="752340"/>
          </a:xfrm>
        </p:grpSpPr>
        <p:grpSp>
          <p:nvGrpSpPr>
            <p:cNvPr id="120" name="Group 119"/>
            <p:cNvGrpSpPr/>
            <p:nvPr/>
          </p:nvGrpSpPr>
          <p:grpSpPr>
            <a:xfrm>
              <a:off x="1737394" y="2635000"/>
              <a:ext cx="2454268" cy="752340"/>
              <a:chOff x="3750776" y="4020920"/>
              <a:chExt cx="4545014" cy="1671029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750776" y="4142695"/>
                <a:ext cx="2602936" cy="1299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318621" y="4667891"/>
                <a:ext cx="3977169" cy="404746"/>
              </a:xfrm>
              <a:prstGeom prst="ellipse">
                <a:avLst/>
              </a:prstGeom>
              <a:solidFill>
                <a:srgbClr val="FF0000">
                  <a:alpha val="1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>
                <a:off x="6331410" y="4142695"/>
                <a:ext cx="0" cy="129927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6114140" y="4800012"/>
                <a:ext cx="239572" cy="168607"/>
              </a:xfrm>
              <a:prstGeom prst="ellipse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760379" y="5076704"/>
                <a:ext cx="1579038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l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aser pulse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6297274" y="4513567"/>
                <a:ext cx="1920657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proton bunch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376981" y="4107999"/>
                <a:ext cx="724089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gas</a:t>
                </a:r>
                <a:endParaRPr lang="en-US" sz="12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271651" y="4020920"/>
                <a:ext cx="1173180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  <a:r>
                  <a:rPr lang="en-US" sz="1200" dirty="0" smtClean="0"/>
                  <a:t>lasma</a:t>
                </a:r>
                <a:endParaRPr lang="en-US" sz="1200" dirty="0"/>
              </a:p>
            </p:txBody>
          </p:sp>
        </p:grpSp>
        <p:sp>
          <p:nvSpPr>
            <p:cNvPr id="121" name="Oval 120"/>
            <p:cNvSpPr/>
            <p:nvPr/>
          </p:nvSpPr>
          <p:spPr>
            <a:xfrm>
              <a:off x="2655756" y="2944825"/>
              <a:ext cx="235064" cy="13539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766344" y="3047148"/>
              <a:ext cx="1128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e</a:t>
              </a:r>
              <a:r>
                <a:rPr lang="en-US" sz="1200" dirty="0" smtClean="0">
                  <a:solidFill>
                    <a:srgbClr val="008000"/>
                  </a:solidFill>
                </a:rPr>
                <a:t>lectron bunch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32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665611" y="721192"/>
            <a:ext cx="7166550" cy="50060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Phase 1: Understand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 physics of self-modulation instability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processes in plasma.</a:t>
            </a:r>
          </a:p>
          <a:p>
            <a:r>
              <a:rPr lang="en-US" sz="1600" dirty="0"/>
              <a:t>Phase 2: </a:t>
            </a:r>
            <a:r>
              <a:rPr lang="en-US" sz="1600" b="1" dirty="0"/>
              <a:t>Probe the accelerating wakefields </a:t>
            </a:r>
            <a:r>
              <a:rPr lang="en-US" sz="1600" dirty="0"/>
              <a:t>with externally injected electrons.</a:t>
            </a: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1294946" y="125211"/>
            <a:ext cx="6487637" cy="605559"/>
          </a:xfrm>
        </p:spPr>
        <p:txBody>
          <a:bodyPr>
            <a:normAutofit/>
          </a:bodyPr>
          <a:lstStyle/>
          <a:p>
            <a:r>
              <a:rPr lang="en-US" dirty="0" smtClean="0"/>
              <a:t>AWAKE Experimental Program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3830" y="1310434"/>
            <a:ext cx="8338947" cy="1806816"/>
            <a:chOff x="323830" y="1310434"/>
            <a:chExt cx="8338947" cy="180681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410217" y="2397096"/>
              <a:ext cx="1204907" cy="46550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103232" y="2244216"/>
              <a:ext cx="2117827" cy="339672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582241" y="2412972"/>
              <a:ext cx="152099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1"/>
            </p:cNvCxnSpPr>
            <p:nvPr/>
          </p:nvCxnSpPr>
          <p:spPr>
            <a:xfrm flipV="1">
              <a:off x="3103232" y="2399251"/>
              <a:ext cx="4846806" cy="1480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24319" y="1870201"/>
              <a:ext cx="0" cy="56393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446105" y="1776250"/>
              <a:ext cx="393832" cy="60857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060030" y="1780934"/>
              <a:ext cx="395817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3767394" y="2384829"/>
              <a:ext cx="2441705" cy="2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211084" y="2434137"/>
              <a:ext cx="1565681" cy="329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933301" y="23617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673702" y="2320374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085701" y="25141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773471" y="2419310"/>
              <a:ext cx="0" cy="312793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964277" y="1992252"/>
              <a:ext cx="698500" cy="8096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06954" y="1663582"/>
              <a:ext cx="630238" cy="296406"/>
            </a:xfrm>
            <a:prstGeom prst="rect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4" name="Isosceles Triangle 83"/>
            <p:cNvSpPr/>
            <p:nvPr/>
          </p:nvSpPr>
          <p:spPr>
            <a:xfrm>
              <a:off x="1448436" y="2079014"/>
              <a:ext cx="219679" cy="667916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 rot="2282123">
              <a:off x="2416158" y="1661461"/>
              <a:ext cx="145710" cy="283769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09200" y="1474038"/>
              <a:ext cx="630238" cy="404810"/>
            </a:xfrm>
            <a:prstGeom prst="rect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71232" y="2651180"/>
              <a:ext cx="557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Laser </a:t>
              </a:r>
            </a:p>
            <a:p>
              <a:r>
                <a:rPr lang="en-US" sz="1200" b="1" dirty="0" smtClean="0">
                  <a:solidFill>
                    <a:srgbClr val="0000FF"/>
                  </a:solidFill>
                </a:rPr>
                <a:t>dump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 flipH="1">
              <a:off x="2648248" y="1776250"/>
              <a:ext cx="3571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e</a:t>
              </a:r>
              <a:r>
                <a:rPr lang="en-US" baseline="30000" dirty="0">
                  <a:solidFill>
                    <a:srgbClr val="008000"/>
                  </a:solidFill>
                </a:rPr>
                <a:t>-</a:t>
              </a:r>
              <a:r>
                <a:rPr lang="en-US" dirty="0">
                  <a:solidFill>
                    <a:srgbClr val="008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3830" y="2175988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SPS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protons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738810" y="1769546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10m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3089356" y="2138308"/>
              <a:ext cx="2183213" cy="7274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839937" y="2388817"/>
              <a:ext cx="1020423" cy="431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83" idx="1"/>
            </p:cNvCxnSpPr>
            <p:nvPr/>
          </p:nvCxnSpPr>
          <p:spPr>
            <a:xfrm>
              <a:off x="1341847" y="1795571"/>
              <a:ext cx="265107" cy="1621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103232" y="2869876"/>
              <a:ext cx="75712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246694" y="2840251"/>
              <a:ext cx="432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SMI</a:t>
              </a:r>
              <a:endParaRPr lang="en-US" sz="1200" b="1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3912515" y="2862602"/>
              <a:ext cx="1308544" cy="9999"/>
            </a:xfrm>
            <a:prstGeom prst="straightConnector1">
              <a:avLst/>
            </a:prstGeom>
            <a:ln w="25400">
              <a:solidFill>
                <a:srgbClr val="0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078544" y="2809701"/>
              <a:ext cx="985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Acceleration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09533" y="2019485"/>
              <a:ext cx="622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Proton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beam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dump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71789" y="1646436"/>
              <a:ext cx="614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</a:rPr>
                <a:t>RF gun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44169" y="1512627"/>
              <a:ext cx="519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</a:rPr>
                <a:t>Laser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2743095" y="2110626"/>
              <a:ext cx="219679" cy="667916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1032631" y="2434137"/>
              <a:ext cx="419674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 flipH="1">
              <a:off x="1766850" y="2117499"/>
              <a:ext cx="3571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p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5670939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5782445" y="2336444"/>
              <a:ext cx="0" cy="159925"/>
            </a:xfrm>
            <a:prstGeom prst="straightConnector1">
              <a:avLst/>
            </a:prstGeom>
            <a:ln w="25400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450535" y="2285269"/>
              <a:ext cx="396875" cy="281188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5528064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5281328" y="2282587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499553" y="2278716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62742" y="2540093"/>
              <a:ext cx="1369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FF"/>
                  </a:solidFill>
                </a:rPr>
                <a:t>Proton diagnostics</a:t>
              </a:r>
            </a:p>
            <a:p>
              <a:pPr algn="ctr"/>
              <a:r>
                <a:rPr lang="en-US" sz="1200" b="1" dirty="0" smtClean="0">
                  <a:solidFill>
                    <a:srgbClr val="FF00FF"/>
                  </a:solidFill>
                </a:rPr>
                <a:t>BTV,OTR, CTR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6198908" y="1810689"/>
              <a:ext cx="529166" cy="578847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Isosceles Triangle 112"/>
            <p:cNvSpPr/>
            <p:nvPr/>
          </p:nvSpPr>
          <p:spPr>
            <a:xfrm rot="8280435">
              <a:off x="6143424" y="2156233"/>
              <a:ext cx="196140" cy="445738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2520350">
              <a:off x="6672198" y="1665287"/>
              <a:ext cx="202546" cy="169934"/>
            </a:xfrm>
            <a:prstGeom prst="rect">
              <a:avLst/>
            </a:prstGeom>
            <a:solidFill>
              <a:srgbClr val="66FF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56456" y="1310434"/>
              <a:ext cx="1364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8000"/>
                  </a:solidFill>
                </a:rPr>
                <a:t>e</a:t>
              </a:r>
              <a:r>
                <a:rPr lang="en-US" sz="1400" b="1" baseline="30000" dirty="0" smtClean="0">
                  <a:solidFill>
                    <a:srgbClr val="008000"/>
                  </a:solidFill>
                </a:rPr>
                <a:t>-</a:t>
              </a:r>
              <a:r>
                <a:rPr lang="en-US" sz="1400" b="1" dirty="0" smtClean="0">
                  <a:solidFill>
                    <a:srgbClr val="008000"/>
                  </a:solidFill>
                </a:rPr>
                <a:t> spectrometer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</p:grpSp>
      <p:pic>
        <p:nvPicPr>
          <p:cNvPr id="67" name="Picture 66" descr="FRIOA06f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310" y="4134940"/>
            <a:ext cx="3325710" cy="2003521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584903" y="6061056"/>
            <a:ext cx="5448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 of the electrons gained along the 10 m long plasma cell.</a:t>
            </a:r>
            <a:endParaRPr lang="en-US" sz="16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331782" y="3209318"/>
            <a:ext cx="2454268" cy="752340"/>
            <a:chOff x="1737394" y="2635000"/>
            <a:chExt cx="2454268" cy="752340"/>
          </a:xfrm>
        </p:grpSpPr>
        <p:grpSp>
          <p:nvGrpSpPr>
            <p:cNvPr id="66" name="Group 65"/>
            <p:cNvGrpSpPr/>
            <p:nvPr/>
          </p:nvGrpSpPr>
          <p:grpSpPr>
            <a:xfrm>
              <a:off x="1737394" y="2635000"/>
              <a:ext cx="2454268" cy="752340"/>
              <a:chOff x="3750776" y="4020920"/>
              <a:chExt cx="4545014" cy="167102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3750776" y="4142695"/>
                <a:ext cx="2602936" cy="1299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318621" y="4667891"/>
                <a:ext cx="3977169" cy="404746"/>
              </a:xfrm>
              <a:prstGeom prst="ellipse">
                <a:avLst/>
              </a:prstGeom>
              <a:solidFill>
                <a:srgbClr val="FF0000">
                  <a:alpha val="11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6331410" y="4142695"/>
                <a:ext cx="0" cy="1299274"/>
              </a:xfrm>
              <a:prstGeom prst="straightConnector1">
                <a:avLst/>
              </a:prstGeom>
              <a:ln w="19050" cmpd="sng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6114140" y="4800012"/>
                <a:ext cx="239572" cy="168607"/>
              </a:xfrm>
              <a:prstGeom prst="ellipse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760379" y="5076704"/>
                <a:ext cx="1579038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</a:rPr>
                  <a:t>l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aser pulse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297274" y="4513567"/>
                <a:ext cx="1920657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proton bunch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376981" y="4107999"/>
                <a:ext cx="724089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gas</a:t>
                </a:r>
                <a:endParaRPr lang="en-US" sz="12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271651" y="4020920"/>
                <a:ext cx="1173180" cy="61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  <a:r>
                  <a:rPr lang="en-US" sz="1200" dirty="0" smtClean="0"/>
                  <a:t>lasma</a:t>
                </a:r>
                <a:endParaRPr lang="en-US" sz="1200" dirty="0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2655756" y="2944825"/>
              <a:ext cx="235064" cy="13539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66344" y="3047148"/>
              <a:ext cx="1128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e</a:t>
              </a:r>
              <a:r>
                <a:rPr lang="en-US" sz="1200" dirty="0" smtClean="0">
                  <a:solidFill>
                    <a:srgbClr val="008000"/>
                  </a:solidFill>
                </a:rPr>
                <a:t>lectron bunch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685625" y="3313955"/>
            <a:ext cx="342699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sym typeface="Wingdings"/>
              </a:rPr>
              <a:t> Start with physics Q4 2017!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531006">
            <a:off x="1090009" y="3252850"/>
            <a:ext cx="67641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Presentation on Wednesday, 16/9, 18:50, WG1, Alexey Petrenko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531006">
            <a:off x="1218178" y="3894197"/>
            <a:ext cx="55322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</a:t>
            </a:r>
            <a:r>
              <a:rPr lang="en-US" b="1" dirty="0" err="1" smtClean="0">
                <a:solidFill>
                  <a:srgbClr val="FF0000"/>
                </a:solidFill>
              </a:rPr>
              <a:t>Wedneday</a:t>
            </a:r>
            <a:r>
              <a:rPr lang="en-US" b="1" dirty="0" smtClean="0">
                <a:solidFill>
                  <a:srgbClr val="FF0000"/>
                </a:solidFill>
              </a:rPr>
              <a:t>, 16/9, 20:00 </a:t>
            </a:r>
            <a:r>
              <a:rPr lang="en-US" b="1" dirty="0" err="1" smtClean="0">
                <a:solidFill>
                  <a:srgbClr val="FF0000"/>
                </a:solidFill>
              </a:rPr>
              <a:t>Petr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34540" y="5483419"/>
            <a:ext cx="215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err="1" smtClean="0"/>
              <a:t>Lotov</a:t>
            </a:r>
            <a:r>
              <a:rPr lang="en-US" sz="1200" dirty="0" smtClean="0"/>
              <a:t> et al.,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1408.4448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65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AWAKE Experimental Program</a:t>
            </a:r>
          </a:p>
          <a:p>
            <a:endParaRPr lang="en-US" dirty="0" smtClean="0"/>
          </a:p>
          <a:p>
            <a:r>
              <a:rPr lang="en-US" dirty="0" smtClean="0"/>
              <a:t>Components of the AWAKE Experiment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Installation of the AWAKE Facility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Outlook and Summary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27" y="85930"/>
            <a:ext cx="6906335" cy="579479"/>
          </a:xfrm>
        </p:spPr>
        <p:txBody>
          <a:bodyPr>
            <a:normAutofit/>
          </a:bodyPr>
          <a:lstStyle/>
          <a:p>
            <a:r>
              <a:rPr lang="en-US" dirty="0" smtClean="0"/>
              <a:t>Plasma Source: Rubidium Vapor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32" y="1431898"/>
            <a:ext cx="3830334" cy="253984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Density </a:t>
            </a:r>
            <a:r>
              <a:rPr lang="en-US" dirty="0"/>
              <a:t>adjustable from </a:t>
            </a:r>
            <a:r>
              <a:rPr lang="en-US" b="1" dirty="0"/>
              <a:t>10</a:t>
            </a:r>
            <a:r>
              <a:rPr lang="en-US" b="1" baseline="30000" dirty="0"/>
              <a:t>14</a:t>
            </a:r>
            <a:r>
              <a:rPr lang="en-US" b="1" dirty="0"/>
              <a:t> – 10</a:t>
            </a:r>
            <a:r>
              <a:rPr lang="en-US" b="1" baseline="30000" dirty="0"/>
              <a:t>15</a:t>
            </a:r>
            <a:r>
              <a:rPr lang="en-US" b="1" dirty="0"/>
              <a:t> cm</a:t>
            </a:r>
            <a:r>
              <a:rPr lang="en-US" b="1" baseline="30000" dirty="0"/>
              <a:t>-3</a:t>
            </a:r>
            <a:endParaRPr lang="en-US" b="1" dirty="0"/>
          </a:p>
          <a:p>
            <a:r>
              <a:rPr lang="en-US" dirty="0"/>
              <a:t>10 m long, 4 cm </a:t>
            </a:r>
            <a:r>
              <a:rPr lang="en-US" dirty="0" smtClean="0"/>
              <a:t>diameter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Plasma density = vapor density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System is oil-heated: </a:t>
            </a:r>
            <a:r>
              <a:rPr lang="en-US" dirty="0" smtClean="0"/>
              <a:t>150</a:t>
            </a:r>
            <a:r>
              <a:rPr lang="en-US" dirty="0"/>
              <a:t>˚ to 200˚ C</a:t>
            </a:r>
            <a:endParaRPr lang="en-US" dirty="0" smtClean="0"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keep temperature uniformity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Keep density uniformity</a:t>
            </a:r>
          </a:p>
          <a:p>
            <a:pPr lvl="2"/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666" y="3971739"/>
            <a:ext cx="23782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cs typeface="Symbol" charset="2"/>
              </a:rPr>
              <a:t>Required: 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/n = </a:t>
            </a:r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T/T ≤ 0.002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90072" y="1191578"/>
            <a:ext cx="4231072" cy="715679"/>
            <a:chOff x="4390072" y="1191578"/>
            <a:chExt cx="4231072" cy="715679"/>
          </a:xfrm>
        </p:grpSpPr>
        <p:grpSp>
          <p:nvGrpSpPr>
            <p:cNvPr id="7" name="Group 6"/>
            <p:cNvGrpSpPr/>
            <p:nvPr/>
          </p:nvGrpSpPr>
          <p:grpSpPr>
            <a:xfrm>
              <a:off x="4390072" y="1191578"/>
              <a:ext cx="4231072" cy="666223"/>
              <a:chOff x="410217" y="1474038"/>
              <a:chExt cx="8252560" cy="138856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10217" y="2397096"/>
                <a:ext cx="1204907" cy="46550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3103232" y="2244216"/>
                <a:ext cx="2117827" cy="339672"/>
              </a:xfrm>
              <a:prstGeom prst="rect">
                <a:avLst/>
              </a:prstGeom>
              <a:solidFill>
                <a:srgbClr val="FF66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582241" y="2412972"/>
                <a:ext cx="15209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9" idx="1"/>
              </p:cNvCxnSpPr>
              <p:nvPr/>
            </p:nvCxnSpPr>
            <p:spPr>
              <a:xfrm flipV="1">
                <a:off x="3103232" y="2399251"/>
                <a:ext cx="4846806" cy="1480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024319" y="1870201"/>
                <a:ext cx="0" cy="563936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446105" y="1776250"/>
                <a:ext cx="393832" cy="608579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060030" y="1780934"/>
                <a:ext cx="395817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767394" y="2384829"/>
                <a:ext cx="2441705" cy="2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211084" y="2434137"/>
                <a:ext cx="1565681" cy="32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933301" y="2361719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673702" y="2320374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085701" y="2514119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773471" y="2419310"/>
                <a:ext cx="0" cy="312793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7964277" y="1992252"/>
                <a:ext cx="698500" cy="8096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6954" y="1663582"/>
                <a:ext cx="630238" cy="296406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448436" y="2079014"/>
                <a:ext cx="219679" cy="667916"/>
              </a:xfrm>
              <a:prstGeom prst="triangle">
                <a:avLst/>
              </a:prstGeom>
              <a:solidFill>
                <a:schemeClr val="accent1">
                  <a:tint val="100000"/>
                  <a:shade val="100000"/>
                  <a:satMod val="130000"/>
                  <a:alpha val="49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2282123">
                <a:off x="2416158" y="1661461"/>
                <a:ext cx="145710" cy="283769"/>
              </a:xfrm>
              <a:prstGeom prst="triangle">
                <a:avLst/>
              </a:prstGeom>
              <a:solidFill>
                <a:schemeClr val="accent1">
                  <a:tint val="100000"/>
                  <a:shade val="100000"/>
                  <a:satMod val="130000"/>
                  <a:alpha val="49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09200" y="1474038"/>
                <a:ext cx="630238" cy="404810"/>
              </a:xfrm>
              <a:prstGeom prst="rect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839937" y="2388817"/>
                <a:ext cx="1020423" cy="4319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4" idx="1"/>
              </p:cNvCxnSpPr>
              <p:nvPr/>
            </p:nvCxnSpPr>
            <p:spPr>
              <a:xfrm>
                <a:off x="1341847" y="1795571"/>
                <a:ext cx="265107" cy="1621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032631" y="2434137"/>
                <a:ext cx="419674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670939" y="2333855"/>
                <a:ext cx="0" cy="16251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782445" y="2336444"/>
                <a:ext cx="0" cy="15992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5450535" y="2285269"/>
                <a:ext cx="396875" cy="281188"/>
              </a:xfrm>
              <a:prstGeom prst="rect">
                <a:avLst/>
              </a:prstGeom>
              <a:solidFill>
                <a:srgbClr val="FF66FF">
                  <a:alpha val="16000"/>
                </a:srgbClr>
              </a:solidFill>
              <a:ln>
                <a:solidFill>
                  <a:srgbClr val="FF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5528064" y="2333855"/>
                <a:ext cx="0" cy="16251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5281328" y="2282587"/>
                <a:ext cx="87431" cy="281188"/>
              </a:xfrm>
              <a:prstGeom prst="rect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FF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99553" y="2278716"/>
                <a:ext cx="87431" cy="281188"/>
              </a:xfrm>
              <a:prstGeom prst="rect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FF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198908" y="1810689"/>
                <a:ext cx="529166" cy="578847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Isosceles Triangle 37"/>
              <p:cNvSpPr/>
              <p:nvPr/>
            </p:nvSpPr>
            <p:spPr>
              <a:xfrm rot="8280435">
                <a:off x="6143424" y="2156233"/>
                <a:ext cx="196140" cy="445738"/>
              </a:xfrm>
              <a:prstGeom prst="triangle">
                <a:avLst/>
              </a:prstGeom>
              <a:solidFill>
                <a:schemeClr val="accent1">
                  <a:tint val="100000"/>
                  <a:shade val="100000"/>
                  <a:satMod val="130000"/>
                  <a:alpha val="49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520350">
                <a:off x="6672198" y="1665287"/>
                <a:ext cx="202546" cy="169934"/>
              </a:xfrm>
              <a:prstGeom prst="rect">
                <a:avLst/>
              </a:prstGeom>
              <a:solidFill>
                <a:srgbClr val="66FF6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578165" y="1382968"/>
              <a:ext cx="1451449" cy="524289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 descr="Macintosh HD:Users:edda:Library:Containers:com.apple.mail:Data:Library:Mail Downloads:EDE317CF-85C1-45EE-9516-9A5071E4D93D:IMG_995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233825" y="2405592"/>
            <a:ext cx="4638750" cy="34599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79838" y="5906862"/>
            <a:ext cx="555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m long plasma cell prototype in the AWAKE test area at CERN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 rot="1531006">
            <a:off x="864671" y="3244038"/>
            <a:ext cx="72148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See Poster Session on Monday, 14/9, 20:00 Olaf </a:t>
            </a:r>
            <a:r>
              <a:rPr lang="en-US" sz="2400" b="1" dirty="0" err="1" smtClean="0">
                <a:solidFill>
                  <a:srgbClr val="FF0000"/>
                </a:solidFill>
              </a:rPr>
              <a:t>Grulke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531006">
            <a:off x="1324522" y="2795393"/>
            <a:ext cx="68639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See Presentation on Tuesday, 15/9, 15:00, </a:t>
            </a:r>
            <a:r>
              <a:rPr lang="en-US" sz="2400" b="1" dirty="0" err="1" smtClean="0">
                <a:solidFill>
                  <a:srgbClr val="FF0000"/>
                </a:solidFill>
              </a:rPr>
              <a:t>Erdem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z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1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71" y="85930"/>
            <a:ext cx="5239029" cy="579479"/>
          </a:xfrm>
        </p:spPr>
        <p:txBody>
          <a:bodyPr/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10" y="704636"/>
            <a:ext cx="4638382" cy="764335"/>
          </a:xfrm>
        </p:spPr>
        <p:txBody>
          <a:bodyPr>
            <a:noAutofit/>
          </a:bodyPr>
          <a:lstStyle/>
          <a:p>
            <a:r>
              <a:rPr lang="en-US" sz="1600" dirty="0" smtClean="0"/>
              <a:t>Laser intensity must exceed ionization intensity at the plasma end (L=10m) over a plasma radius of r &gt; 3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dirty="0" smtClean="0"/>
              <a:t> = 600 µm.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 descr="DSC_48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0" y="1601020"/>
            <a:ext cx="6793773" cy="4533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27920" y="2032472"/>
            <a:ext cx="286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Laser system in MPI, Munich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66274"/>
              </p:ext>
            </p:extLst>
          </p:nvPr>
        </p:nvGraphicFramePr>
        <p:xfrm>
          <a:off x="6366766" y="2251307"/>
          <a:ext cx="2556692" cy="263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02"/>
                <a:gridCol w="1041890"/>
              </a:tblGrid>
              <a:tr h="245568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Laser </a:t>
                      </a:r>
                      <a:r>
                        <a:rPr lang="en-GB" sz="1100" kern="800" dirty="0" smtClean="0">
                          <a:effectLst/>
                          <a:latin typeface="+mn-lt"/>
                          <a:ea typeface="Times New Roman"/>
                        </a:rPr>
                        <a:t>Beam</a:t>
                      </a:r>
                      <a:r>
                        <a:rPr lang="en-GB" sz="1100" kern="8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Laser type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Fiber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Times New Roman"/>
                        </a:rPr>
                        <a:t>Ti:Sapphire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Pulse wavelength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l</a:t>
                      </a:r>
                      <a:r>
                        <a:rPr lang="en-GB" sz="1100" kern="800" baseline="-25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 = 780 nm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Pulse length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>
                          <a:effectLst/>
                          <a:latin typeface="+mn-lt"/>
                          <a:ea typeface="Times New Roman"/>
                        </a:rPr>
                        <a:t>100-120 fs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Pulse energy (after </a:t>
                      </a:r>
                      <a:r>
                        <a:rPr lang="en-GB" sz="1100" kern="800" dirty="0" err="1">
                          <a:effectLst/>
                          <a:latin typeface="+mn-lt"/>
                          <a:ea typeface="Times New Roman"/>
                        </a:rPr>
                        <a:t>compr</a:t>
                      </a: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.)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800" dirty="0">
                          <a:effectLst/>
                          <a:latin typeface="+mn-lt"/>
                          <a:ea typeface="Times New Roman"/>
                        </a:rPr>
                        <a:t>450 </a:t>
                      </a:r>
                      <a:r>
                        <a:rPr lang="en-GB" sz="1100" b="1" kern="800" dirty="0" err="1">
                          <a:effectLst/>
                          <a:latin typeface="+mn-lt"/>
                          <a:ea typeface="Times New Roman"/>
                        </a:rPr>
                        <a:t>mJ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Laser power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800" dirty="0" smtClean="0">
                          <a:effectLst/>
                          <a:latin typeface="+mn-lt"/>
                          <a:ea typeface="Times New Roman"/>
                        </a:rPr>
                        <a:t>4.5 </a:t>
                      </a:r>
                      <a:r>
                        <a:rPr lang="en-GB" sz="1100" b="1" kern="800" dirty="0">
                          <a:effectLst/>
                          <a:latin typeface="+mn-lt"/>
                          <a:ea typeface="Times New Roman"/>
                        </a:rPr>
                        <a:t>TW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Focused laser size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800" dirty="0" err="1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s</a:t>
                      </a:r>
                      <a:r>
                        <a:rPr lang="en-GB" sz="1100" b="1" kern="800" baseline="-25000" dirty="0" err="1">
                          <a:effectLst/>
                          <a:latin typeface="+mn-lt"/>
                          <a:ea typeface="Times New Roman"/>
                        </a:rPr>
                        <a:t>x,y</a:t>
                      </a:r>
                      <a:r>
                        <a:rPr lang="en-GB" sz="1100" b="1" kern="800" dirty="0">
                          <a:effectLst/>
                          <a:latin typeface="+mn-lt"/>
                          <a:ea typeface="Times New Roman"/>
                        </a:rPr>
                        <a:t> = 1 mm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Rayleigh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/>
                        </a:rPr>
                        <a:t> length Z</a:t>
                      </a:r>
                      <a:r>
                        <a:rPr lang="en-US" sz="1100" baseline="-25000" dirty="0" smtClean="0">
                          <a:effectLst/>
                          <a:latin typeface="+mn-lt"/>
                          <a:ea typeface="Times New Roman"/>
                        </a:rPr>
                        <a:t>R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Times New Roman"/>
                        </a:rPr>
                        <a:t>5 m</a:t>
                      </a:r>
                      <a:endParaRPr lang="en-US" sz="11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 smtClean="0">
                          <a:effectLst/>
                          <a:latin typeface="+mn-lt"/>
                          <a:ea typeface="Times New Roman"/>
                        </a:rPr>
                        <a:t>Energy </a:t>
                      </a: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stability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>
                          <a:effectLst/>
                          <a:latin typeface="+mn-lt"/>
                          <a:ea typeface="Times New Roman"/>
                        </a:rPr>
                        <a:t>±1.5% r.m.s.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6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Repetition rate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kern="800" dirty="0">
                          <a:effectLst/>
                          <a:latin typeface="+mn-lt"/>
                          <a:ea typeface="Times New Roman"/>
                        </a:rPr>
                        <a:t>10 </a:t>
                      </a:r>
                      <a:r>
                        <a:rPr lang="en-GB" sz="1100" kern="800" dirty="0" smtClean="0">
                          <a:effectLst/>
                          <a:latin typeface="+mn-lt"/>
                          <a:ea typeface="Times New Roman"/>
                        </a:rPr>
                        <a:t>Hz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48192" y="765675"/>
            <a:ext cx="4231072" cy="666223"/>
            <a:chOff x="410217" y="1474038"/>
            <a:chExt cx="8252560" cy="138856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10217" y="2397096"/>
              <a:ext cx="1204907" cy="46550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103232" y="2244216"/>
              <a:ext cx="2117827" cy="339672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582241" y="2412972"/>
              <a:ext cx="152099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V="1">
              <a:off x="3103232" y="2399251"/>
              <a:ext cx="4846806" cy="1480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24319" y="1870201"/>
              <a:ext cx="0" cy="56393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46105" y="1776250"/>
              <a:ext cx="393832" cy="60857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060030" y="1780934"/>
              <a:ext cx="395817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767394" y="2384829"/>
              <a:ext cx="2441705" cy="2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211084" y="2434137"/>
              <a:ext cx="1565681" cy="329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3301" y="23617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73702" y="2320374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085701" y="25141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773471" y="2419310"/>
              <a:ext cx="0" cy="312793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964277" y="1992252"/>
              <a:ext cx="698500" cy="8096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6954" y="1663582"/>
              <a:ext cx="630238" cy="296406"/>
            </a:xfrm>
            <a:prstGeom prst="rect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448436" y="2079014"/>
              <a:ext cx="219679" cy="667916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Isosceles Triangle 28"/>
            <p:cNvSpPr/>
            <p:nvPr/>
          </p:nvSpPr>
          <p:spPr>
            <a:xfrm rot="2282123">
              <a:off x="2416158" y="1661461"/>
              <a:ext cx="145710" cy="283769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9200" y="1474038"/>
              <a:ext cx="630238" cy="404810"/>
            </a:xfrm>
            <a:prstGeom prst="rect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39937" y="2388817"/>
              <a:ext cx="1020423" cy="431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7" idx="1"/>
            </p:cNvCxnSpPr>
            <p:nvPr/>
          </p:nvCxnSpPr>
          <p:spPr>
            <a:xfrm>
              <a:off x="1341847" y="1795571"/>
              <a:ext cx="265107" cy="1621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32631" y="2434137"/>
              <a:ext cx="419674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670939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782445" y="2336444"/>
              <a:ext cx="0" cy="159925"/>
            </a:xfrm>
            <a:prstGeom prst="straightConnector1">
              <a:avLst/>
            </a:prstGeom>
            <a:ln w="25400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450535" y="2285269"/>
              <a:ext cx="396875" cy="281188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528064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281328" y="2282587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99553" y="2278716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198908" y="1810689"/>
              <a:ext cx="529166" cy="578847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/>
            <p:cNvSpPr/>
            <p:nvPr/>
          </p:nvSpPr>
          <p:spPr>
            <a:xfrm rot="8280435">
              <a:off x="6143424" y="2156233"/>
              <a:ext cx="196140" cy="445738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 rot="2520350">
              <a:off x="6672198" y="1665287"/>
              <a:ext cx="202546" cy="169934"/>
            </a:xfrm>
            <a:prstGeom prst="rect">
              <a:avLst/>
            </a:prstGeom>
            <a:solidFill>
              <a:srgbClr val="66FF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43" name="Oval 42"/>
          <p:cNvSpPr/>
          <p:nvPr/>
        </p:nvSpPr>
        <p:spPr>
          <a:xfrm>
            <a:off x="4748192" y="584896"/>
            <a:ext cx="594030" cy="5242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6173" y="6216478"/>
            <a:ext cx="401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Laser will be moved to CERN in February 2016  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 rot="1531006">
            <a:off x="1391767" y="3252850"/>
            <a:ext cx="6160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Wednesday, 16/9, 19:30, Joshua Moody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3" y="64496"/>
            <a:ext cx="8358937" cy="5794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Proton Beam Diagnostics</a:t>
            </a:r>
            <a:r>
              <a:rPr lang="en-US" sz="2800" dirty="0"/>
              <a:t>: Direct Measurement of SMI </a:t>
            </a:r>
            <a:endParaRPr lang="en-US" sz="2800" dirty="0"/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327863" y="579809"/>
            <a:ext cx="8708981" cy="785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ym typeface="Wingdings"/>
              </a:rPr>
              <a:t> </a:t>
            </a:r>
            <a:r>
              <a:rPr lang="en-US" sz="1400" dirty="0" smtClean="0"/>
              <a:t>transforming </a:t>
            </a:r>
            <a:r>
              <a:rPr lang="en-US" sz="1400" dirty="0"/>
              <a:t>the charge distribution information into a radiation distribution using transition radiation 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 smtClean="0">
                <a:sym typeface="Wingdings"/>
              </a:rPr>
              <a:t> Measured radiation emitted by the bunch when traversing a dielectric interface or by directly sampling the bunch space charge field.  streak-camera.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9621" y="3232142"/>
            <a:ext cx="3251793" cy="1272828"/>
            <a:chOff x="1013470" y="1230667"/>
            <a:chExt cx="3946645" cy="1322941"/>
          </a:xfrm>
        </p:grpSpPr>
        <p:grpSp>
          <p:nvGrpSpPr>
            <p:cNvPr id="9" name="Group 8"/>
            <p:cNvGrpSpPr/>
            <p:nvPr/>
          </p:nvGrpSpPr>
          <p:grpSpPr>
            <a:xfrm>
              <a:off x="1013470" y="1230667"/>
              <a:ext cx="3946645" cy="1166587"/>
              <a:chOff x="2310611" y="3667475"/>
              <a:chExt cx="5934045" cy="250940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669368" y="3861850"/>
                <a:ext cx="168578" cy="231503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310611" y="3939777"/>
                <a:ext cx="3697058" cy="1793447"/>
                <a:chOff x="5955238" y="914307"/>
                <a:chExt cx="2429143" cy="179344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955238" y="914307"/>
                  <a:ext cx="2429143" cy="1382267"/>
                  <a:chOff x="6670748" y="1086899"/>
                  <a:chExt cx="1409181" cy="1062008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6719353" y="1603794"/>
                    <a:ext cx="1333496" cy="27257"/>
                  </a:xfrm>
                  <a:prstGeom prst="straightConnector1">
                    <a:avLst/>
                  </a:prstGeom>
                  <a:ln w="9525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095788" y="1086899"/>
                    <a:ext cx="693756" cy="457789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err="1" smtClean="0">
                        <a:latin typeface="Symbol" charset="2"/>
                        <a:cs typeface="Symbol" charset="2"/>
                      </a:rPr>
                      <a:t>s</a:t>
                    </a:r>
                    <a:r>
                      <a:rPr lang="en-US" sz="1200" baseline="-25000" dirty="0" err="1" smtClean="0"/>
                      <a:t>p</a:t>
                    </a:r>
                    <a:r>
                      <a:rPr lang="en-US" sz="1200" baseline="-25000" dirty="0" smtClean="0"/>
                      <a:t> </a:t>
                    </a:r>
                    <a:r>
                      <a:rPr lang="en-US" sz="1200" dirty="0" smtClean="0">
                        <a:latin typeface="Times"/>
                        <a:cs typeface="Times"/>
                      </a:rPr>
                      <a:t>~ 400 </a:t>
                    </a:r>
                    <a:r>
                      <a:rPr lang="en-US" sz="1200" dirty="0" err="1" smtClean="0">
                        <a:latin typeface="Times"/>
                        <a:cs typeface="Times"/>
                      </a:rPr>
                      <a:t>ps</a:t>
                    </a:r>
                    <a:endParaRPr lang="en-US" sz="1200" dirty="0">
                      <a:latin typeface="Times"/>
                      <a:cs typeface="Times"/>
                    </a:endParaRPr>
                  </a:p>
                </p:txBody>
              </p:sp>
              <p:pic>
                <p:nvPicPr>
                  <p:cNvPr id="24" name="Picture 23" descr="modulated-p.png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0748" y="1714432"/>
                    <a:ext cx="1409181" cy="434475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940169" y="2143322"/>
                  <a:ext cx="348993" cy="0"/>
                </a:xfrm>
                <a:prstGeom prst="straightConnector1">
                  <a:avLst/>
                </a:prstGeom>
                <a:ln w="9525" cmpd="sng">
                  <a:solidFill>
                    <a:schemeClr val="tx1">
                      <a:lumMod val="85000"/>
                      <a:lumOff val="15000"/>
                    </a:schemeClr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7527738" y="2111912"/>
                  <a:ext cx="796559" cy="595842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"/>
                      <a:cs typeface="Times"/>
                    </a:rPr>
                    <a:t>      4 </a:t>
                  </a:r>
                  <a:r>
                    <a:rPr lang="en-US" sz="1200" dirty="0" err="1" smtClean="0">
                      <a:latin typeface="Times"/>
                      <a:cs typeface="Times"/>
                    </a:rPr>
                    <a:t>ps</a:t>
                  </a:r>
                  <a:endParaRPr lang="en-US" sz="1200" dirty="0">
                    <a:latin typeface="Times"/>
                    <a:cs typeface="Times"/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 flipV="1">
                <a:off x="6007667" y="3947494"/>
                <a:ext cx="0" cy="9235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026076" y="5239194"/>
                <a:ext cx="0" cy="9376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6160067" y="4570896"/>
                <a:ext cx="604387" cy="4108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160067" y="5217954"/>
                <a:ext cx="604387" cy="4549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323360" y="3667475"/>
                <a:ext cx="1921296" cy="779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CTR  &amp; TCTR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55116" y="2191004"/>
              <a:ext cx="659355" cy="36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OTR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89783" y="1790184"/>
              <a:ext cx="759852" cy="584515"/>
            </a:xfrm>
            <a:custGeom>
              <a:avLst/>
              <a:gdLst>
                <a:gd name="connsiteX0" fmla="*/ 759852 w 759852"/>
                <a:gd name="connsiteY0" fmla="*/ 70908 h 584515"/>
                <a:gd name="connsiteX1" fmla="*/ 542751 w 759852"/>
                <a:gd name="connsiteY1" fmla="*/ 5774 h 584515"/>
                <a:gd name="connsiteX2" fmla="*/ 575316 w 759852"/>
                <a:gd name="connsiteY2" fmla="*/ 201174 h 584515"/>
                <a:gd name="connsiteX3" fmla="*/ 401636 w 759852"/>
                <a:gd name="connsiteY3" fmla="*/ 146897 h 584515"/>
                <a:gd name="connsiteX4" fmla="*/ 455911 w 759852"/>
                <a:gd name="connsiteY4" fmla="*/ 353152 h 584515"/>
                <a:gd name="connsiteX5" fmla="*/ 271376 w 759852"/>
                <a:gd name="connsiteY5" fmla="*/ 277163 h 584515"/>
                <a:gd name="connsiteX6" fmla="*/ 293086 w 759852"/>
                <a:gd name="connsiteY6" fmla="*/ 439997 h 584515"/>
                <a:gd name="connsiteX7" fmla="*/ 141115 w 759852"/>
                <a:gd name="connsiteY7" fmla="*/ 439997 h 584515"/>
                <a:gd name="connsiteX8" fmla="*/ 184535 w 759852"/>
                <a:gd name="connsiteY8" fmla="*/ 581119 h 584515"/>
                <a:gd name="connsiteX9" fmla="*/ 0 w 759852"/>
                <a:gd name="connsiteY9" fmla="*/ 526841 h 58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852" h="584515">
                  <a:moveTo>
                    <a:pt x="759852" y="70908"/>
                  </a:moveTo>
                  <a:cubicBezTo>
                    <a:pt x="666679" y="27485"/>
                    <a:pt x="573507" y="-15937"/>
                    <a:pt x="542751" y="5774"/>
                  </a:cubicBezTo>
                  <a:cubicBezTo>
                    <a:pt x="511995" y="27485"/>
                    <a:pt x="598835" y="177654"/>
                    <a:pt x="575316" y="201174"/>
                  </a:cubicBezTo>
                  <a:cubicBezTo>
                    <a:pt x="551797" y="224695"/>
                    <a:pt x="421537" y="121567"/>
                    <a:pt x="401636" y="146897"/>
                  </a:cubicBezTo>
                  <a:cubicBezTo>
                    <a:pt x="381735" y="172227"/>
                    <a:pt x="477621" y="331441"/>
                    <a:pt x="455911" y="353152"/>
                  </a:cubicBezTo>
                  <a:cubicBezTo>
                    <a:pt x="434201" y="374863"/>
                    <a:pt x="298513" y="262689"/>
                    <a:pt x="271376" y="277163"/>
                  </a:cubicBezTo>
                  <a:cubicBezTo>
                    <a:pt x="244238" y="291637"/>
                    <a:pt x="314796" y="412858"/>
                    <a:pt x="293086" y="439997"/>
                  </a:cubicBezTo>
                  <a:cubicBezTo>
                    <a:pt x="271376" y="467136"/>
                    <a:pt x="159207" y="416477"/>
                    <a:pt x="141115" y="439997"/>
                  </a:cubicBezTo>
                  <a:cubicBezTo>
                    <a:pt x="123023" y="463517"/>
                    <a:pt x="208054" y="566645"/>
                    <a:pt x="184535" y="581119"/>
                  </a:cubicBezTo>
                  <a:cubicBezTo>
                    <a:pt x="161016" y="595593"/>
                    <a:pt x="80508" y="561217"/>
                    <a:pt x="0" y="526841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23" y="2901997"/>
            <a:ext cx="4888387" cy="3583818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604613" y="1447023"/>
            <a:ext cx="7191840" cy="1246833"/>
            <a:chOff x="289591" y="893261"/>
            <a:chExt cx="7928265" cy="1529187"/>
          </a:xfrm>
        </p:grpSpPr>
        <p:grpSp>
          <p:nvGrpSpPr>
            <p:cNvPr id="70" name="Group 69"/>
            <p:cNvGrpSpPr/>
            <p:nvPr/>
          </p:nvGrpSpPr>
          <p:grpSpPr>
            <a:xfrm>
              <a:off x="289591" y="893261"/>
              <a:ext cx="7928265" cy="1529187"/>
              <a:chOff x="202612" y="2144707"/>
              <a:chExt cx="8349117" cy="1798769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02612" y="2144707"/>
                <a:ext cx="8349117" cy="1798769"/>
                <a:chOff x="146205" y="1990428"/>
                <a:chExt cx="8349117" cy="1798769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146205" y="1990428"/>
                  <a:ext cx="8349117" cy="1798769"/>
                  <a:chOff x="146205" y="1990428"/>
                  <a:chExt cx="8349117" cy="1798769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46205" y="1990428"/>
                    <a:ext cx="8349117" cy="1798769"/>
                    <a:chOff x="140003" y="2232737"/>
                    <a:chExt cx="8349117" cy="1798769"/>
                  </a:xfrm>
                </p:grpSpPr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 flipV="1">
                      <a:off x="236560" y="3155795"/>
                      <a:ext cx="1204907" cy="465506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2929576" y="3002915"/>
                      <a:ext cx="1871916" cy="33967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/>
                    </a:p>
                  </p:txBody>
                </p:sp>
                <p:cxnSp>
                  <p:nvCxnSpPr>
                    <p:cNvPr id="93" name="Straight Arrow Connector 92"/>
                    <p:cNvCxnSpPr/>
                    <p:nvPr/>
                  </p:nvCxnSpPr>
                  <p:spPr>
                    <a:xfrm>
                      <a:off x="1408584" y="3171671"/>
                      <a:ext cx="1520991" cy="0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Arrow Connector 93"/>
                    <p:cNvCxnSpPr>
                      <a:stCxn id="92" idx="1"/>
                    </p:cNvCxnSpPr>
                    <p:nvPr/>
                  </p:nvCxnSpPr>
                  <p:spPr>
                    <a:xfrm flipV="1">
                      <a:off x="2929576" y="3157951"/>
                      <a:ext cx="4846805" cy="14800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Arrow Connector 94"/>
                    <p:cNvCxnSpPr/>
                    <p:nvPr/>
                  </p:nvCxnSpPr>
                  <p:spPr>
                    <a:xfrm>
                      <a:off x="850662" y="2628900"/>
                      <a:ext cx="0" cy="563936"/>
                    </a:xfrm>
                    <a:prstGeom prst="straightConnector1">
                      <a:avLst/>
                    </a:prstGeom>
                    <a:ln w="25400">
                      <a:solidFill>
                        <a:srgbClr val="0000FF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Arrow Connector 95"/>
                    <p:cNvCxnSpPr/>
                    <p:nvPr/>
                  </p:nvCxnSpPr>
                  <p:spPr>
                    <a:xfrm flipV="1">
                      <a:off x="5037427" y="3192836"/>
                      <a:ext cx="1565681" cy="3294"/>
                    </a:xfrm>
                    <a:prstGeom prst="straightConnector1">
                      <a:avLst/>
                    </a:prstGeom>
                    <a:ln w="25400">
                      <a:solidFill>
                        <a:srgbClr val="0000FF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Arrow Connector 96"/>
                    <p:cNvCxnSpPr/>
                    <p:nvPr/>
                  </p:nvCxnSpPr>
                  <p:spPr>
                    <a:xfrm>
                      <a:off x="759644" y="3120418"/>
                      <a:ext cx="165100" cy="157753"/>
                    </a:xfrm>
                    <a:prstGeom prst="straightConnector1">
                      <a:avLst/>
                    </a:prstGeom>
                    <a:ln w="25400">
                      <a:solidFill>
                        <a:srgbClr val="0000C3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>
                      <a:off x="6500045" y="3079073"/>
                      <a:ext cx="165100" cy="157753"/>
                    </a:xfrm>
                    <a:prstGeom prst="straightConnector1">
                      <a:avLst/>
                    </a:prstGeom>
                    <a:ln w="25400">
                      <a:solidFill>
                        <a:srgbClr val="0000C3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Arrow Connector 98"/>
                    <p:cNvCxnSpPr/>
                    <p:nvPr/>
                  </p:nvCxnSpPr>
                  <p:spPr>
                    <a:xfrm>
                      <a:off x="912044" y="3272818"/>
                      <a:ext cx="165100" cy="157753"/>
                    </a:xfrm>
                    <a:prstGeom prst="straightConnector1">
                      <a:avLst/>
                    </a:prstGeom>
                    <a:ln w="25400">
                      <a:solidFill>
                        <a:srgbClr val="0000C3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Arrow Connector 99"/>
                    <p:cNvCxnSpPr/>
                    <p:nvPr/>
                  </p:nvCxnSpPr>
                  <p:spPr>
                    <a:xfrm>
                      <a:off x="6599814" y="3178009"/>
                      <a:ext cx="0" cy="312793"/>
                    </a:xfrm>
                    <a:prstGeom prst="straightConnector1">
                      <a:avLst/>
                    </a:prstGeom>
                    <a:ln w="25400">
                      <a:solidFill>
                        <a:srgbClr val="0000FF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7790620" y="2750951"/>
                      <a:ext cx="698500" cy="809688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/>
                    </a:p>
                  </p:txBody>
                </p:sp>
                <p:sp>
                  <p:nvSpPr>
                    <p:cNvPr id="102" name="Isosceles Triangle 101"/>
                    <p:cNvSpPr/>
                    <p:nvPr/>
                  </p:nvSpPr>
                  <p:spPr>
                    <a:xfrm>
                      <a:off x="1274779" y="2837713"/>
                      <a:ext cx="219679" cy="667916"/>
                    </a:xfrm>
                    <a:prstGeom prst="triangle">
                      <a:avLst/>
                    </a:prstGeom>
                    <a:solidFill>
                      <a:schemeClr val="accent1">
                        <a:tint val="100000"/>
                        <a:shade val="100000"/>
                        <a:satMod val="130000"/>
                        <a:alpha val="49000"/>
                      </a:schemeClr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535543" y="2232737"/>
                      <a:ext cx="630238" cy="404810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/>
                    </a:p>
                  </p:txBody>
                </p:sp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6297576" y="3409878"/>
                      <a:ext cx="616347" cy="621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solidFill>
                            <a:srgbClr val="0000FF"/>
                          </a:solidFill>
                        </a:rPr>
                        <a:t>Laser 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0000FF"/>
                          </a:solidFill>
                        </a:rPr>
                        <a:t>dump</a:t>
                      </a:r>
                      <a:endParaRPr lang="en-US" sz="11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140003" y="2934687"/>
                      <a:ext cx="794911" cy="6660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SPS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protons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3565154" y="2528245"/>
                      <a:ext cx="538186" cy="3996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107" name="Straight Arrow Connector 106"/>
                    <p:cNvCxnSpPr/>
                    <p:nvPr/>
                  </p:nvCxnSpPr>
                  <p:spPr>
                    <a:xfrm>
                      <a:off x="2915699" y="2904281"/>
                      <a:ext cx="1885793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Arrow Connector 107"/>
                    <p:cNvCxnSpPr/>
                    <p:nvPr/>
                  </p:nvCxnSpPr>
                  <p:spPr>
                    <a:xfrm>
                      <a:off x="2929575" y="3628575"/>
                      <a:ext cx="757128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prstDash val="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3073037" y="3598950"/>
                      <a:ext cx="478578" cy="3774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SMI</a:t>
                      </a:r>
                      <a:endParaRPr lang="en-US" sz="1100" b="1" dirty="0"/>
                    </a:p>
                  </p:txBody>
                </p: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7806965" y="2778185"/>
                      <a:ext cx="680484" cy="8658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Proton 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beam 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dump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570512" y="2271326"/>
                      <a:ext cx="571685" cy="3774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solidFill>
                            <a:srgbClr val="FFFFFF"/>
                          </a:solidFill>
                        </a:rPr>
                        <a:t>Laser</a:t>
                      </a:r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cxnSp>
                <p:nvCxnSpPr>
                  <p:cNvPr id="90" name="Straight Arrow Connector 89"/>
                  <p:cNvCxnSpPr/>
                  <p:nvPr/>
                </p:nvCxnSpPr>
                <p:spPr>
                  <a:xfrm>
                    <a:off x="865176" y="2950527"/>
                    <a:ext cx="4196740" cy="0"/>
                  </a:xfrm>
                  <a:prstGeom prst="straightConnector1">
                    <a:avLst/>
                  </a:prstGeom>
                  <a:ln w="25400">
                    <a:solidFill>
                      <a:srgbClr val="0000FF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ectangle 87"/>
                <p:cNvSpPr/>
                <p:nvPr/>
              </p:nvSpPr>
              <p:spPr>
                <a:xfrm flipH="1">
                  <a:off x="1599395" y="2574313"/>
                  <a:ext cx="357188" cy="3996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sz="1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5262370" y="2762834"/>
                <a:ext cx="168579" cy="5590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257900" y="2769082"/>
                <a:ext cx="168579" cy="56740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V="1">
                <a:off x="3749312" y="2846657"/>
                <a:ext cx="3894501" cy="243322"/>
              </a:xfrm>
              <a:prstGeom prst="straightConnector1">
                <a:avLst/>
              </a:prstGeom>
              <a:ln w="25400">
                <a:solidFill>
                  <a:srgbClr val="D40000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3749312" y="3117684"/>
                <a:ext cx="3894501" cy="136873"/>
              </a:xfrm>
              <a:prstGeom prst="straightConnector1">
                <a:avLst/>
              </a:prstGeom>
              <a:ln w="25400">
                <a:solidFill>
                  <a:srgbClr val="D40000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5475401" y="2445944"/>
                <a:ext cx="1103218" cy="48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OTR, CTR</a:t>
                </a:r>
                <a:endParaRPr lang="en-US" sz="1600" dirty="0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>
                <a:off x="5017486" y="3027035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5100036" y="3095945"/>
                <a:ext cx="0" cy="312793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4839528" y="3305842"/>
                <a:ext cx="616347" cy="621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FF"/>
                    </a:solidFill>
                  </a:rPr>
                  <a:t>Laser </a:t>
                </a:r>
              </a:p>
              <a:p>
                <a:r>
                  <a:rPr lang="en-US" sz="1100" b="1" dirty="0" smtClean="0">
                    <a:solidFill>
                      <a:srgbClr val="0000FF"/>
                    </a:solidFill>
                  </a:rPr>
                  <a:t>dump</a:t>
                </a:r>
                <a:endParaRPr lang="en-US" sz="11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5468660" y="1550882"/>
              <a:ext cx="396875" cy="281188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5536435" y="1604518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688835" y="1604357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795881" y="160611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Arrow Connector 111"/>
          <p:cNvCxnSpPr/>
          <p:nvPr/>
        </p:nvCxnSpPr>
        <p:spPr>
          <a:xfrm>
            <a:off x="5364099" y="2239401"/>
            <a:ext cx="0" cy="662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1531006">
            <a:off x="1571304" y="3252850"/>
            <a:ext cx="58015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Wednesday, 16/9, 19:30, Karl </a:t>
            </a:r>
            <a:r>
              <a:rPr lang="en-US" b="1" dirty="0" err="1" smtClean="0">
                <a:solidFill>
                  <a:srgbClr val="FF0000"/>
                </a:solidFill>
              </a:rPr>
              <a:t>Rieger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531006">
            <a:off x="1137702" y="3773412"/>
            <a:ext cx="6532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Wednesday, 16/9, 19:30 Mikhail </a:t>
            </a:r>
            <a:r>
              <a:rPr lang="en-US" b="1" dirty="0" err="1" smtClean="0">
                <a:solidFill>
                  <a:srgbClr val="FF0000"/>
                </a:solidFill>
              </a:rPr>
              <a:t>Martyanov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930"/>
            <a:ext cx="8923443" cy="5794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</a:t>
            </a:r>
            <a:r>
              <a:rPr lang="en-US" dirty="0"/>
              <a:t>Beam Diagnostics: Indirect Measurement of </a:t>
            </a:r>
            <a:r>
              <a:rPr lang="en-US" dirty="0" smtClean="0"/>
              <a:t>SMI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0927" y="4701675"/>
            <a:ext cx="2133600" cy="365125"/>
          </a:xfrm>
        </p:spPr>
        <p:txBody>
          <a:bodyPr/>
          <a:lstStyle/>
          <a:p>
            <a:fld id="{BF63DF78-E913-8A41-933F-B3580CE1A6D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9248" y="1608452"/>
            <a:ext cx="7918608" cy="1943151"/>
            <a:chOff x="299248" y="893261"/>
            <a:chExt cx="7918608" cy="1943151"/>
          </a:xfrm>
        </p:grpSpPr>
        <p:grpSp>
          <p:nvGrpSpPr>
            <p:cNvPr id="59" name="Group 58"/>
            <p:cNvGrpSpPr/>
            <p:nvPr/>
          </p:nvGrpSpPr>
          <p:grpSpPr>
            <a:xfrm>
              <a:off x="299248" y="893261"/>
              <a:ext cx="7918608" cy="1396943"/>
              <a:chOff x="212782" y="2144707"/>
              <a:chExt cx="8338947" cy="164321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12782" y="2144707"/>
                <a:ext cx="8338947" cy="1643212"/>
                <a:chOff x="156375" y="1990428"/>
                <a:chExt cx="8338947" cy="1643212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156375" y="1990428"/>
                  <a:ext cx="8338947" cy="1643212"/>
                  <a:chOff x="156375" y="1990428"/>
                  <a:chExt cx="8338947" cy="1643212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156375" y="1990428"/>
                    <a:ext cx="8338947" cy="1643212"/>
                    <a:chOff x="150173" y="2232737"/>
                    <a:chExt cx="8338947" cy="1643212"/>
                  </a:xfrm>
                </p:grpSpPr>
                <p:cxnSp>
                  <p:nvCxnSpPr>
                    <p:cNvPr id="74" name="Straight Arrow Connector 73"/>
                    <p:cNvCxnSpPr/>
                    <p:nvPr/>
                  </p:nvCxnSpPr>
                  <p:spPr>
                    <a:xfrm flipV="1">
                      <a:off x="236560" y="3155795"/>
                      <a:ext cx="1204907" cy="465506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2929576" y="3002915"/>
                      <a:ext cx="1871916" cy="33967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/>
                    </a:p>
                  </p:txBody>
                </p:sp>
                <p:cxnSp>
                  <p:nvCxnSpPr>
                    <p:cNvPr id="76" name="Straight Arrow Connector 75"/>
                    <p:cNvCxnSpPr/>
                    <p:nvPr/>
                  </p:nvCxnSpPr>
                  <p:spPr>
                    <a:xfrm>
                      <a:off x="1408584" y="3171671"/>
                      <a:ext cx="1520991" cy="0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/>
                    <p:cNvCxnSpPr>
                      <a:stCxn id="75" idx="1"/>
                    </p:cNvCxnSpPr>
                    <p:nvPr/>
                  </p:nvCxnSpPr>
                  <p:spPr>
                    <a:xfrm flipV="1">
                      <a:off x="2929576" y="3157951"/>
                      <a:ext cx="4846805" cy="14800"/>
                    </a:xfrm>
                    <a:prstGeom prst="straightConnector1">
                      <a:avLst/>
                    </a:prstGeom>
                    <a:ln w="25400">
                      <a:solidFill>
                        <a:srgbClr val="FF0000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Arrow Connector 77"/>
                    <p:cNvCxnSpPr/>
                    <p:nvPr/>
                  </p:nvCxnSpPr>
                  <p:spPr>
                    <a:xfrm>
                      <a:off x="850662" y="2628900"/>
                      <a:ext cx="0" cy="563936"/>
                    </a:xfrm>
                    <a:prstGeom prst="straightConnector1">
                      <a:avLst/>
                    </a:prstGeom>
                    <a:ln w="25400">
                      <a:solidFill>
                        <a:srgbClr val="0000FF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Arrow Connector 78"/>
                    <p:cNvCxnSpPr/>
                    <p:nvPr/>
                  </p:nvCxnSpPr>
                  <p:spPr>
                    <a:xfrm flipV="1">
                      <a:off x="5037427" y="3192836"/>
                      <a:ext cx="1565681" cy="3294"/>
                    </a:xfrm>
                    <a:prstGeom prst="straightConnector1">
                      <a:avLst/>
                    </a:prstGeom>
                    <a:ln w="25400">
                      <a:solidFill>
                        <a:srgbClr val="0000FF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Arrow Connector 79"/>
                    <p:cNvCxnSpPr/>
                    <p:nvPr/>
                  </p:nvCxnSpPr>
                  <p:spPr>
                    <a:xfrm>
                      <a:off x="759644" y="3120418"/>
                      <a:ext cx="165100" cy="157753"/>
                    </a:xfrm>
                    <a:prstGeom prst="straightConnector1">
                      <a:avLst/>
                    </a:prstGeom>
                    <a:ln w="25400">
                      <a:solidFill>
                        <a:srgbClr val="0000C3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Arrow Connector 80"/>
                    <p:cNvCxnSpPr/>
                    <p:nvPr/>
                  </p:nvCxnSpPr>
                  <p:spPr>
                    <a:xfrm>
                      <a:off x="6500045" y="3079073"/>
                      <a:ext cx="165100" cy="157753"/>
                    </a:xfrm>
                    <a:prstGeom prst="straightConnector1">
                      <a:avLst/>
                    </a:prstGeom>
                    <a:ln w="25400">
                      <a:solidFill>
                        <a:srgbClr val="0000C3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Arrow Connector 81"/>
                    <p:cNvCxnSpPr/>
                    <p:nvPr/>
                  </p:nvCxnSpPr>
                  <p:spPr>
                    <a:xfrm>
                      <a:off x="912044" y="3272818"/>
                      <a:ext cx="165100" cy="157753"/>
                    </a:xfrm>
                    <a:prstGeom prst="straightConnector1">
                      <a:avLst/>
                    </a:prstGeom>
                    <a:ln w="25400">
                      <a:solidFill>
                        <a:srgbClr val="0000C3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Arrow Connector 82"/>
                    <p:cNvCxnSpPr/>
                    <p:nvPr/>
                  </p:nvCxnSpPr>
                  <p:spPr>
                    <a:xfrm>
                      <a:off x="6599814" y="3178009"/>
                      <a:ext cx="0" cy="312793"/>
                    </a:xfrm>
                    <a:prstGeom prst="straightConnector1">
                      <a:avLst/>
                    </a:prstGeom>
                    <a:ln w="25400">
                      <a:solidFill>
                        <a:srgbClr val="0000FF"/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7790620" y="2750951"/>
                      <a:ext cx="698500" cy="809688"/>
                    </a:xfrm>
                    <a:prstGeom prst="rect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/>
                    </a:p>
                  </p:txBody>
                </p:sp>
                <p:sp>
                  <p:nvSpPr>
                    <p:cNvPr id="85" name="Isosceles Triangle 84"/>
                    <p:cNvSpPr/>
                    <p:nvPr/>
                  </p:nvSpPr>
                  <p:spPr>
                    <a:xfrm>
                      <a:off x="1274779" y="2837713"/>
                      <a:ext cx="219679" cy="667916"/>
                    </a:xfrm>
                    <a:prstGeom prst="triangle">
                      <a:avLst/>
                    </a:prstGeom>
                    <a:solidFill>
                      <a:schemeClr val="accent1">
                        <a:tint val="100000"/>
                        <a:shade val="100000"/>
                        <a:satMod val="130000"/>
                        <a:alpha val="49000"/>
                      </a:schemeClr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535543" y="2232737"/>
                      <a:ext cx="630238" cy="404810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/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6297575" y="3409879"/>
                      <a:ext cx="55759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Laser 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dump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150173" y="2934687"/>
                      <a:ext cx="7745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SPS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protons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3565153" y="2528245"/>
                      <a:ext cx="5100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10m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90" name="Straight Arrow Connector 89"/>
                    <p:cNvCxnSpPr/>
                    <p:nvPr/>
                  </p:nvCxnSpPr>
                  <p:spPr>
                    <a:xfrm>
                      <a:off x="2915699" y="2904281"/>
                      <a:ext cx="1885793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>
                      <a:off x="2929575" y="3628575"/>
                      <a:ext cx="757128" cy="0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prstDash val="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3073037" y="3598950"/>
                      <a:ext cx="43293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SMI</a:t>
                      </a:r>
                      <a:endParaRPr lang="en-US" sz="1200" b="1" dirty="0"/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7835876" y="2778184"/>
                      <a:ext cx="622661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Proton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beam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dump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570512" y="2271326"/>
                      <a:ext cx="5192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Laser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cxnSp>
                <p:nvCxnSpPr>
                  <p:cNvPr id="73" name="Straight Arrow Connector 72"/>
                  <p:cNvCxnSpPr/>
                  <p:nvPr/>
                </p:nvCxnSpPr>
                <p:spPr>
                  <a:xfrm>
                    <a:off x="865176" y="2950527"/>
                    <a:ext cx="4196740" cy="0"/>
                  </a:xfrm>
                  <a:prstGeom prst="straightConnector1">
                    <a:avLst/>
                  </a:prstGeom>
                  <a:ln w="25400">
                    <a:solidFill>
                      <a:srgbClr val="0000FF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Rectangle 70"/>
                <p:cNvSpPr/>
                <p:nvPr/>
              </p:nvSpPr>
              <p:spPr>
                <a:xfrm flipH="1">
                  <a:off x="1599395" y="2633889"/>
                  <a:ext cx="35718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p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5262370" y="2762834"/>
                <a:ext cx="168579" cy="55901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257900" y="2769082"/>
                <a:ext cx="168579" cy="56740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D4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flipV="1">
                <a:off x="3749312" y="2846657"/>
                <a:ext cx="3894501" cy="243322"/>
              </a:xfrm>
              <a:prstGeom prst="straightConnector1">
                <a:avLst/>
              </a:prstGeom>
              <a:ln w="25400">
                <a:solidFill>
                  <a:srgbClr val="D40000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749312" y="3117684"/>
                <a:ext cx="3894501" cy="136873"/>
              </a:xfrm>
              <a:prstGeom prst="straightConnector1">
                <a:avLst/>
              </a:prstGeom>
              <a:ln w="25400">
                <a:solidFill>
                  <a:srgbClr val="D40000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4957669" y="2353726"/>
                <a:ext cx="815687" cy="398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r>
                  <a:rPr lang="en-US" sz="1600" baseline="30000" dirty="0" smtClean="0"/>
                  <a:t>st</a:t>
                </a:r>
                <a:r>
                  <a:rPr lang="en-US" sz="1600" dirty="0" smtClean="0"/>
                  <a:t> BTV</a:t>
                </a:r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850773" y="2353726"/>
                <a:ext cx="856201" cy="398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r>
                  <a:rPr lang="en-US" sz="1600" baseline="30000" dirty="0" smtClean="0"/>
                  <a:t>nd</a:t>
                </a:r>
                <a:r>
                  <a:rPr lang="en-US" sz="1600" dirty="0" smtClean="0"/>
                  <a:t> BTV</a:t>
                </a:r>
                <a:endParaRPr lang="en-US" sz="1600" dirty="0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5017486" y="3027035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00036" y="3095945"/>
                <a:ext cx="0" cy="312793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4839528" y="3305841"/>
                <a:ext cx="557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Laser </a:t>
                </a:r>
              </a:p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dump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5468660" y="1550882"/>
              <a:ext cx="396875" cy="281188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5536435" y="1604518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5688835" y="1604357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795881" y="160611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9" idx="3"/>
            </p:cNvCxnSpPr>
            <p:nvPr/>
          </p:nvCxnSpPr>
          <p:spPr>
            <a:xfrm flipH="1">
              <a:off x="4462578" y="2076613"/>
              <a:ext cx="759681" cy="7597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075252" y="2073720"/>
              <a:ext cx="74074" cy="7626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75151" y="750618"/>
            <a:ext cx="625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SMI causes angular divergence of the proton beam at the order of ~1 mrad.</a:t>
            </a:r>
          </a:p>
          <a:p>
            <a:r>
              <a:rPr lang="en-US" sz="1400" dirty="0" smtClean="0">
                <a:sym typeface="Wingdings"/>
              </a:rPr>
              <a:t> Measure bunch profile at two different </a:t>
            </a:r>
            <a:r>
              <a:rPr lang="en-US" sz="1400" dirty="0" smtClean="0"/>
              <a:t> scintillator screens at a distance of ~8m. 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2967982" y="3672975"/>
            <a:ext cx="5041899" cy="2057400"/>
            <a:chOff x="0" y="0"/>
            <a:chExt cx="7810500" cy="3667125"/>
          </a:xfrm>
        </p:grpSpPr>
        <p:pic>
          <p:nvPicPr>
            <p:cNvPr id="116" name="Picture 1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95725" cy="3667125"/>
            </a:xfrm>
            <a:prstGeom prst="rect">
              <a:avLst/>
            </a:prstGeom>
          </p:spPr>
        </p:pic>
        <p:pic>
          <p:nvPicPr>
            <p:cNvPr id="117" name="Picture 1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5725" y="51091"/>
              <a:ext cx="3914775" cy="355282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097214" y="5694912"/>
            <a:ext cx="5536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Energy </a:t>
            </a:r>
            <a:r>
              <a:rPr lang="en-US" sz="1600" dirty="0"/>
              <a:t>deposition in GeV/cm</a:t>
            </a:r>
            <a:r>
              <a:rPr lang="en-US" sz="1600" baseline="30000" dirty="0"/>
              <a:t>3</a:t>
            </a:r>
            <a:r>
              <a:rPr lang="en-US" sz="1600" dirty="0"/>
              <a:t> per primary proton </a:t>
            </a:r>
            <a:r>
              <a:rPr lang="en-US" sz="1600" dirty="0" smtClean="0"/>
              <a:t>particle.</a:t>
            </a:r>
            <a:endParaRPr lang="en-US" sz="1600" dirty="0"/>
          </a:p>
        </p:txBody>
      </p:sp>
      <p:sp>
        <p:nvSpPr>
          <p:cNvPr id="118" name="Oval 117"/>
          <p:cNvSpPr/>
          <p:nvPr/>
        </p:nvSpPr>
        <p:spPr>
          <a:xfrm>
            <a:off x="3523288" y="2280010"/>
            <a:ext cx="276470" cy="273473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248" y="3289993"/>
            <a:ext cx="22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Measure saturation point of SMI at a 2% level.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 rot="1531006">
            <a:off x="1369305" y="3252850"/>
            <a:ext cx="6205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Wednesday, 16/9, 19:30 Marlene Turner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5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35" y="85930"/>
            <a:ext cx="7917175" cy="579479"/>
          </a:xfrm>
        </p:spPr>
        <p:txBody>
          <a:bodyPr>
            <a:normAutofit/>
          </a:bodyPr>
          <a:lstStyle/>
          <a:p>
            <a:r>
              <a:rPr lang="en-US" dirty="0" smtClean="0"/>
              <a:t>Electron </a:t>
            </a:r>
            <a:r>
              <a:rPr lang="en-US" dirty="0" smtClean="0"/>
              <a:t>Witness Beam – Electron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0" y="2923478"/>
            <a:ext cx="8613771" cy="85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PHIN Photo-injector for CTF3/CLIC:</a:t>
            </a:r>
          </a:p>
          <a:p>
            <a:pPr lvl="1">
              <a:buFont typeface="Wingdings" charset="0"/>
              <a:buChar char="à"/>
            </a:pPr>
            <a:r>
              <a:rPr lang="en-US" b="1" dirty="0" smtClean="0"/>
              <a:t>Program </a:t>
            </a:r>
            <a:r>
              <a:rPr lang="en-US" b="1" dirty="0"/>
              <a:t>will stop end </a:t>
            </a:r>
            <a:r>
              <a:rPr lang="en-US" b="1" dirty="0" smtClean="0"/>
              <a:t>2015 </a:t>
            </a:r>
            <a:r>
              <a:rPr lang="en-US" b="1" dirty="0" smtClean="0">
                <a:sym typeface="Wingdings"/>
              </a:rPr>
              <a:t> </a:t>
            </a:r>
            <a:r>
              <a:rPr lang="en-US" dirty="0" smtClean="0"/>
              <a:t>Fits </a:t>
            </a:r>
            <a:r>
              <a:rPr lang="en-US" dirty="0" smtClean="0"/>
              <a:t>to requirements </a:t>
            </a:r>
            <a:r>
              <a:rPr lang="en-US" dirty="0" smtClean="0">
                <a:sym typeface="Wingdings"/>
              </a:rPr>
              <a:t> used for AWAKE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69417" y="3747094"/>
            <a:ext cx="5379332" cy="2876966"/>
            <a:chOff x="2012171" y="2584335"/>
            <a:chExt cx="7043322" cy="3627504"/>
          </a:xfrm>
        </p:grpSpPr>
        <p:grpSp>
          <p:nvGrpSpPr>
            <p:cNvPr id="10" name="Group 9"/>
            <p:cNvGrpSpPr/>
            <p:nvPr/>
          </p:nvGrpSpPr>
          <p:grpSpPr>
            <a:xfrm>
              <a:off x="2012171" y="2741389"/>
              <a:ext cx="7043322" cy="3470450"/>
              <a:chOff x="146928" y="753848"/>
              <a:chExt cx="8999055" cy="4963638"/>
            </a:xfrm>
          </p:grpSpPr>
          <p:sp>
            <p:nvSpPr>
              <p:cNvPr id="17" name="Text Box 101"/>
              <p:cNvSpPr txBox="1">
                <a:spLocks noChangeArrowheads="1"/>
              </p:cNvSpPr>
              <p:nvPr/>
            </p:nvSpPr>
            <p:spPr bwMode="auto">
              <a:xfrm>
                <a:off x="1691680" y="5301208"/>
                <a:ext cx="1849437" cy="416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900" dirty="0"/>
                  <a:t>Length ~ </a:t>
                </a:r>
                <a:r>
                  <a:rPr lang="en-US" altLang="en-US" sz="900" dirty="0" smtClean="0"/>
                  <a:t>4 </a:t>
                </a:r>
                <a:r>
                  <a:rPr lang="en-US" altLang="en-US" sz="900" dirty="0"/>
                  <a:t>m</a:t>
                </a:r>
              </a:p>
            </p:txBody>
          </p:sp>
          <p:sp>
            <p:nvSpPr>
              <p:cNvPr id="18" name="Line 142"/>
              <p:cNvSpPr>
                <a:spLocks noChangeShapeType="1"/>
              </p:cNvSpPr>
              <p:nvPr/>
            </p:nvSpPr>
            <p:spPr bwMode="auto">
              <a:xfrm>
                <a:off x="395536" y="5229200"/>
                <a:ext cx="76849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90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6928" y="753848"/>
                <a:ext cx="8999055" cy="4362997"/>
                <a:chOff x="146928" y="753848"/>
                <a:chExt cx="8999055" cy="4362997"/>
              </a:xfrm>
            </p:grpSpPr>
            <p:grpSp>
              <p:nvGrpSpPr>
                <p:cNvPr id="20" name="Group 161"/>
                <p:cNvGrpSpPr>
                  <a:grpSpLocks/>
                </p:cNvGrpSpPr>
                <p:nvPr/>
              </p:nvGrpSpPr>
              <p:grpSpPr bwMode="auto">
                <a:xfrm rot="10800000">
                  <a:off x="8127685" y="3122607"/>
                  <a:ext cx="509588" cy="365125"/>
                  <a:chOff x="3675" y="2610"/>
                  <a:chExt cx="321" cy="230"/>
                </a:xfrm>
              </p:grpSpPr>
              <p:sp>
                <p:nvSpPr>
                  <p:cNvPr id="114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698"/>
                    <a:ext cx="321" cy="142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15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8" y="2610"/>
                    <a:ext cx="0" cy="87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2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7953125" y="3357951"/>
                  <a:ext cx="1049628" cy="48855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-1560000">
                  <a:off x="8573324" y="3269985"/>
                  <a:ext cx="99953" cy="4675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23" name="Rectangle 144"/>
                <p:cNvSpPr>
                  <a:spLocks noChangeArrowheads="1"/>
                </p:cNvSpPr>
                <p:nvPr/>
              </p:nvSpPr>
              <p:spPr bwMode="auto">
                <a:xfrm>
                  <a:off x="4523707" y="2565926"/>
                  <a:ext cx="73428" cy="107480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4" name="Rectangle 137"/>
                <p:cNvSpPr>
                  <a:spLocks noChangeArrowheads="1"/>
                </p:cNvSpPr>
                <p:nvPr/>
              </p:nvSpPr>
              <p:spPr bwMode="auto">
                <a:xfrm>
                  <a:off x="347398" y="3564466"/>
                  <a:ext cx="588963" cy="5715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5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942711" y="3862123"/>
                  <a:ext cx="8016146" cy="1190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26" name="Rectangle 106"/>
                <p:cNvSpPr>
                  <a:spLocks noChangeArrowheads="1"/>
                </p:cNvSpPr>
                <p:nvPr/>
              </p:nvSpPr>
              <p:spPr bwMode="auto">
                <a:xfrm>
                  <a:off x="8573324" y="3632025"/>
                  <a:ext cx="549275" cy="43497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27" name="Rectangle 109"/>
                <p:cNvSpPr>
                  <a:spLocks noChangeArrowheads="1"/>
                </p:cNvSpPr>
                <p:nvPr/>
              </p:nvSpPr>
              <p:spPr bwMode="auto">
                <a:xfrm>
                  <a:off x="7452353" y="3663948"/>
                  <a:ext cx="533400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grpSp>
              <p:nvGrpSpPr>
                <p:cNvPr id="28" name="Group 110"/>
                <p:cNvGrpSpPr>
                  <a:grpSpLocks/>
                </p:cNvGrpSpPr>
                <p:nvPr/>
              </p:nvGrpSpPr>
              <p:grpSpPr bwMode="auto">
                <a:xfrm rot="195599">
                  <a:off x="8278498" y="3487929"/>
                  <a:ext cx="228600" cy="228600"/>
                  <a:chOff x="1008" y="3216"/>
                  <a:chExt cx="144" cy="144"/>
                </a:xfrm>
              </p:grpSpPr>
              <p:sp>
                <p:nvSpPr>
                  <p:cNvPr id="11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216"/>
                    <a:ext cx="144" cy="14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12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079" y="324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1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3294"/>
                    <a:ext cx="11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29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8637272" y="3692750"/>
                  <a:ext cx="471487" cy="555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FC</a:t>
                  </a:r>
                </a:p>
              </p:txBody>
            </p:sp>
            <p:sp>
              <p:nvSpPr>
                <p:cNvPr id="30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7809538" y="2565927"/>
                  <a:ext cx="709612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E, </a:t>
                  </a:r>
                  <a:r>
                    <a:rPr lang="en-US" altLang="en-US" sz="700" dirty="0">
                      <a:latin typeface="Symbol" pitchFamily="18" charset="2"/>
                    </a:rPr>
                    <a:t>D</a:t>
                  </a:r>
                  <a:r>
                    <a:rPr lang="en-US" altLang="en-US" sz="700" dirty="0">
                      <a:latin typeface="Comic Sans MS" pitchFamily="66" charset="0"/>
                    </a:rPr>
                    <a:t>E</a:t>
                  </a:r>
                </a:p>
              </p:txBody>
            </p:sp>
            <p:grpSp>
              <p:nvGrpSpPr>
                <p:cNvPr id="31" name="Group 118"/>
                <p:cNvGrpSpPr>
                  <a:grpSpLocks/>
                </p:cNvGrpSpPr>
                <p:nvPr/>
              </p:nvGrpSpPr>
              <p:grpSpPr bwMode="auto">
                <a:xfrm>
                  <a:off x="3263636" y="3758141"/>
                  <a:ext cx="228600" cy="228600"/>
                  <a:chOff x="1008" y="3216"/>
                  <a:chExt cx="144" cy="144"/>
                </a:xfrm>
              </p:grpSpPr>
              <p:sp>
                <p:nvSpPr>
                  <p:cNvPr id="108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216"/>
                    <a:ext cx="144" cy="14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09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79" y="324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10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3294"/>
                    <a:ext cx="11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2" name="Rectangle 122"/>
                <p:cNvSpPr>
                  <a:spLocks noChangeArrowheads="1"/>
                </p:cNvSpPr>
                <p:nvPr/>
              </p:nvSpPr>
              <p:spPr bwMode="auto">
                <a:xfrm>
                  <a:off x="2836598" y="3729566"/>
                  <a:ext cx="304800" cy="3095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33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749286" y="3729564"/>
                  <a:ext cx="60483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>
                      <a:latin typeface="Comic Sans MS" pitchFamily="66" charset="0"/>
                    </a:rPr>
                    <a:t>MS</a:t>
                  </a:r>
                </a:p>
              </p:txBody>
            </p:sp>
            <p:sp>
              <p:nvSpPr>
                <p:cNvPr id="34" name="Rectangle 124"/>
                <p:cNvSpPr>
                  <a:spLocks noChangeArrowheads="1"/>
                </p:cNvSpPr>
                <p:nvPr/>
              </p:nvSpPr>
              <p:spPr bwMode="auto">
                <a:xfrm>
                  <a:off x="2528623" y="3785129"/>
                  <a:ext cx="195263" cy="209550"/>
                </a:xfrm>
                <a:prstGeom prst="rect">
                  <a:avLst/>
                </a:prstGeom>
                <a:solidFill>
                  <a:srgbClr val="A4FA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35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401359" y="4131731"/>
                  <a:ext cx="69717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BPR</a:t>
                  </a:r>
                </a:p>
              </p:txBody>
            </p:sp>
            <p:grpSp>
              <p:nvGrpSpPr>
                <p:cNvPr id="36" name="Group 126"/>
                <p:cNvGrpSpPr>
                  <a:grpSpLocks/>
                </p:cNvGrpSpPr>
                <p:nvPr/>
              </p:nvGrpSpPr>
              <p:grpSpPr bwMode="auto">
                <a:xfrm>
                  <a:off x="2198423" y="3737504"/>
                  <a:ext cx="247650" cy="266700"/>
                  <a:chOff x="4998" y="1973"/>
                  <a:chExt cx="156" cy="168"/>
                </a:xfrm>
              </p:grpSpPr>
              <p:sp>
                <p:nvSpPr>
                  <p:cNvPr id="10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1973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0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000" y="2141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37" name="AutoShape 129"/>
                <p:cNvSpPr>
                  <a:spLocks noChangeArrowheads="1"/>
                </p:cNvSpPr>
                <p:nvPr/>
              </p:nvSpPr>
              <p:spPr bwMode="auto">
                <a:xfrm>
                  <a:off x="1069711" y="3683529"/>
                  <a:ext cx="142875" cy="334962"/>
                </a:xfrm>
                <a:prstGeom prst="flowChartCollat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38" name="Rectangle 130"/>
                <p:cNvSpPr>
                  <a:spLocks noChangeArrowheads="1"/>
                </p:cNvSpPr>
                <p:nvPr/>
              </p:nvSpPr>
              <p:spPr bwMode="auto">
                <a:xfrm>
                  <a:off x="1468173" y="3670829"/>
                  <a:ext cx="423863" cy="382587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39" name="Line 131"/>
                <p:cNvSpPr>
                  <a:spLocks noChangeShapeType="1"/>
                </p:cNvSpPr>
                <p:nvPr/>
              </p:nvSpPr>
              <p:spPr bwMode="auto">
                <a:xfrm>
                  <a:off x="1677723" y="2992966"/>
                  <a:ext cx="0" cy="55403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4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277674" y="2488140"/>
                  <a:ext cx="1236662" cy="555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Laser +Diagnostics</a:t>
                  </a:r>
                </a:p>
              </p:txBody>
            </p:sp>
            <p:sp>
              <p:nvSpPr>
                <p:cNvPr id="41" name="Oval 134"/>
                <p:cNvSpPr>
                  <a:spLocks noChangeArrowheads="1"/>
                </p:cNvSpPr>
                <p:nvPr/>
              </p:nvSpPr>
              <p:spPr bwMode="auto">
                <a:xfrm>
                  <a:off x="749036" y="3370791"/>
                  <a:ext cx="146050" cy="898525"/>
                </a:xfrm>
                <a:prstGeom prst="ellipse">
                  <a:avLst/>
                </a:prstGeom>
                <a:solidFill>
                  <a:srgbClr val="E5B9D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42" name="Oval 138"/>
                <p:cNvSpPr>
                  <a:spLocks noChangeArrowheads="1"/>
                </p:cNvSpPr>
                <p:nvPr/>
              </p:nvSpPr>
              <p:spPr bwMode="auto">
                <a:xfrm>
                  <a:off x="395023" y="3369204"/>
                  <a:ext cx="146050" cy="898525"/>
                </a:xfrm>
                <a:prstGeom prst="ellipse">
                  <a:avLst/>
                </a:prstGeom>
                <a:solidFill>
                  <a:srgbClr val="E5B9D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43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18812" y="4456644"/>
                  <a:ext cx="96043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RF GUN</a:t>
                  </a:r>
                </a:p>
              </p:txBody>
            </p:sp>
            <p:sp>
              <p:nvSpPr>
                <p:cNvPr id="44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595297" y="3385078"/>
                  <a:ext cx="1087438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 Emittance</a:t>
                  </a:r>
                </a:p>
              </p:txBody>
            </p:sp>
            <p:sp>
              <p:nvSpPr>
                <p:cNvPr id="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607748" y="2521479"/>
                  <a:ext cx="88900" cy="1044575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46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1058864" y="1780902"/>
                  <a:ext cx="1914524" cy="555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Incident, Reflected </a:t>
                  </a:r>
                  <a:r>
                    <a:rPr lang="en-US" altLang="en-US" sz="700" dirty="0" smtClean="0">
                      <a:latin typeface="Comic Sans MS" pitchFamily="66" charset="0"/>
                    </a:rPr>
                    <a:t>Power and phase</a:t>
                  </a:r>
                  <a:endParaRPr lang="en-US" altLang="en-US" sz="700" dirty="0">
                    <a:latin typeface="Comic Sans MS" pitchFamily="66" charset="0"/>
                  </a:endParaRPr>
                </a:p>
              </p:txBody>
            </p:sp>
            <p:sp>
              <p:nvSpPr>
                <p:cNvPr id="47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7639446" y="2290870"/>
                  <a:ext cx="150653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Spectrometer</a:t>
                  </a:r>
                </a:p>
              </p:txBody>
            </p:sp>
            <p:sp>
              <p:nvSpPr>
                <p:cNvPr id="48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1649148" y="4564593"/>
                  <a:ext cx="1060450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>
                      <a:latin typeface="Comic Sans MS" pitchFamily="66" charset="0"/>
                    </a:rPr>
                    <a:t>Corrector</a:t>
                  </a:r>
                </a:p>
              </p:txBody>
            </p:sp>
            <p:sp>
              <p:nvSpPr>
                <p:cNvPr id="4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217473" y="4107391"/>
                  <a:ext cx="53975" cy="5032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900"/>
                </a:p>
              </p:txBody>
            </p:sp>
            <p:sp>
              <p:nvSpPr>
                <p:cNvPr id="50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8095092" y="2870725"/>
                  <a:ext cx="70643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MTV</a:t>
                  </a:r>
                </a:p>
              </p:txBody>
            </p:sp>
            <p:grpSp>
              <p:nvGrpSpPr>
                <p:cNvPr id="51" name="Group 161"/>
                <p:cNvGrpSpPr>
                  <a:grpSpLocks/>
                </p:cNvGrpSpPr>
                <p:nvPr/>
              </p:nvGrpSpPr>
              <p:grpSpPr bwMode="auto">
                <a:xfrm>
                  <a:off x="3122348" y="3985154"/>
                  <a:ext cx="509588" cy="365125"/>
                  <a:chOff x="3675" y="2610"/>
                  <a:chExt cx="321" cy="230"/>
                </a:xfrm>
              </p:grpSpPr>
              <p:sp>
                <p:nvSpPr>
                  <p:cNvPr id="104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698"/>
                    <a:ext cx="321" cy="142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05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8" y="2610"/>
                    <a:ext cx="0" cy="87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52" name="Group 164"/>
                <p:cNvGrpSpPr>
                  <a:grpSpLocks/>
                </p:cNvGrpSpPr>
                <p:nvPr/>
              </p:nvGrpSpPr>
              <p:grpSpPr bwMode="auto">
                <a:xfrm>
                  <a:off x="1422136" y="4056061"/>
                  <a:ext cx="509587" cy="365125"/>
                  <a:chOff x="3675" y="2610"/>
                  <a:chExt cx="321" cy="230"/>
                </a:xfrm>
              </p:grpSpPr>
              <p:sp>
                <p:nvSpPr>
                  <p:cNvPr id="102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698"/>
                    <a:ext cx="321" cy="142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03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8" y="2610"/>
                    <a:ext cx="0" cy="87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53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3098536" y="4420131"/>
                  <a:ext cx="520700" cy="555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>
                      <a:latin typeface="Comic Sans MS" pitchFamily="66" charset="0"/>
                    </a:rPr>
                    <a:t>VPI</a:t>
                  </a:r>
                </a:p>
              </p:txBody>
            </p:sp>
            <p:sp>
              <p:nvSpPr>
                <p:cNvPr id="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926961" y="3731154"/>
                  <a:ext cx="195262" cy="288925"/>
                </a:xfrm>
                <a:prstGeom prst="rect">
                  <a:avLst/>
                </a:prstGeom>
                <a:solidFill>
                  <a:srgbClr val="A4FA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55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1799961" y="3366029"/>
                  <a:ext cx="75088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 smtClean="0">
                      <a:latin typeface="Comic Sans MS" pitchFamily="66" charset="0"/>
                    </a:rPr>
                    <a:t>FCT</a:t>
                  </a:r>
                  <a:endParaRPr lang="en-US" altLang="en-US" sz="700" dirty="0">
                    <a:latin typeface="Comic Sans MS" pitchFamily="66" charset="0"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4469606" y="3634976"/>
                  <a:ext cx="1296144" cy="464343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57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4533899" y="4626257"/>
                  <a:ext cx="1277397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 smtClean="0">
                      <a:latin typeface="Comic Sans MS" pitchFamily="66" charset="0"/>
                    </a:rPr>
                    <a:t>Accelerator</a:t>
                  </a:r>
                  <a:endParaRPr lang="en-US" altLang="en-US" sz="700" dirty="0">
                    <a:latin typeface="Comic Sans MS" pitchFamily="66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69806" y="3634049"/>
                  <a:ext cx="72008" cy="4385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448616" y="3648802"/>
                  <a:ext cx="72008" cy="4385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629846" y="3643904"/>
                  <a:ext cx="72008" cy="4385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grpSp>
              <p:nvGrpSpPr>
                <p:cNvPr id="61" name="Group 118"/>
                <p:cNvGrpSpPr>
                  <a:grpSpLocks/>
                </p:cNvGrpSpPr>
                <p:nvPr/>
              </p:nvGrpSpPr>
              <p:grpSpPr bwMode="auto">
                <a:xfrm>
                  <a:off x="6913926" y="3784598"/>
                  <a:ext cx="228600" cy="228600"/>
                  <a:chOff x="1008" y="3216"/>
                  <a:chExt cx="144" cy="144"/>
                </a:xfrm>
              </p:grpSpPr>
              <p:sp>
                <p:nvSpPr>
                  <p:cNvPr id="9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216"/>
                    <a:ext cx="144" cy="14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10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79" y="324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10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026" y="3294"/>
                    <a:ext cx="11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62" name="Group 161"/>
                <p:cNvGrpSpPr>
                  <a:grpSpLocks/>
                </p:cNvGrpSpPr>
                <p:nvPr/>
              </p:nvGrpSpPr>
              <p:grpSpPr bwMode="auto">
                <a:xfrm>
                  <a:off x="6772638" y="4011611"/>
                  <a:ext cx="509588" cy="365125"/>
                  <a:chOff x="3675" y="2610"/>
                  <a:chExt cx="321" cy="230"/>
                </a:xfrm>
              </p:grpSpPr>
              <p:sp>
                <p:nvSpPr>
                  <p:cNvPr id="97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698"/>
                    <a:ext cx="321" cy="142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98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8" y="2610"/>
                    <a:ext cx="0" cy="87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63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6701854" y="4464676"/>
                  <a:ext cx="1105156" cy="6521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 smtClean="0">
                      <a:latin typeface="Comic Sans MS" pitchFamily="66" charset="0"/>
                    </a:rPr>
                    <a:t>MTV,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 err="1" smtClean="0">
                      <a:latin typeface="Comic Sans MS" pitchFamily="66" charset="0"/>
                    </a:rPr>
                    <a:t>Emittance</a:t>
                  </a:r>
                  <a:endParaRPr lang="en-US" altLang="en-US" sz="700" dirty="0">
                    <a:latin typeface="Comic Sans MS" pitchFamily="66" charset="0"/>
                  </a:endParaRPr>
                </a:p>
              </p:txBody>
            </p:sp>
            <p:sp>
              <p:nvSpPr>
                <p:cNvPr id="6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6049102" y="3059108"/>
                  <a:ext cx="960437" cy="555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 smtClean="0">
                      <a:latin typeface="Comic Sans MS" pitchFamily="66" charset="0"/>
                    </a:rPr>
                    <a:t>Matching triplet</a:t>
                  </a:r>
                  <a:endParaRPr lang="en-US" altLang="en-US" sz="700" dirty="0">
                    <a:latin typeface="Comic Sans MS" pitchFamily="66" charset="0"/>
                  </a:endParaRPr>
                </a:p>
              </p:txBody>
            </p:sp>
            <p:sp>
              <p:nvSpPr>
                <p:cNvPr id="65" name="Rectangle 124"/>
                <p:cNvSpPr>
                  <a:spLocks noChangeArrowheads="1"/>
                </p:cNvSpPr>
                <p:nvPr/>
              </p:nvSpPr>
              <p:spPr bwMode="auto">
                <a:xfrm>
                  <a:off x="5987775" y="3799679"/>
                  <a:ext cx="195263" cy="166687"/>
                </a:xfrm>
                <a:prstGeom prst="rect">
                  <a:avLst/>
                </a:prstGeom>
                <a:solidFill>
                  <a:srgbClr val="A4FA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66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827465" y="4116383"/>
                  <a:ext cx="693161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BPR</a:t>
                  </a:r>
                </a:p>
              </p:txBody>
            </p:sp>
            <p:grpSp>
              <p:nvGrpSpPr>
                <p:cNvPr id="67" name="Group 126"/>
                <p:cNvGrpSpPr>
                  <a:grpSpLocks/>
                </p:cNvGrpSpPr>
                <p:nvPr/>
              </p:nvGrpSpPr>
              <p:grpSpPr bwMode="auto">
                <a:xfrm>
                  <a:off x="5837757" y="3749673"/>
                  <a:ext cx="247650" cy="266700"/>
                  <a:chOff x="4998" y="1973"/>
                  <a:chExt cx="156" cy="168"/>
                </a:xfrm>
              </p:grpSpPr>
              <p:sp>
                <p:nvSpPr>
                  <p:cNvPr id="95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1973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9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000" y="2141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68" name="Rectangle 124"/>
                <p:cNvSpPr>
                  <a:spLocks noChangeArrowheads="1"/>
                </p:cNvSpPr>
                <p:nvPr/>
              </p:nvSpPr>
              <p:spPr bwMode="auto">
                <a:xfrm>
                  <a:off x="4169667" y="3782216"/>
                  <a:ext cx="195263" cy="166687"/>
                </a:xfrm>
                <a:prstGeom prst="rect">
                  <a:avLst/>
                </a:prstGeom>
                <a:solidFill>
                  <a:srgbClr val="A4FA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6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009355" y="4098921"/>
                  <a:ext cx="689380" cy="360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BPR</a:t>
                  </a:r>
                </a:p>
              </p:txBody>
            </p:sp>
            <p:grpSp>
              <p:nvGrpSpPr>
                <p:cNvPr id="70" name="Group 126"/>
                <p:cNvGrpSpPr>
                  <a:grpSpLocks/>
                </p:cNvGrpSpPr>
                <p:nvPr/>
              </p:nvGrpSpPr>
              <p:grpSpPr bwMode="auto">
                <a:xfrm>
                  <a:off x="4019649" y="3732210"/>
                  <a:ext cx="247650" cy="266700"/>
                  <a:chOff x="4998" y="1973"/>
                  <a:chExt cx="156" cy="168"/>
                </a:xfrm>
              </p:grpSpPr>
              <p:sp>
                <p:nvSpPr>
                  <p:cNvPr id="9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1973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9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000" y="2141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71" name="Group 126"/>
                <p:cNvGrpSpPr>
                  <a:grpSpLocks/>
                </p:cNvGrpSpPr>
                <p:nvPr/>
              </p:nvGrpSpPr>
              <p:grpSpPr bwMode="auto">
                <a:xfrm>
                  <a:off x="1212586" y="3737504"/>
                  <a:ext cx="247650" cy="266700"/>
                  <a:chOff x="4998" y="1973"/>
                  <a:chExt cx="156" cy="168"/>
                </a:xfrm>
              </p:grpSpPr>
              <p:sp>
                <p:nvSpPr>
                  <p:cNvPr id="9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1973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9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000" y="2141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grpSp>
              <p:nvGrpSpPr>
                <p:cNvPr id="72" name="Group 126"/>
                <p:cNvGrpSpPr>
                  <a:grpSpLocks/>
                </p:cNvGrpSpPr>
                <p:nvPr/>
              </p:nvGrpSpPr>
              <p:grpSpPr bwMode="auto">
                <a:xfrm>
                  <a:off x="7177579" y="3741636"/>
                  <a:ext cx="247650" cy="266700"/>
                  <a:chOff x="4998" y="1973"/>
                  <a:chExt cx="156" cy="168"/>
                </a:xfrm>
              </p:grpSpPr>
              <p:sp>
                <p:nvSpPr>
                  <p:cNvPr id="8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1973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  <p:sp>
                <p:nvSpPr>
                  <p:cNvPr id="9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000" y="2141"/>
                    <a:ext cx="15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73" name="Oval 134"/>
                <p:cNvSpPr>
                  <a:spLocks noChangeArrowheads="1"/>
                </p:cNvSpPr>
                <p:nvPr/>
              </p:nvSpPr>
              <p:spPr bwMode="auto">
                <a:xfrm>
                  <a:off x="3682736" y="3456516"/>
                  <a:ext cx="146050" cy="898525"/>
                </a:xfrm>
                <a:prstGeom prst="ellipse">
                  <a:avLst/>
                </a:prstGeom>
                <a:solidFill>
                  <a:srgbClr val="E5B9D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74" name="Oval 134"/>
                <p:cNvSpPr>
                  <a:spLocks noChangeArrowheads="1"/>
                </p:cNvSpPr>
                <p:nvPr/>
              </p:nvSpPr>
              <p:spPr bwMode="auto">
                <a:xfrm>
                  <a:off x="4552686" y="3425723"/>
                  <a:ext cx="146050" cy="898525"/>
                </a:xfrm>
                <a:prstGeom prst="ellipse">
                  <a:avLst/>
                </a:prstGeom>
                <a:solidFill>
                  <a:srgbClr val="E5B9D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75" name="Oval 134"/>
                <p:cNvSpPr>
                  <a:spLocks noChangeArrowheads="1"/>
                </p:cNvSpPr>
                <p:nvPr/>
              </p:nvSpPr>
              <p:spPr bwMode="auto">
                <a:xfrm>
                  <a:off x="5477718" y="3443285"/>
                  <a:ext cx="146050" cy="898525"/>
                </a:xfrm>
                <a:prstGeom prst="ellipse">
                  <a:avLst/>
                </a:prstGeom>
                <a:solidFill>
                  <a:srgbClr val="E5B9D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76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751326" y="2500433"/>
                  <a:ext cx="1914524" cy="555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700" dirty="0">
                      <a:latin typeface="Comic Sans MS" pitchFamily="66" charset="0"/>
                    </a:rPr>
                    <a:t>Incident, </a:t>
                  </a:r>
                  <a:r>
                    <a:rPr lang="en-US" altLang="en-US" sz="700" dirty="0" smtClean="0">
                      <a:latin typeface="Comic Sans MS" pitchFamily="66" charset="0"/>
                    </a:rPr>
                    <a:t>Reflected, transmitted </a:t>
                  </a:r>
                  <a:r>
                    <a:rPr lang="en-US" altLang="en-US" sz="700" dirty="0">
                      <a:latin typeface="Comic Sans MS" pitchFamily="66" charset="0"/>
                    </a:rPr>
                    <a:t>Power</a:t>
                  </a:r>
                </a:p>
              </p:txBody>
            </p:sp>
            <p:grpSp>
              <p:nvGrpSpPr>
                <p:cNvPr id="77" name="Group 161"/>
                <p:cNvGrpSpPr>
                  <a:grpSpLocks/>
                </p:cNvGrpSpPr>
                <p:nvPr/>
              </p:nvGrpSpPr>
              <p:grpSpPr bwMode="auto">
                <a:xfrm>
                  <a:off x="4862884" y="4079081"/>
                  <a:ext cx="509588" cy="365125"/>
                  <a:chOff x="3675" y="2610"/>
                  <a:chExt cx="321" cy="230"/>
                </a:xfrm>
              </p:grpSpPr>
              <p:sp>
                <p:nvSpPr>
                  <p:cNvPr id="87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2698"/>
                    <a:ext cx="321" cy="142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900"/>
                  </a:p>
                </p:txBody>
              </p:sp>
              <p:sp>
                <p:nvSpPr>
                  <p:cNvPr id="88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8" y="2610"/>
                    <a:ext cx="0" cy="87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 sz="900"/>
                  </a:p>
                </p:txBody>
              </p:sp>
            </p:grpSp>
            <p:sp>
              <p:nvSpPr>
                <p:cNvPr id="78" name="Rectangle 124"/>
                <p:cNvSpPr>
                  <a:spLocks noChangeArrowheads="1"/>
                </p:cNvSpPr>
                <p:nvPr/>
              </p:nvSpPr>
              <p:spPr bwMode="auto">
                <a:xfrm>
                  <a:off x="7226791" y="3790947"/>
                  <a:ext cx="195263" cy="166687"/>
                </a:xfrm>
                <a:prstGeom prst="rect">
                  <a:avLst/>
                </a:prstGeom>
                <a:solidFill>
                  <a:srgbClr val="A4FA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79" name="AutoShape 129"/>
                <p:cNvSpPr>
                  <a:spLocks noChangeArrowheads="1"/>
                </p:cNvSpPr>
                <p:nvPr/>
              </p:nvSpPr>
              <p:spPr bwMode="auto">
                <a:xfrm>
                  <a:off x="8127685" y="3548060"/>
                  <a:ext cx="106872" cy="334962"/>
                </a:xfrm>
                <a:prstGeom prst="flowChartCollat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8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623768" y="3098564"/>
                  <a:ext cx="63235" cy="53376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81" name="Rectangle 144"/>
                <p:cNvSpPr>
                  <a:spLocks noChangeArrowheads="1"/>
                </p:cNvSpPr>
                <p:nvPr/>
              </p:nvSpPr>
              <p:spPr bwMode="auto">
                <a:xfrm>
                  <a:off x="607749" y="2488140"/>
                  <a:ext cx="3989386" cy="77785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82" name="Rectangle 144"/>
                <p:cNvSpPr>
                  <a:spLocks noChangeArrowheads="1"/>
                </p:cNvSpPr>
                <p:nvPr/>
              </p:nvSpPr>
              <p:spPr bwMode="auto">
                <a:xfrm>
                  <a:off x="607750" y="1780900"/>
                  <a:ext cx="91280" cy="719531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z="900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rot="10800000">
                  <a:off x="195396" y="1231268"/>
                  <a:ext cx="915988" cy="648072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8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146928" y="753848"/>
                  <a:ext cx="2346512" cy="4440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 b="1" dirty="0" smtClean="0">
                      <a:solidFill>
                        <a:srgbClr val="4F81BD"/>
                      </a:solidFill>
                    </a:rPr>
                    <a:t>Klystron from CTF3</a:t>
                  </a:r>
                  <a:endParaRPr lang="en-US" altLang="en-US" sz="1000" b="1" dirty="0">
                    <a:solidFill>
                      <a:srgbClr val="4F81BD"/>
                    </a:solidFill>
                  </a:endParaRPr>
                </a:p>
              </p:txBody>
            </p:sp>
          </p:grpSp>
        </p:grpSp>
        <p:cxnSp>
          <p:nvCxnSpPr>
            <p:cNvPr id="11" name="Straight Arrow Connector 10"/>
            <p:cNvCxnSpPr>
              <a:endCxn id="64" idx="3"/>
            </p:cNvCxnSpPr>
            <p:nvPr/>
          </p:nvCxnSpPr>
          <p:spPr>
            <a:xfrm>
              <a:off x="7000696" y="3702491"/>
              <a:ext cx="382660" cy="844713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61703" y="3365138"/>
              <a:ext cx="1678352" cy="329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4F81BD"/>
                  </a:solidFill>
                </a:rPr>
                <a:t>e</a:t>
              </a:r>
              <a:r>
                <a:rPr lang="en-US" sz="1100" b="1" dirty="0" smtClean="0">
                  <a:solidFill>
                    <a:srgbClr val="4F81BD"/>
                  </a:solidFill>
                </a:rPr>
                <a:t>lectron beam line</a:t>
              </a:r>
              <a:endParaRPr lang="en-US" sz="1100" b="1" dirty="0">
                <a:solidFill>
                  <a:srgbClr val="4F81BD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82543" y="2821842"/>
              <a:ext cx="1521519" cy="543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4F81BD"/>
                  </a:solidFill>
                </a:rPr>
                <a:t>1m booster </a:t>
              </a:r>
              <a:r>
                <a:rPr lang="en-US" sz="1100" b="1" dirty="0" err="1" smtClean="0">
                  <a:solidFill>
                    <a:srgbClr val="4F81BD"/>
                  </a:solidFill>
                </a:rPr>
                <a:t>linac</a:t>
              </a:r>
              <a:endParaRPr lang="en-US" sz="1100" b="1" dirty="0" smtClean="0">
                <a:solidFill>
                  <a:srgbClr val="4F81BD"/>
                </a:solidFill>
              </a:endParaRPr>
            </a:p>
            <a:p>
              <a:r>
                <a:rPr lang="en-US" sz="1100" b="1" dirty="0" smtClean="0">
                  <a:solidFill>
                    <a:srgbClr val="4F81BD"/>
                  </a:solidFill>
                </a:rPr>
                <a:t>(Cockcroft)</a:t>
              </a:r>
              <a:endParaRPr lang="en-US" sz="1100" b="1" dirty="0">
                <a:solidFill>
                  <a:srgbClr val="4F81BD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893788" y="3459479"/>
              <a:ext cx="8055" cy="1040523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140020" y="2953666"/>
              <a:ext cx="1" cy="86383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09084" y="2584335"/>
              <a:ext cx="1721010" cy="329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1"/>
                  </a:solidFill>
                </a:rPr>
                <a:t>e</a:t>
              </a:r>
              <a:r>
                <a:rPr lang="en-US" sz="1100" b="1" dirty="0" smtClean="0">
                  <a:solidFill>
                    <a:schemeClr val="accent1"/>
                  </a:solidFill>
                </a:rPr>
                <a:t>-beam diagnostics</a:t>
              </a:r>
              <a:endParaRPr lang="en-US" sz="11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16" name="Picture 11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997" y="3852628"/>
            <a:ext cx="3314226" cy="24685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54119" y="1192177"/>
            <a:ext cx="3577231" cy="770097"/>
            <a:chOff x="4748192" y="653920"/>
            <a:chExt cx="4231072" cy="777978"/>
          </a:xfrm>
        </p:grpSpPr>
        <p:grpSp>
          <p:nvGrpSpPr>
            <p:cNvPr id="118" name="Group 117"/>
            <p:cNvGrpSpPr/>
            <p:nvPr/>
          </p:nvGrpSpPr>
          <p:grpSpPr>
            <a:xfrm>
              <a:off x="4748192" y="765675"/>
              <a:ext cx="4231072" cy="666223"/>
              <a:chOff x="410217" y="1474038"/>
              <a:chExt cx="8252560" cy="1388564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flipV="1">
                <a:off x="410217" y="2397096"/>
                <a:ext cx="1204907" cy="46550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3103232" y="2244216"/>
                <a:ext cx="2117827" cy="339672"/>
              </a:xfrm>
              <a:prstGeom prst="rect">
                <a:avLst/>
              </a:prstGeom>
              <a:solidFill>
                <a:srgbClr val="FF66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1582241" y="2412972"/>
                <a:ext cx="15209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stCxn id="120" idx="1"/>
              </p:cNvCxnSpPr>
              <p:nvPr/>
            </p:nvCxnSpPr>
            <p:spPr>
              <a:xfrm flipV="1">
                <a:off x="3103232" y="2399251"/>
                <a:ext cx="4846806" cy="1480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1024319" y="1870201"/>
                <a:ext cx="0" cy="563936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2446105" y="1776250"/>
                <a:ext cx="393832" cy="608579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2060030" y="1780934"/>
                <a:ext cx="395817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V="1">
                <a:off x="3767394" y="2384829"/>
                <a:ext cx="2441705" cy="2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5211084" y="2434137"/>
                <a:ext cx="1565681" cy="32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933301" y="2361719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6673702" y="2320374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1085701" y="2514119"/>
                <a:ext cx="165100" cy="157753"/>
              </a:xfrm>
              <a:prstGeom prst="straightConnector1">
                <a:avLst/>
              </a:prstGeom>
              <a:ln w="25400">
                <a:solidFill>
                  <a:srgbClr val="0000C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6773471" y="2419310"/>
                <a:ext cx="0" cy="312793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/>
              <p:cNvSpPr/>
              <p:nvPr/>
            </p:nvSpPr>
            <p:spPr>
              <a:xfrm>
                <a:off x="7964277" y="1992252"/>
                <a:ext cx="698500" cy="8096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606954" y="1663582"/>
                <a:ext cx="630238" cy="296406"/>
              </a:xfrm>
              <a:prstGeom prst="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1448436" y="2079014"/>
                <a:ext cx="219679" cy="667916"/>
              </a:xfrm>
              <a:prstGeom prst="triangle">
                <a:avLst/>
              </a:prstGeom>
              <a:solidFill>
                <a:schemeClr val="accent1">
                  <a:tint val="100000"/>
                  <a:shade val="100000"/>
                  <a:satMod val="130000"/>
                  <a:alpha val="49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2282123">
                <a:off x="2416158" y="1661461"/>
                <a:ext cx="145710" cy="283769"/>
              </a:xfrm>
              <a:prstGeom prst="triangle">
                <a:avLst/>
              </a:prstGeom>
              <a:solidFill>
                <a:schemeClr val="accent1">
                  <a:tint val="100000"/>
                  <a:shade val="100000"/>
                  <a:satMod val="130000"/>
                  <a:alpha val="49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9200" y="1474038"/>
                <a:ext cx="630238" cy="404810"/>
              </a:xfrm>
              <a:prstGeom prst="rect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2839937" y="2388817"/>
                <a:ext cx="1020423" cy="4319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endCxn id="133" idx="1"/>
              </p:cNvCxnSpPr>
              <p:nvPr/>
            </p:nvCxnSpPr>
            <p:spPr>
              <a:xfrm>
                <a:off x="1341847" y="1795571"/>
                <a:ext cx="265107" cy="1621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1032631" y="2434137"/>
                <a:ext cx="419674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5670939" y="2333855"/>
                <a:ext cx="0" cy="16251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782445" y="2336444"/>
                <a:ext cx="0" cy="159925"/>
              </a:xfrm>
              <a:prstGeom prst="straightConnector1">
                <a:avLst/>
              </a:prstGeom>
              <a:ln w="25400">
                <a:solidFill>
                  <a:srgbClr val="FF00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5450535" y="2285269"/>
                <a:ext cx="396875" cy="281188"/>
              </a:xfrm>
              <a:prstGeom prst="rect">
                <a:avLst/>
              </a:prstGeom>
              <a:solidFill>
                <a:srgbClr val="FF66FF">
                  <a:alpha val="16000"/>
                </a:srgbClr>
              </a:solidFill>
              <a:ln>
                <a:solidFill>
                  <a:srgbClr val="FF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>
                <a:off x="5528064" y="2333855"/>
                <a:ext cx="0" cy="162514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tangle 157"/>
              <p:cNvSpPr/>
              <p:nvPr/>
            </p:nvSpPr>
            <p:spPr>
              <a:xfrm>
                <a:off x="5281328" y="2282587"/>
                <a:ext cx="87431" cy="281188"/>
              </a:xfrm>
              <a:prstGeom prst="rect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FF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499553" y="2278716"/>
                <a:ext cx="87431" cy="281188"/>
              </a:xfrm>
              <a:prstGeom prst="rect">
                <a:avLst/>
              </a:prstGeom>
              <a:solidFill>
                <a:srgbClr val="FFFF00">
                  <a:alpha val="16000"/>
                </a:srgbClr>
              </a:solidFill>
              <a:ln>
                <a:solidFill>
                  <a:srgbClr val="FF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V="1">
                <a:off x="6198908" y="1810689"/>
                <a:ext cx="529166" cy="578847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8280435">
                <a:off x="6143424" y="2156233"/>
                <a:ext cx="196140" cy="445738"/>
              </a:xfrm>
              <a:prstGeom prst="triangle">
                <a:avLst/>
              </a:prstGeom>
              <a:solidFill>
                <a:schemeClr val="accent1">
                  <a:tint val="100000"/>
                  <a:shade val="100000"/>
                  <a:satMod val="130000"/>
                  <a:alpha val="49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2520350">
                <a:off x="6672198" y="1665287"/>
                <a:ext cx="202546" cy="169934"/>
              </a:xfrm>
              <a:prstGeom prst="rect">
                <a:avLst/>
              </a:prstGeom>
              <a:solidFill>
                <a:srgbClr val="66FF66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292573" y="653920"/>
              <a:ext cx="667849" cy="524289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53254"/>
              </p:ext>
            </p:extLst>
          </p:nvPr>
        </p:nvGraphicFramePr>
        <p:xfrm>
          <a:off x="288081" y="902760"/>
          <a:ext cx="4918488" cy="183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584"/>
                <a:gridCol w="1369952"/>
                <a:gridCol w="1369952"/>
              </a:tblGrid>
              <a:tr h="3282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Electron beam for AWAKE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Range for</a:t>
                      </a:r>
                      <a:r>
                        <a:rPr lang="en-US" sz="1200" baseline="0" dirty="0" smtClean="0"/>
                        <a:t> upgrade phase</a:t>
                      </a:r>
                      <a:endParaRPr lang="en-US" sz="1200" dirty="0"/>
                    </a:p>
                  </a:txBody>
                  <a:tcPr anchor="ctr"/>
                </a:tc>
              </a:tr>
              <a:tr h="1680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+mn-lt"/>
                          <a:ea typeface="Times New Roman"/>
                        </a:rPr>
                        <a:t>Momentum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>
                          <a:effectLst/>
                          <a:latin typeface="+mn-lt"/>
                          <a:ea typeface="Times New Roman"/>
                        </a:rPr>
                        <a:t>16 MeV/</a:t>
                      </a:r>
                      <a:r>
                        <a:rPr lang="en-GB" sz="1200" b="0" kern="80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10-20 MeV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663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+mn-lt"/>
                          <a:ea typeface="Times New Roman"/>
                        </a:rPr>
                        <a:t>Electrons/bunch (bunch charge)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 smtClean="0">
                          <a:effectLst/>
                          <a:latin typeface="+mn-lt"/>
                          <a:ea typeface="Times New Roman"/>
                        </a:rPr>
                        <a:t>1.25 E9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0.6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</a:rPr>
                        <a:t> –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6.25 E9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0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</a:rPr>
                        <a:t>Bunch charge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0.2 </a:t>
                      </a:r>
                      <a:r>
                        <a:rPr lang="en-US" sz="1200" b="0" dirty="0" err="1" smtClean="0">
                          <a:effectLst/>
                          <a:latin typeface="+mn-lt"/>
                          <a:ea typeface="Times New Roman"/>
                        </a:rPr>
                        <a:t>nC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0.1</a:t>
                      </a: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/>
                        </a:rPr>
                        <a:t> – 1 </a:t>
                      </a:r>
                      <a:r>
                        <a:rPr lang="en-US" sz="1200" b="0" baseline="0" dirty="0" err="1" smtClean="0">
                          <a:effectLst/>
                          <a:latin typeface="+mn-lt"/>
                          <a:ea typeface="Times New Roman"/>
                        </a:rPr>
                        <a:t>nC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0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+mn-lt"/>
                          <a:ea typeface="Times New Roman"/>
                        </a:rPr>
                        <a:t>Bunch length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 err="1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s</a:t>
                      </a:r>
                      <a:r>
                        <a:rPr lang="en-GB" sz="1200" b="0" kern="800" baseline="-25000" dirty="0" err="1">
                          <a:effectLst/>
                          <a:latin typeface="+mn-lt"/>
                          <a:ea typeface="Times New Roman"/>
                        </a:rPr>
                        <a:t>z</a:t>
                      </a:r>
                      <a:r>
                        <a:rPr lang="en-GB" sz="1200" b="0" kern="800" dirty="0">
                          <a:effectLst/>
                          <a:latin typeface="+mn-lt"/>
                          <a:ea typeface="Times New Roman"/>
                        </a:rPr>
                        <a:t> =4ps (1.2mm</a:t>
                      </a:r>
                      <a:r>
                        <a:rPr lang="en-GB" sz="1200" b="0" kern="8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0.3 – 10 </a:t>
                      </a:r>
                      <a:r>
                        <a:rPr lang="en-US" sz="1200" b="0" dirty="0" err="1" smtClean="0">
                          <a:effectLst/>
                          <a:latin typeface="+mn-lt"/>
                          <a:ea typeface="Times New Roman"/>
                        </a:rPr>
                        <a:t>ps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0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+mn-lt"/>
                          <a:ea typeface="Times New Roman"/>
                        </a:rPr>
                        <a:t>Bunch size at focus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s</a:t>
                      </a:r>
                      <a:r>
                        <a:rPr lang="en-GB" sz="1200" b="0" kern="800" baseline="30000" dirty="0">
                          <a:effectLst/>
                          <a:latin typeface="+mn-lt"/>
                          <a:ea typeface="Times New Roman"/>
                        </a:rPr>
                        <a:t>*</a:t>
                      </a:r>
                      <a:r>
                        <a:rPr lang="en-GB" sz="1200" b="0" kern="800" baseline="-25000" dirty="0" err="1">
                          <a:effectLst/>
                          <a:latin typeface="+mn-lt"/>
                          <a:ea typeface="Times New Roman"/>
                        </a:rPr>
                        <a:t>x,y</a:t>
                      </a:r>
                      <a:r>
                        <a:rPr lang="en-GB" sz="1200" b="0" kern="800" dirty="0">
                          <a:effectLst/>
                          <a:latin typeface="+mn-lt"/>
                          <a:ea typeface="Times New Roman"/>
                        </a:rPr>
                        <a:t> = 250</a:t>
                      </a:r>
                      <a:r>
                        <a:rPr lang="en-GB" sz="1200" b="0" kern="800" dirty="0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 </a:t>
                      </a:r>
                      <a:r>
                        <a:rPr lang="en-GB" sz="1200" b="0" kern="800" dirty="0" smtClean="0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m</a:t>
                      </a:r>
                      <a:r>
                        <a:rPr lang="en-GB" sz="1200" b="0" kern="800" dirty="0" smtClean="0">
                          <a:effectLst/>
                          <a:latin typeface="+mj-lt"/>
                          <a:ea typeface="Times New Roman"/>
                          <a:cs typeface="Symbol" charset="2"/>
                        </a:rPr>
                        <a:t>m</a:t>
                      </a:r>
                      <a:endParaRPr lang="en-US" sz="1800" b="0" dirty="0">
                        <a:effectLst/>
                        <a:latin typeface="Symbol" charset="2"/>
                        <a:ea typeface="Times New Roman"/>
                        <a:cs typeface="Symbol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  <a:cs typeface="Symbol" charset="2"/>
                        </a:rPr>
                        <a:t>0.25 – 1mm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Symbol" charset="2"/>
                      </a:endParaRPr>
                    </a:p>
                  </a:txBody>
                  <a:tcPr marL="68580" marR="68580" marT="0" marB="0" anchor="ctr"/>
                </a:tc>
              </a:tr>
              <a:tr h="2744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kern="800" dirty="0">
                          <a:effectLst/>
                          <a:latin typeface="+mn-lt"/>
                          <a:ea typeface="Times New Roman"/>
                        </a:rPr>
                        <a:t>Normalized emittance (</a:t>
                      </a:r>
                      <a:r>
                        <a:rPr lang="en-GB" sz="1200" kern="800" dirty="0" err="1">
                          <a:effectLst/>
                          <a:latin typeface="+mn-lt"/>
                          <a:ea typeface="Times New Roman"/>
                        </a:rPr>
                        <a:t>r.m.s</a:t>
                      </a:r>
                      <a:r>
                        <a:rPr lang="en-GB" sz="1200" kern="800" dirty="0">
                          <a:effectLst/>
                          <a:latin typeface="+mn-lt"/>
                          <a:ea typeface="Times New Roman"/>
                        </a:rPr>
                        <a:t>.)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>
                          <a:effectLst/>
                          <a:latin typeface="+mn-lt"/>
                          <a:ea typeface="Times New Roman"/>
                        </a:rPr>
                        <a:t>2 mm mrad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0.5 – 5 mm mrad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0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kern="800">
                          <a:effectLst/>
                          <a:latin typeface="+mn-lt"/>
                          <a:ea typeface="Times New Roman"/>
                        </a:rPr>
                        <a:t>Relative energy spread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 err="1">
                          <a:effectLst/>
                          <a:latin typeface="Symbol" charset="2"/>
                          <a:ea typeface="Times New Roman"/>
                          <a:cs typeface="Symbol" charset="2"/>
                        </a:rPr>
                        <a:t>D</a:t>
                      </a:r>
                      <a:r>
                        <a:rPr lang="en-GB" sz="1200" b="0" kern="800" dirty="0" err="1"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GB" sz="1200" b="0" kern="800" dirty="0">
                          <a:effectLst/>
                          <a:latin typeface="+mn-lt"/>
                          <a:ea typeface="Times New Roman"/>
                        </a:rPr>
                        <a:t>/p = 0.5%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/>
                        </a:rPr>
                        <a:t>&lt;0.5%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5" name="TextBox 144"/>
          <p:cNvSpPr txBox="1"/>
          <p:nvPr/>
        </p:nvSpPr>
        <p:spPr>
          <a:xfrm rot="1531006">
            <a:off x="663869" y="3389982"/>
            <a:ext cx="7943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Presentation on Monday, 14/9</a:t>
            </a:r>
            <a:r>
              <a:rPr lang="en-US" b="1" smtClean="0">
                <a:solidFill>
                  <a:srgbClr val="FF0000"/>
                </a:solidFill>
              </a:rPr>
              <a:t>, 18:</a:t>
            </a:r>
            <a:r>
              <a:rPr lang="en-US" b="1" dirty="0" smtClean="0">
                <a:solidFill>
                  <a:srgbClr val="FF0000"/>
                </a:solidFill>
              </a:rPr>
              <a:t>30, WG1, Steffen Doebert, Kevin </a:t>
            </a:r>
            <a:r>
              <a:rPr lang="en-US" b="1" dirty="0" err="1" smtClean="0">
                <a:solidFill>
                  <a:srgbClr val="FF0000"/>
                </a:solidFill>
              </a:rPr>
              <a:t>Pepitone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1" y="648547"/>
            <a:ext cx="8941873" cy="633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Probe the accelerating wakefields with externally injected </a:t>
            </a:r>
            <a:r>
              <a:rPr lang="en-US" sz="1800" dirty="0" smtClean="0">
                <a:solidFill>
                  <a:srgbClr val="FF0000"/>
                </a:solidFill>
              </a:rPr>
              <a:t>electrons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Electron spectrometer</a:t>
            </a:r>
            <a:r>
              <a:rPr lang="en-US" sz="1800" b="1" dirty="0" smtClean="0">
                <a:solidFill>
                  <a:srgbClr val="FF0000"/>
                </a:solidFill>
              </a:rPr>
              <a:t>	</a:t>
            </a:r>
            <a:r>
              <a:rPr lang="en-US" sz="1800" b="1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0172" y="69068"/>
            <a:ext cx="8941872" cy="579479"/>
          </a:xfrm>
        </p:spPr>
        <p:txBody>
          <a:bodyPr>
            <a:noAutofit/>
          </a:bodyPr>
          <a:lstStyle/>
          <a:p>
            <a:r>
              <a:rPr lang="en-US" sz="2800" dirty="0" smtClean="0"/>
              <a:t>Electron </a:t>
            </a:r>
            <a:r>
              <a:rPr lang="en-US" sz="2800" dirty="0" smtClean="0"/>
              <a:t>Witness Beam Acceleration Diagnostics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0171" y="4320983"/>
            <a:ext cx="5349548" cy="2312854"/>
            <a:chOff x="274241" y="3161823"/>
            <a:chExt cx="7527321" cy="3335114"/>
          </a:xfrm>
        </p:grpSpPr>
        <p:pic>
          <p:nvPicPr>
            <p:cNvPr id="10" name="Content Placeholder 2" descr="SpectrometerIso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2106" y="3441517"/>
              <a:ext cx="6710947" cy="305542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610233" y="3161823"/>
              <a:ext cx="1136316" cy="1062255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836737" y="3756528"/>
              <a:ext cx="3275263" cy="200526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57199" y="3756528"/>
              <a:ext cx="1147012" cy="6012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386305" y="5339349"/>
              <a:ext cx="1359484" cy="5882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36230" y="5461175"/>
              <a:ext cx="250075" cy="30061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4241" y="3702709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184" y="3991830"/>
              <a:ext cx="346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-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926816" y="4072041"/>
              <a:ext cx="411287" cy="2319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96225" y="5927558"/>
              <a:ext cx="3382407" cy="488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Scintillator screen (</a:t>
              </a:r>
              <a:r>
                <a:rPr lang="en-US" sz="1600" dirty="0" err="1" smtClean="0"/>
                <a:t>GadOx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64868" y="3230115"/>
              <a:ext cx="1036694" cy="417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Camera</a:t>
              </a:r>
              <a:endParaRPr lang="en-US" sz="16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21637" y="5152707"/>
            <a:ext cx="422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Dispersed electron impact on scintillator screen.</a:t>
            </a:r>
          </a:p>
          <a:p>
            <a:r>
              <a:rPr lang="en-US" sz="1400" dirty="0"/>
              <a:t>Resulting light collected with intensified CCD camera.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0" y="2760834"/>
            <a:ext cx="4635500" cy="1308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7458" y="1853467"/>
            <a:ext cx="3457947" cy="2804153"/>
            <a:chOff x="436891" y="1710794"/>
            <a:chExt cx="3457947" cy="280415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91" y="1967332"/>
              <a:ext cx="3457947" cy="254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36891" y="1710794"/>
              <a:ext cx="3457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8.5 ton, 1.2 T, 1.3 Tm, L=1.6 m, W=1.3 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5728" y="1198559"/>
            <a:ext cx="4231072" cy="666223"/>
            <a:chOff x="410217" y="1474038"/>
            <a:chExt cx="8252560" cy="1388564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410217" y="2397096"/>
              <a:ext cx="1204907" cy="46550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103232" y="2244216"/>
              <a:ext cx="2117827" cy="339672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582241" y="2412972"/>
              <a:ext cx="152099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1"/>
            </p:cNvCxnSpPr>
            <p:nvPr/>
          </p:nvCxnSpPr>
          <p:spPr>
            <a:xfrm flipV="1">
              <a:off x="3103232" y="2399251"/>
              <a:ext cx="4846806" cy="1480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024319" y="1870201"/>
              <a:ext cx="0" cy="56393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446105" y="1776250"/>
              <a:ext cx="393832" cy="60857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060030" y="1780934"/>
              <a:ext cx="395817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767394" y="2384829"/>
              <a:ext cx="2441705" cy="2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211084" y="2434137"/>
              <a:ext cx="1565681" cy="329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33301" y="23617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673702" y="2320374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85701" y="25141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773471" y="2419310"/>
              <a:ext cx="0" cy="312793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7964277" y="1992252"/>
              <a:ext cx="698500" cy="8096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06954" y="1663582"/>
              <a:ext cx="630238" cy="296406"/>
            </a:xfrm>
            <a:prstGeom prst="rect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448436" y="2079014"/>
              <a:ext cx="219679" cy="667916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Isosceles Triangle 40"/>
            <p:cNvSpPr/>
            <p:nvPr/>
          </p:nvSpPr>
          <p:spPr>
            <a:xfrm rot="2282123">
              <a:off x="2416158" y="1661461"/>
              <a:ext cx="145710" cy="283769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9200" y="1474038"/>
              <a:ext cx="630238" cy="404810"/>
            </a:xfrm>
            <a:prstGeom prst="rect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839937" y="2388817"/>
              <a:ext cx="1020423" cy="431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39" idx="1"/>
            </p:cNvCxnSpPr>
            <p:nvPr/>
          </p:nvCxnSpPr>
          <p:spPr>
            <a:xfrm>
              <a:off x="1341847" y="1795571"/>
              <a:ext cx="265107" cy="1621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032631" y="2434137"/>
              <a:ext cx="419674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670939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782445" y="2336444"/>
              <a:ext cx="0" cy="159925"/>
            </a:xfrm>
            <a:prstGeom prst="straightConnector1">
              <a:avLst/>
            </a:prstGeom>
            <a:ln w="25400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450535" y="2285269"/>
              <a:ext cx="396875" cy="281188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528064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281328" y="2282587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99553" y="2278716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6198908" y="1810689"/>
              <a:ext cx="529166" cy="578847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8280435">
              <a:off x="6143424" y="2156233"/>
              <a:ext cx="196140" cy="445738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ectangle 53"/>
            <p:cNvSpPr/>
            <p:nvPr/>
          </p:nvSpPr>
          <p:spPr>
            <a:xfrm rot="2520350">
              <a:off x="6672198" y="1665287"/>
              <a:ext cx="202546" cy="169934"/>
            </a:xfrm>
            <a:prstGeom prst="rect">
              <a:avLst/>
            </a:prstGeom>
            <a:solidFill>
              <a:srgbClr val="66FF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55" name="Oval 54"/>
          <p:cNvSpPr/>
          <p:nvPr/>
        </p:nvSpPr>
        <p:spPr>
          <a:xfrm>
            <a:off x="7260048" y="1206768"/>
            <a:ext cx="667849" cy="52428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8021" y="5876635"/>
            <a:ext cx="369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%</a:t>
            </a:r>
            <a:r>
              <a:rPr lang="en-US" sz="1400" dirty="0">
                <a:solidFill>
                  <a:schemeClr val="accent1"/>
                </a:solidFill>
              </a:rPr>
              <a:t>-level energy resolution can be achieved with a signal to noise ratio larger than 1000:1 </a:t>
            </a:r>
          </a:p>
        </p:txBody>
      </p:sp>
    </p:spTree>
    <p:extLst>
      <p:ext uri="{BB962C8B-B14F-4D97-AF65-F5344CB8AC3E}">
        <p14:creationId xmlns:p14="http://schemas.microsoft.com/office/powerpoint/2010/main" val="232880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AWAKE Experimental Program</a:t>
            </a: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Components of the AWAKE Experiment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Installation of the AWAKE Facility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Outlook and Summary</a:t>
            </a:r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32" y="787324"/>
            <a:ext cx="8618026" cy="25992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Advanced </a:t>
            </a:r>
            <a:r>
              <a:rPr lang="en-US" b="1" dirty="0"/>
              <a:t>Proton Driven Plasma Wakefield Acceleration </a:t>
            </a:r>
            <a:r>
              <a:rPr lang="en-US" b="1" dirty="0" smtClean="0"/>
              <a:t>Experiment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Proof</a:t>
            </a:r>
            <a:r>
              <a:rPr lang="en-US" dirty="0"/>
              <a:t>-of-Principle Accelerator R&amp;D experiment at CERN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First proton driven wakefield experiment worldwide</a:t>
            </a:r>
          </a:p>
          <a:p>
            <a:pPr lvl="1"/>
            <a:r>
              <a:rPr lang="en-US" sz="1600" dirty="0" smtClean="0"/>
              <a:t>Demonstration </a:t>
            </a:r>
            <a:r>
              <a:rPr lang="en-US" sz="1600" dirty="0"/>
              <a:t>of high-gradient acceleration of </a:t>
            </a:r>
            <a:r>
              <a:rPr lang="en-US" sz="1600" dirty="0" smtClean="0"/>
              <a:t>electrons</a:t>
            </a:r>
          </a:p>
          <a:p>
            <a:pPr lvl="1"/>
            <a:r>
              <a:rPr lang="en-US" sz="1600" dirty="0" smtClean="0"/>
              <a:t>Approved in 2013</a:t>
            </a:r>
          </a:p>
          <a:p>
            <a:pPr lvl="1"/>
            <a:r>
              <a:rPr lang="en-US" sz="1600" dirty="0" smtClean="0"/>
              <a:t>First beam expected in </a:t>
            </a:r>
            <a:r>
              <a:rPr lang="en-US" sz="1600" b="1" dirty="0" smtClean="0"/>
              <a:t>2016</a:t>
            </a:r>
          </a:p>
          <a:p>
            <a:pPr lvl="4"/>
            <a:endParaRPr lang="en-US" sz="1050" dirty="0" smtClean="0"/>
          </a:p>
          <a:p>
            <a:r>
              <a:rPr lang="en-US" dirty="0" smtClean="0"/>
              <a:t>AWAKE Collaboration: 16 Institutes world-wide</a:t>
            </a: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65532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63DF78-E913-8A41-933F-B3580CE1A6D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77268" y="4107893"/>
            <a:ext cx="4210064" cy="2066891"/>
            <a:chOff x="2209549" y="4005552"/>
            <a:chExt cx="4725540" cy="2391545"/>
          </a:xfrm>
        </p:grpSpPr>
        <p:grpSp>
          <p:nvGrpSpPr>
            <p:cNvPr id="25" name="Group 24"/>
            <p:cNvGrpSpPr/>
            <p:nvPr/>
          </p:nvGrpSpPr>
          <p:grpSpPr>
            <a:xfrm>
              <a:off x="2209549" y="4005552"/>
              <a:ext cx="4725540" cy="2391545"/>
              <a:chOff x="2302225" y="4280506"/>
              <a:chExt cx="4725540" cy="2391545"/>
            </a:xfrm>
          </p:grpSpPr>
          <p:pic>
            <p:nvPicPr>
              <p:cNvPr id="26" name="Picture 25" descr="Screen Shot 2014-07-01 at 10.29.05.png"/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8327" y="4280506"/>
                <a:ext cx="3002652" cy="2391545"/>
              </a:xfrm>
              <a:prstGeom prst="rect">
                <a:avLst/>
              </a:prstGeom>
            </p:spPr>
          </p:pic>
          <p:sp>
            <p:nvSpPr>
              <p:cNvPr id="27" name="Oval 26"/>
              <p:cNvSpPr/>
              <p:nvPr/>
            </p:nvSpPr>
            <p:spPr>
              <a:xfrm>
                <a:off x="3721449" y="5842840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54217" y="6071883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916769" y="5775374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47273" y="5456967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838389" y="5609367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552869" y="5433297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519153" y="5443360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85437" y="5354882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06461" y="5211659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25286" y="5233986"/>
                <a:ext cx="73475" cy="70332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58817" y="5477979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02225" y="5185870"/>
                <a:ext cx="73475" cy="90199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010535" y="5047449"/>
                <a:ext cx="73475" cy="70332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259115" y="5124142"/>
                <a:ext cx="768650" cy="249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Novosibirsk</a:t>
                </a:r>
                <a:endParaRPr lang="ru-RU" sz="8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02225" y="5087016"/>
                <a:ext cx="725467" cy="249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Vancouver</a:t>
                </a:r>
                <a:endParaRPr lang="ru-RU" sz="8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031848" y="4959032"/>
              <a:ext cx="423189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Oslo</a:t>
              </a:r>
              <a:endParaRPr lang="en-GB" sz="8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71311" y="5362672"/>
              <a:ext cx="1319840" cy="24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/>
                <a:t>Hamburg, Greifswald</a:t>
              </a:r>
              <a:endParaRPr lang="en-GB" sz="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5410" y="5515073"/>
              <a:ext cx="725467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Dusseldorf</a:t>
              </a:r>
              <a:endParaRPr lang="en-GB" sz="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37960" y="5673822"/>
              <a:ext cx="569774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Munich</a:t>
              </a:r>
              <a:endParaRPr lang="en-GB" sz="8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02158" y="5826222"/>
              <a:ext cx="466371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CERN</a:t>
              </a:r>
              <a:endParaRPr lang="en-GB" sz="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7149" y="5983938"/>
              <a:ext cx="515683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Lisbon</a:t>
              </a:r>
              <a:endParaRPr lang="en-GB" sz="8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5143" y="5320249"/>
              <a:ext cx="783044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Manchester</a:t>
              </a:r>
              <a:endParaRPr lang="en-GB" sz="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05794" y="5441787"/>
              <a:ext cx="567131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London</a:t>
              </a:r>
              <a:endParaRPr lang="en-GB" sz="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91014" y="5098473"/>
              <a:ext cx="614025" cy="24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/>
                <a:t>Glasgow</a:t>
              </a:r>
              <a:endParaRPr lang="en-GB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307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59" y="77058"/>
            <a:ext cx="6703391" cy="579479"/>
          </a:xfrm>
        </p:spPr>
        <p:txBody>
          <a:bodyPr/>
          <a:lstStyle/>
          <a:p>
            <a:r>
              <a:rPr lang="en-US" dirty="0" smtClean="0"/>
              <a:t>AWAKE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19476" y="803911"/>
            <a:ext cx="8307193" cy="5539360"/>
            <a:chOff x="359276" y="1608109"/>
            <a:chExt cx="6731720" cy="4769784"/>
          </a:xfrm>
        </p:grpSpPr>
        <p:grpSp>
          <p:nvGrpSpPr>
            <p:cNvPr id="23" name="Group 22"/>
            <p:cNvGrpSpPr/>
            <p:nvPr/>
          </p:nvGrpSpPr>
          <p:grpSpPr>
            <a:xfrm>
              <a:off x="359276" y="1608109"/>
              <a:ext cx="6731720" cy="4769784"/>
              <a:chOff x="662717" y="1085223"/>
              <a:chExt cx="7750083" cy="507674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62717" y="1085223"/>
                <a:ext cx="7750083" cy="5076743"/>
                <a:chOff x="674201" y="719976"/>
                <a:chExt cx="7750083" cy="449259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674201" y="719976"/>
                  <a:ext cx="7750083" cy="4492599"/>
                  <a:chOff x="740508" y="860526"/>
                  <a:chExt cx="7877133" cy="5495824"/>
                </a:xfrm>
              </p:grpSpPr>
              <p:pic>
                <p:nvPicPr>
                  <p:cNvPr id="35" name="Picture 34" descr="CNGS_sumps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0508" y="860526"/>
                    <a:ext cx="7877133" cy="5495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Oval 35"/>
                  <p:cNvSpPr/>
                  <p:nvPr/>
                </p:nvSpPr>
                <p:spPr>
                  <a:xfrm>
                    <a:off x="4957291" y="2509176"/>
                    <a:ext cx="582210" cy="393697"/>
                  </a:xfrm>
                  <a:prstGeom prst="ellipse">
                    <a:avLst/>
                  </a:prstGeom>
                  <a:noFill/>
                  <a:ln w="38100" cmpd="sng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5332329" y="2184356"/>
                  <a:ext cx="2073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AWAKE experiment</a:t>
                  </a:r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437867" y="3766551"/>
                  <a:ext cx="341620" cy="321830"/>
                </a:xfrm>
                <a:prstGeom prst="ellipse">
                  <a:avLst/>
                </a:prstGeom>
                <a:noFill/>
                <a:ln w="1905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770410" y="3588517"/>
                  <a:ext cx="681897" cy="2995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FF00"/>
                      </a:solidFill>
                    </a:rPr>
                    <a:t>dump</a:t>
                  </a:r>
                  <a:endParaRPr lang="en-US" sz="16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769244" y="2430474"/>
                  <a:ext cx="1259983" cy="1377045"/>
                </a:xfrm>
                <a:prstGeom prst="line">
                  <a:avLst/>
                </a:prstGeom>
                <a:noFill/>
                <a:ln w="28575" cmpd="sng">
                  <a:solidFill>
                    <a:srgbClr val="FFFF00"/>
                  </a:solidFill>
                  <a:round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338351" y="3120220"/>
                  <a:ext cx="8697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FF00"/>
                      </a:solidFill>
                    </a:rPr>
                    <a:t>~1100m</a:t>
                  </a:r>
                  <a:endParaRPr lang="en-US" sz="16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6450124" y="1600037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SPS</a:t>
                </a:r>
                <a:endParaRPr lang="en-US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58926" y="3293459"/>
                <a:ext cx="5094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LHC</a:t>
                </a: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4236831" y="2587177"/>
              <a:ext cx="776677" cy="369736"/>
            </a:xfrm>
            <a:custGeom>
              <a:avLst/>
              <a:gdLst>
                <a:gd name="connsiteX0" fmla="*/ 528317 w 528317"/>
                <a:gd name="connsiteY0" fmla="*/ 0 h 326849"/>
                <a:gd name="connsiteX1" fmla="*/ 61429 w 528317"/>
                <a:gd name="connsiteY1" fmla="*/ 130739 h 326849"/>
                <a:gd name="connsiteX2" fmla="*/ 5403 w 528317"/>
                <a:gd name="connsiteY2" fmla="*/ 326849 h 32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317" h="326849">
                  <a:moveTo>
                    <a:pt x="528317" y="0"/>
                  </a:moveTo>
                  <a:cubicBezTo>
                    <a:pt x="338449" y="38132"/>
                    <a:pt x="148581" y="76264"/>
                    <a:pt x="61429" y="130739"/>
                  </a:cubicBezTo>
                  <a:cubicBezTo>
                    <a:pt x="-25723" y="185214"/>
                    <a:pt x="5403" y="326849"/>
                    <a:pt x="5403" y="326849"/>
                  </a:cubicBezTo>
                </a:path>
              </a:pathLst>
            </a:custGeom>
            <a:ln>
              <a:solidFill>
                <a:srgbClr val="FF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2897" y="2289098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protons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41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AWAKE Experimental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82" b="32220"/>
          <a:stretch/>
        </p:blipFill>
        <p:spPr>
          <a:xfrm>
            <a:off x="153146" y="2710651"/>
            <a:ext cx="8855523" cy="23956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66574" y="1606097"/>
            <a:ext cx="2654584" cy="271431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06526" y="1489776"/>
            <a:ext cx="1482697" cy="20511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382311" y="739154"/>
            <a:ext cx="4395311" cy="866943"/>
            <a:chOff x="286152" y="1320149"/>
            <a:chExt cx="8376625" cy="180582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10217" y="2397096"/>
              <a:ext cx="1204907" cy="46550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03232" y="2244216"/>
              <a:ext cx="2117827" cy="339672"/>
            </a:xfrm>
            <a:prstGeom prst="rect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582241" y="2412972"/>
              <a:ext cx="152099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V="1">
              <a:off x="3103232" y="2399251"/>
              <a:ext cx="4846806" cy="1480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24319" y="1870201"/>
              <a:ext cx="0" cy="56393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46105" y="1776250"/>
              <a:ext cx="393832" cy="60857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060030" y="1780934"/>
              <a:ext cx="395817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767394" y="2384829"/>
              <a:ext cx="2441705" cy="2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11084" y="2434137"/>
              <a:ext cx="1565681" cy="329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144536" y="1820404"/>
              <a:ext cx="529166" cy="578847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33301" y="23617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673702" y="2320374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85701" y="2514119"/>
              <a:ext cx="165100" cy="157753"/>
            </a:xfrm>
            <a:prstGeom prst="straightConnector1">
              <a:avLst/>
            </a:prstGeom>
            <a:ln w="25400">
              <a:solidFill>
                <a:srgbClr val="0000C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73471" y="2419310"/>
              <a:ext cx="0" cy="312793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964277" y="1992252"/>
              <a:ext cx="698500" cy="8096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6954" y="1663582"/>
              <a:ext cx="630238" cy="296406"/>
            </a:xfrm>
            <a:prstGeom prst="rect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1448436" y="2079014"/>
              <a:ext cx="219679" cy="667916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Isosceles Triangle 25"/>
            <p:cNvSpPr/>
            <p:nvPr/>
          </p:nvSpPr>
          <p:spPr>
            <a:xfrm rot="8280435">
              <a:off x="6089052" y="2165948"/>
              <a:ext cx="196140" cy="445738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7" name="Isosceles Triangle 26"/>
            <p:cNvSpPr/>
            <p:nvPr/>
          </p:nvSpPr>
          <p:spPr>
            <a:xfrm rot="2282123">
              <a:off x="2416158" y="1661461"/>
              <a:ext cx="145710" cy="283769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9200" y="1474038"/>
              <a:ext cx="630238" cy="404810"/>
            </a:xfrm>
            <a:prstGeom prst="rect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9" name="Rectangle 28"/>
            <p:cNvSpPr/>
            <p:nvPr/>
          </p:nvSpPr>
          <p:spPr>
            <a:xfrm rot="2520350">
              <a:off x="6617826" y="1675002"/>
              <a:ext cx="202546" cy="169934"/>
            </a:xfrm>
            <a:prstGeom prst="rect">
              <a:avLst/>
            </a:prstGeom>
            <a:solidFill>
              <a:srgbClr val="66FF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1232" y="2651179"/>
              <a:ext cx="598213" cy="415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 smtClean="0">
                  <a:solidFill>
                    <a:srgbClr val="0000FF"/>
                  </a:solidFill>
                </a:rPr>
                <a:t>Laser </a:t>
              </a:r>
            </a:p>
            <a:p>
              <a:r>
                <a:rPr lang="en-US" sz="500" b="1" dirty="0" smtClean="0">
                  <a:solidFill>
                    <a:srgbClr val="0000FF"/>
                  </a:solidFill>
                </a:rPr>
                <a:t>dump</a:t>
              </a:r>
              <a:endParaRPr lang="en-US" sz="5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2084" y="1320149"/>
              <a:ext cx="1211900" cy="31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08000"/>
                  </a:solidFill>
                </a:rPr>
                <a:t>e</a:t>
              </a:r>
              <a:r>
                <a:rPr lang="en-US" sz="600" b="1" baseline="30000" dirty="0" smtClean="0">
                  <a:solidFill>
                    <a:srgbClr val="008000"/>
                  </a:solidFill>
                </a:rPr>
                <a:t>-</a:t>
              </a:r>
              <a:r>
                <a:rPr lang="en-US" sz="600" b="1" dirty="0" smtClean="0">
                  <a:solidFill>
                    <a:srgbClr val="008000"/>
                  </a:solidFill>
                </a:rPr>
                <a:t> spectrometer</a:t>
              </a:r>
              <a:endParaRPr lang="en-US" sz="600" b="1" dirty="0">
                <a:solidFill>
                  <a:srgbClr val="008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2648248" y="1776250"/>
              <a:ext cx="357189" cy="571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008000"/>
                  </a:solidFill>
                </a:rPr>
                <a:t>e</a:t>
              </a:r>
              <a:r>
                <a:rPr lang="en-US" sz="800" baseline="30000" dirty="0">
                  <a:solidFill>
                    <a:srgbClr val="008000"/>
                  </a:solidFill>
                </a:rPr>
                <a:t>-</a:t>
              </a:r>
              <a:r>
                <a:rPr lang="en-US" sz="800" dirty="0">
                  <a:solidFill>
                    <a:srgbClr val="008000"/>
                  </a:solidFill>
                </a:rPr>
                <a:t> </a:t>
              </a:r>
              <a:endParaRPr lang="en-US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152" y="2134828"/>
              <a:ext cx="776058" cy="467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FF0000"/>
                  </a:solidFill>
                </a:rPr>
                <a:t>SPS</a:t>
              </a:r>
            </a:p>
            <a:p>
              <a:pPr algn="ctr"/>
              <a:r>
                <a:rPr lang="en-US" sz="600" b="1" dirty="0" smtClean="0">
                  <a:solidFill>
                    <a:srgbClr val="FF0000"/>
                  </a:solidFill>
                </a:rPr>
                <a:t>protons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8810" y="1769546"/>
              <a:ext cx="573020" cy="311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10m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089356" y="2138308"/>
              <a:ext cx="2183213" cy="7274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39937" y="2388817"/>
              <a:ext cx="1020423" cy="4319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4" idx="1"/>
            </p:cNvCxnSpPr>
            <p:nvPr/>
          </p:nvCxnSpPr>
          <p:spPr>
            <a:xfrm>
              <a:off x="1341847" y="1795571"/>
              <a:ext cx="265107" cy="1621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103232" y="2869876"/>
              <a:ext cx="75712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246693" y="2840251"/>
              <a:ext cx="506839" cy="28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 smtClean="0"/>
                <a:t>SMI</a:t>
              </a:r>
              <a:endParaRPr lang="en-US" sz="500" b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912515" y="2862602"/>
              <a:ext cx="1308544" cy="9999"/>
            </a:xfrm>
            <a:prstGeom prst="straightConnector1">
              <a:avLst/>
            </a:prstGeom>
            <a:ln w="25400">
              <a:solidFill>
                <a:srgbClr val="0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078544" y="2809701"/>
              <a:ext cx="911881" cy="28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 smtClean="0">
                  <a:solidFill>
                    <a:srgbClr val="000000"/>
                  </a:solidFill>
                </a:rPr>
                <a:t>Acceleration</a:t>
              </a:r>
              <a:endParaRPr lang="en-US" sz="5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89230" y="2019485"/>
              <a:ext cx="663259" cy="54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chemeClr val="bg1"/>
                  </a:solidFill>
                </a:rPr>
                <a:t>Proton </a:t>
              </a:r>
            </a:p>
            <a:p>
              <a:pPr algn="ctr"/>
              <a:r>
                <a:rPr lang="en-US" sz="500" b="1" dirty="0" smtClean="0">
                  <a:solidFill>
                    <a:schemeClr val="bg1"/>
                  </a:solidFill>
                </a:rPr>
                <a:t>beam </a:t>
              </a:r>
            </a:p>
            <a:p>
              <a:pPr algn="ctr"/>
              <a:r>
                <a:rPr lang="en-US" sz="500" b="1" dirty="0" smtClean="0">
                  <a:solidFill>
                    <a:schemeClr val="bg1"/>
                  </a:solidFill>
                </a:rPr>
                <a:t>dump</a:t>
              </a:r>
              <a:endParaRPr lang="en-US" sz="5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71788" y="1646435"/>
              <a:ext cx="640699" cy="28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RF gun</a:t>
              </a:r>
              <a:endParaRPr lang="en-US" sz="5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4168" y="1512627"/>
              <a:ext cx="573020" cy="28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 smtClean="0">
                  <a:solidFill>
                    <a:srgbClr val="FFFFFF"/>
                  </a:solidFill>
                </a:rPr>
                <a:t>Laser</a:t>
              </a:r>
              <a:endParaRPr lang="en-US" sz="5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2743095" y="2110626"/>
              <a:ext cx="219679" cy="667916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  <a:alpha val="49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1032631" y="2434137"/>
              <a:ext cx="419674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flipH="1">
              <a:off x="1766850" y="2035177"/>
              <a:ext cx="357189" cy="467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p</a:t>
              </a:r>
              <a:r>
                <a:rPr lang="en-US" sz="600" b="1" dirty="0" smtClean="0">
                  <a:solidFill>
                    <a:srgbClr val="FF0000"/>
                  </a:solidFill>
                </a:rPr>
                <a:t> 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670939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782445" y="2336444"/>
              <a:ext cx="0" cy="159925"/>
            </a:xfrm>
            <a:prstGeom prst="straightConnector1">
              <a:avLst/>
            </a:prstGeom>
            <a:ln w="25400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450535" y="2285269"/>
              <a:ext cx="396875" cy="281188"/>
            </a:xfrm>
            <a:prstGeom prst="rect">
              <a:avLst/>
            </a:prstGeom>
            <a:solidFill>
              <a:srgbClr val="FF66FF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528064" y="2333855"/>
              <a:ext cx="0" cy="162514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499553" y="2278716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81328" y="2282587"/>
              <a:ext cx="87431" cy="281188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50799" y="2540092"/>
              <a:ext cx="1193217" cy="415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FF00FF"/>
                  </a:solidFill>
                </a:rPr>
                <a:t>Proton diagnostics</a:t>
              </a:r>
            </a:p>
            <a:p>
              <a:pPr algn="ctr"/>
              <a:r>
                <a:rPr lang="en-US" sz="500" b="1" dirty="0" smtClean="0">
                  <a:solidFill>
                    <a:srgbClr val="FF00FF"/>
                  </a:solidFill>
                </a:rPr>
                <a:t>BTV,OTR, CTR</a:t>
              </a: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flipH="1">
            <a:off x="988963" y="1533625"/>
            <a:ext cx="553846" cy="2786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883032" y="1489776"/>
            <a:ext cx="201580" cy="21643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266279" y="1591431"/>
            <a:ext cx="3291477" cy="291637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55549" y="5163792"/>
            <a:ext cx="2287108" cy="1630305"/>
            <a:chOff x="1517211" y="2449888"/>
            <a:chExt cx="5495323" cy="3928006"/>
          </a:xfrm>
        </p:grpSpPr>
        <p:grpSp>
          <p:nvGrpSpPr>
            <p:cNvPr id="68" name="Group 67"/>
            <p:cNvGrpSpPr/>
            <p:nvPr/>
          </p:nvGrpSpPr>
          <p:grpSpPr>
            <a:xfrm>
              <a:off x="1517211" y="2449888"/>
              <a:ext cx="5495323" cy="3928006"/>
              <a:chOff x="674202" y="719976"/>
              <a:chExt cx="7750082" cy="4492600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74202" y="719976"/>
                <a:ext cx="7750082" cy="4492600"/>
                <a:chOff x="740509" y="860525"/>
                <a:chExt cx="7877132" cy="5495825"/>
              </a:xfrm>
            </p:grpSpPr>
            <p:pic>
              <p:nvPicPr>
                <p:cNvPr id="73" name="Picture 72" descr="CNGS_sumps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0509" y="860525"/>
                  <a:ext cx="7877132" cy="5495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" name="Oval 73"/>
                <p:cNvSpPr/>
                <p:nvPr/>
              </p:nvSpPr>
              <p:spPr>
                <a:xfrm>
                  <a:off x="4957291" y="2509176"/>
                  <a:ext cx="582210" cy="393697"/>
                </a:xfrm>
                <a:prstGeom prst="ellipse">
                  <a:avLst/>
                </a:prstGeom>
                <a:noFill/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4994348" y="2431714"/>
                <a:ext cx="3308380" cy="494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FFFF00"/>
                    </a:solidFill>
                  </a:rPr>
                  <a:t>AWAKE experiment</a:t>
                </a:r>
                <a:endParaRPr lang="en-US" sz="9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9" name="Freeform 68"/>
            <p:cNvSpPr/>
            <p:nvPr/>
          </p:nvSpPr>
          <p:spPr>
            <a:xfrm>
              <a:off x="4687714" y="3254680"/>
              <a:ext cx="528317" cy="326849"/>
            </a:xfrm>
            <a:custGeom>
              <a:avLst/>
              <a:gdLst>
                <a:gd name="connsiteX0" fmla="*/ 528317 w 528317"/>
                <a:gd name="connsiteY0" fmla="*/ 0 h 326849"/>
                <a:gd name="connsiteX1" fmla="*/ 61429 w 528317"/>
                <a:gd name="connsiteY1" fmla="*/ 130739 h 326849"/>
                <a:gd name="connsiteX2" fmla="*/ 5403 w 528317"/>
                <a:gd name="connsiteY2" fmla="*/ 326849 h 32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317" h="326849">
                  <a:moveTo>
                    <a:pt x="528317" y="0"/>
                  </a:moveTo>
                  <a:cubicBezTo>
                    <a:pt x="338449" y="38132"/>
                    <a:pt x="148581" y="76264"/>
                    <a:pt x="61429" y="130739"/>
                  </a:cubicBezTo>
                  <a:cubicBezTo>
                    <a:pt x="-25723" y="185214"/>
                    <a:pt x="5403" y="326849"/>
                    <a:pt x="5403" y="326849"/>
                  </a:cubicBezTo>
                </a:path>
              </a:pathLst>
            </a:custGeom>
            <a:ln>
              <a:solidFill>
                <a:srgbClr val="FF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69917" y="2790566"/>
              <a:ext cx="1451862" cy="519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FFFF00"/>
                  </a:solidFill>
                </a:rPr>
                <a:t>protons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14651" y="4736955"/>
            <a:ext cx="141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roton 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50494" y="4921621"/>
            <a:ext cx="122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lasma cell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09926" y="5096884"/>
            <a:ext cx="122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d</a:t>
            </a:r>
            <a:r>
              <a:rPr lang="en-US" dirty="0" smtClean="0">
                <a:solidFill>
                  <a:srgbClr val="FF00FF"/>
                </a:solidFill>
              </a:rPr>
              <a:t>iagnostics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53626" y="3076328"/>
            <a:ext cx="692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aser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room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10759" y="2572151"/>
            <a:ext cx="25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lectron source, klystron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531006">
            <a:off x="2130560" y="3954663"/>
            <a:ext cx="5622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Monday, 14/9, 19:30, Ans Pardons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</a:t>
            </a:r>
            <a:r>
              <a:rPr lang="en-US" dirty="0"/>
              <a:t>Beam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232826" y="876485"/>
            <a:ext cx="4904298" cy="3208717"/>
            <a:chOff x="4177590" y="812984"/>
            <a:chExt cx="4904298" cy="3208717"/>
          </a:xfrm>
        </p:grpSpPr>
        <p:pic>
          <p:nvPicPr>
            <p:cNvPr id="5" name="Picture 4" descr="afs:cern.ch:work:j:jschmidt:private:Collaboration:2015_CostAndScheduleReview:AWAKE area.png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18072" y="1124744"/>
              <a:ext cx="4563816" cy="28969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82461" y="812984"/>
              <a:ext cx="2021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Proton beam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41888">
              <a:off x="4177590" y="1849144"/>
              <a:ext cx="3658001" cy="52104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7" descr="TUPEA051f4.eps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54" y="4170817"/>
            <a:ext cx="4315653" cy="23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96658" y="876485"/>
            <a:ext cx="3790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F81BD"/>
                </a:solidFill>
                <a:cs typeface="Garamond"/>
              </a:rPr>
              <a:t>Move existing dipole </a:t>
            </a:r>
            <a:r>
              <a:rPr lang="en-US" sz="1400" dirty="0">
                <a:cs typeface="Garamond"/>
              </a:rPr>
              <a:t>+ </a:t>
            </a:r>
            <a:r>
              <a:rPr lang="en-US" sz="1400" b="1" dirty="0">
                <a:solidFill>
                  <a:srgbClr val="4F81BD"/>
                </a:solidFill>
                <a:cs typeface="Garamond"/>
              </a:rPr>
              <a:t>4 additional </a:t>
            </a:r>
            <a:r>
              <a:rPr lang="en-US" sz="1400" b="1" dirty="0" smtClean="0">
                <a:solidFill>
                  <a:srgbClr val="4F81BD"/>
                </a:solidFill>
                <a:cs typeface="Garamond"/>
              </a:rPr>
              <a:t>dipoles </a:t>
            </a:r>
            <a:r>
              <a:rPr lang="en-US" sz="1400" dirty="0" smtClean="0">
                <a:cs typeface="Garamond"/>
              </a:rPr>
              <a:t>to </a:t>
            </a:r>
            <a:r>
              <a:rPr lang="en-US" sz="1400" dirty="0">
                <a:cs typeface="Garamond"/>
              </a:rPr>
              <a:t>create a </a:t>
            </a:r>
            <a:r>
              <a:rPr lang="en-US" sz="1400" b="1" dirty="0">
                <a:solidFill>
                  <a:srgbClr val="4F81BD"/>
                </a:solidFill>
                <a:cs typeface="Garamond"/>
              </a:rPr>
              <a:t>chicane for laser </a:t>
            </a:r>
            <a:r>
              <a:rPr lang="en-US" sz="1400" dirty="0">
                <a:cs typeface="Garamond"/>
              </a:rPr>
              <a:t>mirror integration</a:t>
            </a:r>
            <a:r>
              <a:rPr lang="en-US" sz="1400" b="1" dirty="0">
                <a:solidFill>
                  <a:srgbClr val="FF0000"/>
                </a:solidFill>
                <a:cs typeface="Garamond"/>
              </a:rPr>
              <a:t> </a:t>
            </a:r>
          </a:p>
        </p:txBody>
      </p:sp>
      <p:pic>
        <p:nvPicPr>
          <p:cNvPr id="15" name="Picture 14" descr="Screen Shot 2014-06-30 at 16.54.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21" y="1800356"/>
            <a:ext cx="3442974" cy="248719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571745" y="5829120"/>
            <a:ext cx="412755" cy="39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4711" y="4764436"/>
            <a:ext cx="296335" cy="39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97245" y="5829120"/>
            <a:ext cx="296335" cy="39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8506" y="4675186"/>
            <a:ext cx="4131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81BD"/>
                </a:solidFill>
                <a:cs typeface="Garamond"/>
              </a:rPr>
              <a:t>Window </a:t>
            </a:r>
            <a:r>
              <a:rPr lang="en-US" sz="1400" dirty="0" smtClean="0">
                <a:cs typeface="Garamond"/>
              </a:rPr>
              <a:t>to sectorize SPS and AWAKE vacuum:</a:t>
            </a:r>
          </a:p>
          <a:p>
            <a:pPr marL="285750" indent="-285750">
              <a:buFont typeface="Wingdings" charset="0"/>
              <a:buChar char="è"/>
            </a:pPr>
            <a:r>
              <a:rPr lang="en-US" sz="1400" dirty="0" smtClean="0">
                <a:cs typeface="Garamond"/>
              </a:rPr>
              <a:t>best position from the optics point of view</a:t>
            </a:r>
          </a:p>
          <a:p>
            <a:pPr marL="285750" indent="-285750">
              <a:buFont typeface="Wingdings" charset="0"/>
              <a:buChar char="è"/>
            </a:pPr>
            <a:r>
              <a:rPr lang="en-US" sz="1400" dirty="0" smtClean="0">
                <a:cs typeface="Garamond"/>
              </a:rPr>
              <a:t>energy deposition, emittance blowup and secondary shower studies with FLUKA </a:t>
            </a:r>
          </a:p>
          <a:p>
            <a:pPr marL="285750" indent="-285750">
              <a:buFont typeface="Wingdings" charset="0"/>
              <a:buChar char="è"/>
            </a:pPr>
            <a:r>
              <a:rPr lang="en-US" sz="1400" b="1" dirty="0" smtClean="0">
                <a:solidFill>
                  <a:srgbClr val="4F81BD"/>
                </a:solidFill>
                <a:cs typeface="Garamond"/>
                <a:sym typeface="Wingdings"/>
              </a:rPr>
              <a:t>0.2 mm Al window</a:t>
            </a:r>
            <a:endParaRPr lang="en-US" sz="1400" b="1" dirty="0" smtClean="0">
              <a:solidFill>
                <a:srgbClr val="4F81BD"/>
              </a:solidFill>
              <a:cs typeface="Garamond"/>
            </a:endParaRPr>
          </a:p>
          <a:p>
            <a:endParaRPr lang="en-US" sz="1400" dirty="0" smtClean="0"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 rot="1531006">
            <a:off x="2129972" y="3187687"/>
            <a:ext cx="5709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Monday, 14/9, 19:30 Janet Schmidt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4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Beam </a:t>
            </a:r>
            <a:r>
              <a:rPr lang="en-US" dirty="0"/>
              <a:t>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232826" y="876485"/>
            <a:ext cx="4904298" cy="3208717"/>
            <a:chOff x="4177590" y="812984"/>
            <a:chExt cx="4904298" cy="3208717"/>
          </a:xfrm>
        </p:grpSpPr>
        <p:pic>
          <p:nvPicPr>
            <p:cNvPr id="5" name="Picture 4" descr="afs:cern.ch:work:j:jschmidt:private:Collaboration:2015_CostAndScheduleReview:AWAKE area.png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18072" y="1124744"/>
              <a:ext cx="4563816" cy="28969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82461" y="812984"/>
              <a:ext cx="2021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Proton beam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41888">
              <a:off x="4177590" y="1849144"/>
              <a:ext cx="3658001" cy="52104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7" descr="TUPEA051f4.eps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54" y="4170817"/>
            <a:ext cx="4315653" cy="23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11214" y="689294"/>
            <a:ext cx="4437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Garamond"/>
              </a:rPr>
              <a:t>Displace </a:t>
            </a:r>
            <a:r>
              <a:rPr lang="en-US" sz="1400" b="1" dirty="0">
                <a:solidFill>
                  <a:srgbClr val="4F81BD"/>
                </a:solidFill>
                <a:cs typeface="Garamond"/>
              </a:rPr>
              <a:t>existing </a:t>
            </a:r>
            <a:r>
              <a:rPr lang="en-US" sz="1400" b="1" dirty="0" smtClean="0">
                <a:solidFill>
                  <a:srgbClr val="4F81BD"/>
                </a:solidFill>
                <a:cs typeface="Garamond"/>
              </a:rPr>
              <a:t>CNGS </a:t>
            </a:r>
            <a:r>
              <a:rPr lang="en-US" sz="1400" b="1" dirty="0" smtClean="0">
                <a:solidFill>
                  <a:srgbClr val="4F81BD"/>
                </a:solidFill>
                <a:cs typeface="Garamond"/>
              </a:rPr>
              <a:t>magnets</a:t>
            </a:r>
            <a:r>
              <a:rPr lang="en-US" sz="1400" dirty="0" smtClean="0">
                <a:cs typeface="Garamond"/>
              </a:rPr>
              <a:t> </a:t>
            </a:r>
            <a:r>
              <a:rPr lang="en-US" sz="1400" dirty="0">
                <a:cs typeface="Garamond"/>
              </a:rPr>
              <a:t>of </a:t>
            </a:r>
            <a:r>
              <a:rPr lang="en-US" sz="1400" b="1" dirty="0">
                <a:solidFill>
                  <a:srgbClr val="4F81BD"/>
                </a:solidFill>
                <a:cs typeface="Garamond"/>
              </a:rPr>
              <a:t>final focusing</a:t>
            </a:r>
            <a:r>
              <a:rPr lang="en-US" sz="1400" dirty="0">
                <a:cs typeface="Garamond"/>
              </a:rPr>
              <a:t> to fulfill optics requirements at the entrance of the plasma cell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0003" y="1245817"/>
            <a:ext cx="3186797" cy="253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181639" y="3508808"/>
            <a:ext cx="3000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x,y</a:t>
            </a:r>
            <a:r>
              <a:rPr lang="en-US" sz="14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cs typeface="Garamond"/>
                <a:sym typeface="Wingdings"/>
              </a:rPr>
              <a:t>= 200 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cs typeface="Garamond"/>
                <a:sym typeface="Wingdings"/>
              </a:rPr>
              <a:t>m, 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e</a:t>
            </a:r>
            <a:r>
              <a:rPr lang="en-US" sz="1400" b="1" baseline="-25000" dirty="0" smtClean="0">
                <a:solidFill>
                  <a:srgbClr val="FF0000"/>
                </a:solidFill>
                <a:cs typeface="Garamond"/>
                <a:sym typeface="Wingdings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cs typeface="Garamond"/>
                <a:sym typeface="Wingdings"/>
              </a:rPr>
              <a:t> = 3.5 mm mrad</a:t>
            </a:r>
            <a:endParaRPr lang="en-US" sz="1400" b="1" dirty="0">
              <a:solidFill>
                <a:srgbClr val="FF0000"/>
              </a:solidFill>
              <a:cs typeface="Garamond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69166" y="4720168"/>
            <a:ext cx="1227667" cy="48683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5332" y="5882035"/>
            <a:ext cx="296335" cy="39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37195" y="5710405"/>
            <a:ext cx="512972" cy="56551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388" y="3951767"/>
            <a:ext cx="3880412" cy="26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63" y="1202985"/>
            <a:ext cx="7069551" cy="6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Challenging integration of the electron source</a:t>
            </a:r>
          </a:p>
          <a:p>
            <a:pPr marL="0" indent="0">
              <a:buNone/>
            </a:pPr>
            <a:r>
              <a:rPr lang="en-US" sz="1800" dirty="0" smtClean="0"/>
              <a:t>Use load lock cathode system to allow for different types of cathodes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318" y="966948"/>
            <a:ext cx="1982482" cy="268351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414" y="4540046"/>
            <a:ext cx="1930402" cy="1917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7289" y="4214257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PHIN RF-gun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65335" y="642568"/>
            <a:ext cx="95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Klystron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8" y="2446513"/>
            <a:ext cx="6408712" cy="39016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5153" y="6348983"/>
            <a:ext cx="7083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See Presentation on Monday, 14/9, 18:30, WG1, Steffen Doebert, Kevin </a:t>
            </a:r>
            <a:r>
              <a:rPr lang="en-US" sz="1600" b="1" dirty="0" err="1" smtClean="0">
                <a:solidFill>
                  <a:srgbClr val="FF0000"/>
                </a:solidFill>
              </a:rPr>
              <a:t>Pepitone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743" y="85930"/>
            <a:ext cx="5986819" cy="579479"/>
          </a:xfrm>
        </p:spPr>
        <p:txBody>
          <a:bodyPr/>
          <a:lstStyle/>
          <a:p>
            <a:r>
              <a:rPr lang="en-US" dirty="0" smtClean="0"/>
              <a:t>Electron </a:t>
            </a:r>
            <a:r>
              <a:rPr lang="en-US" dirty="0" smtClean="0"/>
              <a:t>Beam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139" y="85930"/>
            <a:ext cx="3420779" cy="6560102"/>
            <a:chOff x="996149" y="16736491"/>
            <a:chExt cx="9911491" cy="14753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149" y="16736491"/>
              <a:ext cx="8640000" cy="14753208"/>
            </a:xfrm>
            <a:prstGeom prst="rect">
              <a:avLst/>
            </a:prstGeom>
            <a:ln w="19050" cmpd="sng">
              <a:noFill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641600" y="16967200"/>
              <a:ext cx="495300" cy="2514600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84554" y="16778825"/>
              <a:ext cx="4383614" cy="692169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Protons from SPS</a:t>
              </a:r>
              <a:endParaRPr lang="en-US" sz="1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282700" y="21018500"/>
              <a:ext cx="1854200" cy="1117600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0" name="Straight Connector 9"/>
            <p:cNvCxnSpPr>
              <a:stCxn id="9" idx="7"/>
              <a:endCxn id="11" idx="1"/>
            </p:cNvCxnSpPr>
            <p:nvPr/>
          </p:nvCxnSpPr>
          <p:spPr>
            <a:xfrm flipV="1">
              <a:off x="2865358" y="19049902"/>
              <a:ext cx="3141743" cy="2132266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07101" y="18219300"/>
              <a:ext cx="2933698" cy="1661203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Laser Merging Point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426200" y="23685500"/>
              <a:ext cx="2514600" cy="1600200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3" name="Straight Connector 12"/>
            <p:cNvCxnSpPr>
              <a:stCxn id="12" idx="0"/>
              <a:endCxn id="14" idx="2"/>
            </p:cNvCxnSpPr>
            <p:nvPr/>
          </p:nvCxnSpPr>
          <p:spPr>
            <a:xfrm flipV="1">
              <a:off x="7683500" y="22219631"/>
              <a:ext cx="1631683" cy="1465868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051799" y="21042946"/>
              <a:ext cx="2526768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Electron Source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089150" y="25637548"/>
              <a:ext cx="1104900" cy="595982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6" name="Straight Connector 15"/>
            <p:cNvCxnSpPr>
              <a:stCxn id="15" idx="7"/>
              <a:endCxn id="17" idx="1"/>
            </p:cNvCxnSpPr>
            <p:nvPr/>
          </p:nvCxnSpPr>
          <p:spPr>
            <a:xfrm>
              <a:off x="3032239" y="25724826"/>
              <a:ext cx="3534050" cy="713700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66289" y="25850184"/>
              <a:ext cx="4341351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Electron Merging Point</a:t>
              </a:r>
            </a:p>
          </p:txBody>
        </p:sp>
        <p:sp>
          <p:nvSpPr>
            <p:cNvPr id="18" name="Oval 17"/>
            <p:cNvSpPr/>
            <p:nvPr/>
          </p:nvSpPr>
          <p:spPr>
            <a:xfrm rot="21231024">
              <a:off x="2368572" y="26227986"/>
              <a:ext cx="836968" cy="3499751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9" name="Straight Connector 18"/>
            <p:cNvCxnSpPr>
              <a:stCxn id="18" idx="7"/>
              <a:endCxn id="20" idx="1"/>
            </p:cNvCxnSpPr>
            <p:nvPr/>
          </p:nvCxnSpPr>
          <p:spPr>
            <a:xfrm>
              <a:off x="2910494" y="26723027"/>
              <a:ext cx="1877383" cy="759965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87877" y="26894650"/>
              <a:ext cx="3263919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Common Beam Line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2413" y="29772529"/>
              <a:ext cx="3472769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Start of Plasma Cell</a:t>
              </a: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 flipV="1">
              <a:off x="3194052" y="29997406"/>
              <a:ext cx="2648362" cy="363465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Picture 2" descr="https://cds.cern.ch/record/1747807/files/_B1A0546.jpg?subformat=icon-144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7459" y="1035990"/>
            <a:ext cx="3412630" cy="2370499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P11203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459" y="3668871"/>
            <a:ext cx="3412629" cy="25624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1531006">
            <a:off x="1617486" y="3252850"/>
            <a:ext cx="5709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Poster Session on Monday, 14/9, 19:30 Janet Schmidt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3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49833" y="3661446"/>
            <a:ext cx="8229600" cy="2383987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Completely </a:t>
            </a:r>
            <a:r>
              <a:rPr lang="en-US" sz="1900" b="1" dirty="0"/>
              <a:t>new beam line and tunnel</a:t>
            </a:r>
            <a:r>
              <a:rPr lang="en-US" sz="1900" dirty="0"/>
              <a:t>:</a:t>
            </a:r>
          </a:p>
          <a:p>
            <a:pPr lvl="1"/>
            <a:r>
              <a:rPr lang="en-US" sz="1700" dirty="0"/>
              <a:t>Horizontal angle of 60 </a:t>
            </a:r>
            <a:r>
              <a:rPr lang="en-US" sz="1700" dirty="0" err="1"/>
              <a:t>deg</a:t>
            </a:r>
            <a:r>
              <a:rPr lang="en-US" sz="1700" dirty="0"/>
              <a:t>, </a:t>
            </a:r>
          </a:p>
          <a:p>
            <a:pPr lvl="1"/>
            <a:r>
              <a:rPr lang="en-US" sz="1700" dirty="0"/>
              <a:t>20% slope of the electron tunnel </a:t>
            </a:r>
            <a:r>
              <a:rPr lang="en-US" sz="1700" dirty="0">
                <a:sym typeface="Wingdings"/>
              </a:rPr>
              <a:t> 1.16 m level difference</a:t>
            </a:r>
          </a:p>
          <a:p>
            <a:pPr lvl="1"/>
            <a:r>
              <a:rPr lang="en-US" sz="1700" dirty="0">
                <a:sym typeface="Wingdings"/>
              </a:rPr>
              <a:t>5.66% slope of the plasma cell</a:t>
            </a:r>
          </a:p>
          <a:p>
            <a:pPr lvl="1"/>
            <a:r>
              <a:rPr lang="en-US" sz="1700" dirty="0">
                <a:sym typeface="Wingdings"/>
              </a:rPr>
              <a:t>~5 m common beam line between electron and </a:t>
            </a:r>
            <a:r>
              <a:rPr lang="en-US" sz="1700" dirty="0" smtClean="0">
                <a:sym typeface="Wingdings"/>
              </a:rPr>
              <a:t>proton</a:t>
            </a:r>
            <a:endParaRPr lang="en-US" sz="1600" dirty="0">
              <a:sym typeface="Wingdings"/>
            </a:endParaRPr>
          </a:p>
          <a:p>
            <a:endParaRPr lang="en-US" sz="1900" dirty="0" smtClean="0"/>
          </a:p>
          <a:p>
            <a:pPr marL="457200" lvl="1" indent="0">
              <a:buNone/>
            </a:pPr>
            <a:r>
              <a:rPr lang="en-US" sz="1700" dirty="0" smtClean="0"/>
              <a:t>Vacuum chamber aperture:</a:t>
            </a:r>
          </a:p>
          <a:p>
            <a:pPr lvl="2"/>
            <a:r>
              <a:rPr lang="en-US" sz="1400" dirty="0" smtClean="0"/>
              <a:t>40mm diameter up to merging point</a:t>
            </a:r>
          </a:p>
          <a:p>
            <a:pPr lvl="2"/>
            <a:r>
              <a:rPr lang="en-US" sz="1400" dirty="0" smtClean="0"/>
              <a:t>60 mm diameter in common part</a:t>
            </a:r>
          </a:p>
          <a:p>
            <a:pPr lvl="2"/>
            <a:r>
              <a:rPr lang="en-US" sz="1400" dirty="0" smtClean="0">
                <a:sym typeface="Wingdings"/>
              </a:rPr>
              <a:t> minimize effect of wakefields, induced by p beam on chamber walls, on e- beam.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9685" y="808177"/>
            <a:ext cx="8229600" cy="2582754"/>
            <a:chOff x="59870" y="642575"/>
            <a:chExt cx="8229600" cy="2582754"/>
          </a:xfrm>
        </p:grpSpPr>
        <p:grpSp>
          <p:nvGrpSpPr>
            <p:cNvPr id="5" name="Group 4"/>
            <p:cNvGrpSpPr/>
            <p:nvPr/>
          </p:nvGrpSpPr>
          <p:grpSpPr>
            <a:xfrm>
              <a:off x="109948" y="738292"/>
              <a:ext cx="7074284" cy="2406343"/>
              <a:chOff x="10845297" y="26466716"/>
              <a:chExt cx="9131735" cy="3157414"/>
            </a:xfrm>
          </p:grpSpPr>
          <p:pic>
            <p:nvPicPr>
              <p:cNvPr id="6" name="Picture 5" descr="12Ens-Awake_07-2015.jp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45297" y="26466716"/>
                <a:ext cx="9131735" cy="315741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9178904" y="28022201"/>
                <a:ext cx="6838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Start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869351" y="27442470"/>
                <a:ext cx="103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BPM03</a:t>
                </a:r>
              </a:p>
            </p:txBody>
          </p:sp>
          <p:cxnSp>
            <p:nvCxnSpPr>
              <p:cNvPr id="9" name="Straight Connector 8"/>
              <p:cNvCxnSpPr>
                <a:stCxn id="8" idx="2"/>
              </p:cNvCxnSpPr>
              <p:nvPr/>
            </p:nvCxnSpPr>
            <p:spPr>
              <a:xfrm flipH="1">
                <a:off x="17869351" y="27781024"/>
                <a:ext cx="515830" cy="412976"/>
              </a:xfrm>
              <a:prstGeom prst="line">
                <a:avLst/>
              </a:prstGeom>
              <a:ln w="19050" cmpd="sng">
                <a:solidFill>
                  <a:srgbClr val="0055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6254166" y="26879233"/>
                <a:ext cx="103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BPM04</a:t>
                </a:r>
              </a:p>
            </p:txBody>
          </p:sp>
          <p:cxnSp>
            <p:nvCxnSpPr>
              <p:cNvPr id="11" name="Straight Connector 10"/>
              <p:cNvCxnSpPr>
                <a:stCxn id="10" idx="2"/>
              </p:cNvCxnSpPr>
              <p:nvPr/>
            </p:nvCxnSpPr>
            <p:spPr>
              <a:xfrm flipH="1">
                <a:off x="16254166" y="27217787"/>
                <a:ext cx="515830" cy="277000"/>
              </a:xfrm>
              <a:prstGeom prst="line">
                <a:avLst/>
              </a:prstGeom>
              <a:ln w="19050" cmpd="sng">
                <a:solidFill>
                  <a:srgbClr val="0055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5527306" y="28070828"/>
                <a:ext cx="103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BPM05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757669" y="28116744"/>
                <a:ext cx="103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BPM06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266366" y="26988501"/>
                <a:ext cx="103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BPM07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932762" y="27798075"/>
                <a:ext cx="103166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Focal Point</a:t>
                </a:r>
              </a:p>
            </p:txBody>
          </p:sp>
          <p:cxnSp>
            <p:nvCxnSpPr>
              <p:cNvPr id="16" name="Straight Connector 15"/>
              <p:cNvCxnSpPr>
                <a:stCxn id="12" idx="0"/>
              </p:cNvCxnSpPr>
              <p:nvPr/>
            </p:nvCxnSpPr>
            <p:spPr>
              <a:xfrm flipH="1" flipV="1">
                <a:off x="15684500" y="27321022"/>
                <a:ext cx="358636" cy="749806"/>
              </a:xfrm>
              <a:prstGeom prst="line">
                <a:avLst/>
              </a:prstGeom>
              <a:ln w="19050" cmpd="sng">
                <a:solidFill>
                  <a:srgbClr val="0055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3" idx="0"/>
              </p:cNvCxnSpPr>
              <p:nvPr/>
            </p:nvCxnSpPr>
            <p:spPr>
              <a:xfrm flipV="1">
                <a:off x="14273499" y="27231111"/>
                <a:ext cx="515830" cy="885633"/>
              </a:xfrm>
              <a:prstGeom prst="line">
                <a:avLst/>
              </a:prstGeom>
              <a:ln w="19050" cmpd="sng">
                <a:solidFill>
                  <a:srgbClr val="0055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4" idx="3"/>
              </p:cNvCxnSpPr>
              <p:nvPr/>
            </p:nvCxnSpPr>
            <p:spPr>
              <a:xfrm>
                <a:off x="13298026" y="27157778"/>
                <a:ext cx="459643" cy="284692"/>
              </a:xfrm>
              <a:prstGeom prst="line">
                <a:avLst/>
              </a:prstGeom>
              <a:ln w="19050" cmpd="sng">
                <a:solidFill>
                  <a:srgbClr val="0055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5" idx="2"/>
              </p:cNvCxnSpPr>
              <p:nvPr/>
            </p:nvCxnSpPr>
            <p:spPr>
              <a:xfrm flipH="1">
                <a:off x="11341100" y="28382851"/>
                <a:ext cx="107492" cy="560449"/>
              </a:xfrm>
              <a:prstGeom prst="line">
                <a:avLst/>
              </a:prstGeom>
              <a:ln w="19050" cmpd="sng">
                <a:solidFill>
                  <a:srgbClr val="0055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231224" y="1995819"/>
              <a:ext cx="105824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e</a:t>
              </a:r>
              <a:r>
                <a:rPr lang="en-US" sz="1600" dirty="0" smtClean="0">
                  <a:solidFill>
                    <a:srgbClr val="FF0000"/>
                  </a:solidFill>
                </a:rPr>
                <a:t>lectron source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70" y="2886775"/>
              <a:ext cx="1603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</a:rPr>
                <a:t>lasma cell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87185" y="642575"/>
              <a:ext cx="8273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</a:rPr>
                <a:t>-beam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3460141" y="665409"/>
              <a:ext cx="398700" cy="2421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88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858" y="2817592"/>
            <a:ext cx="8329273" cy="923533"/>
          </a:xfrm>
        </p:spPr>
        <p:txBody>
          <a:bodyPr>
            <a:normAutofit/>
          </a:bodyPr>
          <a:lstStyle/>
          <a:p>
            <a:r>
              <a:rPr lang="en-US" sz="1400" dirty="0"/>
              <a:t>Flexible optics for the electron beam in the common beam line upstream the plasma cell is needed</a:t>
            </a:r>
            <a:r>
              <a:rPr lang="en-US" sz="1400" dirty="0" smtClean="0"/>
              <a:t>.</a:t>
            </a:r>
          </a:p>
          <a:p>
            <a:pPr lvl="1"/>
            <a:r>
              <a:rPr lang="en-US" sz="1200" dirty="0" smtClean="0"/>
              <a:t>Effect of proton beam on the electron beam (wakefield and beam-beam effects)</a:t>
            </a:r>
          </a:p>
          <a:p>
            <a:pPr lvl="1"/>
            <a:r>
              <a:rPr lang="en-US" sz="1200" dirty="0" smtClean="0"/>
              <a:t>Acceptance of the electron injection into the plasma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44146" y="3882226"/>
            <a:ext cx="6416072" cy="2749435"/>
            <a:chOff x="20371962" y="22603715"/>
            <a:chExt cx="8640001" cy="41003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71962" y="22603715"/>
              <a:ext cx="8640001" cy="410033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21200163" y="24113067"/>
              <a:ext cx="5189976" cy="0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200163" y="25967268"/>
              <a:ext cx="5189976" cy="0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390139" y="25662468"/>
              <a:ext cx="1507043" cy="0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390139" y="24417868"/>
              <a:ext cx="1507043" cy="0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847331" y="24417868"/>
              <a:ext cx="0" cy="457199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847333" y="25205269"/>
              <a:ext cx="0" cy="457199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390139" y="25662468"/>
              <a:ext cx="0" cy="305279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390139" y="24109812"/>
              <a:ext cx="0" cy="305279"/>
            </a:xfrm>
            <a:prstGeom prst="line">
              <a:avLst/>
            </a:prstGeom>
            <a:ln w="19050" cmpd="sng">
              <a:solidFill>
                <a:srgbClr val="10428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488024" y="24641192"/>
              <a:ext cx="897451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kern="1200" dirty="0" smtClean="0">
                  <a:solidFill>
                    <a:srgbClr val="35849B"/>
                  </a:solidFill>
                </a:rPr>
                <a:t>On-axis</a:t>
              </a:r>
              <a:endParaRPr lang="en-US" sz="1600" kern="1200" dirty="0">
                <a:solidFill>
                  <a:srgbClr val="35849B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88846" y="24367092"/>
              <a:ext cx="109217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kern="1200" dirty="0" smtClean="0">
                  <a:solidFill>
                    <a:srgbClr val="660066"/>
                  </a:solidFill>
                </a:rPr>
                <a:t>Off-set</a:t>
              </a:r>
              <a:endParaRPr lang="en-US" sz="1600" kern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6708" y="562167"/>
            <a:ext cx="4245787" cy="2080008"/>
            <a:chOff x="1749014" y="1511714"/>
            <a:chExt cx="5293542" cy="2742621"/>
          </a:xfrm>
        </p:grpSpPr>
        <p:grpSp>
          <p:nvGrpSpPr>
            <p:cNvPr id="21" name="Group 20"/>
            <p:cNvGrpSpPr/>
            <p:nvPr/>
          </p:nvGrpSpPr>
          <p:grpSpPr>
            <a:xfrm>
              <a:off x="1749014" y="1511714"/>
              <a:ext cx="5293542" cy="2742621"/>
              <a:chOff x="3758301" y="1347098"/>
              <a:chExt cx="5293542" cy="274262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6800" y="1347098"/>
                <a:ext cx="3798312" cy="274262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54931" y="3550411"/>
                <a:ext cx="149691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Plasma cell length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2797882" y="2429665"/>
                <a:ext cx="2197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Position along the proton bunch</a:t>
                </a:r>
                <a:endParaRPr lang="en-US" sz="1200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H="1">
              <a:off x="5468367" y="2570528"/>
              <a:ext cx="409637" cy="2000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252182" y="1039855"/>
            <a:ext cx="4178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Position along the proton bunch (z-</a:t>
            </a:r>
            <a:r>
              <a:rPr lang="en-US" sz="1400" dirty="0" err="1" smtClean="0"/>
              <a:t>ct</a:t>
            </a:r>
            <a:r>
              <a:rPr lang="en-US" sz="1400" dirty="0" smtClean="0"/>
              <a:t>) where the wakefields are both accelerating and focusing for the witness electrons in grey as function of propagation along the 10m long plasma.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87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085" y="85930"/>
            <a:ext cx="4677477" cy="579479"/>
          </a:xfrm>
        </p:spPr>
        <p:txBody>
          <a:bodyPr/>
          <a:lstStyle/>
          <a:p>
            <a:r>
              <a:rPr lang="en-US" dirty="0" smtClean="0"/>
              <a:t>Laser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8139" y="85930"/>
            <a:ext cx="3420779" cy="6560102"/>
            <a:chOff x="996149" y="16736491"/>
            <a:chExt cx="9911491" cy="14753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149" y="16736491"/>
              <a:ext cx="8640000" cy="14753208"/>
            </a:xfrm>
            <a:prstGeom prst="rect">
              <a:avLst/>
            </a:prstGeom>
            <a:ln w="19050" cmpd="sng">
              <a:noFill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641600" y="16967200"/>
              <a:ext cx="495300" cy="2514600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84554" y="16778825"/>
              <a:ext cx="4383614" cy="692169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Protons from SPS</a:t>
              </a:r>
              <a:endParaRPr lang="en-US" sz="1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282700" y="21018500"/>
              <a:ext cx="1854200" cy="1117600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0" name="Straight Connector 9"/>
            <p:cNvCxnSpPr>
              <a:stCxn id="9" idx="7"/>
              <a:endCxn id="11" idx="1"/>
            </p:cNvCxnSpPr>
            <p:nvPr/>
          </p:nvCxnSpPr>
          <p:spPr>
            <a:xfrm flipV="1">
              <a:off x="2865358" y="19049902"/>
              <a:ext cx="3141743" cy="2132266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07101" y="18219300"/>
              <a:ext cx="2933698" cy="1661203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Laser Merging Point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426200" y="23685500"/>
              <a:ext cx="2514600" cy="1600200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3" name="Straight Connector 12"/>
            <p:cNvCxnSpPr>
              <a:stCxn id="12" idx="0"/>
              <a:endCxn id="14" idx="2"/>
            </p:cNvCxnSpPr>
            <p:nvPr/>
          </p:nvCxnSpPr>
          <p:spPr>
            <a:xfrm flipV="1">
              <a:off x="7683500" y="22219631"/>
              <a:ext cx="1631683" cy="1465868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051799" y="21042946"/>
              <a:ext cx="2526768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Electron Source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089150" y="25637548"/>
              <a:ext cx="1104900" cy="595982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6" name="Straight Connector 15"/>
            <p:cNvCxnSpPr>
              <a:stCxn id="15" idx="7"/>
              <a:endCxn id="17" idx="1"/>
            </p:cNvCxnSpPr>
            <p:nvPr/>
          </p:nvCxnSpPr>
          <p:spPr>
            <a:xfrm>
              <a:off x="3032239" y="25724826"/>
              <a:ext cx="3534050" cy="713700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66289" y="25850184"/>
              <a:ext cx="4341351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Electron Merging Point</a:t>
              </a:r>
            </a:p>
          </p:txBody>
        </p:sp>
        <p:sp>
          <p:nvSpPr>
            <p:cNvPr id="18" name="Oval 17"/>
            <p:cNvSpPr/>
            <p:nvPr/>
          </p:nvSpPr>
          <p:spPr>
            <a:xfrm rot="21231024">
              <a:off x="2368572" y="26227986"/>
              <a:ext cx="836968" cy="3499751"/>
            </a:xfrm>
            <a:prstGeom prst="ellipse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9" name="Straight Connector 18"/>
            <p:cNvCxnSpPr>
              <a:stCxn id="18" idx="7"/>
              <a:endCxn id="20" idx="1"/>
            </p:cNvCxnSpPr>
            <p:nvPr/>
          </p:nvCxnSpPr>
          <p:spPr>
            <a:xfrm>
              <a:off x="2910494" y="26723027"/>
              <a:ext cx="1877383" cy="759965"/>
            </a:xfrm>
            <a:prstGeom prst="line">
              <a:avLst/>
            </a:prstGeom>
            <a:ln w="19050" cmpd="sng">
              <a:solidFill>
                <a:srgbClr val="0055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87877" y="26894650"/>
              <a:ext cx="3263919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Common Beam Line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2413" y="29772529"/>
              <a:ext cx="3472769" cy="117668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Start of Plasma Cell</a:t>
              </a: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 flipV="1">
              <a:off x="3194052" y="29997406"/>
              <a:ext cx="2648362" cy="363465"/>
            </a:xfrm>
            <a:prstGeom prst="straightConnector1">
              <a:avLst/>
            </a:prstGeom>
            <a:ln w="19050" cmpd="sng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492394" y="1506402"/>
            <a:ext cx="4037698" cy="3786704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Laser beam line to plasma cell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GB" sz="1400" dirty="0" smtClean="0">
                <a:solidFill>
                  <a:srgbClr val="FF0000"/>
                </a:solidFill>
              </a:rPr>
              <a:t> = 780 nm  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t pulse = 100-120 fs</a:t>
            </a:r>
          </a:p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 E = 450 </a:t>
            </a:r>
            <a:r>
              <a:rPr lang="en-GB" sz="1400" dirty="0" err="1" smtClean="0">
                <a:solidFill>
                  <a:srgbClr val="FF0000"/>
                </a:solidFill>
              </a:rPr>
              <a:t>mJ</a:t>
            </a:r>
            <a:r>
              <a:rPr lang="en-GB" sz="1400" baseline="-25000" dirty="0" smtClean="0">
                <a:solidFill>
                  <a:srgbClr val="FF0000"/>
                </a:solidFill>
              </a:rPr>
              <a:t> </a:t>
            </a:r>
          </a:p>
          <a:p>
            <a:endParaRPr lang="en-GB" sz="1400" dirty="0" smtClean="0">
              <a:solidFill>
                <a:srgbClr val="00B050"/>
              </a:solidFill>
            </a:endParaRPr>
          </a:p>
          <a:p>
            <a:r>
              <a:rPr lang="en-GB" sz="1400" b="1" dirty="0" smtClean="0">
                <a:solidFill>
                  <a:srgbClr val="00B050"/>
                </a:solidFill>
              </a:rPr>
              <a:t>Diagnostic beam line (“virtual plasma”)</a:t>
            </a:r>
          </a:p>
          <a:p>
            <a:pPr lvl="1">
              <a:buFontTx/>
              <a:buChar char="-"/>
            </a:pPr>
            <a:r>
              <a:rPr lang="en-GB" sz="1400" dirty="0" smtClean="0">
                <a:solidFill>
                  <a:srgbClr val="00B050"/>
                </a:solidFill>
                <a:latin typeface="Symbol" panose="05050102010706020507" pitchFamily="18" charset="2"/>
              </a:rPr>
              <a:t>l </a:t>
            </a:r>
            <a:r>
              <a:rPr lang="en-GB" sz="1400" dirty="0">
                <a:solidFill>
                  <a:srgbClr val="00B050"/>
                </a:solidFill>
              </a:rPr>
              <a:t>= 780 </a:t>
            </a:r>
            <a:r>
              <a:rPr lang="en-GB" sz="1400" dirty="0" smtClean="0">
                <a:solidFill>
                  <a:srgbClr val="00B050"/>
                </a:solidFill>
              </a:rPr>
              <a:t>nm </a:t>
            </a:r>
          </a:p>
          <a:p>
            <a:pPr lvl="1">
              <a:buFontTx/>
              <a:buChar char="-"/>
            </a:pPr>
            <a:r>
              <a:rPr lang="en-GB" sz="1400" dirty="0" smtClean="0">
                <a:solidFill>
                  <a:srgbClr val="00B050"/>
                </a:solidFill>
              </a:rPr>
              <a:t>t </a:t>
            </a:r>
            <a:r>
              <a:rPr lang="en-GB" sz="1400" dirty="0">
                <a:solidFill>
                  <a:srgbClr val="00B050"/>
                </a:solidFill>
              </a:rPr>
              <a:t>pulse = 100-120 fs</a:t>
            </a:r>
            <a:r>
              <a:rPr lang="en-GB" sz="1400" dirty="0" smtClean="0">
                <a:solidFill>
                  <a:srgbClr val="00B050"/>
                </a:solidFill>
              </a:rPr>
              <a:t>,</a:t>
            </a:r>
          </a:p>
          <a:p>
            <a:pPr lvl="1">
              <a:buFontTx/>
              <a:buChar char="-"/>
            </a:pPr>
            <a:r>
              <a:rPr lang="en-GB" sz="1400" dirty="0" smtClean="0">
                <a:solidFill>
                  <a:srgbClr val="00B050"/>
                </a:solidFill>
              </a:rPr>
              <a:t>E ≈ 5 </a:t>
            </a:r>
            <a:r>
              <a:rPr lang="en-GB" sz="1400" dirty="0" err="1">
                <a:solidFill>
                  <a:srgbClr val="00B050"/>
                </a:solidFill>
              </a:rPr>
              <a:t>mJ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</a:p>
          <a:p>
            <a:endParaRPr lang="en-GB" sz="1400" dirty="0" smtClean="0">
              <a:solidFill>
                <a:srgbClr val="00B050"/>
              </a:solidFill>
            </a:endParaRPr>
          </a:p>
          <a:p>
            <a:r>
              <a:rPr lang="en-GB" sz="1400" b="1" dirty="0" smtClean="0">
                <a:solidFill>
                  <a:srgbClr val="0070C0"/>
                </a:solidFill>
              </a:rPr>
              <a:t>Laser beam line to electron gun</a:t>
            </a:r>
          </a:p>
          <a:p>
            <a:pPr lvl="1"/>
            <a:r>
              <a:rPr lang="en-GB" sz="14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GB" sz="1400" dirty="0">
                <a:solidFill>
                  <a:srgbClr val="0070C0"/>
                </a:solidFill>
              </a:rPr>
              <a:t> = 260 </a:t>
            </a:r>
            <a:r>
              <a:rPr lang="en-GB" sz="1400" dirty="0" smtClean="0">
                <a:solidFill>
                  <a:srgbClr val="0070C0"/>
                </a:solidFill>
              </a:rPr>
              <a:t>nm  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t </a:t>
            </a:r>
            <a:r>
              <a:rPr lang="en-GB" sz="1400" dirty="0">
                <a:solidFill>
                  <a:srgbClr val="0070C0"/>
                </a:solidFill>
              </a:rPr>
              <a:t>pulse = </a:t>
            </a:r>
            <a:r>
              <a:rPr lang="en-GB" sz="1400" dirty="0" smtClean="0">
                <a:solidFill>
                  <a:srgbClr val="0070C0"/>
                </a:solidFill>
              </a:rPr>
              <a:t>0.3-10 </a:t>
            </a:r>
            <a:r>
              <a:rPr lang="en-GB" sz="1400" dirty="0" err="1" smtClean="0">
                <a:solidFill>
                  <a:srgbClr val="0070C0"/>
                </a:solidFill>
              </a:rPr>
              <a:t>ps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</a:rPr>
              <a:t>E </a:t>
            </a:r>
            <a:r>
              <a:rPr lang="en-GB" sz="1400" dirty="0">
                <a:solidFill>
                  <a:srgbClr val="0070C0"/>
                </a:solidFill>
              </a:rPr>
              <a:t>= </a:t>
            </a:r>
            <a:r>
              <a:rPr lang="en-GB" sz="1400" dirty="0" smtClean="0">
                <a:solidFill>
                  <a:srgbClr val="0070C0"/>
                </a:solidFill>
              </a:rPr>
              <a:t>0.5 </a:t>
            </a:r>
            <a:r>
              <a:rPr lang="en-GB" sz="1400" dirty="0" err="1">
                <a:solidFill>
                  <a:srgbClr val="0070C0"/>
                </a:solidFill>
              </a:rPr>
              <a:t>mJ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en-GB" sz="1400" dirty="0">
              <a:solidFill>
                <a:srgbClr val="00B0F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7357" y="2345739"/>
            <a:ext cx="283503" cy="3880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9285" y="2345739"/>
            <a:ext cx="118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0600" y="1081807"/>
            <a:ext cx="94769" cy="12639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854368" y="1989951"/>
            <a:ext cx="505736" cy="142640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360104" y="3416357"/>
            <a:ext cx="433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6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Laser </a:t>
            </a:r>
            <a:r>
              <a:rPr lang="en-GB" dirty="0" smtClean="0"/>
              <a:t>Integration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D58D-160E-4BC0-8A57-F43F0D183B2E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764704"/>
            <a:ext cx="9000000" cy="345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876615"/>
            <a:ext cx="427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Latest version of laser room integration</a:t>
            </a:r>
            <a:endParaRPr lang="en-GB" sz="2000" dirty="0"/>
          </a:p>
        </p:txBody>
      </p:sp>
      <p:pic>
        <p:nvPicPr>
          <p:cNvPr id="5122" name="Picture 2" descr="image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5" y="3861048"/>
            <a:ext cx="5450510" cy="281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0" y="3462950"/>
            <a:ext cx="301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Proposal for hoist rail support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56170"/>
            <a:ext cx="23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Racks for laser control </a:t>
            </a:r>
          </a:p>
          <a:p>
            <a:r>
              <a:rPr lang="en-GB" dirty="0" smtClean="0"/>
              <a:t>and RF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5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8158">
            <a:off x="372037" y="258980"/>
            <a:ext cx="8579451" cy="3907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91" y="1544275"/>
            <a:ext cx="913709" cy="51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ILC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0462" y="3877644"/>
            <a:ext cx="2997781" cy="516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Plasma based Linear Collider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7280" y="3025796"/>
            <a:ext cx="16687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500 GeV: 31 km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0833" y="4087364"/>
            <a:ext cx="6543524" cy="2291365"/>
            <a:chOff x="740833" y="4087364"/>
            <a:chExt cx="6543524" cy="2291365"/>
          </a:xfrm>
        </p:grpSpPr>
        <p:grpSp>
          <p:nvGrpSpPr>
            <p:cNvPr id="16" name="Group 15"/>
            <p:cNvGrpSpPr/>
            <p:nvPr/>
          </p:nvGrpSpPr>
          <p:grpSpPr>
            <a:xfrm>
              <a:off x="740833" y="4298518"/>
              <a:ext cx="6543524" cy="2080211"/>
              <a:chOff x="740833" y="4298518"/>
              <a:chExt cx="6543524" cy="208021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0833" y="4298518"/>
                <a:ext cx="6543524" cy="2080211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>
                <a:off x="1141451" y="4418099"/>
                <a:ext cx="579782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398243" y="4087364"/>
              <a:ext cx="3488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500 GeV: 3 km     (3000 GeV: 8 km)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1060171" y="3017520"/>
            <a:ext cx="7791758" cy="997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0645" y="6378729"/>
            <a:ext cx="6375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latin typeface="Verdana"/>
                <a:cs typeface="Verdana"/>
              </a:rPr>
              <a:t>* </a:t>
            </a:r>
            <a:r>
              <a:rPr lang="en-US" sz="1050" b="0" dirty="0" err="1" smtClean="0">
                <a:latin typeface="Verdana"/>
                <a:cs typeface="Verdana"/>
              </a:rPr>
              <a:t>J.P.Delahaye</a:t>
            </a:r>
            <a:r>
              <a:rPr lang="en-US" sz="1050" b="0" dirty="0" smtClean="0">
                <a:latin typeface="Verdana"/>
                <a:cs typeface="Verdana"/>
              </a:rPr>
              <a:t>, E. Adli et al., White Paper input to US Snowmass Process 2013</a:t>
            </a:r>
            <a:endParaRPr lang="en-US" sz="1050" b="0" dirty="0">
              <a:latin typeface="Verdana"/>
              <a:cs typeface="Verdan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6791" y="665409"/>
            <a:ext cx="8229600" cy="462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Provide a design for particle physics frontier accelerator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2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3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1175" y="937977"/>
            <a:ext cx="4371693" cy="3278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191" y="1102899"/>
            <a:ext cx="171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aser </a:t>
            </a:r>
            <a:r>
              <a:rPr lang="en-US" dirty="0" smtClean="0">
                <a:solidFill>
                  <a:schemeClr val="bg1"/>
                </a:solidFill>
              </a:rPr>
              <a:t>room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0743" y="3210380"/>
            <a:ext cx="252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Proton tunnel,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Merging with laser beam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438" y="263288"/>
            <a:ext cx="4515508" cy="57947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Laser </a:t>
            </a:r>
            <a:r>
              <a:rPr lang="en-GB" dirty="0" smtClean="0"/>
              <a:t>Clean Room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773" y="2586243"/>
            <a:ext cx="4991778" cy="39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2654" y="2586243"/>
            <a:ext cx="178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aser </a:t>
            </a:r>
            <a:r>
              <a:rPr lang="en-US" dirty="0" smtClean="0">
                <a:solidFill>
                  <a:schemeClr val="bg1"/>
                </a:solidFill>
              </a:rPr>
              <a:t>room today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5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AWAKE Experimental Program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Components of the AWAKE Experiment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Installation of the AWAKE Facility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Outlook and Summary</a:t>
            </a:r>
            <a:endParaRPr lang="en-US" dirty="0" smtClean="0"/>
          </a:p>
          <a:p>
            <a:endParaRPr lang="en-US" dirty="0" smtClean="0">
              <a:solidFill>
                <a:srgbClr val="A6A6A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AWAKE 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604" y="4386559"/>
            <a:ext cx="5388698" cy="1157746"/>
          </a:xfrm>
        </p:spPr>
        <p:txBody>
          <a:bodyPr>
            <a:noAutofit/>
          </a:bodyPr>
          <a:lstStyle/>
          <a:p>
            <a:r>
              <a:rPr lang="en-US" sz="1600" dirty="0" smtClean="0"/>
              <a:t>AWAKE approved in August 2013</a:t>
            </a:r>
          </a:p>
          <a:p>
            <a:r>
              <a:rPr lang="en-US" sz="1600" b="1" dirty="0" smtClean="0"/>
              <a:t>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Phase: </a:t>
            </a:r>
            <a:r>
              <a:rPr lang="en-US" sz="1600" dirty="0" smtClean="0"/>
              <a:t>First proton and laser beam in 2016</a:t>
            </a:r>
          </a:p>
          <a:p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Phase: </a:t>
            </a:r>
            <a:r>
              <a:rPr lang="en-US" sz="1600" dirty="0" smtClean="0"/>
              <a:t>first electron beam in 2017+</a:t>
            </a:r>
          </a:p>
          <a:p>
            <a:r>
              <a:rPr lang="en-US" sz="1600" dirty="0" smtClean="0"/>
              <a:t>Physics program for 3 – 4 years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16059" y="1698050"/>
            <a:ext cx="764218" cy="318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02827"/>
              </p:ext>
            </p:extLst>
          </p:nvPr>
        </p:nvGraphicFramePr>
        <p:xfrm>
          <a:off x="52142" y="1228086"/>
          <a:ext cx="9050074" cy="272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676"/>
                <a:gridCol w="874413"/>
                <a:gridCol w="1011855"/>
                <a:gridCol w="1011855"/>
                <a:gridCol w="1011855"/>
                <a:gridCol w="1011855"/>
                <a:gridCol w="1011855"/>
                <a:gridCol w="1011855"/>
                <a:gridCol w="1011855"/>
              </a:tblGrid>
              <a:tr h="45722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Proton and laser beam-line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77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Experimental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area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77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Electron source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beam-line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3229" y="1700345"/>
            <a:ext cx="7558986" cy="2259647"/>
            <a:chOff x="2030261" y="1842445"/>
            <a:chExt cx="9545079" cy="2259647"/>
          </a:xfrm>
        </p:grpSpPr>
        <p:sp>
          <p:nvSpPr>
            <p:cNvPr id="30" name="Rectangle 29"/>
            <p:cNvSpPr/>
            <p:nvPr/>
          </p:nvSpPr>
          <p:spPr>
            <a:xfrm>
              <a:off x="4025901" y="2529166"/>
              <a:ext cx="1922334" cy="767265"/>
            </a:xfrm>
            <a:prstGeom prst="rect">
              <a:avLst/>
            </a:prstGeom>
            <a:pattFill prst="dkDnDiag">
              <a:fgClr>
                <a:schemeClr val="accent3">
                  <a:lumMod val="60000"/>
                  <a:lumOff val="40000"/>
                </a:schemeClr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30261" y="1850090"/>
              <a:ext cx="2504286" cy="67907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30261" y="2520346"/>
              <a:ext cx="1995639" cy="76877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30261" y="3289120"/>
              <a:ext cx="2504286" cy="80415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Studies, design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34547" y="3287612"/>
              <a:ext cx="1556236" cy="805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Fabrication</a:t>
              </a:r>
              <a:endParaRPr lang="en-US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0783" y="3287611"/>
              <a:ext cx="1540338" cy="80566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Installation</a:t>
              </a:r>
              <a:endParaRPr lang="en-US" sz="1200" dirty="0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5379850" y="2410829"/>
              <a:ext cx="1437521" cy="3007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Commissioning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48987" y="1850091"/>
              <a:ext cx="5326352" cy="1439030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7393574" y="3526669"/>
              <a:ext cx="812970" cy="3378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Commissioning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68995" y="3287610"/>
              <a:ext cx="3606345" cy="804641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34547" y="1850090"/>
              <a:ext cx="1413688" cy="3084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Installation</a:t>
              </a:r>
              <a:endParaRPr lang="en-US" sz="12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68887" y="2378246"/>
            <a:ext cx="2396471" cy="363691"/>
          </a:xfrm>
          <a:prstGeom prst="rect">
            <a:avLst/>
          </a:prstGeom>
          <a:pattFill prst="dkDnDiag">
            <a:fgClr>
              <a:schemeClr val="accent3">
                <a:lumMod val="60000"/>
                <a:lumOff val="4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497869" y="2311941"/>
            <a:ext cx="294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Modification, Civil Engineering and installation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3099293" y="2741937"/>
            <a:ext cx="1495313" cy="4035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3303410" y="2016459"/>
            <a:ext cx="1342561" cy="3586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996655" y="1899036"/>
            <a:ext cx="264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Study, Design, </a:t>
            </a:r>
          </a:p>
          <a:p>
            <a:r>
              <a:rPr lang="en-US" sz="1200" dirty="0" smtClean="0"/>
              <a:t>Procurement, Component preparation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971995" y="2670723"/>
            <a:ext cx="260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Study, Design, </a:t>
            </a:r>
          </a:p>
          <a:p>
            <a:r>
              <a:rPr lang="en-US" sz="1200" dirty="0" smtClean="0"/>
              <a:t>Procurement, Component preparation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7080738" y="1687203"/>
            <a:ext cx="1912342" cy="2252101"/>
          </a:xfrm>
          <a:prstGeom prst="rect">
            <a:avLst/>
          </a:prstGeom>
          <a:gradFill flip="none" rotWithShape="1">
            <a:gsLst>
              <a:gs pos="0">
                <a:srgbClr val="FF6666"/>
              </a:gs>
              <a:gs pos="100000">
                <a:srgbClr val="FFFFFF"/>
              </a:gs>
              <a:gs pos="1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278344" y="2222201"/>
            <a:ext cx="110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taking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8271363" y="3937698"/>
            <a:ext cx="96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Continue data taking after LS2 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068615" y="2588940"/>
            <a:ext cx="1004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 1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46262" y="3265478"/>
            <a:ext cx="1004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 2</a:t>
            </a:r>
            <a:endParaRPr lang="en-US" sz="2000" b="1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80738" y="2104474"/>
            <a:ext cx="1912342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55380" y="1781308"/>
            <a:ext cx="180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Long Shutdown 2</a:t>
            </a:r>
            <a:endParaRPr lang="en-US" dirty="0" smtClean="0"/>
          </a:p>
          <a:p>
            <a:pPr algn="ctr"/>
            <a:r>
              <a:rPr lang="en-US" dirty="0" smtClean="0"/>
              <a:t>24 months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8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(Phase 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54" y="590697"/>
            <a:ext cx="6057320" cy="276126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2464" y="3414778"/>
            <a:ext cx="8010366" cy="104183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Split-cell mode</a:t>
            </a:r>
            <a:r>
              <a:rPr lang="en-US" dirty="0" smtClean="0"/>
              <a:t>: SMI in 1</a:t>
            </a:r>
            <a:r>
              <a:rPr lang="en-US" baseline="30000" dirty="0" smtClean="0"/>
              <a:t>st</a:t>
            </a:r>
            <a:r>
              <a:rPr lang="en-US" dirty="0" smtClean="0"/>
              <a:t> plasma cell, acceleration in 2</a:t>
            </a:r>
            <a:r>
              <a:rPr lang="en-US" baseline="30000" dirty="0" smtClean="0"/>
              <a:t>nd</a:t>
            </a:r>
            <a:r>
              <a:rPr lang="en-US" dirty="0" smtClean="0"/>
              <a:t> one. </a:t>
            </a:r>
          </a:p>
          <a:p>
            <a:r>
              <a:rPr lang="en-US" dirty="0" smtClean="0"/>
              <a:t>New scalable uniform plasma cells (helicon or discharge plasma cell)</a:t>
            </a:r>
          </a:p>
          <a:p>
            <a:r>
              <a:rPr lang="en-US" dirty="0" smtClean="0"/>
              <a:t>Step in the plasma density </a:t>
            </a:r>
            <a:r>
              <a:rPr lang="en-US" dirty="0" smtClean="0">
                <a:sym typeface="Wingdings"/>
              </a:rPr>
              <a:t> maintains the peak gradient</a:t>
            </a:r>
          </a:p>
          <a:p>
            <a:r>
              <a:rPr lang="en-US" dirty="0" smtClean="0">
                <a:sym typeface="Wingdings"/>
              </a:rPr>
              <a:t>Need ultra-short electron bunches (~ 300fs)  bunch compression  Almost 100% capture efficiency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62680" y="4384303"/>
            <a:ext cx="2996867" cy="2113895"/>
            <a:chOff x="962680" y="4384303"/>
            <a:chExt cx="2996867" cy="2113895"/>
          </a:xfrm>
        </p:grpSpPr>
        <p:pic>
          <p:nvPicPr>
            <p:cNvPr id="5" name="Picture 4" descr="f-stepup.pd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807"/>
            <a:stretch/>
          </p:blipFill>
          <p:spPr>
            <a:xfrm>
              <a:off x="962680" y="4384303"/>
              <a:ext cx="2996867" cy="193577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1400591" y="6190421"/>
              <a:ext cx="1793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4F81BD"/>
                  </a:solidFill>
                </a:rPr>
                <a:t>Plasma density profile</a:t>
              </a:r>
              <a:endParaRPr lang="en-US" sz="1400" dirty="0">
                <a:solidFill>
                  <a:srgbClr val="4F81BD"/>
                </a:solidFill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365125"/>
          </a:xfrm>
        </p:spPr>
        <p:txBody>
          <a:bodyPr/>
          <a:lstStyle/>
          <a:p>
            <a:fld id="{BF63DF78-E913-8A41-933F-B3580CE1A6D5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92363" y="4342418"/>
            <a:ext cx="2789511" cy="2243554"/>
            <a:chOff x="4392363" y="4342418"/>
            <a:chExt cx="2789511" cy="2243554"/>
          </a:xfrm>
        </p:grpSpPr>
        <p:sp>
          <p:nvSpPr>
            <p:cNvPr id="8" name="TextBox 7"/>
            <p:cNvSpPr txBox="1"/>
            <p:nvPr/>
          </p:nvSpPr>
          <p:spPr>
            <a:xfrm>
              <a:off x="4726968" y="6278195"/>
              <a:ext cx="2454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4F81BD"/>
                  </a:solidFill>
                </a:rPr>
                <a:t>Maximum wakefield amplitude</a:t>
              </a:r>
              <a:endParaRPr lang="en-US" sz="1400" dirty="0">
                <a:solidFill>
                  <a:srgbClr val="4F81BD"/>
                </a:solidFill>
              </a:endParaRPr>
            </a:p>
          </p:txBody>
        </p:sp>
        <p:pic>
          <p:nvPicPr>
            <p:cNvPr id="10" name="Picture 9" descr="f-stepup.pd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488"/>
            <a:stretch/>
          </p:blipFill>
          <p:spPr>
            <a:xfrm>
              <a:off x="4392363" y="4342418"/>
              <a:ext cx="2789511" cy="1935777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210225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76" y="1013626"/>
            <a:ext cx="8402670" cy="214376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AWAKE is proof-of-principle accelerator R&amp;D experiment currently being built at CERN. </a:t>
            </a:r>
          </a:p>
          <a:p>
            <a:pPr lvl="1"/>
            <a:r>
              <a:rPr lang="en-US" sz="1400" dirty="0" smtClean="0"/>
              <a:t>First proton-driven wakefield acceleration experiment</a:t>
            </a:r>
          </a:p>
          <a:p>
            <a:pPr lvl="1"/>
            <a:r>
              <a:rPr lang="en-US" sz="1400" dirty="0" smtClean="0"/>
              <a:t>The experiment opens a pathway towards plasma-based TeV lepton collider.</a:t>
            </a:r>
          </a:p>
          <a:p>
            <a:pPr lvl="1"/>
            <a:r>
              <a:rPr lang="en-US" sz="1400" dirty="0"/>
              <a:t>Strong motivation of the community: long-term prospects for proton-driven PWA exiting</a:t>
            </a:r>
          </a:p>
          <a:p>
            <a:pPr lvl="2"/>
            <a:r>
              <a:rPr lang="en-US" sz="1400" dirty="0"/>
              <a:t>Provide a design for a particle physics frontier machine by 2022</a:t>
            </a:r>
          </a:p>
          <a:p>
            <a:pPr lvl="2"/>
            <a:r>
              <a:rPr lang="en-US" sz="1400" dirty="0"/>
              <a:t>Needs extensive experimental program NOW, results with electrons, …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776" y="3145653"/>
            <a:ext cx="7816212" cy="3090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AWAKE program</a:t>
            </a:r>
          </a:p>
          <a:p>
            <a:pPr lvl="1"/>
            <a:r>
              <a:rPr lang="en-US" sz="1400" b="1" dirty="0" smtClean="0"/>
              <a:t>Installation of the AWAKE facility</a:t>
            </a:r>
          </a:p>
          <a:p>
            <a:pPr lvl="1"/>
            <a:endParaRPr lang="en-US" sz="1400" b="1" dirty="0"/>
          </a:p>
          <a:p>
            <a:pPr lvl="1"/>
            <a:r>
              <a:rPr lang="en-US" sz="1400" b="1" dirty="0" smtClean="0"/>
              <a:t>Study </a:t>
            </a:r>
            <a:r>
              <a:rPr lang="en-US" sz="1400" b="1" dirty="0" smtClean="0"/>
              <a:t>the physics of self-modulation instability </a:t>
            </a:r>
            <a:r>
              <a:rPr lang="en-US" sz="1400" dirty="0" smtClean="0"/>
              <a:t>as a function of plasma and proton beam parameters (1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Phase, 2016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1400" b="1" dirty="0" smtClean="0"/>
              <a:t>Probe the longitudinal accelerating wakefields</a:t>
            </a:r>
            <a:r>
              <a:rPr lang="en-US" sz="1400" dirty="0" smtClean="0"/>
              <a:t> with externally injected electrons (2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Phase, 2017-2018</a:t>
            </a:r>
            <a:r>
              <a:rPr lang="en-US" sz="1400" dirty="0" smtClean="0"/>
              <a:t>)</a:t>
            </a:r>
            <a:endParaRPr lang="en-US" sz="1400" dirty="0"/>
          </a:p>
          <a:p>
            <a:pPr lvl="1"/>
            <a:endParaRPr lang="en-US" sz="1400" dirty="0" smtClean="0"/>
          </a:p>
          <a:p>
            <a:pPr lvl="1"/>
            <a:r>
              <a:rPr lang="en-US" sz="1400" b="1" dirty="0" smtClean="0"/>
              <a:t>Reach higher gradients, develop long scalable and uniform plasma </a:t>
            </a:r>
            <a:r>
              <a:rPr lang="en-US" sz="1400" dirty="0" smtClean="0"/>
              <a:t>cells, production of </a:t>
            </a:r>
            <a:r>
              <a:rPr lang="en-US" sz="1400" b="1" dirty="0" smtClean="0"/>
              <a:t>shorter electron and proton bunches </a:t>
            </a:r>
            <a:r>
              <a:rPr lang="en-US" sz="1400" dirty="0" smtClean="0"/>
              <a:t>(2020)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8756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4" y="104794"/>
            <a:ext cx="8951575" cy="579479"/>
          </a:xfrm>
        </p:spPr>
        <p:txBody>
          <a:bodyPr/>
          <a:lstStyle/>
          <a:p>
            <a:r>
              <a:rPr lang="en-US" dirty="0" smtClean="0"/>
              <a:t>Laser or Electron Beam Driven PWA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7" y="1315465"/>
            <a:ext cx="9019263" cy="317454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limit to the energy gain </a:t>
            </a:r>
            <a:r>
              <a:rPr lang="en-US" dirty="0" smtClean="0"/>
              <a:t>of a witness bunch in the plasma: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charset="0"/>
              <a:buChar char="è"/>
            </a:pPr>
            <a:r>
              <a:rPr lang="en-US" dirty="0" smtClean="0"/>
              <a:t>Today’s electron beams usually &lt; 100 J level. 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limitation of the energy carried by the drive beam (&lt; 100J) and the propagation length of the driver in the plasma (&lt;1m).</a:t>
            </a:r>
          </a:p>
          <a:p>
            <a:pPr lvl="1">
              <a:buFont typeface="Wingdings" charset="0"/>
              <a:buChar char="è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reach TeV scale with electron driven PWA: also need </a:t>
            </a:r>
            <a:r>
              <a:rPr lang="en-US" dirty="0" smtClean="0">
                <a:solidFill>
                  <a:srgbClr val="FF0000"/>
                </a:solidFill>
              </a:rPr>
              <a:t>several stages, </a:t>
            </a:r>
            <a:r>
              <a:rPr lang="en-US" dirty="0" smtClean="0"/>
              <a:t>but </a:t>
            </a:r>
            <a:r>
              <a:rPr lang="en-US" dirty="0"/>
              <a:t>need to have </a:t>
            </a:r>
          </a:p>
          <a:p>
            <a:pPr lvl="1"/>
            <a:r>
              <a:rPr lang="en-US" dirty="0"/>
              <a:t>relative timing in 10’s of </a:t>
            </a:r>
            <a:r>
              <a:rPr lang="en-US" dirty="0" err="1"/>
              <a:t>fs</a:t>
            </a:r>
            <a:r>
              <a:rPr lang="en-US" dirty="0"/>
              <a:t> </a:t>
            </a:r>
            <a:r>
              <a:rPr lang="en-US" dirty="0" smtClean="0"/>
              <a:t>range</a:t>
            </a:r>
            <a:endParaRPr lang="en-US" dirty="0"/>
          </a:p>
          <a:p>
            <a:pPr lvl="1"/>
            <a:r>
              <a:rPr lang="en-US" dirty="0"/>
              <a:t>many stages</a:t>
            </a:r>
          </a:p>
          <a:p>
            <a:pPr lvl="1"/>
            <a:r>
              <a:rPr lang="en-US" dirty="0"/>
              <a:t>effective gradient reduced because of long sections between accelerating elements….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8171" y="4674863"/>
            <a:ext cx="8015682" cy="669196"/>
            <a:chOff x="495999" y="5588364"/>
            <a:chExt cx="8343201" cy="799654"/>
          </a:xfrm>
        </p:grpSpPr>
        <p:sp>
          <p:nvSpPr>
            <p:cNvPr id="6" name="Rectangle 5"/>
            <p:cNvSpPr/>
            <p:nvPr/>
          </p:nvSpPr>
          <p:spPr>
            <a:xfrm>
              <a:off x="1314172" y="5867368"/>
              <a:ext cx="534544" cy="258681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95999" y="6020005"/>
              <a:ext cx="134520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570539" y="5590369"/>
              <a:ext cx="11162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Witness beam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5513" y="6111019"/>
              <a:ext cx="185880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D</a:t>
              </a:r>
              <a:r>
                <a:rPr lang="en-US" sz="1200" dirty="0" smtClean="0">
                  <a:solidFill>
                    <a:srgbClr val="0000FF"/>
                  </a:solidFill>
                </a:rPr>
                <a:t>rive beam: electron/laser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0877" y="5600124"/>
              <a:ext cx="991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141805" y="5866317"/>
              <a:ext cx="783669" cy="258681"/>
              <a:chOff x="2216955" y="5866317"/>
              <a:chExt cx="783669" cy="25868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466080" y="5866317"/>
                <a:ext cx="534544" cy="258681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216955" y="6017904"/>
                <a:ext cx="776155" cy="107094"/>
                <a:chOff x="2216955" y="6017904"/>
                <a:chExt cx="776155" cy="107094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2367257" y="6018954"/>
                  <a:ext cx="625853" cy="10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2216955" y="6017904"/>
                  <a:ext cx="157817" cy="1070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3203532" y="5867368"/>
              <a:ext cx="783669" cy="258681"/>
              <a:chOff x="2216955" y="5866317"/>
              <a:chExt cx="783669" cy="25868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466080" y="5866317"/>
                <a:ext cx="534544" cy="258681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2216955" y="6017904"/>
                <a:ext cx="776155" cy="107094"/>
                <a:chOff x="2216955" y="6017904"/>
                <a:chExt cx="776155" cy="107094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67257" y="6018954"/>
                  <a:ext cx="625853" cy="10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2216955" y="6017904"/>
                  <a:ext cx="157817" cy="1070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/>
          </p:nvGrpSpPr>
          <p:grpSpPr>
            <a:xfrm>
              <a:off x="4207236" y="5867368"/>
              <a:ext cx="783669" cy="258681"/>
              <a:chOff x="2216955" y="5866317"/>
              <a:chExt cx="783669" cy="25868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466080" y="5866317"/>
                <a:ext cx="534544" cy="258681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216955" y="6017904"/>
                <a:ext cx="776155" cy="107094"/>
                <a:chOff x="2216955" y="6017904"/>
                <a:chExt cx="776155" cy="107094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2367257" y="6018954"/>
                  <a:ext cx="625853" cy="10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2216955" y="6017904"/>
                  <a:ext cx="157817" cy="1070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5231387" y="5854568"/>
              <a:ext cx="783669" cy="258681"/>
              <a:chOff x="2216955" y="5866317"/>
              <a:chExt cx="783669" cy="25868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466080" y="5866317"/>
                <a:ext cx="534544" cy="258681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2216955" y="6017904"/>
                <a:ext cx="776155" cy="107094"/>
                <a:chOff x="2216955" y="6017904"/>
                <a:chExt cx="776155" cy="107094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2367257" y="6018954"/>
                  <a:ext cx="625853" cy="10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2216955" y="6017904"/>
                  <a:ext cx="157817" cy="1070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/>
            <p:cNvGrpSpPr/>
            <p:nvPr/>
          </p:nvGrpSpPr>
          <p:grpSpPr>
            <a:xfrm>
              <a:off x="6260613" y="5865363"/>
              <a:ext cx="783669" cy="258681"/>
              <a:chOff x="2216955" y="5866317"/>
              <a:chExt cx="783669" cy="25868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466080" y="5866317"/>
                <a:ext cx="534544" cy="258681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216955" y="6017904"/>
                <a:ext cx="776155" cy="107094"/>
                <a:chOff x="2216955" y="6017904"/>
                <a:chExt cx="776155" cy="107094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2367257" y="6018954"/>
                  <a:ext cx="625853" cy="10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V="1">
                  <a:off x="2216955" y="6017904"/>
                  <a:ext cx="157817" cy="1070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7286498" y="5859853"/>
              <a:ext cx="783669" cy="258681"/>
              <a:chOff x="2216955" y="5866317"/>
              <a:chExt cx="783669" cy="25868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466080" y="5866317"/>
                <a:ext cx="534544" cy="258681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216955" y="6017904"/>
                <a:ext cx="776155" cy="107094"/>
                <a:chOff x="2216955" y="6017904"/>
                <a:chExt cx="776155" cy="107094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2367257" y="6018954"/>
                  <a:ext cx="625853" cy="10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216955" y="6017904"/>
                  <a:ext cx="157817" cy="107094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/>
            <p:cNvGrpSpPr/>
            <p:nvPr/>
          </p:nvGrpSpPr>
          <p:grpSpPr>
            <a:xfrm>
              <a:off x="503513" y="5859853"/>
              <a:ext cx="8335687" cy="105745"/>
              <a:chOff x="503513" y="5859853"/>
              <a:chExt cx="8335687" cy="105745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975987" y="5965598"/>
                <a:ext cx="7863213" cy="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03513" y="5859853"/>
                <a:ext cx="489215" cy="105745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188020" y="5597899"/>
              <a:ext cx="991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0193" y="5607038"/>
              <a:ext cx="991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77216" y="5608663"/>
              <a:ext cx="991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99022" y="5588364"/>
              <a:ext cx="991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6639" y="5590369"/>
              <a:ext cx="991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53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Beam Driven PWA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93" y="776790"/>
            <a:ext cx="8810898" cy="2619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Proton beams carry much higher energy: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/>
              <a:t>19kJ for 3E11 protons at 400 GeV/c. </a:t>
            </a:r>
          </a:p>
          <a:p>
            <a:pPr lvl="1"/>
            <a:r>
              <a:rPr lang="en-US" sz="1600" dirty="0" smtClean="0"/>
              <a:t>Drives wakefields over much longer plasma length</a:t>
            </a:r>
            <a:r>
              <a:rPr lang="en-US" sz="1600" dirty="0" smtClean="0">
                <a:solidFill>
                  <a:srgbClr val="FF0000"/>
                </a:solidFill>
              </a:rPr>
              <a:t>, only 1 plasma stage </a:t>
            </a:r>
            <a:r>
              <a:rPr lang="en-US" sz="1600" dirty="0" smtClean="0"/>
              <a:t>needed. 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>
                <a:cs typeface="Times New Roman"/>
              </a:rPr>
              <a:t>Simulations show that it is possible to </a:t>
            </a:r>
            <a:r>
              <a:rPr lang="en-US" sz="1800" dirty="0">
                <a:solidFill>
                  <a:srgbClr val="FF0000"/>
                </a:solidFill>
                <a:cs typeface="Times New Roman"/>
              </a:rPr>
              <a:t>gain 600 GeV </a:t>
            </a:r>
            <a:r>
              <a:rPr lang="en-US" sz="1800" dirty="0">
                <a:cs typeface="Times New Roman"/>
              </a:rPr>
              <a:t>in a single passage through </a:t>
            </a:r>
            <a:r>
              <a:rPr lang="en-US" sz="1800" dirty="0">
                <a:solidFill>
                  <a:srgbClr val="FF0000"/>
                </a:solidFill>
                <a:cs typeface="Times New Roman"/>
              </a:rPr>
              <a:t>a 450 m long plasma </a:t>
            </a:r>
            <a:r>
              <a:rPr lang="en-US" sz="1800" dirty="0">
                <a:cs typeface="Times New Roman"/>
              </a:rPr>
              <a:t>using a </a:t>
            </a:r>
            <a:r>
              <a:rPr lang="en-US" sz="1800" b="1" dirty="0">
                <a:cs typeface="Times New Roman"/>
              </a:rPr>
              <a:t>1 TeV p+ </a:t>
            </a:r>
            <a:r>
              <a:rPr lang="en-US" sz="1800" dirty="0">
                <a:cs typeface="Times New Roman"/>
              </a:rPr>
              <a:t>bunch driver of </a:t>
            </a:r>
            <a:r>
              <a:rPr lang="en-US" sz="1800" b="1" dirty="0">
                <a:cs typeface="Times New Roman"/>
              </a:rPr>
              <a:t>10e11</a:t>
            </a:r>
            <a:r>
              <a:rPr lang="en-US" sz="1800" dirty="0">
                <a:cs typeface="Times New Roman"/>
              </a:rPr>
              <a:t> </a:t>
            </a:r>
            <a:r>
              <a:rPr lang="en-US" sz="1800" b="1" dirty="0">
                <a:cs typeface="Times New Roman"/>
              </a:rPr>
              <a:t>protons</a:t>
            </a:r>
            <a:r>
              <a:rPr lang="en-US" sz="1800" dirty="0">
                <a:cs typeface="Times New Roman"/>
              </a:rPr>
              <a:t> and an </a:t>
            </a:r>
            <a:r>
              <a:rPr lang="en-US" sz="1800" dirty="0" err="1">
                <a:cs typeface="Times New Roman"/>
              </a:rPr>
              <a:t>rms</a:t>
            </a:r>
            <a:r>
              <a:rPr lang="en-US" sz="1800" dirty="0">
                <a:cs typeface="Times New Roman"/>
              </a:rPr>
              <a:t> bunch length of </a:t>
            </a:r>
            <a:r>
              <a:rPr lang="en-US" sz="1800" b="1" dirty="0">
                <a:cs typeface="Times New Roman"/>
              </a:rPr>
              <a:t>100 </a:t>
            </a:r>
            <a:r>
              <a:rPr lang="en-US" sz="1800" b="1" dirty="0" smtClean="0">
                <a:latin typeface="Symbol" charset="2"/>
                <a:cs typeface="Symbol" charset="2"/>
              </a:rPr>
              <a:t>m</a:t>
            </a:r>
            <a:r>
              <a:rPr lang="en-US" sz="1800" b="1" dirty="0" smtClean="0">
                <a:cs typeface="Times New Roman"/>
              </a:rPr>
              <a:t>m</a:t>
            </a:r>
            <a:r>
              <a:rPr lang="en-US" sz="1800" dirty="0" smtClean="0">
                <a:cs typeface="Times New Roman"/>
              </a:rPr>
              <a:t>.</a:t>
            </a:r>
            <a:endParaRPr lang="en-US" sz="1800" dirty="0">
              <a:cs typeface="Times New Roman"/>
            </a:endParaRPr>
          </a:p>
          <a:p>
            <a:pPr lvl="1"/>
            <a:endParaRPr lang="en-US" sz="16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5851" y="4519665"/>
            <a:ext cx="8180949" cy="742482"/>
            <a:chOff x="317490" y="5582854"/>
            <a:chExt cx="8521710" cy="774988"/>
          </a:xfrm>
        </p:grpSpPr>
        <p:sp>
          <p:nvSpPr>
            <p:cNvPr id="19" name="Rectangle 18"/>
            <p:cNvSpPr/>
            <p:nvPr/>
          </p:nvSpPr>
          <p:spPr>
            <a:xfrm>
              <a:off x="1314171" y="5867368"/>
              <a:ext cx="6552521" cy="258681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17490" y="6014379"/>
              <a:ext cx="836931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03513" y="5859853"/>
              <a:ext cx="8335687" cy="105745"/>
              <a:chOff x="503513" y="5859853"/>
              <a:chExt cx="8335687" cy="105745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975987" y="5965598"/>
                <a:ext cx="7863213" cy="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03513" y="5859853"/>
                <a:ext cx="489215" cy="105745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442217" y="5582854"/>
              <a:ext cx="11162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Witness beam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4437" y="6080843"/>
              <a:ext cx="14685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D</a:t>
              </a:r>
              <a:r>
                <a:rPr lang="en-US" sz="1200" dirty="0" smtClean="0">
                  <a:solidFill>
                    <a:srgbClr val="0000FF"/>
                  </a:solidFill>
                </a:rPr>
                <a:t>rive beam: protons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0927" y="5615360"/>
              <a:ext cx="16232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Plasma cell</a:t>
              </a:r>
              <a:endParaRPr lang="en-US" sz="12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749466" y="3205900"/>
            <a:ext cx="3192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Caldwell, K. </a:t>
            </a:r>
            <a:r>
              <a:rPr lang="en-US" sz="1000" dirty="0" err="1" smtClean="0"/>
              <a:t>Lotov</a:t>
            </a:r>
            <a:r>
              <a:rPr lang="en-US" sz="1000" dirty="0" smtClean="0"/>
              <a:t>, Physics of Plasma, 18,103101 (2011) 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 rot="1531006">
            <a:off x="1545413" y="3252850"/>
            <a:ext cx="58533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Plenary Talk on Wednesday, 16/9, 11:30 Allen Caldwell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3" y="85930"/>
            <a:ext cx="8892664" cy="579479"/>
          </a:xfrm>
        </p:spPr>
        <p:txBody>
          <a:bodyPr>
            <a:noAutofit/>
          </a:bodyPr>
          <a:lstStyle/>
          <a:p>
            <a:r>
              <a:rPr lang="en-US" sz="3200" dirty="0" smtClean="0"/>
              <a:t>Beam-Driven Wakefield Acceleration: Landscape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41350"/>
              </p:ext>
            </p:extLst>
          </p:nvPr>
        </p:nvGraphicFramePr>
        <p:xfrm>
          <a:off x="109119" y="1136657"/>
          <a:ext cx="889507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94"/>
                <a:gridCol w="1006349"/>
                <a:gridCol w="790703"/>
                <a:gridCol w="1739147"/>
                <a:gridCol w="595886"/>
                <a:gridCol w="623389"/>
                <a:gridCol w="3098610"/>
              </a:tblGrid>
              <a:tr h="2707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Facility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Where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Drive</a:t>
                      </a:r>
                      <a:r>
                        <a:rPr lang="en-US" sz="1200" baseline="0" dirty="0" smtClean="0"/>
                        <a:t> (D) beam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Witness (W) beam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Start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Goal</a:t>
                      </a:r>
                      <a:endParaRPr lang="en-US" sz="1200" dirty="0"/>
                    </a:p>
                  </a:txBody>
                  <a:tcPr anchor="ctr"/>
                </a:tc>
              </a:tr>
              <a:tr h="8510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AWAKE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CERN, Geneva, Switzerland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400 GeV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protons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Externally</a:t>
                      </a:r>
                      <a:r>
                        <a:rPr lang="en-US" sz="1200" baseline="0" dirty="0" smtClean="0"/>
                        <a:t> injected electron beam (PHIN 15 MeV)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2020+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for f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uture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high energy e-/e+ collider.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smtClean="0"/>
                        <a:t>Study</a:t>
                      </a:r>
                      <a:r>
                        <a:rPr lang="en-US" sz="1200" baseline="0" dirty="0" smtClean="0"/>
                        <a:t> Self-Modulation Instability (SMI).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smtClean="0"/>
                        <a:t>Accelerate externally injected electrons.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smtClean="0"/>
                        <a:t>Demonstrate</a:t>
                      </a:r>
                      <a:r>
                        <a:rPr lang="en-US" sz="1200" baseline="0" dirty="0" smtClean="0"/>
                        <a:t> scalability of acceleration scheme. </a:t>
                      </a:r>
                      <a:endParaRPr lang="en-US" sz="1200" dirty="0"/>
                    </a:p>
                  </a:txBody>
                  <a:tcPr anchor="ctr"/>
                </a:tc>
              </a:tr>
              <a:tr h="1662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SLAC-FACET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SLAC,</a:t>
                      </a:r>
                      <a:r>
                        <a:rPr lang="en-US" sz="1200" baseline="0" dirty="0" smtClean="0"/>
                        <a:t> Stanford, USA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 GeV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electrons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positrons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Two-bunch formed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with mask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(e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/e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e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-e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bunches)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Sept 2016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Acceleration of witness bunch with high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quality and efficiency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Acceleration of positrons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FACET II proposal for 2018 operation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662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DESY-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Zeuthen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PITZ, DESY,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Zeuthen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Germany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20 MeV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electron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beam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No witness (W) beam, only D beam from RF-gun.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2015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~2017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Study Self-Modulation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Instability 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(SMI)</a:t>
                      </a:r>
                      <a:endParaRPr lang="en-US" sz="12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662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DESY-FLASH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Forward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DESY, Hamburg,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Germany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X-ray FEL type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electron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beam 1 GeV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+ W in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FEL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bunch.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Or independent W-bunch (LWFA).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2016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2020+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Application (mostly) for x-ray FEL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Energy-doubling of Flash-beam energy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Upgrade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-stage: use 2 GeV FEL D beam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662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Brookhaven ATF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BNL, Brookhaven, USA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60 MeV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electrons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Several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bunches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, D+W formed with mask.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On going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Study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</a:rPr>
                        <a:t> quasi-nonlinear PWFA regime.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Study PWFA driven by multiple bunches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baseline="0" dirty="0" err="1" smtClean="0">
                          <a:solidFill>
                            <a:srgbClr val="000000"/>
                          </a:solidFill>
                        </a:rPr>
                        <a:t>Visualisation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with optical techniques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59" y="77058"/>
            <a:ext cx="6703391" cy="579479"/>
          </a:xfrm>
        </p:spPr>
        <p:txBody>
          <a:bodyPr/>
          <a:lstStyle/>
          <a:p>
            <a:r>
              <a:rPr lang="en-US" dirty="0" smtClean="0"/>
              <a:t>AWAKE at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FRIOA06f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19" y="953986"/>
            <a:ext cx="6835137" cy="509498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103628" y="706576"/>
            <a:ext cx="4040372" cy="209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AWAKE is installed in </a:t>
            </a:r>
          </a:p>
          <a:p>
            <a:pPr marL="0" indent="0">
              <a:buNone/>
            </a:pPr>
            <a:r>
              <a:rPr lang="en-US" sz="1600" b="1" dirty="0" smtClean="0"/>
              <a:t>CNGS Facility </a:t>
            </a:r>
            <a:r>
              <a:rPr lang="en-US" sz="1600" dirty="0" smtClean="0"/>
              <a:t>(CERN Neutrinos to Gran Sasso)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/>
              <a:t>CNGS physics program finished in 2012</a:t>
            </a: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6595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SPS Proton Beam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DF78-E913-8A41-933F-B3580CE1A6D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54166"/>
              </p:ext>
            </p:extLst>
          </p:nvPr>
        </p:nvGraphicFramePr>
        <p:xfrm>
          <a:off x="1814331" y="1363239"/>
          <a:ext cx="5367680" cy="302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017"/>
                <a:gridCol w="2203663"/>
              </a:tblGrid>
              <a:tr h="4800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800" dirty="0" smtClean="0">
                          <a:effectLst/>
                        </a:rPr>
                        <a:t>Nominal SPS Proton Beam Parameters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800" dirty="0">
                          <a:effectLst/>
                        </a:rPr>
                        <a:t>Momentum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800" dirty="0">
                          <a:effectLst/>
                        </a:rPr>
                        <a:t>400 GeV/c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800" dirty="0">
                          <a:effectLst/>
                        </a:rPr>
                        <a:t>Protons/bunch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800" dirty="0">
                          <a:effectLst/>
                        </a:rPr>
                        <a:t>3</a:t>
                      </a:r>
                      <a:r>
                        <a:rPr lang="en-GB" sz="1600" b="0" dirty="0">
                          <a:effectLst/>
                        </a:rPr>
                        <a:t> </a:t>
                      </a:r>
                      <a:r>
                        <a:rPr lang="en-GB" sz="1600" b="0" kern="800" dirty="0">
                          <a:effectLst/>
                        </a:rPr>
                        <a:t>10</a:t>
                      </a:r>
                      <a:r>
                        <a:rPr lang="en-GB" sz="1600" b="0" kern="800" baseline="30000" dirty="0">
                          <a:effectLst/>
                        </a:rPr>
                        <a:t>11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800" dirty="0">
                          <a:effectLst/>
                        </a:rPr>
                        <a:t>Bunch length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800" dirty="0" err="1">
                          <a:effectLst/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GB" sz="1600" b="0" kern="800" baseline="-25000" dirty="0" err="1">
                          <a:effectLst/>
                        </a:rPr>
                        <a:t>z</a:t>
                      </a:r>
                      <a:r>
                        <a:rPr lang="en-GB" sz="1600" b="0" kern="800" dirty="0">
                          <a:effectLst/>
                        </a:rPr>
                        <a:t> = 0.4 ns (12 cm)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800" dirty="0">
                          <a:effectLst/>
                        </a:rPr>
                        <a:t>Bunch size at plasma entrance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800" dirty="0">
                          <a:effectLst/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GB" sz="1600" b="0" kern="800" baseline="30000" dirty="0">
                          <a:effectLst/>
                        </a:rPr>
                        <a:t>*</a:t>
                      </a:r>
                      <a:r>
                        <a:rPr lang="en-GB" sz="1600" b="0" kern="800" baseline="-25000" dirty="0" err="1">
                          <a:effectLst/>
                        </a:rPr>
                        <a:t>x,y</a:t>
                      </a:r>
                      <a:r>
                        <a:rPr lang="en-GB" sz="1600" b="0" kern="800" dirty="0">
                          <a:effectLst/>
                        </a:rPr>
                        <a:t> = 200 </a:t>
                      </a:r>
                      <a:r>
                        <a:rPr lang="en-GB" sz="1600" b="0" kern="800" dirty="0">
                          <a:effectLst/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sz="1600" b="0" kern="800" dirty="0">
                          <a:effectLst/>
                        </a:rPr>
                        <a:t>m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800" dirty="0">
                          <a:effectLst/>
                        </a:rPr>
                        <a:t>Normalized emittance (</a:t>
                      </a:r>
                      <a:r>
                        <a:rPr lang="en-GB" sz="1600" kern="800" dirty="0" err="1">
                          <a:effectLst/>
                        </a:rPr>
                        <a:t>r.m.s</a:t>
                      </a:r>
                      <a:r>
                        <a:rPr lang="en-GB" sz="1600" kern="800" dirty="0">
                          <a:effectLst/>
                        </a:rPr>
                        <a:t>.)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800" dirty="0">
                          <a:effectLst/>
                        </a:rPr>
                        <a:t>3.5 mm mrad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800" dirty="0">
                          <a:effectLst/>
                        </a:rPr>
                        <a:t>Relative energy spread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kern="800" dirty="0" err="1">
                          <a:effectLst/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GB" sz="1600" b="0" kern="800" dirty="0" err="1">
                          <a:effectLst/>
                        </a:rPr>
                        <a:t>p</a:t>
                      </a:r>
                      <a:r>
                        <a:rPr lang="en-GB" sz="1600" b="0" kern="800" dirty="0">
                          <a:effectLst/>
                        </a:rPr>
                        <a:t>/p = 0.35%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19845" y="5204686"/>
            <a:ext cx="8559878" cy="702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Drive beam for AWAKE: 400 GeV/c SPS proton beam </a:t>
            </a:r>
          </a:p>
          <a:p>
            <a:r>
              <a:rPr lang="en-US" dirty="0" smtClean="0"/>
              <a:t>SPS longitudinal beam size (</a:t>
            </a:r>
            <a:r>
              <a:rPr lang="en-US" b="1" dirty="0" err="1" smtClean="0">
                <a:latin typeface="Symbol" charset="2"/>
                <a:cs typeface="Symbol" charset="2"/>
              </a:rPr>
              <a:t>s</a:t>
            </a:r>
            <a:r>
              <a:rPr lang="en-US" b="1" baseline="-25000" dirty="0" err="1" smtClean="0"/>
              <a:t>z</a:t>
            </a:r>
            <a:r>
              <a:rPr lang="en-US" b="1" dirty="0" smtClean="0"/>
              <a:t> = 12 cm</a:t>
            </a:r>
            <a:r>
              <a:rPr lang="en-US" dirty="0" smtClean="0"/>
              <a:t>) is much longer than plasma wavelength </a:t>
            </a:r>
            <a:r>
              <a:rPr lang="en-US" b="1" dirty="0" smtClean="0"/>
              <a:t>(</a:t>
            </a:r>
            <a:r>
              <a:rPr lang="en-US" b="1" dirty="0" smtClean="0">
                <a:latin typeface="Symbol" charset="2"/>
                <a:cs typeface="Symbol" charset="2"/>
              </a:rPr>
              <a:t>l</a:t>
            </a:r>
            <a:r>
              <a:rPr lang="en-US" b="1" dirty="0" smtClean="0"/>
              <a:t> = 1mm</a:t>
            </a:r>
            <a:r>
              <a:rPr lang="en-US" dirty="0" smtClean="0"/>
              <a:t>)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0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58397</TotalTime>
  <Words>3524</Words>
  <Application>Microsoft Macintosh PowerPoint</Application>
  <PresentationFormat>On-screen Show (4:3)</PresentationFormat>
  <Paragraphs>806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AWAKE Facility at CERN</vt:lpstr>
      <vt:lpstr>Outline </vt:lpstr>
      <vt:lpstr>AWAKE</vt:lpstr>
      <vt:lpstr>Motivation</vt:lpstr>
      <vt:lpstr>Laser or Electron Beam Driven PWA</vt:lpstr>
      <vt:lpstr>Proton Beam Driven PWA</vt:lpstr>
      <vt:lpstr>Beam-Driven Wakefield Acceleration: Landscape</vt:lpstr>
      <vt:lpstr>AWAKE at CERN</vt:lpstr>
      <vt:lpstr>CERN SPS Proton Beam Parameters</vt:lpstr>
      <vt:lpstr>CERN SPS Proton Beam – SMI Instability</vt:lpstr>
      <vt:lpstr>Outline </vt:lpstr>
      <vt:lpstr>AWAKE Experimental Program</vt:lpstr>
      <vt:lpstr>AWAKE Experimental Program</vt:lpstr>
      <vt:lpstr>AWAKE Experimental Program</vt:lpstr>
      <vt:lpstr>AWAKE Experimental Program</vt:lpstr>
      <vt:lpstr>AWAKE Experimental Program</vt:lpstr>
      <vt:lpstr>AWAKE: Experimental Program</vt:lpstr>
      <vt:lpstr>AWAKE Experimental Program</vt:lpstr>
      <vt:lpstr>AWAKE Experimental Program</vt:lpstr>
      <vt:lpstr>AWAKE Experimental Program</vt:lpstr>
      <vt:lpstr>AWAKE Experimental Program</vt:lpstr>
      <vt:lpstr>Outline </vt:lpstr>
      <vt:lpstr>Plasma Source: Rubidium Vapor Source</vt:lpstr>
      <vt:lpstr>Laser</vt:lpstr>
      <vt:lpstr>Proton Beam Diagnostics: Direct Measurement of SMI </vt:lpstr>
      <vt:lpstr>Proton Beam Diagnostics: Indirect Measurement of SMI</vt:lpstr>
      <vt:lpstr>Electron Witness Beam – Electron Source</vt:lpstr>
      <vt:lpstr>Electron Witness Beam Acceleration Diagnostics</vt:lpstr>
      <vt:lpstr>Outline </vt:lpstr>
      <vt:lpstr>AWAKE Installation</vt:lpstr>
      <vt:lpstr>AWAKE Experimental Facility</vt:lpstr>
      <vt:lpstr>Proton Beam Line</vt:lpstr>
      <vt:lpstr>Proton Beam Line</vt:lpstr>
      <vt:lpstr>Electron Source</vt:lpstr>
      <vt:lpstr>Electron Beam Line</vt:lpstr>
      <vt:lpstr>Electron Beam Line</vt:lpstr>
      <vt:lpstr>Electron Injection</vt:lpstr>
      <vt:lpstr>Laser Line</vt:lpstr>
      <vt:lpstr>Laser Integration</vt:lpstr>
      <vt:lpstr>PowerPoint Presentation</vt:lpstr>
      <vt:lpstr>Outline </vt:lpstr>
      <vt:lpstr>AWAKE Time Line</vt:lpstr>
      <vt:lpstr>Next Steps (Phase 3)</vt:lpstr>
      <vt:lpstr>Summary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Edda Gschwendtner</dc:creator>
  <cp:keywords/>
  <dc:description/>
  <cp:lastModifiedBy>Edda Gschwendtner</cp:lastModifiedBy>
  <cp:revision>447</cp:revision>
  <cp:lastPrinted>2014-02-21T12:06:09Z</cp:lastPrinted>
  <dcterms:created xsi:type="dcterms:W3CDTF">2014-02-26T09:32:50Z</dcterms:created>
  <dcterms:modified xsi:type="dcterms:W3CDTF">2015-09-14T13:30:47Z</dcterms:modified>
  <cp:category/>
</cp:coreProperties>
</file>