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0"/>
  </p:notesMasterIdLst>
  <p:handoutMasterIdLst>
    <p:handoutMasterId r:id="rId81"/>
  </p:handout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66" r:id="rId20"/>
    <p:sldId id="280" r:id="rId21"/>
    <p:sldId id="309" r:id="rId22"/>
    <p:sldId id="31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1" r:id="rId33"/>
    <p:sldId id="267" r:id="rId34"/>
    <p:sldId id="299" r:id="rId35"/>
    <p:sldId id="302" r:id="rId36"/>
    <p:sldId id="311" r:id="rId37"/>
    <p:sldId id="300" r:id="rId38"/>
    <p:sldId id="268" r:id="rId39"/>
    <p:sldId id="293" r:id="rId40"/>
    <p:sldId id="305" r:id="rId41"/>
    <p:sldId id="307" r:id="rId42"/>
    <p:sldId id="269" r:id="rId43"/>
    <p:sldId id="303" r:id="rId44"/>
    <p:sldId id="295" r:id="rId45"/>
    <p:sldId id="308" r:id="rId46"/>
    <p:sldId id="296" r:id="rId47"/>
    <p:sldId id="312" r:id="rId48"/>
    <p:sldId id="313" r:id="rId49"/>
    <p:sldId id="314" r:id="rId50"/>
    <p:sldId id="316" r:id="rId51"/>
    <p:sldId id="317" r:id="rId52"/>
    <p:sldId id="318" r:id="rId53"/>
    <p:sldId id="319" r:id="rId54"/>
    <p:sldId id="320" r:id="rId55"/>
    <p:sldId id="321" r:id="rId56"/>
    <p:sldId id="322" r:id="rId57"/>
    <p:sldId id="323" r:id="rId58"/>
    <p:sldId id="325" r:id="rId59"/>
    <p:sldId id="326" r:id="rId60"/>
    <p:sldId id="327" r:id="rId61"/>
    <p:sldId id="297" r:id="rId62"/>
    <p:sldId id="329" r:id="rId63"/>
    <p:sldId id="330" r:id="rId64"/>
    <p:sldId id="332" r:id="rId65"/>
    <p:sldId id="331" r:id="rId66"/>
    <p:sldId id="335" r:id="rId67"/>
    <p:sldId id="333" r:id="rId68"/>
    <p:sldId id="334" r:id="rId69"/>
    <p:sldId id="298" r:id="rId70"/>
    <p:sldId id="338" r:id="rId71"/>
    <p:sldId id="339" r:id="rId72"/>
    <p:sldId id="340" r:id="rId73"/>
    <p:sldId id="337" r:id="rId74"/>
    <p:sldId id="336" r:id="rId75"/>
    <p:sldId id="341" r:id="rId76"/>
    <p:sldId id="342" r:id="rId77"/>
    <p:sldId id="343" r:id="rId78"/>
    <p:sldId id="258" r:id="rId7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204987"/>
    <a:srgbClr val="729F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549" autoAdjust="0"/>
  </p:normalViewPr>
  <p:slideViewPr>
    <p:cSldViewPr snapToGrid="0" snapToObjects="1">
      <p:cViewPr varScale="1">
        <p:scale>
          <a:sx n="70" d="100"/>
          <a:sy n="70" d="100"/>
        </p:scale>
        <p:origin x="-15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notesMaster" Target="notesMasters/notesMaster1.xml"/><Relationship Id="rId81" Type="http://schemas.openxmlformats.org/officeDocument/2006/relationships/handoutMaster" Target="handoutMasters/handoutMaster1.xml"/><Relationship Id="rId82" Type="http://schemas.openxmlformats.org/officeDocument/2006/relationships/printerSettings" Target="printerSettings/printerSettings1.bin"/><Relationship Id="rId83" Type="http://schemas.openxmlformats.org/officeDocument/2006/relationships/presProps" Target="presProps.xml"/><Relationship Id="rId84" Type="http://schemas.openxmlformats.org/officeDocument/2006/relationships/viewProps" Target="viewProps.xml"/><Relationship Id="rId85" Type="http://schemas.openxmlformats.org/officeDocument/2006/relationships/theme" Target="theme/theme1.xml"/><Relationship Id="rId86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BE8DF-23CB-0147-BF48-A6C32072D05A}" type="datetimeFigureOut">
              <a:rPr lang="en-US" smtClean="0"/>
              <a:t>9/18/14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BA84A4-D729-064C-AB16-F9E9FB797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43501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3AAE06-F055-7844-8D13-4833419122A2}" type="datetimeFigureOut">
              <a:rPr lang="en-US" smtClean="0"/>
              <a:t>9/18/14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B6A71-F289-604B-A63E-CABD9B75A4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340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sz="2000" dirty="0" smtClean="0">
                <a:latin typeface="Verdana"/>
                <a:cs typeface="Verdana"/>
              </a:rPr>
              <a:t>• </a:t>
            </a:r>
            <a:r>
              <a:rPr lang="en-US" sz="2000" dirty="0" smtClean="0"/>
              <a:t>Multi-level planning and scheduling</a:t>
            </a:r>
            <a:r>
              <a:rPr lang="en-US" sz="2000" baseline="0" dirty="0" smtClean="0"/>
              <a:t>, </a:t>
            </a:r>
            <a:r>
              <a:rPr lang="en-US" sz="2000" dirty="0" smtClean="0"/>
              <a:t>3 levels </a:t>
            </a:r>
            <a:r>
              <a:rPr lang="en-US" sz="1800" dirty="0" smtClean="0">
                <a:sym typeface="Wingdings"/>
              </a:rPr>
              <a:t></a:t>
            </a:r>
            <a:r>
              <a:rPr lang="en-US" sz="2000" dirty="0" smtClean="0"/>
              <a:t> master, co-ordination and detailed</a:t>
            </a:r>
          </a:p>
          <a:p>
            <a:r>
              <a:rPr lang="en-US" sz="2000" dirty="0" smtClean="0"/>
              <a:t>• Earned Value Management-based</a:t>
            </a:r>
            <a:endParaRPr lang="en-US" sz="2000" dirty="0" smtClean="0">
              <a:latin typeface="Verdana"/>
              <a:cs typeface="Verdana"/>
            </a:endParaRPr>
          </a:p>
          <a:p>
            <a:pPr>
              <a:buFont typeface="Wingdings" pitchFamily="-65" charset="2"/>
              <a:buChar char="§"/>
              <a:defRPr/>
            </a:pPr>
            <a:r>
              <a:rPr lang="en-US" sz="2000" baseline="0" dirty="0" smtClean="0">
                <a:latin typeface="Verdana"/>
                <a:cs typeface="Verdana"/>
              </a:rPr>
              <a:t> I</a:t>
            </a:r>
            <a:r>
              <a:rPr lang="en-US" sz="2000" dirty="0" smtClean="0">
                <a:latin typeface="Verdana"/>
                <a:cs typeface="Verdana"/>
              </a:rPr>
              <a:t>nterfaced to CERN’s accounting systems, to get accurate information on actual costs</a:t>
            </a:r>
          </a:p>
          <a:p>
            <a:pPr>
              <a:buFont typeface="Wingdings" pitchFamily="-65" charset="2"/>
              <a:buChar char="§"/>
              <a:defRPr/>
            </a:pPr>
            <a:r>
              <a:rPr lang="en-US" sz="2000" baseline="0" dirty="0" smtClean="0">
                <a:latin typeface="Verdana"/>
                <a:cs typeface="Verdana"/>
              </a:rPr>
              <a:t> I</a:t>
            </a:r>
            <a:r>
              <a:rPr lang="en-US" sz="2000" dirty="0" smtClean="0">
                <a:latin typeface="Verdana"/>
                <a:cs typeface="Verdana"/>
              </a:rPr>
              <a:t>nterfaced to CERN’s contract management system,</a:t>
            </a:r>
            <a:r>
              <a:rPr lang="en-US" sz="2000" baseline="0" dirty="0" smtClean="0">
                <a:latin typeface="Verdana"/>
                <a:cs typeface="Verdana"/>
              </a:rPr>
              <a:t> t</a:t>
            </a:r>
            <a:r>
              <a:rPr lang="en-US" sz="2000" dirty="0" smtClean="0">
                <a:latin typeface="Verdana"/>
                <a:cs typeface="Verdana"/>
              </a:rPr>
              <a:t>o ease the management of the contracts and protocols</a:t>
            </a:r>
          </a:p>
          <a:p>
            <a:pPr>
              <a:buFont typeface="Wingdings" pitchFamily="-65" charset="2"/>
              <a:buChar char="§"/>
              <a:defRPr/>
            </a:pPr>
            <a:r>
              <a:rPr lang="en-US" sz="2000" baseline="0" dirty="0" smtClean="0">
                <a:latin typeface="Verdana"/>
                <a:cs typeface="Verdana"/>
              </a:rPr>
              <a:t> I</a:t>
            </a:r>
            <a:r>
              <a:rPr lang="en-US" sz="2000" dirty="0" smtClean="0">
                <a:latin typeface="Verdana"/>
                <a:cs typeface="Verdana"/>
              </a:rPr>
              <a:t>nterfaced to CERN’s human resource system</a:t>
            </a:r>
          </a:p>
          <a:p>
            <a:pPr>
              <a:buFont typeface="Wingdings" pitchFamily="-65" charset="2"/>
              <a:buChar char="§"/>
              <a:defRPr/>
            </a:pPr>
            <a:r>
              <a:rPr lang="en-US" sz="2000" baseline="0" dirty="0" smtClean="0">
                <a:latin typeface="Verdana"/>
                <a:cs typeface="Verdana"/>
              </a:rPr>
              <a:t> T</a:t>
            </a:r>
            <a:r>
              <a:rPr lang="en-US" sz="2000" dirty="0" smtClean="0">
                <a:latin typeface="Verdana"/>
                <a:cs typeface="Verdana"/>
              </a:rPr>
              <a:t>hat manages in-kind contributions</a:t>
            </a:r>
          </a:p>
          <a:p>
            <a:pPr>
              <a:buFont typeface="Wingdings" pitchFamily="-65" charset="2"/>
              <a:buChar char="§"/>
              <a:defRPr/>
            </a:pPr>
            <a:r>
              <a:rPr lang="en-US" sz="2000" baseline="0" dirty="0" smtClean="0">
                <a:latin typeface="Verdana"/>
                <a:cs typeface="Verdana"/>
              </a:rPr>
              <a:t> T</a:t>
            </a:r>
            <a:r>
              <a:rPr lang="en-US" sz="2000" dirty="0" smtClean="0">
                <a:latin typeface="Verdana"/>
                <a:cs typeface="Verdana"/>
              </a:rPr>
              <a:t>hat is web-based </a:t>
            </a:r>
            <a:endParaRPr lang="en-US" sz="2000" dirty="0">
              <a:latin typeface="Verdana"/>
              <a:cs typeface="Verdan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B10CDD-FBEC-554B-824E-2430EDC23648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13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sz="2000" dirty="0" smtClean="0">
                <a:latin typeface="Verdana"/>
                <a:cs typeface="Verdana"/>
              </a:rPr>
              <a:t>• </a:t>
            </a:r>
            <a:r>
              <a:rPr lang="en-US" sz="2000" dirty="0" smtClean="0"/>
              <a:t>Multi-level planning and scheduling</a:t>
            </a:r>
            <a:r>
              <a:rPr lang="en-US" sz="2000" baseline="0" dirty="0" smtClean="0"/>
              <a:t>, </a:t>
            </a:r>
            <a:r>
              <a:rPr lang="en-US" sz="2000" dirty="0" smtClean="0"/>
              <a:t>3 levels </a:t>
            </a:r>
            <a:r>
              <a:rPr lang="en-US" sz="1800" dirty="0" smtClean="0">
                <a:sym typeface="Wingdings"/>
              </a:rPr>
              <a:t></a:t>
            </a:r>
            <a:r>
              <a:rPr lang="en-US" sz="2000" dirty="0" smtClean="0"/>
              <a:t> master, co-ordination and detailed</a:t>
            </a:r>
          </a:p>
          <a:p>
            <a:r>
              <a:rPr lang="en-US" sz="2000" dirty="0" smtClean="0"/>
              <a:t>• Earned Value Management-based</a:t>
            </a:r>
            <a:endParaRPr lang="en-US" sz="2000" dirty="0" smtClean="0">
              <a:latin typeface="Verdana"/>
              <a:cs typeface="Verdana"/>
            </a:endParaRPr>
          </a:p>
          <a:p>
            <a:pPr>
              <a:buFont typeface="Wingdings" pitchFamily="-65" charset="2"/>
              <a:buChar char="§"/>
              <a:defRPr/>
            </a:pPr>
            <a:r>
              <a:rPr lang="en-US" sz="2000" baseline="0" dirty="0" smtClean="0">
                <a:latin typeface="Verdana"/>
                <a:cs typeface="Verdana"/>
              </a:rPr>
              <a:t> I</a:t>
            </a:r>
            <a:r>
              <a:rPr lang="en-US" sz="2000" dirty="0" smtClean="0">
                <a:latin typeface="Verdana"/>
                <a:cs typeface="Verdana"/>
              </a:rPr>
              <a:t>nterfaced to CERN’s accounting systems, to get accurate information on actual costs</a:t>
            </a:r>
          </a:p>
          <a:p>
            <a:pPr>
              <a:buFont typeface="Wingdings" pitchFamily="-65" charset="2"/>
              <a:buChar char="§"/>
              <a:defRPr/>
            </a:pPr>
            <a:r>
              <a:rPr lang="en-US" sz="2000" baseline="0" dirty="0" smtClean="0">
                <a:latin typeface="Verdana"/>
                <a:cs typeface="Verdana"/>
              </a:rPr>
              <a:t> I</a:t>
            </a:r>
            <a:r>
              <a:rPr lang="en-US" sz="2000" dirty="0" smtClean="0">
                <a:latin typeface="Verdana"/>
                <a:cs typeface="Verdana"/>
              </a:rPr>
              <a:t>nterfaced to CERN’s contract management system,</a:t>
            </a:r>
            <a:r>
              <a:rPr lang="en-US" sz="2000" baseline="0" dirty="0" smtClean="0">
                <a:latin typeface="Verdana"/>
                <a:cs typeface="Verdana"/>
              </a:rPr>
              <a:t> t</a:t>
            </a:r>
            <a:r>
              <a:rPr lang="en-US" sz="2000" dirty="0" smtClean="0">
                <a:latin typeface="Verdana"/>
                <a:cs typeface="Verdana"/>
              </a:rPr>
              <a:t>o ease the management of the contracts and protocols</a:t>
            </a:r>
          </a:p>
          <a:p>
            <a:pPr>
              <a:buFont typeface="Wingdings" pitchFamily="-65" charset="2"/>
              <a:buChar char="§"/>
              <a:defRPr/>
            </a:pPr>
            <a:r>
              <a:rPr lang="en-US" sz="2000" baseline="0" dirty="0" smtClean="0">
                <a:latin typeface="Verdana"/>
                <a:cs typeface="Verdana"/>
              </a:rPr>
              <a:t> I</a:t>
            </a:r>
            <a:r>
              <a:rPr lang="en-US" sz="2000" dirty="0" smtClean="0">
                <a:latin typeface="Verdana"/>
                <a:cs typeface="Verdana"/>
              </a:rPr>
              <a:t>nterfaced to CERN’s human resource system</a:t>
            </a:r>
          </a:p>
          <a:p>
            <a:pPr>
              <a:buFont typeface="Wingdings" pitchFamily="-65" charset="2"/>
              <a:buChar char="§"/>
              <a:defRPr/>
            </a:pPr>
            <a:r>
              <a:rPr lang="en-US" sz="2000" baseline="0" dirty="0" smtClean="0">
                <a:latin typeface="Verdana"/>
                <a:cs typeface="Verdana"/>
              </a:rPr>
              <a:t> T</a:t>
            </a:r>
            <a:r>
              <a:rPr lang="en-US" sz="2000" dirty="0" smtClean="0">
                <a:latin typeface="Verdana"/>
                <a:cs typeface="Verdana"/>
              </a:rPr>
              <a:t>hat manages in-kind contributions</a:t>
            </a:r>
          </a:p>
          <a:p>
            <a:pPr>
              <a:buFont typeface="Wingdings" pitchFamily="-65" charset="2"/>
              <a:buChar char="§"/>
              <a:defRPr/>
            </a:pPr>
            <a:r>
              <a:rPr lang="en-US" sz="2000" baseline="0" dirty="0" smtClean="0">
                <a:latin typeface="Verdana"/>
                <a:cs typeface="Verdana"/>
              </a:rPr>
              <a:t> T</a:t>
            </a:r>
            <a:r>
              <a:rPr lang="en-US" sz="2000" dirty="0" smtClean="0">
                <a:latin typeface="Verdana"/>
                <a:cs typeface="Verdana"/>
              </a:rPr>
              <a:t>hat is web-based </a:t>
            </a:r>
            <a:endParaRPr lang="en-US" sz="2000" dirty="0">
              <a:latin typeface="Verdana"/>
              <a:cs typeface="Verdan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B10CDD-FBEC-554B-824E-2430EDC23648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13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31800" y="2121290"/>
            <a:ext cx="8265984" cy="1826363"/>
          </a:xfrm>
        </p:spPr>
        <p:txBody>
          <a:bodyPr tIns="0" bIns="0" anchor="b">
            <a:norm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buNone/>
              <a:defRPr kumimoji="0" lang="en-US" sz="4000" b="0" i="0" kern="1200" cap="none" spc="0" baseline="0" dirty="0">
                <a:ln w="12700">
                  <a:noFill/>
                  <a:prstDash val="solid"/>
                </a:ln>
                <a:solidFill>
                  <a:srgbClr val="204987"/>
                </a:solidFill>
                <a:effectLst/>
                <a:latin typeface="Helvetica Neue Medium"/>
                <a:ea typeface="+mj-ea"/>
                <a:cs typeface="Helvetica Neue Medium"/>
              </a:defRPr>
            </a:lvl1pPr>
          </a:lstStyle>
          <a:p>
            <a:r>
              <a:rPr kumimoji="0" lang="x-none" dirty="0" smtClean="0"/>
              <a:t>Click to edit</a:t>
            </a:r>
            <a:endParaRPr kumimoji="0"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31800" y="4171952"/>
            <a:ext cx="8265984" cy="1066688"/>
          </a:xfrm>
        </p:spPr>
        <p:txBody>
          <a:bodyPr lIns="45720" tIns="0" rIns="45720" bIns="0" anchor="t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800" b="0" i="0">
                <a:solidFill>
                  <a:srgbClr val="729FCF"/>
                </a:solidFill>
                <a:effectLst/>
                <a:latin typeface="Helvetica Neue Light"/>
                <a:cs typeface="Helvetica Neue Light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x-none" dirty="0" smtClean="0"/>
              <a:t>Click to edit</a:t>
            </a:r>
          </a:p>
        </p:txBody>
      </p:sp>
      <p:pic>
        <p:nvPicPr>
          <p:cNvPr id="4" name="Picture 3" descr="head-60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5456173"/>
            <a:ext cx="1405323" cy="12045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solidFill>
                  <a:schemeClr val="accent4"/>
                </a:solidFill>
                <a:latin typeface="Helvetica Neue Light"/>
                <a:cs typeface="Helvetica Neue Light"/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solidFill>
                  <a:schemeClr val="accent4"/>
                </a:solidFill>
                <a:latin typeface="Helvetica Neue Light"/>
                <a:cs typeface="Helvetica Neue Light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accent4"/>
                </a:solidFill>
                <a:latin typeface="Helvetica Neue Light"/>
                <a:cs typeface="Helvetica Neue Light"/>
              </a:defRPr>
            </a:lvl1pPr>
          </a:lstStyle>
          <a:p>
            <a:fld id="{8D6C380F-326D-3C40-9EE7-7FBAB0953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04987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pic>
        <p:nvPicPr>
          <p:cNvPr id="10" name="Picture 9" descr="head-60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94704"/>
            <a:ext cx="524845" cy="449867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072621"/>
            <a:ext cx="8226425" cy="5178953"/>
          </a:xfrm>
        </p:spPr>
        <p:txBody>
          <a:bodyPr/>
          <a:lstStyle>
            <a:lvl1pPr>
              <a:buClr>
                <a:schemeClr val="accent4"/>
              </a:buClr>
              <a:defRPr>
                <a:solidFill>
                  <a:srgbClr val="204987"/>
                </a:solidFill>
              </a:defRPr>
            </a:lvl1pPr>
            <a:lvl2pPr>
              <a:defRPr>
                <a:solidFill>
                  <a:srgbClr val="204987"/>
                </a:solidFill>
              </a:defRPr>
            </a:lvl2pPr>
            <a:lvl3pPr>
              <a:defRPr>
                <a:solidFill>
                  <a:srgbClr val="204987"/>
                </a:solidFill>
              </a:defRPr>
            </a:lvl3pPr>
            <a:lvl4pPr>
              <a:defRPr>
                <a:solidFill>
                  <a:srgbClr val="204987"/>
                </a:solidFill>
              </a:defRPr>
            </a:lvl4pPr>
            <a:lvl5pPr>
              <a:defRPr>
                <a:solidFill>
                  <a:srgbClr val="204987"/>
                </a:solidFill>
              </a:defRPr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39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ust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5197CC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5197CC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6" name="Picture 5" descr="head-60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94704"/>
            <a:ext cx="524845" cy="44986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197CC"/>
                </a:solidFill>
              </a:defRPr>
            </a:lvl1pPr>
          </a:lstStyle>
          <a:p>
            <a:fld id="{8D6C380F-326D-3C40-9EE7-7FBAB09534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43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lmost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472490" y="6356350"/>
            <a:ext cx="5484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5197CC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7956924" y="6356350"/>
            <a:ext cx="7298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5197CC"/>
                </a:solidFill>
              </a:defRPr>
            </a:lvl1pPr>
          </a:lstStyle>
          <a:p>
            <a:fld id="{8D6C380F-326D-3C40-9EE7-7FBAB09534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head-60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94704"/>
            <a:ext cx="524845" cy="44986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1101382" y="6356350"/>
            <a:ext cx="13711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5197CC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ad-60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94704"/>
            <a:ext cx="524845" cy="449867"/>
          </a:xfrm>
          <a:prstGeom prst="rect">
            <a:avLst/>
          </a:prstGeom>
        </p:spPr>
      </p:pic>
      <p:sp>
        <p:nvSpPr>
          <p:cNvPr id="6" name="Content Placeholder 6"/>
          <p:cNvSpPr>
            <a:spLocks noGrp="1"/>
          </p:cNvSpPr>
          <p:nvPr>
            <p:ph sz="quarter" idx="13"/>
          </p:nvPr>
        </p:nvSpPr>
        <p:spPr>
          <a:xfrm>
            <a:off x="457200" y="274638"/>
            <a:ext cx="8229600" cy="6263639"/>
          </a:xfrm>
        </p:spPr>
        <p:txBody>
          <a:bodyPr anchor="ctr" anchorCtr="1">
            <a:noAutofit/>
          </a:bodyPr>
          <a:lstStyle>
            <a:lvl1pPr marL="0" indent="0">
              <a:buFontTx/>
              <a:buNone/>
              <a:defRPr sz="4000" baseline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x-none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453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047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ERN_60years_Las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ead-60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782" y="2941059"/>
            <a:ext cx="1405323" cy="120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1474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1101382" y="6356350"/>
            <a:ext cx="13711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rgbClr val="729FCF"/>
                </a:solidFill>
                <a:latin typeface="Helvetica Neue Light"/>
                <a:cs typeface="Helvetica Neue Light"/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472490" y="6356350"/>
            <a:ext cx="5484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rgbClr val="729FCF"/>
                </a:solidFill>
                <a:latin typeface="Helvetica Neue Light"/>
                <a:cs typeface="Helvetica Neue Light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7956924" y="6356350"/>
            <a:ext cx="7298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rgbClr val="729FCF"/>
                </a:solidFill>
                <a:latin typeface="Helvetica Neue"/>
                <a:cs typeface="Helvetica Neue"/>
              </a:defRPr>
            </a:lvl1pPr>
          </a:lstStyle>
          <a:p>
            <a:fld id="{8D6C380F-326D-3C40-9EE7-7FBAB0953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949333"/>
            <a:ext cx="8226854" cy="520832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CH" dirty="0" smtClean="0"/>
              <a:t>First level</a:t>
            </a:r>
          </a:p>
          <a:p>
            <a:pPr lvl="1" eaLnBrk="1" latinLnBrk="0" hangingPunct="1"/>
            <a:r>
              <a:rPr kumimoji="0" lang="fr-CH" dirty="0" smtClean="0"/>
              <a:t>Second level</a:t>
            </a:r>
          </a:p>
          <a:p>
            <a:pPr lvl="2" eaLnBrk="1" latinLnBrk="0" hangingPunct="1"/>
            <a:r>
              <a:rPr kumimoji="0" lang="fr-CH" dirty="0" smtClean="0"/>
              <a:t>Third level</a:t>
            </a:r>
          </a:p>
          <a:p>
            <a:pPr lvl="3" eaLnBrk="1" latinLnBrk="0" hangingPunct="1"/>
            <a:r>
              <a:rPr kumimoji="0" lang="fr-CH" dirty="0" smtClean="0"/>
              <a:t>Fourth level</a:t>
            </a:r>
          </a:p>
          <a:p>
            <a:pPr lvl="4" eaLnBrk="1" latinLnBrk="0" hangingPunct="1"/>
            <a:r>
              <a:rPr kumimoji="0" lang="fr-CH" dirty="0" smtClean="0"/>
              <a:t>Fifth level</a:t>
            </a:r>
            <a:endParaRPr kumimoji="0" lang="en-US" dirty="0"/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33493"/>
            <a:ext cx="8226854" cy="71584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GB" noProof="0" dirty="0" smtClean="0"/>
              <a:t>Slide title</a:t>
            </a:r>
            <a:endParaRPr kumimoji="0" lang="en-GB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7" r:id="rId2"/>
    <p:sldLayoutId id="2147483678" r:id="rId3"/>
    <p:sldLayoutId id="2147483667" r:id="rId4"/>
    <p:sldLayoutId id="2147483679" r:id="rId5"/>
    <p:sldLayoutId id="2147483680" r:id="rId6"/>
    <p:sldLayoutId id="2147483676" r:id="rId7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b="0" i="0" kern="1200">
          <a:solidFill>
            <a:srgbClr val="204987"/>
          </a:solidFill>
          <a:latin typeface="Helvetica Neue Light"/>
          <a:ea typeface="+mj-ea"/>
          <a:cs typeface="Helvetica Neue Light"/>
        </a:defRPr>
      </a:lvl1pPr>
    </p:titleStyle>
    <p:bodyStyle>
      <a:lvl1pPr marL="225425" indent="-225425" algn="l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/>
        <a:buChar char="•"/>
        <a:defRPr kumimoji="0" sz="3200" b="0" i="0" kern="1200">
          <a:solidFill>
            <a:srgbClr val="204987"/>
          </a:solidFill>
          <a:latin typeface="Helvetica Neue Light"/>
          <a:ea typeface="+mn-ea"/>
          <a:cs typeface="Helvetica Neue Light"/>
        </a:defRPr>
      </a:lvl1pPr>
      <a:lvl2pPr marL="460375" indent="-228600" algn="l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SzPct val="100000"/>
        <a:buFont typeface="Arial"/>
        <a:buChar char="•"/>
        <a:defRPr kumimoji="0" sz="3200" b="0" i="0" kern="1200">
          <a:solidFill>
            <a:srgbClr val="204987"/>
          </a:solidFill>
          <a:latin typeface="Helvetica Neue Light"/>
          <a:ea typeface="+mn-ea"/>
          <a:cs typeface="Helvetica Neue Light"/>
        </a:defRPr>
      </a:lvl2pPr>
      <a:lvl3pPr marL="685800" indent="-225425" algn="l" rtl="0" eaLnBrk="1" latinLnBrk="0" hangingPunct="1">
        <a:lnSpc>
          <a:spcPct val="90000"/>
        </a:lnSpc>
        <a:spcBef>
          <a:spcPts val="600"/>
        </a:spcBef>
        <a:buClr>
          <a:schemeClr val="accent2"/>
        </a:buClr>
        <a:buSzPct val="100000"/>
        <a:buFont typeface="Arial"/>
        <a:buChar char="•"/>
        <a:defRPr kumimoji="0" sz="3200" b="0" i="0" kern="1200">
          <a:solidFill>
            <a:srgbClr val="204987"/>
          </a:solidFill>
          <a:latin typeface="Helvetica Neue Light"/>
          <a:ea typeface="+mn-ea"/>
          <a:cs typeface="Helvetica Neue Light"/>
        </a:defRPr>
      </a:lvl3pPr>
      <a:lvl4pPr marL="909638" indent="-223838" algn="l" rtl="0" eaLnBrk="1" latinLnBrk="0" hangingPunct="1">
        <a:lnSpc>
          <a:spcPct val="90000"/>
        </a:lnSpc>
        <a:spcBef>
          <a:spcPts val="600"/>
        </a:spcBef>
        <a:buClr>
          <a:schemeClr val="accent3"/>
        </a:buClr>
        <a:buSzPct val="100000"/>
        <a:buFont typeface="Arial"/>
        <a:buChar char="•"/>
        <a:defRPr kumimoji="0" sz="3200" b="0" i="0" kern="1200">
          <a:solidFill>
            <a:srgbClr val="204987"/>
          </a:solidFill>
          <a:latin typeface="Helvetica Neue Light"/>
          <a:ea typeface="+mn-ea"/>
          <a:cs typeface="Helvetica Neue Light"/>
        </a:defRPr>
      </a:lvl4pPr>
      <a:lvl5pPr marL="1146175" indent="-236538" algn="l" rtl="0" eaLnBrk="1" latinLnBrk="0" hangingPunct="1">
        <a:lnSpc>
          <a:spcPct val="90000"/>
        </a:lnSpc>
        <a:spcBef>
          <a:spcPts val="600"/>
        </a:spcBef>
        <a:buClr>
          <a:schemeClr val="accent4"/>
        </a:buClr>
        <a:buSzPct val="100000"/>
        <a:buFont typeface="Arial"/>
        <a:buChar char="•"/>
        <a:defRPr kumimoji="0" sz="3200" b="0" i="0" kern="1200" baseline="0">
          <a:solidFill>
            <a:srgbClr val="204987"/>
          </a:solidFill>
          <a:latin typeface="Helvetica Neue Light"/>
          <a:ea typeface="+mn-ea"/>
          <a:cs typeface="Helvetica Neue Light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.gif"/><Relationship Id="rId12" Type="http://schemas.openxmlformats.org/officeDocument/2006/relationships/image" Target="../media/image20.gif"/><Relationship Id="rId13" Type="http://schemas.openxmlformats.org/officeDocument/2006/relationships/image" Target="../media/image21.gif"/><Relationship Id="rId14" Type="http://schemas.openxmlformats.org/officeDocument/2006/relationships/image" Target="../media/image22.gif"/><Relationship Id="rId15" Type="http://schemas.openxmlformats.org/officeDocument/2006/relationships/image" Target="../media/image23.gif"/><Relationship Id="rId16" Type="http://schemas.openxmlformats.org/officeDocument/2006/relationships/image" Target="../media/image24.gif"/><Relationship Id="rId17" Type="http://schemas.openxmlformats.org/officeDocument/2006/relationships/image" Target="../media/image25.gif"/><Relationship Id="rId18" Type="http://schemas.openxmlformats.org/officeDocument/2006/relationships/image" Target="../media/image26.gif"/><Relationship Id="rId19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gif"/><Relationship Id="rId3" Type="http://schemas.openxmlformats.org/officeDocument/2006/relationships/image" Target="../media/image11.gif"/><Relationship Id="rId4" Type="http://schemas.openxmlformats.org/officeDocument/2006/relationships/image" Target="../media/image12.gif"/><Relationship Id="rId5" Type="http://schemas.openxmlformats.org/officeDocument/2006/relationships/image" Target="../media/image13.gif"/><Relationship Id="rId6" Type="http://schemas.openxmlformats.org/officeDocument/2006/relationships/image" Target="../media/image14.gif"/><Relationship Id="rId7" Type="http://schemas.openxmlformats.org/officeDocument/2006/relationships/image" Target="../media/image15.gif"/><Relationship Id="rId8" Type="http://schemas.openxmlformats.org/officeDocument/2006/relationships/image" Target="../media/image16.gif"/><Relationship Id="rId9" Type="http://schemas.openxmlformats.org/officeDocument/2006/relationships/image" Target="../media/image17.gif"/><Relationship Id="rId10" Type="http://schemas.openxmlformats.org/officeDocument/2006/relationships/image" Target="../media/image1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2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43.jpeg"/><Relationship Id="rId5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4" Type="http://schemas.openxmlformats.org/officeDocument/2006/relationships/image" Target="../media/image47.em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4" Type="http://schemas.openxmlformats.org/officeDocument/2006/relationships/image" Target="../media/image50.em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4" Type="http://schemas.openxmlformats.org/officeDocument/2006/relationships/image" Target="../media/image53.jpeg"/><Relationship Id="rId5" Type="http://schemas.openxmlformats.org/officeDocument/2006/relationships/image" Target="../media/image54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4" Type="http://schemas.openxmlformats.org/officeDocument/2006/relationships/image" Target="../media/image58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0.jpeg"/><Relationship Id="rId3" Type="http://schemas.openxmlformats.org/officeDocument/2006/relationships/image" Target="../media/image6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Image:PET-MIPS-anim.gif" TargetMode="External"/><Relationship Id="rId4" Type="http://schemas.openxmlformats.org/officeDocument/2006/relationships/image" Target="../media/image63.gi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1.png"/><Relationship Id="rId8" Type="http://schemas.openxmlformats.org/officeDocument/2006/relationships/image" Target="../media/image72.png"/><Relationship Id="rId9" Type="http://schemas.openxmlformats.org/officeDocument/2006/relationships/image" Target="../media/image7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9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Relationship Id="rId6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Relationship Id="rId3" Type="http://schemas.openxmlformats.org/officeDocument/2006/relationships/image" Target="../media/image8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8.png"/><Relationship Id="rId3" Type="http://schemas.openxmlformats.org/officeDocument/2006/relationships/image" Target="../media/image89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4" Type="http://schemas.openxmlformats.org/officeDocument/2006/relationships/image" Target="../media/image94.png"/><Relationship Id="rId5" Type="http://schemas.openxmlformats.org/officeDocument/2006/relationships/image" Target="../media/image95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0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gif"/><Relationship Id="rId4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9.png"/><Relationship Id="rId3" Type="http://schemas.openxmlformats.org/officeDocument/2006/relationships/image" Target="../media/image10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4" Type="http://schemas.openxmlformats.org/officeDocument/2006/relationships/image" Target="../media/image103.png"/><Relationship Id="rId5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ng"/><Relationship Id="rId3" Type="http://schemas.openxmlformats.org/officeDocument/2006/relationships/image" Target="../media/image10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4" Type="http://schemas.openxmlformats.org/officeDocument/2006/relationships/image" Target="../media/image109.png"/><Relationship Id="rId5" Type="http://schemas.openxmlformats.org/officeDocument/2006/relationships/image" Target="../media/image110.jpg"/><Relationship Id="rId6" Type="http://schemas.openxmlformats.org/officeDocument/2006/relationships/image" Target="../media/image111.jpg"/><Relationship Id="rId7" Type="http://schemas.openxmlformats.org/officeDocument/2006/relationships/image" Target="../media/image112.jpg"/><Relationship Id="rId8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4" Type="http://schemas.openxmlformats.org/officeDocument/2006/relationships/image" Target="../media/image116.jpe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4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4" Type="http://schemas.openxmlformats.org/officeDocument/2006/relationships/image" Target="../media/image119.png"/><Relationship Id="rId5" Type="http://schemas.openxmlformats.org/officeDocument/2006/relationships/image" Target="../media/image120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7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1.png"/><Relationship Id="rId3" Type="http://schemas.openxmlformats.org/officeDocument/2006/relationships/image" Target="../media/image12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25.jpeg"/><Relationship Id="rId5" Type="http://schemas.openxmlformats.org/officeDocument/2006/relationships/image" Target="../media/image12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3.png"/><Relationship Id="rId5" Type="http://schemas.openxmlformats.org/officeDocument/2006/relationships/image" Target="../media/image128.png"/><Relationship Id="rId6" Type="http://schemas.openxmlformats.org/officeDocument/2006/relationships/image" Target="../media/image129.png"/><Relationship Id="rId7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7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0.png"/><Relationship Id="rId3" Type="http://schemas.openxmlformats.org/officeDocument/2006/relationships/image" Target="../media/image13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2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6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5" Type="http://schemas.openxmlformats.org/officeDocument/2006/relationships/image" Target="../media/image140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7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1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2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4" Type="http://schemas.openxmlformats.org/officeDocument/2006/relationships/image" Target="../media/image146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4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7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8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60 Years </a:t>
            </a:r>
            <a:br>
              <a:rPr lang="en-US" dirty="0" smtClean="0"/>
            </a:br>
            <a:r>
              <a:rPr lang="en-US" dirty="0" smtClean="0">
                <a:latin typeface="Helvetica Neue Light"/>
                <a:cs typeface="Helvetica Neue Light"/>
              </a:rPr>
              <a:t>of </a:t>
            </a:r>
            <a:r>
              <a:rPr lang="en-US" dirty="0" smtClean="0"/>
              <a:t>Project Management</a:t>
            </a:r>
            <a:br>
              <a:rPr lang="en-US" dirty="0" smtClean="0"/>
            </a:br>
            <a:r>
              <a:rPr lang="en-US" dirty="0" smtClean="0">
                <a:latin typeface="Helvetica Neue Light"/>
                <a:cs typeface="Helvetica Neue Light"/>
              </a:rPr>
              <a:t>at </a:t>
            </a:r>
            <a:r>
              <a:rPr lang="en-US" dirty="0" smtClean="0"/>
              <a:t>CERN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Pierre Bonnal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66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universe_2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229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1750" dist="31750" dir="2700000" algn="tl" rotWithShape="0">
              <a:schemeClr val="bg1">
                <a:lumMod val="75000"/>
                <a:alpha val="50000"/>
              </a:schemeClr>
            </a:outerShdw>
          </a:effectLst>
        </p:spPr>
      </p:pic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1953904" y="2667000"/>
            <a:ext cx="5331861" cy="1524000"/>
            <a:chOff x="1678539" y="2286000"/>
            <a:chExt cx="5331861" cy="1524000"/>
          </a:xfrm>
        </p:grpSpPr>
        <p:sp>
          <p:nvSpPr>
            <p:cNvPr id="6" name="TextBox 5"/>
            <p:cNvSpPr txBox="1"/>
            <p:nvPr/>
          </p:nvSpPr>
          <p:spPr>
            <a:xfrm>
              <a:off x="1678539" y="2286000"/>
              <a:ext cx="4493662" cy="609600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3000" dirty="0">
                  <a:solidFill>
                    <a:schemeClr val="bg1">
                      <a:lumMod val="85000"/>
                    </a:schemeClr>
                  </a:solidFill>
                  <a:latin typeface="Helvetica Neue Bold Condensed"/>
                  <a:cs typeface="Helvetica Neue Bold Condensed"/>
                </a:rPr>
                <a:t>Where do we come from?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905157" y="3200400"/>
              <a:ext cx="4105243" cy="609600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3000" dirty="0">
                  <a:solidFill>
                    <a:schemeClr val="bg1">
                      <a:lumMod val="85000"/>
                    </a:schemeClr>
                  </a:solidFill>
                  <a:latin typeface="Helvetica Neue Bold Condensed"/>
                  <a:cs typeface="Helvetica Neue Bold Condensed"/>
                </a:rPr>
                <a:t>Where are we going to?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504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/>
          <p:cNvSpPr txBox="1"/>
          <p:nvPr/>
        </p:nvSpPr>
        <p:spPr>
          <a:xfrm>
            <a:off x="6684613" y="6495953"/>
            <a:ext cx="2316034" cy="303929"/>
          </a:xfrm>
          <a:prstGeom prst="rect">
            <a:avLst/>
          </a:prstGeom>
          <a:noFill/>
        </p:spPr>
        <p:txBody>
          <a:bodyPr wrap="none" lIns="91440" rtlCol="0" anchor="t" anchorCtr="1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 smtClean="0">
                <a:solidFill>
                  <a:schemeClr val="bg1">
                    <a:lumMod val="50000"/>
                  </a:schemeClr>
                </a:solidFill>
                <a:latin typeface="Helvetica Neue UltraLight"/>
                <a:cs typeface="Helvetica Neue UltraLight"/>
              </a:rPr>
              <a:t>Courtesy of </a:t>
            </a:r>
            <a:r>
              <a:rPr lang="en-US" sz="1500" dirty="0" err="1" smtClean="0">
                <a:solidFill>
                  <a:schemeClr val="bg1">
                    <a:lumMod val="50000"/>
                  </a:schemeClr>
                </a:solidFill>
                <a:latin typeface="Helvetica Neue UltraLight"/>
                <a:cs typeface="Helvetica Neue UltraLight"/>
              </a:rPr>
              <a:t>ParticleZoo.net</a:t>
            </a:r>
            <a:endParaRPr lang="en-US" sz="1500" dirty="0">
              <a:solidFill>
                <a:schemeClr val="bg1">
                  <a:lumMod val="50000"/>
                </a:schemeClr>
              </a:solidFill>
              <a:latin typeface="Helvetica Neue UltraLight"/>
              <a:cs typeface="Helvetica Neue Ultra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Particle Physics’ Standard Model</a:t>
            </a:r>
            <a:endParaRPr lang="en-US" dirty="0"/>
          </a:p>
        </p:txBody>
      </p:sp>
      <p:grpSp>
        <p:nvGrpSpPr>
          <p:cNvPr id="82" name="Group 81"/>
          <p:cNvGrpSpPr/>
          <p:nvPr/>
        </p:nvGrpSpPr>
        <p:grpSpPr>
          <a:xfrm>
            <a:off x="762273" y="1478416"/>
            <a:ext cx="4095479" cy="2743216"/>
            <a:chOff x="762273" y="1478416"/>
            <a:chExt cx="4095479" cy="2743216"/>
          </a:xfrm>
        </p:grpSpPr>
        <p:sp>
          <p:nvSpPr>
            <p:cNvPr id="80" name="TextBox 79"/>
            <p:cNvSpPr txBox="1"/>
            <p:nvPr/>
          </p:nvSpPr>
          <p:spPr>
            <a:xfrm rot="16200000">
              <a:off x="467583" y="3142591"/>
              <a:ext cx="897157" cy="307777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729FCF"/>
                  </a:solidFill>
                  <a:latin typeface="Helvetica Neue Light"/>
                  <a:cs typeface="Helvetica Neue Light"/>
                </a:rPr>
                <a:t>matter</a:t>
              </a:r>
              <a:endParaRPr lang="en-US" sz="2000" dirty="0">
                <a:solidFill>
                  <a:srgbClr val="729FCF"/>
                </a:solidFill>
                <a:latin typeface="Helvetica Neue Light"/>
                <a:cs typeface="Helvetica Neue Light"/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1324416" y="2078492"/>
              <a:ext cx="1017698" cy="357190"/>
              <a:chOff x="5253506" y="2214554"/>
              <a:chExt cx="1017698" cy="357190"/>
            </a:xfrm>
            <a:noFill/>
          </p:grpSpPr>
          <p:sp>
            <p:nvSpPr>
              <p:cNvPr id="31" name="TextBox 30"/>
              <p:cNvSpPr txBox="1"/>
              <p:nvPr/>
            </p:nvSpPr>
            <p:spPr>
              <a:xfrm>
                <a:off x="5253506" y="2285992"/>
                <a:ext cx="395459" cy="284693"/>
              </a:xfrm>
              <a:prstGeom prst="rect">
                <a:avLst/>
              </a:prstGeom>
              <a:grpFill/>
              <a:ln w="6350" cmpd="sng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UP</a:t>
                </a:r>
                <a:endParaRPr lang="en-GB" sz="1250" dirty="0">
                  <a:solidFill>
                    <a:srgbClr val="204987"/>
                  </a:solidFill>
                  <a:latin typeface="Helvetica Neue Light"/>
                  <a:cs typeface="Helvetica Neue Light"/>
                </a:endParaRPr>
              </a:p>
            </p:txBody>
          </p:sp>
          <p:pic>
            <p:nvPicPr>
              <p:cNvPr id="32" name="Picture 31" descr="up_quark.gi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6000760" y="2214554"/>
                <a:ext cx="270444" cy="357190"/>
              </a:xfrm>
              <a:prstGeom prst="rect">
                <a:avLst/>
              </a:prstGeom>
              <a:grpFill/>
              <a:ln w="6350" cmpd="sng"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33" name="Group 32"/>
            <p:cNvGrpSpPr/>
            <p:nvPr/>
          </p:nvGrpSpPr>
          <p:grpSpPr>
            <a:xfrm>
              <a:off x="3047386" y="2078492"/>
              <a:ext cx="1310300" cy="356131"/>
              <a:chOff x="6976476" y="2214554"/>
              <a:chExt cx="1310300" cy="356131"/>
            </a:xfrm>
            <a:noFill/>
          </p:grpSpPr>
          <p:sp>
            <p:nvSpPr>
              <p:cNvPr id="34" name="TextBox 33"/>
              <p:cNvSpPr txBox="1"/>
              <p:nvPr/>
            </p:nvSpPr>
            <p:spPr>
              <a:xfrm>
                <a:off x="6976476" y="2285992"/>
                <a:ext cx="671496" cy="284693"/>
              </a:xfrm>
              <a:prstGeom prst="rect">
                <a:avLst/>
              </a:prstGeom>
              <a:grpFill/>
              <a:ln w="6350" cmpd="sng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DOWN</a:t>
                </a:r>
                <a:endParaRPr lang="en-GB" sz="1250" dirty="0">
                  <a:solidFill>
                    <a:srgbClr val="204987"/>
                  </a:solidFill>
                  <a:latin typeface="Helvetica Neue Light"/>
                  <a:cs typeface="Helvetica Neue Light"/>
                </a:endParaRPr>
              </a:p>
            </p:txBody>
          </p:sp>
          <p:pic>
            <p:nvPicPr>
              <p:cNvPr id="35" name="Picture 34" descr="down_quark.gif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027369" y="2214554"/>
                <a:ext cx="259407" cy="337469"/>
              </a:xfrm>
              <a:prstGeom prst="rect">
                <a:avLst/>
              </a:prstGeom>
              <a:grpFill/>
              <a:ln w="6350" cmpd="sng"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36" name="Group 35"/>
            <p:cNvGrpSpPr/>
            <p:nvPr/>
          </p:nvGrpSpPr>
          <p:grpSpPr>
            <a:xfrm>
              <a:off x="1324416" y="2792872"/>
              <a:ext cx="1174109" cy="500066"/>
              <a:chOff x="5253506" y="2928934"/>
              <a:chExt cx="1174109" cy="500066"/>
            </a:xfrm>
            <a:noFill/>
          </p:grpSpPr>
          <p:sp>
            <p:nvSpPr>
              <p:cNvPr id="37" name="TextBox 36"/>
              <p:cNvSpPr txBox="1"/>
              <p:nvPr/>
            </p:nvSpPr>
            <p:spPr>
              <a:xfrm>
                <a:off x="5253506" y="3071810"/>
                <a:ext cx="751802" cy="284693"/>
              </a:xfrm>
              <a:prstGeom prst="rect">
                <a:avLst/>
              </a:prstGeom>
              <a:grpFill/>
              <a:ln w="6350" cmpd="sng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CHARM</a:t>
                </a:r>
                <a:endParaRPr lang="en-GB" sz="1250" dirty="0">
                  <a:solidFill>
                    <a:srgbClr val="204987"/>
                  </a:solidFill>
                  <a:latin typeface="Helvetica Neue Light"/>
                  <a:cs typeface="Helvetica Neue Light"/>
                </a:endParaRPr>
              </a:p>
            </p:txBody>
          </p:sp>
          <p:pic>
            <p:nvPicPr>
              <p:cNvPr id="38" name="Picture 37" descr="charm_quark.gif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5929322" y="2928934"/>
                <a:ext cx="498293" cy="500066"/>
              </a:xfrm>
              <a:prstGeom prst="rect">
                <a:avLst/>
              </a:prstGeom>
              <a:grpFill/>
              <a:ln w="6350" cmpd="sng"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39" name="Group 38"/>
            <p:cNvGrpSpPr/>
            <p:nvPr/>
          </p:nvGrpSpPr>
          <p:grpSpPr>
            <a:xfrm>
              <a:off x="3047386" y="2783357"/>
              <a:ext cx="1430492" cy="581019"/>
              <a:chOff x="6976476" y="2919419"/>
              <a:chExt cx="1430492" cy="581019"/>
            </a:xfrm>
            <a:noFill/>
          </p:grpSpPr>
          <p:sp>
            <p:nvSpPr>
              <p:cNvPr id="40" name="TextBox 39"/>
              <p:cNvSpPr txBox="1"/>
              <p:nvPr/>
            </p:nvSpPr>
            <p:spPr>
              <a:xfrm>
                <a:off x="6976476" y="3071810"/>
                <a:ext cx="915635" cy="284693"/>
              </a:xfrm>
              <a:prstGeom prst="rect">
                <a:avLst/>
              </a:prstGeom>
              <a:grpFill/>
              <a:ln w="6350" cmpd="sng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STRANGE</a:t>
                </a:r>
                <a:endParaRPr lang="en-GB" sz="1250" dirty="0">
                  <a:solidFill>
                    <a:srgbClr val="204987"/>
                  </a:solidFill>
                  <a:latin typeface="Helvetica Neue Light"/>
                  <a:cs typeface="Helvetica Neue Light"/>
                </a:endParaRPr>
              </a:p>
            </p:txBody>
          </p:sp>
          <p:pic>
            <p:nvPicPr>
              <p:cNvPr id="41" name="Picture 40" descr="strange_quark.gif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8001024" y="2919419"/>
                <a:ext cx="405944" cy="581019"/>
              </a:xfrm>
              <a:prstGeom prst="rect">
                <a:avLst/>
              </a:prstGeom>
              <a:grpFill/>
              <a:ln w="6350" cmpd="sng"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42" name="Group 41"/>
            <p:cNvGrpSpPr/>
            <p:nvPr/>
          </p:nvGrpSpPr>
          <p:grpSpPr>
            <a:xfrm>
              <a:off x="1324416" y="3438814"/>
              <a:ext cx="1356849" cy="711380"/>
              <a:chOff x="5253506" y="3574876"/>
              <a:chExt cx="1356849" cy="711380"/>
            </a:xfrm>
            <a:noFill/>
          </p:grpSpPr>
          <p:sp>
            <p:nvSpPr>
              <p:cNvPr id="43" name="TextBox 42"/>
              <p:cNvSpPr txBox="1"/>
              <p:nvPr/>
            </p:nvSpPr>
            <p:spPr>
              <a:xfrm>
                <a:off x="5253506" y="3786190"/>
                <a:ext cx="506386" cy="284693"/>
              </a:xfrm>
              <a:prstGeom prst="rect">
                <a:avLst/>
              </a:prstGeom>
              <a:grpFill/>
              <a:ln w="6350" cmpd="sng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TOP</a:t>
                </a:r>
                <a:endParaRPr lang="en-GB" sz="1250" dirty="0">
                  <a:solidFill>
                    <a:srgbClr val="204987"/>
                  </a:solidFill>
                  <a:latin typeface="Helvetica Neue Light"/>
                  <a:cs typeface="Helvetica Neue Light"/>
                </a:endParaRPr>
              </a:p>
            </p:txBody>
          </p:sp>
          <p:pic>
            <p:nvPicPr>
              <p:cNvPr id="44" name="Picture 43" descr="top_quark.gif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5857884" y="3574876"/>
                <a:ext cx="752471" cy="711380"/>
              </a:xfrm>
              <a:prstGeom prst="rect">
                <a:avLst/>
              </a:prstGeom>
              <a:grpFill/>
              <a:ln w="6350" cmpd="sng"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45" name="Group 44"/>
            <p:cNvGrpSpPr/>
            <p:nvPr/>
          </p:nvGrpSpPr>
          <p:grpSpPr>
            <a:xfrm>
              <a:off x="3047386" y="3435814"/>
              <a:ext cx="1645320" cy="714380"/>
              <a:chOff x="6976476" y="3571876"/>
              <a:chExt cx="1645320" cy="714380"/>
            </a:xfrm>
            <a:noFill/>
          </p:grpSpPr>
          <p:sp>
            <p:nvSpPr>
              <p:cNvPr id="46" name="TextBox 45"/>
              <p:cNvSpPr txBox="1"/>
              <p:nvPr/>
            </p:nvSpPr>
            <p:spPr>
              <a:xfrm>
                <a:off x="6976476" y="3786190"/>
                <a:ext cx="840932" cy="284693"/>
              </a:xfrm>
              <a:prstGeom prst="rect">
                <a:avLst/>
              </a:prstGeom>
              <a:grpFill/>
              <a:ln w="6350" cmpd="sng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BOTTOM</a:t>
                </a:r>
                <a:endParaRPr lang="en-GB" sz="1250" dirty="0">
                  <a:solidFill>
                    <a:srgbClr val="204987"/>
                  </a:solidFill>
                  <a:latin typeface="Helvetica Neue Light"/>
                  <a:cs typeface="Helvetica Neue Light"/>
                </a:endParaRPr>
              </a:p>
            </p:txBody>
          </p:sp>
          <p:pic>
            <p:nvPicPr>
              <p:cNvPr id="47" name="Picture 46" descr="bottom_quark.gif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7858148" y="3571876"/>
                <a:ext cx="763648" cy="714380"/>
              </a:xfrm>
              <a:prstGeom prst="rect">
                <a:avLst/>
              </a:prstGeom>
              <a:grpFill/>
              <a:ln w="6350" cmpd="sng"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sp>
          <p:nvSpPr>
            <p:cNvPr id="61" name="Rectangle 60"/>
            <p:cNvSpPr/>
            <p:nvPr/>
          </p:nvSpPr>
          <p:spPr>
            <a:xfrm>
              <a:off x="1071538" y="1478416"/>
              <a:ext cx="3786214" cy="2743216"/>
            </a:xfrm>
            <a:prstGeom prst="rect">
              <a:avLst/>
            </a:prstGeom>
            <a:noFill/>
            <a:ln w="6350" cmpd="sng">
              <a:solidFill>
                <a:srgbClr val="729FC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403282" y="1478416"/>
              <a:ext cx="1122727" cy="384721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ctr"/>
              <a:r>
                <a:rPr lang="en-US" sz="2500" dirty="0" smtClean="0">
                  <a:solidFill>
                    <a:srgbClr val="204987"/>
                  </a:solidFill>
                  <a:latin typeface="Helvetica Neue Light"/>
                  <a:cs typeface="Helvetica Neue Light"/>
                </a:rPr>
                <a:t>quarks</a:t>
              </a:r>
              <a:endParaRPr lang="en-US" sz="2500" dirty="0">
                <a:solidFill>
                  <a:srgbClr val="204987"/>
                </a:solidFill>
                <a:latin typeface="Helvetica Neue Light"/>
                <a:cs typeface="Helvetica Neue Light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079018" y="1478416"/>
            <a:ext cx="3786214" cy="2743216"/>
            <a:chOff x="5079018" y="1478416"/>
            <a:chExt cx="3786214" cy="2743216"/>
          </a:xfrm>
        </p:grpSpPr>
        <p:grpSp>
          <p:nvGrpSpPr>
            <p:cNvPr id="12" name="Group 11"/>
            <p:cNvGrpSpPr/>
            <p:nvPr/>
          </p:nvGrpSpPr>
          <p:grpSpPr>
            <a:xfrm>
              <a:off x="5282060" y="2149930"/>
              <a:ext cx="1244689" cy="285752"/>
              <a:chOff x="1274580" y="2285992"/>
              <a:chExt cx="1244689" cy="285752"/>
            </a:xfrm>
            <a:noFill/>
          </p:grpSpPr>
          <p:sp>
            <p:nvSpPr>
              <p:cNvPr id="13" name="TextBox 12"/>
              <p:cNvSpPr txBox="1"/>
              <p:nvPr/>
            </p:nvSpPr>
            <p:spPr>
              <a:xfrm>
                <a:off x="1274580" y="2285992"/>
                <a:ext cx="1001386" cy="284693"/>
              </a:xfrm>
              <a:prstGeom prst="rect">
                <a:avLst/>
              </a:prstGeom>
              <a:grpFill/>
              <a:ln w="6350" cmpd="sng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ELECTRON</a:t>
                </a:r>
                <a:endParaRPr lang="en-GB" sz="1250" dirty="0">
                  <a:solidFill>
                    <a:srgbClr val="204987"/>
                  </a:solidFill>
                  <a:latin typeface="Helvetica Neue Light"/>
                  <a:cs typeface="Helvetica Neue Light"/>
                </a:endParaRPr>
              </a:p>
            </p:txBody>
          </p:sp>
          <p:pic>
            <p:nvPicPr>
              <p:cNvPr id="14" name="Picture 13" descr="electron.gif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2214546" y="2285992"/>
                <a:ext cx="304723" cy="285752"/>
              </a:xfrm>
              <a:prstGeom prst="rect">
                <a:avLst/>
              </a:prstGeom>
              <a:grpFill/>
              <a:ln w="6350" cmpd="sng"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15" name="Group 14"/>
            <p:cNvGrpSpPr/>
            <p:nvPr/>
          </p:nvGrpSpPr>
          <p:grpSpPr>
            <a:xfrm>
              <a:off x="7000649" y="2055338"/>
              <a:ext cx="1480405" cy="477054"/>
              <a:chOff x="2993169" y="2191400"/>
              <a:chExt cx="1480405" cy="477054"/>
            </a:xfrm>
            <a:noFill/>
          </p:grpSpPr>
          <p:sp>
            <p:nvSpPr>
              <p:cNvPr id="16" name="TextBox 15"/>
              <p:cNvSpPr txBox="1"/>
              <p:nvPr/>
            </p:nvSpPr>
            <p:spPr>
              <a:xfrm>
                <a:off x="2993169" y="2191400"/>
                <a:ext cx="1001386" cy="477054"/>
              </a:xfrm>
              <a:prstGeom prst="rect">
                <a:avLst/>
              </a:prstGeom>
              <a:grpFill/>
              <a:ln w="6350" cmpd="sng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ELECTRON</a:t>
                </a:r>
                <a:b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</a:br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NEUTRINO</a:t>
                </a:r>
                <a:endParaRPr lang="en-GB" sz="1250" dirty="0">
                  <a:solidFill>
                    <a:srgbClr val="204987"/>
                  </a:solidFill>
                  <a:latin typeface="Helvetica Neue Light"/>
                  <a:cs typeface="Helvetica Neue Light"/>
                </a:endParaRPr>
              </a:p>
            </p:txBody>
          </p:sp>
          <p:pic>
            <p:nvPicPr>
              <p:cNvPr id="17" name="Picture 16" descr="electron-neutrino.gif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4000496" y="2214554"/>
                <a:ext cx="473078" cy="428628"/>
              </a:xfrm>
              <a:prstGeom prst="rect">
                <a:avLst/>
              </a:prstGeom>
              <a:grpFill/>
              <a:ln w="6350" cmpd="sng"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18" name="Group 17"/>
            <p:cNvGrpSpPr/>
            <p:nvPr/>
          </p:nvGrpSpPr>
          <p:grpSpPr>
            <a:xfrm>
              <a:off x="5282060" y="2864310"/>
              <a:ext cx="1297156" cy="428628"/>
              <a:chOff x="1274580" y="3000372"/>
              <a:chExt cx="1297156" cy="428628"/>
            </a:xfrm>
            <a:noFill/>
          </p:grpSpPr>
          <p:sp>
            <p:nvSpPr>
              <p:cNvPr id="19" name="TextBox 18"/>
              <p:cNvSpPr txBox="1"/>
              <p:nvPr/>
            </p:nvSpPr>
            <p:spPr>
              <a:xfrm>
                <a:off x="1274580" y="3071810"/>
                <a:ext cx="659633" cy="284693"/>
              </a:xfrm>
              <a:prstGeom prst="rect">
                <a:avLst/>
              </a:prstGeom>
              <a:grpFill/>
              <a:ln w="6350" cmpd="sng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MUON</a:t>
                </a:r>
                <a:endParaRPr lang="en-GB" sz="1250" dirty="0">
                  <a:solidFill>
                    <a:srgbClr val="204987"/>
                  </a:solidFill>
                  <a:latin typeface="Helvetica Neue Light"/>
                  <a:cs typeface="Helvetica Neue Light"/>
                </a:endParaRPr>
              </a:p>
            </p:txBody>
          </p:sp>
          <p:pic>
            <p:nvPicPr>
              <p:cNvPr id="20" name="Picture 19" descr="muon.gif"/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2168509" y="3000372"/>
                <a:ext cx="403227" cy="428628"/>
              </a:xfrm>
              <a:prstGeom prst="rect">
                <a:avLst/>
              </a:prstGeom>
              <a:grpFill/>
              <a:ln w="6350" cmpd="sng"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21" name="Group 20"/>
            <p:cNvGrpSpPr/>
            <p:nvPr/>
          </p:nvGrpSpPr>
          <p:grpSpPr>
            <a:xfrm>
              <a:off x="7000649" y="2841156"/>
              <a:ext cx="1466007" cy="477054"/>
              <a:chOff x="2993169" y="2977218"/>
              <a:chExt cx="1466007" cy="477054"/>
            </a:xfrm>
            <a:noFill/>
          </p:grpSpPr>
          <p:sp>
            <p:nvSpPr>
              <p:cNvPr id="22" name="TextBox 21"/>
              <p:cNvSpPr txBox="1"/>
              <p:nvPr/>
            </p:nvSpPr>
            <p:spPr>
              <a:xfrm>
                <a:off x="2993169" y="2977218"/>
                <a:ext cx="966931" cy="477054"/>
              </a:xfrm>
              <a:prstGeom prst="rect">
                <a:avLst/>
              </a:prstGeom>
              <a:grpFill/>
              <a:ln w="6350" cmpd="sng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MUON</a:t>
                </a:r>
                <a:b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</a:br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NEUTRINO</a:t>
                </a:r>
                <a:endParaRPr lang="en-GB" sz="1250" dirty="0">
                  <a:solidFill>
                    <a:srgbClr val="204987"/>
                  </a:solidFill>
                  <a:latin typeface="Helvetica Neue Light"/>
                  <a:cs typeface="Helvetica Neue Light"/>
                </a:endParaRPr>
              </a:p>
            </p:txBody>
          </p:sp>
          <p:pic>
            <p:nvPicPr>
              <p:cNvPr id="23" name="Picture 22" descr="muon-neutrino.gif"/>
              <p:cNvPicPr>
                <a:picLocks noChangeAspect="1"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4000496" y="3000372"/>
                <a:ext cx="458680" cy="428628"/>
              </a:xfrm>
              <a:prstGeom prst="rect">
                <a:avLst/>
              </a:prstGeom>
              <a:grpFill/>
              <a:ln w="6350" cmpd="sng"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24" name="Group 23"/>
            <p:cNvGrpSpPr/>
            <p:nvPr/>
          </p:nvGrpSpPr>
          <p:grpSpPr>
            <a:xfrm>
              <a:off x="5282060" y="3435814"/>
              <a:ext cx="1453154" cy="642942"/>
              <a:chOff x="1274580" y="3571876"/>
              <a:chExt cx="1453154" cy="642942"/>
            </a:xfrm>
            <a:noFill/>
          </p:grpSpPr>
          <p:sp>
            <p:nvSpPr>
              <p:cNvPr id="25" name="TextBox 24"/>
              <p:cNvSpPr txBox="1"/>
              <p:nvPr/>
            </p:nvSpPr>
            <p:spPr>
              <a:xfrm>
                <a:off x="1274580" y="3786190"/>
                <a:ext cx="486509" cy="284693"/>
              </a:xfrm>
              <a:prstGeom prst="rect">
                <a:avLst/>
              </a:prstGeom>
              <a:grpFill/>
              <a:ln w="6350" cmpd="sng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TAU</a:t>
                </a:r>
                <a:endParaRPr lang="en-GB" sz="1250" dirty="0">
                  <a:solidFill>
                    <a:srgbClr val="204987"/>
                  </a:solidFill>
                  <a:latin typeface="Helvetica Neue Light"/>
                  <a:cs typeface="Helvetica Neue Light"/>
                </a:endParaRPr>
              </a:p>
            </p:txBody>
          </p:sp>
          <p:pic>
            <p:nvPicPr>
              <p:cNvPr id="26" name="Picture 25" descr="tau.gif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2071670" y="3571876"/>
                <a:ext cx="656064" cy="642942"/>
              </a:xfrm>
              <a:prstGeom prst="rect">
                <a:avLst/>
              </a:prstGeom>
              <a:grpFill/>
              <a:ln w="6350" cmpd="sng"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27" name="Group 26"/>
            <p:cNvGrpSpPr/>
            <p:nvPr/>
          </p:nvGrpSpPr>
          <p:grpSpPr>
            <a:xfrm>
              <a:off x="7000649" y="3555536"/>
              <a:ext cx="1469754" cy="477054"/>
              <a:chOff x="2993169" y="3691598"/>
              <a:chExt cx="1469754" cy="477054"/>
            </a:xfrm>
            <a:noFill/>
          </p:grpSpPr>
          <p:sp>
            <p:nvSpPr>
              <p:cNvPr id="28" name="TextBox 27"/>
              <p:cNvSpPr txBox="1"/>
              <p:nvPr/>
            </p:nvSpPr>
            <p:spPr>
              <a:xfrm>
                <a:off x="2993169" y="3691598"/>
                <a:ext cx="979755" cy="477054"/>
              </a:xfrm>
              <a:prstGeom prst="rect">
                <a:avLst/>
              </a:prstGeom>
              <a:grpFill/>
              <a:ln w="6350" cmpd="sng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TAU</a:t>
                </a:r>
                <a:b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</a:br>
                <a:r>
                  <a:rPr lang="en-GB" sz="1250" dirty="0" smtClean="0">
                    <a:solidFill>
                      <a:srgbClr val="204987"/>
                    </a:solidFill>
                    <a:latin typeface="Helvetica Neue Light"/>
                    <a:cs typeface="Helvetica Neue Light"/>
                  </a:rPr>
                  <a:t>NEUTRINO</a:t>
                </a:r>
                <a:endParaRPr lang="en-GB" sz="1250" dirty="0">
                  <a:solidFill>
                    <a:srgbClr val="204987"/>
                  </a:solidFill>
                  <a:latin typeface="Helvetica Neue Light"/>
                  <a:cs typeface="Helvetica Neue Light"/>
                </a:endParaRPr>
              </a:p>
            </p:txBody>
          </p:sp>
          <p:pic>
            <p:nvPicPr>
              <p:cNvPr id="29" name="Picture 28" descr="tau-neutrino.gif"/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4000496" y="3714752"/>
                <a:ext cx="462427" cy="428628"/>
              </a:xfrm>
              <a:prstGeom prst="rect">
                <a:avLst/>
              </a:prstGeom>
              <a:grpFill/>
              <a:ln w="6350" cmpd="sng"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sp>
          <p:nvSpPr>
            <p:cNvPr id="66" name="Rectangle 65"/>
            <p:cNvSpPr/>
            <p:nvPr/>
          </p:nvSpPr>
          <p:spPr>
            <a:xfrm>
              <a:off x="5079018" y="1478416"/>
              <a:ext cx="3786214" cy="2743216"/>
            </a:xfrm>
            <a:prstGeom prst="rect">
              <a:avLst/>
            </a:prstGeom>
            <a:noFill/>
            <a:ln w="6350" cmpd="sng">
              <a:solidFill>
                <a:srgbClr val="729FC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373243" y="1478416"/>
              <a:ext cx="1197764" cy="384721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ctr"/>
              <a:r>
                <a:rPr lang="en-US" sz="2500" dirty="0" smtClean="0">
                  <a:solidFill>
                    <a:srgbClr val="204987"/>
                  </a:solidFill>
                  <a:latin typeface="Helvetica Neue Light"/>
                  <a:cs typeface="Helvetica Neue Light"/>
                </a:rPr>
                <a:t>leptons</a:t>
              </a:r>
              <a:endParaRPr lang="en-US" sz="2500" dirty="0">
                <a:solidFill>
                  <a:srgbClr val="204987"/>
                </a:solidFill>
                <a:latin typeface="Helvetica Neue Light"/>
                <a:cs typeface="Helvetica Neue Light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763761" y="4427897"/>
            <a:ext cx="8101471" cy="1373097"/>
            <a:chOff x="763761" y="4427897"/>
            <a:chExt cx="8101471" cy="1373097"/>
          </a:xfrm>
        </p:grpSpPr>
        <p:pic>
          <p:nvPicPr>
            <p:cNvPr id="48" name="Picture 47" descr="gluon.gif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500166" y="4961973"/>
              <a:ext cx="863024" cy="673764"/>
            </a:xfrm>
            <a:prstGeom prst="rect">
              <a:avLst/>
            </a:prstGeom>
            <a:noFill/>
            <a:ln w="6350" cmpd="sng"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9" name="Picture 48" descr="photon.gif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643306" y="4961973"/>
              <a:ext cx="642942" cy="640725"/>
            </a:xfrm>
            <a:prstGeom prst="rect">
              <a:avLst/>
            </a:prstGeom>
            <a:noFill/>
            <a:ln w="6350" cmpd="sng"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0" name="Picture 49" descr="W-boson.gif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168100" y="4961973"/>
              <a:ext cx="783421" cy="711794"/>
            </a:xfrm>
            <a:prstGeom prst="rect">
              <a:avLst/>
            </a:prstGeom>
            <a:noFill/>
            <a:ln w="6350" cmpd="sng"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1" name="Picture 50" descr="Z-boson.gif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131816" y="5033411"/>
              <a:ext cx="661714" cy="642942"/>
            </a:xfrm>
            <a:prstGeom prst="rect">
              <a:avLst/>
            </a:prstGeom>
            <a:noFill/>
            <a:ln w="6350" cmpd="sng"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2" name="Picture 51" descr="graviton.gif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650786" y="5033411"/>
              <a:ext cx="577917" cy="605114"/>
            </a:xfrm>
            <a:prstGeom prst="rect">
              <a:avLst/>
            </a:prstGeom>
            <a:noFill/>
            <a:ln w="6350" cmpd="sng"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5" name="Rectangle 64"/>
            <p:cNvSpPr/>
            <p:nvPr/>
          </p:nvSpPr>
          <p:spPr>
            <a:xfrm>
              <a:off x="7079282" y="4429386"/>
              <a:ext cx="1785950" cy="1371608"/>
            </a:xfrm>
            <a:prstGeom prst="rect">
              <a:avLst/>
            </a:prstGeom>
            <a:noFill/>
            <a:ln w="6350" cmpd="sng">
              <a:solidFill>
                <a:srgbClr val="729FC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5076056" y="4429386"/>
              <a:ext cx="1785950" cy="1371608"/>
            </a:xfrm>
            <a:prstGeom prst="rect">
              <a:avLst/>
            </a:prstGeom>
            <a:noFill/>
            <a:ln w="6350" cmpd="sng">
              <a:solidFill>
                <a:srgbClr val="729FC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3071802" y="4429386"/>
              <a:ext cx="1785950" cy="1371608"/>
            </a:xfrm>
            <a:prstGeom prst="rect">
              <a:avLst/>
            </a:prstGeom>
            <a:noFill/>
            <a:ln w="6350" cmpd="sng">
              <a:solidFill>
                <a:srgbClr val="729FC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071538" y="4429386"/>
              <a:ext cx="1785950" cy="1371608"/>
            </a:xfrm>
            <a:prstGeom prst="rect">
              <a:avLst/>
            </a:prstGeom>
            <a:noFill/>
            <a:ln w="6350" cmpd="sng">
              <a:solidFill>
                <a:srgbClr val="729FC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542164" y="4429386"/>
              <a:ext cx="916138" cy="307777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204987"/>
                  </a:solidFill>
                  <a:latin typeface="Helvetica Neue Light"/>
                  <a:cs typeface="Helvetica Neue Light"/>
                </a:rPr>
                <a:t>gluons</a:t>
              </a:r>
              <a:endParaRPr lang="en-US" sz="2000" dirty="0">
                <a:solidFill>
                  <a:srgbClr val="204987"/>
                </a:solidFill>
                <a:latin typeface="Helvetica Neue Light"/>
                <a:cs typeface="Helvetica Neue Light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415435" y="4429386"/>
              <a:ext cx="1095172" cy="307777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204987"/>
                  </a:solidFill>
                  <a:latin typeface="Helvetica Neue Light"/>
                  <a:cs typeface="Helvetica Neue Light"/>
                </a:rPr>
                <a:t>photons</a:t>
              </a:r>
              <a:endParaRPr lang="en-US" sz="2000" dirty="0">
                <a:solidFill>
                  <a:srgbClr val="204987"/>
                </a:solidFill>
                <a:latin typeface="Helvetica Neue Light"/>
                <a:cs typeface="Helvetica Neue Light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448821" y="4427897"/>
              <a:ext cx="1005403" cy="307777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204987"/>
                  </a:solidFill>
                  <a:latin typeface="Helvetica Neue Light"/>
                  <a:cs typeface="Helvetica Neue Light"/>
                </a:rPr>
                <a:t>bosons</a:t>
              </a:r>
              <a:endParaRPr lang="en-US" sz="2000" dirty="0">
                <a:solidFill>
                  <a:srgbClr val="204987"/>
                </a:solidFill>
                <a:latin typeface="Helvetica Neue Light"/>
                <a:cs typeface="Helvetica Neue Light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368700" y="4427897"/>
              <a:ext cx="1197764" cy="307777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204987"/>
                  </a:solidFill>
                  <a:latin typeface="Helvetica Neue Light"/>
                  <a:cs typeface="Helvetica Neue Light"/>
                </a:rPr>
                <a:t>gravitons</a:t>
              </a:r>
              <a:endParaRPr lang="en-US" sz="2000" dirty="0">
                <a:solidFill>
                  <a:srgbClr val="204987"/>
                </a:solidFill>
                <a:latin typeface="Helvetica Neue Light"/>
                <a:cs typeface="Helvetica Neue Light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485480" y="4955035"/>
              <a:ext cx="864339" cy="307777"/>
            </a:xfrm>
            <a:prstGeom prst="rect">
              <a:avLst/>
            </a:prstGeom>
            <a:noFill/>
          </p:spPr>
          <p:txBody>
            <a:bodyPr wrap="none" tIns="0" bIns="0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729FCF"/>
                  </a:solidFill>
                  <a:latin typeface="Helvetica Neue Light"/>
                  <a:cs typeface="Helvetica Neue Light"/>
                </a:rPr>
                <a:t>forces</a:t>
              </a:r>
              <a:endParaRPr lang="en-US" sz="2000" dirty="0">
                <a:solidFill>
                  <a:srgbClr val="729FCF"/>
                </a:solidFill>
                <a:latin typeface="Helvetica Neue Light"/>
                <a:cs typeface="Helvetica Neue Light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102762" y="1935616"/>
            <a:ext cx="8929750" cy="703666"/>
          </a:xfrm>
          <a:prstGeom prst="rect">
            <a:avLst/>
          </a:prstGeom>
          <a:noFill/>
          <a:ln w="12700" cap="rnd" cmpd="sng">
            <a:solidFill>
              <a:schemeClr val="accent2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50" dirty="0" smtClean="0">
                <a:solidFill>
                  <a:schemeClr val="accent2"/>
                </a:solidFill>
                <a:latin typeface="Helvetica Neue Light"/>
                <a:cs typeface="Helvetica Neue Light"/>
              </a:rPr>
              <a:t>ORDINARY</a:t>
            </a:r>
            <a:br>
              <a:rPr lang="en-GB" sz="1250" dirty="0" smtClean="0">
                <a:solidFill>
                  <a:schemeClr val="accent2"/>
                </a:solidFill>
                <a:latin typeface="Helvetica Neue Light"/>
                <a:cs typeface="Helvetica Neue Light"/>
              </a:rPr>
            </a:br>
            <a:r>
              <a:rPr lang="en-GB" sz="1250" dirty="0" smtClean="0">
                <a:solidFill>
                  <a:schemeClr val="accent2"/>
                </a:solidFill>
                <a:latin typeface="Helvetica Neue Light"/>
                <a:cs typeface="Helvetica Neue Light"/>
              </a:rPr>
              <a:t>MATTER</a:t>
            </a:r>
            <a:endParaRPr lang="en-GB" sz="1250" dirty="0">
              <a:solidFill>
                <a:schemeClr val="accent2"/>
              </a:solidFill>
              <a:latin typeface="Helvetica Neue Light"/>
              <a:cs typeface="Helvetica Neue Light"/>
            </a:endParaRPr>
          </a:p>
        </p:txBody>
      </p:sp>
      <p:pic>
        <p:nvPicPr>
          <p:cNvPr id="54" name="Picture 53" descr="antiparticle_annex.jpg"/>
          <p:cNvPicPr>
            <a:picLocks noChangeAspect="1"/>
          </p:cNvPicPr>
          <p:nvPr/>
        </p:nvPicPr>
        <p:blipFill rotWithShape="1">
          <a:blip r:embed="rId19" cstate="print">
            <a:alphaModFix amt="80000"/>
          </a:blip>
          <a:srcRect l="1753" t="3194" r="2166" b="3806"/>
          <a:stretch/>
        </p:blipFill>
        <p:spPr>
          <a:xfrm>
            <a:off x="1719875" y="2323408"/>
            <a:ext cx="6471521" cy="284330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63500" dist="63500" dir="1800000" algn="tl" rotWithShape="0">
              <a:schemeClr val="bg1">
                <a:lumMod val="50000"/>
                <a:alpha val="5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668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457200" y="457200"/>
            <a:ext cx="8229600" cy="5943600"/>
            <a:chOff x="457200" y="457200"/>
            <a:chExt cx="8229600" cy="5943600"/>
          </a:xfrm>
          <a:solidFill>
            <a:srgbClr val="000000"/>
          </a:solidFill>
          <a:effectLst/>
        </p:grpSpPr>
        <p:pic>
          <p:nvPicPr>
            <p:cNvPr id="4" name="Picture 2" descr="bigbang.jpg"/>
            <p:cNvPicPr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7200" y="457200"/>
              <a:ext cx="8229600" cy="59436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>
              <a:outerShdw blurRad="31750" dist="31750" dir="2700000" algn="tl" rotWithShape="0">
                <a:schemeClr val="bg1">
                  <a:lumMod val="75000"/>
                  <a:alpha val="50000"/>
                </a:schemeClr>
              </a:outerShdw>
            </a:effectLst>
          </p:spPr>
        </p:pic>
        <p:sp>
          <p:nvSpPr>
            <p:cNvPr id="5" name="Rectangle 4"/>
            <p:cNvSpPr/>
            <p:nvPr/>
          </p:nvSpPr>
          <p:spPr>
            <a:xfrm>
              <a:off x="489487" y="4737911"/>
              <a:ext cx="2846854" cy="1641365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5730773" y="5660742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810386" y="5178167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003206" y="4801679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432800" y="4535948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972606" y="4280175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15954" y="4024402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47718" y="937480"/>
              <a:ext cx="2285082" cy="429277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Rectangle 16"/>
            <p:cNvSpPr>
              <a:spLocks noChangeArrowheads="1"/>
            </p:cNvSpPr>
            <p:nvPr/>
          </p:nvSpPr>
          <p:spPr bwMode="auto">
            <a:xfrm>
              <a:off x="628764" y="614423"/>
              <a:ext cx="2773040" cy="83099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4800" dirty="0" smtClean="0">
                  <a:solidFill>
                    <a:schemeClr val="bg1">
                      <a:lumMod val="95000"/>
                    </a:schemeClr>
                  </a:solidFill>
                  <a:latin typeface="Helvetica Neue UltraLight"/>
                  <a:cs typeface="Helvetica Neue UltraLight"/>
                </a:rPr>
                <a:t>“Big Bang”</a:t>
              </a:r>
              <a:endParaRPr lang="en-US" sz="4800" dirty="0">
                <a:solidFill>
                  <a:schemeClr val="bg1">
                    <a:lumMod val="95000"/>
                  </a:schemeClr>
                </a:solidFill>
                <a:latin typeface="Helvetica Neue UltraLight"/>
                <a:cs typeface="Helvetica Neue UltraLigh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882169" y="3815955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523164" y="3622949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565627" y="2638616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001843" y="2414729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396416" y="2233304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945787" y="1977531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432800" y="1757504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050443" y="1464135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 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834045" y="1170765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 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839002" y="681707"/>
              <a:ext cx="920387" cy="25577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 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6" name="Picture 5" descr="bigbangtimelin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5306054"/>
            <a:ext cx="7492234" cy="768122"/>
          </a:xfrm>
          <a:prstGeom prst="rect">
            <a:avLst/>
          </a:prstGeom>
        </p:spPr>
      </p:pic>
      <p:pic>
        <p:nvPicPr>
          <p:cNvPr id="36" name="Picture 35" descr="bigbangtimeline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684" y="1609041"/>
            <a:ext cx="6449783" cy="333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5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questions to answer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072621"/>
            <a:ext cx="8556368" cy="5178953"/>
          </a:xfrm>
        </p:spPr>
        <p:txBody>
          <a:bodyPr>
            <a:norm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GB" sz="3000" dirty="0"/>
              <a:t>What is mass?</a:t>
            </a:r>
            <a:r>
              <a:rPr lang="en-GB" sz="3000" dirty="0">
                <a:solidFill>
                  <a:srgbClr val="008000"/>
                </a:solidFill>
              </a:rPr>
              <a:t/>
            </a:r>
            <a:br>
              <a:rPr lang="en-GB" sz="3000" dirty="0">
                <a:solidFill>
                  <a:srgbClr val="008000"/>
                </a:solidFill>
              </a:rPr>
            </a:br>
            <a:r>
              <a:rPr lang="en-GB" sz="3000" dirty="0" smtClean="0">
                <a:solidFill>
                  <a:srgbClr val="008000"/>
                </a:solidFill>
              </a:rPr>
              <a:t> → </a:t>
            </a:r>
            <a:r>
              <a:rPr lang="en-GB" sz="3000" dirty="0">
                <a:solidFill>
                  <a:srgbClr val="008000"/>
                </a:solidFill>
              </a:rPr>
              <a:t>Higgs boson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3000" dirty="0"/>
              <a:t>Matter is only 4% </a:t>
            </a:r>
            <a:r>
              <a:rPr lang="en-GB" sz="3000" dirty="0" smtClean="0"/>
              <a:t>… dark </a:t>
            </a:r>
            <a:r>
              <a:rPr lang="en-GB" sz="3000" dirty="0"/>
              <a:t>matter </a:t>
            </a:r>
            <a:r>
              <a:rPr lang="en-GB" sz="3000" dirty="0" smtClean="0"/>
              <a:t>and dark energy</a:t>
            </a:r>
            <a:r>
              <a:rPr lang="en-GB" sz="3000" dirty="0"/>
              <a:t>?</a:t>
            </a:r>
            <a:br>
              <a:rPr lang="en-GB" sz="3000" dirty="0"/>
            </a:br>
            <a:r>
              <a:rPr lang="en-GB" sz="3000" dirty="0">
                <a:solidFill>
                  <a:srgbClr val="953735"/>
                </a:solidFill>
              </a:rPr>
              <a:t> → </a:t>
            </a:r>
            <a:r>
              <a:rPr lang="en-GB" sz="3000" dirty="0" err="1">
                <a:solidFill>
                  <a:srgbClr val="953735"/>
                </a:solidFill>
              </a:rPr>
              <a:t>Supersymmetric</a:t>
            </a:r>
            <a:r>
              <a:rPr lang="en-GB" sz="3000" dirty="0">
                <a:solidFill>
                  <a:srgbClr val="953735"/>
                </a:solidFill>
              </a:rPr>
              <a:t> particles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3000" dirty="0" smtClean="0"/>
              <a:t>Matter – antimatter </a:t>
            </a:r>
            <a:r>
              <a:rPr lang="en-GB" sz="3000" dirty="0"/>
              <a:t>imbalance?</a:t>
            </a:r>
            <a:br>
              <a:rPr lang="en-GB" sz="3000" dirty="0"/>
            </a:br>
            <a:r>
              <a:rPr lang="en-GB" sz="3000" dirty="0">
                <a:solidFill>
                  <a:srgbClr val="953735"/>
                </a:solidFill>
              </a:rPr>
              <a:t> → Symmetry breaking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3000" dirty="0"/>
              <a:t>Conditions in first second </a:t>
            </a:r>
            <a:r>
              <a:rPr lang="en-GB" sz="3000" dirty="0" smtClean="0"/>
              <a:t>of </a:t>
            </a:r>
            <a:r>
              <a:rPr lang="en-GB" sz="3000" dirty="0"/>
              <a:t>Universe’s life?</a:t>
            </a:r>
            <a:br>
              <a:rPr lang="en-GB" sz="3000" dirty="0"/>
            </a:br>
            <a:r>
              <a:rPr lang="en-GB" sz="3000" dirty="0">
                <a:solidFill>
                  <a:srgbClr val="953735"/>
                </a:solidFill>
              </a:rPr>
              <a:t> → Quark</a:t>
            </a:r>
            <a:r>
              <a:rPr lang="en-GB" sz="3000" dirty="0" smtClean="0">
                <a:solidFill>
                  <a:srgbClr val="953735"/>
                </a:solidFill>
              </a:rPr>
              <a:t>-gluon </a:t>
            </a:r>
            <a:r>
              <a:rPr lang="en-GB" sz="3000" dirty="0">
                <a:solidFill>
                  <a:srgbClr val="953735"/>
                </a:solidFill>
              </a:rPr>
              <a:t>plasma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3000" dirty="0"/>
              <a:t>Do extra dimensions of space </a:t>
            </a:r>
            <a:r>
              <a:rPr lang="en-GB" sz="3000" dirty="0" smtClean="0"/>
              <a:t>really </a:t>
            </a:r>
            <a:r>
              <a:rPr lang="en-GB" sz="3000" dirty="0"/>
              <a:t>exist</a:t>
            </a:r>
            <a:r>
              <a:rPr lang="en-GB" sz="3000" dirty="0" smtClean="0"/>
              <a:t>? </a:t>
            </a:r>
            <a:r>
              <a:rPr lang="en-GB" sz="3000" dirty="0" smtClean="0">
                <a:solidFill>
                  <a:srgbClr val="953735"/>
                </a:solidFill>
              </a:rPr>
              <a:t/>
            </a:r>
            <a:br>
              <a:rPr lang="en-GB" sz="3000" dirty="0" smtClean="0">
                <a:solidFill>
                  <a:srgbClr val="953735"/>
                </a:solidFill>
              </a:rPr>
            </a:br>
            <a:r>
              <a:rPr lang="en-GB" sz="3000" dirty="0" smtClean="0">
                <a:solidFill>
                  <a:srgbClr val="953735"/>
                </a:solidFill>
              </a:rPr>
              <a:t> </a:t>
            </a:r>
            <a:r>
              <a:rPr lang="en-GB" sz="3000" dirty="0">
                <a:solidFill>
                  <a:srgbClr val="953735"/>
                </a:solidFill>
              </a:rPr>
              <a:t>→ String theory </a:t>
            </a:r>
            <a:r>
              <a:rPr lang="en-GB" sz="3000" dirty="0" smtClean="0">
                <a:solidFill>
                  <a:srgbClr val="953735"/>
                </a:solidFill>
              </a:rPr>
              <a:t>particles</a:t>
            </a:r>
            <a:endParaRPr lang="en-US" sz="3000" dirty="0">
              <a:solidFill>
                <a:srgbClr val="953735"/>
              </a:solidFill>
            </a:endParaRPr>
          </a:p>
        </p:txBody>
      </p:sp>
      <p:pic>
        <p:nvPicPr>
          <p:cNvPr id="6" name="Picture 5" descr="higgs_boso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6882" y="1385365"/>
            <a:ext cx="729206" cy="66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2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are we doing research in physics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" name="Picture 3" descr="C:\Users\ecennini\AppData\Local\Microsoft\Windows\Temporary Internet Files\Content.IE5\CJKSDXE7\MCj0353601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8838" y="1813017"/>
            <a:ext cx="2697162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ecennini\AppData\Local\Microsoft\Windows\Temporary Internet Files\Content.IE5\73BJMG78\MCj0397929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100" y="2055994"/>
            <a:ext cx="2832100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099168" y="5175342"/>
            <a:ext cx="129650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000" dirty="0">
                <a:solidFill>
                  <a:srgbClr val="9C6C3F"/>
                </a:solidFill>
                <a:latin typeface="Helvetica Neue Light"/>
                <a:cs typeface="Helvetica Neue Light"/>
              </a:rPr>
              <a:t>Galileo</a:t>
            </a:r>
          </a:p>
        </p:txBody>
      </p:sp>
      <p:pic>
        <p:nvPicPr>
          <p:cNvPr id="8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1843179"/>
            <a:ext cx="2441575" cy="31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6262815" y="5175342"/>
            <a:ext cx="272329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000" dirty="0">
                <a:solidFill>
                  <a:schemeClr val="tx2"/>
                </a:solidFill>
                <a:latin typeface="Helvetica Neue Light"/>
                <a:cs typeface="Helvetica Neue Light"/>
              </a:rPr>
              <a:t>James Maxwell</a:t>
            </a:r>
          </a:p>
        </p:txBody>
      </p:sp>
    </p:spTree>
    <p:extLst>
      <p:ext uri="{BB962C8B-B14F-4D97-AF65-F5344CB8AC3E}">
        <p14:creationId xmlns:p14="http://schemas.microsoft.com/office/powerpoint/2010/main" val="32886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/>
            <a:r>
              <a:rPr lang="en-US" sz="6000" dirty="0" smtClean="0">
                <a:solidFill>
                  <a:srgbClr val="729FCF"/>
                </a:solidFill>
              </a:rPr>
              <a:t>How?</a:t>
            </a:r>
            <a:endParaRPr lang="en-US" sz="2000" dirty="0" smtClean="0">
              <a:solidFill>
                <a:srgbClr val="729FCF"/>
              </a:solidFill>
            </a:endParaRPr>
          </a:p>
          <a:p>
            <a:pPr algn="ctr"/>
            <a:r>
              <a:rPr lang="en-US" sz="2000" dirty="0" smtClean="0">
                <a:solidFill>
                  <a:srgbClr val="729FCF"/>
                </a:solidFill>
              </a:rPr>
              <a:t>How does CERN answer these questions</a:t>
            </a:r>
            <a:r>
              <a:rPr lang="en-US" sz="2000" dirty="0">
                <a:solidFill>
                  <a:srgbClr val="729FCF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0580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-26365" y="3581727"/>
            <a:ext cx="8971927" cy="2377748"/>
            <a:chOff x="-132727" y="4480252"/>
            <a:chExt cx="8971927" cy="2377748"/>
          </a:xfrm>
        </p:grpSpPr>
        <p:pic>
          <p:nvPicPr>
            <p:cNvPr id="5" name="Picture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34200" y="5781675"/>
              <a:ext cx="1905000" cy="107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8600" y="4495800"/>
              <a:ext cx="1793875" cy="236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743200" y="4648200"/>
              <a:ext cx="3732213" cy="2209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/>
            <p:nvPr/>
          </p:nvSpPr>
          <p:spPr>
            <a:xfrm>
              <a:off x="2133600" y="5867400"/>
              <a:ext cx="55399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800" dirty="0">
                  <a:solidFill>
                    <a:schemeClr val="accent2">
                      <a:lumMod val="75000"/>
                    </a:schemeClr>
                  </a:solidFill>
                  <a:latin typeface="Helvetica Neue Light"/>
                  <a:cs typeface="Helvetica Neue Light"/>
                </a:rPr>
                <a:t>+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6596063" y="5867400"/>
              <a:ext cx="55399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800" dirty="0">
                  <a:solidFill>
                    <a:schemeClr val="accent2">
                      <a:lumMod val="75000"/>
                    </a:schemeClr>
                  </a:solidFill>
                  <a:latin typeface="Helvetica Neue Light"/>
                  <a:cs typeface="Helvetica Neue Light"/>
                </a:rPr>
                <a:t>=</a:t>
              </a:r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7162800" y="4876800"/>
              <a:ext cx="150083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3600" dirty="0">
                  <a:solidFill>
                    <a:srgbClr val="284579"/>
                  </a:solidFill>
                  <a:latin typeface="Helvetica Neue Light"/>
                  <a:cs typeface="Helvetica Neue Light"/>
                </a:rPr>
                <a:t>truffles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308350" y="6248400"/>
              <a:ext cx="30445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800" dirty="0">
                  <a:solidFill>
                    <a:schemeClr val="bg1"/>
                  </a:solidFill>
                  <a:latin typeface="Helvetica Neue Light"/>
                  <a:cs typeface="Helvetica Neue Light"/>
                </a:rPr>
                <a:t>a promising wood</a:t>
              </a:r>
            </a:p>
          </p:txBody>
        </p:sp>
        <p:sp>
          <p:nvSpPr>
            <p:cNvPr id="12" name="Rectangle 11"/>
            <p:cNvSpPr/>
            <p:nvPr/>
          </p:nvSpPr>
          <p:spPr>
            <a:xfrm rot="20241569">
              <a:off x="-132727" y="4480252"/>
              <a:ext cx="147989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800" dirty="0">
                  <a:solidFill>
                    <a:srgbClr val="284579"/>
                  </a:solidFill>
                  <a:latin typeface="Helvetica Neue Light"/>
                  <a:cs typeface="Helvetica Neue Light"/>
                </a:rPr>
                <a:t>a farmer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524000" y="5181600"/>
              <a:ext cx="9430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800" dirty="0">
                  <a:solidFill>
                    <a:srgbClr val="284579"/>
                  </a:solidFill>
                  <a:latin typeface="Helvetica Neue Light"/>
                  <a:cs typeface="Helvetica Neue Light"/>
                </a:rPr>
                <a:t>a pig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524000" y="4572000"/>
              <a:ext cx="55399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4800" dirty="0">
                  <a:solidFill>
                    <a:schemeClr val="accent2">
                      <a:lumMod val="75000"/>
                    </a:schemeClr>
                  </a:solidFill>
                  <a:latin typeface="Helvetica Neue Light"/>
                  <a:cs typeface="Helvetica Neue Light"/>
                </a:rPr>
                <a:t>+</a:t>
              </a:r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064519" y="934864"/>
            <a:ext cx="70149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dirty="0" smtClean="0">
                <a:solidFill>
                  <a:srgbClr val="204987"/>
                </a:solidFill>
                <a:latin typeface="Helvetica Neue Light"/>
                <a:ea typeface="Calibri" pitchFamily="-107" charset="0"/>
                <a:cs typeface="Helvetica Neue Light"/>
              </a:rPr>
              <a:t>Theoreticians develop </a:t>
            </a:r>
            <a:r>
              <a:rPr lang="en-US" sz="4000" dirty="0" smtClean="0">
                <a:solidFill>
                  <a:schemeClr val="accent2"/>
                </a:solidFill>
                <a:latin typeface="Helvetica Neue Light"/>
                <a:ea typeface="Calibri" pitchFamily="-107" charset="0"/>
                <a:cs typeface="Helvetica Neue Light"/>
              </a:rPr>
              <a:t>theories </a:t>
            </a:r>
            <a:endParaRPr lang="en-US" sz="4000" dirty="0">
              <a:solidFill>
                <a:schemeClr val="accent2"/>
              </a:solidFill>
              <a:latin typeface="Helvetica Neue Light"/>
              <a:cs typeface="Helvetica Neue Light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838200" y="2188504"/>
            <a:ext cx="74592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dirty="0" smtClean="0">
                <a:solidFill>
                  <a:srgbClr val="204987"/>
                </a:solidFill>
                <a:latin typeface="Helvetica Neue Light"/>
                <a:ea typeface="Calibri" pitchFamily="-107" charset="0"/>
                <a:cs typeface="Helvetica Neue Light"/>
              </a:rPr>
              <a:t>Experimenters build </a:t>
            </a:r>
            <a:r>
              <a:rPr lang="en-US" sz="4000" dirty="0" smtClean="0">
                <a:solidFill>
                  <a:srgbClr val="A40000"/>
                </a:solidFill>
                <a:latin typeface="Helvetica Neue Light"/>
                <a:ea typeface="Calibri" pitchFamily="-107" charset="0"/>
                <a:cs typeface="Helvetica Neue Light"/>
              </a:rPr>
              <a:t>experiments</a:t>
            </a:r>
            <a:endParaRPr lang="en-US" sz="4000" dirty="0">
              <a:solidFill>
                <a:srgbClr val="A40000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576323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:fade/>
      </p:transition>
    </mc:Choice>
    <mc:Fallback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724" y="1579498"/>
            <a:ext cx="3071308" cy="37087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316" y="1897996"/>
            <a:ext cx="4632757" cy="308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6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:fade/>
      </p:transition>
    </mc:Choice>
    <mc:Fallback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/>
            <a:r>
              <a:rPr lang="en-US" dirty="0" smtClean="0"/>
              <a:t>particle accelerators</a:t>
            </a:r>
            <a:br>
              <a:rPr lang="en-US" dirty="0" smtClean="0"/>
            </a:br>
            <a:r>
              <a:rPr lang="en-US" dirty="0" smtClean="0">
                <a:solidFill>
                  <a:srgbClr val="729FCF"/>
                </a:solidFill>
              </a:rPr>
              <a:t>+</a:t>
            </a:r>
          </a:p>
          <a:p>
            <a:pPr algn="ctr"/>
            <a:r>
              <a:rPr lang="en-US" dirty="0" smtClean="0"/>
              <a:t>particle detectors</a:t>
            </a:r>
          </a:p>
          <a:p>
            <a:pPr algn="ctr"/>
            <a:r>
              <a:rPr lang="en-US" dirty="0" smtClean="0">
                <a:solidFill>
                  <a:srgbClr val="729FCF"/>
                </a:solidFill>
              </a:rPr>
              <a:t>+</a:t>
            </a:r>
          </a:p>
          <a:p>
            <a:pPr algn="ctr"/>
            <a:r>
              <a:rPr lang="en-US" dirty="0" smtClean="0"/>
              <a:t>computing facilities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52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09" y="178484"/>
            <a:ext cx="8477991" cy="6082759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149164" y="4673444"/>
            <a:ext cx="111760" cy="101600"/>
          </a:xfrm>
          <a:prstGeom prst="ellipse">
            <a:avLst/>
          </a:prstGeom>
          <a:solidFill>
            <a:srgbClr val="8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30292" y="2447354"/>
            <a:ext cx="111760" cy="101600"/>
          </a:xfrm>
          <a:prstGeom prst="ellipse">
            <a:avLst/>
          </a:prstGeom>
          <a:solidFill>
            <a:srgbClr val="8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297820" y="3018590"/>
            <a:ext cx="111760" cy="101600"/>
          </a:xfrm>
          <a:prstGeom prst="ellipse">
            <a:avLst/>
          </a:prstGeom>
          <a:solidFill>
            <a:srgbClr val="8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022228" y="2029248"/>
            <a:ext cx="111760" cy="101600"/>
          </a:xfrm>
          <a:prstGeom prst="ellipse">
            <a:avLst/>
          </a:prstGeom>
          <a:solidFill>
            <a:srgbClr val="8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55852" y="1638504"/>
            <a:ext cx="111760" cy="101600"/>
          </a:xfrm>
          <a:prstGeom prst="ellipse">
            <a:avLst/>
          </a:prstGeom>
          <a:solidFill>
            <a:srgbClr val="8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993789" y="1638504"/>
            <a:ext cx="111760" cy="101600"/>
          </a:xfrm>
          <a:prstGeom prst="ellipse">
            <a:avLst/>
          </a:prstGeom>
          <a:solidFill>
            <a:srgbClr val="8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Explosion 1 4"/>
          <p:cNvSpPr/>
          <p:nvPr/>
        </p:nvSpPr>
        <p:spPr>
          <a:xfrm>
            <a:off x="603488" y="1493742"/>
            <a:ext cx="457200" cy="457200"/>
          </a:xfrm>
          <a:prstGeom prst="irregularSeal1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Explosion 1 20"/>
          <p:cNvSpPr/>
          <p:nvPr/>
        </p:nvSpPr>
        <p:spPr>
          <a:xfrm>
            <a:off x="4180980" y="339272"/>
            <a:ext cx="457200" cy="457200"/>
          </a:xfrm>
          <a:prstGeom prst="irregularSeal1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Explosion 1 21"/>
          <p:cNvSpPr/>
          <p:nvPr/>
        </p:nvSpPr>
        <p:spPr>
          <a:xfrm>
            <a:off x="4180980" y="2614676"/>
            <a:ext cx="457200" cy="457200"/>
          </a:xfrm>
          <a:prstGeom prst="irregularSeal1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Explosion 1 22"/>
          <p:cNvSpPr/>
          <p:nvPr/>
        </p:nvSpPr>
        <p:spPr>
          <a:xfrm>
            <a:off x="7805901" y="1493742"/>
            <a:ext cx="457200" cy="457200"/>
          </a:xfrm>
          <a:prstGeom prst="irregularSeal1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92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6 -0.01249 0.01337 -0.02475 0.0217 -0.03632 C 0.03003 -0.04789 0.04218 -0.06131 0.05034 -0.06918 C 0.0585 -0.07705 0.06492 -0.07982 0.07117 -0.08306 C 0.07742 -0.0863 0.08193 -0.08723 0.08783 -0.08838 C 0.09373 -0.08954 0.10068 -0.08908 0.10623 -0.09047 C 0.11179 -0.09185 0.11804 -0.09463 0.12133 -0.09694 C 0.12463 -0.09926 0.12602 -0.1018 0.12619 -0.10435 C 0.12637 -0.10689 0.12602 -0.10921 0.1222 -0.11175 C 0.11838 -0.1143 0.1097 -0.11777 0.10311 -0.11916 C 0.09651 -0.12054 0.08835 -0.12054 0.08228 -0.12031 C 0.0762 -0.12008 0.07169 -0.11962 0.06631 -0.11823 C 0.06093 -0.11684 0.05398 -0.1143 0.05034 -0.11175 C 0.04669 -0.10921 0.04426 -0.10504 0.04478 -0.10227 C 0.0453 -0.09949 0.04982 -0.09648 0.05346 -0.09463 C 0.05711 -0.09278 0.06145 -0.09139 0.06631 -0.09047 C 0.07117 -0.08954 0.07742 -0.08954 0.08228 -0.08931 C 0.08714 -0.08908 0.09113 -0.08792 0.09582 -0.08838 C 0.1005 -0.08885 0.10554 -0.08977 0.11022 -0.09162 C 0.11491 -0.09347 0.12116 -0.09648 0.12376 -0.09903 C 0.12637 -0.10157 0.12689 -0.10388 0.12619 -0.10643 C 0.1255 -0.10897 0.12272 -0.11198 0.11977 -0.11383 C 0.11682 -0.11568 0.11335 -0.11707 0.10866 -0.11823 C 0.10398 -0.11939 0.09651 -0.12008 0.09113 -0.12031 C 0.08575 -0.12054 0.08072 -0.12078 0.07585 -0.12031 C 0.07099 -0.11985 0.06613 -0.11892 0.06145 -0.11707 C 0.05676 -0.11522 0.04999 -0.11221 0.04721 -0.10967 C 0.04444 -0.10712 0.04357 -0.10481 0.04478 -0.10227 C 0.046 -0.09972 0.05016 -0.09671 0.05433 -0.09463 C 0.0585 -0.09255 0.06492 -0.09047 0.0703 -0.08931 C 0.07568 -0.08815 0.0821 -0.08861 0.08627 -0.08838 C 0.09044 -0.08815 0.09287 -0.08815 0.09512 -0.08838 C 0.09738 -0.08861 0.0979 -0.09047 0.09981 -0.08931 C 0.10172 -0.08815 0.10363 -0.08329 0.1071 -0.08098 C 0.11057 -0.07866 0.11474 -0.07705 0.12064 -0.07566 C 0.12654 -0.07427 0.13505 -0.07404 0.14216 -0.07334 C 0.14928 -0.07265 0.15848 -0.07219 0.16369 -0.07126 C 0.16889 -0.07034 0.16976 -0.06895 0.17323 -0.0671 C 0.17671 -0.06525 0.17809 -0.06201 0.18452 -0.06062 C 0.19094 -0.05923 0.20083 -0.06039 0.2116 -0.05854 C 0.22236 -0.05668 0.23867 -0.05345 0.24909 -0.04997 C 0.2595 -0.0465 0.26801 -0.04118 0.27374 -0.03725 C 0.27947 -0.03332 0.28242 -0.03031 0.28346 -0.02568 C 0.2845 -0.02105 0.2838 -0.01457 0.28016 -0.00972 C 0.27651 -0.00486 0.26801 0 0.26107 0.00417 C 0.25412 0.00833 0.24892 0.01203 0.23867 0.01481 C 0.22843 0.01759 0.21576 0.02059 0.19962 0.02129 C 0.18348 0.02198 0.15952 0.02152 0.14216 0.01921 C 0.1248 0.01689 0.1071 0.01203 0.09582 0.00741 C 0.08453 0.00278 0.07846 -0.00347 0.07429 -0.00856 C 0.07013 -0.01365 0.06961 -0.01804 0.07117 -0.02337 C 0.07273 -0.02869 0.07672 -0.03586 0.08315 -0.04049 C 0.08957 -0.04512 0.09877 -0.04812 0.10936 -0.05113 C 0.11994 -0.05414 0.13661 -0.05715 0.14685 -0.05854 C 0.15709 -0.05992 0.16282 -0.05946 0.1708 -0.05969 C 0.17879 -0.05992 0.18486 -0.06108 0.19476 -0.06062 C 0.20465 -0.06015 0.21906 -0.059 0.22999 -0.05645 C 0.24093 -0.05391 0.25204 -0.04974 0.2602 -0.04581 C 0.26836 -0.04188 0.27461 -0.03725 0.2786 -0.03308 C 0.28259 -0.02892 0.28502 -0.02614 0.28415 -0.02128 C 0.28328 -0.01643 0.27964 -0.00856 0.27374 -0.00324 C 0.26784 0.00208 0.25881 0.00694 0.24909 0.01065 C 0.23937 0.01435 0.22635 0.01736 0.21559 0.01921 C 0.20483 0.02106 0.19441 0.02106 0.18452 0.02129 C 0.17462 0.02152 0.16577 0.02106 0.1557 0.02013 C 0.14563 0.01921 0.13418 0.01805 0.12463 0.01597 C 0.11508 0.01388 0.10675 0.01157 0.09825 0.00741 C 0.08974 0.00324 0.07776 -0.00416 0.07342 -0.00972 C 0.06909 -0.01527 0.06822 -0.02013 0.07186 -0.02661 C 0.07551 -0.03308 0.0854 -0.0428 0.09582 -0.04789 C 0.10623 -0.05298 0.12237 -0.05437 0.13418 -0.05645 C 0.14598 -0.05854 0.15431 -0.06015 0.16681 -0.06062 C 0.17931 -0.06108 0.19754 -0.06062 0.20917 -0.05969 C 0.2208 -0.05877 0.22635 -0.05761 0.23624 -0.05437 C 0.24614 -0.05113 0.26055 -0.04488 0.26818 -0.04049 C 0.27582 -0.03609 0.27912 -0.03193 0.28172 -0.02776 C 0.28433 -0.0236 0.28589 -0.02105 0.28346 -0.01596 C 0.28103 -0.01087 0.27426 -0.00277 0.26749 0.00208 C 0.26072 0.00694 0.25256 0.00972 0.24249 0.01273 C 0.23277 0.01574 0.22027 0.01874 0.2076 0.02013 C 0.19493 0.02152 0.17896 0.02175 0.16681 0.02129 C 0.15466 0.02083 0.14616 0.01921 0.13487 0.01689 C 0.12359 0.01458 0.10814 0.01065 0.09911 0.00741 C 0.09009 0.00417 0.08662 0.00139 0.08072 -0.00324 C 0.07481 -0.00786 0.07099 -0.01434 0.06388 -0.02036 C 0.05676 -0.02637 0.04964 -0.03447 0.03836 -0.03933 C 0.02708 -0.04419 0.00955 -0.04743 -0.00399 -0.04997 C -0.01753 -0.05252 -0.02934 -0.05345 -0.04305 -0.0553 C -0.05676 -0.05715 -0.07273 -0.05692 -0.0861 -0.06177 C -0.09946 -0.06663 -0.11404 -0.07519 -0.12359 -0.08399 C -0.13314 -0.09278 -0.13852 -0.10227 -0.14355 -0.11499 C -0.14859 -0.12772 -0.15206 -0.1416 -0.15397 -0.16057 C -0.15588 -0.17954 -0.15553 -0.20847 -0.15483 -0.22883 C -0.15414 -0.24919 -0.15206 -0.26631 -0.14997 -0.28297 C -0.14789 -0.29963 -0.14494 -0.3142 -0.14199 -0.32878 " pathEditMode="relative" ptsTypes="aaaaaaaaaaaaaaaaaaaaaaaaaaaaaaaaaaaaaaaaaaaaaaa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555 0.00122 -0.00856 0.00573 -0.01481 C 0.01024 -0.02105 0.0158 -0.03008 0.02726 -0.03725 C 0.03871 -0.04442 0.05746 -0.05275 0.0743 -0.05854 C 0.09113 -0.06432 0.10988 -0.06872 0.12863 -0.07219 C 0.14737 -0.07566 0.16664 -0.07774 0.18678 -0.07867 C 0.20691 -0.07959 0.22774 -0.07936 0.24909 -0.07751 C 0.27044 -0.07566 0.2944 -0.07288 0.3154 -0.06802 C 0.3364 -0.06316 0.35897 -0.05622 0.37511 -0.04882 C 0.39108 -0.04141 0.40445 -0.03123 0.4126 -0.02337 C 0.42076 -0.0155 0.42354 -0.00902 0.42458 -0.00092 C 0.42562 0.00717 0.42493 0.01712 0.41903 0.02568 C 0.41313 0.03425 0.4041 0.04211 0.38952 0.04998 C 0.37494 0.05785 0.35324 0.06803 0.3312 0.07358 C 0.30915 0.07913 0.28155 0.08237 0.25708 0.08399 C 0.2326 0.08561 0.20518 0.08468 0.18435 0.08399 C 0.16352 0.0833 0.15015 0.08283 0.13175 0.07983 C 0.11335 0.07682 0.09287 0.07242 0.0743 0.06594 C 0.05572 0.05946 0.03264 0.04836 0.02083 0.04049 C 0.00903 0.03263 0.00695 0.02453 0.0033 0.01805 C -0.00034 0.01157 -0.00034 0.00555 0 0 Z " pathEditMode="relative" ptsTypes="aaaaaaaaaaaaaaaaaaaaa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5518 0.00046 -0.11036 0.00093 -0.13413 0.00139 C -0.1579 0.00185 -0.13742 0.00093 -0.14228 0.00301 C -0.14714 0.00509 -0.15408 0.00996 -0.16345 0.01413 C -0.17282 0.01829 -0.1874 0.02524 -0.19868 0.02825 C -0.20996 0.03126 -0.21655 0.03451 -0.23165 0.03289 C -0.24674 0.03126 -0.27225 0.02848 -0.28926 0.01876 C -0.30626 0.00903 -0.3224 -0.00926 -0.33402 -0.02524 C -0.34565 -0.04122 -0.35224 -0.06091 -0.35866 -0.07712 C -0.36508 -0.09333 -0.36821 -0.10259 -0.37289 -0.12251 C -0.37758 -0.14243 -0.38226 -0.16952 -0.38695 -0.19639 " pathEditMode="relative" ptsTypes="aaaaaaaaaaA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04 -0.00834 -0.00122 -0.00648 0.00191 -0.01436 C 0.00503 -0.02223 0.00642 -0.03334 0.01857 -0.04677 C 0.03072 -0.0602 0.04998 -0.08034 0.0748 -0.0947 C 0.09962 -0.10905 0.13311 -0.12295 0.16799 -0.13336 C 0.20288 -0.14378 0.24852 -0.15189 0.28445 -0.15675 C 0.32037 -0.16161 0.35161 -0.16115 0.38354 -0.16207 C 0.4153 -0.163 0.44429 -0.16462 0.47553 -0.16207 C 0.50677 -0.15953 0.54252 -0.15258 0.57098 -0.14633 C 0.59927 -0.14008 0.6194 -0.13499 0.64665 -0.12433 C 0.67389 -0.11368 0.71329 -0.09655 0.73498 -0.08289 C 0.75651 -0.06923 0.76727 -0.05673 0.77681 -0.04283 C 0.78636 -0.02894 0.79104 -0.01297 0.79226 0 C 0.79347 0.01297 0.79295 0.02014 0.78358 0.03496 C 0.77403 0.04978 0.75737 0.0734 0.73498 0.08937 C 0.7126 0.10535 0.67823 0.12017 0.6496 0.13082 C 0.62096 0.14147 0.58972 0.14726 0.56317 0.15281 C 0.53644 0.15837 0.51909 0.16184 0.49028 0.16439 C 0.46147 0.16694 0.42277 0.16856 0.39031 0.16833 C 0.35786 0.16809 0.32714 0.16694 0.29521 0.16323 C 0.2631 0.15953 0.23203 0.1549 0.19906 0.14633 C 0.16591 0.13776 0.12322 0.12341 0.09614 0.11137 C 0.06907 0.09933 0.05172 0.08636 0.03696 0.07386 C 0.02221 0.06136 0.01388 0.04839 0.00781 0.03612 C 0.00173 0.02385 0.00104 0.00833 0 0 Z " pathEditMode="relative" ptsTypes="aaaaaaaaaaaaaaaaaaaaaaaaa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989 -0.00255 0.01978 -0.0051 0.02724 -0.00533 C 0.03471 -0.00556 0.03853 -0.00301 0.0446 -0.00139 C 0.05067 0.00023 0.05762 0.00046 0.06317 0.00393 C 0.06872 0.00741 0.07219 0.01482 0.07775 0.01945 C 0.0833 0.02408 0.0892 0.02917 0.09614 0.03102 C 0.10309 0.03288 0.11159 0.03149 0.1194 0.03102 C 0.12721 0.03056 0.13537 0.0294 0.14266 0.02848 C 0.14995 0.02755 0.15671 0.02871 0.16314 0.02593 C 0.16956 0.02315 0.17598 0.01644 0.18153 0.01157 C 0.18709 0.00671 0.1916 0.00208 0.19611 -0.00394 C 0.20062 -0.00996 0.20548 -0.01644 0.20878 -0.02455 C 0.21208 -0.03265 0.21381 -0.04307 0.21555 -0.05326 " pathEditMode="relative" ptsTypes="aaaaaaaaaaaaA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35 -0.00695 -0.00156 -0.01042 -0.00399 -0.0169 C -0.00642 -0.02338 -0.00851 -0.02987 -0.01458 -0.0389 C -0.02065 -0.04793 -0.0269 -0.0602 -0.04079 -0.07131 C -0.05467 -0.08243 -0.07515 -0.09423 -0.09806 -0.10488 C -0.12097 -0.11554 -0.15186 -0.12711 -0.17876 -0.13475 C -0.20566 -0.14239 -0.22978 -0.14702 -0.25929 -0.15142 C -0.28879 -0.15582 -0.32489 -0.16068 -0.35543 -0.16184 C -0.38598 -0.163 -0.41271 -0.15976 -0.44273 -0.15791 C -0.47275 -0.15605 -0.50417 -0.1549 -0.53593 -0.15027 C -0.56769 -0.14564 -0.59893 -0.14147 -0.63311 -0.12943 C -0.6673 -0.11739 -0.7159 -0.09447 -0.74089 -0.0778 C -0.76588 -0.06112 -0.77508 -0.04353 -0.78358 -0.02987 C -0.79209 -0.01621 -0.79191 -0.00648 -0.79226 0.00394 C -0.79261 0.01436 -0.79105 0.02107 -0.78549 0.03242 C -0.77994 0.04376 -0.77473 0.05881 -0.75929 0.07247 C -0.74384 0.08613 -0.71503 0.10303 -0.69334 0.11392 C -0.67164 0.1248 -0.65238 0.13012 -0.62912 0.1373 C -0.60587 0.14448 -0.58313 0.15166 -0.55345 0.15675 C -0.52378 0.16184 -0.4849 0.16624 -0.45054 0.16833 C -0.41618 0.17041 -0.37973 0.1711 -0.34762 0.16972 C -0.31552 0.16833 -0.28393 0.16346 -0.25738 0.1593 C -0.23082 0.15513 -0.21173 0.15096 -0.18848 0.14517 C -0.16522 0.13938 -0.13849 0.1329 -0.1175 0.12433 C -0.0965 0.11577 -0.07862 0.10512 -0.06213 0.09331 C -0.04564 0.0815 -0.02864 0.06437 -0.01857 0.05302 C -0.00851 0.04168 -0.00521 0.03288 -0.00208 0.02454 C 0.00104 0.01621 0.00035 0.00695 0 0 Z " pathEditMode="relative" ptsTypes="aaaaaaaaaaaaaaaaaaaaaaaaaaaa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20" grpId="0" animBg="1"/>
      <p:bldP spid="20" grpId="1" animBg="1"/>
      <p:bldP spid="5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2800" dirty="0" smtClean="0"/>
              <a:t>Today Facilities </a:t>
            </a:r>
            <a:r>
              <a:rPr lang="en-US" sz="2800" dirty="0" smtClean="0">
                <a:solidFill>
                  <a:srgbClr val="729FCF"/>
                </a:solidFill>
              </a:rPr>
              <a:t>=</a:t>
            </a:r>
            <a:r>
              <a:rPr lang="en-US" sz="2800" dirty="0" smtClean="0"/>
              <a:t> Yesterday Projects!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2800" dirty="0" smtClean="0">
                <a:latin typeface="Helvetica Neue Medium"/>
                <a:cs typeface="Helvetica Neue Medium"/>
              </a:rPr>
              <a:t>PRAM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729FCF"/>
                </a:solidFill>
              </a:rPr>
              <a:t>in the Sixties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2800" dirty="0" smtClean="0"/>
              <a:t>NSMPM </a:t>
            </a:r>
            <a:r>
              <a:rPr lang="en-US" sz="2800" dirty="0" smtClean="0">
                <a:solidFill>
                  <a:srgbClr val="729FCF"/>
                </a:solidFill>
              </a:rPr>
              <a:t>in the Seventies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2800" dirty="0" smtClean="0">
                <a:latin typeface="Helvetica Neue Medium"/>
                <a:cs typeface="Helvetica Neue Medium"/>
              </a:rPr>
              <a:t>POL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729FCF"/>
                </a:solidFill>
              </a:rPr>
              <a:t>in the Eighties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2800" dirty="0" smtClean="0"/>
              <a:t>Web-based tools </a:t>
            </a:r>
            <a:r>
              <a:rPr lang="en-US" sz="2800" dirty="0" smtClean="0">
                <a:solidFill>
                  <a:srgbClr val="729FCF"/>
                </a:solidFill>
              </a:rPr>
              <a:t>of the Nineties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2800" dirty="0" smtClean="0"/>
              <a:t>Project Control 2.0 </a:t>
            </a:r>
            <a:r>
              <a:rPr lang="en-US" sz="2800" dirty="0" smtClean="0">
                <a:solidFill>
                  <a:srgbClr val="729FCF"/>
                </a:solidFill>
              </a:rPr>
              <a:t>in the years 2000s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2800" dirty="0" smtClean="0"/>
              <a:t>IMPACT </a:t>
            </a:r>
            <a:r>
              <a:rPr lang="en-US" sz="2800" dirty="0" smtClean="0">
                <a:solidFill>
                  <a:srgbClr val="729FCF"/>
                </a:solidFill>
              </a:rPr>
              <a:t>and</a:t>
            </a:r>
            <a:r>
              <a:rPr lang="en-US" sz="2800" dirty="0" smtClean="0"/>
              <a:t> openSE </a:t>
            </a:r>
            <a:r>
              <a:rPr lang="en-US" sz="2800" dirty="0" smtClean="0">
                <a:solidFill>
                  <a:srgbClr val="729FCF"/>
                </a:solidFill>
              </a:rPr>
              <a:t>in the years 2010s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2800" dirty="0" smtClean="0">
                <a:solidFill>
                  <a:srgbClr val="729FCF"/>
                </a:solidFill>
              </a:rPr>
              <a:t>Will</a:t>
            </a:r>
            <a:r>
              <a:rPr lang="en-US" sz="2800" dirty="0" smtClean="0"/>
              <a:t> Project Planning &amp; Scheduling 2.0 </a:t>
            </a:r>
            <a:r>
              <a:rPr lang="en-US" sz="2800" dirty="0" smtClean="0">
                <a:solidFill>
                  <a:srgbClr val="729FCF"/>
                </a:solidFill>
              </a:rPr>
              <a:t>be next?</a:t>
            </a:r>
          </a:p>
        </p:txBody>
      </p:sp>
    </p:spTree>
    <p:extLst>
      <p:ext uri="{BB962C8B-B14F-4D97-AF65-F5344CB8AC3E}">
        <p14:creationId xmlns:p14="http://schemas.microsoft.com/office/powerpoint/2010/main" val="378099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largest</a:t>
            </a:r>
            <a:r>
              <a:rPr lang="en-US" dirty="0"/>
              <a:t> particle </a:t>
            </a:r>
            <a:r>
              <a:rPr lang="en-US" dirty="0" smtClean="0"/>
              <a:t>accelerators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797525" y="949333"/>
            <a:ext cx="2297156" cy="5414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lnSpc>
                <a:spcPct val="9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50 km+ of</a:t>
            </a:r>
            <a:r>
              <a:rPr lang="en-GB" sz="2000" dirty="0">
                <a:solidFill>
                  <a:srgbClr val="204987"/>
                </a:solidFill>
                <a:latin typeface="Helvetica Neue Light"/>
                <a:cs typeface="Helvetica Neue Light"/>
              </a:rPr>
              <a:t> </a:t>
            </a: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tunnels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H</a:t>
            </a:r>
            <a:r>
              <a:rPr lang="en-GB" sz="2000" baseline="30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+</a:t>
            </a: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  <a:sym typeface="Wingdings"/>
              </a:rPr>
              <a:t> and Pb</a:t>
            </a:r>
            <a:r>
              <a:rPr lang="en-GB" sz="2000" baseline="30000" dirty="0" smtClean="0">
                <a:solidFill>
                  <a:srgbClr val="204987"/>
                </a:solidFill>
                <a:latin typeface="Helvetica Neue Light"/>
                <a:cs typeface="Helvetica Neue Light"/>
                <a:sym typeface="Wingdings"/>
              </a:rPr>
              <a:t>82+</a:t>
            </a:r>
            <a:endParaRPr lang="en-GB" sz="2000" baseline="30000" dirty="0" smtClean="0">
              <a:solidFill>
                <a:srgbClr val="204987"/>
              </a:solidFill>
              <a:latin typeface="Helvetica Neue Light"/>
              <a:cs typeface="Helvetica Neue Light"/>
            </a:endParaRPr>
          </a:p>
          <a:p>
            <a:pPr marL="0" lvl="1">
              <a:lnSpc>
                <a:spcPct val="9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More than 1600 superconducting cryomagnets</a:t>
            </a:r>
          </a:p>
          <a:p>
            <a:pPr marL="0" lvl="1">
              <a:lnSpc>
                <a:spcPct val="9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Ultrahigh vacuum: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10</a:t>
            </a:r>
            <a:r>
              <a:rPr lang="en-GB" sz="2000" baseline="40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-11</a:t>
            </a: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 mbar (ultrahigh vacuum) i.e. </a:t>
            </a:r>
            <a: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10 </a:t>
            </a: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× emptier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than on the Moon</a:t>
            </a:r>
          </a:p>
          <a:p>
            <a:pPr marL="0" lvl="1">
              <a:lnSpc>
                <a:spcPct val="9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1.8 K ≈ –271°C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 that makes CERN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  the coldest place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   of the Universe!</a:t>
            </a:r>
          </a:p>
          <a:p>
            <a:pPr marL="531813" lvl="1">
              <a:lnSpc>
                <a:spcPct val="95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In </a:t>
            </a:r>
            <a:r>
              <a:rPr lang="en-GB" sz="2000" u="sng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safe</a:t>
            </a: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 conditions!</a:t>
            </a:r>
            <a:endParaRPr lang="en-GB" sz="2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pic>
        <p:nvPicPr>
          <p:cNvPr id="6" name="Picture 5" descr="AerialLHC.jpg"/>
          <p:cNvPicPr>
            <a:picLocks noChangeAspect="1"/>
          </p:cNvPicPr>
          <p:nvPr/>
        </p:nvPicPr>
        <p:blipFill>
          <a:blip r:embed="rId2" cstate="print"/>
          <a:srcRect t="3914"/>
          <a:stretch>
            <a:fillRect/>
          </a:stretch>
        </p:blipFill>
        <p:spPr>
          <a:xfrm>
            <a:off x="-571536" y="1704344"/>
            <a:ext cx="6715172" cy="44140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7" name="Group 6"/>
          <p:cNvGrpSpPr/>
          <p:nvPr/>
        </p:nvGrpSpPr>
        <p:grpSpPr>
          <a:xfrm>
            <a:off x="858837" y="3272804"/>
            <a:ext cx="1970088" cy="458788"/>
            <a:chOff x="858837" y="3568700"/>
            <a:chExt cx="1970088" cy="458788"/>
          </a:xfrm>
        </p:grpSpPr>
        <p:sp>
          <p:nvSpPr>
            <p:cNvPr id="8" name="Freeform 7"/>
            <p:cNvSpPr/>
            <p:nvPr/>
          </p:nvSpPr>
          <p:spPr>
            <a:xfrm>
              <a:off x="858837" y="3638550"/>
              <a:ext cx="444500" cy="388938"/>
            </a:xfrm>
            <a:custGeom>
              <a:avLst/>
              <a:gdLst>
                <a:gd name="connsiteX0" fmla="*/ 407988 w 444500"/>
                <a:gd name="connsiteY0" fmla="*/ 9525 h 388938"/>
                <a:gd name="connsiteX1" fmla="*/ 246063 w 444500"/>
                <a:gd name="connsiteY1" fmla="*/ 285750 h 388938"/>
                <a:gd name="connsiteX2" fmla="*/ 26988 w 444500"/>
                <a:gd name="connsiteY2" fmla="*/ 342900 h 388938"/>
                <a:gd name="connsiteX3" fmla="*/ 407988 w 444500"/>
                <a:gd name="connsiteY3" fmla="*/ 9525 h 388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0" h="388938">
                  <a:moveTo>
                    <a:pt x="407988" y="9525"/>
                  </a:moveTo>
                  <a:cubicBezTo>
                    <a:pt x="444500" y="0"/>
                    <a:pt x="309563" y="230188"/>
                    <a:pt x="246063" y="285750"/>
                  </a:cubicBezTo>
                  <a:cubicBezTo>
                    <a:pt x="182563" y="341312"/>
                    <a:pt x="0" y="388938"/>
                    <a:pt x="26988" y="342900"/>
                  </a:cubicBezTo>
                  <a:cubicBezTo>
                    <a:pt x="53976" y="296862"/>
                    <a:pt x="371476" y="19050"/>
                    <a:pt x="407988" y="9525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41538" y="3568700"/>
              <a:ext cx="687387" cy="177800"/>
            </a:xfrm>
            <a:custGeom>
              <a:avLst/>
              <a:gdLst>
                <a:gd name="connsiteX0" fmla="*/ 68262 w 687387"/>
                <a:gd name="connsiteY0" fmla="*/ 22225 h 177800"/>
                <a:gd name="connsiteX1" fmla="*/ 611187 w 687387"/>
                <a:gd name="connsiteY1" fmla="*/ 22225 h 177800"/>
                <a:gd name="connsiteX2" fmla="*/ 525462 w 687387"/>
                <a:gd name="connsiteY2" fmla="*/ 155575 h 177800"/>
                <a:gd name="connsiteX3" fmla="*/ 354012 w 687387"/>
                <a:gd name="connsiteY3" fmla="*/ 155575 h 177800"/>
                <a:gd name="connsiteX4" fmla="*/ 201612 w 687387"/>
                <a:gd name="connsiteY4" fmla="*/ 136525 h 177800"/>
                <a:gd name="connsiteX5" fmla="*/ 201612 w 687387"/>
                <a:gd name="connsiteY5" fmla="*/ 69850 h 177800"/>
                <a:gd name="connsiteX6" fmla="*/ 68262 w 687387"/>
                <a:gd name="connsiteY6" fmla="*/ 22225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387" h="177800">
                  <a:moveTo>
                    <a:pt x="68262" y="22225"/>
                  </a:moveTo>
                  <a:cubicBezTo>
                    <a:pt x="136525" y="14288"/>
                    <a:pt x="534987" y="0"/>
                    <a:pt x="611187" y="22225"/>
                  </a:cubicBezTo>
                  <a:cubicBezTo>
                    <a:pt x="687387" y="44450"/>
                    <a:pt x="568324" y="133350"/>
                    <a:pt x="525462" y="155575"/>
                  </a:cubicBezTo>
                  <a:cubicBezTo>
                    <a:pt x="482600" y="177800"/>
                    <a:pt x="407987" y="158750"/>
                    <a:pt x="354012" y="155575"/>
                  </a:cubicBezTo>
                  <a:cubicBezTo>
                    <a:pt x="300037" y="152400"/>
                    <a:pt x="227012" y="150812"/>
                    <a:pt x="201612" y="136525"/>
                  </a:cubicBezTo>
                  <a:cubicBezTo>
                    <a:pt x="176212" y="122238"/>
                    <a:pt x="222249" y="82550"/>
                    <a:pt x="201612" y="69850"/>
                  </a:cubicBezTo>
                  <a:cubicBezTo>
                    <a:pt x="180975" y="57150"/>
                    <a:pt x="0" y="30163"/>
                    <a:pt x="68262" y="22225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Freeform 9"/>
          <p:cNvSpPr/>
          <p:nvPr/>
        </p:nvSpPr>
        <p:spPr>
          <a:xfrm>
            <a:off x="1149350" y="3322016"/>
            <a:ext cx="1227137" cy="481013"/>
          </a:xfrm>
          <a:custGeom>
            <a:avLst/>
            <a:gdLst>
              <a:gd name="connsiteX0" fmla="*/ 88900 w 1227137"/>
              <a:gd name="connsiteY0" fmla="*/ 220663 h 481013"/>
              <a:gd name="connsiteX1" fmla="*/ 384175 w 1227137"/>
              <a:gd name="connsiteY1" fmla="*/ 87313 h 481013"/>
              <a:gd name="connsiteX2" fmla="*/ 717550 w 1227137"/>
              <a:gd name="connsiteY2" fmla="*/ 11113 h 481013"/>
              <a:gd name="connsiteX3" fmla="*/ 1012825 w 1227137"/>
              <a:gd name="connsiteY3" fmla="*/ 20638 h 481013"/>
              <a:gd name="connsiteX4" fmla="*/ 1203325 w 1227137"/>
              <a:gd name="connsiteY4" fmla="*/ 87313 h 481013"/>
              <a:gd name="connsiteX5" fmla="*/ 1155700 w 1227137"/>
              <a:gd name="connsiteY5" fmla="*/ 211138 h 481013"/>
              <a:gd name="connsiteX6" fmla="*/ 917575 w 1227137"/>
              <a:gd name="connsiteY6" fmla="*/ 354013 h 481013"/>
              <a:gd name="connsiteX7" fmla="*/ 603250 w 1227137"/>
              <a:gd name="connsiteY7" fmla="*/ 449263 h 481013"/>
              <a:gd name="connsiteX8" fmla="*/ 336550 w 1227137"/>
              <a:gd name="connsiteY8" fmla="*/ 477838 h 481013"/>
              <a:gd name="connsiteX9" fmla="*/ 98425 w 1227137"/>
              <a:gd name="connsiteY9" fmla="*/ 430213 h 481013"/>
              <a:gd name="connsiteX10" fmla="*/ 3175 w 1227137"/>
              <a:gd name="connsiteY10" fmla="*/ 354013 h 481013"/>
              <a:gd name="connsiteX11" fmla="*/ 88900 w 1227137"/>
              <a:gd name="connsiteY11" fmla="*/ 220663 h 481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7137" h="481013">
                <a:moveTo>
                  <a:pt x="88900" y="220663"/>
                </a:moveTo>
                <a:cubicBezTo>
                  <a:pt x="152400" y="176213"/>
                  <a:pt x="279400" y="122238"/>
                  <a:pt x="384175" y="87313"/>
                </a:cubicBezTo>
                <a:cubicBezTo>
                  <a:pt x="488950" y="52388"/>
                  <a:pt x="612775" y="22226"/>
                  <a:pt x="717550" y="11113"/>
                </a:cubicBezTo>
                <a:cubicBezTo>
                  <a:pt x="822325" y="0"/>
                  <a:pt x="931862" y="7938"/>
                  <a:pt x="1012825" y="20638"/>
                </a:cubicBezTo>
                <a:cubicBezTo>
                  <a:pt x="1093788" y="33338"/>
                  <a:pt x="1179513" y="55563"/>
                  <a:pt x="1203325" y="87313"/>
                </a:cubicBezTo>
                <a:cubicBezTo>
                  <a:pt x="1227137" y="119063"/>
                  <a:pt x="1203325" y="166688"/>
                  <a:pt x="1155700" y="211138"/>
                </a:cubicBezTo>
                <a:cubicBezTo>
                  <a:pt x="1108075" y="255588"/>
                  <a:pt x="1009650" y="314326"/>
                  <a:pt x="917575" y="354013"/>
                </a:cubicBezTo>
                <a:cubicBezTo>
                  <a:pt x="825500" y="393701"/>
                  <a:pt x="700087" y="428626"/>
                  <a:pt x="603250" y="449263"/>
                </a:cubicBezTo>
                <a:cubicBezTo>
                  <a:pt x="506413" y="469900"/>
                  <a:pt x="420687" y="481013"/>
                  <a:pt x="336550" y="477838"/>
                </a:cubicBezTo>
                <a:cubicBezTo>
                  <a:pt x="252413" y="474663"/>
                  <a:pt x="153988" y="450851"/>
                  <a:pt x="98425" y="430213"/>
                </a:cubicBezTo>
                <a:cubicBezTo>
                  <a:pt x="42863" y="409576"/>
                  <a:pt x="6350" y="388938"/>
                  <a:pt x="3175" y="354013"/>
                </a:cubicBezTo>
                <a:cubicBezTo>
                  <a:pt x="0" y="319088"/>
                  <a:pt x="25400" y="265113"/>
                  <a:pt x="88900" y="220663"/>
                </a:cubicBezTo>
                <a:close/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reeform 10"/>
          <p:cNvSpPr/>
          <p:nvPr/>
        </p:nvSpPr>
        <p:spPr>
          <a:xfrm>
            <a:off x="1157288" y="2642567"/>
            <a:ext cx="4860925" cy="1835150"/>
          </a:xfrm>
          <a:custGeom>
            <a:avLst/>
            <a:gdLst>
              <a:gd name="connsiteX0" fmla="*/ 2957512 w 4860925"/>
              <a:gd name="connsiteY0" fmla="*/ 4762 h 1835150"/>
              <a:gd name="connsiteX1" fmla="*/ 3643312 w 4860925"/>
              <a:gd name="connsiteY1" fmla="*/ 42862 h 1835150"/>
              <a:gd name="connsiteX2" fmla="*/ 4110037 w 4860925"/>
              <a:gd name="connsiteY2" fmla="*/ 128587 h 1835150"/>
              <a:gd name="connsiteX3" fmla="*/ 4624387 w 4860925"/>
              <a:gd name="connsiteY3" fmla="*/ 328612 h 1835150"/>
              <a:gd name="connsiteX4" fmla="*/ 4824412 w 4860925"/>
              <a:gd name="connsiteY4" fmla="*/ 614362 h 1835150"/>
              <a:gd name="connsiteX5" fmla="*/ 4814887 w 4860925"/>
              <a:gd name="connsiteY5" fmla="*/ 957262 h 1835150"/>
              <a:gd name="connsiteX6" fmla="*/ 4548187 w 4860925"/>
              <a:gd name="connsiteY6" fmla="*/ 1290637 h 1835150"/>
              <a:gd name="connsiteX7" fmla="*/ 3957637 w 4860925"/>
              <a:gd name="connsiteY7" fmla="*/ 1547812 h 1835150"/>
              <a:gd name="connsiteX8" fmla="*/ 3300412 w 4860925"/>
              <a:gd name="connsiteY8" fmla="*/ 1681162 h 1835150"/>
              <a:gd name="connsiteX9" fmla="*/ 2386012 w 4860925"/>
              <a:gd name="connsiteY9" fmla="*/ 1795462 h 1835150"/>
              <a:gd name="connsiteX10" fmla="*/ 1652587 w 4860925"/>
              <a:gd name="connsiteY10" fmla="*/ 1824037 h 1835150"/>
              <a:gd name="connsiteX11" fmla="*/ 919162 w 4860925"/>
              <a:gd name="connsiteY11" fmla="*/ 1728787 h 1835150"/>
              <a:gd name="connsiteX12" fmla="*/ 404812 w 4860925"/>
              <a:gd name="connsiteY12" fmla="*/ 1566862 h 1835150"/>
              <a:gd name="connsiteX13" fmla="*/ 80962 w 4860925"/>
              <a:gd name="connsiteY13" fmla="*/ 1309687 h 1835150"/>
              <a:gd name="connsiteX14" fmla="*/ 33337 w 4860925"/>
              <a:gd name="connsiteY14" fmla="*/ 957262 h 1835150"/>
              <a:gd name="connsiteX15" fmla="*/ 280987 w 4860925"/>
              <a:gd name="connsiteY15" fmla="*/ 671512 h 1835150"/>
              <a:gd name="connsiteX16" fmla="*/ 728662 w 4860925"/>
              <a:gd name="connsiteY16" fmla="*/ 414337 h 1835150"/>
              <a:gd name="connsiteX17" fmla="*/ 1404937 w 4860925"/>
              <a:gd name="connsiteY17" fmla="*/ 195262 h 1835150"/>
              <a:gd name="connsiteX18" fmla="*/ 2062162 w 4860925"/>
              <a:gd name="connsiteY18" fmla="*/ 80962 h 1835150"/>
              <a:gd name="connsiteX19" fmla="*/ 2700337 w 4860925"/>
              <a:gd name="connsiteY19" fmla="*/ 14287 h 1835150"/>
              <a:gd name="connsiteX20" fmla="*/ 2957512 w 4860925"/>
              <a:gd name="connsiteY20" fmla="*/ 4762 h 183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860925" h="1835150">
                <a:moveTo>
                  <a:pt x="2957512" y="4762"/>
                </a:moveTo>
                <a:cubicBezTo>
                  <a:pt x="3114674" y="9524"/>
                  <a:pt x="3451225" y="22225"/>
                  <a:pt x="3643312" y="42862"/>
                </a:cubicBezTo>
                <a:cubicBezTo>
                  <a:pt x="3835400" y="63500"/>
                  <a:pt x="3946525" y="80962"/>
                  <a:pt x="4110037" y="128587"/>
                </a:cubicBezTo>
                <a:cubicBezTo>
                  <a:pt x="4273550" y="176212"/>
                  <a:pt x="4505325" y="247650"/>
                  <a:pt x="4624387" y="328612"/>
                </a:cubicBezTo>
                <a:cubicBezTo>
                  <a:pt x="4743449" y="409574"/>
                  <a:pt x="4792662" y="509587"/>
                  <a:pt x="4824412" y="614362"/>
                </a:cubicBezTo>
                <a:cubicBezTo>
                  <a:pt x="4856162" y="719137"/>
                  <a:pt x="4860925" y="844550"/>
                  <a:pt x="4814887" y="957262"/>
                </a:cubicBezTo>
                <a:cubicBezTo>
                  <a:pt x="4768850" y="1069975"/>
                  <a:pt x="4691062" y="1192212"/>
                  <a:pt x="4548187" y="1290637"/>
                </a:cubicBezTo>
                <a:cubicBezTo>
                  <a:pt x="4405312" y="1389062"/>
                  <a:pt x="4165599" y="1482725"/>
                  <a:pt x="3957637" y="1547812"/>
                </a:cubicBezTo>
                <a:cubicBezTo>
                  <a:pt x="3749675" y="1612899"/>
                  <a:pt x="3562349" y="1639887"/>
                  <a:pt x="3300412" y="1681162"/>
                </a:cubicBezTo>
                <a:cubicBezTo>
                  <a:pt x="3038475" y="1722437"/>
                  <a:pt x="2660650" y="1771650"/>
                  <a:pt x="2386012" y="1795462"/>
                </a:cubicBezTo>
                <a:cubicBezTo>
                  <a:pt x="2111375" y="1819275"/>
                  <a:pt x="1897062" y="1835150"/>
                  <a:pt x="1652587" y="1824037"/>
                </a:cubicBezTo>
                <a:cubicBezTo>
                  <a:pt x="1408112" y="1812925"/>
                  <a:pt x="1127124" y="1771649"/>
                  <a:pt x="919162" y="1728787"/>
                </a:cubicBezTo>
                <a:cubicBezTo>
                  <a:pt x="711200" y="1685925"/>
                  <a:pt x="544512" y="1636712"/>
                  <a:pt x="404812" y="1566862"/>
                </a:cubicBezTo>
                <a:cubicBezTo>
                  <a:pt x="265112" y="1497012"/>
                  <a:pt x="142875" y="1411287"/>
                  <a:pt x="80962" y="1309687"/>
                </a:cubicBezTo>
                <a:cubicBezTo>
                  <a:pt x="19049" y="1208087"/>
                  <a:pt x="0" y="1063624"/>
                  <a:pt x="33337" y="957262"/>
                </a:cubicBezTo>
                <a:cubicBezTo>
                  <a:pt x="66674" y="850900"/>
                  <a:pt x="165100" y="761999"/>
                  <a:pt x="280987" y="671512"/>
                </a:cubicBezTo>
                <a:cubicBezTo>
                  <a:pt x="396874" y="581025"/>
                  <a:pt x="541337" y="493712"/>
                  <a:pt x="728662" y="414337"/>
                </a:cubicBezTo>
                <a:cubicBezTo>
                  <a:pt x="915987" y="334962"/>
                  <a:pt x="1182687" y="250824"/>
                  <a:pt x="1404937" y="195262"/>
                </a:cubicBezTo>
                <a:cubicBezTo>
                  <a:pt x="1627187" y="139700"/>
                  <a:pt x="1846262" y="111124"/>
                  <a:pt x="2062162" y="80962"/>
                </a:cubicBezTo>
                <a:cubicBezTo>
                  <a:pt x="2278062" y="50800"/>
                  <a:pt x="2547937" y="26987"/>
                  <a:pt x="2700337" y="14287"/>
                </a:cubicBezTo>
                <a:cubicBezTo>
                  <a:pt x="2852737" y="1587"/>
                  <a:pt x="2800350" y="0"/>
                  <a:pt x="2957512" y="4762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2" name="Group 11"/>
          <p:cNvGrpSpPr/>
          <p:nvPr/>
        </p:nvGrpSpPr>
        <p:grpSpPr>
          <a:xfrm>
            <a:off x="1071538" y="2990228"/>
            <a:ext cx="4857784" cy="1428760"/>
            <a:chOff x="1071538" y="3286124"/>
            <a:chExt cx="4857784" cy="1428760"/>
          </a:xfrm>
        </p:grpSpPr>
        <p:sp>
          <p:nvSpPr>
            <p:cNvPr id="13" name="Oval 12"/>
            <p:cNvSpPr/>
            <p:nvPr/>
          </p:nvSpPr>
          <p:spPr>
            <a:xfrm>
              <a:off x="1714480" y="3357562"/>
              <a:ext cx="214314" cy="71438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1071538" y="3929066"/>
              <a:ext cx="214314" cy="71438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>
              <a:off x="1928794" y="4643446"/>
              <a:ext cx="214314" cy="71438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>
              <a:off x="5715008" y="3286124"/>
              <a:ext cx="214314" cy="71438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7" name="Picture 5" descr="interconnec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43039">
            <a:off x="-61966" y="1911043"/>
            <a:ext cx="5887244" cy="38402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" name="Picture 6" descr="beampip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17647">
            <a:off x="343009" y="2394379"/>
            <a:ext cx="5955084" cy="40719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9" name="Picture 4" descr="http://mediaarchive.cern.ch/MediaArchive/Photo/Public/2006/0606020/0606020_01/0606020_01-A4-at-144-dp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13750">
            <a:off x="173320" y="1905608"/>
            <a:ext cx="6185378" cy="41401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7623957" y="6598100"/>
            <a:ext cx="1520043" cy="268663"/>
          </a:xfrm>
          <a:prstGeom prst="rect">
            <a:avLst/>
          </a:prstGeom>
          <a:noFill/>
        </p:spPr>
        <p:txBody>
          <a:bodyPr wrap="none" lIns="91440" rtlCol="0" anchor="t" anchorCtr="1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250" dirty="0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Courtesy of F. </a:t>
            </a:r>
            <a:r>
              <a:rPr lang="en-US" sz="1250" dirty="0" err="1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Briard</a:t>
            </a:r>
            <a:endParaRPr lang="en-US" sz="1250" dirty="0">
              <a:solidFill>
                <a:schemeClr val="bg1">
                  <a:lumMod val="75000"/>
                </a:schemeClr>
              </a:solidFill>
              <a:latin typeface="Helvetica Neue UltraLight"/>
              <a:cs typeface="Helvetica Neue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61754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3702" y="5373247"/>
            <a:ext cx="2639945" cy="14847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few figures…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86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26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33492"/>
            <a:ext cx="8226854" cy="1108855"/>
          </a:xfrm>
        </p:spPr>
        <p:txBody>
          <a:bodyPr>
            <a:normAutofit/>
          </a:bodyPr>
          <a:lstStyle/>
          <a:p>
            <a:pPr>
              <a:lnSpc>
                <a:spcPct val="85000"/>
              </a:lnSpc>
            </a:pPr>
            <a:r>
              <a:rPr lang="en-US" dirty="0"/>
              <a:t>The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biggest</a:t>
            </a:r>
            <a:r>
              <a:rPr lang="en-US" dirty="0"/>
              <a:t> and </a:t>
            </a:r>
            <a:r>
              <a:rPr lang="en-US" dirty="0">
                <a:solidFill>
                  <a:srgbClr val="953735"/>
                </a:solidFill>
              </a:rPr>
              <a:t>most sophisticated </a:t>
            </a:r>
            <a:r>
              <a:rPr lang="en-US" dirty="0" smtClean="0">
                <a:solidFill>
                  <a:srgbClr val="953735"/>
                </a:solidFill>
              </a:rPr>
              <a:t/>
            </a:r>
            <a:br>
              <a:rPr lang="en-US" dirty="0" smtClean="0">
                <a:solidFill>
                  <a:srgbClr val="953735"/>
                </a:solidFill>
              </a:rPr>
            </a:br>
            <a:r>
              <a:rPr lang="en-US" dirty="0" smtClean="0"/>
              <a:t>particle detectors</a:t>
            </a:r>
            <a:endParaRPr lang="en-US" dirty="0"/>
          </a:p>
        </p:txBody>
      </p:sp>
      <p:pic>
        <p:nvPicPr>
          <p:cNvPr id="5" name="Picture 2" descr="http://doc.cern.ch/archive/electronic/cern/others/PHO/photo-cms/gen/gen-2007-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98972">
            <a:off x="2895537" y="1995671"/>
            <a:ext cx="6143636" cy="42189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5" descr="Atlas_Toroid_high_r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42499">
            <a:off x="2803273" y="2108233"/>
            <a:ext cx="6516563" cy="42461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8638" y="1717815"/>
            <a:ext cx="2287892" cy="4147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Cathedrals of science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100 m underground</a:t>
            </a:r>
          </a:p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600 million collisions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per second detected 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by hundreds of million sensors</a:t>
            </a:r>
          </a:p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Thousands of collaborators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for each detector</a:t>
            </a:r>
          </a:p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In </a:t>
            </a:r>
            <a:r>
              <a:rPr lang="en-GB" sz="2000" u="sng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safe</a:t>
            </a: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 conditions!</a:t>
            </a:r>
            <a:endParaRPr lang="en-GB" sz="2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pic>
        <p:nvPicPr>
          <p:cNvPr id="10" name="Picture 2" descr="http://mediaarchive.cern.ch/MediaArchive/Photo/Public/2007/0706056/0706056_01/0706056_01-A4-at-144-dp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39138">
            <a:off x="2928926" y="2000240"/>
            <a:ext cx="5929354" cy="39541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6" descr="http://mediaarchive.cern.ch/MediaArchive/Photo/Public/2007/0712010/0712010_03/0712010_03-A5-at-72-dp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2000240"/>
            <a:ext cx="5214974" cy="39137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7623957" y="6598100"/>
            <a:ext cx="1520043" cy="268663"/>
          </a:xfrm>
          <a:prstGeom prst="rect">
            <a:avLst/>
          </a:prstGeom>
          <a:noFill/>
        </p:spPr>
        <p:txBody>
          <a:bodyPr wrap="none" lIns="91440" rtlCol="0" anchor="t" anchorCtr="1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250" dirty="0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Courtesy of F. </a:t>
            </a:r>
            <a:r>
              <a:rPr lang="en-US" sz="1250" dirty="0" err="1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Briard</a:t>
            </a:r>
            <a:endParaRPr lang="en-US" sz="1250" dirty="0">
              <a:solidFill>
                <a:schemeClr val="bg1">
                  <a:lumMod val="75000"/>
                </a:schemeClr>
              </a:solidFill>
              <a:latin typeface="Helvetica Neue UltraLight"/>
              <a:cs typeface="Helvetica Neue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94934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lhc_3dmockup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711189"/>
            <a:ext cx="8229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8970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3492"/>
            <a:ext cx="8226854" cy="1326793"/>
          </a:xfrm>
        </p:spPr>
        <p:txBody>
          <a:bodyPr anchor="t">
            <a:normAutofit/>
          </a:bodyPr>
          <a:lstStyle/>
          <a:p>
            <a:pPr>
              <a:lnSpc>
                <a:spcPct val="85000"/>
              </a:lnSpc>
            </a:pPr>
            <a:r>
              <a:rPr lang="en-US" dirty="0"/>
              <a:t>The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most extensive </a:t>
            </a:r>
            <a:r>
              <a:rPr lang="en-US" dirty="0"/>
              <a:t>scientific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computing </a:t>
            </a:r>
            <a:r>
              <a:rPr lang="en-US" dirty="0"/>
              <a:t>grid</a:t>
            </a:r>
          </a:p>
        </p:txBody>
      </p:sp>
      <p:pic>
        <p:nvPicPr>
          <p:cNvPr id="6" name="Picture 4" descr="http://mediaarchive.cern.ch/MediaArchive/Photo/Public/2006/0610046/0610046_01/0610046_01-A4-at-144-dp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30627">
            <a:off x="780158" y="2044731"/>
            <a:ext cx="3786730" cy="5678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2" descr="http://mediaarchive.cern.ch/MediaArchive/Photo/Public/2006/0610004/0610004_02/0610004_02-A4-at-144-dp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53611">
            <a:off x="1776852" y="2145810"/>
            <a:ext cx="3165247" cy="47508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5" descr="gri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953992" y="2071678"/>
            <a:ext cx="7383380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715125" y="1785938"/>
            <a:ext cx="2335542" cy="244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20 petabytes 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(20 millions of GB)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of data every year</a:t>
            </a:r>
          </a:p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100’000 processors </a:t>
            </a:r>
          </a:p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200 computer centres around 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the world</a:t>
            </a:r>
            <a:endParaRPr lang="en-GB" sz="2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3957" y="6598100"/>
            <a:ext cx="1520043" cy="268663"/>
          </a:xfrm>
          <a:prstGeom prst="rect">
            <a:avLst/>
          </a:prstGeom>
          <a:noFill/>
        </p:spPr>
        <p:txBody>
          <a:bodyPr wrap="none" lIns="91440" rtlCol="0" anchor="t" anchorCtr="1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250" dirty="0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Courtesy of F. </a:t>
            </a:r>
            <a:r>
              <a:rPr lang="en-US" sz="1250" dirty="0" err="1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Briard</a:t>
            </a:r>
            <a:endParaRPr lang="en-US" sz="1250" dirty="0">
              <a:solidFill>
                <a:schemeClr val="bg1">
                  <a:lumMod val="75000"/>
                </a:schemeClr>
              </a:solidFill>
              <a:latin typeface="Helvetica Neue UltraLight"/>
              <a:cs typeface="Helvetica Neue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359637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lhc_tunnel_photo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229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1750" dist="31750" dir="2700000" algn="tl" rotWithShape="0">
              <a:schemeClr val="bg1">
                <a:lumMod val="50000"/>
                <a:alpha val="50000"/>
              </a:schemeClr>
            </a:outerShdw>
          </a:effec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7200" y="457200"/>
            <a:ext cx="5873201" cy="1631216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500" dirty="0">
                <a:solidFill>
                  <a:srgbClr val="284579"/>
                </a:solidFill>
                <a:latin typeface="Helvetica Neue Light"/>
                <a:cs typeface="Helvetica Neue Light"/>
              </a:rPr>
              <a:t>LHC Front-End Project launched in 1984</a:t>
            </a:r>
          </a:p>
          <a:p>
            <a:r>
              <a:rPr lang="en-US" sz="2500" dirty="0">
                <a:solidFill>
                  <a:srgbClr val="284579"/>
                </a:solidFill>
                <a:latin typeface="Helvetica Neue Light"/>
                <a:cs typeface="Helvetica Neue Light"/>
              </a:rPr>
              <a:t>LHC Project approved in 1994</a:t>
            </a:r>
          </a:p>
          <a:p>
            <a:r>
              <a:rPr lang="en-US" sz="2500" dirty="0">
                <a:solidFill>
                  <a:srgbClr val="284579"/>
                </a:solidFill>
                <a:latin typeface="Helvetica Neue Light"/>
                <a:cs typeface="Helvetica Neue Light"/>
              </a:rPr>
              <a:t>First circulating beams in 2008</a:t>
            </a:r>
          </a:p>
          <a:p>
            <a:r>
              <a:rPr lang="en-US" sz="2500" dirty="0">
                <a:solidFill>
                  <a:srgbClr val="284579"/>
                </a:solidFill>
                <a:latin typeface="Helvetica Neue Light"/>
                <a:cs typeface="Helvetica Neue Light"/>
              </a:rPr>
              <a:t>Final Project Cost = CHF 6+ billion</a:t>
            </a:r>
          </a:p>
        </p:txBody>
      </p:sp>
    </p:spTree>
    <p:extLst>
      <p:ext uri="{BB962C8B-B14F-4D97-AF65-F5344CB8AC3E}">
        <p14:creationId xmlns:p14="http://schemas.microsoft.com/office/powerpoint/2010/main" val="272721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457200" y="286733"/>
            <a:ext cx="8229600" cy="6263639"/>
          </a:xfrm>
        </p:spPr>
        <p:txBody>
          <a:bodyPr/>
          <a:lstStyle/>
          <a:p>
            <a:pPr algn="ctr"/>
            <a:r>
              <a:rPr lang="en-US" sz="6000" dirty="0" smtClean="0">
                <a:solidFill>
                  <a:srgbClr val="729FCF"/>
                </a:solidFill>
              </a:rPr>
              <a:t>So what?</a:t>
            </a:r>
            <a:endParaRPr lang="en-US" sz="2000" dirty="0">
              <a:solidFill>
                <a:srgbClr val="729FCF"/>
              </a:solidFill>
            </a:endParaRPr>
          </a:p>
          <a:p>
            <a:pPr algn="ctr"/>
            <a:r>
              <a:rPr lang="en-US" sz="2000" dirty="0" smtClean="0">
                <a:solidFill>
                  <a:srgbClr val="729FCF"/>
                </a:solidFill>
              </a:rPr>
              <a:t>(spin-offs)</a:t>
            </a:r>
            <a:endParaRPr lang="en-US" sz="2000" dirty="0">
              <a:solidFill>
                <a:srgbClr val="729FC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740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:fade/>
      </p:transition>
    </mc:Choice>
    <mc:Fallback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3492"/>
            <a:ext cx="8226854" cy="1476209"/>
          </a:xfrm>
        </p:spPr>
        <p:txBody>
          <a:bodyPr anchor="t">
            <a:normAutofit/>
          </a:bodyPr>
          <a:lstStyle/>
          <a:p>
            <a:pPr>
              <a:lnSpc>
                <a:spcPct val="85000"/>
              </a:lnSpc>
            </a:pPr>
            <a:r>
              <a:rPr lang="en-US" dirty="0"/>
              <a:t>Practical </a:t>
            </a:r>
            <a:r>
              <a:rPr lang="en-US" dirty="0" smtClean="0">
                <a:solidFill>
                  <a:srgbClr val="953735"/>
                </a:solidFill>
              </a:rPr>
              <a:t>applications:</a:t>
            </a:r>
            <a:br>
              <a:rPr lang="en-US" dirty="0" smtClean="0">
                <a:solidFill>
                  <a:srgbClr val="953735"/>
                </a:solidFill>
              </a:rPr>
            </a:br>
            <a:r>
              <a:rPr lang="en-US" dirty="0" smtClean="0"/>
              <a:t>the </a:t>
            </a:r>
            <a:r>
              <a:rPr lang="en-US" dirty="0"/>
              <a:t>World Wide Web</a:t>
            </a:r>
          </a:p>
        </p:txBody>
      </p:sp>
      <p:pic>
        <p:nvPicPr>
          <p:cNvPr id="7" name="Picture 2" descr="http://mediaarchive.cern.ch/MediaArchive/Photo/Public/1994/9407011/9407011_31/9407011_31-A4-at-144-dp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42" y="2428868"/>
            <a:ext cx="5234074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 descr="http://wp-blogger.com/wp-content/uploads/2007/11/next-compu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91687">
            <a:off x="6028520" y="4358549"/>
            <a:ext cx="2720512" cy="18097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051826" y="2106199"/>
            <a:ext cx="2497207" cy="153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It was developed in 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the frame of the LHC project in 1989!</a:t>
            </a:r>
          </a:p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Freely given to 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the World!</a:t>
            </a:r>
            <a:endParaRPr lang="en-GB" sz="2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3957" y="6598100"/>
            <a:ext cx="1520043" cy="268663"/>
          </a:xfrm>
          <a:prstGeom prst="rect">
            <a:avLst/>
          </a:prstGeom>
          <a:noFill/>
        </p:spPr>
        <p:txBody>
          <a:bodyPr wrap="none" lIns="91440" rtlCol="0" anchor="t" anchorCtr="1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250" dirty="0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Courtesy of F. </a:t>
            </a:r>
            <a:r>
              <a:rPr lang="en-US" sz="1250" dirty="0" err="1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Briard</a:t>
            </a:r>
            <a:endParaRPr lang="en-US" sz="1250" dirty="0">
              <a:solidFill>
                <a:schemeClr val="bg1">
                  <a:lumMod val="75000"/>
                </a:schemeClr>
              </a:solidFill>
              <a:latin typeface="Helvetica Neue UltraLight"/>
              <a:cs typeface="Helvetica Neue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3519742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:fade/>
      </p:transition>
    </mc:Choice>
    <mc:Fallback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3492"/>
            <a:ext cx="8226854" cy="1287793"/>
          </a:xfrm>
        </p:spPr>
        <p:txBody>
          <a:bodyPr anchor="t">
            <a:normAutofit/>
          </a:bodyPr>
          <a:lstStyle/>
          <a:p>
            <a:pPr>
              <a:lnSpc>
                <a:spcPct val="85000"/>
              </a:lnSpc>
            </a:pPr>
            <a:r>
              <a:rPr lang="en-GB" dirty="0" smtClean="0"/>
              <a:t>Practical </a:t>
            </a:r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applications:</a:t>
            </a:r>
            <a:b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GB" dirty="0" smtClean="0"/>
              <a:t>cancer treatment</a:t>
            </a:r>
            <a:endParaRPr lang="en-GB" dirty="0"/>
          </a:p>
        </p:txBody>
      </p:sp>
      <p:pic>
        <p:nvPicPr>
          <p:cNvPr id="7" name="Picture 8" descr="http://www.mpri.org/images/protonTherapyLarge.gif"/>
          <p:cNvPicPr>
            <a:picLocks noChangeAspect="1" noChangeArrowheads="1"/>
          </p:cNvPicPr>
          <p:nvPr/>
        </p:nvPicPr>
        <p:blipFill rotWithShape="1">
          <a:blip r:embed="rId2" cstate="print"/>
          <a:srcRect l="29170" t="3071" r="2757" b="7257"/>
          <a:stretch/>
        </p:blipFill>
        <p:spPr bwMode="auto">
          <a:xfrm>
            <a:off x="121477" y="1785938"/>
            <a:ext cx="4936435" cy="49980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6" descr="Maximum intensity projection (MIP) of a typical F-18 FDG wholebody PET acquisition">
            <a:hlinkClick r:id="rId3" tooltip="Maximum intensity projection (MIP) of a typical F-18 FDG wholebody PET acquisition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33501">
            <a:off x="6333749" y="2302560"/>
            <a:ext cx="2338826" cy="35342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643562" y="515939"/>
            <a:ext cx="2351916" cy="1402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For both detection and cure of cancers</a:t>
            </a:r>
          </a:p>
          <a:p>
            <a:pPr marL="176213" lvl="1" indent="-176213">
              <a:lnSpc>
                <a:spcPct val="85000"/>
              </a:lnSpc>
              <a:spcAft>
                <a:spcPts val="1000"/>
              </a:spcAft>
              <a:buFont typeface="Arial"/>
              <a:buChar char="•"/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PET Scans</a:t>
            </a:r>
          </a:p>
          <a:p>
            <a:pPr marL="176213" lvl="1" indent="-176213">
              <a:lnSpc>
                <a:spcPct val="85000"/>
              </a:lnSpc>
              <a:spcAft>
                <a:spcPts val="1000"/>
              </a:spcAft>
              <a:buFont typeface="Arial"/>
              <a:buChar char="•"/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Hadron Therapy</a:t>
            </a:r>
            <a:endParaRPr lang="en-GB" sz="2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3957" y="6598100"/>
            <a:ext cx="1520043" cy="268663"/>
          </a:xfrm>
          <a:prstGeom prst="rect">
            <a:avLst/>
          </a:prstGeom>
          <a:noFill/>
        </p:spPr>
        <p:txBody>
          <a:bodyPr wrap="none" lIns="91440" rtlCol="0" anchor="t" anchorCtr="1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250" dirty="0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Courtesy of F. </a:t>
            </a:r>
            <a:r>
              <a:rPr lang="en-US" sz="1250" dirty="0" err="1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Briard</a:t>
            </a:r>
            <a:endParaRPr lang="en-US" sz="1250" dirty="0">
              <a:solidFill>
                <a:schemeClr val="bg1">
                  <a:lumMod val="75000"/>
                </a:schemeClr>
              </a:solidFill>
              <a:latin typeface="Helvetica Neue UltraLight"/>
              <a:cs typeface="Helvetica Neue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446574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:fade/>
      </p:transition>
    </mc:Choice>
    <mc:Fallback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Today Facilities</a:t>
            </a:r>
            <a:r>
              <a:rPr lang="en-US" sz="3600" dirty="0" smtClean="0">
                <a:solidFill>
                  <a:srgbClr val="5197CC"/>
                </a:solidFill>
                <a:latin typeface="Helvetica Neue Light"/>
                <a:cs typeface="Helvetica Neue Light"/>
              </a:rPr>
              <a:t> = Yesterday Projects</a:t>
            </a:r>
            <a:endParaRPr lang="en-US" sz="3600" dirty="0">
              <a:solidFill>
                <a:srgbClr val="5197CC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82597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3493"/>
            <a:ext cx="8226854" cy="1266858"/>
          </a:xfrm>
        </p:spPr>
        <p:txBody>
          <a:bodyPr anchor="t">
            <a:normAutofit/>
          </a:bodyPr>
          <a:lstStyle/>
          <a:p>
            <a:pPr>
              <a:lnSpc>
                <a:spcPct val="85000"/>
              </a:lnSpc>
            </a:pPr>
            <a:r>
              <a:rPr lang="en-GB" dirty="0" smtClean="0"/>
              <a:t>Practical </a:t>
            </a:r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applications:</a:t>
            </a:r>
            <a:b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GB" dirty="0" smtClean="0"/>
              <a:t>customs checks</a:t>
            </a:r>
            <a:endParaRPr lang="en-GB" dirty="0"/>
          </a:p>
        </p:txBody>
      </p:sp>
      <p:pic>
        <p:nvPicPr>
          <p:cNvPr id="9" name="Picture 2" descr="http://videotheque.cnrs.fr/media/storyboard/251/2000000032500000003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72946">
            <a:off x="285719" y="2187467"/>
            <a:ext cx="8572561" cy="38671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18235" y="1389754"/>
            <a:ext cx="3921852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>
                <a:solidFill>
                  <a:srgbClr val="204987"/>
                </a:solidFill>
                <a:latin typeface="Helvetica Neue Light"/>
                <a:cs typeface="Helvetica Neue Light"/>
              </a:rPr>
              <a:t>Scanning trucks in less than one hour without unloading them</a:t>
            </a: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!</a:t>
            </a:r>
            <a:endParaRPr lang="en-GB" sz="2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3957" y="6598100"/>
            <a:ext cx="1520043" cy="268663"/>
          </a:xfrm>
          <a:prstGeom prst="rect">
            <a:avLst/>
          </a:prstGeom>
          <a:noFill/>
        </p:spPr>
        <p:txBody>
          <a:bodyPr wrap="none" lIns="91440" rtlCol="0" anchor="t" anchorCtr="1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250" dirty="0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Courtesy of F. </a:t>
            </a:r>
            <a:r>
              <a:rPr lang="en-US" sz="1250" dirty="0" err="1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Briard</a:t>
            </a:r>
            <a:endParaRPr lang="en-US" sz="1250" dirty="0">
              <a:solidFill>
                <a:schemeClr val="bg1">
                  <a:lumMod val="75000"/>
                </a:schemeClr>
              </a:solidFill>
              <a:latin typeface="Helvetica Neue UltraLight"/>
              <a:cs typeface="Helvetica Neue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38778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:fade/>
      </p:transition>
    </mc:Choice>
    <mc:Fallback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3492"/>
            <a:ext cx="8226854" cy="2215917"/>
          </a:xfrm>
        </p:spPr>
        <p:txBody>
          <a:bodyPr anchor="t">
            <a:normAutofit/>
          </a:bodyPr>
          <a:lstStyle/>
          <a:p>
            <a:pPr>
              <a:lnSpc>
                <a:spcPct val="85000"/>
              </a:lnSpc>
            </a:pPr>
            <a:r>
              <a:rPr lang="en-GB" dirty="0" smtClean="0"/>
              <a:t>Practical</a:t>
            </a:r>
            <a:br>
              <a:rPr lang="en-GB" dirty="0" smtClean="0"/>
            </a:br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applications:</a:t>
            </a:r>
            <a:b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GB" dirty="0" smtClean="0"/>
              <a:t>using the grid</a:t>
            </a:r>
            <a:endParaRPr lang="en-GB" dirty="0"/>
          </a:p>
        </p:txBody>
      </p:sp>
      <p:pic>
        <p:nvPicPr>
          <p:cNvPr id="11" name="Picture 2" descr="http://cdsweb.cern.ch/record/1295933/files/UNOSAT_PAK_FL2010_EarlyRecoveryOverview_v2_LR_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6475" y="154609"/>
            <a:ext cx="4767414" cy="67469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18235" y="1997119"/>
            <a:ext cx="3405794" cy="884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>
                <a:solidFill>
                  <a:srgbClr val="204987"/>
                </a:solidFill>
                <a:latin typeface="Helvetica Neue Light"/>
                <a:cs typeface="Helvetica Neue Light"/>
              </a:rPr>
              <a:t>Ultra high-speed </a:t>
            </a: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processing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of </a:t>
            </a:r>
            <a:r>
              <a:rPr lang="en-GB" sz="2000" dirty="0">
                <a:solidFill>
                  <a:srgbClr val="204987"/>
                </a:solidFill>
                <a:latin typeface="Helvetica Neue Light"/>
                <a:cs typeface="Helvetica Neue Light"/>
              </a:rPr>
              <a:t>satellite imagery in </a:t>
            </a: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the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case </a:t>
            </a:r>
            <a:r>
              <a:rPr lang="en-GB" sz="2000" dirty="0">
                <a:solidFill>
                  <a:srgbClr val="204987"/>
                </a:solidFill>
                <a:latin typeface="Helvetica Neue Light"/>
                <a:cs typeface="Helvetica Neue Light"/>
              </a:rPr>
              <a:t>of natural disasters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39249" y="6598100"/>
            <a:ext cx="1520043" cy="268663"/>
          </a:xfrm>
          <a:prstGeom prst="rect">
            <a:avLst/>
          </a:prstGeom>
          <a:noFill/>
        </p:spPr>
        <p:txBody>
          <a:bodyPr wrap="none" lIns="91440" rtlCol="0" anchor="t" anchorCtr="1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250" dirty="0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Courtesy of F. </a:t>
            </a:r>
            <a:r>
              <a:rPr lang="en-US" sz="1250" dirty="0" err="1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Briard</a:t>
            </a:r>
            <a:endParaRPr lang="en-US" sz="1250" dirty="0">
              <a:solidFill>
                <a:schemeClr val="bg1">
                  <a:lumMod val="75000"/>
                </a:schemeClr>
              </a:solidFill>
              <a:latin typeface="Helvetica Neue UltraLight"/>
              <a:cs typeface="Helvetica Neue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926833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:fade/>
      </p:transition>
    </mc:Choice>
    <mc:Fallback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271279" y="265043"/>
            <a:ext cx="2872721" cy="6398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September 10</a:t>
            </a:r>
            <a:r>
              <a:rPr lang="en-GB" sz="2000" baseline="30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th</a:t>
            </a: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 2008: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First beams circulating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in the LHC (2 bunches)</a:t>
            </a:r>
          </a:p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chemeClr val="accent2">
                    <a:lumMod val="75000"/>
                  </a:schemeClr>
                </a:solidFill>
                <a:latin typeface="Helvetica Neue Light"/>
                <a:cs typeface="Helvetica Neue Light"/>
              </a:rPr>
              <a:t>September 19</a:t>
            </a:r>
            <a:r>
              <a:rPr lang="en-GB" sz="2000" baseline="30000" dirty="0" smtClean="0">
                <a:solidFill>
                  <a:schemeClr val="accent2">
                    <a:lumMod val="75000"/>
                  </a:schemeClr>
                </a:solidFill>
                <a:latin typeface="Helvetica Neue Light"/>
                <a:cs typeface="Helvetica Neue Light"/>
              </a:rPr>
              <a:t>th</a:t>
            </a:r>
            <a:r>
              <a:rPr lang="en-GB" sz="2000" dirty="0" smtClean="0">
                <a:solidFill>
                  <a:schemeClr val="accent2">
                    <a:lumMod val="75000"/>
                  </a:schemeClr>
                </a:solidFill>
                <a:latin typeface="Helvetica Neue Light"/>
                <a:cs typeface="Helvetica Neue Light"/>
              </a:rPr>
              <a:t> 2008:</a:t>
            </a:r>
            <a:br>
              <a:rPr lang="en-GB" sz="2000" dirty="0" smtClean="0">
                <a:solidFill>
                  <a:schemeClr val="accent2">
                    <a:lumMod val="75000"/>
                  </a:schemeClr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chemeClr val="accent2">
                    <a:lumMod val="75000"/>
                  </a:schemeClr>
                </a:solidFill>
                <a:latin typeface="Helvetica Neue Light"/>
                <a:cs typeface="Helvetica Neue Light"/>
              </a:rPr>
              <a:t>development of resistive</a:t>
            </a:r>
            <a:br>
              <a:rPr lang="en-GB" sz="2000" dirty="0" smtClean="0">
                <a:solidFill>
                  <a:schemeClr val="accent2">
                    <a:lumMod val="75000"/>
                  </a:schemeClr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chemeClr val="accent2">
                    <a:lumMod val="75000"/>
                  </a:schemeClr>
                </a:solidFill>
                <a:latin typeface="Helvetica Neue Light"/>
                <a:cs typeface="Helvetica Neue Light"/>
              </a:rPr>
              <a:t>zone in dipole bus bar slice, then electrical arc that punctured the helium enclosure</a:t>
            </a:r>
          </a:p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chemeClr val="accent2">
                    <a:lumMod val="75000"/>
                  </a:schemeClr>
                </a:solidFill>
                <a:latin typeface="Helvetica Neue Light"/>
                <a:cs typeface="Helvetica Neue Light"/>
              </a:rPr>
              <a:t>18-month repair</a:t>
            </a:r>
          </a:p>
          <a:p>
            <a:pPr marL="0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March 30</a:t>
            </a:r>
            <a:r>
              <a:rPr lang="en-GB" sz="2000" baseline="30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th</a:t>
            </a: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 2010: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Beams back in the LHC</a:t>
            </a:r>
            <a:b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(3.5 </a:t>
            </a:r>
            <a:r>
              <a:rPr lang="en-GB" sz="2000" dirty="0" err="1" smtClean="0">
                <a:solidFill>
                  <a:srgbClr val="204987"/>
                </a:solidFill>
                <a:latin typeface="Helvetica Neue Light"/>
                <a:cs typeface="Helvetica Neue Light"/>
              </a:rPr>
              <a:t>TeV</a:t>
            </a: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 + 3.5 </a:t>
            </a:r>
            <a:r>
              <a:rPr lang="en-GB" sz="2000" dirty="0" err="1" smtClean="0">
                <a:solidFill>
                  <a:srgbClr val="204987"/>
                </a:solidFill>
                <a:latin typeface="Helvetica Neue Light"/>
                <a:cs typeface="Helvetica Neue Light"/>
              </a:rPr>
              <a:t>TeV</a:t>
            </a:r>
            <a:r>
              <a:rPr lang="en-GB" sz="2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)</a:t>
            </a:r>
          </a:p>
          <a:p>
            <a:pPr marL="111125" lvl="1">
              <a:lnSpc>
                <a:spcPct val="85000"/>
              </a:lnSpc>
              <a:spcAft>
                <a:spcPts val="1000"/>
              </a:spcAft>
            </a:pPr>
            <a:r>
              <a:rPr lang="en-GB" sz="2000" dirty="0" smtClean="0">
                <a:solidFill>
                  <a:srgbClr val="008000"/>
                </a:solidFill>
                <a:latin typeface="Helvetica Neue Light"/>
                <a:cs typeface="Helvetica Neue Light"/>
              </a:rPr>
              <a:t/>
            </a:r>
            <a:br>
              <a:rPr lang="en-GB" sz="2000" dirty="0" smtClean="0">
                <a:solidFill>
                  <a:srgbClr val="008000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008000"/>
                </a:solidFill>
                <a:latin typeface="Helvetica Neue Light"/>
                <a:cs typeface="Helvetica Neue Light"/>
              </a:rPr>
              <a:t/>
            </a:r>
            <a:br>
              <a:rPr lang="en-GB" sz="2000" dirty="0" smtClean="0">
                <a:solidFill>
                  <a:srgbClr val="008000"/>
                </a:solidFill>
                <a:latin typeface="Helvetica Neue Light"/>
                <a:cs typeface="Helvetica Neue Light"/>
              </a:rPr>
            </a:br>
            <a:r>
              <a:rPr lang="en-GB" sz="2000" dirty="0" smtClean="0">
                <a:solidFill>
                  <a:srgbClr val="008000"/>
                </a:solidFill>
                <a:latin typeface="Helvetica Neue Light"/>
                <a:cs typeface="Helvetica Neue Light"/>
              </a:rPr>
              <a:t>July 4</a:t>
            </a:r>
            <a:r>
              <a:rPr lang="en-GB" sz="2000" baseline="30000" dirty="0" smtClean="0">
                <a:solidFill>
                  <a:srgbClr val="008000"/>
                </a:solidFill>
                <a:latin typeface="Helvetica Neue Light"/>
                <a:cs typeface="Helvetica Neue Light"/>
              </a:rPr>
              <a:t>th</a:t>
            </a:r>
            <a:r>
              <a:rPr lang="en-GB" sz="2000" dirty="0" smtClean="0">
                <a:solidFill>
                  <a:srgbClr val="008000"/>
                </a:solidFill>
                <a:latin typeface="Helvetica Neue Light"/>
                <a:cs typeface="Helvetica Neue Light"/>
              </a:rPr>
              <a:t> 2012</a:t>
            </a:r>
            <a:r>
              <a:rPr lang="en-GB" sz="2000" dirty="0">
                <a:solidFill>
                  <a:srgbClr val="008000"/>
                </a:solidFill>
                <a:latin typeface="Helvetica Neue Light"/>
                <a:cs typeface="Helvetica Neue Light"/>
              </a:rPr>
              <a:t>: </a:t>
            </a:r>
            <a:r>
              <a:rPr lang="en-GB" sz="2000" dirty="0" smtClean="0">
                <a:solidFill>
                  <a:srgbClr val="008000"/>
                </a:solidFill>
                <a:latin typeface="Helvetica Neue Light"/>
                <a:cs typeface="Helvetica Neue Light"/>
              </a:rPr>
              <a:t>“</a:t>
            </a:r>
            <a:r>
              <a:rPr lang="en-GB" sz="2250" dirty="0" smtClean="0">
                <a:solidFill>
                  <a:srgbClr val="008000"/>
                </a:solidFill>
                <a:latin typeface="Helvetica Neue Light"/>
                <a:cs typeface="Helvetica Neue Light"/>
              </a:rPr>
              <a:t>CERN </a:t>
            </a:r>
            <a:r>
              <a:rPr lang="en-GB" sz="2250" dirty="0">
                <a:solidFill>
                  <a:srgbClr val="008000"/>
                </a:solidFill>
                <a:latin typeface="Helvetica Neue Light"/>
                <a:cs typeface="Helvetica Neue Light"/>
              </a:rPr>
              <a:t>experiments observe particle consistent with long-sought </a:t>
            </a:r>
            <a:r>
              <a:rPr lang="en-GB" sz="2250" dirty="0" smtClean="0">
                <a:solidFill>
                  <a:srgbClr val="008000"/>
                </a:solidFill>
                <a:latin typeface="Helvetica Neue Light"/>
                <a:cs typeface="Helvetica Neue Light"/>
              </a:rPr>
              <a:t/>
            </a:r>
            <a:br>
              <a:rPr lang="en-GB" sz="2250" dirty="0" smtClean="0">
                <a:solidFill>
                  <a:srgbClr val="008000"/>
                </a:solidFill>
                <a:latin typeface="Helvetica Neue Light"/>
                <a:cs typeface="Helvetica Neue Light"/>
              </a:rPr>
            </a:br>
            <a:r>
              <a:rPr lang="en-GB" sz="2250" dirty="0" smtClean="0">
                <a:solidFill>
                  <a:srgbClr val="008000"/>
                </a:solidFill>
                <a:latin typeface="Helvetica Neue Light"/>
                <a:cs typeface="Helvetica Neue Light"/>
              </a:rPr>
              <a:t>Higgs boson”</a:t>
            </a:r>
          </a:p>
          <a:p>
            <a:pPr marL="111125" lvl="1">
              <a:lnSpc>
                <a:spcPct val="85000"/>
              </a:lnSpc>
              <a:spcAft>
                <a:spcPts val="1000"/>
              </a:spcAft>
            </a:pPr>
            <a:r>
              <a:rPr lang="en-GB" sz="2250" b="1" dirty="0" smtClean="0">
                <a:solidFill>
                  <a:srgbClr val="204987"/>
                </a:solidFill>
                <a:latin typeface="Helvetica Neue"/>
                <a:cs typeface="Helvetica Neue"/>
              </a:rPr>
              <a:t>2013 Nobel Prize</a:t>
            </a:r>
            <a:endParaRPr lang="en-GB" sz="2000" b="1" dirty="0" smtClean="0">
              <a:solidFill>
                <a:srgbClr val="204987"/>
              </a:solidFill>
              <a:latin typeface="Helvetica Neue"/>
              <a:cs typeface="Helvetica Neue"/>
            </a:endParaRPr>
          </a:p>
        </p:txBody>
      </p:sp>
      <p:pic>
        <p:nvPicPr>
          <p:cNvPr id="9" name="Picture 8" descr="weep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853" y="2431464"/>
            <a:ext cx="547756" cy="547756"/>
          </a:xfrm>
          <a:prstGeom prst="rect">
            <a:avLst/>
          </a:prstGeom>
        </p:spPr>
      </p:pic>
      <p:pic>
        <p:nvPicPr>
          <p:cNvPr id="12" name="Picture 11" descr="10092008_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0" t="34300" r="19686"/>
          <a:stretch/>
        </p:blipFill>
        <p:spPr bwMode="auto">
          <a:xfrm>
            <a:off x="-485913" y="1291296"/>
            <a:ext cx="6195391" cy="45057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8" name="Picture 17" descr="googledoodlesep10th2010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9" t="16718" r="16825" b="13742"/>
          <a:stretch/>
        </p:blipFill>
        <p:spPr>
          <a:xfrm rot="519829">
            <a:off x="-261867" y="1514024"/>
            <a:ext cx="6330056" cy="43338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304" y="484498"/>
            <a:ext cx="4168775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2147">
            <a:off x="1277800" y="722629"/>
            <a:ext cx="4103687" cy="5486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436930" y="1133977"/>
            <a:ext cx="3181939" cy="36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lnSpc>
                <a:spcPct val="85000"/>
              </a:lnSpc>
              <a:spcAft>
                <a:spcPts val="1000"/>
              </a:spcAft>
            </a:pPr>
            <a:endParaRPr lang="en-GB" sz="20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0865" y="431633"/>
            <a:ext cx="5887830" cy="39252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3120">
            <a:off x="-15533" y="2170688"/>
            <a:ext cx="4924630" cy="35703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4600" y="0"/>
            <a:ext cx="410108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5469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60 years of CERN</a:t>
            </a:r>
            <a:r>
              <a:rPr lang="en-US" sz="3600" dirty="0">
                <a:solidFill>
                  <a:srgbClr val="729FCF"/>
                </a:solidFill>
                <a:latin typeface="Helvetica Neue Light"/>
                <a:cs typeface="Helvetica Neue Light"/>
              </a:rPr>
              <a:t> vs. </a:t>
            </a:r>
            <a:r>
              <a:rPr lang="en-US" sz="3600" dirty="0" smtClean="0"/>
              <a:t>centuries of PM</a:t>
            </a:r>
            <a:endParaRPr lang="en-US" sz="3600" dirty="0">
              <a:solidFill>
                <a:srgbClr val="729FCF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278618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advent of project management</a:t>
            </a:r>
            <a:endParaRPr lang="en-US" dirty="0"/>
          </a:p>
        </p:txBody>
      </p:sp>
      <p:sp>
        <p:nvSpPr>
          <p:cNvPr id="3" name="Pentagon 2"/>
          <p:cNvSpPr/>
          <p:nvPr/>
        </p:nvSpPr>
        <p:spPr>
          <a:xfrm>
            <a:off x="266095" y="2044081"/>
            <a:ext cx="8611810" cy="217714"/>
          </a:xfrm>
          <a:prstGeom prst="homePlate">
            <a:avLst/>
          </a:prstGeom>
          <a:solidFill>
            <a:srgbClr val="729FCF">
              <a:alpha val="80000"/>
            </a:srgbClr>
          </a:solidFill>
          <a:ln>
            <a:solidFill>
              <a:srgbClr val="729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0" y="1583714"/>
            <a:ext cx="3374572" cy="4067788"/>
            <a:chOff x="0" y="1583714"/>
            <a:chExt cx="3374572" cy="406778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120572"/>
              <a:ext cx="3374572" cy="25309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6" name="TextBox 5"/>
            <p:cNvSpPr txBox="1"/>
            <p:nvPr/>
          </p:nvSpPr>
          <p:spPr>
            <a:xfrm>
              <a:off x="211011" y="1583714"/>
              <a:ext cx="1731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729FCF"/>
                  </a:solidFill>
                  <a:latin typeface="Helvetica Neue Light"/>
                  <a:cs typeface="Helvetica Neue Light"/>
                </a:rPr>
                <a:t>Ancient Egypt</a:t>
              </a:r>
              <a:endParaRPr lang="en-US" sz="2000" dirty="0">
                <a:solidFill>
                  <a:srgbClr val="729FCF"/>
                </a:solidFill>
                <a:latin typeface="Helvetica Neue Light"/>
                <a:cs typeface="Helvetica Neue Ligh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487007" y="1583714"/>
            <a:ext cx="3773713" cy="4120642"/>
            <a:chOff x="1487007" y="1583714"/>
            <a:chExt cx="3773713" cy="412064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21365">
              <a:off x="1487007" y="3238864"/>
              <a:ext cx="3773713" cy="246549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2029187" y="1583714"/>
              <a:ext cx="15147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729FCF"/>
                  </a:solidFill>
                  <a:latin typeface="Helvetica Neue Light"/>
                  <a:cs typeface="Helvetica Neue Light"/>
                </a:rPr>
                <a:t>Brunelleschi</a:t>
              </a:r>
              <a:endParaRPr lang="en-US" sz="2000" dirty="0">
                <a:solidFill>
                  <a:srgbClr val="729FCF"/>
                </a:solidFill>
                <a:latin typeface="Helvetica Neue Light"/>
                <a:cs typeface="Helvetica Neue Ligh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197796" y="1583714"/>
            <a:ext cx="2500772" cy="4282477"/>
            <a:chOff x="2980086" y="1583714"/>
            <a:chExt cx="2500772" cy="4282477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0086" y="2818191"/>
              <a:ext cx="2500772" cy="3048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10" name="TextBox 9"/>
            <p:cNvSpPr txBox="1"/>
            <p:nvPr/>
          </p:nvSpPr>
          <p:spPr>
            <a:xfrm>
              <a:off x="3639291" y="1583714"/>
              <a:ext cx="11823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err="1" smtClean="0">
                  <a:solidFill>
                    <a:srgbClr val="729FCF"/>
                  </a:solidFill>
                  <a:latin typeface="Helvetica Neue Light"/>
                  <a:cs typeface="Helvetica Neue Light"/>
                </a:rPr>
                <a:t>Smeaton</a:t>
              </a:r>
              <a:endParaRPr lang="en-US" sz="2000" dirty="0">
                <a:solidFill>
                  <a:srgbClr val="729FCF"/>
                </a:solidFill>
                <a:latin typeface="Helvetica Neue Light"/>
                <a:cs typeface="Helvetica Neue Ligh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559952" y="1583714"/>
            <a:ext cx="2458085" cy="4304679"/>
            <a:chOff x="4414812" y="1583714"/>
            <a:chExt cx="2458085" cy="4304679"/>
          </a:xfrm>
        </p:grpSpPr>
        <p:sp>
          <p:nvSpPr>
            <p:cNvPr id="11" name="TextBox 10"/>
            <p:cNvSpPr txBox="1"/>
            <p:nvPr/>
          </p:nvSpPr>
          <p:spPr>
            <a:xfrm>
              <a:off x="5245160" y="1583714"/>
              <a:ext cx="7973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729FCF"/>
                  </a:solidFill>
                  <a:latin typeface="Helvetica Neue Light"/>
                  <a:cs typeface="Helvetica Neue Light"/>
                </a:rPr>
                <a:t>Gantt</a:t>
              </a:r>
              <a:endParaRPr lang="en-US" sz="2000" dirty="0">
                <a:solidFill>
                  <a:srgbClr val="729FCF"/>
                </a:solidFill>
                <a:latin typeface="Helvetica Neue Light"/>
                <a:cs typeface="Helvetica Neue Light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6402">
              <a:off x="4414812" y="2994477"/>
              <a:ext cx="2458085" cy="289391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grpSp>
        <p:nvGrpSpPr>
          <p:cNvPr id="19" name="Group 18"/>
          <p:cNvGrpSpPr/>
          <p:nvPr/>
        </p:nvGrpSpPr>
        <p:grpSpPr>
          <a:xfrm>
            <a:off x="5811405" y="1583714"/>
            <a:ext cx="2799187" cy="4101934"/>
            <a:chOff x="5472745" y="1583714"/>
            <a:chExt cx="2799187" cy="4101934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811038">
              <a:off x="5472745" y="2976919"/>
              <a:ext cx="2799187" cy="270872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14" name="TextBox 13"/>
            <p:cNvSpPr txBox="1"/>
            <p:nvPr/>
          </p:nvSpPr>
          <p:spPr>
            <a:xfrm>
              <a:off x="6201134" y="1583714"/>
              <a:ext cx="13424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err="1" smtClean="0">
                  <a:solidFill>
                    <a:srgbClr val="729FCF"/>
                  </a:solidFill>
                  <a:latin typeface="Helvetica Neue Light"/>
                  <a:cs typeface="Helvetica Neue Light"/>
                </a:rPr>
                <a:t>Adamiecki</a:t>
              </a:r>
              <a:endParaRPr lang="en-US" sz="2000" dirty="0">
                <a:solidFill>
                  <a:srgbClr val="729FCF"/>
                </a:solidFill>
                <a:latin typeface="Helvetica Neue Light"/>
                <a:cs typeface="Helvetica Neue Light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133313" y="1583714"/>
            <a:ext cx="755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204987"/>
                </a:solidFill>
                <a:latin typeface="Helvetica Neue"/>
                <a:cs typeface="Helvetica Neue"/>
              </a:rPr>
              <a:t>1959</a:t>
            </a:r>
            <a:endParaRPr lang="en-US" sz="2000" b="1" dirty="0">
              <a:solidFill>
                <a:srgbClr val="204987"/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7247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eb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35" y="1518335"/>
            <a:ext cx="8046720" cy="459232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64791" y="5353699"/>
            <a:ext cx="227290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new product</a:t>
            </a:r>
            <a:endParaRPr lang="en-US" sz="3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40265" y="2421831"/>
            <a:ext cx="225828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>
                <a:solidFill>
                  <a:srgbClr val="204987"/>
                </a:solidFill>
                <a:latin typeface="Helvetica Neue Light"/>
                <a:cs typeface="Helvetica Neue Light"/>
              </a:rPr>
              <a:t>t</a:t>
            </a:r>
            <a:r>
              <a:rPr lang="en-US" sz="3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raining / HR</a:t>
            </a:r>
            <a:endParaRPr lang="en-US" sz="3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0929" y="4256497"/>
            <a:ext cx="12676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events</a:t>
            </a:r>
            <a:endParaRPr lang="en-US" sz="3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advent of project management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93506" y="3493997"/>
            <a:ext cx="17943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204987"/>
                </a:solidFill>
                <a:latin typeface="Helvetica Neue Black Condensed"/>
                <a:cs typeface="Helvetica Neue Black Condensed"/>
              </a:rPr>
              <a:t>PROJECTS</a:t>
            </a:r>
            <a:endParaRPr lang="en-US" sz="3000" dirty="0">
              <a:solidFill>
                <a:srgbClr val="204987"/>
              </a:solidFill>
              <a:latin typeface="Helvetica Neue Black Condensed"/>
              <a:cs typeface="Helvetica Neue Black Condense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1301" y="1539911"/>
            <a:ext cx="19516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computing</a:t>
            </a:r>
            <a:endParaRPr lang="en-US" sz="3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6230" y="2454311"/>
            <a:ext cx="23079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construction</a:t>
            </a:r>
            <a:endParaRPr lang="en-US" sz="3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3514" y="4256497"/>
            <a:ext cx="257104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industrial plant</a:t>
            </a:r>
            <a:endParaRPr lang="en-US" sz="3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31885" y="1539911"/>
            <a:ext cx="24652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organizational</a:t>
            </a:r>
            <a:endParaRPr lang="en-US" sz="3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2215" y="5352313"/>
            <a:ext cx="21374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new service</a:t>
            </a:r>
            <a:endParaRPr lang="en-US" sz="30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332579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PM issue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1" y="4015273"/>
            <a:ext cx="6251882" cy="2241658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With large-scale projects,</a:t>
            </a:r>
            <a:br>
              <a:rPr lang="en-US" sz="3600" dirty="0" smtClean="0"/>
            </a:br>
            <a:r>
              <a:rPr lang="en-US" sz="3600" dirty="0" smtClean="0"/>
              <a:t>one shall </a:t>
            </a:r>
            <a:r>
              <a:rPr lang="en-US" sz="3600" u="sng" dirty="0" smtClean="0"/>
              <a:t>not</a:t>
            </a:r>
            <a:r>
              <a:rPr lang="en-US" sz="3600" dirty="0" smtClean="0"/>
              <a:t> impose</a:t>
            </a:r>
            <a:br>
              <a:rPr lang="en-US" sz="3600" dirty="0" smtClean="0"/>
            </a:br>
            <a:r>
              <a:rPr lang="en-US" sz="3600" dirty="0" smtClean="0"/>
              <a:t>a PM methodology!</a:t>
            </a:r>
            <a:endParaRPr lang="en-US" sz="3600" dirty="0"/>
          </a:p>
        </p:txBody>
      </p:sp>
      <p:pic>
        <p:nvPicPr>
          <p:cNvPr id="6" name="Picture 5" descr="PMBOK'2008a_cover%4ed[en]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5160">
            <a:off x="1764544" y="2005763"/>
            <a:ext cx="1265026" cy="1745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HERMES'2003c_couvertur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7681">
            <a:off x="3565362" y="1077190"/>
            <a:ext cx="1233344" cy="1832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</p:spPr>
      </p:pic>
      <p:pic>
        <p:nvPicPr>
          <p:cNvPr id="10" name="Picture 9" descr="NASA-SystE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8203">
            <a:off x="5260273" y="2147304"/>
            <a:ext cx="1371102" cy="177808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</p:spPr>
      </p:pic>
      <p:pic>
        <p:nvPicPr>
          <p:cNvPr id="11" name="Picture 10" descr="ECSS-SystEn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3629">
            <a:off x="7118828" y="1418936"/>
            <a:ext cx="1405759" cy="199555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28516">
            <a:off x="7084492" y="3897160"/>
            <a:ext cx="1290918" cy="1683806"/>
          </a:xfrm>
          <a:prstGeom prst="rect">
            <a:avLst/>
          </a:prstGeom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40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onsieurJourdai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736" y="4378476"/>
            <a:ext cx="1788263" cy="24795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advent of project management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714375" indent="-714375">
              <a:buFont typeface="+mj-lt"/>
              <a:buAutoNum type="arabicPeriod"/>
            </a:pPr>
            <a:r>
              <a:rPr lang="en-US" sz="3000" dirty="0"/>
              <a:t>Project Integration Management</a:t>
            </a:r>
          </a:p>
          <a:p>
            <a:pPr marL="714375" indent="-714375">
              <a:buFont typeface="+mj-lt"/>
              <a:buAutoNum type="arabicPeriod"/>
            </a:pPr>
            <a:r>
              <a:rPr lang="en-US" sz="3000" dirty="0"/>
              <a:t>Project Scope Management</a:t>
            </a:r>
          </a:p>
          <a:p>
            <a:pPr marL="714375" indent="-714375">
              <a:buFont typeface="+mj-lt"/>
              <a:buAutoNum type="arabicPeriod"/>
            </a:pPr>
            <a:r>
              <a:rPr lang="en-US" sz="3000" dirty="0"/>
              <a:t>Project Time Management</a:t>
            </a:r>
          </a:p>
          <a:p>
            <a:pPr marL="714375" indent="-714375">
              <a:buFont typeface="+mj-lt"/>
              <a:buAutoNum type="arabicPeriod"/>
            </a:pPr>
            <a:r>
              <a:rPr lang="en-US" sz="3000" dirty="0"/>
              <a:t>Project Cost Management</a:t>
            </a:r>
          </a:p>
          <a:p>
            <a:pPr marL="714375" indent="-714375">
              <a:buFont typeface="+mj-lt"/>
              <a:buAutoNum type="arabicPeriod"/>
            </a:pPr>
            <a:r>
              <a:rPr lang="en-US" sz="3000" dirty="0"/>
              <a:t>Project Quality Management</a:t>
            </a:r>
          </a:p>
          <a:p>
            <a:pPr marL="714375" indent="-714375">
              <a:buFont typeface="+mj-lt"/>
              <a:buAutoNum type="arabicPeriod"/>
            </a:pPr>
            <a:r>
              <a:rPr lang="en-US" sz="3000" dirty="0"/>
              <a:t>Project Human Resource Management</a:t>
            </a:r>
          </a:p>
          <a:p>
            <a:pPr marL="714375" indent="-714375">
              <a:buFont typeface="+mj-lt"/>
              <a:buAutoNum type="arabicPeriod"/>
            </a:pPr>
            <a:r>
              <a:rPr lang="en-US" sz="3000" dirty="0"/>
              <a:t>Project Communications Management</a:t>
            </a:r>
          </a:p>
          <a:p>
            <a:pPr marL="714375" indent="-714375">
              <a:buFont typeface="+mj-lt"/>
              <a:buAutoNum type="arabicPeriod"/>
            </a:pPr>
            <a:r>
              <a:rPr lang="en-US" sz="3000" dirty="0"/>
              <a:t>Project Risk Management</a:t>
            </a:r>
          </a:p>
          <a:p>
            <a:pPr marL="714375" indent="-714375">
              <a:buFont typeface="+mj-lt"/>
              <a:buAutoNum type="arabicPeriod"/>
            </a:pPr>
            <a:r>
              <a:rPr lang="en-US" sz="3000" dirty="0"/>
              <a:t>Project Procurement Management</a:t>
            </a:r>
          </a:p>
          <a:p>
            <a:pPr marL="714375" indent="-714375">
              <a:buFont typeface="+mj-lt"/>
              <a:buAutoNum type="arabicPeriod"/>
            </a:pPr>
            <a:r>
              <a:rPr lang="en-US" sz="3000" dirty="0"/>
              <a:t>Project Stakeholders Management </a:t>
            </a:r>
          </a:p>
        </p:txBody>
      </p:sp>
    </p:spTree>
    <p:extLst>
      <p:ext uri="{BB962C8B-B14F-4D97-AF65-F5344CB8AC3E}">
        <p14:creationId xmlns:p14="http://schemas.microsoft.com/office/powerpoint/2010/main" val="249548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Helvetica Neue"/>
                <a:cs typeface="Helvetica Neue"/>
              </a:rPr>
              <a:t>PRAM</a:t>
            </a:r>
            <a:r>
              <a:rPr lang="en-US" sz="3600" dirty="0"/>
              <a:t> </a:t>
            </a:r>
            <a:r>
              <a:rPr lang="en-US" sz="3600" dirty="0">
                <a:solidFill>
                  <a:srgbClr val="729FCF"/>
                </a:solidFill>
              </a:rPr>
              <a:t>in the Sixties</a:t>
            </a:r>
            <a:endParaRPr lang="en-US" sz="3600" dirty="0">
              <a:solidFill>
                <a:srgbClr val="729FCF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13751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PRAM </a:t>
            </a:r>
            <a:r>
              <a:rPr lang="en-US" dirty="0">
                <a:solidFill>
                  <a:srgbClr val="729FCF"/>
                </a:solidFill>
              </a:rPr>
              <a:t>in the </a:t>
            </a:r>
            <a:r>
              <a:rPr lang="en-US" dirty="0" smtClean="0">
                <a:solidFill>
                  <a:srgbClr val="729FCF"/>
                </a:solidFill>
              </a:rPr>
              <a:t>Sixties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072621"/>
            <a:ext cx="4102705" cy="5178953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US" dirty="0" smtClean="0">
                <a:solidFill>
                  <a:schemeClr val="accent3"/>
                </a:solidFill>
              </a:rPr>
              <a:t>CERN PS 56-59</a:t>
            </a:r>
            <a:r>
              <a:rPr lang="en-US" dirty="0" smtClean="0">
                <a:solidFill>
                  <a:srgbClr val="729FCF"/>
                </a:solidFill>
              </a:rPr>
              <a:t>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>
                <a:solidFill>
                  <a:srgbClr val="729FCF"/>
                </a:solidFill>
              </a:rPr>
              <a:t>CPM in 1959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>
                <a:solidFill>
                  <a:srgbClr val="729FCF"/>
                </a:solidFill>
              </a:rPr>
              <a:t>PERT in 1959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>
                <a:solidFill>
                  <a:srgbClr val="729FCF"/>
                </a:solidFill>
              </a:rPr>
              <a:t>PDM in 1960-68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/>
              <a:t>PRAM in 1966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dirty="0" smtClean="0">
                <a:solidFill>
                  <a:srgbClr val="729FCF"/>
                </a:solidFill>
              </a:rPr>
              <a:t>RCPS in mid-60s</a:t>
            </a:r>
            <a:endParaRPr lang="en-US" dirty="0">
              <a:solidFill>
                <a:srgbClr val="729FCF"/>
              </a:solidFill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US" dirty="0">
                <a:solidFill>
                  <a:srgbClr val="4F9A06"/>
                </a:solidFill>
              </a:rPr>
              <a:t>CERN ISR </a:t>
            </a:r>
            <a:r>
              <a:rPr lang="en-US" dirty="0" smtClean="0">
                <a:solidFill>
                  <a:srgbClr val="4F9A06"/>
                </a:solidFill>
              </a:rPr>
              <a:t>67-71</a:t>
            </a:r>
            <a:endParaRPr lang="en-US" dirty="0">
              <a:solidFill>
                <a:srgbClr val="4F9A06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9810" y="1463523"/>
            <a:ext cx="5551714" cy="41637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 descr="PRAM1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870">
            <a:off x="4596016" y="341845"/>
            <a:ext cx="4137244" cy="6172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1897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/>
            <a:r>
              <a:rPr lang="en-US" sz="6000" dirty="0" smtClean="0">
                <a:solidFill>
                  <a:srgbClr val="729FCF"/>
                </a:solidFill>
              </a:rPr>
              <a:t>What?</a:t>
            </a:r>
            <a:endParaRPr lang="en-US" sz="2000" dirty="0" smtClean="0">
              <a:solidFill>
                <a:srgbClr val="729FCF"/>
              </a:solidFill>
            </a:endParaRPr>
          </a:p>
          <a:p>
            <a:pPr algn="ctr"/>
            <a:r>
              <a:rPr lang="en-US" sz="2000" dirty="0" smtClean="0">
                <a:solidFill>
                  <a:srgbClr val="729FCF"/>
                </a:solidFill>
              </a:rPr>
              <a:t>Does CERN a secret society?</a:t>
            </a:r>
            <a:endParaRPr lang="en-US" sz="2000" dirty="0">
              <a:solidFill>
                <a:srgbClr val="729FC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12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PRAM </a:t>
            </a:r>
            <a:r>
              <a:rPr lang="en-US" dirty="0">
                <a:solidFill>
                  <a:srgbClr val="729FCF"/>
                </a:solidFill>
              </a:rPr>
              <a:t>in the </a:t>
            </a:r>
            <a:r>
              <a:rPr lang="en-US" dirty="0" smtClean="0">
                <a:solidFill>
                  <a:srgbClr val="729FCF"/>
                </a:solidFill>
              </a:rPr>
              <a:t>Sixties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18219">
            <a:off x="756392" y="1405684"/>
            <a:ext cx="7437325" cy="49777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9" descr="PRAM2.jpe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99" r="3161" b="7407"/>
          <a:stretch/>
        </p:blipFill>
        <p:spPr>
          <a:xfrm rot="153105">
            <a:off x="3440168" y="953202"/>
            <a:ext cx="5188722" cy="56115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9764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729FCF"/>
                </a:solidFill>
              </a:rPr>
              <a:t>The Seventies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1" y="1072621"/>
            <a:ext cx="4114800" cy="517895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3"/>
                </a:solidFill>
              </a:rPr>
              <a:t>CERN SPS 71-76</a:t>
            </a:r>
            <a:endParaRPr lang="en-US" dirty="0" smtClean="0"/>
          </a:p>
          <a:p>
            <a:pPr marL="0" indent="0">
              <a:buNone/>
            </a:pPr>
            <a:endParaRPr lang="en-US" dirty="0" smtClean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accent3"/>
              </a:solidFill>
            </a:endParaRPr>
          </a:p>
        </p:txBody>
      </p:sp>
      <p:pic>
        <p:nvPicPr>
          <p:cNvPr id="4" name="Picture 3" descr="Zilverschoon_1974a_art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" t="5291" r="5369" b="6350"/>
          <a:stretch/>
        </p:blipFill>
        <p:spPr>
          <a:xfrm rot="552111">
            <a:off x="4041107" y="254511"/>
            <a:ext cx="4405498" cy="63061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097781" y="6495929"/>
            <a:ext cx="2954116" cy="374461"/>
          </a:xfrm>
          <a:prstGeom prst="rect">
            <a:avLst/>
          </a:prstGeom>
          <a:noFill/>
        </p:spPr>
        <p:txBody>
          <a:bodyPr wrap="none" lIns="91440" rtlCol="0" anchor="t" anchorCtr="1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Many thanks to Ph. Lebrun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UltraLight"/>
              <a:cs typeface="Helvetica Neue UltraLight"/>
            </a:endParaRPr>
          </a:p>
        </p:txBody>
      </p:sp>
    </p:spTree>
    <p:extLst>
      <p:ext uri="{BB962C8B-B14F-4D97-AF65-F5344CB8AC3E}">
        <p14:creationId xmlns:p14="http://schemas.microsoft.com/office/powerpoint/2010/main" val="46883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Helvetica Neue"/>
                <a:cs typeface="Helvetica Neue"/>
              </a:rPr>
              <a:t>POL</a:t>
            </a:r>
            <a:r>
              <a:rPr lang="en-US" sz="3600" dirty="0"/>
              <a:t> </a:t>
            </a:r>
            <a:r>
              <a:rPr lang="en-US" sz="3600" dirty="0" smtClean="0">
                <a:solidFill>
                  <a:srgbClr val="729FCF"/>
                </a:solidFill>
              </a:rPr>
              <a:t>in </a:t>
            </a:r>
            <a:r>
              <a:rPr lang="en-US" sz="3600" dirty="0">
                <a:solidFill>
                  <a:srgbClr val="729FCF"/>
                </a:solidFill>
              </a:rPr>
              <a:t>the Eighties</a:t>
            </a:r>
            <a:endParaRPr lang="en-US" sz="3600" dirty="0">
              <a:solidFill>
                <a:srgbClr val="729FCF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13751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POL </a:t>
            </a:r>
            <a:r>
              <a:rPr lang="en-US" dirty="0" smtClean="0">
                <a:solidFill>
                  <a:srgbClr val="729FCF"/>
                </a:solidFill>
              </a:rPr>
              <a:t>in </a:t>
            </a:r>
            <a:r>
              <a:rPr lang="en-US" dirty="0">
                <a:solidFill>
                  <a:srgbClr val="729FCF"/>
                </a:solidFill>
              </a:rPr>
              <a:t>the </a:t>
            </a:r>
            <a:r>
              <a:rPr lang="en-US" dirty="0" smtClean="0">
                <a:solidFill>
                  <a:srgbClr val="729FCF"/>
                </a:solidFill>
              </a:rPr>
              <a:t>Eighties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1" y="1072621"/>
            <a:ext cx="4114800" cy="517895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3"/>
                </a:solidFill>
              </a:rPr>
              <a:t>CERN LEP 83-89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Bachy_Genier_1990a_art.jpe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4313">
            <a:off x="4269622" y="163144"/>
            <a:ext cx="4720688" cy="67491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049401" y="6495929"/>
            <a:ext cx="2954116" cy="374461"/>
          </a:xfrm>
          <a:prstGeom prst="rect">
            <a:avLst/>
          </a:prstGeom>
          <a:noFill/>
        </p:spPr>
        <p:txBody>
          <a:bodyPr wrap="none" lIns="91440" rtlCol="0" anchor="t" anchorCtr="1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  <a:latin typeface="Helvetica Neue UltraLight"/>
                <a:cs typeface="Helvetica Neue UltraLight"/>
              </a:rPr>
              <a:t>Many thanks to Ph. Lebrun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UltraLight"/>
              <a:cs typeface="Helvetica Neue UltraLigh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27285">
            <a:off x="321154" y="265221"/>
            <a:ext cx="4694277" cy="66783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0388" y="245883"/>
            <a:ext cx="4644165" cy="66245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6488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3600" dirty="0"/>
              <a:t>Web-based tools </a:t>
            </a:r>
            <a:r>
              <a:rPr lang="en-US" sz="3600" dirty="0">
                <a:solidFill>
                  <a:srgbClr val="729FCF"/>
                </a:solidFill>
              </a:rPr>
              <a:t>of the Nineties</a:t>
            </a:r>
          </a:p>
        </p:txBody>
      </p:sp>
    </p:spTree>
    <p:extLst>
      <p:ext uri="{BB962C8B-B14F-4D97-AF65-F5344CB8AC3E}">
        <p14:creationId xmlns:p14="http://schemas.microsoft.com/office/powerpoint/2010/main" val="65818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/>
              <a:t>Web-based tools </a:t>
            </a:r>
            <a:r>
              <a:rPr lang="en-US" dirty="0">
                <a:solidFill>
                  <a:srgbClr val="729FCF"/>
                </a:solidFill>
              </a:rPr>
              <a:t>of the Nineties</a:t>
            </a:r>
          </a:p>
        </p:txBody>
      </p:sp>
      <p:pic>
        <p:nvPicPr>
          <p:cNvPr id="3" name="Picture 2" descr="http://mediaarchive.cern.ch/MediaArchive/Photo/Public/1994/9407011/9407011_31/9407011_31-A4-at-144-dp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364486"/>
            <a:ext cx="5672667" cy="36389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Picture 3" descr="http://wp-blogger.com/wp-content/uploads/2007/11/next-compu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91687">
            <a:off x="5617603" y="2476303"/>
            <a:ext cx="3453138" cy="22970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811" y="5436159"/>
            <a:ext cx="1905000" cy="762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3120" r="3590"/>
          <a:stretch/>
        </p:blipFill>
        <p:spPr>
          <a:xfrm rot="298180">
            <a:off x="3035906" y="-1071"/>
            <a:ext cx="4908818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161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3600" b="1" dirty="0" smtClean="0">
                <a:latin typeface="Helvetica Neue"/>
                <a:cs typeface="Helvetica Neue"/>
              </a:rPr>
              <a:t>PPT-EVM</a:t>
            </a:r>
            <a:r>
              <a:rPr lang="en-US" sz="3600" b="1" dirty="0" smtClean="0">
                <a:solidFill>
                  <a:srgbClr val="729FCF"/>
                </a:solidFill>
                <a:latin typeface="Helvetica Neue"/>
                <a:cs typeface="Helvetica Neue"/>
              </a:rPr>
              <a:t> </a:t>
            </a:r>
            <a:r>
              <a:rPr lang="en-US" sz="3600" dirty="0" smtClean="0">
                <a:solidFill>
                  <a:srgbClr val="729FCF"/>
                </a:solidFill>
              </a:rPr>
              <a:t>and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Project </a:t>
            </a:r>
            <a:r>
              <a:rPr lang="en-US" sz="3600" dirty="0"/>
              <a:t>Control 2.0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>
                <a:solidFill>
                  <a:srgbClr val="729FCF"/>
                </a:solidFill>
              </a:rPr>
              <a:t>in </a:t>
            </a:r>
            <a:r>
              <a:rPr lang="en-US" sz="3600" dirty="0">
                <a:solidFill>
                  <a:srgbClr val="729FCF"/>
                </a:solidFill>
              </a:rPr>
              <a:t>the years 2000s</a:t>
            </a:r>
          </a:p>
        </p:txBody>
      </p:sp>
    </p:spTree>
    <p:extLst>
      <p:ext uri="{BB962C8B-B14F-4D97-AF65-F5344CB8AC3E}">
        <p14:creationId xmlns:p14="http://schemas.microsoft.com/office/powerpoint/2010/main" val="65818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 PM issue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US" sz="2800" dirty="0" smtClean="0">
                <a:solidFill>
                  <a:srgbClr val="008000"/>
                </a:solidFill>
              </a:rPr>
              <a:t>Large Hadron Collider 1995-2008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Multi-billion-CHF project </a:t>
            </a:r>
            <a:r>
              <a:rPr lang="en-US" sz="2000" dirty="0" smtClean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dirty="0" smtClean="0"/>
              <a:t> very large scale</a:t>
            </a:r>
            <a:br>
              <a:rPr lang="en-US" sz="2800" dirty="0" smtClean="0"/>
            </a:br>
            <a:r>
              <a:rPr lang="en-US" sz="2400" dirty="0" smtClean="0"/>
              <a:t>Many contributors, several sources of funding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800" dirty="0" smtClean="0"/>
              <a:t>Highly technological project </a:t>
            </a:r>
            <a:r>
              <a:rPr lang="en-US" sz="2000" dirty="0" smtClean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dirty="0" smtClean="0">
                <a:sym typeface="Wingdings"/>
              </a:rPr>
              <a:t> several challenges</a:t>
            </a:r>
            <a:br>
              <a:rPr lang="en-US" sz="2800" dirty="0" smtClean="0">
                <a:sym typeface="Wingdings"/>
              </a:rPr>
            </a:br>
            <a:r>
              <a:rPr lang="en-US" sz="2400" dirty="0" smtClean="0">
                <a:sym typeface="Wingdings"/>
              </a:rPr>
              <a:t>Sufficient room for creativity and innovation</a:t>
            </a:r>
            <a:endParaRPr lang="en-US" sz="2400" dirty="0" smtClean="0"/>
          </a:p>
          <a:p>
            <a:pPr marL="0" indent="0">
              <a:spcBef>
                <a:spcPts val="1800"/>
              </a:spcBef>
              <a:buNone/>
            </a:pPr>
            <a:r>
              <a:rPr lang="en-US" sz="2800" dirty="0" smtClean="0"/>
              <a:t>Performance-driven project</a:t>
            </a:r>
            <a:r>
              <a:rPr lang="en-US" sz="2800" dirty="0"/>
              <a:t> </a:t>
            </a:r>
            <a:r>
              <a:rPr lang="en-US" sz="2000" dirty="0" smtClean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dirty="0" smtClean="0">
                <a:sym typeface="Wingdings"/>
              </a:rPr>
              <a:t> it </a:t>
            </a:r>
            <a:r>
              <a:rPr lang="en-US" sz="2800" dirty="0" smtClean="0"/>
              <a:t>must work!</a:t>
            </a:r>
            <a:br>
              <a:rPr lang="en-US" sz="2800" dirty="0" smtClean="0"/>
            </a:br>
            <a:r>
              <a:rPr lang="en-US" sz="2400" dirty="0"/>
              <a:t>E</a:t>
            </a:r>
            <a:r>
              <a:rPr lang="en-US" sz="2400" dirty="0" smtClean="0"/>
              <a:t>ven if it takes more time and more resources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800" dirty="0" smtClean="0"/>
              <a:t>Highly distributed project </a:t>
            </a:r>
            <a:r>
              <a:rPr lang="en-US" sz="2000" dirty="0" smtClean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dirty="0" smtClean="0">
                <a:sym typeface="Wingdings"/>
              </a:rPr>
              <a:t> really worldwide!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800" dirty="0" smtClean="0"/>
              <a:t>Public-funded project </a:t>
            </a:r>
            <a:r>
              <a:rPr lang="en-US" sz="2000" dirty="0" smtClean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dirty="0" smtClean="0">
                <a:sym typeface="Wingdings"/>
              </a:rPr>
              <a:t> public auditors</a:t>
            </a:r>
          </a:p>
        </p:txBody>
      </p:sp>
    </p:spTree>
    <p:extLst>
      <p:ext uri="{BB962C8B-B14F-4D97-AF65-F5344CB8AC3E}">
        <p14:creationId xmlns:p14="http://schemas.microsoft.com/office/powerpoint/2010/main" val="7963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 PM issue</a:t>
            </a:r>
            <a:r>
              <a:rPr lang="en-US" sz="3000" dirty="0" smtClean="0">
                <a:solidFill>
                  <a:schemeClr val="bg1">
                    <a:lumMod val="65000"/>
                  </a:schemeClr>
                </a:solidFill>
              </a:rPr>
              <a:t> (cont’d)</a:t>
            </a:r>
            <a:endParaRPr lang="en-US" sz="3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US" sz="2800" dirty="0"/>
              <a:t>In 1994 </a:t>
            </a:r>
            <a:r>
              <a:rPr lang="en-US" sz="2000" dirty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dirty="0"/>
              <a:t> “Must Win” </a:t>
            </a:r>
            <a:r>
              <a:rPr lang="en-US" sz="2800" dirty="0" smtClean="0"/>
              <a:t>project, </a:t>
            </a:r>
            <a:r>
              <a:rPr lang="en-US" sz="2800" dirty="0"/>
              <a:t>u</a:t>
            </a:r>
            <a:r>
              <a:rPr lang="en-US" sz="2800" dirty="0" smtClean="0"/>
              <a:t>nder</a:t>
            </a:r>
            <a:r>
              <a:rPr lang="en-US" sz="2800" dirty="0"/>
              <a:t>-funded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and </a:t>
            </a:r>
            <a:r>
              <a:rPr lang="en-US" sz="2800" dirty="0"/>
              <a:t>under-</a:t>
            </a:r>
            <a:r>
              <a:rPr lang="en-US" sz="2800" dirty="0" smtClean="0"/>
              <a:t>resourced!</a:t>
            </a:r>
            <a:endParaRPr lang="en-US" sz="2800" dirty="0"/>
          </a:p>
          <a:p>
            <a:pPr marL="0" indent="0">
              <a:spcBef>
                <a:spcPts val="1800"/>
              </a:spcBef>
              <a:buNone/>
            </a:pPr>
            <a:r>
              <a:rPr lang="en-US" sz="2800" dirty="0"/>
              <a:t>All CERN’s departments </a:t>
            </a:r>
            <a:r>
              <a:rPr lang="en-US" sz="2800" dirty="0" smtClean="0"/>
              <a:t>involved </a:t>
            </a:r>
            <a:r>
              <a:rPr lang="en-US" sz="2800" dirty="0"/>
              <a:t>in some </a:t>
            </a:r>
            <a:r>
              <a:rPr lang="en-US" sz="2800" dirty="0" smtClean="0"/>
              <a:t>ways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800" dirty="0" smtClean="0"/>
              <a:t>LHC Project Leader appointed as a director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800" dirty="0" smtClean="0"/>
              <a:t>Budgeting and cost </a:t>
            </a:r>
            <a:r>
              <a:rPr lang="en-US" sz="2800" dirty="0"/>
              <a:t>c</a:t>
            </a:r>
            <a:r>
              <a:rPr lang="en-US" sz="2800" dirty="0" smtClean="0"/>
              <a:t>ontrol </a:t>
            </a:r>
            <a:r>
              <a:rPr lang="en-US" sz="2400" dirty="0" smtClean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3600" dirty="0" smtClean="0"/>
              <a:t> </a:t>
            </a:r>
            <a:r>
              <a:rPr lang="en-US" sz="2800" dirty="0" smtClean="0"/>
              <a:t>Project Administrator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800" dirty="0" smtClean="0"/>
              <a:t>Planning </a:t>
            </a:r>
            <a:r>
              <a:rPr lang="en-US" sz="2800" dirty="0"/>
              <a:t>and scheduling  </a:t>
            </a:r>
            <a:r>
              <a:rPr lang="en-US" sz="2400" dirty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dirty="0"/>
              <a:t> </a:t>
            </a:r>
            <a:r>
              <a:rPr lang="en-US" sz="2800" dirty="0" smtClean="0"/>
              <a:t>Technical Co-</a:t>
            </a:r>
            <a:r>
              <a:rPr lang="en-US" sz="2800" dirty="0" err="1" smtClean="0"/>
              <a:t>ordinator</a:t>
            </a:r>
            <a:endParaRPr lang="en-US" sz="2800" dirty="0"/>
          </a:p>
          <a:p>
            <a:pPr marL="0" indent="0">
              <a:spcBef>
                <a:spcPts val="1800"/>
              </a:spcBef>
              <a:buNone/>
            </a:pPr>
            <a:r>
              <a:rPr lang="en-US" dirty="0" smtClean="0">
                <a:solidFill>
                  <a:schemeClr val="accent2"/>
                </a:solidFill>
              </a:rPr>
              <a:t>No </a:t>
            </a:r>
            <a:r>
              <a:rPr lang="en-US" dirty="0">
                <a:solidFill>
                  <a:schemeClr val="accent2"/>
                </a:solidFill>
              </a:rPr>
              <a:t>link between the c</a:t>
            </a:r>
            <a:r>
              <a:rPr lang="en-US" dirty="0" smtClean="0">
                <a:solidFill>
                  <a:schemeClr val="accent2"/>
                </a:solidFill>
              </a:rPr>
              <a:t>ost </a:t>
            </a:r>
            <a:r>
              <a:rPr lang="en-US" dirty="0">
                <a:solidFill>
                  <a:schemeClr val="accent2"/>
                </a:solidFill>
              </a:rPr>
              <a:t>c</a:t>
            </a:r>
            <a:r>
              <a:rPr lang="en-US" dirty="0" smtClean="0">
                <a:solidFill>
                  <a:schemeClr val="accent2"/>
                </a:solidFill>
              </a:rPr>
              <a:t>ontrol system </a:t>
            </a:r>
            <a:br>
              <a:rPr lang="en-US" dirty="0" smtClean="0">
                <a:solidFill>
                  <a:schemeClr val="accent2"/>
                </a:solidFill>
              </a:rPr>
            </a:br>
            <a:r>
              <a:rPr lang="en-US" dirty="0" smtClean="0">
                <a:solidFill>
                  <a:schemeClr val="accent2"/>
                </a:solidFill>
              </a:rPr>
              <a:t>(</a:t>
            </a:r>
            <a:r>
              <a:rPr lang="en-US" dirty="0">
                <a:solidFill>
                  <a:schemeClr val="accent2"/>
                </a:solidFill>
              </a:rPr>
              <a:t>cost packages) and the scheduling system (work packages</a:t>
            </a:r>
            <a:r>
              <a:rPr lang="en-US" dirty="0" smtClean="0">
                <a:solidFill>
                  <a:schemeClr val="accent2"/>
                </a:solidFill>
              </a:rPr>
              <a:t>)</a:t>
            </a: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06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 PM </a:t>
            </a:r>
            <a:r>
              <a:rPr lang="en-US" dirty="0"/>
              <a:t>issue</a:t>
            </a:r>
            <a:r>
              <a:rPr lang="en-US" sz="3000" dirty="0">
                <a:solidFill>
                  <a:schemeClr val="bg1">
                    <a:lumMod val="65000"/>
                  </a:schemeClr>
                </a:solidFill>
              </a:rPr>
              <a:t> (cont’d)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457200" y="3197412"/>
            <a:ext cx="8367058" cy="3054162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2800" dirty="0"/>
              <a:t>Technical </a:t>
            </a:r>
            <a:r>
              <a:rPr lang="en-US" sz="2800" dirty="0" smtClean="0"/>
              <a:t>Co-ord.</a:t>
            </a:r>
            <a:r>
              <a:rPr lang="en-US" sz="2400" dirty="0" smtClean="0">
                <a:solidFill>
                  <a:srgbClr val="729FCF"/>
                </a:solidFill>
              </a:rPr>
              <a:t> </a:t>
            </a:r>
            <a:r>
              <a:rPr lang="en-US" sz="2400" dirty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400" dirty="0" smtClean="0">
                <a:solidFill>
                  <a:srgbClr val="729FCF"/>
                </a:solidFill>
              </a:rPr>
              <a:t> </a:t>
            </a:r>
            <a:r>
              <a:rPr lang="en-US" sz="2800" i="1" dirty="0">
                <a:solidFill>
                  <a:srgbClr val="284579"/>
                </a:solidFill>
              </a:rPr>
              <a:t>“the project is behind </a:t>
            </a:r>
            <a:r>
              <a:rPr lang="en-US" sz="2800" i="1" dirty="0" smtClean="0">
                <a:solidFill>
                  <a:srgbClr val="284579"/>
                </a:solidFill>
              </a:rPr>
              <a:t>schedule”</a:t>
            </a:r>
            <a:endParaRPr lang="en-US" sz="2800" dirty="0"/>
          </a:p>
          <a:p>
            <a:pPr marL="0" indent="0">
              <a:spcBef>
                <a:spcPts val="1200"/>
              </a:spcBef>
              <a:buNone/>
            </a:pPr>
            <a:r>
              <a:rPr lang="en-US" sz="2800" dirty="0"/>
              <a:t>Project Administrator </a:t>
            </a:r>
            <a:r>
              <a:rPr lang="en-US" sz="2400" dirty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400" dirty="0" smtClean="0">
                <a:solidFill>
                  <a:srgbClr val="729FCF"/>
                </a:solidFill>
              </a:rPr>
              <a:t> </a:t>
            </a:r>
            <a:r>
              <a:rPr lang="en-US" sz="2800" i="1" dirty="0">
                <a:solidFill>
                  <a:srgbClr val="284579"/>
                </a:solidFill>
              </a:rPr>
              <a:t>“the project is under-running”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800" dirty="0"/>
              <a:t>The LHC Project Management Team was not in </a:t>
            </a:r>
            <a:r>
              <a:rPr lang="en-US" sz="2800" dirty="0" smtClean="0"/>
              <a:t>capacity</a:t>
            </a:r>
            <a:r>
              <a:rPr lang="en-US" sz="2800" dirty="0"/>
              <a:t> </a:t>
            </a:r>
            <a:r>
              <a:rPr lang="en-US" sz="2800" dirty="0" smtClean="0"/>
              <a:t>to </a:t>
            </a:r>
            <a:r>
              <a:rPr lang="en-US" sz="2800" dirty="0"/>
              <a:t>demonstrate that </a:t>
            </a:r>
            <a:r>
              <a:rPr lang="en-US" sz="2800" dirty="0">
                <a:solidFill>
                  <a:srgbClr val="284579"/>
                </a:solidFill>
              </a:rPr>
              <a:t>EAC &lt; TAB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800" dirty="0"/>
              <a:t>Member States asked CERN Management </a:t>
            </a:r>
            <a:r>
              <a:rPr lang="en-US" sz="2800" dirty="0" smtClean="0"/>
              <a:t>to </a:t>
            </a:r>
            <a:r>
              <a:rPr lang="en-US" sz="2800" dirty="0"/>
              <a:t>set up an appropriate </a:t>
            </a:r>
            <a:r>
              <a:rPr lang="en-US" sz="2800" dirty="0">
                <a:solidFill>
                  <a:srgbClr val="284579"/>
                </a:solidFill>
              </a:rPr>
              <a:t>Project Control System</a:t>
            </a:r>
          </a:p>
          <a:p>
            <a:pPr marL="0" indent="0">
              <a:spcBef>
                <a:spcPts val="1200"/>
              </a:spcBef>
              <a:buNone/>
            </a:pPr>
            <a:endParaRPr lang="en-US" sz="2800" dirty="0"/>
          </a:p>
        </p:txBody>
      </p:sp>
      <p:pic>
        <p:nvPicPr>
          <p:cNvPr id="9" name="Picture 8" descr="clapboard1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81" y="845832"/>
            <a:ext cx="647939" cy="860544"/>
          </a:xfrm>
          <a:prstGeom prst="rect">
            <a:avLst/>
          </a:prstGeom>
        </p:spPr>
      </p:pic>
      <p:pic>
        <p:nvPicPr>
          <p:cNvPr id="10" name="Picture 9" descr="finishflag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277" y="632096"/>
            <a:ext cx="1197388" cy="1197388"/>
          </a:xfrm>
          <a:prstGeom prst="rect">
            <a:avLst/>
          </a:prstGeom>
        </p:spPr>
      </p:pic>
      <p:pic>
        <p:nvPicPr>
          <p:cNvPr id="8" name="Picture 7" descr="LHCmasterschedu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300954"/>
            <a:ext cx="8367059" cy="176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29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101" y="2936291"/>
            <a:ext cx="3505200" cy="233058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222596" y="304592"/>
            <a:ext cx="1572460" cy="10541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5000"/>
              </a:lnSpc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accent1"/>
                </a:solidFill>
                <a:latin typeface="Helvetica Neue Light"/>
                <a:cs typeface="Helvetica Neue Light"/>
              </a:rPr>
              <a:t>It’s a detective </a:t>
            </a:r>
          </a:p>
          <a:p>
            <a:pPr algn="ctr">
              <a:lnSpc>
                <a:spcPct val="85000"/>
              </a:lnSpc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accent1"/>
                </a:solidFill>
                <a:latin typeface="Helvetica Neue Light"/>
                <a:cs typeface="Helvetica Neue Light"/>
              </a:rPr>
              <a:t>story about a </a:t>
            </a:r>
          </a:p>
          <a:p>
            <a:pPr algn="ctr">
              <a:lnSpc>
                <a:spcPct val="85000"/>
              </a:lnSpc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accent1"/>
                </a:solidFill>
                <a:latin typeface="Helvetica Neue Light"/>
                <a:cs typeface="Helvetica Neue Light"/>
              </a:rPr>
              <a:t>secret society </a:t>
            </a:r>
          </a:p>
          <a:p>
            <a:pPr algn="ctr">
              <a:lnSpc>
                <a:spcPct val="85000"/>
              </a:lnSpc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accent1"/>
                </a:solidFill>
                <a:latin typeface="Helvetica Neue Light"/>
                <a:cs typeface="Helvetica Neue Light"/>
              </a:rPr>
              <a:t>which…</a:t>
            </a:r>
            <a:endParaRPr lang="en-US" sz="2000" dirty="0">
              <a:solidFill>
                <a:schemeClr val="accent1"/>
              </a:solidFill>
              <a:latin typeface="Helvetica Neue Light"/>
              <a:cs typeface="Helvetica Neue Light"/>
            </a:endParaRPr>
          </a:p>
        </p:txBody>
      </p:sp>
      <p:pic>
        <p:nvPicPr>
          <p:cNvPr id="7" name="Picture 2" descr="angelsdemons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228" y="331372"/>
            <a:ext cx="3919440" cy="5929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00505" y="1622120"/>
            <a:ext cx="8763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4648200" y="1758308"/>
            <a:ext cx="3149193" cy="53091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85000"/>
              </a:lnSpc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accent1"/>
                </a:solidFill>
                <a:latin typeface="Helvetica Neue Light"/>
                <a:cs typeface="Helvetica Neue Light"/>
              </a:rPr>
              <a:t>… steals 1 </a:t>
            </a:r>
            <a:r>
              <a:rPr lang="en-US" sz="2000" dirty="0" err="1" smtClean="0">
                <a:solidFill>
                  <a:schemeClr val="accent1"/>
                </a:solidFill>
                <a:latin typeface="Helvetica Neue Light"/>
                <a:cs typeface="Helvetica Neue Light"/>
              </a:rPr>
              <a:t>g</a:t>
            </a:r>
            <a:r>
              <a:rPr lang="en-US" sz="2000" dirty="0" smtClean="0">
                <a:solidFill>
                  <a:schemeClr val="accent1"/>
                </a:solidFill>
                <a:latin typeface="Helvetica Neue Light"/>
                <a:cs typeface="Helvetica Neue Light"/>
              </a:rPr>
              <a:t> of antimatter</a:t>
            </a:r>
          </a:p>
          <a:p>
            <a:pPr algn="ctr">
              <a:lnSpc>
                <a:spcPct val="85000"/>
              </a:lnSpc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accent1"/>
                </a:solidFill>
                <a:latin typeface="Helvetica Neue Light"/>
                <a:cs typeface="Helvetica Neue Light"/>
              </a:rPr>
              <a:t>from a place called CERN…</a:t>
            </a:r>
            <a:endParaRPr lang="en-US" sz="2000" dirty="0">
              <a:solidFill>
                <a:schemeClr val="accent1"/>
              </a:solidFill>
              <a:latin typeface="Helvetica Neue Light"/>
              <a:cs typeface="Helvetica Neue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80564" y="2601851"/>
            <a:ext cx="3182275" cy="26930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5000"/>
              </a:lnSpc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accent1"/>
                </a:solidFill>
                <a:latin typeface="Helvetica Neue Light"/>
                <a:cs typeface="Helvetica Neue Light"/>
              </a:rPr>
              <a:t>… to blow up the Vatican …</a:t>
            </a:r>
            <a:endParaRPr lang="en-US" sz="2000" dirty="0">
              <a:solidFill>
                <a:schemeClr val="accent1"/>
              </a:solidFill>
              <a:latin typeface="Helvetica Neue Light"/>
              <a:cs typeface="Helvetica Neue Light"/>
            </a:endParaRPr>
          </a:p>
        </p:txBody>
      </p:sp>
      <p:pic>
        <p:nvPicPr>
          <p:cNvPr id="12" name="Picture 11" descr="illuminati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845" y="489359"/>
            <a:ext cx="2238142" cy="809541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584845" y="5423165"/>
            <a:ext cx="4210211" cy="5386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x-none" sz="3500" dirty="0" smtClean="0">
                <a:solidFill>
                  <a:srgbClr val="FF6600"/>
                </a:solidFill>
                <a:latin typeface="Helvetica Neue Light"/>
                <a:cs typeface="Helvetica Neue Light"/>
              </a:rPr>
              <a:t>Not a secret society!</a:t>
            </a:r>
            <a:endParaRPr lang="en-GB" sz="3500" dirty="0">
              <a:solidFill>
                <a:srgbClr val="FF6600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67570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Control 2.0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spcAft>
                <a:spcPts val="500"/>
              </a:spcAft>
              <a:buNone/>
            </a:pPr>
            <a:r>
              <a:rPr lang="en-US" sz="2800" dirty="0" smtClean="0"/>
              <a:t>Multi-level planning and scheduling</a:t>
            </a:r>
            <a:br>
              <a:rPr lang="en-US" sz="2800" dirty="0" smtClean="0"/>
            </a:br>
            <a:r>
              <a:rPr lang="en-US" sz="2800" dirty="0" smtClean="0"/>
              <a:t>3 levels </a:t>
            </a:r>
            <a:r>
              <a:rPr lang="en-US" sz="2000" dirty="0" smtClean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dirty="0" smtClean="0"/>
              <a:t> master, co-ordination and detailed</a:t>
            </a:r>
          </a:p>
          <a:p>
            <a:pPr marL="0" indent="0">
              <a:spcBef>
                <a:spcPts val="1200"/>
              </a:spcBef>
              <a:spcAft>
                <a:spcPts val="500"/>
              </a:spcAft>
              <a:buNone/>
            </a:pPr>
            <a:r>
              <a:rPr lang="en-US" sz="2800" dirty="0" smtClean="0"/>
              <a:t>Earned Value Management-based</a:t>
            </a:r>
          </a:p>
          <a:p>
            <a:pPr marL="0" indent="0">
              <a:spcBef>
                <a:spcPts val="1200"/>
              </a:spcBef>
              <a:spcAft>
                <a:spcPts val="500"/>
              </a:spcAft>
              <a:buNone/>
            </a:pPr>
            <a:r>
              <a:rPr lang="en-US" sz="2800" dirty="0" smtClean="0"/>
              <a:t>Interfaced </a:t>
            </a:r>
            <a:r>
              <a:rPr lang="en-US" sz="2800" dirty="0"/>
              <a:t>to </a:t>
            </a:r>
            <a:r>
              <a:rPr lang="en-US" sz="2800" dirty="0" smtClean="0"/>
              <a:t>accounting system </a:t>
            </a:r>
            <a:r>
              <a:rPr lang="en-US" sz="2000" dirty="0" smtClean="0">
                <a:sym typeface="Wingdings"/>
              </a:rPr>
              <a:t></a:t>
            </a:r>
            <a:r>
              <a:rPr lang="en-US" sz="2800" dirty="0" smtClean="0">
                <a:sym typeface="Wingdings"/>
              </a:rPr>
              <a:t> Actual Costs</a:t>
            </a:r>
            <a:endParaRPr lang="en-US" sz="2800" dirty="0"/>
          </a:p>
          <a:p>
            <a:pPr marL="0" indent="0">
              <a:spcBef>
                <a:spcPts val="1200"/>
              </a:spcBef>
              <a:spcAft>
                <a:spcPts val="500"/>
              </a:spcAft>
              <a:buNone/>
            </a:pPr>
            <a:r>
              <a:rPr lang="en-US" sz="2800" dirty="0"/>
              <a:t>I</a:t>
            </a:r>
            <a:r>
              <a:rPr lang="en-US" sz="2800" dirty="0" smtClean="0"/>
              <a:t>nterfaced to contract </a:t>
            </a:r>
            <a:r>
              <a:rPr lang="en-US" sz="2800" dirty="0"/>
              <a:t>management </a:t>
            </a:r>
            <a:r>
              <a:rPr lang="en-US" sz="2800" dirty="0" smtClean="0"/>
              <a:t>system</a:t>
            </a:r>
          </a:p>
          <a:p>
            <a:pPr marL="0" indent="0">
              <a:spcBef>
                <a:spcPts val="1200"/>
              </a:spcBef>
              <a:spcAft>
                <a:spcPts val="500"/>
              </a:spcAft>
              <a:buNone/>
            </a:pPr>
            <a:r>
              <a:rPr lang="en-US" sz="2800" dirty="0" smtClean="0"/>
              <a:t>Interfaced to human </a:t>
            </a:r>
            <a:r>
              <a:rPr lang="en-US" sz="2800"/>
              <a:t>resource </a:t>
            </a:r>
            <a:r>
              <a:rPr lang="en-US" sz="2800" smtClean="0"/>
              <a:t>management system</a:t>
            </a:r>
            <a:endParaRPr lang="en-US" sz="2800" dirty="0"/>
          </a:p>
          <a:p>
            <a:pPr marL="0" indent="0">
              <a:spcBef>
                <a:spcPts val="1200"/>
              </a:spcBef>
              <a:spcAft>
                <a:spcPts val="500"/>
              </a:spcAft>
              <a:buNone/>
            </a:pPr>
            <a:r>
              <a:rPr lang="en-US" sz="2800" dirty="0" smtClean="0"/>
              <a:t>In</a:t>
            </a:r>
            <a:r>
              <a:rPr lang="en-US" sz="2800" dirty="0"/>
              <a:t>-kind contributions</a:t>
            </a:r>
          </a:p>
          <a:p>
            <a:pPr marL="0" indent="0">
              <a:spcBef>
                <a:spcPts val="1200"/>
              </a:spcBef>
              <a:spcAft>
                <a:spcPts val="500"/>
              </a:spcAft>
              <a:buNone/>
            </a:pPr>
            <a:r>
              <a:rPr lang="en-US" sz="2800" b="1" dirty="0" smtClean="0">
                <a:latin typeface="Helvetica Neue"/>
                <a:cs typeface="Helvetica Neue"/>
              </a:rPr>
              <a:t>Collaborative</a:t>
            </a:r>
            <a:r>
              <a:rPr lang="en-US" sz="2800" dirty="0" smtClean="0"/>
              <a:t> and web-based </a:t>
            </a:r>
            <a:r>
              <a:rPr lang="en-US" sz="2000" dirty="0" smtClean="0">
                <a:sym typeface="Wingdings"/>
              </a:rPr>
              <a:t></a:t>
            </a:r>
            <a:r>
              <a:rPr lang="en-US" sz="2800" dirty="0" smtClean="0">
                <a:sym typeface="Wingdings"/>
              </a:rPr>
              <a:t> obvious!</a:t>
            </a:r>
            <a:endParaRPr lang="en-US" sz="2800" dirty="0" smtClean="0"/>
          </a:p>
          <a:p>
            <a:pPr marL="0" indent="0">
              <a:spcBef>
                <a:spcPts val="1200"/>
              </a:spcBef>
              <a:spcAft>
                <a:spcPts val="500"/>
              </a:spcAft>
              <a:buNone/>
            </a:pPr>
            <a:r>
              <a:rPr lang="en-US" sz="2800" b="1" dirty="0" smtClean="0">
                <a:latin typeface="Helvetica Neue"/>
                <a:cs typeface="Helvetica Neue"/>
              </a:rPr>
              <a:t>Lean</a:t>
            </a:r>
            <a:r>
              <a:rPr lang="en-US" sz="2800" dirty="0" smtClean="0"/>
              <a:t> </a:t>
            </a:r>
            <a:r>
              <a:rPr lang="en-US" sz="2000" dirty="0">
                <a:sym typeface="Wingdings"/>
              </a:rPr>
              <a:t></a:t>
            </a:r>
            <a:r>
              <a:rPr lang="en-US" sz="2800" dirty="0" smtClean="0">
                <a:sym typeface="Wingdings"/>
              </a:rPr>
              <a:t> planning + reporting by Project Engineers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51916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Control </a:t>
            </a:r>
            <a:r>
              <a:rPr lang="en-US" dirty="0" smtClean="0"/>
              <a:t>2.0 </a:t>
            </a:r>
            <a:r>
              <a:rPr lang="en-US" sz="3000" dirty="0" smtClean="0">
                <a:solidFill>
                  <a:schemeClr val="bg1">
                    <a:lumMod val="65000"/>
                  </a:schemeClr>
                </a:solidFill>
              </a:rPr>
              <a:t>(cont’d)</a:t>
            </a:r>
            <a:endParaRPr lang="en-US" sz="3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61963" y="1344800"/>
            <a:ext cx="8226425" cy="955675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3600" dirty="0" smtClean="0"/>
              <a:t>But how to get rid of the 90%-syndrome? </a:t>
            </a:r>
          </a:p>
          <a:p>
            <a:endParaRPr lang="en-US" dirty="0" smtClean="0"/>
          </a:p>
        </p:txBody>
      </p:sp>
      <p:grpSp>
        <p:nvGrpSpPr>
          <p:cNvPr id="34" name="Group 33"/>
          <p:cNvGrpSpPr/>
          <p:nvPr/>
        </p:nvGrpSpPr>
        <p:grpSpPr>
          <a:xfrm>
            <a:off x="2819400" y="2818237"/>
            <a:ext cx="6212397" cy="2211644"/>
            <a:chOff x="2234208" y="2276983"/>
            <a:chExt cx="6212397" cy="2211644"/>
          </a:xfrm>
          <a:effectLst/>
        </p:grpSpPr>
        <p:sp>
          <p:nvSpPr>
            <p:cNvPr id="35" name="Rounded Rectangle 34"/>
            <p:cNvSpPr/>
            <p:nvPr/>
          </p:nvSpPr>
          <p:spPr>
            <a:xfrm>
              <a:off x="2234208" y="2362200"/>
              <a:ext cx="5093911" cy="533400"/>
            </a:xfrm>
            <a:prstGeom prst="roundRect">
              <a:avLst/>
            </a:prstGeom>
            <a:solidFill>
              <a:schemeClr val="accent2">
                <a:alpha val="30000"/>
              </a:schemeClr>
            </a:solidFill>
            <a:ln>
              <a:solidFill>
                <a:srgbClr val="C0504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7056136" y="2276983"/>
              <a:ext cx="0" cy="968227"/>
            </a:xfrm>
            <a:prstGeom prst="line">
              <a:avLst/>
            </a:prstGeom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5763694" y="3245210"/>
              <a:ext cx="2682911" cy="1243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800" dirty="0" smtClean="0">
                  <a:solidFill>
                    <a:schemeClr val="accent2"/>
                  </a:solidFill>
                  <a:latin typeface="Helvetica Neue Light"/>
                  <a:cs typeface="Helvetica Neue Light"/>
                </a:rPr>
                <a:t>Activity</a:t>
              </a:r>
            </a:p>
            <a:p>
              <a:pPr algn="ctr">
                <a:lnSpc>
                  <a:spcPct val="80000"/>
                </a:lnSpc>
              </a:pPr>
              <a:r>
                <a:rPr lang="en-US" sz="2800" dirty="0" smtClean="0">
                  <a:solidFill>
                    <a:schemeClr val="accent2"/>
                  </a:solidFill>
                  <a:latin typeface="Helvetica Neue Light"/>
                  <a:cs typeface="Helvetica Neue Light"/>
                </a:rPr>
                <a:t>completed?</a:t>
              </a:r>
            </a:p>
            <a:p>
              <a:pPr algn="ctr">
                <a:lnSpc>
                  <a:spcPct val="80000"/>
                </a:lnSpc>
              </a:pPr>
              <a:r>
                <a:rPr lang="en-US" sz="2000" dirty="0" smtClean="0">
                  <a:solidFill>
                    <a:schemeClr val="accent2"/>
                  </a:solidFill>
                  <a:latin typeface="Helvetica Neue Light"/>
                  <a:cs typeface="Helvetica Neue Light"/>
                </a:rPr>
                <a:t>Progress still </a:t>
              </a:r>
              <a:r>
                <a:rPr lang="en-US" sz="3600" dirty="0" smtClean="0">
                  <a:solidFill>
                    <a:schemeClr val="accent2"/>
                  </a:solidFill>
                  <a:latin typeface="Helvetica Neue Black Condensed"/>
                  <a:cs typeface="Helvetica Neue Black Condensed"/>
                </a:rPr>
                <a:t>95</a:t>
              </a:r>
              <a:r>
                <a:rPr lang="en-US" sz="3600" dirty="0" smtClean="0">
                  <a:solidFill>
                    <a:schemeClr val="accent2"/>
                  </a:solidFill>
                  <a:latin typeface="Helvetica Neue Light"/>
                  <a:cs typeface="Helvetica Neue Light"/>
                </a:rPr>
                <a:t>%!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819400" y="2818237"/>
            <a:ext cx="5073381" cy="2211644"/>
            <a:chOff x="2819400" y="2276983"/>
            <a:chExt cx="5073381" cy="2211644"/>
          </a:xfrm>
          <a:effectLst/>
        </p:grpSpPr>
        <p:sp>
          <p:nvSpPr>
            <p:cNvPr id="7" name="Rounded Rectangle 6"/>
            <p:cNvSpPr/>
            <p:nvPr/>
          </p:nvSpPr>
          <p:spPr>
            <a:xfrm>
              <a:off x="2819400" y="2362200"/>
              <a:ext cx="4284818" cy="533400"/>
            </a:xfrm>
            <a:prstGeom prst="roundRect">
              <a:avLst/>
            </a:prstGeom>
            <a:solidFill>
              <a:srgbClr val="C0504D">
                <a:alpha val="30000"/>
              </a:srgb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6708776" y="2276983"/>
              <a:ext cx="0" cy="968227"/>
            </a:xfrm>
            <a:prstGeom prst="line">
              <a:avLst/>
            </a:prstGeom>
            <a:ln w="381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622796" y="3245210"/>
              <a:ext cx="2269985" cy="1243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800" dirty="0" smtClean="0">
                  <a:solidFill>
                    <a:schemeClr val="accent2"/>
                  </a:solidFill>
                  <a:latin typeface="Helvetica Neue Light"/>
                  <a:cs typeface="Helvetica Neue Light"/>
                </a:rPr>
                <a:t>Activity</a:t>
              </a:r>
            </a:p>
            <a:p>
              <a:pPr algn="ctr">
                <a:lnSpc>
                  <a:spcPct val="80000"/>
                </a:lnSpc>
              </a:pPr>
              <a:r>
                <a:rPr lang="en-US" sz="2800" dirty="0" smtClean="0">
                  <a:solidFill>
                    <a:schemeClr val="accent2"/>
                  </a:solidFill>
                  <a:latin typeface="Helvetica Neue Light"/>
                  <a:cs typeface="Helvetica Neue Light"/>
                </a:rPr>
                <a:t>completed?</a:t>
              </a:r>
            </a:p>
            <a:p>
              <a:pPr algn="ctr">
                <a:lnSpc>
                  <a:spcPct val="80000"/>
                </a:lnSpc>
              </a:pPr>
              <a:r>
                <a:rPr lang="en-US" sz="2000" dirty="0" smtClean="0">
                  <a:solidFill>
                    <a:schemeClr val="accent2"/>
                  </a:solidFill>
                  <a:latin typeface="Helvetica Neue Light"/>
                  <a:cs typeface="Helvetica Neue Light"/>
                </a:rPr>
                <a:t>Progress </a:t>
              </a:r>
              <a:r>
                <a:rPr lang="en-US" sz="3600" dirty="0" smtClean="0">
                  <a:solidFill>
                    <a:schemeClr val="accent2"/>
                  </a:solidFill>
                  <a:latin typeface="Helvetica Neue Black Condensed"/>
                  <a:cs typeface="Helvetica Neue Black Condensed"/>
                </a:rPr>
                <a:t>90</a:t>
              </a:r>
              <a:r>
                <a:rPr lang="en-US" sz="3600" dirty="0" smtClean="0">
                  <a:solidFill>
                    <a:schemeClr val="accent2"/>
                  </a:solidFill>
                  <a:latin typeface="Helvetica Neue Light"/>
                  <a:cs typeface="Helvetica Neue Light"/>
                </a:rPr>
                <a:t>%!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819400" y="2903454"/>
            <a:ext cx="3505200" cy="533400"/>
            <a:chOff x="2819400" y="3200763"/>
            <a:chExt cx="3505200" cy="533400"/>
          </a:xfrm>
          <a:effectLst/>
        </p:grpSpPr>
        <p:sp>
          <p:nvSpPr>
            <p:cNvPr id="10" name="Rounded Rectangle 9"/>
            <p:cNvSpPr/>
            <p:nvPr/>
          </p:nvSpPr>
          <p:spPr>
            <a:xfrm>
              <a:off x="2819400" y="3200763"/>
              <a:ext cx="3505200" cy="533400"/>
            </a:xfrm>
            <a:prstGeom prst="roundRect">
              <a:avLst/>
            </a:prstGeom>
            <a:gradFill>
              <a:gsLst>
                <a:gs pos="0">
                  <a:srgbClr val="102944"/>
                </a:gs>
                <a:gs pos="100000">
                  <a:srgbClr val="004B7D"/>
                </a:gs>
              </a:gsLst>
            </a:gradFill>
            <a:ln>
              <a:solidFill>
                <a:srgbClr val="10294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20905" y="3249716"/>
              <a:ext cx="29085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Helvetica Neue Light"/>
                  <a:cs typeface="Helvetica Neue Light"/>
                </a:rPr>
                <a:t>An activity of the project</a:t>
              </a:r>
              <a:endParaRPr lang="en-US" sz="2000" u="sng" dirty="0" smtClean="0">
                <a:solidFill>
                  <a:schemeClr val="bg1">
                    <a:lumMod val="95000"/>
                  </a:schemeClr>
                </a:solidFill>
                <a:latin typeface="Helvetica Neue Light"/>
                <a:cs typeface="Helvetica Neue Ligh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710889" y="2818237"/>
            <a:ext cx="1902039" cy="2190234"/>
            <a:chOff x="1710889" y="2276983"/>
            <a:chExt cx="1902039" cy="2190234"/>
          </a:xfrm>
          <a:effectLst/>
        </p:grpSpPr>
        <p:cxnSp>
          <p:nvCxnSpPr>
            <p:cNvPr id="13" name="Straight Connector 12"/>
            <p:cNvCxnSpPr/>
            <p:nvPr/>
          </p:nvCxnSpPr>
          <p:spPr>
            <a:xfrm>
              <a:off x="2670176" y="2276983"/>
              <a:ext cx="0" cy="936263"/>
            </a:xfrm>
            <a:prstGeom prst="line">
              <a:avLst/>
            </a:prstGeom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1710889" y="3223800"/>
              <a:ext cx="1902039" cy="1243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800" dirty="0" smtClean="0">
                  <a:solidFill>
                    <a:schemeClr val="accent1"/>
                  </a:solidFill>
                  <a:latin typeface="Helvetica Neue Light"/>
                  <a:cs typeface="Helvetica Neue Light"/>
                </a:rPr>
                <a:t>Activity</a:t>
              </a:r>
            </a:p>
            <a:p>
              <a:pPr algn="ctr">
                <a:lnSpc>
                  <a:spcPct val="80000"/>
                </a:lnSpc>
              </a:pPr>
              <a:r>
                <a:rPr lang="en-US" sz="2800" dirty="0" smtClean="0">
                  <a:solidFill>
                    <a:schemeClr val="accent1"/>
                  </a:solidFill>
                  <a:latin typeface="Helvetica Neue Light"/>
                  <a:cs typeface="Helvetica Neue Light"/>
                </a:rPr>
                <a:t>not started</a:t>
              </a:r>
            </a:p>
            <a:p>
              <a:pPr algn="ctr">
                <a:lnSpc>
                  <a:spcPct val="80000"/>
                </a:lnSpc>
              </a:pPr>
              <a:r>
                <a:rPr lang="en-US" sz="2000" dirty="0" smtClean="0">
                  <a:solidFill>
                    <a:schemeClr val="accent1"/>
                  </a:solidFill>
                  <a:latin typeface="Helvetica Neue Light"/>
                  <a:cs typeface="Helvetica Neue Light"/>
                </a:rPr>
                <a:t>Progress </a:t>
              </a:r>
              <a:r>
                <a:rPr lang="en-US" sz="3600" dirty="0" smtClean="0">
                  <a:solidFill>
                    <a:schemeClr val="accent1"/>
                  </a:solidFill>
                  <a:latin typeface="Helvetica Neue Black Condensed"/>
                  <a:cs typeface="Helvetica Neue Black Condensed"/>
                </a:rPr>
                <a:t>0</a:t>
              </a:r>
              <a:r>
                <a:rPr lang="en-US" sz="3600" dirty="0" smtClean="0">
                  <a:solidFill>
                    <a:schemeClr val="accent1"/>
                  </a:solidFill>
                  <a:latin typeface="Helvetica Neue Light"/>
                  <a:cs typeface="Helvetica Neue Light"/>
                </a:rPr>
                <a:t>%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469648" y="2818237"/>
            <a:ext cx="2158725" cy="2211644"/>
            <a:chOff x="1564648" y="2276983"/>
            <a:chExt cx="2158725" cy="2211644"/>
          </a:xfrm>
          <a:effectLst/>
        </p:grpSpPr>
        <p:cxnSp>
          <p:nvCxnSpPr>
            <p:cNvPr id="16" name="Straight Connector 15"/>
            <p:cNvCxnSpPr/>
            <p:nvPr/>
          </p:nvCxnSpPr>
          <p:spPr>
            <a:xfrm>
              <a:off x="2670176" y="2276983"/>
              <a:ext cx="0" cy="946817"/>
            </a:xfrm>
            <a:prstGeom prst="line">
              <a:avLst/>
            </a:prstGeom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1564648" y="3245210"/>
              <a:ext cx="2158725" cy="1243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800" dirty="0" smtClean="0">
                  <a:solidFill>
                    <a:schemeClr val="accent1"/>
                  </a:solidFill>
                  <a:latin typeface="Helvetica Neue Light"/>
                  <a:cs typeface="Helvetica Neue Light"/>
                </a:rPr>
                <a:t>Activity</a:t>
              </a:r>
            </a:p>
            <a:p>
              <a:pPr algn="ctr">
                <a:lnSpc>
                  <a:spcPct val="80000"/>
                </a:lnSpc>
              </a:pPr>
              <a:r>
                <a:rPr lang="en-US" sz="2800" dirty="0" smtClean="0">
                  <a:solidFill>
                    <a:schemeClr val="accent1"/>
                  </a:solidFill>
                  <a:latin typeface="Helvetica Neue Light"/>
                  <a:cs typeface="Helvetica Neue Light"/>
                </a:rPr>
                <a:t>half-way</a:t>
              </a:r>
            </a:p>
            <a:p>
              <a:pPr algn="ctr">
                <a:lnSpc>
                  <a:spcPct val="80000"/>
                </a:lnSpc>
              </a:pPr>
              <a:r>
                <a:rPr lang="en-US" sz="2000" dirty="0" smtClean="0">
                  <a:solidFill>
                    <a:schemeClr val="accent1"/>
                  </a:solidFill>
                  <a:latin typeface="Helvetica Neue Light"/>
                  <a:cs typeface="Helvetica Neue Light"/>
                </a:rPr>
                <a:t>Progress </a:t>
              </a:r>
              <a:r>
                <a:rPr lang="en-US" sz="3600" dirty="0" smtClean="0">
                  <a:solidFill>
                    <a:schemeClr val="accent1"/>
                  </a:solidFill>
                  <a:latin typeface="Helvetica Neue Black Condensed"/>
                  <a:cs typeface="Helvetica Neue Black Condensed"/>
                </a:rPr>
                <a:t>50</a:t>
              </a:r>
              <a:r>
                <a:rPr lang="en-US" sz="3600" dirty="0" smtClean="0">
                  <a:solidFill>
                    <a:schemeClr val="accent1"/>
                  </a:solidFill>
                  <a:latin typeface="Helvetica Neue Light"/>
                  <a:cs typeface="Helvetica Neue Light"/>
                </a:rPr>
                <a:t>%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945344" y="2818237"/>
            <a:ext cx="2158725" cy="2211644"/>
            <a:chOff x="1596257" y="2276983"/>
            <a:chExt cx="2158725" cy="2211644"/>
          </a:xfrm>
          <a:effectLst/>
        </p:grpSpPr>
        <p:cxnSp>
          <p:nvCxnSpPr>
            <p:cNvPr id="19" name="Straight Connector 18"/>
            <p:cNvCxnSpPr/>
            <p:nvPr/>
          </p:nvCxnSpPr>
          <p:spPr>
            <a:xfrm>
              <a:off x="2670176" y="2276983"/>
              <a:ext cx="0" cy="968227"/>
            </a:xfrm>
            <a:prstGeom prst="line">
              <a:avLst/>
            </a:prstGeom>
            <a:ln w="381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596257" y="3245210"/>
              <a:ext cx="2158725" cy="1243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800" dirty="0" smtClean="0">
                  <a:solidFill>
                    <a:schemeClr val="accent1"/>
                  </a:solidFill>
                  <a:latin typeface="Helvetica Neue Light"/>
                  <a:cs typeface="Helvetica Neue Light"/>
                </a:rPr>
                <a:t>Activity</a:t>
              </a:r>
            </a:p>
            <a:p>
              <a:pPr algn="ctr">
                <a:lnSpc>
                  <a:spcPct val="80000"/>
                </a:lnSpc>
              </a:pPr>
              <a:r>
                <a:rPr lang="en-US" sz="2800" dirty="0" smtClean="0">
                  <a:solidFill>
                    <a:schemeClr val="accent1"/>
                  </a:solidFill>
                  <a:latin typeface="Helvetica Neue Light"/>
                  <a:cs typeface="Helvetica Neue Light"/>
                </a:rPr>
                <a:t>almost done</a:t>
              </a:r>
            </a:p>
            <a:p>
              <a:pPr algn="ctr">
                <a:lnSpc>
                  <a:spcPct val="80000"/>
                </a:lnSpc>
              </a:pPr>
              <a:r>
                <a:rPr lang="en-US" sz="2000" dirty="0" smtClean="0">
                  <a:solidFill>
                    <a:schemeClr val="accent1"/>
                  </a:solidFill>
                  <a:latin typeface="Helvetica Neue Light"/>
                  <a:cs typeface="Helvetica Neue Light"/>
                </a:rPr>
                <a:t>Progress </a:t>
              </a:r>
              <a:r>
                <a:rPr lang="en-US" sz="3600" dirty="0" smtClean="0">
                  <a:solidFill>
                    <a:schemeClr val="accent1"/>
                  </a:solidFill>
                  <a:latin typeface="Helvetica Neue Black Condensed"/>
                  <a:cs typeface="Helvetica Neue Black Condensed"/>
                </a:rPr>
                <a:t>90</a:t>
              </a:r>
              <a:r>
                <a:rPr lang="en-US" sz="3600" dirty="0" smtClean="0">
                  <a:solidFill>
                    <a:schemeClr val="accent1"/>
                  </a:solidFill>
                  <a:latin typeface="Helvetica Neue Light"/>
                  <a:cs typeface="Helvetica Neue Light"/>
                </a:rPr>
                <a:t>%</a:t>
              </a:r>
            </a:p>
          </p:txBody>
        </p:sp>
      </p:grpSp>
      <p:sp>
        <p:nvSpPr>
          <p:cNvPr id="39" name="Rectangle 38"/>
          <p:cNvSpPr/>
          <p:nvPr/>
        </p:nvSpPr>
        <p:spPr>
          <a:xfrm>
            <a:off x="472422" y="5481265"/>
            <a:ext cx="8229600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x-none" sz="36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Deliverable-oriented PM System</a:t>
            </a:r>
            <a:endParaRPr lang="en-GB" sz="360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329937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Control 2.0 </a:t>
            </a:r>
            <a:r>
              <a:rPr lang="en-US" sz="3000" dirty="0">
                <a:solidFill>
                  <a:schemeClr val="bg1">
                    <a:lumMod val="65000"/>
                  </a:schemeClr>
                </a:solidFill>
              </a:rPr>
              <a:t>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US" sz="2800" b="1" dirty="0" smtClean="0"/>
              <a:t>Transparency</a:t>
            </a:r>
            <a:r>
              <a:rPr lang="en-US" sz="2800" dirty="0" smtClean="0"/>
              <a:t> </a:t>
            </a:r>
            <a:r>
              <a:rPr lang="en-US" sz="2800" dirty="0"/>
              <a:t>of </a:t>
            </a:r>
            <a:r>
              <a:rPr lang="en-US" sz="2800" dirty="0" smtClean="0"/>
              <a:t>the physical </a:t>
            </a:r>
            <a:r>
              <a:rPr lang="en-US" sz="2800" dirty="0"/>
              <a:t>progress </a:t>
            </a:r>
            <a:r>
              <a:rPr lang="en-US" sz="2800" dirty="0" smtClean="0"/>
              <a:t>reporting</a:t>
            </a:r>
            <a:br>
              <a:rPr lang="en-US" sz="2800" dirty="0" smtClean="0"/>
            </a:b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A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“</a:t>
            </a:r>
            <a:r>
              <a:rPr lang="en-US" sz="2400" i="1" dirty="0">
                <a:solidFill>
                  <a:schemeClr val="bg1">
                    <a:lumMod val="50000"/>
                  </a:schemeClr>
                </a:solidFill>
              </a:rPr>
              <a:t>10 </a:t>
            </a:r>
            <a:r>
              <a:rPr lang="en-US" sz="2400" i="1" dirty="0" smtClean="0">
                <a:solidFill>
                  <a:schemeClr val="bg1">
                    <a:lumMod val="50000"/>
                  </a:schemeClr>
                </a:solidFill>
              </a:rPr>
              <a:t>magnets out </a:t>
            </a:r>
            <a:r>
              <a:rPr lang="en-US" sz="2400" i="1" dirty="0">
                <a:solidFill>
                  <a:schemeClr val="bg1">
                    <a:lumMod val="50000"/>
                  </a:schemeClr>
                </a:solidFill>
              </a:rPr>
              <a:t>of 20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” physical progress statement</a:t>
            </a:r>
            <a:br>
              <a:rPr lang="en-US" sz="2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is more informative than a “50% complete” statement!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800" dirty="0"/>
              <a:t>Payment milestones of </a:t>
            </a:r>
            <a:r>
              <a:rPr lang="en-US" sz="2800" b="1" dirty="0"/>
              <a:t>result-oriented contracts </a:t>
            </a:r>
            <a:r>
              <a:rPr lang="en-US" sz="2800" dirty="0"/>
              <a:t>refer </a:t>
            </a:r>
            <a:r>
              <a:rPr lang="en-US" sz="2800" dirty="0" smtClean="0"/>
              <a:t>to </a:t>
            </a:r>
            <a:r>
              <a:rPr lang="en-US" sz="2800" dirty="0"/>
              <a:t>effective deliveries</a:t>
            </a:r>
            <a:br>
              <a:rPr lang="en-US" sz="2800" dirty="0"/>
            </a:br>
            <a:r>
              <a:rPr lang="en-US" sz="2400" i="1" dirty="0" smtClean="0">
                <a:solidFill>
                  <a:schemeClr val="bg1">
                    <a:lumMod val="50000"/>
                  </a:schemeClr>
                </a:solidFill>
              </a:rPr>
              <a:t>Finish </a:t>
            </a:r>
            <a:r>
              <a:rPr lang="en-US" sz="2400" i="1" dirty="0">
                <a:solidFill>
                  <a:schemeClr val="bg1">
                    <a:lumMod val="50000"/>
                  </a:schemeClr>
                </a:solidFill>
              </a:rPr>
              <a:t>dates of contract activities are always known!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800" dirty="0" smtClean="0"/>
              <a:t>Finally</a:t>
            </a:r>
            <a:r>
              <a:rPr lang="en-US" sz="2800" dirty="0"/>
              <a:t>, </a:t>
            </a:r>
            <a:r>
              <a:rPr lang="en-US" sz="2800" dirty="0" smtClean="0"/>
              <a:t>a </a:t>
            </a:r>
            <a:r>
              <a:rPr lang="en-US" sz="2800" dirty="0"/>
              <a:t>trend in project management practices </a:t>
            </a:r>
            <a:br>
              <a:rPr lang="en-US" sz="2800" dirty="0"/>
            </a:br>
            <a:r>
              <a:rPr lang="en-US" sz="2400" dirty="0">
                <a:solidFill>
                  <a:srgbClr val="729FCF"/>
                </a:solidFill>
              </a:rPr>
              <a:t>(ref. </a:t>
            </a:r>
            <a:r>
              <a:rPr lang="en-US" sz="2400" dirty="0" smtClean="0">
                <a:solidFill>
                  <a:srgbClr val="729FCF"/>
                </a:solidFill>
              </a:rPr>
              <a:t>Patrick A</a:t>
            </a:r>
            <a:r>
              <a:rPr lang="en-US" sz="2400" dirty="0">
                <a:solidFill>
                  <a:srgbClr val="729FCF"/>
                </a:solidFill>
              </a:rPr>
              <a:t>. Howard. </a:t>
            </a:r>
            <a:r>
              <a:rPr lang="en-US" sz="2400" i="1" dirty="0">
                <a:solidFill>
                  <a:srgbClr val="729FCF"/>
                </a:solidFill>
              </a:rPr>
              <a:t>Deliverable-oriented project management</a:t>
            </a:r>
            <a:r>
              <a:rPr lang="en-US" sz="2400" dirty="0">
                <a:solidFill>
                  <a:srgbClr val="729FCF"/>
                </a:solidFill>
              </a:rPr>
              <a:t>. ProjectWorld’98 Proceedings, 1998)</a:t>
            </a:r>
          </a:p>
          <a:p>
            <a:pPr marL="0" indent="0">
              <a:spcBef>
                <a:spcPts val="1800"/>
              </a:spcBef>
              <a:buNone/>
            </a:pPr>
            <a:endParaRPr lang="en-US" sz="2800" dirty="0" smtClean="0"/>
          </a:p>
          <a:p>
            <a:pPr marL="0" indent="0">
              <a:spcBef>
                <a:spcPts val="1800"/>
              </a:spcBef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0882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Control 2.0 </a:t>
            </a:r>
            <a:r>
              <a:rPr lang="en-US" sz="3000" dirty="0">
                <a:solidFill>
                  <a:schemeClr val="bg1">
                    <a:lumMod val="65000"/>
                  </a:schemeClr>
                </a:solidFill>
              </a:rPr>
              <a:t>(cont’d)</a:t>
            </a:r>
            <a:endParaRPr lang="en-US" spc="-100" dirty="0"/>
          </a:p>
        </p:txBody>
      </p:sp>
      <p:pic>
        <p:nvPicPr>
          <p:cNvPr id="8" name="Picture 7" descr="do-evm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600200"/>
            <a:ext cx="6852133" cy="3642482"/>
          </a:xfrm>
          <a:prstGeom prst="rect">
            <a:avLst/>
          </a:prstGeom>
        </p:spPr>
      </p:pic>
      <p:pic>
        <p:nvPicPr>
          <p:cNvPr id="10" name="Picture 9" descr="do-evm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600200"/>
            <a:ext cx="6852133" cy="4541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26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Control 2.0 </a:t>
            </a:r>
            <a:r>
              <a:rPr lang="en-US" sz="3000" dirty="0">
                <a:solidFill>
                  <a:schemeClr val="bg1">
                    <a:lumMod val="65000"/>
                  </a:schemeClr>
                </a:solidFill>
              </a:rPr>
              <a:t>(cont’d)</a:t>
            </a:r>
            <a:endParaRPr lang="en-US" spc="-1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457200" y="2061882"/>
            <a:ext cx="8226425" cy="418969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4 types of activities</a:t>
            </a:r>
          </a:p>
        </p:txBody>
      </p:sp>
      <p:pic>
        <p:nvPicPr>
          <p:cNvPr id="11" name="Picture 10" descr="do-evm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404"/>
            <a:ext cx="8229875" cy="36577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Picture 11" descr="do-evm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1626">
            <a:off x="908065" y="1937172"/>
            <a:ext cx="8229875" cy="36577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 descr="do-evm0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2095">
            <a:off x="665172" y="2349497"/>
            <a:ext cx="8229875" cy="36577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13" descr="do-evm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3818">
            <a:off x="567469" y="2682652"/>
            <a:ext cx="8229875" cy="36577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2785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-107" charset="-128"/>
              </a:rPr>
              <a:t>LHC Project EVMS  </a:t>
            </a:r>
            <a:r>
              <a:rPr lang="en-US" dirty="0" smtClean="0">
                <a:solidFill>
                  <a:srgbClr val="BFBFBF"/>
                </a:solidFill>
                <a:ea typeface="ＭＳ Ｐゴシック" pitchFamily="-107" charset="-128"/>
              </a:rPr>
              <a:t>|</a:t>
            </a:r>
            <a:r>
              <a:rPr lang="en-US" dirty="0" smtClean="0">
                <a:ea typeface="ＭＳ Ｐゴシック" pitchFamily="-107" charset="-128"/>
              </a:rPr>
              <a:t>  </a:t>
            </a:r>
            <a:r>
              <a:rPr lang="en-US" i="1" dirty="0" smtClean="0">
                <a:ea typeface="ＭＳ Ｐゴシック" pitchFamily="-107" charset="-128"/>
              </a:rPr>
              <a:t>Weak points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072621"/>
            <a:ext cx="8567271" cy="5178953"/>
          </a:xfrm>
        </p:spPr>
        <p:txBody>
          <a:bodyPr>
            <a:noAutofit/>
          </a:bodyPr>
          <a:lstStyle/>
          <a:p>
            <a:pPr marL="0" indent="0">
              <a:spcBef>
                <a:spcPts val="2400"/>
              </a:spcBef>
              <a:buNone/>
            </a:pPr>
            <a:r>
              <a:rPr lang="en-US" sz="2800" dirty="0" smtClean="0"/>
              <a:t>Introduced while AC = CHF 1 billion!!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800" dirty="0" smtClean="0"/>
              <a:t>Granularity between contract breakdown structure,</a:t>
            </a:r>
            <a:br>
              <a:rPr lang="en-US" sz="2800" dirty="0" smtClean="0"/>
            </a:br>
            <a:r>
              <a:rPr lang="en-US" sz="2800" dirty="0" smtClean="0"/>
              <a:t>co-ordination schedule, codes of accounts…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800" dirty="0"/>
              <a:t>T</a:t>
            </a:r>
            <a:r>
              <a:rPr lang="en-US" sz="2800" dirty="0" smtClean="0"/>
              <a:t>oo many activities </a:t>
            </a:r>
            <a:r>
              <a:rPr lang="en-US" sz="2400" dirty="0" smtClean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dirty="0" smtClean="0">
                <a:sym typeface="Wingdings"/>
              </a:rPr>
              <a:t> </a:t>
            </a:r>
            <a:r>
              <a:rPr lang="en-US" sz="2800" dirty="0" smtClean="0"/>
              <a:t>12’000+ activities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800" dirty="0" smtClean="0"/>
              <a:t>Varying granularity of activities:</a:t>
            </a:r>
            <a:br>
              <a:rPr lang="en-US" sz="2800" dirty="0" smtClean="0"/>
            </a:br>
            <a:r>
              <a:rPr lang="en-US" sz="2800" dirty="0" smtClean="0"/>
              <a:t>  from a few </a:t>
            </a:r>
            <a:r>
              <a:rPr lang="en-US" sz="2800" dirty="0" err="1" smtClean="0"/>
              <a:t>kCHF</a:t>
            </a:r>
            <a:r>
              <a:rPr lang="en-US" sz="2800" dirty="0" smtClean="0"/>
              <a:t> to several MCHF</a:t>
            </a:r>
            <a:br>
              <a:rPr lang="en-US" sz="2800" dirty="0" smtClean="0"/>
            </a:br>
            <a:r>
              <a:rPr lang="en-US" sz="2800" dirty="0" smtClean="0"/>
              <a:t>  from a few weeks to several months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800" dirty="0" smtClean="0"/>
              <a:t>Project Engineers planned too optimistically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800" dirty="0" smtClean="0"/>
              <a:t>Weak integration with schedule networks</a:t>
            </a:r>
          </a:p>
        </p:txBody>
      </p:sp>
    </p:spTree>
    <p:extLst>
      <p:ext uri="{BB962C8B-B14F-4D97-AF65-F5344CB8AC3E}">
        <p14:creationId xmlns:p14="http://schemas.microsoft.com/office/powerpoint/2010/main" val="377251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-107" charset="-128"/>
              </a:rPr>
              <a:t>LHC Project EVMS  </a:t>
            </a:r>
            <a:r>
              <a:rPr lang="en-US" dirty="0" smtClean="0">
                <a:solidFill>
                  <a:srgbClr val="BFBFBF"/>
                </a:solidFill>
                <a:ea typeface="ＭＳ Ｐゴシック" pitchFamily="-107" charset="-128"/>
              </a:rPr>
              <a:t>|</a:t>
            </a:r>
            <a:r>
              <a:rPr lang="en-US" dirty="0" smtClean="0">
                <a:ea typeface="ＭＳ Ｐゴシック" pitchFamily="-107" charset="-128"/>
              </a:rPr>
              <a:t>  </a:t>
            </a:r>
            <a:r>
              <a:rPr lang="en-US" i="1" dirty="0" smtClean="0">
                <a:ea typeface="ＭＳ Ｐゴシック" pitchFamily="-107" charset="-128"/>
              </a:rPr>
              <a:t>Lessons learned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2400"/>
              </a:spcBef>
              <a:buNone/>
            </a:pPr>
            <a:r>
              <a:rPr lang="en-US" sz="2800" dirty="0" smtClean="0"/>
              <a:t>No. of planned activities </a:t>
            </a:r>
            <a:r>
              <a:rPr lang="en-US" sz="3600" dirty="0" smtClean="0"/>
              <a:t>&lt; 500</a:t>
            </a:r>
            <a:br>
              <a:rPr lang="en-US" sz="3600" dirty="0" smtClean="0"/>
            </a:br>
            <a:r>
              <a:rPr lang="en-US" sz="2800" dirty="0" smtClean="0"/>
              <a:t>Work </a:t>
            </a:r>
            <a:r>
              <a:rPr lang="en-US" sz="2800" dirty="0"/>
              <a:t>Package vs. Planned Package features</a:t>
            </a:r>
            <a:endParaRPr lang="en-US" sz="2800" dirty="0" smtClean="0"/>
          </a:p>
          <a:p>
            <a:pPr marL="0" indent="0">
              <a:spcBef>
                <a:spcPts val="2400"/>
              </a:spcBef>
              <a:buNone/>
            </a:pPr>
            <a:r>
              <a:rPr lang="en-US" sz="2800" dirty="0" smtClean="0"/>
              <a:t>Constrain the size of the activities so that:</a:t>
            </a:r>
          </a:p>
          <a:p>
            <a:pPr marL="231775" lvl="1" indent="0">
              <a:spcBef>
                <a:spcPts val="2400"/>
              </a:spcBef>
              <a:buNone/>
            </a:pPr>
            <a:r>
              <a:rPr lang="en-US" sz="2800" spc="-20" dirty="0" smtClean="0"/>
              <a:t>80% of the activities in range 0.2% – 2% BAC</a:t>
            </a:r>
          </a:p>
          <a:p>
            <a:pPr marL="231775" lvl="1" indent="0">
              <a:spcBef>
                <a:spcPts val="2400"/>
              </a:spcBef>
              <a:buNone/>
            </a:pPr>
            <a:r>
              <a:rPr lang="en-US" sz="2800" spc="-20" dirty="0" smtClean="0"/>
              <a:t>Duration &lt; 10% project duration and 3 months</a:t>
            </a:r>
          </a:p>
          <a:p>
            <a:pPr marL="231775" lvl="1" indent="0">
              <a:spcBef>
                <a:spcPts val="2400"/>
              </a:spcBef>
              <a:buNone/>
            </a:pPr>
            <a:r>
              <a:rPr lang="en-US" sz="2800" spc="-20" dirty="0"/>
              <a:t>N</a:t>
            </a:r>
            <a:r>
              <a:rPr lang="en-US" sz="2800" spc="-20" dirty="0" smtClean="0"/>
              <a:t>o. of level-of-effort activities in range 1 – 1%</a:t>
            </a:r>
            <a:endParaRPr lang="en-US" sz="2800" spc="-20" dirty="0"/>
          </a:p>
          <a:p>
            <a:pPr marL="231775" lvl="1" indent="0">
              <a:spcBef>
                <a:spcPts val="2400"/>
              </a:spcBef>
              <a:buNone/>
            </a:pPr>
            <a:r>
              <a:rPr lang="en-US" sz="2800" spc="-20" dirty="0" smtClean="0"/>
              <a:t>Unambiguous responsibility</a:t>
            </a:r>
            <a:r>
              <a:rPr lang="en-US" sz="2800" dirty="0"/>
              <a:t> </a:t>
            </a:r>
            <a:r>
              <a:rPr lang="en-US" sz="2400" dirty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dirty="0">
                <a:sym typeface="Wingdings"/>
              </a:rPr>
              <a:t> </a:t>
            </a:r>
            <a:r>
              <a:rPr lang="en-US" sz="2800" spc="-20" dirty="0" smtClean="0"/>
              <a:t>only one per activity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800" dirty="0"/>
              <a:t>Systematics in breaking down to ease taking </a:t>
            </a:r>
            <a:r>
              <a:rPr lang="en-US" sz="2800" dirty="0" smtClean="0"/>
              <a:t>over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4432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-107" charset="-128"/>
              </a:rPr>
              <a:t>LHC Project EVMS  </a:t>
            </a:r>
            <a:r>
              <a:rPr lang="en-US" dirty="0" smtClean="0">
                <a:solidFill>
                  <a:srgbClr val="BFBFBF"/>
                </a:solidFill>
                <a:ea typeface="ＭＳ Ｐゴシック" pitchFamily="-107" charset="-128"/>
              </a:rPr>
              <a:t>|</a:t>
            </a:r>
            <a:r>
              <a:rPr lang="en-US" dirty="0" smtClean="0">
                <a:ea typeface="ＭＳ Ｐゴシック" pitchFamily="-107" charset="-128"/>
              </a:rPr>
              <a:t>  </a:t>
            </a:r>
            <a:r>
              <a:rPr lang="en-US" i="1" dirty="0" smtClean="0">
                <a:ea typeface="ＭＳ Ｐゴシック" pitchFamily="-107" charset="-128"/>
              </a:rPr>
              <a:t>Strong points</a:t>
            </a:r>
            <a:endParaRPr lang="en-US" sz="2400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spcAft>
                <a:spcPts val="500"/>
              </a:spcAft>
              <a:buNone/>
            </a:pPr>
            <a:r>
              <a:rPr lang="en-US" sz="2800" spc="-20" dirty="0"/>
              <a:t>Deliverable-</a:t>
            </a:r>
            <a:r>
              <a:rPr lang="en-US" sz="2800" spc="-20" dirty="0" smtClean="0"/>
              <a:t>orientation </a:t>
            </a:r>
            <a:r>
              <a:rPr lang="en-US" sz="2400" spc="-20" dirty="0" smtClean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spc="-20" dirty="0" smtClean="0">
                <a:sym typeface="Wingdings"/>
              </a:rPr>
              <a:t> collaborative framework</a:t>
            </a:r>
            <a:endParaRPr lang="en-US" sz="2800" spc="-20" dirty="0"/>
          </a:p>
          <a:p>
            <a:pPr marL="0" indent="0">
              <a:spcAft>
                <a:spcPts val="500"/>
              </a:spcAft>
              <a:buNone/>
            </a:pPr>
            <a:r>
              <a:rPr lang="en-US" sz="2800" dirty="0"/>
              <a:t>Strong Project Leader support </a:t>
            </a:r>
            <a:r>
              <a:rPr lang="en-US" sz="2400" dirty="0" smtClean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dirty="0" smtClean="0">
                <a:sym typeface="Wingdings"/>
              </a:rPr>
              <a:t> </a:t>
            </a:r>
            <a:r>
              <a:rPr lang="en-US" sz="2800" dirty="0" smtClean="0"/>
              <a:t>essential!</a:t>
            </a:r>
            <a:endParaRPr lang="en-US" sz="2800" dirty="0"/>
          </a:p>
          <a:p>
            <a:pPr marL="0" indent="0">
              <a:spcAft>
                <a:spcPts val="500"/>
              </a:spcAft>
              <a:buNone/>
            </a:pPr>
            <a:r>
              <a:rPr lang="en-US" sz="2800" dirty="0" smtClean="0"/>
              <a:t>Microsoft</a:t>
            </a:r>
            <a:r>
              <a:rPr lang="en-US" sz="2800" baseline="30000" dirty="0" smtClean="0"/>
              <a:t>®</a:t>
            </a:r>
            <a:r>
              <a:rPr lang="en-US" sz="2800" dirty="0" smtClean="0"/>
              <a:t> Excel</a:t>
            </a:r>
            <a:r>
              <a:rPr lang="en-US" sz="2800" baseline="30000" dirty="0" smtClean="0"/>
              <a:t>®</a:t>
            </a:r>
            <a:r>
              <a:rPr lang="en-US" sz="2800" dirty="0" smtClean="0"/>
              <a:t> sheets to interact with DBs</a:t>
            </a:r>
          </a:p>
          <a:p>
            <a:pPr marL="0" indent="0">
              <a:spcAft>
                <a:spcPts val="500"/>
              </a:spcAft>
              <a:buNone/>
            </a:pPr>
            <a:r>
              <a:rPr lang="en-US" sz="2800" dirty="0" smtClean="0"/>
              <a:t>Strongly integrated with corporate databases</a:t>
            </a:r>
          </a:p>
          <a:p>
            <a:pPr marL="0" indent="0">
              <a:spcAft>
                <a:spcPts val="500"/>
              </a:spcAft>
              <a:buNone/>
            </a:pPr>
            <a:r>
              <a:rPr lang="en-US" sz="2800" dirty="0" smtClean="0"/>
              <a:t>Planned (baseline) vs. expected (trend) figures</a:t>
            </a:r>
          </a:p>
          <a:p>
            <a:pPr marL="0" indent="0">
              <a:spcAft>
                <a:spcPts val="500"/>
              </a:spcAft>
              <a:buNone/>
            </a:pPr>
            <a:r>
              <a:rPr lang="en-US" sz="2800" dirty="0" smtClean="0"/>
              <a:t>“AC = EV rule” for in-kind contributions</a:t>
            </a:r>
          </a:p>
          <a:p>
            <a:pPr marL="0" indent="0">
              <a:spcAft>
                <a:spcPts val="500"/>
              </a:spcAft>
              <a:buNone/>
            </a:pPr>
            <a:r>
              <a:rPr lang="en-US" sz="2800" dirty="0" smtClean="0"/>
              <a:t>One repository of activities for all groups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(eliminate overlap, detect holes…)</a:t>
            </a:r>
          </a:p>
          <a:p>
            <a:pPr marL="0" indent="0">
              <a:spcAft>
                <a:spcPts val="500"/>
              </a:spcAft>
              <a:buNone/>
            </a:pPr>
            <a:r>
              <a:rPr lang="en-US" sz="2800" dirty="0" smtClean="0"/>
              <a:t>Contributed </a:t>
            </a:r>
            <a:r>
              <a:rPr lang="en-US" sz="2800" dirty="0"/>
              <a:t>to cost consciousness at all levels</a:t>
            </a:r>
          </a:p>
          <a:p>
            <a:pPr marL="0" indent="0">
              <a:spcAft>
                <a:spcPts val="500"/>
              </a:spcAft>
              <a:buNone/>
            </a:pPr>
            <a:r>
              <a:rPr lang="en-US" sz="2800" dirty="0" smtClean="0"/>
              <a:t>Regain </a:t>
            </a:r>
            <a:r>
              <a:rPr lang="en-US" sz="2800" dirty="0"/>
              <a:t>confidence of CERN’s Member States</a:t>
            </a:r>
          </a:p>
          <a:p>
            <a:pPr marL="0" indent="0">
              <a:spcAft>
                <a:spcPts val="500"/>
              </a:spcAft>
              <a:buNone/>
            </a:pPr>
            <a:endParaRPr lang="en-US" sz="2800" dirty="0" smtClean="0"/>
          </a:p>
        </p:txBody>
      </p:sp>
      <p:pic>
        <p:nvPicPr>
          <p:cNvPr id="6" name="Picture 5" descr="happ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6657" y="5675208"/>
            <a:ext cx="862752" cy="8627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700" y="0"/>
            <a:ext cx="505185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8910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1500"/>
              </a:spcAft>
              <a:buNone/>
            </a:pPr>
            <a:r>
              <a:rPr lang="en-US" sz="2800" dirty="0" smtClean="0"/>
              <a:t>Embed </a:t>
            </a:r>
            <a:r>
              <a:rPr lang="en-US" sz="2800" dirty="0"/>
              <a:t>a </a:t>
            </a:r>
            <a:r>
              <a:rPr lang="en-US" sz="2800" b="1" dirty="0" smtClean="0"/>
              <a:t>resource-constrained critical path </a:t>
            </a:r>
            <a:r>
              <a:rPr lang="en-US" sz="2800" dirty="0" smtClean="0"/>
              <a:t>engine</a:t>
            </a:r>
          </a:p>
          <a:p>
            <a:pPr marL="0" indent="0">
              <a:spcAft>
                <a:spcPts val="1500"/>
              </a:spcAft>
              <a:buNone/>
            </a:pPr>
            <a:r>
              <a:rPr lang="en-US" sz="2800" dirty="0" smtClean="0"/>
              <a:t>Embed </a:t>
            </a:r>
            <a:r>
              <a:rPr lang="en-US" sz="2800" b="1" dirty="0" smtClean="0"/>
              <a:t>repetitive </a:t>
            </a:r>
            <a:r>
              <a:rPr lang="en-US" sz="2800" b="1" dirty="0"/>
              <a:t>&amp; </a:t>
            </a:r>
            <a:r>
              <a:rPr lang="en-US" sz="2800" b="1" dirty="0" smtClean="0"/>
              <a:t>linear scheduling methods </a:t>
            </a:r>
            <a:r>
              <a:rPr lang="en-US" sz="2800" dirty="0" smtClean="0"/>
              <a:t>functionalities</a:t>
            </a:r>
          </a:p>
          <a:p>
            <a:pPr marL="0" indent="0">
              <a:spcAft>
                <a:spcPts val="1500"/>
              </a:spcAft>
              <a:buNone/>
            </a:pPr>
            <a:r>
              <a:rPr lang="en-US" sz="2800" dirty="0" smtClean="0"/>
              <a:t>Manage better the </a:t>
            </a:r>
            <a:r>
              <a:rPr lang="en-US" sz="2800" b="1" dirty="0"/>
              <a:t>Project Management Reserve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>in </a:t>
            </a:r>
            <a:r>
              <a:rPr lang="en-US" sz="2800" dirty="0"/>
              <a:t>synchronization with </a:t>
            </a:r>
            <a:r>
              <a:rPr lang="en-US" sz="2800" b="1" dirty="0"/>
              <a:t>change </a:t>
            </a:r>
            <a:r>
              <a:rPr lang="en-US" sz="2800" b="1" dirty="0" smtClean="0"/>
              <a:t>records</a:t>
            </a:r>
            <a:endParaRPr lang="en-US" sz="2800" dirty="0"/>
          </a:p>
          <a:p>
            <a:pPr marL="0" indent="0">
              <a:spcAft>
                <a:spcPts val="1500"/>
              </a:spcAft>
              <a:buNone/>
            </a:pPr>
            <a:endParaRPr lang="en-US" sz="2800" dirty="0"/>
          </a:p>
          <a:p>
            <a:pPr marL="0" indent="0">
              <a:spcAft>
                <a:spcPts val="1500"/>
              </a:spcAft>
              <a:buNone/>
            </a:pPr>
            <a:endParaRPr lang="en-US" sz="2800" dirty="0"/>
          </a:p>
          <a:p>
            <a:pPr marL="0" indent="0">
              <a:spcAft>
                <a:spcPts val="1500"/>
              </a:spcAft>
              <a:buNone/>
            </a:pPr>
            <a:endParaRPr lang="en-US" sz="2800" dirty="0"/>
          </a:p>
        </p:txBody>
      </p:sp>
      <p:pic>
        <p:nvPicPr>
          <p:cNvPr id="7" name="Picture 6" descr="0507027_01-A4-at-144-dp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7653">
            <a:off x="-69703" y="2028788"/>
            <a:ext cx="6400800" cy="42843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 descr="0606017_01-A4-at-144-dp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0891">
            <a:off x="684695" y="790463"/>
            <a:ext cx="6400800" cy="4284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Picture 8" descr="do-evm0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" y="673100"/>
            <a:ext cx="6400800" cy="4267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10" descr="0401031_01-A4-at-144-dpi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133">
            <a:off x="2729432" y="740173"/>
            <a:ext cx="6400800" cy="42566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Picture 11" descr="0904053_09-A4-at-144-dpi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735" y="1214841"/>
            <a:ext cx="6400800" cy="42605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 descr="0703001_01-A4-at-144-dpi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7310">
            <a:off x="2736874" y="1097206"/>
            <a:ext cx="6400800" cy="43160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13" descr="do-evm09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7083">
            <a:off x="2542358" y="1725899"/>
            <a:ext cx="6400800" cy="4267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1345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gure0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743" y="2356296"/>
            <a:ext cx="5953071" cy="2408917"/>
          </a:xfrm>
          <a:prstGeom prst="rect">
            <a:avLst/>
          </a:prstGeom>
        </p:spPr>
      </p:pic>
      <p:pic>
        <p:nvPicPr>
          <p:cNvPr id="5" name="Picture 4" descr="Figure03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6465" y="4433495"/>
            <a:ext cx="5171471" cy="1901488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r>
              <a:rPr lang="en-US" dirty="0" smtClean="0"/>
              <a:t>Repetitive</a:t>
            </a:r>
            <a:br>
              <a:rPr lang="en-US" dirty="0" smtClean="0"/>
            </a:br>
            <a:r>
              <a:rPr lang="en-US" dirty="0" smtClean="0"/>
              <a:t>scheduling</a:t>
            </a:r>
            <a:endParaRPr lang="en-US" dirty="0"/>
          </a:p>
        </p:txBody>
      </p:sp>
      <p:pic>
        <p:nvPicPr>
          <p:cNvPr id="7" name="Picture 1" descr="lhc_cryodipole.jp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93234">
            <a:off x="5073040" y="109000"/>
            <a:ext cx="4116402" cy="2879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187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8112125" algn="r"/>
              </a:tabLst>
            </a:pPr>
            <a:r>
              <a:rPr lang="en-US" dirty="0" smtClean="0">
                <a:solidFill>
                  <a:schemeClr val="accent1"/>
                </a:solidFill>
              </a:rPr>
              <a:t>What means “CERN”?	1952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59083" y="1283427"/>
            <a:ext cx="2299439" cy="273921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600" kern="0" dirty="0" err="1">
                <a:solidFill>
                  <a:schemeClr val="accent4"/>
                </a:solidFill>
                <a:latin typeface="Helvetica Neue Light"/>
                <a:cs typeface="Helvetica Neue Light"/>
              </a:rPr>
              <a:t>European</a:t>
            </a:r>
            <a:endParaRPr lang="en-GB" sz="3600" kern="0" dirty="0">
              <a:solidFill>
                <a:schemeClr val="accent4"/>
              </a:solidFill>
              <a:latin typeface="Helvetica Neue Light"/>
              <a:cs typeface="Helvetica Neue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kern="0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>Council</a:t>
            </a:r>
            <a:r>
              <a:rPr lang="en-GB" sz="2800" kern="0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/>
            </a:r>
            <a:br>
              <a:rPr lang="en-GB" sz="2800" kern="0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</a:br>
            <a:r>
              <a:rPr lang="en-GB" sz="2800" kern="0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>     for</a:t>
            </a:r>
            <a:endParaRPr lang="en-GB" sz="2800" kern="0" dirty="0">
              <a:solidFill>
                <a:schemeClr val="accent4"/>
              </a:solidFill>
              <a:latin typeface="Helvetica Neue Light"/>
              <a:cs typeface="Helvetica Neue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kern="0" dirty="0">
                <a:solidFill>
                  <a:schemeClr val="accent4"/>
                </a:solidFill>
                <a:latin typeface="Helvetica Neue Light"/>
                <a:cs typeface="Helvetica Neue Light"/>
              </a:rPr>
              <a:t>Nuclear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3600" kern="0" dirty="0">
                <a:solidFill>
                  <a:schemeClr val="accent4"/>
                </a:solidFill>
                <a:latin typeface="Helvetica Neue Light"/>
                <a:cs typeface="Helvetica Neue Light"/>
              </a:rPr>
              <a:t>Research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98835" y="1283427"/>
            <a:ext cx="2552083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3600" b="1" kern="0" dirty="0" smtClean="0">
                <a:solidFill>
                  <a:srgbClr val="204987"/>
                </a:solidFill>
                <a:latin typeface="Helvetica Neue"/>
                <a:cs typeface="Helvetica Neue"/>
              </a:rPr>
              <a:t>C</a:t>
            </a:r>
            <a:r>
              <a:rPr lang="fr-FR" sz="3600" kern="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onseil</a:t>
            </a:r>
            <a:br>
              <a:rPr lang="fr-FR" sz="3600" kern="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fr-FR" sz="3600" b="1" kern="0" dirty="0" err="1" smtClean="0">
                <a:solidFill>
                  <a:srgbClr val="204987"/>
                </a:solidFill>
                <a:latin typeface="Helvetica Neue"/>
                <a:cs typeface="Helvetica Neue"/>
              </a:rPr>
              <a:t>E</a:t>
            </a:r>
            <a:r>
              <a:rPr lang="fr-FR" sz="3600" kern="0" dirty="0" err="1" smtClean="0">
                <a:solidFill>
                  <a:srgbClr val="204987"/>
                </a:solidFill>
                <a:latin typeface="Helvetica Neue Light"/>
                <a:cs typeface="Helvetica Neue Light"/>
              </a:rPr>
              <a:t>uropé</a:t>
            </a:r>
            <a:r>
              <a:rPr lang="en-GB" sz="3600" kern="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en</a:t>
            </a:r>
            <a:r>
              <a:rPr lang="en-GB" sz="2800" kern="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 </a:t>
            </a:r>
            <a:br>
              <a:rPr lang="en-GB" sz="2800" kern="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800" kern="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     pour </a:t>
            </a:r>
            <a:r>
              <a:rPr lang="en-GB" sz="2800" kern="0" dirty="0">
                <a:solidFill>
                  <a:srgbClr val="204987"/>
                </a:solidFill>
                <a:latin typeface="Helvetica Neue Light"/>
                <a:cs typeface="Helvetica Neue Light"/>
              </a:rPr>
              <a:t>la</a:t>
            </a:r>
            <a:br>
              <a:rPr lang="en-GB" sz="2800" kern="0" dirty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3600" b="1" kern="0" dirty="0" err="1">
                <a:solidFill>
                  <a:srgbClr val="204987"/>
                </a:solidFill>
                <a:latin typeface="Helvetica Neue"/>
                <a:cs typeface="Helvetica Neue"/>
              </a:rPr>
              <a:t>R</a:t>
            </a:r>
            <a:r>
              <a:rPr lang="en-GB" sz="3600" kern="0" dirty="0" err="1">
                <a:solidFill>
                  <a:srgbClr val="204987"/>
                </a:solidFill>
                <a:latin typeface="Helvetica Neue Light"/>
                <a:cs typeface="Helvetica Neue Light"/>
              </a:rPr>
              <a:t>echerche</a:t>
            </a:r>
            <a:r>
              <a:rPr lang="en-GB" sz="3600" kern="0" dirty="0">
                <a:solidFill>
                  <a:srgbClr val="204987"/>
                </a:solidFill>
                <a:latin typeface="Helvetica Neue Light"/>
                <a:cs typeface="Helvetica Neue Light"/>
              </a:rPr>
              <a:t/>
            </a:r>
            <a:br>
              <a:rPr lang="en-GB" sz="3600" kern="0" dirty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3600" b="1" kern="0" dirty="0" err="1">
                <a:solidFill>
                  <a:srgbClr val="204987"/>
                </a:solidFill>
                <a:latin typeface="Helvetica Neue"/>
                <a:cs typeface="Helvetica Neue"/>
              </a:rPr>
              <a:t>N</a:t>
            </a:r>
            <a:r>
              <a:rPr lang="en-GB" sz="3600" kern="0" dirty="0" err="1">
                <a:solidFill>
                  <a:srgbClr val="204987"/>
                </a:solidFill>
                <a:latin typeface="Helvetica Neue Light"/>
                <a:cs typeface="Helvetica Neue Light"/>
              </a:rPr>
              <a:t>ucl</a:t>
            </a:r>
            <a:r>
              <a:rPr lang="fr-FR" sz="3600" kern="0" dirty="0">
                <a:solidFill>
                  <a:srgbClr val="204987"/>
                </a:solidFill>
                <a:latin typeface="Helvetica Neue Light"/>
                <a:cs typeface="Helvetica Neue Light"/>
              </a:rPr>
              <a:t>é</a:t>
            </a:r>
            <a:r>
              <a:rPr lang="en-GB" sz="3600" kern="0" dirty="0" err="1">
                <a:solidFill>
                  <a:srgbClr val="204987"/>
                </a:solidFill>
                <a:latin typeface="Helvetica Neue Light"/>
                <a:cs typeface="Helvetica Neue Light"/>
              </a:rPr>
              <a:t>aire</a:t>
            </a:r>
            <a:endParaRPr lang="en-GB" sz="3600" kern="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pic>
        <p:nvPicPr>
          <p:cNvPr id="6" name="Picture 5" descr="cds39071_CouncilSessionAmsterdam19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522" y="2275423"/>
            <a:ext cx="4435672" cy="33289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 rot="21252987">
            <a:off x="611994" y="5062704"/>
            <a:ext cx="4580532" cy="1065420"/>
          </a:xfrm>
          <a:prstGeom prst="rect">
            <a:avLst/>
          </a:prstGeom>
          <a:noFill/>
        </p:spPr>
        <p:txBody>
          <a:bodyPr wrap="square" lIns="91440" rtlCol="0" anchor="t" anchorCtr="1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400" dirty="0">
                <a:solidFill>
                  <a:srgbClr val="729FCF"/>
                </a:solidFill>
                <a:latin typeface="Helvetica Neue Light"/>
                <a:cs typeface="Helvetica Neue Light"/>
              </a:rPr>
              <a:t>Third Session of the provisional </a:t>
            </a:r>
            <a:endParaRPr lang="en-US" sz="1400" dirty="0" smtClean="0">
              <a:solidFill>
                <a:srgbClr val="729FCF"/>
              </a:solidFill>
              <a:latin typeface="Helvetica Neue Light"/>
              <a:cs typeface="Helvetica Neue Light"/>
            </a:endParaRPr>
          </a:p>
          <a:p>
            <a:pPr algn="r">
              <a:lnSpc>
                <a:spcPct val="90000"/>
              </a:lnSpc>
            </a:pPr>
            <a:r>
              <a:rPr lang="en-US" sz="1400" dirty="0" smtClean="0">
                <a:solidFill>
                  <a:srgbClr val="729FCF"/>
                </a:solidFill>
                <a:latin typeface="Helvetica Neue Light"/>
                <a:cs typeface="Helvetica Neue Light"/>
              </a:rPr>
              <a:t>CERN </a:t>
            </a:r>
            <a:r>
              <a:rPr lang="en-US" sz="1400" dirty="0">
                <a:solidFill>
                  <a:srgbClr val="729FCF"/>
                </a:solidFill>
                <a:latin typeface="Helvetica Neue Light"/>
                <a:cs typeface="Helvetica Neue Light"/>
              </a:rPr>
              <a:t>Council in </a:t>
            </a:r>
            <a:r>
              <a:rPr lang="en-US" sz="1400" u="sng" dirty="0">
                <a:solidFill>
                  <a:srgbClr val="729FCF"/>
                </a:solidFill>
                <a:latin typeface="Helvetica Neue Light"/>
                <a:cs typeface="Helvetica Neue Light"/>
              </a:rPr>
              <a:t>Amsterdam</a:t>
            </a:r>
            <a:r>
              <a:rPr lang="en-US" sz="1400" dirty="0">
                <a:solidFill>
                  <a:srgbClr val="729FCF"/>
                </a:solidFill>
                <a:latin typeface="Helvetica Neue Light"/>
                <a:cs typeface="Helvetica Neue Light"/>
              </a:rPr>
              <a:t> on 4 October 1952</a:t>
            </a:r>
            <a:r>
              <a:rPr lang="en-US" sz="1400" dirty="0" smtClean="0">
                <a:solidFill>
                  <a:srgbClr val="729FCF"/>
                </a:solidFill>
                <a:latin typeface="Helvetica Neue Light"/>
                <a:cs typeface="Helvetica Neue Light"/>
              </a:rPr>
              <a:t>.</a:t>
            </a:r>
          </a:p>
          <a:p>
            <a:pPr algn="r">
              <a:lnSpc>
                <a:spcPct val="90000"/>
              </a:lnSpc>
            </a:pPr>
            <a:r>
              <a:rPr lang="en-US" sz="1400" dirty="0" smtClean="0">
                <a:solidFill>
                  <a:srgbClr val="729FCF"/>
                </a:solidFill>
                <a:latin typeface="Helvetica Neue Light"/>
                <a:cs typeface="Helvetica Neue Light"/>
              </a:rPr>
              <a:t>At </a:t>
            </a:r>
            <a:r>
              <a:rPr lang="en-US" sz="1400" dirty="0">
                <a:solidFill>
                  <a:srgbClr val="729FCF"/>
                </a:solidFill>
                <a:latin typeface="Helvetica Neue Light"/>
                <a:cs typeface="Helvetica Neue Light"/>
              </a:rPr>
              <a:t>this session, Geneva was chosen as the site </a:t>
            </a:r>
            <a:endParaRPr lang="en-US" sz="1400" dirty="0" smtClean="0">
              <a:solidFill>
                <a:srgbClr val="729FCF"/>
              </a:solidFill>
              <a:latin typeface="Helvetica Neue Light"/>
              <a:cs typeface="Helvetica Neue Light"/>
            </a:endParaRPr>
          </a:p>
          <a:p>
            <a:pPr algn="r">
              <a:lnSpc>
                <a:spcPct val="90000"/>
              </a:lnSpc>
            </a:pPr>
            <a:r>
              <a:rPr lang="en-US" sz="1400" dirty="0" smtClean="0">
                <a:solidFill>
                  <a:srgbClr val="729FCF"/>
                </a:solidFill>
                <a:latin typeface="Helvetica Neue Light"/>
                <a:cs typeface="Helvetica Neue Light"/>
              </a:rPr>
              <a:t>for </a:t>
            </a:r>
            <a:r>
              <a:rPr lang="en-US" sz="1400" dirty="0">
                <a:solidFill>
                  <a:srgbClr val="729FCF"/>
                </a:solidFill>
                <a:latin typeface="Helvetica Neue Light"/>
                <a:cs typeface="Helvetica Neue Light"/>
              </a:rPr>
              <a:t>the Laboratory and it was decided </a:t>
            </a:r>
            <a:endParaRPr lang="en-US" sz="1400" dirty="0" smtClean="0">
              <a:solidFill>
                <a:srgbClr val="729FCF"/>
              </a:solidFill>
              <a:latin typeface="Helvetica Neue Light"/>
              <a:cs typeface="Helvetica Neue Light"/>
            </a:endParaRPr>
          </a:p>
          <a:p>
            <a:pPr algn="r">
              <a:lnSpc>
                <a:spcPct val="90000"/>
              </a:lnSpc>
            </a:pPr>
            <a:r>
              <a:rPr lang="en-US" sz="1400" dirty="0" smtClean="0">
                <a:solidFill>
                  <a:srgbClr val="729FCF"/>
                </a:solidFill>
                <a:latin typeface="Helvetica Neue Light"/>
                <a:cs typeface="Helvetica Neue Light"/>
              </a:rPr>
              <a:t>to </a:t>
            </a:r>
            <a:r>
              <a:rPr lang="en-US" sz="1400" dirty="0">
                <a:solidFill>
                  <a:srgbClr val="729FCF"/>
                </a:solidFill>
                <a:latin typeface="Helvetica Neue Light"/>
                <a:cs typeface="Helvetica Neue Light"/>
              </a:rPr>
              <a:t>build a 25-30 </a:t>
            </a:r>
            <a:r>
              <a:rPr lang="en-US" sz="1400" dirty="0" err="1">
                <a:solidFill>
                  <a:srgbClr val="729FCF"/>
                </a:solidFill>
                <a:latin typeface="Helvetica Neue Light"/>
                <a:cs typeface="Helvetica Neue Light"/>
              </a:rPr>
              <a:t>GeV</a:t>
            </a:r>
            <a:r>
              <a:rPr lang="en-US" sz="1400" dirty="0">
                <a:solidFill>
                  <a:srgbClr val="729FCF"/>
                </a:solidFill>
                <a:latin typeface="Helvetica Neue Light"/>
                <a:cs typeface="Helvetica Neue Light"/>
              </a:rPr>
              <a:t> Proton Synchrotron.</a:t>
            </a:r>
          </a:p>
        </p:txBody>
      </p:sp>
    </p:spTree>
    <p:extLst>
      <p:ext uri="{BB962C8B-B14F-4D97-AF65-F5344CB8AC3E}">
        <p14:creationId xmlns:p14="http://schemas.microsoft.com/office/powerpoint/2010/main" val="51768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levels of planning &amp; scheduling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0338"/>
            <a:ext cx="4641986" cy="3223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31750" dist="31750" dir="2700000" algn="tl" rotWithShape="0">
              <a:schemeClr val="bg1">
                <a:lumMod val="75000"/>
                <a:alpha val="50000"/>
              </a:schemeClr>
            </a:outerShdw>
          </a:effectLst>
        </p:spPr>
      </p:pic>
      <p:pic>
        <p:nvPicPr>
          <p:cNvPr id="9" name="Picture 8" descr="LHCinstallationsched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" t="3047" r="2082" b="1590"/>
          <a:stretch/>
        </p:blipFill>
        <p:spPr>
          <a:xfrm>
            <a:off x="815648" y="1048582"/>
            <a:ext cx="7597182" cy="5417660"/>
          </a:xfrm>
          <a:prstGeom prst="rect">
            <a:avLst/>
          </a:prstGeom>
          <a:ln>
            <a:solidFill>
              <a:srgbClr val="7F7F7F"/>
            </a:solidFill>
          </a:ln>
          <a:effectLst>
            <a:outerShdw blurRad="63500" dist="63500" dir="2700000" algn="tl" rotWithShape="0">
              <a:schemeClr val="bg1">
                <a:lumMod val="75000"/>
                <a:alpha val="50000"/>
              </a:schemeClr>
            </a:outerShdw>
          </a:effectLst>
        </p:spPr>
      </p:pic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107640" y="717481"/>
            <a:ext cx="6317680" cy="5753100"/>
            <a:chOff x="158" y="424"/>
            <a:chExt cx="4187" cy="3896"/>
          </a:xfrm>
        </p:grpSpPr>
        <p:pic>
          <p:nvPicPr>
            <p:cNvPr id="11" name="Picture 5"/>
            <p:cNvPicPr preferRelativeResize="0"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8" y="424"/>
              <a:ext cx="2108" cy="3896"/>
            </a:xfrm>
            <a:prstGeom prst="rect">
              <a:avLst/>
            </a:prstGeom>
            <a:noFill/>
            <a:ln w="63500">
              <a:solidFill>
                <a:srgbClr val="FF0000"/>
              </a:solidFill>
              <a:miter lim="800000"/>
              <a:headEnd/>
              <a:tailEnd/>
            </a:ln>
            <a:effectLst/>
          </p:spPr>
        </p:pic>
        <p:sp>
          <p:nvSpPr>
            <p:cNvPr id="12" name="Line 6"/>
            <p:cNvSpPr>
              <a:spLocks noChangeShapeType="1"/>
            </p:cNvSpPr>
            <p:nvPr/>
          </p:nvSpPr>
          <p:spPr bwMode="auto">
            <a:xfrm flipH="1" flipV="1">
              <a:off x="2290" y="436"/>
              <a:ext cx="1535" cy="1937"/>
            </a:xfrm>
            <a:prstGeom prst="line">
              <a:avLst/>
            </a:prstGeom>
            <a:noFill/>
            <a:ln w="381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Line 7"/>
            <p:cNvSpPr>
              <a:spLocks noChangeShapeType="1"/>
            </p:cNvSpPr>
            <p:nvPr/>
          </p:nvSpPr>
          <p:spPr bwMode="auto">
            <a:xfrm flipH="1">
              <a:off x="2290" y="3292"/>
              <a:ext cx="1582" cy="1028"/>
            </a:xfrm>
            <a:prstGeom prst="line">
              <a:avLst/>
            </a:prstGeom>
            <a:noFill/>
            <a:ln w="38100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3846" y="2373"/>
              <a:ext cx="499" cy="968"/>
            </a:xfrm>
            <a:prstGeom prst="rect">
              <a:avLst/>
            </a:prstGeom>
            <a:noFill/>
            <a:ln w="63500" cap="sq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56720" y="3052257"/>
            <a:ext cx="4930080" cy="2331569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1750" dist="31750" dir="2700000" algn="tl" rotWithShape="0">
              <a:schemeClr val="bg1">
                <a:lumMod val="75000"/>
                <a:alpha val="5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439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IMPACT</a:t>
            </a:r>
            <a:r>
              <a:rPr lang="en-US" dirty="0" smtClean="0">
                <a:solidFill>
                  <a:srgbClr val="729FCF"/>
                </a:solidFill>
              </a:rPr>
              <a:t>, </a:t>
            </a:r>
            <a:r>
              <a:rPr lang="en-US" dirty="0" err="1" smtClean="0"/>
              <a:t>planbook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729FCF"/>
                </a:solidFill>
              </a:rPr>
              <a:t>and</a:t>
            </a:r>
            <a:r>
              <a:rPr lang="en-US" dirty="0" smtClean="0"/>
              <a:t> openSE</a:t>
            </a:r>
            <a:br>
              <a:rPr lang="en-US" dirty="0" smtClean="0"/>
            </a:br>
            <a:r>
              <a:rPr lang="en-US" dirty="0" smtClean="0">
                <a:solidFill>
                  <a:srgbClr val="729FCF"/>
                </a:solidFill>
              </a:rPr>
              <a:t>in </a:t>
            </a:r>
            <a:r>
              <a:rPr lang="en-US" dirty="0">
                <a:solidFill>
                  <a:srgbClr val="729FCF"/>
                </a:solidFill>
              </a:rPr>
              <a:t>the years </a:t>
            </a:r>
            <a:r>
              <a:rPr lang="en-US" dirty="0" smtClean="0">
                <a:solidFill>
                  <a:srgbClr val="729FCF"/>
                </a:solidFill>
              </a:rPr>
              <a:t>2010s</a:t>
            </a:r>
            <a:endParaRPr lang="en-US" dirty="0">
              <a:solidFill>
                <a:srgbClr val="729FC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54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</a:t>
            </a:r>
            <a:r>
              <a:rPr lang="en-US" dirty="0" smtClean="0">
                <a:solidFill>
                  <a:srgbClr val="729FCF"/>
                </a:solidFill>
              </a:rPr>
              <a:t> &amp; </a:t>
            </a:r>
            <a:r>
              <a:rPr lang="en-US" dirty="0" err="1" smtClean="0"/>
              <a:t>planbook</a:t>
            </a:r>
            <a:r>
              <a:rPr lang="en-US" dirty="0" smtClean="0">
                <a:solidFill>
                  <a:srgbClr val="729FCF"/>
                </a:solidFill>
              </a:rPr>
              <a:t> in the years 2010s</a:t>
            </a:r>
            <a:endParaRPr lang="en-US" dirty="0">
              <a:solidFill>
                <a:srgbClr val="729FC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06" y="994156"/>
            <a:ext cx="8471647" cy="5748617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4" r="23167" b="53535"/>
          <a:stretch/>
        </p:blipFill>
        <p:spPr bwMode="auto">
          <a:xfrm>
            <a:off x="328706" y="2479524"/>
            <a:ext cx="8471647" cy="30315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3120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openSE</a:t>
            </a:r>
            <a:r>
              <a:rPr lang="en-US" dirty="0" smtClean="0">
                <a:solidFill>
                  <a:srgbClr val="729FCF"/>
                </a:solidFill>
              </a:rPr>
              <a:t> in the years 2010s</a:t>
            </a:r>
            <a:endParaRPr lang="en-US" dirty="0">
              <a:solidFill>
                <a:srgbClr val="729FCF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57201" y="2040205"/>
            <a:ext cx="4066418" cy="42113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GSI FAIR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729FCF"/>
                </a:solidFill>
              </a:rPr>
              <a:t>(Germany)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CERN</a:t>
            </a:r>
            <a:r>
              <a:rPr lang="en-US" sz="2400" dirty="0" smtClean="0">
                <a:solidFill>
                  <a:srgbClr val="729FCF"/>
                </a:solidFill>
              </a:rPr>
              <a:t> (Switzerland)</a:t>
            </a:r>
            <a:endParaRPr lang="en-US" sz="2800" dirty="0" smtClean="0">
              <a:solidFill>
                <a:srgbClr val="729FCF"/>
              </a:solidFill>
            </a:endParaRPr>
          </a:p>
          <a:p>
            <a:pPr marL="0" indent="0">
              <a:buNone/>
            </a:pPr>
            <a:r>
              <a:rPr lang="en-US" sz="2800" dirty="0" smtClean="0"/>
              <a:t>TUT</a:t>
            </a:r>
            <a:r>
              <a:rPr lang="en-US" sz="2400" dirty="0" smtClean="0">
                <a:solidFill>
                  <a:srgbClr val="729FCF"/>
                </a:solidFill>
              </a:rPr>
              <a:t> (Finland)</a:t>
            </a:r>
          </a:p>
          <a:p>
            <a:pPr marL="0" indent="0">
              <a:buNone/>
            </a:pPr>
            <a:r>
              <a:rPr lang="en-US" sz="2800" dirty="0" smtClean="0"/>
              <a:t>UPM</a:t>
            </a:r>
            <a:r>
              <a:rPr lang="en-US" sz="2400" dirty="0" smtClean="0">
                <a:solidFill>
                  <a:srgbClr val="729FCF"/>
                </a:solidFill>
              </a:rPr>
              <a:t> (Spain)</a:t>
            </a:r>
            <a:endParaRPr lang="en-US" sz="2800" dirty="0" smtClean="0">
              <a:solidFill>
                <a:srgbClr val="729FCF"/>
              </a:solidFill>
            </a:endParaRPr>
          </a:p>
          <a:p>
            <a:pPr marL="0" indent="0">
              <a:buNone/>
            </a:pPr>
            <a:r>
              <a:rPr lang="en-US" sz="2800" dirty="0" smtClean="0"/>
              <a:t>KIT</a:t>
            </a:r>
            <a:r>
              <a:rPr lang="en-US" sz="2400" dirty="0" smtClean="0">
                <a:solidFill>
                  <a:srgbClr val="729FCF"/>
                </a:solidFill>
              </a:rPr>
              <a:t> (Germany)</a:t>
            </a:r>
            <a:endParaRPr lang="en-US" sz="2800" dirty="0" smtClean="0">
              <a:solidFill>
                <a:srgbClr val="729FCF"/>
              </a:solidFill>
            </a:endParaRPr>
          </a:p>
          <a:p>
            <a:pPr marL="0" indent="0">
              <a:buNone/>
            </a:pPr>
            <a:r>
              <a:rPr lang="en-US" sz="2800" dirty="0" err="1" smtClean="0"/>
              <a:t>Sensetrix</a:t>
            </a:r>
            <a:r>
              <a:rPr lang="en-US" sz="2400" dirty="0" smtClean="0">
                <a:solidFill>
                  <a:srgbClr val="729FCF"/>
                </a:solidFill>
              </a:rPr>
              <a:t> (Finland)</a:t>
            </a:r>
            <a:endParaRPr lang="en-US" sz="2800" dirty="0">
              <a:solidFill>
                <a:srgbClr val="729FCF"/>
              </a:solidFill>
            </a:endParaRPr>
          </a:p>
          <a:p>
            <a:pPr marL="0" indent="0">
              <a:buNone/>
            </a:pPr>
            <a:r>
              <a:rPr lang="en-US" sz="2800" dirty="0" err="1" smtClean="0"/>
              <a:t>bgator</a:t>
            </a:r>
            <a:r>
              <a:rPr lang="en-US" sz="2400" dirty="0" smtClean="0">
                <a:solidFill>
                  <a:srgbClr val="729FCF"/>
                </a:solidFill>
              </a:rPr>
              <a:t> (Finland)</a:t>
            </a:r>
            <a:endParaRPr lang="en-US" sz="2800" dirty="0" smtClean="0">
              <a:solidFill>
                <a:srgbClr val="729FCF"/>
              </a:solidFill>
            </a:endParaRPr>
          </a:p>
          <a:p>
            <a:pPr marL="0" indent="0">
              <a:buNone/>
            </a:pPr>
            <a:r>
              <a:rPr lang="en-US" sz="2800" dirty="0" smtClean="0"/>
              <a:t>Oxford Technology</a:t>
            </a:r>
            <a:r>
              <a:rPr lang="en-US" sz="2400" dirty="0" smtClean="0">
                <a:solidFill>
                  <a:srgbClr val="729FCF"/>
                </a:solidFill>
              </a:rPr>
              <a:t> (UK)</a:t>
            </a:r>
            <a:endParaRPr lang="en-US" sz="2800" dirty="0" smtClean="0">
              <a:solidFill>
                <a:srgbClr val="729FCF"/>
              </a:solidFill>
            </a:endParaRP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 descr="2011-01-24_PURESAFE_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59" y="1023172"/>
            <a:ext cx="3092816" cy="787228"/>
          </a:xfrm>
          <a:prstGeom prst="rect">
            <a:avLst/>
          </a:prstGeom>
        </p:spPr>
      </p:pic>
      <p:pic>
        <p:nvPicPr>
          <p:cNvPr id="5" name="Picture 4" descr="openSE_LogoLarge300ppi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831" y="2225409"/>
            <a:ext cx="4835926" cy="1683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03330" y="3913044"/>
            <a:ext cx="4253294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50" dirty="0" smtClean="0">
                <a:solidFill>
                  <a:srgbClr val="9CB0D5"/>
                </a:solidFill>
                <a:latin typeface="Cambria"/>
                <a:cs typeface="Cambria"/>
              </a:rPr>
              <a:t>The research leading to this framework has received funding from the </a:t>
            </a:r>
            <a:r>
              <a:rPr lang="en-US" sz="1250" b="1" dirty="0" smtClean="0">
                <a:solidFill>
                  <a:srgbClr val="9CB0D5"/>
                </a:solidFill>
                <a:latin typeface="Cambria"/>
                <a:cs typeface="Cambria"/>
              </a:rPr>
              <a:t>European Commission </a:t>
            </a:r>
            <a:r>
              <a:rPr lang="en-US" sz="1250" dirty="0" smtClean="0">
                <a:solidFill>
                  <a:srgbClr val="9CB0D5"/>
                </a:solidFill>
                <a:latin typeface="Cambria"/>
                <a:cs typeface="Cambria"/>
              </a:rPr>
              <a:t>under the </a:t>
            </a:r>
            <a:r>
              <a:rPr lang="en-US" sz="1250" b="1" dirty="0" smtClean="0">
                <a:solidFill>
                  <a:srgbClr val="9CB0D5"/>
                </a:solidFill>
                <a:latin typeface="Cambria"/>
                <a:cs typeface="Cambria"/>
              </a:rPr>
              <a:t>FP7</a:t>
            </a:r>
            <a:r>
              <a:rPr lang="en-US" sz="1250" dirty="0" smtClean="0">
                <a:solidFill>
                  <a:srgbClr val="9CB0D5"/>
                </a:solidFill>
                <a:latin typeface="Cambria"/>
                <a:cs typeface="Cambria"/>
              </a:rPr>
              <a:t> ITN project </a:t>
            </a:r>
            <a:r>
              <a:rPr lang="en-US" sz="1250" b="1" dirty="0" smtClean="0">
                <a:solidFill>
                  <a:srgbClr val="9CB0D5"/>
                </a:solidFill>
                <a:latin typeface="Cambria"/>
                <a:cs typeface="Cambria"/>
              </a:rPr>
              <a:t>PURESAFE</a:t>
            </a:r>
            <a:r>
              <a:rPr lang="en-US" sz="1250" dirty="0" smtClean="0">
                <a:solidFill>
                  <a:srgbClr val="9CB0D5"/>
                </a:solidFill>
                <a:latin typeface="Cambria"/>
                <a:cs typeface="Cambria"/>
              </a:rPr>
              <a:t>, grant agreement no. </a:t>
            </a:r>
            <a:r>
              <a:rPr lang="en-US" sz="1250" b="1" dirty="0" smtClean="0">
                <a:solidFill>
                  <a:srgbClr val="9CB0D5"/>
                </a:solidFill>
                <a:latin typeface="Cambria"/>
                <a:cs typeface="Cambria"/>
              </a:rPr>
              <a:t>264336.</a:t>
            </a:r>
            <a:endParaRPr lang="en-US" sz="1250" b="1" dirty="0">
              <a:solidFill>
                <a:srgbClr val="9CB0D5"/>
              </a:solidFill>
              <a:latin typeface="Cambria"/>
              <a:cs typeface="Cambria"/>
            </a:endParaRPr>
          </a:p>
        </p:txBody>
      </p:sp>
      <p:sp>
        <p:nvSpPr>
          <p:cNvPr id="8" name="Content Placeholder 6"/>
          <p:cNvSpPr txBox="1">
            <a:spLocks/>
          </p:cNvSpPr>
          <p:nvPr/>
        </p:nvSpPr>
        <p:spPr>
          <a:xfrm>
            <a:off x="1629866" y="5768316"/>
            <a:ext cx="4066418" cy="96873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25425" indent="-225425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4"/>
              </a:buClr>
              <a:buSzPct val="100000"/>
              <a:buFont typeface="Arial"/>
              <a:buChar char="•"/>
              <a:defRPr kumimoji="0" sz="3200" b="0" i="0" kern="120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1pPr>
            <a:lvl2pPr marL="460375" indent="-228600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/>
              <a:buChar char="•"/>
              <a:defRPr kumimoji="0" sz="3200" b="0" i="0" kern="120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2pPr>
            <a:lvl3pPr marL="685800" indent="-225425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SzPct val="100000"/>
              <a:buFont typeface="Arial"/>
              <a:buChar char="•"/>
              <a:defRPr kumimoji="0" sz="3200" b="0" i="0" kern="120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3pPr>
            <a:lvl4pPr marL="909638" indent="-223838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3"/>
              </a:buClr>
              <a:buSzPct val="100000"/>
              <a:buFont typeface="Arial"/>
              <a:buChar char="•"/>
              <a:defRPr kumimoji="0" sz="3200" b="0" i="0" kern="120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4pPr>
            <a:lvl5pPr marL="1146175" indent="-236538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4"/>
              </a:buClr>
              <a:buSzPct val="100000"/>
              <a:buFont typeface="Arial"/>
              <a:buChar char="•"/>
              <a:defRPr kumimoji="0" sz="3200" b="0" i="0" kern="1200" baseline="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800" dirty="0" smtClean="0"/>
              <a:t>A&amp;M </a:t>
            </a:r>
            <a:r>
              <a:rPr lang="en-US" sz="2800" dirty="0" err="1" smtClean="0"/>
              <a:t>ParisTech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729FCF"/>
                </a:solidFill>
              </a:rPr>
              <a:t>(France)</a:t>
            </a:r>
            <a:endParaRPr lang="en-US" sz="2800" dirty="0" smtClean="0"/>
          </a:p>
          <a:p>
            <a:pPr marL="0" indent="0">
              <a:buFont typeface="Arial"/>
              <a:buNone/>
            </a:pPr>
            <a:r>
              <a:rPr lang="en-US" sz="2800" dirty="0" smtClean="0"/>
              <a:t>U. de </a:t>
            </a:r>
            <a:r>
              <a:rPr lang="en-US" sz="2800" dirty="0" err="1" smtClean="0"/>
              <a:t>Savoie</a:t>
            </a:r>
            <a:r>
              <a:rPr lang="en-US" sz="2400" dirty="0" smtClean="0">
                <a:solidFill>
                  <a:srgbClr val="729FCF"/>
                </a:solidFill>
              </a:rPr>
              <a:t> (France)</a:t>
            </a:r>
            <a:endParaRPr lang="en-US" sz="2800" dirty="0"/>
          </a:p>
        </p:txBody>
      </p:sp>
      <p:pic>
        <p:nvPicPr>
          <p:cNvPr id="9" name="Picture 8" descr="2011-05-25_FP7_logo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863" y="4644571"/>
            <a:ext cx="981144" cy="797180"/>
          </a:xfrm>
          <a:prstGeom prst="rect">
            <a:avLst/>
          </a:prstGeom>
        </p:spPr>
      </p:pic>
      <p:pic>
        <p:nvPicPr>
          <p:cNvPr id="10" name="Picture 9" descr="2010-11-02_MarieCurie_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558" y="4654082"/>
            <a:ext cx="812015" cy="787669"/>
          </a:xfrm>
          <a:prstGeom prst="rect">
            <a:avLst/>
          </a:prstGeom>
        </p:spPr>
      </p:pic>
      <p:sp>
        <p:nvSpPr>
          <p:cNvPr id="11" name="Content Placeholder 6"/>
          <p:cNvSpPr txBox="1">
            <a:spLocks/>
          </p:cNvSpPr>
          <p:nvPr/>
        </p:nvSpPr>
        <p:spPr>
          <a:xfrm>
            <a:off x="3747742" y="1252901"/>
            <a:ext cx="5565592" cy="738927"/>
          </a:xfrm>
          <a:prstGeom prst="rect">
            <a:avLst/>
          </a:prstGeom>
        </p:spPr>
        <p:txBody>
          <a:bodyPr vert="horz">
            <a:noAutofit/>
          </a:bodyPr>
          <a:lstStyle>
            <a:lvl1pPr marL="225425" indent="-225425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4"/>
              </a:buClr>
              <a:buSzPct val="100000"/>
              <a:buFont typeface="Arial"/>
              <a:buChar char="•"/>
              <a:defRPr kumimoji="0" sz="3200" b="0" i="0" kern="120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1pPr>
            <a:lvl2pPr marL="460375" indent="-228600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/>
              <a:buChar char="•"/>
              <a:defRPr kumimoji="0" sz="3200" b="0" i="0" kern="120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2pPr>
            <a:lvl3pPr marL="685800" indent="-225425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SzPct val="100000"/>
              <a:buFont typeface="Arial"/>
              <a:buChar char="•"/>
              <a:defRPr kumimoji="0" sz="3200" b="0" i="0" kern="120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3pPr>
            <a:lvl4pPr marL="909638" indent="-223838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3"/>
              </a:buClr>
              <a:buSzPct val="100000"/>
              <a:buFont typeface="Arial"/>
              <a:buChar char="•"/>
              <a:defRPr kumimoji="0" sz="3200" b="0" i="0" kern="120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4pPr>
            <a:lvl5pPr marL="1146175" indent="-236538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4"/>
              </a:buClr>
              <a:buSzPct val="100000"/>
              <a:buFont typeface="Arial"/>
              <a:buChar char="•"/>
              <a:defRPr kumimoji="0" sz="3200" b="0" i="0" kern="1200" baseline="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800" dirty="0" smtClean="0">
                <a:solidFill>
                  <a:srgbClr val="729FCF"/>
                </a:solidFill>
                <a:latin typeface="Helvetica Neue Medium"/>
                <a:cs typeface="Helvetica Neue Medium"/>
              </a:rPr>
              <a:t>= </a:t>
            </a:r>
            <a:r>
              <a:rPr lang="en-US" sz="2800" dirty="0" smtClean="0">
                <a:latin typeface="Helvetica Neue Medium"/>
                <a:cs typeface="Helvetica Neue Medium"/>
              </a:rPr>
              <a:t>15 early-stage researchers</a:t>
            </a:r>
            <a:endParaRPr lang="en-US" sz="2800" dirty="0">
              <a:latin typeface="Helvetica Neue Medium"/>
              <a:cs typeface="Helvetica Neue Medium"/>
            </a:endParaRP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566112" y="5774461"/>
            <a:ext cx="2378496" cy="96873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25425" indent="-225425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4"/>
              </a:buClr>
              <a:buSzPct val="100000"/>
              <a:buFont typeface="Arial"/>
              <a:buChar char="•"/>
              <a:defRPr kumimoji="0" sz="3200" b="0" i="0" kern="120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1pPr>
            <a:lvl2pPr marL="460375" indent="-228600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SzPct val="100000"/>
              <a:buFont typeface="Arial"/>
              <a:buChar char="•"/>
              <a:defRPr kumimoji="0" sz="3200" b="0" i="0" kern="120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2pPr>
            <a:lvl3pPr marL="685800" indent="-225425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SzPct val="100000"/>
              <a:buFont typeface="Arial"/>
              <a:buChar char="•"/>
              <a:defRPr kumimoji="0" sz="3200" b="0" i="0" kern="120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3pPr>
            <a:lvl4pPr marL="909638" indent="-223838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3"/>
              </a:buClr>
              <a:buSzPct val="100000"/>
              <a:buFont typeface="Arial"/>
              <a:buChar char="•"/>
              <a:defRPr kumimoji="0" sz="3200" b="0" i="0" kern="120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4pPr>
            <a:lvl5pPr marL="1146175" indent="-236538" algn="l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4"/>
              </a:buClr>
              <a:buSzPct val="100000"/>
              <a:buFont typeface="Arial"/>
              <a:buChar char="•"/>
              <a:defRPr kumimoji="0" sz="3200" b="0" i="0" kern="1200" baseline="0">
                <a:solidFill>
                  <a:srgbClr val="204987"/>
                </a:solidFill>
                <a:latin typeface="Helvetica Neue Light"/>
                <a:ea typeface="+mn-ea"/>
                <a:cs typeface="Helvetica Neue Light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800" dirty="0" smtClean="0"/>
              <a:t>ESS </a:t>
            </a:r>
            <a:r>
              <a:rPr lang="en-US" sz="2400" dirty="0" smtClean="0">
                <a:solidFill>
                  <a:srgbClr val="729FCF"/>
                </a:solidFill>
              </a:rPr>
              <a:t>(Sweden)</a:t>
            </a:r>
            <a:endParaRPr lang="en-US" sz="2800" dirty="0" smtClean="0"/>
          </a:p>
          <a:p>
            <a:pPr marL="0" indent="0">
              <a:buFont typeface="Arial"/>
              <a:buNone/>
            </a:pPr>
            <a:r>
              <a:rPr lang="en-US" sz="2800" dirty="0" smtClean="0"/>
              <a:t>F4E </a:t>
            </a:r>
            <a:r>
              <a:rPr lang="en-US" sz="2400" dirty="0" smtClean="0">
                <a:solidFill>
                  <a:srgbClr val="729FCF"/>
                </a:solidFill>
              </a:rPr>
              <a:t>(Spain) </a:t>
            </a:r>
            <a:r>
              <a:rPr lang="en-US" sz="2400" dirty="0" smtClean="0">
                <a:solidFill>
                  <a:srgbClr val="FF6600"/>
                </a:solidFill>
                <a:latin typeface="Helvetica Neue Black Condensed"/>
                <a:cs typeface="Helvetica Neue Black Condensed"/>
              </a:rPr>
              <a:t>?</a:t>
            </a:r>
            <a:endParaRPr lang="en-US" sz="2800" dirty="0">
              <a:solidFill>
                <a:srgbClr val="FF6600"/>
              </a:solidFill>
              <a:latin typeface="Helvetica Neue Black Condensed"/>
              <a:cs typeface="Helvetica Neue Black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27895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openSE</a:t>
            </a:r>
            <a:r>
              <a:rPr lang="en-US" dirty="0">
                <a:solidFill>
                  <a:srgbClr val="729FCF"/>
                </a:solidFill>
              </a:rPr>
              <a:t> in the years 2010s</a:t>
            </a:r>
            <a:endParaRPr lang="en-US" dirty="0"/>
          </a:p>
        </p:txBody>
      </p:sp>
      <p:sp>
        <p:nvSpPr>
          <p:cNvPr id="5" name="Content Placeholder 2"/>
          <p:cNvSpPr txBox="1">
            <a:spLocks noGrp="1"/>
          </p:cNvSpPr>
          <p:nvPr>
            <p:ph sz="quarter" idx="13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4572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500"/>
              </a:spcAft>
              <a:buClr>
                <a:srgbClr val="3861AA"/>
              </a:buClr>
              <a:buFont typeface="Arial"/>
              <a:buChar char="•"/>
              <a:defRPr sz="30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dist="63500" dir="2700000" algn="tl" rotWithShape="0">
                    <a:schemeClr val="bg1">
                      <a:lumMod val="75000"/>
                      <a:alpha val="5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500"/>
              </a:spcAft>
              <a:buClr>
                <a:srgbClr val="3861AA"/>
              </a:buClr>
              <a:buSzPct val="95000"/>
              <a:buFont typeface="Arial"/>
              <a:buChar char="•"/>
              <a:defRPr sz="3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dist="63500" dir="2700000" algn="tl" rotWithShape="0">
                    <a:schemeClr val="bg1">
                      <a:lumMod val="75000"/>
                      <a:alpha val="5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685800" indent="-228600" algn="l" defTabSz="4572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500"/>
              </a:spcAft>
              <a:buClr>
                <a:srgbClr val="3861AA"/>
              </a:buClr>
              <a:buSzPct val="90000"/>
              <a:buFont typeface="Arial"/>
              <a:buChar char="•"/>
              <a:defRPr sz="25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dist="63500" dir="2700000" algn="tl" rotWithShape="0">
                    <a:schemeClr val="bg1">
                      <a:lumMod val="75000"/>
                      <a:alpha val="5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914400" indent="-228600" algn="l" defTabSz="4572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500"/>
              </a:spcAft>
              <a:buClr>
                <a:srgbClr val="9CB0D5"/>
              </a:buClr>
              <a:buSzPct val="90000"/>
              <a:buFont typeface="Arial"/>
              <a:buChar char="•"/>
              <a:defRPr sz="25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dist="63500" dir="2700000" algn="tl" rotWithShape="0">
                    <a:schemeClr val="bg1">
                      <a:lumMod val="75000"/>
                      <a:alpha val="5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143000" indent="-228600" algn="l" defTabSz="4572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500"/>
              </a:spcAft>
              <a:buClr>
                <a:schemeClr val="bg1">
                  <a:lumMod val="50000"/>
                </a:schemeClr>
              </a:buClr>
              <a:buSzPct val="90000"/>
              <a:buFont typeface="Arial"/>
              <a:buChar char="•"/>
              <a:defRPr sz="2500" kern="1200" baseline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63500" dist="63500" dir="2700000" algn="tl" rotWithShape="0">
                    <a:schemeClr val="bg1">
                      <a:lumMod val="75000"/>
                      <a:alpha val="5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Font typeface="Arial"/>
              <a:buNone/>
            </a:pPr>
            <a:r>
              <a:rPr lang="en-GB" sz="2800" dirty="0" smtClean="0">
                <a:solidFill>
                  <a:srgbClr val="729FCF"/>
                </a:solidFill>
                <a:effectLst/>
                <a:latin typeface="Helvetica Neue Light"/>
                <a:cs typeface="Helvetica Neue Light"/>
              </a:rPr>
              <a:t>The need:</a:t>
            </a:r>
          </a:p>
          <a:p>
            <a:pPr marL="0" indent="0">
              <a:spcAft>
                <a:spcPts val="1200"/>
              </a:spcAft>
              <a:buFont typeface="Arial"/>
              <a:buNone/>
            </a:pPr>
            <a:r>
              <a:rPr lang="en-GB" sz="28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A </a:t>
            </a:r>
            <a:r>
              <a:rPr lang="en-GB" sz="3200" dirty="0" smtClean="0">
                <a:solidFill>
                  <a:srgbClr val="204987"/>
                </a:solidFill>
                <a:effectLst/>
                <a:latin typeface="Helvetica Neue Medium"/>
                <a:cs typeface="Helvetica Neue Medium"/>
              </a:rPr>
              <a:t>systems engineering</a:t>
            </a:r>
            <a:r>
              <a:rPr lang="en-GB" sz="32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 (SE) </a:t>
            </a:r>
            <a:br>
              <a:rPr lang="en-GB" sz="32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</a:br>
            <a:r>
              <a:rPr lang="en-GB" sz="28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framework </a:t>
            </a:r>
            <a:r>
              <a:rPr lang="en-GB" sz="2800" dirty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s</a:t>
            </a:r>
            <a:r>
              <a:rPr lang="en-GB" sz="28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uited to scientific facilities </a:t>
            </a:r>
            <a:br>
              <a:rPr lang="en-GB" sz="28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</a:br>
            <a:r>
              <a:rPr lang="en-GB" sz="28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and systems that are subject </a:t>
            </a:r>
            <a:br>
              <a:rPr lang="en-GB" sz="28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</a:br>
            <a:r>
              <a:rPr lang="en-GB" sz="28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to ionizing radiations</a:t>
            </a:r>
            <a:endParaRPr lang="en-US" sz="2800" dirty="0" smtClean="0">
              <a:solidFill>
                <a:srgbClr val="204987"/>
              </a:solidFill>
              <a:effectLst/>
              <a:latin typeface="Helvetica Neue Light"/>
              <a:cs typeface="Helvetica Neue Light"/>
            </a:endParaRPr>
          </a:p>
          <a:p>
            <a:pPr marL="0" indent="0">
              <a:spcAft>
                <a:spcPts val="600"/>
              </a:spcAft>
              <a:buFont typeface="Arial"/>
              <a:buNone/>
            </a:pPr>
            <a:r>
              <a:rPr lang="en-US" sz="2800" dirty="0" smtClean="0">
                <a:solidFill>
                  <a:srgbClr val="729FCF"/>
                </a:solidFill>
                <a:effectLst/>
                <a:latin typeface="Helvetica Neue Light"/>
                <a:cs typeface="Helvetica Neue Light"/>
              </a:rPr>
              <a:t>The preferred solution: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8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Participative-based</a:t>
            </a:r>
            <a:br>
              <a:rPr lang="en-US" sz="28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</a:br>
            <a:r>
              <a:rPr lang="en-US" sz="20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every project/systems engineer </a:t>
            </a:r>
            <a:br>
              <a:rPr lang="en-US" sz="20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</a:br>
            <a:r>
              <a:rPr lang="en-US" sz="20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contributes actively to managerial tasks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8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Lean thinking-based</a:t>
            </a:r>
            <a:br>
              <a:rPr lang="en-US" sz="28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</a:br>
            <a:r>
              <a:rPr lang="en-US" sz="20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enhance outcome value </a:t>
            </a:r>
            <a:br>
              <a:rPr lang="en-US" sz="20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</a:br>
            <a:r>
              <a:rPr lang="en-US" sz="20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while limiting waste</a:t>
            </a:r>
            <a:endParaRPr lang="en-US" sz="2400" dirty="0" smtClean="0">
              <a:solidFill>
                <a:srgbClr val="204987"/>
              </a:solidFill>
              <a:effectLst/>
              <a:latin typeface="Helvetica Neue Light"/>
              <a:cs typeface="Helvetica Neue Light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8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Open source-based</a:t>
            </a:r>
            <a:br>
              <a:rPr lang="en-US" sz="28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</a:br>
            <a:r>
              <a:rPr lang="en-US" sz="2000" dirty="0" smtClean="0">
                <a:solidFill>
                  <a:srgbClr val="204987"/>
                </a:solidFill>
                <a:effectLst/>
                <a:latin typeface="Helvetica Neue Light"/>
                <a:cs typeface="Helvetica Neue Light"/>
              </a:rPr>
              <a:t>creative common license</a:t>
            </a:r>
            <a:endParaRPr lang="en-US" sz="2800" dirty="0">
              <a:solidFill>
                <a:srgbClr val="204987"/>
              </a:solidFill>
              <a:effectLst/>
              <a:latin typeface="Helvetica Neue Light"/>
              <a:cs typeface="Helvetica Neue Ligh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32027" b="35372"/>
          <a:stretch/>
        </p:blipFill>
        <p:spPr>
          <a:xfrm>
            <a:off x="4378476" y="5783365"/>
            <a:ext cx="4451048" cy="821127"/>
          </a:xfrm>
          <a:prstGeom prst="rect">
            <a:avLst/>
          </a:prstGeom>
        </p:spPr>
      </p:pic>
      <p:pic>
        <p:nvPicPr>
          <p:cNvPr id="7" name="Picture 6" descr="NASA-SystE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8203">
            <a:off x="6122190" y="3661953"/>
            <a:ext cx="1371102" cy="177808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</p:spPr>
      </p:pic>
      <p:pic>
        <p:nvPicPr>
          <p:cNvPr id="8" name="Picture 7" descr="ECSS-SystEn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3629">
            <a:off x="7179123" y="3139204"/>
            <a:ext cx="1405759" cy="199555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6768" y="1452521"/>
            <a:ext cx="1042932" cy="134148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2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29266" y="233493"/>
            <a:ext cx="2500258" cy="177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66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openSE</a:t>
            </a:r>
            <a:r>
              <a:rPr lang="en-US" dirty="0" smtClean="0">
                <a:solidFill>
                  <a:srgbClr val="729FCF"/>
                </a:solidFill>
              </a:rPr>
              <a:t> in the years 2010s</a:t>
            </a:r>
            <a:endParaRPr lang="en-US" dirty="0">
              <a:solidFill>
                <a:srgbClr val="729FCF"/>
              </a:solidFill>
            </a:endParaRPr>
          </a:p>
        </p:txBody>
      </p:sp>
      <p:pic>
        <p:nvPicPr>
          <p:cNvPr id="9" name="Picture 8" descr="openSE_MainComponents300ppi_v0.3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98"/>
          <a:stretch/>
        </p:blipFill>
        <p:spPr>
          <a:xfrm>
            <a:off x="931323" y="1387696"/>
            <a:ext cx="4559915" cy="45432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787972" y="2308005"/>
            <a:ext cx="23741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framework</a:t>
            </a:r>
            <a:endParaRPr lang="en-US" sz="2400" dirty="0" smtClean="0">
              <a:solidFill>
                <a:srgbClr val="204987"/>
              </a:solidFill>
              <a:latin typeface="Helvetica Neue Light"/>
              <a:cs typeface="Helvetica Neue Light"/>
            </a:endParaRPr>
          </a:p>
          <a:p>
            <a:pPr algn="ctr"/>
            <a:r>
              <a:rPr lang="en-US" sz="2400" dirty="0" smtClean="0">
                <a:solidFill>
                  <a:srgbClr val="729FCF"/>
                </a:solidFill>
                <a:latin typeface="Helvetica Neue Light"/>
                <a:cs typeface="Helvetica Neue Light"/>
              </a:rPr>
              <a:t>80-page booklet</a:t>
            </a:r>
            <a:endParaRPr lang="en-US" sz="2400" dirty="0">
              <a:solidFill>
                <a:srgbClr val="729FCF"/>
              </a:solidFill>
              <a:latin typeface="Helvetica Neue Light"/>
              <a:cs typeface="Helvetica Neue Light"/>
            </a:endParaRPr>
          </a:p>
        </p:txBody>
      </p:sp>
      <p:pic>
        <p:nvPicPr>
          <p:cNvPr id="15" name="Picture 14" descr="openSE_LogoMedium300ppi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98"/>
          <a:stretch/>
        </p:blipFill>
        <p:spPr>
          <a:xfrm>
            <a:off x="5931084" y="2043069"/>
            <a:ext cx="2087950" cy="40626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004281" y="3718311"/>
            <a:ext cx="19415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guidelines</a:t>
            </a:r>
            <a:endParaRPr lang="en-US" sz="2400" dirty="0" smtClean="0">
              <a:solidFill>
                <a:srgbClr val="204987"/>
              </a:solidFill>
              <a:latin typeface="Helvetica Neue Light"/>
              <a:cs typeface="Helvetica Neue Light"/>
            </a:endParaRPr>
          </a:p>
          <a:p>
            <a:pPr algn="ctr"/>
            <a:r>
              <a:rPr lang="en-US" sz="2400" dirty="0" smtClean="0">
                <a:solidFill>
                  <a:srgbClr val="729FCF"/>
                </a:solidFill>
                <a:latin typeface="Helvetica Neue Light"/>
                <a:cs typeface="Helvetica Neue Light"/>
              </a:rPr>
              <a:t>4-page flyers</a:t>
            </a:r>
            <a:endParaRPr lang="en-US" sz="2400" dirty="0">
              <a:solidFill>
                <a:srgbClr val="729FCF"/>
              </a:solidFill>
              <a:latin typeface="Helvetica Neue Light"/>
              <a:cs typeface="Helvetica Neue Ligh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04281" y="5194528"/>
            <a:ext cx="2938619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Helvetica Neue Light"/>
                <a:cs typeface="Helvetica Neue Light"/>
              </a:rPr>
              <a:t>project management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Helvetica Neue Light"/>
                <a:cs typeface="Helvetica Neue Light"/>
              </a:rPr>
              <a:t>systems engineering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Helvetica Neue Light"/>
                <a:cs typeface="Helvetica Neue Light"/>
              </a:rPr>
              <a:t>remote engineering</a:t>
            </a:r>
            <a:endParaRPr lang="en-US" dirty="0">
              <a:solidFill>
                <a:schemeClr val="bg1">
                  <a:lumMod val="50000"/>
                </a:schemeClr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167913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openSE</a:t>
            </a:r>
            <a:r>
              <a:rPr lang="en-US" dirty="0">
                <a:solidFill>
                  <a:srgbClr val="729FCF"/>
                </a:solidFill>
              </a:rPr>
              <a:t> in the years 2010s</a:t>
            </a:r>
            <a:endParaRPr lang="en-US" dirty="0"/>
          </a:p>
        </p:txBody>
      </p:sp>
      <p:pic>
        <p:nvPicPr>
          <p:cNvPr id="3" name="Picture 2" descr="openSE_1000_Page_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11">
            <a:off x="5519038" y="1208225"/>
            <a:ext cx="3024533" cy="4277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openSE_1000_Page_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6205">
            <a:off x="4701675" y="1997407"/>
            <a:ext cx="3024533" cy="4277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openSE_1000_Page_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7749">
            <a:off x="2338631" y="1340513"/>
            <a:ext cx="3024533" cy="4277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openSE_1000_Page_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02" y="1852026"/>
            <a:ext cx="3024533" cy="4277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7130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openSE</a:t>
            </a:r>
            <a:r>
              <a:rPr lang="en-US" dirty="0">
                <a:solidFill>
                  <a:srgbClr val="729FCF"/>
                </a:solidFill>
              </a:rPr>
              <a:t> in the years 2010s</a:t>
            </a:r>
            <a:endParaRPr lang="en-US" dirty="0"/>
          </a:p>
        </p:txBody>
      </p:sp>
      <p:pic>
        <p:nvPicPr>
          <p:cNvPr id="4" name="Picture 3" descr="openSELifecycl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34622"/>
            <a:ext cx="8324864" cy="93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33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openSE</a:t>
            </a:r>
            <a:r>
              <a:rPr lang="en-US" dirty="0">
                <a:solidFill>
                  <a:srgbClr val="729FCF"/>
                </a:solidFill>
              </a:rPr>
              <a:t> </a:t>
            </a:r>
            <a:endParaRPr lang="en-US" dirty="0"/>
          </a:p>
        </p:txBody>
      </p:sp>
      <p:pic>
        <p:nvPicPr>
          <p:cNvPr id="3" name="Picture 2" descr="openSE_Initializ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91" y="1297404"/>
            <a:ext cx="3510368" cy="1920415"/>
          </a:xfrm>
          <a:prstGeom prst="rect">
            <a:avLst/>
          </a:prstGeom>
        </p:spPr>
      </p:pic>
      <p:pic>
        <p:nvPicPr>
          <p:cNvPr id="4" name="Picture 3" descr="openSE_Study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686" y="371391"/>
            <a:ext cx="3510368" cy="2431694"/>
          </a:xfrm>
          <a:prstGeom prst="rect">
            <a:avLst/>
          </a:prstGeom>
        </p:spPr>
      </p:pic>
      <p:pic>
        <p:nvPicPr>
          <p:cNvPr id="5" name="Picture 4" descr="openSE_Design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32" y="3511162"/>
            <a:ext cx="3510368" cy="2431694"/>
          </a:xfrm>
          <a:prstGeom prst="rect">
            <a:avLst/>
          </a:prstGeom>
        </p:spPr>
      </p:pic>
      <p:pic>
        <p:nvPicPr>
          <p:cNvPr id="6" name="Picture 5" descr="openSE_Build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169" y="3094350"/>
            <a:ext cx="3974885" cy="310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82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729FCF"/>
                </a:solidFill>
              </a:rPr>
              <a:t>Will</a:t>
            </a:r>
            <a:r>
              <a:rPr lang="en-US" dirty="0"/>
              <a:t> Project Planning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&amp; </a:t>
            </a:r>
            <a:r>
              <a:rPr lang="en-US" dirty="0"/>
              <a:t>Scheduling 2.0 </a:t>
            </a:r>
            <a:r>
              <a:rPr lang="en-US" dirty="0">
                <a:solidFill>
                  <a:srgbClr val="729FCF"/>
                </a:solidFill>
              </a:rPr>
              <a:t>be next</a:t>
            </a:r>
            <a:r>
              <a:rPr lang="en-US" dirty="0" smtClean="0">
                <a:solidFill>
                  <a:srgbClr val="729FCF"/>
                </a:solidFill>
              </a:rPr>
              <a:t>?</a:t>
            </a:r>
            <a:endParaRPr lang="en-US" dirty="0">
              <a:solidFill>
                <a:srgbClr val="729FC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44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8112125" algn="r"/>
              </a:tabLst>
            </a:pPr>
            <a:r>
              <a:rPr lang="en-US" dirty="0" smtClean="0">
                <a:solidFill>
                  <a:schemeClr val="accent1"/>
                </a:solidFill>
              </a:rPr>
              <a:t>What means “CERN”?	1954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39491">
            <a:off x="4584464" y="3006107"/>
            <a:ext cx="4455788" cy="31361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3632696" y="1283427"/>
            <a:ext cx="5051358" cy="12003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600" kern="0" dirty="0" err="1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>European</a:t>
            </a:r>
            <a:r>
              <a:rPr lang="fr-FR" sz="3600" kern="0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> </a:t>
            </a:r>
            <a:r>
              <a:rPr lang="en-GB" sz="3600" kern="0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>Organization</a:t>
            </a:r>
            <a:r>
              <a:rPr lang="en-GB" sz="2800" kern="0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/>
            </a:r>
            <a:br>
              <a:rPr lang="en-GB" sz="2800" kern="0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</a:br>
            <a:r>
              <a:rPr lang="en-GB" sz="2800" kern="0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>     for </a:t>
            </a:r>
            <a:r>
              <a:rPr lang="en-GB" sz="3600" kern="0" dirty="0" smtClean="0">
                <a:solidFill>
                  <a:schemeClr val="accent4"/>
                </a:solidFill>
                <a:latin typeface="Helvetica Neue Light"/>
                <a:cs typeface="Helvetica Neue Light"/>
              </a:rPr>
              <a:t>Nuclear Research</a:t>
            </a:r>
            <a:endParaRPr lang="en-GB" sz="3600" kern="0" dirty="0">
              <a:solidFill>
                <a:schemeClr val="accent4"/>
              </a:solidFill>
              <a:latin typeface="Helvetica Neue Light"/>
              <a:cs typeface="Helvetica Neue Light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98835" y="1283427"/>
            <a:ext cx="3122268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3600" kern="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Organisation</a:t>
            </a:r>
            <a:br>
              <a:rPr lang="fr-FR" sz="3600" kern="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fr-FR" sz="3600" kern="0" dirty="0" err="1" smtClean="0">
                <a:solidFill>
                  <a:srgbClr val="204987"/>
                </a:solidFill>
                <a:latin typeface="Helvetica Neue Light"/>
                <a:cs typeface="Helvetica Neue Light"/>
              </a:rPr>
              <a:t>Europé</a:t>
            </a:r>
            <a:r>
              <a:rPr lang="en-GB" sz="3600" kern="0" dirty="0" err="1" smtClean="0">
                <a:solidFill>
                  <a:srgbClr val="204987"/>
                </a:solidFill>
                <a:latin typeface="Helvetica Neue Light"/>
                <a:cs typeface="Helvetica Neue Light"/>
              </a:rPr>
              <a:t>enne</a:t>
            </a:r>
            <a:r>
              <a:rPr lang="en-GB" sz="2800" kern="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 </a:t>
            </a:r>
            <a:br>
              <a:rPr lang="en-GB" sz="2800" kern="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800" kern="0" dirty="0" smtClean="0">
                <a:solidFill>
                  <a:srgbClr val="204987"/>
                </a:solidFill>
                <a:latin typeface="Helvetica Neue Light"/>
                <a:cs typeface="Helvetica Neue Light"/>
              </a:rPr>
              <a:t>     pour </a:t>
            </a:r>
            <a:r>
              <a:rPr lang="en-GB" sz="2800" kern="0" dirty="0">
                <a:solidFill>
                  <a:srgbClr val="204987"/>
                </a:solidFill>
                <a:latin typeface="Helvetica Neue Light"/>
                <a:cs typeface="Helvetica Neue Light"/>
              </a:rPr>
              <a:t>la</a:t>
            </a:r>
            <a:br>
              <a:rPr lang="en-GB" sz="2800" kern="0" dirty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3600" kern="0" dirty="0" err="1">
                <a:solidFill>
                  <a:srgbClr val="204987"/>
                </a:solidFill>
                <a:latin typeface="Helvetica Neue Light"/>
                <a:cs typeface="Helvetica Neue Light"/>
              </a:rPr>
              <a:t>Recherche</a:t>
            </a:r>
            <a:r>
              <a:rPr lang="en-GB" sz="3600" kern="0" dirty="0">
                <a:solidFill>
                  <a:srgbClr val="204987"/>
                </a:solidFill>
                <a:latin typeface="Helvetica Neue Light"/>
                <a:cs typeface="Helvetica Neue Light"/>
              </a:rPr>
              <a:t/>
            </a:r>
            <a:br>
              <a:rPr lang="en-GB" sz="3600" kern="0" dirty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3600" kern="0" dirty="0" err="1">
                <a:solidFill>
                  <a:srgbClr val="204987"/>
                </a:solidFill>
                <a:latin typeface="Helvetica Neue Light"/>
                <a:cs typeface="Helvetica Neue Light"/>
              </a:rPr>
              <a:t>Nucl</a:t>
            </a:r>
            <a:r>
              <a:rPr lang="fr-FR" sz="3600" kern="0" dirty="0">
                <a:solidFill>
                  <a:srgbClr val="204987"/>
                </a:solidFill>
                <a:latin typeface="Helvetica Neue Light"/>
                <a:cs typeface="Helvetica Neue Light"/>
              </a:rPr>
              <a:t>é</a:t>
            </a:r>
            <a:r>
              <a:rPr lang="en-GB" sz="3600" kern="0" dirty="0" err="1">
                <a:solidFill>
                  <a:srgbClr val="204987"/>
                </a:solidFill>
                <a:latin typeface="Helvetica Neue Light"/>
                <a:cs typeface="Helvetica Neue Light"/>
              </a:rPr>
              <a:t>aire</a:t>
            </a:r>
            <a:endParaRPr lang="en-GB" sz="3600" kern="0" dirty="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07339" y="4567628"/>
            <a:ext cx="468042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x-none" sz="3200" kern="0" dirty="0" smtClean="0">
                <a:solidFill>
                  <a:schemeClr val="accent3"/>
                </a:solidFill>
                <a:latin typeface="Helvetica Neue Light"/>
                <a:cs typeface="Helvetica Neue Light"/>
              </a:rPr>
              <a:t>European Laboratory</a:t>
            </a:r>
            <a:r>
              <a:rPr lang="en-GB" sz="2400" kern="0" dirty="0" smtClean="0">
                <a:solidFill>
                  <a:schemeClr val="accent3"/>
                </a:solidFill>
                <a:latin typeface="Helvetica Neue Light"/>
                <a:cs typeface="Helvetica Neue Light"/>
              </a:rPr>
              <a:t>     </a:t>
            </a:r>
            <a:r>
              <a:rPr lang="en-GB" sz="2800" kern="0" dirty="0" smtClean="0">
                <a:solidFill>
                  <a:schemeClr val="accent3"/>
                </a:solidFill>
                <a:latin typeface="Helvetica Neue Light"/>
                <a:cs typeface="Helvetica Neue Light"/>
              </a:rPr>
              <a:t>for </a:t>
            </a:r>
            <a:r>
              <a:rPr lang="x-none" sz="3200" kern="0" dirty="0" smtClean="0">
                <a:solidFill>
                  <a:schemeClr val="accent3"/>
                </a:solidFill>
                <a:latin typeface="Helvetica Neue Light"/>
                <a:cs typeface="Helvetica Neue Light"/>
              </a:rPr>
              <a:t>Particle Physics</a:t>
            </a:r>
            <a:endParaRPr lang="en-GB" sz="3200" kern="0" dirty="0">
              <a:solidFill>
                <a:schemeClr val="accent3"/>
              </a:solidFill>
              <a:latin typeface="Helvetica Neue Light"/>
              <a:cs typeface="Helvetica Neue Light"/>
            </a:endParaRPr>
          </a:p>
        </p:txBody>
      </p:sp>
    </p:spTree>
    <p:extLst>
      <p:ext uri="{BB962C8B-B14F-4D97-AF65-F5344CB8AC3E}">
        <p14:creationId xmlns:p14="http://schemas.microsoft.com/office/powerpoint/2010/main" val="375435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Planning &amp; Scheduling 2.0</a:t>
            </a:r>
            <a:endParaRPr lang="en-US" dirty="0"/>
          </a:p>
        </p:txBody>
      </p:sp>
      <p:pic>
        <p:nvPicPr>
          <p:cNvPr id="4" name="Picture 3" descr="loop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338" y="2164123"/>
            <a:ext cx="5317325" cy="280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1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CPM Algorithm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4940"/>
            <a:ext cx="9144000" cy="489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463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:fade/>
      </p:transition>
    </mc:Choice>
    <mc:Fallback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PDM Algorithm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76215"/>
            <a:ext cx="9144000" cy="4796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85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>
        <p:fade/>
      </p:transition>
    </mc:Choice>
    <mc:Fallback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Planning &amp; Scheduling 2.0</a:t>
            </a:r>
            <a:endParaRPr lang="en-US" dirty="0"/>
          </a:p>
        </p:txBody>
      </p:sp>
      <p:pic>
        <p:nvPicPr>
          <p:cNvPr id="3" name="Picture 2" descr="PDM2.0_CP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40" y="1205356"/>
            <a:ext cx="7920360" cy="5039952"/>
          </a:xfrm>
          <a:prstGeom prst="rect">
            <a:avLst/>
          </a:prstGeom>
        </p:spPr>
      </p:pic>
      <p:pic>
        <p:nvPicPr>
          <p:cNvPr id="7" name="Picture 6" descr="PDM2.0_PD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40" y="1205356"/>
            <a:ext cx="7920360" cy="5039952"/>
          </a:xfrm>
          <a:prstGeom prst="rect">
            <a:avLst/>
          </a:prstGeom>
        </p:spPr>
      </p:pic>
      <p:pic>
        <p:nvPicPr>
          <p:cNvPr id="8" name="Picture 7" descr="PDM2.0_collab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40" y="1205356"/>
            <a:ext cx="7920360" cy="503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51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Planning &amp; Scheduling 2.0</a:t>
            </a:r>
            <a:endParaRPr lang="en-US" dirty="0"/>
          </a:p>
        </p:txBody>
      </p:sp>
      <p:pic>
        <p:nvPicPr>
          <p:cNvPr id="6" name="Picture 5" descr="4382.scheduling.constraint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71" y="1397260"/>
            <a:ext cx="7279313" cy="455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6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&amp; Scheduling 2.0</a:t>
            </a:r>
          </a:p>
        </p:txBody>
      </p:sp>
      <p:pic>
        <p:nvPicPr>
          <p:cNvPr id="3" name="Picture 2" descr="PDM2.0_mappi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27" y="1009808"/>
            <a:ext cx="7335639" cy="533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&amp; Scheduling 2.0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spcBef>
                <a:spcPts val="2400"/>
              </a:spcBef>
              <a:buNone/>
            </a:pPr>
            <a:r>
              <a:rPr lang="en-US" sz="2800" dirty="0" smtClean="0"/>
              <a:t>Mathieu </a:t>
            </a:r>
            <a:r>
              <a:rPr lang="en-US" sz="2800" dirty="0" err="1" smtClean="0"/>
              <a:t>Baudin’s</a:t>
            </a:r>
            <a:r>
              <a:rPr lang="en-US" sz="2800" dirty="0" smtClean="0"/>
              <a:t> PhD thesis </a:t>
            </a:r>
            <a:r>
              <a:rPr lang="en-US" sz="2800" dirty="0"/>
              <a:t>(</a:t>
            </a:r>
            <a:r>
              <a:rPr lang="en-US" sz="2800" dirty="0" smtClean="0"/>
              <a:t>A&amp;M </a:t>
            </a:r>
            <a:r>
              <a:rPr lang="en-US" sz="2800" dirty="0" err="1" smtClean="0"/>
              <a:t>ParisTech</a:t>
            </a:r>
            <a:r>
              <a:rPr lang="en-US" sz="2800" dirty="0" smtClean="0"/>
              <a:t>)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800" dirty="0" smtClean="0"/>
              <a:t>Algorithms developed and prototype working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800" dirty="0" smtClean="0"/>
              <a:t>Algorithms under tests at GSI Darmstadt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800" dirty="0" smtClean="0"/>
              <a:t>Algorithms principles </a:t>
            </a:r>
            <a:r>
              <a:rPr lang="en-US" sz="2400" dirty="0" smtClean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dirty="0" smtClean="0">
                <a:sym typeface="Wingdings"/>
              </a:rPr>
              <a:t> article in JMPM</a:t>
            </a:r>
            <a:endParaRPr lang="en-US" sz="2800" dirty="0"/>
          </a:p>
          <a:p>
            <a:pPr marL="0" indent="0">
              <a:spcBef>
                <a:spcPts val="2400"/>
              </a:spcBef>
              <a:buNone/>
            </a:pPr>
            <a:r>
              <a:rPr lang="en-US" sz="2800" dirty="0" smtClean="0"/>
              <a:t>Algorithms </a:t>
            </a:r>
            <a:r>
              <a:rPr lang="en-US" sz="2400" dirty="0" smtClean="0">
                <a:solidFill>
                  <a:srgbClr val="729FCF"/>
                </a:solidFill>
                <a:sym typeface="Wingdings"/>
              </a:rPr>
              <a:t></a:t>
            </a:r>
            <a:r>
              <a:rPr lang="en-US" sz="2800" dirty="0" smtClean="0">
                <a:sym typeface="Wingdings"/>
              </a:rPr>
              <a:t> </a:t>
            </a:r>
            <a:r>
              <a:rPr lang="en-US" sz="2800" dirty="0" smtClean="0"/>
              <a:t>DSM Conference, July </a:t>
            </a:r>
            <a:r>
              <a:rPr lang="fr-FR" sz="2800" dirty="0" smtClean="0"/>
              <a:t>20</a:t>
            </a:r>
            <a:r>
              <a:rPr lang="en-US" sz="2800" dirty="0" smtClean="0"/>
              <a:t>14, Paris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800" dirty="0" smtClean="0">
                <a:solidFill>
                  <a:schemeClr val="accent3"/>
                </a:solidFill>
              </a:rPr>
              <a:t>Will they be embedded in IMPACT?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en-US" sz="2800" dirty="0" smtClean="0">
                <a:solidFill>
                  <a:srgbClr val="4F9A06"/>
                </a:solidFill>
              </a:rPr>
              <a:t>Will they be embedded in commercial packages?</a:t>
            </a:r>
          </a:p>
        </p:txBody>
      </p:sp>
    </p:spTree>
    <p:extLst>
      <p:ext uri="{BB962C8B-B14F-4D97-AF65-F5344CB8AC3E}">
        <p14:creationId xmlns:p14="http://schemas.microsoft.com/office/powerpoint/2010/main" val="118201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2400"/>
              </a:spcBef>
            </a:pPr>
            <a:r>
              <a:rPr lang="en-US" sz="3600" dirty="0" smtClean="0"/>
              <a:t>CERN has always been </a:t>
            </a:r>
            <a:br>
              <a:rPr lang="en-US" sz="3600" dirty="0" smtClean="0"/>
            </a:br>
            <a:r>
              <a:rPr lang="en-US" sz="3600" dirty="0" smtClean="0"/>
              <a:t>on the cutting edge in matter</a:t>
            </a:r>
            <a:br>
              <a:rPr lang="en-US" sz="3600" dirty="0" smtClean="0"/>
            </a:br>
            <a:r>
              <a:rPr lang="en-US" sz="3600" dirty="0" smtClean="0"/>
              <a:t>of </a:t>
            </a:r>
            <a:r>
              <a:rPr lang="en-US" sz="4400" dirty="0" smtClean="0"/>
              <a:t>particle physics</a:t>
            </a:r>
            <a:endParaRPr lang="en-US" sz="3600" dirty="0" smtClean="0"/>
          </a:p>
          <a:p>
            <a:pPr>
              <a:spcBef>
                <a:spcPts val="2400"/>
              </a:spcBef>
            </a:pPr>
            <a:r>
              <a:rPr lang="en-US" sz="3600" dirty="0" smtClean="0"/>
              <a:t>CERN has always been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on the cutting edge in matter</a:t>
            </a:r>
            <a:br>
              <a:rPr lang="en-US" sz="3600" dirty="0"/>
            </a:br>
            <a:r>
              <a:rPr lang="en-US" sz="3600" dirty="0"/>
              <a:t>of </a:t>
            </a:r>
            <a:r>
              <a:rPr lang="en-US" sz="4400" dirty="0" smtClean="0"/>
              <a:t>technologies</a:t>
            </a:r>
            <a:endParaRPr lang="en-US" sz="3600" dirty="0"/>
          </a:p>
          <a:p>
            <a:pPr>
              <a:spcBef>
                <a:spcPts val="2400"/>
              </a:spcBef>
            </a:pPr>
            <a:r>
              <a:rPr lang="en-US" sz="3600" dirty="0"/>
              <a:t>CERN has </a:t>
            </a:r>
            <a:r>
              <a:rPr lang="en-US" sz="3600" dirty="0" smtClean="0"/>
              <a:t>also always </a:t>
            </a:r>
            <a:r>
              <a:rPr lang="en-US" sz="3600" dirty="0"/>
              <a:t>been </a:t>
            </a:r>
            <a:br>
              <a:rPr lang="en-US" sz="3600" dirty="0"/>
            </a:br>
            <a:r>
              <a:rPr lang="en-US" sz="3600" dirty="0"/>
              <a:t>on the cutting edge in matter</a:t>
            </a:r>
            <a:br>
              <a:rPr lang="en-US" sz="3600" dirty="0"/>
            </a:br>
            <a:r>
              <a:rPr lang="en-US" sz="3600" dirty="0" smtClean="0"/>
              <a:t>of </a:t>
            </a:r>
            <a:r>
              <a:rPr lang="en-US" sz="4400" dirty="0" smtClean="0"/>
              <a:t>project management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6685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8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solidFill>
                  <a:schemeClr val="accent1"/>
                </a:solidFill>
              </a:rPr>
              <a:t>Member states and a few figures</a:t>
            </a:r>
            <a:endParaRPr lang="en-GB">
              <a:solidFill>
                <a:schemeClr val="accent1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110964"/>
            <a:ext cx="8226854" cy="4083335"/>
          </a:xfrm>
          <a:prstGeom prst="rect">
            <a:avLst/>
          </a:prstGeom>
        </p:spPr>
        <p:txBody>
          <a:bodyPr>
            <a:noAutofit/>
          </a:bodyPr>
          <a:lstStyle/>
          <a:p>
            <a:pPr marL="169863" indent="-169863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12 member states in 1954</a:t>
            </a:r>
          </a:p>
          <a:p>
            <a:pPr marL="169863" indent="-169863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21 member states: Austria, Belgium, Bulgaria, the Czech Republic, Denmark, Finland, France, Germany, Greece, Israel, Italy, Hungary, </a:t>
            </a:r>
            <a:b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the Netherlands, Norway, Poland, Portugal, Slovakia, Spain, </a:t>
            </a:r>
            <a:b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Sweden, Switzerland, the United Kingdom</a:t>
            </a:r>
          </a:p>
          <a:p>
            <a:pPr marL="169863" indent="-169863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2 candidates for accession: Romania, Serbia</a:t>
            </a:r>
          </a:p>
          <a:p>
            <a:pPr marL="169863" indent="-169863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8 observers to CERN’s Council: India, Japan, the Russian Federation, </a:t>
            </a:r>
            <a:b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the United States of America, Turkey, the European Commission, UNESCO</a:t>
            </a:r>
          </a:p>
          <a:p>
            <a:pPr marL="169863" indent="-169863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Applicants to become member states: Cyprus, Slovenia, Turkey </a:t>
            </a:r>
            <a:b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or associate members: Brazil, Ukraine, India</a:t>
            </a:r>
            <a:endParaRPr lang="en-GB" sz="200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1" y="5072776"/>
            <a:ext cx="8226854" cy="1291123"/>
          </a:xfrm>
          <a:prstGeom prst="rect">
            <a:avLst/>
          </a:prstGeom>
          <a:noFill/>
        </p:spPr>
        <p:txBody>
          <a:bodyPr wrap="square" lIns="91440" rtlCol="0" anchor="t" anchorCtr="1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GB" sz="28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ca. 2500 staff  &amp;  ca. 900 other paid personnel</a:t>
            </a:r>
            <a:br>
              <a:rPr lang="en-GB" sz="2800" smtClean="0">
                <a:solidFill>
                  <a:srgbClr val="204987"/>
                </a:solidFill>
                <a:latin typeface="Helvetica Neue Light"/>
                <a:cs typeface="Helvetica Neue Light"/>
              </a:rPr>
            </a:br>
            <a:r>
              <a:rPr lang="en-GB" sz="28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ca. 12000 users from 600+ institutes &amp; universities</a:t>
            </a:r>
          </a:p>
          <a:p>
            <a:pPr algn="ctr">
              <a:lnSpc>
                <a:spcPct val="90000"/>
              </a:lnSpc>
            </a:pPr>
            <a:r>
              <a:rPr lang="en-GB" sz="28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ca. CHF 1.1 billion budget </a:t>
            </a:r>
            <a:r>
              <a:rPr lang="en-GB" sz="2000" smtClean="0">
                <a:solidFill>
                  <a:srgbClr val="204987"/>
                </a:solidFill>
                <a:latin typeface="Helvetica Neue Light"/>
                <a:cs typeface="Helvetica Neue Light"/>
              </a:rPr>
              <a:t>(2014)</a:t>
            </a:r>
            <a:endParaRPr lang="en-GB" sz="2000">
              <a:solidFill>
                <a:srgbClr val="204987"/>
              </a:solidFill>
              <a:latin typeface="Helvetica Neue Light"/>
              <a:cs typeface="Helvetica Neue Light"/>
            </a:endParaRPr>
          </a:p>
        </p:txBody>
      </p:sp>
      <p:pic>
        <p:nvPicPr>
          <p:cNvPr id="7" name="Picture 5" descr="http://oldstersview.files.wordpress.com/2006/08/cup-of-coff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0359" y="5996885"/>
            <a:ext cx="87947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6774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/>
            <a:r>
              <a:rPr lang="en-US" sz="6000" dirty="0" smtClean="0">
                <a:solidFill>
                  <a:srgbClr val="729FCF"/>
                </a:solidFill>
              </a:rPr>
              <a:t>Why?</a:t>
            </a:r>
            <a:endParaRPr lang="en-US" sz="2000" dirty="0" smtClean="0">
              <a:solidFill>
                <a:srgbClr val="729FCF"/>
              </a:solidFill>
            </a:endParaRPr>
          </a:p>
          <a:p>
            <a:pPr algn="ctr"/>
            <a:r>
              <a:rPr lang="en-US" sz="2000" dirty="0" smtClean="0">
                <a:solidFill>
                  <a:srgbClr val="729FCF"/>
                </a:solidFill>
              </a:rPr>
              <a:t>Why CERN exists?</a:t>
            </a:r>
            <a:endParaRPr lang="en-US" sz="2000" dirty="0">
              <a:solidFill>
                <a:srgbClr val="729FC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2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ERN_60years">
  <a:themeElements>
    <a:clrScheme name="Custom 3">
      <a:dk1>
        <a:srgbClr val="0C377B"/>
      </a:dk1>
      <a:lt1>
        <a:srgbClr val="FFFFFF"/>
      </a:lt1>
      <a:dk2>
        <a:srgbClr val="333333"/>
      </a:dk2>
      <a:lt2>
        <a:srgbClr val="999999"/>
      </a:lt2>
      <a:accent1>
        <a:srgbClr val="204987"/>
      </a:accent1>
      <a:accent2>
        <a:srgbClr val="A40000"/>
      </a:accent2>
      <a:accent3>
        <a:srgbClr val="4F9A06"/>
      </a:accent3>
      <a:accent4>
        <a:srgbClr val="5197CC"/>
      </a:accent4>
      <a:accent5>
        <a:srgbClr val="EF2929"/>
      </a:accent5>
      <a:accent6>
        <a:srgbClr val="8AE234"/>
      </a:accent6>
      <a:hlink>
        <a:srgbClr val="333333"/>
      </a:hlink>
      <a:folHlink>
        <a:srgbClr val="333333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CERN_60years.potx</Template>
  <TotalTime>1845</TotalTime>
  <Words>1325</Words>
  <Application>Microsoft Macintosh PowerPoint</Application>
  <PresentationFormat>On-screen Show (4:3)</PresentationFormat>
  <Paragraphs>352</Paragraphs>
  <Slides>78</Slides>
  <Notes>2</Notes>
  <HiddenSlides>10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79" baseType="lpstr">
      <vt:lpstr>CERN_60years</vt:lpstr>
      <vt:lpstr>60 Years  of Project Management at CERN</vt:lpstr>
      <vt:lpstr>Agenda</vt:lpstr>
      <vt:lpstr>PowerPoint Presentation</vt:lpstr>
      <vt:lpstr>PowerPoint Presentation</vt:lpstr>
      <vt:lpstr>PowerPoint Presentation</vt:lpstr>
      <vt:lpstr>What means “CERN”? 1952</vt:lpstr>
      <vt:lpstr>What means “CERN”? 1954</vt:lpstr>
      <vt:lpstr>Member states and a few figures</vt:lpstr>
      <vt:lpstr>PowerPoint Presentation</vt:lpstr>
      <vt:lpstr>PowerPoint Presentation</vt:lpstr>
      <vt:lpstr>Particle Physics’ Standard Model</vt:lpstr>
      <vt:lpstr>PowerPoint Presentation</vt:lpstr>
      <vt:lpstr>Some questions to answer</vt:lpstr>
      <vt:lpstr>Why are we doing research in physics?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largest particle accelerators</vt:lpstr>
      <vt:lpstr>A few figures…</vt:lpstr>
      <vt:lpstr>PowerPoint Presentation</vt:lpstr>
      <vt:lpstr>The biggest and most sophisticated  particle detectors</vt:lpstr>
      <vt:lpstr>PowerPoint Presentation</vt:lpstr>
      <vt:lpstr>The most extensive scientific  computing grid</vt:lpstr>
      <vt:lpstr>PowerPoint Presentation</vt:lpstr>
      <vt:lpstr>PowerPoint Presentation</vt:lpstr>
      <vt:lpstr>Practical applications: the World Wide Web</vt:lpstr>
      <vt:lpstr>Practical applications: cancer treatment</vt:lpstr>
      <vt:lpstr>Practical applications: customs checks</vt:lpstr>
      <vt:lpstr>Practical applications: using the grid</vt:lpstr>
      <vt:lpstr>PowerPoint Presentation</vt:lpstr>
      <vt:lpstr>PowerPoint Presentation</vt:lpstr>
      <vt:lpstr>The advent of project management</vt:lpstr>
      <vt:lpstr>The advent of project management</vt:lpstr>
      <vt:lpstr>First PM issue</vt:lpstr>
      <vt:lpstr>The advent of project management</vt:lpstr>
      <vt:lpstr>PowerPoint Presentation</vt:lpstr>
      <vt:lpstr>PRAM in the Sixties</vt:lpstr>
      <vt:lpstr>PRAM in the Sixties</vt:lpstr>
      <vt:lpstr>The Seventies</vt:lpstr>
      <vt:lpstr>PowerPoint Presentation</vt:lpstr>
      <vt:lpstr>POL in the Eighties</vt:lpstr>
      <vt:lpstr>PowerPoint Presentation</vt:lpstr>
      <vt:lpstr>Web-based tools of the Nineties</vt:lpstr>
      <vt:lpstr>PowerPoint Presentation</vt:lpstr>
      <vt:lpstr>Second PM issue</vt:lpstr>
      <vt:lpstr>Second PM issue (cont’d)</vt:lpstr>
      <vt:lpstr>Second PM issue (cont’d)</vt:lpstr>
      <vt:lpstr>Project Control 2.0</vt:lpstr>
      <vt:lpstr>Project Control 2.0 (cont’d)</vt:lpstr>
      <vt:lpstr>Project Control 2.0 (cont’d)</vt:lpstr>
      <vt:lpstr>Project Control 2.0 (cont’d)</vt:lpstr>
      <vt:lpstr>Project Control 2.0 (cont’d)</vt:lpstr>
      <vt:lpstr>LHC Project EVMS  |  Weak points</vt:lpstr>
      <vt:lpstr>LHC Project EVMS  |  Lessons learned</vt:lpstr>
      <vt:lpstr>LHC Project EVMS  |  Strong points</vt:lpstr>
      <vt:lpstr>Improvements</vt:lpstr>
      <vt:lpstr>Repetitive scheduling</vt:lpstr>
      <vt:lpstr>3 levels of planning &amp; scheduling</vt:lpstr>
      <vt:lpstr>PowerPoint Presentation</vt:lpstr>
      <vt:lpstr>IMPACT &amp; planbook in the years 2010s</vt:lpstr>
      <vt:lpstr>openSE in the years 2010s</vt:lpstr>
      <vt:lpstr>openSE in the years 2010s</vt:lpstr>
      <vt:lpstr>openSE in the years 2010s</vt:lpstr>
      <vt:lpstr>openSE in the years 2010s</vt:lpstr>
      <vt:lpstr>openSE in the years 2010s</vt:lpstr>
      <vt:lpstr>openSE </vt:lpstr>
      <vt:lpstr>PowerPoint Presentation</vt:lpstr>
      <vt:lpstr>Planning &amp; Scheduling 2.0</vt:lpstr>
      <vt:lpstr>CPM Algorithm</vt:lpstr>
      <vt:lpstr>PDM Algorithm</vt:lpstr>
      <vt:lpstr>Planning &amp; Scheduling 2.0</vt:lpstr>
      <vt:lpstr>Planning &amp; Scheduling 2.0</vt:lpstr>
      <vt:lpstr>Planning &amp; Scheduling 2.0</vt:lpstr>
      <vt:lpstr>Planning &amp; Scheduling 2.0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Pierre Bonnal</dc:creator>
  <cp:lastModifiedBy>Luisella Lari</cp:lastModifiedBy>
  <cp:revision>74</cp:revision>
  <dcterms:created xsi:type="dcterms:W3CDTF">2014-03-15T12:38:48Z</dcterms:created>
  <dcterms:modified xsi:type="dcterms:W3CDTF">2014-09-18T10:36:01Z</dcterms:modified>
</cp:coreProperties>
</file>