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6"/>
  </p:notesMasterIdLst>
  <p:handoutMasterIdLst>
    <p:handoutMasterId r:id="rId27"/>
  </p:handoutMasterIdLst>
  <p:sldIdLst>
    <p:sldId id="278" r:id="rId2"/>
    <p:sldId id="258" r:id="rId3"/>
    <p:sldId id="257" r:id="rId4"/>
    <p:sldId id="260" r:id="rId5"/>
    <p:sldId id="262" r:id="rId6"/>
    <p:sldId id="261" r:id="rId7"/>
    <p:sldId id="264" r:id="rId8"/>
    <p:sldId id="265" r:id="rId9"/>
    <p:sldId id="266" r:id="rId10"/>
    <p:sldId id="267" r:id="rId11"/>
    <p:sldId id="268" r:id="rId12"/>
    <p:sldId id="276" r:id="rId13"/>
    <p:sldId id="277" r:id="rId14"/>
    <p:sldId id="275" r:id="rId15"/>
    <p:sldId id="263" r:id="rId16"/>
    <p:sldId id="269" r:id="rId17"/>
    <p:sldId id="270" r:id="rId18"/>
    <p:sldId id="271" r:id="rId19"/>
    <p:sldId id="279" r:id="rId20"/>
    <p:sldId id="280" r:id="rId21"/>
    <p:sldId id="272" r:id="rId22"/>
    <p:sldId id="273" r:id="rId23"/>
    <p:sldId id="274" r:id="rId24"/>
    <p:sldId id="25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20" autoAdjust="0"/>
    <p:restoredTop sz="95324" autoAdjust="0"/>
  </p:normalViewPr>
  <p:slideViewPr>
    <p:cSldViewPr snapToGrid="0" snapToObjects="1">
      <p:cViewPr varScale="1">
        <p:scale>
          <a:sx n="161" d="100"/>
          <a:sy n="161" d="100"/>
        </p:scale>
        <p:origin x="-104" y="-10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7998E-8B63-0D41-9EA0-3F6537F38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6471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6908A9-4ECC-F44F-BB38-95892BF46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9590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Lecture 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908A9-4ECC-F44F-BB38-95892BF462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6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6908A9-4ECC-F44F-BB38-95892BF462B3}" type="slidenum">
              <a:rPr lang="en-US" smtClean="0"/>
              <a:t>24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31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4596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6524596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524596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ln>
                  <a:solidFill>
                    <a:srgbClr val="376092"/>
                  </a:solidFill>
                </a:ln>
                <a:solidFill>
                  <a:srgbClr val="000000"/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7.png"/><Relationship Id="rId5" Type="http://schemas.openxmlformats.org/officeDocument/2006/relationships/image" Target="../media/image6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7.png"/><Relationship Id="rId5" Type="http://schemas.openxmlformats.org/officeDocument/2006/relationships/image" Target="../media/image6.png"/><Relationship Id="rId6" Type="http://schemas.openxmlformats.org/officeDocument/2006/relationships/image" Target="../media/image20.png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54" y="1371606"/>
            <a:ext cx="8859572" cy="1927225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008000"/>
                </a:solidFill>
              </a:rPr>
              <a:t>Elements of Project Management and operational </a:t>
            </a:r>
            <a:r>
              <a:rPr lang="en-US" sz="3000" b="1" dirty="0" smtClean="0">
                <a:solidFill>
                  <a:srgbClr val="008000"/>
                </a:solidFill>
              </a:rPr>
              <a:t>planning, Applied </a:t>
            </a:r>
            <a:r>
              <a:rPr lang="en-US" sz="3000" b="1" dirty="0">
                <a:solidFill>
                  <a:srgbClr val="008000"/>
                </a:solidFill>
              </a:rPr>
              <a:t>to SCIENTIFIC projects: </a:t>
            </a:r>
            <a:r>
              <a:rPr lang="en-US" sz="3000" b="1" dirty="0">
                <a:solidFill>
                  <a:schemeClr val="accent2"/>
                </a:solidFill>
              </a:rPr>
              <a:t>focus on Quality and Project Risks MANAGEMENT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838" y="6"/>
            <a:ext cx="1789597" cy="14268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82835" y="893726"/>
            <a:ext cx="4330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tx2"/>
                </a:solidFill>
              </a:rPr>
              <a:t>National Institute for Nuclear Physics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671700" y="3504646"/>
            <a:ext cx="7913430" cy="2803612"/>
          </a:xfrm>
        </p:spPr>
        <p:txBody>
          <a:bodyPr>
            <a:normAutofit/>
          </a:bodyPr>
          <a:lstStyle/>
          <a:p>
            <a:pPr algn="ctr"/>
            <a:r>
              <a:rPr lang="it-IT" sz="2900" b="1" i="1" dirty="0" smtClean="0">
                <a:solidFill>
                  <a:srgbClr val="008000"/>
                </a:solidFill>
              </a:rPr>
              <a:t>Luisella Lari</a:t>
            </a:r>
          </a:p>
          <a:p>
            <a:endParaRPr lang="it-IT" i="1" dirty="0" smtClean="0">
              <a:solidFill>
                <a:srgbClr val="3366FF"/>
              </a:solidFill>
            </a:endParaRPr>
          </a:p>
          <a:p>
            <a:pPr algn="ctr"/>
            <a:r>
              <a:rPr lang="it-IT" sz="1900" i="1" dirty="0">
                <a:solidFill>
                  <a:srgbClr val="3366FF"/>
                </a:solidFill>
              </a:rPr>
              <a:t>	</a:t>
            </a:r>
            <a:r>
              <a:rPr lang="en-US" i="1" dirty="0" err="1" smtClean="0"/>
              <a:t>Corso</a:t>
            </a:r>
            <a:r>
              <a:rPr lang="en-US" i="1" dirty="0" smtClean="0"/>
              <a:t> </a:t>
            </a:r>
            <a:r>
              <a:rPr lang="en-US" i="1" dirty="0" err="1" smtClean="0"/>
              <a:t>Nazionale</a:t>
            </a:r>
            <a:r>
              <a:rPr lang="en-US" i="1" dirty="0" smtClean="0"/>
              <a:t> di </a:t>
            </a:r>
            <a:r>
              <a:rPr lang="en-US" i="1" dirty="0" err="1" smtClean="0"/>
              <a:t>Formazione</a:t>
            </a:r>
            <a:r>
              <a:rPr lang="en-US" i="1" dirty="0"/>
              <a:t> </a:t>
            </a:r>
            <a:r>
              <a:rPr lang="en-US" i="1" dirty="0" smtClean="0"/>
              <a:t>INFN </a:t>
            </a:r>
          </a:p>
          <a:p>
            <a:pPr algn="ctr"/>
            <a:r>
              <a:rPr lang="en-US" i="1" dirty="0" smtClean="0"/>
              <a:t>.</a:t>
            </a:r>
            <a:endParaRPr lang="it-IT" dirty="0" smtClean="0"/>
          </a:p>
          <a:p>
            <a:pPr algn="ctr"/>
            <a:r>
              <a:rPr lang="it-IT" dirty="0" smtClean="0"/>
              <a:t>16-19 </a:t>
            </a:r>
            <a:r>
              <a:rPr lang="it-IT" dirty="0" err="1" smtClean="0"/>
              <a:t>September</a:t>
            </a:r>
            <a:r>
              <a:rPr lang="it-IT" dirty="0" smtClean="0"/>
              <a:t> 2014 </a:t>
            </a:r>
          </a:p>
          <a:p>
            <a:pPr algn="ctr"/>
            <a:r>
              <a:rPr lang="it-IT" i="1" dirty="0" smtClean="0"/>
              <a:t>Hotel </a:t>
            </a:r>
            <a:r>
              <a:rPr lang="it-IT" i="1" dirty="0" err="1" smtClean="0"/>
              <a:t>Giò</a:t>
            </a:r>
            <a:r>
              <a:rPr lang="it-IT" i="1" dirty="0" smtClean="0"/>
              <a:t>, Perugia, Italia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231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65813" y="1524000"/>
            <a:ext cx="4272643" cy="4862241"/>
            <a:chOff x="1273629" y="2369500"/>
            <a:chExt cx="3770086" cy="413695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3629" y="2369500"/>
              <a:ext cx="3770086" cy="403311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000828" y="5885543"/>
              <a:ext cx="144417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b="1" dirty="0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78200" y="5633784"/>
              <a:ext cx="614464" cy="87267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937328" y="5919895"/>
              <a:ext cx="1641928" cy="366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/>
                <a:t>Roadmap</a:t>
              </a:r>
              <a:endParaRPr lang="en-US" sz="2200" b="1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Front-End </a:t>
            </a:r>
            <a:r>
              <a:rPr lang="en-US" i="1" dirty="0" smtClean="0"/>
              <a:t>phase (5/6)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5923643" y="1811303"/>
            <a:ext cx="3084286" cy="41576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200" dirty="0" smtClean="0">
                <a:solidFill>
                  <a:schemeClr val="accent4"/>
                </a:solidFill>
              </a:rPr>
              <a:t>Project Board or </a:t>
            </a:r>
          </a:p>
          <a:p>
            <a:pPr marL="0" indent="0" algn="ctr">
              <a:buNone/>
            </a:pPr>
            <a:r>
              <a:rPr lang="en-US" sz="2200" dirty="0">
                <a:solidFill>
                  <a:schemeClr val="accent4"/>
                </a:solidFill>
              </a:rPr>
              <a:t>Strategic/Steering </a:t>
            </a:r>
            <a:endParaRPr lang="en-US" sz="2200" dirty="0" smtClean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r>
              <a:rPr lang="en-US" sz="2200" dirty="0" smtClean="0">
                <a:solidFill>
                  <a:schemeClr val="accent4"/>
                </a:solidFill>
              </a:rPr>
              <a:t>Board</a:t>
            </a:r>
            <a:r>
              <a:rPr lang="en-US" sz="2200" dirty="0">
                <a:solidFill>
                  <a:schemeClr val="accent4"/>
                </a:solidFill>
              </a:rPr>
              <a:t>/</a:t>
            </a:r>
            <a:r>
              <a:rPr lang="en-US" sz="2200" dirty="0" smtClean="0">
                <a:solidFill>
                  <a:schemeClr val="accent4"/>
                </a:solidFill>
              </a:rPr>
              <a:t>Committee</a:t>
            </a:r>
          </a:p>
          <a:p>
            <a:pPr marL="0" indent="0" algn="ctr">
              <a:buNone/>
            </a:pPr>
            <a:endParaRPr lang="en-US" sz="2200" dirty="0">
              <a:solidFill>
                <a:schemeClr val="accent4"/>
              </a:solidFill>
            </a:endParaRPr>
          </a:p>
          <a:p>
            <a:pPr algn="just"/>
            <a:r>
              <a:rPr lang="en-US" sz="1900" dirty="0"/>
              <a:t>Ensure the strategic management of the </a:t>
            </a:r>
            <a:r>
              <a:rPr lang="en-US" sz="1900" dirty="0" smtClean="0"/>
              <a:t>project;</a:t>
            </a:r>
          </a:p>
          <a:p>
            <a:pPr algn="just"/>
            <a:r>
              <a:rPr lang="en-US" sz="1900" dirty="0" smtClean="0"/>
              <a:t>Is </a:t>
            </a:r>
            <a:r>
              <a:rPr lang="en-US" sz="1900" dirty="0"/>
              <a:t>ultimately responsible </a:t>
            </a:r>
            <a:r>
              <a:rPr lang="en-US" sz="1900" dirty="0" err="1"/>
              <a:t>w.r.t</a:t>
            </a:r>
            <a:r>
              <a:rPr lang="en-US" sz="1900" dirty="0"/>
              <a:t>. </a:t>
            </a:r>
            <a:r>
              <a:rPr lang="en-US" sz="1900" dirty="0" smtClean="0"/>
              <a:t>successful completion;</a:t>
            </a:r>
          </a:p>
          <a:p>
            <a:pPr algn="just"/>
            <a:r>
              <a:rPr lang="en-US" sz="1900" dirty="0" smtClean="0"/>
              <a:t>Guarantee </a:t>
            </a:r>
            <a:r>
              <a:rPr lang="en-US" sz="1900" dirty="0"/>
              <a:t>the acquisition and availability of </a:t>
            </a:r>
            <a:r>
              <a:rPr lang="en-US" sz="1900" dirty="0" smtClean="0"/>
              <a:t>resources;</a:t>
            </a:r>
          </a:p>
          <a:p>
            <a:pPr algn="just"/>
            <a:r>
              <a:rPr lang="en-US" sz="1900" dirty="0" smtClean="0"/>
              <a:t>In </a:t>
            </a:r>
            <a:r>
              <a:rPr lang="en-US" sz="1900" dirty="0"/>
              <a:t>case if conflicts, </a:t>
            </a:r>
            <a:r>
              <a:rPr lang="en-US" sz="1900" dirty="0" smtClean="0"/>
              <a:t>arbitrate;</a:t>
            </a:r>
            <a:endParaRPr lang="en-US" sz="1900" dirty="0" smtClean="0">
              <a:solidFill>
                <a:schemeClr val="accent4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chemeClr val="accent4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chemeClr val="accent4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4147956" y="3489518"/>
            <a:ext cx="1775687" cy="125483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915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523" y="2340426"/>
            <a:ext cx="1484854" cy="111576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65" y="2276929"/>
            <a:ext cx="1257426" cy="127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Front-End phase </a:t>
            </a:r>
            <a:r>
              <a:rPr lang="en-US" i="1" dirty="0" smtClean="0"/>
              <a:t>(6/6)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642" y="1524000"/>
            <a:ext cx="8514443" cy="5261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500" dirty="0" smtClean="0">
                <a:solidFill>
                  <a:srgbClr val="000000"/>
                </a:solidFill>
              </a:rPr>
              <a:t>From Proposal to CDR </a:t>
            </a:r>
            <a:r>
              <a:rPr lang="en-US" sz="2500" dirty="0" smtClean="0">
                <a:solidFill>
                  <a:srgbClr val="000000"/>
                </a:solidFill>
                <a:sym typeface="Wingdings"/>
              </a:rPr>
              <a:t> adding constraints to the project </a:t>
            </a: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277252" y="2394197"/>
            <a:ext cx="1134217" cy="1083128"/>
            <a:chOff x="66840" y="5346699"/>
            <a:chExt cx="1134217" cy="1083128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12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049059" y="2361563"/>
            <a:ext cx="1184163" cy="1083128"/>
            <a:chOff x="1004419" y="5346699"/>
            <a:chExt cx="1184163" cy="108312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3" y="5346699"/>
              <a:ext cx="1083128" cy="1083128"/>
            </a:xfrm>
            <a:prstGeom prst="rect">
              <a:avLst/>
            </a:prstGeom>
          </p:spPr>
        </p:pic>
        <p:sp>
          <p:nvSpPr>
            <p:cNvPr id="15" name="Content Placeholder 2"/>
            <p:cNvSpPr txBox="1">
              <a:spLocks/>
            </p:cNvSpPr>
            <p:nvPr/>
          </p:nvSpPr>
          <p:spPr>
            <a:xfrm rot="20205887">
              <a:off x="1004419" y="5593343"/>
              <a:ext cx="1184163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Roadmap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89833" y="2361563"/>
            <a:ext cx="1108843" cy="1016000"/>
            <a:chOff x="1389498" y="4078853"/>
            <a:chExt cx="1108843" cy="101600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18" name="Content Placeholder 2"/>
            <p:cNvSpPr txBox="1">
              <a:spLocks/>
            </p:cNvSpPr>
            <p:nvPr/>
          </p:nvSpPr>
          <p:spPr>
            <a:xfrm rot="20205887">
              <a:off x="1389498" y="4292729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CDR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7" name="Right Arrow 6"/>
          <p:cNvSpPr/>
          <p:nvPr/>
        </p:nvSpPr>
        <p:spPr>
          <a:xfrm>
            <a:off x="2425630" y="2703286"/>
            <a:ext cx="752929" cy="3628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5174751" y="2703286"/>
            <a:ext cx="752929" cy="3628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5398" y="2308700"/>
            <a:ext cx="977278" cy="1147488"/>
          </a:xfrm>
          <a:prstGeom prst="rect">
            <a:avLst/>
          </a:prstGeom>
        </p:spPr>
      </p:pic>
      <p:sp>
        <p:nvSpPr>
          <p:cNvPr id="24" name="Content Placeholder 2"/>
          <p:cNvSpPr txBox="1">
            <a:spLocks/>
          </p:cNvSpPr>
          <p:nvPr/>
        </p:nvSpPr>
        <p:spPr>
          <a:xfrm>
            <a:off x="457200" y="4844143"/>
            <a:ext cx="8229600" cy="132144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en-US" sz="4000" dirty="0" smtClean="0"/>
          </a:p>
          <a:p>
            <a:pPr marL="0" indent="0" algn="ctr">
              <a:buFont typeface="Arial" pitchFamily="34" charset="0"/>
              <a:buNone/>
            </a:pPr>
            <a:r>
              <a:rPr lang="en-US" sz="4000" dirty="0" smtClean="0"/>
              <a:t>Exercise Lecture 3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1524" y="3818238"/>
            <a:ext cx="1793227" cy="178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59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642" y="1524000"/>
            <a:ext cx="8514443" cy="47897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500" dirty="0" smtClean="0">
                <a:solidFill>
                  <a:srgbClr val="000000"/>
                </a:solidFill>
              </a:rPr>
              <a:t>1. Executive summary (to the attention of…)</a:t>
            </a:r>
            <a:endParaRPr lang="en-US" sz="2500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sz="2500" dirty="0" smtClean="0"/>
              <a:t>2. Initial Situation (i.e. the problem statement)</a:t>
            </a:r>
          </a:p>
          <a:p>
            <a:pPr marL="0" indent="0">
              <a:buNone/>
            </a:pPr>
            <a:r>
              <a:rPr lang="en-US" sz="2500" dirty="0" smtClean="0"/>
              <a:t>3. Aim and objective of the proposed project</a:t>
            </a:r>
          </a:p>
          <a:p>
            <a:pPr marL="0" indent="0">
              <a:buNone/>
            </a:pPr>
            <a:r>
              <a:rPr lang="en-US" sz="2500" dirty="0" smtClean="0"/>
              <a:t>4. Possible solutions</a:t>
            </a:r>
          </a:p>
          <a:p>
            <a:pPr marL="0" indent="0">
              <a:buNone/>
            </a:pPr>
            <a:r>
              <a:rPr lang="en-US" sz="2500" dirty="0" smtClean="0"/>
              <a:t>5. A priori preferred solution</a:t>
            </a:r>
          </a:p>
          <a:p>
            <a:pPr lvl="1"/>
            <a:r>
              <a:rPr lang="en-US" sz="2100" dirty="0" smtClean="0"/>
              <a:t>Description</a:t>
            </a:r>
          </a:p>
          <a:p>
            <a:pPr lvl="1"/>
            <a:r>
              <a:rPr lang="en-US" sz="2100" dirty="0" smtClean="0"/>
              <a:t>Identification of the main Stakeholders </a:t>
            </a:r>
          </a:p>
          <a:p>
            <a:pPr lvl="1"/>
            <a:r>
              <a:rPr lang="en-US" sz="2100" dirty="0" smtClean="0"/>
              <a:t>Phase, organization, draft WBS/plan</a:t>
            </a:r>
          </a:p>
          <a:p>
            <a:pPr lvl="1"/>
            <a:r>
              <a:rPr lang="en-US" sz="2100" dirty="0" smtClean="0"/>
              <a:t>Resource required</a:t>
            </a:r>
          </a:p>
          <a:p>
            <a:pPr lvl="1"/>
            <a:r>
              <a:rPr lang="en-US" sz="2100" dirty="0" smtClean="0"/>
              <a:t>Outcomes and benefits</a:t>
            </a:r>
          </a:p>
          <a:p>
            <a:pPr marL="0" indent="0">
              <a:buNone/>
            </a:pPr>
            <a:r>
              <a:rPr lang="en-US" sz="2500" dirty="0" smtClean="0"/>
              <a:t>6. Major risks identification</a:t>
            </a: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i="1" dirty="0" smtClean="0"/>
              <a:t>Proposal doc typical contents 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94124" y="533400"/>
            <a:ext cx="1134217" cy="1083128"/>
            <a:chOff x="66840" y="5346699"/>
            <a:chExt cx="1134217" cy="1083128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10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6846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642" y="1524000"/>
            <a:ext cx="8514443" cy="24111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500" dirty="0" smtClean="0">
                <a:solidFill>
                  <a:srgbClr val="000000"/>
                </a:solidFill>
              </a:rPr>
              <a:t>1. To 6. </a:t>
            </a:r>
            <a:r>
              <a:rPr lang="en-US" sz="2500" dirty="0" smtClean="0">
                <a:solidFill>
                  <a:srgbClr val="000000"/>
                </a:solidFill>
                <a:sym typeface="Wingdings"/>
              </a:rPr>
              <a:t> as Proposal</a:t>
            </a:r>
          </a:p>
          <a:p>
            <a:pPr marL="0" indent="0">
              <a:buNone/>
            </a:pPr>
            <a:r>
              <a:rPr lang="en-US" sz="2500" dirty="0" smtClean="0">
                <a:solidFill>
                  <a:srgbClr val="000000"/>
                </a:solidFill>
                <a:sym typeface="Wingdings"/>
              </a:rPr>
              <a:t>7. Decision or Project Pre-analysis </a:t>
            </a:r>
          </a:p>
          <a:p>
            <a:pPr lvl="1"/>
            <a:r>
              <a:rPr lang="en-US" sz="2100" dirty="0" smtClean="0"/>
              <a:t>Approval of the senior management</a:t>
            </a:r>
          </a:p>
          <a:p>
            <a:pPr lvl="1"/>
            <a:r>
              <a:rPr lang="en-US" sz="2100" dirty="0" smtClean="0"/>
              <a:t>Approval of the project organization</a:t>
            </a:r>
          </a:p>
          <a:p>
            <a:pPr lvl="1"/>
            <a:r>
              <a:rPr lang="en-US" sz="2100" dirty="0" smtClean="0"/>
              <a:t>Decision to go through with the preferred solution</a:t>
            </a:r>
          </a:p>
          <a:p>
            <a:pPr lvl="1"/>
            <a:r>
              <a:rPr lang="en-US" sz="2100" dirty="0" smtClean="0"/>
              <a:t>Decision to detail the draft plan</a:t>
            </a:r>
          </a:p>
          <a:p>
            <a:pPr lvl="1"/>
            <a:endParaRPr lang="en-US" sz="2100" dirty="0" smtClean="0"/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i="1" dirty="0" smtClean="0"/>
              <a:t>Roadmap doc typical contents 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13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22732" y="533400"/>
            <a:ext cx="1184163" cy="1083128"/>
            <a:chOff x="1004419" y="5346699"/>
            <a:chExt cx="1184163" cy="1083128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6983" y="5346699"/>
              <a:ext cx="1083128" cy="1083128"/>
            </a:xfrm>
            <a:prstGeom prst="rect">
              <a:avLst/>
            </a:prstGeom>
          </p:spPr>
        </p:pic>
        <p:sp>
          <p:nvSpPr>
            <p:cNvPr id="13" name="Content Placeholder 2"/>
            <p:cNvSpPr txBox="1">
              <a:spLocks/>
            </p:cNvSpPr>
            <p:nvPr/>
          </p:nvSpPr>
          <p:spPr>
            <a:xfrm rot="20205887">
              <a:off x="1004419" y="5593343"/>
              <a:ext cx="1184163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Roadmap</a:t>
              </a:r>
            </a:p>
          </p:txBody>
        </p:sp>
      </p:grpSp>
      <p:sp>
        <p:nvSpPr>
          <p:cNvPr id="14" name="Title 1"/>
          <p:cNvSpPr txBox="1">
            <a:spLocks/>
          </p:cNvSpPr>
          <p:nvPr/>
        </p:nvSpPr>
        <p:spPr>
          <a:xfrm>
            <a:off x="620485" y="3960586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i="1" dirty="0" smtClean="0"/>
              <a:t>CDR doc typical contents </a:t>
            </a:r>
            <a:endParaRPr lang="en-US" i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345225" y="3935186"/>
            <a:ext cx="1108843" cy="1016000"/>
            <a:chOff x="1389498" y="4078853"/>
            <a:chExt cx="1108843" cy="101600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17" name="Content Placeholder 2"/>
            <p:cNvSpPr txBox="1">
              <a:spLocks/>
            </p:cNvSpPr>
            <p:nvPr/>
          </p:nvSpPr>
          <p:spPr>
            <a:xfrm rot="20205887">
              <a:off x="1389498" y="4292729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CDR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8" name="Content Placeholder 2"/>
          <p:cNvSpPr txBox="1">
            <a:spLocks/>
          </p:cNvSpPr>
          <p:nvPr/>
        </p:nvSpPr>
        <p:spPr>
          <a:xfrm>
            <a:off x="335642" y="4951186"/>
            <a:ext cx="8514443" cy="24111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dirty="0" smtClean="0">
                <a:solidFill>
                  <a:srgbClr val="000000"/>
                </a:solidFill>
              </a:rPr>
              <a:t>CDR is a </a:t>
            </a:r>
            <a:r>
              <a:rPr lang="en-US" sz="2500" dirty="0" smtClean="0">
                <a:solidFill>
                  <a:srgbClr val="FF0000"/>
                </a:solidFill>
              </a:rPr>
              <a:t>technical oriented </a:t>
            </a:r>
            <a:r>
              <a:rPr lang="en-US" sz="2500" dirty="0" smtClean="0">
                <a:solidFill>
                  <a:srgbClr val="000000"/>
                </a:solidFill>
              </a:rPr>
              <a:t>doc, while Project Proposal and Roadmap are Project Management docs.</a:t>
            </a:r>
          </a:p>
          <a:p>
            <a:r>
              <a:rPr lang="en-US" sz="2500" dirty="0" smtClean="0">
                <a:solidFill>
                  <a:srgbClr val="000000"/>
                </a:solidFill>
              </a:rPr>
              <a:t>CDR is developed to demonstrate the </a:t>
            </a:r>
            <a:r>
              <a:rPr lang="en-US" sz="2500" dirty="0" smtClean="0">
                <a:solidFill>
                  <a:srgbClr val="FF0000"/>
                </a:solidFill>
              </a:rPr>
              <a:t>feasibility </a:t>
            </a:r>
            <a:r>
              <a:rPr lang="en-US" sz="2500" dirty="0" smtClean="0">
                <a:solidFill>
                  <a:srgbClr val="000000"/>
                </a:solidFill>
              </a:rPr>
              <a:t>of the project. </a:t>
            </a:r>
          </a:p>
          <a:p>
            <a:pPr marL="0" indent="0" algn="ctr">
              <a:buFont typeface="Arial" pitchFamily="34" charset="0"/>
              <a:buNone/>
            </a:pPr>
            <a:endParaRPr lang="en-US" sz="2500" dirty="0">
              <a:solidFill>
                <a:srgbClr val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60357" y="1476655"/>
            <a:ext cx="29264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1"/>
                </a:solidFill>
              </a:rPr>
              <a:t>[ See also: </a:t>
            </a:r>
            <a:r>
              <a:rPr lang="en-US" sz="1400" dirty="0">
                <a:solidFill>
                  <a:schemeClr val="accent1"/>
                </a:solidFill>
              </a:rPr>
              <a:t>P</a:t>
            </a:r>
            <a:r>
              <a:rPr lang="en-US" sz="1400" dirty="0" smtClean="0">
                <a:solidFill>
                  <a:schemeClr val="accent1"/>
                </a:solidFill>
              </a:rPr>
              <a:t>. </a:t>
            </a:r>
            <a:r>
              <a:rPr lang="en-US" sz="1400" dirty="0" err="1" smtClean="0">
                <a:solidFill>
                  <a:schemeClr val="accent1"/>
                </a:solidFill>
              </a:rPr>
              <a:t>Bonnal</a:t>
            </a:r>
            <a:r>
              <a:rPr lang="en-US" sz="1400" dirty="0" smtClean="0">
                <a:solidFill>
                  <a:schemeClr val="accent1"/>
                </a:solidFill>
              </a:rPr>
              <a:t>, </a:t>
            </a:r>
            <a:r>
              <a:rPr lang="en-US" sz="1400" i="1" dirty="0" err="1">
                <a:solidFill>
                  <a:schemeClr val="accent1"/>
                </a:solidFill>
              </a:rPr>
              <a:t>RéVE</a:t>
            </a:r>
            <a:r>
              <a:rPr lang="en-US" sz="1400" i="1" dirty="0">
                <a:solidFill>
                  <a:schemeClr val="accent1"/>
                </a:solidFill>
              </a:rPr>
              <a:t> – </a:t>
            </a:r>
            <a:r>
              <a:rPr lang="en-US" sz="1400" i="1" dirty="0" err="1">
                <a:solidFill>
                  <a:schemeClr val="accent1"/>
                </a:solidFill>
              </a:rPr>
              <a:t>Réservation</a:t>
            </a:r>
            <a:r>
              <a:rPr lang="en-US" sz="1400" i="1" dirty="0">
                <a:solidFill>
                  <a:schemeClr val="accent1"/>
                </a:solidFill>
              </a:rPr>
              <a:t> des </a:t>
            </a:r>
            <a:r>
              <a:rPr lang="en-US" sz="1400" i="1" dirty="0" err="1">
                <a:solidFill>
                  <a:schemeClr val="accent1"/>
                </a:solidFill>
              </a:rPr>
              <a:t>Vélos</a:t>
            </a:r>
            <a:r>
              <a:rPr lang="en-US" sz="1400" i="1" dirty="0">
                <a:solidFill>
                  <a:schemeClr val="accent1"/>
                </a:solidFill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</a:rPr>
              <a:t>Électriques</a:t>
            </a:r>
            <a:endParaRPr lang="en-US" sz="1400" i="1" dirty="0">
              <a:solidFill>
                <a:schemeClr val="accent1"/>
              </a:solidFill>
            </a:endParaRPr>
          </a:p>
          <a:p>
            <a:pPr algn="ctr"/>
            <a:r>
              <a:rPr lang="en-US" sz="1400" i="1" dirty="0" err="1">
                <a:solidFill>
                  <a:schemeClr val="accent1"/>
                </a:solidFill>
              </a:rPr>
              <a:t>Mandat</a:t>
            </a:r>
            <a:r>
              <a:rPr lang="en-US" sz="1400" i="1" dirty="0">
                <a:solidFill>
                  <a:schemeClr val="accent1"/>
                </a:solidFill>
              </a:rPr>
              <a:t> de </a:t>
            </a:r>
            <a:r>
              <a:rPr lang="en-US" sz="1400" i="1" dirty="0" err="1">
                <a:solidFill>
                  <a:schemeClr val="accent1"/>
                </a:solidFill>
              </a:rPr>
              <a:t>Projet</a:t>
            </a:r>
            <a:r>
              <a:rPr lang="en-US" sz="1400" i="1" dirty="0">
                <a:solidFill>
                  <a:schemeClr val="accent1"/>
                </a:solidFill>
              </a:rPr>
              <a:t> (</a:t>
            </a:r>
            <a:r>
              <a:rPr lang="en-US" sz="1400" i="1" dirty="0" err="1">
                <a:solidFill>
                  <a:schemeClr val="accent1"/>
                </a:solidFill>
              </a:rPr>
              <a:t>purement</a:t>
            </a:r>
            <a:r>
              <a:rPr lang="en-US" sz="1400" i="1" dirty="0">
                <a:solidFill>
                  <a:schemeClr val="accent1"/>
                </a:solidFill>
              </a:rPr>
              <a:t> </a:t>
            </a:r>
            <a:r>
              <a:rPr lang="en-US" sz="1400" i="1" dirty="0" err="1">
                <a:solidFill>
                  <a:schemeClr val="accent1"/>
                </a:solidFill>
              </a:rPr>
              <a:t>fictif</a:t>
            </a:r>
            <a:r>
              <a:rPr lang="en-US" sz="1400" i="1" dirty="0">
                <a:solidFill>
                  <a:schemeClr val="accent1"/>
                </a:solidFill>
              </a:rPr>
              <a:t>)</a:t>
            </a:r>
            <a:r>
              <a:rPr lang="en-US" sz="1400" dirty="0" smtClean="0">
                <a:solidFill>
                  <a:schemeClr val="accent1"/>
                </a:solidFill>
              </a:rPr>
              <a:t>, Creative commons (2011)]</a:t>
            </a:r>
            <a:endParaRPr lang="en-US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3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594" y="1910414"/>
            <a:ext cx="1484854" cy="111576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336" y="1846917"/>
            <a:ext cx="1257426" cy="127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Project Scope (1/3)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14</a:t>
            </a:fld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540323" y="1964185"/>
            <a:ext cx="1134217" cy="1083128"/>
            <a:chOff x="66840" y="5346699"/>
            <a:chExt cx="1134217" cy="1083128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12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312130" y="1931551"/>
            <a:ext cx="1184163" cy="1083128"/>
            <a:chOff x="1004419" y="5346699"/>
            <a:chExt cx="1184163" cy="1083128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3" y="5346699"/>
              <a:ext cx="1083128" cy="1083128"/>
            </a:xfrm>
            <a:prstGeom prst="rect">
              <a:avLst/>
            </a:prstGeom>
          </p:spPr>
        </p:pic>
        <p:sp>
          <p:nvSpPr>
            <p:cNvPr id="15" name="Content Placeholder 2"/>
            <p:cNvSpPr txBox="1">
              <a:spLocks/>
            </p:cNvSpPr>
            <p:nvPr/>
          </p:nvSpPr>
          <p:spPr>
            <a:xfrm rot="20205887">
              <a:off x="1004419" y="5593343"/>
              <a:ext cx="1184163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Roadmap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152904" y="1931551"/>
            <a:ext cx="1108843" cy="1016000"/>
            <a:chOff x="1389498" y="4078853"/>
            <a:chExt cx="1108843" cy="101600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18" name="Content Placeholder 2"/>
            <p:cNvSpPr txBox="1">
              <a:spLocks/>
            </p:cNvSpPr>
            <p:nvPr/>
          </p:nvSpPr>
          <p:spPr>
            <a:xfrm rot="20205887">
              <a:off x="1389498" y="4292729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CDR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7" name="Right Arrow 6"/>
          <p:cNvSpPr/>
          <p:nvPr/>
        </p:nvSpPr>
        <p:spPr>
          <a:xfrm>
            <a:off x="2688701" y="2273274"/>
            <a:ext cx="752929" cy="3628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5437822" y="2273274"/>
            <a:ext cx="752929" cy="3628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8469" y="1878688"/>
            <a:ext cx="977278" cy="1147488"/>
          </a:xfrm>
          <a:prstGeom prst="rect">
            <a:avLst/>
          </a:prstGeom>
        </p:spPr>
      </p:pic>
      <p:sp>
        <p:nvSpPr>
          <p:cNvPr id="24" name="Content Placeholder 2"/>
          <p:cNvSpPr txBox="1">
            <a:spLocks/>
          </p:cNvSpPr>
          <p:nvPr/>
        </p:nvSpPr>
        <p:spPr>
          <a:xfrm>
            <a:off x="2204641" y="3888661"/>
            <a:ext cx="6482158" cy="2252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chemeClr val="accent4"/>
                </a:solidFill>
              </a:rPr>
              <a:t>Note that the </a:t>
            </a:r>
            <a:r>
              <a:rPr lang="en-US" sz="2000" b="1" dirty="0" smtClean="0">
                <a:solidFill>
                  <a:schemeClr val="accent4"/>
                </a:solidFill>
              </a:rPr>
              <a:t>Project</a:t>
            </a:r>
            <a:r>
              <a:rPr lang="en-US" sz="2000" dirty="0" smtClean="0">
                <a:solidFill>
                  <a:schemeClr val="accent4"/>
                </a:solidFill>
              </a:rPr>
              <a:t> </a:t>
            </a:r>
            <a:r>
              <a:rPr lang="en-US" sz="2000" b="1" dirty="0">
                <a:solidFill>
                  <a:schemeClr val="accent4"/>
                </a:solidFill>
              </a:rPr>
              <a:t>S</a:t>
            </a:r>
            <a:r>
              <a:rPr lang="en-US" sz="2000" b="1" dirty="0" smtClean="0">
                <a:solidFill>
                  <a:schemeClr val="accent4"/>
                </a:solidFill>
              </a:rPr>
              <a:t>cope</a:t>
            </a:r>
            <a:r>
              <a:rPr lang="en-US" sz="2000" dirty="0" smtClean="0">
                <a:solidFill>
                  <a:schemeClr val="accent4"/>
                </a:solidFill>
              </a:rPr>
              <a:t> is defined in the first doc and detailed in the following docs.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chemeClr val="accent4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C0504D"/>
                </a:solidFill>
              </a:rPr>
              <a:t>Project Scope </a:t>
            </a:r>
            <a:r>
              <a:rPr lang="en-US" sz="2000" dirty="0" smtClean="0">
                <a:solidFill>
                  <a:srgbClr val="C0504D"/>
                </a:solidFill>
              </a:rPr>
              <a:t>is the work that must to be performed to deliver a product, service, or a result with the specified features and functions. 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041" y="3888661"/>
            <a:ext cx="17526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325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Project Scope (2/</a:t>
            </a:r>
            <a:r>
              <a:rPr lang="en-US" i="1" dirty="0"/>
              <a:t>3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4562951" y="5066790"/>
            <a:ext cx="3509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1"/>
                </a:solidFill>
              </a:rPr>
              <a:t>[Ref: </a:t>
            </a:r>
            <a:r>
              <a:rPr lang="en-US" sz="1400" dirty="0">
                <a:solidFill>
                  <a:schemeClr val="accent1"/>
                </a:solidFill>
              </a:rPr>
              <a:t>F</a:t>
            </a:r>
            <a:r>
              <a:rPr lang="en-US" sz="1400" dirty="0" smtClean="0">
                <a:solidFill>
                  <a:schemeClr val="accent1"/>
                </a:solidFill>
              </a:rPr>
              <a:t>. Hooks, </a:t>
            </a:r>
            <a:r>
              <a:rPr lang="en-US" sz="1400" i="1" dirty="0">
                <a:solidFill>
                  <a:schemeClr val="accent1"/>
                </a:solidFill>
              </a:rPr>
              <a:t>D</a:t>
            </a:r>
            <a:r>
              <a:rPr lang="en-US" sz="1400" i="1" dirty="0" smtClean="0">
                <a:solidFill>
                  <a:schemeClr val="accent1"/>
                </a:solidFill>
              </a:rPr>
              <a:t>on’t start the building without the Blueprint: Defining the Scope of a Project, </a:t>
            </a:r>
            <a:r>
              <a:rPr lang="en-US" sz="1400" dirty="0" smtClean="0">
                <a:solidFill>
                  <a:schemeClr val="accent1"/>
                </a:solidFill>
              </a:rPr>
              <a:t>Journal </a:t>
            </a:r>
            <a:r>
              <a:rPr lang="en-US" sz="1400" dirty="0" err="1" smtClean="0">
                <a:solidFill>
                  <a:schemeClr val="accent1"/>
                </a:solidFill>
              </a:rPr>
              <a:t>PMNetwork</a:t>
            </a:r>
            <a:r>
              <a:rPr lang="en-US" sz="1400" dirty="0" smtClean="0">
                <a:solidFill>
                  <a:schemeClr val="accent1"/>
                </a:solidFill>
              </a:rPr>
              <a:t> (1994)]</a:t>
            </a:r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137" y="4305947"/>
            <a:ext cx="2229152" cy="1671864"/>
          </a:xfrm>
          <a:prstGeom prst="rect">
            <a:avLst/>
          </a:prstGeom>
        </p:spPr>
      </p:pic>
      <p:sp>
        <p:nvSpPr>
          <p:cNvPr id="57" name="Content Placeholder 2"/>
          <p:cNvSpPr txBox="1">
            <a:spLocks/>
          </p:cNvSpPr>
          <p:nvPr/>
        </p:nvSpPr>
        <p:spPr>
          <a:xfrm>
            <a:off x="487396" y="1530089"/>
            <a:ext cx="3585028" cy="222548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chemeClr val="accent4"/>
                </a:solidFill>
              </a:rPr>
              <a:t>Civil architects understand that you need to architect the project before you begin. 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chemeClr val="accent4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chemeClr val="accent4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chemeClr val="accent4"/>
                </a:solidFill>
              </a:rPr>
              <a:t>All other large complex must perform this architecting process.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571" y="1530089"/>
            <a:ext cx="4435929" cy="2206875"/>
          </a:xfrm>
          <a:prstGeom prst="rect">
            <a:avLst/>
          </a:prstGeom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4136571" y="4525612"/>
            <a:ext cx="4519408" cy="728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/>
              <a:t>Example: the ISS scope crisis in ‘90. 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/>
          </a:p>
          <a:p>
            <a:pPr marL="0" indent="0" algn="ctr">
              <a:buFont typeface="Arial" pitchFamily="34" charset="0"/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39797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Project Scope (3/3)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81643" y="1530089"/>
            <a:ext cx="9062357" cy="276069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chemeClr val="accent4"/>
                </a:solidFill>
              </a:rPr>
              <a:t>Doran’s SMART characteristics provide a criteria for scope definition: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chemeClr val="accent4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chemeClr val="accent4"/>
                </a:solidFill>
              </a:rPr>
              <a:t>S for Specific        </a:t>
            </a:r>
            <a:r>
              <a:rPr lang="en-US" sz="2000" dirty="0" smtClean="0">
                <a:solidFill>
                  <a:schemeClr val="accent4"/>
                </a:solidFill>
                <a:sym typeface="Wingdings"/>
              </a:rPr>
              <a:t> be specific in targeting objective.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chemeClr val="accent4"/>
                </a:solidFill>
                <a:sym typeface="Wingdings"/>
              </a:rPr>
              <a:t>M for Measurable  establish a </a:t>
            </a:r>
            <a:r>
              <a:rPr lang="en-US" sz="2000" dirty="0" smtClean="0">
                <a:solidFill>
                  <a:schemeClr val="accent2"/>
                </a:solidFill>
                <a:sym typeface="Wingdings"/>
              </a:rPr>
              <a:t>measurable indicator</a:t>
            </a:r>
            <a:r>
              <a:rPr lang="en-US" sz="2000" dirty="0" smtClean="0">
                <a:solidFill>
                  <a:schemeClr val="accent4"/>
                </a:solidFill>
                <a:sym typeface="Wingdings"/>
              </a:rPr>
              <a:t>(s) of progress.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chemeClr val="accent4"/>
                </a:solidFill>
                <a:sym typeface="Wingdings"/>
              </a:rPr>
              <a:t>A for Assignable    Make the object assignable to </a:t>
            </a:r>
            <a:r>
              <a:rPr lang="en-US" sz="2000" dirty="0" smtClean="0">
                <a:solidFill>
                  <a:srgbClr val="C0504D"/>
                </a:solidFill>
                <a:sym typeface="Wingdings"/>
              </a:rPr>
              <a:t>one person </a:t>
            </a:r>
            <a:r>
              <a:rPr lang="en-US" sz="2000" dirty="0" smtClean="0">
                <a:solidFill>
                  <a:schemeClr val="accent4"/>
                </a:solidFill>
                <a:sym typeface="Wingdings"/>
              </a:rPr>
              <a:t>for competition.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chemeClr val="accent4"/>
                </a:solidFill>
                <a:sym typeface="Wingdings"/>
              </a:rPr>
              <a:t>R for Realistic        State what can realistically be done with available resources.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chemeClr val="accent4"/>
                </a:solidFill>
                <a:sym typeface="Wingdings"/>
              </a:rPr>
              <a:t>T for Time-related  State when the objective can be achieved (i.e. the duration).</a:t>
            </a:r>
            <a:endParaRPr lang="en-US" sz="2000" dirty="0" smtClean="0">
              <a:solidFill>
                <a:schemeClr val="accent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643" y="5901361"/>
            <a:ext cx="8980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3"/>
                </a:solidFill>
              </a:rPr>
              <a:t>[Ref: G. T. Doran, </a:t>
            </a:r>
            <a:r>
              <a:rPr lang="en-US" sz="1400" i="1" dirty="0">
                <a:solidFill>
                  <a:schemeClr val="accent3"/>
                </a:solidFill>
              </a:rPr>
              <a:t>There's a S.M.A.R.T. way to write management's goals and </a:t>
            </a:r>
            <a:r>
              <a:rPr lang="en-US" sz="1400" i="1" dirty="0" smtClean="0">
                <a:solidFill>
                  <a:schemeClr val="accent3"/>
                </a:solidFill>
              </a:rPr>
              <a:t>objectives</a:t>
            </a:r>
            <a:r>
              <a:rPr lang="en-US" sz="1400" dirty="0" smtClean="0">
                <a:solidFill>
                  <a:schemeClr val="accent3"/>
                </a:solidFill>
              </a:rPr>
              <a:t>, </a:t>
            </a:r>
            <a:r>
              <a:rPr lang="en-US" sz="1400" dirty="0">
                <a:solidFill>
                  <a:schemeClr val="accent3"/>
                </a:solidFill>
              </a:rPr>
              <a:t>Management Review, Volume 70, Issue </a:t>
            </a:r>
            <a:r>
              <a:rPr lang="en-US" sz="1400" dirty="0" smtClean="0">
                <a:solidFill>
                  <a:schemeClr val="accent3"/>
                </a:solidFill>
              </a:rPr>
              <a:t>1, AMA FORUM (1981)]</a:t>
            </a:r>
            <a:endParaRPr lang="en-US" sz="1400" dirty="0">
              <a:solidFill>
                <a:schemeClr val="accent3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0572" y="4126536"/>
            <a:ext cx="2730500" cy="177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216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Scope Creep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81643" y="1530089"/>
            <a:ext cx="9062357" cy="2760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/>
              <a:t>This is the term used to describe the changes to the scope of a project that occur after the Project Scope has been approved.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49" y="2482729"/>
            <a:ext cx="5608437" cy="34367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3286" y="6124008"/>
            <a:ext cx="89807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1"/>
                </a:solidFill>
              </a:rPr>
              <a:t>[ See also: </a:t>
            </a:r>
            <a:r>
              <a:rPr lang="en-US" sz="1400" dirty="0">
                <a:solidFill>
                  <a:schemeClr val="accent1"/>
                </a:solidFill>
              </a:rPr>
              <a:t>L</a:t>
            </a:r>
            <a:r>
              <a:rPr lang="en-US" sz="1400" dirty="0" smtClean="0">
                <a:solidFill>
                  <a:schemeClr val="accent1"/>
                </a:solidFill>
              </a:rPr>
              <a:t>. </a:t>
            </a:r>
            <a:r>
              <a:rPr lang="en-US" sz="1400" dirty="0" err="1" smtClean="0">
                <a:solidFill>
                  <a:schemeClr val="accent1"/>
                </a:solidFill>
              </a:rPr>
              <a:t>Sliger</a:t>
            </a:r>
            <a:r>
              <a:rPr lang="en-US" sz="1400" dirty="0" smtClean="0">
                <a:solidFill>
                  <a:schemeClr val="accent1"/>
                </a:solidFill>
              </a:rPr>
              <a:t>, </a:t>
            </a:r>
            <a:r>
              <a:rPr lang="en-US" sz="1400" i="1" dirty="0" smtClean="0">
                <a:solidFill>
                  <a:schemeClr val="accent1"/>
                </a:solidFill>
              </a:rPr>
              <a:t>Goodbye Scope Creep – Hello Agile!</a:t>
            </a:r>
            <a:r>
              <a:rPr lang="en-US" sz="1400" dirty="0" smtClean="0">
                <a:solidFill>
                  <a:schemeClr val="accent1"/>
                </a:solidFill>
              </a:rPr>
              <a:t>, Proc. PMI Global Congress (2010)]</a:t>
            </a:r>
            <a:endParaRPr lang="en-US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109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Special topics: </a:t>
            </a:r>
            <a:r>
              <a:rPr lang="en-US" i="1" dirty="0" smtClean="0"/>
              <a:t>draft WBS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81643" y="2065303"/>
            <a:ext cx="9062357" cy="15053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/>
              <a:t>W</a:t>
            </a:r>
            <a:r>
              <a:rPr lang="en-US" sz="2200" b="1" dirty="0" smtClean="0"/>
              <a:t>ork Breakdown Structure </a:t>
            </a:r>
            <a:r>
              <a:rPr lang="en-US" sz="2200" b="1" dirty="0"/>
              <a:t>(WBS)</a:t>
            </a:r>
            <a:r>
              <a:rPr lang="en-US" sz="2200" dirty="0"/>
              <a:t>, in </a:t>
            </a:r>
            <a:r>
              <a:rPr lang="en-US" sz="2200" dirty="0" smtClean="0"/>
              <a:t>PM is </a:t>
            </a:r>
            <a:r>
              <a:rPr lang="en-US" sz="2200" dirty="0"/>
              <a:t>a </a:t>
            </a:r>
            <a:r>
              <a:rPr lang="en-US" sz="2200" dirty="0">
                <a:solidFill>
                  <a:srgbClr val="C0504D"/>
                </a:solidFill>
              </a:rPr>
              <a:t>deliverable oriented </a:t>
            </a:r>
            <a:r>
              <a:rPr lang="en-US" sz="2200" dirty="0"/>
              <a:t>decomposition of a project into smaller </a:t>
            </a:r>
            <a:r>
              <a:rPr lang="en-US" sz="2200" dirty="0" smtClean="0"/>
              <a:t>components </a:t>
            </a:r>
          </a:p>
          <a:p>
            <a:pPr marL="0" indent="0" algn="ctr">
              <a:buNone/>
            </a:pPr>
            <a:r>
              <a:rPr lang="en-US" sz="2200" dirty="0" smtClean="0"/>
              <a:t>(see Lecture 4 for details).</a:t>
            </a:r>
          </a:p>
          <a:p>
            <a:pPr marL="0" indent="0" algn="ctr">
              <a:buNone/>
            </a:pPr>
            <a:endParaRPr lang="en-US" sz="22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99571" y="3335768"/>
            <a:ext cx="5143500" cy="1477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20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chemeClr val="accent4"/>
                </a:solidFill>
              </a:rPr>
              <a:t>First appear of High level WBS and main project phases could in the Proposal doc.</a:t>
            </a:r>
          </a:p>
          <a:p>
            <a:pPr marL="0" indent="0" algn="ctr">
              <a:buNone/>
            </a:pPr>
            <a:r>
              <a:rPr lang="en-US" sz="2000" dirty="0" smtClean="0">
                <a:solidFill>
                  <a:schemeClr val="accent4"/>
                </a:solidFill>
              </a:rPr>
              <a:t>i.e. the Level 0 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87993" y="3628063"/>
            <a:ext cx="2396677" cy="2506682"/>
            <a:chOff x="66840" y="5346699"/>
            <a:chExt cx="1134217" cy="1083128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13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4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4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40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3251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8" y="2872687"/>
            <a:ext cx="3770395" cy="32358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Deliverables (1/2)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3857163" y="3684404"/>
            <a:ext cx="5205194" cy="24527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2200" dirty="0" smtClean="0"/>
          </a:p>
          <a:p>
            <a:pPr marL="0" indent="0" algn="ctr">
              <a:buNone/>
            </a:pPr>
            <a:r>
              <a:rPr lang="en-US" sz="2200" dirty="0" smtClean="0"/>
              <a:t>When a </a:t>
            </a:r>
            <a:r>
              <a:rPr lang="en-US" sz="2200" dirty="0"/>
              <a:t>d</a:t>
            </a:r>
            <a:r>
              <a:rPr lang="en-US" sz="2200" dirty="0" smtClean="0"/>
              <a:t>eliverable is an object, it is useful to split it into parts or components to obtain a bill-of-material called a</a:t>
            </a:r>
            <a:r>
              <a:rPr lang="en-US" sz="2200" b="1" dirty="0" smtClean="0"/>
              <a:t> Product </a:t>
            </a:r>
            <a:r>
              <a:rPr lang="en-US" sz="2200" b="1" dirty="0" smtClean="0"/>
              <a:t>Breakdown Structure </a:t>
            </a:r>
            <a:r>
              <a:rPr lang="en-US" sz="2200" b="1" dirty="0" smtClean="0"/>
              <a:t>(PBS)</a:t>
            </a:r>
            <a:r>
              <a:rPr lang="en-US" sz="2200" dirty="0" smtClean="0"/>
              <a:t>. </a:t>
            </a:r>
            <a:endParaRPr lang="en-US" sz="22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99571" y="1523999"/>
            <a:ext cx="5732100" cy="2104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200" dirty="0" smtClean="0">
                <a:solidFill>
                  <a:srgbClr val="FF0000"/>
                </a:solidFill>
              </a:rPr>
              <a:t>Deliverables</a:t>
            </a:r>
            <a:r>
              <a:rPr lang="en-US" sz="2200" dirty="0" smtClean="0"/>
              <a:t> are not limited to hardware (e.g. product, facility, system). They could be also services (e.g. testing, licensing), support (administration), data (report, engineering data management system), or any other function/process.</a:t>
            </a:r>
            <a:endParaRPr lang="en-US" sz="22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2068" y="1519362"/>
            <a:ext cx="17780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05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Lecture </a:t>
            </a:r>
            <a:r>
              <a:rPr lang="en-US" dirty="0"/>
              <a:t>3</a:t>
            </a:r>
            <a:br>
              <a:rPr lang="en-US" dirty="0"/>
            </a:br>
            <a:r>
              <a:rPr lang="en-US" b="1" i="1" dirty="0" smtClean="0">
                <a:solidFill>
                  <a:srgbClr val="F79646"/>
                </a:solidFill>
              </a:rPr>
              <a:t>Project Initialization and Scoping</a:t>
            </a:r>
            <a:endParaRPr lang="en-US" b="1" i="1" dirty="0">
              <a:solidFill>
                <a:srgbClr val="F7964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Outlook</a:t>
            </a:r>
          </a:p>
          <a:p>
            <a:pPr marL="0" indent="0">
              <a:buNone/>
            </a:pPr>
            <a:endParaRPr lang="en-US" i="1" dirty="0"/>
          </a:p>
          <a:p>
            <a:r>
              <a:rPr lang="en-US" i="1" dirty="0" smtClean="0"/>
              <a:t>An Overview on the project: </a:t>
            </a:r>
          </a:p>
          <a:p>
            <a:pPr lvl="1"/>
            <a:r>
              <a:rPr lang="en-US" i="1" dirty="0" smtClean="0"/>
              <a:t>Basic life–cycle project</a:t>
            </a:r>
          </a:p>
          <a:p>
            <a:pPr lvl="1"/>
            <a:r>
              <a:rPr lang="en-US" i="1" dirty="0" smtClean="0"/>
              <a:t>Basic Project Documentations</a:t>
            </a:r>
          </a:p>
          <a:p>
            <a:r>
              <a:rPr lang="en-US" i="1" dirty="0" smtClean="0"/>
              <a:t>The Front-End phase</a:t>
            </a:r>
          </a:p>
          <a:p>
            <a:r>
              <a:rPr lang="en-US" i="1" dirty="0" smtClean="0"/>
              <a:t>Project Scope</a:t>
            </a:r>
          </a:p>
          <a:p>
            <a:r>
              <a:rPr lang="en-US" i="1" dirty="0" smtClean="0"/>
              <a:t>Scope Creep</a:t>
            </a:r>
          </a:p>
          <a:p>
            <a:r>
              <a:rPr lang="en-US" i="1" dirty="0" smtClean="0"/>
              <a:t>Special topics: </a:t>
            </a:r>
          </a:p>
          <a:p>
            <a:pPr lvl="1"/>
            <a:r>
              <a:rPr lang="en-US" i="1" dirty="0" smtClean="0"/>
              <a:t>draft WBS of the Project</a:t>
            </a:r>
          </a:p>
          <a:p>
            <a:pPr lvl="1"/>
            <a:r>
              <a:rPr lang="en-US" i="1" dirty="0" smtClean="0"/>
              <a:t>Responsibility </a:t>
            </a:r>
            <a:r>
              <a:rPr lang="en-US" i="1" dirty="0"/>
              <a:t>M</a:t>
            </a:r>
            <a:r>
              <a:rPr lang="en-US" i="1" dirty="0" smtClean="0"/>
              <a:t>atrix </a:t>
            </a:r>
          </a:p>
          <a:p>
            <a:pPr lvl="1"/>
            <a:r>
              <a:rPr lang="en-US" i="1" dirty="0" smtClean="0"/>
              <a:t>Risk identification</a:t>
            </a:r>
          </a:p>
          <a:p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585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8" y="2872687"/>
            <a:ext cx="3770395" cy="32358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Deliverables (2/2)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99571" y="1523999"/>
            <a:ext cx="8571728" cy="2104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>
                <a:solidFill>
                  <a:srgbClr val="FF0000"/>
                </a:solidFill>
              </a:rPr>
              <a:t>Deliverables Process Integration</a:t>
            </a:r>
          </a:p>
          <a:p>
            <a:pPr marL="0" indent="0" algn="just">
              <a:buNone/>
            </a:pPr>
            <a:r>
              <a:rPr lang="en-US" sz="2200" dirty="0" smtClean="0">
                <a:solidFill>
                  <a:srgbClr val="000000"/>
                </a:solidFill>
              </a:rPr>
              <a:t>The PBS is a view of the project in terms of its physical components detailed at a level of manageable size.</a:t>
            </a:r>
            <a:endParaRPr lang="en-US" sz="2200" dirty="0">
              <a:solidFill>
                <a:srgbClr val="000000"/>
              </a:solidFill>
            </a:endParaRPr>
          </a:p>
          <a:p>
            <a:pPr marL="0" indent="0" algn="just">
              <a:buNone/>
            </a:pPr>
            <a:r>
              <a:rPr lang="en-US" sz="2200" dirty="0" smtClean="0">
                <a:solidFill>
                  <a:srgbClr val="000000"/>
                </a:solidFill>
              </a:rPr>
              <a:t>Every deliverable identified in the PBS is associated with the process necessary to its realization (WBS).</a:t>
            </a:r>
            <a:endParaRPr lang="en-US" sz="2200" dirty="0" smtClean="0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649" y="3731224"/>
            <a:ext cx="3403345" cy="2042007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 rot="20678876">
            <a:off x="4173858" y="4045314"/>
            <a:ext cx="1799253" cy="539305"/>
          </a:xfrm>
          <a:prstGeom prst="rightArrow">
            <a:avLst/>
          </a:prstGeom>
          <a:solidFill>
            <a:srgbClr val="C0504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012400" y="3565567"/>
            <a:ext cx="1899122" cy="749401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95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/>
              <a:t>Special topics: </a:t>
            </a:r>
            <a:r>
              <a:rPr lang="en-US" i="1" dirty="0" smtClean="0"/>
              <a:t>Responsibility Matrix (1/2)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81643" y="1611731"/>
            <a:ext cx="9062357" cy="15053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A </a:t>
            </a:r>
            <a:r>
              <a:rPr lang="en-US" sz="2000" b="1" dirty="0" smtClean="0"/>
              <a:t>Responsibility Assignment Matrix</a:t>
            </a:r>
            <a:r>
              <a:rPr lang="en-US" sz="2000" dirty="0" smtClean="0"/>
              <a:t> </a:t>
            </a:r>
            <a:r>
              <a:rPr lang="en-US" sz="2000" dirty="0"/>
              <a:t>(RAM</a:t>
            </a:r>
            <a:r>
              <a:rPr lang="en-US" sz="2000" dirty="0" smtClean="0"/>
              <a:t>)</a:t>
            </a:r>
            <a:r>
              <a:rPr lang="en-US" sz="2000" dirty="0"/>
              <a:t> </a:t>
            </a:r>
            <a:r>
              <a:rPr lang="en-US" sz="2000" dirty="0" smtClean="0"/>
              <a:t>describes </a:t>
            </a:r>
            <a:r>
              <a:rPr lang="en-US" sz="2000" dirty="0"/>
              <a:t>the participation by various </a:t>
            </a:r>
            <a:r>
              <a:rPr lang="en-US" sz="2000" dirty="0" smtClean="0"/>
              <a:t>roles in completing tasks or deliverables for a project. </a:t>
            </a:r>
            <a:endParaRPr lang="en-US" sz="2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629" y="3381446"/>
            <a:ext cx="6898924" cy="32679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58" y="2817584"/>
            <a:ext cx="2334014" cy="174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5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/>
              <a:t>Special topics: </a:t>
            </a:r>
            <a:r>
              <a:rPr lang="en-US" i="1" dirty="0" smtClean="0"/>
              <a:t>Responsibility Matrix (2/2)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81643" y="1611731"/>
            <a:ext cx="9062357" cy="15053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A v</a:t>
            </a:r>
            <a:r>
              <a:rPr lang="en-US" sz="2000" dirty="0" smtClean="0"/>
              <a:t>ariation of the RAM is the </a:t>
            </a:r>
            <a:r>
              <a:rPr lang="en-US" sz="2000" b="1" dirty="0" smtClean="0"/>
              <a:t>RACI Matrix</a:t>
            </a:r>
            <a:endParaRPr lang="en-US" sz="22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11929"/>
            <a:ext cx="2498272" cy="28097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446" y="2394856"/>
            <a:ext cx="6360681" cy="363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768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Special topics: </a:t>
            </a:r>
            <a:r>
              <a:rPr lang="en-US" i="1" dirty="0" smtClean="0"/>
              <a:t>Risks identification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457200" y="1684303"/>
            <a:ext cx="8229600" cy="15053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I</a:t>
            </a:r>
            <a:r>
              <a:rPr lang="en-US" sz="2000" b="1" dirty="0" smtClean="0"/>
              <a:t>dentifying </a:t>
            </a:r>
            <a:r>
              <a:rPr lang="en-US" sz="2000" b="1" dirty="0"/>
              <a:t>R</a:t>
            </a:r>
            <a:r>
              <a:rPr lang="en-US" sz="2000" b="1" dirty="0" smtClean="0"/>
              <a:t>isks </a:t>
            </a:r>
            <a:r>
              <a:rPr lang="en-US" sz="2000" dirty="0" smtClean="0"/>
              <a:t>relevant </a:t>
            </a:r>
            <a:r>
              <a:rPr lang="en-US" sz="2000" dirty="0"/>
              <a:t>to the </a:t>
            </a:r>
            <a:r>
              <a:rPr lang="en-US" sz="2000" dirty="0" smtClean="0"/>
              <a:t>project is a process could start within the Proposal doc.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127" y="2618184"/>
            <a:ext cx="2815602" cy="2815602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136071" y="3031204"/>
            <a:ext cx="5143500" cy="2783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smtClean="0">
                <a:solidFill>
                  <a:schemeClr val="accent4"/>
                </a:solidFill>
              </a:rPr>
              <a:t>Generally speaking it </a:t>
            </a:r>
            <a:r>
              <a:rPr lang="en-US" sz="2000" dirty="0" smtClean="0">
                <a:solidFill>
                  <a:schemeClr val="accent4"/>
                </a:solidFill>
              </a:rPr>
              <a:t>is </a:t>
            </a:r>
            <a:r>
              <a:rPr lang="en-US" sz="2000" dirty="0" smtClean="0">
                <a:solidFill>
                  <a:schemeClr val="accent4"/>
                </a:solidFill>
              </a:rPr>
              <a:t>more relevant for Industry!</a:t>
            </a:r>
          </a:p>
          <a:p>
            <a:pPr marL="0" indent="0" algn="ctr">
              <a:buNone/>
            </a:pPr>
            <a:endParaRPr lang="en-US" sz="20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r>
              <a:rPr lang="en-US" sz="2000" b="1" dirty="0" smtClean="0"/>
              <a:t>Time To Market</a:t>
            </a:r>
            <a:r>
              <a:rPr lang="en-US" sz="2000" dirty="0" smtClean="0"/>
              <a:t> </a:t>
            </a:r>
            <a:r>
              <a:rPr lang="en-US" sz="2000" dirty="0"/>
              <a:t>(</a:t>
            </a:r>
            <a:r>
              <a:rPr lang="en-US" sz="2000" b="1" dirty="0"/>
              <a:t>TTM</a:t>
            </a:r>
            <a:r>
              <a:rPr lang="en-US" sz="2000" dirty="0"/>
              <a:t>) is the length of time it takes from a product being conceived until its being available for sale.</a:t>
            </a:r>
            <a:endParaRPr lang="en-US" sz="2000" dirty="0" smtClean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38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End – Lecture </a:t>
            </a:r>
            <a:r>
              <a:rPr lang="en-US" dirty="0"/>
              <a:t>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>
                <a:solidFill>
                  <a:srgbClr val="F79646"/>
                </a:solidFill>
              </a:rPr>
              <a:t>Project </a:t>
            </a:r>
            <a:r>
              <a:rPr lang="en-US" b="1" i="1" dirty="0" smtClean="0">
                <a:solidFill>
                  <a:srgbClr val="F79646"/>
                </a:solidFill>
              </a:rPr>
              <a:t>Initialization </a:t>
            </a:r>
            <a:r>
              <a:rPr lang="en-US" b="1" i="1" dirty="0">
                <a:solidFill>
                  <a:srgbClr val="F79646"/>
                </a:solidFill>
              </a:rPr>
              <a:t>and Scoping</a:t>
            </a:r>
            <a:endParaRPr lang="en-US" b="1" i="1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7486"/>
            <a:ext cx="8229600" cy="3349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u="sng" dirty="0" smtClean="0">
                <a:solidFill>
                  <a:srgbClr val="C0504D"/>
                </a:solidFill>
              </a:rPr>
              <a:t>Summary</a:t>
            </a:r>
          </a:p>
          <a:p>
            <a:pPr marL="0" indent="0">
              <a:buNone/>
            </a:pPr>
            <a:endParaRPr lang="en-US" i="1" dirty="0" smtClean="0"/>
          </a:p>
          <a:p>
            <a:r>
              <a:rPr lang="en-US" i="1" dirty="0" smtClean="0"/>
              <a:t>The definition of top-level project objective</a:t>
            </a:r>
          </a:p>
          <a:p>
            <a:r>
              <a:rPr lang="en-US" i="1" dirty="0" smtClean="0"/>
              <a:t>To commit the organization to a project or phase</a:t>
            </a:r>
          </a:p>
          <a:p>
            <a:r>
              <a:rPr lang="en-US" i="1" dirty="0"/>
              <a:t>The </a:t>
            </a:r>
            <a:r>
              <a:rPr lang="en-US" i="1" dirty="0" smtClean="0"/>
              <a:t>assign a Project Manager to the project</a:t>
            </a:r>
            <a:endParaRPr lang="en-US" i="1" dirty="0"/>
          </a:p>
          <a:p>
            <a:endParaRPr lang="en-US" i="1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600200"/>
            <a:ext cx="2481840" cy="152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56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326" y="3296556"/>
            <a:ext cx="2877344" cy="1841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life-cycle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0687" y="1830613"/>
            <a:ext cx="4277278" cy="92537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mtClean="0">
                <a:solidFill>
                  <a:schemeClr val="accent2"/>
                </a:solidFill>
              </a:rPr>
              <a:t>Scientific </a:t>
            </a:r>
            <a:r>
              <a:rPr lang="en-US" dirty="0" smtClean="0">
                <a:solidFill>
                  <a:schemeClr val="accent2"/>
                </a:solidFill>
              </a:rPr>
              <a:t>Projects </a:t>
            </a:r>
            <a:r>
              <a:rPr lang="en-US" dirty="0" smtClean="0"/>
              <a:t>like any other project can be summarize in the 5 process groups.</a:t>
            </a:r>
            <a:endParaRPr lang="en-US" dirty="0"/>
          </a:p>
          <a:p>
            <a:pPr marL="0" indent="0" algn="ctr">
              <a:buNone/>
            </a:pPr>
            <a:endParaRPr lang="en-US" sz="1500" dirty="0" smtClean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en-US" sz="1500" dirty="0">
              <a:solidFill>
                <a:schemeClr val="accent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365" y="1600200"/>
            <a:ext cx="1601276" cy="1583871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326641" y="5274468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chemeClr val="accent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Initialization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Plan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Execute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FFFFFF"/>
                    </a:solidFill>
                  </a:rPr>
                  <a:t>Control </a:t>
                </a:r>
                <a:endParaRPr lang="en-US" sz="1700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4" name="Curved Down Arrow 23"/>
          <p:cNvSpPr/>
          <p:nvPr/>
        </p:nvSpPr>
        <p:spPr>
          <a:xfrm>
            <a:off x="2616269" y="455584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" y="3456213"/>
            <a:ext cx="1964196" cy="1681843"/>
          </a:xfrm>
          <a:prstGeom prst="rect">
            <a:avLst/>
          </a:prstGeom>
        </p:spPr>
      </p:pic>
      <p:sp>
        <p:nvSpPr>
          <p:cNvPr id="27" name="Curved Down Arrow 26"/>
          <p:cNvSpPr/>
          <p:nvPr/>
        </p:nvSpPr>
        <p:spPr>
          <a:xfrm rot="10800000">
            <a:off x="2616269" y="5889511"/>
            <a:ext cx="3809931" cy="635000"/>
          </a:xfrm>
          <a:prstGeom prst="curvedDownArrow">
            <a:avLst>
              <a:gd name="adj1" fmla="val 47500"/>
              <a:gd name="adj2" fmla="val 8024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342154" y="2561771"/>
            <a:ext cx="1685542" cy="734785"/>
          </a:xfrm>
          <a:prstGeom prst="foldedCorner">
            <a:avLst/>
          </a:prstGeom>
          <a:solidFill>
            <a:srgbClr val="F7964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Creative </a:t>
            </a:r>
          </a:p>
          <a:p>
            <a:pPr algn="ctr"/>
            <a:r>
              <a:rPr lang="en-US" dirty="0" smtClean="0"/>
              <a:t>phase</a:t>
            </a:r>
            <a:endParaRPr lang="en-US" dirty="0"/>
          </a:p>
        </p:txBody>
      </p:sp>
      <p:sp>
        <p:nvSpPr>
          <p:cNvPr id="30" name="Folded Corner 29"/>
          <p:cNvSpPr/>
          <p:nvPr/>
        </p:nvSpPr>
        <p:spPr>
          <a:xfrm>
            <a:off x="2718672" y="3441698"/>
            <a:ext cx="1685542" cy="734785"/>
          </a:xfrm>
          <a:prstGeom prst="foldedCorner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Rigorous </a:t>
            </a:r>
          </a:p>
          <a:p>
            <a:pPr algn="ctr"/>
            <a:r>
              <a:rPr lang="en-US" dirty="0" smtClean="0"/>
              <a:t>phase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019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 smtClean="0"/>
              <a:t>Basic Project Documentation (1/2)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52041" y="2696279"/>
            <a:ext cx="8509000" cy="571500"/>
            <a:chOff x="304800" y="2603500"/>
            <a:chExt cx="8509000" cy="571500"/>
          </a:xfrm>
        </p:grpSpPr>
        <p:sp>
          <p:nvSpPr>
            <p:cNvPr id="14" name="Pentagon 13"/>
            <p:cNvSpPr/>
            <p:nvPr/>
          </p:nvSpPr>
          <p:spPr>
            <a:xfrm>
              <a:off x="304800" y="2603500"/>
              <a:ext cx="1790700" cy="571500"/>
            </a:xfrm>
            <a:prstGeom prst="homePlate">
              <a:avLst/>
            </a:prstGeom>
            <a:solidFill>
              <a:schemeClr val="accent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Initialization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19685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Plan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7023100" y="2603500"/>
              <a:ext cx="1790700" cy="5715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Close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3644900" y="2603500"/>
              <a:ext cx="1790700" cy="571500"/>
              <a:chOff x="3035300" y="2603500"/>
              <a:chExt cx="1790700" cy="571500"/>
            </a:xfrm>
          </p:grpSpPr>
          <p:sp>
            <p:nvSpPr>
              <p:cNvPr id="18" name="Chevron 17"/>
              <p:cNvSpPr/>
              <p:nvPr/>
            </p:nvSpPr>
            <p:spPr>
              <a:xfrm>
                <a:off x="30353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276600" y="2685534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FFFFFF"/>
                    </a:solidFill>
                  </a:rPr>
                  <a:t>Execute</a:t>
                </a:r>
                <a:endParaRPr lang="en-US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5334000" y="2603500"/>
              <a:ext cx="1816100" cy="571500"/>
              <a:chOff x="4457700" y="2603500"/>
              <a:chExt cx="1816100" cy="571500"/>
            </a:xfrm>
          </p:grpSpPr>
          <p:sp>
            <p:nvSpPr>
              <p:cNvPr id="21" name="Chevron 20"/>
              <p:cNvSpPr/>
              <p:nvPr/>
            </p:nvSpPr>
            <p:spPr>
              <a:xfrm>
                <a:off x="4457700" y="2603500"/>
                <a:ext cx="1790700" cy="571500"/>
              </a:xfrm>
              <a:prstGeom prst="chevron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610100" y="2685534"/>
                <a:ext cx="1663700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dirty="0" smtClean="0">
                    <a:solidFill>
                      <a:srgbClr val="FFFFFF"/>
                    </a:solidFill>
                  </a:rPr>
                  <a:t>Control </a:t>
                </a:r>
                <a:endParaRPr lang="en-US" sz="1700" dirty="0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25" name="Straight Arrow Connector 24"/>
          <p:cNvCxnSpPr/>
          <p:nvPr/>
        </p:nvCxnSpPr>
        <p:spPr>
          <a:xfrm>
            <a:off x="352041" y="2160810"/>
            <a:ext cx="1663700" cy="0"/>
          </a:xfrm>
          <a:prstGeom prst="straightConnector1">
            <a:avLst/>
          </a:prstGeom>
          <a:ln w="57150" cmpd="sng">
            <a:solidFill>
              <a:schemeClr val="accent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028441" y="2160810"/>
            <a:ext cx="51435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/>
          <p:cNvSpPr txBox="1">
            <a:spLocks/>
          </p:cNvSpPr>
          <p:nvPr/>
        </p:nvSpPr>
        <p:spPr>
          <a:xfrm>
            <a:off x="482600" y="1540324"/>
            <a:ext cx="1533141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Front-End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2168141" y="1540324"/>
            <a:ext cx="50038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Project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7197341" y="2160810"/>
            <a:ext cx="1663700" cy="0"/>
          </a:xfrm>
          <a:prstGeom prst="straightConnector1">
            <a:avLst/>
          </a:prstGeom>
          <a:ln w="57150" cmpd="sng">
            <a:solidFill>
              <a:schemeClr val="accent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2"/>
          <p:cNvSpPr txBox="1">
            <a:spLocks/>
          </p:cNvSpPr>
          <p:nvPr/>
        </p:nvSpPr>
        <p:spPr>
          <a:xfrm>
            <a:off x="7171941" y="1558465"/>
            <a:ext cx="1689100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Close-out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414898" y="3373092"/>
            <a:ext cx="1108843" cy="1016000"/>
            <a:chOff x="1389498" y="4078853"/>
            <a:chExt cx="1108843" cy="10160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3" name="Content Placeholder 2"/>
            <p:cNvSpPr txBox="1">
              <a:spLocks/>
            </p:cNvSpPr>
            <p:nvPr/>
          </p:nvSpPr>
          <p:spPr>
            <a:xfrm rot="20205887">
              <a:off x="1389498" y="4292729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CDR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240" y="4415751"/>
            <a:ext cx="1134217" cy="1083128"/>
            <a:chOff x="66840" y="5346699"/>
            <a:chExt cx="1134217" cy="108312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929" y="5346699"/>
              <a:ext cx="1083128" cy="1083128"/>
            </a:xfrm>
            <a:prstGeom prst="rect">
              <a:avLst/>
            </a:prstGeom>
          </p:spPr>
        </p:pic>
        <p:sp>
          <p:nvSpPr>
            <p:cNvPr id="44" name="Content Placeholder 2"/>
            <p:cNvSpPr txBox="1">
              <a:spLocks/>
            </p:cNvSpPr>
            <p:nvPr/>
          </p:nvSpPr>
          <p:spPr>
            <a:xfrm rot="20205887">
              <a:off x="66840" y="558609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Proposal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29819" y="4415751"/>
            <a:ext cx="1184163" cy="1083128"/>
            <a:chOff x="1004419" y="5346699"/>
            <a:chExt cx="1184163" cy="1083128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3" y="5346699"/>
              <a:ext cx="1083128" cy="1083128"/>
            </a:xfrm>
            <a:prstGeom prst="rect">
              <a:avLst/>
            </a:prstGeom>
          </p:spPr>
        </p:pic>
        <p:sp>
          <p:nvSpPr>
            <p:cNvPr id="45" name="Content Placeholder 2"/>
            <p:cNvSpPr txBox="1">
              <a:spLocks/>
            </p:cNvSpPr>
            <p:nvPr/>
          </p:nvSpPr>
          <p:spPr>
            <a:xfrm rot="20205887">
              <a:off x="1004419" y="5593343"/>
              <a:ext cx="1184163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1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Roadmap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30835" y="3355203"/>
            <a:ext cx="1177986" cy="1016000"/>
            <a:chOff x="1320355" y="4078853"/>
            <a:chExt cx="1177986" cy="1016000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2341" y="4078853"/>
              <a:ext cx="1016000" cy="1016000"/>
            </a:xfrm>
            <a:prstGeom prst="rect">
              <a:avLst/>
            </a:prstGeom>
          </p:spPr>
        </p:pic>
        <p:sp>
          <p:nvSpPr>
            <p:cNvPr id="49" name="Content Placeholder 2"/>
            <p:cNvSpPr txBox="1">
              <a:spLocks/>
            </p:cNvSpPr>
            <p:nvPr/>
          </p:nvSpPr>
          <p:spPr>
            <a:xfrm rot="20205887">
              <a:off x="1320355" y="4306944"/>
              <a:ext cx="1174958" cy="57965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TDR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rgbClr val="000000"/>
                  </a:solidFill>
                </a:rPr>
                <a:t>+ Plan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2000" dirty="0" smtClean="0">
                <a:solidFill>
                  <a:srgbClr val="000000"/>
                </a:solidFill>
              </a:endParaRPr>
            </a:p>
            <a:p>
              <a:pPr marL="0" indent="0" algn="ctr">
                <a:buFont typeface="Arial" pitchFamily="34" charset="0"/>
                <a:buNone/>
              </a:pP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141868" y="4415751"/>
            <a:ext cx="1127506" cy="1046842"/>
            <a:chOff x="1909677" y="5346699"/>
            <a:chExt cx="1127506" cy="104684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249399" y="4461105"/>
            <a:ext cx="1127506" cy="1046842"/>
            <a:chOff x="1909677" y="5346699"/>
            <a:chExt cx="1127506" cy="1046842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54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381241" y="4412108"/>
            <a:ext cx="1127506" cy="1046842"/>
            <a:chOff x="1909677" y="5346699"/>
            <a:chExt cx="1127506" cy="1046842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0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02567" y="4410269"/>
            <a:ext cx="1127506" cy="1046842"/>
            <a:chOff x="1909677" y="5346699"/>
            <a:chExt cx="1127506" cy="1046842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0341" y="5346699"/>
              <a:ext cx="1046842" cy="1046842"/>
            </a:xfrm>
            <a:prstGeom prst="rect">
              <a:avLst/>
            </a:prstGeom>
          </p:spPr>
        </p:pic>
        <p:sp>
          <p:nvSpPr>
            <p:cNvPr id="63" name="Content Placeholder 2"/>
            <p:cNvSpPr txBox="1">
              <a:spLocks/>
            </p:cNvSpPr>
            <p:nvPr/>
          </p:nvSpPr>
          <p:spPr>
            <a:xfrm rot="20205887">
              <a:off x="1909677" y="5542546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rgbClr val="000000"/>
                  </a:solidFill>
                </a:rPr>
                <a:t>Report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rgbClr val="000000"/>
                </a:solidFill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4779970" y="4620762"/>
            <a:ext cx="1082939" cy="482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700" dirty="0" smtClean="0">
                <a:solidFill>
                  <a:srgbClr val="000000"/>
                </a:solidFill>
              </a:rPr>
              <a:t>…..</a:t>
            </a:r>
          </a:p>
          <a:p>
            <a:pPr marL="0" indent="0" algn="ctr">
              <a:buFont typeface="Arial" pitchFamily="34" charset="0"/>
              <a:buNone/>
            </a:pPr>
            <a:endParaRPr lang="en-US" sz="1700" dirty="0">
              <a:solidFill>
                <a:srgbClr val="000000"/>
              </a:solidFill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7696678" y="4410269"/>
            <a:ext cx="1091723" cy="1025002"/>
            <a:chOff x="7671278" y="5379334"/>
            <a:chExt cx="1091723" cy="102500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37999" y="5379334"/>
              <a:ext cx="1025002" cy="1025002"/>
            </a:xfrm>
            <a:prstGeom prst="rect">
              <a:avLst/>
            </a:prstGeom>
          </p:spPr>
        </p:pic>
        <p:sp>
          <p:nvSpPr>
            <p:cNvPr id="66" name="Content Placeholder 2"/>
            <p:cNvSpPr txBox="1">
              <a:spLocks/>
            </p:cNvSpPr>
            <p:nvPr/>
          </p:nvSpPr>
          <p:spPr>
            <a:xfrm rot="20205887">
              <a:off x="7671278" y="5586090"/>
              <a:ext cx="1082939" cy="48260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1828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85000"/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3152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90000"/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058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88720" indent="-13716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itchFamily="34" charset="0"/>
                <a:buChar char="•"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37160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55448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73736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920240" indent="-182880" algn="l" defTabSz="91440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700" dirty="0" smtClean="0">
                  <a:solidFill>
                    <a:schemeClr val="accent2"/>
                  </a:solidFill>
                </a:rPr>
                <a:t>Lesson Learn</a:t>
              </a:r>
            </a:p>
            <a:p>
              <a:pPr marL="0" indent="0" algn="ctr">
                <a:buFont typeface="Arial" pitchFamily="34" charset="0"/>
                <a:buNone/>
              </a:pPr>
              <a:endParaRPr lang="en-US" sz="17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70" name="Oval 69"/>
          <p:cNvSpPr/>
          <p:nvPr/>
        </p:nvSpPr>
        <p:spPr>
          <a:xfrm>
            <a:off x="40962" y="1407881"/>
            <a:ext cx="2297653" cy="474435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360" y="5671236"/>
            <a:ext cx="538480" cy="708999"/>
          </a:xfrm>
          <a:prstGeom prst="rect">
            <a:avLst/>
          </a:prstGeom>
        </p:spPr>
      </p:pic>
      <p:cxnSp>
        <p:nvCxnSpPr>
          <p:cNvPr id="75" name="Straight Arrow Connector 74"/>
          <p:cNvCxnSpPr/>
          <p:nvPr/>
        </p:nvCxnSpPr>
        <p:spPr>
          <a:xfrm>
            <a:off x="833516" y="6059710"/>
            <a:ext cx="5143500" cy="0"/>
          </a:xfrm>
          <a:prstGeom prst="straightConnector1">
            <a:avLst/>
          </a:prstGeom>
          <a:ln w="57150" cmpd="sng">
            <a:solidFill>
              <a:schemeClr val="accent3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7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1289" y="5498879"/>
            <a:ext cx="945539" cy="10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98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Basic Project Documentation </a:t>
            </a:r>
            <a:r>
              <a:rPr lang="en-US" i="1" dirty="0" smtClean="0"/>
              <a:t>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045"/>
            <a:ext cx="82296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The NASA </a:t>
            </a:r>
            <a:r>
              <a:rPr lang="en-US" b="1" dirty="0" smtClean="0">
                <a:solidFill>
                  <a:schemeClr val="accent2"/>
                </a:solidFill>
              </a:rPr>
              <a:t>Program</a:t>
            </a:r>
            <a:r>
              <a:rPr lang="en-US" dirty="0" smtClean="0"/>
              <a:t>/Project Life-Cycle</a:t>
            </a:r>
            <a:endParaRPr lang="en-US" b="1" dirty="0" smtClean="0">
              <a:solidFill>
                <a:schemeClr val="accent4"/>
              </a:solidFill>
            </a:endParaRPr>
          </a:p>
          <a:p>
            <a:pPr marL="0" indent="0" algn="just">
              <a:buNone/>
            </a:pPr>
            <a:r>
              <a:rPr lang="en-US" dirty="0" smtClean="0"/>
              <a:t> </a:t>
            </a:r>
          </a:p>
          <a:p>
            <a:pPr marL="0" indent="0" algn="just"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32348" y="2512607"/>
            <a:ext cx="9439296" cy="3702859"/>
            <a:chOff x="132348" y="2004775"/>
            <a:chExt cx="9439296" cy="3702859"/>
          </a:xfrm>
        </p:grpSpPr>
        <p:sp>
          <p:nvSpPr>
            <p:cNvPr id="7" name="Rectangle 6"/>
            <p:cNvSpPr/>
            <p:nvPr/>
          </p:nvSpPr>
          <p:spPr>
            <a:xfrm>
              <a:off x="132348" y="3361302"/>
              <a:ext cx="1308197" cy="420795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Mission Req. definition</a:t>
              </a:r>
              <a:endParaRPr lang="en-US" sz="12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05240" y="3360687"/>
              <a:ext cx="1308197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Design Development</a:t>
              </a:r>
              <a:endParaRPr lang="en-US" sz="1200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482290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774638" y="2235608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Preliminary Design Review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4638" y="4605791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Requirements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1" name="Straight Connector 20"/>
            <p:cNvCxnSpPr>
              <a:stCxn id="22" idx="2"/>
            </p:cNvCxnSpPr>
            <p:nvPr/>
          </p:nvCxnSpPr>
          <p:spPr>
            <a:xfrm>
              <a:off x="2850017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142365" y="2536085"/>
              <a:ext cx="14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Critical</a:t>
              </a:r>
            </a:p>
            <a:p>
              <a:pPr algn="ctr"/>
              <a:r>
                <a:rPr lang="en-US" sz="1200" dirty="0" smtClean="0"/>
                <a:t>Design Review </a:t>
              </a:r>
              <a:endParaRPr lang="en-US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105785" y="4219358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Drawing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746263" y="2697273"/>
              <a:ext cx="0" cy="19085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3038611" y="2050942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First Article Configuration Inspections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872967" y="3360687"/>
              <a:ext cx="1644810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Manufacturing</a:t>
              </a:r>
              <a:endParaRPr lang="en-US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038611" y="4605791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Product</a:t>
              </a:r>
            </a:p>
            <a:p>
              <a:pPr algn="ctr"/>
              <a:r>
                <a:rPr lang="en-US" sz="1200" dirty="0" smtClean="0"/>
                <a:t>Baseline </a:t>
              </a:r>
            </a:p>
            <a:p>
              <a:pPr algn="ctr"/>
              <a:r>
                <a:rPr lang="en-US" sz="1200" dirty="0" smtClean="0"/>
                <a:t>Established</a:t>
              </a:r>
              <a:endParaRPr lang="en-US" sz="1200" dirty="0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4554309" y="2997750"/>
              <a:ext cx="0" cy="784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5577919" y="2997750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601527" y="2997750"/>
              <a:ext cx="0" cy="7837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554310" y="4219358"/>
              <a:ext cx="204721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Verification of </a:t>
              </a:r>
            </a:p>
            <a:p>
              <a:pPr algn="ctr"/>
              <a:r>
                <a:rPr lang="en-US" sz="1200" dirty="0" smtClean="0"/>
                <a:t>manufacturing vs. design specification and assessment of the test results</a:t>
              </a:r>
              <a:endParaRPr lang="en-US" sz="12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78979" y="3361917"/>
              <a:ext cx="2413983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Test and checkout</a:t>
              </a:r>
              <a:endParaRPr 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53728" y="2004775"/>
              <a:ext cx="1848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Costumer Acceptance Review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37313" y="2697273"/>
              <a:ext cx="26812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1                      2         …..         n</a:t>
              </a:r>
            </a:p>
          </p:txBody>
        </p:sp>
        <p:cxnSp>
          <p:nvCxnSpPr>
            <p:cNvPr id="37" name="Straight Connector 36"/>
            <p:cNvCxnSpPr>
              <a:stCxn id="35" idx="2"/>
            </p:cNvCxnSpPr>
            <p:nvPr/>
          </p:nvCxnSpPr>
          <p:spPr>
            <a:xfrm>
              <a:off x="5577919" y="2466440"/>
              <a:ext cx="1023608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35" idx="2"/>
            </p:cNvCxnSpPr>
            <p:nvPr/>
          </p:nvCxnSpPr>
          <p:spPr>
            <a:xfrm flipH="1">
              <a:off x="4517777" y="2466440"/>
              <a:ext cx="1060142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endCxn id="36" idx="0"/>
            </p:cNvCxnSpPr>
            <p:nvPr/>
          </p:nvCxnSpPr>
          <p:spPr>
            <a:xfrm>
              <a:off x="5577919" y="2466440"/>
              <a:ext cx="0" cy="2308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6346099" y="4219358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Delivery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733756" y="2004775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Design Certification Review </a:t>
              </a:r>
              <a:endParaRPr lang="en-US" sz="1200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156341" y="4225422"/>
              <a:ext cx="14153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Launch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cxnSp>
          <p:nvCxnSpPr>
            <p:cNvPr id="53" name="Straight Connector 52"/>
            <p:cNvCxnSpPr>
              <a:endCxn id="58" idx="0"/>
            </p:cNvCxnSpPr>
            <p:nvPr/>
          </p:nvCxnSpPr>
          <p:spPr>
            <a:xfrm flipH="1">
              <a:off x="7427257" y="2651106"/>
              <a:ext cx="14151" cy="24101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7025228" y="3360687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6719605" y="5061303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Certify flight and ground systems for manned flight</a:t>
              </a:r>
              <a:endParaRPr lang="en-US" sz="1200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8988987" y="3352146"/>
              <a:ext cx="0" cy="858671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8168694" y="2974272"/>
              <a:ext cx="0" cy="122160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7053751" y="3361917"/>
              <a:ext cx="1894596" cy="42079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Operations</a:t>
              </a:r>
              <a:endParaRPr lang="en-US" sz="12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461042" y="2375514"/>
              <a:ext cx="1415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Flight</a:t>
              </a:r>
            </a:p>
            <a:p>
              <a:pPr algn="ctr"/>
              <a:r>
                <a:rPr lang="en-US" sz="1200" dirty="0" smtClean="0"/>
                <a:t>Readiness</a:t>
              </a:r>
            </a:p>
            <a:p>
              <a:pPr algn="ctr"/>
              <a:r>
                <a:rPr lang="en-US" sz="1200" dirty="0" smtClean="0"/>
                <a:t> Review </a:t>
              </a:r>
              <a:endParaRPr lang="en-US" sz="12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461042" y="4144125"/>
              <a:ext cx="14153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Det. Flight readiness</a:t>
              </a:r>
            </a:p>
            <a:p>
              <a:pPr algn="ctr"/>
              <a:r>
                <a:rPr lang="en-US" sz="1200" dirty="0" smtClean="0"/>
                <a:t>of spacecraft and release for launch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13239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Front-End </a:t>
            </a:r>
            <a:r>
              <a:rPr lang="en-US" i="1" dirty="0" smtClean="0"/>
              <a:t>phase (1/6)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357" y="1758042"/>
            <a:ext cx="8514443" cy="7910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200" dirty="0" smtClean="0">
                <a:solidFill>
                  <a:srgbClr val="000000"/>
                </a:solidFill>
              </a:rPr>
              <a:t>Project Proposal is the basis of the project selection!</a:t>
            </a:r>
          </a:p>
          <a:p>
            <a:pPr marL="0" indent="0" algn="ctr">
              <a:buNone/>
            </a:pP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457200" y="5185006"/>
            <a:ext cx="8229600" cy="13395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000" dirty="0" smtClean="0">
                <a:solidFill>
                  <a:srgbClr val="C0504D"/>
                </a:solidFill>
              </a:rPr>
              <a:t>Project Managers may not be responsible of project selection, but they might participate in developing the project proposal!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1" y="2231570"/>
            <a:ext cx="3973286" cy="297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1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Front-End </a:t>
            </a:r>
            <a:r>
              <a:rPr lang="en-US" i="1" dirty="0" smtClean="0"/>
              <a:t>phase (2/6)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357" y="1785255"/>
            <a:ext cx="8514443" cy="19340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An </a:t>
            </a:r>
            <a:r>
              <a:rPr lang="en-US" sz="2000" dirty="0" smtClean="0">
                <a:solidFill>
                  <a:srgbClr val="C0504D"/>
                </a:solidFill>
              </a:rPr>
              <a:t>approved </a:t>
            </a:r>
            <a:r>
              <a:rPr lang="en-US" sz="2000" dirty="0" smtClean="0">
                <a:solidFill>
                  <a:srgbClr val="000000"/>
                </a:solidFill>
              </a:rPr>
              <a:t>Project Proposal announces that a new project has begun. </a:t>
            </a:r>
            <a:endParaRPr lang="en-US" sz="20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The purpose of it is to demonstrate management support for the project and the Project Manager.</a:t>
            </a:r>
          </a:p>
          <a:p>
            <a:pPr marL="0" indent="0" algn="ctr">
              <a:buNone/>
            </a:pP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928" y="3719286"/>
            <a:ext cx="2803072" cy="252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84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Front-End </a:t>
            </a:r>
            <a:r>
              <a:rPr lang="en-US" i="1" dirty="0" smtClean="0"/>
              <a:t>phase (3/6)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642" y="1524000"/>
            <a:ext cx="8514443" cy="478971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500" dirty="0" smtClean="0">
                <a:solidFill>
                  <a:srgbClr val="000000"/>
                </a:solidFill>
              </a:rPr>
              <a:t>An approved Project Proposal is </a:t>
            </a:r>
          </a:p>
          <a:p>
            <a:pPr marL="0" indent="0" algn="ctr">
              <a:buNone/>
            </a:pPr>
            <a:r>
              <a:rPr lang="en-US" sz="2500" dirty="0" smtClean="0">
                <a:solidFill>
                  <a:schemeClr val="accent2"/>
                </a:solidFill>
              </a:rPr>
              <a:t>powerful</a:t>
            </a:r>
            <a:r>
              <a:rPr lang="en-US" sz="2500" dirty="0" smtClean="0">
                <a:solidFill>
                  <a:srgbClr val="000000"/>
                </a:solidFill>
              </a:rPr>
              <a:t> </a:t>
            </a: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US" sz="2500" dirty="0" smtClean="0">
                <a:solidFill>
                  <a:srgbClr val="000000"/>
                </a:solidFill>
              </a:rPr>
              <a:t>but </a:t>
            </a:r>
            <a:r>
              <a:rPr lang="en-US" sz="2500" dirty="0" smtClean="0">
                <a:solidFill>
                  <a:srgbClr val="0000FF"/>
                </a:solidFill>
              </a:rPr>
              <a:t>not necessary complex.</a:t>
            </a: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642" y="2558142"/>
            <a:ext cx="2649207" cy="17417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510643" y="5382569"/>
            <a:ext cx="21745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chemeClr val="accent5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1+1=2</a:t>
            </a:r>
            <a:endParaRPr lang="en-US" sz="5400" b="1" dirty="0">
              <a:ln w="11430"/>
              <a:solidFill>
                <a:schemeClr val="accent5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2531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642" y="1524000"/>
            <a:ext cx="8514443" cy="47897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500" dirty="0" smtClean="0">
                <a:solidFill>
                  <a:srgbClr val="000000"/>
                </a:solidFill>
              </a:rPr>
              <a:t>1. The process begins with defying a </a:t>
            </a:r>
            <a:r>
              <a:rPr lang="en-US" sz="2500" dirty="0" smtClean="0">
                <a:solidFill>
                  <a:schemeClr val="accent2"/>
                </a:solidFill>
              </a:rPr>
              <a:t>need.</a:t>
            </a:r>
          </a:p>
          <a:p>
            <a:pPr marL="0" indent="0">
              <a:buNone/>
            </a:pPr>
            <a:endParaRPr lang="en-US" sz="2500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sz="2500" dirty="0" smtClean="0"/>
              <a:t>2. Sorting </a:t>
            </a:r>
            <a:r>
              <a:rPr lang="en-US" sz="2500" dirty="0" smtClean="0">
                <a:solidFill>
                  <a:schemeClr val="accent2"/>
                </a:solidFill>
              </a:rPr>
              <a:t>wants</a:t>
            </a:r>
            <a:r>
              <a:rPr lang="en-US" sz="2500" dirty="0" smtClean="0"/>
              <a:t> versus need.</a:t>
            </a:r>
          </a:p>
          <a:p>
            <a:pPr marL="0" indent="0">
              <a:buNone/>
            </a:pPr>
            <a:endParaRPr lang="en-US" sz="2500" dirty="0"/>
          </a:p>
          <a:p>
            <a:pPr marL="0" indent="0">
              <a:buNone/>
            </a:pPr>
            <a:r>
              <a:rPr lang="en-US" sz="2500" dirty="0" smtClean="0"/>
              <a:t>3. Converting needs into </a:t>
            </a:r>
            <a:r>
              <a:rPr lang="en-US" sz="2500" dirty="0" smtClean="0">
                <a:solidFill>
                  <a:srgbClr val="C0504D"/>
                </a:solidFill>
              </a:rPr>
              <a:t>requirements</a:t>
            </a:r>
            <a:r>
              <a:rPr lang="en-US" sz="2500" dirty="0" smtClean="0"/>
              <a:t>.</a:t>
            </a:r>
          </a:p>
          <a:p>
            <a:pPr marL="0" indent="0">
              <a:buNone/>
            </a:pPr>
            <a:endParaRPr lang="en-US" sz="2500" dirty="0"/>
          </a:p>
          <a:p>
            <a:pPr marL="0" indent="0">
              <a:buNone/>
            </a:pPr>
            <a:r>
              <a:rPr lang="en-US" sz="2500" dirty="0" smtClean="0"/>
              <a:t>4. </a:t>
            </a:r>
            <a:r>
              <a:rPr lang="en-US" sz="2500" dirty="0"/>
              <a:t>Identify straightforwardly all possible </a:t>
            </a:r>
            <a:r>
              <a:rPr lang="en-US" sz="2500" dirty="0" smtClean="0">
                <a:solidFill>
                  <a:srgbClr val="C0504D"/>
                </a:solidFill>
              </a:rPr>
              <a:t>solutions</a:t>
            </a:r>
            <a:r>
              <a:rPr lang="en-US" sz="2500" dirty="0" smtClean="0"/>
              <a:t>.</a:t>
            </a:r>
          </a:p>
          <a:p>
            <a:pPr marL="0" indent="0">
              <a:buNone/>
            </a:pPr>
            <a:endParaRPr lang="en-US" sz="2500" dirty="0"/>
          </a:p>
          <a:p>
            <a:pPr marL="0" indent="0">
              <a:buNone/>
            </a:pPr>
            <a:r>
              <a:rPr lang="en-US" sz="2500" dirty="0" smtClean="0"/>
              <a:t>5. Propose </a:t>
            </a:r>
            <a:r>
              <a:rPr lang="en-US" sz="2500" dirty="0"/>
              <a:t>one solution and demonstrate its </a:t>
            </a:r>
            <a:r>
              <a:rPr lang="en-US" sz="2500" dirty="0" smtClean="0">
                <a:solidFill>
                  <a:srgbClr val="C0504D"/>
                </a:solidFill>
              </a:rPr>
              <a:t>feasibility</a:t>
            </a:r>
            <a:r>
              <a:rPr lang="en-US" sz="2500" dirty="0" smtClean="0"/>
              <a:t>.</a:t>
            </a: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500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i="1" dirty="0"/>
              <a:t>Front-End </a:t>
            </a:r>
            <a:r>
              <a:rPr lang="en-US" i="1" dirty="0" smtClean="0"/>
              <a:t>phase (4/6)</a:t>
            </a:r>
            <a:endParaRPr lang="en-US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Luisella Lari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Corso Nazionale di Formazione INFN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2130" y="1524000"/>
            <a:ext cx="2243339" cy="249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766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11248</TotalTime>
  <Words>1453</Words>
  <Application>Microsoft Macintosh PowerPoint</Application>
  <PresentationFormat>On-screen Show (4:3)</PresentationFormat>
  <Paragraphs>300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Clarity</vt:lpstr>
      <vt:lpstr>Elements of Project Management and operational planning, Applied to SCIENTIFIC projects: focus on Quality and Project Risks MANAGEMENT</vt:lpstr>
      <vt:lpstr>Lecture 3 Project Initialization and Scoping</vt:lpstr>
      <vt:lpstr>Basic project life-cycle</vt:lpstr>
      <vt:lpstr>Basic Project Documentation (1/2)</vt:lpstr>
      <vt:lpstr>Basic Project Documentation (2/2)</vt:lpstr>
      <vt:lpstr>Front-End phase (1/6)</vt:lpstr>
      <vt:lpstr>Front-End phase (2/6)</vt:lpstr>
      <vt:lpstr>Front-End phase (3/6)</vt:lpstr>
      <vt:lpstr>Front-End phase (4/6)</vt:lpstr>
      <vt:lpstr>Front-End phase (5/6)</vt:lpstr>
      <vt:lpstr>Front-End phase (6/6)</vt:lpstr>
      <vt:lpstr>Proposal doc typical contents </vt:lpstr>
      <vt:lpstr>Roadmap doc typical contents </vt:lpstr>
      <vt:lpstr>Project Scope (1/3)</vt:lpstr>
      <vt:lpstr>Project Scope (2/3)</vt:lpstr>
      <vt:lpstr>Project Scope (3/3)</vt:lpstr>
      <vt:lpstr>Scope Creep</vt:lpstr>
      <vt:lpstr>Special topics: draft WBS</vt:lpstr>
      <vt:lpstr>Deliverables (1/2)</vt:lpstr>
      <vt:lpstr>Deliverables (2/2)</vt:lpstr>
      <vt:lpstr>Special topics: Responsibility Matrix (1/2)</vt:lpstr>
      <vt:lpstr>Special topics: Responsibility Matrix (2/2)</vt:lpstr>
      <vt:lpstr>Special topics: Risks identification</vt:lpstr>
      <vt:lpstr>End – Lecture 3 Project Initialization and Scoping</vt:lpstr>
    </vt:vector>
  </TitlesOfParts>
  <Company>CERN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Fondamenti di Project Management  E PIANIFICAZIONE OPERAZIONALE  PER la Gestione DI PROGETTI DI RICERCA</dc:title>
  <dc:creator>Luisella Lari</dc:creator>
  <cp:lastModifiedBy>Luisella Lari</cp:lastModifiedBy>
  <cp:revision>320</cp:revision>
  <cp:lastPrinted>2013-06-05T01:34:14Z</cp:lastPrinted>
  <dcterms:created xsi:type="dcterms:W3CDTF">2013-03-24T19:55:28Z</dcterms:created>
  <dcterms:modified xsi:type="dcterms:W3CDTF">2014-09-14T17:40:12Z</dcterms:modified>
</cp:coreProperties>
</file>