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33"/>
  </p:notesMasterIdLst>
  <p:handoutMasterIdLst>
    <p:handoutMasterId r:id="rId34"/>
  </p:handoutMasterIdLst>
  <p:sldIdLst>
    <p:sldId id="288" r:id="rId2"/>
    <p:sldId id="258" r:id="rId3"/>
    <p:sldId id="257" r:id="rId4"/>
    <p:sldId id="260" r:id="rId5"/>
    <p:sldId id="262" r:id="rId6"/>
    <p:sldId id="263" r:id="rId7"/>
    <p:sldId id="265" r:id="rId8"/>
    <p:sldId id="279" r:id="rId9"/>
    <p:sldId id="280" r:id="rId10"/>
    <p:sldId id="281" r:id="rId11"/>
    <p:sldId id="282" r:id="rId12"/>
    <p:sldId id="283" r:id="rId13"/>
    <p:sldId id="284" r:id="rId14"/>
    <p:sldId id="264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6" r:id="rId25"/>
    <p:sldId id="275" r:id="rId26"/>
    <p:sldId id="277" r:id="rId27"/>
    <p:sldId id="285" r:id="rId28"/>
    <p:sldId id="286" r:id="rId29"/>
    <p:sldId id="289" r:id="rId30"/>
    <p:sldId id="287" r:id="rId31"/>
    <p:sldId id="259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frameSlides="1"/>
  <p:clrMru>
    <a:srgbClr val="FF71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02" autoAdjust="0"/>
    <p:restoredTop sz="95324" autoAdjust="0"/>
  </p:normalViewPr>
  <p:slideViewPr>
    <p:cSldViewPr snapToGrid="0" snapToObjects="1">
      <p:cViewPr varScale="1">
        <p:scale>
          <a:sx n="161" d="100"/>
          <a:sy n="161" d="100"/>
        </p:scale>
        <p:origin x="-120" y="-10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handoutMaster" Target="handoutMasters/handoutMaster1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7998E-8B63-0D41-9EA0-3F6537F38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66471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6908A9-4ECC-F44F-BB38-95892BF46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59590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Lecture 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6908A9-4ECC-F44F-BB38-95892BF462B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6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4596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ln>
                  <a:solidFill>
                    <a:srgbClr val="376092"/>
                  </a:solidFill>
                </a:ln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6524596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524596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ln>
                  <a:solidFill>
                    <a:srgbClr val="376092"/>
                  </a:solidFill>
                </a:ln>
                <a:solidFill>
                  <a:srgbClr val="000000"/>
                </a:solidFill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5" Type="http://schemas.openxmlformats.org/officeDocument/2006/relationships/image" Target="../media/image60.png"/><Relationship Id="rId6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954" y="1371606"/>
            <a:ext cx="8859572" cy="1927225"/>
          </a:xfrm>
        </p:spPr>
        <p:txBody>
          <a:bodyPr/>
          <a:lstStyle/>
          <a:p>
            <a:pPr algn="ctr"/>
            <a:r>
              <a:rPr lang="en-US" sz="3000" b="1" dirty="0">
                <a:solidFill>
                  <a:srgbClr val="008000"/>
                </a:solidFill>
              </a:rPr>
              <a:t>Elements of Project Management and operational </a:t>
            </a:r>
            <a:r>
              <a:rPr lang="en-US" sz="3000" b="1" dirty="0" smtClean="0">
                <a:solidFill>
                  <a:srgbClr val="008000"/>
                </a:solidFill>
              </a:rPr>
              <a:t>planning, Applied </a:t>
            </a:r>
            <a:r>
              <a:rPr lang="en-US" sz="3000" b="1" dirty="0">
                <a:solidFill>
                  <a:srgbClr val="008000"/>
                </a:solidFill>
              </a:rPr>
              <a:t>to SCIENTIFIC projects: </a:t>
            </a:r>
            <a:r>
              <a:rPr lang="en-US" sz="3000" b="1" dirty="0">
                <a:solidFill>
                  <a:schemeClr val="accent2"/>
                </a:solidFill>
              </a:rPr>
              <a:t>focus on Quality and Project Risks MANAGEMENT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3838" y="6"/>
            <a:ext cx="1789597" cy="142684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782835" y="893726"/>
            <a:ext cx="4330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chemeClr val="tx2"/>
                </a:solidFill>
              </a:rPr>
              <a:t>National Institute for Nuclear Physics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671700" y="3504646"/>
            <a:ext cx="7913430" cy="2803612"/>
          </a:xfrm>
        </p:spPr>
        <p:txBody>
          <a:bodyPr>
            <a:normAutofit/>
          </a:bodyPr>
          <a:lstStyle/>
          <a:p>
            <a:pPr algn="ctr"/>
            <a:r>
              <a:rPr lang="it-IT" sz="2900" b="1" i="1" dirty="0" smtClean="0">
                <a:solidFill>
                  <a:srgbClr val="008000"/>
                </a:solidFill>
              </a:rPr>
              <a:t>Luisella Lari</a:t>
            </a:r>
          </a:p>
          <a:p>
            <a:endParaRPr lang="it-IT" i="1" dirty="0" smtClean="0">
              <a:solidFill>
                <a:srgbClr val="3366FF"/>
              </a:solidFill>
            </a:endParaRPr>
          </a:p>
          <a:p>
            <a:pPr algn="ctr"/>
            <a:r>
              <a:rPr lang="it-IT" sz="1900" i="1" dirty="0">
                <a:solidFill>
                  <a:srgbClr val="3366FF"/>
                </a:solidFill>
              </a:rPr>
              <a:t>	</a:t>
            </a:r>
            <a:r>
              <a:rPr lang="en-US" i="1" dirty="0" err="1" smtClean="0"/>
              <a:t>Corso</a:t>
            </a:r>
            <a:r>
              <a:rPr lang="en-US" i="1" dirty="0" smtClean="0"/>
              <a:t> </a:t>
            </a:r>
            <a:r>
              <a:rPr lang="en-US" i="1" dirty="0" err="1" smtClean="0"/>
              <a:t>Nazionale</a:t>
            </a:r>
            <a:r>
              <a:rPr lang="en-US" i="1" dirty="0" smtClean="0"/>
              <a:t> di </a:t>
            </a:r>
            <a:r>
              <a:rPr lang="en-US" i="1" dirty="0" err="1" smtClean="0"/>
              <a:t>Formazione</a:t>
            </a:r>
            <a:r>
              <a:rPr lang="en-US" i="1" dirty="0"/>
              <a:t> </a:t>
            </a:r>
            <a:r>
              <a:rPr lang="en-US" i="1" dirty="0" smtClean="0"/>
              <a:t>INFN </a:t>
            </a:r>
          </a:p>
          <a:p>
            <a:pPr algn="ctr"/>
            <a:r>
              <a:rPr lang="en-US" i="1" dirty="0" smtClean="0"/>
              <a:t>.</a:t>
            </a:r>
            <a:endParaRPr lang="it-IT" dirty="0" smtClean="0"/>
          </a:p>
          <a:p>
            <a:pPr algn="ctr"/>
            <a:r>
              <a:rPr lang="it-IT" dirty="0" smtClean="0"/>
              <a:t>16-19 </a:t>
            </a:r>
            <a:r>
              <a:rPr lang="it-IT" dirty="0" err="1" smtClean="0"/>
              <a:t>September</a:t>
            </a:r>
            <a:r>
              <a:rPr lang="it-IT" dirty="0" smtClean="0"/>
              <a:t> 2014 </a:t>
            </a:r>
          </a:p>
          <a:p>
            <a:pPr algn="ctr"/>
            <a:r>
              <a:rPr lang="it-IT" i="1" dirty="0" smtClean="0"/>
              <a:t>Hotel </a:t>
            </a:r>
            <a:r>
              <a:rPr lang="it-IT" i="1" dirty="0" err="1" smtClean="0"/>
              <a:t>Giò</a:t>
            </a:r>
            <a:r>
              <a:rPr lang="it-IT" i="1" dirty="0" smtClean="0"/>
              <a:t>, Perugia, Italia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9569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4" y="2095851"/>
            <a:ext cx="6875703" cy="35753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i="1" dirty="0" smtClean="0"/>
              <a:t>Cause and </a:t>
            </a:r>
            <a:r>
              <a:rPr lang="en-US" i="1" dirty="0"/>
              <a:t>E</a:t>
            </a:r>
            <a:r>
              <a:rPr lang="en-US" i="1" dirty="0" smtClean="0"/>
              <a:t>ffect Diagrams (1/2)</a:t>
            </a:r>
            <a:endParaRPr lang="en-US" i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6023"/>
            <a:ext cx="1540165" cy="180802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72530" y="1447485"/>
            <a:ext cx="50292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/>
                </a:solidFill>
              </a:rPr>
              <a:t>Ishikawa Diagrams or Fishbone Diagrams</a:t>
            </a:r>
            <a:endParaRPr lang="en-US" dirty="0">
              <a:solidFill>
                <a:schemeClr val="accent4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134793" y="1987200"/>
            <a:ext cx="0" cy="4233600"/>
          </a:xfrm>
          <a:prstGeom prst="line">
            <a:avLst/>
          </a:prstGeom>
          <a:ln w="57150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939893" y="5851468"/>
            <a:ext cx="234177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Effect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61760" y="5851468"/>
            <a:ext cx="234177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Causes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28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609" y="2190806"/>
            <a:ext cx="5400732" cy="34692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i="1" dirty="0" smtClean="0"/>
              <a:t>Cause and </a:t>
            </a:r>
            <a:r>
              <a:rPr lang="en-US" i="1" dirty="0"/>
              <a:t>E</a:t>
            </a:r>
            <a:r>
              <a:rPr lang="en-US" i="1" dirty="0" smtClean="0"/>
              <a:t>ffect Diagrams (2/2)</a:t>
            </a:r>
            <a:endParaRPr lang="en-US" i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6023"/>
            <a:ext cx="1540165" cy="180802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72530" y="1447485"/>
            <a:ext cx="50292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4"/>
                </a:solidFill>
              </a:rPr>
              <a:t>Ishikawa Diagrams or Fishbone Diagrams</a:t>
            </a:r>
            <a:endParaRPr lang="en-US" dirty="0">
              <a:solidFill>
                <a:schemeClr val="accent4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912979" y="1890283"/>
            <a:ext cx="0" cy="4233600"/>
          </a:xfrm>
          <a:prstGeom prst="line">
            <a:avLst/>
          </a:prstGeom>
          <a:ln w="57150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399182" y="5762273"/>
            <a:ext cx="234177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Effect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48184" y="5757318"/>
            <a:ext cx="234177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Causes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988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Pareto Histogram</a:t>
            </a:r>
            <a:endParaRPr lang="en-US" i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076" y="419223"/>
            <a:ext cx="1540165" cy="1808020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524000"/>
            <a:ext cx="82296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 smtClean="0">
                <a:solidFill>
                  <a:srgbClr val="0000FF"/>
                </a:solidFill>
              </a:rPr>
              <a:t>Pareto law</a:t>
            </a:r>
            <a:r>
              <a:rPr lang="en-US" sz="2000" dirty="0" smtClean="0">
                <a:solidFill>
                  <a:srgbClr val="0000FF"/>
                </a:solidFill>
              </a:rPr>
              <a:t>: 80% of the problems </a:t>
            </a:r>
          </a:p>
          <a:p>
            <a:pPr marL="0" indent="0" algn="ctr">
              <a:buNone/>
            </a:pPr>
            <a:r>
              <a:rPr lang="en-US" sz="2000" dirty="0" smtClean="0">
                <a:solidFill>
                  <a:srgbClr val="0000FF"/>
                </a:solidFill>
              </a:rPr>
              <a:t>are due to 20% of the cause</a:t>
            </a:r>
            <a:endParaRPr lang="en-US" sz="2200" dirty="0">
              <a:solidFill>
                <a:srgbClr val="0000FF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2603" y="2496652"/>
            <a:ext cx="4248970" cy="376734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2050" y="839560"/>
            <a:ext cx="1933880" cy="1933880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1295949" y="4544640"/>
            <a:ext cx="1500402" cy="67392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Causes</a:t>
            </a:r>
            <a:endParaRPr lang="en-US" dirty="0"/>
          </a:p>
        </p:txBody>
      </p:sp>
      <p:sp>
        <p:nvSpPr>
          <p:cNvPr id="19" name="Right Arrow 18"/>
          <p:cNvSpPr/>
          <p:nvPr/>
        </p:nvSpPr>
        <p:spPr>
          <a:xfrm rot="16200000">
            <a:off x="359752" y="3565200"/>
            <a:ext cx="1500402" cy="67392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Frequency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809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Quality control…more</a:t>
            </a:r>
            <a:endParaRPr lang="en-US" i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076" y="1231449"/>
            <a:ext cx="1540165" cy="180802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845241" y="1524000"/>
            <a:ext cx="5552573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accent4"/>
                </a:solidFill>
              </a:rPr>
              <a:t>There are more Quality Control analysis methods…..the idea is to collect data to evaluate the </a:t>
            </a:r>
            <a:r>
              <a:rPr lang="en-US" sz="2200" dirty="0" smtClean="0">
                <a:solidFill>
                  <a:schemeClr val="accent2"/>
                </a:solidFill>
              </a:rPr>
              <a:t>Cost of Quality</a:t>
            </a:r>
            <a:endParaRPr lang="en-US" sz="2200" dirty="0">
              <a:solidFill>
                <a:schemeClr val="accent2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564" y="2684173"/>
            <a:ext cx="4985083" cy="3683008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5490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i="1" dirty="0"/>
              <a:t>How to </a:t>
            </a:r>
            <a:r>
              <a:rPr lang="en-US" i="1" dirty="0" smtClean="0"/>
              <a:t>measure </a:t>
            </a:r>
            <a:r>
              <a:rPr lang="en-US" i="1" dirty="0"/>
              <a:t>project performance?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3406420"/>
            <a:ext cx="8229600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Earned Value Management (EVM) </a:t>
            </a:r>
            <a:r>
              <a:rPr lang="en-US" sz="2200" dirty="0" smtClean="0"/>
              <a:t>is the a commonly used method of performance measurement.</a:t>
            </a:r>
            <a:r>
              <a:rPr lang="en-US" sz="2200" dirty="0" smtClean="0">
                <a:solidFill>
                  <a:schemeClr val="accent2"/>
                </a:solidFill>
              </a:rPr>
              <a:t> </a:t>
            </a:r>
            <a:endParaRPr lang="en-US" sz="2200" dirty="0">
              <a:solidFill>
                <a:srgbClr val="C0504D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7200" y="5135635"/>
            <a:ext cx="8229600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EVM </a:t>
            </a:r>
            <a:r>
              <a:rPr lang="en-US" sz="2200" dirty="0" smtClean="0"/>
              <a:t>integrates project scope, cost and schedule measures. 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0280" y="1638224"/>
            <a:ext cx="1975638" cy="176819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274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(1/5)</a:t>
            </a:r>
            <a:endParaRPr lang="en-US" i="1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57200" y="1524000"/>
            <a:ext cx="82296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S-curve</a:t>
            </a:r>
          </a:p>
          <a:p>
            <a:pPr marL="0" indent="0" algn="ctr">
              <a:buNone/>
            </a:pPr>
            <a:r>
              <a:rPr lang="en-US" sz="2000" dirty="0"/>
              <a:t>S-curves are an important project management tool. They allow the progress of a project to </a:t>
            </a:r>
            <a:r>
              <a:rPr lang="en-US" sz="2000" dirty="0" smtClean="0"/>
              <a:t>be tracked </a:t>
            </a:r>
            <a:r>
              <a:rPr lang="en-US" sz="2000" dirty="0"/>
              <a:t>visually over time, and form a historical record of what has happened to date. </a:t>
            </a:r>
          </a:p>
          <a:p>
            <a:pPr marL="0" indent="0" algn="ctr">
              <a:buNone/>
            </a:pP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082" y="3576320"/>
            <a:ext cx="4645660" cy="263989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1971" y="4316073"/>
            <a:ext cx="945539" cy="1011815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1933" y="5624394"/>
            <a:ext cx="610249" cy="8128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7691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(1/11)</a:t>
            </a:r>
            <a:endParaRPr lang="en-US" i="1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57200" y="1524000"/>
            <a:ext cx="82296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Steps to create the Baseline S-curve…</a:t>
            </a:r>
          </a:p>
          <a:p>
            <a:pPr marL="0" indent="0" algn="ctr">
              <a:buNone/>
            </a:pP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180" y="2139950"/>
            <a:ext cx="2963602" cy="18364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59" y="2032000"/>
            <a:ext cx="2026121" cy="20261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6140" y="2129790"/>
            <a:ext cx="1386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504D"/>
                </a:solidFill>
              </a:rPr>
              <a:t>End Point</a:t>
            </a:r>
            <a:endParaRPr lang="en-US" dirty="0">
              <a:solidFill>
                <a:srgbClr val="C0504D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38400" y="3968705"/>
            <a:ext cx="1386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Start Point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3269" y="2196297"/>
            <a:ext cx="2961062" cy="172372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515100" y="2480301"/>
            <a:ext cx="18567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Considering all the Project Activity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2068" y="4500880"/>
            <a:ext cx="2892663" cy="187197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134308" y="4613901"/>
            <a:ext cx="1537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6"/>
                </a:solidFill>
              </a:rPr>
              <a:t>I know when I pay! </a:t>
            </a:r>
            <a:endParaRPr lang="en-US" dirty="0">
              <a:solidFill>
                <a:schemeClr val="accent6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5900" y="4500880"/>
            <a:ext cx="2989058" cy="187197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044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18" grpId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(2/11)</a:t>
            </a:r>
            <a:endParaRPr lang="en-US" i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0" y="2086609"/>
            <a:ext cx="5593080" cy="4437987"/>
          </a:xfrm>
          <a:prstGeom prst="rect">
            <a:avLst/>
          </a:prstGeom>
        </p:spPr>
      </p:pic>
      <p:sp>
        <p:nvSpPr>
          <p:cNvPr id="20" name="Content Placeholder 2"/>
          <p:cNvSpPr txBox="1">
            <a:spLocks/>
          </p:cNvSpPr>
          <p:nvPr/>
        </p:nvSpPr>
        <p:spPr>
          <a:xfrm>
            <a:off x="386080" y="1524000"/>
            <a:ext cx="82296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Baseline S-curve</a:t>
            </a:r>
          </a:p>
          <a:p>
            <a:pPr marL="0" indent="0" algn="ctr">
              <a:buNone/>
            </a:pPr>
            <a:endParaRPr lang="en-US" sz="2200" dirty="0">
              <a:solidFill>
                <a:srgbClr val="C0504D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42160" y="3420110"/>
            <a:ext cx="218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Planned Value (PV)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60720" y="1841500"/>
            <a:ext cx="3108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Budget At Completion (BAC)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7022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(3/11)</a:t>
            </a:r>
            <a:endParaRPr lang="en-US" i="1" dirty="0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386080" y="1524000"/>
            <a:ext cx="82296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Actual Cost (AC) of work performed</a:t>
            </a:r>
          </a:p>
          <a:p>
            <a:pPr marL="0" indent="0" algn="ctr">
              <a:buNone/>
            </a:pP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“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costo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sostenuto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alla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 data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corrente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en-US" sz="2200" i="1" baseline="-25000" dirty="0" err="1" smtClean="0">
                <a:solidFill>
                  <a:schemeClr val="bg1">
                    <a:lumMod val="50000"/>
                  </a:schemeClr>
                </a:solidFill>
              </a:rPr>
              <a:t>R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”</a:t>
            </a:r>
            <a:endParaRPr lang="en-US" sz="2200" i="1" baseline="-25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317" y="2337294"/>
            <a:ext cx="5552764" cy="425197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343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(4/11)</a:t>
            </a:r>
            <a:endParaRPr lang="en-US" i="1" dirty="0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386080" y="1524000"/>
            <a:ext cx="82296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Earned Value (EV) of work performed</a:t>
            </a:r>
          </a:p>
          <a:p>
            <a:pPr marL="0" indent="0" algn="ctr">
              <a:buNone/>
            </a:pP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“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costo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delle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attivita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’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realizzate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alla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 data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corrente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200" i="1" dirty="0" err="1" smtClean="0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en-US" sz="2200" i="1" baseline="-25000" dirty="0" err="1" smtClean="0">
                <a:solidFill>
                  <a:schemeClr val="bg1">
                    <a:lumMod val="50000"/>
                  </a:schemeClr>
                </a:solidFill>
              </a:rPr>
              <a:t>R</a:t>
            </a:r>
            <a:r>
              <a:rPr lang="en-US" sz="2200" i="1" dirty="0" smtClean="0">
                <a:solidFill>
                  <a:schemeClr val="bg1">
                    <a:lumMod val="50000"/>
                  </a:schemeClr>
                </a:solidFill>
              </a:rPr>
              <a:t>”</a:t>
            </a:r>
            <a:endParaRPr lang="en-US" sz="2200" i="1" baseline="-25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640" y="2529840"/>
            <a:ext cx="5979160" cy="409867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939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Lecture </a:t>
            </a:r>
            <a:r>
              <a:rPr lang="en-US" dirty="0"/>
              <a:t>6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i="1" dirty="0" smtClean="0">
                <a:solidFill>
                  <a:srgbClr val="F79646"/>
                </a:solidFill>
              </a:rPr>
              <a:t>Controlling Projects</a:t>
            </a:r>
            <a:endParaRPr lang="en-US" b="1" i="1" dirty="0">
              <a:solidFill>
                <a:srgbClr val="F7964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u="sng" dirty="0" smtClean="0">
                <a:solidFill>
                  <a:srgbClr val="C0504D"/>
                </a:solidFill>
              </a:rPr>
              <a:t>Outlook</a:t>
            </a:r>
          </a:p>
          <a:p>
            <a:endParaRPr lang="en-US" i="1" dirty="0" smtClean="0"/>
          </a:p>
          <a:p>
            <a:endParaRPr lang="en-US" i="1" dirty="0"/>
          </a:p>
          <a:p>
            <a:r>
              <a:rPr lang="en-US" i="1" dirty="0"/>
              <a:t>Quality </a:t>
            </a:r>
            <a:r>
              <a:rPr lang="en-US" i="1" dirty="0" smtClean="0"/>
              <a:t>control</a:t>
            </a:r>
          </a:p>
          <a:p>
            <a:r>
              <a:rPr lang="en-US" i="1" dirty="0" smtClean="0"/>
              <a:t>How to measure project performance?</a:t>
            </a:r>
          </a:p>
          <a:p>
            <a:r>
              <a:rPr lang="en-US" i="1" dirty="0" smtClean="0"/>
              <a:t>The EVM method</a:t>
            </a:r>
          </a:p>
          <a:p>
            <a:r>
              <a:rPr lang="en-US" i="1" dirty="0" smtClean="0"/>
              <a:t>Status Reports</a:t>
            </a:r>
          </a:p>
          <a:p>
            <a:r>
              <a:rPr lang="en-US" i="1" dirty="0"/>
              <a:t>S</a:t>
            </a:r>
            <a:r>
              <a:rPr lang="en-US" i="1" dirty="0" smtClean="0"/>
              <a:t>oftware packages</a:t>
            </a:r>
          </a:p>
          <a:p>
            <a:endParaRPr lang="en-US" i="1" dirty="0" smtClean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 smtClean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585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(5/11)</a:t>
            </a:r>
            <a:endParaRPr lang="en-US" i="1" dirty="0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386080" y="1524000"/>
            <a:ext cx="82296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Why EVM is an integrated method?</a:t>
            </a:r>
            <a:endParaRPr lang="en-US" sz="2200" i="1" baseline="-25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" y="2062479"/>
            <a:ext cx="5471160" cy="422953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44800" y="4151630"/>
            <a:ext cx="2712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Schedule Variance (SV)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100" y="3429000"/>
            <a:ext cx="1435100" cy="889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38240" y="3058160"/>
            <a:ext cx="174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4"/>
                </a:solidFill>
              </a:rPr>
              <a:t>Variance Index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91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96" y="2067560"/>
            <a:ext cx="5479024" cy="41681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(6/11)</a:t>
            </a:r>
            <a:endParaRPr lang="en-US" i="1" dirty="0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386080" y="1524000"/>
            <a:ext cx="82296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Why EVM is an integrated method?</a:t>
            </a:r>
            <a:endParaRPr lang="en-US" sz="2200" i="1" baseline="-25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4800" y="4151630"/>
            <a:ext cx="2712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Cost Variance (CV)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5400" y="3427492"/>
            <a:ext cx="1473200" cy="863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38240" y="3058160"/>
            <a:ext cx="174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4"/>
                </a:solidFill>
              </a:rPr>
              <a:t>Variance Index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7703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34" y="3013513"/>
            <a:ext cx="5960618" cy="33636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(7/11)</a:t>
            </a:r>
            <a:endParaRPr lang="en-US" i="1" dirty="0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999067" y="1524000"/>
            <a:ext cx="69850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Performance Index </a:t>
            </a:r>
            <a:r>
              <a:rPr lang="en-US" dirty="0" smtClean="0">
                <a:solidFill>
                  <a:schemeClr val="accent2"/>
                </a:solidFill>
                <a:sym typeface="Wingdings"/>
              </a:rPr>
              <a:t> </a:t>
            </a:r>
            <a:r>
              <a:rPr lang="en-US" dirty="0" smtClean="0">
                <a:sym typeface="Wingdings"/>
              </a:rPr>
              <a:t>how close the project is to the cost/schedule baselines the work performed </a:t>
            </a:r>
            <a:endParaRPr lang="en-US" sz="2200" i="1" baseline="-25000" dirty="0"/>
          </a:p>
        </p:txBody>
      </p:sp>
      <p:sp>
        <p:nvSpPr>
          <p:cNvPr id="9" name="TextBox 8"/>
          <p:cNvSpPr txBox="1"/>
          <p:nvPr/>
        </p:nvSpPr>
        <p:spPr>
          <a:xfrm>
            <a:off x="1367662" y="3020134"/>
            <a:ext cx="2712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Critical Ratio (CR)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42919" y="3927723"/>
            <a:ext cx="3661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Cost Performance Index (CPI)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134" y="5273274"/>
            <a:ext cx="4333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Schedule Performance Index (SPI)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4552" y="2679276"/>
            <a:ext cx="2246944" cy="75776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5201" y="3768634"/>
            <a:ext cx="2306295" cy="73774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1362" y="5037666"/>
            <a:ext cx="2678252" cy="48048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853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(8/11)</a:t>
            </a:r>
            <a:endParaRPr lang="en-US" i="1" dirty="0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386080" y="1524000"/>
            <a:ext cx="8229600" cy="153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Forecasting</a:t>
            </a:r>
            <a:endParaRPr lang="en-US" sz="2200" i="1" baseline="-25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729" y="533400"/>
            <a:ext cx="1941997" cy="14401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67" y="2239736"/>
            <a:ext cx="7010400" cy="368925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788185" y="2199684"/>
            <a:ext cx="3661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Estimate At Completion (EAC)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54051" y="3645834"/>
            <a:ext cx="1832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dirty="0" smtClean="0">
                <a:solidFill>
                  <a:srgbClr val="0000FF"/>
                </a:solidFill>
              </a:rPr>
              <a:t>TYPICAL variance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22318" y="4598896"/>
            <a:ext cx="1832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 A</a:t>
            </a:r>
            <a:r>
              <a:rPr lang="en-US" dirty="0" smtClean="0">
                <a:solidFill>
                  <a:srgbClr val="0000FF"/>
                </a:solidFill>
              </a:rPr>
              <a:t>TYPICAL variance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056402" y="4389120"/>
            <a:ext cx="1563598" cy="1218240"/>
          </a:xfrm>
          <a:prstGeom prst="ellipse">
            <a:avLst/>
          </a:prstGeom>
          <a:noFill/>
          <a:ln w="28575" cmpd="sng">
            <a:solidFill>
              <a:srgbClr val="FF71F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6394876" y="5678210"/>
            <a:ext cx="18327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71FE"/>
                </a:solidFill>
              </a:rPr>
              <a:t> </a:t>
            </a:r>
            <a:r>
              <a:rPr lang="en-US" dirty="0" smtClean="0">
                <a:solidFill>
                  <a:srgbClr val="FF71FE"/>
                </a:solidFill>
                <a:sym typeface="Wingdings"/>
              </a:rPr>
              <a:t> Estimate </a:t>
            </a:r>
            <a:r>
              <a:rPr lang="en-US" dirty="0">
                <a:solidFill>
                  <a:srgbClr val="FF71FE"/>
                </a:solidFill>
                <a:sym typeface="Wingdings"/>
              </a:rPr>
              <a:t>T</a:t>
            </a:r>
            <a:r>
              <a:rPr lang="en-US" dirty="0" smtClean="0">
                <a:solidFill>
                  <a:srgbClr val="FF71FE"/>
                </a:solidFill>
                <a:sym typeface="Wingdings"/>
              </a:rPr>
              <a:t>o Complete (ETC)</a:t>
            </a:r>
            <a:endParaRPr lang="en-US" dirty="0">
              <a:solidFill>
                <a:srgbClr val="FF71FE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2729" y="5920730"/>
            <a:ext cx="57146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</a:rPr>
              <a:t>[See also:   F. Caron, F. Ruggeri et A. </a:t>
            </a:r>
            <a:r>
              <a:rPr lang="en-US" sz="1400" dirty="0" err="1" smtClean="0">
                <a:solidFill>
                  <a:schemeClr val="accent1"/>
                </a:solidFill>
              </a:rPr>
              <a:t>Merli</a:t>
            </a:r>
            <a:r>
              <a:rPr lang="en-US" sz="1400" dirty="0" smtClean="0">
                <a:solidFill>
                  <a:schemeClr val="accent1"/>
                </a:solidFill>
              </a:rPr>
              <a:t>, </a:t>
            </a:r>
            <a:r>
              <a:rPr lang="en-US" sz="1400" i="1" dirty="0" smtClean="0">
                <a:solidFill>
                  <a:schemeClr val="accent1"/>
                </a:solidFill>
              </a:rPr>
              <a:t>A Bayesian Approach to 	Improve Estimate at Completion in Earned Value 	Management, </a:t>
            </a:r>
            <a:r>
              <a:rPr lang="en-US" sz="1400" dirty="0" smtClean="0">
                <a:solidFill>
                  <a:schemeClr val="accent1"/>
                </a:solidFill>
              </a:rPr>
              <a:t>Project Management Journal (2013)]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033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1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EVM Method </a:t>
            </a:r>
            <a:r>
              <a:rPr lang="en-US" i="1" dirty="0" smtClean="0"/>
              <a:t>(9/11)</a:t>
            </a:r>
            <a:endParaRPr lang="en-US" i="1" dirty="0"/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310326" y="3185263"/>
            <a:ext cx="8229600" cy="132144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en-US" sz="4000" dirty="0" smtClean="0"/>
          </a:p>
          <a:p>
            <a:pPr marL="0" indent="0" algn="ctr">
              <a:buFont typeface="Arial" pitchFamily="34" charset="0"/>
              <a:buNone/>
            </a:pPr>
            <a:r>
              <a:rPr lang="en-US" sz="4000" dirty="0" smtClean="0"/>
              <a:t>Exercise Lecture 6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2228478"/>
            <a:ext cx="1793227" cy="1785257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864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(10/11)</a:t>
            </a:r>
            <a:endParaRPr lang="en-US" i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05290"/>
            <a:ext cx="7797800" cy="48727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2944" y="420267"/>
            <a:ext cx="1212589" cy="121258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34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EVM Method (11/11)</a:t>
            </a:r>
            <a:endParaRPr lang="en-US" i="1" dirty="0"/>
          </a:p>
        </p:txBody>
      </p:sp>
      <p:pic>
        <p:nvPicPr>
          <p:cNvPr id="8" name="Picture 7" descr="other_repor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30" y="2459492"/>
            <a:ext cx="8747733" cy="40257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32000"/>
            <a:ext cx="2495389" cy="202749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2070" y="1493593"/>
            <a:ext cx="1143000" cy="10795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9847" y="371520"/>
            <a:ext cx="1127082" cy="1122073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875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015" y="1641600"/>
            <a:ext cx="4221005" cy="319946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72793" y="1524000"/>
            <a:ext cx="4526830" cy="342672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Status Reports (1/2)</a:t>
            </a:r>
            <a:endParaRPr lang="en-US" i="1" dirty="0"/>
          </a:p>
        </p:txBody>
      </p:sp>
      <p:sp>
        <p:nvSpPr>
          <p:cNvPr id="10" name="Left Arrow 9"/>
          <p:cNvSpPr/>
          <p:nvPr/>
        </p:nvSpPr>
        <p:spPr>
          <a:xfrm>
            <a:off x="3749612" y="3879360"/>
            <a:ext cx="1390985" cy="570240"/>
          </a:xfrm>
          <a:prstGeom prst="leftArrow">
            <a:avLst/>
          </a:prstGeom>
          <a:solidFill>
            <a:srgbClr val="FF71F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Arrow 10"/>
          <p:cNvSpPr/>
          <p:nvPr/>
        </p:nvSpPr>
        <p:spPr>
          <a:xfrm rot="2920100">
            <a:off x="3330719" y="4737383"/>
            <a:ext cx="1390985" cy="570240"/>
          </a:xfrm>
          <a:prstGeom prst="leftArrow">
            <a:avLst/>
          </a:prstGeom>
          <a:solidFill>
            <a:srgbClr val="FF71F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Arrow 11"/>
          <p:cNvSpPr/>
          <p:nvPr/>
        </p:nvSpPr>
        <p:spPr>
          <a:xfrm rot="8660113">
            <a:off x="1579990" y="4466602"/>
            <a:ext cx="1390985" cy="570240"/>
          </a:xfrm>
          <a:prstGeom prst="leftArrow">
            <a:avLst/>
          </a:prstGeom>
          <a:solidFill>
            <a:srgbClr val="FF71F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Arrow 12"/>
          <p:cNvSpPr/>
          <p:nvPr/>
        </p:nvSpPr>
        <p:spPr>
          <a:xfrm rot="5883706">
            <a:off x="2389647" y="5028024"/>
            <a:ext cx="1390985" cy="570240"/>
          </a:xfrm>
          <a:prstGeom prst="leftArrow">
            <a:avLst/>
          </a:prstGeom>
          <a:solidFill>
            <a:srgbClr val="FF71F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142801" y="5246575"/>
            <a:ext cx="1727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Quality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654224" y="3962696"/>
            <a:ext cx="1727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EVM</a:t>
            </a:r>
            <a:endParaRPr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429000" y="4683937"/>
            <a:ext cx="17279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Engineering Change Request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278835" y="4449600"/>
            <a:ext cx="1727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Update</a:t>
            </a:r>
          </a:p>
          <a:p>
            <a:pPr algn="ctr"/>
            <a:r>
              <a:rPr lang="en-US" b="1" dirty="0" smtClean="0"/>
              <a:t>Baselines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749612" y="5851606"/>
            <a:ext cx="1727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….etc.</a:t>
            </a:r>
            <a:endParaRPr lang="en-US" b="1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8921" y="2179774"/>
            <a:ext cx="3304644" cy="3427493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654917" y="1524000"/>
            <a:ext cx="2950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At the right person </a:t>
            </a:r>
            <a:r>
              <a:rPr lang="en-US" dirty="0" smtClean="0">
                <a:solidFill>
                  <a:schemeClr val="accent2"/>
                </a:solidFill>
                <a:sym typeface="Wingdings"/>
              </a:rPr>
              <a:t> </a:t>
            </a:r>
          </a:p>
          <a:p>
            <a:pPr algn="ctr"/>
            <a:r>
              <a:rPr lang="en-US" dirty="0" smtClean="0">
                <a:solidFill>
                  <a:schemeClr val="accent2"/>
                </a:solidFill>
                <a:sym typeface="Wingdings"/>
              </a:rPr>
              <a:t>the right information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199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Status Reports (2/2)</a:t>
            </a:r>
            <a:endParaRPr lang="en-US" i="1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597" y="1524000"/>
            <a:ext cx="3296557" cy="251759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23" name="TextBox 22"/>
          <p:cNvSpPr txBox="1"/>
          <p:nvPr/>
        </p:nvSpPr>
        <p:spPr>
          <a:xfrm>
            <a:off x="4669817" y="1524000"/>
            <a:ext cx="2950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At the right person </a:t>
            </a:r>
            <a:r>
              <a:rPr lang="en-US" dirty="0" smtClean="0">
                <a:solidFill>
                  <a:schemeClr val="accent2"/>
                </a:solidFill>
                <a:sym typeface="Wingdings"/>
              </a:rPr>
              <a:t> </a:t>
            </a:r>
          </a:p>
          <a:p>
            <a:pPr algn="ctr"/>
            <a:r>
              <a:rPr lang="en-US" dirty="0" smtClean="0">
                <a:solidFill>
                  <a:schemeClr val="accent2"/>
                </a:solidFill>
                <a:sym typeface="Wingdings"/>
              </a:rPr>
              <a:t>the right information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16154" y="2322731"/>
            <a:ext cx="4155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2"/>
                </a:solidFill>
              </a:rPr>
              <a:t>Where I can find this information?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Left Arrow 2"/>
          <p:cNvSpPr/>
          <p:nvPr/>
        </p:nvSpPr>
        <p:spPr>
          <a:xfrm>
            <a:off x="4855309" y="2700703"/>
            <a:ext cx="2764691" cy="855360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Communication Plan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9151" y="3663360"/>
            <a:ext cx="3888351" cy="2748917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1741739" y="5339520"/>
            <a:ext cx="2747412" cy="855360"/>
          </a:xfrm>
          <a:prstGeom prst="rightArrow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1F497D"/>
                </a:solidFill>
              </a:rPr>
              <a:t>Communication Matrix</a:t>
            </a:r>
            <a:endParaRPr lang="en-US" dirty="0">
              <a:solidFill>
                <a:srgbClr val="1F497D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045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Th</a:t>
            </a:r>
            <a:r>
              <a:rPr lang="en-US" i="1" dirty="0" smtClean="0"/>
              <a:t>e power of the communication plan</a:t>
            </a:r>
            <a:endParaRPr lang="en-US" i="1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71285" y="1524000"/>
            <a:ext cx="7801429" cy="11105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>
                <a:solidFill>
                  <a:schemeClr val="accent2"/>
                </a:solidFill>
              </a:rPr>
              <a:t>A generalized description of the life-cycle for management structures can be pictured in terms </a:t>
            </a:r>
            <a:r>
              <a:rPr lang="en-US" sz="2000" dirty="0" smtClean="0">
                <a:solidFill>
                  <a:schemeClr val="accent2"/>
                </a:solidFill>
              </a:rPr>
              <a:t>of the effectiveness of the structure (output/</a:t>
            </a:r>
            <a:r>
              <a:rPr lang="en-US" sz="2000" smtClean="0">
                <a:solidFill>
                  <a:schemeClr val="accent2"/>
                </a:solidFill>
              </a:rPr>
              <a:t>input) as </a:t>
            </a:r>
            <a:r>
              <a:rPr lang="en-US" sz="2000" dirty="0" smtClean="0">
                <a:solidFill>
                  <a:schemeClr val="accent2"/>
                </a:solidFill>
              </a:rPr>
              <a:t>a function of the rate of </a:t>
            </a:r>
            <a:r>
              <a:rPr lang="en-US" sz="2000" smtClean="0">
                <a:solidFill>
                  <a:schemeClr val="accent2"/>
                </a:solidFill>
              </a:rPr>
              <a:t>information flow.</a:t>
            </a:r>
            <a:endParaRPr lang="en-US" sz="2200" baseline="-25000" dirty="0">
              <a:solidFill>
                <a:schemeClr val="accent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776" y="2634567"/>
            <a:ext cx="5381349" cy="3782199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7952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326" y="3296556"/>
            <a:ext cx="2877344" cy="1841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Basic project life-cycle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0687" y="1830613"/>
            <a:ext cx="4277278" cy="92537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Scientific Projects </a:t>
            </a:r>
            <a:r>
              <a:rPr lang="en-US" dirty="0" smtClean="0"/>
              <a:t>like any other project can be summarize in the 5 process groups.</a:t>
            </a:r>
            <a:endParaRPr lang="en-US" dirty="0"/>
          </a:p>
          <a:p>
            <a:pPr marL="0" indent="0" algn="ctr">
              <a:buNone/>
            </a:pPr>
            <a:endParaRPr lang="en-US" sz="1500" dirty="0" smtClean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en-US" sz="1500" dirty="0">
              <a:solidFill>
                <a:schemeClr val="accent4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365" y="1600200"/>
            <a:ext cx="1601276" cy="1583871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326641" y="5274468"/>
            <a:ext cx="8509000" cy="571500"/>
            <a:chOff x="304800" y="2603500"/>
            <a:chExt cx="8509000" cy="571500"/>
          </a:xfrm>
        </p:grpSpPr>
        <p:sp>
          <p:nvSpPr>
            <p:cNvPr id="14" name="Pentagon 13"/>
            <p:cNvSpPr/>
            <p:nvPr/>
          </p:nvSpPr>
          <p:spPr>
            <a:xfrm>
              <a:off x="304800" y="2603500"/>
              <a:ext cx="1790700" cy="571500"/>
            </a:xfrm>
            <a:prstGeom prst="homePlate">
              <a:avLst/>
            </a:prstGeom>
            <a:solidFill>
              <a:srgbClr val="4F81BD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Initialization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Chevron 14"/>
            <p:cNvSpPr/>
            <p:nvPr/>
          </p:nvSpPr>
          <p:spPr>
            <a:xfrm>
              <a:off x="19685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Plan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Chevron 15"/>
            <p:cNvSpPr/>
            <p:nvPr/>
          </p:nvSpPr>
          <p:spPr>
            <a:xfrm>
              <a:off x="70231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Close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3644900" y="2603500"/>
              <a:ext cx="1790700" cy="571500"/>
              <a:chOff x="3035300" y="2603500"/>
              <a:chExt cx="1790700" cy="571500"/>
            </a:xfrm>
          </p:grpSpPr>
          <p:sp>
            <p:nvSpPr>
              <p:cNvPr id="18" name="Chevron 17"/>
              <p:cNvSpPr/>
              <p:nvPr/>
            </p:nvSpPr>
            <p:spPr>
              <a:xfrm>
                <a:off x="30353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276600" y="2685534"/>
                <a:ext cx="1524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FFFFFF"/>
                    </a:solidFill>
                  </a:rPr>
                  <a:t>Execute</a:t>
                </a:r>
                <a:endParaRPr lang="en-US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5334000" y="2603500"/>
              <a:ext cx="1816100" cy="571500"/>
              <a:chOff x="4457700" y="2603500"/>
              <a:chExt cx="1816100" cy="571500"/>
            </a:xfrm>
          </p:grpSpPr>
          <p:sp>
            <p:nvSpPr>
              <p:cNvPr id="21" name="Chevron 20"/>
              <p:cNvSpPr/>
              <p:nvPr/>
            </p:nvSpPr>
            <p:spPr>
              <a:xfrm>
                <a:off x="4457700" y="2603500"/>
                <a:ext cx="1790700" cy="571500"/>
              </a:xfrm>
              <a:prstGeom prst="chevron">
                <a:avLst/>
              </a:prstGeom>
              <a:solidFill>
                <a:schemeClr val="accent6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610100" y="2685534"/>
                <a:ext cx="1663700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dirty="0" smtClean="0">
                    <a:solidFill>
                      <a:srgbClr val="000000"/>
                    </a:solidFill>
                  </a:rPr>
                  <a:t>Control </a:t>
                </a:r>
                <a:endParaRPr lang="en-US" sz="1700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4" name="Curved Down Arrow 23"/>
          <p:cNvSpPr/>
          <p:nvPr/>
        </p:nvSpPr>
        <p:spPr>
          <a:xfrm>
            <a:off x="2616269" y="4555841"/>
            <a:ext cx="3809931" cy="635000"/>
          </a:xfrm>
          <a:prstGeom prst="curvedDownArrow">
            <a:avLst>
              <a:gd name="adj1" fmla="val 47500"/>
              <a:gd name="adj2" fmla="val 8024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" y="3456213"/>
            <a:ext cx="1964196" cy="1681843"/>
          </a:xfrm>
          <a:prstGeom prst="rect">
            <a:avLst/>
          </a:prstGeom>
        </p:spPr>
      </p:pic>
      <p:sp>
        <p:nvSpPr>
          <p:cNvPr id="27" name="Curved Down Arrow 26"/>
          <p:cNvSpPr/>
          <p:nvPr/>
        </p:nvSpPr>
        <p:spPr>
          <a:xfrm rot="10800000">
            <a:off x="2616269" y="5889511"/>
            <a:ext cx="3809931" cy="635000"/>
          </a:xfrm>
          <a:prstGeom prst="curvedDownArrow">
            <a:avLst>
              <a:gd name="adj1" fmla="val 47500"/>
              <a:gd name="adj2" fmla="val 8024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Folded Corner 28"/>
          <p:cNvSpPr/>
          <p:nvPr/>
        </p:nvSpPr>
        <p:spPr>
          <a:xfrm>
            <a:off x="342154" y="2561771"/>
            <a:ext cx="1685542" cy="734785"/>
          </a:xfrm>
          <a:prstGeom prst="foldedCorner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Creative </a:t>
            </a:r>
          </a:p>
          <a:p>
            <a:pPr algn="ctr"/>
            <a:r>
              <a:rPr lang="en-US" dirty="0" smtClean="0"/>
              <a:t>phase</a:t>
            </a:r>
            <a:endParaRPr lang="en-US" dirty="0"/>
          </a:p>
        </p:txBody>
      </p:sp>
      <p:sp>
        <p:nvSpPr>
          <p:cNvPr id="30" name="Folded Corner 29"/>
          <p:cNvSpPr/>
          <p:nvPr/>
        </p:nvSpPr>
        <p:spPr>
          <a:xfrm>
            <a:off x="2718672" y="3441698"/>
            <a:ext cx="1685542" cy="734785"/>
          </a:xfrm>
          <a:prstGeom prst="foldedCorner">
            <a:avLst/>
          </a:prstGeom>
          <a:solidFill>
            <a:srgbClr val="F7964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Rigorous 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phase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019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The role of software </a:t>
            </a:r>
            <a:r>
              <a:rPr lang="en-US" i="1" dirty="0" smtClean="0"/>
              <a:t>packages </a:t>
            </a:r>
            <a:endParaRPr lang="en-US" i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241" y="1524000"/>
            <a:ext cx="2881481" cy="2158329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887508" y="4837540"/>
            <a:ext cx="7171415" cy="1106969"/>
          </a:xfrm>
          <a:prstGeom prst="rect">
            <a:avLst/>
          </a:prstGeom>
          <a:ln w="57150" cmpd="sng">
            <a:solidFill>
              <a:schemeClr val="accent3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Database</a:t>
            </a:r>
            <a:r>
              <a:rPr lang="en-US" sz="2200" dirty="0" smtClean="0">
                <a:solidFill>
                  <a:srgbClr val="1F497D"/>
                </a:solidFill>
              </a:rPr>
              <a:t> to store data and </a:t>
            </a:r>
            <a:r>
              <a:rPr lang="en-US" sz="2200" dirty="0" smtClean="0">
                <a:solidFill>
                  <a:srgbClr val="C0504D"/>
                </a:solidFill>
              </a:rPr>
              <a:t>Software Packages </a:t>
            </a:r>
            <a:r>
              <a:rPr lang="en-US" sz="2200" dirty="0" smtClean="0">
                <a:solidFill>
                  <a:srgbClr val="1F497D"/>
                </a:solidFill>
              </a:rPr>
              <a:t>to analyze data are been/is being developed for supporting Project Management</a:t>
            </a:r>
            <a:endParaRPr lang="en-US" sz="2200" dirty="0">
              <a:solidFill>
                <a:srgbClr val="1F497D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962" y="4365613"/>
            <a:ext cx="2071838" cy="41954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922" y="4313233"/>
            <a:ext cx="2285475" cy="47192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0293" y="3656416"/>
            <a:ext cx="1121507" cy="7738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3403" y="4033220"/>
            <a:ext cx="1342218" cy="664786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2554962" y="2009000"/>
            <a:ext cx="3864305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 smtClean="0">
                <a:solidFill>
                  <a:schemeClr val="bg1"/>
                </a:solidFill>
              </a:rPr>
              <a:t>For each Project</a:t>
            </a:r>
            <a:endParaRPr lang="en-US" sz="2200" b="1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sz="2200" b="1" dirty="0" smtClean="0">
                <a:solidFill>
                  <a:schemeClr val="bg1"/>
                </a:solidFill>
              </a:rPr>
              <a:t> a lot of Data are produced !! </a:t>
            </a:r>
            <a:endParaRPr lang="en-US" sz="22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5751" y="6100568"/>
            <a:ext cx="7303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</a:rPr>
              <a:t>[See also:   M. Ferrari, </a:t>
            </a:r>
            <a:r>
              <a:rPr lang="en-US" sz="1400" i="1" dirty="0" smtClean="0">
                <a:solidFill>
                  <a:schemeClr val="accent1"/>
                </a:solidFill>
              </a:rPr>
              <a:t>Case Study: Primavera </a:t>
            </a:r>
            <a:r>
              <a:rPr lang="en-US" sz="1400" i="1" dirty="0">
                <a:solidFill>
                  <a:schemeClr val="accent1"/>
                </a:solidFill>
              </a:rPr>
              <a:t>High Quality Schedules for the ITER Fusion </a:t>
            </a:r>
            <a:r>
              <a:rPr lang="en-US" sz="1400" i="1" dirty="0" smtClean="0">
                <a:solidFill>
                  <a:schemeClr val="accent1"/>
                </a:solidFill>
              </a:rPr>
              <a:t>	International Project, </a:t>
            </a:r>
            <a:r>
              <a:rPr lang="en-US" sz="1400" dirty="0" smtClean="0">
                <a:solidFill>
                  <a:schemeClr val="accent1"/>
                </a:solidFill>
              </a:rPr>
              <a:t>COLLABORATE12, F4E (2012)]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919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End – Lecture </a:t>
            </a:r>
            <a:r>
              <a:rPr lang="en-US" dirty="0"/>
              <a:t>6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i="1" dirty="0" smtClean="0">
                <a:solidFill>
                  <a:srgbClr val="F79646"/>
                </a:solidFill>
              </a:rPr>
              <a:t>Controlling Projects</a:t>
            </a:r>
            <a:endParaRPr lang="en-US" b="1" i="1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27486"/>
            <a:ext cx="8229600" cy="33495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u="sng" dirty="0" smtClean="0">
                <a:solidFill>
                  <a:srgbClr val="C0504D"/>
                </a:solidFill>
              </a:rPr>
              <a:t>Summary</a:t>
            </a:r>
          </a:p>
          <a:p>
            <a:pPr marL="0" indent="0">
              <a:buNone/>
            </a:pPr>
            <a:endParaRPr lang="en-US" i="1" dirty="0" smtClean="0"/>
          </a:p>
          <a:p>
            <a:r>
              <a:rPr lang="en-US" i="1" dirty="0" smtClean="0"/>
              <a:t>Cost of Quality</a:t>
            </a:r>
          </a:p>
          <a:p>
            <a:r>
              <a:rPr lang="en-US" i="1" dirty="0" smtClean="0"/>
              <a:t>EVM method </a:t>
            </a:r>
          </a:p>
          <a:p>
            <a:r>
              <a:rPr lang="en-US" i="1" dirty="0" smtClean="0"/>
              <a:t>Status Reporting &amp; Communication</a:t>
            </a:r>
          </a:p>
          <a:p>
            <a:r>
              <a:rPr lang="en-US" i="1" dirty="0" smtClean="0"/>
              <a:t>Software</a:t>
            </a:r>
          </a:p>
          <a:p>
            <a:endParaRPr lang="en-US" i="1" dirty="0" smtClean="0"/>
          </a:p>
          <a:p>
            <a:pPr marL="0" indent="0">
              <a:buNone/>
            </a:pPr>
            <a:endParaRPr lang="en-US" i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00200"/>
            <a:ext cx="2481840" cy="152728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56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Basic Project Documentation (1/2)</a:t>
            </a:r>
            <a:endParaRPr lang="en-US" i="1" dirty="0"/>
          </a:p>
        </p:txBody>
      </p:sp>
      <p:grpSp>
        <p:nvGrpSpPr>
          <p:cNvPr id="23" name="Group 22"/>
          <p:cNvGrpSpPr/>
          <p:nvPr/>
        </p:nvGrpSpPr>
        <p:grpSpPr>
          <a:xfrm>
            <a:off x="352041" y="2696279"/>
            <a:ext cx="8509000" cy="571500"/>
            <a:chOff x="304800" y="2603500"/>
            <a:chExt cx="8509000" cy="571500"/>
          </a:xfrm>
        </p:grpSpPr>
        <p:sp>
          <p:nvSpPr>
            <p:cNvPr id="14" name="Pentagon 13"/>
            <p:cNvSpPr/>
            <p:nvPr/>
          </p:nvSpPr>
          <p:spPr>
            <a:xfrm>
              <a:off x="304800" y="2603500"/>
              <a:ext cx="1790700" cy="571500"/>
            </a:xfrm>
            <a:prstGeom prst="homePlate">
              <a:avLst/>
            </a:prstGeom>
            <a:solidFill>
              <a:schemeClr val="accent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Initialization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Chevron 14"/>
            <p:cNvSpPr/>
            <p:nvPr/>
          </p:nvSpPr>
          <p:spPr>
            <a:xfrm>
              <a:off x="19685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Plan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Chevron 15"/>
            <p:cNvSpPr/>
            <p:nvPr/>
          </p:nvSpPr>
          <p:spPr>
            <a:xfrm>
              <a:off x="70231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Close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3644900" y="2603500"/>
              <a:ext cx="1790700" cy="571500"/>
              <a:chOff x="3035300" y="2603500"/>
              <a:chExt cx="1790700" cy="571500"/>
            </a:xfrm>
          </p:grpSpPr>
          <p:sp>
            <p:nvSpPr>
              <p:cNvPr id="18" name="Chevron 17"/>
              <p:cNvSpPr/>
              <p:nvPr/>
            </p:nvSpPr>
            <p:spPr>
              <a:xfrm>
                <a:off x="30353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276600" y="2685534"/>
                <a:ext cx="1524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FFFFFF"/>
                    </a:solidFill>
                  </a:rPr>
                  <a:t>Execute</a:t>
                </a:r>
                <a:endParaRPr lang="en-US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5334000" y="2603500"/>
              <a:ext cx="1816100" cy="571500"/>
              <a:chOff x="4457700" y="2603500"/>
              <a:chExt cx="1816100" cy="571500"/>
            </a:xfrm>
          </p:grpSpPr>
          <p:sp>
            <p:nvSpPr>
              <p:cNvPr id="21" name="Chevron 20"/>
              <p:cNvSpPr/>
              <p:nvPr/>
            </p:nvSpPr>
            <p:spPr>
              <a:xfrm>
                <a:off x="4457700" y="2603500"/>
                <a:ext cx="1790700" cy="571500"/>
              </a:xfrm>
              <a:prstGeom prst="chevron">
                <a:avLst/>
              </a:prstGeom>
              <a:solidFill>
                <a:schemeClr val="accent6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610100" y="2685534"/>
                <a:ext cx="1663700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dirty="0" smtClean="0"/>
                  <a:t>Control </a:t>
                </a:r>
                <a:endParaRPr lang="en-US" sz="1700" dirty="0"/>
              </a:p>
            </p:txBody>
          </p:sp>
        </p:grpSp>
      </p:grpSp>
      <p:cxnSp>
        <p:nvCxnSpPr>
          <p:cNvPr id="25" name="Straight Arrow Connector 24"/>
          <p:cNvCxnSpPr/>
          <p:nvPr/>
        </p:nvCxnSpPr>
        <p:spPr>
          <a:xfrm>
            <a:off x="352041" y="2160810"/>
            <a:ext cx="1663700" cy="0"/>
          </a:xfrm>
          <a:prstGeom prst="straightConnector1">
            <a:avLst/>
          </a:prstGeom>
          <a:ln w="57150" cmpd="sng">
            <a:solidFill>
              <a:schemeClr val="accent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2028441" y="2160810"/>
            <a:ext cx="5143500" cy="0"/>
          </a:xfrm>
          <a:prstGeom prst="straightConnector1">
            <a:avLst/>
          </a:prstGeom>
          <a:ln w="57150" cmpd="sng">
            <a:solidFill>
              <a:schemeClr val="accent6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Content Placeholder 2"/>
          <p:cNvSpPr txBox="1">
            <a:spLocks/>
          </p:cNvSpPr>
          <p:nvPr/>
        </p:nvSpPr>
        <p:spPr>
          <a:xfrm>
            <a:off x="482600" y="1540324"/>
            <a:ext cx="1533141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Front-End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2168141" y="1540324"/>
            <a:ext cx="5003800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Project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7197341" y="2160810"/>
            <a:ext cx="1663700" cy="0"/>
          </a:xfrm>
          <a:prstGeom prst="straightConnector1">
            <a:avLst/>
          </a:prstGeom>
          <a:ln w="57150" cmpd="sng">
            <a:solidFill>
              <a:schemeClr val="accent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Content Placeholder 2"/>
          <p:cNvSpPr txBox="1">
            <a:spLocks/>
          </p:cNvSpPr>
          <p:nvPr/>
        </p:nvSpPr>
        <p:spPr>
          <a:xfrm>
            <a:off x="7171941" y="1558465"/>
            <a:ext cx="1689100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Close-out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1414898" y="3373092"/>
            <a:ext cx="1108843" cy="1016000"/>
            <a:chOff x="1389498" y="4078853"/>
            <a:chExt cx="1108843" cy="101600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2341" y="4078853"/>
              <a:ext cx="1016000" cy="1016000"/>
            </a:xfrm>
            <a:prstGeom prst="rect">
              <a:avLst/>
            </a:prstGeom>
          </p:spPr>
        </p:pic>
        <p:sp>
          <p:nvSpPr>
            <p:cNvPr id="43" name="Content Placeholder 2"/>
            <p:cNvSpPr txBox="1">
              <a:spLocks/>
            </p:cNvSpPr>
            <p:nvPr/>
          </p:nvSpPr>
          <p:spPr>
            <a:xfrm rot="20205887">
              <a:off x="1389498" y="4292729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CDR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92240" y="4415751"/>
            <a:ext cx="1134217" cy="1083128"/>
            <a:chOff x="66840" y="5346699"/>
            <a:chExt cx="1134217" cy="108312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929" y="5346699"/>
              <a:ext cx="1083128" cy="1083128"/>
            </a:xfrm>
            <a:prstGeom prst="rect">
              <a:avLst/>
            </a:prstGeom>
          </p:spPr>
        </p:pic>
        <p:sp>
          <p:nvSpPr>
            <p:cNvPr id="44" name="Content Placeholder 2"/>
            <p:cNvSpPr txBox="1">
              <a:spLocks/>
            </p:cNvSpPr>
            <p:nvPr/>
          </p:nvSpPr>
          <p:spPr>
            <a:xfrm rot="20205887">
              <a:off x="66840" y="558609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Proposal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029819" y="4415751"/>
            <a:ext cx="1184163" cy="1083128"/>
            <a:chOff x="1004419" y="5346699"/>
            <a:chExt cx="1184163" cy="1083128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3" y="5346699"/>
              <a:ext cx="1083128" cy="1083128"/>
            </a:xfrm>
            <a:prstGeom prst="rect">
              <a:avLst/>
            </a:prstGeom>
          </p:spPr>
        </p:pic>
        <p:sp>
          <p:nvSpPr>
            <p:cNvPr id="45" name="Content Placeholder 2"/>
            <p:cNvSpPr txBox="1">
              <a:spLocks/>
            </p:cNvSpPr>
            <p:nvPr/>
          </p:nvSpPr>
          <p:spPr>
            <a:xfrm rot="20205887">
              <a:off x="1004419" y="5593343"/>
              <a:ext cx="1184163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Roadmap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30835" y="3355203"/>
            <a:ext cx="1177986" cy="1016000"/>
            <a:chOff x="1320355" y="4078853"/>
            <a:chExt cx="1177986" cy="1016000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2341" y="4078853"/>
              <a:ext cx="1016000" cy="1016000"/>
            </a:xfrm>
            <a:prstGeom prst="rect">
              <a:avLst/>
            </a:prstGeom>
          </p:spPr>
        </p:pic>
        <p:sp>
          <p:nvSpPr>
            <p:cNvPr id="49" name="Content Placeholder 2"/>
            <p:cNvSpPr txBox="1">
              <a:spLocks/>
            </p:cNvSpPr>
            <p:nvPr/>
          </p:nvSpPr>
          <p:spPr>
            <a:xfrm rot="20205887">
              <a:off x="1320355" y="4306944"/>
              <a:ext cx="1174958" cy="57965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2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TDR</a:t>
              </a:r>
            </a:p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+ Plan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141868" y="4415751"/>
            <a:ext cx="1127506" cy="1046842"/>
            <a:chOff x="1909677" y="5346699"/>
            <a:chExt cx="1127506" cy="104684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50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249399" y="4461105"/>
            <a:ext cx="1127506" cy="1046842"/>
            <a:chOff x="1909677" y="5346699"/>
            <a:chExt cx="1127506" cy="1046842"/>
          </a:xfrm>
        </p:grpSpPr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54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381241" y="4412108"/>
            <a:ext cx="1127506" cy="1046842"/>
            <a:chOff x="1909677" y="5346699"/>
            <a:chExt cx="1127506" cy="1046842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60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202567" y="4410269"/>
            <a:ext cx="1127506" cy="1046842"/>
            <a:chOff x="1909677" y="5346699"/>
            <a:chExt cx="1127506" cy="1046842"/>
          </a:xfrm>
        </p:grpSpPr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63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sp>
        <p:nvSpPr>
          <p:cNvPr id="64" name="Content Placeholder 2"/>
          <p:cNvSpPr txBox="1">
            <a:spLocks/>
          </p:cNvSpPr>
          <p:nvPr/>
        </p:nvSpPr>
        <p:spPr>
          <a:xfrm>
            <a:off x="4779970" y="4620762"/>
            <a:ext cx="1082939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700" dirty="0" smtClean="0">
                <a:solidFill>
                  <a:srgbClr val="000000"/>
                </a:solidFill>
              </a:rPr>
              <a:t>…..</a:t>
            </a:r>
          </a:p>
          <a:p>
            <a:pPr marL="0" indent="0" algn="ctr">
              <a:buFont typeface="Arial" pitchFamily="34" charset="0"/>
              <a:buNone/>
            </a:pPr>
            <a:endParaRPr lang="en-US" sz="1700" dirty="0">
              <a:solidFill>
                <a:srgbClr val="000000"/>
              </a:solidFill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7696678" y="4410269"/>
            <a:ext cx="1091723" cy="1025002"/>
            <a:chOff x="7671278" y="5379334"/>
            <a:chExt cx="1091723" cy="1025002"/>
          </a:xfrm>
        </p:grpSpPr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37999" y="5379334"/>
              <a:ext cx="1025002" cy="1025002"/>
            </a:xfrm>
            <a:prstGeom prst="rect">
              <a:avLst/>
            </a:prstGeom>
          </p:spPr>
        </p:pic>
        <p:sp>
          <p:nvSpPr>
            <p:cNvPr id="66" name="Content Placeholder 2"/>
            <p:cNvSpPr txBox="1">
              <a:spLocks/>
            </p:cNvSpPr>
            <p:nvPr/>
          </p:nvSpPr>
          <p:spPr>
            <a:xfrm rot="20205887">
              <a:off x="7671278" y="5586090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 lnSpcReduction="2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chemeClr val="accent2"/>
                  </a:solidFill>
                </a:rPr>
                <a:t>Lesson Learn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70" name="Oval 69"/>
          <p:cNvSpPr/>
          <p:nvPr/>
        </p:nvSpPr>
        <p:spPr>
          <a:xfrm>
            <a:off x="5134404" y="1407881"/>
            <a:ext cx="2297653" cy="474435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360" y="5671236"/>
            <a:ext cx="538480" cy="708999"/>
          </a:xfrm>
          <a:prstGeom prst="rect">
            <a:avLst/>
          </a:prstGeom>
        </p:spPr>
      </p:pic>
      <p:cxnSp>
        <p:nvCxnSpPr>
          <p:cNvPr id="75" name="Straight Arrow Connector 74"/>
          <p:cNvCxnSpPr/>
          <p:nvPr/>
        </p:nvCxnSpPr>
        <p:spPr>
          <a:xfrm>
            <a:off x="833516" y="6059710"/>
            <a:ext cx="5143500" cy="0"/>
          </a:xfrm>
          <a:prstGeom prst="straightConnector1">
            <a:avLst/>
          </a:prstGeom>
          <a:ln w="57150" cmpd="sng">
            <a:solidFill>
              <a:schemeClr val="accent3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7" name="Picture 7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1289" y="5498879"/>
            <a:ext cx="945539" cy="10118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798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Basic Project Documentation </a:t>
            </a:r>
            <a:r>
              <a:rPr lang="en-US" i="1" dirty="0" smtClean="0"/>
              <a:t>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3045"/>
            <a:ext cx="8229600" cy="4876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The NASA </a:t>
            </a:r>
            <a:r>
              <a:rPr lang="en-US" b="1" dirty="0" smtClean="0">
                <a:solidFill>
                  <a:schemeClr val="accent2"/>
                </a:solidFill>
              </a:rPr>
              <a:t>Program</a:t>
            </a:r>
            <a:r>
              <a:rPr lang="en-US" dirty="0" smtClean="0"/>
              <a:t>/Project Life-Cycle</a:t>
            </a:r>
            <a:endParaRPr lang="en-US" b="1" dirty="0" smtClean="0">
              <a:solidFill>
                <a:schemeClr val="accent4"/>
              </a:solidFill>
            </a:endParaRPr>
          </a:p>
          <a:p>
            <a:pPr marL="0" indent="0" algn="just">
              <a:buNone/>
            </a:pPr>
            <a:r>
              <a:rPr lang="en-US" dirty="0" smtClean="0"/>
              <a:t> </a:t>
            </a:r>
          </a:p>
          <a:p>
            <a:pPr marL="0" indent="0" algn="just">
              <a:buNone/>
            </a:pPr>
            <a:endParaRPr lang="en-US" dirty="0" smtClean="0"/>
          </a:p>
        </p:txBody>
      </p:sp>
      <p:grpSp>
        <p:nvGrpSpPr>
          <p:cNvPr id="64" name="Group 63"/>
          <p:cNvGrpSpPr/>
          <p:nvPr/>
        </p:nvGrpSpPr>
        <p:grpSpPr>
          <a:xfrm>
            <a:off x="132348" y="2512607"/>
            <a:ext cx="9439296" cy="3702859"/>
            <a:chOff x="132348" y="2004775"/>
            <a:chExt cx="9439296" cy="3702859"/>
          </a:xfrm>
        </p:grpSpPr>
        <p:sp>
          <p:nvSpPr>
            <p:cNvPr id="7" name="Rectangle 6"/>
            <p:cNvSpPr/>
            <p:nvPr/>
          </p:nvSpPr>
          <p:spPr>
            <a:xfrm>
              <a:off x="132348" y="3361302"/>
              <a:ext cx="1308197" cy="42079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Mission Req. definition</a:t>
              </a:r>
              <a:endParaRPr lang="en-US" sz="12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505240" y="3360687"/>
              <a:ext cx="1308197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Design Development</a:t>
              </a:r>
              <a:endParaRPr lang="en-US" sz="1200" dirty="0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482290" y="2697273"/>
              <a:ext cx="0" cy="19085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774638" y="2235608"/>
              <a:ext cx="14153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Preliminary Design Review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74638" y="4605791"/>
              <a:ext cx="14153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Design Requirements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1" name="Straight Connector 20"/>
            <p:cNvCxnSpPr>
              <a:stCxn id="22" idx="2"/>
            </p:cNvCxnSpPr>
            <p:nvPr/>
          </p:nvCxnSpPr>
          <p:spPr>
            <a:xfrm>
              <a:off x="2850017" y="2997750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2142365" y="2536085"/>
              <a:ext cx="14153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Critical</a:t>
              </a:r>
            </a:p>
            <a:p>
              <a:pPr algn="ctr"/>
              <a:r>
                <a:rPr lang="en-US" sz="1200" dirty="0" smtClean="0"/>
                <a:t>Design Review </a:t>
              </a:r>
              <a:endParaRPr lang="en-US" sz="12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105785" y="4219358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Drawing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3746263" y="2697273"/>
              <a:ext cx="0" cy="19085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3038611" y="2050942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First Article Configuration Inspections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872967" y="3360687"/>
              <a:ext cx="1644810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Manufacturing</a:t>
              </a:r>
              <a:endParaRPr lang="en-US" sz="12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038611" y="4605791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Product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4554309" y="2997750"/>
              <a:ext cx="0" cy="7849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5577919" y="2997750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6601527" y="2997750"/>
              <a:ext cx="0" cy="78373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4554310" y="4219358"/>
              <a:ext cx="204721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Verification of </a:t>
              </a:r>
            </a:p>
            <a:p>
              <a:pPr algn="ctr"/>
              <a:r>
                <a:rPr lang="en-US" sz="1200" dirty="0" smtClean="0"/>
                <a:t>manufacturing vs. design specification and assessment of the test results</a:t>
              </a:r>
              <a:endParaRPr lang="en-US" sz="12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578979" y="3361917"/>
              <a:ext cx="2413983" cy="420795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Test and checkout</a:t>
              </a:r>
              <a:endParaRPr lang="en-US" sz="12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653728" y="2004775"/>
              <a:ext cx="18483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Costumer Acceptance Review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237313" y="2697273"/>
              <a:ext cx="26812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1                      2         …..         n</a:t>
              </a:r>
            </a:p>
          </p:txBody>
        </p:sp>
        <p:cxnSp>
          <p:nvCxnSpPr>
            <p:cNvPr id="37" name="Straight Connector 36"/>
            <p:cNvCxnSpPr>
              <a:stCxn id="35" idx="2"/>
            </p:cNvCxnSpPr>
            <p:nvPr/>
          </p:nvCxnSpPr>
          <p:spPr>
            <a:xfrm>
              <a:off x="5577919" y="2466440"/>
              <a:ext cx="1023608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stCxn id="35" idx="2"/>
            </p:cNvCxnSpPr>
            <p:nvPr/>
          </p:nvCxnSpPr>
          <p:spPr>
            <a:xfrm flipH="1">
              <a:off x="4517777" y="2466440"/>
              <a:ext cx="1060142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endCxn id="36" idx="0"/>
            </p:cNvCxnSpPr>
            <p:nvPr/>
          </p:nvCxnSpPr>
          <p:spPr>
            <a:xfrm>
              <a:off x="5577919" y="2466440"/>
              <a:ext cx="0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6346099" y="4219358"/>
              <a:ext cx="14153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Delivery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733756" y="2004775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Design Certification Review </a:t>
              </a:r>
              <a:endParaRPr lang="en-US" sz="1200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156341" y="4225422"/>
              <a:ext cx="14153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Launch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cxnSp>
          <p:nvCxnSpPr>
            <p:cNvPr id="53" name="Straight Connector 52"/>
            <p:cNvCxnSpPr>
              <a:endCxn id="58" idx="0"/>
            </p:cNvCxnSpPr>
            <p:nvPr/>
          </p:nvCxnSpPr>
          <p:spPr>
            <a:xfrm flipH="1">
              <a:off x="7427257" y="2651106"/>
              <a:ext cx="14151" cy="24101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7025228" y="3360687"/>
              <a:ext cx="0" cy="858671"/>
            </a:xfrm>
            <a:prstGeom prst="line">
              <a:avLst/>
            </a:prstGeom>
            <a:ln>
              <a:solidFill>
                <a:srgbClr val="FF000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6719605" y="5061303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Certify flight and ground systems for manned flight</a:t>
              </a:r>
              <a:endParaRPr lang="en-US" sz="1200" dirty="0"/>
            </a:p>
          </p:txBody>
        </p:sp>
        <p:cxnSp>
          <p:nvCxnSpPr>
            <p:cNvPr id="59" name="Straight Connector 58"/>
            <p:cNvCxnSpPr/>
            <p:nvPr/>
          </p:nvCxnSpPr>
          <p:spPr>
            <a:xfrm>
              <a:off x="8988987" y="3352146"/>
              <a:ext cx="0" cy="858671"/>
            </a:xfrm>
            <a:prstGeom prst="line">
              <a:avLst/>
            </a:prstGeom>
            <a:ln>
              <a:solidFill>
                <a:srgbClr val="FF000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8168694" y="2974272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/>
            <p:nvPr/>
          </p:nvSpPr>
          <p:spPr>
            <a:xfrm>
              <a:off x="7053751" y="3361917"/>
              <a:ext cx="1894596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Operations</a:t>
              </a:r>
              <a:endParaRPr lang="en-US" sz="1200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461042" y="2375514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Flight</a:t>
              </a:r>
            </a:p>
            <a:p>
              <a:pPr algn="ctr"/>
              <a:r>
                <a:rPr lang="en-US" sz="1200" dirty="0" smtClean="0"/>
                <a:t>Readiness</a:t>
              </a:r>
            </a:p>
            <a:p>
              <a:pPr algn="ctr"/>
              <a:r>
                <a:rPr lang="en-US" sz="1200" dirty="0" smtClean="0"/>
                <a:t> Review </a:t>
              </a:r>
              <a:endParaRPr lang="en-US" sz="1200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461042" y="4144125"/>
              <a:ext cx="14153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Det. Flight readiness</a:t>
              </a:r>
            </a:p>
            <a:p>
              <a:pPr algn="ctr"/>
              <a:r>
                <a:rPr lang="en-US" sz="1200" dirty="0" smtClean="0"/>
                <a:t>of spacecraft and release for launch</a:t>
              </a:r>
              <a:endParaRPr lang="en-US" sz="1200" dirty="0"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239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Monitoring the project (1/2)</a:t>
            </a:r>
            <a:endParaRPr lang="en-US" i="1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5213490"/>
            <a:ext cx="8229600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Monitoring </a:t>
            </a:r>
            <a:r>
              <a:rPr lang="en-US" sz="2200" dirty="0" smtClean="0"/>
              <a:t>the status of </a:t>
            </a:r>
            <a:r>
              <a:rPr lang="en-US" sz="2200" dirty="0" smtClean="0">
                <a:solidFill>
                  <a:schemeClr val="accent2"/>
                </a:solidFill>
              </a:rPr>
              <a:t>the project </a:t>
            </a:r>
            <a:r>
              <a:rPr lang="en-US" sz="2200" dirty="0" smtClean="0">
                <a:solidFill>
                  <a:srgbClr val="000000"/>
                </a:solidFill>
              </a:rPr>
              <a:t>is necessary </a:t>
            </a:r>
          </a:p>
          <a:p>
            <a:pPr marL="0" indent="0" algn="ctr">
              <a:buNone/>
            </a:pPr>
            <a:r>
              <a:rPr lang="en-US" sz="2200" dirty="0" smtClean="0">
                <a:solidFill>
                  <a:srgbClr val="000000"/>
                </a:solidFill>
              </a:rPr>
              <a:t>to </a:t>
            </a:r>
            <a:r>
              <a:rPr lang="en-US" sz="2200" dirty="0" smtClean="0">
                <a:solidFill>
                  <a:schemeClr val="accent2"/>
                </a:solidFill>
              </a:rPr>
              <a:t>update project progress </a:t>
            </a:r>
            <a:r>
              <a:rPr lang="en-US" sz="2200" dirty="0" smtClean="0">
                <a:solidFill>
                  <a:srgbClr val="000000"/>
                </a:solidFill>
              </a:rPr>
              <a:t>and to </a:t>
            </a:r>
            <a:r>
              <a:rPr lang="en-US" sz="2200" dirty="0" smtClean="0">
                <a:solidFill>
                  <a:schemeClr val="accent2"/>
                </a:solidFill>
              </a:rPr>
              <a:t>manage changes.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9" y="1662339"/>
            <a:ext cx="4073071" cy="305480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7461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Monitoring the project (2/2)</a:t>
            </a:r>
            <a:endParaRPr lang="en-US" i="1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79928" y="1702847"/>
            <a:ext cx="7806871" cy="43840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Monitoring includes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C0504D"/>
                </a:solidFill>
              </a:rPr>
              <a:t>Status Reporting</a:t>
            </a:r>
          </a:p>
          <a:p>
            <a:pPr marL="457200" indent="-457200">
              <a:buFont typeface="+mj-lt"/>
              <a:buAutoNum type="arabicPeriod"/>
            </a:pPr>
            <a:endParaRPr lang="en-US" dirty="0" smtClean="0">
              <a:solidFill>
                <a:srgbClr val="C0504D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dirty="0" smtClean="0">
              <a:solidFill>
                <a:srgbClr val="C0504D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C0504D"/>
                </a:solidFill>
              </a:rPr>
              <a:t>Progress Measurement</a:t>
            </a:r>
          </a:p>
          <a:p>
            <a:pPr marL="457200" indent="-457200">
              <a:buFont typeface="+mj-lt"/>
              <a:buAutoNum type="arabicPeriod"/>
            </a:pPr>
            <a:endParaRPr lang="en-US" dirty="0" smtClean="0">
              <a:solidFill>
                <a:srgbClr val="C0504D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dirty="0" smtClean="0">
              <a:solidFill>
                <a:srgbClr val="C0504D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C0504D"/>
                </a:solidFill>
              </a:rPr>
              <a:t>Forecasting</a:t>
            </a:r>
            <a:endParaRPr lang="en-US" dirty="0">
              <a:solidFill>
                <a:srgbClr val="C0504D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780861" y="2272426"/>
            <a:ext cx="1379391" cy="1468523"/>
            <a:chOff x="1909677" y="5346699"/>
            <a:chExt cx="1127506" cy="104684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10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2462" y="3458043"/>
            <a:ext cx="2537883" cy="184931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4889499"/>
            <a:ext cx="2341598" cy="1736466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2350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8929" y="1225257"/>
            <a:ext cx="1152665" cy="1618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Quality Control</a:t>
            </a:r>
            <a:endParaRPr lang="en-US" i="1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31331" y="3075031"/>
            <a:ext cx="8229600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Quality Management </a:t>
            </a:r>
            <a:r>
              <a:rPr lang="en-US" sz="2200" dirty="0" smtClean="0">
                <a:sym typeface="Wingdings"/>
              </a:rPr>
              <a:t> includes </a:t>
            </a:r>
            <a:r>
              <a:rPr lang="en-US" sz="2200" dirty="0">
                <a:sym typeface="Wingdings"/>
              </a:rPr>
              <a:t>t</a:t>
            </a:r>
            <a:r>
              <a:rPr lang="en-US" sz="2200" dirty="0" smtClean="0">
                <a:sym typeface="Wingdings"/>
              </a:rPr>
              <a:t>he Quality Plan, </a:t>
            </a:r>
          </a:p>
          <a:p>
            <a:pPr marL="0" indent="0" algn="ctr">
              <a:buNone/>
            </a:pPr>
            <a:endParaRPr lang="en-US" sz="2200" dirty="0" smtClean="0">
              <a:sym typeface="Wingdings"/>
            </a:endParaRPr>
          </a:p>
          <a:p>
            <a:pPr marL="0" indent="0" algn="ctr">
              <a:buNone/>
            </a:pPr>
            <a:r>
              <a:rPr lang="en-US" sz="2200" dirty="0" smtClean="0">
                <a:sym typeface="Wingdings"/>
              </a:rPr>
              <a:t>Perform Quality Control and Perform Quality Assurance</a:t>
            </a:r>
            <a:endParaRPr lang="en-US" sz="2200" dirty="0">
              <a:solidFill>
                <a:srgbClr val="C0504D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5768531" y="3007497"/>
            <a:ext cx="1656731" cy="620493"/>
          </a:xfrm>
          <a:prstGeom prst="ellipse">
            <a:avLst/>
          </a:prstGeom>
          <a:noFill/>
          <a:ln w="28575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346131" y="3780390"/>
            <a:ext cx="3570202" cy="620493"/>
          </a:xfrm>
          <a:prstGeom prst="ellipse">
            <a:avLst/>
          </a:prstGeom>
          <a:noFill/>
          <a:ln w="28575" cmpd="sng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688531" y="3763458"/>
            <a:ext cx="3231535" cy="620493"/>
          </a:xfrm>
          <a:prstGeom prst="ellipse">
            <a:avLst/>
          </a:prstGeom>
          <a:noFill/>
          <a:ln w="28575" cmpd="sng">
            <a:solidFill>
              <a:srgbClr val="FF71F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508887" y="2763746"/>
            <a:ext cx="183274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How?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15466" y="4442205"/>
            <a:ext cx="37084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77933C"/>
                </a:solidFill>
              </a:rPr>
              <a:t>Audit the results of Quality Control</a:t>
            </a:r>
            <a:endParaRPr lang="en-US" dirty="0">
              <a:solidFill>
                <a:srgbClr val="77933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101600" y="4442205"/>
            <a:ext cx="50292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71FE"/>
                </a:solidFill>
              </a:rPr>
              <a:t>Collect results of executing Quality activities</a:t>
            </a:r>
            <a:endParaRPr lang="en-US" dirty="0">
              <a:solidFill>
                <a:srgbClr val="FF71F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2782" y="4786862"/>
            <a:ext cx="2125195" cy="118882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6321" y="4816983"/>
            <a:ext cx="1540165" cy="180802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202" y="512079"/>
            <a:ext cx="2426417" cy="236518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651571" y="6014868"/>
            <a:ext cx="5714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</a:rPr>
              <a:t>[See also:   J. E. </a:t>
            </a:r>
            <a:r>
              <a:rPr lang="en-US" sz="1400" dirty="0" err="1" smtClean="0">
                <a:solidFill>
                  <a:schemeClr val="accent1"/>
                </a:solidFill>
              </a:rPr>
              <a:t>Diekmann</a:t>
            </a:r>
            <a:r>
              <a:rPr lang="en-US" sz="1400" dirty="0" smtClean="0">
                <a:solidFill>
                  <a:schemeClr val="accent1"/>
                </a:solidFill>
              </a:rPr>
              <a:t>, </a:t>
            </a:r>
            <a:r>
              <a:rPr lang="en-US" sz="1400" i="1" dirty="0">
                <a:solidFill>
                  <a:schemeClr val="accent1"/>
                </a:solidFill>
              </a:rPr>
              <a:t>Q</a:t>
            </a:r>
            <a:r>
              <a:rPr lang="en-US" sz="1400" i="1" dirty="0" smtClean="0">
                <a:solidFill>
                  <a:schemeClr val="accent1"/>
                </a:solidFill>
              </a:rPr>
              <a:t>uality Control – The key Element in 	Project Control, </a:t>
            </a:r>
            <a:r>
              <a:rPr lang="en-US" sz="1400" dirty="0" smtClean="0">
                <a:solidFill>
                  <a:schemeClr val="accent1"/>
                </a:solidFill>
              </a:rPr>
              <a:t>Project Management Quarterly (1981)]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831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/>
      <p:bldP spid="15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076" y="1391040"/>
            <a:ext cx="8498833" cy="46842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Quality Control Charts</a:t>
            </a:r>
            <a:endParaRPr lang="en-US" i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076" y="419223"/>
            <a:ext cx="1540165" cy="180802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330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11482</TotalTime>
  <Words>1123</Words>
  <Application>Microsoft Macintosh PowerPoint</Application>
  <PresentationFormat>On-screen Show (4:3)</PresentationFormat>
  <Paragraphs>292</Paragraphs>
  <Slides>31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Clarity</vt:lpstr>
      <vt:lpstr>Elements of Project Management and operational planning, Applied to SCIENTIFIC projects: focus on Quality and Project Risks MANAGEMENT</vt:lpstr>
      <vt:lpstr>Lecture 6 Controlling Projects</vt:lpstr>
      <vt:lpstr>Basic project life-cycle</vt:lpstr>
      <vt:lpstr>Basic Project Documentation (1/2)</vt:lpstr>
      <vt:lpstr>Basic Project Documentation (2/2)</vt:lpstr>
      <vt:lpstr>Monitoring the project (1/2)</vt:lpstr>
      <vt:lpstr>Monitoring the project (2/2)</vt:lpstr>
      <vt:lpstr>Quality Control</vt:lpstr>
      <vt:lpstr>Quality Control Charts</vt:lpstr>
      <vt:lpstr>Cause and Effect Diagrams (1/2)</vt:lpstr>
      <vt:lpstr>Cause and Effect Diagrams (2/2)</vt:lpstr>
      <vt:lpstr>Pareto Histogram</vt:lpstr>
      <vt:lpstr>Quality control…more</vt:lpstr>
      <vt:lpstr>How to measure project performance?</vt:lpstr>
      <vt:lpstr>EVM Method (1/5)</vt:lpstr>
      <vt:lpstr>EVM Method (1/11)</vt:lpstr>
      <vt:lpstr>EVM Method (2/11)</vt:lpstr>
      <vt:lpstr>EVM Method (3/11)</vt:lpstr>
      <vt:lpstr>EVM Method (4/11)</vt:lpstr>
      <vt:lpstr>EVM Method (5/11)</vt:lpstr>
      <vt:lpstr>EVM Method (6/11)</vt:lpstr>
      <vt:lpstr>EVM Method (7/11)</vt:lpstr>
      <vt:lpstr>EVM Method (8/11)</vt:lpstr>
      <vt:lpstr>EVM Method (9/11)</vt:lpstr>
      <vt:lpstr>EVM Method (10/11)</vt:lpstr>
      <vt:lpstr>EVM Method (11/11)</vt:lpstr>
      <vt:lpstr>Status Reports (1/2)</vt:lpstr>
      <vt:lpstr>Status Reports (2/2)</vt:lpstr>
      <vt:lpstr>The power of the communication plan</vt:lpstr>
      <vt:lpstr>The role of software packages </vt:lpstr>
      <vt:lpstr>End – Lecture 6 Controlling Projects</vt:lpstr>
    </vt:vector>
  </TitlesOfParts>
  <Company>CERN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Fondamenti di Project Management  E PIANIFICAZIONE OPERAZIONALE  PER la Gestione DI PROGETTI DI RICERCA</dc:title>
  <dc:creator>Luisella Lari</dc:creator>
  <cp:lastModifiedBy>Luisella Lari</cp:lastModifiedBy>
  <cp:revision>355</cp:revision>
  <cp:lastPrinted>2013-06-05T01:48:16Z</cp:lastPrinted>
  <dcterms:created xsi:type="dcterms:W3CDTF">2013-03-24T19:55:28Z</dcterms:created>
  <dcterms:modified xsi:type="dcterms:W3CDTF">2014-09-14T17:32:54Z</dcterms:modified>
</cp:coreProperties>
</file>