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7" r:id="rId3"/>
    <p:sldId id="304" r:id="rId4"/>
    <p:sldId id="308" r:id="rId5"/>
    <p:sldId id="309" r:id="rId6"/>
    <p:sldId id="310" r:id="rId7"/>
    <p:sldId id="311" r:id="rId8"/>
    <p:sldId id="29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2" autoAdjust="0"/>
    <p:restoredTop sz="95324" autoAdjust="0"/>
  </p:normalViewPr>
  <p:slideViewPr>
    <p:cSldViewPr snapToGrid="0" snapToObjects="1">
      <p:cViewPr varScale="1">
        <p:scale>
          <a:sx n="69" d="100"/>
          <a:sy n="69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553D1-AACB-2B4E-866A-E9D3562ABA89}" type="datetime1">
              <a:rPr lang="en-US" smtClean="0"/>
              <a:t>8/25/14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pippo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7998E-8B63-0D41-9EA0-3F6537F38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47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70964-DCE9-0B46-AEC0-36DCDDFFB8F0}" type="datetime1">
              <a:rPr lang="en-US" smtClean="0"/>
              <a:t>8/25/14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pippo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908A9-4ECC-F44F-BB38-95892BF46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9590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Luisella Lari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Corso di Formazione INFN inter-struttura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4596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2459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Corso di Formazione INFN inter-struttura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24596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ln>
                  <a:solidFill>
                    <a:srgbClr val="376092"/>
                  </a:solidFill>
                </a:ln>
                <a:solidFill>
                  <a:srgbClr val="000000"/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uisella.lari@esss.se" TargetMode="External"/><Relationship Id="rId4" Type="http://schemas.openxmlformats.org/officeDocument/2006/relationships/hyperlink" Target="mailto:llari@cern.ch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pierre.bonnal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3" y="1371600"/>
            <a:ext cx="9039047" cy="1927225"/>
          </a:xfrm>
        </p:spPr>
        <p:txBody>
          <a:bodyPr/>
          <a:lstStyle/>
          <a:p>
            <a:pPr algn="ctr"/>
            <a:r>
              <a:rPr lang="en-US" sz="3000" b="1" dirty="0" err="1" smtClean="0">
                <a:solidFill>
                  <a:schemeClr val="accent2"/>
                </a:solidFill>
              </a:rPr>
              <a:t>Fondamenti</a:t>
            </a:r>
            <a:r>
              <a:rPr lang="en-US" sz="3000" b="1" dirty="0" smtClean="0">
                <a:solidFill>
                  <a:schemeClr val="accent2"/>
                </a:solidFill>
              </a:rPr>
              <a:t> di Project Management  E PIANIFICAZIONE OPERAZIONALE </a:t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r>
              <a:rPr lang="en-US" sz="3000" b="1" dirty="0" smtClean="0">
                <a:solidFill>
                  <a:schemeClr val="accent2"/>
                </a:solidFill>
              </a:rPr>
              <a:t>PER la </a:t>
            </a:r>
            <a:r>
              <a:rPr lang="en-US" sz="3000" b="1" dirty="0" err="1" smtClean="0">
                <a:solidFill>
                  <a:schemeClr val="accent2"/>
                </a:solidFill>
              </a:rPr>
              <a:t>Gestione</a:t>
            </a:r>
            <a:r>
              <a:rPr lang="en-US" sz="3000" b="1" dirty="0" smtClean="0">
                <a:solidFill>
                  <a:schemeClr val="accent2"/>
                </a:solidFill>
              </a:rPr>
              <a:t> DI PROGETTI DI RICERCA: FOCUS on </a:t>
            </a:r>
            <a:r>
              <a:rPr lang="en-US" sz="3000" b="1" dirty="0" err="1" smtClean="0">
                <a:solidFill>
                  <a:schemeClr val="accent2"/>
                </a:solidFill>
              </a:rPr>
              <a:t>Qualita</a:t>
            </a:r>
            <a:r>
              <a:rPr lang="en-US" sz="3000" b="1" dirty="0" smtClean="0">
                <a:solidFill>
                  <a:schemeClr val="accent2"/>
                </a:solidFill>
              </a:rPr>
              <a:t>’ e RISCHI DI PROGETTO</a:t>
            </a:r>
            <a:endParaRPr lang="en-US" sz="3000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1697" y="3504646"/>
            <a:ext cx="7913430" cy="2803612"/>
          </a:xfrm>
        </p:spPr>
        <p:txBody>
          <a:bodyPr>
            <a:normAutofit fontScale="85000" lnSpcReduction="20000"/>
          </a:bodyPr>
          <a:lstStyle/>
          <a:p>
            <a:r>
              <a:rPr lang="it-IT" i="1" dirty="0" smtClean="0"/>
              <a:t>          </a:t>
            </a:r>
            <a:r>
              <a:rPr lang="it-IT" sz="2900" b="1" i="1" dirty="0" smtClean="0"/>
              <a:t>Pierre </a:t>
            </a:r>
            <a:r>
              <a:rPr lang="it-IT" sz="2900" b="1" i="1" dirty="0" err="1" smtClean="0"/>
              <a:t>Bonnal</a:t>
            </a:r>
            <a:r>
              <a:rPr lang="it-IT" sz="2900" b="1" i="1" dirty="0" smtClean="0"/>
              <a:t>           </a:t>
            </a:r>
            <a:r>
              <a:rPr lang="it-IT" b="1" i="1" dirty="0" smtClean="0"/>
              <a:t>&amp;                  </a:t>
            </a:r>
            <a:r>
              <a:rPr lang="it-IT" sz="2900" b="1" i="1" dirty="0" smtClean="0">
                <a:solidFill>
                  <a:srgbClr val="000000"/>
                </a:solidFill>
              </a:rPr>
              <a:t>Luisella Lari</a:t>
            </a:r>
          </a:p>
          <a:p>
            <a:r>
              <a:rPr lang="it-IT" sz="2100" i="1" dirty="0" smtClean="0">
                <a:solidFill>
                  <a:srgbClr val="3366FF"/>
                </a:solidFill>
              </a:rPr>
              <a:t>         </a:t>
            </a:r>
            <a:r>
              <a:rPr lang="it-IT" sz="2100" i="1" dirty="0" smtClean="0">
                <a:solidFill>
                  <a:srgbClr val="3366FF"/>
                </a:solidFill>
                <a:hlinkClick r:id="rId2"/>
              </a:rPr>
              <a:t>pierre.bonnal@cern.ch</a:t>
            </a:r>
            <a:r>
              <a:rPr lang="it-IT" sz="2100" i="1" dirty="0" smtClean="0">
                <a:solidFill>
                  <a:srgbClr val="3366FF"/>
                </a:solidFill>
              </a:rPr>
              <a:t>                                  </a:t>
            </a:r>
            <a:r>
              <a:rPr lang="it-IT" sz="2100" dirty="0" smtClean="0">
                <a:solidFill>
                  <a:srgbClr val="3366FF"/>
                </a:solidFill>
                <a:hlinkClick r:id="rId3"/>
              </a:rPr>
              <a:t>luisella.lari</a:t>
            </a:r>
            <a:r>
              <a:rPr lang="it-IT" sz="2100" dirty="0" smtClean="0">
                <a:solidFill>
                  <a:srgbClr val="3366FF"/>
                </a:solidFill>
                <a:hlinkClick r:id="rId3"/>
              </a:rPr>
              <a:t>@</a:t>
            </a:r>
            <a:r>
              <a:rPr lang="it-IT" sz="2100" dirty="0" smtClean="0">
                <a:solidFill>
                  <a:srgbClr val="3366FF"/>
                </a:solidFill>
                <a:hlinkClick r:id="rId3"/>
              </a:rPr>
              <a:t>esss.se</a:t>
            </a:r>
            <a:r>
              <a:rPr lang="it-IT" sz="2100" dirty="0">
                <a:solidFill>
                  <a:srgbClr val="3366FF"/>
                </a:solidFill>
              </a:rPr>
              <a:t> </a:t>
            </a:r>
            <a:r>
              <a:rPr lang="it-IT" sz="2100" dirty="0" smtClean="0">
                <a:solidFill>
                  <a:srgbClr val="3366FF"/>
                </a:solidFill>
              </a:rPr>
              <a:t>    </a:t>
            </a:r>
          </a:p>
          <a:p>
            <a:r>
              <a:rPr lang="it-IT" sz="2100" dirty="0" smtClean="0">
                <a:solidFill>
                  <a:srgbClr val="3366FF"/>
                </a:solidFill>
              </a:rPr>
              <a:t>                                                                                      </a:t>
            </a:r>
            <a:r>
              <a:rPr lang="it-IT" sz="2100" dirty="0" smtClean="0">
                <a:solidFill>
                  <a:srgbClr val="3366FF"/>
                </a:solidFill>
                <a:hlinkClick r:id="rId4"/>
              </a:rPr>
              <a:t>llari@cern.ch</a:t>
            </a:r>
            <a:endParaRPr lang="it-IT" sz="2100" dirty="0" smtClean="0">
              <a:solidFill>
                <a:srgbClr val="3366FF"/>
              </a:solidFill>
            </a:endParaRPr>
          </a:p>
          <a:p>
            <a:endParaRPr lang="it-IT" sz="2100" dirty="0" smtClean="0">
              <a:solidFill>
                <a:srgbClr val="3366FF"/>
              </a:solidFill>
            </a:endParaRPr>
          </a:p>
          <a:p>
            <a:endParaRPr lang="it-IT" dirty="0" smtClean="0">
              <a:solidFill>
                <a:srgbClr val="3366FF"/>
              </a:solidFill>
            </a:endParaRPr>
          </a:p>
          <a:p>
            <a:pPr algn="ctr"/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3835" y="0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177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>
                <a:solidFill>
                  <a:schemeClr val="tx2"/>
                </a:solidFill>
              </a:rPr>
              <a:t>Istituto</a:t>
            </a:r>
            <a:r>
              <a:rPr lang="en-US" b="1" i="1" dirty="0" smtClean="0">
                <a:solidFill>
                  <a:schemeClr val="tx2"/>
                </a:solidFill>
              </a:rPr>
              <a:t> </a:t>
            </a:r>
            <a:r>
              <a:rPr lang="en-US" b="1" i="1" dirty="0" err="1">
                <a:solidFill>
                  <a:schemeClr val="tx2"/>
                </a:solidFill>
              </a:rPr>
              <a:t>Nazionale</a:t>
            </a:r>
            <a:r>
              <a:rPr lang="en-US" b="1" i="1" dirty="0">
                <a:solidFill>
                  <a:schemeClr val="tx2"/>
                </a:solidFill>
              </a:rPr>
              <a:t> di </a:t>
            </a:r>
            <a:r>
              <a:rPr lang="en-US" b="1" i="1" dirty="0" err="1">
                <a:solidFill>
                  <a:schemeClr val="tx2"/>
                </a:solidFill>
              </a:rPr>
              <a:t>Fisica</a:t>
            </a:r>
            <a:r>
              <a:rPr lang="en-US" b="1" i="1" dirty="0">
                <a:solidFill>
                  <a:schemeClr val="tx2"/>
                </a:solidFill>
              </a:rPr>
              <a:t> </a:t>
            </a:r>
            <a:r>
              <a:rPr lang="en-US" b="1" i="1" dirty="0" err="1">
                <a:solidFill>
                  <a:schemeClr val="tx2"/>
                </a:solidFill>
              </a:rPr>
              <a:t>Nucleare</a:t>
            </a:r>
            <a:endParaRPr lang="en-US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44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954" y="1371600"/>
            <a:ext cx="8859572" cy="1927225"/>
          </a:xfrm>
        </p:spPr>
        <p:txBody>
          <a:bodyPr/>
          <a:lstStyle/>
          <a:p>
            <a:pPr algn="ctr"/>
            <a:r>
              <a:rPr lang="en-US" sz="3000" b="1" dirty="0">
                <a:solidFill>
                  <a:srgbClr val="008000"/>
                </a:solidFill>
              </a:rPr>
              <a:t>Elements of Project Management and operational </a:t>
            </a:r>
            <a:r>
              <a:rPr lang="en-US" sz="3000" b="1" dirty="0" smtClean="0">
                <a:solidFill>
                  <a:srgbClr val="008000"/>
                </a:solidFill>
              </a:rPr>
              <a:t>planning, Applied </a:t>
            </a:r>
            <a:r>
              <a:rPr lang="en-US" sz="3000" b="1" dirty="0">
                <a:solidFill>
                  <a:srgbClr val="008000"/>
                </a:solidFill>
              </a:rPr>
              <a:t>to SCIENTIFIC projects: </a:t>
            </a:r>
            <a:r>
              <a:rPr lang="en-US" sz="3000" b="1" dirty="0">
                <a:solidFill>
                  <a:schemeClr val="accent2"/>
                </a:solidFill>
              </a:rPr>
              <a:t>focus on Quality and Project Risks MANAGEMENT</a:t>
            </a:r>
            <a:endParaRPr lang="en-US" sz="30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835" y="0"/>
            <a:ext cx="1789597" cy="14268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2835" y="893726"/>
            <a:ext cx="433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National Institute for Nuclear Physics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71697" y="3504646"/>
            <a:ext cx="7913430" cy="2803612"/>
          </a:xfrm>
        </p:spPr>
        <p:txBody>
          <a:bodyPr>
            <a:normAutofit fontScale="85000" lnSpcReduction="10000"/>
          </a:bodyPr>
          <a:lstStyle/>
          <a:p>
            <a:r>
              <a:rPr lang="it-IT" i="1" dirty="0" smtClean="0"/>
              <a:t>           </a:t>
            </a:r>
            <a:r>
              <a:rPr lang="it-IT" sz="2900" b="1" i="1" dirty="0" smtClean="0">
                <a:solidFill>
                  <a:schemeClr val="accent2"/>
                </a:solidFill>
              </a:rPr>
              <a:t>Pierre </a:t>
            </a:r>
            <a:r>
              <a:rPr lang="it-IT" sz="2900" b="1" i="1" dirty="0" err="1" smtClean="0">
                <a:solidFill>
                  <a:schemeClr val="accent2"/>
                </a:solidFill>
              </a:rPr>
              <a:t>Bonnal</a:t>
            </a:r>
            <a:r>
              <a:rPr lang="it-IT" sz="2900" b="1" i="1" dirty="0" smtClean="0">
                <a:solidFill>
                  <a:schemeClr val="accent2"/>
                </a:solidFill>
              </a:rPr>
              <a:t>         </a:t>
            </a:r>
            <a:r>
              <a:rPr lang="it-IT" sz="2900" b="1" i="1" dirty="0" smtClean="0">
                <a:solidFill>
                  <a:schemeClr val="tx1"/>
                </a:solidFill>
              </a:rPr>
              <a:t> </a:t>
            </a:r>
            <a:r>
              <a:rPr lang="it-IT" b="1" i="1" dirty="0" smtClean="0">
                <a:solidFill>
                  <a:schemeClr val="tx1"/>
                </a:solidFill>
              </a:rPr>
              <a:t>&amp;                </a:t>
            </a:r>
            <a:r>
              <a:rPr lang="it-IT" sz="2900" b="1" i="1" dirty="0" smtClean="0">
                <a:solidFill>
                  <a:srgbClr val="008000"/>
                </a:solidFill>
              </a:rPr>
              <a:t>Luisella Lari</a:t>
            </a:r>
          </a:p>
          <a:p>
            <a:r>
              <a:rPr lang="it-IT" sz="2100" i="1" dirty="0" smtClean="0">
                <a:solidFill>
                  <a:srgbClr val="3366FF"/>
                </a:solidFill>
              </a:rPr>
              <a:t>              </a:t>
            </a:r>
            <a:r>
              <a:rPr lang="it-IT" sz="1900" i="1" dirty="0" smtClean="0">
                <a:solidFill>
                  <a:srgbClr val="3366FF"/>
                </a:solidFill>
              </a:rPr>
              <a:t>Head </a:t>
            </a:r>
            <a:r>
              <a:rPr lang="it-IT" sz="1900" i="1" dirty="0">
                <a:solidFill>
                  <a:srgbClr val="3366FF"/>
                </a:solidFill>
              </a:rPr>
              <a:t>of </a:t>
            </a:r>
            <a:r>
              <a:rPr lang="it-IT" sz="1900" i="1" dirty="0" err="1">
                <a:solidFill>
                  <a:srgbClr val="3366FF"/>
                </a:solidFill>
              </a:rPr>
              <a:t>Quality</a:t>
            </a:r>
            <a:r>
              <a:rPr lang="it-IT" sz="1900" i="1" dirty="0">
                <a:solidFill>
                  <a:srgbClr val="3366FF"/>
                </a:solidFill>
              </a:rPr>
              <a:t> </a:t>
            </a:r>
            <a:r>
              <a:rPr lang="it-IT" sz="1900" i="1" dirty="0" smtClean="0">
                <a:solidFill>
                  <a:srgbClr val="3366FF"/>
                </a:solidFill>
              </a:rPr>
              <a:t>and                             </a:t>
            </a:r>
            <a:r>
              <a:rPr lang="it-IT" sz="1900" i="1" dirty="0">
                <a:solidFill>
                  <a:srgbClr val="3366FF"/>
                </a:solidFill>
              </a:rPr>
              <a:t> Senior Project Planning Manager </a:t>
            </a:r>
            <a:r>
              <a:rPr lang="it-IT" sz="1900" i="1" dirty="0" smtClean="0">
                <a:solidFill>
                  <a:srgbClr val="3366FF"/>
                </a:solidFill>
              </a:rPr>
              <a:t> </a:t>
            </a:r>
          </a:p>
          <a:p>
            <a:r>
              <a:rPr lang="it-IT" sz="1900" i="1" dirty="0" smtClean="0">
                <a:solidFill>
                  <a:srgbClr val="3366FF"/>
                </a:solidFill>
              </a:rPr>
              <a:t>      Project </a:t>
            </a:r>
            <a:r>
              <a:rPr lang="it-IT" sz="1900" i="1" dirty="0" err="1">
                <a:solidFill>
                  <a:srgbClr val="3366FF"/>
                </a:solidFill>
              </a:rPr>
              <a:t>Support</a:t>
            </a:r>
            <a:r>
              <a:rPr lang="it-IT" sz="1900" i="1" dirty="0">
                <a:solidFill>
                  <a:srgbClr val="3366FF"/>
                </a:solidFill>
              </a:rPr>
              <a:t> </a:t>
            </a:r>
            <a:r>
              <a:rPr lang="it-IT" sz="1900" i="1" dirty="0" smtClean="0">
                <a:solidFill>
                  <a:srgbClr val="3366FF"/>
                </a:solidFill>
              </a:rPr>
              <a:t>Team @ </a:t>
            </a:r>
            <a:r>
              <a:rPr lang="it-IT" sz="1900" b="1" i="1" dirty="0" smtClean="0">
                <a:solidFill>
                  <a:srgbClr val="3366FF"/>
                </a:solidFill>
              </a:rPr>
              <a:t>CERN</a:t>
            </a:r>
            <a:r>
              <a:rPr lang="it-IT" sz="1900" i="1" dirty="0" smtClean="0">
                <a:solidFill>
                  <a:srgbClr val="3366FF"/>
                </a:solidFill>
              </a:rPr>
              <a:t>                          and </a:t>
            </a:r>
            <a:r>
              <a:rPr lang="it-IT" sz="1900" i="1" dirty="0" err="1">
                <a:solidFill>
                  <a:srgbClr val="3366FF"/>
                </a:solidFill>
              </a:rPr>
              <a:t>Applied</a:t>
            </a:r>
            <a:r>
              <a:rPr lang="it-IT" sz="1900" i="1" dirty="0">
                <a:solidFill>
                  <a:srgbClr val="3366FF"/>
                </a:solidFill>
              </a:rPr>
              <a:t> </a:t>
            </a:r>
            <a:r>
              <a:rPr lang="it-IT" sz="1900" i="1" dirty="0" err="1">
                <a:solidFill>
                  <a:srgbClr val="3366FF"/>
                </a:solidFill>
              </a:rPr>
              <a:t>Physicist</a:t>
            </a:r>
            <a:r>
              <a:rPr lang="it-IT" sz="1900" i="1" dirty="0">
                <a:solidFill>
                  <a:srgbClr val="3366FF"/>
                </a:solidFill>
              </a:rPr>
              <a:t> </a:t>
            </a:r>
            <a:r>
              <a:rPr lang="it-IT" sz="1900" i="1" dirty="0" smtClean="0">
                <a:solidFill>
                  <a:srgbClr val="3366FF"/>
                </a:solidFill>
              </a:rPr>
              <a:t>@ </a:t>
            </a:r>
            <a:r>
              <a:rPr lang="it-IT" sz="1900" b="1" i="1" dirty="0" smtClean="0">
                <a:solidFill>
                  <a:srgbClr val="3366FF"/>
                </a:solidFill>
              </a:rPr>
              <a:t>ESS</a:t>
            </a:r>
            <a:endParaRPr lang="it-IT" sz="1900" i="1" dirty="0" smtClean="0">
              <a:solidFill>
                <a:srgbClr val="3366FF"/>
              </a:solidFill>
            </a:endParaRPr>
          </a:p>
          <a:p>
            <a:endParaRPr lang="it-IT" i="1" dirty="0" smtClean="0">
              <a:solidFill>
                <a:srgbClr val="3366FF"/>
              </a:solidFill>
            </a:endParaRPr>
          </a:p>
          <a:p>
            <a:r>
              <a:rPr lang="it-IT" sz="1900" i="1" dirty="0">
                <a:solidFill>
                  <a:srgbClr val="3366FF"/>
                </a:solidFill>
              </a:rPr>
              <a:t>	</a:t>
            </a:r>
            <a:r>
              <a:rPr lang="it-IT" sz="1900" i="1" dirty="0" smtClean="0">
                <a:solidFill>
                  <a:srgbClr val="3366FF"/>
                </a:solidFill>
              </a:rPr>
              <a:t>	</a:t>
            </a:r>
            <a:r>
              <a:rPr lang="en-US" i="1" dirty="0" err="1" smtClean="0"/>
              <a:t>Corso</a:t>
            </a:r>
            <a:r>
              <a:rPr lang="en-US" i="1" dirty="0" smtClean="0"/>
              <a:t> </a:t>
            </a:r>
            <a:r>
              <a:rPr lang="en-US" i="1" dirty="0" err="1" smtClean="0"/>
              <a:t>Nazional</a:t>
            </a:r>
            <a:r>
              <a:rPr lang="en-US" i="1" dirty="0" smtClean="0"/>
              <a:t> di </a:t>
            </a:r>
            <a:r>
              <a:rPr lang="en-US" i="1" dirty="0" err="1" smtClean="0"/>
              <a:t>Formazione</a:t>
            </a:r>
            <a:r>
              <a:rPr lang="en-US" i="1" dirty="0"/>
              <a:t> </a:t>
            </a:r>
            <a:r>
              <a:rPr lang="en-US" i="1" dirty="0" smtClean="0"/>
              <a:t>INFN </a:t>
            </a:r>
          </a:p>
          <a:p>
            <a:pPr algn="ctr"/>
            <a:r>
              <a:rPr lang="en-US" i="1" dirty="0" smtClean="0"/>
              <a:t>.</a:t>
            </a:r>
            <a:endParaRPr lang="it-IT" dirty="0" smtClean="0"/>
          </a:p>
          <a:p>
            <a:pPr algn="ctr"/>
            <a:r>
              <a:rPr lang="it-IT" dirty="0" smtClean="0"/>
              <a:t>16-19 </a:t>
            </a:r>
            <a:r>
              <a:rPr lang="it-IT" dirty="0" err="1" smtClean="0"/>
              <a:t>September</a:t>
            </a:r>
            <a:r>
              <a:rPr lang="it-IT" dirty="0" smtClean="0"/>
              <a:t> 2014 </a:t>
            </a:r>
          </a:p>
          <a:p>
            <a:pPr algn="ctr"/>
            <a:r>
              <a:rPr lang="it-IT" i="1" dirty="0" smtClean="0"/>
              <a:t>Hotel </a:t>
            </a:r>
            <a:r>
              <a:rPr lang="it-IT" i="1" dirty="0" err="1" smtClean="0"/>
              <a:t>Giò</a:t>
            </a:r>
            <a:r>
              <a:rPr lang="it-IT" i="1" dirty="0" smtClean="0"/>
              <a:t>, Perugia, 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49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</a:t>
            </a:r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928" y="533399"/>
            <a:ext cx="7236762" cy="574894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27135" y="1626012"/>
            <a:ext cx="4529163" cy="990600"/>
          </a:xfrm>
        </p:spPr>
        <p:txBody>
          <a:bodyPr/>
          <a:lstStyle/>
          <a:p>
            <a:r>
              <a:rPr lang="en-US" dirty="0" smtClean="0"/>
              <a:t>Welcome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59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Timetable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</a:t>
            </a:r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203714"/>
              </p:ext>
            </p:extLst>
          </p:nvPr>
        </p:nvGraphicFramePr>
        <p:xfrm>
          <a:off x="536617" y="1524000"/>
          <a:ext cx="8297447" cy="48209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the 16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C0504D"/>
                          </a:solidFill>
                        </a:rPr>
                        <a:t>9h00 – 9h15</a:t>
                      </a:r>
                      <a:endParaRPr lang="en-US" sz="1500" i="1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Introductio</a:t>
                      </a:r>
                      <a:r>
                        <a:rPr lang="en-US" i="1" baseline="0" dirty="0" smtClean="0">
                          <a:solidFill>
                            <a:schemeClr val="accent2"/>
                          </a:solidFill>
                        </a:rPr>
                        <a:t>n</a:t>
                      </a:r>
                      <a:endParaRPr lang="en-US" i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9h15</a:t>
                      </a:r>
                      <a:r>
                        <a:rPr lang="en-US" sz="1500" i="1" baseline="0" dirty="0" smtClean="0"/>
                        <a:t> – 10h15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to PM – part 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10h15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10h45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10h45</a:t>
                      </a:r>
                      <a:r>
                        <a:rPr lang="en-US" sz="1500" i="1" baseline="0" dirty="0" smtClean="0"/>
                        <a:t> – 11h15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to PM – part 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11h15 - 11h40</a:t>
                      </a:r>
                      <a:endParaRPr lang="en-US" sz="15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Exercise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1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Organizational Structure </a:t>
                      </a:r>
                      <a:endParaRPr lang="en-US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12h00 -</a:t>
                      </a:r>
                      <a:r>
                        <a:rPr lang="en-US" sz="1500" i="1" baseline="0" dirty="0" smtClean="0"/>
                        <a:t> </a:t>
                      </a:r>
                      <a:r>
                        <a:rPr lang="en-US" sz="1500" i="1" dirty="0" smtClean="0"/>
                        <a:t>13h00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PM for Scientific</a:t>
                      </a:r>
                      <a:r>
                        <a:rPr lang="en-US" baseline="0" dirty="0" smtClean="0"/>
                        <a:t> Project 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- 14h00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14h00</a:t>
                      </a:r>
                      <a:r>
                        <a:rPr lang="en-US" sz="1500" i="1" baseline="0" dirty="0" smtClean="0"/>
                        <a:t> –</a:t>
                      </a:r>
                      <a:r>
                        <a:rPr lang="en-US" sz="1500" i="1" dirty="0" smtClean="0"/>
                        <a:t> 15h00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Initialization &amp; Scoping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15h15</a:t>
                      </a:r>
                      <a:r>
                        <a:rPr lang="en-US" sz="15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- </a:t>
                      </a:r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15h30</a:t>
                      </a:r>
                      <a:endParaRPr lang="en-US" sz="15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Exercise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2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Project Organization</a:t>
                      </a:r>
                      <a:r>
                        <a:rPr lang="en-US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and Scoping</a:t>
                      </a:r>
                      <a:endParaRPr lang="en-US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15h30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16h00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/>
                        <a:t>16h00 –</a:t>
                      </a:r>
                      <a:r>
                        <a:rPr lang="en-US" sz="1500" i="1" baseline="0" dirty="0" smtClean="0"/>
                        <a:t> </a:t>
                      </a:r>
                      <a:r>
                        <a:rPr lang="en-US" sz="1500" i="1" dirty="0" smtClean="0"/>
                        <a:t>17h00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Planning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17h00 – 17h30</a:t>
                      </a:r>
                      <a:endParaRPr lang="en-US" sz="15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Exercise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3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Project Planning</a:t>
                      </a:r>
                      <a:endParaRPr lang="en-US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772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Timetable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</a:t>
            </a:r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131433"/>
              </p:ext>
            </p:extLst>
          </p:nvPr>
        </p:nvGraphicFramePr>
        <p:xfrm>
          <a:off x="407761" y="1614199"/>
          <a:ext cx="8297447" cy="381789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September the 17</a:t>
                      </a:r>
                      <a:r>
                        <a:rPr lang="en-US" baseline="30000" dirty="0" smtClean="0"/>
                        <a:t>th</a:t>
                      </a:r>
                      <a:endParaRPr lang="en-US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9h00</a:t>
                      </a:r>
                      <a:r>
                        <a:rPr lang="en-US" sz="1500" baseline="0" dirty="0" smtClean="0"/>
                        <a:t> – 10h15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Costing and Resource Planning – part 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10h15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10h45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10h45</a:t>
                      </a:r>
                      <a:r>
                        <a:rPr lang="en-US" sz="1500" baseline="0" dirty="0" smtClean="0"/>
                        <a:t> – 11h15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Costing and Resource Planning – part 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11h15 – 13h00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Controlling Projects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14h00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14h00 – 14h30</a:t>
                      </a:r>
                      <a:endParaRPr lang="en-US" sz="15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Exercise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4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Controlling Projects</a:t>
                      </a:r>
                      <a:endParaRPr lang="en-US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14h30 – 15h30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Closing</a:t>
                      </a:r>
                      <a:r>
                        <a:rPr lang="en-US" baseline="0" dirty="0" smtClean="0"/>
                        <a:t> Project</a:t>
                      </a:r>
                      <a:endParaRPr lang="en-US" dirty="0"/>
                    </a:p>
                  </a:txBody>
                  <a:tcPr anchor="ctr"/>
                </a:tc>
              </a:tr>
              <a:tr h="4803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15h30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16h00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C0504D"/>
                          </a:solidFill>
                        </a:rPr>
                        <a:t>16h00 – </a:t>
                      </a:r>
                      <a:r>
                        <a:rPr lang="en-US" sz="1500" dirty="0" smtClean="0">
                          <a:solidFill>
                            <a:srgbClr val="C0504D"/>
                          </a:solidFill>
                        </a:rPr>
                        <a:t>17h00</a:t>
                      </a:r>
                      <a:endParaRPr lang="en-US" sz="1500" i="1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504D"/>
                          </a:solidFill>
                        </a:rPr>
                        <a:t>Seminar</a:t>
                      </a:r>
                      <a:r>
                        <a:rPr lang="en-US" baseline="0" dirty="0" smtClean="0">
                          <a:solidFill>
                            <a:srgbClr val="C0504D"/>
                          </a:solidFill>
                        </a:rPr>
                        <a:t> 1</a:t>
                      </a:r>
                      <a:endParaRPr lang="en-US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C0504D"/>
                          </a:solidFill>
                        </a:rPr>
                        <a:t>LHC Main Ring Project @ CERN</a:t>
                      </a:r>
                      <a:endParaRPr lang="en-US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4526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Timetable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</a:t>
            </a:r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454152"/>
              </p:ext>
            </p:extLst>
          </p:nvPr>
        </p:nvGraphicFramePr>
        <p:xfrm>
          <a:off x="426169" y="1672985"/>
          <a:ext cx="8297447" cy="38760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September the 18</a:t>
                      </a:r>
                      <a:r>
                        <a:rPr lang="en-US" baseline="30000" dirty="0" smtClean="0"/>
                        <a:t>th</a:t>
                      </a:r>
                      <a:endParaRPr lang="en-US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accent2"/>
                          </a:solidFill>
                        </a:rPr>
                        <a:t>9h00 – 9h15</a:t>
                      </a:r>
                      <a:endParaRPr lang="en-US" sz="1500" i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Introductio</a:t>
                      </a:r>
                      <a:r>
                        <a:rPr lang="en-US" i="1" baseline="0" dirty="0" smtClean="0">
                          <a:solidFill>
                            <a:schemeClr val="accent2"/>
                          </a:solidFill>
                        </a:rPr>
                        <a:t>n</a:t>
                      </a:r>
                      <a:endParaRPr lang="en-US" i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9h15</a:t>
                      </a:r>
                      <a:r>
                        <a:rPr lang="en-US" sz="1500" baseline="0" dirty="0" smtClean="0"/>
                        <a:t> – 10h15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to project quality management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10h15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10h45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10h45 – 13h00</a:t>
                      </a:r>
                      <a:endParaRPr lang="en-US" sz="15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Exercise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1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Drafting a Project Management</a:t>
                      </a:r>
                      <a:r>
                        <a:rPr lang="en-US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Plan</a:t>
                      </a:r>
                      <a:endParaRPr lang="en-US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- 14h00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14h00</a:t>
                      </a:r>
                      <a:r>
                        <a:rPr lang="en-US" sz="1500" baseline="0" dirty="0" smtClean="0"/>
                        <a:t> –</a:t>
                      </a:r>
                      <a:r>
                        <a:rPr lang="en-US" sz="1500" dirty="0" smtClean="0"/>
                        <a:t> 15h30</a:t>
                      </a:r>
                      <a:endParaRPr lang="en-US" sz="15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verification &amp; validation and configuration management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15h30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16h00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4BACC6"/>
                          </a:solidFill>
                        </a:rPr>
                        <a:t>16h00 –</a:t>
                      </a:r>
                      <a:r>
                        <a:rPr lang="en-US" sz="1500" baseline="0" dirty="0" smtClean="0">
                          <a:solidFill>
                            <a:srgbClr val="4BACC6"/>
                          </a:solidFill>
                        </a:rPr>
                        <a:t> </a:t>
                      </a:r>
                      <a:r>
                        <a:rPr lang="en-US" sz="1500" dirty="0" smtClean="0">
                          <a:solidFill>
                            <a:srgbClr val="4BACC6"/>
                          </a:solidFill>
                        </a:rPr>
                        <a:t>17h30</a:t>
                      </a:r>
                      <a:endParaRPr lang="en-US" sz="1500" i="1" dirty="0">
                        <a:solidFill>
                          <a:srgbClr val="4BACC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BACC6"/>
                          </a:solidFill>
                        </a:rPr>
                        <a:t>Casa studies</a:t>
                      </a:r>
                      <a:endParaRPr lang="en-US" dirty="0">
                        <a:solidFill>
                          <a:srgbClr val="4BACC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4BACC6"/>
                          </a:solidFill>
                          <a:latin typeface="+mn-lt"/>
                          <a:ea typeface="+mn-ea"/>
                          <a:cs typeface="+mn-cs"/>
                        </a:rPr>
                        <a:t>Case studies around engineering change,</a:t>
                      </a:r>
                      <a:r>
                        <a:rPr lang="en-US" sz="1800" kern="1200" baseline="0" dirty="0" smtClean="0">
                          <a:solidFill>
                            <a:srgbClr val="4BACC6"/>
                          </a:solidFill>
                          <a:latin typeface="+mn-lt"/>
                          <a:ea typeface="+mn-ea"/>
                          <a:cs typeface="+mn-cs"/>
                        </a:rPr>
                        <a:t> requirement and validation</a:t>
                      </a:r>
                      <a:endParaRPr lang="en-US" dirty="0">
                        <a:solidFill>
                          <a:srgbClr val="4BACC6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90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Timetable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</a:t>
            </a:r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271609"/>
              </p:ext>
            </p:extLst>
          </p:nvPr>
        </p:nvGraphicFramePr>
        <p:xfrm>
          <a:off x="468000" y="1912255"/>
          <a:ext cx="8297447" cy="333756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552270"/>
                <a:gridCol w="1552270"/>
                <a:gridCol w="519290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September the 19</a:t>
                      </a:r>
                      <a:r>
                        <a:rPr lang="en-US" baseline="30000" dirty="0" smtClean="0"/>
                        <a:t>th</a:t>
                      </a:r>
                      <a:endParaRPr lang="en-US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9h00</a:t>
                      </a:r>
                      <a:r>
                        <a:rPr lang="en-US" sz="1500" baseline="0" dirty="0" smtClean="0"/>
                        <a:t> – 10h15</a:t>
                      </a:r>
                      <a:endParaRPr lang="en-US" sz="15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 to Project Risk Management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10h15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10h45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10h45 – 13h00</a:t>
                      </a:r>
                      <a:endParaRPr lang="en-US" sz="150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Exercise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2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Drafting a Project Risk</a:t>
                      </a:r>
                      <a:r>
                        <a:rPr lang="en-US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Register</a:t>
                      </a:r>
                      <a:endParaRPr lang="en-US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13h00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14h00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Lunch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14h00</a:t>
                      </a:r>
                      <a:r>
                        <a:rPr lang="en-US" sz="1500" baseline="0" dirty="0" smtClean="0"/>
                        <a:t> –</a:t>
                      </a:r>
                      <a:r>
                        <a:rPr lang="en-US" sz="1500" dirty="0" smtClean="0"/>
                        <a:t> 15h30</a:t>
                      </a:r>
                      <a:endParaRPr lang="en-US" sz="15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Lecture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Safety Risk Management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15h30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– 16h00 </a:t>
                      </a:r>
                      <a:endParaRPr lang="en-US" sz="15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rgbClr val="0000FF"/>
                          </a:solidFill>
                        </a:rPr>
                        <a:t>Coffee</a:t>
                      </a:r>
                      <a:r>
                        <a:rPr lang="en-US" sz="1500" i="1" baseline="0" dirty="0" smtClean="0">
                          <a:solidFill>
                            <a:srgbClr val="0000FF"/>
                          </a:solidFill>
                        </a:rPr>
                        <a:t> break</a:t>
                      </a:r>
                      <a:endParaRPr lang="en-US" sz="15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500" i="1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5"/>
                          </a:solidFill>
                        </a:rPr>
                        <a:t>16h00 – </a:t>
                      </a:r>
                      <a:r>
                        <a:rPr lang="en-US" sz="1500" dirty="0" smtClean="0">
                          <a:solidFill>
                            <a:schemeClr val="accent5"/>
                          </a:solidFill>
                        </a:rPr>
                        <a:t>16h30</a:t>
                      </a:r>
                      <a:endParaRPr lang="en-US" sz="1500" i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5"/>
                          </a:solidFill>
                        </a:rPr>
                        <a:t>Case studies </a:t>
                      </a:r>
                      <a:endParaRPr lang="en-US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Case studies around safety risk documentation</a:t>
                      </a:r>
                      <a:endParaRPr lang="en-US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C0504D"/>
                          </a:solidFill>
                        </a:rPr>
                        <a:t>16h30 </a:t>
                      </a:r>
                      <a:r>
                        <a:rPr lang="en-US" sz="1500" dirty="0" smtClean="0">
                          <a:solidFill>
                            <a:srgbClr val="C0504D"/>
                          </a:solidFill>
                        </a:rPr>
                        <a:t>– </a:t>
                      </a:r>
                      <a:r>
                        <a:rPr lang="en-US" sz="1500" dirty="0" smtClean="0">
                          <a:solidFill>
                            <a:srgbClr val="C0504D"/>
                          </a:solidFill>
                        </a:rPr>
                        <a:t>17h30</a:t>
                      </a:r>
                      <a:endParaRPr lang="en-US" sz="1500" i="1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504D"/>
                          </a:solidFill>
                        </a:rPr>
                        <a:t>Seminar</a:t>
                      </a:r>
                      <a:r>
                        <a:rPr lang="en-US" baseline="0" dirty="0" smtClean="0">
                          <a:solidFill>
                            <a:srgbClr val="C0504D"/>
                          </a:solidFill>
                        </a:rPr>
                        <a:t> 2</a:t>
                      </a:r>
                      <a:endParaRPr lang="en-US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C0504D"/>
                          </a:solidFill>
                        </a:rPr>
                        <a:t>Project Management Practices @ CERN </a:t>
                      </a:r>
                      <a:endParaRPr lang="en-US" dirty="0">
                        <a:solidFill>
                          <a:srgbClr val="C0504D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811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5350886" cy="47650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Paper copies of the theoretical and interactive lectures.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You can find in the USB driver all </a:t>
            </a:r>
            <a:r>
              <a:rPr lang="en-US" dirty="0" smtClean="0">
                <a:solidFill>
                  <a:srgbClr val="000000"/>
                </a:solidFill>
              </a:rPr>
              <a:t>the references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listed in the lectures.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Some </a:t>
            </a:r>
            <a:r>
              <a:rPr lang="en-US" dirty="0" smtClean="0">
                <a:solidFill>
                  <a:srgbClr val="000000"/>
                </a:solidFill>
              </a:rPr>
              <a:t>exercises/case studies </a:t>
            </a:r>
            <a:r>
              <a:rPr lang="en-US" dirty="0" smtClean="0">
                <a:solidFill>
                  <a:srgbClr val="000000"/>
                </a:solidFill>
              </a:rPr>
              <a:t>on major topics complete the lectures.</a:t>
            </a:r>
          </a:p>
          <a:p>
            <a:pPr marL="457200" indent="-457200" algn="just">
              <a:buFont typeface="+mj-lt"/>
              <a:buAutoNum type="arabicPeriod"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Luisella Lari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Corso</a:t>
            </a:r>
            <a:r>
              <a:rPr lang="en-US" dirty="0" smtClean="0"/>
              <a:t> </a:t>
            </a:r>
            <a:r>
              <a:rPr lang="en-US" dirty="0" err="1" smtClean="0"/>
              <a:t>Nazionale</a:t>
            </a:r>
            <a:r>
              <a:rPr lang="en-US" dirty="0" smtClean="0"/>
              <a:t> di </a:t>
            </a:r>
            <a:r>
              <a:rPr lang="en-US" dirty="0" err="1" smtClean="0"/>
              <a:t>Formazione</a:t>
            </a:r>
            <a:r>
              <a:rPr lang="en-US" dirty="0" smtClean="0"/>
              <a:t> </a:t>
            </a:r>
            <a:r>
              <a:rPr lang="en-US" dirty="0" smtClean="0"/>
              <a:t>INFN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086" y="2553850"/>
            <a:ext cx="2959622" cy="249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63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9587</TotalTime>
  <Words>488</Words>
  <Application>Microsoft Macintosh PowerPoint</Application>
  <PresentationFormat>On-screen Show (4:3)</PresentationFormat>
  <Paragraphs>152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Clarity</vt:lpstr>
      <vt:lpstr>Fondamenti di Project Management  E PIANIFICAZIONE OPERAZIONALE  PER la Gestione DI PROGETTI DI RICERCA: FOCUS on Qualita’ e RISCHI DI PROGETTO</vt:lpstr>
      <vt:lpstr>Elements of Project Management and operational planning, Applied to SCIENTIFIC projects: focus on Quality and Project Risks MANAGEMENT</vt:lpstr>
      <vt:lpstr>Welcome !</vt:lpstr>
      <vt:lpstr>Timetable</vt:lpstr>
      <vt:lpstr>Timetable</vt:lpstr>
      <vt:lpstr>Timetable</vt:lpstr>
      <vt:lpstr>Timetable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di Project Management  E PIANIFICAZIONE OPERAZIONALE  PER la Gestione DI PROGETTI DI RICERCA</dc:title>
  <dc:creator>Luisella Lari</dc:creator>
  <cp:lastModifiedBy>ESS User</cp:lastModifiedBy>
  <cp:revision>179</cp:revision>
  <cp:lastPrinted>2013-06-05T00:20:20Z</cp:lastPrinted>
  <dcterms:created xsi:type="dcterms:W3CDTF">2013-03-24T19:55:28Z</dcterms:created>
  <dcterms:modified xsi:type="dcterms:W3CDTF">2014-08-25T08:42:20Z</dcterms:modified>
</cp:coreProperties>
</file>