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57" r:id="rId4"/>
    <p:sldId id="260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70" r:id="rId13"/>
    <p:sldId id="275" r:id="rId14"/>
    <p:sldId id="272" r:id="rId15"/>
    <p:sldId id="274" r:id="rId16"/>
    <p:sldId id="273" r:id="rId17"/>
    <p:sldId id="271" r:id="rId18"/>
    <p:sldId id="25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72F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02" autoAdjust="0"/>
    <p:restoredTop sz="95324" autoAdjust="0"/>
  </p:normalViewPr>
  <p:slideViewPr>
    <p:cSldViewPr snapToGrid="0" snapToObjects="1">
      <p:cViewPr>
        <p:scale>
          <a:sx n="140" d="100"/>
          <a:sy n="140" d="100"/>
        </p:scale>
        <p:origin x="-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05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di Formazione INFN inter-struttura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llari@cern.ch" TargetMode="Externa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3" y="1371600"/>
            <a:ext cx="9039047" cy="1927225"/>
          </a:xfrm>
        </p:spPr>
        <p:txBody>
          <a:bodyPr/>
          <a:lstStyle/>
          <a:p>
            <a:pPr algn="ctr"/>
            <a:r>
              <a:rPr lang="en-US" sz="3000" b="1" dirty="0" err="1" smtClean="0">
                <a:solidFill>
                  <a:schemeClr val="accent2"/>
                </a:solidFill>
              </a:rPr>
              <a:t>Fondamenti</a:t>
            </a:r>
            <a:r>
              <a:rPr lang="en-US" sz="3000" b="1" dirty="0" smtClean="0">
                <a:solidFill>
                  <a:schemeClr val="accent2"/>
                </a:solidFill>
              </a:rPr>
              <a:t> di Project Management  E PIANIFICAZIONE OPERAZIONALE </a:t>
            </a:r>
            <a:br>
              <a:rPr lang="en-US" sz="3000" b="1" dirty="0" smtClean="0">
                <a:solidFill>
                  <a:schemeClr val="accent2"/>
                </a:solidFill>
              </a:rPr>
            </a:br>
            <a:r>
              <a:rPr lang="en-US" sz="3000" b="1" dirty="0" smtClean="0">
                <a:solidFill>
                  <a:schemeClr val="accent2"/>
                </a:solidFill>
              </a:rPr>
              <a:t>PER la </a:t>
            </a:r>
            <a:r>
              <a:rPr lang="en-US" sz="3000" b="1" dirty="0" err="1" smtClean="0">
                <a:solidFill>
                  <a:schemeClr val="accent2"/>
                </a:solidFill>
              </a:rPr>
              <a:t>Gestione</a:t>
            </a:r>
            <a:r>
              <a:rPr lang="en-US" sz="3000" b="1" dirty="0" smtClean="0">
                <a:solidFill>
                  <a:schemeClr val="accent2"/>
                </a:solidFill>
              </a:rPr>
              <a:t> DI PROGETTI DI RICERCA</a:t>
            </a:r>
            <a:endParaRPr lang="en-US" sz="3000" b="1" dirty="0">
              <a:solidFill>
                <a:schemeClr val="accent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1697" y="3504646"/>
            <a:ext cx="7913430" cy="28036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it-IT" i="1" dirty="0" smtClean="0"/>
              <a:t>Luisella Lari</a:t>
            </a:r>
          </a:p>
          <a:p>
            <a:pPr algn="ctr"/>
            <a:r>
              <a:rPr lang="it-IT" dirty="0" smtClean="0">
                <a:solidFill>
                  <a:srgbClr val="3366FF"/>
                </a:solidFill>
                <a:hlinkClick r:id="rId2"/>
              </a:rPr>
              <a:t>llari@cern.ch</a:t>
            </a:r>
            <a:endParaRPr lang="it-IT" dirty="0" smtClean="0">
              <a:solidFill>
                <a:srgbClr val="3366FF"/>
              </a:solidFill>
            </a:endParaRPr>
          </a:p>
          <a:p>
            <a:pPr algn="ctr"/>
            <a:endParaRPr lang="it-IT" dirty="0" smtClean="0">
              <a:solidFill>
                <a:srgbClr val="3366FF"/>
              </a:solidFill>
            </a:endParaRPr>
          </a:p>
          <a:p>
            <a:pPr algn="ctr"/>
            <a:r>
              <a:rPr lang="en-US" i="1" dirty="0" err="1" smtClean="0"/>
              <a:t>Corso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 smtClean="0"/>
              <a:t> INFN inter-</a:t>
            </a:r>
            <a:r>
              <a:rPr lang="en-US" i="1" dirty="0" err="1" smtClean="0"/>
              <a:t>struttura</a:t>
            </a:r>
            <a:r>
              <a:rPr lang="en-US" i="1" dirty="0" smtClean="0"/>
              <a:t>: </a:t>
            </a:r>
          </a:p>
          <a:p>
            <a:pPr algn="ctr"/>
            <a:r>
              <a:rPr lang="en-US" i="1" dirty="0" err="1" smtClean="0"/>
              <a:t>Sezioni</a:t>
            </a:r>
            <a:r>
              <a:rPr lang="en-US" i="1" dirty="0" smtClean="0"/>
              <a:t> di Bologna, Ferrara, LNGS, Perugia e Pisa.</a:t>
            </a:r>
            <a:endParaRPr lang="it-IT" i="1" dirty="0" smtClean="0"/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6-7 </a:t>
            </a:r>
            <a:r>
              <a:rPr lang="it-IT" dirty="0" err="1" smtClean="0"/>
              <a:t>June</a:t>
            </a:r>
            <a:r>
              <a:rPr lang="it-IT" dirty="0" smtClean="0"/>
              <a:t> 2013 - </a:t>
            </a:r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835" y="0"/>
            <a:ext cx="1789597" cy="142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42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Management Plan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882044"/>
            <a:ext cx="8229600" cy="494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The Cost Baseline is included in the </a:t>
            </a:r>
            <a:r>
              <a:rPr lang="en-US" sz="2000" dirty="0" smtClean="0">
                <a:solidFill>
                  <a:srgbClr val="C0504D"/>
                </a:solidFill>
              </a:rPr>
              <a:t>Project Management Plan 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15" y="2623007"/>
            <a:ext cx="4654475" cy="355463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0" name="Left Arrow 9"/>
          <p:cNvSpPr/>
          <p:nvPr/>
        </p:nvSpPr>
        <p:spPr>
          <a:xfrm>
            <a:off x="5892799" y="3610428"/>
            <a:ext cx="2721429" cy="180521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See Lecture 2</a:t>
            </a:r>
          </a:p>
          <a:p>
            <a:pPr algn="ctr"/>
            <a:r>
              <a:rPr lang="en-US" dirty="0" smtClean="0"/>
              <a:t>(slide 27)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195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Finalizing the Schedule (1/2)</a:t>
            </a:r>
            <a:endParaRPr lang="en-US" i="1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chemeClr val="accent4"/>
                </a:solidFill>
              </a:rPr>
              <a:t>Up to now</a:t>
            </a:r>
            <a:endParaRPr lang="en-US" sz="2500" dirty="0">
              <a:solidFill>
                <a:schemeClr val="accent4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endParaRPr lang="en-US" sz="2000" dirty="0" smtClean="0"/>
          </a:p>
          <a:p>
            <a:pPr algn="ctr"/>
            <a:endParaRPr lang="en-US" sz="2000" dirty="0"/>
          </a:p>
          <a:p>
            <a:pPr algn="ctr"/>
            <a:endParaRPr lang="en-US" sz="2000" dirty="0" smtClean="0"/>
          </a:p>
          <a:p>
            <a:pPr algn="ctr"/>
            <a:endParaRPr lang="en-US" sz="2000" dirty="0"/>
          </a:p>
          <a:p>
            <a:pPr algn="ctr"/>
            <a:endParaRPr lang="en-US" sz="2000" dirty="0" smtClean="0"/>
          </a:p>
          <a:p>
            <a:pPr algn="ctr"/>
            <a:endParaRPr lang="en-US" sz="2000" dirty="0"/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Activity</a:t>
            </a:r>
            <a:r>
              <a:rPr lang="en-US" sz="2000" dirty="0" smtClean="0"/>
              <a:t> of the projects </a:t>
            </a:r>
            <a:r>
              <a:rPr lang="en-US" sz="2000" dirty="0" smtClean="0">
                <a:solidFill>
                  <a:srgbClr val="C0504D"/>
                </a:solidFill>
              </a:rPr>
              <a:t>defined </a:t>
            </a:r>
            <a:r>
              <a:rPr lang="en-US" sz="2000" dirty="0" smtClean="0"/>
              <a:t>and developed a schedule that meets the </a:t>
            </a:r>
            <a:r>
              <a:rPr lang="en-US" sz="2000" dirty="0" smtClean="0">
                <a:solidFill>
                  <a:srgbClr val="C0504D"/>
                </a:solidFill>
              </a:rPr>
              <a:t>expected end date </a:t>
            </a:r>
            <a:r>
              <a:rPr lang="en-US" sz="2000" dirty="0" smtClean="0"/>
              <a:t>of the project and </a:t>
            </a:r>
            <a:r>
              <a:rPr lang="en-US" sz="2000" dirty="0" smtClean="0">
                <a:solidFill>
                  <a:srgbClr val="C0504D"/>
                </a:solidFill>
              </a:rPr>
              <a:t>on-budget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8064A2"/>
                </a:solidFill>
              </a:rPr>
              <a:t>Considering availability</a:t>
            </a:r>
            <a:endParaRPr lang="en-US" sz="2500" dirty="0">
              <a:solidFill>
                <a:srgbClr val="8064A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Do you can accomplished this schedule with the resource available?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333" y="2783114"/>
            <a:ext cx="2373809" cy="17779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905" y="2783114"/>
            <a:ext cx="2631107" cy="170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09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Finalizing the Schedule (2/2)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Resource Leveling </a:t>
            </a:r>
            <a:r>
              <a:rPr lang="en-US" sz="2200" dirty="0" smtClean="0">
                <a:solidFill>
                  <a:schemeClr val="accent1"/>
                </a:solidFill>
              </a:rPr>
              <a:t>is a schedule network analysis technique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144" y="2413000"/>
            <a:ext cx="1560285" cy="1170214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4118429" y="2508414"/>
            <a:ext cx="2512786" cy="866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Starting Point is the </a:t>
            </a: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endParaRPr lang="en-US" sz="2200" dirty="0">
              <a:solidFill>
                <a:schemeClr val="accent2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3374572"/>
            <a:ext cx="8229599" cy="28688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i="1" dirty="0" smtClean="0"/>
              <a:t> </a:t>
            </a:r>
            <a:endParaRPr lang="en-US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C0504D"/>
                </a:solidFill>
              </a:rPr>
              <a:t>Check </a:t>
            </a:r>
            <a:r>
              <a:rPr lang="en-US" sz="1800" dirty="0" smtClean="0"/>
              <a:t>if the same resource is allocated at different activity at the same time.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/>
              <a:t>If it is the case 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C0504D"/>
                </a:solidFill>
              </a:rPr>
              <a:t>Do Not touch the Critical Path </a:t>
            </a:r>
            <a:r>
              <a:rPr lang="en-US" sz="1800" dirty="0" smtClean="0"/>
              <a:t>but Play with the </a:t>
            </a:r>
            <a:r>
              <a:rPr lang="en-US" sz="1800" dirty="0" smtClean="0">
                <a:solidFill>
                  <a:srgbClr val="C0504D"/>
                </a:solidFill>
              </a:rPr>
              <a:t>Float </a:t>
            </a:r>
            <a:r>
              <a:rPr lang="en-US" sz="1800" dirty="0" smtClean="0"/>
              <a:t>range available (i.e. use the window early </a:t>
            </a:r>
            <a:r>
              <a:rPr lang="en-US" sz="1800" dirty="0"/>
              <a:t>start time </a:t>
            </a:r>
            <a:r>
              <a:rPr lang="en-US" sz="1800" dirty="0" smtClean="0"/>
              <a:t>ES – late </a:t>
            </a:r>
            <a:r>
              <a:rPr lang="en-US" sz="1800" dirty="0"/>
              <a:t>start time </a:t>
            </a:r>
            <a:r>
              <a:rPr lang="en-US" sz="1800" dirty="0" smtClean="0"/>
              <a:t>LF) to redistribute the resources</a:t>
            </a:r>
            <a:r>
              <a:rPr lang="en-US" sz="1800" dirty="0" smtClean="0"/>
              <a:t>.</a:t>
            </a:r>
            <a:endParaRPr lang="en-US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/>
              <a:t>If you can not respect the end project date within the budget with the resource available 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1800" dirty="0" smtClean="0"/>
              <a:t> Re-plan </a:t>
            </a:r>
            <a:r>
              <a:rPr lang="en-US" sz="1800" dirty="0" smtClean="0">
                <a:sym typeface="Wingdings"/>
              </a:rPr>
              <a:t> </a:t>
            </a:r>
            <a:r>
              <a:rPr lang="en-US" sz="1800" dirty="0" smtClean="0">
                <a:solidFill>
                  <a:schemeClr val="accent2"/>
                </a:solidFill>
                <a:sym typeface="Wingdings"/>
              </a:rPr>
              <a:t>New Critical Path</a:t>
            </a:r>
            <a:r>
              <a:rPr lang="en-US" sz="1800" dirty="0" smtClean="0">
                <a:sym typeface="Wingdings"/>
              </a:rPr>
              <a:t>.</a:t>
            </a:r>
            <a:endParaRPr lang="en-US" sz="1800" dirty="0" smtClean="0"/>
          </a:p>
          <a:p>
            <a:pPr marL="0" indent="0">
              <a:buNone/>
            </a:pPr>
            <a:endParaRPr lang="en-US" sz="500" dirty="0" smtClean="0"/>
          </a:p>
          <a:p>
            <a:pPr marL="457200" indent="-457200">
              <a:buFont typeface="+mj-lt"/>
              <a:buAutoNum type="arabicPeriod"/>
            </a:pPr>
            <a:endParaRPr lang="en-US" sz="1800" dirty="0" smtClean="0"/>
          </a:p>
          <a:p>
            <a:pPr marL="457200" indent="-457200">
              <a:buFont typeface="+mj-lt"/>
              <a:buAutoNum type="arabicPeriod"/>
            </a:pPr>
            <a:endParaRPr lang="en-US" sz="5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26572" y="5841660"/>
            <a:ext cx="8264071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0000FF"/>
                </a:solidFill>
              </a:rPr>
              <a:t>If 30% of the resources are co-locate in time </a:t>
            </a:r>
            <a:r>
              <a:rPr lang="en-US" sz="2200" dirty="0" smtClean="0">
                <a:solidFill>
                  <a:srgbClr val="0000FF"/>
                </a:solidFill>
                <a:sym typeface="Wingdings"/>
              </a:rPr>
              <a:t> New Critical Path</a:t>
            </a:r>
            <a:endParaRPr lang="en-US" sz="2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624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1" y="1175374"/>
            <a:ext cx="3341914" cy="2784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Procurement plan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53857" y="1524000"/>
            <a:ext cx="4132943" cy="2436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300" dirty="0" smtClean="0">
                <a:solidFill>
                  <a:schemeClr val="accent2"/>
                </a:solidFill>
              </a:rPr>
              <a:t>Procurement plan </a:t>
            </a:r>
            <a:r>
              <a:rPr lang="en-US" sz="2300" dirty="0" smtClean="0"/>
              <a:t>include all the process necessary to purchase or acquire products, services, or results from </a:t>
            </a:r>
            <a:r>
              <a:rPr lang="en-US" sz="2300" dirty="0" smtClean="0">
                <a:solidFill>
                  <a:schemeClr val="accent2"/>
                </a:solidFill>
              </a:rPr>
              <a:t>outside the project team.</a:t>
            </a:r>
            <a:endParaRPr lang="en-US" sz="2300" dirty="0">
              <a:solidFill>
                <a:schemeClr val="accent2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68157" y="4878926"/>
            <a:ext cx="3472542" cy="9695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The Procurement Plan is included in the Project Management Plan.</a:t>
            </a:r>
            <a:endParaRPr lang="en-US" sz="2000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71" y="4007006"/>
            <a:ext cx="3296557" cy="2517590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4617357" y="5987143"/>
            <a:ext cx="3429000" cy="0"/>
          </a:xfrm>
          <a:prstGeom prst="straightConnector1">
            <a:avLst/>
          </a:prstGeom>
          <a:ln w="57150" cmpd="sng"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1791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Risk analysis (1/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52999" y="2412999"/>
            <a:ext cx="2930071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dirty="0" smtClean="0">
                <a:solidFill>
                  <a:schemeClr val="accent2"/>
                </a:solidFill>
              </a:rPr>
              <a:t>Project Risk </a:t>
            </a:r>
            <a:r>
              <a:rPr lang="en-US" sz="3000" dirty="0" smtClean="0"/>
              <a:t>is always </a:t>
            </a:r>
          </a:p>
          <a:p>
            <a:pPr marL="0" indent="0" algn="ctr">
              <a:buNone/>
            </a:pPr>
            <a:r>
              <a:rPr lang="en-US" sz="3000" dirty="0" smtClean="0"/>
              <a:t>in the future.</a:t>
            </a:r>
          </a:p>
          <a:p>
            <a:pPr marL="0" indent="0" algn="ctr">
              <a:buNone/>
            </a:pPr>
            <a:endParaRPr lang="en-US" sz="30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10177"/>
            <a:ext cx="4033762" cy="3025322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034144" y="4921391"/>
            <a:ext cx="7111999" cy="1319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Technical, Programmatic or External Risks </a:t>
            </a:r>
            <a:r>
              <a:rPr lang="en-US" sz="2200" dirty="0" smtClean="0">
                <a:solidFill>
                  <a:schemeClr val="accent1"/>
                </a:solidFill>
              </a:rPr>
              <a:t>are uncertain events or conditions that, if they occur, have effects on at least one project objective                      (i.e. scope, schedule, cost, quality, ..) 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56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Risk analysis (</a:t>
            </a:r>
            <a:r>
              <a:rPr lang="en-US" i="1" dirty="0"/>
              <a:t>2</a:t>
            </a:r>
            <a:r>
              <a:rPr lang="en-US" i="1" dirty="0" smtClean="0"/>
              <a:t>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Know Risks </a:t>
            </a:r>
            <a:r>
              <a:rPr lang="en-US" sz="2200" dirty="0" smtClean="0">
                <a:solidFill>
                  <a:schemeClr val="accent1"/>
                </a:solidFill>
              </a:rPr>
              <a:t>are those that have been identify and analyzed.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2541814"/>
            <a:ext cx="7480300" cy="34798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3571" y="2166539"/>
            <a:ext cx="8454573" cy="401723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Risks Matrix</a:t>
            </a:r>
            <a:endParaRPr 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54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514" y="754742"/>
            <a:ext cx="3937000" cy="346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Risk analysis/plan (3/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6" y="2011277"/>
            <a:ext cx="407307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Risk analysis </a:t>
            </a:r>
            <a:r>
              <a:rPr lang="en-US" sz="2200" dirty="0" smtClean="0"/>
              <a:t>allows to Plan intervention/mitigation action   </a:t>
            </a:r>
            <a:endParaRPr lang="en-US" sz="2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370615" y="3679247"/>
            <a:ext cx="4073070" cy="188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0000FF"/>
                </a:solidFill>
              </a:rPr>
              <a:t>How project risk management  will be structured and performed on the project is a part of the Project Management Plan.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14" y="3786412"/>
            <a:ext cx="3296557" cy="2517590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4617357" y="5451929"/>
            <a:ext cx="3429000" cy="0"/>
          </a:xfrm>
          <a:prstGeom prst="straightConnector1">
            <a:avLst/>
          </a:prstGeom>
          <a:ln w="57150" cmpd="sng"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61971" y="6001376"/>
            <a:ext cx="498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</a:t>
            </a:r>
            <a:r>
              <a:rPr lang="en-US" sz="1400" dirty="0" smtClean="0">
                <a:solidFill>
                  <a:schemeClr val="accent1"/>
                </a:solidFill>
              </a:rPr>
              <a:t>H. </a:t>
            </a:r>
            <a:r>
              <a:rPr lang="en-US" sz="1400" dirty="0" err="1" smtClean="0">
                <a:solidFill>
                  <a:schemeClr val="accent1"/>
                </a:solidFill>
              </a:rPr>
              <a:t>Thamhain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Managing Risks in Complex 	Projects,</a:t>
            </a:r>
            <a:r>
              <a:rPr lang="en-US" sz="1400" i="1" dirty="0" smtClean="0">
                <a:solidFill>
                  <a:schemeClr val="accent1"/>
                </a:solidFill>
              </a:rPr>
              <a:t> </a:t>
            </a:r>
            <a:r>
              <a:rPr lang="en-US" sz="1400" dirty="0" smtClean="0">
                <a:solidFill>
                  <a:schemeClr val="accent1"/>
                </a:solidFill>
              </a:rPr>
              <a:t>Project </a:t>
            </a:r>
            <a:r>
              <a:rPr lang="en-US" sz="1400" dirty="0" smtClean="0">
                <a:solidFill>
                  <a:schemeClr val="accent1"/>
                </a:solidFill>
              </a:rPr>
              <a:t>Management Journal (2013)]</a:t>
            </a:r>
            <a:endParaRPr lang="en-US" sz="140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54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Example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215" y="1727588"/>
            <a:ext cx="7039428" cy="437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3501" y="420267"/>
            <a:ext cx="1330518" cy="133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78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solidFill>
                  <a:srgbClr val="F79646"/>
                </a:solidFill>
              </a:rPr>
              <a:t>Costing and Resource Planning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Cost Baseline</a:t>
            </a:r>
          </a:p>
          <a:p>
            <a:r>
              <a:rPr lang="en-US" i="1" dirty="0" smtClean="0"/>
              <a:t>Resource Leveling</a:t>
            </a:r>
          </a:p>
          <a:p>
            <a:r>
              <a:rPr lang="en-US" i="1" dirty="0" smtClean="0"/>
              <a:t>Work Plan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5</a:t>
            </a:r>
            <a:br>
              <a:rPr lang="en-US" dirty="0"/>
            </a:br>
            <a:r>
              <a:rPr lang="en-US" b="1" i="1" dirty="0" smtClean="0">
                <a:solidFill>
                  <a:srgbClr val="F79646"/>
                </a:solidFill>
              </a:rPr>
              <a:t>Costing and Resource Planning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endParaRPr lang="en-US" i="1" dirty="0"/>
          </a:p>
          <a:p>
            <a:r>
              <a:rPr lang="en-US" i="1" dirty="0" smtClean="0"/>
              <a:t>Cost and </a:t>
            </a:r>
            <a:r>
              <a:rPr lang="en-US" i="1" dirty="0"/>
              <a:t>R</a:t>
            </a:r>
            <a:r>
              <a:rPr lang="en-US" i="1" dirty="0" smtClean="0"/>
              <a:t>esource assignment</a:t>
            </a:r>
          </a:p>
          <a:p>
            <a:r>
              <a:rPr lang="en-US" i="1" dirty="0" smtClean="0"/>
              <a:t>Cost Baseline</a:t>
            </a:r>
          </a:p>
          <a:p>
            <a:r>
              <a:rPr lang="en-US" i="1" dirty="0" smtClean="0"/>
              <a:t>Finalizing the schedule</a:t>
            </a:r>
          </a:p>
          <a:p>
            <a:r>
              <a:rPr lang="en-US" i="1" dirty="0"/>
              <a:t>Procurement </a:t>
            </a:r>
            <a:r>
              <a:rPr lang="en-US" i="1" dirty="0" smtClean="0"/>
              <a:t>plan</a:t>
            </a:r>
          </a:p>
          <a:p>
            <a:r>
              <a:rPr lang="en-US" i="1" dirty="0" smtClean="0"/>
              <a:t>Risk analysis/plan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Research 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rgbClr val="4F81B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Execute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Rigorous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Execute</a:t>
                </a:r>
                <a:endParaRPr lang="en-US" dirty="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3565256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The cost of the project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238500" y="1609555"/>
            <a:ext cx="5234215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In Lecture 4 </a:t>
            </a:r>
            <a:r>
              <a:rPr lang="en-US" sz="2000" dirty="0" smtClean="0">
                <a:sym typeface="Wingdings"/>
              </a:rPr>
              <a:t></a:t>
            </a:r>
            <a:r>
              <a:rPr lang="en-US" sz="2000" dirty="0" smtClean="0"/>
              <a:t> the estimation of Activity </a:t>
            </a:r>
            <a:r>
              <a:rPr lang="en-US" sz="2000" dirty="0"/>
              <a:t>D</a:t>
            </a:r>
            <a:r>
              <a:rPr lang="en-US" sz="2000" dirty="0" smtClean="0"/>
              <a:t>uration and the method to estimate Activity Resource Requirements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524000"/>
            <a:ext cx="2443964" cy="18306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3933147"/>
            <a:ext cx="2957286" cy="1960721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4290786" y="4493015"/>
            <a:ext cx="3537858" cy="1110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…. establish the COST of the Project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5715000" y="2939143"/>
            <a:ext cx="707571" cy="1306286"/>
          </a:xfrm>
          <a:prstGeom prst="down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519" y="5190450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37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Cost Estimating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2085660"/>
            <a:ext cx="8229600" cy="4030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Main Methods to Estimating </a:t>
            </a:r>
            <a:r>
              <a:rPr lang="en-US" sz="1800" i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ctivity Cost</a:t>
            </a:r>
          </a:p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Similarity to other estimations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Historical Data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Expert advice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Parametric estimation</a:t>
            </a:r>
            <a:endParaRPr lang="en-US" sz="18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3-Points Technique</a:t>
            </a:r>
          </a:p>
          <a:p>
            <a:pPr marL="0" indent="0">
              <a:buNone/>
            </a:pPr>
            <a:endParaRPr lang="en-US" sz="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b="1" dirty="0" smtClean="0">
                <a:solidFill>
                  <a:schemeClr val="accent1"/>
                </a:solidFill>
              </a:rPr>
              <a:t>Bottom-up Technique</a:t>
            </a:r>
          </a:p>
          <a:p>
            <a:pPr marL="0" indent="0">
              <a:buNone/>
            </a:pPr>
            <a:endParaRPr lang="en-US" sz="500" dirty="0" smtClean="0">
              <a:solidFill>
                <a:schemeClr val="accent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b="1" dirty="0" smtClean="0">
                <a:solidFill>
                  <a:srgbClr val="72FF49"/>
                </a:solidFill>
              </a:rPr>
              <a:t>Cost of Quality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It is a challenging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in particular for Scientific Project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962" y="3461777"/>
            <a:ext cx="1879600" cy="1257300"/>
          </a:xfrm>
          <a:prstGeom prst="rect">
            <a:avLst/>
          </a:prstGeom>
          <a:ln w="57150" cmpd="sng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4" name="Group 23"/>
          <p:cNvGrpSpPr/>
          <p:nvPr/>
        </p:nvGrpSpPr>
        <p:grpSpPr>
          <a:xfrm>
            <a:off x="4272786" y="5274248"/>
            <a:ext cx="3759200" cy="1213756"/>
            <a:chOff x="3352800" y="5388429"/>
            <a:chExt cx="3759200" cy="12137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6392" y="5453862"/>
              <a:ext cx="1533071" cy="114832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52386" y="5453862"/>
              <a:ext cx="760669" cy="1034142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3352800" y="5388429"/>
              <a:ext cx="3759200" cy="1213756"/>
            </a:xfrm>
            <a:prstGeom prst="rect">
              <a:avLst/>
            </a:prstGeom>
            <a:noFill/>
            <a:ln w="57150" cmpd="sng">
              <a:solidFill>
                <a:srgbClr val="72FF4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 flipV="1">
            <a:off x="3624942" y="4172857"/>
            <a:ext cx="1128487" cy="76847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788556" y="5487547"/>
            <a:ext cx="1320801" cy="463310"/>
          </a:xfrm>
          <a:prstGeom prst="straightConnector1">
            <a:avLst/>
          </a:prstGeom>
          <a:ln w="57150" cmpd="sng">
            <a:solidFill>
              <a:srgbClr val="72FF4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91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Cost Estimating (2/2)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26643" y="2162912"/>
            <a:ext cx="3410858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Rolling up all the costs at activity level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214" y="2046514"/>
            <a:ext cx="3175000" cy="1676400"/>
          </a:xfrm>
          <a:prstGeom prst="rect">
            <a:avLst/>
          </a:prstGeom>
        </p:spPr>
      </p:pic>
      <p:sp>
        <p:nvSpPr>
          <p:cNvPr id="16" name="Down Arrow 15"/>
          <p:cNvSpPr/>
          <p:nvPr/>
        </p:nvSpPr>
        <p:spPr>
          <a:xfrm>
            <a:off x="4091214" y="3474358"/>
            <a:ext cx="707571" cy="1306286"/>
          </a:xfrm>
          <a:prstGeom prst="down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647370" y="4936954"/>
            <a:ext cx="5896429" cy="1367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dirty="0" smtClean="0">
                <a:solidFill>
                  <a:schemeClr val="accent2"/>
                </a:solidFill>
              </a:rPr>
              <a:t>The whole estimated Project Cost</a:t>
            </a:r>
            <a:endParaRPr lang="en-US" sz="2500" dirty="0">
              <a:solidFill>
                <a:schemeClr val="accent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471" y="5393872"/>
            <a:ext cx="9525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92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Determine Budget (1/5)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Determine Budget is the process of aggregating the estimated costs to establish a </a:t>
            </a:r>
            <a:r>
              <a:rPr lang="en-US" sz="2200" dirty="0" smtClean="0">
                <a:solidFill>
                  <a:srgbClr val="C0504D"/>
                </a:solidFill>
              </a:rPr>
              <a:t>Cost Baseline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2561771"/>
            <a:ext cx="3810000" cy="37846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753429" y="3881182"/>
            <a:ext cx="4034970" cy="1470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</a:t>
            </a:r>
            <a:r>
              <a:rPr lang="en-US" sz="2200" dirty="0" smtClean="0">
                <a:solidFill>
                  <a:srgbClr val="C0504D"/>
                </a:solidFill>
              </a:rPr>
              <a:t>Cost Baseline </a:t>
            </a:r>
            <a:r>
              <a:rPr lang="en-US" sz="2200" dirty="0" smtClean="0">
                <a:solidFill>
                  <a:schemeClr val="accent1"/>
                </a:solidFill>
              </a:rPr>
              <a:t>includes all the </a:t>
            </a:r>
            <a:r>
              <a:rPr lang="en-US" sz="2200" dirty="0" smtClean="0">
                <a:solidFill>
                  <a:srgbClr val="C0504D"/>
                </a:solidFill>
              </a:rPr>
              <a:t>authorized budgets</a:t>
            </a:r>
            <a:r>
              <a:rPr lang="en-US" sz="2200" dirty="0" smtClean="0">
                <a:solidFill>
                  <a:schemeClr val="accent1"/>
                </a:solidFill>
              </a:rPr>
              <a:t>, but excludes management reserve  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16200000">
            <a:off x="1748972" y="5068167"/>
            <a:ext cx="1906813" cy="425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Month</a:t>
            </a:r>
            <a:endParaRPr lang="en-US" sz="2200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16200000">
            <a:off x="2688330" y="4621853"/>
            <a:ext cx="1906813" cy="425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Year </a:t>
            </a:r>
            <a:endParaRPr lang="en-US" sz="2200" b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16200000">
            <a:off x="880837" y="5544417"/>
            <a:ext cx="1534884" cy="425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Week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890595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11449</TotalTime>
  <Words>884</Words>
  <Application>Microsoft Macintosh PowerPoint</Application>
  <PresentationFormat>On-screen Show (4:3)</PresentationFormat>
  <Paragraphs>217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Clarity</vt:lpstr>
      <vt:lpstr>Fondamenti di Project Management  E PIANIFICAZIONE OPERAZIONALE  PER la Gestione DI PROGETTI DI RICERCA</vt:lpstr>
      <vt:lpstr>Lecture 5 Costing and Resource Planning</vt:lpstr>
      <vt:lpstr>Basic project life-cycle</vt:lpstr>
      <vt:lpstr>Basic Project Documentation (1/2)</vt:lpstr>
      <vt:lpstr>Basic Project Documentation (2/2)</vt:lpstr>
      <vt:lpstr>The cost of the project</vt:lpstr>
      <vt:lpstr>Cost Estimating (1/2)</vt:lpstr>
      <vt:lpstr>Cost Estimating (2/2)</vt:lpstr>
      <vt:lpstr>Determine Budget (1/5)</vt:lpstr>
      <vt:lpstr>Project Management Plan</vt:lpstr>
      <vt:lpstr>Finalizing the Schedule (1/2)</vt:lpstr>
      <vt:lpstr>Finalizing the Schedule (2/2)</vt:lpstr>
      <vt:lpstr>Procurement plan</vt:lpstr>
      <vt:lpstr>Risk analysis (1/3)</vt:lpstr>
      <vt:lpstr>Risk analysis (2/3)</vt:lpstr>
      <vt:lpstr>Risk analysis/plan (3/3)</vt:lpstr>
      <vt:lpstr>Example</vt:lpstr>
      <vt:lpstr>End – Lecture 5 Costing and Resource Planning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327</cp:revision>
  <cp:lastPrinted>2013-06-05T01:44:56Z</cp:lastPrinted>
  <dcterms:created xsi:type="dcterms:W3CDTF">2013-03-24T19:55:28Z</dcterms:created>
  <dcterms:modified xsi:type="dcterms:W3CDTF">2013-06-05T06:50:46Z</dcterms:modified>
</cp:coreProperties>
</file>