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79" r:id="rId3"/>
    <p:sldId id="281" r:id="rId4"/>
    <p:sldId id="262" r:id="rId5"/>
    <p:sldId id="263" r:id="rId6"/>
    <p:sldId id="290" r:id="rId7"/>
    <p:sldId id="264" r:id="rId8"/>
    <p:sldId id="265" r:id="rId9"/>
    <p:sldId id="289" r:id="rId10"/>
    <p:sldId id="267" r:id="rId11"/>
    <p:sldId id="285" r:id="rId12"/>
    <p:sldId id="432" r:id="rId13"/>
    <p:sldId id="280" r:id="rId14"/>
    <p:sldId id="259" r:id="rId15"/>
    <p:sldId id="271" r:id="rId16"/>
    <p:sldId id="274" r:id="rId17"/>
    <p:sldId id="268" r:id="rId18"/>
    <p:sldId id="433" r:id="rId19"/>
    <p:sldId id="270" r:id="rId20"/>
    <p:sldId id="282" r:id="rId21"/>
    <p:sldId id="273" r:id="rId22"/>
    <p:sldId id="276" r:id="rId23"/>
    <p:sldId id="275" r:id="rId24"/>
    <p:sldId id="277" r:id="rId25"/>
    <p:sldId id="278" r:id="rId26"/>
    <p:sldId id="284" r:id="rId27"/>
    <p:sldId id="288" r:id="rId28"/>
    <p:sldId id="291" r:id="rId29"/>
    <p:sldId id="430" r:id="rId30"/>
    <p:sldId id="431" r:id="rId31"/>
    <p:sldId id="261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E7E6E6"/>
    <a:srgbClr val="841F2E"/>
    <a:srgbClr val="000000"/>
    <a:srgbClr val="D0CECE"/>
    <a:srgbClr val="4471C4"/>
    <a:srgbClr val="F2F2F2"/>
    <a:srgbClr val="FF0000"/>
    <a:srgbClr val="471342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73"/>
    <p:restoredTop sz="86401"/>
  </p:normalViewPr>
  <p:slideViewPr>
    <p:cSldViewPr snapToGrid="0" snapToObjects="1">
      <p:cViewPr>
        <p:scale>
          <a:sx n="86" d="100"/>
          <a:sy n="86" d="100"/>
        </p:scale>
        <p:origin x="1696" y="10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A49E4-2086-4240-BC9D-BAD25B8F620C}" type="datetimeFigureOut">
              <a:rPr lang="it-IT" smtClean="0"/>
              <a:t>14/12/18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49D4C-C870-524C-B9A5-E75771E5D4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78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49D4C-C870-524C-B9A5-E75771E5D4BB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050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A9ECA-CFBD-A24C-A077-AD4C2A0F2A3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08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864E4-1368-0542-AB0F-F8DA8BC83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GB" noProof="0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CAD8B08-0CBF-924F-9536-F388C3F01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58E08-384C-1C48-B3B5-D631CF24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C84463-8598-E74B-B479-EEA7F1AF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6FBD7620-7F08-B34B-B3DC-4649851B1C1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82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43AEA-EB1C-6A4E-9688-40F88D647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1147"/>
          </a:xfrm>
        </p:spPr>
        <p:txBody>
          <a:bodyPr/>
          <a:lstStyle/>
          <a:p>
            <a:r>
              <a:rPr lang="en-GB" noProof="0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1F4429-64C0-784C-AE4B-24FB3C749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1148"/>
            <a:ext cx="10515600" cy="5275815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GB" noProof="0"/>
              <a:t>Modifica gli stili del testo dello schema</a:t>
            </a:r>
          </a:p>
          <a:p>
            <a:pPr lvl="1"/>
            <a:r>
              <a:rPr lang="en-GB" noProof="0"/>
              <a:t>Secondo livello</a:t>
            </a:r>
          </a:p>
          <a:p>
            <a:pPr lvl="2"/>
            <a:r>
              <a:rPr lang="en-GB" noProof="0"/>
              <a:t>Terzo livello</a:t>
            </a:r>
          </a:p>
          <a:p>
            <a:pPr lvl="3"/>
            <a:r>
              <a:rPr lang="en-GB" noProof="0"/>
              <a:t>Quarto livello</a:t>
            </a:r>
          </a:p>
          <a:p>
            <a:pPr lvl="4"/>
            <a:r>
              <a:rPr lang="en-GB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21765B-DE38-864E-BE7C-0ADC05BF7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DCE81A-DC03-4D4F-9B68-9A1840AB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Impact" panose="020B0806030902050204" pitchFamily="34" charset="0"/>
              </a:defRPr>
            </a:lvl1pPr>
          </a:lstStyle>
          <a:p>
            <a:fld id="{6FBD7620-7F08-B34B-B3DC-4649851B1C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63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D91E5-ED8E-A043-BF6B-5116C839C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E74066B-5636-1F4C-B63A-4FF4F1C1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5EDB5E-34A2-0A4C-862E-FDB3E241B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"/>
              <a:t>Paolo Valente – ICFA mini-workshop – 17th Dec. 2018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0B968E-8062-2A4E-B677-9EB2F4DED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6FBD7620-7F08-B34B-B3DC-4649851B1C1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68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C0D4A2-0DF3-B449-B65C-0BD98DC9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DA8A89B-1366-1C4B-B291-02E1E661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"/>
              <a:t>Paolo Valente – ICFA mini-workshop – 17th Dec. 2018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8A9693-315B-4649-8202-5A28D604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6FBD7620-7F08-B34B-B3DC-4649851B1C1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79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3795C49-8047-B04F-8D8D-1016A2C7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11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029607-33FD-4346-B617-77CDC14BF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01148"/>
            <a:ext cx="10515600" cy="527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Modifica gli stili del testo dello schema</a:t>
            </a:r>
          </a:p>
          <a:p>
            <a:pPr lvl="1"/>
            <a:r>
              <a:rPr lang="en-GB" noProof="0"/>
              <a:t>Secondo livello</a:t>
            </a:r>
          </a:p>
          <a:p>
            <a:pPr lvl="2"/>
            <a:r>
              <a:rPr lang="en-GB" noProof="0"/>
              <a:t>Terzo livello</a:t>
            </a:r>
          </a:p>
          <a:p>
            <a:pPr lvl="3"/>
            <a:r>
              <a:rPr lang="en-GB" noProof="0"/>
              <a:t>Quarto livello</a:t>
            </a:r>
          </a:p>
          <a:p>
            <a:pPr lvl="4"/>
            <a:r>
              <a:rPr lang="en-GB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F8ABE6-62C6-0043-AFC3-8CF343235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6028" y="6356350"/>
            <a:ext cx="67073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2060"/>
                </a:solidFill>
                <a:latin typeface="Garamond" panose="02020404030301010803" pitchFamily="18" charset="0"/>
                <a:ea typeface="Geneva" panose="020B0503030404040204" pitchFamily="34" charset="0"/>
              </a:defRPr>
            </a:lvl1pPr>
          </a:lstStyle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BC3DA1-41D3-894E-A585-084D37890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2060"/>
                </a:solidFill>
                <a:latin typeface="Impact" panose="020B0806030902050204" pitchFamily="34" charset="0"/>
                <a:ea typeface="Geneva" panose="020B0503030404040204" pitchFamily="34" charset="0"/>
              </a:defRPr>
            </a:lvl1pPr>
          </a:lstStyle>
          <a:p>
            <a:fld id="{6FBD7620-7F08-B34B-B3DC-4649851B1C11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76E18F-7FBE-7D4F-BDC3-9ECE0C253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773" b="8396"/>
          <a:stretch/>
        </p:blipFill>
        <p:spPr>
          <a:xfrm>
            <a:off x="105120" y="6228605"/>
            <a:ext cx="1122104" cy="6053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6E118AA-DAC5-314C-A455-F47ACE5DDF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6328" y="6236790"/>
            <a:ext cx="1538382" cy="5518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417B7E-42F5-7541-8976-8E8FCA842A7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9817" y="6326426"/>
            <a:ext cx="929979" cy="397689"/>
          </a:xfrm>
          <a:prstGeom prst="rect">
            <a:avLst/>
          </a:prstGeom>
          <a:noFill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2341FC-4595-444D-AA44-85AB4413C7C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5618" y="6404927"/>
            <a:ext cx="832233" cy="38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841F2E"/>
          </a:solidFill>
          <a:latin typeface="Geneva" panose="020B0503030404040204" pitchFamily="34" charset="0"/>
          <a:ea typeface="Geneva" panose="020B05030304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841F2E"/>
          </a:solidFill>
          <a:latin typeface="Geneva" panose="020B0503030404040204" pitchFamily="34" charset="0"/>
          <a:ea typeface="Geneva" panose="020B05030304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841F2E"/>
          </a:solidFill>
          <a:latin typeface="Geneva" panose="020B0503030404040204" pitchFamily="34" charset="0"/>
          <a:ea typeface="Geneva" panose="020B05030304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41F2E"/>
          </a:solidFill>
          <a:latin typeface="Geneva" panose="020B0503030404040204" pitchFamily="34" charset="0"/>
          <a:ea typeface="Geneva" panose="020B05030304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41F2E"/>
          </a:solidFill>
          <a:latin typeface="Geneva" panose="020B0503030404040204" pitchFamily="34" charset="0"/>
          <a:ea typeface="Geneva" panose="020B05030304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tiff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2.png"/><Relationship Id="rId4" Type="http://schemas.openxmlformats.org/officeDocument/2006/relationships/image" Target="../media/image5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73.png"/><Relationship Id="rId4" Type="http://schemas.openxmlformats.org/officeDocument/2006/relationships/image" Target="../media/image6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5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3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80.png"/><Relationship Id="rId7" Type="http://schemas.openxmlformats.org/officeDocument/2006/relationships/image" Target="../media/image4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61.png"/><Relationship Id="rId5" Type="http://schemas.openxmlformats.org/officeDocument/2006/relationships/image" Target="../media/image400.png"/><Relationship Id="rId10" Type="http://schemas.openxmlformats.org/officeDocument/2006/relationships/image" Target="../media/image450.png"/><Relationship Id="rId4" Type="http://schemas.openxmlformats.org/officeDocument/2006/relationships/image" Target="../media/image390.png"/><Relationship Id="rId9" Type="http://schemas.openxmlformats.org/officeDocument/2006/relationships/image" Target="../media/image3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87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60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6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tif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10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tif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1AC8F9E1-8016-7B4C-B66F-B27935529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4500"/>
            <a:ext cx="12192000" cy="635000"/>
          </a:xfrm>
        </p:spPr>
        <p:txBody>
          <a:bodyPr anchor="ctr">
            <a:norm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Garamond" panose="02020404030301010803" pitchFamily="18" charset="0"/>
              </a:rPr>
              <a:t>Paolo Valente – INFN Roma</a:t>
            </a:r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01FECC0F-9136-4E4B-80A6-C04D3D336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68178"/>
            <a:ext cx="12192000" cy="1322387"/>
          </a:xfrm>
        </p:spPr>
        <p:txBody>
          <a:bodyPr anchor="ctr">
            <a:noAutofit/>
          </a:bodyPr>
          <a:lstStyle/>
          <a:p>
            <a:r>
              <a:rPr lang="en-GB" sz="4000" dirty="0"/>
              <a:t>Positrons from DA</a:t>
            </a:r>
            <a:r>
              <a:rPr lang="el-GR" sz="4000" dirty="0"/>
              <a:t>Φ</a:t>
            </a:r>
            <a:r>
              <a:rPr lang="en-GB" sz="4000" dirty="0"/>
              <a:t>NE </a:t>
            </a:r>
            <a:br>
              <a:rPr lang="en-GB" sz="4000" dirty="0"/>
            </a:br>
            <a:r>
              <a:rPr lang="en-GB" sz="3200" dirty="0"/>
              <a:t>for dark sector experiments </a:t>
            </a:r>
            <a:endParaRPr lang="en-GB" sz="40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E678294-9C6C-5849-964F-7CB0CF3E99F6}"/>
              </a:ext>
            </a:extLst>
          </p:cNvPr>
          <p:cNvSpPr/>
          <p:nvPr/>
        </p:nvSpPr>
        <p:spPr>
          <a:xfrm>
            <a:off x="8413449" y="4770612"/>
            <a:ext cx="117852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  <a:latin typeface="Impact" panose="020B0806030902050204" pitchFamily="34" charset="0"/>
              </a:rPr>
              <a:t>and more</a:t>
            </a:r>
            <a:endParaRPr lang="it-IT" sz="20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E6ED133-7DC3-E345-B377-A4810E9A7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93" b="21620"/>
          <a:stretch/>
        </p:blipFill>
        <p:spPr>
          <a:xfrm>
            <a:off x="0" y="-4173"/>
            <a:ext cx="12192000" cy="38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50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23A0AA-DE9B-654C-BEBF-376B2CCE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PADME sensitivity (dark photon invisible decays)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F17B0-D499-EC49-94B5-E4EDB35D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4F08BB9-D88F-854A-AA05-A6914AF9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241D605-380D-B04B-9952-B433BF370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" y="1050916"/>
            <a:ext cx="5094379" cy="5033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63FED66-A8A2-8941-A1BE-40FB66AACE32}"/>
                  </a:ext>
                </a:extLst>
              </p:cNvPr>
              <p:cNvSpPr txBox="1"/>
              <p:nvPr/>
            </p:nvSpPr>
            <p:spPr>
              <a:xfrm>
                <a:off x="5138142" y="1050916"/>
                <a:ext cx="6707372" cy="2323713"/>
              </a:xfrm>
              <a:prstGeom prst="rect">
                <a:avLst/>
              </a:prstGeom>
              <a:solidFill>
                <a:srgbClr val="F2F2F2">
                  <a:alpha val="50196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PADME Run 1</a:t>
                </a:r>
              </a:p>
              <a:p>
                <a:pPr marL="342900" indent="-342900">
                  <a:spcAft>
                    <a:spcPts val="600"/>
                  </a:spcAft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800" dirty="0">
                    <a:latin typeface="Garamond" panose="02020404030301010803" pitchFamily="18" charset="0"/>
                  </a:rPr>
                  <a:t>5 months of data taking: Oct. ’18-Feb. ‘19</a:t>
                </a:r>
              </a:p>
              <a:p>
                <a:r>
                  <a:rPr lang="en-GB" sz="28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PADME Run 2 at BTF?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GB" sz="2800" dirty="0">
                    <a:latin typeface="Garamond" panose="02020404030301010803" pitchFamily="18" charset="0"/>
                  </a:rPr>
                  <a:t>Possible run after Siddharta-2 data taking in late 2019/2020?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63FED66-A8A2-8941-A1BE-40FB66AAC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142" y="1050916"/>
                <a:ext cx="6707372" cy="2323713"/>
              </a:xfrm>
              <a:prstGeom prst="rect">
                <a:avLst/>
              </a:prstGeom>
              <a:blipFill>
                <a:blip r:embed="rId3"/>
                <a:stretch>
                  <a:fillRect l="-1890" t="-2717" r="-567" b="-59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9800101E-85A5-1F47-BBDF-A5670D4CBEEF}"/>
                  </a:ext>
                </a:extLst>
              </p:cNvPr>
              <p:cNvSpPr txBox="1"/>
              <p:nvPr/>
            </p:nvSpPr>
            <p:spPr>
              <a:xfrm>
                <a:off x="5096251" y="3669402"/>
                <a:ext cx="6749263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Nota bene</a:t>
                </a:r>
                <a:r>
                  <a:rPr lang="en-GB" sz="28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:</a:t>
                </a:r>
              </a:p>
              <a:p>
                <a:r>
                  <a:rPr lang="en-GB" sz="2400" dirty="0">
                    <a:latin typeface="Garamond" panose="02020404030301010803" pitchFamily="18" charset="0"/>
                  </a:rPr>
                  <a:t>PADME requires long (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200 ns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10 ns) LINAC pulses at E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510 MeV, which is </a:t>
                </a:r>
                <a:r>
                  <a:rPr lang="en-GB" sz="2400" b="1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not compatible</a:t>
                </a:r>
                <a:r>
                  <a:rPr lang="en-GB" sz="2400" dirty="0">
                    <a:latin typeface="Garamond" panose="02020404030301010803" pitchFamily="18" charset="0"/>
                  </a:rPr>
                  <a:t> with </a:t>
                </a:r>
                <a:r>
                  <a:rPr lang="en-GB" sz="2400" b="1" dirty="0">
                    <a:latin typeface="Garamond" panose="02020404030301010803" pitchFamily="18" charset="0"/>
                  </a:rPr>
                  <a:t>continuous</a:t>
                </a:r>
                <a:r>
                  <a:rPr lang="en-GB" sz="2400" dirty="0">
                    <a:latin typeface="Garamond" panose="02020404030301010803" pitchFamily="18" charset="0"/>
                  </a:rPr>
                  <a:t> injections for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NE </a:t>
                </a:r>
                <a:r>
                  <a:rPr lang="en-GB" sz="2400" b="1" dirty="0">
                    <a:latin typeface="Garamond" panose="02020404030301010803" pitchFamily="18" charset="0"/>
                  </a:rPr>
                  <a:t>topping-up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9800101E-85A5-1F47-BBDF-A5670D4CB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251" y="3669402"/>
                <a:ext cx="6749263" cy="1631216"/>
              </a:xfrm>
              <a:prstGeom prst="rect">
                <a:avLst/>
              </a:prstGeom>
              <a:blipFill>
                <a:blip r:embed="rId4"/>
                <a:stretch>
                  <a:fillRect l="-1689" t="-3876" b="-7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44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079F33-E30E-0C4E-9F96-62F53F1B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More physics with PADME@BTF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142393F-16E8-2C40-A2A2-B2EBCD09B5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2759" y="901148"/>
                <a:ext cx="11393213" cy="5275815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§"/>
                </a:pPr>
                <a:r>
                  <a:rPr lang="en-GB" sz="2400" dirty="0">
                    <a:solidFill>
                      <a:schemeClr val="tx1"/>
                    </a:solidFill>
                  </a:rPr>
                  <a:t>Search for the proto-phobic X(17 MeV) boson advocated for explaining the </a:t>
                </a:r>
                <a:r>
                  <a:rPr lang="en-GB" sz="2400" b="1" baseline="30000" dirty="0">
                    <a:solidFill>
                      <a:srgbClr val="C00000"/>
                    </a:solidFill>
                  </a:rPr>
                  <a:t>8</a:t>
                </a:r>
                <a:r>
                  <a:rPr lang="en-GB" sz="2400" b="1" dirty="0">
                    <a:solidFill>
                      <a:srgbClr val="C00000"/>
                    </a:solidFill>
                  </a:rPr>
                  <a:t>Be anomaly</a:t>
                </a:r>
                <a:r>
                  <a:rPr lang="en-GB" sz="2400" dirty="0">
                    <a:solidFill>
                      <a:schemeClr val="tx1"/>
                    </a:solidFill>
                  </a:rPr>
                  <a:t>, i.e. the bump in the angular distribution of IPC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pairs (A. </a:t>
                </a:r>
                <a:r>
                  <a:rPr lang="en-GB" sz="2400" dirty="0" err="1">
                    <a:solidFill>
                      <a:schemeClr val="tx1"/>
                    </a:solidFill>
                  </a:rPr>
                  <a:t>Krasznahorkay</a:t>
                </a:r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:r>
                  <a:rPr lang="en-GB" sz="2400" i="1" dirty="0">
                    <a:solidFill>
                      <a:schemeClr val="tx1"/>
                    </a:solidFill>
                  </a:rPr>
                  <a:t>et al.</a:t>
                </a:r>
                <a:r>
                  <a:rPr lang="en-GB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2400" dirty="0">
                    <a:solidFill>
                      <a:schemeClr val="tx1"/>
                    </a:solidFill>
                  </a:rPr>
                  <a:t>Search for </a:t>
                </a:r>
                <a:r>
                  <a:rPr lang="en-GB" sz="2400" b="1" dirty="0">
                    <a:solidFill>
                      <a:srgbClr val="C00000"/>
                    </a:solidFill>
                  </a:rPr>
                  <a:t>axion-like particles </a:t>
                </a:r>
                <a:r>
                  <a:rPr lang="en-GB" sz="2400" dirty="0">
                    <a:solidFill>
                      <a:schemeClr val="tx1"/>
                    </a:solidFill>
                  </a:rPr>
                  <a:t>with the missing mass technique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2400" dirty="0">
                    <a:solidFill>
                      <a:schemeClr val="tx1"/>
                    </a:solidFill>
                  </a:rPr>
                  <a:t>Cross-sections measurements: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  <m:r>
                      <a:rPr lang="it-IT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142393F-16E8-2C40-A2A2-B2EBCD09B5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2759" y="901148"/>
                <a:ext cx="11393213" cy="5275815"/>
              </a:xfrm>
              <a:blipFill>
                <a:blip r:embed="rId2"/>
                <a:stretch>
                  <a:fillRect l="-780" t="-16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2C83B6-C1ED-7145-BFD4-E4510F88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B824CC-3C64-3241-AE39-FCD6B5F6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Immagine 5" descr="Immagine che contiene bottiglia, cibo, tavolo, interni&#10;&#10;&#10;&#10;Descrizione generata automaticamente">
            <a:extLst>
              <a:ext uri="{FF2B5EF4-FFF2-40B4-BE49-F238E27FC236}">
                <a16:creationId xmlns:a16="http://schemas.microsoft.com/office/drawing/2014/main" id="{CE83D666-77B2-D74C-ACC2-9DF331B71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44" y="2599698"/>
            <a:ext cx="3846805" cy="38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11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3A6B617-6DD9-9643-93E2-0C8B0640B503}"/>
              </a:ext>
            </a:extLst>
          </p:cNvPr>
          <p:cNvSpPr/>
          <p:nvPr/>
        </p:nvSpPr>
        <p:spPr>
          <a:xfrm>
            <a:off x="0" y="901148"/>
            <a:ext cx="12192000" cy="5253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C1FE35-5067-6A44-89A2-C1E2FFCF53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Resonant production at PADME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E3D25C-0B2B-9041-BCF5-94C7E760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12</a:t>
            </a:fld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97FABA0-3790-BA45-B55F-32C31869D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72" y="937440"/>
            <a:ext cx="3356943" cy="2281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9F406361-70B0-394F-ADCA-47EA94A084E1}"/>
                  </a:ext>
                </a:extLst>
              </p:cNvPr>
              <p:cNvSpPr/>
              <p:nvPr/>
            </p:nvSpPr>
            <p:spPr>
              <a:xfrm>
                <a:off x="3770605" y="901634"/>
                <a:ext cx="8421395" cy="2371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7800" indent="-177800">
                  <a:buFont typeface="Wingdings" charset="2"/>
                  <a:buChar char="§"/>
                </a:pPr>
                <a:r>
                  <a:rPr lang="en-GB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Exploit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accent2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knowledge of the mass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17 MeV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GB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  <a:latin typeface="Garamond" panose="02020404030301010803" pitchFamily="18" charset="0"/>
                  <a:cs typeface="Arial Narrow" panose="020B0604020202020204" pitchFamily="34" charset="0"/>
                </a:endParaRPr>
              </a:p>
              <a:p>
                <a:pPr marL="177800" indent="-177800"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Exploit the possibility of </a:t>
                </a:r>
                <a:r>
                  <a:rPr lang="en-GB" dirty="0">
                    <a:solidFill>
                      <a:schemeClr val="accent2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tuning the beam energy 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at BTF for sitting on the resonance: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GB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GB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chemeClr val="accent2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282.7 MeV</a:t>
                </a:r>
                <a:endParaRPr lang="en-GB" dirty="0">
                  <a:latin typeface="Garamond" panose="02020404030301010803" pitchFamily="18" charset="0"/>
                  <a:cs typeface="Arial Narrow" panose="020B0604020202020204" pitchFamily="34" charset="0"/>
                </a:endParaRPr>
              </a:p>
              <a:p>
                <a:pPr marL="177800" indent="-177800">
                  <a:buFont typeface="Wingdings" charset="2"/>
                  <a:buChar char="§"/>
                </a:pPr>
                <a:r>
                  <a:rPr lang="en-GB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Produced</a:t>
                </a:r>
                <a:r>
                  <a:rPr lang="en-GB" dirty="0">
                    <a:solidFill>
                      <a:schemeClr val="accent2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 on-shell </a:t>
                </a:r>
                <a:r>
                  <a:rPr lang="en-GB" dirty="0" err="1">
                    <a:latin typeface="Garamond" panose="02020404030301010803" pitchFamily="18" charset="0"/>
                    <a:cs typeface="Arial Narrow" panose="020B0604020202020204" pitchFamily="34" charset="0"/>
                  </a:rPr>
                  <a:t>throught</a:t>
                </a:r>
                <a:r>
                  <a:rPr lang="en-GB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 the direct annihilation diagram</a:t>
                </a:r>
              </a:p>
              <a:p>
                <a:pPr marL="635000" lvl="1" indent="-177800">
                  <a:buFont typeface="Wingdings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Parametric enhancement of </a:t>
                </a:r>
                <a:r>
                  <a:rPr lang="en-GB" sz="1600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cross section </a:t>
                </a:r>
                <a:r>
                  <a:rPr lang="en-GB" sz="1600" dirty="0" err="1">
                    <a:latin typeface="Garamond" panose="02020404030301010803" pitchFamily="18" charset="0"/>
                    <a:cs typeface="Arial Narrow" panose="020B0604020202020204" pitchFamily="34" charset="0"/>
                  </a:rPr>
                  <a:t>wrt</a:t>
                </a:r>
                <a:r>
                  <a:rPr lang="en-GB" sz="1600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600" i="1" dirty="0">
                  <a:latin typeface="Garamond" panose="02020404030301010803" pitchFamily="18" charset="0"/>
                  <a:cs typeface="Arial Narrow" panose="020B0604020202020204" pitchFamily="34" charset="0"/>
                </a:endParaRPr>
              </a:p>
              <a:p>
                <a:pPr marL="635000" lvl="1" indent="-177800"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Effect of </a:t>
                </a:r>
                <a:r>
                  <a:rPr lang="en-GB" sz="1600" dirty="0">
                    <a:solidFill>
                      <a:schemeClr val="accent2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threshold crossing </a:t>
                </a:r>
                <a:r>
                  <a:rPr lang="en-GB" sz="16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can provide solid evidence (if the boson does exist…)</a:t>
                </a:r>
              </a:p>
              <a:p>
                <a:pPr marL="177800" indent="-177800">
                  <a:buFont typeface="Wingdings" charset="2"/>
                  <a:buChar char="§"/>
                </a:pPr>
                <a:r>
                  <a:rPr lang="en-GB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The electro-magnetic shower background must be absorbed</a:t>
                </a:r>
              </a:p>
              <a:p>
                <a:pPr marL="635000" lvl="1" indent="-177800">
                  <a:buFont typeface="Wingdings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Narrow" panose="020B0604020202020204" pitchFamily="34" charset="0"/>
                  </a:rPr>
                  <a:t>Optimization of the target (thickness, material)</a:t>
                </a:r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9F406361-70B0-394F-ADCA-47EA94A08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605" y="901634"/>
                <a:ext cx="8421395" cy="2371227"/>
              </a:xfrm>
              <a:prstGeom prst="rect">
                <a:avLst/>
              </a:prstGeom>
              <a:blipFill>
                <a:blip r:embed="rId3"/>
                <a:stretch>
                  <a:fillRect l="-452" t="-1064" b="-15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C3BF3F04-61F2-FD4F-B943-E2BAA4877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06" y="4014591"/>
            <a:ext cx="2557176" cy="144079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47CC8DB-0291-0945-B155-62AD4A4E26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1"/>
          <a:stretch/>
        </p:blipFill>
        <p:spPr>
          <a:xfrm>
            <a:off x="5505388" y="3217404"/>
            <a:ext cx="4234515" cy="292747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9B30776-22A9-3347-9EFC-A1F46E59CDEB}"/>
              </a:ext>
            </a:extLst>
          </p:cNvPr>
          <p:cNvSpPr txBox="1"/>
          <p:nvPr/>
        </p:nvSpPr>
        <p:spPr>
          <a:xfrm>
            <a:off x="223993" y="3429447"/>
            <a:ext cx="3731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Garamond" panose="02020404030301010803" pitchFamily="18" charset="0"/>
                <a:cs typeface="Arial Narrow" panose="020B0604020202020204" pitchFamily="34" charset="0"/>
              </a:rPr>
              <a:t>E. Nardi et al. </a:t>
            </a:r>
            <a:r>
              <a:rPr lang="it-IT" sz="1400" dirty="0" err="1">
                <a:solidFill>
                  <a:srgbClr val="C00000"/>
                </a:solidFill>
                <a:latin typeface="Garamond" panose="02020404030301010803" pitchFamily="18" charset="0"/>
                <a:cs typeface="Arial Narrow" panose="020B0604020202020204" pitchFamily="34" charset="0"/>
              </a:rPr>
              <a:t>Phys.Rev</a:t>
            </a:r>
            <a:r>
              <a:rPr lang="it-IT" sz="1400" dirty="0">
                <a:solidFill>
                  <a:srgbClr val="C00000"/>
                </a:solidFill>
                <a:latin typeface="Garamond" panose="02020404030301010803" pitchFamily="18" charset="0"/>
                <a:cs typeface="Arial Narrow" panose="020B0604020202020204" pitchFamily="34" charset="0"/>
              </a:rPr>
              <a:t>. D97 (2018) no.9, 095004 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2F957629-33B0-FC41-B751-589C9CC3CFD7}"/>
                  </a:ext>
                </a:extLst>
              </p:cNvPr>
              <p:cNvSpPr txBox="1"/>
              <p:nvPr/>
            </p:nvSpPr>
            <p:spPr>
              <a:xfrm rot="16200000">
                <a:off x="-602075" y="1675724"/>
                <a:ext cx="171331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>
                    <a:latin typeface="Garamond" panose="02020404030301010803" pitchFamily="18" charset="0"/>
                    <a:cs typeface="Arial Narrow" panose="020B0604020202020204" pitchFamily="34" charset="0"/>
                  </a:rPr>
                  <a:t>Number</a:t>
                </a:r>
                <a:r>
                  <a:rPr lang="it-IT" sz="1200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12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𝑋</m:t>
                    </m:r>
                  </m:oMath>
                </a14:m>
                <a:endParaRPr lang="it-IT" sz="1200" dirty="0">
                  <a:latin typeface="Garamond" panose="02020404030301010803" pitchFamily="18" charset="0"/>
                  <a:cs typeface="Arial Narrow" panose="020B0604020202020204" pitchFamily="34" charset="0"/>
                </a:endParaRPr>
              </a:p>
              <a:p>
                <a:r>
                  <a:rPr lang="it-IT" sz="1200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10</a:t>
                </a:r>
                <a:r>
                  <a:rPr lang="it-IT" sz="1200" baseline="30000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18</a:t>
                </a:r>
                <a:r>
                  <a:rPr lang="it-IT" sz="1200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 </a:t>
                </a:r>
                <a:r>
                  <a:rPr lang="it-IT" sz="1200" dirty="0" err="1">
                    <a:latin typeface="Garamond" panose="02020404030301010803" pitchFamily="18" charset="0"/>
                    <a:cs typeface="Arial Narrow" panose="020B0604020202020204" pitchFamily="34" charset="0"/>
                  </a:rPr>
                  <a:t>positrons</a:t>
                </a:r>
                <a:r>
                  <a:rPr lang="it-IT" sz="1200" dirty="0">
                    <a:latin typeface="Garamond" panose="02020404030301010803" pitchFamily="18" charset="0"/>
                    <a:cs typeface="Arial Narrow" panose="020B0604020202020204" pitchFamily="34" charset="0"/>
                  </a:rPr>
                  <a:t> on target</a:t>
                </a:r>
              </a:p>
            </p:txBody>
          </p:sp>
        </mc:Choice>
        <mc:Fallback xmlns="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2F957629-33B0-FC41-B751-589C9CC3C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02075" y="1675724"/>
                <a:ext cx="1713315" cy="461665"/>
              </a:xfrm>
              <a:prstGeom prst="rect">
                <a:avLst/>
              </a:prstGeom>
              <a:blipFill>
                <a:blip r:embed="rId6"/>
                <a:stretch>
                  <a:fillRect r="-54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1">
            <a:extLst>
              <a:ext uri="{FF2B5EF4-FFF2-40B4-BE49-F238E27FC236}">
                <a16:creationId xmlns:a16="http://schemas.microsoft.com/office/drawing/2014/main" id="{9714BE44-05A0-6F44-9F48-761657FD07A8}"/>
              </a:ext>
            </a:extLst>
          </p:cNvPr>
          <p:cNvSpPr txBox="1"/>
          <p:nvPr/>
        </p:nvSpPr>
        <p:spPr>
          <a:xfrm>
            <a:off x="953769" y="2995862"/>
            <a:ext cx="24822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Garamond" panose="02020404030301010803" pitchFamily="18" charset="0"/>
                <a:cs typeface="Arial Narrow" panose="020B0604020202020204" pitchFamily="34" charset="0"/>
              </a:rPr>
              <a:t>Energy of </a:t>
            </a:r>
            <a:r>
              <a:rPr lang="it-IT" sz="1200" dirty="0" err="1">
                <a:latin typeface="Garamond" panose="02020404030301010803" pitchFamily="18" charset="0"/>
                <a:cs typeface="Arial Narrow" panose="020B0604020202020204" pitchFamily="34" charset="0"/>
              </a:rPr>
              <a:t>positron</a:t>
            </a:r>
            <a:r>
              <a:rPr lang="it-IT" sz="1200" dirty="0">
                <a:latin typeface="Garamond" panose="02020404030301010803" pitchFamily="18" charset="0"/>
                <a:cs typeface="Arial Narrow" panose="020B0604020202020204" pitchFamily="34" charset="0"/>
              </a:rPr>
              <a:t> </a:t>
            </a:r>
            <a:r>
              <a:rPr lang="it-IT" sz="1200" dirty="0" err="1">
                <a:latin typeface="Garamond" panose="02020404030301010803" pitchFamily="18" charset="0"/>
                <a:cs typeface="Arial Narrow" panose="020B0604020202020204" pitchFamily="34" charset="0"/>
              </a:rPr>
              <a:t>beam</a:t>
            </a:r>
            <a:r>
              <a:rPr lang="it-IT" sz="1200" dirty="0">
                <a:latin typeface="Garamond" panose="02020404030301010803" pitchFamily="18" charset="0"/>
                <a:cs typeface="Arial Narrow" panose="020B0604020202020204" pitchFamily="34" charset="0"/>
              </a:rPr>
              <a:t> (</a:t>
            </a:r>
            <a:r>
              <a:rPr lang="it-IT" sz="1200" dirty="0" err="1">
                <a:latin typeface="Garamond" panose="02020404030301010803" pitchFamily="18" charset="0"/>
                <a:cs typeface="Arial Narrow" panose="020B0604020202020204" pitchFamily="34" charset="0"/>
              </a:rPr>
              <a:t>MeV</a:t>
            </a:r>
            <a:r>
              <a:rPr lang="it-IT" sz="1200" dirty="0">
                <a:latin typeface="Garamond" panose="02020404030301010803" pitchFamily="18" charset="0"/>
                <a:cs typeface="Arial Narrow" panose="020B0604020202020204" pitchFamily="34" charset="0"/>
              </a:rPr>
              <a:t>)</a:t>
            </a:r>
            <a:endParaRPr lang="it-IT" sz="1200" i="1" dirty="0">
              <a:latin typeface="Garamond" panose="02020404030301010803" pitchFamily="18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64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263348-24F5-9942-A0D0-B2B68E05A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PADME@POSEYDON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CB7AEA-49D4-694F-8D17-6E97B4F9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FE4E06-EF10-2D49-A126-7F3347F4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1" name="Segnaposto contenuto 6">
            <a:extLst>
              <a:ext uri="{FF2B5EF4-FFF2-40B4-BE49-F238E27FC236}">
                <a16:creationId xmlns:a16="http://schemas.microsoft.com/office/drawing/2014/main" id="{4BBE8987-F738-F04A-92F4-5368250E2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2859881"/>
            <a:ext cx="1346200" cy="1358900"/>
          </a:xfrm>
        </p:spPr>
      </p:pic>
    </p:spTree>
    <p:extLst>
      <p:ext uri="{BB962C8B-B14F-4D97-AF65-F5344CB8AC3E}">
        <p14:creationId xmlns:p14="http://schemas.microsoft.com/office/powerpoint/2010/main" val="292792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2D2396-C6EE-6C49-ADD0-C4DBF602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560D113-FFAE-F14E-AD67-781BDD0FA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7913" t="-918" r="222" b="-13432"/>
          <a:stretch/>
        </p:blipFill>
        <p:spPr>
          <a:xfrm>
            <a:off x="5184625" y="1207011"/>
            <a:ext cx="6325980" cy="553640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ACD86AF-E075-7B41-998C-C5AFDC2FDE2F}"/>
              </a:ext>
            </a:extLst>
          </p:cNvPr>
          <p:cNvCxnSpPr/>
          <p:nvPr/>
        </p:nvCxnSpPr>
        <p:spPr>
          <a:xfrm flipV="1">
            <a:off x="6677769" y="5651140"/>
            <a:ext cx="0" cy="4638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BA65752-4F2A-A54D-AF53-67D49E8081C1}"/>
              </a:ext>
            </a:extLst>
          </p:cNvPr>
          <p:cNvCxnSpPr>
            <a:cxnSpLocks/>
          </p:cNvCxnSpPr>
          <p:nvPr/>
        </p:nvCxnSpPr>
        <p:spPr>
          <a:xfrm flipH="1" flipV="1">
            <a:off x="6438285" y="3740161"/>
            <a:ext cx="304799" cy="2981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07E0DA5-9620-8847-8D75-9DD9FAF49C07}"/>
              </a:ext>
            </a:extLst>
          </p:cNvPr>
          <p:cNvSpPr txBox="1"/>
          <p:nvPr/>
        </p:nvSpPr>
        <p:spPr>
          <a:xfrm>
            <a:off x="5248179" y="1744365"/>
            <a:ext cx="1930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377B3B"/>
                </a:solidFill>
                <a:latin typeface="Garamond" panose="02020404030301010803" pitchFamily="18" charset="0"/>
              </a:rPr>
              <a:t>2. Accumulator</a:t>
            </a:r>
          </a:p>
          <a:p>
            <a:r>
              <a:rPr lang="en-GB">
                <a:solidFill>
                  <a:srgbClr val="377B3B"/>
                </a:solidFill>
                <a:latin typeface="Garamond" panose="02020404030301010803" pitchFamily="18" charset="0"/>
              </a:rPr>
              <a:t>Single bunches stacked &amp; damped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8C9593D-EC8A-604B-839C-AEA4A022F798}"/>
              </a:ext>
            </a:extLst>
          </p:cNvPr>
          <p:cNvSpPr txBox="1"/>
          <p:nvPr/>
        </p:nvSpPr>
        <p:spPr>
          <a:xfrm>
            <a:off x="5730819" y="6083637"/>
            <a:ext cx="279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b="1">
                <a:solidFill>
                  <a:srgbClr val="377B3B"/>
                </a:solidFill>
                <a:latin typeface="Garamond" panose="02020404030301010803" pitchFamily="18" charset="0"/>
              </a:rPr>
              <a:t>High-current LINAC </a:t>
            </a:r>
          </a:p>
          <a:p>
            <a:r>
              <a:rPr lang="en-GB">
                <a:solidFill>
                  <a:srgbClr val="377B3B"/>
                </a:solidFill>
                <a:latin typeface="Garamond" panose="02020404030301010803" pitchFamily="18" charset="0"/>
              </a:rPr>
              <a:t>50 Hz, 10 ns macro-bunches</a:t>
            </a:r>
          </a:p>
        </p:txBody>
      </p:sp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6525ABCB-4754-E647-9187-3CA11632209A}"/>
              </a:ext>
            </a:extLst>
          </p:cNvPr>
          <p:cNvSpPr/>
          <p:nvPr/>
        </p:nvSpPr>
        <p:spPr>
          <a:xfrm>
            <a:off x="6730546" y="3763253"/>
            <a:ext cx="1069340" cy="902063"/>
          </a:xfrm>
          <a:custGeom>
            <a:avLst/>
            <a:gdLst>
              <a:gd name="connsiteX0" fmla="*/ 0 w 1005840"/>
              <a:gd name="connsiteY0" fmla="*/ 0 h 927463"/>
              <a:gd name="connsiteX1" fmla="*/ 274320 w 1005840"/>
              <a:gd name="connsiteY1" fmla="*/ 300446 h 927463"/>
              <a:gd name="connsiteX2" fmla="*/ 274320 w 1005840"/>
              <a:gd name="connsiteY2" fmla="*/ 809897 h 927463"/>
              <a:gd name="connsiteX3" fmla="*/ 391886 w 1005840"/>
              <a:gd name="connsiteY3" fmla="*/ 927463 h 927463"/>
              <a:gd name="connsiteX4" fmla="*/ 1005840 w 1005840"/>
              <a:gd name="connsiteY4" fmla="*/ 548640 h 927463"/>
              <a:gd name="connsiteX0" fmla="*/ 0 w 1056640"/>
              <a:gd name="connsiteY0" fmla="*/ 0 h 927463"/>
              <a:gd name="connsiteX1" fmla="*/ 274320 w 1056640"/>
              <a:gd name="connsiteY1" fmla="*/ 300446 h 927463"/>
              <a:gd name="connsiteX2" fmla="*/ 274320 w 1056640"/>
              <a:gd name="connsiteY2" fmla="*/ 809897 h 927463"/>
              <a:gd name="connsiteX3" fmla="*/ 391886 w 1056640"/>
              <a:gd name="connsiteY3" fmla="*/ 927463 h 927463"/>
              <a:gd name="connsiteX4" fmla="*/ 1056640 w 1056640"/>
              <a:gd name="connsiteY4" fmla="*/ 529590 h 927463"/>
              <a:gd name="connsiteX0" fmla="*/ 0 w 1069340"/>
              <a:gd name="connsiteY0" fmla="*/ 0 h 927463"/>
              <a:gd name="connsiteX1" fmla="*/ 274320 w 1069340"/>
              <a:gd name="connsiteY1" fmla="*/ 300446 h 927463"/>
              <a:gd name="connsiteX2" fmla="*/ 274320 w 1069340"/>
              <a:gd name="connsiteY2" fmla="*/ 809897 h 927463"/>
              <a:gd name="connsiteX3" fmla="*/ 391886 w 1069340"/>
              <a:gd name="connsiteY3" fmla="*/ 927463 h 927463"/>
              <a:gd name="connsiteX4" fmla="*/ 1069340 w 1069340"/>
              <a:gd name="connsiteY4" fmla="*/ 520065 h 927463"/>
              <a:gd name="connsiteX0" fmla="*/ 0 w 1069340"/>
              <a:gd name="connsiteY0" fmla="*/ 0 h 927463"/>
              <a:gd name="connsiteX1" fmla="*/ 274320 w 1069340"/>
              <a:gd name="connsiteY1" fmla="*/ 300446 h 927463"/>
              <a:gd name="connsiteX2" fmla="*/ 296545 w 1069340"/>
              <a:gd name="connsiteY2" fmla="*/ 908322 h 927463"/>
              <a:gd name="connsiteX3" fmla="*/ 391886 w 1069340"/>
              <a:gd name="connsiteY3" fmla="*/ 927463 h 927463"/>
              <a:gd name="connsiteX4" fmla="*/ 1069340 w 1069340"/>
              <a:gd name="connsiteY4" fmla="*/ 520065 h 927463"/>
              <a:gd name="connsiteX0" fmla="*/ 0 w 1069340"/>
              <a:gd name="connsiteY0" fmla="*/ 0 h 927463"/>
              <a:gd name="connsiteX1" fmla="*/ 274320 w 1069340"/>
              <a:gd name="connsiteY1" fmla="*/ 300446 h 927463"/>
              <a:gd name="connsiteX2" fmla="*/ 229054 w 1069340"/>
              <a:gd name="connsiteY2" fmla="*/ 830036 h 927463"/>
              <a:gd name="connsiteX3" fmla="*/ 296545 w 1069340"/>
              <a:gd name="connsiteY3" fmla="*/ 908322 h 927463"/>
              <a:gd name="connsiteX4" fmla="*/ 391886 w 1069340"/>
              <a:gd name="connsiteY4" fmla="*/ 927463 h 927463"/>
              <a:gd name="connsiteX5" fmla="*/ 1069340 w 1069340"/>
              <a:gd name="connsiteY5" fmla="*/ 520065 h 927463"/>
              <a:gd name="connsiteX0" fmla="*/ 0 w 1069340"/>
              <a:gd name="connsiteY0" fmla="*/ 0 h 927463"/>
              <a:gd name="connsiteX1" fmla="*/ 233045 w 1069340"/>
              <a:gd name="connsiteY1" fmla="*/ 294096 h 927463"/>
              <a:gd name="connsiteX2" fmla="*/ 229054 w 1069340"/>
              <a:gd name="connsiteY2" fmla="*/ 830036 h 927463"/>
              <a:gd name="connsiteX3" fmla="*/ 296545 w 1069340"/>
              <a:gd name="connsiteY3" fmla="*/ 908322 h 927463"/>
              <a:gd name="connsiteX4" fmla="*/ 391886 w 1069340"/>
              <a:gd name="connsiteY4" fmla="*/ 927463 h 927463"/>
              <a:gd name="connsiteX5" fmla="*/ 1069340 w 1069340"/>
              <a:gd name="connsiteY5" fmla="*/ 520065 h 927463"/>
              <a:gd name="connsiteX0" fmla="*/ 0 w 1069340"/>
              <a:gd name="connsiteY0" fmla="*/ 0 h 927463"/>
              <a:gd name="connsiteX1" fmla="*/ 233045 w 1069340"/>
              <a:gd name="connsiteY1" fmla="*/ 294096 h 927463"/>
              <a:gd name="connsiteX2" fmla="*/ 248104 w 1069340"/>
              <a:gd name="connsiteY2" fmla="*/ 833211 h 927463"/>
              <a:gd name="connsiteX3" fmla="*/ 296545 w 1069340"/>
              <a:gd name="connsiteY3" fmla="*/ 908322 h 927463"/>
              <a:gd name="connsiteX4" fmla="*/ 391886 w 1069340"/>
              <a:gd name="connsiteY4" fmla="*/ 927463 h 927463"/>
              <a:gd name="connsiteX5" fmla="*/ 1069340 w 1069340"/>
              <a:gd name="connsiteY5" fmla="*/ 520065 h 927463"/>
              <a:gd name="connsiteX0" fmla="*/ 0 w 1069340"/>
              <a:gd name="connsiteY0" fmla="*/ 0 h 927463"/>
              <a:gd name="connsiteX1" fmla="*/ 233045 w 1069340"/>
              <a:gd name="connsiteY1" fmla="*/ 294096 h 927463"/>
              <a:gd name="connsiteX2" fmla="*/ 248104 w 1069340"/>
              <a:gd name="connsiteY2" fmla="*/ 833211 h 927463"/>
              <a:gd name="connsiteX3" fmla="*/ 318770 w 1069340"/>
              <a:gd name="connsiteY3" fmla="*/ 895622 h 927463"/>
              <a:gd name="connsiteX4" fmla="*/ 391886 w 1069340"/>
              <a:gd name="connsiteY4" fmla="*/ 927463 h 927463"/>
              <a:gd name="connsiteX5" fmla="*/ 1069340 w 1069340"/>
              <a:gd name="connsiteY5" fmla="*/ 520065 h 927463"/>
              <a:gd name="connsiteX0" fmla="*/ 0 w 1069340"/>
              <a:gd name="connsiteY0" fmla="*/ 0 h 921113"/>
              <a:gd name="connsiteX1" fmla="*/ 233045 w 1069340"/>
              <a:gd name="connsiteY1" fmla="*/ 294096 h 921113"/>
              <a:gd name="connsiteX2" fmla="*/ 248104 w 1069340"/>
              <a:gd name="connsiteY2" fmla="*/ 833211 h 921113"/>
              <a:gd name="connsiteX3" fmla="*/ 318770 w 1069340"/>
              <a:gd name="connsiteY3" fmla="*/ 895622 h 921113"/>
              <a:gd name="connsiteX4" fmla="*/ 404586 w 1069340"/>
              <a:gd name="connsiteY4" fmla="*/ 921113 h 921113"/>
              <a:gd name="connsiteX5" fmla="*/ 1069340 w 1069340"/>
              <a:gd name="connsiteY5" fmla="*/ 520065 h 921113"/>
              <a:gd name="connsiteX0" fmla="*/ 0 w 1069340"/>
              <a:gd name="connsiteY0" fmla="*/ 0 h 902063"/>
              <a:gd name="connsiteX1" fmla="*/ 233045 w 1069340"/>
              <a:gd name="connsiteY1" fmla="*/ 294096 h 902063"/>
              <a:gd name="connsiteX2" fmla="*/ 248104 w 1069340"/>
              <a:gd name="connsiteY2" fmla="*/ 833211 h 902063"/>
              <a:gd name="connsiteX3" fmla="*/ 318770 w 1069340"/>
              <a:gd name="connsiteY3" fmla="*/ 895622 h 902063"/>
              <a:gd name="connsiteX4" fmla="*/ 398236 w 1069340"/>
              <a:gd name="connsiteY4" fmla="*/ 902063 h 902063"/>
              <a:gd name="connsiteX5" fmla="*/ 1069340 w 1069340"/>
              <a:gd name="connsiteY5" fmla="*/ 520065 h 902063"/>
              <a:gd name="connsiteX0" fmla="*/ 0 w 1069340"/>
              <a:gd name="connsiteY0" fmla="*/ 0 h 902063"/>
              <a:gd name="connsiteX1" fmla="*/ 233045 w 1069340"/>
              <a:gd name="connsiteY1" fmla="*/ 268696 h 902063"/>
              <a:gd name="connsiteX2" fmla="*/ 248104 w 1069340"/>
              <a:gd name="connsiteY2" fmla="*/ 833211 h 902063"/>
              <a:gd name="connsiteX3" fmla="*/ 318770 w 1069340"/>
              <a:gd name="connsiteY3" fmla="*/ 895622 h 902063"/>
              <a:gd name="connsiteX4" fmla="*/ 398236 w 1069340"/>
              <a:gd name="connsiteY4" fmla="*/ 902063 h 902063"/>
              <a:gd name="connsiteX5" fmla="*/ 1069340 w 1069340"/>
              <a:gd name="connsiteY5" fmla="*/ 520065 h 902063"/>
              <a:gd name="connsiteX0" fmla="*/ 0 w 1069340"/>
              <a:gd name="connsiteY0" fmla="*/ 0 h 902063"/>
              <a:gd name="connsiteX1" fmla="*/ 245745 w 1069340"/>
              <a:gd name="connsiteY1" fmla="*/ 275046 h 902063"/>
              <a:gd name="connsiteX2" fmla="*/ 248104 w 1069340"/>
              <a:gd name="connsiteY2" fmla="*/ 833211 h 902063"/>
              <a:gd name="connsiteX3" fmla="*/ 318770 w 1069340"/>
              <a:gd name="connsiteY3" fmla="*/ 895622 h 902063"/>
              <a:gd name="connsiteX4" fmla="*/ 398236 w 1069340"/>
              <a:gd name="connsiteY4" fmla="*/ 902063 h 902063"/>
              <a:gd name="connsiteX5" fmla="*/ 1069340 w 1069340"/>
              <a:gd name="connsiteY5" fmla="*/ 520065 h 90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340" h="902063">
                <a:moveTo>
                  <a:pt x="0" y="0"/>
                </a:moveTo>
                <a:lnTo>
                  <a:pt x="245745" y="275046"/>
                </a:lnTo>
                <a:cubicBezTo>
                  <a:pt x="250765" y="430409"/>
                  <a:pt x="243084" y="677848"/>
                  <a:pt x="248104" y="833211"/>
                </a:cubicBezTo>
                <a:lnTo>
                  <a:pt x="318770" y="895622"/>
                </a:lnTo>
                <a:lnTo>
                  <a:pt x="398236" y="902063"/>
                </a:lnTo>
                <a:lnTo>
                  <a:pt x="1069340" y="520065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 21">
            <a:extLst>
              <a:ext uri="{FF2B5EF4-FFF2-40B4-BE49-F238E27FC236}">
                <a16:creationId xmlns:a16="http://schemas.microsoft.com/office/drawing/2014/main" id="{8BF0F54A-8ACE-9C4D-8445-AD62B06CAD9A}"/>
              </a:ext>
            </a:extLst>
          </p:cNvPr>
          <p:cNvSpPr/>
          <p:nvPr/>
        </p:nvSpPr>
        <p:spPr>
          <a:xfrm>
            <a:off x="7903313" y="3591613"/>
            <a:ext cx="218854" cy="552598"/>
          </a:xfrm>
          <a:custGeom>
            <a:avLst/>
            <a:gdLst>
              <a:gd name="connsiteX0" fmla="*/ 0 w 180754"/>
              <a:gd name="connsiteY0" fmla="*/ 489098 h 489098"/>
              <a:gd name="connsiteX1" fmla="*/ 180754 w 180754"/>
              <a:gd name="connsiteY1" fmla="*/ 276447 h 489098"/>
              <a:gd name="connsiteX2" fmla="*/ 159489 w 180754"/>
              <a:gd name="connsiteY2" fmla="*/ 0 h 489098"/>
              <a:gd name="connsiteX0" fmla="*/ 0 w 180754"/>
              <a:gd name="connsiteY0" fmla="*/ 489098 h 489098"/>
              <a:gd name="connsiteX1" fmla="*/ 180754 w 180754"/>
              <a:gd name="connsiteY1" fmla="*/ 228822 h 489098"/>
              <a:gd name="connsiteX2" fmla="*/ 159489 w 180754"/>
              <a:gd name="connsiteY2" fmla="*/ 0 h 489098"/>
              <a:gd name="connsiteX0" fmla="*/ 0 w 180754"/>
              <a:gd name="connsiteY0" fmla="*/ 489098 h 489098"/>
              <a:gd name="connsiteX1" fmla="*/ 180754 w 180754"/>
              <a:gd name="connsiteY1" fmla="*/ 228822 h 489098"/>
              <a:gd name="connsiteX2" fmla="*/ 159489 w 180754"/>
              <a:gd name="connsiteY2" fmla="*/ 0 h 489098"/>
              <a:gd name="connsiteX0" fmla="*/ 0 w 222029"/>
              <a:gd name="connsiteY0" fmla="*/ 552598 h 552598"/>
              <a:gd name="connsiteX1" fmla="*/ 222029 w 222029"/>
              <a:gd name="connsiteY1" fmla="*/ 228822 h 552598"/>
              <a:gd name="connsiteX2" fmla="*/ 200764 w 222029"/>
              <a:gd name="connsiteY2" fmla="*/ 0 h 552598"/>
              <a:gd name="connsiteX0" fmla="*/ 48 w 222077"/>
              <a:gd name="connsiteY0" fmla="*/ 552598 h 552708"/>
              <a:gd name="connsiteX1" fmla="*/ 222077 w 222077"/>
              <a:gd name="connsiteY1" fmla="*/ 228822 h 552708"/>
              <a:gd name="connsiteX2" fmla="*/ 200812 w 222077"/>
              <a:gd name="connsiteY2" fmla="*/ 0 h 552708"/>
              <a:gd name="connsiteX0" fmla="*/ 35 w 222098"/>
              <a:gd name="connsiteY0" fmla="*/ 552598 h 552662"/>
              <a:gd name="connsiteX1" fmla="*/ 222064 w 222098"/>
              <a:gd name="connsiteY1" fmla="*/ 228822 h 552662"/>
              <a:gd name="connsiteX2" fmla="*/ 200799 w 222098"/>
              <a:gd name="connsiteY2" fmla="*/ 0 h 552662"/>
              <a:gd name="connsiteX0" fmla="*/ 35 w 222098"/>
              <a:gd name="connsiteY0" fmla="*/ 552598 h 552662"/>
              <a:gd name="connsiteX1" fmla="*/ 222064 w 222098"/>
              <a:gd name="connsiteY1" fmla="*/ 228822 h 552662"/>
              <a:gd name="connsiteX2" fmla="*/ 200799 w 222098"/>
              <a:gd name="connsiteY2" fmla="*/ 0 h 552662"/>
              <a:gd name="connsiteX0" fmla="*/ 0 w 222029"/>
              <a:gd name="connsiteY0" fmla="*/ 552598 h 552598"/>
              <a:gd name="connsiteX1" fmla="*/ 148487 w 222029"/>
              <a:gd name="connsiteY1" fmla="*/ 363501 h 552598"/>
              <a:gd name="connsiteX2" fmla="*/ 222029 w 222029"/>
              <a:gd name="connsiteY2" fmla="*/ 228822 h 552598"/>
              <a:gd name="connsiteX3" fmla="*/ 200764 w 222029"/>
              <a:gd name="connsiteY3" fmla="*/ 0 h 552598"/>
              <a:gd name="connsiteX0" fmla="*/ 0 w 222029"/>
              <a:gd name="connsiteY0" fmla="*/ 552598 h 552598"/>
              <a:gd name="connsiteX1" fmla="*/ 148487 w 222029"/>
              <a:gd name="connsiteY1" fmla="*/ 363501 h 552598"/>
              <a:gd name="connsiteX2" fmla="*/ 222029 w 222029"/>
              <a:gd name="connsiteY2" fmla="*/ 228822 h 552598"/>
              <a:gd name="connsiteX3" fmla="*/ 200764 w 222029"/>
              <a:gd name="connsiteY3" fmla="*/ 0 h 552598"/>
              <a:gd name="connsiteX0" fmla="*/ 0 w 222029"/>
              <a:gd name="connsiteY0" fmla="*/ 552598 h 552598"/>
              <a:gd name="connsiteX1" fmla="*/ 148487 w 222029"/>
              <a:gd name="connsiteY1" fmla="*/ 363501 h 552598"/>
              <a:gd name="connsiteX2" fmla="*/ 222029 w 222029"/>
              <a:gd name="connsiteY2" fmla="*/ 228822 h 552598"/>
              <a:gd name="connsiteX3" fmla="*/ 200764 w 222029"/>
              <a:gd name="connsiteY3" fmla="*/ 0 h 552598"/>
              <a:gd name="connsiteX0" fmla="*/ 0 w 218854"/>
              <a:gd name="connsiteY0" fmla="*/ 552598 h 552598"/>
              <a:gd name="connsiteX1" fmla="*/ 148487 w 218854"/>
              <a:gd name="connsiteY1" fmla="*/ 363501 h 552598"/>
              <a:gd name="connsiteX2" fmla="*/ 218854 w 218854"/>
              <a:gd name="connsiteY2" fmla="*/ 219297 h 552598"/>
              <a:gd name="connsiteX3" fmla="*/ 200764 w 218854"/>
              <a:gd name="connsiteY3" fmla="*/ 0 h 55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854" h="552598">
                <a:moveTo>
                  <a:pt x="0" y="552598"/>
                </a:moveTo>
                <a:cubicBezTo>
                  <a:pt x="22102" y="518965"/>
                  <a:pt x="159107" y="360314"/>
                  <a:pt x="148487" y="363501"/>
                </a:cubicBezTo>
                <a:cubicBezTo>
                  <a:pt x="156917" y="360338"/>
                  <a:pt x="207495" y="277764"/>
                  <a:pt x="218854" y="219297"/>
                </a:cubicBezTo>
                <a:cubicBezTo>
                  <a:pt x="218116" y="225573"/>
                  <a:pt x="207852" y="76274"/>
                  <a:pt x="200764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igura a mano libera 22">
            <a:extLst>
              <a:ext uri="{FF2B5EF4-FFF2-40B4-BE49-F238E27FC236}">
                <a16:creationId xmlns:a16="http://schemas.microsoft.com/office/drawing/2014/main" id="{DB177EE6-C1A2-8B4A-BAE7-DB0967FBF442}"/>
              </a:ext>
            </a:extLst>
          </p:cNvPr>
          <p:cNvSpPr/>
          <p:nvPr/>
        </p:nvSpPr>
        <p:spPr>
          <a:xfrm>
            <a:off x="8601068" y="3647138"/>
            <a:ext cx="1254132" cy="307975"/>
          </a:xfrm>
          <a:custGeom>
            <a:avLst/>
            <a:gdLst>
              <a:gd name="connsiteX0" fmla="*/ 0 w 1397000"/>
              <a:gd name="connsiteY0" fmla="*/ 209550 h 222250"/>
              <a:gd name="connsiteX1" fmla="*/ 1250950 w 1397000"/>
              <a:gd name="connsiteY1" fmla="*/ 222250 h 222250"/>
              <a:gd name="connsiteX2" fmla="*/ 1397000 w 1397000"/>
              <a:gd name="connsiteY2" fmla="*/ 0 h 222250"/>
              <a:gd name="connsiteX0" fmla="*/ 0 w 1397000"/>
              <a:gd name="connsiteY0" fmla="*/ 209550 h 209550"/>
              <a:gd name="connsiteX1" fmla="*/ 1313039 w 1397000"/>
              <a:gd name="connsiteY1" fmla="*/ 162983 h 209550"/>
              <a:gd name="connsiteX2" fmla="*/ 1397000 w 1397000"/>
              <a:gd name="connsiteY2" fmla="*/ 0 h 209550"/>
              <a:gd name="connsiteX0" fmla="*/ 0 w 1397000"/>
              <a:gd name="connsiteY0" fmla="*/ 209550 h 245201"/>
              <a:gd name="connsiteX1" fmla="*/ 1213838 w 1397000"/>
              <a:gd name="connsiteY1" fmla="*/ 242993 h 245201"/>
              <a:gd name="connsiteX2" fmla="*/ 1313039 w 1397000"/>
              <a:gd name="connsiteY2" fmla="*/ 162983 h 245201"/>
              <a:gd name="connsiteX3" fmla="*/ 1397000 w 1397000"/>
              <a:gd name="connsiteY3" fmla="*/ 0 h 245201"/>
              <a:gd name="connsiteX0" fmla="*/ 0 w 1397000"/>
              <a:gd name="connsiteY0" fmla="*/ 209550 h 242993"/>
              <a:gd name="connsiteX1" fmla="*/ 1213838 w 1397000"/>
              <a:gd name="connsiteY1" fmla="*/ 242993 h 242993"/>
              <a:gd name="connsiteX2" fmla="*/ 1313039 w 1397000"/>
              <a:gd name="connsiteY2" fmla="*/ 162983 h 242993"/>
              <a:gd name="connsiteX3" fmla="*/ 1397000 w 1397000"/>
              <a:gd name="connsiteY3" fmla="*/ 0 h 242993"/>
              <a:gd name="connsiteX0" fmla="*/ 3 w 1397003"/>
              <a:gd name="connsiteY0" fmla="*/ 209550 h 242993"/>
              <a:gd name="connsiteX1" fmla="*/ 1213841 w 1397003"/>
              <a:gd name="connsiteY1" fmla="*/ 242993 h 242993"/>
              <a:gd name="connsiteX2" fmla="*/ 1313042 w 1397003"/>
              <a:gd name="connsiteY2" fmla="*/ 162983 h 242993"/>
              <a:gd name="connsiteX3" fmla="*/ 1397003 w 1397003"/>
              <a:gd name="connsiteY3" fmla="*/ 0 h 242993"/>
              <a:gd name="connsiteX0" fmla="*/ 6 w 1198322"/>
              <a:gd name="connsiteY0" fmla="*/ 221403 h 242993"/>
              <a:gd name="connsiteX1" fmla="*/ 1015160 w 1198322"/>
              <a:gd name="connsiteY1" fmla="*/ 242993 h 242993"/>
              <a:gd name="connsiteX2" fmla="*/ 1114361 w 1198322"/>
              <a:gd name="connsiteY2" fmla="*/ 162983 h 242993"/>
              <a:gd name="connsiteX3" fmla="*/ 1198322 w 1198322"/>
              <a:gd name="connsiteY3" fmla="*/ 0 h 242993"/>
              <a:gd name="connsiteX0" fmla="*/ 6 w 1198322"/>
              <a:gd name="connsiteY0" fmla="*/ 221403 h 234103"/>
              <a:gd name="connsiteX1" fmla="*/ 999638 w 1198322"/>
              <a:gd name="connsiteY1" fmla="*/ 234103 h 234103"/>
              <a:gd name="connsiteX2" fmla="*/ 1114361 w 1198322"/>
              <a:gd name="connsiteY2" fmla="*/ 162983 h 234103"/>
              <a:gd name="connsiteX3" fmla="*/ 1198322 w 1198322"/>
              <a:gd name="connsiteY3" fmla="*/ 0 h 234103"/>
              <a:gd name="connsiteX0" fmla="*/ 6 w 1198322"/>
              <a:gd name="connsiteY0" fmla="*/ 221403 h 234103"/>
              <a:gd name="connsiteX1" fmla="*/ 999638 w 1198322"/>
              <a:gd name="connsiteY1" fmla="*/ 234103 h 234103"/>
              <a:gd name="connsiteX2" fmla="*/ 1111257 w 1198322"/>
              <a:gd name="connsiteY2" fmla="*/ 154093 h 234103"/>
              <a:gd name="connsiteX3" fmla="*/ 1198322 w 1198322"/>
              <a:gd name="connsiteY3" fmla="*/ 0 h 234103"/>
              <a:gd name="connsiteX0" fmla="*/ 6 w 1226262"/>
              <a:gd name="connsiteY0" fmla="*/ 271780 h 284480"/>
              <a:gd name="connsiteX1" fmla="*/ 999638 w 1226262"/>
              <a:gd name="connsiteY1" fmla="*/ 284480 h 284480"/>
              <a:gd name="connsiteX2" fmla="*/ 1111257 w 1226262"/>
              <a:gd name="connsiteY2" fmla="*/ 204470 h 284480"/>
              <a:gd name="connsiteX3" fmla="*/ 1226262 w 1226262"/>
              <a:gd name="connsiteY3" fmla="*/ 0 h 284480"/>
              <a:gd name="connsiteX0" fmla="*/ 6 w 1226262"/>
              <a:gd name="connsiteY0" fmla="*/ 271780 h 284480"/>
              <a:gd name="connsiteX1" fmla="*/ 999638 w 1226262"/>
              <a:gd name="connsiteY1" fmla="*/ 284480 h 284480"/>
              <a:gd name="connsiteX2" fmla="*/ 1101943 w 1226262"/>
              <a:gd name="connsiteY2" fmla="*/ 186690 h 284480"/>
              <a:gd name="connsiteX3" fmla="*/ 1226262 w 1226262"/>
              <a:gd name="connsiteY3" fmla="*/ 0 h 284480"/>
              <a:gd name="connsiteX0" fmla="*/ 6 w 1226262"/>
              <a:gd name="connsiteY0" fmla="*/ 271780 h 287443"/>
              <a:gd name="connsiteX1" fmla="*/ 965489 w 1226262"/>
              <a:gd name="connsiteY1" fmla="*/ 287443 h 287443"/>
              <a:gd name="connsiteX2" fmla="*/ 1101943 w 1226262"/>
              <a:gd name="connsiteY2" fmla="*/ 186690 h 287443"/>
              <a:gd name="connsiteX3" fmla="*/ 1226262 w 1226262"/>
              <a:gd name="connsiteY3" fmla="*/ 0 h 28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6262" h="287443">
                <a:moveTo>
                  <a:pt x="6" y="271780"/>
                </a:moveTo>
                <a:cubicBezTo>
                  <a:pt x="-2063" y="277001"/>
                  <a:pt x="560876" y="276295"/>
                  <a:pt x="965489" y="287443"/>
                </a:cubicBezTo>
                <a:lnTo>
                  <a:pt x="1101943" y="186690"/>
                </a:lnTo>
                <a:lnTo>
                  <a:pt x="1226262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C09DBED-8937-5E4E-9F9C-84611BD6DF01}"/>
              </a:ext>
            </a:extLst>
          </p:cNvPr>
          <p:cNvSpPr txBox="1"/>
          <p:nvPr/>
        </p:nvSpPr>
        <p:spPr>
          <a:xfrm>
            <a:off x="7128343" y="5006677"/>
            <a:ext cx="3115115" cy="646331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377B3B"/>
                </a:solidFill>
                <a:latin typeface="Garamond" panose="02020404030301010803" pitchFamily="18" charset="0"/>
              </a:rPr>
              <a:t>3. Transfer lines</a:t>
            </a:r>
          </a:p>
          <a:p>
            <a:r>
              <a:rPr lang="en-GB">
                <a:solidFill>
                  <a:srgbClr val="377B3B"/>
                </a:solidFill>
                <a:latin typeface="Garamond" panose="02020404030301010803" pitchFamily="18" charset="0"/>
              </a:rPr>
              <a:t>2 Hz injection in the main rings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367BFC2-A3E1-5148-A1F8-74A77C582434}"/>
              </a:ext>
            </a:extLst>
          </p:cNvPr>
          <p:cNvSpPr txBox="1"/>
          <p:nvPr/>
        </p:nvSpPr>
        <p:spPr>
          <a:xfrm>
            <a:off x="8120745" y="1964171"/>
            <a:ext cx="1904999" cy="646331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377B3B"/>
                </a:solidFill>
                <a:latin typeface="Garamond" panose="02020404030301010803" pitchFamily="18" charset="0"/>
              </a:rPr>
              <a:t>4. Main rings</a:t>
            </a:r>
          </a:p>
          <a:p>
            <a:r>
              <a:rPr lang="en-GB">
                <a:solidFill>
                  <a:srgbClr val="377B3B"/>
                </a:solidFill>
                <a:latin typeface="Garamond" panose="02020404030301010803" pitchFamily="18" charset="0"/>
              </a:rPr>
              <a:t>Single IR collisions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3C4FEEF-4B02-5545-A862-766FD3ECFB7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/>
              <a:t>DAΦNE collider in a nutshell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F02CFB-E9DD-0844-AC58-150DF00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t>14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Group 43">
                <a:extLst>
                  <a:ext uri="{FF2B5EF4-FFF2-40B4-BE49-F238E27FC236}">
                    <a16:creationId xmlns:a16="http://schemas.microsoft.com/office/drawing/2014/main" id="{A68FAB3F-2FDF-7E49-93C1-89DF0427B7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308507"/>
                  </p:ext>
                </p:extLst>
              </p:nvPr>
            </p:nvGraphicFramePr>
            <p:xfrm>
              <a:off x="415346" y="1113889"/>
              <a:ext cx="4353932" cy="4905799"/>
            </p:xfrm>
            <a:graphic>
              <a:graphicData uri="http://schemas.openxmlformats.org/drawingml/2006/table">
                <a:tbl>
                  <a:tblPr/>
                  <a:tblGrid>
                    <a:gridCol w="209210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618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05740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4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Parameter</a:t>
                          </a:r>
                          <a:endParaRPr kumimoji="0" lang="en-US" altLang="it-IT" sz="14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Value</a:t>
                          </a:r>
                          <a:endParaRPr kumimoji="0" lang="en-US" altLang="it-IT" sz="1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44971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LINAC RF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2857 MHz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7943624"/>
                      </a:ext>
                    </a:extLst>
                  </a:tr>
                  <a:tr h="144971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LINAC typical charge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247F6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 </a:t>
                          </a:r>
                          <a:r>
                            <a:rPr kumimoji="0" lang="en-GB" altLang="it-IT" sz="1200" b="0" i="0" u="none" strike="noStrike" cap="none" normalizeH="0" baseline="0" err="1">
                              <a:ln>
                                <a:noFill/>
                              </a:ln>
                              <a:solidFill>
                                <a:srgbClr val="0247F6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nC</a:t>
                          </a: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247F6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247F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247F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247F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247F6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)</a:t>
                          </a:r>
                          <a:r>
                            <a:rPr kumimoji="0" lang="it-IT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247F6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0.5 </a:t>
                          </a:r>
                          <a:r>
                            <a:rPr kumimoji="0" lang="en-GB" altLang="it-IT" sz="1200" b="0" i="0" u="none" strike="noStrike" cap="none" normalizeH="0" baseline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nC</a:t>
                          </a: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it-IT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)</a:t>
                          </a:r>
                          <a:endParaRPr kumimoji="0" lang="en-GB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1442051"/>
                      </a:ext>
                    </a:extLst>
                  </a:tr>
                  <a:tr h="144971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Energy per beam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510 MeV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6182440"/>
                      </a:ext>
                    </a:extLst>
                  </a:tr>
                  <a:tr h="137160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Machine length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97 m = 324 ns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7160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N. of colliding bunches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100-111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098336"/>
                      </a:ext>
                    </a:extLst>
                  </a:tr>
                  <a:tr h="261430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Betatron</a:t>
                          </a: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tune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3.12 (hor.) 1.14 (vert.)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5407680"/>
                      </a:ext>
                    </a:extLst>
                  </a:tr>
                  <a:tr h="168505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Emittance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1.0 (hor.) 0.01 (vert.) mm </a:t>
                          </a:r>
                          <a:r>
                            <a:rPr kumimoji="0" lang="en-GB" altLang="it-IT" sz="1200" b="0" i="0" u="none" strike="noStrike" cap="none" normalizeH="0" baseline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mrad</a:t>
                          </a:r>
                          <a:endParaRPr kumimoji="0" lang="en-GB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03467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Max. beam current (KLOE run)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247F6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2.5 A(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247F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247F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247F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247F6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)</a:t>
                          </a:r>
                          <a:r>
                            <a:rPr kumimoji="0" lang="it-IT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247F6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1.4 A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it-IT" altLang="it-IT" sz="12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)</a:t>
                          </a:r>
                          <a:endParaRPr kumimoji="0" lang="en-GB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4075518"/>
                      </a:ext>
                    </a:extLst>
                  </a:tr>
                  <a:tr h="32406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6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RF frequency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368.67 MHz (main rings)</a:t>
                          </a: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74 MHz (damping ring)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6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RF voltage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100-250 kV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6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Harmonic number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120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6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Bunch spacing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2.7 ns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48830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Max. Luminosity</a:t>
                          </a: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SIDDHARTA run</a:t>
                          </a: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KLOE run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GB" altLang="it-IT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4.5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  <a:sym typeface="Constantia" pitchFamily="18" charset="0"/>
                            </a:rPr>
                            <a:t> 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10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32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cm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-2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s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-1</a:t>
                          </a:r>
                          <a:endParaRPr kumimoji="0" lang="en-GB" altLang="it-IT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A60000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2.1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  <a:sym typeface="Constantia" pitchFamily="18" charset="0"/>
                            </a:rPr>
                            <a:t> 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10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32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cm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-2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s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-1</a:t>
                          </a:r>
                          <a:endParaRPr kumimoji="0" lang="en-US" altLang="it-IT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Group 43">
                <a:extLst>
                  <a:ext uri="{FF2B5EF4-FFF2-40B4-BE49-F238E27FC236}">
                    <a16:creationId xmlns:a16="http://schemas.microsoft.com/office/drawing/2014/main" id="{A68FAB3F-2FDF-7E49-93C1-89DF0427B7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308507"/>
                  </p:ext>
                </p:extLst>
              </p:nvPr>
            </p:nvGraphicFramePr>
            <p:xfrm>
              <a:off x="415346" y="1113889"/>
              <a:ext cx="4353932" cy="4905799"/>
            </p:xfrm>
            <a:graphic>
              <a:graphicData uri="http://schemas.openxmlformats.org/drawingml/2006/table">
                <a:tbl>
                  <a:tblPr/>
                  <a:tblGrid>
                    <a:gridCol w="209210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618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89941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4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Parameter</a:t>
                          </a:r>
                          <a:endParaRPr kumimoji="0" lang="en-US" altLang="it-IT" sz="14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Value</a:t>
                          </a:r>
                          <a:endParaRPr kumimoji="0" lang="en-US" altLang="it-IT" sz="1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4847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LINAC RF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2857 MHz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7943624"/>
                      </a:ext>
                    </a:extLst>
                  </a:tr>
                  <a:tr h="24847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LINAC typical charge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95531" t="-215000" b="-16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1442051"/>
                      </a:ext>
                    </a:extLst>
                  </a:tr>
                  <a:tr h="24847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Energy per beam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510 MeV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6182440"/>
                      </a:ext>
                    </a:extLst>
                  </a:tr>
                  <a:tr h="24847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Machine length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97 m = 324 ns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4847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N. of colliding bunches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100-111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098336"/>
                      </a:ext>
                    </a:extLst>
                  </a:tr>
                  <a:tr h="261430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Betatron</a:t>
                          </a: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tune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3.12 (hor.) 1.14 (vert.)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5407680"/>
                      </a:ext>
                    </a:extLst>
                  </a:tr>
                  <a:tr h="24847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Emittance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1.0 (hor.) 0.01 (vert.) mm </a:t>
                          </a:r>
                          <a:r>
                            <a:rPr kumimoji="0" lang="en-GB" altLang="it-IT" sz="1200" b="0" i="0" u="none" strike="noStrike" cap="none" normalizeH="0" baseline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mrad</a:t>
                          </a:r>
                          <a:endParaRPr kumimoji="0" lang="en-GB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4739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Max. beam current (KLOE run)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95531" t="-810000" b="-10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4075518"/>
                      </a:ext>
                    </a:extLst>
                  </a:tr>
                  <a:tr h="32406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2279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RF frequency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368.67 MHz (main rings)</a:t>
                          </a: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74 MHz (damping ring)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6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RF voltage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100-250 kV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6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Harmonic number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120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6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Bunch spacing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2.7 ns</a:t>
                          </a:r>
                          <a:endParaRPr kumimoji="0" lang="en-US" altLang="it-IT" sz="1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79711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Max. Luminosity</a:t>
                          </a: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SIDDHARTA run</a:t>
                          </a: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2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KLOE run</a:t>
                          </a: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GB" altLang="it-IT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4.5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  <a:sym typeface="Constantia" pitchFamily="18" charset="0"/>
                            </a:rPr>
                            <a:t> 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10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32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cm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-2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s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A6000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-1</a:t>
                          </a:r>
                          <a:endParaRPr kumimoji="0" lang="en-GB" altLang="it-IT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A60000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  <a:p>
                          <a:pPr marL="0" marR="0" lvl="0" indent="0" algn="just" defTabSz="914400" rtl="0" eaLnBrk="1" fontAlgn="base" latinLnBrk="0" hangingPunct="1">
                            <a:lnSpc>
                              <a:spcPct val="15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2.1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  <a:sym typeface="Constantia" pitchFamily="18" charset="0"/>
                            </a:rPr>
                            <a:t> 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10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32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 cm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-2</a:t>
                          </a:r>
                          <a:r>
                            <a:rPr kumimoji="0" lang="en-GB" altLang="it-IT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s</a:t>
                          </a:r>
                          <a:r>
                            <a:rPr kumimoji="0" lang="en-GB" altLang="it-IT" sz="12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Garamond" panose="02020404030301010803" pitchFamily="18" charset="0"/>
                              <a:cs typeface="Times New Roman" pitchFamily="18" charset="0"/>
                            </a:rPr>
                            <a:t>-1</a:t>
                          </a:r>
                          <a:endParaRPr kumimoji="0" lang="en-US" altLang="it-IT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latin typeface="Garamond" panose="02020404030301010803" pitchFamily="18" charset="0"/>
                            <a:cs typeface="Times New Roman" pitchFamily="18" charset="0"/>
                          </a:endParaRPr>
                        </a:p>
                      </a:txBody>
                      <a:tcPr marL="36192" marR="36192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8166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387F68DB-9140-EA43-AC51-3886E5A495F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261069" y="897153"/>
            <a:ext cx="7121981" cy="3855675"/>
          </a:xfrm>
          <a:prstGeom prst="rect">
            <a:avLst/>
          </a:prstGeom>
        </p:spPr>
      </p:pic>
      <p:sp>
        <p:nvSpPr>
          <p:cNvPr id="57" name="Figura a mano libera 56">
            <a:extLst>
              <a:ext uri="{FF2B5EF4-FFF2-40B4-BE49-F238E27FC236}">
                <a16:creationId xmlns:a16="http://schemas.microsoft.com/office/drawing/2014/main" id="{2EBE1E0D-0C4A-4F43-AA0C-67359F5FB974}"/>
              </a:ext>
            </a:extLst>
          </p:cNvPr>
          <p:cNvSpPr/>
          <p:nvPr/>
        </p:nvSpPr>
        <p:spPr>
          <a:xfrm>
            <a:off x="5588761" y="1363697"/>
            <a:ext cx="6610203" cy="4353636"/>
          </a:xfrm>
          <a:custGeom>
            <a:avLst/>
            <a:gdLst>
              <a:gd name="connsiteX0" fmla="*/ 0 w 7274257"/>
              <a:gd name="connsiteY0" fmla="*/ 3125338 h 4353636"/>
              <a:gd name="connsiteX1" fmla="*/ 5268036 w 7274257"/>
              <a:gd name="connsiteY1" fmla="*/ 0 h 4353636"/>
              <a:gd name="connsiteX2" fmla="*/ 7274257 w 7274257"/>
              <a:gd name="connsiteY2" fmla="*/ 1255594 h 4353636"/>
              <a:gd name="connsiteX3" fmla="*/ 2060812 w 7274257"/>
              <a:gd name="connsiteY3" fmla="*/ 4353636 h 4353636"/>
              <a:gd name="connsiteX4" fmla="*/ 0 w 7274257"/>
              <a:gd name="connsiteY4" fmla="*/ 3125338 h 4353636"/>
              <a:gd name="connsiteX0" fmla="*/ 0 w 7274257"/>
              <a:gd name="connsiteY0" fmla="*/ 3125338 h 4353636"/>
              <a:gd name="connsiteX1" fmla="*/ 5268036 w 7274257"/>
              <a:gd name="connsiteY1" fmla="*/ 0 h 4353636"/>
              <a:gd name="connsiteX2" fmla="*/ 6141280 w 7274257"/>
              <a:gd name="connsiteY2" fmla="*/ 547404 h 4353636"/>
              <a:gd name="connsiteX3" fmla="*/ 7274257 w 7274257"/>
              <a:gd name="connsiteY3" fmla="*/ 1255594 h 4353636"/>
              <a:gd name="connsiteX4" fmla="*/ 2060812 w 7274257"/>
              <a:gd name="connsiteY4" fmla="*/ 4353636 h 4353636"/>
              <a:gd name="connsiteX5" fmla="*/ 0 w 7274257"/>
              <a:gd name="connsiteY5" fmla="*/ 3125338 h 4353636"/>
              <a:gd name="connsiteX0" fmla="*/ 0 w 7274257"/>
              <a:gd name="connsiteY0" fmla="*/ 3125338 h 4353636"/>
              <a:gd name="connsiteX1" fmla="*/ 5268036 w 7274257"/>
              <a:gd name="connsiteY1" fmla="*/ 0 h 4353636"/>
              <a:gd name="connsiteX2" fmla="*/ 6141280 w 7274257"/>
              <a:gd name="connsiteY2" fmla="*/ 547404 h 4353636"/>
              <a:gd name="connsiteX3" fmla="*/ 7274257 w 7274257"/>
              <a:gd name="connsiteY3" fmla="*/ 1255594 h 4353636"/>
              <a:gd name="connsiteX4" fmla="*/ 6141280 w 7274257"/>
              <a:gd name="connsiteY4" fmla="*/ 1933291 h 4353636"/>
              <a:gd name="connsiteX5" fmla="*/ 2060812 w 7274257"/>
              <a:gd name="connsiteY5" fmla="*/ 4353636 h 4353636"/>
              <a:gd name="connsiteX6" fmla="*/ 0 w 7274257"/>
              <a:gd name="connsiteY6" fmla="*/ 3125338 h 4353636"/>
              <a:gd name="connsiteX0" fmla="*/ 0 w 6141280"/>
              <a:gd name="connsiteY0" fmla="*/ 3125338 h 4353636"/>
              <a:gd name="connsiteX1" fmla="*/ 5268036 w 6141280"/>
              <a:gd name="connsiteY1" fmla="*/ 0 h 4353636"/>
              <a:gd name="connsiteX2" fmla="*/ 6141280 w 6141280"/>
              <a:gd name="connsiteY2" fmla="*/ 547404 h 4353636"/>
              <a:gd name="connsiteX3" fmla="*/ 6141280 w 6141280"/>
              <a:gd name="connsiteY3" fmla="*/ 1933291 h 4353636"/>
              <a:gd name="connsiteX4" fmla="*/ 2060812 w 6141280"/>
              <a:gd name="connsiteY4" fmla="*/ 4353636 h 4353636"/>
              <a:gd name="connsiteX5" fmla="*/ 0 w 6141280"/>
              <a:gd name="connsiteY5" fmla="*/ 3125338 h 4353636"/>
              <a:gd name="connsiteX0" fmla="*/ 0 w 6610203"/>
              <a:gd name="connsiteY0" fmla="*/ 3125338 h 4353636"/>
              <a:gd name="connsiteX1" fmla="*/ 5268036 w 6610203"/>
              <a:gd name="connsiteY1" fmla="*/ 0 h 4353636"/>
              <a:gd name="connsiteX2" fmla="*/ 6610203 w 6610203"/>
              <a:gd name="connsiteY2" fmla="*/ 840481 h 4353636"/>
              <a:gd name="connsiteX3" fmla="*/ 6141280 w 6610203"/>
              <a:gd name="connsiteY3" fmla="*/ 1933291 h 4353636"/>
              <a:gd name="connsiteX4" fmla="*/ 2060812 w 6610203"/>
              <a:gd name="connsiteY4" fmla="*/ 4353636 h 4353636"/>
              <a:gd name="connsiteX5" fmla="*/ 0 w 6610203"/>
              <a:gd name="connsiteY5" fmla="*/ 3125338 h 4353636"/>
              <a:gd name="connsiteX0" fmla="*/ 0 w 6610203"/>
              <a:gd name="connsiteY0" fmla="*/ 3125338 h 4353636"/>
              <a:gd name="connsiteX1" fmla="*/ 5268036 w 6610203"/>
              <a:gd name="connsiteY1" fmla="*/ 0 h 4353636"/>
              <a:gd name="connsiteX2" fmla="*/ 6610203 w 6610203"/>
              <a:gd name="connsiteY2" fmla="*/ 840481 h 4353636"/>
              <a:gd name="connsiteX3" fmla="*/ 6610203 w 6610203"/>
              <a:gd name="connsiteY3" fmla="*/ 1663660 h 4353636"/>
              <a:gd name="connsiteX4" fmla="*/ 2060812 w 6610203"/>
              <a:gd name="connsiteY4" fmla="*/ 4353636 h 4353636"/>
              <a:gd name="connsiteX5" fmla="*/ 0 w 6610203"/>
              <a:gd name="connsiteY5" fmla="*/ 3125338 h 435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10203" h="4353636">
                <a:moveTo>
                  <a:pt x="0" y="3125338"/>
                </a:moveTo>
                <a:lnTo>
                  <a:pt x="5268036" y="0"/>
                </a:lnTo>
                <a:cubicBezTo>
                  <a:pt x="5563880" y="177705"/>
                  <a:pt x="6314359" y="662776"/>
                  <a:pt x="6610203" y="840481"/>
                </a:cubicBezTo>
                <a:lnTo>
                  <a:pt x="6610203" y="1663660"/>
                </a:lnTo>
                <a:lnTo>
                  <a:pt x="2060812" y="4353636"/>
                </a:lnTo>
                <a:lnTo>
                  <a:pt x="0" y="3125338"/>
                </a:lnTo>
                <a:close/>
              </a:path>
            </a:pathLst>
          </a:custGeom>
          <a:solidFill>
            <a:schemeClr val="accent5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1C5F5E-8FCB-524D-A12E-17A56EF8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1147"/>
          </a:xfrm>
        </p:spPr>
        <p:txBody>
          <a:bodyPr>
            <a:normAutofit/>
          </a:bodyPr>
          <a:lstStyle/>
          <a:p>
            <a:r>
              <a:rPr lang="en-GB" sz="3600" dirty="0"/>
              <a:t>DAΦNE positron resonant extraction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2A119DD-55BE-FD4F-8E05-BE0A4428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60B5E77-64EB-ED4A-9508-A1E3655C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15</a:t>
            </a:fld>
            <a:endParaRPr lang="en-GB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F2F7CA7-0AB1-2F4B-960C-58CA1DC896EC}"/>
              </a:ext>
            </a:extLst>
          </p:cNvPr>
          <p:cNvCxnSpPr>
            <a:cxnSpLocks/>
          </p:cNvCxnSpPr>
          <p:nvPr/>
        </p:nvCxnSpPr>
        <p:spPr>
          <a:xfrm flipH="1" flipV="1">
            <a:off x="10691640" y="3275034"/>
            <a:ext cx="389491" cy="239030"/>
          </a:xfrm>
          <a:prstGeom prst="straightConnector1">
            <a:avLst/>
          </a:prstGeom>
          <a:ln w="19050">
            <a:solidFill>
              <a:srgbClr val="00B0F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F891E76F-8E8A-B041-82D7-AE54A465C72A}"/>
              </a:ext>
            </a:extLst>
          </p:cNvPr>
          <p:cNvCxnSpPr>
            <a:cxnSpLocks/>
          </p:cNvCxnSpPr>
          <p:nvPr/>
        </p:nvCxnSpPr>
        <p:spPr>
          <a:xfrm flipH="1">
            <a:off x="10254919" y="1484730"/>
            <a:ext cx="436722" cy="26068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5E96EF41-51EF-6C44-B568-357F0A5EFDDD}"/>
              </a:ext>
            </a:extLst>
          </p:cNvPr>
          <p:cNvCxnSpPr>
            <a:cxnSpLocks/>
          </p:cNvCxnSpPr>
          <p:nvPr/>
        </p:nvCxnSpPr>
        <p:spPr>
          <a:xfrm flipH="1" flipV="1">
            <a:off x="7081881" y="1255463"/>
            <a:ext cx="460470" cy="282593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3EB5BC-61E7-A642-A735-969F20445140}"/>
                  </a:ext>
                </a:extLst>
              </p:cNvPr>
              <p:cNvSpPr txBox="1"/>
              <p:nvPr/>
            </p:nvSpPr>
            <p:spPr>
              <a:xfrm>
                <a:off x="42983" y="901148"/>
                <a:ext cx="4218084" cy="4901342"/>
              </a:xfrm>
              <a:prstGeom prst="rect">
                <a:avLst/>
              </a:prstGeom>
              <a:solidFill>
                <a:srgbClr val="F2F2F2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Inject </a:t>
                </a:r>
                <a:r>
                  <a:rPr lang="en-GB" sz="20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long</a:t>
                </a: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 beam from LINAC: up to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324 ns, i.e. filling the ring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RF:</a:t>
                </a:r>
              </a:p>
              <a:p>
                <a:pPr marL="742950" lvl="1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sz="20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RF off</a:t>
                </a: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, use ”mono-chromatic” extraction using synchrotron loss</a:t>
                </a:r>
              </a:p>
              <a:p>
                <a:pPr marL="1200150" lvl="2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With wigglers off (on), synchrotron radiation loss </a:t>
                </a:r>
                <a14:m>
                  <m:oMath xmlns:m="http://schemas.openxmlformats.org/officeDocument/2006/math">
                    <m:r>
                      <a:rPr lang="en-GB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3 (6)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keV</a:t>
                </a:r>
                <a:r>
                  <a:rPr lang="en-GB" sz="20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/turn</a:t>
                </a: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, spill length </a:t>
                </a:r>
                <a:r>
                  <a:rPr lang="en-GB" sz="20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0.4 (0.2)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ms</a:t>
                </a:r>
                <a:r>
                  <a:rPr lang="en-GB" sz="20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for 1% energy spread</a:t>
                </a:r>
              </a:p>
              <a:p>
                <a:pPr marL="742950" lvl="1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sz="20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RF on</a:t>
                </a: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, and use </a:t>
                </a:r>
                <a:r>
                  <a:rPr lang="en-GB" sz="20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RF knock-out</a:t>
                </a: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 (used for protons at CNAO, to be studied for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NE)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D</a:t>
                </a:r>
                <a:r>
                  <a:rPr lang="en-GB" sz="20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0 and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0,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maximum at extraction</a:t>
                </a: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3EB5BC-61E7-A642-A735-969F20445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3" y="901148"/>
                <a:ext cx="4218084" cy="4901342"/>
              </a:xfrm>
              <a:prstGeom prst="rect">
                <a:avLst/>
              </a:prstGeom>
              <a:blipFill>
                <a:blip r:embed="rId3"/>
                <a:stretch>
                  <a:fillRect l="-599" t="-517" r="-2096" b="-10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ttangolo 60">
            <a:extLst>
              <a:ext uri="{FF2B5EF4-FFF2-40B4-BE49-F238E27FC236}">
                <a16:creationId xmlns:a16="http://schemas.microsoft.com/office/drawing/2014/main" id="{8AE83CF3-B9F4-434A-945D-B70F397BA6FE}"/>
              </a:ext>
            </a:extLst>
          </p:cNvPr>
          <p:cNvSpPr/>
          <p:nvPr/>
        </p:nvSpPr>
        <p:spPr>
          <a:xfrm>
            <a:off x="7313073" y="3693752"/>
            <a:ext cx="1017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Garamond" panose="02020404030301010803" pitchFamily="18" charset="0"/>
              </a:rPr>
              <a:t>Half ring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AB05E8-CAFF-CF4C-957D-9FD5A5289103}"/>
              </a:ext>
            </a:extLst>
          </p:cNvPr>
          <p:cNvSpPr txBox="1"/>
          <p:nvPr/>
        </p:nvSpPr>
        <p:spPr>
          <a:xfrm>
            <a:off x="4503042" y="5274894"/>
            <a:ext cx="3650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841F2E"/>
                </a:solidFill>
                <a:latin typeface="Garamond" panose="02020404030301010803" pitchFamily="18" charset="0"/>
              </a:rPr>
              <a:t>See S. </a:t>
            </a:r>
            <a:r>
              <a:rPr lang="en-GB" sz="3200" dirty="0" err="1">
                <a:solidFill>
                  <a:srgbClr val="841F2E"/>
                </a:solidFill>
                <a:latin typeface="Garamond" panose="02020404030301010803" pitchFamily="18" charset="0"/>
              </a:rPr>
              <a:t>Guiducci’s</a:t>
            </a:r>
            <a:r>
              <a:rPr lang="en-GB" sz="3200" dirty="0">
                <a:solidFill>
                  <a:srgbClr val="841F2E"/>
                </a:solidFill>
                <a:latin typeface="Garamond" panose="02020404030301010803" pitchFamily="18" charset="0"/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261126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4798C0-2343-CF48-8459-1FEEDFE6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Possible septum location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DC8F22-15CB-174F-9D68-34AF89A8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D5D5E3-599E-1C43-8A76-9133B27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0C9959-E5DD-3D49-B96A-BC83F9B892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387" y="1417148"/>
            <a:ext cx="8185624" cy="4684105"/>
          </a:xfrm>
          <a:prstGeom prst="rect">
            <a:avLst/>
          </a:prstGeom>
        </p:spPr>
      </p:pic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3739F5F0-99F0-C64A-B6FD-DC095F76DCFC}"/>
              </a:ext>
            </a:extLst>
          </p:cNvPr>
          <p:cNvSpPr/>
          <p:nvPr/>
        </p:nvSpPr>
        <p:spPr>
          <a:xfrm>
            <a:off x="4673047" y="2502342"/>
            <a:ext cx="1348767" cy="843086"/>
          </a:xfrm>
          <a:custGeom>
            <a:avLst/>
            <a:gdLst>
              <a:gd name="connsiteX0" fmla="*/ 0 w 1478942"/>
              <a:gd name="connsiteY0" fmla="*/ 485029 h 985961"/>
              <a:gd name="connsiteX1" fmla="*/ 445273 w 1478942"/>
              <a:gd name="connsiteY1" fmla="*/ 985961 h 985961"/>
              <a:gd name="connsiteX2" fmla="*/ 1478942 w 1478942"/>
              <a:gd name="connsiteY2" fmla="*/ 453224 h 985961"/>
              <a:gd name="connsiteX3" fmla="*/ 906449 w 1478942"/>
              <a:gd name="connsiteY3" fmla="*/ 0 h 985961"/>
              <a:gd name="connsiteX4" fmla="*/ 0 w 1478942"/>
              <a:gd name="connsiteY4" fmla="*/ 485029 h 985961"/>
              <a:gd name="connsiteX0" fmla="*/ 0 w 1478942"/>
              <a:gd name="connsiteY0" fmla="*/ 485029 h 973261"/>
              <a:gd name="connsiteX1" fmla="*/ 346848 w 1478942"/>
              <a:gd name="connsiteY1" fmla="*/ 973261 h 973261"/>
              <a:gd name="connsiteX2" fmla="*/ 1478942 w 1478942"/>
              <a:gd name="connsiteY2" fmla="*/ 453224 h 973261"/>
              <a:gd name="connsiteX3" fmla="*/ 906449 w 1478942"/>
              <a:gd name="connsiteY3" fmla="*/ 0 h 973261"/>
              <a:gd name="connsiteX4" fmla="*/ 0 w 1478942"/>
              <a:gd name="connsiteY4" fmla="*/ 485029 h 973261"/>
              <a:gd name="connsiteX0" fmla="*/ 0 w 1478942"/>
              <a:gd name="connsiteY0" fmla="*/ 605679 h 973261"/>
              <a:gd name="connsiteX1" fmla="*/ 346848 w 1478942"/>
              <a:gd name="connsiteY1" fmla="*/ 973261 h 973261"/>
              <a:gd name="connsiteX2" fmla="*/ 1478942 w 1478942"/>
              <a:gd name="connsiteY2" fmla="*/ 453224 h 973261"/>
              <a:gd name="connsiteX3" fmla="*/ 906449 w 1478942"/>
              <a:gd name="connsiteY3" fmla="*/ 0 h 973261"/>
              <a:gd name="connsiteX4" fmla="*/ 0 w 1478942"/>
              <a:gd name="connsiteY4" fmla="*/ 605679 h 973261"/>
              <a:gd name="connsiteX0" fmla="*/ 0 w 1478942"/>
              <a:gd name="connsiteY0" fmla="*/ 481854 h 849436"/>
              <a:gd name="connsiteX1" fmla="*/ 346848 w 1478942"/>
              <a:gd name="connsiteY1" fmla="*/ 849436 h 849436"/>
              <a:gd name="connsiteX2" fmla="*/ 1478942 w 1478942"/>
              <a:gd name="connsiteY2" fmla="*/ 329399 h 849436"/>
              <a:gd name="connsiteX3" fmla="*/ 1008049 w 1478942"/>
              <a:gd name="connsiteY3" fmla="*/ 0 h 849436"/>
              <a:gd name="connsiteX4" fmla="*/ 0 w 1478942"/>
              <a:gd name="connsiteY4" fmla="*/ 481854 h 849436"/>
              <a:gd name="connsiteX0" fmla="*/ 0 w 1361467"/>
              <a:gd name="connsiteY0" fmla="*/ 481854 h 849436"/>
              <a:gd name="connsiteX1" fmla="*/ 346848 w 1361467"/>
              <a:gd name="connsiteY1" fmla="*/ 849436 h 849436"/>
              <a:gd name="connsiteX2" fmla="*/ 1361467 w 1361467"/>
              <a:gd name="connsiteY2" fmla="*/ 291299 h 849436"/>
              <a:gd name="connsiteX3" fmla="*/ 1008049 w 1361467"/>
              <a:gd name="connsiteY3" fmla="*/ 0 h 849436"/>
              <a:gd name="connsiteX4" fmla="*/ 0 w 1361467"/>
              <a:gd name="connsiteY4" fmla="*/ 481854 h 849436"/>
              <a:gd name="connsiteX0" fmla="*/ 0 w 1361467"/>
              <a:gd name="connsiteY0" fmla="*/ 504079 h 871661"/>
              <a:gd name="connsiteX1" fmla="*/ 346848 w 1361467"/>
              <a:gd name="connsiteY1" fmla="*/ 871661 h 871661"/>
              <a:gd name="connsiteX2" fmla="*/ 1361467 w 1361467"/>
              <a:gd name="connsiteY2" fmla="*/ 313524 h 871661"/>
              <a:gd name="connsiteX3" fmla="*/ 1030274 w 1361467"/>
              <a:gd name="connsiteY3" fmla="*/ 0 h 871661"/>
              <a:gd name="connsiteX4" fmla="*/ 0 w 1361467"/>
              <a:gd name="connsiteY4" fmla="*/ 504079 h 871661"/>
              <a:gd name="connsiteX0" fmla="*/ 0 w 1348767"/>
              <a:gd name="connsiteY0" fmla="*/ 504079 h 871661"/>
              <a:gd name="connsiteX1" fmla="*/ 346848 w 1348767"/>
              <a:gd name="connsiteY1" fmla="*/ 871661 h 871661"/>
              <a:gd name="connsiteX2" fmla="*/ 1348767 w 1348767"/>
              <a:gd name="connsiteY2" fmla="*/ 291299 h 871661"/>
              <a:gd name="connsiteX3" fmla="*/ 1030274 w 1348767"/>
              <a:gd name="connsiteY3" fmla="*/ 0 h 871661"/>
              <a:gd name="connsiteX4" fmla="*/ 0 w 1348767"/>
              <a:gd name="connsiteY4" fmla="*/ 504079 h 871661"/>
              <a:gd name="connsiteX0" fmla="*/ 0 w 1348767"/>
              <a:gd name="connsiteY0" fmla="*/ 504079 h 843086"/>
              <a:gd name="connsiteX1" fmla="*/ 318273 w 1348767"/>
              <a:gd name="connsiteY1" fmla="*/ 843086 h 843086"/>
              <a:gd name="connsiteX2" fmla="*/ 1348767 w 1348767"/>
              <a:gd name="connsiteY2" fmla="*/ 291299 h 843086"/>
              <a:gd name="connsiteX3" fmla="*/ 1030274 w 1348767"/>
              <a:gd name="connsiteY3" fmla="*/ 0 h 843086"/>
              <a:gd name="connsiteX4" fmla="*/ 0 w 1348767"/>
              <a:gd name="connsiteY4" fmla="*/ 504079 h 84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767" h="843086">
                <a:moveTo>
                  <a:pt x="0" y="504079"/>
                </a:moveTo>
                <a:lnTo>
                  <a:pt x="318273" y="843086"/>
                </a:lnTo>
                <a:lnTo>
                  <a:pt x="1348767" y="291299"/>
                </a:lnTo>
                <a:lnTo>
                  <a:pt x="1030274" y="0"/>
                </a:lnTo>
                <a:lnTo>
                  <a:pt x="0" y="504079"/>
                </a:lnTo>
                <a:close/>
              </a:path>
            </a:pathLst>
          </a:custGeom>
          <a:solidFill>
            <a:schemeClr val="accent2">
              <a:alpha val="25098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AEDDF1A-5AD6-8145-8CD9-1BA7CFEF0360}"/>
              </a:ext>
            </a:extLst>
          </p:cNvPr>
          <p:cNvCxnSpPr>
            <a:cxnSpLocks/>
          </p:cNvCxnSpPr>
          <p:nvPr/>
        </p:nvCxnSpPr>
        <p:spPr>
          <a:xfrm flipV="1">
            <a:off x="174387" y="5232400"/>
            <a:ext cx="955913" cy="5175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29D9ABC-1F44-3548-ADBC-C6DAC05E45EB}"/>
              </a:ext>
            </a:extLst>
          </p:cNvPr>
          <p:cNvCxnSpPr>
            <a:cxnSpLocks/>
          </p:cNvCxnSpPr>
          <p:nvPr/>
        </p:nvCxnSpPr>
        <p:spPr>
          <a:xfrm flipV="1">
            <a:off x="2711285" y="4143375"/>
            <a:ext cx="406565" cy="2259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3FB3FD7-191D-5E47-8920-BE0953DE908D}"/>
              </a:ext>
            </a:extLst>
          </p:cNvPr>
          <p:cNvCxnSpPr>
            <a:cxnSpLocks/>
          </p:cNvCxnSpPr>
          <p:nvPr/>
        </p:nvCxnSpPr>
        <p:spPr>
          <a:xfrm flipV="1">
            <a:off x="5754996" y="1683192"/>
            <a:ext cx="1041400" cy="8191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2DDBFE8E-B688-7346-ABFC-D4A569D79E18}"/>
              </a:ext>
            </a:extLst>
          </p:cNvPr>
          <p:cNvCxnSpPr>
            <a:cxnSpLocks/>
          </p:cNvCxnSpPr>
          <p:nvPr/>
        </p:nvCxnSpPr>
        <p:spPr>
          <a:xfrm>
            <a:off x="7877175" y="1952625"/>
            <a:ext cx="571500" cy="825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6412B140-0BE8-5B43-A97B-17205CB8DBB7}"/>
              </a:ext>
            </a:extLst>
          </p:cNvPr>
          <p:cNvCxnSpPr>
            <a:cxnSpLocks/>
          </p:cNvCxnSpPr>
          <p:nvPr/>
        </p:nvCxnSpPr>
        <p:spPr>
          <a:xfrm>
            <a:off x="8280400" y="2593975"/>
            <a:ext cx="587375" cy="165100"/>
          </a:xfrm>
          <a:prstGeom prst="straightConnector1">
            <a:avLst/>
          </a:prstGeom>
          <a:ln w="19050">
            <a:solidFill>
              <a:srgbClr val="4471C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16F71D4-4948-F64D-BCEB-F780521A8C04}"/>
              </a:ext>
            </a:extLst>
          </p:cNvPr>
          <p:cNvCxnSpPr>
            <a:cxnSpLocks/>
          </p:cNvCxnSpPr>
          <p:nvPr/>
        </p:nvCxnSpPr>
        <p:spPr>
          <a:xfrm flipV="1">
            <a:off x="130175" y="5114925"/>
            <a:ext cx="911225" cy="365126"/>
          </a:xfrm>
          <a:prstGeom prst="straightConnector1">
            <a:avLst/>
          </a:prstGeom>
          <a:ln w="19050">
            <a:solidFill>
              <a:srgbClr val="4471C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83DEC1-FD30-D846-AD50-E5C0422D01BB}"/>
              </a:ext>
            </a:extLst>
          </p:cNvPr>
          <p:cNvSpPr txBox="1"/>
          <p:nvPr/>
        </p:nvSpPr>
        <p:spPr>
          <a:xfrm>
            <a:off x="4508183" y="2361545"/>
            <a:ext cx="94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Garamond" panose="02020404030301010803" pitchFamily="18" charset="0"/>
              </a:rPr>
              <a:t>Septum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8B334C-C9AD-104B-A78E-E15FAC8803AC}"/>
              </a:ext>
            </a:extLst>
          </p:cNvPr>
          <p:cNvSpPr txBox="1"/>
          <p:nvPr/>
        </p:nvSpPr>
        <p:spPr>
          <a:xfrm rot="504630">
            <a:off x="8485187" y="1939409"/>
            <a:ext cx="137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Positron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ring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8FD376A-C46B-CE43-8751-2BF8E59CC731}"/>
              </a:ext>
            </a:extLst>
          </p:cNvPr>
          <p:cNvSpPr txBox="1"/>
          <p:nvPr/>
        </p:nvSpPr>
        <p:spPr>
          <a:xfrm rot="920434">
            <a:off x="8890000" y="2754549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471C4"/>
                </a:solidFill>
                <a:latin typeface="Garamond" panose="02020404030301010803" pitchFamily="18" charset="0"/>
              </a:rPr>
              <a:t>Electron ring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3E3118-D266-864F-9CDD-742DFE75FAB0}"/>
              </a:ext>
            </a:extLst>
          </p:cNvPr>
          <p:cNvSpPr txBox="1"/>
          <p:nvPr/>
        </p:nvSpPr>
        <p:spPr>
          <a:xfrm rot="20159072">
            <a:off x="744347" y="3914746"/>
            <a:ext cx="2258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Intersection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region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260554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3C9535-F530-0E4F-AF6D-12E8B3E7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CTF3 magnets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401CDF-F1AF-8F4D-9539-55057AC9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43A814-1CEC-2744-9EC2-CF2AEEC2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3325393-C2A5-F240-BAE9-9B1033D47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120" y="915010"/>
            <a:ext cx="7549879" cy="524343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B4D044-1712-5E44-8B76-35A21AF71094}"/>
              </a:ext>
            </a:extLst>
          </p:cNvPr>
          <p:cNvSpPr txBox="1"/>
          <p:nvPr/>
        </p:nvSpPr>
        <p:spPr>
          <a:xfrm>
            <a:off x="1" y="1576515"/>
            <a:ext cx="4271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latin typeface="Garamond" panose="02020404030301010803" pitchFamily="18" charset="0"/>
              </a:rPr>
              <a:t>Official request to CTF3 collaboration for several dipoles, quadrupoles, </a:t>
            </a:r>
            <a:r>
              <a:rPr lang="en-GB" sz="2000" dirty="0" err="1">
                <a:latin typeface="Garamond" panose="02020404030301010803" pitchFamily="18" charset="0"/>
              </a:rPr>
              <a:t>sextupoles</a:t>
            </a:r>
            <a:r>
              <a:rPr lang="en-GB" sz="2000" dirty="0">
                <a:latin typeface="Garamond" panose="02020404030301010803" pitchFamily="18" charset="0"/>
              </a:rPr>
              <a:t>, correctors and diagnostics equipment from machine de-commissioning</a:t>
            </a:r>
          </a:p>
        </p:txBody>
      </p:sp>
    </p:spTree>
    <p:extLst>
      <p:ext uri="{BB962C8B-B14F-4D97-AF65-F5344CB8AC3E}">
        <p14:creationId xmlns:p14="http://schemas.microsoft.com/office/powerpoint/2010/main" val="212361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FF1D7B-C887-644E-AC95-E3AAFDDB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Operation cost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9E0A6C-5653-0E40-991A-B08862A28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3B2CDCE-6947-AB49-BA9B-A269B29D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18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9056D683-1F63-A648-B820-C62BDC5ED5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4053132"/>
                  </p:ext>
                </p:extLst>
              </p:nvPr>
            </p:nvGraphicFramePr>
            <p:xfrm>
              <a:off x="544531" y="1217498"/>
              <a:ext cx="10387172" cy="3972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2654">
                      <a:extLst>
                        <a:ext uri="{9D8B030D-6E8A-4147-A177-3AD203B41FA5}">
                          <a16:colId xmlns:a16="http://schemas.microsoft.com/office/drawing/2014/main" val="1685504381"/>
                        </a:ext>
                      </a:extLst>
                    </a:gridCol>
                    <a:gridCol w="1201238">
                      <a:extLst>
                        <a:ext uri="{9D8B030D-6E8A-4147-A177-3AD203B41FA5}">
                          <a16:colId xmlns:a16="http://schemas.microsoft.com/office/drawing/2014/main" val="1493989230"/>
                        </a:ext>
                      </a:extLst>
                    </a:gridCol>
                    <a:gridCol w="2438311">
                      <a:extLst>
                        <a:ext uri="{9D8B030D-6E8A-4147-A177-3AD203B41FA5}">
                          <a16:colId xmlns:a16="http://schemas.microsoft.com/office/drawing/2014/main" val="2517903887"/>
                        </a:ext>
                      </a:extLst>
                    </a:gridCol>
                    <a:gridCol w="2162227">
                      <a:extLst>
                        <a:ext uri="{9D8B030D-6E8A-4147-A177-3AD203B41FA5}">
                          <a16:colId xmlns:a16="http://schemas.microsoft.com/office/drawing/2014/main" val="1924586635"/>
                        </a:ext>
                      </a:extLst>
                    </a:gridCol>
                    <a:gridCol w="3232742">
                      <a:extLst>
                        <a:ext uri="{9D8B030D-6E8A-4147-A177-3AD203B41FA5}">
                          <a16:colId xmlns:a16="http://schemas.microsoft.com/office/drawing/2014/main" val="2482111108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System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Power (kW)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6591789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GB" noProof="0" dirty="0">
                            <a:latin typeface="Garamond" panose="02020404030301010803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KLOE-2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noProof="0" dirty="0" err="1">
                              <a:latin typeface="Garamond" panose="02020404030301010803" pitchFamily="18" charset="0"/>
                            </a:rPr>
                            <a:t>Poseydon</a:t>
                          </a:r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 only</a:t>
                          </a:r>
                        </a:p>
                        <a:p>
                          <a:r>
                            <a:rPr lang="en-GB" b="0" noProof="0" dirty="0">
                              <a:latin typeface="Garamond" panose="02020404030301010803" pitchFamily="18" charset="0"/>
                            </a:rPr>
                            <a:t>(1 ring, no wigglers)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DA</a:t>
                          </a:r>
                          <a14:m>
                            <m:oMath xmlns:m="http://schemas.openxmlformats.org/officeDocument/2006/math">
                              <m:r>
                                <a:rPr lang="en-GB" b="1" i="0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𝚽</m:t>
                              </m:r>
                            </m:oMath>
                          </a14:m>
                          <a:r>
                            <a:rPr lang="en-GB" b="1" noProof="0" dirty="0" err="1">
                              <a:latin typeface="Garamond" panose="02020404030301010803" pitchFamily="18" charset="0"/>
                            </a:rPr>
                            <a:t>NELight</a:t>
                          </a:r>
                          <a:r>
                            <a:rPr lang="en-GB" b="1" baseline="0" noProof="0" dirty="0">
                              <a:latin typeface="Garamond" panose="02020404030301010803" pitchFamily="18" charset="0"/>
                            </a:rPr>
                            <a:t> only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b="0" baseline="0" noProof="0" dirty="0">
                              <a:latin typeface="Garamond" panose="02020404030301010803" pitchFamily="18" charset="0"/>
                            </a:rPr>
                            <a:t>(1 ring, 1 wiggler)</a:t>
                          </a:r>
                          <a:endParaRPr lang="en-GB" b="0" noProof="0" dirty="0">
                            <a:latin typeface="Garamond" panose="020204040303010108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noProof="0" dirty="0" err="1">
                              <a:latin typeface="Garamond" panose="02020404030301010803" pitchFamily="18" charset="0"/>
                            </a:rPr>
                            <a:t>Poseydon</a:t>
                          </a:r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 + DA</a:t>
                          </a:r>
                          <a14:m>
                            <m:oMath xmlns:m="http://schemas.openxmlformats.org/officeDocument/2006/math">
                              <m:r>
                                <a:rPr lang="en-GB" b="1" i="0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𝚽</m:t>
                              </m:r>
                            </m:oMath>
                          </a14:m>
                          <a:r>
                            <a:rPr lang="en-GB" b="1" noProof="0" dirty="0" err="1">
                              <a:latin typeface="Garamond" panose="02020404030301010803" pitchFamily="18" charset="0"/>
                            </a:rPr>
                            <a:t>NELight</a:t>
                          </a:r>
                          <a:r>
                            <a:rPr lang="en-GB" b="1" baseline="0" noProof="0" dirty="0">
                              <a:latin typeface="Garamond" panose="02020404030301010803" pitchFamily="18" charset="0"/>
                            </a:rPr>
                            <a:t> </a:t>
                          </a:r>
                        </a:p>
                        <a:p>
                          <a:r>
                            <a:rPr lang="en-GB" b="0" baseline="0" noProof="0" dirty="0">
                              <a:latin typeface="Garamond" panose="02020404030301010803" pitchFamily="18" charset="0"/>
                            </a:rPr>
                            <a:t>(2 rings, 1 wiggler)</a:t>
                          </a:r>
                          <a:endParaRPr lang="en-GB" b="0" noProof="0" dirty="0">
                            <a:latin typeface="Garamond" panose="020204040303010108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636522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Magnets PS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1850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550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640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1190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9571925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RF MR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3473941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LINAC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268975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Cooling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20131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Cryogenics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320622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HVAC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244350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KLOE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40571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Total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3330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1240 </a:t>
                          </a:r>
                          <a14:m>
                            <m:oMath xmlns:m="http://schemas.openxmlformats.org/officeDocument/2006/math">
                              <m:r>
                                <a:rPr lang="en-GB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</m:oMath>
                          </a14:m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 40%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1530</a:t>
                          </a:r>
                          <a14:m>
                            <m:oMath xmlns:m="http://schemas.openxmlformats.org/officeDocument/2006/math">
                              <m:r>
                                <a:rPr lang="en-GB" b="0" i="0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</m:oMath>
                          </a14:m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 45%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2140</a:t>
                          </a:r>
                          <a14:m>
                            <m:oMath xmlns:m="http://schemas.openxmlformats.org/officeDocument/2006/math">
                              <m:r>
                                <a:rPr lang="en-GB" b="0" i="0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</m:oMath>
                          </a14:m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 60%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422451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9056D683-1F63-A648-B820-C62BDC5ED5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4053132"/>
                  </p:ext>
                </p:extLst>
              </p:nvPr>
            </p:nvGraphicFramePr>
            <p:xfrm>
              <a:off x="544531" y="1217498"/>
              <a:ext cx="10387172" cy="3972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2654">
                      <a:extLst>
                        <a:ext uri="{9D8B030D-6E8A-4147-A177-3AD203B41FA5}">
                          <a16:colId xmlns:a16="http://schemas.microsoft.com/office/drawing/2014/main" val="1685504381"/>
                        </a:ext>
                      </a:extLst>
                    </a:gridCol>
                    <a:gridCol w="1201238">
                      <a:extLst>
                        <a:ext uri="{9D8B030D-6E8A-4147-A177-3AD203B41FA5}">
                          <a16:colId xmlns:a16="http://schemas.microsoft.com/office/drawing/2014/main" val="1493989230"/>
                        </a:ext>
                      </a:extLst>
                    </a:gridCol>
                    <a:gridCol w="2438311">
                      <a:extLst>
                        <a:ext uri="{9D8B030D-6E8A-4147-A177-3AD203B41FA5}">
                          <a16:colId xmlns:a16="http://schemas.microsoft.com/office/drawing/2014/main" val="2517903887"/>
                        </a:ext>
                      </a:extLst>
                    </a:gridCol>
                    <a:gridCol w="2162227">
                      <a:extLst>
                        <a:ext uri="{9D8B030D-6E8A-4147-A177-3AD203B41FA5}">
                          <a16:colId xmlns:a16="http://schemas.microsoft.com/office/drawing/2014/main" val="1924586635"/>
                        </a:ext>
                      </a:extLst>
                    </a:gridCol>
                    <a:gridCol w="3232742">
                      <a:extLst>
                        <a:ext uri="{9D8B030D-6E8A-4147-A177-3AD203B41FA5}">
                          <a16:colId xmlns:a16="http://schemas.microsoft.com/office/drawing/2014/main" val="248211110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System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Power (kW)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659178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GB" noProof="0" dirty="0">
                            <a:latin typeface="Garamond" panose="02020404030301010803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KLOE-2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noProof="0" dirty="0" err="1">
                              <a:latin typeface="Garamond" panose="02020404030301010803" pitchFamily="18" charset="0"/>
                            </a:rPr>
                            <a:t>Poseydon</a:t>
                          </a:r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 only</a:t>
                          </a:r>
                        </a:p>
                        <a:p>
                          <a:r>
                            <a:rPr lang="en-GB" b="0" noProof="0" dirty="0">
                              <a:latin typeface="Garamond" panose="02020404030301010803" pitchFamily="18" charset="0"/>
                            </a:rPr>
                            <a:t>(1 ring, no wigglers)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231765" t="-60784" r="-150588" b="-4725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1176" t="-60784" r="-392" b="-4725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36522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Magnets PS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1850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550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640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1190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9571925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RF MR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3473941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LINAC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268975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Cooling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20131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Cryogenics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8320622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HVAC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260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9244350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KLOE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120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40571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noProof="0" dirty="0">
                              <a:latin typeface="Garamond" panose="02020404030301010803" pitchFamily="18" charset="0"/>
                            </a:rPr>
                            <a:t>Total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noProof="0" dirty="0">
                              <a:latin typeface="Garamond" panose="02020404030301010803" pitchFamily="18" charset="0"/>
                            </a:rPr>
                            <a:t>3330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4145" t="-989655" r="-220725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231765" t="-989655" r="-150588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221176" t="-989655" r="-392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245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6C3C72-BC89-8942-855F-ED811B75FD00}"/>
              </a:ext>
            </a:extLst>
          </p:cNvPr>
          <p:cNvSpPr txBox="1"/>
          <p:nvPr/>
        </p:nvSpPr>
        <p:spPr>
          <a:xfrm>
            <a:off x="544531" y="5190058"/>
            <a:ext cx="2389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Garamond" panose="02020404030301010803" pitchFamily="18" charset="0"/>
              </a:rPr>
              <a:t>From data provided by R. Ricci</a:t>
            </a:r>
          </a:p>
        </p:txBody>
      </p:sp>
    </p:spTree>
    <p:extLst>
      <p:ext uri="{BB962C8B-B14F-4D97-AF65-F5344CB8AC3E}">
        <p14:creationId xmlns:p14="http://schemas.microsoft.com/office/powerpoint/2010/main" val="63396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3B56FD-B74F-B546-A320-E7E05683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PADME@Poseydon</a:t>
            </a:r>
            <a:r>
              <a:rPr lang="en-GB" dirty="0"/>
              <a:t> sensitivity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FA5DD8-BCBB-D749-8C3E-4C4259D9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dirty="0"/>
              <a:t>Paolo Valente – ICFA mini-workshop – 17th Dec. 2018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07DE94-F34B-3F4A-8495-8D2BB9E8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BA25994-73D7-824F-AEFE-1519225ED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4"/>
          <a:stretch/>
        </p:blipFill>
        <p:spPr>
          <a:xfrm>
            <a:off x="0" y="901148"/>
            <a:ext cx="6197933" cy="5270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37D07E-3D0B-9346-9F4B-892E54770914}"/>
                  </a:ext>
                </a:extLst>
              </p:cNvPr>
              <p:cNvSpPr txBox="1"/>
              <p:nvPr/>
            </p:nvSpPr>
            <p:spPr>
              <a:xfrm>
                <a:off x="6197933" y="912975"/>
                <a:ext cx="6100232" cy="5493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§"/>
                </a:pPr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Increase in sensitivity: </a:t>
                </a:r>
                <a:r>
                  <a:rPr lang="en-GB" sz="2000" b="1" dirty="0">
                    <a:latin typeface="Garamond" panose="02020404030301010803" pitchFamily="18" charset="0"/>
                    <a:cs typeface="Arial Black"/>
                  </a:rPr>
                  <a:t>100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×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 with respect to </a:t>
                </a:r>
                <a:r>
                  <a:rPr lang="en-GB" sz="2000" dirty="0">
                    <a:solidFill>
                      <a:schemeClr val="accent4"/>
                    </a:solidFill>
                    <a:latin typeface="Garamond" panose="02020404030301010803" pitchFamily="18" charset="0"/>
                    <a:cs typeface="Arial Black"/>
                  </a:rPr>
                  <a:t>PADME@BTF </a:t>
                </a:r>
                <a:endParaRPr lang="en-GB" sz="2000" dirty="0">
                  <a:latin typeface="Garamond" panose="02020404030301010803" pitchFamily="18" charset="0"/>
                  <a:cs typeface="Arial Black"/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1 year of running shown but large improvements already with 1-2 months of running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Required positron flux: </a:t>
                </a:r>
                <a:r>
                  <a:rPr lang="en-GB" sz="2000" b="1" dirty="0">
                    <a:latin typeface="Garamond" panose="02020404030301010803" pitchFamily="18" charset="0"/>
                    <a:cs typeface="Arial Black"/>
                  </a:rPr>
                  <a:t>4 10</a:t>
                </a:r>
                <a:r>
                  <a:rPr lang="en-GB" sz="2000" b="1" baseline="30000" dirty="0">
                    <a:latin typeface="Garamond" panose="02020404030301010803" pitchFamily="18" charset="0"/>
                    <a:cs typeface="Arial Black"/>
                  </a:rPr>
                  <a:t>7</a:t>
                </a:r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/pulse for 0.4 </a:t>
                </a:r>
                <a:r>
                  <a:rPr lang="en-GB" sz="2000" dirty="0" err="1">
                    <a:latin typeface="Garamond" panose="02020404030301010803" pitchFamily="18" charset="0"/>
                    <a:cs typeface="Arial Black"/>
                  </a:rPr>
                  <a:t>ms</a:t>
                </a:r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 spills</a:t>
                </a:r>
              </a:p>
              <a:p>
                <a:pPr marL="342900" indent="-342900"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Sensitivity still limited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Arial Black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Arial Black"/>
                          </a:rPr>
                          <m:t>𝑚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Arial Black"/>
                          </a:rPr>
                          <m:t>𝐴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Arial Black"/>
                          </a:rPr>
                          <m:t>′</m:t>
                        </m:r>
                      </m:sub>
                    </m:sSub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~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 </a:t>
                </a:r>
                <a:r>
                  <a:rPr lang="en-GB" sz="2000" b="1" dirty="0">
                    <a:latin typeface="Garamond" panose="02020404030301010803" pitchFamily="18" charset="0"/>
                    <a:cs typeface="Arial Black"/>
                  </a:rPr>
                  <a:t>24 MeV/c</a:t>
                </a:r>
                <a:r>
                  <a:rPr lang="en-GB" sz="2000" b="1" baseline="30000" dirty="0">
                    <a:latin typeface="Garamond" panose="02020404030301010803" pitchFamily="18" charset="0"/>
                    <a:cs typeface="Arial Black"/>
                  </a:rPr>
                  <a:t>2</a:t>
                </a:r>
                <a:endParaRPr lang="en-GB" sz="2000" dirty="0">
                  <a:latin typeface="Garamond" panose="02020404030301010803" pitchFamily="18" charset="0"/>
                  <a:cs typeface="Arial Black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Possible to extend mass reach increasing beam energy </a:t>
                </a:r>
                <a:r>
                  <a:rPr lang="en-GB" sz="2000" b="1" dirty="0">
                    <a:latin typeface="Garamond" panose="02020404030301010803" pitchFamily="18" charset="0"/>
                    <a:cs typeface="Arial Black"/>
                  </a:rPr>
                  <a:t>but</a:t>
                </a:r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: </a:t>
                </a:r>
              </a:p>
              <a:p>
                <a:pPr marL="628650" lvl="1" indent="-2794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(Some of the)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Φ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NE dipoles already close to saturation</a:t>
                </a:r>
              </a:p>
              <a:p>
                <a:pPr marL="628650" lvl="1" indent="-279450">
                  <a:buFont typeface="Wingdings" charset="2"/>
                  <a:buChar char="§"/>
                </a:pP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Currently 550 MeV is the maximum positron energy from the LINAC: the ring should </a:t>
                </a:r>
                <a:r>
                  <a:rPr lang="en-GB" b="1" dirty="0">
                    <a:latin typeface="Garamond" panose="02020404030301010803" pitchFamily="18" charset="0"/>
                    <a:cs typeface="Arial Black"/>
                  </a:rPr>
                  <a:t>ramp up</a:t>
                </a:r>
                <a:endParaRPr lang="en-GB" dirty="0">
                  <a:latin typeface="Garamond" panose="02020404030301010803" pitchFamily="18" charset="0"/>
                  <a:cs typeface="Arial Black"/>
                </a:endParaRPr>
              </a:p>
              <a:p>
                <a:pPr marL="628650" lvl="1" indent="-279450">
                  <a:buFont typeface="Wingdings" charset="2"/>
                  <a:buChar char="§"/>
                </a:pP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Significant </a:t>
                </a:r>
                <a:r>
                  <a:rPr lang="en-GB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cost</a:t>
                </a:r>
                <a:r>
                  <a:rPr lang="en-GB" dirty="0">
                    <a:solidFill>
                      <a:srgbClr val="C0504D"/>
                    </a:solidFill>
                    <a:latin typeface="Garamond" panose="02020404030301010803" pitchFamily="18" charset="0"/>
                    <a:cs typeface="Arial Black"/>
                  </a:rPr>
                  <a:t> </a:t>
                </a: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and </a:t>
                </a:r>
                <a:r>
                  <a:rPr lang="en-GB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time</a:t>
                </a:r>
              </a:p>
              <a:p>
                <a:pPr marL="628650" lvl="1" indent="-279450"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Only improves with </a:t>
                </a:r>
                <a:r>
                  <a:rPr lang="en-GB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square root</a:t>
                </a: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 of beam energy</a:t>
                </a:r>
              </a:p>
              <a:p>
                <a:pPr indent="-108000"/>
                <a:r>
                  <a:rPr lang="en-GB" sz="2000" b="1" dirty="0">
                    <a:latin typeface="Garamond" panose="02020404030301010803" pitchFamily="18" charset="0"/>
                    <a:cs typeface="Arial Black"/>
                  </a:rPr>
                  <a:t>Complementary and </a:t>
                </a:r>
                <a:r>
                  <a:rPr lang="en-GB" sz="2000" b="1" dirty="0" err="1">
                    <a:latin typeface="Garamond" panose="02020404030301010803" pitchFamily="18" charset="0"/>
                    <a:cs typeface="Arial Black"/>
                  </a:rPr>
                  <a:t>propedeutic</a:t>
                </a:r>
                <a:r>
                  <a:rPr lang="en-GB" sz="2000" b="1" dirty="0">
                    <a:latin typeface="Garamond" panose="02020404030301010803" pitchFamily="18" charset="0"/>
                    <a:cs typeface="Arial Black"/>
                  </a:rPr>
                  <a:t> </a:t>
                </a:r>
                <a:r>
                  <a:rPr lang="en-GB" sz="2000" dirty="0">
                    <a:latin typeface="Garamond" panose="02020404030301010803" pitchFamily="18" charset="0"/>
                    <a:cs typeface="Arial Black"/>
                  </a:rPr>
                  <a:t>to: </a:t>
                </a:r>
              </a:p>
              <a:p>
                <a:r>
                  <a:rPr lang="en-GB" dirty="0">
                    <a:solidFill>
                      <a:srgbClr val="EF825F"/>
                    </a:solidFill>
                    <a:latin typeface="Garamond" panose="02020404030301010803" pitchFamily="18" charset="0"/>
                    <a:cs typeface="Arial Black"/>
                  </a:rPr>
                  <a:t>PADME@Cornell</a:t>
                </a:r>
              </a:p>
              <a:p>
                <a:pPr marL="634950" lvl="1" indent="-285750">
                  <a:buFont typeface="Wingdings" pitchFamily="2" charset="2"/>
                  <a:buChar char="§"/>
                </a:pPr>
                <a:r>
                  <a:rPr lang="en-GB" sz="1600" dirty="0">
                    <a:latin typeface="Garamond" panose="02020404030301010803" pitchFamily="18" charset="0"/>
                    <a:cs typeface="Arial Black"/>
                  </a:rPr>
                  <a:t>Not (yet) approved (6 GeV)</a:t>
                </a:r>
                <a:endParaRPr lang="en-GB" sz="1600" dirty="0">
                  <a:solidFill>
                    <a:srgbClr val="EF825F"/>
                  </a:solidFill>
                  <a:latin typeface="Garamond" panose="02020404030301010803" pitchFamily="18" charset="0"/>
                  <a:cs typeface="Arial Black"/>
                </a:endParaRPr>
              </a:p>
              <a:p>
                <a:r>
                  <a:rPr lang="en-GB" dirty="0">
                    <a:solidFill>
                      <a:srgbClr val="C462F9"/>
                    </a:solidFill>
                    <a:latin typeface="Garamond" panose="02020404030301010803" pitchFamily="18" charset="0"/>
                    <a:cs typeface="Arial Black"/>
                  </a:rPr>
                  <a:t>PADME@JLAB </a:t>
                </a:r>
              </a:p>
              <a:p>
                <a:pPr marL="634950" lvl="1" indent="-285750">
                  <a:buFont typeface="Wingdings" pitchFamily="2" charset="2"/>
                  <a:buChar char="§"/>
                </a:pPr>
                <a:r>
                  <a:rPr lang="en-GB" sz="1600" dirty="0">
                    <a:latin typeface="Garamond" panose="02020404030301010803" pitchFamily="18" charset="0"/>
                    <a:cs typeface="Arial Black"/>
                  </a:rPr>
                  <a:t>Proposed positron beam (11 GeV) at CEBAF</a:t>
                </a:r>
                <a:endParaRPr lang="en-GB" sz="1600" b="1" dirty="0">
                  <a:solidFill>
                    <a:srgbClr val="C462F9"/>
                  </a:solidFill>
                  <a:latin typeface="Garamond" panose="02020404030301010803" pitchFamily="18" charset="0"/>
                  <a:cs typeface="Arial Black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37D07E-3D0B-9346-9F4B-892E54770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33" y="912975"/>
                <a:ext cx="6100232" cy="5493812"/>
              </a:xfrm>
              <a:prstGeom prst="rect">
                <a:avLst/>
              </a:prstGeom>
              <a:blipFill>
                <a:blip r:embed="rId3"/>
                <a:stretch>
                  <a:fillRect l="-1040" t="-4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69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85C97E-C065-4340-8F1D-71577874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C381FB2-5F4B-7742-90EF-9D058F204D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0697" y="928041"/>
                <a:ext cx="11524157" cy="5634124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471342"/>
                    </a:solidFill>
                  </a:rPr>
                  <a:t>Physics motivations for an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extracted, high-duty-cycle, low-emittance,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b="1" dirty="0">
                    <a:solidFill>
                      <a:srgbClr val="C00000"/>
                    </a:solidFill>
                  </a:rPr>
                  <a:t>0.5 GeV positron beam</a:t>
                </a:r>
                <a:endParaRPr lang="en-GB" sz="2000" b="1" dirty="0"/>
              </a:p>
              <a:p>
                <a:pPr lvl="1" indent="-342000">
                  <a:buSzPct val="170000"/>
                  <a:buBlip>
                    <a:blip r:embed="rId2"/>
                  </a:buBlip>
                </a:pPr>
                <a:r>
                  <a:rPr lang="en-GB" sz="1800" dirty="0">
                    <a:solidFill>
                      <a:srgbClr val="471342"/>
                    </a:solidFill>
                  </a:rPr>
                  <a:t>Very quick status and perspectives of </a:t>
                </a:r>
                <a:r>
                  <a:rPr lang="en-GB" sz="1800" b="1" dirty="0">
                    <a:solidFill>
                      <a:srgbClr val="C00000"/>
                    </a:solidFill>
                  </a:rPr>
                  <a:t>PADME@BTF</a:t>
                </a:r>
                <a:endParaRPr lang="en-GB" sz="1800" dirty="0">
                  <a:solidFill>
                    <a:srgbClr val="C00000"/>
                  </a:solidFill>
                </a:endParaRPr>
              </a:p>
              <a:p>
                <a:pPr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471342"/>
                    </a:solidFill>
                  </a:rPr>
                  <a:t>Two new scenarios using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i="1">
                        <a:solidFill>
                          <a:srgbClr val="4713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2000" dirty="0">
                    <a:solidFill>
                      <a:srgbClr val="471342"/>
                    </a:solidFill>
                  </a:rPr>
                  <a:t>NE:</a:t>
                </a:r>
              </a:p>
              <a:p>
                <a:pPr marL="856800" lvl="1" indent="-342000">
                  <a:spcAft>
                    <a:spcPts val="600"/>
                  </a:spcAft>
                  <a:buSzPct val="170000"/>
                  <a:buBlip>
                    <a:blip r:embed="rId3"/>
                  </a:buBlip>
                </a:pPr>
                <a:r>
                  <a:rPr lang="en-GB" sz="1800" b="1" dirty="0">
                    <a:solidFill>
                      <a:srgbClr val="C00000"/>
                    </a:solidFill>
                  </a:rPr>
                  <a:t>PADME@POSEYDON</a:t>
                </a:r>
                <a:r>
                  <a:rPr lang="en-GB" sz="1800" dirty="0">
                    <a:solidFill>
                      <a:srgbClr val="471342"/>
                    </a:solidFill>
                  </a:rPr>
                  <a:t>: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1" smtClean="0">
                        <a:solidFill>
                          <a:srgbClr val="4713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1800" dirty="0">
                    <a:solidFill>
                      <a:srgbClr val="471342"/>
                    </a:solidFill>
                  </a:rPr>
                  <a:t>NE positron ring as </a:t>
                </a:r>
                <a:r>
                  <a:rPr lang="en-GB" sz="1800" b="1" dirty="0">
                    <a:solidFill>
                      <a:srgbClr val="C00000"/>
                    </a:solidFill>
                  </a:rPr>
                  <a:t>stretcher</a:t>
                </a:r>
                <a:r>
                  <a:rPr lang="en-GB" sz="1800" dirty="0">
                    <a:solidFill>
                      <a:srgbClr val="471342"/>
                    </a:solidFill>
                  </a:rPr>
                  <a:t> using «mono-chromatic» </a:t>
                </a:r>
                <a:r>
                  <a:rPr lang="en-GB" sz="1800" b="1" dirty="0">
                    <a:solidFill>
                      <a:srgbClr val="C00000"/>
                    </a:solidFill>
                  </a:rPr>
                  <a:t>resonant extraction</a:t>
                </a:r>
              </a:p>
              <a:p>
                <a:pPr marL="856800" lvl="1" indent="-342900">
                  <a:buSzPct val="170000"/>
                  <a:buBlip>
                    <a:blip r:embed="rId4"/>
                  </a:buBlip>
                </a:pPr>
                <a:r>
                  <a:rPr lang="en-GB" sz="1800" b="1" dirty="0">
                    <a:solidFill>
                      <a:srgbClr val="C00000"/>
                    </a:solidFill>
                  </a:rPr>
                  <a:t>PADME@DUSE</a:t>
                </a:r>
                <a:r>
                  <a:rPr lang="en-GB" sz="1800" dirty="0">
                    <a:solidFill>
                      <a:srgbClr val="471342"/>
                    </a:solidFill>
                  </a:rPr>
                  <a:t>: </a:t>
                </a:r>
                <a:r>
                  <a:rPr lang="en-GB" sz="1800" b="1" dirty="0">
                    <a:solidFill>
                      <a:srgbClr val="C00000"/>
                    </a:solidFill>
                  </a:rPr>
                  <a:t>ultra-slow extraction with crystals</a:t>
                </a:r>
                <a:r>
                  <a:rPr lang="en-GB" sz="1800" dirty="0">
                    <a:solidFill>
                      <a:srgbClr val="471342"/>
                    </a:solidFill>
                  </a:rPr>
                  <a:t> from the </a:t>
                </a:r>
                <a:r>
                  <a:rPr lang="en-GB" sz="1800" b="1" dirty="0">
                    <a:solidFill>
                      <a:srgbClr val="C00000"/>
                    </a:solidFill>
                  </a:rPr>
                  <a:t>halo</a:t>
                </a:r>
                <a:r>
                  <a:rPr lang="en-GB" sz="1800" dirty="0">
                    <a:solidFill>
                      <a:srgbClr val="471342"/>
                    </a:solidFill>
                  </a:rPr>
                  <a:t> of the circulating positron beam in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1">
                        <a:solidFill>
                          <a:srgbClr val="4713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1800" dirty="0">
                    <a:solidFill>
                      <a:srgbClr val="471342"/>
                    </a:solidFill>
                  </a:rPr>
                  <a:t>NE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471342"/>
                    </a:solidFill>
                  </a:rPr>
                  <a:t>For each of them:</a:t>
                </a:r>
              </a:p>
              <a:p>
                <a:pPr marL="457200" lvl="1" indent="0">
                  <a:spcAft>
                    <a:spcPts val="600"/>
                  </a:spcAft>
                  <a:buNone/>
                </a:pPr>
                <a:r>
                  <a:rPr lang="en-GB" sz="1800" dirty="0">
                    <a:solidFill>
                      <a:srgbClr val="471342"/>
                    </a:solidFill>
                  </a:rPr>
                  <a:t>(a) Overall project</a:t>
                </a:r>
              </a:p>
              <a:p>
                <a:pPr lvl="2" indent="-342000">
                  <a:spcAft>
                    <a:spcPts val="600"/>
                  </a:spcAft>
                  <a:buSzPct val="170000"/>
                  <a:buBlip>
                    <a:blip r:embed="rId3"/>
                  </a:buBlip>
                </a:pPr>
                <a:r>
                  <a:rPr lang="en-GB" sz="1800" dirty="0">
                    <a:solidFill>
                      <a:srgbClr val="471342"/>
                    </a:solidFill>
                  </a:rPr>
                  <a:t>Detailed technical discussion in the talk of 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S. </a:t>
                </a:r>
                <a:r>
                  <a:rPr lang="en-GB" sz="1800" b="1" dirty="0" err="1">
                    <a:solidFill>
                      <a:srgbClr val="471342"/>
                    </a:solidFill>
                  </a:rPr>
                  <a:t>Guiducci</a:t>
                </a:r>
                <a:endParaRPr lang="en-GB" sz="1800" b="1" dirty="0">
                  <a:solidFill>
                    <a:srgbClr val="471342"/>
                  </a:solidFill>
                </a:endParaRPr>
              </a:p>
              <a:p>
                <a:pPr marL="1144800" lvl="2" indent="-342900">
                  <a:buSzPct val="170000"/>
                  <a:buBlip>
                    <a:blip r:embed="rId4"/>
                  </a:buBlip>
                </a:pPr>
                <a:r>
                  <a:rPr lang="en-GB" sz="1800" dirty="0">
                    <a:solidFill>
                      <a:srgbClr val="471342"/>
                    </a:solidFill>
                  </a:rPr>
                  <a:t>Detailed technical discussion in the talks of 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M. </a:t>
                </a:r>
                <a:r>
                  <a:rPr lang="en-GB" sz="1800" b="1" dirty="0" err="1">
                    <a:solidFill>
                      <a:srgbClr val="471342"/>
                    </a:solidFill>
                  </a:rPr>
                  <a:t>Garattini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, L. </a:t>
                </a:r>
                <a:r>
                  <a:rPr lang="en-GB" sz="1800" b="1" dirty="0" err="1">
                    <a:solidFill>
                      <a:srgbClr val="471342"/>
                    </a:solidFill>
                  </a:rPr>
                  <a:t>Bandiera</a:t>
                </a:r>
                <a:endParaRPr lang="en-GB" sz="1800" b="1" dirty="0">
                  <a:solidFill>
                    <a:srgbClr val="471342"/>
                  </a:solidFill>
                </a:endParaRPr>
              </a:p>
              <a:p>
                <a:pPr marL="457200" lvl="1" indent="0">
                  <a:buNone/>
                </a:pPr>
                <a:r>
                  <a:rPr lang="en-GB" sz="1800" dirty="0">
                    <a:solidFill>
                      <a:srgbClr val="471342"/>
                    </a:solidFill>
                  </a:rPr>
                  <a:t>(b) 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Compatibility</a:t>
                </a:r>
                <a:r>
                  <a:rPr lang="en-GB" sz="1800" dirty="0">
                    <a:solidFill>
                      <a:srgbClr val="471342"/>
                    </a:solidFill>
                  </a:rPr>
                  <a:t> (BTF2,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1">
                        <a:solidFill>
                          <a:srgbClr val="4713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1800" dirty="0">
                    <a:solidFill>
                      <a:srgbClr val="471342"/>
                    </a:solidFill>
                  </a:rPr>
                  <a:t>NE-Light) and possible 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synergy</a:t>
                </a:r>
                <a:r>
                  <a:rPr lang="en-GB" sz="1800" dirty="0">
                    <a:solidFill>
                      <a:srgbClr val="471342"/>
                    </a:solidFill>
                  </a:rPr>
                  <a:t> (LEMMA) with other projects</a:t>
                </a:r>
              </a:p>
              <a:p>
                <a:pPr marL="457200" lvl="1" indent="0">
                  <a:buNone/>
                </a:pPr>
                <a:r>
                  <a:rPr lang="en-GB" sz="1800" dirty="0">
                    <a:solidFill>
                      <a:srgbClr val="471342"/>
                    </a:solidFill>
                  </a:rPr>
                  <a:t>(c) Possible 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costs</a:t>
                </a:r>
                <a:r>
                  <a:rPr lang="en-GB" sz="1800" dirty="0">
                    <a:solidFill>
                      <a:srgbClr val="471342"/>
                    </a:solidFill>
                  </a:rPr>
                  <a:t> and 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timeline</a:t>
                </a:r>
              </a:p>
              <a:p>
                <a:pPr marL="457200" lvl="1" indent="0">
                  <a:buNone/>
                </a:pPr>
                <a:r>
                  <a:rPr lang="en-GB" sz="1800" dirty="0">
                    <a:solidFill>
                      <a:srgbClr val="471342"/>
                    </a:solidFill>
                  </a:rPr>
                  <a:t>(d) Plans for 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operation</a:t>
                </a:r>
              </a:p>
              <a:p>
                <a:pPr marL="457200" lvl="1" indent="0">
                  <a:buNone/>
                </a:pPr>
                <a:r>
                  <a:rPr lang="en-GB" sz="1800" dirty="0">
                    <a:solidFill>
                      <a:srgbClr val="471342"/>
                    </a:solidFill>
                  </a:rPr>
                  <a:t>(e) 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Broad impact </a:t>
                </a:r>
                <a:r>
                  <a:rPr lang="en-GB" sz="1800" dirty="0">
                    <a:solidFill>
                      <a:srgbClr val="471342"/>
                    </a:solidFill>
                  </a:rPr>
                  <a:t>(see also talk of </a:t>
                </a:r>
                <a:r>
                  <a:rPr lang="en-GB" sz="1800" b="1" dirty="0">
                    <a:solidFill>
                      <a:srgbClr val="471342"/>
                    </a:solidFill>
                  </a:rPr>
                  <a:t>L. </a:t>
                </a:r>
                <a:r>
                  <a:rPr lang="en-GB" sz="1800" b="1" dirty="0" err="1">
                    <a:solidFill>
                      <a:srgbClr val="471342"/>
                    </a:solidFill>
                  </a:rPr>
                  <a:t>Bandiera</a:t>
                </a:r>
                <a:r>
                  <a:rPr lang="en-GB" sz="1800" dirty="0">
                    <a:solidFill>
                      <a:srgbClr val="471342"/>
                    </a:solidFill>
                  </a:rPr>
                  <a:t>)</a:t>
                </a:r>
              </a:p>
              <a:p>
                <a:pPr marL="457200" lvl="1" indent="0">
                  <a:buNone/>
                </a:pPr>
                <a:r>
                  <a:rPr lang="en-GB" sz="1800" dirty="0">
                    <a:solidFill>
                      <a:srgbClr val="0070C0"/>
                    </a:solidFill>
                  </a:rPr>
                  <a:t>(f) A</a:t>
                </a:r>
                <a:endParaRPr lang="en-GB" sz="1800" dirty="0">
                  <a:solidFill>
                    <a:srgbClr val="0070C0"/>
                  </a:solidFill>
                  <a:latin typeface="SignPainter HouseScript" panose="02000006070000020004" pitchFamily="2" charset="0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C381FB2-5F4B-7742-90EF-9D058F204D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0697" y="928041"/>
                <a:ext cx="11524157" cy="5634124"/>
              </a:xfrm>
              <a:blipFill>
                <a:blip r:embed="rId5"/>
                <a:stretch>
                  <a:fillRect l="-441" t="-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3AF65E-C39E-F04E-A717-222EF076B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556E86-EAEA-D948-BED5-0C0AD7F0D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9090816-DABF-C34B-BD2D-BFD1C13ECB4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0081" y="5564350"/>
            <a:ext cx="408623" cy="3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51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09E440-357C-8349-B4FA-25BB5544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PADME@DUSE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42AE93-D36A-164B-8792-1C8FD397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952A97-41AE-D049-8105-AF06E91D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54D4496-7B8A-E84F-B658-77C17E6700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2749550"/>
            <a:ext cx="13462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81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6AAD7B-F51A-D944-9CA1-BCA4CD7F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crystals?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30FE09-7A7E-D948-870D-EE745DA7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4737A1-1B9F-3640-BBC1-402C202F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B5EF2E6C-F40B-EE4D-BAC6-156411653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69" y="1460524"/>
            <a:ext cx="3824565" cy="383245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9641BF6-6433-BB43-8CA0-303297010BEC}"/>
              </a:ext>
            </a:extLst>
          </p:cNvPr>
          <p:cNvSpPr txBox="1"/>
          <p:nvPr/>
        </p:nvSpPr>
        <p:spPr>
          <a:xfrm>
            <a:off x="1828799" y="4415247"/>
            <a:ext cx="81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Garamond" panose="02020404030301010803" pitchFamily="18" charset="0"/>
              </a:rPr>
              <a:t>Crystal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B2BCA48-CECB-F34C-AB8B-B115AB9D68F4}"/>
              </a:ext>
            </a:extLst>
          </p:cNvPr>
          <p:cNvSpPr txBox="1"/>
          <p:nvPr/>
        </p:nvSpPr>
        <p:spPr>
          <a:xfrm>
            <a:off x="1249679" y="5292974"/>
            <a:ext cx="154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C00000"/>
                </a:solidFill>
                <a:latin typeface="Garamond" panose="02020404030301010803" pitchFamily="18" charset="0"/>
              </a:rPr>
              <a:t>Beam envelope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E506007-6148-5649-AEE4-CAACDCD40BE8}"/>
              </a:ext>
            </a:extLst>
          </p:cNvPr>
          <p:cNvSpPr txBox="1"/>
          <p:nvPr/>
        </p:nvSpPr>
        <p:spPr>
          <a:xfrm>
            <a:off x="302015" y="1091192"/>
            <a:ext cx="172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4471C4"/>
                </a:solidFill>
                <a:latin typeface="Garamond" panose="02020404030301010803" pitchFamily="18" charset="0"/>
              </a:rPr>
              <a:t>Magnetic septum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B2211C1-38CD-4D47-879C-A4F7C903A132}"/>
              </a:ext>
            </a:extLst>
          </p:cNvPr>
          <p:cNvSpPr txBox="1"/>
          <p:nvPr/>
        </p:nvSpPr>
        <p:spPr>
          <a:xfrm>
            <a:off x="4922875" y="1237226"/>
            <a:ext cx="66347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latin typeface="Garamond" panose="02020404030301010803" pitchFamily="18" charset="0"/>
              </a:rPr>
              <a:t>Monochromatic extraction does not allow controlling the </a:t>
            </a:r>
            <a:r>
              <a:rPr lang="en-GB" sz="2000" b="1" dirty="0">
                <a:latin typeface="Garamond" panose="02020404030301010803" pitchFamily="18" charset="0"/>
              </a:rPr>
              <a:t>extraction time </a:t>
            </a:r>
            <a:r>
              <a:rPr lang="en-GB" sz="2000" dirty="0">
                <a:latin typeface="Garamond" panose="02020404030301010803" pitchFamily="18" charset="0"/>
              </a:rPr>
              <a:t>(driven by the synchrotron emission)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latin typeface="Garamond" panose="02020404030301010803" pitchFamily="18" charset="0"/>
              </a:rPr>
              <a:t>RF knock-out can in principle control the process of spilling positrons out of the RF bucket</a:t>
            </a:r>
          </a:p>
          <a:p>
            <a:r>
              <a:rPr lang="en-GB" sz="2400" dirty="0">
                <a:solidFill>
                  <a:schemeClr val="accent2"/>
                </a:solidFill>
                <a:latin typeface="Garamond" panose="02020404030301010803" pitchFamily="18" charset="0"/>
              </a:rPr>
              <a:t>An alternative approach: use </a:t>
            </a:r>
            <a:r>
              <a:rPr lang="en-GB" sz="2400" b="1" dirty="0">
                <a:solidFill>
                  <a:schemeClr val="accent2"/>
                </a:solidFill>
                <a:latin typeface="Garamond" panose="02020404030301010803" pitchFamily="18" charset="0"/>
              </a:rPr>
              <a:t>crystal channeling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3CD1397D-0BAA-5C4F-A80A-FD83C048CB8E}"/>
                  </a:ext>
                </a:extLst>
              </p:cNvPr>
              <p:cNvSpPr/>
              <p:nvPr/>
            </p:nvSpPr>
            <p:spPr>
              <a:xfrm>
                <a:off x="4918612" y="3051228"/>
                <a:ext cx="6713407" cy="2623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Garamond" panose="02020404030301010803" pitchFamily="18" charset="0"/>
                  </a:rPr>
                  <a:t>The PADME experiment requirements are basically:</a:t>
                </a:r>
              </a:p>
              <a:p>
                <a:pPr marL="457200" indent="-457200">
                  <a:buAutoNum type="arabicPeriod"/>
                </a:pPr>
                <a:r>
                  <a:rPr lang="en-GB" sz="2000" dirty="0">
                    <a:latin typeface="Garamond" panose="02020404030301010803" pitchFamily="18" charset="0"/>
                  </a:rPr>
                  <a:t>Dilute positrons in the </a:t>
                </a:r>
                <a:r>
                  <a:rPr lang="en-GB" sz="2000" b="1" dirty="0">
                    <a:latin typeface="Garamond" panose="02020404030301010803" pitchFamily="18" charset="0"/>
                  </a:rPr>
                  <a:t>longest possible beam pulse</a:t>
                </a:r>
              </a:p>
              <a:p>
                <a:pPr marL="457200" indent="-457200">
                  <a:buAutoNum type="arabicPeriod"/>
                </a:pPr>
                <a:r>
                  <a:rPr lang="en-GB" sz="2000" dirty="0">
                    <a:latin typeface="Garamond" panose="02020404030301010803" pitchFamily="18" charset="0"/>
                  </a:rPr>
                  <a:t>Maximum particle density determined by the </a:t>
                </a:r>
                <a:r>
                  <a:rPr lang="en-GB" sz="2000" b="1" dirty="0">
                    <a:latin typeface="Garamond" panose="02020404030301010803" pitchFamily="18" charset="0"/>
                  </a:rPr>
                  <a:t>pile-up </a:t>
                </a:r>
                <a:r>
                  <a:rPr lang="en-GB" sz="2000" dirty="0">
                    <a:latin typeface="Garamond" panose="02020404030301010803" pitchFamily="18" charset="0"/>
                  </a:rPr>
                  <a:t>probability in the calorimeter: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it-IT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2000" b="1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 particles/ns</a:t>
                </a:r>
                <a:endParaRPr lang="en-GB" sz="2000" b="1" dirty="0">
                  <a:latin typeface="Garamond" panose="02020404030301010803" pitchFamily="18" charset="0"/>
                </a:endParaRPr>
              </a:p>
              <a:p>
                <a:pPr marL="914400" lvl="1" indent="-457200">
                  <a:buFont typeface="Wingdings" pitchFamily="2" charset="2"/>
                  <a:buChar char="§"/>
                </a:pPr>
                <a:r>
                  <a:rPr lang="en-GB" sz="2000" dirty="0">
                    <a:latin typeface="Garamond" panose="02020404030301010803" pitchFamily="18" charset="0"/>
                  </a:rPr>
                  <a:t>PADME@BTF: </a:t>
                </a:r>
                <a14:m>
                  <m:oMath xmlns:m="http://schemas.openxmlformats.org/officeDocument/2006/math">
                    <m:r>
                      <a:rPr lang="it-IT" sz="20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positrons/200 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/s)</a:t>
                </a:r>
              </a:p>
              <a:p>
                <a:pPr marL="914400" lvl="1" indent="-457200">
                  <a:buFont typeface="Wingdings" pitchFamily="2" charset="2"/>
                  <a:buChar char="§"/>
                </a:pPr>
                <a:r>
                  <a:rPr lang="en-GB" sz="2000" dirty="0" err="1">
                    <a:latin typeface="Garamond" panose="02020404030301010803" pitchFamily="18" charset="0"/>
                  </a:rPr>
                  <a:t>PADME@Poseydon</a:t>
                </a:r>
                <a:r>
                  <a:rPr lang="en-GB" sz="2000" dirty="0">
                    <a:latin typeface="Garamond" panose="02020404030301010803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sz="20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positrons/0.4 </a:t>
                </a:r>
                <a:r>
                  <a:rPr lang="en-GB" sz="2000" dirty="0" err="1">
                    <a:latin typeface="Garamond" panose="02020404030301010803" pitchFamily="18" charset="0"/>
                  </a:rPr>
                  <a:t>ms</a:t>
                </a:r>
                <a:r>
                  <a:rPr lang="en-GB" sz="2000" dirty="0">
                    <a:latin typeface="Garamond" panose="02020404030301010803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it-IT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/s)</a:t>
                </a:r>
              </a:p>
              <a:p>
                <a:r>
                  <a:rPr lang="en-GB" sz="24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In both cases, limited by </a:t>
                </a:r>
                <a:r>
                  <a:rPr lang="en-GB" sz="2400" b="1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50 Hz repetition rate</a:t>
                </a:r>
              </a:p>
            </p:txBody>
          </p:sp>
        </mc:Choice>
        <mc:Fallback xmlns=""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3CD1397D-0BAA-5C4F-A80A-FD83C048C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612" y="3051228"/>
                <a:ext cx="6713407" cy="2623090"/>
              </a:xfrm>
              <a:prstGeom prst="rect">
                <a:avLst/>
              </a:prstGeom>
              <a:blipFill>
                <a:blip r:embed="rId3"/>
                <a:stretch>
                  <a:fillRect l="-1321" t="-1449"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422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6AAD7B-F51A-D944-9CA1-BCA4CD7F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crystals?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30FE09-7A7E-D948-870D-EE745DA7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4737A1-1B9F-3640-BBC1-402C202F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B5EF2E6C-F40B-EE4D-BAC6-156411653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69" y="1460524"/>
            <a:ext cx="3824565" cy="383245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9641BF6-6433-BB43-8CA0-303297010BEC}"/>
              </a:ext>
            </a:extLst>
          </p:cNvPr>
          <p:cNvSpPr txBox="1"/>
          <p:nvPr/>
        </p:nvSpPr>
        <p:spPr>
          <a:xfrm>
            <a:off x="1828799" y="4415247"/>
            <a:ext cx="81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Garamond" panose="02020404030301010803" pitchFamily="18" charset="0"/>
              </a:rPr>
              <a:t>Crystal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B2BCA48-CECB-F34C-AB8B-B115AB9D68F4}"/>
              </a:ext>
            </a:extLst>
          </p:cNvPr>
          <p:cNvSpPr txBox="1"/>
          <p:nvPr/>
        </p:nvSpPr>
        <p:spPr>
          <a:xfrm>
            <a:off x="1249679" y="5292974"/>
            <a:ext cx="154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EF6F6B"/>
                </a:solidFill>
                <a:latin typeface="Garamond" panose="02020404030301010803" pitchFamily="18" charset="0"/>
              </a:rPr>
              <a:t>Beam envelope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E506007-6148-5649-AEE4-CAACDCD40BE8}"/>
              </a:ext>
            </a:extLst>
          </p:cNvPr>
          <p:cNvSpPr txBox="1"/>
          <p:nvPr/>
        </p:nvSpPr>
        <p:spPr>
          <a:xfrm>
            <a:off x="302015" y="1091192"/>
            <a:ext cx="172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471C4"/>
                </a:solidFill>
                <a:latin typeface="Garamond" panose="02020404030301010803" pitchFamily="18" charset="0"/>
              </a:rPr>
              <a:t>Magnetic septum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3CD1397D-0BAA-5C4F-A80A-FD83C048CB8E}"/>
                  </a:ext>
                </a:extLst>
              </p:cNvPr>
              <p:cNvSpPr/>
              <p:nvPr/>
            </p:nvSpPr>
            <p:spPr>
              <a:xfrm>
                <a:off x="4784651" y="1558561"/>
                <a:ext cx="7283301" cy="2246769"/>
              </a:xfrm>
              <a:prstGeom prst="rect">
                <a:avLst/>
              </a:prstGeom>
              <a:solidFill>
                <a:srgbClr val="D0CECE">
                  <a:alpha val="50196"/>
                </a:srgbClr>
              </a:solidFill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Garamond" panose="02020404030301010803" pitchFamily="18" charset="0"/>
                  </a:rPr>
                  <a:t>Assuming an average of 1 extracted particle/turn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/324 ns </a:t>
                </a:r>
              </a:p>
              <a:p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positrons/s: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endParaRPr lang="en-GB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00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with respect to PADME@BTF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1/20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with respect to </a:t>
                </a:r>
                <a:r>
                  <a:rPr lang="en-GB" sz="2000" dirty="0" err="1">
                    <a:latin typeface="Garamond" panose="02020404030301010803" pitchFamily="18" charset="0"/>
                  </a:rPr>
                  <a:t>PADME@Poseydon</a:t>
                </a:r>
                <a:endParaRPr lang="en-GB" sz="2000" dirty="0">
                  <a:latin typeface="Garamond" panose="02020404030301010803" pitchFamily="18" charset="0"/>
                </a:endParaRPr>
              </a:p>
              <a:p>
                <a:r>
                  <a:rPr lang="en-GB" sz="2000" dirty="0">
                    <a:latin typeface="Garamond" panose="02020404030301010803" pitchFamily="18" charset="0"/>
                  </a:rPr>
                  <a:t>… but with a continuous time structure of the beam, i.e. “single particle” mode on the target, virtually </a:t>
                </a:r>
                <a:r>
                  <a:rPr lang="en-GB" sz="2000" b="1" dirty="0">
                    <a:latin typeface="Garamond" panose="02020404030301010803" pitchFamily="18" charset="0"/>
                  </a:rPr>
                  <a:t>no background </a:t>
                </a:r>
                <a:r>
                  <a:rPr lang="en-GB" sz="2000" dirty="0">
                    <a:latin typeface="Garamond" panose="02020404030301010803" pitchFamily="18" charset="0"/>
                  </a:rPr>
                  <a:t>in the detector </a:t>
                </a:r>
              </a:p>
            </p:txBody>
          </p:sp>
        </mc:Choice>
        <mc:Fallback xmlns=""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3CD1397D-0BAA-5C4F-A80A-FD83C048C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651" y="1558561"/>
                <a:ext cx="7283301" cy="2246769"/>
              </a:xfrm>
              <a:prstGeom prst="rect">
                <a:avLst/>
              </a:prstGeom>
              <a:blipFill>
                <a:blip r:embed="rId3"/>
                <a:stretch>
                  <a:fillRect l="-871" t="-1124" b="-33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9AD48824-96AB-CB4D-B159-96D0BCBFF486}"/>
                  </a:ext>
                </a:extLst>
              </p:cNvPr>
              <p:cNvSpPr/>
              <p:nvPr/>
            </p:nvSpPr>
            <p:spPr>
              <a:xfrm>
                <a:off x="4784650" y="857866"/>
                <a:ext cx="7283301" cy="707886"/>
              </a:xfrm>
              <a:prstGeom prst="rect">
                <a:avLst/>
              </a:prstGeom>
              <a:solidFill>
                <a:srgbClr val="D0CECE">
                  <a:alpha val="49804"/>
                </a:srgb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Garamond" panose="02020404030301010803" pitchFamily="18" charset="0"/>
                  </a:rPr>
                  <a:t>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NE circulating positrons: 1 A current in 120 bunches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GB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GB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GB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9AD48824-96AB-CB4D-B159-96D0BCBFF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650" y="857866"/>
                <a:ext cx="7283301" cy="707886"/>
              </a:xfrm>
              <a:prstGeom prst="rect">
                <a:avLst/>
              </a:prstGeom>
              <a:blipFill>
                <a:blip r:embed="rId4"/>
                <a:stretch>
                  <a:fillRect l="-871" t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B025067A-4BE8-8042-B0BC-17652F33A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265" y="3979368"/>
            <a:ext cx="2310146" cy="2185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CA6013DF-3B25-AC46-A150-71F847A27022}"/>
                  </a:ext>
                </a:extLst>
              </p:cNvPr>
              <p:cNvSpPr/>
              <p:nvPr/>
            </p:nvSpPr>
            <p:spPr>
              <a:xfrm>
                <a:off x="6836411" y="3943935"/>
                <a:ext cx="4401974" cy="2080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Transverse size:  	at SLM: 1 mm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00 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m 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dirty="0">
                    <a:latin typeface="Garamond" panose="02020404030301010803" pitchFamily="18" charset="0"/>
                  </a:rPr>
                  <a:t>		at IP: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0 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m</a:t>
                </a:r>
              </a:p>
              <a:p>
                <a:r>
                  <a:rPr lang="en-GB" dirty="0">
                    <a:latin typeface="Garamond" panose="02020404030301010803" pitchFamily="18" charset="0"/>
                  </a:rPr>
                  <a:t>Emittance: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26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mm </a:t>
                </a:r>
                <a:r>
                  <a:rPr lang="en-GB" dirty="0" err="1">
                    <a:latin typeface="Garamond" panose="02020404030301010803" pitchFamily="18" charset="0"/>
                  </a:rPr>
                  <a:t>mrad</a:t>
                </a:r>
                <a:endParaRPr lang="en-GB" dirty="0">
                  <a:latin typeface="Garamond" panose="02020404030301010803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GB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0.03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mm </a:t>
                </a:r>
                <a:r>
                  <a:rPr lang="en-GB" dirty="0" err="1">
                    <a:latin typeface="Garamond" panose="02020404030301010803" pitchFamily="18" charset="0"/>
                  </a:rPr>
                  <a:t>mrad</a:t>
                </a:r>
                <a:endParaRPr lang="en-GB" dirty="0">
                  <a:latin typeface="Garamond" panose="02020404030301010803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GB" dirty="0">
                    <a:latin typeface="Garamond" panose="02020404030301010803" pitchFamily="18" charset="0"/>
                  </a:rPr>
                  <a:t>Coupling:		0.5%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dirty="0">
                    <a:latin typeface="Garamond" panose="02020404030301010803" pitchFamily="18" charset="0"/>
                  </a:rPr>
                  <a:t>Energy spread: 	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0.4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CA6013DF-3B25-AC46-A150-71F847A27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411" y="3943935"/>
                <a:ext cx="4401974" cy="2080249"/>
              </a:xfrm>
              <a:prstGeom prst="rect">
                <a:avLst/>
              </a:prstGeom>
              <a:blipFill>
                <a:blip r:embed="rId6"/>
                <a:stretch>
                  <a:fillRect l="-862" t="-12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995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82600-2FC3-C249-A9AB-ABE575F4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Touschek</a:t>
            </a:r>
            <a:r>
              <a:rPr lang="it-IT" dirty="0"/>
              <a:t> </a:t>
            </a:r>
            <a:r>
              <a:rPr lang="it-IT" dirty="0" err="1"/>
              <a:t>losses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910F24-7225-C14E-AF7A-E565F563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678A0B-4CC3-DB4F-9048-5E7E4280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8911010-3AB1-6543-89DF-E55FC4D3D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70" y="901148"/>
            <a:ext cx="3560630" cy="51525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A5F152-FE67-6E4B-AB6A-6734CDCE0BCC}"/>
              </a:ext>
            </a:extLst>
          </p:cNvPr>
          <p:cNvSpPr txBox="1"/>
          <p:nvPr/>
        </p:nvSpPr>
        <p:spPr>
          <a:xfrm>
            <a:off x="2594345" y="6074930"/>
            <a:ext cx="12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Garamond" panose="02020404030301010803" pitchFamily="18" charset="0"/>
              </a:rPr>
              <a:t>M. Boscolo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FC7049-A1EB-EC41-9407-C2978613B2BB}"/>
              </a:ext>
            </a:extLst>
          </p:cNvPr>
          <p:cNvSpPr txBox="1"/>
          <p:nvPr/>
        </p:nvSpPr>
        <p:spPr>
          <a:xfrm>
            <a:off x="3867203" y="3767447"/>
            <a:ext cx="11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Dispersion</a:t>
            </a:r>
            <a:endParaRPr lang="it-IT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7E5A3D2-F4BB-8B42-918D-AC675B1FE44D}"/>
              </a:ext>
            </a:extLst>
          </p:cNvPr>
          <p:cNvSpPr/>
          <p:nvPr/>
        </p:nvSpPr>
        <p:spPr>
          <a:xfrm>
            <a:off x="4157927" y="5191571"/>
            <a:ext cx="7283301" cy="400110"/>
          </a:xfrm>
          <a:prstGeom prst="rect">
            <a:avLst/>
          </a:prstGeom>
          <a:solidFill>
            <a:srgbClr val="D0CECE">
              <a:alpha val="49804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Garamond" panose="02020404030301010803" pitchFamily="18" charset="0"/>
              </a:rPr>
              <a:t>10</a:t>
            </a:r>
            <a:r>
              <a:rPr lang="en-GB" sz="2000" baseline="30000" dirty="0">
                <a:solidFill>
                  <a:srgbClr val="C00000"/>
                </a:solidFill>
                <a:latin typeface="Garamond" panose="02020404030301010803" pitchFamily="18" charset="0"/>
              </a:rPr>
              <a:t>7</a:t>
            </a:r>
            <a:r>
              <a:rPr lang="en-GB" sz="2000" dirty="0">
                <a:solidFill>
                  <a:srgbClr val="C00000"/>
                </a:solidFill>
                <a:latin typeface="Garamond" panose="02020404030301010803" pitchFamily="18" charset="0"/>
              </a:rPr>
              <a:t> Hz of lost particles, due to </a:t>
            </a:r>
            <a:r>
              <a:rPr lang="en-GB" sz="2000" dirty="0" err="1">
                <a:solidFill>
                  <a:srgbClr val="C00000"/>
                </a:solidFill>
                <a:latin typeface="Garamond" panose="02020404030301010803" pitchFamily="18" charset="0"/>
              </a:rPr>
              <a:t>Touscheck</a:t>
            </a:r>
            <a:endParaRPr lang="en-GB" sz="20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36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A2A6D6-9B83-4E45-B2F0-C7BCE51F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few numbers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245B63-5935-B44D-957C-E3522BA1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29F163-30FC-B941-B092-088B79B7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24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3465E8E-376B-B345-8DE1-2BBB276C4054}"/>
                  </a:ext>
                </a:extLst>
              </p:cNvPr>
              <p:cNvSpPr txBox="1"/>
              <p:nvPr/>
            </p:nvSpPr>
            <p:spPr>
              <a:xfrm>
                <a:off x="838200" y="852418"/>
                <a:ext cx="7135480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>
                    <a:latin typeface="Garamond" panose="02020404030301010803" pitchFamily="18" charset="0"/>
                  </a:rPr>
                  <a:t>Critical angle for planar channeling, Si(110) at 510 MeV: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</m:t>
                    </m:r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2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1</m:t>
                    </m:r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0 </m:t>
                    </m:r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𝜇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rad</a:t>
                </a:r>
                <a:endParaRPr lang="en-GB" sz="2000" dirty="0">
                  <a:latin typeface="Garamond" panose="02020404030301010803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GB" sz="2000" dirty="0">
                    <a:latin typeface="Garamond" panose="02020404030301010803" pitchFamily="18" charset="0"/>
                  </a:rPr>
                  <a:t>Multiple scattering angle: 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>
                    <a:latin typeface="Garamond" panose="02020404030301010803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510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MeV,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m  of Si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  <a:sym typeface="Symbol" pitchFamily="2" charset="2"/>
                      </a:rPr>
                      <m:t>4</m:t>
                    </m:r>
                    <m:r>
                      <a:rPr lang="en-GB" sz="2000" i="1">
                        <a:latin typeface="Cambria Math" panose="02040503050406030204" pitchFamily="18" charset="0"/>
                        <a:sym typeface="Symbol" pitchFamily="2" charset="2"/>
                      </a:rPr>
                      <m:t>80 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𝜇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rad 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>
                    <a:latin typeface="Garamond" panose="02020404030301010803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855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MeV,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m of Si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  <a:sym typeface="Symbol" pitchFamily="2" charset="2"/>
                      </a:rPr>
                      <m:t>2</m:t>
                    </m:r>
                    <m:r>
                      <a:rPr lang="en-GB" sz="2000" i="1" smtClean="0">
                        <a:latin typeface="Cambria Math" panose="02040503050406030204" pitchFamily="18" charset="0"/>
                        <a:sym typeface="Symbol" pitchFamily="2" charset="2"/>
                      </a:rPr>
                      <m:t>8</m:t>
                    </m:r>
                    <m:r>
                      <a:rPr lang="en-GB" sz="2000" i="1">
                        <a:latin typeface="Cambria Math" panose="02040503050406030204" pitchFamily="18" charset="0"/>
                        <a:sym typeface="Symbol" pitchFamily="2" charset="2"/>
                      </a:rPr>
                      <m:t>0 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𝜇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rad 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>
                    <a:latin typeface="Garamond" panose="02020404030301010803" pitchFamily="18" charset="0"/>
                  </a:rPr>
                  <a:t>De-channeling length for positrons at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510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MeV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</m:t>
                    </m:r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4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00</m:t>
                    </m:r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 </m:t>
                    </m:r>
                    <m:r>
                      <a:rPr lang="en-GB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𝜇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m</m:t>
                    </m:r>
                  </m:oMath>
                </a14:m>
                <a:endParaRPr lang="en-GB" sz="2000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3465E8E-376B-B345-8DE1-2BBB276C4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852418"/>
                <a:ext cx="7135480" cy="1938992"/>
              </a:xfrm>
              <a:prstGeom prst="rect">
                <a:avLst/>
              </a:prstGeom>
              <a:blipFill>
                <a:blip r:embed="rId2"/>
                <a:stretch>
                  <a:fillRect l="-888" t="-649" b="-51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2099D07D-FC88-0C4B-8E16-875F64A36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7" t="4545" b="5197"/>
          <a:stretch/>
        </p:blipFill>
        <p:spPr>
          <a:xfrm>
            <a:off x="291325" y="2762943"/>
            <a:ext cx="4471175" cy="26483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4ECD8AC-391D-D543-AC81-95FD44E0AF60}"/>
                  </a:ext>
                </a:extLst>
              </p:cNvPr>
              <p:cNvSpPr txBox="1"/>
              <p:nvPr/>
            </p:nvSpPr>
            <p:spPr>
              <a:xfrm>
                <a:off x="5072406" y="3178206"/>
                <a:ext cx="426167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tx1"/>
                    </a:solidFill>
                    <a:latin typeface="Garamond" panose="02020404030301010803" pitchFamily="18" charset="0"/>
                    <a:sym typeface="Symbol" pitchFamily="2" charset="2"/>
                  </a:rPr>
                  <a:t>MAMI experiment</a:t>
                </a:r>
              </a:p>
              <a:p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9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1</m:t>
                    </m:r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0 </m:t>
                    </m:r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𝜇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rad </a:t>
                </a:r>
                <a:r>
                  <a:rPr lang="en-GB" sz="2000" b="1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bending</a:t>
                </a:r>
                <a:r>
                  <a:rPr lang="en-GB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along Si(111) planes</a:t>
                </a:r>
                <a:r>
                  <a:rPr lang="en-GB" sz="2000" dirty="0">
                    <a:latin typeface="Garamond" panose="02020404030301010803" pitchFamily="18" charset="0"/>
                  </a:rPr>
                  <a:t>, 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=30.5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m,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sz="200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.5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mm </a:t>
                </a:r>
              </a:p>
              <a:p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855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MeV electrons</a:t>
                </a: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4ECD8AC-391D-D543-AC81-95FD44E0A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406" y="3178206"/>
                <a:ext cx="4261679" cy="1323439"/>
              </a:xfrm>
              <a:prstGeom prst="rect">
                <a:avLst/>
              </a:prstGeom>
              <a:blipFill>
                <a:blip r:embed="rId4"/>
                <a:stretch>
                  <a:fillRect l="-1187" t="-1905" r="-297" b="-76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C01F04B-A194-D242-B34E-BB976E7936EC}"/>
                  </a:ext>
                </a:extLst>
              </p:cNvPr>
              <p:cNvSpPr txBox="1"/>
              <p:nvPr/>
            </p:nvSpPr>
            <p:spPr>
              <a:xfrm>
                <a:off x="5072406" y="4735586"/>
                <a:ext cx="40609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latin typeface="Garamond" panose="02020404030301010803" pitchFamily="18" charset="0"/>
                  </a:rPr>
                  <a:t>Si(111) at 855 MeV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0.4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mm</a:t>
                </a:r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C01F04B-A194-D242-B34E-BB976E793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406" y="4735586"/>
                <a:ext cx="4060920" cy="461665"/>
              </a:xfrm>
              <a:prstGeom prst="rect">
                <a:avLst/>
              </a:prstGeom>
              <a:blipFill>
                <a:blip r:embed="rId5"/>
                <a:stretch>
                  <a:fillRect l="-2181" t="-8108" r="-1246" b="-297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magine 21">
            <a:extLst>
              <a:ext uri="{FF2B5EF4-FFF2-40B4-BE49-F238E27FC236}">
                <a16:creationId xmlns:a16="http://schemas.microsoft.com/office/drawing/2014/main" id="{4514202B-7F30-D94E-8289-0CEF112C2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085" y="3266237"/>
            <a:ext cx="2189793" cy="164175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BA96D5-B73B-E84C-80AC-0A032E04DE3D}"/>
              </a:ext>
            </a:extLst>
          </p:cNvPr>
          <p:cNvSpPr txBox="1"/>
          <p:nvPr/>
        </p:nvSpPr>
        <p:spPr>
          <a:xfrm>
            <a:off x="2839133" y="5639152"/>
            <a:ext cx="6831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841F2E"/>
                </a:solidFill>
                <a:latin typeface="Garamond" panose="02020404030301010803" pitchFamily="18" charset="0"/>
              </a:rPr>
              <a:t>See talks of L. </a:t>
            </a:r>
            <a:r>
              <a:rPr lang="en-GB" sz="3200" dirty="0" err="1">
                <a:solidFill>
                  <a:srgbClr val="841F2E"/>
                </a:solidFill>
                <a:latin typeface="Garamond" panose="02020404030301010803" pitchFamily="18" charset="0"/>
              </a:rPr>
              <a:t>Bandiera</a:t>
            </a:r>
            <a:r>
              <a:rPr lang="en-GB" sz="3200" dirty="0">
                <a:solidFill>
                  <a:srgbClr val="841F2E"/>
                </a:solidFill>
                <a:latin typeface="Garamond" panose="02020404030301010803" pitchFamily="18" charset="0"/>
              </a:rPr>
              <a:t> and M. </a:t>
            </a:r>
            <a:r>
              <a:rPr lang="en-GB" sz="3200" dirty="0" err="1">
                <a:solidFill>
                  <a:srgbClr val="841F2E"/>
                </a:solidFill>
                <a:latin typeface="Garamond" panose="02020404030301010803" pitchFamily="18" charset="0"/>
              </a:rPr>
              <a:t>Garattini</a:t>
            </a:r>
            <a:endParaRPr lang="en-GB" sz="3200" dirty="0">
              <a:solidFill>
                <a:srgbClr val="841F2E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62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A2A6D6-9B83-4E45-B2F0-C7BCE51F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few numbers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245B63-5935-B44D-957C-E3522BA1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29F163-30FC-B941-B092-088B79B7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25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a 6">
                <a:extLst>
                  <a:ext uri="{FF2B5EF4-FFF2-40B4-BE49-F238E27FC236}">
                    <a16:creationId xmlns:a16="http://schemas.microsoft.com/office/drawing/2014/main" id="{7AEE3D39-521E-7B4C-A34D-8A2EE04B28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5212039"/>
                  </p:ext>
                </p:extLst>
              </p:nvPr>
            </p:nvGraphicFramePr>
            <p:xfrm>
              <a:off x="523595" y="3298376"/>
              <a:ext cx="2054993" cy="277603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817738">
                      <a:extLst>
                        <a:ext uri="{9D8B030D-6E8A-4147-A177-3AD203B41FA5}">
                          <a16:colId xmlns:a16="http://schemas.microsoft.com/office/drawing/2014/main" val="3150801125"/>
                        </a:ext>
                      </a:extLst>
                    </a:gridCol>
                    <a:gridCol w="1237255">
                      <a:extLst>
                        <a:ext uri="{9D8B030D-6E8A-4147-A177-3AD203B41FA5}">
                          <a16:colId xmlns:a16="http://schemas.microsoft.com/office/drawing/2014/main" val="900902314"/>
                        </a:ext>
                      </a:extLst>
                    </a:gridCol>
                  </a:tblGrid>
                  <a:tr h="2291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err="1">
                              <a:latin typeface="Garamond" panose="02020404030301010803" pitchFamily="18" charset="0"/>
                            </a:rPr>
                            <a:t>Cut</a:t>
                          </a:r>
                          <a:r>
                            <a:rPr lang="it-IT" sz="1600" dirty="0">
                              <a:latin typeface="Garamond" panose="02020404030301010803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it-IT" sz="1600" dirty="0">
                              <a:latin typeface="Garamond" panose="02020404030301010803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 err="1">
                              <a:latin typeface="Garamond" panose="02020404030301010803" pitchFamily="18" charset="0"/>
                            </a:rPr>
                            <a:t>Fraction</a:t>
                          </a:r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7829767"/>
                      </a:ext>
                    </a:extLst>
                  </a:tr>
                  <a:tr h="229195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3.1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dirty="0" smtClean="0">
                                    <a:latin typeface="Cambria Math" panose="02040503050406030204" pitchFamily="18" charset="0"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it-IT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4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3127142"/>
                      </a:ext>
                    </a:extLst>
                  </a:tr>
                  <a:tr h="229195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3.7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dirty="0" smtClean="0">
                                    <a:latin typeface="Cambria Math" panose="02040503050406030204" pitchFamily="18" charset="0"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it-IT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4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7770467"/>
                      </a:ext>
                    </a:extLst>
                  </a:tr>
                  <a:tr h="230963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4.3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dirty="0" smtClean="0">
                                    <a:latin typeface="Cambria Math" panose="02040503050406030204" pitchFamily="18" charset="0"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it-IT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4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7701286"/>
                      </a:ext>
                    </a:extLst>
                  </a:tr>
                  <a:tr h="229195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4.75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dirty="0" smtClean="0">
                                    <a:latin typeface="Cambria Math" panose="02040503050406030204" pitchFamily="18" charset="0"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it-IT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dirty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4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0719727"/>
                      </a:ext>
                    </a:extLst>
                  </a:tr>
                  <a:tr h="229195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5.2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dirty="0" smtClean="0">
                                    <a:latin typeface="Cambria Math" panose="02040503050406030204" pitchFamily="18" charset="0"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it-IT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4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66109"/>
                      </a:ext>
                    </a:extLst>
                  </a:tr>
                  <a:tr h="229195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5.6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dirty="0" smtClean="0">
                                    <a:latin typeface="Cambria Math" panose="02040503050406030204" pitchFamily="18" charset="0"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it-IT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dirty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4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8324143"/>
                      </a:ext>
                    </a:extLst>
                  </a:tr>
                  <a:tr h="229195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6.0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dirty="0" smtClean="0">
                                    <a:latin typeface="Cambria Math" panose="02040503050406030204" pitchFamily="18" charset="0"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it-IT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dirty="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4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288770"/>
                      </a:ext>
                    </a:extLst>
                  </a:tr>
                  <a:tr h="229195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7.0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dirty="0" smtClean="0">
                                    <a:latin typeface="Cambria Math" panose="02040503050406030204" pitchFamily="18" charset="0"/>
                                  </a:rPr>
                                  <m:t>1.3∙</m:t>
                                </m:r>
                                <m:sSup>
                                  <m:sSupPr>
                                    <m:ctrlPr>
                                      <a:rPr lang="it-IT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400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1400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4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60226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a 6">
                <a:extLst>
                  <a:ext uri="{FF2B5EF4-FFF2-40B4-BE49-F238E27FC236}">
                    <a16:creationId xmlns:a16="http://schemas.microsoft.com/office/drawing/2014/main" id="{7AEE3D39-521E-7B4C-A34D-8A2EE04B28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5212039"/>
                  </p:ext>
                </p:extLst>
              </p:nvPr>
            </p:nvGraphicFramePr>
            <p:xfrm>
              <a:off x="523595" y="3298376"/>
              <a:ext cx="2054993" cy="281337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817738">
                      <a:extLst>
                        <a:ext uri="{9D8B030D-6E8A-4147-A177-3AD203B41FA5}">
                          <a16:colId xmlns:a16="http://schemas.microsoft.com/office/drawing/2014/main" val="3150801125"/>
                        </a:ext>
                      </a:extLst>
                    </a:gridCol>
                    <a:gridCol w="1237255">
                      <a:extLst>
                        <a:ext uri="{9D8B030D-6E8A-4147-A177-3AD203B41FA5}">
                          <a16:colId xmlns:a16="http://schemas.microsoft.com/office/drawing/2014/main" val="900902314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538" t="-3704" r="-152308" b="-7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 err="1">
                              <a:latin typeface="Garamond" panose="02020404030301010803" pitchFamily="18" charset="0"/>
                            </a:rPr>
                            <a:t>Fraction</a:t>
                          </a:r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7829767"/>
                      </a:ext>
                    </a:extLst>
                  </a:tr>
                  <a:tr h="309563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3.1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67347" t="-116667" r="-1020" b="-7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3127142"/>
                      </a:ext>
                    </a:extLst>
                  </a:tr>
                  <a:tr h="308991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3.7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67347" t="-208000" r="-1020" b="-6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7770467"/>
                      </a:ext>
                    </a:extLst>
                  </a:tr>
                  <a:tr h="312738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4.3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67347" t="-320833" r="-1020" b="-529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7701286"/>
                      </a:ext>
                    </a:extLst>
                  </a:tr>
                  <a:tr h="309563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4.75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67347" t="-404000" r="-1020" b="-4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0719727"/>
                      </a:ext>
                    </a:extLst>
                  </a:tr>
                  <a:tr h="308547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5.2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67347" t="-525000" r="-1020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366109"/>
                      </a:ext>
                    </a:extLst>
                  </a:tr>
                  <a:tr h="309563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5.6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67347" t="-600000" r="-1020" b="-21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324143"/>
                      </a:ext>
                    </a:extLst>
                  </a:tr>
                  <a:tr h="309563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6.0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67347" t="-729167" r="-1020" b="-1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288770"/>
                      </a:ext>
                    </a:extLst>
                  </a:tr>
                  <a:tr h="309563">
                    <a:tc>
                      <a:txBody>
                        <a:bodyPr/>
                        <a:lstStyle/>
                        <a:p>
                          <a:r>
                            <a:rPr lang="it-IT" sz="1400" dirty="0">
                              <a:latin typeface="Garamond" panose="02020404030301010803" pitchFamily="18" charset="0"/>
                            </a:rPr>
                            <a:t>7.0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67347" t="-796000" r="-1020" b="-1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60226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C40FEEB9-A3E5-FF4E-8553-2CB4DFF265DC}"/>
                  </a:ext>
                </a:extLst>
              </p:cNvPr>
              <p:cNvSpPr/>
              <p:nvPr/>
            </p:nvSpPr>
            <p:spPr>
              <a:xfrm>
                <a:off x="3176149" y="3705666"/>
                <a:ext cx="4601307" cy="2258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GB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en-GB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GB" sz="2000" b="1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GB" sz="20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20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GB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en-GB" sz="2000" b="1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  <a:p>
                <a:endParaRPr lang="en-GB" sz="2000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  <a:p>
                <a:r>
                  <a:rPr lang="en-GB" sz="20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Assuming </a:t>
                </a:r>
                <a:r>
                  <a:rPr lang="en-GB" sz="2000" b="1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all of them</a:t>
                </a:r>
                <a:r>
                  <a:rPr lang="en-GB" sz="20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 are lost, </a:t>
                </a:r>
              </a:p>
              <a:p>
                <a:r>
                  <a:rPr lang="en-GB" sz="20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lose entire beam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 turns, i.e. 0.3 s</a:t>
                </a:r>
              </a:p>
              <a:p>
                <a:endParaRPr lang="en-GB" sz="2000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  <a:p>
                <a:r>
                  <a:rPr lang="en-GB" sz="2000" b="1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Problem: </a:t>
                </a:r>
              </a:p>
              <a:p>
                <a:r>
                  <a:rPr lang="en-GB" sz="200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How to send particles to the halo?</a:t>
                </a:r>
              </a:p>
            </p:txBody>
          </p:sp>
        </mc:Choice>
        <mc:Fallback xmlns="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C40FEEB9-A3E5-FF4E-8553-2CB4DFF265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149" y="3705666"/>
                <a:ext cx="4601307" cy="2258311"/>
              </a:xfrm>
              <a:prstGeom prst="rect">
                <a:avLst/>
              </a:prstGeom>
              <a:blipFill>
                <a:blip r:embed="rId3"/>
                <a:stretch>
                  <a:fillRect l="-1102" t="-1117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2E65092-7900-5644-8BAC-337DC01CE883}"/>
                  </a:ext>
                </a:extLst>
              </p:cNvPr>
              <p:cNvSpPr txBox="1"/>
              <p:nvPr/>
            </p:nvSpPr>
            <p:spPr>
              <a:xfrm>
                <a:off x="193395" y="889352"/>
                <a:ext cx="877521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Problem:</a:t>
                </a:r>
              </a:p>
              <a:p>
                <a:r>
                  <a:rPr lang="en-GB" sz="2000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Use thin crystals to reduce </a:t>
                </a:r>
                <a:r>
                  <a:rPr lang="en-GB" sz="2000" b="1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multiple scattering</a:t>
                </a:r>
                <a:r>
                  <a:rPr lang="en-GB" sz="2000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 implies getting close to breaking limit for bending radius for having a sufficient deflection angle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en-GB" sz="2000" dirty="0">
                  <a:latin typeface="Garamond" panose="02020404030301010803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GB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GB" sz="2000" dirty="0" err="1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mrad</a:t>
                </a:r>
                <a:r>
                  <a:rPr lang="en-GB" sz="20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 deflection angle: 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it-IT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 cm from beam at 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000" b="1" dirty="0">
                    <a:solidFill>
                      <a:srgbClr val="C00000"/>
                    </a:solidFill>
                    <a:latin typeface="Garamond" panose="02020404030301010803" pitchFamily="18" charset="0"/>
                  </a:rPr>
                  <a:t> m distance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2E65092-7900-5644-8BAC-337DC01CE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95" y="889352"/>
                <a:ext cx="8775212" cy="1323439"/>
              </a:xfrm>
              <a:prstGeom prst="rect">
                <a:avLst/>
              </a:prstGeom>
              <a:blipFill>
                <a:blip r:embed="rId4"/>
                <a:stretch>
                  <a:fillRect l="-578" t="-1905" b="-76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ella 14">
                <a:extLst>
                  <a:ext uri="{FF2B5EF4-FFF2-40B4-BE49-F238E27FC236}">
                    <a16:creationId xmlns:a16="http://schemas.microsoft.com/office/drawing/2014/main" id="{E77F33C3-868A-B147-9AFC-475F4D4F97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723182"/>
                  </p:ext>
                </p:extLst>
              </p:nvPr>
            </p:nvGraphicFramePr>
            <p:xfrm>
              <a:off x="9613412" y="804258"/>
              <a:ext cx="2054993" cy="134112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003300">
                      <a:extLst>
                        <a:ext uri="{9D8B030D-6E8A-4147-A177-3AD203B41FA5}">
                          <a16:colId xmlns:a16="http://schemas.microsoft.com/office/drawing/2014/main" val="3150801125"/>
                        </a:ext>
                      </a:extLst>
                    </a:gridCol>
                    <a:gridCol w="1051693">
                      <a:extLst>
                        <a:ext uri="{9D8B030D-6E8A-4147-A177-3AD203B41FA5}">
                          <a16:colId xmlns:a16="http://schemas.microsoft.com/office/drawing/2014/main" val="900902314"/>
                        </a:ext>
                      </a:extLst>
                    </a:gridCol>
                  </a:tblGrid>
                  <a:tr h="2291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err="1">
                              <a:latin typeface="Garamond" panose="02020404030301010803" pitchFamily="18" charset="0"/>
                            </a:rPr>
                            <a:t>Material</a:t>
                          </a:r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dirty="0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it-IT" sz="1600" dirty="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600" dirty="0">
                              <a:latin typeface="Garamond" panose="02020404030301010803" pitchFamily="18" charset="0"/>
                            </a:rPr>
                            <a:t> (mm)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7829767"/>
                      </a:ext>
                    </a:extLst>
                  </a:tr>
                  <a:tr h="229195">
                    <a:tc>
                      <a:txBody>
                        <a:bodyPr/>
                        <a:lstStyle/>
                        <a:p>
                          <a:r>
                            <a:rPr lang="it-IT" sz="1600" dirty="0">
                              <a:latin typeface="Garamond" panose="02020404030301010803" pitchFamily="18" charset="0"/>
                            </a:rPr>
                            <a:t>Si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dirty="0" smtClean="0">
                                    <a:latin typeface="Cambria Math" panose="02040503050406030204" pitchFamily="18" charset="0"/>
                                  </a:rPr>
                                  <m:t>93.7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3127142"/>
                      </a:ext>
                    </a:extLst>
                  </a:tr>
                  <a:tr h="229195">
                    <a:tc>
                      <a:txBody>
                        <a:bodyPr/>
                        <a:lstStyle/>
                        <a:p>
                          <a:r>
                            <a:rPr lang="it-IT" sz="1600" dirty="0" err="1">
                              <a:latin typeface="Garamond" panose="02020404030301010803" pitchFamily="18" charset="0"/>
                            </a:rPr>
                            <a:t>Ge</a:t>
                          </a:r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dirty="0" smtClean="0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7770467"/>
                      </a:ext>
                    </a:extLst>
                  </a:tr>
                  <a:tr h="230963">
                    <a:tc>
                      <a:txBody>
                        <a:bodyPr/>
                        <a:lstStyle/>
                        <a:p>
                          <a:r>
                            <a:rPr lang="it-IT" sz="1600" dirty="0" err="1">
                              <a:latin typeface="Garamond" panose="02020404030301010803" pitchFamily="18" charset="0"/>
                            </a:rPr>
                            <a:t>W</a:t>
                          </a:r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smtClean="0">
                                    <a:latin typeface="Cambria Math" panose="02040503050406030204" pitchFamily="18" charset="0"/>
                                  </a:rPr>
                                  <m:t>3.5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77012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ella 14">
                <a:extLst>
                  <a:ext uri="{FF2B5EF4-FFF2-40B4-BE49-F238E27FC236}">
                    <a16:creationId xmlns:a16="http://schemas.microsoft.com/office/drawing/2014/main" id="{E77F33C3-868A-B147-9AFC-475F4D4F97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723182"/>
                  </p:ext>
                </p:extLst>
              </p:nvPr>
            </p:nvGraphicFramePr>
            <p:xfrm>
              <a:off x="9613412" y="804258"/>
              <a:ext cx="2054993" cy="134112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003300">
                      <a:extLst>
                        <a:ext uri="{9D8B030D-6E8A-4147-A177-3AD203B41FA5}">
                          <a16:colId xmlns:a16="http://schemas.microsoft.com/office/drawing/2014/main" val="3150801125"/>
                        </a:ext>
                      </a:extLst>
                    </a:gridCol>
                    <a:gridCol w="1051693">
                      <a:extLst>
                        <a:ext uri="{9D8B030D-6E8A-4147-A177-3AD203B41FA5}">
                          <a16:colId xmlns:a16="http://schemas.microsoft.com/office/drawing/2014/main" val="900902314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err="1">
                              <a:latin typeface="Garamond" panose="02020404030301010803" pitchFamily="18" charset="0"/>
                            </a:rPr>
                            <a:t>Material</a:t>
                          </a:r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96386" t="-7407" r="-2410" b="-3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782976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it-IT" sz="1600" dirty="0">
                              <a:latin typeface="Garamond" panose="02020404030301010803" pitchFamily="18" charset="0"/>
                            </a:rPr>
                            <a:t>Si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96386" t="-111538" r="-2410" b="-2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312714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it-IT" sz="1600" dirty="0" err="1">
                              <a:latin typeface="Garamond" panose="02020404030301010803" pitchFamily="18" charset="0"/>
                            </a:rPr>
                            <a:t>Ge</a:t>
                          </a:r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96386" t="-203704" r="-2410" b="-11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777046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it-IT" sz="1600" dirty="0" err="1">
                              <a:latin typeface="Garamond" panose="02020404030301010803" pitchFamily="18" charset="0"/>
                            </a:rPr>
                            <a:t>W</a:t>
                          </a:r>
                          <a:endParaRPr lang="it-IT" sz="1600" dirty="0">
                            <a:latin typeface="Garamond" panose="02020404030301010803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96386" t="-315385" r="-2410" b="-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77012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39080BF9-8519-4B41-BCD6-328F54CFF731}"/>
                  </a:ext>
                </a:extLst>
              </p:cNvPr>
              <p:cNvSpPr/>
              <p:nvPr/>
            </p:nvSpPr>
            <p:spPr>
              <a:xfrm>
                <a:off x="3556557" y="2517296"/>
                <a:ext cx="5529462" cy="64633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Critical radius of W(110) is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1/7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 of Si(110),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1/27</m:t>
                    </m:r>
                  </m:oMath>
                </a14:m>
                <a:endParaRPr lang="en-GB" dirty="0">
                  <a:latin typeface="Garamond" panose="02020404030301010803" pitchFamily="18" charset="0"/>
                  <a:ea typeface="Cambria Math" panose="02040503050406030204" pitchFamily="18" charset="0"/>
                </a:endParaRPr>
              </a:p>
              <a:p>
                <a:r>
                  <a:rPr lang="en-GB" b="1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Unless multiple scattering is NOT an issue</a:t>
                </a:r>
                <a:r>
                  <a:rPr lang="en-GB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… </a:t>
                </a:r>
                <a:endParaRPr lang="it-IT" dirty="0"/>
              </a:p>
            </p:txBody>
          </p:sp>
        </mc:Choice>
        <mc:Fallback xmlns="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39080BF9-8519-4B41-BCD6-328F54CF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557" y="2517296"/>
                <a:ext cx="5529462" cy="646331"/>
              </a:xfrm>
              <a:prstGeom prst="rect">
                <a:avLst/>
              </a:prstGeom>
              <a:blipFill>
                <a:blip r:embed="rId6"/>
                <a:stretch>
                  <a:fillRect l="-688" t="-3846" b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756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B017E9-1F9A-BD4D-8B0C-D235CF26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2C26E9-9108-7547-A78B-73AFC6B2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Paolo Valente – ICFA mini-workshop – 17th Dec. 2018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004B4E-8A87-744A-A144-A172F8D9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1B6F87-2627-5A4B-86D3-FA4C0CBC97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060" y="2669825"/>
            <a:ext cx="1346200" cy="1358900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ADD33E9-4D1D-D141-99C7-6C577CD0A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760" y="2669825"/>
            <a:ext cx="1346200" cy="1358900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A3BF48-70EE-6C4F-963C-51AC49F1A124}"/>
              </a:ext>
            </a:extLst>
          </p:cNvPr>
          <p:cNvSpPr txBox="1"/>
          <p:nvPr/>
        </p:nvSpPr>
        <p:spPr>
          <a:xfrm>
            <a:off x="6985000" y="2927426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>
                <a:latin typeface="Garamond" panose="02020404030301010803" pitchFamily="18" charset="0"/>
              </a:rPr>
              <a:t>+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3F59A9B-8A6E-AA43-8CF6-DCB84A9E70B0}"/>
              </a:ext>
            </a:extLst>
          </p:cNvPr>
          <p:cNvSpPr txBox="1"/>
          <p:nvPr/>
        </p:nvSpPr>
        <p:spPr>
          <a:xfrm>
            <a:off x="9195732" y="2933776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>
                <a:latin typeface="Garamond" panose="02020404030301010803" pitchFamily="18" charset="0"/>
              </a:rPr>
              <a:t>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B4239E2-823C-6248-8F25-6D56902AB364}"/>
              </a:ext>
            </a:extLst>
          </p:cNvPr>
          <p:cNvSpPr txBox="1"/>
          <p:nvPr/>
        </p:nvSpPr>
        <p:spPr>
          <a:xfrm>
            <a:off x="5544300" y="4577737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latin typeface="Garamond" panose="02020404030301010803" pitchFamily="18" charset="0"/>
              </a:rPr>
              <a:t>=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49C757E-A7D7-D94C-A347-54621F1C01EF}"/>
              </a:ext>
            </a:extLst>
          </p:cNvPr>
          <p:cNvSpPr txBox="1"/>
          <p:nvPr/>
        </p:nvSpPr>
        <p:spPr>
          <a:xfrm>
            <a:off x="4795630" y="1179084"/>
            <a:ext cx="249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>
                <a:latin typeface="Garamond" panose="02020404030301010803" pitchFamily="18" charset="0"/>
              </a:rPr>
              <a:t>Dark sector physics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C03FCE2-2333-5F4B-A54B-013A97F01977}"/>
              </a:ext>
            </a:extLst>
          </p:cNvPr>
          <p:cNvSpPr txBox="1"/>
          <p:nvPr/>
        </p:nvSpPr>
        <p:spPr>
          <a:xfrm>
            <a:off x="7580035" y="4220730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Garamond" panose="02020404030301010803" pitchFamily="18" charset="0"/>
              </a:rPr>
              <a:t>Resonant extraction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FE391D4-1BD0-004A-A0EA-A2238A1BC000}"/>
              </a:ext>
            </a:extLst>
          </p:cNvPr>
          <p:cNvSpPr txBox="1"/>
          <p:nvPr/>
        </p:nvSpPr>
        <p:spPr>
          <a:xfrm>
            <a:off x="9890091" y="4234378"/>
            <a:ext cx="157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Garamond" panose="02020404030301010803" pitchFamily="18" charset="0"/>
              </a:rPr>
              <a:t>Crystal extraction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EFFD18B-61C7-074A-A8A2-40CACEA3B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99"/>
          <a:stretch/>
        </p:blipFill>
        <p:spPr>
          <a:xfrm>
            <a:off x="474840" y="2485134"/>
            <a:ext cx="3729394" cy="170476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03FAF73-DF14-0041-96B2-9A6C9B0D1369}"/>
              </a:ext>
            </a:extLst>
          </p:cNvPr>
          <p:cNvSpPr txBox="1"/>
          <p:nvPr/>
        </p:nvSpPr>
        <p:spPr>
          <a:xfrm>
            <a:off x="4363423" y="2914876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>
                <a:latin typeface="Garamond" panose="02020404030301010803" pitchFamily="18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D03808E-1CB1-E047-B6E1-EDCE0F0FDFC1}"/>
                  </a:ext>
                </a:extLst>
              </p:cNvPr>
              <p:cNvSpPr txBox="1"/>
              <p:nvPr/>
            </p:nvSpPr>
            <p:spPr>
              <a:xfrm>
                <a:off x="1487893" y="4219741"/>
                <a:ext cx="1703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>
                    <a:latin typeface="Garamond" panose="02020404030301010803" pitchFamily="18" charset="0"/>
                  </a:rPr>
                  <a:t>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i="1">
                    <a:latin typeface="Garamond" panose="02020404030301010803" pitchFamily="18" charset="0"/>
                  </a:rPr>
                  <a:t>NE complex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D03808E-1CB1-E047-B6E1-EDCE0F0FD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893" y="4219741"/>
                <a:ext cx="1703287" cy="369332"/>
              </a:xfrm>
              <a:prstGeom prst="rect">
                <a:avLst/>
              </a:prstGeom>
              <a:blipFill>
                <a:blip r:embed="rId5"/>
                <a:stretch>
                  <a:fillRect l="-2222" t="-3333" r="-1481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51773DD-1F26-B94A-AC86-EF6462BDCDF0}"/>
              </a:ext>
            </a:extLst>
          </p:cNvPr>
          <p:cNvSpPr txBox="1"/>
          <p:nvPr/>
        </p:nvSpPr>
        <p:spPr>
          <a:xfrm>
            <a:off x="5587818" y="157989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latin typeface="Garamond" panose="02020404030301010803" pitchFamily="18" charset="0"/>
              </a:rPr>
              <a:t>+</a:t>
            </a:r>
          </a:p>
        </p:txBody>
      </p:sp>
      <p:pic>
        <p:nvPicPr>
          <p:cNvPr id="22" name="Immagine 4">
            <a:extLst>
              <a:ext uri="{FF2B5EF4-FFF2-40B4-BE49-F238E27FC236}">
                <a16:creationId xmlns:a16="http://schemas.microsoft.com/office/drawing/2014/main" id="{03FBDD13-579C-5347-AC23-583AE10DD5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371" y="2485135"/>
            <a:ext cx="1715579" cy="170476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2FB34BE-427A-3848-8265-6AB887CCEDCE}"/>
              </a:ext>
            </a:extLst>
          </p:cNvPr>
          <p:cNvSpPr txBox="1"/>
          <p:nvPr/>
        </p:nvSpPr>
        <p:spPr>
          <a:xfrm>
            <a:off x="5276779" y="4219206"/>
            <a:ext cx="142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latin typeface="Garamond" panose="02020404030301010803" pitchFamily="18" charset="0"/>
              </a:rPr>
              <a:t>PADME setup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3D6BA0AA-DF50-0F4B-A265-DB3C449CEF07}"/>
              </a:ext>
            </a:extLst>
          </p:cNvPr>
          <p:cNvSpPr/>
          <p:nvPr/>
        </p:nvSpPr>
        <p:spPr>
          <a:xfrm>
            <a:off x="4600547" y="5287510"/>
            <a:ext cx="248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i="1" dirty="0">
                <a:latin typeface="Garamond" panose="02020404030301010803" pitchFamily="18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3898662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3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483E029-A15A-BB4A-8CE5-7E22F4C03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5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76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ccia destra 2">
            <a:extLst>
              <a:ext uri="{FF2B5EF4-FFF2-40B4-BE49-F238E27FC236}">
                <a16:creationId xmlns:a16="http://schemas.microsoft.com/office/drawing/2014/main" id="{08AD8A3D-33FE-0844-9A2C-C0669759B649}"/>
              </a:ext>
            </a:extLst>
          </p:cNvPr>
          <p:cNvSpPr/>
          <p:nvPr/>
        </p:nvSpPr>
        <p:spPr>
          <a:xfrm>
            <a:off x="0" y="1205117"/>
            <a:ext cx="8044543" cy="4979213"/>
          </a:xfrm>
          <a:prstGeom prst="rightArrow">
            <a:avLst>
              <a:gd name="adj1" fmla="val 85569"/>
              <a:gd name="adj2" fmla="val 256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C07EBA-D14A-7145-B1AB-FA5EB1E4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5116"/>
          </a:xfrm>
        </p:spPr>
        <p:txBody>
          <a:bodyPr/>
          <a:lstStyle/>
          <a:p>
            <a:pPr algn="ctr"/>
            <a:r>
              <a:rPr lang="en-GB" sz="3600"/>
              <a:t>Dark photon production and decays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21CE1D-F6E0-D14D-9E37-CD460443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en-GB" smtClean="0"/>
              <a:t>28</a:t>
            </a:fld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A8C3E1-DAE1-7342-BC6A-5E4386FF9037}"/>
              </a:ext>
            </a:extLst>
          </p:cNvPr>
          <p:cNvSpPr txBox="1"/>
          <p:nvPr/>
        </p:nvSpPr>
        <p:spPr>
          <a:xfrm>
            <a:off x="4215584" y="1125017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Proton accelerators</a:t>
            </a:r>
          </a:p>
        </p:txBody>
      </p:sp>
      <p:sp>
        <p:nvSpPr>
          <p:cNvPr id="153" name="CasellaDiTesto 152">
            <a:extLst>
              <a:ext uri="{FF2B5EF4-FFF2-40B4-BE49-F238E27FC236}">
                <a16:creationId xmlns:a16="http://schemas.microsoft.com/office/drawing/2014/main" id="{770839EE-DA0E-3343-A25F-32A5CF9A8BFB}"/>
              </a:ext>
            </a:extLst>
          </p:cNvPr>
          <p:cNvSpPr txBox="1"/>
          <p:nvPr/>
        </p:nvSpPr>
        <p:spPr>
          <a:xfrm>
            <a:off x="41468" y="1123226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 accelerators</a:t>
            </a:r>
          </a:p>
        </p:txBody>
      </p:sp>
      <p:sp>
        <p:nvSpPr>
          <p:cNvPr id="154" name="CasellaDiTesto 153">
            <a:extLst>
              <a:ext uri="{FF2B5EF4-FFF2-40B4-BE49-F238E27FC236}">
                <a16:creationId xmlns:a16="http://schemas.microsoft.com/office/drawing/2014/main" id="{ACA21358-3EA9-5F46-A589-106672AA31A9}"/>
              </a:ext>
            </a:extLst>
          </p:cNvPr>
          <p:cNvSpPr txBox="1"/>
          <p:nvPr/>
        </p:nvSpPr>
        <p:spPr>
          <a:xfrm>
            <a:off x="2913946" y="1698530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Meson decay</a:t>
            </a:r>
          </a:p>
        </p:txBody>
      </p:sp>
      <p:pic>
        <p:nvPicPr>
          <p:cNvPr id="98" name="Immagine 97">
            <a:extLst>
              <a:ext uri="{FF2B5EF4-FFF2-40B4-BE49-F238E27FC236}">
                <a16:creationId xmlns:a16="http://schemas.microsoft.com/office/drawing/2014/main" id="{E1E36AE4-F561-8847-A863-B55F52F9C4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388" y="1965370"/>
            <a:ext cx="1557589" cy="1016668"/>
          </a:xfrm>
          <a:prstGeom prst="rect">
            <a:avLst/>
          </a:prstGeom>
        </p:spPr>
      </p:pic>
      <p:pic>
        <p:nvPicPr>
          <p:cNvPr id="99" name="Immagine 98">
            <a:extLst>
              <a:ext uri="{FF2B5EF4-FFF2-40B4-BE49-F238E27FC236}">
                <a16:creationId xmlns:a16="http://schemas.microsoft.com/office/drawing/2014/main" id="{3A4CB3D2-A111-C64F-9786-B0DD975E33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61" y="2861924"/>
            <a:ext cx="1533354" cy="1526598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A246CA99-B375-6347-90F9-E4FABE28AA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429" y="3019930"/>
            <a:ext cx="1538037" cy="1368592"/>
          </a:xfrm>
          <a:prstGeom prst="rect">
            <a:avLst/>
          </a:prstGeom>
        </p:spPr>
      </p:pic>
      <p:pic>
        <p:nvPicPr>
          <p:cNvPr id="109" name="Immagine 108">
            <a:extLst>
              <a:ext uri="{FF2B5EF4-FFF2-40B4-BE49-F238E27FC236}">
                <a16:creationId xmlns:a16="http://schemas.microsoft.com/office/drawing/2014/main" id="{6981625B-507E-E542-B5A9-1CA9B1AF37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311" y="4731053"/>
            <a:ext cx="2196266" cy="1085679"/>
          </a:xfrm>
          <a:prstGeom prst="rect">
            <a:avLst/>
          </a:prstGeom>
        </p:spPr>
      </p:pic>
      <p:sp>
        <p:nvSpPr>
          <p:cNvPr id="157" name="CasellaDiTesto 156">
            <a:extLst>
              <a:ext uri="{FF2B5EF4-FFF2-40B4-BE49-F238E27FC236}">
                <a16:creationId xmlns:a16="http://schemas.microsoft.com/office/drawing/2014/main" id="{BA272477-9490-D04A-9B72-2C62585103EB}"/>
              </a:ext>
            </a:extLst>
          </p:cNvPr>
          <p:cNvSpPr txBox="1"/>
          <p:nvPr/>
        </p:nvSpPr>
        <p:spPr>
          <a:xfrm>
            <a:off x="5054564" y="4570250"/>
            <a:ext cx="701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Drell-Yan</a:t>
            </a:r>
          </a:p>
        </p:txBody>
      </p:sp>
      <p:sp>
        <p:nvSpPr>
          <p:cNvPr id="158" name="CasellaDiTesto 157">
            <a:extLst>
              <a:ext uri="{FF2B5EF4-FFF2-40B4-BE49-F238E27FC236}">
                <a16:creationId xmlns:a16="http://schemas.microsoft.com/office/drawing/2014/main" id="{805C0CCC-22BB-2942-A6AD-37F42CC95FF2}"/>
              </a:ext>
            </a:extLst>
          </p:cNvPr>
          <p:cNvSpPr txBox="1"/>
          <p:nvPr/>
        </p:nvSpPr>
        <p:spPr>
          <a:xfrm>
            <a:off x="212164" y="4570250"/>
            <a:ext cx="1846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Electron-positron annihilation </a:t>
            </a:r>
          </a:p>
        </p:txBody>
      </p:sp>
      <p:pic>
        <p:nvPicPr>
          <p:cNvPr id="120" name="Immagine 119">
            <a:extLst>
              <a:ext uri="{FF2B5EF4-FFF2-40B4-BE49-F238E27FC236}">
                <a16:creationId xmlns:a16="http://schemas.microsoft.com/office/drawing/2014/main" id="{B2EDB984-9F3E-5F49-9059-310A1B7215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36" y="4816864"/>
            <a:ext cx="1925509" cy="977566"/>
          </a:xfrm>
          <a:prstGeom prst="rect">
            <a:avLst/>
          </a:prstGeom>
        </p:spPr>
      </p:pic>
      <p:sp>
        <p:nvSpPr>
          <p:cNvPr id="159" name="CasellaDiTesto 158">
            <a:extLst>
              <a:ext uri="{FF2B5EF4-FFF2-40B4-BE49-F238E27FC236}">
                <a16:creationId xmlns:a16="http://schemas.microsoft.com/office/drawing/2014/main" id="{EB366EF8-C669-CE4B-B2DF-7D75CAA6A5C6}"/>
              </a:ext>
            </a:extLst>
          </p:cNvPr>
          <p:cNvSpPr txBox="1"/>
          <p:nvPr/>
        </p:nvSpPr>
        <p:spPr>
          <a:xfrm>
            <a:off x="276613" y="2629224"/>
            <a:ext cx="1568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Electron Bremsstrahlung</a:t>
            </a:r>
          </a:p>
        </p:txBody>
      </p:sp>
      <p:sp>
        <p:nvSpPr>
          <p:cNvPr id="160" name="CasellaDiTesto 159">
            <a:extLst>
              <a:ext uri="{FF2B5EF4-FFF2-40B4-BE49-F238E27FC236}">
                <a16:creationId xmlns:a16="http://schemas.microsoft.com/office/drawing/2014/main" id="{BBB3FA9D-B1B1-534F-BCCC-F7515F500BC7}"/>
              </a:ext>
            </a:extLst>
          </p:cNvPr>
          <p:cNvSpPr txBox="1"/>
          <p:nvPr/>
        </p:nvSpPr>
        <p:spPr>
          <a:xfrm>
            <a:off x="4814561" y="2624659"/>
            <a:ext cx="1478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Proton Bremsstrahlung</a:t>
            </a:r>
          </a:p>
        </p:txBody>
      </p:sp>
      <p:sp>
        <p:nvSpPr>
          <p:cNvPr id="177" name="CasellaDiTesto 176">
            <a:extLst>
              <a:ext uri="{FF2B5EF4-FFF2-40B4-BE49-F238E27FC236}">
                <a16:creationId xmlns:a16="http://schemas.microsoft.com/office/drawing/2014/main" id="{3696AFB5-8815-F54B-BF39-9BC8E2C0511C}"/>
              </a:ext>
            </a:extLst>
          </p:cNvPr>
          <p:cNvSpPr txBox="1"/>
          <p:nvPr/>
        </p:nvSpPr>
        <p:spPr>
          <a:xfrm>
            <a:off x="8631100" y="2599882"/>
            <a:ext cx="925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Visible</a:t>
            </a:r>
          </a:p>
        </p:txBody>
      </p:sp>
      <p:sp>
        <p:nvSpPr>
          <p:cNvPr id="178" name="CasellaDiTesto 177">
            <a:extLst>
              <a:ext uri="{FF2B5EF4-FFF2-40B4-BE49-F238E27FC236}">
                <a16:creationId xmlns:a16="http://schemas.microsoft.com/office/drawing/2014/main" id="{DFDA2B74-4619-7F4A-8FE9-D18CE15756A2}"/>
              </a:ext>
            </a:extLst>
          </p:cNvPr>
          <p:cNvSpPr txBox="1"/>
          <p:nvPr/>
        </p:nvSpPr>
        <p:spPr>
          <a:xfrm>
            <a:off x="10703894" y="2593237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Invisible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CasellaDiTesto 180">
                <a:extLst>
                  <a:ext uri="{FF2B5EF4-FFF2-40B4-BE49-F238E27FC236}">
                    <a16:creationId xmlns:a16="http://schemas.microsoft.com/office/drawing/2014/main" id="{90620852-AE57-F540-BFDD-F21B9B5885CE}"/>
                  </a:ext>
                </a:extLst>
              </p:cNvPr>
              <p:cNvSpPr txBox="1"/>
              <p:nvPr/>
            </p:nvSpPr>
            <p:spPr>
              <a:xfrm>
                <a:off x="10094932" y="4553470"/>
                <a:ext cx="2044149" cy="360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Dominant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𝐴</m:t>
                        </m:r>
                        <m:r>
                          <a:rPr lang="en-GB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’</m:t>
                        </m:r>
                      </m:sub>
                    </m:sSub>
                    <m:r>
                      <a:rPr lang="en-GB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&gt;2</m:t>
                    </m:r>
                    <m:sSub>
                      <m:sSubPr>
                        <m:ctrlPr>
                          <a:rPr lang="en-GB" sz="16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sz="16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sub>
                    </m:sSub>
                  </m:oMath>
                </a14:m>
                <a:endParaRPr lang="en-GB" sz="160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81" name="CasellaDiTesto 180">
                <a:extLst>
                  <a:ext uri="{FF2B5EF4-FFF2-40B4-BE49-F238E27FC236}">
                    <a16:creationId xmlns:a16="http://schemas.microsoft.com/office/drawing/2014/main" id="{90620852-AE57-F540-BFDD-F21B9B588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932" y="4553470"/>
                <a:ext cx="2044149" cy="360291"/>
              </a:xfrm>
              <a:prstGeom prst="rect">
                <a:avLst/>
              </a:prstGeom>
              <a:blipFill>
                <a:blip r:embed="rId7"/>
                <a:stretch>
                  <a:fillRect l="-1235" t="-6897" b="-103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4FFBBB9D-52CA-4848-9D7C-1AB1152A4B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3961" y="3230238"/>
            <a:ext cx="1688880" cy="9446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D44FDD-EA15-9F40-924F-AB3944B328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1648" y="3262941"/>
            <a:ext cx="1259506" cy="99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6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94">
            <a:extLst>
              <a:ext uri="{FF2B5EF4-FFF2-40B4-BE49-F238E27FC236}">
                <a16:creationId xmlns:a16="http://schemas.microsoft.com/office/drawing/2014/main" id="{15224D05-39C5-2E49-B084-FA4ADD8B473C}"/>
              </a:ext>
            </a:extLst>
          </p:cNvPr>
          <p:cNvSpPr/>
          <p:nvPr/>
        </p:nvSpPr>
        <p:spPr>
          <a:xfrm rot="5400000">
            <a:off x="10102104" y="2268370"/>
            <a:ext cx="212859" cy="1704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C07EBA-D14A-7145-B1AB-FA5EB1E4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5116"/>
          </a:xfrm>
        </p:spPr>
        <p:txBody>
          <a:bodyPr/>
          <a:lstStyle/>
          <a:p>
            <a:pPr algn="ctr"/>
            <a:r>
              <a:rPr lang="en-GB" dirty="0"/>
              <a:t>What kind of experiment?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21CE1D-F6E0-D14D-9E37-CD460443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29</a:t>
            </a:fld>
            <a:endParaRPr lang="it-IT"/>
          </a:p>
        </p:txBody>
      </p:sp>
      <p:sp>
        <p:nvSpPr>
          <p:cNvPr id="5" name="Freeform 37">
            <a:extLst>
              <a:ext uri="{FF2B5EF4-FFF2-40B4-BE49-F238E27FC236}">
                <a16:creationId xmlns:a16="http://schemas.microsoft.com/office/drawing/2014/main" id="{32E55C00-BD01-D44F-94D6-4F4E55481A9E}"/>
              </a:ext>
            </a:extLst>
          </p:cNvPr>
          <p:cNvSpPr/>
          <p:nvPr/>
        </p:nvSpPr>
        <p:spPr>
          <a:xfrm>
            <a:off x="8728587" y="4712223"/>
            <a:ext cx="787400" cy="113309"/>
          </a:xfrm>
          <a:custGeom>
            <a:avLst/>
            <a:gdLst>
              <a:gd name="connsiteX0" fmla="*/ 0 w 787400"/>
              <a:gd name="connsiteY0" fmla="*/ 0 h 113309"/>
              <a:gd name="connsiteX1" fmla="*/ 444500 w 787400"/>
              <a:gd name="connsiteY1" fmla="*/ 101600 h 113309"/>
              <a:gd name="connsiteX2" fmla="*/ 787400 w 787400"/>
              <a:gd name="connsiteY2" fmla="*/ 111125 h 11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400" h="113309">
                <a:moveTo>
                  <a:pt x="0" y="0"/>
                </a:moveTo>
                <a:cubicBezTo>
                  <a:pt x="156633" y="41539"/>
                  <a:pt x="313267" y="83079"/>
                  <a:pt x="444500" y="101600"/>
                </a:cubicBezTo>
                <a:cubicBezTo>
                  <a:pt x="575733" y="120121"/>
                  <a:pt x="787400" y="111125"/>
                  <a:pt x="787400" y="111125"/>
                </a:cubicBezTo>
              </a:path>
            </a:pathLst>
          </a:custGeom>
          <a:ln>
            <a:solidFill>
              <a:schemeClr val="accent5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4DE05E51-A3E3-714C-AFBF-60F83E434AF9}"/>
              </a:ext>
            </a:extLst>
          </p:cNvPr>
          <p:cNvSpPr/>
          <p:nvPr/>
        </p:nvSpPr>
        <p:spPr>
          <a:xfrm>
            <a:off x="9541388" y="4467747"/>
            <a:ext cx="1793875" cy="355600"/>
          </a:xfrm>
          <a:custGeom>
            <a:avLst/>
            <a:gdLst>
              <a:gd name="connsiteX0" fmla="*/ 0 w 1793875"/>
              <a:gd name="connsiteY0" fmla="*/ 355600 h 355600"/>
              <a:gd name="connsiteX1" fmla="*/ 879475 w 1793875"/>
              <a:gd name="connsiteY1" fmla="*/ 263525 h 355600"/>
              <a:gd name="connsiteX2" fmla="*/ 1793875 w 1793875"/>
              <a:gd name="connsiteY2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3875" h="355600">
                <a:moveTo>
                  <a:pt x="0" y="355600"/>
                </a:moveTo>
                <a:cubicBezTo>
                  <a:pt x="290248" y="339196"/>
                  <a:pt x="580496" y="322792"/>
                  <a:pt x="879475" y="263525"/>
                </a:cubicBezTo>
                <a:cubicBezTo>
                  <a:pt x="1178454" y="204258"/>
                  <a:pt x="1486164" y="102129"/>
                  <a:pt x="1793875" y="0"/>
                </a:cubicBezTo>
              </a:path>
            </a:pathLst>
          </a:custGeom>
          <a:ln>
            <a:solidFill>
              <a:schemeClr val="accent5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97">
            <a:extLst>
              <a:ext uri="{FF2B5EF4-FFF2-40B4-BE49-F238E27FC236}">
                <a16:creationId xmlns:a16="http://schemas.microsoft.com/office/drawing/2014/main" id="{C0B8485F-9418-1043-B834-E08F864F56B3}"/>
              </a:ext>
            </a:extLst>
          </p:cNvPr>
          <p:cNvCxnSpPr/>
          <p:nvPr/>
        </p:nvCxnSpPr>
        <p:spPr>
          <a:xfrm>
            <a:off x="5631800" y="4775193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8">
            <a:extLst>
              <a:ext uri="{FF2B5EF4-FFF2-40B4-BE49-F238E27FC236}">
                <a16:creationId xmlns:a16="http://schemas.microsoft.com/office/drawing/2014/main" id="{41E54B38-A3DE-D24F-AF31-FB2944B1FC42}"/>
              </a:ext>
            </a:extLst>
          </p:cNvPr>
          <p:cNvCxnSpPr/>
          <p:nvPr/>
        </p:nvCxnSpPr>
        <p:spPr>
          <a:xfrm flipV="1">
            <a:off x="442265" y="4678568"/>
            <a:ext cx="563594" cy="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1">
            <a:extLst>
              <a:ext uri="{FF2B5EF4-FFF2-40B4-BE49-F238E27FC236}">
                <a16:creationId xmlns:a16="http://schemas.microsoft.com/office/drawing/2014/main" id="{7F848364-0ABF-BF4B-ABDD-F68A6749B97E}"/>
              </a:ext>
            </a:extLst>
          </p:cNvPr>
          <p:cNvCxnSpPr/>
          <p:nvPr/>
        </p:nvCxnSpPr>
        <p:spPr>
          <a:xfrm>
            <a:off x="1008939" y="4688194"/>
            <a:ext cx="251231" cy="1248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A9B7A078-BD70-564D-8946-E41FE5F3B6C2}"/>
              </a:ext>
            </a:extLst>
          </p:cNvPr>
          <p:cNvCxnSpPr/>
          <p:nvPr/>
        </p:nvCxnSpPr>
        <p:spPr>
          <a:xfrm>
            <a:off x="1008938" y="4534049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20">
            <a:extLst>
              <a:ext uri="{FF2B5EF4-FFF2-40B4-BE49-F238E27FC236}">
                <a16:creationId xmlns:a16="http://schemas.microsoft.com/office/drawing/2014/main" id="{37A44961-C6BE-2649-8969-64D8D46DF2EA}"/>
              </a:ext>
            </a:extLst>
          </p:cNvPr>
          <p:cNvSpPr/>
          <p:nvPr/>
        </p:nvSpPr>
        <p:spPr>
          <a:xfrm>
            <a:off x="2973468" y="4139744"/>
            <a:ext cx="41157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40">
            <a:extLst>
              <a:ext uri="{FF2B5EF4-FFF2-40B4-BE49-F238E27FC236}">
                <a16:creationId xmlns:a16="http://schemas.microsoft.com/office/drawing/2014/main" id="{7C3C722E-11EC-E442-B7A5-E54BEFD6E67B}"/>
              </a:ext>
            </a:extLst>
          </p:cNvPr>
          <p:cNvCxnSpPr/>
          <p:nvPr/>
        </p:nvCxnSpPr>
        <p:spPr>
          <a:xfrm>
            <a:off x="442265" y="2393086"/>
            <a:ext cx="550894" cy="1744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44">
                <a:extLst>
                  <a:ext uri="{FF2B5EF4-FFF2-40B4-BE49-F238E27FC236}">
                    <a16:creationId xmlns:a16="http://schemas.microsoft.com/office/drawing/2014/main" id="{581ED7DF-1EEB-8748-AA14-6E766788A721}"/>
                  </a:ext>
                </a:extLst>
              </p:cNvPr>
              <p:cNvSpPr/>
              <p:nvPr/>
            </p:nvSpPr>
            <p:spPr>
              <a:xfrm>
                <a:off x="207886" y="2873819"/>
                <a:ext cx="1186607" cy="272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err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𝑍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 </m:t>
                          </m:r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err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𝑍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 </m:t>
                      </m:r>
                    </m:oMath>
                  </m:oMathPara>
                </a14:m>
                <a:endParaRPr lang="it-IT" sz="12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44">
                <a:extLst>
                  <a:ext uri="{FF2B5EF4-FFF2-40B4-BE49-F238E27FC236}">
                    <a16:creationId xmlns:a16="http://schemas.microsoft.com/office/drawing/2014/main" id="{581ED7DF-1EEB-8748-AA14-6E766788A7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86" y="2873819"/>
                <a:ext cx="1186607" cy="272767"/>
              </a:xfrm>
              <a:prstGeom prst="rect">
                <a:avLst/>
              </a:prstGeom>
              <a:blipFill>
                <a:blip r:embed="rId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64">
            <a:extLst>
              <a:ext uri="{FF2B5EF4-FFF2-40B4-BE49-F238E27FC236}">
                <a16:creationId xmlns:a16="http://schemas.microsoft.com/office/drawing/2014/main" id="{E1C9FAA0-D3F3-5142-AD50-770169DDC96C}"/>
              </a:ext>
            </a:extLst>
          </p:cNvPr>
          <p:cNvCxnSpPr/>
          <p:nvPr/>
        </p:nvCxnSpPr>
        <p:spPr>
          <a:xfrm>
            <a:off x="1008938" y="2414075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65">
            <a:extLst>
              <a:ext uri="{FF2B5EF4-FFF2-40B4-BE49-F238E27FC236}">
                <a16:creationId xmlns:a16="http://schemas.microsoft.com/office/drawing/2014/main" id="{82A5AF6A-A233-E94C-B36E-F01254EB39F1}"/>
              </a:ext>
            </a:extLst>
          </p:cNvPr>
          <p:cNvSpPr/>
          <p:nvPr/>
        </p:nvSpPr>
        <p:spPr>
          <a:xfrm>
            <a:off x="2963320" y="1865626"/>
            <a:ext cx="41157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2FBF1C92-D977-594E-A30A-443B93C2B701}"/>
              </a:ext>
            </a:extLst>
          </p:cNvPr>
          <p:cNvSpPr/>
          <p:nvPr/>
        </p:nvSpPr>
        <p:spPr>
          <a:xfrm>
            <a:off x="993159" y="2250309"/>
            <a:ext cx="315026" cy="279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72">
            <a:extLst>
              <a:ext uri="{FF2B5EF4-FFF2-40B4-BE49-F238E27FC236}">
                <a16:creationId xmlns:a16="http://schemas.microsoft.com/office/drawing/2014/main" id="{FF43E57F-EB4A-054C-817C-1A600977A7C0}"/>
              </a:ext>
            </a:extLst>
          </p:cNvPr>
          <p:cNvCxnSpPr/>
          <p:nvPr/>
        </p:nvCxnSpPr>
        <p:spPr>
          <a:xfrm>
            <a:off x="4986934" y="2454888"/>
            <a:ext cx="549698" cy="14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4">
            <a:extLst>
              <a:ext uri="{FF2B5EF4-FFF2-40B4-BE49-F238E27FC236}">
                <a16:creationId xmlns:a16="http://schemas.microsoft.com/office/drawing/2014/main" id="{FE0E8135-356D-324D-9062-A83BB7F4BAC7}"/>
              </a:ext>
            </a:extLst>
          </p:cNvPr>
          <p:cNvSpPr/>
          <p:nvPr/>
        </p:nvSpPr>
        <p:spPr>
          <a:xfrm>
            <a:off x="6406979" y="1865627"/>
            <a:ext cx="1179535" cy="11353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75">
            <a:extLst>
              <a:ext uri="{FF2B5EF4-FFF2-40B4-BE49-F238E27FC236}">
                <a16:creationId xmlns:a16="http://schemas.microsoft.com/office/drawing/2014/main" id="{98B2083B-A290-B542-92E2-D3F2F22DC041}"/>
              </a:ext>
            </a:extLst>
          </p:cNvPr>
          <p:cNvCxnSpPr/>
          <p:nvPr/>
        </p:nvCxnSpPr>
        <p:spPr>
          <a:xfrm>
            <a:off x="5552411" y="2474276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77">
            <a:extLst>
              <a:ext uri="{FF2B5EF4-FFF2-40B4-BE49-F238E27FC236}">
                <a16:creationId xmlns:a16="http://schemas.microsoft.com/office/drawing/2014/main" id="{2A59B1A6-55A5-B748-830F-6F038CCD8D9D}"/>
              </a:ext>
            </a:extLst>
          </p:cNvPr>
          <p:cNvCxnSpPr/>
          <p:nvPr/>
        </p:nvCxnSpPr>
        <p:spPr>
          <a:xfrm flipV="1">
            <a:off x="6327590" y="2476020"/>
            <a:ext cx="564231" cy="314230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78">
            <a:extLst>
              <a:ext uri="{FF2B5EF4-FFF2-40B4-BE49-F238E27FC236}">
                <a16:creationId xmlns:a16="http://schemas.microsoft.com/office/drawing/2014/main" id="{992D039C-CBAA-E448-9DFA-468086D7E6AD}"/>
              </a:ext>
            </a:extLst>
          </p:cNvPr>
          <p:cNvCxnSpPr/>
          <p:nvPr/>
        </p:nvCxnSpPr>
        <p:spPr>
          <a:xfrm>
            <a:off x="6327589" y="2790248"/>
            <a:ext cx="538352" cy="4259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82">
            <a:extLst>
              <a:ext uri="{FF2B5EF4-FFF2-40B4-BE49-F238E27FC236}">
                <a16:creationId xmlns:a16="http://schemas.microsoft.com/office/drawing/2014/main" id="{2A0FFBCC-4027-884B-BCEA-9E4ED2965FB7}"/>
              </a:ext>
            </a:extLst>
          </p:cNvPr>
          <p:cNvSpPr/>
          <p:nvPr/>
        </p:nvSpPr>
        <p:spPr>
          <a:xfrm>
            <a:off x="5536632" y="2310510"/>
            <a:ext cx="315026" cy="279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84">
            <a:extLst>
              <a:ext uri="{FF2B5EF4-FFF2-40B4-BE49-F238E27FC236}">
                <a16:creationId xmlns:a16="http://schemas.microsoft.com/office/drawing/2014/main" id="{482207AC-4274-124A-A7CE-D88B108ABBA8}"/>
              </a:ext>
            </a:extLst>
          </p:cNvPr>
          <p:cNvSpPr/>
          <p:nvPr/>
        </p:nvSpPr>
        <p:spPr>
          <a:xfrm>
            <a:off x="6926665" y="2422274"/>
            <a:ext cx="72000" cy="7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03">
            <a:extLst>
              <a:ext uri="{FF2B5EF4-FFF2-40B4-BE49-F238E27FC236}">
                <a16:creationId xmlns:a16="http://schemas.microsoft.com/office/drawing/2014/main" id="{6F00245A-53EC-A644-9C39-E2CDB7848B9E}"/>
              </a:ext>
            </a:extLst>
          </p:cNvPr>
          <p:cNvSpPr txBox="1"/>
          <p:nvPr/>
        </p:nvSpPr>
        <p:spPr>
          <a:xfrm>
            <a:off x="717939" y="5514043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Thin target</a:t>
            </a:r>
          </a:p>
        </p:txBody>
      </p:sp>
      <p:sp>
        <p:nvSpPr>
          <p:cNvPr id="26" name="TextBox 105">
            <a:extLst>
              <a:ext uri="{FF2B5EF4-FFF2-40B4-BE49-F238E27FC236}">
                <a16:creationId xmlns:a16="http://schemas.microsoft.com/office/drawing/2014/main" id="{0C90A17C-FDFE-AE43-9F9E-DFB0458789B8}"/>
              </a:ext>
            </a:extLst>
          </p:cNvPr>
          <p:cNvSpPr txBox="1"/>
          <p:nvPr/>
        </p:nvSpPr>
        <p:spPr>
          <a:xfrm>
            <a:off x="872221" y="3339367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Dump</a:t>
            </a:r>
          </a:p>
        </p:txBody>
      </p:sp>
      <p:sp>
        <p:nvSpPr>
          <p:cNvPr id="27" name="TextBox 106">
            <a:extLst>
              <a:ext uri="{FF2B5EF4-FFF2-40B4-BE49-F238E27FC236}">
                <a16:creationId xmlns:a16="http://schemas.microsoft.com/office/drawing/2014/main" id="{E9833881-70B8-1745-A006-A00126953F8E}"/>
              </a:ext>
            </a:extLst>
          </p:cNvPr>
          <p:cNvSpPr txBox="1"/>
          <p:nvPr/>
        </p:nvSpPr>
        <p:spPr>
          <a:xfrm>
            <a:off x="5374182" y="3331229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Dump + recoil</a:t>
            </a:r>
          </a:p>
        </p:txBody>
      </p:sp>
      <p:cxnSp>
        <p:nvCxnSpPr>
          <p:cNvPr id="28" name="Straight Arrow Connector 112">
            <a:extLst>
              <a:ext uri="{FF2B5EF4-FFF2-40B4-BE49-F238E27FC236}">
                <a16:creationId xmlns:a16="http://schemas.microsoft.com/office/drawing/2014/main" id="{CB222FF8-9D93-3349-85DB-9D805C064986}"/>
              </a:ext>
            </a:extLst>
          </p:cNvPr>
          <p:cNvCxnSpPr/>
          <p:nvPr/>
        </p:nvCxnSpPr>
        <p:spPr>
          <a:xfrm flipV="1">
            <a:off x="1018560" y="4534048"/>
            <a:ext cx="549585" cy="15414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18">
            <a:extLst>
              <a:ext uri="{FF2B5EF4-FFF2-40B4-BE49-F238E27FC236}">
                <a16:creationId xmlns:a16="http://schemas.microsoft.com/office/drawing/2014/main" id="{07A26F01-C450-2F48-B993-3F82D08A0F96}"/>
              </a:ext>
            </a:extLst>
          </p:cNvPr>
          <p:cNvCxnSpPr/>
          <p:nvPr/>
        </p:nvCxnSpPr>
        <p:spPr>
          <a:xfrm>
            <a:off x="1018559" y="4534048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21">
            <a:extLst>
              <a:ext uri="{FF2B5EF4-FFF2-40B4-BE49-F238E27FC236}">
                <a16:creationId xmlns:a16="http://schemas.microsoft.com/office/drawing/2014/main" id="{C4F439CC-0967-694C-B6BF-B41A3955ADA9}"/>
              </a:ext>
            </a:extLst>
          </p:cNvPr>
          <p:cNvCxnSpPr/>
          <p:nvPr/>
        </p:nvCxnSpPr>
        <p:spPr>
          <a:xfrm flipV="1">
            <a:off x="1260169" y="4606207"/>
            <a:ext cx="1713298" cy="2291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122">
            <a:extLst>
              <a:ext uri="{FF2B5EF4-FFF2-40B4-BE49-F238E27FC236}">
                <a16:creationId xmlns:a16="http://schemas.microsoft.com/office/drawing/2014/main" id="{BAE6E9EA-62AE-D74E-9720-3760B046225F}"/>
              </a:ext>
            </a:extLst>
          </p:cNvPr>
          <p:cNvCxnSpPr/>
          <p:nvPr/>
        </p:nvCxnSpPr>
        <p:spPr>
          <a:xfrm>
            <a:off x="1260169" y="4835308"/>
            <a:ext cx="1713298" cy="3143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23">
            <a:extLst>
              <a:ext uri="{FF2B5EF4-FFF2-40B4-BE49-F238E27FC236}">
                <a16:creationId xmlns:a16="http://schemas.microsoft.com/office/drawing/2014/main" id="{0523F7C6-C7B5-064C-9CE7-A81CD51DEE17}"/>
              </a:ext>
            </a:extLst>
          </p:cNvPr>
          <p:cNvCxnSpPr/>
          <p:nvPr/>
        </p:nvCxnSpPr>
        <p:spPr>
          <a:xfrm>
            <a:off x="2505725" y="4139743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24">
            <a:extLst>
              <a:ext uri="{FF2B5EF4-FFF2-40B4-BE49-F238E27FC236}">
                <a16:creationId xmlns:a16="http://schemas.microsoft.com/office/drawing/2014/main" id="{83263DE7-6BC7-2047-9FBC-718B26AE721F}"/>
              </a:ext>
            </a:extLst>
          </p:cNvPr>
          <p:cNvCxnSpPr/>
          <p:nvPr/>
        </p:nvCxnSpPr>
        <p:spPr>
          <a:xfrm>
            <a:off x="2359859" y="4139743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25">
            <a:extLst>
              <a:ext uri="{FF2B5EF4-FFF2-40B4-BE49-F238E27FC236}">
                <a16:creationId xmlns:a16="http://schemas.microsoft.com/office/drawing/2014/main" id="{54F36F37-E341-0C41-8C6B-204B0A4554ED}"/>
              </a:ext>
            </a:extLst>
          </p:cNvPr>
          <p:cNvCxnSpPr/>
          <p:nvPr/>
        </p:nvCxnSpPr>
        <p:spPr>
          <a:xfrm>
            <a:off x="2658125" y="4149365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127">
            <a:extLst>
              <a:ext uri="{FF2B5EF4-FFF2-40B4-BE49-F238E27FC236}">
                <a16:creationId xmlns:a16="http://schemas.microsoft.com/office/drawing/2014/main" id="{7BB8ACB6-16A2-2845-80A0-D88F7F616778}"/>
              </a:ext>
            </a:extLst>
          </p:cNvPr>
          <p:cNvSpPr>
            <a:spLocks noChangeAspect="1"/>
          </p:cNvSpPr>
          <p:nvPr/>
        </p:nvSpPr>
        <p:spPr>
          <a:xfrm>
            <a:off x="2343006" y="4677375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28">
            <a:extLst>
              <a:ext uri="{FF2B5EF4-FFF2-40B4-BE49-F238E27FC236}">
                <a16:creationId xmlns:a16="http://schemas.microsoft.com/office/drawing/2014/main" id="{C54CD163-8921-B04F-8A00-36F7A4A285DD}"/>
              </a:ext>
            </a:extLst>
          </p:cNvPr>
          <p:cNvSpPr/>
          <p:nvPr/>
        </p:nvSpPr>
        <p:spPr>
          <a:xfrm>
            <a:off x="2495222" y="4647725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29">
            <a:extLst>
              <a:ext uri="{FF2B5EF4-FFF2-40B4-BE49-F238E27FC236}">
                <a16:creationId xmlns:a16="http://schemas.microsoft.com/office/drawing/2014/main" id="{3607C299-510F-8C4C-A727-808CBE6C2F85}"/>
              </a:ext>
            </a:extLst>
          </p:cNvPr>
          <p:cNvSpPr>
            <a:spLocks noChangeAspect="1"/>
          </p:cNvSpPr>
          <p:nvPr/>
        </p:nvSpPr>
        <p:spPr>
          <a:xfrm>
            <a:off x="2644447" y="461940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30">
            <a:extLst>
              <a:ext uri="{FF2B5EF4-FFF2-40B4-BE49-F238E27FC236}">
                <a16:creationId xmlns:a16="http://schemas.microsoft.com/office/drawing/2014/main" id="{50ACEC27-A81E-8846-878C-D440FC3968D1}"/>
              </a:ext>
            </a:extLst>
          </p:cNvPr>
          <p:cNvSpPr>
            <a:spLocks noChangeAspect="1"/>
          </p:cNvSpPr>
          <p:nvPr/>
        </p:nvSpPr>
        <p:spPr>
          <a:xfrm>
            <a:off x="2498581" y="5058375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31">
            <a:extLst>
              <a:ext uri="{FF2B5EF4-FFF2-40B4-BE49-F238E27FC236}">
                <a16:creationId xmlns:a16="http://schemas.microsoft.com/office/drawing/2014/main" id="{EC7BAB33-3561-904E-8057-7565378094CA}"/>
              </a:ext>
            </a:extLst>
          </p:cNvPr>
          <p:cNvSpPr>
            <a:spLocks noChangeAspect="1"/>
          </p:cNvSpPr>
          <p:nvPr/>
        </p:nvSpPr>
        <p:spPr>
          <a:xfrm>
            <a:off x="2650981" y="5080600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32">
            <a:extLst>
              <a:ext uri="{FF2B5EF4-FFF2-40B4-BE49-F238E27FC236}">
                <a16:creationId xmlns:a16="http://schemas.microsoft.com/office/drawing/2014/main" id="{D5FDC094-F1AE-D34F-BBB8-8066BD9067CC}"/>
              </a:ext>
            </a:extLst>
          </p:cNvPr>
          <p:cNvSpPr>
            <a:spLocks noChangeAspect="1"/>
          </p:cNvSpPr>
          <p:nvPr/>
        </p:nvSpPr>
        <p:spPr>
          <a:xfrm>
            <a:off x="2352531" y="5029800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144">
            <a:extLst>
              <a:ext uri="{FF2B5EF4-FFF2-40B4-BE49-F238E27FC236}">
                <a16:creationId xmlns:a16="http://schemas.microsoft.com/office/drawing/2014/main" id="{590B5F82-1771-2347-B525-B40741C4443D}"/>
              </a:ext>
            </a:extLst>
          </p:cNvPr>
          <p:cNvCxnSpPr>
            <a:endCxn id="54" idx="1"/>
          </p:cNvCxnSpPr>
          <p:nvPr/>
        </p:nvCxnSpPr>
        <p:spPr>
          <a:xfrm flipV="1">
            <a:off x="1793737" y="2524254"/>
            <a:ext cx="1182282" cy="20579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5">
            <a:extLst>
              <a:ext uri="{FF2B5EF4-FFF2-40B4-BE49-F238E27FC236}">
                <a16:creationId xmlns:a16="http://schemas.microsoft.com/office/drawing/2014/main" id="{8E784C20-A315-4A45-A9B9-51B65D62AAEF}"/>
              </a:ext>
            </a:extLst>
          </p:cNvPr>
          <p:cNvCxnSpPr/>
          <p:nvPr/>
        </p:nvCxnSpPr>
        <p:spPr>
          <a:xfrm>
            <a:off x="1796817" y="2730047"/>
            <a:ext cx="1166503" cy="164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46">
            <a:extLst>
              <a:ext uri="{FF2B5EF4-FFF2-40B4-BE49-F238E27FC236}">
                <a16:creationId xmlns:a16="http://schemas.microsoft.com/office/drawing/2014/main" id="{F586097C-D8F4-5C4E-B165-CE0D74EA6DC5}"/>
              </a:ext>
            </a:extLst>
          </p:cNvPr>
          <p:cNvCxnSpPr/>
          <p:nvPr/>
        </p:nvCxnSpPr>
        <p:spPr>
          <a:xfrm>
            <a:off x="2505725" y="1865625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47">
            <a:extLst>
              <a:ext uri="{FF2B5EF4-FFF2-40B4-BE49-F238E27FC236}">
                <a16:creationId xmlns:a16="http://schemas.microsoft.com/office/drawing/2014/main" id="{27E84562-264E-7A43-908E-286692DFC42F}"/>
              </a:ext>
            </a:extLst>
          </p:cNvPr>
          <p:cNvCxnSpPr/>
          <p:nvPr/>
        </p:nvCxnSpPr>
        <p:spPr>
          <a:xfrm>
            <a:off x="2359859" y="1865625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48">
            <a:extLst>
              <a:ext uri="{FF2B5EF4-FFF2-40B4-BE49-F238E27FC236}">
                <a16:creationId xmlns:a16="http://schemas.microsoft.com/office/drawing/2014/main" id="{CEA87D5D-7CBD-D441-A414-40CFF53E8C61}"/>
              </a:ext>
            </a:extLst>
          </p:cNvPr>
          <p:cNvCxnSpPr/>
          <p:nvPr/>
        </p:nvCxnSpPr>
        <p:spPr>
          <a:xfrm>
            <a:off x="2658125" y="1875247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149">
            <a:extLst>
              <a:ext uri="{FF2B5EF4-FFF2-40B4-BE49-F238E27FC236}">
                <a16:creationId xmlns:a16="http://schemas.microsoft.com/office/drawing/2014/main" id="{989E47F5-05D4-F44E-A80E-DDBE1D6A8A41}"/>
              </a:ext>
            </a:extLst>
          </p:cNvPr>
          <p:cNvSpPr>
            <a:spLocks noChangeAspect="1"/>
          </p:cNvSpPr>
          <p:nvPr/>
        </p:nvSpPr>
        <p:spPr>
          <a:xfrm>
            <a:off x="2343006" y="261915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50">
            <a:extLst>
              <a:ext uri="{FF2B5EF4-FFF2-40B4-BE49-F238E27FC236}">
                <a16:creationId xmlns:a16="http://schemas.microsoft.com/office/drawing/2014/main" id="{4749BEB1-635D-5A49-B547-26DD05B899CC}"/>
              </a:ext>
            </a:extLst>
          </p:cNvPr>
          <p:cNvSpPr/>
          <p:nvPr/>
        </p:nvSpPr>
        <p:spPr>
          <a:xfrm>
            <a:off x="2495222" y="258950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51">
            <a:extLst>
              <a:ext uri="{FF2B5EF4-FFF2-40B4-BE49-F238E27FC236}">
                <a16:creationId xmlns:a16="http://schemas.microsoft.com/office/drawing/2014/main" id="{D3E9030C-2B69-FE4D-81DA-34B97D7C2E0C}"/>
              </a:ext>
            </a:extLst>
          </p:cNvPr>
          <p:cNvSpPr>
            <a:spLocks noChangeAspect="1"/>
          </p:cNvSpPr>
          <p:nvPr/>
        </p:nvSpPr>
        <p:spPr>
          <a:xfrm>
            <a:off x="2644447" y="2561189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152">
            <a:extLst>
              <a:ext uri="{FF2B5EF4-FFF2-40B4-BE49-F238E27FC236}">
                <a16:creationId xmlns:a16="http://schemas.microsoft.com/office/drawing/2014/main" id="{68E9C9A3-CE8C-F143-8056-45F1736A8285}"/>
              </a:ext>
            </a:extLst>
          </p:cNvPr>
          <p:cNvSpPr>
            <a:spLocks noChangeAspect="1"/>
          </p:cNvSpPr>
          <p:nvPr/>
        </p:nvSpPr>
        <p:spPr>
          <a:xfrm>
            <a:off x="2498581" y="2819182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153">
            <a:extLst>
              <a:ext uri="{FF2B5EF4-FFF2-40B4-BE49-F238E27FC236}">
                <a16:creationId xmlns:a16="http://schemas.microsoft.com/office/drawing/2014/main" id="{7CE28663-93D8-824F-813C-B37211F1AA31}"/>
              </a:ext>
            </a:extLst>
          </p:cNvPr>
          <p:cNvSpPr>
            <a:spLocks noChangeAspect="1"/>
          </p:cNvSpPr>
          <p:nvPr/>
        </p:nvSpPr>
        <p:spPr>
          <a:xfrm>
            <a:off x="2650981" y="284140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54">
            <a:extLst>
              <a:ext uri="{FF2B5EF4-FFF2-40B4-BE49-F238E27FC236}">
                <a16:creationId xmlns:a16="http://schemas.microsoft.com/office/drawing/2014/main" id="{7EF71D3D-EE84-9447-BB6F-49D4BA9F4502}"/>
              </a:ext>
            </a:extLst>
          </p:cNvPr>
          <p:cNvSpPr>
            <a:spLocks noChangeAspect="1"/>
          </p:cNvSpPr>
          <p:nvPr/>
        </p:nvSpPr>
        <p:spPr>
          <a:xfrm>
            <a:off x="2352531" y="279060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55">
            <a:extLst>
              <a:ext uri="{FF2B5EF4-FFF2-40B4-BE49-F238E27FC236}">
                <a16:creationId xmlns:a16="http://schemas.microsoft.com/office/drawing/2014/main" id="{CF10943C-22F8-3040-AB1B-3F895054BD6F}"/>
              </a:ext>
            </a:extLst>
          </p:cNvPr>
          <p:cNvSpPr/>
          <p:nvPr/>
        </p:nvSpPr>
        <p:spPr>
          <a:xfrm>
            <a:off x="2976019" y="4543572"/>
            <a:ext cx="107402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56">
            <a:extLst>
              <a:ext uri="{FF2B5EF4-FFF2-40B4-BE49-F238E27FC236}">
                <a16:creationId xmlns:a16="http://schemas.microsoft.com/office/drawing/2014/main" id="{6332B610-036E-424B-A4B8-CEE18AB8C580}"/>
              </a:ext>
            </a:extLst>
          </p:cNvPr>
          <p:cNvSpPr/>
          <p:nvPr/>
        </p:nvSpPr>
        <p:spPr>
          <a:xfrm>
            <a:off x="2973467" y="5094566"/>
            <a:ext cx="109954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4" name="Rectangle 157">
            <a:extLst>
              <a:ext uri="{FF2B5EF4-FFF2-40B4-BE49-F238E27FC236}">
                <a16:creationId xmlns:a16="http://schemas.microsoft.com/office/drawing/2014/main" id="{8A976332-26BE-B74A-84AB-2F548709FFE9}"/>
              </a:ext>
            </a:extLst>
          </p:cNvPr>
          <p:cNvSpPr/>
          <p:nvPr/>
        </p:nvSpPr>
        <p:spPr>
          <a:xfrm>
            <a:off x="2976019" y="2470253"/>
            <a:ext cx="108000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159">
            <a:extLst>
              <a:ext uri="{FF2B5EF4-FFF2-40B4-BE49-F238E27FC236}">
                <a16:creationId xmlns:a16="http://schemas.microsoft.com/office/drawing/2014/main" id="{B0B43FDD-AF08-7F4A-9BBF-DECC55D8971B}"/>
              </a:ext>
            </a:extLst>
          </p:cNvPr>
          <p:cNvSpPr txBox="1"/>
          <p:nvPr/>
        </p:nvSpPr>
        <p:spPr>
          <a:xfrm>
            <a:off x="2052370" y="5534348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APEX, HPS, A1</a:t>
            </a:r>
          </a:p>
        </p:txBody>
      </p:sp>
      <p:sp>
        <p:nvSpPr>
          <p:cNvPr id="56" name="TextBox 160">
            <a:extLst>
              <a:ext uri="{FF2B5EF4-FFF2-40B4-BE49-F238E27FC236}">
                <a16:creationId xmlns:a16="http://schemas.microsoft.com/office/drawing/2014/main" id="{D83ADCC9-32B1-EF4C-9C9A-8745D594702A}"/>
              </a:ext>
            </a:extLst>
          </p:cNvPr>
          <p:cNvSpPr txBox="1"/>
          <p:nvPr/>
        </p:nvSpPr>
        <p:spPr>
          <a:xfrm>
            <a:off x="1630437" y="3372677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E-137, E-141, E-774, Orsay, …</a:t>
            </a:r>
          </a:p>
        </p:txBody>
      </p:sp>
      <p:sp>
        <p:nvSpPr>
          <p:cNvPr id="57" name="TextBox 161">
            <a:extLst>
              <a:ext uri="{FF2B5EF4-FFF2-40B4-BE49-F238E27FC236}">
                <a16:creationId xmlns:a16="http://schemas.microsoft.com/office/drawing/2014/main" id="{AC32567A-38A1-2242-8BD2-E0C4C61103A1}"/>
              </a:ext>
            </a:extLst>
          </p:cNvPr>
          <p:cNvSpPr txBox="1"/>
          <p:nvPr/>
        </p:nvSpPr>
        <p:spPr>
          <a:xfrm>
            <a:off x="6657145" y="3369857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(BDX)</a:t>
            </a:r>
          </a:p>
        </p:txBody>
      </p:sp>
      <p:sp>
        <p:nvSpPr>
          <p:cNvPr id="58" name="Rectangle 63">
            <a:extLst>
              <a:ext uri="{FF2B5EF4-FFF2-40B4-BE49-F238E27FC236}">
                <a16:creationId xmlns:a16="http://schemas.microsoft.com/office/drawing/2014/main" id="{421117CE-9FD2-6D48-8FE1-BEF32A61B672}"/>
              </a:ext>
            </a:extLst>
          </p:cNvPr>
          <p:cNvSpPr/>
          <p:nvPr/>
        </p:nvSpPr>
        <p:spPr>
          <a:xfrm>
            <a:off x="6522838" y="4207501"/>
            <a:ext cx="39586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60">
            <a:extLst>
              <a:ext uri="{FF2B5EF4-FFF2-40B4-BE49-F238E27FC236}">
                <a16:creationId xmlns:a16="http://schemas.microsoft.com/office/drawing/2014/main" id="{CBCB12F8-2904-2542-AF12-A32DBC492B8C}"/>
              </a:ext>
            </a:extLst>
          </p:cNvPr>
          <p:cNvCxnSpPr/>
          <p:nvPr/>
        </p:nvCxnSpPr>
        <p:spPr>
          <a:xfrm flipV="1">
            <a:off x="4972425" y="4757426"/>
            <a:ext cx="561033" cy="9628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66">
            <a:extLst>
              <a:ext uri="{FF2B5EF4-FFF2-40B4-BE49-F238E27FC236}">
                <a16:creationId xmlns:a16="http://schemas.microsoft.com/office/drawing/2014/main" id="{35E87E5D-5363-A348-85D1-0BA3F8EE473D}"/>
              </a:ext>
            </a:extLst>
          </p:cNvPr>
          <p:cNvSpPr txBox="1"/>
          <p:nvPr/>
        </p:nvSpPr>
        <p:spPr>
          <a:xfrm>
            <a:off x="5354451" y="5505449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 energy</a:t>
            </a:r>
          </a:p>
        </p:txBody>
      </p:sp>
      <p:cxnSp>
        <p:nvCxnSpPr>
          <p:cNvPr id="61" name="Straight Arrow Connector 67">
            <a:extLst>
              <a:ext uri="{FF2B5EF4-FFF2-40B4-BE49-F238E27FC236}">
                <a16:creationId xmlns:a16="http://schemas.microsoft.com/office/drawing/2014/main" id="{FE72C615-08F7-664B-9250-4ADC1DA345B5}"/>
              </a:ext>
            </a:extLst>
          </p:cNvPr>
          <p:cNvCxnSpPr/>
          <p:nvPr/>
        </p:nvCxnSpPr>
        <p:spPr>
          <a:xfrm flipV="1">
            <a:off x="5728459" y="4623776"/>
            <a:ext cx="794378" cy="14327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91">
            <a:extLst>
              <a:ext uri="{FF2B5EF4-FFF2-40B4-BE49-F238E27FC236}">
                <a16:creationId xmlns:a16="http://schemas.microsoft.com/office/drawing/2014/main" id="{19DA1C2F-979F-D24E-9A9E-4E3D1B645661}"/>
              </a:ext>
            </a:extLst>
          </p:cNvPr>
          <p:cNvSpPr/>
          <p:nvPr/>
        </p:nvSpPr>
        <p:spPr>
          <a:xfrm>
            <a:off x="6522837" y="4548486"/>
            <a:ext cx="108000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94">
            <a:extLst>
              <a:ext uri="{FF2B5EF4-FFF2-40B4-BE49-F238E27FC236}">
                <a16:creationId xmlns:a16="http://schemas.microsoft.com/office/drawing/2014/main" id="{0162EB1E-68D9-8949-81AA-5118613AEBB9}"/>
              </a:ext>
            </a:extLst>
          </p:cNvPr>
          <p:cNvSpPr/>
          <p:nvPr/>
        </p:nvSpPr>
        <p:spPr>
          <a:xfrm>
            <a:off x="5533458" y="4211183"/>
            <a:ext cx="108267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100">
            <a:extLst>
              <a:ext uri="{FF2B5EF4-FFF2-40B4-BE49-F238E27FC236}">
                <a16:creationId xmlns:a16="http://schemas.microsoft.com/office/drawing/2014/main" id="{7D7C9E50-9DFF-4C4E-ACF2-7FBD0B5A8616}"/>
              </a:ext>
            </a:extLst>
          </p:cNvPr>
          <p:cNvCxnSpPr/>
          <p:nvPr/>
        </p:nvCxnSpPr>
        <p:spPr>
          <a:xfrm flipV="1">
            <a:off x="5647581" y="4717226"/>
            <a:ext cx="875256" cy="827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01">
            <a:extLst>
              <a:ext uri="{FF2B5EF4-FFF2-40B4-BE49-F238E27FC236}">
                <a16:creationId xmlns:a16="http://schemas.microsoft.com/office/drawing/2014/main" id="{C411FFBD-6443-064C-8485-298D487F48E1}"/>
              </a:ext>
            </a:extLst>
          </p:cNvPr>
          <p:cNvCxnSpPr>
            <a:stCxn id="63" idx="3"/>
          </p:cNvCxnSpPr>
          <p:nvPr/>
        </p:nvCxnSpPr>
        <p:spPr>
          <a:xfrm>
            <a:off x="5641725" y="4778875"/>
            <a:ext cx="881113" cy="11825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115">
            <a:extLst>
              <a:ext uri="{FF2B5EF4-FFF2-40B4-BE49-F238E27FC236}">
                <a16:creationId xmlns:a16="http://schemas.microsoft.com/office/drawing/2014/main" id="{E6D7A7B3-10E2-BD4A-955F-BBB8CFDEDF51}"/>
              </a:ext>
            </a:extLst>
          </p:cNvPr>
          <p:cNvSpPr/>
          <p:nvPr/>
        </p:nvSpPr>
        <p:spPr>
          <a:xfrm>
            <a:off x="6522837" y="4851105"/>
            <a:ext cx="108000" cy="10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cxnSp>
        <p:nvCxnSpPr>
          <p:cNvPr id="67" name="Straight Arrow Connector 117">
            <a:extLst>
              <a:ext uri="{FF2B5EF4-FFF2-40B4-BE49-F238E27FC236}">
                <a16:creationId xmlns:a16="http://schemas.microsoft.com/office/drawing/2014/main" id="{905A3AE2-4AC7-3845-9597-17217448BF7C}"/>
              </a:ext>
            </a:extLst>
          </p:cNvPr>
          <p:cNvCxnSpPr/>
          <p:nvPr/>
        </p:nvCxnSpPr>
        <p:spPr>
          <a:xfrm flipV="1">
            <a:off x="6406979" y="5073333"/>
            <a:ext cx="771509" cy="1783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119">
            <a:extLst>
              <a:ext uri="{FF2B5EF4-FFF2-40B4-BE49-F238E27FC236}">
                <a16:creationId xmlns:a16="http://schemas.microsoft.com/office/drawing/2014/main" id="{269E2078-9CC7-174F-99CC-4BEFA4E0A46D}"/>
              </a:ext>
            </a:extLst>
          </p:cNvPr>
          <p:cNvCxnSpPr/>
          <p:nvPr/>
        </p:nvCxnSpPr>
        <p:spPr>
          <a:xfrm>
            <a:off x="6406978" y="5091165"/>
            <a:ext cx="742460" cy="2453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133">
            <a:extLst>
              <a:ext uri="{FF2B5EF4-FFF2-40B4-BE49-F238E27FC236}">
                <a16:creationId xmlns:a16="http://schemas.microsoft.com/office/drawing/2014/main" id="{4A91D7D4-8ADA-3248-9B29-BB93D225374D}"/>
              </a:ext>
            </a:extLst>
          </p:cNvPr>
          <p:cNvCxnSpPr/>
          <p:nvPr/>
        </p:nvCxnSpPr>
        <p:spPr>
          <a:xfrm>
            <a:off x="9533125" y="4677649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134">
            <a:extLst>
              <a:ext uri="{FF2B5EF4-FFF2-40B4-BE49-F238E27FC236}">
                <a16:creationId xmlns:a16="http://schemas.microsoft.com/office/drawing/2014/main" id="{814697DC-BEB1-9A40-A6E9-047C5C7973F2}"/>
              </a:ext>
            </a:extLst>
          </p:cNvPr>
          <p:cNvSpPr/>
          <p:nvPr/>
        </p:nvSpPr>
        <p:spPr>
          <a:xfrm>
            <a:off x="11334418" y="4220900"/>
            <a:ext cx="180099" cy="1135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135">
            <a:extLst>
              <a:ext uri="{FF2B5EF4-FFF2-40B4-BE49-F238E27FC236}">
                <a16:creationId xmlns:a16="http://schemas.microsoft.com/office/drawing/2014/main" id="{212AC064-B0AB-D54E-A669-89D178EBB5C0}"/>
              </a:ext>
            </a:extLst>
          </p:cNvPr>
          <p:cNvSpPr txBox="1"/>
          <p:nvPr/>
        </p:nvSpPr>
        <p:spPr>
          <a:xfrm>
            <a:off x="9189266" y="5507748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 momentum</a:t>
            </a:r>
          </a:p>
        </p:txBody>
      </p:sp>
      <p:cxnSp>
        <p:nvCxnSpPr>
          <p:cNvPr id="72" name="Straight Connector 137">
            <a:extLst>
              <a:ext uri="{FF2B5EF4-FFF2-40B4-BE49-F238E27FC236}">
                <a16:creationId xmlns:a16="http://schemas.microsoft.com/office/drawing/2014/main" id="{DE81D28A-D56C-7442-B628-895F7C5B1DC2}"/>
              </a:ext>
            </a:extLst>
          </p:cNvPr>
          <p:cNvCxnSpPr/>
          <p:nvPr/>
        </p:nvCxnSpPr>
        <p:spPr>
          <a:xfrm>
            <a:off x="9542746" y="4677648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140">
            <a:extLst>
              <a:ext uri="{FF2B5EF4-FFF2-40B4-BE49-F238E27FC236}">
                <a16:creationId xmlns:a16="http://schemas.microsoft.com/office/drawing/2014/main" id="{03430976-1DEE-0A42-A9D5-2773C0D5D039}"/>
              </a:ext>
            </a:extLst>
          </p:cNvPr>
          <p:cNvCxnSpPr/>
          <p:nvPr/>
        </p:nvCxnSpPr>
        <p:spPr>
          <a:xfrm>
            <a:off x="10543922" y="4220899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41">
            <a:extLst>
              <a:ext uri="{FF2B5EF4-FFF2-40B4-BE49-F238E27FC236}">
                <a16:creationId xmlns:a16="http://schemas.microsoft.com/office/drawing/2014/main" id="{631CF81E-E841-8643-9FFC-885DB7B7DAF6}"/>
              </a:ext>
            </a:extLst>
          </p:cNvPr>
          <p:cNvCxnSpPr/>
          <p:nvPr/>
        </p:nvCxnSpPr>
        <p:spPr>
          <a:xfrm>
            <a:off x="10398056" y="4220899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42">
            <a:extLst>
              <a:ext uri="{FF2B5EF4-FFF2-40B4-BE49-F238E27FC236}">
                <a16:creationId xmlns:a16="http://schemas.microsoft.com/office/drawing/2014/main" id="{16FABE63-EFF4-6241-98C7-91F1786CED64}"/>
              </a:ext>
            </a:extLst>
          </p:cNvPr>
          <p:cNvCxnSpPr/>
          <p:nvPr/>
        </p:nvCxnSpPr>
        <p:spPr>
          <a:xfrm>
            <a:off x="10696322" y="4230521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143">
            <a:extLst>
              <a:ext uri="{FF2B5EF4-FFF2-40B4-BE49-F238E27FC236}">
                <a16:creationId xmlns:a16="http://schemas.microsoft.com/office/drawing/2014/main" id="{FF7E0EF9-DFCC-B045-817C-F2B4EE83C125}"/>
              </a:ext>
            </a:extLst>
          </p:cNvPr>
          <p:cNvSpPr>
            <a:spLocks noChangeAspect="1"/>
          </p:cNvSpPr>
          <p:nvPr/>
        </p:nvSpPr>
        <p:spPr>
          <a:xfrm>
            <a:off x="10381203" y="4717396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164">
            <a:extLst>
              <a:ext uri="{FF2B5EF4-FFF2-40B4-BE49-F238E27FC236}">
                <a16:creationId xmlns:a16="http://schemas.microsoft.com/office/drawing/2014/main" id="{683B0DB8-8D40-1940-87DF-610424B77B71}"/>
              </a:ext>
            </a:extLst>
          </p:cNvPr>
          <p:cNvSpPr/>
          <p:nvPr/>
        </p:nvSpPr>
        <p:spPr>
          <a:xfrm>
            <a:off x="10530244" y="4690287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165">
            <a:extLst>
              <a:ext uri="{FF2B5EF4-FFF2-40B4-BE49-F238E27FC236}">
                <a16:creationId xmlns:a16="http://schemas.microsoft.com/office/drawing/2014/main" id="{168791E1-A6A6-2A48-A67A-26C6E1E83EB0}"/>
              </a:ext>
            </a:extLst>
          </p:cNvPr>
          <p:cNvSpPr>
            <a:spLocks noChangeAspect="1"/>
          </p:cNvSpPr>
          <p:nvPr/>
        </p:nvSpPr>
        <p:spPr>
          <a:xfrm>
            <a:off x="10678322" y="4648530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170">
            <a:extLst>
              <a:ext uri="{FF2B5EF4-FFF2-40B4-BE49-F238E27FC236}">
                <a16:creationId xmlns:a16="http://schemas.microsoft.com/office/drawing/2014/main" id="{A4C44C65-3420-8A43-AD88-E3A5200076DE}"/>
              </a:ext>
            </a:extLst>
          </p:cNvPr>
          <p:cNvSpPr/>
          <p:nvPr/>
        </p:nvSpPr>
        <p:spPr>
          <a:xfrm>
            <a:off x="11344324" y="4398385"/>
            <a:ext cx="166830" cy="92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0" name="TextBox 171">
            <a:extLst>
              <a:ext uri="{FF2B5EF4-FFF2-40B4-BE49-F238E27FC236}">
                <a16:creationId xmlns:a16="http://schemas.microsoft.com/office/drawing/2014/main" id="{954BBEAE-F59C-8A4D-9DAF-D224535A5285}"/>
              </a:ext>
            </a:extLst>
          </p:cNvPr>
          <p:cNvSpPr txBox="1"/>
          <p:nvPr/>
        </p:nvSpPr>
        <p:spPr>
          <a:xfrm>
            <a:off x="11110305" y="5546543"/>
            <a:ext cx="5822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(LDMX)</a:t>
            </a:r>
          </a:p>
        </p:txBody>
      </p:sp>
      <p:cxnSp>
        <p:nvCxnSpPr>
          <p:cNvPr id="81" name="Straight Connector 172">
            <a:extLst>
              <a:ext uri="{FF2B5EF4-FFF2-40B4-BE49-F238E27FC236}">
                <a16:creationId xmlns:a16="http://schemas.microsoft.com/office/drawing/2014/main" id="{690D45D2-333E-FC45-BD30-3F7BB8ABCD97}"/>
              </a:ext>
            </a:extLst>
          </p:cNvPr>
          <p:cNvCxnSpPr/>
          <p:nvPr/>
        </p:nvCxnSpPr>
        <p:spPr>
          <a:xfrm>
            <a:off x="9206810" y="4220899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173">
            <a:extLst>
              <a:ext uri="{FF2B5EF4-FFF2-40B4-BE49-F238E27FC236}">
                <a16:creationId xmlns:a16="http://schemas.microsoft.com/office/drawing/2014/main" id="{C1E2A78D-86D8-8744-9955-7C01729607F0}"/>
              </a:ext>
            </a:extLst>
          </p:cNvPr>
          <p:cNvCxnSpPr/>
          <p:nvPr/>
        </p:nvCxnSpPr>
        <p:spPr>
          <a:xfrm>
            <a:off x="9060944" y="4220899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174">
            <a:extLst>
              <a:ext uri="{FF2B5EF4-FFF2-40B4-BE49-F238E27FC236}">
                <a16:creationId xmlns:a16="http://schemas.microsoft.com/office/drawing/2014/main" id="{981EF7CD-0BD7-FB48-9DF5-B0CE7EB753EB}"/>
              </a:ext>
            </a:extLst>
          </p:cNvPr>
          <p:cNvCxnSpPr/>
          <p:nvPr/>
        </p:nvCxnSpPr>
        <p:spPr>
          <a:xfrm>
            <a:off x="9359210" y="4230521"/>
            <a:ext cx="9622" cy="1135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175">
            <a:extLst>
              <a:ext uri="{FF2B5EF4-FFF2-40B4-BE49-F238E27FC236}">
                <a16:creationId xmlns:a16="http://schemas.microsoft.com/office/drawing/2014/main" id="{3631ECDD-7CCD-CC48-9E10-6935C2513246}"/>
              </a:ext>
            </a:extLst>
          </p:cNvPr>
          <p:cNvSpPr>
            <a:spLocks noChangeAspect="1"/>
          </p:cNvSpPr>
          <p:nvPr/>
        </p:nvSpPr>
        <p:spPr>
          <a:xfrm>
            <a:off x="9044091" y="4767764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176">
            <a:extLst>
              <a:ext uri="{FF2B5EF4-FFF2-40B4-BE49-F238E27FC236}">
                <a16:creationId xmlns:a16="http://schemas.microsoft.com/office/drawing/2014/main" id="{A03F80C4-7C4D-E742-9182-DC62B4DE6D73}"/>
              </a:ext>
            </a:extLst>
          </p:cNvPr>
          <p:cNvSpPr/>
          <p:nvPr/>
        </p:nvSpPr>
        <p:spPr>
          <a:xfrm>
            <a:off x="9193132" y="4795390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177">
            <a:extLst>
              <a:ext uri="{FF2B5EF4-FFF2-40B4-BE49-F238E27FC236}">
                <a16:creationId xmlns:a16="http://schemas.microsoft.com/office/drawing/2014/main" id="{D2A2F324-6F0D-FF4A-9B98-60989EF213FE}"/>
              </a:ext>
            </a:extLst>
          </p:cNvPr>
          <p:cNvSpPr>
            <a:spLocks noChangeAspect="1"/>
          </p:cNvSpPr>
          <p:nvPr/>
        </p:nvSpPr>
        <p:spPr>
          <a:xfrm>
            <a:off x="9340711" y="4806086"/>
            <a:ext cx="36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187">
            <a:extLst>
              <a:ext uri="{FF2B5EF4-FFF2-40B4-BE49-F238E27FC236}">
                <a16:creationId xmlns:a16="http://schemas.microsoft.com/office/drawing/2014/main" id="{8CB43B75-1FF4-8048-9900-CBE54EC4845D}"/>
              </a:ext>
            </a:extLst>
          </p:cNvPr>
          <p:cNvCxnSpPr/>
          <p:nvPr/>
        </p:nvCxnSpPr>
        <p:spPr>
          <a:xfrm>
            <a:off x="9533125" y="4839058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188">
            <a:extLst>
              <a:ext uri="{FF2B5EF4-FFF2-40B4-BE49-F238E27FC236}">
                <a16:creationId xmlns:a16="http://schemas.microsoft.com/office/drawing/2014/main" id="{33DEC982-53BC-A845-B015-64EA9EE4673A}"/>
              </a:ext>
            </a:extLst>
          </p:cNvPr>
          <p:cNvCxnSpPr/>
          <p:nvPr/>
        </p:nvCxnSpPr>
        <p:spPr>
          <a:xfrm flipV="1">
            <a:off x="10308304" y="5073332"/>
            <a:ext cx="631909" cy="817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189">
            <a:extLst>
              <a:ext uri="{FF2B5EF4-FFF2-40B4-BE49-F238E27FC236}">
                <a16:creationId xmlns:a16="http://schemas.microsoft.com/office/drawing/2014/main" id="{3B8328FF-E06C-B142-A663-0121154EEC11}"/>
              </a:ext>
            </a:extLst>
          </p:cNvPr>
          <p:cNvCxnSpPr/>
          <p:nvPr/>
        </p:nvCxnSpPr>
        <p:spPr>
          <a:xfrm>
            <a:off x="10308304" y="5155029"/>
            <a:ext cx="631909" cy="2724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48">
            <a:extLst>
              <a:ext uri="{FF2B5EF4-FFF2-40B4-BE49-F238E27FC236}">
                <a16:creationId xmlns:a16="http://schemas.microsoft.com/office/drawing/2014/main" id="{2C8CC2B9-B5B3-BC41-8C44-E3D211077E4C}"/>
              </a:ext>
            </a:extLst>
          </p:cNvPr>
          <p:cNvSpPr/>
          <p:nvPr/>
        </p:nvSpPr>
        <p:spPr>
          <a:xfrm>
            <a:off x="7018289" y="4135674"/>
            <a:ext cx="1104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sz="1200" baseline="-25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+ E</a:t>
            </a:r>
            <a:r>
              <a:rPr lang="en-US" sz="1200" baseline="-25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&lt;&lt; </a:t>
            </a:r>
            <a:r>
              <a:rPr lang="en-US" sz="12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sz="1200" baseline="-250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</a:t>
            </a:r>
            <a:endParaRPr lang="en-US" sz="1050" baseline="-250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1" name="Rectangle 190">
            <a:extLst>
              <a:ext uri="{FF2B5EF4-FFF2-40B4-BE49-F238E27FC236}">
                <a16:creationId xmlns:a16="http://schemas.microsoft.com/office/drawing/2014/main" id="{727E5298-D943-FA49-BAB3-A5583F12910D}"/>
              </a:ext>
            </a:extLst>
          </p:cNvPr>
          <p:cNvSpPr/>
          <p:nvPr/>
        </p:nvSpPr>
        <p:spPr>
          <a:xfrm>
            <a:off x="9528274" y="4128723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</a:t>
            </a:r>
            <a:r>
              <a:rPr lang="en-US" sz="1200" baseline="-25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12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&lt;&lt; </a:t>
            </a:r>
            <a:r>
              <a:rPr lang="en-US" sz="12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</a:t>
            </a:r>
            <a:r>
              <a:rPr lang="en-US" sz="1200" baseline="-25000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</a:t>
            </a:r>
            <a:endParaRPr lang="en-US" sz="1050" baseline="-250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2" name="Rectangle 191">
            <a:extLst>
              <a:ext uri="{FF2B5EF4-FFF2-40B4-BE49-F238E27FC236}">
                <a16:creationId xmlns:a16="http://schemas.microsoft.com/office/drawing/2014/main" id="{8C665E63-EFA6-F84B-A3C4-2812D94DBAFA}"/>
              </a:ext>
            </a:extLst>
          </p:cNvPr>
          <p:cNvSpPr/>
          <p:nvPr/>
        </p:nvSpPr>
        <p:spPr>
          <a:xfrm>
            <a:off x="6814067" y="2145276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Recoil</a:t>
            </a:r>
            <a:endParaRPr lang="en-US" sz="1050" baseline="-2500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3" name="Rectangle 102">
            <a:extLst>
              <a:ext uri="{FF2B5EF4-FFF2-40B4-BE49-F238E27FC236}">
                <a16:creationId xmlns:a16="http://schemas.microsoft.com/office/drawing/2014/main" id="{CBA010C2-88D2-F746-8181-F88E2EA242D9}"/>
              </a:ext>
            </a:extLst>
          </p:cNvPr>
          <p:cNvSpPr/>
          <p:nvPr/>
        </p:nvSpPr>
        <p:spPr>
          <a:xfrm>
            <a:off x="5536633" y="4635231"/>
            <a:ext cx="110949" cy="102290"/>
          </a:xfrm>
          <a:prstGeom prst="rect">
            <a:avLst/>
          </a:prstGeom>
          <a:solidFill>
            <a:srgbClr val="FEBB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104">
            <a:extLst>
              <a:ext uri="{FF2B5EF4-FFF2-40B4-BE49-F238E27FC236}">
                <a16:creationId xmlns:a16="http://schemas.microsoft.com/office/drawing/2014/main" id="{0719C67E-8CD6-674B-B5C2-69CBB49ADF1B}"/>
              </a:ext>
            </a:extLst>
          </p:cNvPr>
          <p:cNvSpPr/>
          <p:nvPr/>
        </p:nvSpPr>
        <p:spPr>
          <a:xfrm>
            <a:off x="5536633" y="4741361"/>
            <a:ext cx="110949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107">
            <a:extLst>
              <a:ext uri="{FF2B5EF4-FFF2-40B4-BE49-F238E27FC236}">
                <a16:creationId xmlns:a16="http://schemas.microsoft.com/office/drawing/2014/main" id="{59D3E29E-30CF-4749-9F86-231E13FBBE06}"/>
              </a:ext>
            </a:extLst>
          </p:cNvPr>
          <p:cNvSpPr/>
          <p:nvPr/>
        </p:nvSpPr>
        <p:spPr>
          <a:xfrm>
            <a:off x="6522837" y="4666052"/>
            <a:ext cx="108000" cy="10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110">
            <a:extLst>
              <a:ext uri="{FF2B5EF4-FFF2-40B4-BE49-F238E27FC236}">
                <a16:creationId xmlns:a16="http://schemas.microsoft.com/office/drawing/2014/main" id="{FB0744B5-E200-7B47-AC70-62C59D0C861D}"/>
              </a:ext>
            </a:extLst>
          </p:cNvPr>
          <p:cNvSpPr/>
          <p:nvPr/>
        </p:nvSpPr>
        <p:spPr>
          <a:xfrm>
            <a:off x="2963319" y="2841407"/>
            <a:ext cx="108000" cy="10800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208">
            <a:extLst>
              <a:ext uri="{FF2B5EF4-FFF2-40B4-BE49-F238E27FC236}">
                <a16:creationId xmlns:a16="http://schemas.microsoft.com/office/drawing/2014/main" id="{D9B53856-FECC-FF42-9A45-307699DA8700}"/>
              </a:ext>
            </a:extLst>
          </p:cNvPr>
          <p:cNvSpPr/>
          <p:nvPr/>
        </p:nvSpPr>
        <p:spPr>
          <a:xfrm>
            <a:off x="906799" y="1263645"/>
            <a:ext cx="16285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Visible decays</a:t>
            </a:r>
          </a:p>
        </p:txBody>
      </p:sp>
      <p:sp>
        <p:nvSpPr>
          <p:cNvPr id="102" name="Rectangle 209">
            <a:extLst>
              <a:ext uri="{FF2B5EF4-FFF2-40B4-BE49-F238E27FC236}">
                <a16:creationId xmlns:a16="http://schemas.microsoft.com/office/drawing/2014/main" id="{E8E8C8D3-601E-3B46-996B-3186B6E03721}"/>
              </a:ext>
            </a:extLst>
          </p:cNvPr>
          <p:cNvSpPr/>
          <p:nvPr/>
        </p:nvSpPr>
        <p:spPr>
          <a:xfrm>
            <a:off x="7553793" y="1265201"/>
            <a:ext cx="1794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Invisible decays</a:t>
            </a:r>
          </a:p>
        </p:txBody>
      </p:sp>
      <p:sp>
        <p:nvSpPr>
          <p:cNvPr id="103" name="TextBox 210">
            <a:extLst>
              <a:ext uri="{FF2B5EF4-FFF2-40B4-BE49-F238E27FC236}">
                <a16:creationId xmlns:a16="http://schemas.microsoft.com/office/drawing/2014/main" id="{2EBCD8AF-18E1-D74B-BD88-7706DFE8AFEC}"/>
              </a:ext>
            </a:extLst>
          </p:cNvPr>
          <p:cNvSpPr txBox="1"/>
          <p:nvPr/>
        </p:nvSpPr>
        <p:spPr>
          <a:xfrm>
            <a:off x="6676824" y="5528532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NA64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ttangolo 103">
                <a:extLst>
                  <a:ext uri="{FF2B5EF4-FFF2-40B4-BE49-F238E27FC236}">
                    <a16:creationId xmlns:a16="http://schemas.microsoft.com/office/drawing/2014/main" id="{8B9196B6-A739-054D-9767-CAF387B9C141}"/>
                  </a:ext>
                </a:extLst>
              </p:cNvPr>
              <p:cNvSpPr/>
              <p:nvPr/>
            </p:nvSpPr>
            <p:spPr>
              <a:xfrm>
                <a:off x="5733636" y="5129808"/>
                <a:ext cx="6543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4" name="Rettangolo 103">
                <a:extLst>
                  <a:ext uri="{FF2B5EF4-FFF2-40B4-BE49-F238E27FC236}">
                    <a16:creationId xmlns:a16="http://schemas.microsoft.com/office/drawing/2014/main" id="{8B9196B6-A739-054D-9767-CAF387B9C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636" y="5129808"/>
                <a:ext cx="65434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ttangolo 104">
                <a:extLst>
                  <a:ext uri="{FF2B5EF4-FFF2-40B4-BE49-F238E27FC236}">
                    <a16:creationId xmlns:a16="http://schemas.microsoft.com/office/drawing/2014/main" id="{EEF1BBD2-EC33-6045-A691-4E1500F3AFBC}"/>
                  </a:ext>
                </a:extLst>
              </p:cNvPr>
              <p:cNvSpPr/>
              <p:nvPr/>
            </p:nvSpPr>
            <p:spPr>
              <a:xfrm>
                <a:off x="9535290" y="5126481"/>
                <a:ext cx="6543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5" name="Rettangolo 104">
                <a:extLst>
                  <a:ext uri="{FF2B5EF4-FFF2-40B4-BE49-F238E27FC236}">
                    <a16:creationId xmlns:a16="http://schemas.microsoft.com/office/drawing/2014/main" id="{EEF1BBD2-EC33-6045-A691-4E1500F3A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290" y="5126481"/>
                <a:ext cx="65434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ttangolo 105">
                <a:extLst>
                  <a:ext uri="{FF2B5EF4-FFF2-40B4-BE49-F238E27FC236}">
                    <a16:creationId xmlns:a16="http://schemas.microsoft.com/office/drawing/2014/main" id="{4072BB1B-2765-6243-8DFE-2431F3093EE8}"/>
                  </a:ext>
                </a:extLst>
              </p:cNvPr>
              <p:cNvSpPr/>
              <p:nvPr/>
            </p:nvSpPr>
            <p:spPr>
              <a:xfrm>
                <a:off x="968141" y="4904008"/>
                <a:ext cx="8969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200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𝐴</m:t>
                    </m:r>
                    <m:r>
                      <a:rPr lang="it-IT" sz="120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’ </m:t>
                    </m:r>
                  </m:oMath>
                </a14:m>
                <a:r>
                  <a:rPr lang="it-IT" sz="120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/>
                  </a:rPr>
                  <a:t>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2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it-IT" sz="1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sz="12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6" name="Rettangolo 105">
                <a:extLst>
                  <a:ext uri="{FF2B5EF4-FFF2-40B4-BE49-F238E27FC236}">
                    <a16:creationId xmlns:a16="http://schemas.microsoft.com/office/drawing/2014/main" id="{4072BB1B-2765-6243-8DFE-2431F3093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41" y="4904008"/>
                <a:ext cx="896912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asellaDiTesto 106">
                <a:extLst>
                  <a:ext uri="{FF2B5EF4-FFF2-40B4-BE49-F238E27FC236}">
                    <a16:creationId xmlns:a16="http://schemas.microsoft.com/office/drawing/2014/main" id="{DE7BA92A-C3C6-4442-9AF8-DB1641C9EAFF}"/>
                  </a:ext>
                </a:extLst>
              </p:cNvPr>
              <p:cNvSpPr txBox="1"/>
              <p:nvPr/>
            </p:nvSpPr>
            <p:spPr>
              <a:xfrm>
                <a:off x="7599462" y="2524874"/>
                <a:ext cx="1335622" cy="478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Parametri aggiuntivi</a:t>
                </a:r>
                <a:r>
                  <a:rPr lang="it-IT" sz="1200" i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it-IT" sz="120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it-IT" sz="1200" i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7" name="CasellaDiTesto 106">
                <a:extLst>
                  <a:ext uri="{FF2B5EF4-FFF2-40B4-BE49-F238E27FC236}">
                    <a16:creationId xmlns:a16="http://schemas.microsoft.com/office/drawing/2014/main" id="{DE7BA92A-C3C6-4442-9AF8-DB1641C9E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462" y="2524874"/>
                <a:ext cx="1335622" cy="478080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44">
                <a:extLst>
                  <a:ext uri="{FF2B5EF4-FFF2-40B4-BE49-F238E27FC236}">
                    <a16:creationId xmlns:a16="http://schemas.microsoft.com/office/drawing/2014/main" id="{36313307-E860-394E-A6A0-5018E1C77F51}"/>
                  </a:ext>
                </a:extLst>
              </p:cNvPr>
              <p:cNvSpPr/>
              <p:nvPr/>
            </p:nvSpPr>
            <p:spPr>
              <a:xfrm>
                <a:off x="4784583" y="2857270"/>
                <a:ext cx="1186607" cy="272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err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𝑍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 </m:t>
                          </m:r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err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𝑍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 </m:t>
                      </m:r>
                    </m:oMath>
                  </m:oMathPara>
                </a14:m>
                <a:endParaRPr lang="it-IT" sz="12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Rectangle 44">
                <a:extLst>
                  <a:ext uri="{FF2B5EF4-FFF2-40B4-BE49-F238E27FC236}">
                    <a16:creationId xmlns:a16="http://schemas.microsoft.com/office/drawing/2014/main" id="{36313307-E860-394E-A6A0-5018E1C77F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583" y="2857270"/>
                <a:ext cx="1186607" cy="272767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tangolo 109">
                <a:extLst>
                  <a:ext uri="{FF2B5EF4-FFF2-40B4-BE49-F238E27FC236}">
                    <a16:creationId xmlns:a16="http://schemas.microsoft.com/office/drawing/2014/main" id="{B2140A69-DF44-0E48-92EC-EE06749F587F}"/>
                  </a:ext>
                </a:extLst>
              </p:cNvPr>
              <p:cNvSpPr/>
              <p:nvPr/>
            </p:nvSpPr>
            <p:spPr>
              <a:xfrm>
                <a:off x="5918494" y="3039401"/>
                <a:ext cx="6543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Rettangolo 109">
                <a:extLst>
                  <a:ext uri="{FF2B5EF4-FFF2-40B4-BE49-F238E27FC236}">
                    <a16:creationId xmlns:a16="http://schemas.microsoft.com/office/drawing/2014/main" id="{B2140A69-DF44-0E48-92EC-EE06749F5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494" y="3039401"/>
                <a:ext cx="654346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ttangolo 110">
                <a:extLst>
                  <a:ext uri="{FF2B5EF4-FFF2-40B4-BE49-F238E27FC236}">
                    <a16:creationId xmlns:a16="http://schemas.microsoft.com/office/drawing/2014/main" id="{8EDFFEAE-A5DC-BA4E-A78D-5F438A43B3CA}"/>
                  </a:ext>
                </a:extLst>
              </p:cNvPr>
              <p:cNvSpPr/>
              <p:nvPr/>
            </p:nvSpPr>
            <p:spPr>
              <a:xfrm>
                <a:off x="1470573" y="3044890"/>
                <a:ext cx="9065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baseline="30000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 dirty="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 </m:t>
                          </m:r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200" dirty="0"/>
              </a:p>
            </p:txBody>
          </p:sp>
        </mc:Choice>
        <mc:Fallback xmlns="">
          <p:sp>
            <p:nvSpPr>
              <p:cNvPr id="111" name="Rettangolo 110">
                <a:extLst>
                  <a:ext uri="{FF2B5EF4-FFF2-40B4-BE49-F238E27FC236}">
                    <a16:creationId xmlns:a16="http://schemas.microsoft.com/office/drawing/2014/main" id="{8EDFFEAE-A5DC-BA4E-A78D-5F438A43B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573" y="3044890"/>
                <a:ext cx="906530" cy="276999"/>
              </a:xfrm>
              <a:prstGeom prst="rect">
                <a:avLst/>
              </a:prstGeom>
              <a:blipFill>
                <a:blip r:embed="rId9"/>
                <a:stretch>
                  <a:fillRect t="-9091" b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2" name="Straight Arrow Connector 72">
            <a:extLst>
              <a:ext uri="{FF2B5EF4-FFF2-40B4-BE49-F238E27FC236}">
                <a16:creationId xmlns:a16="http://schemas.microsoft.com/office/drawing/2014/main" id="{6FBC72C1-CDFC-8644-BE44-EC8E83FD7903}"/>
              </a:ext>
            </a:extLst>
          </p:cNvPr>
          <p:cNvCxnSpPr/>
          <p:nvPr/>
        </p:nvCxnSpPr>
        <p:spPr>
          <a:xfrm>
            <a:off x="9633472" y="2455475"/>
            <a:ext cx="549698" cy="14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72">
            <a:extLst>
              <a:ext uri="{FF2B5EF4-FFF2-40B4-BE49-F238E27FC236}">
                <a16:creationId xmlns:a16="http://schemas.microsoft.com/office/drawing/2014/main" id="{E00B3E68-D267-AE41-B463-4FE410F6D6DD}"/>
              </a:ext>
            </a:extLst>
          </p:cNvPr>
          <p:cNvCxnSpPr/>
          <p:nvPr/>
        </p:nvCxnSpPr>
        <p:spPr>
          <a:xfrm>
            <a:off x="10183170" y="2457553"/>
            <a:ext cx="549698" cy="142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64">
            <a:extLst>
              <a:ext uri="{FF2B5EF4-FFF2-40B4-BE49-F238E27FC236}">
                <a16:creationId xmlns:a16="http://schemas.microsoft.com/office/drawing/2014/main" id="{5C9B3CC1-DEE8-A447-A615-2C73457D681F}"/>
              </a:ext>
            </a:extLst>
          </p:cNvPr>
          <p:cNvCxnSpPr/>
          <p:nvPr/>
        </p:nvCxnSpPr>
        <p:spPr>
          <a:xfrm>
            <a:off x="10183170" y="2476916"/>
            <a:ext cx="775178" cy="30789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77">
            <a:extLst>
              <a:ext uri="{FF2B5EF4-FFF2-40B4-BE49-F238E27FC236}">
                <a16:creationId xmlns:a16="http://schemas.microsoft.com/office/drawing/2014/main" id="{713B4EA5-325F-6E4A-9C5A-D5527B461273}"/>
              </a:ext>
            </a:extLst>
          </p:cNvPr>
          <p:cNvCxnSpPr/>
          <p:nvPr/>
        </p:nvCxnSpPr>
        <p:spPr>
          <a:xfrm flipV="1">
            <a:off x="10960147" y="2489807"/>
            <a:ext cx="564231" cy="31423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78">
            <a:extLst>
              <a:ext uri="{FF2B5EF4-FFF2-40B4-BE49-F238E27FC236}">
                <a16:creationId xmlns:a16="http://schemas.microsoft.com/office/drawing/2014/main" id="{AF9A8459-8D23-C44F-96C1-87C434CC542D}"/>
              </a:ext>
            </a:extLst>
          </p:cNvPr>
          <p:cNvCxnSpPr/>
          <p:nvPr/>
        </p:nvCxnSpPr>
        <p:spPr>
          <a:xfrm>
            <a:off x="10960146" y="2804035"/>
            <a:ext cx="538352" cy="4259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ttangolo 116">
                <a:extLst>
                  <a:ext uri="{FF2B5EF4-FFF2-40B4-BE49-F238E27FC236}">
                    <a16:creationId xmlns:a16="http://schemas.microsoft.com/office/drawing/2014/main" id="{81486C23-6DF1-3E41-8F42-6BE12A0632EF}"/>
                  </a:ext>
                </a:extLst>
              </p:cNvPr>
              <p:cNvSpPr/>
              <p:nvPr/>
            </p:nvSpPr>
            <p:spPr>
              <a:xfrm>
                <a:off x="11292437" y="2671935"/>
                <a:ext cx="65434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</m:t>
                      </m:r>
                      <m:r>
                        <m:rPr>
                          <m:nor/>
                        </m:rPr>
                        <a:rPr lang="it-IT" sz="1200">
                          <a:latin typeface="Arial Narrow" panose="020B0604020202020204" pitchFamily="34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Narrow" panose="020B0604020202020204" pitchFamily="34" charset="0"/>
                            </a:rPr>
                            <m:t>χ</m:t>
                          </m:r>
                        </m:e>
                      </m:acc>
                    </m:oMath>
                  </m:oMathPara>
                </a14:m>
                <a:endParaRPr lang="it-IT" sz="12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17" name="Rettangolo 116">
                <a:extLst>
                  <a:ext uri="{FF2B5EF4-FFF2-40B4-BE49-F238E27FC236}">
                    <a16:creationId xmlns:a16="http://schemas.microsoft.com/office/drawing/2014/main" id="{81486C23-6DF1-3E41-8F42-6BE12A0632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2437" y="2671935"/>
                <a:ext cx="654346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44">
                <a:extLst>
                  <a:ext uri="{FF2B5EF4-FFF2-40B4-BE49-F238E27FC236}">
                    <a16:creationId xmlns:a16="http://schemas.microsoft.com/office/drawing/2014/main" id="{BD400B1E-73A2-834E-BEC7-C8A83FF0F505}"/>
                  </a:ext>
                </a:extLst>
              </p:cNvPr>
              <p:cNvSpPr/>
              <p:nvPr/>
            </p:nvSpPr>
            <p:spPr>
              <a:xfrm>
                <a:off x="9388335" y="2541228"/>
                <a:ext cx="1013226" cy="272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pPr>
                        <m:e>
                          <m:r>
                            <a:rPr lang="it-IT" sz="120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it-IT" sz="120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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𝛾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  <a:sym typeface="Symbol"/>
                        </a:rPr>
                        <m:t> 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𝐴</m:t>
                      </m:r>
                      <m:r>
                        <a:rPr lang="it-IT" sz="1200" i="1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’ </m:t>
                      </m:r>
                    </m:oMath>
                  </m:oMathPara>
                </a14:m>
                <a:endParaRPr lang="it-IT" sz="1200" baseline="3000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18" name="Rectangle 44">
                <a:extLst>
                  <a:ext uri="{FF2B5EF4-FFF2-40B4-BE49-F238E27FC236}">
                    <a16:creationId xmlns:a16="http://schemas.microsoft.com/office/drawing/2014/main" id="{BD400B1E-73A2-834E-BEC7-C8A83FF0F5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335" y="2541228"/>
                <a:ext cx="1013226" cy="272767"/>
              </a:xfrm>
              <a:prstGeom prst="rect">
                <a:avLst/>
              </a:prstGeom>
              <a:blipFill>
                <a:blip r:embed="rId11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64">
            <a:extLst>
              <a:ext uri="{FF2B5EF4-FFF2-40B4-BE49-F238E27FC236}">
                <a16:creationId xmlns:a16="http://schemas.microsoft.com/office/drawing/2014/main" id="{815D45DD-1C1A-1E4E-9365-2F714CD7D85E}"/>
              </a:ext>
            </a:extLst>
          </p:cNvPr>
          <p:cNvCxnSpPr>
            <a:cxnSpLocks/>
          </p:cNvCxnSpPr>
          <p:nvPr/>
        </p:nvCxnSpPr>
        <p:spPr>
          <a:xfrm flipH="1" flipV="1">
            <a:off x="9715104" y="1922305"/>
            <a:ext cx="458620" cy="515988"/>
          </a:xfrm>
          <a:prstGeom prst="straightConnector1">
            <a:avLst/>
          </a:prstGeom>
          <a:ln>
            <a:solidFill>
              <a:schemeClr val="accent6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94">
            <a:extLst>
              <a:ext uri="{FF2B5EF4-FFF2-40B4-BE49-F238E27FC236}">
                <a16:creationId xmlns:a16="http://schemas.microsoft.com/office/drawing/2014/main" id="{CBEE863C-DB61-8741-AD90-2EF6F04AB86D}"/>
              </a:ext>
            </a:extLst>
          </p:cNvPr>
          <p:cNvSpPr/>
          <p:nvPr/>
        </p:nvSpPr>
        <p:spPr>
          <a:xfrm rot="5400000">
            <a:off x="10102106" y="940987"/>
            <a:ext cx="212859" cy="1704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02">
            <a:extLst>
              <a:ext uri="{FF2B5EF4-FFF2-40B4-BE49-F238E27FC236}">
                <a16:creationId xmlns:a16="http://schemas.microsoft.com/office/drawing/2014/main" id="{33C1B83C-46B9-124D-86B1-A970145CE597}"/>
              </a:ext>
            </a:extLst>
          </p:cNvPr>
          <p:cNvSpPr/>
          <p:nvPr/>
        </p:nvSpPr>
        <p:spPr>
          <a:xfrm rot="5400000">
            <a:off x="9698070" y="1794290"/>
            <a:ext cx="110949" cy="102290"/>
          </a:xfrm>
          <a:prstGeom prst="rect">
            <a:avLst/>
          </a:prstGeom>
          <a:solidFill>
            <a:srgbClr val="FEBB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04">
            <a:extLst>
              <a:ext uri="{FF2B5EF4-FFF2-40B4-BE49-F238E27FC236}">
                <a16:creationId xmlns:a16="http://schemas.microsoft.com/office/drawing/2014/main" id="{E709DACF-419F-0241-9F7D-7A2CBCF9C4CB}"/>
              </a:ext>
            </a:extLst>
          </p:cNvPr>
          <p:cNvSpPr/>
          <p:nvPr/>
        </p:nvSpPr>
        <p:spPr>
          <a:xfrm rot="5400000">
            <a:off x="9590804" y="1793604"/>
            <a:ext cx="110949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06">
            <a:extLst>
              <a:ext uri="{FF2B5EF4-FFF2-40B4-BE49-F238E27FC236}">
                <a16:creationId xmlns:a16="http://schemas.microsoft.com/office/drawing/2014/main" id="{E02074AB-872B-9B4C-B265-A6E7B6B1A0A6}"/>
              </a:ext>
            </a:extLst>
          </p:cNvPr>
          <p:cNvSpPr txBox="1"/>
          <p:nvPr/>
        </p:nvSpPr>
        <p:spPr>
          <a:xfrm>
            <a:off x="9261912" y="3344360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 mass</a:t>
            </a:r>
          </a:p>
        </p:txBody>
      </p:sp>
      <p:sp>
        <p:nvSpPr>
          <p:cNvPr id="132" name="TextBox 161">
            <a:extLst>
              <a:ext uri="{FF2B5EF4-FFF2-40B4-BE49-F238E27FC236}">
                <a16:creationId xmlns:a16="http://schemas.microsoft.com/office/drawing/2014/main" id="{F6994860-FFB6-AC42-8DD8-9638940D6FBD}"/>
              </a:ext>
            </a:extLst>
          </p:cNvPr>
          <p:cNvSpPr txBox="1"/>
          <p:nvPr/>
        </p:nvSpPr>
        <p:spPr>
          <a:xfrm>
            <a:off x="10731474" y="3382557"/>
            <a:ext cx="14478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BaBar</a:t>
            </a:r>
            <a:r>
              <a:rPr lang="en-US" sz="11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KLOE-2, Belle-II</a:t>
            </a:r>
          </a:p>
          <a:p>
            <a:endParaRPr lang="en-US" sz="1100">
              <a:solidFill>
                <a:srgbClr val="C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5" name="Rectangle 102">
            <a:extLst>
              <a:ext uri="{FF2B5EF4-FFF2-40B4-BE49-F238E27FC236}">
                <a16:creationId xmlns:a16="http://schemas.microsoft.com/office/drawing/2014/main" id="{C8A75801-3A11-3849-B5F0-86BE4A564B1D}"/>
              </a:ext>
            </a:extLst>
          </p:cNvPr>
          <p:cNvSpPr/>
          <p:nvPr/>
        </p:nvSpPr>
        <p:spPr>
          <a:xfrm rot="5400000">
            <a:off x="9590803" y="1681765"/>
            <a:ext cx="110949" cy="102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02">
            <a:extLst>
              <a:ext uri="{FF2B5EF4-FFF2-40B4-BE49-F238E27FC236}">
                <a16:creationId xmlns:a16="http://schemas.microsoft.com/office/drawing/2014/main" id="{6D2D4315-A193-EC4A-84CF-18C5CB83F399}"/>
              </a:ext>
            </a:extLst>
          </p:cNvPr>
          <p:cNvSpPr/>
          <p:nvPr/>
        </p:nvSpPr>
        <p:spPr>
          <a:xfrm rot="5400000">
            <a:off x="9487078" y="1793788"/>
            <a:ext cx="110949" cy="102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02">
            <a:extLst>
              <a:ext uri="{FF2B5EF4-FFF2-40B4-BE49-F238E27FC236}">
                <a16:creationId xmlns:a16="http://schemas.microsoft.com/office/drawing/2014/main" id="{630EBE8F-BDBC-9F4D-BEC0-FBDD2B4698EB}"/>
              </a:ext>
            </a:extLst>
          </p:cNvPr>
          <p:cNvSpPr/>
          <p:nvPr/>
        </p:nvSpPr>
        <p:spPr>
          <a:xfrm rot="5400000">
            <a:off x="9489222" y="1681766"/>
            <a:ext cx="110949" cy="102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23">
            <a:extLst>
              <a:ext uri="{FF2B5EF4-FFF2-40B4-BE49-F238E27FC236}">
                <a16:creationId xmlns:a16="http://schemas.microsoft.com/office/drawing/2014/main" id="{73112C44-ACB5-2E4A-BFF5-5EC9D61DA6AD}"/>
              </a:ext>
            </a:extLst>
          </p:cNvPr>
          <p:cNvCxnSpPr>
            <a:cxnSpLocks/>
          </p:cNvCxnSpPr>
          <p:nvPr/>
        </p:nvCxnSpPr>
        <p:spPr>
          <a:xfrm flipH="1">
            <a:off x="4784583" y="3876414"/>
            <a:ext cx="7317247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91C28E10-4917-4345-989C-468D62297B95}"/>
              </a:ext>
            </a:extLst>
          </p:cNvPr>
          <p:cNvSpPr txBox="1"/>
          <p:nvPr/>
        </p:nvSpPr>
        <p:spPr>
          <a:xfrm>
            <a:off x="235746" y="3671053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Positive evidence</a:t>
            </a:r>
          </a:p>
          <a:p>
            <a:r>
              <a:rPr lang="en-GB" sz="140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(bump hunt, displaced vertex)</a:t>
            </a:r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03E8D4DD-E136-A446-8690-91D58259B61B}"/>
              </a:ext>
            </a:extLst>
          </p:cNvPr>
          <p:cNvSpPr txBox="1"/>
          <p:nvPr/>
        </p:nvSpPr>
        <p:spPr>
          <a:xfrm>
            <a:off x="7557131" y="3206148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Positive evidence</a:t>
            </a:r>
          </a:p>
        </p:txBody>
      </p:sp>
      <p:sp>
        <p:nvSpPr>
          <p:cNvPr id="139" name="CasellaDiTesto 138">
            <a:extLst>
              <a:ext uri="{FF2B5EF4-FFF2-40B4-BE49-F238E27FC236}">
                <a16:creationId xmlns:a16="http://schemas.microsoft.com/office/drawing/2014/main" id="{4E97C31E-49F0-3145-9266-8E13B652BDBF}"/>
              </a:ext>
            </a:extLst>
          </p:cNvPr>
          <p:cNvSpPr txBox="1"/>
          <p:nvPr/>
        </p:nvSpPr>
        <p:spPr>
          <a:xfrm>
            <a:off x="7667811" y="4895408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Exclusion only</a:t>
            </a:r>
          </a:p>
        </p:txBody>
      </p:sp>
    </p:spTree>
    <p:extLst>
      <p:ext uri="{BB962C8B-B14F-4D97-AF65-F5344CB8AC3E}">
        <p14:creationId xmlns:p14="http://schemas.microsoft.com/office/powerpoint/2010/main" val="255419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F94F0C-99E9-1949-8E48-C0B85150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 physics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BBF99D-A657-DE4F-90FA-D13F3F49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EDAA32-FD2A-F74D-83DA-AE9EAF86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7F13D9C-CFEB-6041-8C0E-33014AB173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2743200"/>
            <a:ext cx="1320800" cy="1371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7772235-A8E8-894F-B2C9-032ABD447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t="8826" r="15681" b="8920"/>
          <a:stretch/>
        </p:blipFill>
        <p:spPr>
          <a:xfrm>
            <a:off x="782135" y="2098802"/>
            <a:ext cx="2941129" cy="30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47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FAED8-F90B-3D4C-ADF7-BDCB2C54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Beryllium-8 </a:t>
            </a:r>
            <a:r>
              <a:rPr lang="it-IT" err="1"/>
              <a:t>anomaly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CB8219-472A-4741-A574-DEA121AA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80339" y="5901114"/>
            <a:ext cx="1310464" cy="677383"/>
          </a:xfrm>
        </p:spPr>
        <p:txBody>
          <a:bodyPr/>
          <a:lstStyle/>
          <a:p>
            <a:fld id="{6EA145E7-5FFF-194A-A2B2-88FFA467A51C}" type="slidenum">
              <a:rPr lang="it-IT" smtClean="0"/>
              <a:t>30</a:t>
            </a:fld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D4A5CCD-EDF1-B74D-A5D2-76EF6C75B6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8" y="1205117"/>
            <a:ext cx="4692318" cy="260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90BF417-A36F-6C47-B444-57E68200CE0D}"/>
                  </a:ext>
                </a:extLst>
              </p:cNvPr>
              <p:cNvSpPr txBox="1"/>
              <p:nvPr/>
            </p:nvSpPr>
            <p:spPr>
              <a:xfrm>
                <a:off x="5197309" y="1205117"/>
                <a:ext cx="696537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§"/>
                </a:pP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Anomalous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bump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in the</a:t>
                </a:r>
                <a:r>
                  <a:rPr lang="it-IT" sz="20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opening angle, in radiative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transitions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with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Internal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Pair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Conversion of </a:t>
                </a:r>
                <a:r>
                  <a:rPr lang="it-IT" sz="2000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8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Be*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excited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nuclei 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Anomaly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shows up </a:t>
                </a:r>
                <a:r>
                  <a:rPr lang="it-IT" sz="2000" dirty="0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only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if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the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excited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energy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level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above</a:t>
                </a:r>
                <a:r>
                  <a:rPr lang="it-IT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17 </a:t>
                </a:r>
                <a:r>
                  <a:rPr lang="it-IT" sz="2000" dirty="0" err="1">
                    <a:solidFill>
                      <a:schemeClr val="accent2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MeV</a:t>
                </a:r>
                <a:endParaRPr lang="it-IT" sz="2000" dirty="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endParaRPr lang="it-IT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 new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boson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not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the «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classical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» dark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photon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advocated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with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coupling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to </a:t>
                </a:r>
                <a:r>
                  <a:rPr lang="it-IT" sz="2000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quarks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suppressed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wrt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leptons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: proto-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phobic</a:t>
                </a:r>
                <a:r>
                  <a:rPr lang="it-IT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it-IT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boson</a:t>
                </a:r>
                <a:endParaRPr lang="it-IT" sz="2000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90BF417-A36F-6C47-B444-57E68200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09" y="1205117"/>
                <a:ext cx="6965374" cy="1938992"/>
              </a:xfrm>
              <a:prstGeom prst="rect">
                <a:avLst/>
              </a:prstGeom>
              <a:blipFill>
                <a:blip r:embed="rId3"/>
                <a:stretch>
                  <a:fillRect l="-545" t="-1299" b="-38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AD4DF3BC-9117-4747-ABCF-BD128BCCD5C8}"/>
              </a:ext>
            </a:extLst>
          </p:cNvPr>
          <p:cNvSpPr/>
          <p:nvPr/>
        </p:nvSpPr>
        <p:spPr>
          <a:xfrm>
            <a:off x="29317" y="1189329"/>
            <a:ext cx="17827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PRL 116, 042501 (2016)</a:t>
            </a:r>
          </a:p>
        </p:txBody>
      </p:sp>
      <p:pic>
        <p:nvPicPr>
          <p:cNvPr id="9" name="Tartalom helye 6">
            <a:extLst>
              <a:ext uri="{FF2B5EF4-FFF2-40B4-BE49-F238E27FC236}">
                <a16:creationId xmlns:a16="http://schemas.microsoft.com/office/drawing/2014/main" id="{05DFFED0-1D23-9C4F-B227-F6FD25EB5FA1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9148"/>
          <a:stretch/>
        </p:blipFill>
        <p:spPr>
          <a:xfrm>
            <a:off x="2924163" y="4414302"/>
            <a:ext cx="2273145" cy="23071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Tartalom helye 5">
            <a:extLst>
              <a:ext uri="{FF2B5EF4-FFF2-40B4-BE49-F238E27FC236}">
                <a16:creationId xmlns:a16="http://schemas.microsoft.com/office/drawing/2014/main" id="{C2019252-426F-D847-82DF-33E088A81803}"/>
              </a:ext>
            </a:extLst>
          </p:cNvPr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8541"/>
          <a:stretch/>
        </p:blipFill>
        <p:spPr>
          <a:xfrm>
            <a:off x="5170602" y="4414777"/>
            <a:ext cx="2108210" cy="23066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C70C69-E7E7-D24B-A14E-B0E6F4453BE3}"/>
              </a:ext>
            </a:extLst>
          </p:cNvPr>
          <p:cNvSpPr/>
          <p:nvPr/>
        </p:nvSpPr>
        <p:spPr>
          <a:xfrm>
            <a:off x="3468775" y="4158950"/>
            <a:ext cx="11794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>
                <a:latin typeface="Futura"/>
                <a:cs typeface="Futura"/>
              </a:rPr>
              <a:t>E</a:t>
            </a:r>
            <a:r>
              <a:rPr lang="hu-HU" sz="1200" baseline="-25000">
                <a:latin typeface="Futura"/>
                <a:cs typeface="Futura"/>
              </a:rPr>
              <a:t>p</a:t>
            </a:r>
            <a:r>
              <a:rPr lang="hu-HU" sz="1200">
                <a:latin typeface="Futura"/>
                <a:cs typeface="Futura"/>
              </a:rPr>
              <a:t>=1.04 MeV </a:t>
            </a:r>
            <a:endParaRPr lang="en-US" sz="1200">
              <a:latin typeface="Futura"/>
              <a:cs typeface="Futur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6BCAC0-B97F-364A-9D0C-DC702B3EF583}"/>
              </a:ext>
            </a:extLst>
          </p:cNvPr>
          <p:cNvSpPr/>
          <p:nvPr/>
        </p:nvSpPr>
        <p:spPr>
          <a:xfrm>
            <a:off x="5749658" y="4158950"/>
            <a:ext cx="1160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>
                <a:latin typeface="Futura"/>
                <a:cs typeface="Futura"/>
              </a:rPr>
              <a:t>E</a:t>
            </a:r>
            <a:r>
              <a:rPr lang="hu-HU" sz="1200" baseline="-25000">
                <a:latin typeface="Futura"/>
                <a:cs typeface="Futura"/>
              </a:rPr>
              <a:t>p</a:t>
            </a:r>
            <a:r>
              <a:rPr lang="hu-HU" sz="1200">
                <a:latin typeface="Futura"/>
                <a:cs typeface="Futura"/>
              </a:rPr>
              <a:t>=1.10 MeV </a:t>
            </a:r>
            <a:endParaRPr lang="en-US" sz="1200">
              <a:latin typeface="Futura"/>
              <a:cs typeface="Futura"/>
            </a:endParaRPr>
          </a:p>
        </p:txBody>
      </p:sp>
      <p:pic>
        <p:nvPicPr>
          <p:cNvPr id="13" name="Kép 6">
            <a:extLst>
              <a:ext uri="{FF2B5EF4-FFF2-40B4-BE49-F238E27FC236}">
                <a16:creationId xmlns:a16="http://schemas.microsoft.com/office/drawing/2014/main" id="{156BD1A2-375D-584A-AA12-56648F96A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26405" b="-19062"/>
          <a:stretch/>
        </p:blipFill>
        <p:spPr>
          <a:xfrm>
            <a:off x="180235" y="4405604"/>
            <a:ext cx="2743928" cy="23158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AD164A0-64A4-3349-B30F-AD0043762A1F}"/>
              </a:ext>
            </a:extLst>
          </p:cNvPr>
          <p:cNvSpPr/>
          <p:nvPr/>
        </p:nvSpPr>
        <p:spPr>
          <a:xfrm>
            <a:off x="935073" y="4153303"/>
            <a:ext cx="1096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>
                <a:latin typeface="Futura"/>
                <a:cs typeface="Futura"/>
              </a:rPr>
              <a:t>E</a:t>
            </a:r>
            <a:r>
              <a:rPr lang="hu-HU" sz="1200" baseline="-25000">
                <a:latin typeface="Futura"/>
                <a:cs typeface="Futura"/>
              </a:rPr>
              <a:t>p</a:t>
            </a:r>
            <a:r>
              <a:rPr lang="hu-HU" sz="1200">
                <a:latin typeface="Futura"/>
                <a:cs typeface="Futura"/>
              </a:rPr>
              <a:t>=0.8 MeV </a:t>
            </a:r>
            <a:endParaRPr lang="en-US" sz="1200">
              <a:latin typeface="Futura"/>
              <a:cs typeface="Futura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0F77AFD-8A10-764B-A6D5-20CB87B79B94}"/>
              </a:ext>
            </a:extLst>
          </p:cNvPr>
          <p:cNvCxnSpPr>
            <a:cxnSpLocks/>
          </p:cNvCxnSpPr>
          <p:nvPr/>
        </p:nvCxnSpPr>
        <p:spPr>
          <a:xfrm flipV="1">
            <a:off x="6833680" y="6261001"/>
            <a:ext cx="0" cy="314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B237858-0AC2-8C45-A219-FEAEA46A61E4}"/>
              </a:ext>
            </a:extLst>
          </p:cNvPr>
          <p:cNvCxnSpPr>
            <a:cxnSpLocks/>
          </p:cNvCxnSpPr>
          <p:nvPr/>
        </p:nvCxnSpPr>
        <p:spPr>
          <a:xfrm flipV="1">
            <a:off x="4600640" y="6258672"/>
            <a:ext cx="0" cy="314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DBDA028-6F1C-764C-A299-5B0E12B50D25}"/>
              </a:ext>
            </a:extLst>
          </p:cNvPr>
          <p:cNvCxnSpPr>
            <a:cxnSpLocks/>
          </p:cNvCxnSpPr>
          <p:nvPr/>
        </p:nvCxnSpPr>
        <p:spPr>
          <a:xfrm flipV="1">
            <a:off x="1911415" y="6258672"/>
            <a:ext cx="0" cy="314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:a16="http://schemas.microsoft.com/office/drawing/2014/main" id="{A705F9CF-10E4-DD40-AE74-AE3BBEED56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231" y="3765332"/>
            <a:ext cx="3276774" cy="30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49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482523-9D41-5248-A103-3BCF9C9A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750F0A-AF2B-4541-B389-07D11C98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it-IT" smtClean="0"/>
              <a:t>31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A73DF4A-DEAF-3A4B-ACE7-CC67A6BE3453}"/>
                  </a:ext>
                </a:extLst>
              </p:cNvPr>
              <p:cNvSpPr txBox="1"/>
              <p:nvPr/>
            </p:nvSpPr>
            <p:spPr>
              <a:xfrm>
                <a:off x="12700" y="913848"/>
                <a:ext cx="12192000" cy="392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latin typeface="Garamond" panose="02020404030301010803" pitchFamily="18" charset="0"/>
                  </a:rPr>
                  <a:t>Il LINAC di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NE è uno delle pochissime sorgenti di positroni di alta energia (sebbene &lt;0.55 </a:t>
                </a:r>
                <a:r>
                  <a:rPr lang="it-IT" dirty="0" err="1">
                    <a:latin typeface="Garamond" panose="02020404030301010803" pitchFamily="18" charset="0"/>
                  </a:rPr>
                  <a:t>GeV</a:t>
                </a:r>
                <a:r>
                  <a:rPr lang="it-IT" dirty="0">
                    <a:latin typeface="Garamond" panose="02020404030301010803" pitchFamily="18" charset="0"/>
                  </a:rPr>
                  <a:t>) al mondo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latin typeface="Garamond" panose="02020404030301010803" pitchFamily="18" charset="0"/>
                  </a:rPr>
                  <a:t>L’uso di uno dei due anelli di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NE come allungatore dell’impulso del LINAC fornirebbe un fascio di positroni estratto con caratteristiche superiori rispetto a quanto ottenibile alla BTF, e con impulsi lunghi fino a </a:t>
                </a:r>
                <a:r>
                  <a:rPr lang="it-IT" b="1" dirty="0">
                    <a:latin typeface="Garamond" panose="02020404030301010803" pitchFamily="18" charset="0"/>
                  </a:rPr>
                  <a:t>frazioni di </a:t>
                </a:r>
                <a:r>
                  <a:rPr lang="it-IT" b="1" dirty="0" err="1">
                    <a:latin typeface="Garamond" panose="02020404030301010803" pitchFamily="18" charset="0"/>
                  </a:rPr>
                  <a:t>ms</a:t>
                </a:r>
                <a:r>
                  <a:rPr lang="it-IT" b="1" dirty="0">
                    <a:latin typeface="Garamond" panose="02020404030301010803" pitchFamily="18" charset="0"/>
                  </a:rPr>
                  <a:t>/20 </a:t>
                </a:r>
                <a:r>
                  <a:rPr lang="it-IT" b="1" dirty="0" err="1">
                    <a:latin typeface="Garamond" panose="02020404030301010803" pitchFamily="18" charset="0"/>
                  </a:rPr>
                  <a:t>ms</a:t>
                </a:r>
                <a:endParaRPr lang="it-IT" b="1" dirty="0">
                  <a:latin typeface="Garamond" panose="02020404030301010803" pitchFamily="18" charset="0"/>
                </a:endParaRP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latin typeface="Garamond" panose="02020404030301010803" pitchFamily="18" charset="0"/>
                  </a:rPr>
                  <a:t>La </a:t>
                </a:r>
                <a:r>
                  <a:rPr lang="it-IT" b="1" dirty="0">
                    <a:latin typeface="Garamond" panose="02020404030301010803" pitchFamily="18" charset="0"/>
                  </a:rPr>
                  <a:t>sensitività</a:t>
                </a:r>
                <a:r>
                  <a:rPr lang="it-IT" dirty="0">
                    <a:latin typeface="Garamond" panose="02020404030301010803" pitchFamily="18" charset="0"/>
                  </a:rPr>
                  <a:t> di un esperimento di ricerca di mediatori oscuri leggeri come PADME potrebbe essere migliorata di </a:t>
                </a:r>
                <a:r>
                  <a:rPr lang="it-IT" b="1" dirty="0">
                    <a:latin typeface="Garamond" panose="02020404030301010803" pitchFamily="18" charset="0"/>
                  </a:rPr>
                  <a:t>2 ordini di grandezza</a:t>
                </a:r>
                <a:r>
                  <a:rPr lang="it-IT" dirty="0">
                    <a:latin typeface="Garamond" panose="02020404030301010803" pitchFamily="18" charset="0"/>
                  </a:rPr>
                  <a:t> (incremento della statistica di 4 ordini di grandezza)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latin typeface="Garamond" panose="02020404030301010803" pitchFamily="18" charset="0"/>
                  </a:rPr>
                  <a:t>L’uso del channeling in luogo dell’estrazione risonante consentirebbe di avere sul setto di estrazione un flusso </a:t>
                </a:r>
                <a:r>
                  <a:rPr lang="it-IT" b="1" dirty="0">
                    <a:latin typeface="Garamond" panose="02020404030301010803" pitchFamily="18" charset="0"/>
                  </a:rPr>
                  <a:t>praticamente continuo </a:t>
                </a:r>
                <a:r>
                  <a:rPr lang="it-IT" dirty="0">
                    <a:latin typeface="Garamond" panose="02020404030301010803" pitchFamily="18" charset="0"/>
                  </a:rPr>
                  <a:t>di positroni, avvicinando le caratteristiche del fascio a quelle ottenibili esclusivamente da un LINAC </a:t>
                </a:r>
                <a:r>
                  <a:rPr lang="it-IT" dirty="0" err="1">
                    <a:latin typeface="Garamond" panose="02020404030301010803" pitchFamily="18" charset="0"/>
                  </a:rPr>
                  <a:t>continuous-wave</a:t>
                </a:r>
                <a:r>
                  <a:rPr lang="it-IT" dirty="0">
                    <a:latin typeface="Garamond" panose="02020404030301010803" pitchFamily="18" charset="0"/>
                  </a:rPr>
                  <a:t>; un esperimento tipo PADME potrebbe essere condotto in «</a:t>
                </a:r>
                <a:r>
                  <a:rPr lang="it-IT" b="1" dirty="0">
                    <a:latin typeface="Garamond" panose="02020404030301010803" pitchFamily="18" charset="0"/>
                  </a:rPr>
                  <a:t>single </a:t>
                </a:r>
                <a:r>
                  <a:rPr lang="it-IT" b="1" dirty="0" err="1">
                    <a:latin typeface="Garamond" panose="02020404030301010803" pitchFamily="18" charset="0"/>
                  </a:rPr>
                  <a:t>particle</a:t>
                </a:r>
                <a:r>
                  <a:rPr lang="it-IT" dirty="0">
                    <a:latin typeface="Garamond" panose="02020404030301010803" pitchFamily="18" charset="0"/>
                  </a:rPr>
                  <a:t>» ovvero praticamente in </a:t>
                </a:r>
                <a:r>
                  <a:rPr lang="it-IT" b="1" dirty="0">
                    <a:latin typeface="Garamond" panose="02020404030301010803" pitchFamily="18" charset="0"/>
                  </a:rPr>
                  <a:t>assenza di fondo</a:t>
                </a:r>
                <a:r>
                  <a:rPr lang="it-IT" dirty="0">
                    <a:latin typeface="Garamond" panose="02020404030301010803" pitchFamily="18" charset="0"/>
                  </a:rPr>
                  <a:t>.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latin typeface="Garamond" panose="02020404030301010803" pitchFamily="18" charset="0"/>
                  </a:rPr>
                  <a:t>La disponibilità di un fascio di positroni con queste caratteristiche sarebbe estremamente utile anche per la ricerca nel campo del channeling stesso, per esempio per lo studio della </a:t>
                </a:r>
                <a:r>
                  <a:rPr lang="it-IT" b="1" dirty="0">
                    <a:latin typeface="Garamond" panose="02020404030301010803" pitchFamily="18" charset="0"/>
                  </a:rPr>
                  <a:t>produzione di radiazione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latin typeface="Garamond" panose="02020404030301010803" pitchFamily="18" charset="0"/>
                  </a:rPr>
                  <a:t>L’uso dell’anello di positroni per questo tipo di attività consentirebbe comunque </a:t>
                </a:r>
                <a:r>
                  <a:rPr lang="it-IT" b="1" dirty="0">
                    <a:latin typeface="Garamond" panose="02020404030301010803" pitchFamily="18" charset="0"/>
                  </a:rPr>
                  <a:t>l’operazione delle linee di luce di sincrotrone </a:t>
                </a:r>
                <a:r>
                  <a:rPr lang="it-IT" dirty="0">
                    <a:latin typeface="Garamond" panose="02020404030301010803" pitchFamily="18" charset="0"/>
                  </a:rPr>
                  <a:t>nell’anello (completamente separato) degli elettroni</a:t>
                </a:r>
              </a:p>
              <a:p>
                <a:pPr marL="285750" indent="-28575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it-IT" dirty="0">
                    <a:latin typeface="Garamond" panose="02020404030301010803" pitchFamily="18" charset="0"/>
                  </a:rPr>
                  <a:t>Il costo dell’operazione </a:t>
                </a:r>
                <a:r>
                  <a:rPr lang="it-IT" b="1" dirty="0">
                    <a:latin typeface="Garamond" panose="02020404030301010803" pitchFamily="18" charset="0"/>
                  </a:rPr>
                  <a:t>senza </a:t>
                </a:r>
                <a:r>
                  <a:rPr lang="it-IT" b="1" dirty="0" err="1">
                    <a:latin typeface="Garamond" panose="02020404030301010803" pitchFamily="18" charset="0"/>
                  </a:rPr>
                  <a:t>wigglers</a:t>
                </a:r>
                <a:r>
                  <a:rPr lang="it-IT" dirty="0">
                    <a:latin typeface="Garamond" panose="02020404030301010803" pitchFamily="18" charset="0"/>
                  </a:rPr>
                  <a:t>, eventualmente ulteriormente ottimizzato, può essere </a:t>
                </a:r>
                <a:r>
                  <a:rPr lang="it-IT" b="1" dirty="0">
                    <a:latin typeface="Garamond" panose="02020404030301010803" pitchFamily="18" charset="0"/>
                  </a:rPr>
                  <a:t>&lt;50%</a:t>
                </a:r>
                <a:r>
                  <a:rPr lang="it-IT" dirty="0">
                    <a:latin typeface="Garamond" panose="02020404030301010803" pitchFamily="18" charset="0"/>
                  </a:rPr>
                  <a:t> rispetto ad oggi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A73DF4A-DEAF-3A4B-ACE7-CC67A6BE3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" y="913848"/>
                <a:ext cx="12192000" cy="3924151"/>
              </a:xfrm>
              <a:prstGeom prst="rect">
                <a:avLst/>
              </a:prstGeom>
              <a:blipFill>
                <a:blip r:embed="rId2"/>
                <a:stretch>
                  <a:fillRect l="-104" t="-971" b="-12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54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5118F25-BC99-8247-B81E-19469CF0B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11" t="-13413" r="1433" b="-15890"/>
          <a:stretch/>
        </p:blipFill>
        <p:spPr>
          <a:xfrm>
            <a:off x="7315200" y="1169953"/>
            <a:ext cx="4816624" cy="32363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6D36101-E28C-ED4E-8217-A9E1799D63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Why searching for a dark sector –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C0F7A17-55DD-B247-9A54-DE02C95198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4646" y="904671"/>
                <a:ext cx="7015046" cy="3545013"/>
              </a:xfrm>
              <a:solidFill>
                <a:srgbClr val="D0CECE">
                  <a:alpha val="50000"/>
                </a:srgbClr>
              </a:solidFill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chemeClr val="accent2"/>
                    </a:solidFill>
                  </a:rPr>
                  <a:t>Properties of </a:t>
                </a:r>
                <a:r>
                  <a:rPr lang="en-GB" sz="2400" b="1" dirty="0">
                    <a:solidFill>
                      <a:schemeClr val="accent2"/>
                    </a:solidFill>
                  </a:rPr>
                  <a:t>dark matter</a:t>
                </a:r>
                <a:r>
                  <a:rPr lang="en-GB" sz="2400" dirty="0">
                    <a:solidFill>
                      <a:schemeClr val="accent2"/>
                    </a:solidFill>
                  </a:rPr>
                  <a:t>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Dominant</a:t>
                </a:r>
                <a:r>
                  <a:rPr lang="en-GB" sz="2000" dirty="0">
                    <a:solidFill>
                      <a:schemeClr val="tx1"/>
                    </a:solidFill>
                  </a:rPr>
                  <a:t> with respect to baryonic matter: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sub>
                    </m:sSub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5 </m:t>
                    </m:r>
                    <m:sSub>
                      <m:sSub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endParaRPr lang="en-GB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Suppressed</a:t>
                </a:r>
                <a:r>
                  <a:rPr lang="en-GB" sz="2000" dirty="0">
                    <a:solidFill>
                      <a:schemeClr val="tx1"/>
                    </a:solidFill>
                  </a:rPr>
                  <a:t> interactions with QCD and QED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Suppressed self-interactions</a:t>
                </a:r>
                <a:r>
                  <a:rPr lang="en-GB" sz="20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sSub>
                          <m:sSubPr>
                            <m:ctrlPr>
                              <a:rPr lang="en-GB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DM</m:t>
                            </m:r>
                          </m:sub>
                        </m:sSub>
                      </m:den>
                    </m:f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 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barn</m:t>
                    </m:r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GB" sz="20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rgbClr val="C00000"/>
                    </a:solidFill>
                  </a:rPr>
                  <a:t>At least one stable DM particle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May or may not </a:t>
                </a:r>
                <a:r>
                  <a:rPr lang="en-GB" sz="2000" dirty="0">
                    <a:solidFill>
                      <a:schemeClr val="tx1"/>
                    </a:solidFill>
                  </a:rPr>
                  <a:t>been in thermal equilibrium with SM particles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If</a:t>
                </a: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part of the same bath</a:t>
                </a:r>
                <a:r>
                  <a:rPr lang="en-GB" sz="2000" dirty="0">
                    <a:solidFill>
                      <a:schemeClr val="tx1"/>
                    </a:solidFill>
                  </a:rPr>
                  <a:t>: freeze-out gives 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relic density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If weakly interacting</a:t>
                </a:r>
                <a:r>
                  <a:rPr lang="en-GB" sz="2000" dirty="0">
                    <a:solidFill>
                      <a:schemeClr val="tx1"/>
                    </a:solidFill>
                  </a:rPr>
                  <a:t>, freeze-out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DM</m:t>
                        </m:r>
                      </m:sub>
                    </m:sSub>
                    <m:r>
                      <a:rPr lang="en-GB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dirty="0">
                    <a:solidFill>
                      <a:srgbClr val="C00000"/>
                    </a:solidFill>
                  </a:rPr>
                  <a:t> TeV</a:t>
                </a: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C0F7A17-55DD-B247-9A54-DE02C95198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4646" y="904671"/>
                <a:ext cx="7015046" cy="3545013"/>
              </a:xfrm>
              <a:blipFill>
                <a:blip r:embed="rId4"/>
                <a:stretch>
                  <a:fillRect l="-1268" t="-2143" r="-1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E86FF28-F4A3-504A-A751-7B9721AF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7C825B-5F0A-0E4B-B54E-71FA5F9F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2DC0446-21BA-3D44-AE9B-B6195E2244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584"/>
          <a:stretch/>
        </p:blipFill>
        <p:spPr>
          <a:xfrm>
            <a:off x="7267354" y="3760780"/>
            <a:ext cx="2666206" cy="622778"/>
          </a:xfrm>
          <a:prstGeom prst="rect">
            <a:avLst/>
          </a:prstGeom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9A3D8F9-5F1F-DB4C-97E6-121F3566FACA}"/>
              </a:ext>
            </a:extLst>
          </p:cNvPr>
          <p:cNvSpPr txBox="1"/>
          <p:nvPr/>
        </p:nvSpPr>
        <p:spPr>
          <a:xfrm>
            <a:off x="7732576" y="909813"/>
            <a:ext cx="383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Garamond" panose="02020404030301010803" pitchFamily="18" charset="0"/>
              </a:rPr>
              <a:t>Lee-Weinberg freeze-out mechanism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E106214-09DD-BF48-ADF8-E47C851A6D57}"/>
              </a:ext>
            </a:extLst>
          </p:cNvPr>
          <p:cNvSpPr/>
          <p:nvPr/>
        </p:nvSpPr>
        <p:spPr>
          <a:xfrm>
            <a:off x="10503724" y="3725153"/>
            <a:ext cx="195943" cy="194344"/>
          </a:xfrm>
          <a:prstGeom prst="rect">
            <a:avLst/>
          </a:prstGeom>
          <a:solidFill>
            <a:srgbClr val="44546A">
              <a:alpha val="24706"/>
            </a:srgbClr>
          </a:solidFill>
          <a:ln w="19050">
            <a:solidFill>
              <a:schemeClr val="tx1">
                <a:lumMod val="50000"/>
                <a:lumOff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6B5C602-A417-5641-81C7-9A920B98534C}"/>
              </a:ext>
            </a:extLst>
          </p:cNvPr>
          <p:cNvSpPr txBox="1"/>
          <p:nvPr/>
        </p:nvSpPr>
        <p:spPr>
          <a:xfrm>
            <a:off x="2116189" y="5174470"/>
            <a:ext cx="8040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Garamond" panose="02020404030301010803" pitchFamily="18" charset="0"/>
              </a:rPr>
              <a:t>Weak interaction + thermal equilibrium = WIMP</a:t>
            </a:r>
          </a:p>
        </p:txBody>
      </p:sp>
    </p:spTree>
    <p:extLst>
      <p:ext uri="{BB962C8B-B14F-4D97-AF65-F5344CB8AC3E}">
        <p14:creationId xmlns:p14="http://schemas.microsoft.com/office/powerpoint/2010/main" val="3033405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7C6DAC69-9AA0-6040-BFAD-6D5E227EE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572" r="-31374" b="-738"/>
          <a:stretch/>
        </p:blipFill>
        <p:spPr>
          <a:xfrm>
            <a:off x="0" y="3164310"/>
            <a:ext cx="11063434" cy="305230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F7E099C-91F0-254F-B9BB-7ECA6BE72CC2}"/>
              </a:ext>
            </a:extLst>
          </p:cNvPr>
          <p:cNvSpPr/>
          <p:nvPr/>
        </p:nvSpPr>
        <p:spPr>
          <a:xfrm>
            <a:off x="9244316" y="2085320"/>
            <a:ext cx="2947684" cy="3592963"/>
          </a:xfrm>
          <a:prstGeom prst="rect">
            <a:avLst/>
          </a:prstGeom>
          <a:solidFill>
            <a:srgbClr val="D0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6D36101-E28C-ED4E-8217-A9E1799D63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Why searching for a dark sector –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B167DB28-6AED-1C45-ACE4-93C4E76531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919072"/>
                <a:ext cx="7272000" cy="2228065"/>
              </a:xfrm>
              <a:prstGeom prst="rect">
                <a:avLst/>
              </a:prstGeom>
              <a:solidFill>
                <a:srgbClr val="D0CECE">
                  <a:alpha val="50000"/>
                </a:srgbClr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841F2E"/>
                    </a:solidFill>
                    <a:latin typeface="Garamond" panose="02020404030301010803" pitchFamily="18" charset="0"/>
                    <a:ea typeface="Geneva" panose="020B05030304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841F2E"/>
                    </a:solidFill>
                    <a:latin typeface="Garamond" panose="02020404030301010803" pitchFamily="18" charset="0"/>
                    <a:ea typeface="Geneva" panose="020B05030304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841F2E"/>
                    </a:solidFill>
                    <a:latin typeface="Garamond" panose="02020404030301010803" pitchFamily="18" charset="0"/>
                    <a:ea typeface="Geneva" panose="020B05030304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841F2E"/>
                    </a:solidFill>
                    <a:latin typeface="Garamond" panose="02020404030301010803" pitchFamily="18" charset="0"/>
                    <a:ea typeface="Geneva" panose="020B05030304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841F2E"/>
                    </a:solidFill>
                    <a:latin typeface="Garamond" panose="02020404030301010803" pitchFamily="18" charset="0"/>
                    <a:ea typeface="Geneva" panose="020B05030304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solidFill>
                      <a:schemeClr val="accent2"/>
                    </a:solidFill>
                  </a:rPr>
                  <a:t>Solutions to </a:t>
                </a:r>
                <a:r>
                  <a:rPr lang="en-GB" sz="2400" b="1" dirty="0">
                    <a:solidFill>
                      <a:schemeClr val="accent2"/>
                    </a:solidFill>
                  </a:rPr>
                  <a:t>no WIMP at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b="1" dirty="0">
                    <a:solidFill>
                      <a:schemeClr val="accent2"/>
                    </a:solidFill>
                  </a:rPr>
                  <a:t>1 </a:t>
                </a:r>
                <a:r>
                  <a:rPr lang="en-GB" sz="2400" b="1" dirty="0" err="1">
                    <a:solidFill>
                      <a:schemeClr val="accent2"/>
                    </a:solidFill>
                  </a:rPr>
                  <a:t>TeV</a:t>
                </a:r>
                <a:r>
                  <a:rPr lang="en-GB" sz="2400" b="1" dirty="0">
                    <a:solidFill>
                      <a:schemeClr val="accent2"/>
                    </a:solidFill>
                  </a:rPr>
                  <a:t> 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Non-thermal </a:t>
                </a:r>
                <a:r>
                  <a:rPr lang="en-GB" sz="2000" dirty="0">
                    <a:solidFill>
                      <a:schemeClr val="tx1"/>
                    </a:solidFill>
                  </a:rPr>
                  <a:t>or quasi-thermal models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</a:rPr>
                  <a:t>Freeze-in, axions, asymmetric DM, gravitino… 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2000" b="1" dirty="0">
                    <a:solidFill>
                      <a:schemeClr val="tx1"/>
                    </a:solidFill>
                  </a:rPr>
                  <a:t>Dark freeze-out</a:t>
                </a:r>
                <a:r>
                  <a:rPr lang="en-GB" sz="2000" dirty="0">
                    <a:solidFill>
                      <a:schemeClr val="tx1"/>
                    </a:solidFill>
                  </a:rPr>
                  <a:t> of an 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almost</a:t>
                </a: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secluded</a:t>
                </a:r>
                <a:r>
                  <a:rPr lang="en-GB" sz="2000" dirty="0">
                    <a:solidFill>
                      <a:schemeClr val="tx1"/>
                    </a:solidFill>
                  </a:rPr>
                  <a:t> DM sector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</a:rPr>
                  <a:t>DM </a:t>
                </a:r>
                <a:r>
                  <a:rPr lang="en-GB" sz="1800" b="1" dirty="0">
                    <a:solidFill>
                      <a:srgbClr val="C00000"/>
                    </a:solidFill>
                  </a:rPr>
                  <a:t>does not annihilate</a:t>
                </a:r>
                <a:r>
                  <a:rPr lang="en-GB" sz="1800" dirty="0">
                    <a:solidFill>
                      <a:srgbClr val="C00000"/>
                    </a:solidFill>
                  </a:rPr>
                  <a:t> </a:t>
                </a:r>
                <a:r>
                  <a:rPr lang="en-GB" sz="1800" dirty="0">
                    <a:solidFill>
                      <a:schemeClr val="tx1"/>
                    </a:solidFill>
                  </a:rPr>
                  <a:t>into SM particles </a:t>
                </a:r>
                <a:r>
                  <a:rPr lang="en-GB" sz="1800" dirty="0">
                    <a:solidFill>
                      <a:srgbClr val="C00000"/>
                    </a:solidFill>
                  </a:rPr>
                  <a:t>(at least not directly)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</a:rPr>
                  <a:t>The two thermal baths (SM and DM) can have </a:t>
                </a:r>
                <a:r>
                  <a:rPr lang="en-GB" sz="1800" b="1" dirty="0">
                    <a:solidFill>
                      <a:srgbClr val="C00000"/>
                    </a:solidFill>
                  </a:rPr>
                  <a:t>different temperatures</a:t>
                </a:r>
              </a:p>
            </p:txBody>
          </p:sp>
        </mc:Choice>
        <mc:Fallback xmlns="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B167DB28-6AED-1C45-ACE4-93C4E7653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19072"/>
                <a:ext cx="7272000" cy="2228065"/>
              </a:xfrm>
              <a:prstGeom prst="rect">
                <a:avLst/>
              </a:prstGeom>
              <a:blipFill>
                <a:blip r:embed="rId3"/>
                <a:stretch>
                  <a:fillRect l="-1222" t="-3977" b="-11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>
            <a:extLst>
              <a:ext uri="{FF2B5EF4-FFF2-40B4-BE49-F238E27FC236}">
                <a16:creationId xmlns:a16="http://schemas.microsoft.com/office/drawing/2014/main" id="{67BF6BFF-06C0-874A-9680-6E1A525FBA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919" y="2049296"/>
            <a:ext cx="2197941" cy="1259968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3F333E09-3B27-E749-A77A-7D547ADA24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324" y="831984"/>
            <a:ext cx="1263536" cy="125996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422F31-0A17-904F-B56B-D32B56166089}"/>
              </a:ext>
            </a:extLst>
          </p:cNvPr>
          <p:cNvSpPr txBox="1"/>
          <p:nvPr/>
        </p:nvSpPr>
        <p:spPr>
          <a:xfrm>
            <a:off x="9259306" y="3734230"/>
            <a:ext cx="29104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aramond" panose="02020404030301010803" pitchFamily="18" charset="0"/>
              </a:rPr>
              <a:t>At least one «</a:t>
            </a:r>
            <a:r>
              <a:rPr lang="en-GB" b="1" dirty="0">
                <a:solidFill>
                  <a:srgbClr val="C00000"/>
                </a:solidFill>
                <a:latin typeface="Garamond" panose="02020404030301010803" pitchFamily="18" charset="0"/>
              </a:rPr>
              <a:t>portal</a:t>
            </a:r>
            <a:r>
              <a:rPr lang="en-GB" dirty="0">
                <a:latin typeface="Garamond" panose="02020404030301010803" pitchFamily="18" charset="0"/>
              </a:rPr>
              <a:t>» carrying </a:t>
            </a:r>
            <a:r>
              <a:rPr lang="en-GB" b="1" dirty="0">
                <a:latin typeface="Garamond" panose="02020404030301010803" pitchFamily="18" charset="0"/>
              </a:rPr>
              <a:t>both DM and SM quantum numbers</a:t>
            </a:r>
            <a:r>
              <a:rPr lang="en-GB" dirty="0">
                <a:latin typeface="Garamond" panose="02020404030301010803" pitchFamily="18" charset="0"/>
              </a:rPr>
              <a:t>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600" dirty="0">
                <a:latin typeface="Garamond" panose="02020404030301010803" pitchFamily="18" charset="0"/>
              </a:rPr>
              <a:t>Vector (dark photon)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600" dirty="0">
                <a:latin typeface="Garamond" panose="02020404030301010803" pitchFamily="18" charset="0"/>
              </a:rPr>
              <a:t>Axial vector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600" dirty="0">
                <a:latin typeface="Garamond" panose="02020404030301010803" pitchFamily="18" charset="0"/>
              </a:rPr>
              <a:t>Scalar (dark Higgs)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600" dirty="0">
                <a:latin typeface="Garamond" panose="02020404030301010803" pitchFamily="18" charset="0"/>
              </a:rPr>
              <a:t>Fermion</a:t>
            </a:r>
          </a:p>
        </p:txBody>
      </p:sp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7816502F-2D10-334C-8C7F-CB46945B1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FBD7620-7F08-B34B-B3DC-4649851B1C11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0D4549DC-015C-F847-92E5-337150E9DA77}"/>
              </a:ext>
            </a:extLst>
          </p:cNvPr>
          <p:cNvSpPr/>
          <p:nvPr/>
        </p:nvSpPr>
        <p:spPr>
          <a:xfrm>
            <a:off x="7046375" y="1410214"/>
            <a:ext cx="2197941" cy="1191776"/>
          </a:xfrm>
          <a:prstGeom prst="rightArrow">
            <a:avLst>
              <a:gd name="adj1" fmla="val 65385"/>
              <a:gd name="adj2" fmla="val 41256"/>
            </a:avLst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2BDAAC5-1D97-5B46-AD82-DE15B5130640}"/>
              </a:ext>
            </a:extLst>
          </p:cNvPr>
          <p:cNvSpPr txBox="1"/>
          <p:nvPr/>
        </p:nvSpPr>
        <p:spPr>
          <a:xfrm>
            <a:off x="1397288" y="6208813"/>
            <a:ext cx="96353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  <a:latin typeface="Garamond" panose="02020404030301010803" pitchFamily="18" charset="0"/>
              </a:rPr>
              <a:t>Secluded sector + dark force = light mediator</a:t>
            </a:r>
          </a:p>
        </p:txBody>
      </p:sp>
    </p:spTree>
    <p:extLst>
      <p:ext uri="{BB962C8B-B14F-4D97-AF65-F5344CB8AC3E}">
        <p14:creationId xmlns:p14="http://schemas.microsoft.com/office/powerpoint/2010/main" val="1747118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9C03A6-4EFC-BB47-A736-6B8E3701A08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chemeClr val="bg1"/>
                </a:solidFill>
              </a:rPr>
              <a:t>Why</a:t>
            </a:r>
            <a:r>
              <a:rPr lang="it-IT" sz="3600" dirty="0">
                <a:solidFill>
                  <a:schemeClr val="bg1"/>
                </a:solidFill>
              </a:rPr>
              <a:t> </a:t>
            </a:r>
            <a:r>
              <a:rPr lang="it-IT" sz="3600" dirty="0" err="1">
                <a:solidFill>
                  <a:schemeClr val="bg1"/>
                </a:solidFill>
              </a:rPr>
              <a:t>searching</a:t>
            </a:r>
            <a:r>
              <a:rPr lang="it-IT" sz="3600" dirty="0">
                <a:solidFill>
                  <a:schemeClr val="bg1"/>
                </a:solidFill>
              </a:rPr>
              <a:t> for a dark </a:t>
            </a:r>
            <a:r>
              <a:rPr lang="it-IT" sz="3600" dirty="0" err="1">
                <a:solidFill>
                  <a:schemeClr val="bg1"/>
                </a:solidFill>
              </a:rPr>
              <a:t>sector</a:t>
            </a:r>
            <a:r>
              <a:rPr lang="it-IT" sz="3600" dirty="0">
                <a:solidFill>
                  <a:schemeClr val="bg1"/>
                </a:solidFill>
              </a:rPr>
              <a:t> – 3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856C67-3FCF-EC44-8884-85F02291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446ADD-AC6E-AB41-A725-BFF8F5EA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057A6-32DE-EB4C-B364-FC74C27A3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43"/>
          <a:stretch/>
        </p:blipFill>
        <p:spPr>
          <a:xfrm>
            <a:off x="2288995" y="1055258"/>
            <a:ext cx="7357605" cy="48942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FF7991-0D63-A949-BEF9-49097A1B47BF}"/>
              </a:ext>
            </a:extLst>
          </p:cNvPr>
          <p:cNvSpPr txBox="1"/>
          <p:nvPr/>
        </p:nvSpPr>
        <p:spPr>
          <a:xfrm>
            <a:off x="1150706" y="6206329"/>
            <a:ext cx="9955658" cy="584775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  <a:latin typeface="Garamond" panose="02020404030301010803" pitchFamily="18" charset="0"/>
              </a:rPr>
              <a:t>Dark sector models can provide solutions to other anomalies</a:t>
            </a:r>
          </a:p>
        </p:txBody>
      </p:sp>
    </p:spTree>
    <p:extLst>
      <p:ext uri="{BB962C8B-B14F-4D97-AF65-F5344CB8AC3E}">
        <p14:creationId xmlns:p14="http://schemas.microsoft.com/office/powerpoint/2010/main" val="710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>
            <a:extLst>
              <a:ext uri="{FF2B5EF4-FFF2-40B4-BE49-F238E27FC236}">
                <a16:creationId xmlns:a16="http://schemas.microsoft.com/office/drawing/2014/main" id="{4C0DC5C9-510D-AA4F-9B77-9ECCC0A17DC0}"/>
              </a:ext>
            </a:extLst>
          </p:cNvPr>
          <p:cNvSpPr/>
          <p:nvPr/>
        </p:nvSpPr>
        <p:spPr>
          <a:xfrm>
            <a:off x="9033164" y="883129"/>
            <a:ext cx="3158836" cy="5989861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86E1012-4E6C-6540-A9B7-F4C9B249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1147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Dark photon production and decay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5350B9-2478-B340-AFDB-85621C37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E9CEBB-5D13-9744-917F-907FC01B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1FC5B19B-8732-3940-AB27-FF1C18F20E4C}"/>
              </a:ext>
            </a:extLst>
          </p:cNvPr>
          <p:cNvSpPr/>
          <p:nvPr/>
        </p:nvSpPr>
        <p:spPr>
          <a:xfrm>
            <a:off x="9385427" y="3307243"/>
            <a:ext cx="2695599" cy="2314077"/>
          </a:xfrm>
          <a:prstGeom prst="roundRect">
            <a:avLst>
              <a:gd name="adj" fmla="val 1159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5F0A2105-1E9B-4B49-AFAC-DF62EB594729}"/>
              </a:ext>
            </a:extLst>
          </p:cNvPr>
          <p:cNvSpPr/>
          <p:nvPr/>
        </p:nvSpPr>
        <p:spPr>
          <a:xfrm>
            <a:off x="9538126" y="3471851"/>
            <a:ext cx="866244" cy="18936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5FDC319A-5862-D940-AB35-11B9599BEF47}"/>
              </a:ext>
            </a:extLst>
          </p:cNvPr>
          <p:cNvSpPr/>
          <p:nvPr/>
        </p:nvSpPr>
        <p:spPr>
          <a:xfrm>
            <a:off x="10721206" y="3471851"/>
            <a:ext cx="673641" cy="189360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6E20C201-9A99-3941-B247-5BE4400EF03C}"/>
              </a:ext>
            </a:extLst>
          </p:cNvPr>
          <p:cNvSpPr/>
          <p:nvPr/>
        </p:nvSpPr>
        <p:spPr>
          <a:xfrm>
            <a:off x="11549522" y="3625891"/>
            <a:ext cx="415755" cy="360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>
                <a:solidFill>
                  <a:srgbClr val="000000"/>
                </a:solidFill>
                <a:latin typeface="Garamond" panose="02020404030301010803" pitchFamily="18" charset="0"/>
              </a:rPr>
              <a:t>h’</a:t>
            </a: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A30364EA-56CC-C549-A9E3-396FABCD9F40}"/>
              </a:ext>
            </a:extLst>
          </p:cNvPr>
          <p:cNvSpPr/>
          <p:nvPr/>
        </p:nvSpPr>
        <p:spPr>
          <a:xfrm>
            <a:off x="10812410" y="3628935"/>
            <a:ext cx="502129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>
                <a:solidFill>
                  <a:srgbClr val="000000"/>
                </a:solidFill>
                <a:latin typeface="Garamond" panose="02020404030301010803" pitchFamily="18" charset="0"/>
              </a:rPr>
              <a:t>A’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C3250B64-BB17-A84C-B692-5E4600CC101F}"/>
              </a:ext>
            </a:extLst>
          </p:cNvPr>
          <p:cNvSpPr/>
          <p:nvPr/>
        </p:nvSpPr>
        <p:spPr>
          <a:xfrm>
            <a:off x="10828174" y="4150439"/>
            <a:ext cx="472458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>
                <a:solidFill>
                  <a:srgbClr val="000000"/>
                </a:solidFill>
                <a:latin typeface="Garamond" panose="02020404030301010803" pitchFamily="18" charset="0"/>
              </a:rPr>
              <a:t>Z’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F2AF60DD-1208-6A47-A19C-F77B984B0C64}"/>
              </a:ext>
            </a:extLst>
          </p:cNvPr>
          <p:cNvSpPr txBox="1"/>
          <p:nvPr/>
        </p:nvSpPr>
        <p:spPr>
          <a:xfrm>
            <a:off x="9677857" y="5574761"/>
            <a:ext cx="2192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Garamond" panose="02020404030301010803" pitchFamily="18" charset="0"/>
              </a:rPr>
              <a:t>Dark Sector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407DB011-8F5D-CD44-A95F-9786115BF1AB}"/>
              </a:ext>
            </a:extLst>
          </p:cNvPr>
          <p:cNvSpPr/>
          <p:nvPr/>
        </p:nvSpPr>
        <p:spPr>
          <a:xfrm>
            <a:off x="9724246" y="4129547"/>
            <a:ext cx="491090" cy="33661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6">
                <a:extLst>
                  <a:ext uri="{FF2B5EF4-FFF2-40B4-BE49-F238E27FC236}">
                    <a16:creationId xmlns:a16="http://schemas.microsoft.com/office/drawing/2014/main" id="{EA25F2B9-F37D-FF4F-A12C-D87EE21CFD5A}"/>
                  </a:ext>
                </a:extLst>
              </p:cNvPr>
              <p:cNvSpPr/>
              <p:nvPr/>
            </p:nvSpPr>
            <p:spPr>
              <a:xfrm>
                <a:off x="9724246" y="3675311"/>
                <a:ext cx="491090" cy="336614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ymbol" charset="2"/>
                        </a:rPr>
                        <m:t>𝜙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  <a:latin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14" name="Rounded Rectangle 16">
                <a:extLst>
                  <a:ext uri="{FF2B5EF4-FFF2-40B4-BE49-F238E27FC236}">
                    <a16:creationId xmlns:a16="http://schemas.microsoft.com/office/drawing/2014/main" id="{EA25F2B9-F37D-FF4F-A12C-D87EE21CFD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4246" y="3675311"/>
                <a:ext cx="491090" cy="336614"/>
              </a:xfrm>
              <a:prstGeom prst="roundRect">
                <a:avLst/>
              </a:prstGeom>
              <a:blipFill>
                <a:blip r:embed="rId2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>
            <a:extLst>
              <a:ext uri="{FF2B5EF4-FFF2-40B4-BE49-F238E27FC236}">
                <a16:creationId xmlns:a16="http://schemas.microsoft.com/office/drawing/2014/main" id="{9E20B994-FCE2-9B4F-BAFE-D8675190908A}"/>
              </a:ext>
            </a:extLst>
          </p:cNvPr>
          <p:cNvSpPr/>
          <p:nvPr/>
        </p:nvSpPr>
        <p:spPr>
          <a:xfrm>
            <a:off x="11638773" y="4960440"/>
            <a:ext cx="372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?</a:t>
            </a:r>
            <a:endParaRPr lang="it-IT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91CE1B9-2D62-9149-9225-771CDB39AEA1}"/>
              </a:ext>
            </a:extLst>
          </p:cNvPr>
          <p:cNvSpPr/>
          <p:nvPr/>
        </p:nvSpPr>
        <p:spPr>
          <a:xfrm>
            <a:off x="9603193" y="4903229"/>
            <a:ext cx="778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dark </a:t>
            </a:r>
          </a:p>
          <a:p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fermions?</a:t>
            </a:r>
            <a:endParaRPr lang="it-IT" sz="1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644462B-C84F-154C-8282-9240DA2F5040}"/>
              </a:ext>
            </a:extLst>
          </p:cNvPr>
          <p:cNvSpPr/>
          <p:nvPr/>
        </p:nvSpPr>
        <p:spPr>
          <a:xfrm>
            <a:off x="11466579" y="4083125"/>
            <a:ext cx="659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dark scalar?</a:t>
            </a:r>
            <a:endParaRPr lang="it-IT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9FCB8A2-CA12-5C45-8B9D-A3C266E1521F}"/>
              </a:ext>
            </a:extLst>
          </p:cNvPr>
          <p:cNvSpPr/>
          <p:nvPr/>
        </p:nvSpPr>
        <p:spPr>
          <a:xfrm>
            <a:off x="9732182" y="4426229"/>
            <a:ext cx="357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ymbol" charset="2"/>
                <a:cs typeface="Symbol" charset="2"/>
              </a:rPr>
              <a:t>...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33276CAB-92CB-A246-8C8F-5C963080775B}"/>
              </a:ext>
            </a:extLst>
          </p:cNvPr>
          <p:cNvCxnSpPr>
            <a:cxnSpLocks/>
          </p:cNvCxnSpPr>
          <p:nvPr/>
        </p:nvCxnSpPr>
        <p:spPr>
          <a:xfrm flipV="1">
            <a:off x="11186330" y="2909455"/>
            <a:ext cx="278201" cy="72429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5">
            <a:extLst>
              <a:ext uri="{FF2B5EF4-FFF2-40B4-BE49-F238E27FC236}">
                <a16:creationId xmlns:a16="http://schemas.microsoft.com/office/drawing/2014/main" id="{5EC560D4-5C7C-E448-AFCA-6040644673AF}"/>
              </a:ext>
            </a:extLst>
          </p:cNvPr>
          <p:cNvSpPr txBox="1"/>
          <p:nvPr/>
        </p:nvSpPr>
        <p:spPr>
          <a:xfrm>
            <a:off x="10761314" y="2453427"/>
            <a:ext cx="162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Garamond" panose="02020404030301010803" pitchFamily="18" charset="0"/>
              </a:rPr>
              <a:t>SM</a:t>
            </a:r>
          </a:p>
        </p:txBody>
      </p: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BEC63DF1-34D1-854F-A355-0BE96C4656C2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10107047" y="3808935"/>
            <a:ext cx="705363" cy="415696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C7F02D0B-7B2F-4649-BE67-B9780748497F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10082820" y="3808935"/>
            <a:ext cx="729590" cy="14251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683A3BD6-FF4A-A24B-8623-560C02EF8B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223" y="1079428"/>
                <a:ext cx="9098210" cy="2729507"/>
              </a:xfr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400" b="1" dirty="0">
                    <a:solidFill>
                      <a:srgbClr val="000000"/>
                    </a:solidFill>
                  </a:rPr>
                  <a:t>Production</a:t>
                </a:r>
                <a:r>
                  <a:rPr lang="en-US" sz="2400" dirty="0"/>
                  <a:t>:</a:t>
                </a:r>
              </a:p>
              <a:p>
                <a:pPr>
                  <a:spcBef>
                    <a:spcPts val="0"/>
                  </a:spcBef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US" sz="2000" dirty="0">
                    <a:solidFill>
                      <a:schemeClr val="tx1"/>
                    </a:solidFill>
                  </a:rPr>
                  <a:t>In any process with an ordinary photon, we can substitute it with a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dark photon </a:t>
                </a:r>
                <a:r>
                  <a:rPr lang="en-US" sz="2000" dirty="0">
                    <a:solidFill>
                      <a:schemeClr val="tx1"/>
                    </a:solidFill>
                  </a:rPr>
                  <a:t>(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A’</a:t>
                </a:r>
                <a:r>
                  <a:rPr lang="en-US" sz="2000" dirty="0">
                    <a:solidFill>
                      <a:schemeClr val="tx1"/>
                    </a:solidFill>
                  </a:rPr>
                  <a:t>):</a:t>
                </a:r>
              </a:p>
              <a:p>
                <a:pPr lvl="1">
                  <a:spcBef>
                    <a:spcPts val="0"/>
                  </a:spcBef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US" sz="1800" i="1" dirty="0">
                    <a:solidFill>
                      <a:schemeClr val="tx1"/>
                    </a:solidFill>
                  </a:rPr>
                  <a:t>A’</a:t>
                </a:r>
                <a:r>
                  <a:rPr lang="en-US" sz="1800" dirty="0">
                    <a:solidFill>
                      <a:schemeClr val="tx1"/>
                    </a:solidFill>
                  </a:rPr>
                  <a:t>-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strahlung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>
                  <a:spcBef>
                    <a:spcPts val="0"/>
                  </a:spcBef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Electron dump and thin-target experiments (visible decays)</a:t>
                </a:r>
              </a:p>
              <a:p>
                <a:pPr lvl="2">
                  <a:spcBef>
                    <a:spcPts val="0"/>
                  </a:spcBef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Missing energy/missing momentum (invisible decays)</a:t>
                </a:r>
              </a:p>
              <a:p>
                <a:pPr lvl="1">
                  <a:spcBef>
                    <a:spcPts val="0"/>
                  </a:spcBef>
                  <a:spcAft>
                    <a:spcPts val="300"/>
                  </a:spcAft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decays </a:t>
                </a:r>
              </a:p>
              <a:p>
                <a:pPr lvl="1">
                  <a:spcBef>
                    <a:spcPts val="0"/>
                  </a:spcBef>
                  <a:spcAft>
                    <a:spcPts val="300"/>
                  </a:spcAft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annihilations (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missing energy</a:t>
                </a:r>
                <a:r>
                  <a:rPr lang="en-US" sz="1800" dirty="0">
                    <a:solidFill>
                      <a:schemeClr val="tx1"/>
                    </a:solidFill>
                  </a:rPr>
                  <a:t>)</a:t>
                </a:r>
              </a:p>
              <a:p>
                <a:pPr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tx1"/>
                    </a:solidFill>
                  </a:rPr>
                  <a:t>In the case of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axion-like particles</a:t>
                </a:r>
                <a:r>
                  <a:rPr lang="en-US" sz="2000" dirty="0">
                    <a:solidFill>
                      <a:schemeClr val="tx1"/>
                    </a:solidFill>
                  </a:rPr>
                  <a:t>, we also have the Primakov production mechanism</a:t>
                </a: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683A3BD6-FF4A-A24B-8623-560C02EF8B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223" y="1079428"/>
                <a:ext cx="9098210" cy="2729507"/>
              </a:xfrm>
              <a:blipFill>
                <a:blip r:embed="rId3"/>
                <a:stretch>
                  <a:fillRect l="-976" t="-2778" b="-4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6">
                <a:extLst>
                  <a:ext uri="{FF2B5EF4-FFF2-40B4-BE49-F238E27FC236}">
                    <a16:creationId xmlns:a16="http://schemas.microsoft.com/office/drawing/2014/main" id="{0053E63B-58B4-8841-B3EF-A21DA4F1990C}"/>
                  </a:ext>
                </a:extLst>
              </p:cNvPr>
              <p:cNvSpPr/>
              <p:nvPr/>
            </p:nvSpPr>
            <p:spPr>
              <a:xfrm>
                <a:off x="137225" y="4496219"/>
                <a:ext cx="9098210" cy="22698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b="1" dirty="0">
                    <a:latin typeface="Garamond" panose="02020404030301010803" pitchFamily="18" charset="0"/>
                    <a:cs typeface="Arial Black"/>
                  </a:rPr>
                  <a:t>Decay</a:t>
                </a:r>
                <a:r>
                  <a:rPr lang="en-US" sz="2400" dirty="0">
                    <a:latin typeface="Garamond" panose="02020404030301010803" pitchFamily="18" charset="0"/>
                    <a:cs typeface="Arial Black"/>
                  </a:rPr>
                  <a:t>: </a:t>
                </a:r>
                <a:r>
                  <a:rPr lang="en-US" sz="2400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two possibilities</a:t>
                </a:r>
              </a:p>
              <a:p>
                <a:pPr marL="285750" indent="-285750">
                  <a:spcAft>
                    <a:spcPts val="900"/>
                  </a:spcAft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Looking for decays to SM particles (</a:t>
                </a:r>
                <a:r>
                  <a:rPr lang="en-US" sz="2000" b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lepton pairs 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or hadrons if above threshold) or the so-called “</a:t>
                </a:r>
                <a:r>
                  <a:rPr lang="en-US" sz="2000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visible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” decays; </a:t>
                </a:r>
                <a:r>
                  <a:rPr lang="en-US" sz="2000" dirty="0">
                    <a:latin typeface="Garamond" panose="02020404030301010803" pitchFamily="18" charset="0"/>
                    <a:cs typeface="Arial Black"/>
                  </a:rPr>
                  <a:t>limits generally 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rely on the assumption that</a:t>
                </a:r>
                <a:r>
                  <a:rPr lang="en-US" sz="2000" i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 </a:t>
                </a:r>
                <a:r>
                  <a:rPr lang="en-US" sz="2000" b="1" i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A’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→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 leptons 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is </a:t>
                </a:r>
                <a:r>
                  <a:rPr lang="en-US" sz="2000" dirty="0">
                    <a:latin typeface="Garamond" panose="02020404030301010803" pitchFamily="18" charset="0"/>
                    <a:cs typeface="Arial Black"/>
                  </a:rPr>
                  <a:t>dominant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, i.e.</a:t>
                </a:r>
                <a:r>
                  <a:rPr lang="en-US" sz="2000" i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the dark photon is the </a:t>
                </a:r>
                <a:r>
                  <a:rPr lang="en-US" sz="2000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lightest particle in the dark sector</a:t>
                </a:r>
              </a:p>
              <a:p>
                <a:pPr marL="285750" indent="-2857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Not looking at the final state, removing the latter assumption, relying on missing energy/momentum or missing mass for identifying “</a:t>
                </a:r>
                <a:r>
                  <a:rPr lang="en-US" sz="2000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invisible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” decays </a:t>
                </a:r>
                <a:r>
                  <a:rPr lang="en-US" sz="2000" b="1" i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A’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→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𝝌𝝌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Garamond" panose="02020404030301010803" pitchFamily="18" charset="0"/>
                  <a:cs typeface="Arial Black"/>
                </a:endParaRPr>
              </a:p>
            </p:txBody>
          </p:sp>
        </mc:Choice>
        <mc:Fallback xmlns="">
          <p:sp>
            <p:nvSpPr>
              <p:cNvPr id="24" name="Rectangle 6">
                <a:extLst>
                  <a:ext uri="{FF2B5EF4-FFF2-40B4-BE49-F238E27FC236}">
                    <a16:creationId xmlns:a16="http://schemas.microsoft.com/office/drawing/2014/main" id="{0053E63B-58B4-8841-B3EF-A21DA4F199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25" y="4496219"/>
                <a:ext cx="9098210" cy="2269852"/>
              </a:xfrm>
              <a:prstGeom prst="rect">
                <a:avLst/>
              </a:prstGeom>
              <a:blipFill>
                <a:blip r:embed="rId4"/>
                <a:stretch>
                  <a:fillRect l="-976" t="-2222" r="-976" b="-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33">
            <a:extLst>
              <a:ext uri="{FF2B5EF4-FFF2-40B4-BE49-F238E27FC236}">
                <a16:creationId xmlns:a16="http://schemas.microsoft.com/office/drawing/2014/main" id="{AC7E3A1C-BB78-7043-ABC9-EE378A1DAF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632" y="1273071"/>
            <a:ext cx="1627931" cy="1091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36">
                <a:extLst>
                  <a:ext uri="{FF2B5EF4-FFF2-40B4-BE49-F238E27FC236}">
                    <a16:creationId xmlns:a16="http://schemas.microsoft.com/office/drawing/2014/main" id="{58CBBE2D-1B49-894F-8CB5-1DA8D12CCE40}"/>
                  </a:ext>
                </a:extLst>
              </p:cNvPr>
              <p:cNvSpPr txBox="1"/>
              <p:nvPr/>
            </p:nvSpPr>
            <p:spPr>
              <a:xfrm>
                <a:off x="11031311" y="1134803"/>
                <a:ext cx="4972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A2141F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𝐴</m:t>
                      </m:r>
                      <m:r>
                        <a:rPr lang="it-IT" sz="2000" b="0" i="1" smtClean="0">
                          <a:solidFill>
                            <a:srgbClr val="A2141F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′</m:t>
                      </m:r>
                    </m:oMath>
                  </m:oMathPara>
                </a14:m>
                <a:endParaRPr lang="en-US" sz="2000" i="1">
                  <a:solidFill>
                    <a:srgbClr val="A2141F"/>
                  </a:solidFill>
                  <a:latin typeface="Arial Black"/>
                  <a:cs typeface="Arial Black"/>
                </a:endParaRPr>
              </a:p>
            </p:txBody>
          </p:sp>
        </mc:Choice>
        <mc:Fallback xmlns="">
          <p:sp>
            <p:nvSpPr>
              <p:cNvPr id="26" name="TextBox 36">
                <a:extLst>
                  <a:ext uri="{FF2B5EF4-FFF2-40B4-BE49-F238E27FC236}">
                    <a16:creationId xmlns:a16="http://schemas.microsoft.com/office/drawing/2014/main" id="{58CBBE2D-1B49-894F-8CB5-1DA8D12CC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1311" y="1134803"/>
                <a:ext cx="49725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817BC618-8C8E-A84E-8AAB-A1A0CBA17E7C}"/>
                  </a:ext>
                </a:extLst>
              </p:cNvPr>
              <p:cNvSpPr/>
              <p:nvPr/>
            </p:nvSpPr>
            <p:spPr>
              <a:xfrm>
                <a:off x="10513458" y="1398886"/>
                <a:ext cx="348300" cy="39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A21420"/>
                          </a:solidFill>
                          <a:latin typeface="Cambria Math" panose="02040503050406030204" pitchFamily="18" charset="0"/>
                          <a:cs typeface="Arial Black"/>
                        </a:rPr>
                        <m:t>𝜀</m:t>
                      </m:r>
                    </m:oMath>
                  </m:oMathPara>
                </a14:m>
                <a:endParaRPr lang="en-US" sz="2000" baseline="30000"/>
              </a:p>
            </p:txBody>
          </p:sp>
        </mc:Choice>
        <mc:Fallback xmlns=""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817BC618-8C8E-A84E-8AAB-A1A0CBA17E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3458" y="1398886"/>
                <a:ext cx="348300" cy="3929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5">
            <a:extLst>
              <a:ext uri="{FF2B5EF4-FFF2-40B4-BE49-F238E27FC236}">
                <a16:creationId xmlns:a16="http://schemas.microsoft.com/office/drawing/2014/main" id="{BEDE3706-8A92-EC4C-92ED-EE69B2338C1D}"/>
              </a:ext>
            </a:extLst>
          </p:cNvPr>
          <p:cNvSpPr/>
          <p:nvPr/>
        </p:nvSpPr>
        <p:spPr>
          <a:xfrm>
            <a:off x="10516633" y="1500512"/>
            <a:ext cx="72000" cy="72000"/>
          </a:xfrm>
          <a:prstGeom prst="ellipse">
            <a:avLst/>
          </a:prstGeom>
          <a:solidFill>
            <a:srgbClr val="A214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ccia destra 29">
            <a:extLst>
              <a:ext uri="{FF2B5EF4-FFF2-40B4-BE49-F238E27FC236}">
                <a16:creationId xmlns:a16="http://schemas.microsoft.com/office/drawing/2014/main" id="{D57A4D04-85CF-D54B-B4E3-4796851A483A}"/>
              </a:ext>
            </a:extLst>
          </p:cNvPr>
          <p:cNvSpPr/>
          <p:nvPr/>
        </p:nvSpPr>
        <p:spPr>
          <a:xfrm rot="5400000">
            <a:off x="4117937" y="3787100"/>
            <a:ext cx="934512" cy="813999"/>
          </a:xfrm>
          <a:prstGeom prst="rightArrow">
            <a:avLst>
              <a:gd name="adj1" fmla="val 65385"/>
              <a:gd name="adj2" fmla="val 41256"/>
            </a:avLst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492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ttangolo 55">
            <a:extLst>
              <a:ext uri="{FF2B5EF4-FFF2-40B4-BE49-F238E27FC236}">
                <a16:creationId xmlns:a16="http://schemas.microsoft.com/office/drawing/2014/main" id="{DFB9C555-8EA7-B747-AB04-EACE1D3F007F}"/>
              </a:ext>
            </a:extLst>
          </p:cNvPr>
          <p:cNvSpPr/>
          <p:nvPr/>
        </p:nvSpPr>
        <p:spPr>
          <a:xfrm>
            <a:off x="9033164" y="916137"/>
            <a:ext cx="3158836" cy="5956853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49013BCE-5AC9-8548-A39B-22EDDE78D47A}"/>
              </a:ext>
            </a:extLst>
          </p:cNvPr>
          <p:cNvSpPr/>
          <p:nvPr/>
        </p:nvSpPr>
        <p:spPr>
          <a:xfrm>
            <a:off x="1" y="2715158"/>
            <a:ext cx="9033163" cy="41428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82D2B8-4A6F-634B-A4BF-F14DAD65F02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PADME experiment: missing mass technique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F95780-E406-2648-B07F-2189343C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Paolo Valente – ICFA mini-workshop – 17th Dec. 2018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4079104-F850-4B4C-8EB8-036C3498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7620-7F08-B34B-B3DC-4649851B1C11}" type="slidenum">
              <a:rPr lang="en-GB" smtClean="0"/>
              <a:pPr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2">
                <a:extLst>
                  <a:ext uri="{FF2B5EF4-FFF2-40B4-BE49-F238E27FC236}">
                    <a16:creationId xmlns:a16="http://schemas.microsoft.com/office/drawing/2014/main" id="{8AFD9A93-425E-CB47-AEFC-67043CA61290}"/>
                  </a:ext>
                </a:extLst>
              </p:cNvPr>
              <p:cNvSpPr/>
              <p:nvPr/>
            </p:nvSpPr>
            <p:spPr>
              <a:xfrm>
                <a:off x="0" y="965380"/>
                <a:ext cx="9700591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GB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Positron beam </a:t>
                </a: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with </a:t>
                </a:r>
                <a:r>
                  <a:rPr lang="en-GB" b="1" dirty="0">
                    <a:latin typeface="Garamond" panose="02020404030301010803" pitchFamily="18" charset="0"/>
                    <a:cs typeface="Arial Black"/>
                  </a:rPr>
                  <a:t>known 4-momentum</a:t>
                </a:r>
              </a:p>
              <a:p>
                <a:pPr marL="1314450" lvl="2" indent="-457200">
                  <a:spcAft>
                    <a:spcPts val="300"/>
                  </a:spcAft>
                  <a:buFont typeface="+mj-lt"/>
                  <a:buAutoNum type="arabicPeriod"/>
                </a:pP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Small energy and angular spread</a:t>
                </a:r>
              </a:p>
              <a:p>
                <a:pPr marL="1314450" lvl="2" indent="-457200">
                  <a:spcAft>
                    <a:spcPts val="300"/>
                  </a:spcAft>
                  <a:buFont typeface="+mj-lt"/>
                  <a:buAutoNum type="arabicPeriod"/>
                </a:pP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Small transverse spot</a:t>
                </a:r>
                <a:r>
                  <a:rPr lang="en-GB" b="1" dirty="0">
                    <a:latin typeface="Garamond" panose="02020404030301010803" pitchFamily="18" charset="0"/>
                    <a:cs typeface="Arial Black"/>
                  </a:rPr>
                  <a:t> </a:t>
                </a:r>
              </a:p>
              <a:p>
                <a:pPr marL="285750" indent="-2857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Precisely measure the </a:t>
                </a:r>
                <a:r>
                  <a:rPr lang="en-GB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photon momentum</a:t>
                </a:r>
                <a:endParaRPr lang="en-GB" dirty="0">
                  <a:solidFill>
                    <a:srgbClr val="C00000"/>
                  </a:solidFill>
                  <a:latin typeface="Garamond" panose="02020404030301010803" pitchFamily="18" charset="0"/>
                  <a:cs typeface="Arial Black"/>
                </a:endParaRPr>
              </a:p>
              <a:p>
                <a:pPr marL="285750" indent="-2857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Compute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𝑚</m:t>
                    </m:r>
                    <m:r>
                      <a:rPr lang="en-GB" i="1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2</m:t>
                    </m:r>
                    <m:r>
                      <a:rPr lang="en-GB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𝑚𝑖𝑠𝑠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=(</m:t>
                    </m:r>
                    <m:r>
                      <a:rPr lang="en-GB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𝑃</m:t>
                    </m:r>
                    <m:r>
                      <a:rPr lang="en-GB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 </m:t>
                    </m:r>
                    <m:r>
                      <a:rPr lang="en-GB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𝛾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–</m:t>
                    </m:r>
                    <m:r>
                      <a:rPr lang="en-GB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𝑃</m:t>
                    </m:r>
                    <m:r>
                      <a:rPr lang="en-GB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 </m:t>
                    </m:r>
                    <m:r>
                      <a:rPr lang="en-GB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𝑒</m:t>
                    </m:r>
                    <m:r>
                      <a:rPr lang="en-GB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Black"/>
                      </a:rPr>
                      <m:t>+)2 </m:t>
                    </m:r>
                  </m:oMath>
                </a14:m>
                <a:endParaRPr lang="en-GB" sz="1600" dirty="0">
                  <a:solidFill>
                    <a:schemeClr val="tx1"/>
                  </a:solidFill>
                  <a:latin typeface="Garamond" panose="02020404030301010803" pitchFamily="18" charset="0"/>
                  <a:cs typeface="Arial Black"/>
                </a:endParaRPr>
              </a:p>
            </p:txBody>
          </p:sp>
        </mc:Choice>
        <mc:Fallback xmlns="">
          <p:sp>
            <p:nvSpPr>
              <p:cNvPr id="6" name="Rectangle 62">
                <a:extLst>
                  <a:ext uri="{FF2B5EF4-FFF2-40B4-BE49-F238E27FC236}">
                    <a16:creationId xmlns:a16="http://schemas.microsoft.com/office/drawing/2014/main" id="{8AFD9A93-425E-CB47-AEFC-67043CA61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65380"/>
                <a:ext cx="9700591" cy="1631216"/>
              </a:xfrm>
              <a:prstGeom prst="rect">
                <a:avLst/>
              </a:prstGeom>
              <a:blipFill>
                <a:blip r:embed="rId2"/>
                <a:stretch>
                  <a:fillRect l="-262" t="-1550" b="-46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A1FE882A-879A-9347-AE7B-1E4A0DAA9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6" b="-9958"/>
          <a:stretch/>
        </p:blipFill>
        <p:spPr>
          <a:xfrm>
            <a:off x="9029644" y="901146"/>
            <a:ext cx="3158837" cy="249734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35">
            <a:extLst>
              <a:ext uri="{FF2B5EF4-FFF2-40B4-BE49-F238E27FC236}">
                <a16:creationId xmlns:a16="http://schemas.microsoft.com/office/drawing/2014/main" id="{112F8F95-B6E3-E744-ABF0-FB9BBFE150C9}"/>
              </a:ext>
            </a:extLst>
          </p:cNvPr>
          <p:cNvCxnSpPr/>
          <p:nvPr/>
        </p:nvCxnSpPr>
        <p:spPr>
          <a:xfrm flipV="1">
            <a:off x="4866806" y="1733998"/>
            <a:ext cx="563594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38">
            <a:extLst>
              <a:ext uri="{FF2B5EF4-FFF2-40B4-BE49-F238E27FC236}">
                <a16:creationId xmlns:a16="http://schemas.microsoft.com/office/drawing/2014/main" id="{6EF065EC-2C33-C74F-9D47-7A35BEC0DCB1}"/>
              </a:ext>
            </a:extLst>
          </p:cNvPr>
          <p:cNvSpPr/>
          <p:nvPr/>
        </p:nvSpPr>
        <p:spPr>
          <a:xfrm>
            <a:off x="7436752" y="1199564"/>
            <a:ext cx="399600" cy="1135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53">
            <a:extLst>
              <a:ext uri="{FF2B5EF4-FFF2-40B4-BE49-F238E27FC236}">
                <a16:creationId xmlns:a16="http://schemas.microsoft.com/office/drawing/2014/main" id="{25396678-1A3D-284A-B8DA-4090EDE58A59}"/>
              </a:ext>
            </a:extLst>
          </p:cNvPr>
          <p:cNvCxnSpPr>
            <a:cxnSpLocks/>
          </p:cNvCxnSpPr>
          <p:nvPr/>
        </p:nvCxnSpPr>
        <p:spPr>
          <a:xfrm flipV="1">
            <a:off x="5424879" y="1464114"/>
            <a:ext cx="2022937" cy="273067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54">
            <a:extLst>
              <a:ext uri="{FF2B5EF4-FFF2-40B4-BE49-F238E27FC236}">
                <a16:creationId xmlns:a16="http://schemas.microsoft.com/office/drawing/2014/main" id="{90306D8D-9F01-0346-A704-88FC866E0549}"/>
              </a:ext>
            </a:extLst>
          </p:cNvPr>
          <p:cNvSpPr/>
          <p:nvPr/>
        </p:nvSpPr>
        <p:spPr>
          <a:xfrm>
            <a:off x="7454716" y="1364811"/>
            <a:ext cx="131041" cy="1361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55">
            <a:extLst>
              <a:ext uri="{FF2B5EF4-FFF2-40B4-BE49-F238E27FC236}">
                <a16:creationId xmlns:a16="http://schemas.microsoft.com/office/drawing/2014/main" id="{F2D1BF78-731E-BC4F-AA3E-85117DD33691}"/>
              </a:ext>
            </a:extLst>
          </p:cNvPr>
          <p:cNvCxnSpPr>
            <a:cxnSpLocks/>
          </p:cNvCxnSpPr>
          <p:nvPr/>
        </p:nvCxnSpPr>
        <p:spPr>
          <a:xfrm>
            <a:off x="5424879" y="1733998"/>
            <a:ext cx="837406" cy="31601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56">
            <a:extLst>
              <a:ext uri="{FF2B5EF4-FFF2-40B4-BE49-F238E27FC236}">
                <a16:creationId xmlns:a16="http://schemas.microsoft.com/office/drawing/2014/main" id="{24E4D6DB-9C9F-FD4F-BE68-41F5EE303C6C}"/>
              </a:ext>
            </a:extLst>
          </p:cNvPr>
          <p:cNvCxnSpPr/>
          <p:nvPr/>
        </p:nvCxnSpPr>
        <p:spPr>
          <a:xfrm flipV="1">
            <a:off x="6262286" y="2040255"/>
            <a:ext cx="771509" cy="1783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57">
            <a:extLst>
              <a:ext uri="{FF2B5EF4-FFF2-40B4-BE49-F238E27FC236}">
                <a16:creationId xmlns:a16="http://schemas.microsoft.com/office/drawing/2014/main" id="{881D5D3A-C647-804A-B174-5BD2F3D2EC0D}"/>
              </a:ext>
            </a:extLst>
          </p:cNvPr>
          <p:cNvCxnSpPr/>
          <p:nvPr/>
        </p:nvCxnSpPr>
        <p:spPr>
          <a:xfrm>
            <a:off x="6262285" y="2058087"/>
            <a:ext cx="742460" cy="2453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61CF6D42-5DC8-144C-A71E-C042FE6304A7}"/>
                  </a:ext>
                </a:extLst>
              </p:cNvPr>
              <p:cNvSpPr/>
              <p:nvPr/>
            </p:nvSpPr>
            <p:spPr>
              <a:xfrm>
                <a:off x="6166137" y="1133396"/>
                <a:ext cx="3656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61CF6D42-5DC8-144C-A71E-C042FE6304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137" y="1133396"/>
                <a:ext cx="365613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0AB1CEA8-C0D1-E349-92B6-6951930140E7}"/>
                  </a:ext>
                </a:extLst>
              </p:cNvPr>
              <p:cNvSpPr/>
              <p:nvPr/>
            </p:nvSpPr>
            <p:spPr>
              <a:xfrm>
                <a:off x="5532101" y="1911198"/>
                <a:ext cx="4427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0AB1CEA8-C0D1-E349-92B6-6951930140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101" y="1911198"/>
                <a:ext cx="44275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E72B5FE7-62AA-7C40-A7E1-B78E4693D1B3}"/>
                  </a:ext>
                </a:extLst>
              </p:cNvPr>
              <p:cNvSpPr/>
              <p:nvPr/>
            </p:nvSpPr>
            <p:spPr>
              <a:xfrm>
                <a:off x="6509432" y="1642132"/>
                <a:ext cx="3744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E72B5FE7-62AA-7C40-A7E1-B78E4693D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432" y="1642132"/>
                <a:ext cx="374461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FF5EDDED-6EEA-334F-B082-2F931C8564BC}"/>
                  </a:ext>
                </a:extLst>
              </p:cNvPr>
              <p:cNvSpPr/>
              <p:nvPr/>
            </p:nvSpPr>
            <p:spPr>
              <a:xfrm>
                <a:off x="6467108" y="2150002"/>
                <a:ext cx="3744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</m:ac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FF5EDDED-6EEA-334F-B082-2F931C856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108" y="2150002"/>
                <a:ext cx="374461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16647C42-13AD-2345-BB7C-0C9BE63E545A}"/>
                  </a:ext>
                </a:extLst>
              </p:cNvPr>
              <p:cNvSpPr/>
              <p:nvPr/>
            </p:nvSpPr>
            <p:spPr>
              <a:xfrm>
                <a:off x="10677904" y="3010666"/>
                <a:ext cx="135179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15293D"/>
                        </a:solidFill>
                        <a:latin typeface="Cambria Math" panose="02040503050406030204" pitchFamily="18" charset="0"/>
                        <a:cs typeface="Arial Black"/>
                      </a:rPr>
                      <m:t>𝑚</m:t>
                    </m:r>
                    <m:r>
                      <a:rPr lang="en-GB" sz="1600" i="1" baseline="30000" smtClean="0">
                        <a:solidFill>
                          <a:srgbClr val="15293D"/>
                        </a:solidFill>
                        <a:latin typeface="Cambria Math" panose="02040503050406030204" pitchFamily="18" charset="0"/>
                        <a:cs typeface="Arial Black"/>
                      </a:rPr>
                      <m:t>2</m:t>
                    </m:r>
                    <m:r>
                      <a:rPr lang="en-GB" sz="1600" i="1" baseline="-25000" smtClean="0">
                        <a:solidFill>
                          <a:srgbClr val="15293D"/>
                        </a:solidFill>
                        <a:latin typeface="Cambria Math" panose="02040503050406030204" pitchFamily="18" charset="0"/>
                        <a:cs typeface="Arial Black"/>
                      </a:rPr>
                      <m:t>𝑚𝑖𝑠𝑠</m:t>
                    </m:r>
                    <m:r>
                      <a:rPr lang="en-GB" sz="1600" i="1" baseline="-25000" smtClean="0">
                        <a:solidFill>
                          <a:srgbClr val="15293D"/>
                        </a:solidFill>
                        <a:latin typeface="Cambria Math" panose="02040503050406030204" pitchFamily="18" charset="0"/>
                        <a:cs typeface="Arial Black"/>
                      </a:rPr>
                      <m:t> </m:t>
                    </m:r>
                  </m:oMath>
                </a14:m>
                <a:r>
                  <a:rPr lang="en-GB" sz="1600" dirty="0">
                    <a:latin typeface="Garamond" panose="02020404030301010803" pitchFamily="18" charset="0"/>
                  </a:rPr>
                  <a:t> (MeV)</a:t>
                </a:r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16647C42-13AD-2345-BB7C-0C9BE63E54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7904" y="3010666"/>
                <a:ext cx="1351791" cy="338554"/>
              </a:xfrm>
              <a:prstGeom prst="rect">
                <a:avLst/>
              </a:prstGeom>
              <a:blipFill>
                <a:blip r:embed="rId8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uppo 47">
            <a:extLst>
              <a:ext uri="{FF2B5EF4-FFF2-40B4-BE49-F238E27FC236}">
                <a16:creationId xmlns:a16="http://schemas.microsoft.com/office/drawing/2014/main" id="{AB255891-BBFF-344F-A64A-BE3189292330}"/>
              </a:ext>
            </a:extLst>
          </p:cNvPr>
          <p:cNvGrpSpPr/>
          <p:nvPr/>
        </p:nvGrpSpPr>
        <p:grpSpPr>
          <a:xfrm>
            <a:off x="76082" y="2715158"/>
            <a:ext cx="8455259" cy="3965429"/>
            <a:chOff x="301709" y="2715158"/>
            <a:chExt cx="8455259" cy="3965429"/>
          </a:xfrm>
        </p:grpSpPr>
        <p:sp>
          <p:nvSpPr>
            <p:cNvPr id="22" name="TextBox 58">
              <a:extLst>
                <a:ext uri="{FF2B5EF4-FFF2-40B4-BE49-F238E27FC236}">
                  <a16:creationId xmlns:a16="http://schemas.microsoft.com/office/drawing/2014/main" id="{EAD61A10-DB3F-C84C-85D2-22708938607F}"/>
                </a:ext>
              </a:extLst>
            </p:cNvPr>
            <p:cNvSpPr txBox="1"/>
            <p:nvPr/>
          </p:nvSpPr>
          <p:spPr>
            <a:xfrm>
              <a:off x="3962629" y="5374199"/>
              <a:ext cx="8528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>
                  <a:solidFill>
                    <a:srgbClr val="008000"/>
                  </a:solidFill>
                  <a:latin typeface="Arial Black"/>
                  <a:cs typeface="Arial Black"/>
                </a:rPr>
                <a:t>Dipole gap</a:t>
              </a:r>
            </a:p>
          </p:txBody>
        </p:sp>
        <p:sp>
          <p:nvSpPr>
            <p:cNvPr id="23" name="Freeform 57">
              <a:extLst>
                <a:ext uri="{FF2B5EF4-FFF2-40B4-BE49-F238E27FC236}">
                  <a16:creationId xmlns:a16="http://schemas.microsoft.com/office/drawing/2014/main" id="{68CC5380-15B5-3142-AA52-36391B9DAAAF}"/>
                </a:ext>
              </a:extLst>
            </p:cNvPr>
            <p:cNvSpPr/>
            <p:nvPr/>
          </p:nvSpPr>
          <p:spPr>
            <a:xfrm>
              <a:off x="1007268" y="5259525"/>
              <a:ext cx="2996559" cy="1279101"/>
            </a:xfrm>
            <a:custGeom>
              <a:avLst/>
              <a:gdLst>
                <a:gd name="connsiteX0" fmla="*/ 0 w 2915536"/>
                <a:gd name="connsiteY0" fmla="*/ 646962 h 1198078"/>
                <a:gd name="connsiteX1" fmla="*/ 1238104 w 2915536"/>
                <a:gd name="connsiteY1" fmla="*/ 1198078 h 1198078"/>
                <a:gd name="connsiteX2" fmla="*/ 2915536 w 2915536"/>
                <a:gd name="connsiteY2" fmla="*/ 495205 h 1198078"/>
                <a:gd name="connsiteX3" fmla="*/ 1501701 w 2915536"/>
                <a:gd name="connsiteY3" fmla="*/ 0 h 1198078"/>
                <a:gd name="connsiteX4" fmla="*/ 0 w 2915536"/>
                <a:gd name="connsiteY4" fmla="*/ 646962 h 1198078"/>
                <a:gd name="connsiteX0" fmla="*/ 0 w 2915536"/>
                <a:gd name="connsiteY0" fmla="*/ 646962 h 1279101"/>
                <a:gd name="connsiteX1" fmla="*/ 1295977 w 2915536"/>
                <a:gd name="connsiteY1" fmla="*/ 1279101 h 1279101"/>
                <a:gd name="connsiteX2" fmla="*/ 2915536 w 2915536"/>
                <a:gd name="connsiteY2" fmla="*/ 495205 h 1279101"/>
                <a:gd name="connsiteX3" fmla="*/ 1501701 w 2915536"/>
                <a:gd name="connsiteY3" fmla="*/ 0 h 1279101"/>
                <a:gd name="connsiteX4" fmla="*/ 0 w 2915536"/>
                <a:gd name="connsiteY4" fmla="*/ 646962 h 1279101"/>
                <a:gd name="connsiteX0" fmla="*/ 0 w 2996559"/>
                <a:gd name="connsiteY0" fmla="*/ 646962 h 1279101"/>
                <a:gd name="connsiteX1" fmla="*/ 1295977 w 2996559"/>
                <a:gd name="connsiteY1" fmla="*/ 1279101 h 1279101"/>
                <a:gd name="connsiteX2" fmla="*/ 2996559 w 2996559"/>
                <a:gd name="connsiteY2" fmla="*/ 506780 h 1279101"/>
                <a:gd name="connsiteX3" fmla="*/ 1501701 w 2996559"/>
                <a:gd name="connsiteY3" fmla="*/ 0 h 1279101"/>
                <a:gd name="connsiteX4" fmla="*/ 0 w 2996559"/>
                <a:gd name="connsiteY4" fmla="*/ 646962 h 127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6559" h="1279101">
                  <a:moveTo>
                    <a:pt x="0" y="646962"/>
                  </a:moveTo>
                  <a:lnTo>
                    <a:pt x="1295977" y="1279101"/>
                  </a:lnTo>
                  <a:lnTo>
                    <a:pt x="2996559" y="506780"/>
                  </a:lnTo>
                  <a:lnTo>
                    <a:pt x="1501701" y="0"/>
                  </a:lnTo>
                  <a:lnTo>
                    <a:pt x="0" y="646962"/>
                  </a:lnTo>
                  <a:close/>
                </a:path>
              </a:pathLst>
            </a:custGeom>
            <a:solidFill>
              <a:srgbClr val="00800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55">
              <a:extLst>
                <a:ext uri="{FF2B5EF4-FFF2-40B4-BE49-F238E27FC236}">
                  <a16:creationId xmlns:a16="http://schemas.microsoft.com/office/drawing/2014/main" id="{CAB3E99E-918D-6B4A-8311-6DB88ECB7180}"/>
                </a:ext>
              </a:extLst>
            </p:cNvPr>
            <p:cNvSpPr txBox="1"/>
            <p:nvPr/>
          </p:nvSpPr>
          <p:spPr>
            <a:xfrm>
              <a:off x="4026682" y="3279873"/>
              <a:ext cx="14330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solidFill>
                    <a:srgbClr val="FF888A"/>
                  </a:solidFill>
                  <a:latin typeface="Arial Black"/>
                  <a:cs typeface="Arial Black"/>
                </a:rPr>
                <a:t>Not interacting </a:t>
              </a:r>
              <a:r>
                <a:rPr lang="en-GB" sz="1000" i="1">
                  <a:solidFill>
                    <a:srgbClr val="FF888A"/>
                  </a:solidFill>
                  <a:latin typeface="Arial Black"/>
                  <a:cs typeface="Arial Black"/>
                </a:rPr>
                <a:t>e</a:t>
              </a:r>
              <a:r>
                <a:rPr lang="en-GB" sz="1000" baseline="30000">
                  <a:solidFill>
                    <a:srgbClr val="FF888A"/>
                  </a:solidFill>
                  <a:latin typeface="Arial Black"/>
                  <a:cs typeface="Arial Black"/>
                </a:rPr>
                <a:t>+</a:t>
              </a:r>
              <a:endParaRPr lang="en-GB" sz="1000">
                <a:solidFill>
                  <a:srgbClr val="FF888A"/>
                </a:solidFill>
                <a:latin typeface="Arial Black"/>
                <a:cs typeface="Arial Black"/>
              </a:endParaRPr>
            </a:p>
            <a:p>
              <a:r>
                <a:rPr lang="en-GB" sz="1000">
                  <a:solidFill>
                    <a:srgbClr val="FF888A"/>
                  </a:solidFill>
                  <a:latin typeface="Arial Black"/>
                  <a:cs typeface="Arial Black"/>
                </a:rPr>
                <a:t>(to dump)</a:t>
              </a:r>
            </a:p>
          </p:txBody>
        </p:sp>
        <p:sp>
          <p:nvSpPr>
            <p:cNvPr id="25" name="Cube 50">
              <a:extLst>
                <a:ext uri="{FF2B5EF4-FFF2-40B4-BE49-F238E27FC236}">
                  <a16:creationId xmlns:a16="http://schemas.microsoft.com/office/drawing/2014/main" id="{C03CF863-43E7-3745-B93D-16429A1F695D}"/>
                </a:ext>
              </a:extLst>
            </p:cNvPr>
            <p:cNvSpPr/>
            <p:nvPr/>
          </p:nvSpPr>
          <p:spPr>
            <a:xfrm rot="19665416">
              <a:off x="6542707" y="2998582"/>
              <a:ext cx="539120" cy="831599"/>
            </a:xfrm>
            <a:prstGeom prst="cube">
              <a:avLst>
                <a:gd name="adj" fmla="val 52290"/>
              </a:avLst>
            </a:prstGeom>
            <a:solidFill>
              <a:schemeClr val="accent4">
                <a:alpha val="7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>
                <a:rot lat="19200000" lon="13504904" rev="4800000"/>
              </a:camera>
              <a:lightRig rig="flood" dir="t"/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F49A9FA5-715C-5C4F-8F5B-0FF786781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clrChange>
                <a:clrFrom>
                  <a:srgbClr val="6D6D6D"/>
                </a:clrFrom>
                <a:clrTo>
                  <a:srgbClr val="6D6D6D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35" b="96904" l="7081" r="100000"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7831"/>
            <a:stretch/>
          </p:blipFill>
          <p:spPr>
            <a:xfrm flipH="1">
              <a:off x="4568119" y="2715158"/>
              <a:ext cx="2393457" cy="23483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12">
                  <a:extLst>
                    <a:ext uri="{FF2B5EF4-FFF2-40B4-BE49-F238E27FC236}">
                      <a16:creationId xmlns:a16="http://schemas.microsoft.com/office/drawing/2014/main" id="{0D85B5BA-E2E0-8E4C-A59E-25C140C0C366}"/>
                    </a:ext>
                  </a:extLst>
                </p:cNvPr>
                <p:cNvSpPr txBox="1"/>
                <p:nvPr/>
              </p:nvSpPr>
              <p:spPr>
                <a:xfrm>
                  <a:off x="4640672" y="4742232"/>
                  <a:ext cx="2936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841F2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Black"/>
                          </a:rPr>
                          <m:t>𝛾</m:t>
                        </m:r>
                      </m:oMath>
                    </m:oMathPara>
                  </a14:m>
                  <a:endParaRPr lang="en-GB">
                    <a:solidFill>
                      <a:srgbClr val="841F2E"/>
                    </a:solidFill>
                    <a:latin typeface="Arial Black"/>
                    <a:cs typeface="Arial Black"/>
                  </a:endParaRPr>
                </a:p>
              </p:txBody>
            </p:sp>
          </mc:Choice>
          <mc:Fallback xmlns="">
            <p:sp>
              <p:nvSpPr>
                <p:cNvPr id="27" name="TextBox 12">
                  <a:extLst>
                    <a:ext uri="{FF2B5EF4-FFF2-40B4-BE49-F238E27FC236}">
                      <a16:creationId xmlns:a16="http://schemas.microsoft.com/office/drawing/2014/main" id="{0D85B5BA-E2E0-8E4C-A59E-25C140C0C3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672" y="4742232"/>
                  <a:ext cx="293662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8A4ECE79-3ABD-5045-A0A8-B28DDC3B01CE}"/>
                </a:ext>
              </a:extLst>
            </p:cNvPr>
            <p:cNvSpPr txBox="1"/>
            <p:nvPr/>
          </p:nvSpPr>
          <p:spPr>
            <a:xfrm>
              <a:off x="301709" y="6418977"/>
              <a:ext cx="4095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>
                  <a:solidFill>
                    <a:srgbClr val="FF0000"/>
                  </a:solidFill>
                  <a:latin typeface="Arial Black"/>
                  <a:cs typeface="Arial Black"/>
                </a:rPr>
                <a:t>e</a:t>
              </a:r>
              <a:r>
                <a:rPr lang="en-GB" sz="1100" baseline="30000">
                  <a:solidFill>
                    <a:srgbClr val="FF0000"/>
                  </a:solidFill>
                  <a:latin typeface="Arial Black"/>
                  <a:cs typeface="Arial Black"/>
                </a:rPr>
                <a:t>+</a:t>
              </a:r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14DEA9FC-C94B-264B-9DC7-C76095C5D041}"/>
                </a:ext>
              </a:extLst>
            </p:cNvPr>
            <p:cNvSpPr txBox="1"/>
            <p:nvPr/>
          </p:nvSpPr>
          <p:spPr>
            <a:xfrm>
              <a:off x="1119654" y="6118508"/>
              <a:ext cx="8287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latin typeface="Arial Black"/>
                  <a:cs typeface="Arial Black"/>
                </a:rPr>
                <a:t>Target</a:t>
              </a:r>
            </a:p>
            <a:p>
              <a:r>
                <a:rPr lang="en-GB" sz="1200" baseline="-25000">
                  <a:latin typeface="Arial Black"/>
                  <a:cs typeface="Arial Black"/>
                </a:rPr>
                <a:t>(Diamond)</a:t>
              </a:r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B6AA0942-5678-4849-AC9F-DA603836D4BB}"/>
                </a:ext>
              </a:extLst>
            </p:cNvPr>
            <p:cNvSpPr/>
            <p:nvPr/>
          </p:nvSpPr>
          <p:spPr>
            <a:xfrm>
              <a:off x="1286395" y="4853724"/>
              <a:ext cx="1429811" cy="958463"/>
            </a:xfrm>
            <a:custGeom>
              <a:avLst/>
              <a:gdLst>
                <a:gd name="connsiteX0" fmla="*/ 7988 w 1429811"/>
                <a:gd name="connsiteY0" fmla="*/ 902552 h 958463"/>
                <a:gd name="connsiteX1" fmla="*/ 0 w 1429811"/>
                <a:gd name="connsiteY1" fmla="*/ 638975 h 958463"/>
                <a:gd name="connsiteX2" fmla="*/ 1397860 w 1429811"/>
                <a:gd name="connsiteY2" fmla="*/ 0 h 958463"/>
                <a:gd name="connsiteX3" fmla="*/ 1429811 w 1429811"/>
                <a:gd name="connsiteY3" fmla="*/ 255590 h 958463"/>
                <a:gd name="connsiteX4" fmla="*/ 7988 w 1429811"/>
                <a:gd name="connsiteY4" fmla="*/ 958463 h 95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9811" h="958463">
                  <a:moveTo>
                    <a:pt x="7988" y="902552"/>
                  </a:moveTo>
                  <a:lnTo>
                    <a:pt x="0" y="638975"/>
                  </a:lnTo>
                  <a:lnTo>
                    <a:pt x="1397860" y="0"/>
                  </a:lnTo>
                  <a:lnTo>
                    <a:pt x="1429811" y="255590"/>
                  </a:lnTo>
                  <a:lnTo>
                    <a:pt x="7988" y="958463"/>
                  </a:lnTo>
                </a:path>
              </a:pathLst>
            </a:custGeom>
            <a:solidFill>
              <a:srgbClr val="1F497D">
                <a:alpha val="3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C322FE46-F3C9-0243-A99A-8A6DD8E0BA8A}"/>
                </a:ext>
              </a:extLst>
            </p:cNvPr>
            <p:cNvSpPr/>
            <p:nvPr/>
          </p:nvSpPr>
          <p:spPr>
            <a:xfrm>
              <a:off x="1039255" y="4837751"/>
              <a:ext cx="1094325" cy="1230027"/>
            </a:xfrm>
            <a:custGeom>
              <a:avLst/>
              <a:gdLst>
                <a:gd name="connsiteX0" fmla="*/ 0 w 1094325"/>
                <a:gd name="connsiteY0" fmla="*/ 1230027 h 1230027"/>
                <a:gd name="connsiteX1" fmla="*/ 782802 w 1094325"/>
                <a:gd name="connsiteY1" fmla="*/ 686898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662986 w 1094325"/>
                <a:gd name="connsiteY1" fmla="*/ 742808 h 1230027"/>
                <a:gd name="connsiteX2" fmla="*/ 1094325 w 1094325"/>
                <a:gd name="connsiteY2" fmla="*/ 0 h 123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4325" h="1230027">
                  <a:moveTo>
                    <a:pt x="0" y="1230027"/>
                  </a:moveTo>
                  <a:cubicBezTo>
                    <a:pt x="300207" y="1060964"/>
                    <a:pt x="480599" y="947812"/>
                    <a:pt x="662986" y="742808"/>
                  </a:cubicBezTo>
                  <a:cubicBezTo>
                    <a:pt x="845373" y="537804"/>
                    <a:pt x="1094325" y="0"/>
                    <a:pt x="1094325" y="0"/>
                  </a:cubicBezTo>
                </a:path>
              </a:pathLst>
            </a:custGeom>
            <a:ln w="12700" cmpd="sng">
              <a:solidFill>
                <a:srgbClr val="15293D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C39ED3B7-E2CB-A247-AA50-24A8C7607C40}"/>
                </a:ext>
              </a:extLst>
            </p:cNvPr>
            <p:cNvSpPr/>
            <p:nvPr/>
          </p:nvSpPr>
          <p:spPr>
            <a:xfrm>
              <a:off x="3132051" y="3479928"/>
              <a:ext cx="878654" cy="447282"/>
            </a:xfrm>
            <a:custGeom>
              <a:avLst/>
              <a:gdLst>
                <a:gd name="connsiteX0" fmla="*/ 0 w 902618"/>
                <a:gd name="connsiteY0" fmla="*/ 0 h 471244"/>
                <a:gd name="connsiteX1" fmla="*/ 902618 w 902618"/>
                <a:gd name="connsiteY1" fmla="*/ 207667 h 471244"/>
                <a:gd name="connsiteX2" fmla="*/ 902618 w 902618"/>
                <a:gd name="connsiteY2" fmla="*/ 471244 h 471244"/>
                <a:gd name="connsiteX3" fmla="*/ 31951 w 902618"/>
                <a:gd name="connsiteY3" fmla="*/ 231629 h 471244"/>
                <a:gd name="connsiteX4" fmla="*/ 0 w 902618"/>
                <a:gd name="connsiteY4" fmla="*/ 0 h 471244"/>
                <a:gd name="connsiteX0" fmla="*/ 15976 w 870667"/>
                <a:gd name="connsiteY0" fmla="*/ 0 h 447282"/>
                <a:gd name="connsiteX1" fmla="*/ 870667 w 870667"/>
                <a:gd name="connsiteY1" fmla="*/ 183705 h 447282"/>
                <a:gd name="connsiteX2" fmla="*/ 870667 w 870667"/>
                <a:gd name="connsiteY2" fmla="*/ 447282 h 447282"/>
                <a:gd name="connsiteX3" fmla="*/ 0 w 870667"/>
                <a:gd name="connsiteY3" fmla="*/ 207667 h 447282"/>
                <a:gd name="connsiteX4" fmla="*/ 15976 w 870667"/>
                <a:gd name="connsiteY4" fmla="*/ 0 h 447282"/>
                <a:gd name="connsiteX0" fmla="*/ 0 w 878654"/>
                <a:gd name="connsiteY0" fmla="*/ 0 h 447282"/>
                <a:gd name="connsiteX1" fmla="*/ 878654 w 878654"/>
                <a:gd name="connsiteY1" fmla="*/ 183705 h 447282"/>
                <a:gd name="connsiteX2" fmla="*/ 878654 w 878654"/>
                <a:gd name="connsiteY2" fmla="*/ 447282 h 447282"/>
                <a:gd name="connsiteX3" fmla="*/ 7987 w 878654"/>
                <a:gd name="connsiteY3" fmla="*/ 207667 h 447282"/>
                <a:gd name="connsiteX4" fmla="*/ 0 w 878654"/>
                <a:gd name="connsiteY4" fmla="*/ 0 h 44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654" h="447282">
                  <a:moveTo>
                    <a:pt x="0" y="0"/>
                  </a:moveTo>
                  <a:lnTo>
                    <a:pt x="878654" y="183705"/>
                  </a:lnTo>
                  <a:lnTo>
                    <a:pt x="878654" y="447282"/>
                  </a:lnTo>
                  <a:lnTo>
                    <a:pt x="7987" y="207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97D">
                <a:alpha val="3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07E2C7E3-EFBC-1948-8C71-75554DE7CEB9}"/>
                </a:ext>
              </a:extLst>
            </p:cNvPr>
            <p:cNvSpPr/>
            <p:nvPr/>
          </p:nvSpPr>
          <p:spPr>
            <a:xfrm>
              <a:off x="1039255" y="3687596"/>
              <a:ext cx="2691879" cy="2396155"/>
            </a:xfrm>
            <a:custGeom>
              <a:avLst/>
              <a:gdLst>
                <a:gd name="connsiteX0" fmla="*/ 0 w 1094325"/>
                <a:gd name="connsiteY0" fmla="*/ 1230027 h 1230027"/>
                <a:gd name="connsiteX1" fmla="*/ 782802 w 1094325"/>
                <a:gd name="connsiteY1" fmla="*/ 686898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662986 w 1094325"/>
                <a:gd name="connsiteY1" fmla="*/ 742808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373980 w 1094325"/>
                <a:gd name="connsiteY1" fmla="*/ 923212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373980 w 1094325"/>
                <a:gd name="connsiteY1" fmla="*/ 923212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373980 w 1094325"/>
                <a:gd name="connsiteY1" fmla="*/ 923212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536343 w 1094325"/>
                <a:gd name="connsiteY1" fmla="*/ 771509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536343 w 1094325"/>
                <a:gd name="connsiteY1" fmla="*/ 771509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536343 w 1094325"/>
                <a:gd name="connsiteY1" fmla="*/ 771509 h 1230027"/>
                <a:gd name="connsiteX2" fmla="*/ 1094325 w 1094325"/>
                <a:gd name="connsiteY2" fmla="*/ 0 h 123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4325" h="1230027">
                  <a:moveTo>
                    <a:pt x="0" y="1230027"/>
                  </a:moveTo>
                  <a:cubicBezTo>
                    <a:pt x="300207" y="1060964"/>
                    <a:pt x="480599" y="824809"/>
                    <a:pt x="536343" y="771509"/>
                  </a:cubicBezTo>
                  <a:cubicBezTo>
                    <a:pt x="592087" y="718209"/>
                    <a:pt x="1094325" y="0"/>
                    <a:pt x="1094325" y="0"/>
                  </a:cubicBezTo>
                </a:path>
              </a:pathLst>
            </a:custGeom>
            <a:ln w="12700" cmpd="sng">
              <a:solidFill>
                <a:srgbClr val="15293D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Arrow Connector 9">
              <a:extLst>
                <a:ext uri="{FF2B5EF4-FFF2-40B4-BE49-F238E27FC236}">
                  <a16:creationId xmlns:a16="http://schemas.microsoft.com/office/drawing/2014/main" id="{586FD460-D621-9E4C-83C5-387EFDD473CB}"/>
                </a:ext>
              </a:extLst>
            </p:cNvPr>
            <p:cNvCxnSpPr/>
            <p:nvPr/>
          </p:nvCxnSpPr>
          <p:spPr>
            <a:xfrm flipV="1">
              <a:off x="982348" y="4246698"/>
              <a:ext cx="4850797" cy="1844448"/>
            </a:xfrm>
            <a:prstGeom prst="straightConnector1">
              <a:avLst/>
            </a:prstGeom>
            <a:ln>
              <a:solidFill>
                <a:srgbClr val="841F2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48">
              <a:extLst>
                <a:ext uri="{FF2B5EF4-FFF2-40B4-BE49-F238E27FC236}">
                  <a16:creationId xmlns:a16="http://schemas.microsoft.com/office/drawing/2014/main" id="{4E3EC016-CF48-514F-B1EE-DC4329CACACD}"/>
                </a:ext>
              </a:extLst>
            </p:cNvPr>
            <p:cNvSpPr txBox="1"/>
            <p:nvPr/>
          </p:nvSpPr>
          <p:spPr>
            <a:xfrm>
              <a:off x="362333" y="5281060"/>
              <a:ext cx="17171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solidFill>
                    <a:schemeClr val="accent5">
                      <a:lumMod val="75000"/>
                    </a:schemeClr>
                  </a:solidFill>
                  <a:latin typeface="Arial Black"/>
                  <a:cs typeface="Arial Black"/>
                </a:rPr>
                <a:t>Hard Bremsstrahlung </a:t>
              </a:r>
            </a:p>
            <a:p>
              <a:r>
                <a:rPr lang="en-GB" sz="1000">
                  <a:solidFill>
                    <a:schemeClr val="accent5">
                      <a:lumMod val="75000"/>
                    </a:schemeClr>
                  </a:solidFill>
                  <a:latin typeface="Arial Black"/>
                  <a:cs typeface="Arial Black"/>
                </a:rPr>
                <a:t>positron veto </a:t>
              </a:r>
            </a:p>
          </p:txBody>
        </p:sp>
        <p:sp>
          <p:nvSpPr>
            <p:cNvPr id="37" name="TextBox 49">
              <a:extLst>
                <a:ext uri="{FF2B5EF4-FFF2-40B4-BE49-F238E27FC236}">
                  <a16:creationId xmlns:a16="http://schemas.microsoft.com/office/drawing/2014/main" id="{281E8D2D-F8BC-2D4B-BB10-2326DEE74EB4}"/>
                </a:ext>
              </a:extLst>
            </p:cNvPr>
            <p:cNvSpPr txBox="1"/>
            <p:nvPr/>
          </p:nvSpPr>
          <p:spPr>
            <a:xfrm>
              <a:off x="2003619" y="3250668"/>
              <a:ext cx="16674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solidFill>
                    <a:schemeClr val="accent5">
                      <a:lumMod val="75000"/>
                    </a:schemeClr>
                  </a:solidFill>
                  <a:latin typeface="Arial Black"/>
                  <a:cs typeface="Arial Black"/>
                </a:rPr>
                <a:t>Soft Bremsstrahlung </a:t>
              </a:r>
            </a:p>
            <a:p>
              <a:r>
                <a:rPr lang="en-GB" sz="1000">
                  <a:solidFill>
                    <a:schemeClr val="accent5">
                      <a:lumMod val="75000"/>
                    </a:schemeClr>
                  </a:solidFill>
                  <a:latin typeface="Arial Black"/>
                  <a:cs typeface="Arial Black"/>
                </a:rPr>
                <a:t>Positron veto</a:t>
              </a:r>
            </a:p>
            <a:p>
              <a:r>
                <a:rPr lang="en-GB" sz="1000">
                  <a:solidFill>
                    <a:schemeClr val="accent5">
                      <a:lumMod val="75000"/>
                    </a:schemeClr>
                  </a:solidFill>
                  <a:latin typeface="Arial Black"/>
                  <a:cs typeface="Arial Black"/>
                </a:rPr>
                <a:t>(scintillators)</a:t>
              </a: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E8FFFAC5-3733-3C42-A370-97E044267D27}"/>
                </a:ext>
              </a:extLst>
            </p:cNvPr>
            <p:cNvSpPr txBox="1"/>
            <p:nvPr/>
          </p:nvSpPr>
          <p:spPr>
            <a:xfrm>
              <a:off x="7039831" y="3041659"/>
              <a:ext cx="171713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solidFill>
                    <a:schemeClr val="accent4">
                      <a:lumMod val="75000"/>
                    </a:schemeClr>
                  </a:solidFill>
                  <a:latin typeface="Arial Black"/>
                  <a:cs typeface="Arial Black"/>
                </a:rPr>
                <a:t>Hard Bremsstrahlung </a:t>
              </a:r>
            </a:p>
            <a:p>
              <a:r>
                <a:rPr lang="en-GB" sz="1000">
                  <a:solidFill>
                    <a:schemeClr val="accent4">
                      <a:lumMod val="75000"/>
                    </a:schemeClr>
                  </a:solidFill>
                  <a:latin typeface="Arial Black"/>
                  <a:cs typeface="Arial Black"/>
                </a:rPr>
                <a:t>photon veto</a:t>
              </a:r>
            </a:p>
            <a:p>
              <a:r>
                <a:rPr lang="en-GB" sz="1000">
                  <a:solidFill>
                    <a:schemeClr val="accent4">
                      <a:lumMod val="75000"/>
                    </a:schemeClr>
                  </a:solidFill>
                  <a:latin typeface="Arial Black"/>
                  <a:cs typeface="Arial Black"/>
                </a:rPr>
                <a:t>(fast: PbF</a:t>
              </a:r>
              <a:r>
                <a:rPr lang="en-GB" sz="1000" baseline="-25000">
                  <a:solidFill>
                    <a:schemeClr val="accent4">
                      <a:lumMod val="75000"/>
                    </a:schemeClr>
                  </a:solidFill>
                  <a:latin typeface="Arial Black"/>
                  <a:cs typeface="Arial Black"/>
                </a:rPr>
                <a:t>2</a:t>
              </a:r>
              <a:r>
                <a:rPr lang="en-GB" sz="1000">
                  <a:solidFill>
                    <a:schemeClr val="accent4">
                      <a:lumMod val="75000"/>
                    </a:schemeClr>
                  </a:solidFill>
                  <a:latin typeface="Arial Black"/>
                  <a:cs typeface="Arial Black"/>
                </a:rPr>
                <a:t> crystals)</a:t>
              </a:r>
            </a:p>
          </p:txBody>
        </p:sp>
        <p:sp>
          <p:nvSpPr>
            <p:cNvPr id="39" name="TextBox 53">
              <a:extLst>
                <a:ext uri="{FF2B5EF4-FFF2-40B4-BE49-F238E27FC236}">
                  <a16:creationId xmlns:a16="http://schemas.microsoft.com/office/drawing/2014/main" id="{11EA84DE-EE5A-5545-8D9D-921C105E02D6}"/>
                </a:ext>
              </a:extLst>
            </p:cNvPr>
            <p:cNvSpPr txBox="1"/>
            <p:nvPr/>
          </p:nvSpPr>
          <p:spPr>
            <a:xfrm>
              <a:off x="5045689" y="4970118"/>
              <a:ext cx="12107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Calorimeter</a:t>
              </a:r>
            </a:p>
            <a:p>
              <a:r>
                <a:rPr lang="en-GB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(BGO crystals)</a:t>
              </a:r>
            </a:p>
          </p:txBody>
        </p:sp>
        <p:sp>
          <p:nvSpPr>
            <p:cNvPr id="40" name="Freeform 54">
              <a:extLst>
                <a:ext uri="{FF2B5EF4-FFF2-40B4-BE49-F238E27FC236}">
                  <a16:creationId xmlns:a16="http://schemas.microsoft.com/office/drawing/2014/main" id="{93696593-4F53-FD4D-A956-77CF44FB6AF8}"/>
                </a:ext>
              </a:extLst>
            </p:cNvPr>
            <p:cNvSpPr/>
            <p:nvPr/>
          </p:nvSpPr>
          <p:spPr>
            <a:xfrm>
              <a:off x="939735" y="3719540"/>
              <a:ext cx="3550236" cy="2396155"/>
            </a:xfrm>
            <a:custGeom>
              <a:avLst/>
              <a:gdLst>
                <a:gd name="connsiteX0" fmla="*/ 0 w 1094325"/>
                <a:gd name="connsiteY0" fmla="*/ 1230027 h 1230027"/>
                <a:gd name="connsiteX1" fmla="*/ 782802 w 1094325"/>
                <a:gd name="connsiteY1" fmla="*/ 686898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662986 w 1094325"/>
                <a:gd name="connsiteY1" fmla="*/ 742808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373980 w 1094325"/>
                <a:gd name="connsiteY1" fmla="*/ 923212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373980 w 1094325"/>
                <a:gd name="connsiteY1" fmla="*/ 923212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373980 w 1094325"/>
                <a:gd name="connsiteY1" fmla="*/ 923212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536343 w 1094325"/>
                <a:gd name="connsiteY1" fmla="*/ 771509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536343 w 1094325"/>
                <a:gd name="connsiteY1" fmla="*/ 771509 h 1230027"/>
                <a:gd name="connsiteX2" fmla="*/ 1094325 w 1094325"/>
                <a:gd name="connsiteY2" fmla="*/ 0 h 1230027"/>
                <a:gd name="connsiteX0" fmla="*/ 0 w 1094325"/>
                <a:gd name="connsiteY0" fmla="*/ 1230027 h 1230027"/>
                <a:gd name="connsiteX1" fmla="*/ 536343 w 1094325"/>
                <a:gd name="connsiteY1" fmla="*/ 771509 h 1230027"/>
                <a:gd name="connsiteX2" fmla="*/ 1094325 w 1094325"/>
                <a:gd name="connsiteY2" fmla="*/ 0 h 123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4325" h="1230027">
                  <a:moveTo>
                    <a:pt x="0" y="1230027"/>
                  </a:moveTo>
                  <a:cubicBezTo>
                    <a:pt x="300207" y="1060964"/>
                    <a:pt x="480599" y="824809"/>
                    <a:pt x="536343" y="771509"/>
                  </a:cubicBezTo>
                  <a:cubicBezTo>
                    <a:pt x="592087" y="718209"/>
                    <a:pt x="1094325" y="0"/>
                    <a:pt x="1094325" y="0"/>
                  </a:cubicBezTo>
                </a:path>
              </a:pathLst>
            </a:custGeom>
            <a:ln w="12700" cmpd="sng">
              <a:solidFill>
                <a:srgbClr val="FF0000"/>
              </a:solidFill>
              <a:prstDash val="sys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0FAEA7D6-D949-FE47-BDAA-4EA3A8FDA381}"/>
                </a:ext>
              </a:extLst>
            </p:cNvPr>
            <p:cNvSpPr/>
            <p:nvPr/>
          </p:nvSpPr>
          <p:spPr>
            <a:xfrm>
              <a:off x="837358" y="5919316"/>
              <a:ext cx="276701" cy="324055"/>
            </a:xfrm>
            <a:custGeom>
              <a:avLst/>
              <a:gdLst>
                <a:gd name="connsiteX0" fmla="*/ 0 w 273915"/>
                <a:gd name="connsiteY0" fmla="*/ 0 h 273905"/>
                <a:gd name="connsiteX1" fmla="*/ 273915 w 273915"/>
                <a:gd name="connsiteY1" fmla="*/ 83001 h 273905"/>
                <a:gd name="connsiteX2" fmla="*/ 273915 w 273915"/>
                <a:gd name="connsiteY2" fmla="*/ 273905 h 273905"/>
                <a:gd name="connsiteX3" fmla="*/ 24902 w 273915"/>
                <a:gd name="connsiteY3" fmla="*/ 199203 h 273905"/>
                <a:gd name="connsiteX4" fmla="*/ 16601 w 273915"/>
                <a:gd name="connsiteY4" fmla="*/ 58101 h 273905"/>
                <a:gd name="connsiteX0" fmla="*/ 257314 w 257314"/>
                <a:gd name="connsiteY0" fmla="*/ 24900 h 215804"/>
                <a:gd name="connsiteX1" fmla="*/ 257314 w 257314"/>
                <a:gd name="connsiteY1" fmla="*/ 215804 h 215804"/>
                <a:gd name="connsiteX2" fmla="*/ 8301 w 257314"/>
                <a:gd name="connsiteY2" fmla="*/ 141102 h 215804"/>
                <a:gd name="connsiteX3" fmla="*/ 0 w 257314"/>
                <a:gd name="connsiteY3" fmla="*/ 0 h 215804"/>
                <a:gd name="connsiteX0" fmla="*/ 250964 w 257314"/>
                <a:gd name="connsiteY0" fmla="*/ 75700 h 215804"/>
                <a:gd name="connsiteX1" fmla="*/ 257314 w 257314"/>
                <a:gd name="connsiteY1" fmla="*/ 215804 h 215804"/>
                <a:gd name="connsiteX2" fmla="*/ 8301 w 257314"/>
                <a:gd name="connsiteY2" fmla="*/ 141102 h 215804"/>
                <a:gd name="connsiteX3" fmla="*/ 0 w 257314"/>
                <a:gd name="connsiteY3" fmla="*/ 0 h 215804"/>
                <a:gd name="connsiteX0" fmla="*/ 190639 w 257314"/>
                <a:gd name="connsiteY0" fmla="*/ 59825 h 215804"/>
                <a:gd name="connsiteX1" fmla="*/ 257314 w 257314"/>
                <a:gd name="connsiteY1" fmla="*/ 215804 h 215804"/>
                <a:gd name="connsiteX2" fmla="*/ 8301 w 257314"/>
                <a:gd name="connsiteY2" fmla="*/ 141102 h 215804"/>
                <a:gd name="connsiteX3" fmla="*/ 0 w 257314"/>
                <a:gd name="connsiteY3" fmla="*/ 0 h 215804"/>
                <a:gd name="connsiteX0" fmla="*/ 190639 w 190639"/>
                <a:gd name="connsiteY0" fmla="*/ 59825 h 199929"/>
                <a:gd name="connsiteX1" fmla="*/ 184289 w 190639"/>
                <a:gd name="connsiteY1" fmla="*/ 199929 h 199929"/>
                <a:gd name="connsiteX2" fmla="*/ 8301 w 190639"/>
                <a:gd name="connsiteY2" fmla="*/ 141102 h 199929"/>
                <a:gd name="connsiteX3" fmla="*/ 0 w 190639"/>
                <a:gd name="connsiteY3" fmla="*/ 0 h 19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639" h="199929">
                  <a:moveTo>
                    <a:pt x="190639" y="59825"/>
                  </a:moveTo>
                  <a:lnTo>
                    <a:pt x="184289" y="199929"/>
                  </a:lnTo>
                  <a:lnTo>
                    <a:pt x="8301" y="141102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alpha val="44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Arrow Connector 11">
              <a:extLst>
                <a:ext uri="{FF2B5EF4-FFF2-40B4-BE49-F238E27FC236}">
                  <a16:creationId xmlns:a16="http://schemas.microsoft.com/office/drawing/2014/main" id="{8B949903-69CF-0841-B625-5850860A4452}"/>
                </a:ext>
              </a:extLst>
            </p:cNvPr>
            <p:cNvCxnSpPr/>
            <p:nvPr/>
          </p:nvCxnSpPr>
          <p:spPr>
            <a:xfrm flipV="1">
              <a:off x="301709" y="6091143"/>
              <a:ext cx="680638" cy="31390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56">
              <a:extLst>
                <a:ext uri="{FF2B5EF4-FFF2-40B4-BE49-F238E27FC236}">
                  <a16:creationId xmlns:a16="http://schemas.microsoft.com/office/drawing/2014/main" id="{B3F0EABD-4C32-B445-B097-6359EEEF1975}"/>
                </a:ext>
              </a:extLst>
            </p:cNvPr>
            <p:cNvSpPr/>
            <p:nvPr/>
          </p:nvSpPr>
          <p:spPr>
            <a:xfrm>
              <a:off x="1020986" y="4662038"/>
              <a:ext cx="2996559" cy="1267526"/>
            </a:xfrm>
            <a:custGeom>
              <a:avLst/>
              <a:gdLst>
                <a:gd name="connsiteX0" fmla="*/ 0 w 2915536"/>
                <a:gd name="connsiteY0" fmla="*/ 646962 h 1198078"/>
                <a:gd name="connsiteX1" fmla="*/ 1238104 w 2915536"/>
                <a:gd name="connsiteY1" fmla="*/ 1198078 h 1198078"/>
                <a:gd name="connsiteX2" fmla="*/ 2915536 w 2915536"/>
                <a:gd name="connsiteY2" fmla="*/ 495205 h 1198078"/>
                <a:gd name="connsiteX3" fmla="*/ 1501701 w 2915536"/>
                <a:gd name="connsiteY3" fmla="*/ 0 h 1198078"/>
                <a:gd name="connsiteX4" fmla="*/ 0 w 2915536"/>
                <a:gd name="connsiteY4" fmla="*/ 646962 h 1198078"/>
                <a:gd name="connsiteX0" fmla="*/ 0 w 2915536"/>
                <a:gd name="connsiteY0" fmla="*/ 646962 h 1267526"/>
                <a:gd name="connsiteX1" fmla="*/ 1353850 w 2915536"/>
                <a:gd name="connsiteY1" fmla="*/ 1267526 h 1267526"/>
                <a:gd name="connsiteX2" fmla="*/ 2915536 w 2915536"/>
                <a:gd name="connsiteY2" fmla="*/ 495205 h 1267526"/>
                <a:gd name="connsiteX3" fmla="*/ 1501701 w 2915536"/>
                <a:gd name="connsiteY3" fmla="*/ 0 h 1267526"/>
                <a:gd name="connsiteX4" fmla="*/ 0 w 2915536"/>
                <a:gd name="connsiteY4" fmla="*/ 646962 h 1267526"/>
                <a:gd name="connsiteX0" fmla="*/ 0 w 2996559"/>
                <a:gd name="connsiteY0" fmla="*/ 646962 h 1267526"/>
                <a:gd name="connsiteX1" fmla="*/ 1353850 w 2996559"/>
                <a:gd name="connsiteY1" fmla="*/ 1267526 h 1267526"/>
                <a:gd name="connsiteX2" fmla="*/ 2996559 w 2996559"/>
                <a:gd name="connsiteY2" fmla="*/ 518354 h 1267526"/>
                <a:gd name="connsiteX3" fmla="*/ 1501701 w 2996559"/>
                <a:gd name="connsiteY3" fmla="*/ 0 h 1267526"/>
                <a:gd name="connsiteX4" fmla="*/ 0 w 2996559"/>
                <a:gd name="connsiteY4" fmla="*/ 646962 h 126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6559" h="1267526">
                  <a:moveTo>
                    <a:pt x="0" y="646962"/>
                  </a:moveTo>
                  <a:lnTo>
                    <a:pt x="1353850" y="1267526"/>
                  </a:lnTo>
                  <a:lnTo>
                    <a:pt x="2996559" y="518354"/>
                  </a:lnTo>
                  <a:lnTo>
                    <a:pt x="1501701" y="0"/>
                  </a:lnTo>
                  <a:lnTo>
                    <a:pt x="0" y="646962"/>
                  </a:lnTo>
                  <a:close/>
                </a:path>
              </a:pathLst>
            </a:custGeom>
            <a:solidFill>
              <a:srgbClr val="00800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11119982-E0ED-8245-8971-9AF5122734D6}"/>
                </a:ext>
              </a:extLst>
            </p:cNvPr>
            <p:cNvSpPr/>
            <p:nvPr/>
          </p:nvSpPr>
          <p:spPr>
            <a:xfrm>
              <a:off x="2063288" y="5259525"/>
              <a:ext cx="1636905" cy="1098951"/>
            </a:xfrm>
            <a:custGeom>
              <a:avLst/>
              <a:gdLst>
                <a:gd name="connsiteX0" fmla="*/ 7988 w 1429811"/>
                <a:gd name="connsiteY0" fmla="*/ 902552 h 958463"/>
                <a:gd name="connsiteX1" fmla="*/ 0 w 1429811"/>
                <a:gd name="connsiteY1" fmla="*/ 638975 h 958463"/>
                <a:gd name="connsiteX2" fmla="*/ 1397860 w 1429811"/>
                <a:gd name="connsiteY2" fmla="*/ 0 h 958463"/>
                <a:gd name="connsiteX3" fmla="*/ 1429811 w 1429811"/>
                <a:gd name="connsiteY3" fmla="*/ 255590 h 958463"/>
                <a:gd name="connsiteX4" fmla="*/ 7988 w 1429811"/>
                <a:gd name="connsiteY4" fmla="*/ 958463 h 958463"/>
                <a:gd name="connsiteX0" fmla="*/ 7988 w 1397860"/>
                <a:gd name="connsiteY0" fmla="*/ 902552 h 958463"/>
                <a:gd name="connsiteX1" fmla="*/ 0 w 1397860"/>
                <a:gd name="connsiteY1" fmla="*/ 638975 h 958463"/>
                <a:gd name="connsiteX2" fmla="*/ 1397860 w 1397860"/>
                <a:gd name="connsiteY2" fmla="*/ 0 h 958463"/>
                <a:gd name="connsiteX3" fmla="*/ 1370505 w 1397860"/>
                <a:gd name="connsiteY3" fmla="*/ 346444 h 958463"/>
                <a:gd name="connsiteX4" fmla="*/ 7988 w 1397860"/>
                <a:gd name="connsiteY4" fmla="*/ 958463 h 958463"/>
                <a:gd name="connsiteX0" fmla="*/ 7988 w 1397860"/>
                <a:gd name="connsiteY0" fmla="*/ 902552 h 958463"/>
                <a:gd name="connsiteX1" fmla="*/ 0 w 1397860"/>
                <a:gd name="connsiteY1" fmla="*/ 638975 h 958463"/>
                <a:gd name="connsiteX2" fmla="*/ 1397860 w 1397860"/>
                <a:gd name="connsiteY2" fmla="*/ 0 h 958463"/>
                <a:gd name="connsiteX3" fmla="*/ 1370505 w 1397860"/>
                <a:gd name="connsiteY3" fmla="*/ 346444 h 958463"/>
                <a:gd name="connsiteX4" fmla="*/ 7988 w 1397860"/>
                <a:gd name="connsiteY4" fmla="*/ 958463 h 958463"/>
                <a:gd name="connsiteX0" fmla="*/ 7988 w 1397860"/>
                <a:gd name="connsiteY0" fmla="*/ 902552 h 998842"/>
                <a:gd name="connsiteX1" fmla="*/ 0 w 1397860"/>
                <a:gd name="connsiteY1" fmla="*/ 638975 h 998842"/>
                <a:gd name="connsiteX2" fmla="*/ 1397860 w 1397860"/>
                <a:gd name="connsiteY2" fmla="*/ 0 h 998842"/>
                <a:gd name="connsiteX3" fmla="*/ 1370505 w 1397860"/>
                <a:gd name="connsiteY3" fmla="*/ 346444 h 998842"/>
                <a:gd name="connsiteX4" fmla="*/ 7988 w 1397860"/>
                <a:gd name="connsiteY4" fmla="*/ 998842 h 998842"/>
                <a:gd name="connsiteX0" fmla="*/ 7988 w 1397860"/>
                <a:gd name="connsiteY0" fmla="*/ 902552 h 998842"/>
                <a:gd name="connsiteX1" fmla="*/ 0 w 1397860"/>
                <a:gd name="connsiteY1" fmla="*/ 638975 h 998842"/>
                <a:gd name="connsiteX2" fmla="*/ 1397860 w 1397860"/>
                <a:gd name="connsiteY2" fmla="*/ 0 h 998842"/>
                <a:gd name="connsiteX3" fmla="*/ 1370505 w 1397860"/>
                <a:gd name="connsiteY3" fmla="*/ 346444 h 998842"/>
                <a:gd name="connsiteX4" fmla="*/ 7988 w 1397860"/>
                <a:gd name="connsiteY4" fmla="*/ 998842 h 998842"/>
                <a:gd name="connsiteX0" fmla="*/ 7988 w 1397860"/>
                <a:gd name="connsiteY0" fmla="*/ 902552 h 998842"/>
                <a:gd name="connsiteX1" fmla="*/ 0 w 1397860"/>
                <a:gd name="connsiteY1" fmla="*/ 578405 h 998842"/>
                <a:gd name="connsiteX2" fmla="*/ 1397860 w 1397860"/>
                <a:gd name="connsiteY2" fmla="*/ 0 h 998842"/>
                <a:gd name="connsiteX3" fmla="*/ 1370505 w 1397860"/>
                <a:gd name="connsiteY3" fmla="*/ 346444 h 998842"/>
                <a:gd name="connsiteX4" fmla="*/ 7988 w 1397860"/>
                <a:gd name="connsiteY4" fmla="*/ 998842 h 998842"/>
                <a:gd name="connsiteX0" fmla="*/ 7988 w 1397860"/>
                <a:gd name="connsiteY0" fmla="*/ 902552 h 988748"/>
                <a:gd name="connsiteX1" fmla="*/ 0 w 1397860"/>
                <a:gd name="connsiteY1" fmla="*/ 578405 h 988748"/>
                <a:gd name="connsiteX2" fmla="*/ 1397860 w 1397860"/>
                <a:gd name="connsiteY2" fmla="*/ 0 h 988748"/>
                <a:gd name="connsiteX3" fmla="*/ 1370505 w 1397860"/>
                <a:gd name="connsiteY3" fmla="*/ 346444 h 988748"/>
                <a:gd name="connsiteX4" fmla="*/ 7988 w 1397860"/>
                <a:gd name="connsiteY4" fmla="*/ 988748 h 988748"/>
                <a:gd name="connsiteX0" fmla="*/ 7988 w 1397860"/>
                <a:gd name="connsiteY0" fmla="*/ 902552 h 988748"/>
                <a:gd name="connsiteX1" fmla="*/ 0 w 1397860"/>
                <a:gd name="connsiteY1" fmla="*/ 608690 h 988748"/>
                <a:gd name="connsiteX2" fmla="*/ 1397860 w 1397860"/>
                <a:gd name="connsiteY2" fmla="*/ 0 h 988748"/>
                <a:gd name="connsiteX3" fmla="*/ 1370505 w 1397860"/>
                <a:gd name="connsiteY3" fmla="*/ 346444 h 988748"/>
                <a:gd name="connsiteX4" fmla="*/ 7988 w 1397860"/>
                <a:gd name="connsiteY4" fmla="*/ 988748 h 988748"/>
                <a:gd name="connsiteX0" fmla="*/ 7988 w 1397860"/>
                <a:gd name="connsiteY0" fmla="*/ 902552 h 958463"/>
                <a:gd name="connsiteX1" fmla="*/ 0 w 1397860"/>
                <a:gd name="connsiteY1" fmla="*/ 608690 h 958463"/>
                <a:gd name="connsiteX2" fmla="*/ 1397860 w 1397860"/>
                <a:gd name="connsiteY2" fmla="*/ 0 h 958463"/>
                <a:gd name="connsiteX3" fmla="*/ 1370505 w 1397860"/>
                <a:gd name="connsiteY3" fmla="*/ 346444 h 958463"/>
                <a:gd name="connsiteX4" fmla="*/ 7988 w 1397860"/>
                <a:gd name="connsiteY4" fmla="*/ 958463 h 958463"/>
                <a:gd name="connsiteX0" fmla="*/ 7988 w 1397860"/>
                <a:gd name="connsiteY0" fmla="*/ 902552 h 958463"/>
                <a:gd name="connsiteX1" fmla="*/ 0 w 1397860"/>
                <a:gd name="connsiteY1" fmla="*/ 608690 h 958463"/>
                <a:gd name="connsiteX2" fmla="*/ 1397860 w 1397860"/>
                <a:gd name="connsiteY2" fmla="*/ 0 h 958463"/>
                <a:gd name="connsiteX3" fmla="*/ 1370505 w 1397860"/>
                <a:gd name="connsiteY3" fmla="*/ 376729 h 958463"/>
                <a:gd name="connsiteX4" fmla="*/ 7988 w 1397860"/>
                <a:gd name="connsiteY4" fmla="*/ 958463 h 95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860" h="958463">
                  <a:moveTo>
                    <a:pt x="7988" y="902552"/>
                  </a:moveTo>
                  <a:lnTo>
                    <a:pt x="0" y="608690"/>
                  </a:lnTo>
                  <a:lnTo>
                    <a:pt x="1397860" y="0"/>
                  </a:lnTo>
                  <a:lnTo>
                    <a:pt x="1370505" y="376729"/>
                  </a:lnTo>
                  <a:cubicBezTo>
                    <a:pt x="1390783" y="358645"/>
                    <a:pt x="7479" y="956357"/>
                    <a:pt x="7988" y="958463"/>
                  </a:cubicBezTo>
                </a:path>
              </a:pathLst>
            </a:custGeom>
            <a:solidFill>
              <a:srgbClr val="1F497D">
                <a:alpha val="3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8">
              <a:extLst>
                <a:ext uri="{FF2B5EF4-FFF2-40B4-BE49-F238E27FC236}">
                  <a16:creationId xmlns:a16="http://schemas.microsoft.com/office/drawing/2014/main" id="{F1F3EA54-84FE-CD4B-9E3A-4D8867BB1113}"/>
                </a:ext>
              </a:extLst>
            </p:cNvPr>
            <p:cNvSpPr txBox="1"/>
            <p:nvPr/>
          </p:nvSpPr>
          <p:spPr>
            <a:xfrm>
              <a:off x="2307829" y="5989189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solidFill>
                    <a:schemeClr val="accent5">
                      <a:lumMod val="75000"/>
                    </a:schemeClr>
                  </a:solidFill>
                  <a:latin typeface="Arial Black"/>
                  <a:cs typeface="Arial Black"/>
                </a:rPr>
                <a:t>Electron detector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62">
                <a:extLst>
                  <a:ext uri="{FF2B5EF4-FFF2-40B4-BE49-F238E27FC236}">
                    <a16:creationId xmlns:a16="http://schemas.microsoft.com/office/drawing/2014/main" id="{A0CE645A-C02A-C647-AB1B-C8F733F9E350}"/>
                  </a:ext>
                </a:extLst>
              </p:cNvPr>
              <p:cNvSpPr/>
              <p:nvPr/>
            </p:nvSpPr>
            <p:spPr>
              <a:xfrm>
                <a:off x="6936592" y="4128608"/>
                <a:ext cx="5251889" cy="2500685"/>
              </a:xfrm>
              <a:prstGeom prst="rect">
                <a:avLst/>
              </a:prstGeom>
              <a:solidFill>
                <a:srgbClr val="D0CECE">
                  <a:alpha val="50000"/>
                </a:srgb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b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Constraints</a:t>
                </a:r>
              </a:p>
              <a:p>
                <a:pPr marL="285750" indent="-2857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GB" b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550 MeV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, 49 pulses/s, up to few </a:t>
                </a:r>
                <a:r>
                  <a:rPr lang="en-GB" b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10</a:t>
                </a:r>
                <a:r>
                  <a:rPr lang="en-GB" b="1" baseline="30000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4</a:t>
                </a:r>
                <a:r>
                  <a:rPr lang="en-GB" b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Black"/>
                          </a:rPr>
                        </m:ctrlPr>
                      </m:sSupPr>
                      <m:e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Black"/>
                          </a:rPr>
                          <m:t>𝒆</m:t>
                        </m:r>
                      </m:e>
                      <m:sup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Black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/pulse</a:t>
                </a: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,</a:t>
                </a:r>
                <a:r>
                  <a:rPr lang="en-GB" dirty="0">
                    <a:ea typeface="Cambria Math" panose="02040503050406030204" pitchFamily="18" charset="0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~</m:t>
                    </m:r>
                  </m:oMath>
                </a14:m>
                <a:r>
                  <a:rPr lang="en-GB" b="1" dirty="0">
                    <a:latin typeface="Garamond" panose="02020404030301010803" pitchFamily="18" charset="0"/>
                    <a:cs typeface="Arial Black"/>
                  </a:rPr>
                  <a:t>200 ns</a:t>
                </a: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 long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 </a:t>
                </a:r>
                <a:r>
                  <a:rPr lang="en-GB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available 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from DA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Φ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NE LINAC</a:t>
                </a:r>
              </a:p>
              <a:p>
                <a:pPr marL="285750" indent="-285750">
                  <a:spcAft>
                    <a:spcPts val="300"/>
                  </a:spcAft>
                  <a:buFont typeface="Wingdings" charset="2"/>
                  <a:buChar char="§"/>
                </a:pPr>
                <a:r>
                  <a:rPr lang="en-GB" dirty="0">
                    <a:latin typeface="Garamond" panose="02020404030301010803" pitchFamily="18" charset="0"/>
                    <a:cs typeface="Arial Black"/>
                  </a:rPr>
                  <a:t>Sweeping/analysing d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ipole magnet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~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1 Tm, 23 cm gap </a:t>
                </a:r>
                <a:r>
                  <a:rPr lang="en-GB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available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 from CERN SPS</a:t>
                </a:r>
              </a:p>
              <a:p>
                <a:pPr marL="285750" indent="-285750">
                  <a:spcAft>
                    <a:spcPts val="300"/>
                  </a:spcAft>
                  <a:buFont typeface="Wingdings" charset="2"/>
                  <a:buChar char="§"/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~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700 BGO crystals </a:t>
                </a:r>
                <a:r>
                  <a:rPr lang="en-GB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available</a:t>
                </a:r>
                <a:r>
                  <a:rPr lang="en-GB" b="1" dirty="0">
                    <a:latin typeface="Garamond" panose="02020404030301010803" pitchFamily="18" charset="0"/>
                    <a:cs typeface="Arial Black"/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from de-commissioned L3 calorimeter endcap</a:t>
                </a:r>
                <a:endParaRPr lang="en-GB" b="1" dirty="0">
                  <a:solidFill>
                    <a:schemeClr val="tx1"/>
                  </a:solidFill>
                  <a:latin typeface="Garamond" panose="02020404030301010803" pitchFamily="18" charset="0"/>
                  <a:cs typeface="Arial Black"/>
                </a:endParaRPr>
              </a:p>
              <a:p>
                <a:pPr marL="285750" indent="-285750">
                  <a:spcAft>
                    <a:spcPts val="300"/>
                  </a:spcAft>
                  <a:buFont typeface="Wingdings" charset="2"/>
                  <a:buChar char="§"/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~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6 m overall length </a:t>
                </a:r>
                <a:r>
                  <a:rPr lang="en-GB" b="1" dirty="0">
                    <a:solidFill>
                      <a:srgbClr val="C00000"/>
                    </a:solidFill>
                    <a:latin typeface="Garamond" panose="02020404030301010803" pitchFamily="18" charset="0"/>
                    <a:cs typeface="Arial Black"/>
                  </a:rPr>
                  <a:t>available</a:t>
                </a:r>
                <a:r>
                  <a:rPr lang="en-GB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 Black"/>
                  </a:rPr>
                  <a:t> in BTF hall </a:t>
                </a:r>
              </a:p>
            </p:txBody>
          </p:sp>
        </mc:Choice>
        <mc:Fallback xmlns="">
          <p:sp>
            <p:nvSpPr>
              <p:cNvPr id="47" name="Rectangle 62">
                <a:extLst>
                  <a:ext uri="{FF2B5EF4-FFF2-40B4-BE49-F238E27FC236}">
                    <a16:creationId xmlns:a16="http://schemas.microsoft.com/office/drawing/2014/main" id="{A0CE645A-C02A-C647-AB1B-C8F733F9E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592" y="4128608"/>
                <a:ext cx="5251889" cy="2500685"/>
              </a:xfrm>
              <a:prstGeom prst="rect">
                <a:avLst/>
              </a:prstGeom>
              <a:blipFill>
                <a:blip r:embed="rId12"/>
                <a:stretch>
                  <a:fillRect l="-964" t="-505" r="-1928"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Immagine 48">
            <a:extLst>
              <a:ext uri="{FF2B5EF4-FFF2-40B4-BE49-F238E27FC236}">
                <a16:creationId xmlns:a16="http://schemas.microsoft.com/office/drawing/2014/main" id="{013A6EC2-3032-B046-AD0B-4339A1AF5F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031" r="4179" b="1868"/>
          <a:stretch/>
        </p:blipFill>
        <p:spPr>
          <a:xfrm>
            <a:off x="9115315" y="958965"/>
            <a:ext cx="1303475" cy="1408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381F18AC-B302-474B-8619-EFF7621C401B}"/>
                  </a:ext>
                </a:extLst>
              </p:cNvPr>
              <p:cNvSpPr/>
              <p:nvPr/>
            </p:nvSpPr>
            <p:spPr>
              <a:xfrm>
                <a:off x="4874002" y="1319437"/>
                <a:ext cx="4951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381F18AC-B302-474B-8619-EFF7621C4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002" y="1319437"/>
                <a:ext cx="49513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54">
            <a:extLst>
              <a:ext uri="{FF2B5EF4-FFF2-40B4-BE49-F238E27FC236}">
                <a16:creationId xmlns:a16="http://schemas.microsoft.com/office/drawing/2014/main" id="{7268CDB6-E8C1-9E42-B95B-FCEBC706ABDE}"/>
              </a:ext>
            </a:extLst>
          </p:cNvPr>
          <p:cNvSpPr/>
          <p:nvPr/>
        </p:nvSpPr>
        <p:spPr>
          <a:xfrm>
            <a:off x="7585757" y="1365003"/>
            <a:ext cx="131041" cy="1361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4">
            <a:extLst>
              <a:ext uri="{FF2B5EF4-FFF2-40B4-BE49-F238E27FC236}">
                <a16:creationId xmlns:a16="http://schemas.microsoft.com/office/drawing/2014/main" id="{700F3354-A4DA-F042-B1D5-722292358AB9}"/>
              </a:ext>
            </a:extLst>
          </p:cNvPr>
          <p:cNvSpPr/>
          <p:nvPr/>
        </p:nvSpPr>
        <p:spPr>
          <a:xfrm>
            <a:off x="7716209" y="1364811"/>
            <a:ext cx="131041" cy="1361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4">
            <a:extLst>
              <a:ext uri="{FF2B5EF4-FFF2-40B4-BE49-F238E27FC236}">
                <a16:creationId xmlns:a16="http://schemas.microsoft.com/office/drawing/2014/main" id="{3B4361EB-155C-4E48-9764-FC7C70F08CC0}"/>
              </a:ext>
            </a:extLst>
          </p:cNvPr>
          <p:cNvSpPr/>
          <p:nvPr/>
        </p:nvSpPr>
        <p:spPr>
          <a:xfrm>
            <a:off x="7585167" y="1499899"/>
            <a:ext cx="131041" cy="1361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4">
            <a:extLst>
              <a:ext uri="{FF2B5EF4-FFF2-40B4-BE49-F238E27FC236}">
                <a16:creationId xmlns:a16="http://schemas.microsoft.com/office/drawing/2014/main" id="{4B1DAA45-C559-1A49-B2A4-7BF8E2BB432E}"/>
              </a:ext>
            </a:extLst>
          </p:cNvPr>
          <p:cNvSpPr/>
          <p:nvPr/>
        </p:nvSpPr>
        <p:spPr>
          <a:xfrm>
            <a:off x="7452353" y="1500994"/>
            <a:ext cx="131041" cy="136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4">
            <a:extLst>
              <a:ext uri="{FF2B5EF4-FFF2-40B4-BE49-F238E27FC236}">
                <a16:creationId xmlns:a16="http://schemas.microsoft.com/office/drawing/2014/main" id="{D14A46C5-F7EC-2947-A931-307AC9D82100}"/>
              </a:ext>
            </a:extLst>
          </p:cNvPr>
          <p:cNvSpPr/>
          <p:nvPr/>
        </p:nvSpPr>
        <p:spPr>
          <a:xfrm>
            <a:off x="7712690" y="1502255"/>
            <a:ext cx="131041" cy="136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Straight Connector 39">
            <a:extLst>
              <a:ext uri="{FF2B5EF4-FFF2-40B4-BE49-F238E27FC236}">
                <a16:creationId xmlns:a16="http://schemas.microsoft.com/office/drawing/2014/main" id="{9CF98307-9A82-6D4C-9BFF-4AC561E92581}"/>
              </a:ext>
            </a:extLst>
          </p:cNvPr>
          <p:cNvCxnSpPr/>
          <p:nvPr/>
        </p:nvCxnSpPr>
        <p:spPr>
          <a:xfrm>
            <a:off x="5428925" y="1593868"/>
            <a:ext cx="0" cy="279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990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15A321-6A4D-654A-8B42-021A6AF59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PADME components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9476D7-C126-3A4E-844F-680D81F4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45E7-5FFF-194A-A2B2-88FFA467A51C}" type="slidenum">
              <a:rPr lang="it-IT" smtClean="0"/>
              <a:t>9</a:t>
            </a:fld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C2635A5-AF22-C14C-A173-81C5268133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44191" y="3689226"/>
            <a:ext cx="3948018" cy="2382595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BB067A5-31CB-604A-963C-6DD90F97052B}"/>
              </a:ext>
            </a:extLst>
          </p:cNvPr>
          <p:cNvCxnSpPr>
            <a:cxnSpLocks/>
          </p:cNvCxnSpPr>
          <p:nvPr/>
        </p:nvCxnSpPr>
        <p:spPr>
          <a:xfrm flipH="1" flipV="1">
            <a:off x="5157856" y="3500423"/>
            <a:ext cx="67730" cy="34244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BE460169-FB41-4540-AD85-B0D0E2DB38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333" y="1357450"/>
            <a:ext cx="1723532" cy="1965995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662A833-DF97-D746-BFEF-CC07F44EA1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354" y="4688331"/>
            <a:ext cx="2709646" cy="1424982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85C2993D-B600-E048-B84E-B6C75CA9FFEE}"/>
              </a:ext>
            </a:extLst>
          </p:cNvPr>
          <p:cNvCxnSpPr>
            <a:cxnSpLocks/>
          </p:cNvCxnSpPr>
          <p:nvPr/>
        </p:nvCxnSpPr>
        <p:spPr>
          <a:xfrm>
            <a:off x="7724244" y="4447800"/>
            <a:ext cx="1519907" cy="43272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9116F219-26BA-D942-B735-4313764ED1DC}"/>
              </a:ext>
            </a:extLst>
          </p:cNvPr>
          <p:cNvCxnSpPr>
            <a:cxnSpLocks/>
          </p:cNvCxnSpPr>
          <p:nvPr/>
        </p:nvCxnSpPr>
        <p:spPr>
          <a:xfrm flipV="1">
            <a:off x="7553612" y="3712423"/>
            <a:ext cx="1485607" cy="46886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magine 42">
            <a:extLst>
              <a:ext uri="{FF2B5EF4-FFF2-40B4-BE49-F238E27FC236}">
                <a16:creationId xmlns:a16="http://schemas.microsoft.com/office/drawing/2014/main" id="{9DA2D567-ED2B-A043-984F-1E54BF1739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23806" y="1987788"/>
            <a:ext cx="1980138" cy="1724635"/>
          </a:xfrm>
          <a:prstGeom prst="rect">
            <a:avLst/>
          </a:prstGeom>
        </p:spPr>
      </p:pic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34FB53F6-A45D-7D4B-8767-B416E63315FD}"/>
              </a:ext>
            </a:extLst>
          </p:cNvPr>
          <p:cNvCxnSpPr>
            <a:cxnSpLocks/>
          </p:cNvCxnSpPr>
          <p:nvPr/>
        </p:nvCxnSpPr>
        <p:spPr>
          <a:xfrm flipV="1">
            <a:off x="7003479" y="3750523"/>
            <a:ext cx="28274" cy="23294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magine 45">
            <a:extLst>
              <a:ext uri="{FF2B5EF4-FFF2-40B4-BE49-F238E27FC236}">
                <a16:creationId xmlns:a16="http://schemas.microsoft.com/office/drawing/2014/main" id="{D1787164-DA5B-9A49-B05B-653D8BA6DD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" y="4956723"/>
            <a:ext cx="3210535" cy="1674349"/>
          </a:xfrm>
          <a:prstGeom prst="rect">
            <a:avLst/>
          </a:prstGeom>
        </p:spPr>
      </p:pic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9AFC9C26-AB71-EE4C-BE58-1710F4583D40}"/>
              </a:ext>
            </a:extLst>
          </p:cNvPr>
          <p:cNvCxnSpPr>
            <a:cxnSpLocks/>
          </p:cNvCxnSpPr>
          <p:nvPr/>
        </p:nvCxnSpPr>
        <p:spPr>
          <a:xfrm flipH="1">
            <a:off x="3677163" y="5016500"/>
            <a:ext cx="2025137" cy="10045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magine 50">
            <a:extLst>
              <a:ext uri="{FF2B5EF4-FFF2-40B4-BE49-F238E27FC236}">
                <a16:creationId xmlns:a16="http://schemas.microsoft.com/office/drawing/2014/main" id="{1A92F457-F31D-C648-9650-DBDBDA09EB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48483" y="2990039"/>
            <a:ext cx="1203343" cy="1354444"/>
          </a:xfrm>
          <a:prstGeom prst="rect">
            <a:avLst/>
          </a:prstGeom>
        </p:spPr>
      </p:pic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F719CDD6-1A9C-5142-81D6-58A6352C8825}"/>
              </a:ext>
            </a:extLst>
          </p:cNvPr>
          <p:cNvCxnSpPr>
            <a:cxnSpLocks/>
          </p:cNvCxnSpPr>
          <p:nvPr/>
        </p:nvCxnSpPr>
        <p:spPr>
          <a:xfrm flipH="1" flipV="1">
            <a:off x="2660890" y="3816848"/>
            <a:ext cx="1582916" cy="75952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C9AFD67-3517-DA4F-ACFA-1BFE00FC3D1D}"/>
              </a:ext>
            </a:extLst>
          </p:cNvPr>
          <p:cNvSpPr txBox="1"/>
          <p:nvPr/>
        </p:nvSpPr>
        <p:spPr>
          <a:xfrm>
            <a:off x="1051497" y="2497022"/>
            <a:ext cx="164019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Active target </a:t>
            </a:r>
          </a:p>
          <a:p>
            <a:r>
              <a:rPr lang="en-GB" sz="11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diamond with graphitic strips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431EDF3D-0313-254B-BE42-3562681C5A65}"/>
              </a:ext>
            </a:extLst>
          </p:cNvPr>
          <p:cNvSpPr txBox="1"/>
          <p:nvPr/>
        </p:nvSpPr>
        <p:spPr>
          <a:xfrm>
            <a:off x="652268" y="4576373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In-vacuum veto scintillators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E1D3F736-07CA-FF4C-85F5-87030DD418F4}"/>
              </a:ext>
            </a:extLst>
          </p:cNvPr>
          <p:cNvSpPr txBox="1"/>
          <p:nvPr/>
        </p:nvSpPr>
        <p:spPr>
          <a:xfrm>
            <a:off x="4456396" y="982859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Dipole magnet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DE3CAAF-E826-F34B-91B9-34E9C4CED91D}"/>
              </a:ext>
            </a:extLst>
          </p:cNvPr>
          <p:cNvSpPr txBox="1"/>
          <p:nvPr/>
        </p:nvSpPr>
        <p:spPr>
          <a:xfrm>
            <a:off x="6759142" y="1354687"/>
            <a:ext cx="2180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C-</a:t>
            </a:r>
            <a:r>
              <a:rPr lang="en-GB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fiber</a:t>
            </a:r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window </a:t>
            </a:r>
          </a:p>
          <a:p>
            <a:r>
              <a:rPr lang="en-GB" sz="14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front of the main calorimeter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CE6FB86F-BD01-9B49-A950-EEA4B001B02B}"/>
              </a:ext>
            </a:extLst>
          </p:cNvPr>
          <p:cNvSpPr txBox="1"/>
          <p:nvPr/>
        </p:nvSpPr>
        <p:spPr>
          <a:xfrm>
            <a:off x="9219552" y="606396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Main calorimeter (BGO crystals)</a:t>
            </a:r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AE366A7B-8948-DB44-BFCD-5B7AE4FB6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976" y="5794527"/>
            <a:ext cx="2306195" cy="1022529"/>
          </a:xfrm>
          <a:prstGeom prst="rect">
            <a:avLst/>
          </a:prstGeom>
        </p:spPr>
      </p:pic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B7167C7C-29FD-4641-A331-CA3836B66113}"/>
              </a:ext>
            </a:extLst>
          </p:cNvPr>
          <p:cNvSpPr txBox="1"/>
          <p:nvPr/>
        </p:nvSpPr>
        <p:spPr>
          <a:xfrm>
            <a:off x="7897286" y="5419932"/>
            <a:ext cx="90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TimePIX</a:t>
            </a:r>
            <a:endParaRPr lang="it-IT" baseline="-25000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8D236F89-FA0A-DB4C-8CE2-36D380A7C055}"/>
              </a:ext>
            </a:extLst>
          </p:cNvPr>
          <p:cNvCxnSpPr>
            <a:cxnSpLocks/>
          </p:cNvCxnSpPr>
          <p:nvPr/>
        </p:nvCxnSpPr>
        <p:spPr>
          <a:xfrm>
            <a:off x="7115208" y="5096121"/>
            <a:ext cx="617114" cy="66814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>
            <a:extLst>
              <a:ext uri="{FF2B5EF4-FFF2-40B4-BE49-F238E27FC236}">
                <a16:creationId xmlns:a16="http://schemas.microsoft.com/office/drawing/2014/main" id="{497A2819-B20A-0347-9D8D-42EF82DD86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806" y="1045115"/>
            <a:ext cx="2773383" cy="3012528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447FB49-40F4-2F42-9918-40ECE8A43E2C}"/>
              </a:ext>
            </a:extLst>
          </p:cNvPr>
          <p:cNvSpPr txBox="1"/>
          <p:nvPr/>
        </p:nvSpPr>
        <p:spPr>
          <a:xfrm>
            <a:off x="9416287" y="4318999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Fast calorimeter (PbF</a:t>
            </a:r>
            <a:r>
              <a:rPr lang="en-GB" baseline="-2500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crystals)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67C3F4EE-CFE9-C949-8CB1-9DFD6440790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1" y="886767"/>
            <a:ext cx="1295308" cy="1334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834B2EB-A760-1F47-AE57-DC5ECEDC57C9}"/>
                  </a:ext>
                </a:extLst>
              </p:cNvPr>
              <p:cNvSpPr txBox="1"/>
              <p:nvPr/>
            </p:nvSpPr>
            <p:spPr>
              <a:xfrm>
                <a:off x="1244065" y="872068"/>
                <a:ext cx="316793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All detectors sampled by waveform digitizers at 1 or 2.5 GS/s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trigger at 50 Hz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On-line zero suppression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L0-L1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GB" sz="160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data recording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834B2EB-A760-1F47-AE57-DC5ECEDC5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065" y="872068"/>
                <a:ext cx="3167936" cy="1323439"/>
              </a:xfrm>
              <a:prstGeom prst="rect">
                <a:avLst/>
              </a:prstGeom>
              <a:blipFill>
                <a:blip r:embed="rId12"/>
                <a:stretch>
                  <a:fillRect l="-400" t="-952" b="-4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o 5">
            <a:extLst>
              <a:ext uri="{FF2B5EF4-FFF2-40B4-BE49-F238E27FC236}">
                <a16:creationId xmlns:a16="http://schemas.microsoft.com/office/drawing/2014/main" id="{09E150E0-8415-094A-841B-8E72C36BE1CE}"/>
              </a:ext>
            </a:extLst>
          </p:cNvPr>
          <p:cNvGrpSpPr/>
          <p:nvPr/>
        </p:nvGrpSpPr>
        <p:grpSpPr>
          <a:xfrm rot="16200000">
            <a:off x="2412002" y="1583119"/>
            <a:ext cx="2879035" cy="565925"/>
            <a:chOff x="3476862" y="3015255"/>
            <a:chExt cx="2879035" cy="565925"/>
          </a:xfrm>
        </p:grpSpPr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2B8DF3BA-9E09-3940-A681-3987F15713E5}"/>
                </a:ext>
              </a:extLst>
            </p:cNvPr>
            <p:cNvSpPr txBox="1"/>
            <p:nvPr/>
          </p:nvSpPr>
          <p:spPr>
            <a:xfrm>
              <a:off x="4023622" y="3273403"/>
              <a:ext cx="2332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rgbClr val="3B75D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TE/MSC-MNC</a:t>
              </a:r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2434B7F-4C17-7344-812B-31566BD7A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6862" y="3015255"/>
              <a:ext cx="574214" cy="560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720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5874</TotalTime>
  <Words>2747</Words>
  <Application>Microsoft Macintosh PowerPoint</Application>
  <PresentationFormat>Widescreen</PresentationFormat>
  <Paragraphs>485</Paragraphs>
  <Slides>31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Arial</vt:lpstr>
      <vt:lpstr>Arial Black</vt:lpstr>
      <vt:lpstr>Arial Narrow</vt:lpstr>
      <vt:lpstr>Calibri</vt:lpstr>
      <vt:lpstr>Cambria Math</vt:lpstr>
      <vt:lpstr>Futura</vt:lpstr>
      <vt:lpstr>Garamond</vt:lpstr>
      <vt:lpstr>Geneva</vt:lpstr>
      <vt:lpstr>Impact</vt:lpstr>
      <vt:lpstr>SignPainter HouseScript</vt:lpstr>
      <vt:lpstr>Symbol</vt:lpstr>
      <vt:lpstr>Wingdings</vt:lpstr>
      <vt:lpstr>Tema di Office</vt:lpstr>
      <vt:lpstr>Positrons from DAΦNE  for dark sector experiments </vt:lpstr>
      <vt:lpstr>Outline</vt:lpstr>
      <vt:lpstr>PADME physics</vt:lpstr>
      <vt:lpstr>Why searching for a dark sector – 1</vt:lpstr>
      <vt:lpstr>Why searching for a dark sector – 2</vt:lpstr>
      <vt:lpstr>Why searching for a dark sector – 3</vt:lpstr>
      <vt:lpstr>Dark photon production and decay</vt:lpstr>
      <vt:lpstr>PADME experiment: missing mass technique</vt:lpstr>
      <vt:lpstr>PADME components</vt:lpstr>
      <vt:lpstr>PADME sensitivity (dark photon invisible decays)</vt:lpstr>
      <vt:lpstr>More physics with PADME@BTF </vt:lpstr>
      <vt:lpstr>Resonant production at PADME</vt:lpstr>
      <vt:lpstr>PADME@POSEYDON</vt:lpstr>
      <vt:lpstr>DAΦNE collider in a nutshell</vt:lpstr>
      <vt:lpstr>DAΦNE positron resonant extraction</vt:lpstr>
      <vt:lpstr>Possible septum location</vt:lpstr>
      <vt:lpstr>CTF3 magnets</vt:lpstr>
      <vt:lpstr>Operation cost</vt:lpstr>
      <vt:lpstr>PADME@Poseydon sensitivity</vt:lpstr>
      <vt:lpstr>PADME@DUSE</vt:lpstr>
      <vt:lpstr>Why crystals?</vt:lpstr>
      <vt:lpstr>Why crystals?</vt:lpstr>
      <vt:lpstr>Touschek losses</vt:lpstr>
      <vt:lpstr>A few numbers</vt:lpstr>
      <vt:lpstr>A few numbers </vt:lpstr>
      <vt:lpstr>Conclusions</vt:lpstr>
      <vt:lpstr>Presentazione standard di PowerPoint</vt:lpstr>
      <vt:lpstr>Dark photon production and decays</vt:lpstr>
      <vt:lpstr>What kind of experiment?</vt:lpstr>
      <vt:lpstr>Beryllium-8 anomaly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Positrons from DAΦNE  for dark sector experiments </dc:title>
  <dc:creator>paolo valente</dc:creator>
  <cp:lastModifiedBy>paolo valente</cp:lastModifiedBy>
  <cp:revision>24</cp:revision>
  <dcterms:created xsi:type="dcterms:W3CDTF">2018-11-28T18:04:39Z</dcterms:created>
  <dcterms:modified xsi:type="dcterms:W3CDTF">2018-12-14T13:25:30Z</dcterms:modified>
</cp:coreProperties>
</file>