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19" r:id="rId2"/>
    <p:sldId id="258" r:id="rId3"/>
    <p:sldId id="331" r:id="rId4"/>
    <p:sldId id="302" r:id="rId5"/>
    <p:sldId id="332" r:id="rId6"/>
    <p:sldId id="303" r:id="rId7"/>
    <p:sldId id="316" r:id="rId8"/>
    <p:sldId id="341" r:id="rId9"/>
    <p:sldId id="347" r:id="rId10"/>
    <p:sldId id="335" r:id="rId11"/>
    <p:sldId id="346" r:id="rId12"/>
    <p:sldId id="345" r:id="rId13"/>
    <p:sldId id="337" r:id="rId14"/>
    <p:sldId id="338" r:id="rId15"/>
    <p:sldId id="320" r:id="rId16"/>
    <p:sldId id="321" r:id="rId17"/>
    <p:sldId id="348" r:id="rId18"/>
    <p:sldId id="349" r:id="rId19"/>
    <p:sldId id="280" r:id="rId20"/>
    <p:sldId id="350" r:id="rId21"/>
    <p:sldId id="351" r:id="rId22"/>
    <p:sldId id="352" r:id="rId23"/>
    <p:sldId id="354" r:id="rId24"/>
    <p:sldId id="355" r:id="rId25"/>
    <p:sldId id="353" r:id="rId26"/>
    <p:sldId id="291" r:id="rId27"/>
    <p:sldId id="342" r:id="rId28"/>
    <p:sldId id="294" r:id="rId29"/>
    <p:sldId id="295" r:id="rId30"/>
    <p:sldId id="262" r:id="rId31"/>
    <p:sldId id="272" r:id="rId32"/>
    <p:sldId id="271" r:id="rId33"/>
    <p:sldId id="273" r:id="rId34"/>
    <p:sldId id="324" r:id="rId35"/>
    <p:sldId id="328" r:id="rId36"/>
    <p:sldId id="325" r:id="rId37"/>
    <p:sldId id="343" r:id="rId38"/>
    <p:sldId id="326" r:id="rId39"/>
    <p:sldId id="327" r:id="rId40"/>
    <p:sldId id="323" r:id="rId41"/>
    <p:sldId id="274" r:id="rId42"/>
    <p:sldId id="276" r:id="rId43"/>
    <p:sldId id="344" r:id="rId44"/>
    <p:sldId id="278" r:id="rId45"/>
    <p:sldId id="330" r:id="rId46"/>
    <p:sldId id="329" r:id="rId47"/>
    <p:sldId id="339" r:id="rId48"/>
    <p:sldId id="340" r:id="rId4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2932491-F677-0549-81EF-6CF73EDC69EE}">
          <p14:sldIdLst>
            <p14:sldId id="319"/>
            <p14:sldId id="258"/>
            <p14:sldId id="331"/>
            <p14:sldId id="302"/>
            <p14:sldId id="332"/>
            <p14:sldId id="303"/>
            <p14:sldId id="316"/>
            <p14:sldId id="341"/>
            <p14:sldId id="347"/>
            <p14:sldId id="335"/>
            <p14:sldId id="346"/>
            <p14:sldId id="345"/>
            <p14:sldId id="337"/>
            <p14:sldId id="338"/>
            <p14:sldId id="320"/>
            <p14:sldId id="321"/>
            <p14:sldId id="348"/>
            <p14:sldId id="349"/>
            <p14:sldId id="280"/>
            <p14:sldId id="350"/>
            <p14:sldId id="351"/>
            <p14:sldId id="352"/>
            <p14:sldId id="354"/>
            <p14:sldId id="355"/>
            <p14:sldId id="353"/>
            <p14:sldId id="291"/>
            <p14:sldId id="342"/>
            <p14:sldId id="294"/>
            <p14:sldId id="295"/>
            <p14:sldId id="262"/>
            <p14:sldId id="272"/>
            <p14:sldId id="271"/>
            <p14:sldId id="273"/>
            <p14:sldId id="324"/>
            <p14:sldId id="328"/>
            <p14:sldId id="325"/>
            <p14:sldId id="343"/>
            <p14:sldId id="326"/>
            <p14:sldId id="327"/>
            <p14:sldId id="323"/>
            <p14:sldId id="274"/>
            <p14:sldId id="276"/>
            <p14:sldId id="344"/>
            <p14:sldId id="278"/>
            <p14:sldId id="330"/>
            <p14:sldId id="329"/>
            <p14:sldId id="339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CE"/>
    <a:srgbClr val="009193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29"/>
    <p:restoredTop sz="88349"/>
  </p:normalViewPr>
  <p:slideViewPr>
    <p:cSldViewPr snapToGrid="0" snapToObjects="1">
      <p:cViewPr>
        <p:scale>
          <a:sx n="77" d="100"/>
          <a:sy n="77" d="100"/>
        </p:scale>
        <p:origin x="840" y="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1658C-AB03-7A45-AA13-220FE1447FFE}" type="datetime1">
              <a:rPr lang="en-US" smtClean="0"/>
              <a:t>6/4/18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2C82F-1C4F-2C41-B21D-80BD6455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4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9C7BC-F812-1144-8F40-DC7466CF4D7A}" type="datetime1">
              <a:rPr lang="en-US" smtClean="0"/>
              <a:t>6/4/18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C017-25BA-E046-9A39-29A357B14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53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BRAVA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C017-25BA-E046-9A39-29A357B140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4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BRAVA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C017-25BA-E046-9A39-29A357B140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3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BRAVA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AC017-25BA-E046-9A39-29A357B140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6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EA27F-7B92-8449-9D99-0F4B298859A3}" type="datetime1">
              <a:rPr lang="it-IT" smtClean="0"/>
              <a:t>04/06/18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8033-A042-E842-B215-1A8E44B68197}" type="datetime1">
              <a:rPr lang="it-IT" smtClean="0"/>
              <a:t>04/06/18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8235-2173-B840-A865-B592D04BD588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E4A8-CE1B-1949-9D49-45932CE20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0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28235-2173-B840-A865-B592D04BD588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E4A8-CE1B-1949-9D49-45932CE20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DF6D-FC0C-4B35-9770-7C6890DEDC58}" type="datetimeFigureOut">
              <a:rPr lang="en-GB" smtClean="0"/>
              <a:t>06/06/2018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888A-5EC4-4EF1-AB54-9D7AFB693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7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BC506-7A91-AC48-B994-02180465B6ED}" type="datetime1">
              <a:rPr lang="it-IT" smtClean="0"/>
              <a:t>04/06/18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48AFC-8CF7-234F-8CFC-E9DF8B39C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794" y="2001540"/>
            <a:ext cx="90852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 General consideration</a:t>
            </a:r>
            <a:br>
              <a:rPr lang="en-US" sz="3200" b="1" dirty="0">
                <a:latin typeface="Times New Roman"/>
                <a:cs typeface="Times New Roman"/>
              </a:rPr>
            </a:br>
            <a:endParaRPr lang="en-US" sz="3200" b="1" dirty="0">
              <a:latin typeface="Times New Roman"/>
              <a:cs typeface="Times New Roman"/>
            </a:endParaRP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The “football match” </a:t>
            </a:r>
            <a:br>
              <a:rPr lang="en-US" sz="3200" b="1" dirty="0"/>
            </a:br>
            <a:endParaRPr lang="en-US" sz="3200" b="1" dirty="0"/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latin typeface="Times New Roman"/>
                <a:cs typeface="Times New Roman"/>
              </a:rPr>
              <a:t>Special thanks</a:t>
            </a:r>
          </a:p>
          <a:p>
            <a:endParaRPr lang="en-US" sz="32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 dirty="0">
                <a:solidFill>
                  <a:srgbClr val="FF0000"/>
                </a:solidFill>
              </a:rPr>
              <a:t>rd </a:t>
            </a:r>
            <a:r>
              <a:rPr lang="en-US" sz="2000" b="1" dirty="0">
                <a:solidFill>
                  <a:srgbClr val="FF0000"/>
                </a:solidFill>
              </a:rPr>
              <a:t>to 7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											</a:t>
            </a:r>
            <a:r>
              <a:rPr lang="en-US" sz="2000" b="1" dirty="0">
                <a:solidFill>
                  <a:srgbClr val="FF0000"/>
                </a:solidFill>
              </a:rPr>
              <a:t>R. </a:t>
            </a:r>
            <a:r>
              <a:rPr lang="en-US" sz="2000" b="1" dirty="0" err="1">
                <a:solidFill>
                  <a:srgbClr val="FF0000"/>
                </a:solidFill>
              </a:rPr>
              <a:t>CImino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CE0482B-CBD8-434F-A82B-59475C2B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5D3AD9-5B90-DB4B-A808-85EA38C167A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110087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Ecloud’18</a:t>
            </a:r>
          </a:p>
        </p:txBody>
      </p:sp>
    </p:spTree>
    <p:extLst>
      <p:ext uri="{BB962C8B-B14F-4D97-AF65-F5344CB8AC3E}">
        <p14:creationId xmlns:p14="http://schemas.microsoft.com/office/powerpoint/2010/main" val="63009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537811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 with all the top quality “tools”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4C4A3-B77E-7344-A775-CCACAF023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584" y="2052292"/>
            <a:ext cx="4608715" cy="43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50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537811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 with all the top quality “tools”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 the contrary, the experimental tools available for the game were “not state of the art”.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60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4102769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Also, the experimental tools available were not “state of the art”.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FF49A-7B7A-0E4F-A3C2-EDEB8636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753" y="2684390"/>
            <a:ext cx="3449910" cy="17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7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4102769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Also, the experimental tools available were not “state of the art”.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86DD3-0F69-DF43-BB55-A34E3061A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9" y="2667765"/>
            <a:ext cx="2698140" cy="1892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FF49A-7B7A-0E4F-A3C2-EDEB8636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753" y="2684390"/>
            <a:ext cx="3449910" cy="17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9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4102769"/>
          </a:xfrm>
        </p:spPr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Also, the experimental tools available were not “state of the art”.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5E85-A34D-2647-843D-960F8BE5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264" y="3003217"/>
            <a:ext cx="2748213" cy="143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86DD3-0F69-DF43-BB55-A34E3061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49" y="2667765"/>
            <a:ext cx="2698140" cy="1892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FF49A-7B7A-0E4F-A3C2-EDEB86369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753" y="2684390"/>
            <a:ext cx="3449910" cy="177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4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Experimental strategy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83DE6-ACF8-6B4A-A5ED-9DA92F94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342259"/>
            <a:ext cx="6057900" cy="530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D4400-6F83-2E4A-AF44-502063FCA5DC}"/>
              </a:ext>
            </a:extLst>
          </p:cNvPr>
          <p:cNvSpPr/>
          <p:nvPr/>
        </p:nvSpPr>
        <p:spPr>
          <a:xfrm>
            <a:off x="4876215" y="6281527"/>
            <a:ext cx="3679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Stephen </a:t>
            </a:r>
            <a:r>
              <a:rPr lang="en-US" dirty="0" err="1"/>
              <a:t>Poprocki</a:t>
            </a:r>
            <a:r>
              <a:rPr lang="en-US" dirty="0"/>
              <a:t> (Cornell University)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21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Experimental strategy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83DE6-ACF8-6B4A-A5ED-9DA92F94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59"/>
            <a:ext cx="6057900" cy="530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D4400-6F83-2E4A-AF44-502063FCA5DC}"/>
              </a:ext>
            </a:extLst>
          </p:cNvPr>
          <p:cNvSpPr/>
          <p:nvPr/>
        </p:nvSpPr>
        <p:spPr>
          <a:xfrm>
            <a:off x="4876215" y="6281527"/>
            <a:ext cx="3679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Stephen </a:t>
            </a:r>
            <a:r>
              <a:rPr lang="en-US" dirty="0" err="1"/>
              <a:t>Poprocki</a:t>
            </a:r>
            <a:r>
              <a:rPr lang="en-US" dirty="0"/>
              <a:t> (Cornell University)</a:t>
            </a:r>
            <a:endParaRPr lang="en-GB" dirty="0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B8152F80-F4A4-5443-A619-8D1D31400C6E}"/>
              </a:ext>
            </a:extLst>
          </p:cNvPr>
          <p:cNvSpPr/>
          <p:nvPr/>
        </p:nvSpPr>
        <p:spPr>
          <a:xfrm>
            <a:off x="0" y="1154313"/>
            <a:ext cx="4650828" cy="9144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C290C-EFE7-D943-90BB-4A4F6DADE3D9}"/>
              </a:ext>
            </a:extLst>
          </p:cNvPr>
          <p:cNvSpPr txBox="1"/>
          <p:nvPr/>
        </p:nvSpPr>
        <p:spPr>
          <a:xfrm>
            <a:off x="5770179" y="2522483"/>
            <a:ext cx="2569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In reality: we were discussing tactics!!!</a:t>
            </a:r>
          </a:p>
        </p:txBody>
      </p:sp>
    </p:spTree>
    <p:extLst>
      <p:ext uri="{BB962C8B-B14F-4D97-AF65-F5344CB8AC3E}">
        <p14:creationId xmlns:p14="http://schemas.microsoft.com/office/powerpoint/2010/main" val="3878247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Experimental strategy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83DE6-ACF8-6B4A-A5ED-9DA92F94D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59"/>
            <a:ext cx="6057900" cy="5308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ED4400-6F83-2E4A-AF44-502063FCA5DC}"/>
              </a:ext>
            </a:extLst>
          </p:cNvPr>
          <p:cNvSpPr/>
          <p:nvPr/>
        </p:nvSpPr>
        <p:spPr>
          <a:xfrm>
            <a:off x="4876215" y="6281527"/>
            <a:ext cx="3679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Stephen </a:t>
            </a:r>
            <a:r>
              <a:rPr lang="en-US" dirty="0" err="1"/>
              <a:t>Poprocki</a:t>
            </a:r>
            <a:r>
              <a:rPr lang="en-US" dirty="0"/>
              <a:t> (Cornell University)</a:t>
            </a:r>
            <a:endParaRPr lang="en-GB" dirty="0"/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B8152F80-F4A4-5443-A619-8D1D31400C6E}"/>
              </a:ext>
            </a:extLst>
          </p:cNvPr>
          <p:cNvSpPr/>
          <p:nvPr/>
        </p:nvSpPr>
        <p:spPr>
          <a:xfrm>
            <a:off x="0" y="1154313"/>
            <a:ext cx="4650828" cy="9144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C290C-EFE7-D943-90BB-4A4F6DADE3D9}"/>
              </a:ext>
            </a:extLst>
          </p:cNvPr>
          <p:cNvSpPr txBox="1"/>
          <p:nvPr/>
        </p:nvSpPr>
        <p:spPr>
          <a:xfrm>
            <a:off x="5415588" y="1342259"/>
            <a:ext cx="38881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GB" sz="2400" dirty="0"/>
              <a:t>Let them play while we cumulate at midfield</a:t>
            </a:r>
          </a:p>
          <a:p>
            <a:pPr marL="742950" indent="-742950">
              <a:buAutoNum type="arabicParenR"/>
            </a:pPr>
            <a:endParaRPr lang="en-GB" sz="2400" dirty="0"/>
          </a:p>
          <a:p>
            <a:pPr marL="742950" indent="-742950">
              <a:buAutoNum type="arabicParenR"/>
            </a:pPr>
            <a:r>
              <a:rPr lang="en-GB" sz="2400" dirty="0"/>
              <a:t>Let them Score!!!</a:t>
            </a:r>
          </a:p>
          <a:p>
            <a:pPr marL="742950" indent="-742950">
              <a:buAutoNum type="arabicParenR"/>
            </a:pPr>
            <a:endParaRPr lang="en-GB" sz="2400" dirty="0"/>
          </a:p>
          <a:p>
            <a:pPr marL="742950" indent="-742950">
              <a:buAutoNum type="arabicParenR"/>
            </a:pPr>
            <a:r>
              <a:rPr lang="en-GB" sz="2400" dirty="0"/>
              <a:t>.... and score !!!!!</a:t>
            </a:r>
          </a:p>
          <a:p>
            <a:pPr marL="742950" indent="-742950">
              <a:buAutoNum type="arabicParenR"/>
            </a:pPr>
            <a:endParaRPr lang="en-GB" sz="2400" dirty="0"/>
          </a:p>
          <a:p>
            <a:pPr marL="742950" indent="-742950">
              <a:buFontTx/>
              <a:buAutoNum type="arabicParenR"/>
            </a:pPr>
            <a:r>
              <a:rPr lang="en-GB" sz="2400" dirty="0"/>
              <a:t>.... and score...!!!!</a:t>
            </a:r>
          </a:p>
          <a:p>
            <a:pPr marL="742950" indent="-742950">
              <a:buFontTx/>
              <a:buAutoNum type="arabicParenR"/>
            </a:pPr>
            <a:endParaRPr lang="en-GB" sz="2400" dirty="0"/>
          </a:p>
          <a:p>
            <a:pPr marL="742950" indent="-742950">
              <a:buFontTx/>
              <a:buAutoNum type="arabicParenR"/>
            </a:pPr>
            <a:r>
              <a:rPr lang="en-GB" sz="2400" dirty="0"/>
              <a:t>.... and score...!!!!</a:t>
            </a:r>
          </a:p>
          <a:p>
            <a:pPr marL="742950" indent="-742950">
              <a:buFontTx/>
              <a:buAutoNum type="arabicParenR"/>
            </a:pPr>
            <a:endParaRPr lang="en-GB" sz="2400" dirty="0"/>
          </a:p>
          <a:p>
            <a:pPr marL="742950" indent="-742950">
              <a:buFontTx/>
              <a:buAutoNum type="arabicParenR"/>
            </a:pPr>
            <a:r>
              <a:rPr lang="en-GB" sz="2400" dirty="0"/>
              <a:t>Than .. Propose the </a:t>
            </a:r>
            <a:r>
              <a:rPr lang="en-GB" sz="2400" b="1" dirty="0"/>
              <a:t>golden goal </a:t>
            </a:r>
            <a:r>
              <a:rPr lang="en-GB" sz="2400" dirty="0"/>
              <a:t>to finish!!!</a:t>
            </a:r>
          </a:p>
          <a:p>
            <a:pPr marL="742950" indent="-742950">
              <a:buAutoNum type="arabicParenR"/>
            </a:pPr>
            <a:endParaRPr lang="en-GB" sz="2400" dirty="0"/>
          </a:p>
          <a:p>
            <a:pPr marL="742950" indent="-742950">
              <a:buAutoNum type="arabicParenR"/>
            </a:pPr>
            <a:endParaRPr lang="en-GB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F02D5A-A0D1-DF4E-B1C8-980B7E75ED8D}"/>
              </a:ext>
            </a:extLst>
          </p:cNvPr>
          <p:cNvCxnSpPr>
            <a:cxnSpLocks/>
          </p:cNvCxnSpPr>
          <p:nvPr/>
        </p:nvCxnSpPr>
        <p:spPr>
          <a:xfrm flipH="1">
            <a:off x="3640975" y="2192868"/>
            <a:ext cx="2021754" cy="14455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D406AF-334C-AD48-92FA-E05FE9F27696}"/>
              </a:ext>
            </a:extLst>
          </p:cNvPr>
          <p:cNvCxnSpPr>
            <a:cxnSpLocks/>
          </p:cNvCxnSpPr>
          <p:nvPr/>
        </p:nvCxnSpPr>
        <p:spPr>
          <a:xfrm flipH="1">
            <a:off x="2036945" y="3096276"/>
            <a:ext cx="3439601" cy="16350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75FE92-0A9F-754E-BB92-4EA6E79CD2BB}"/>
              </a:ext>
            </a:extLst>
          </p:cNvPr>
          <p:cNvCxnSpPr>
            <a:cxnSpLocks/>
          </p:cNvCxnSpPr>
          <p:nvPr/>
        </p:nvCxnSpPr>
        <p:spPr>
          <a:xfrm flipH="1">
            <a:off x="3384109" y="3762528"/>
            <a:ext cx="2092437" cy="11686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9CFBCB-1BF9-9343-A09A-DDA173F62F11}"/>
              </a:ext>
            </a:extLst>
          </p:cNvPr>
          <p:cNvCxnSpPr>
            <a:cxnSpLocks/>
          </p:cNvCxnSpPr>
          <p:nvPr/>
        </p:nvCxnSpPr>
        <p:spPr>
          <a:xfrm flipH="1">
            <a:off x="3519372" y="5917676"/>
            <a:ext cx="2295917" cy="1872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87C6AB-AC88-CA4D-9872-5FCCBB0AC798}"/>
              </a:ext>
            </a:extLst>
          </p:cNvPr>
          <p:cNvCxnSpPr>
            <a:cxnSpLocks/>
          </p:cNvCxnSpPr>
          <p:nvPr/>
        </p:nvCxnSpPr>
        <p:spPr>
          <a:xfrm flipH="1">
            <a:off x="4689873" y="4641382"/>
            <a:ext cx="939073" cy="4157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7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</a:rPr>
              <a:t>Once Golden goal was accepted: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D0C98-B9C5-4B44-BB4B-C9F1085E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501" y="1288728"/>
            <a:ext cx="10807327" cy="53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68946"/>
              </p:ext>
            </p:extLst>
          </p:nvPr>
        </p:nvGraphicFramePr>
        <p:xfrm>
          <a:off x="296906" y="1334476"/>
          <a:ext cx="8615667" cy="45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734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Exp.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486">
                <a:tc>
                  <a:txBody>
                    <a:bodyPr/>
                    <a:lstStyle/>
                    <a:p>
                      <a:r>
                        <a:rPr lang="en-US" sz="3600" dirty="0"/>
                        <a:t>(Heavily) injured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</a:t>
                      </a:r>
                      <a:r>
                        <a:rPr lang="en-US" sz="3600" baseline="0" dirty="0"/>
                        <a:t> +/- 2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0</a:t>
                      </a:r>
                      <a:r>
                        <a:rPr lang="en-US" sz="3600" baseline="0" dirty="0"/>
                        <a:t> +/- 1</a:t>
                      </a:r>
                      <a:endParaRPr lang="en-US" sz="3600" dirty="0"/>
                    </a:p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242">
                <a:tc>
                  <a:txBody>
                    <a:bodyPr/>
                    <a:lstStyle/>
                    <a:p>
                      <a:r>
                        <a:rPr lang="en-US" sz="3600" dirty="0"/>
                        <a:t>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 Many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86">
                <a:tc>
                  <a:txBody>
                    <a:bodyPr/>
                    <a:lstStyle/>
                    <a:p>
                      <a:r>
                        <a:rPr lang="en-US" sz="2800" dirty="0"/>
                        <a:t>Partial (and useless)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93AC93-D40E-7945-B735-E12BB4F63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721777"/>
              </p:ext>
            </p:extLst>
          </p:nvPr>
        </p:nvGraphicFramePr>
        <p:xfrm>
          <a:off x="264166" y="5546622"/>
          <a:ext cx="861566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754">
                  <a:extLst>
                    <a:ext uri="{9D8B030D-6E8A-4147-A177-3AD203B41FA5}">
                      <a16:colId xmlns:a16="http://schemas.microsoft.com/office/drawing/2014/main" val="15982654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371399018"/>
                    </a:ext>
                  </a:extLst>
                </a:gridCol>
                <a:gridCol w="2712426">
                  <a:extLst>
                    <a:ext uri="{9D8B030D-6E8A-4147-A177-3AD203B41FA5}">
                      <a16:colId xmlns:a16="http://schemas.microsoft.com/office/drawing/2014/main" val="3820205472"/>
                    </a:ext>
                  </a:extLst>
                </a:gridCol>
              </a:tblGrid>
              <a:tr h="1002640">
                <a:tc>
                  <a:txBody>
                    <a:bodyPr/>
                    <a:lstStyle/>
                    <a:p>
                      <a:r>
                        <a:rPr lang="en-US" sz="3600" dirty="0"/>
                        <a:t>FINAL 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 Golden GOAL!!!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139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93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563366"/>
            <a:ext cx="9429245" cy="1489916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64 participants.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b="1" dirty="0">
              <a:latin typeface="Times New Roman"/>
              <a:cs typeface="Times New Roman"/>
            </a:endParaRP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2489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0B382-73A1-174C-8C9B-DDDE4576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7685DB-904A-C743-BE38-52329DEC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474" y="1165626"/>
            <a:ext cx="9947354" cy="65901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2AA82A-A197-3F4A-A587-D68AF8B85A85}"/>
              </a:ext>
            </a:extLst>
          </p:cNvPr>
          <p:cNvSpPr/>
          <p:nvPr/>
        </p:nvSpPr>
        <p:spPr>
          <a:xfrm>
            <a:off x="0" y="1939294"/>
            <a:ext cx="43605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Collaborative spirit: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13537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8845B-9AF5-4F45-9663-F1863E9C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D0495A-5473-3E4E-A4A4-B22F7D20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350" y="1165626"/>
            <a:ext cx="10030482" cy="6645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A96CDB-E514-074B-BA12-812E2C3C8E3C}"/>
              </a:ext>
            </a:extLst>
          </p:cNvPr>
          <p:cNvSpPr/>
          <p:nvPr/>
        </p:nvSpPr>
        <p:spPr>
          <a:xfrm>
            <a:off x="1624320" y="5094357"/>
            <a:ext cx="5995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But some fair competition: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05051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D18C3-05EC-694A-8802-8C786CD7D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7" t="15729" r="25182" b="25814"/>
          <a:stretch/>
        </p:blipFill>
        <p:spPr>
          <a:xfrm>
            <a:off x="0" y="1165626"/>
            <a:ext cx="9144000" cy="6095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812C98-569A-4D49-9D0A-C7E88D4560D8}"/>
              </a:ext>
            </a:extLst>
          </p:cNvPr>
          <p:cNvSpPr/>
          <p:nvPr/>
        </p:nvSpPr>
        <p:spPr>
          <a:xfrm>
            <a:off x="2023331" y="6008757"/>
            <a:ext cx="3845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... Not so fair ....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146098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BDE6F-5DCA-6942-9EE8-B9C967F0D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9700"/>
            <a:ext cx="60960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2C39F-47A0-E24F-A286-6A9B4131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46" y="1084343"/>
            <a:ext cx="10244102" cy="678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911045-C49C-CD46-97BC-7C408BA2A833}"/>
              </a:ext>
            </a:extLst>
          </p:cNvPr>
          <p:cNvSpPr/>
          <p:nvPr/>
        </p:nvSpPr>
        <p:spPr>
          <a:xfrm>
            <a:off x="921300" y="5336241"/>
            <a:ext cx="66668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New symbol for .. Interval.... And </a:t>
            </a:r>
            <a:r>
              <a:rPr lang="en-GB" sz="4000" b="1" dirty="0" err="1">
                <a:solidFill>
                  <a:schemeClr val="bg1"/>
                </a:solidFill>
              </a:rPr>
              <a:t>coffe</a:t>
            </a:r>
            <a:r>
              <a:rPr lang="en-GB" sz="4000" b="1" dirty="0">
                <a:solidFill>
                  <a:schemeClr val="bg1"/>
                </a:solidFill>
              </a:rPr>
              <a:t> breaks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96562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6F8A3-CF85-304D-9B03-B65F1E72E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6" r="15625"/>
          <a:stretch/>
        </p:blipFill>
        <p:spPr>
          <a:xfrm>
            <a:off x="107910" y="1165626"/>
            <a:ext cx="4547216" cy="605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4AB0A-B13C-EA46-B705-9FEDD03CC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" t="719" r="50755" b="-719"/>
          <a:stretch/>
        </p:blipFill>
        <p:spPr>
          <a:xfrm>
            <a:off x="4663286" y="1144636"/>
            <a:ext cx="4469734" cy="6071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333061-A6E6-6146-9E4C-2261C35ECA60}"/>
              </a:ext>
            </a:extLst>
          </p:cNvPr>
          <p:cNvSpPr/>
          <p:nvPr/>
        </p:nvSpPr>
        <p:spPr>
          <a:xfrm>
            <a:off x="58035" y="5621774"/>
            <a:ext cx="9074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Amazing: theoretician always Simulate!!!!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46913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2626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14596-6113-AE4A-9F1C-1833EC16F90E}"/>
              </a:ext>
            </a:extLst>
          </p:cNvPr>
          <p:cNvSpPr txBox="1"/>
          <p:nvPr/>
        </p:nvSpPr>
        <p:spPr>
          <a:xfrm>
            <a:off x="-157158" y="5647642"/>
            <a:ext cx="930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Ideally, theoretician and experimentalists should play in the same team!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313C1-F909-A641-874E-4692FCF16C20}"/>
              </a:ext>
            </a:extLst>
          </p:cNvPr>
          <p:cNvSpPr/>
          <p:nvPr/>
        </p:nvSpPr>
        <p:spPr>
          <a:xfrm>
            <a:off x="141706" y="2109120"/>
            <a:ext cx="35076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Conclusion:</a:t>
            </a:r>
            <a:endParaRPr lang="en-GB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D1B6C-E096-BA42-9C28-84896D5F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58" y="1049251"/>
            <a:ext cx="9416426" cy="46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59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503" y="1528185"/>
            <a:ext cx="84820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omic Sans MS"/>
              </a:rPr>
              <a:t>LAST PART:</a:t>
            </a:r>
          </a:p>
          <a:p>
            <a:pPr algn="ctr"/>
            <a:r>
              <a:rPr lang="en-US" sz="7200" b="1" dirty="0">
                <a:solidFill>
                  <a:srgbClr val="FF0000"/>
                </a:solidFill>
                <a:cs typeface="Comic Sans MS"/>
              </a:rPr>
              <a:t>  </a:t>
            </a:r>
          </a:p>
          <a:p>
            <a:pPr algn="ctr"/>
            <a:r>
              <a:rPr lang="en-US" sz="7200" b="1" dirty="0">
                <a:solidFill>
                  <a:srgbClr val="FF0000"/>
                </a:solidFill>
                <a:cs typeface="Comic Sans MS"/>
              </a:rPr>
              <a:t>Special thanks</a:t>
            </a:r>
          </a:p>
          <a:p>
            <a:pPr algn="ctr"/>
            <a:endParaRPr lang="en-US" sz="7200" b="1" dirty="0">
              <a:solidFill>
                <a:srgbClr val="FF0000"/>
              </a:solidFill>
              <a:cs typeface="Comic Sans MS"/>
            </a:endParaRPr>
          </a:p>
          <a:p>
            <a:pPr algn="ctr"/>
            <a:endParaRPr lang="en-US" sz="7200" b="1" dirty="0">
              <a:solidFill>
                <a:srgbClr val="FF0000"/>
              </a:solidFill>
              <a:cs typeface="Comic Sans MS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FDCE23-5FAC-4244-AE5D-5FCA42F0D8A5}"/>
              </a:ext>
            </a:extLst>
          </p:cNvPr>
          <p:cNvSpPr txBox="1">
            <a:spLocks/>
          </p:cNvSpPr>
          <p:nvPr/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>
                <a:solidFill>
                  <a:srgbClr val="FF0000"/>
                </a:solidFill>
              </a:rPr>
              <a:t>rd </a:t>
            </a:r>
            <a:r>
              <a:rPr lang="en-US" sz="2000" b="1">
                <a:solidFill>
                  <a:srgbClr val="FF0000"/>
                </a:solidFill>
              </a:rPr>
              <a:t>to 7</a:t>
            </a:r>
            <a:r>
              <a:rPr lang="en-US" sz="2000" b="1" baseline="30000">
                <a:solidFill>
                  <a:srgbClr val="FF0000"/>
                </a:solidFill>
              </a:rPr>
              <a:t>th</a:t>
            </a:r>
            <a:r>
              <a:rPr lang="en-US" sz="2000" b="1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>
                <a:solidFill>
                  <a:srgbClr val="FF0000"/>
                </a:solidFill>
              </a:rPr>
              <a:t>											</a:t>
            </a:r>
            <a:r>
              <a:rPr lang="en-US" sz="2000" b="1">
                <a:solidFill>
                  <a:srgbClr val="FF0000"/>
                </a:solidFill>
              </a:rPr>
              <a:t>R. CImino</a:t>
            </a:r>
            <a:br>
              <a:rPr lang="en-US" sz="200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70EF0445-7C07-354E-B07C-15B38233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5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442" y="30860"/>
            <a:ext cx="848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Comic Sans MS"/>
              </a:rPr>
              <a:t>Special thanks to: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2FDCE23-5FAC-4244-AE5D-5FCA42F0D8A5}"/>
              </a:ext>
            </a:extLst>
          </p:cNvPr>
          <p:cNvSpPr txBox="1">
            <a:spLocks/>
          </p:cNvSpPr>
          <p:nvPr/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 dirty="0">
                <a:solidFill>
                  <a:srgbClr val="FF0000"/>
                </a:solidFill>
              </a:rPr>
              <a:t>rd </a:t>
            </a:r>
            <a:r>
              <a:rPr lang="en-US" sz="2000" b="1" dirty="0">
                <a:solidFill>
                  <a:srgbClr val="FF0000"/>
                </a:solidFill>
              </a:rPr>
              <a:t>to 7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											</a:t>
            </a:r>
            <a:r>
              <a:rPr lang="en-US" sz="2000" b="1" dirty="0">
                <a:solidFill>
                  <a:srgbClr val="FF0000"/>
                </a:solidFill>
              </a:rPr>
              <a:t>R. </a:t>
            </a:r>
            <a:r>
              <a:rPr lang="en-US" sz="2000" b="1" dirty="0" err="1">
                <a:solidFill>
                  <a:srgbClr val="FF0000"/>
                </a:solidFill>
              </a:rPr>
              <a:t>CImino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70EF0445-7C07-354E-B07C-15B38233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00D45-E8A4-BE4C-93F5-2BD554E81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18" y="4154808"/>
            <a:ext cx="1512748" cy="10630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CF8A1-FB23-E44B-81AB-99D8984B0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46" y="3980941"/>
            <a:ext cx="1815433" cy="1376423"/>
          </a:xfrm>
          <a:prstGeom prst="rect">
            <a:avLst/>
          </a:prstGeom>
        </p:spPr>
      </p:pic>
      <p:pic>
        <p:nvPicPr>
          <p:cNvPr id="7" name="Picture 1" descr="logo-FCC-HE-04.png">
            <a:extLst>
              <a:ext uri="{FF2B5EF4-FFF2-40B4-BE49-F238E27FC236}">
                <a16:creationId xmlns:a16="http://schemas.microsoft.com/office/drawing/2014/main" id="{08D24739-31E0-594C-BE25-D9FE0F15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82" y="4354692"/>
            <a:ext cx="2071117" cy="863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9196A7D9-4A9A-7B45-90CA-2C07E07EED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8780" y="4174527"/>
            <a:ext cx="2071117" cy="997588"/>
          </a:xfrm>
          <a:prstGeom prst="rect">
            <a:avLst/>
          </a:prstGeom>
        </p:spPr>
      </p:pic>
      <p:pic>
        <p:nvPicPr>
          <p:cNvPr id="9" name="Picture 14" descr="C:\Users\Luisa\Desktop\LNF\FCC Week Aprile 2018\index.png">
            <a:extLst>
              <a:ext uri="{FF2B5EF4-FFF2-40B4-BE49-F238E27FC236}">
                <a16:creationId xmlns:a16="http://schemas.microsoft.com/office/drawing/2014/main" id="{84EE7B8C-AB94-A541-95EE-B498D42F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925" y="1360459"/>
            <a:ext cx="1779070" cy="108557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B1798-7878-2846-B7BD-EBD86DB29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989" y="2236408"/>
            <a:ext cx="1629458" cy="828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4D502-9210-EE4C-B598-08D6E6E39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9977" y="4016099"/>
            <a:ext cx="1485643" cy="1254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40018A-3D73-384D-8091-F117A3BCDA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5157" y="955067"/>
            <a:ext cx="1197259" cy="9449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0605AF-BCD9-BC48-9C7A-4086541CC61F}"/>
              </a:ext>
            </a:extLst>
          </p:cNvPr>
          <p:cNvCxnSpPr>
            <a:cxnSpLocks/>
          </p:cNvCxnSpPr>
          <p:nvPr/>
        </p:nvCxnSpPr>
        <p:spPr>
          <a:xfrm flipV="1">
            <a:off x="2292239" y="1423028"/>
            <a:ext cx="1274584" cy="536076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C527E3-B787-ED44-B0E6-E00169E6E490}"/>
              </a:ext>
            </a:extLst>
          </p:cNvPr>
          <p:cNvCxnSpPr>
            <a:cxnSpLocks/>
          </p:cNvCxnSpPr>
          <p:nvPr/>
        </p:nvCxnSpPr>
        <p:spPr>
          <a:xfrm>
            <a:off x="2307610" y="2017786"/>
            <a:ext cx="1238559" cy="63093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C5B6715-E648-3B47-85FD-662F294EE520}"/>
              </a:ext>
            </a:extLst>
          </p:cNvPr>
          <p:cNvSpPr txBox="1"/>
          <p:nvPr/>
        </p:nvSpPr>
        <p:spPr>
          <a:xfrm>
            <a:off x="5639736" y="2446030"/>
            <a:ext cx="34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/>
              <a:t>Laboratori</a:t>
            </a:r>
            <a:r>
              <a:rPr lang="en-GB" sz="2000" b="1" dirty="0"/>
              <a:t> </a:t>
            </a:r>
            <a:r>
              <a:rPr lang="en-GB" sz="2000" b="1" dirty="0" err="1"/>
              <a:t>Nazionali</a:t>
            </a:r>
            <a:r>
              <a:rPr lang="en-GB" sz="2000" b="1" dirty="0"/>
              <a:t> di Frascati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1E1D69-B0C0-2549-A193-16169D1BC115}"/>
              </a:ext>
            </a:extLst>
          </p:cNvPr>
          <p:cNvSpPr txBox="1"/>
          <p:nvPr/>
        </p:nvSpPr>
        <p:spPr>
          <a:xfrm>
            <a:off x="5243696" y="1222973"/>
            <a:ext cx="2407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INFN- </a:t>
            </a:r>
            <a:r>
              <a:rPr lang="en-GB" sz="2000" b="1" dirty="0" err="1"/>
              <a:t>Sezione</a:t>
            </a:r>
            <a:r>
              <a:rPr lang="en-GB" sz="2000" b="1" dirty="0"/>
              <a:t> di Pisa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61CB0D-98FD-154F-94B5-2774D3BCC530}"/>
              </a:ext>
            </a:extLst>
          </p:cNvPr>
          <p:cNvSpPr/>
          <p:nvPr/>
        </p:nvSpPr>
        <p:spPr>
          <a:xfrm>
            <a:off x="55442" y="3091515"/>
            <a:ext cx="1287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cs typeface="Comic Sans MS"/>
              </a:rPr>
              <a:t>And: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319725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9" y="1052268"/>
            <a:ext cx="90415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Organizing Committee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/>
              <a:t>Marco </a:t>
            </a:r>
            <a:r>
              <a:rPr lang="en-US" sz="2800" dirty="0" err="1"/>
              <a:t>Angelucci</a:t>
            </a:r>
            <a:r>
              <a:rPr lang="en-US" sz="2800" dirty="0"/>
              <a:t>, INFN - LNF</a:t>
            </a:r>
            <a:br>
              <a:rPr lang="en-US" sz="2800" dirty="0"/>
            </a:br>
            <a:r>
              <a:rPr lang="en-US" sz="2800" dirty="0"/>
              <a:t>Maria Giuseppina </a:t>
            </a:r>
            <a:r>
              <a:rPr lang="en-US" sz="2800" dirty="0" err="1"/>
              <a:t>Bisogni</a:t>
            </a:r>
            <a:r>
              <a:rPr lang="en-US" sz="2800" dirty="0"/>
              <a:t>, University of Pisa and INFN Pisa</a:t>
            </a:r>
            <a:br>
              <a:rPr lang="en-US" sz="2800" dirty="0"/>
            </a:br>
            <a:r>
              <a:rPr lang="en-US" sz="2800" dirty="0"/>
              <a:t>Roberto Cimino, INFN - LNF </a:t>
            </a:r>
            <a:r>
              <a:rPr lang="en-US" sz="2800" i="1" dirty="0"/>
              <a:t>(</a:t>
            </a:r>
            <a:r>
              <a:rPr lang="en-US" sz="2800" b="1" i="1" dirty="0"/>
              <a:t>chair</a:t>
            </a:r>
            <a:r>
              <a:rPr lang="en-US" sz="2800" i="1" dirty="0"/>
              <a:t>)</a:t>
            </a:r>
            <a:br>
              <a:rPr lang="en-US" sz="2800" dirty="0"/>
            </a:br>
            <a:r>
              <a:rPr lang="en-US" sz="2800" b="1" dirty="0"/>
              <a:t>Maria Rita </a:t>
            </a:r>
            <a:r>
              <a:rPr lang="en-US" sz="2800" b="1" dirty="0" err="1"/>
              <a:t>Ferrazza</a:t>
            </a:r>
            <a:r>
              <a:rPr lang="en-US" sz="2800" b="1" dirty="0"/>
              <a:t>, INFN - LNF</a:t>
            </a:r>
            <a:br>
              <a:rPr lang="en-US" sz="2800" b="1" dirty="0"/>
            </a:br>
            <a:r>
              <a:rPr lang="en-US" sz="2800" b="1" dirty="0"/>
              <a:t>Lucia Lilli, INFN Pisa</a:t>
            </a:r>
            <a:br>
              <a:rPr lang="en-US" sz="2800" b="1" dirty="0"/>
            </a:br>
            <a:r>
              <a:rPr lang="en-US" sz="2800" dirty="0"/>
              <a:t>Riccardo </a:t>
            </a:r>
            <a:r>
              <a:rPr lang="en-US" sz="2800" dirty="0" err="1"/>
              <a:t>Paoletti</a:t>
            </a:r>
            <a:r>
              <a:rPr lang="en-US" sz="2800" dirty="0"/>
              <a:t>, University of Siena, and INFN Pisa</a:t>
            </a:r>
            <a:br>
              <a:rPr lang="en-US" sz="2800" dirty="0"/>
            </a:br>
            <a:r>
              <a:rPr lang="en-US" sz="2800" dirty="0"/>
              <a:t>Giovanni </a:t>
            </a:r>
            <a:r>
              <a:rPr lang="en-US" sz="2800" dirty="0" err="1"/>
              <a:t>Rumolo</a:t>
            </a:r>
            <a:r>
              <a:rPr lang="en-US" sz="2800" dirty="0"/>
              <a:t>, CERN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9144000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/>
                <a:cs typeface="Times New Roman"/>
              </a:rPr>
              <a:t>Preparatory part: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DCD93139-B985-914D-BAB3-20A53F59C0CD}"/>
              </a:ext>
            </a:extLst>
          </p:cNvPr>
          <p:cNvSpPr txBox="1">
            <a:spLocks/>
          </p:cNvSpPr>
          <p:nvPr/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>
                <a:solidFill>
                  <a:srgbClr val="FF0000"/>
                </a:solidFill>
              </a:rPr>
              <a:t>rd </a:t>
            </a:r>
            <a:r>
              <a:rPr lang="en-US" sz="2000" b="1">
                <a:solidFill>
                  <a:srgbClr val="FF0000"/>
                </a:solidFill>
              </a:rPr>
              <a:t>to 7</a:t>
            </a:r>
            <a:r>
              <a:rPr lang="en-US" sz="2000" b="1" baseline="30000">
                <a:solidFill>
                  <a:srgbClr val="FF0000"/>
                </a:solidFill>
              </a:rPr>
              <a:t>th</a:t>
            </a:r>
            <a:r>
              <a:rPr lang="en-US" sz="2000" b="1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>
                <a:solidFill>
                  <a:srgbClr val="FF0000"/>
                </a:solidFill>
              </a:rPr>
              <a:t>											</a:t>
            </a:r>
            <a:r>
              <a:rPr lang="en-US" sz="2000" b="1">
                <a:solidFill>
                  <a:srgbClr val="FF0000"/>
                </a:solidFill>
              </a:rPr>
              <a:t>R. CImino</a:t>
            </a:r>
            <a:br>
              <a:rPr lang="en-US" sz="200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2D9CFFEB-8DB5-EA42-94B8-094C7D90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F1128-7460-DF4A-B802-ADCF175CB767}"/>
              </a:ext>
            </a:extLst>
          </p:cNvPr>
          <p:cNvSpPr txBox="1"/>
          <p:nvPr/>
        </p:nvSpPr>
        <p:spPr>
          <a:xfrm>
            <a:off x="331076" y="4997669"/>
            <a:ext cx="554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PS: I just checked: 1758 mail in my Ecloud18 mailbox..... </a:t>
            </a:r>
          </a:p>
        </p:txBody>
      </p:sp>
    </p:spTree>
    <p:extLst>
      <p:ext uri="{BB962C8B-B14F-4D97-AF65-F5344CB8AC3E}">
        <p14:creationId xmlns:p14="http://schemas.microsoft.com/office/powerpoint/2010/main" val="3960025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"/>
            <a:ext cx="9144000" cy="830998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cs typeface="Times New Roman"/>
              </a:rPr>
              <a:t>Preparatory part: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907" y="757474"/>
            <a:ext cx="8482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Comic Sans MS"/>
              </a:rPr>
              <a:t>International Advisory Committee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B61CF4-0A49-CD49-AD7D-ACF5C12BE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073139"/>
              </p:ext>
            </p:extLst>
          </p:nvPr>
        </p:nvGraphicFramePr>
        <p:xfrm>
          <a:off x="111829" y="1341491"/>
          <a:ext cx="3766488" cy="6130030"/>
        </p:xfrm>
        <a:graphic>
          <a:graphicData uri="http://schemas.openxmlformats.org/drawingml/2006/table">
            <a:tbl>
              <a:tblPr/>
              <a:tblGrid>
                <a:gridCol w="3766488">
                  <a:extLst>
                    <a:ext uri="{9D8B030D-6E8A-4147-A177-3AD203B41FA5}">
                      <a16:colId xmlns:a16="http://schemas.microsoft.com/office/drawing/2014/main" val="1895804382"/>
                    </a:ext>
                  </a:extLst>
                </a:gridCol>
              </a:tblGrid>
              <a:tr h="45259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Gianluigi </a:t>
                      </a:r>
                      <a:r>
                        <a:rPr lang="en-US" sz="1600" dirty="0" err="1"/>
                        <a:t>Arduini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Vincent </a:t>
                      </a:r>
                      <a:r>
                        <a:rPr lang="en-US" sz="1600" dirty="0" err="1"/>
                        <a:t>Baglin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Riccardo Bartolini (Oxford)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Mohamed </a:t>
                      </a:r>
                      <a:r>
                        <a:rPr lang="en-US" sz="1600" dirty="0" err="1"/>
                        <a:t>Belhaj</a:t>
                      </a:r>
                      <a:r>
                        <a:rPr lang="en-US" sz="1600" dirty="0"/>
                        <a:t> (ONERA)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Michael </a:t>
                      </a:r>
                      <a:r>
                        <a:rPr lang="en-US" sz="1600" dirty="0" err="1"/>
                        <a:t>Benedikt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Oliver </a:t>
                      </a:r>
                      <a:r>
                        <a:rPr lang="en-US" sz="1600" dirty="0" err="1"/>
                        <a:t>Brüning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Paolo </a:t>
                      </a:r>
                      <a:r>
                        <a:rPr lang="en-US" sz="1600" dirty="0" err="1"/>
                        <a:t>Chiggiato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Roberto Cimino (INFN) </a:t>
                      </a:r>
                      <a:r>
                        <a:rPr lang="en-US" sz="1600" b="1" dirty="0"/>
                        <a:t>Chair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Jim Crittenden (Cornell)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Stefano De </a:t>
                      </a:r>
                      <a:r>
                        <a:rPr lang="en-US" sz="1600" dirty="0" err="1"/>
                        <a:t>Santis</a:t>
                      </a:r>
                      <a:r>
                        <a:rPr lang="en-US" sz="1600" dirty="0"/>
                        <a:t> (LBL)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Wolfram Fischer (BNL)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Giuliano </a:t>
                      </a:r>
                      <a:r>
                        <a:rPr lang="en-US" sz="1600" dirty="0" err="1"/>
                        <a:t>Franchetti</a:t>
                      </a:r>
                      <a:r>
                        <a:rPr lang="en-US" sz="1600" dirty="0"/>
                        <a:t> (GSI)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John Fox (SLAC &amp; Stanford)</a:t>
                      </a:r>
                    </a:p>
                    <a:p>
                      <a:pPr algn="ctr"/>
                      <a:r>
                        <a:rPr lang="en-US" sz="1600" dirty="0"/>
                        <a:t>Miguel Furman (LBL)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Benito </a:t>
                      </a:r>
                      <a:r>
                        <a:rPr lang="en-US" sz="1600" dirty="0" err="1"/>
                        <a:t>Gimeno</a:t>
                      </a:r>
                      <a:r>
                        <a:rPr lang="en-US" sz="1600" dirty="0"/>
                        <a:t> Martinez (VSC &amp; U Valencia)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Susanna </a:t>
                      </a:r>
                      <a:r>
                        <a:rPr lang="en-US" sz="1600" dirty="0" err="1"/>
                        <a:t>Guiducci</a:t>
                      </a:r>
                      <a:r>
                        <a:rPr lang="en-US" sz="1600" dirty="0"/>
                        <a:t> (INFN)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Chen </a:t>
                      </a:r>
                      <a:r>
                        <a:rPr lang="en-US" sz="1600" dirty="0" err="1"/>
                        <a:t>Hesheng</a:t>
                      </a:r>
                      <a:r>
                        <a:rPr lang="en-US" sz="1600" dirty="0"/>
                        <a:t> (IHEP)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Giovanni </a:t>
                      </a:r>
                      <a:r>
                        <a:rPr lang="en-US" sz="1600" dirty="0" err="1"/>
                        <a:t>Iadarola</a:t>
                      </a:r>
                      <a:r>
                        <a:rPr lang="en-US" sz="1600" dirty="0"/>
                        <a:t>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Ubaldo </a:t>
                      </a:r>
                      <a:r>
                        <a:rPr lang="en-US" sz="1600" dirty="0" err="1"/>
                        <a:t>Iriso</a:t>
                      </a:r>
                      <a:r>
                        <a:rPr lang="en-US" sz="1600" dirty="0"/>
                        <a:t> (ALBA/CELLS)</a:t>
                      </a:r>
                    </a:p>
                    <a:p>
                      <a:pPr algn="ctr"/>
                      <a:r>
                        <a:rPr lang="en-US" sz="1600" dirty="0"/>
                        <a:t>José Miguel Jimenez (CERN)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Alexander </a:t>
                      </a:r>
                      <a:r>
                        <a:rPr lang="en-US" sz="1600" dirty="0" err="1"/>
                        <a:t>Krasnov</a:t>
                      </a:r>
                      <a:r>
                        <a:rPr lang="en-US" sz="1600" dirty="0"/>
                        <a:t> (BINP)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Rosanna </a:t>
                      </a:r>
                      <a:r>
                        <a:rPr lang="en-US" sz="1600" dirty="0" err="1"/>
                        <a:t>Larciprete</a:t>
                      </a:r>
                      <a:r>
                        <a:rPr lang="en-US" sz="1600" dirty="0"/>
                        <a:t> (CNR)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br>
                        <a:rPr lang="en-US" sz="1600" dirty="0"/>
                      </a:br>
                      <a:endParaRPr lang="en-US" sz="1600" dirty="0"/>
                    </a:p>
                  </a:txBody>
                  <a:tcPr marL="53172" marR="34030" marT="17015" marB="170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5028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4C9CAE93-4A02-4842-B6E2-837C21988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07" y="17035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A1707A-8C98-334B-8871-FBC971017B3E}"/>
              </a:ext>
            </a:extLst>
          </p:cNvPr>
          <p:cNvSpPr/>
          <p:nvPr/>
        </p:nvSpPr>
        <p:spPr>
          <a:xfrm>
            <a:off x="4958907" y="13488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Oleg </a:t>
            </a:r>
            <a:r>
              <a:rPr lang="en-US" sz="1600" dirty="0" err="1"/>
              <a:t>Malishev</a:t>
            </a:r>
            <a:r>
              <a:rPr lang="en-US" sz="1600" dirty="0"/>
              <a:t> (ASTEC)</a:t>
            </a:r>
            <a:br>
              <a:rPr lang="en-US" sz="1600" dirty="0"/>
            </a:br>
            <a:r>
              <a:rPr lang="en-US" sz="1600" dirty="0"/>
              <a:t>Oliver </a:t>
            </a:r>
            <a:r>
              <a:rPr lang="en-US" sz="1600" dirty="0" err="1"/>
              <a:t>Meusel</a:t>
            </a:r>
            <a:r>
              <a:rPr lang="en-US" sz="1600" dirty="0"/>
              <a:t> (U. Frankfurt)</a:t>
            </a:r>
            <a:br>
              <a:rPr lang="en-US" sz="1600" dirty="0"/>
            </a:br>
            <a:r>
              <a:rPr lang="en-US" sz="1600" dirty="0"/>
              <a:t>Mauro </a:t>
            </a:r>
            <a:r>
              <a:rPr lang="en-US" sz="1600" dirty="0" err="1"/>
              <a:t>Migliorati</a:t>
            </a:r>
            <a:r>
              <a:rPr lang="en-US" sz="1600" dirty="0"/>
              <a:t> (Sapienza)</a:t>
            </a:r>
            <a:br>
              <a:rPr lang="en-US" sz="1600" dirty="0"/>
            </a:br>
            <a:r>
              <a:rPr lang="en-US" sz="1600" dirty="0"/>
              <a:t>Catia </a:t>
            </a:r>
            <a:r>
              <a:rPr lang="en-US" sz="1600" dirty="0" err="1"/>
              <a:t>Milardi</a:t>
            </a:r>
            <a:r>
              <a:rPr lang="en-US" sz="1600" dirty="0"/>
              <a:t> (INFN)</a:t>
            </a:r>
            <a:br>
              <a:rPr lang="en-US" sz="1600" dirty="0"/>
            </a:br>
            <a:r>
              <a:rPr lang="en-US" sz="1600" dirty="0" err="1"/>
              <a:t>Kazuhito</a:t>
            </a:r>
            <a:r>
              <a:rPr lang="en-US" sz="1600" dirty="0"/>
              <a:t> </a:t>
            </a:r>
            <a:r>
              <a:rPr lang="en-US" sz="1600" dirty="0" err="1"/>
              <a:t>Ohmi</a:t>
            </a:r>
            <a:r>
              <a:rPr lang="en-US" sz="1600" dirty="0"/>
              <a:t> (KEK)</a:t>
            </a:r>
            <a:br>
              <a:rPr lang="en-US" sz="1600" dirty="0"/>
            </a:br>
            <a:r>
              <a:rPr lang="en-US" sz="1600" dirty="0" err="1"/>
              <a:t>Katsunobu</a:t>
            </a:r>
            <a:r>
              <a:rPr lang="en-US" sz="1600" dirty="0"/>
              <a:t> </a:t>
            </a:r>
            <a:r>
              <a:rPr lang="en-US" sz="1600" dirty="0" err="1"/>
              <a:t>Oide</a:t>
            </a:r>
            <a:r>
              <a:rPr lang="en-US" sz="1600" dirty="0"/>
              <a:t> (KEK)</a:t>
            </a:r>
            <a:br>
              <a:rPr lang="en-US" sz="1600" dirty="0"/>
            </a:br>
            <a:r>
              <a:rPr lang="en-US" sz="1600" dirty="0" err="1"/>
              <a:t>Ioannis</a:t>
            </a:r>
            <a:r>
              <a:rPr lang="en-US" sz="1600" dirty="0"/>
              <a:t> </a:t>
            </a:r>
            <a:r>
              <a:rPr lang="en-US" sz="1600" dirty="0" err="1"/>
              <a:t>Papaphilippou</a:t>
            </a:r>
            <a:r>
              <a:rPr lang="en-US" sz="1600" dirty="0"/>
              <a:t> (CERN)</a:t>
            </a:r>
            <a:br>
              <a:rPr lang="en-US" sz="1600" dirty="0"/>
            </a:br>
            <a:r>
              <a:rPr lang="en-US" sz="1600" dirty="0"/>
              <a:t>Eugene </a:t>
            </a:r>
            <a:r>
              <a:rPr lang="en-US" sz="1600" dirty="0" err="1"/>
              <a:t>Perevedentsev</a:t>
            </a:r>
            <a:r>
              <a:rPr lang="en-US" sz="1600" dirty="0"/>
              <a:t> (BINP)</a:t>
            </a:r>
            <a:br>
              <a:rPr lang="en-US" sz="1600" dirty="0"/>
            </a:br>
            <a:r>
              <a:rPr lang="en-US" sz="1600" dirty="0"/>
              <a:t>Mauro </a:t>
            </a:r>
            <a:r>
              <a:rPr lang="en-US" sz="1600" dirty="0" err="1"/>
              <a:t>Pivi</a:t>
            </a:r>
            <a:r>
              <a:rPr lang="en-US" sz="1600" dirty="0"/>
              <a:t> (</a:t>
            </a:r>
            <a:r>
              <a:rPr lang="en-US" sz="1600" dirty="0" err="1"/>
              <a:t>MedAustrom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Qing Qin (IHEP)</a:t>
            </a:r>
            <a:br>
              <a:rPr lang="en-US" sz="1600" dirty="0"/>
            </a:br>
            <a:r>
              <a:rPr lang="en-US" sz="1600" dirty="0"/>
              <a:t>David </a:t>
            </a:r>
            <a:r>
              <a:rPr lang="en-US" sz="1600" dirty="0" err="1"/>
              <a:t>Raboso</a:t>
            </a:r>
            <a:r>
              <a:rPr lang="en-US" sz="1600" dirty="0"/>
              <a:t> (ESA-ESTECH)</a:t>
            </a:r>
            <a:br>
              <a:rPr lang="en-US" sz="1600" dirty="0"/>
            </a:br>
            <a:r>
              <a:rPr lang="en-US" sz="1600" dirty="0"/>
              <a:t>Tor </a:t>
            </a:r>
            <a:r>
              <a:rPr lang="en-US" sz="1600" dirty="0" err="1"/>
              <a:t>Raubenheimer</a:t>
            </a:r>
            <a:r>
              <a:rPr lang="en-US" sz="1600" dirty="0"/>
              <a:t> (SLAC)</a:t>
            </a:r>
            <a:br>
              <a:rPr lang="en-US" sz="1600" dirty="0"/>
            </a:br>
            <a:r>
              <a:rPr lang="en-US" sz="1600" dirty="0"/>
              <a:t>Giovanni </a:t>
            </a:r>
            <a:r>
              <a:rPr lang="en-US" sz="1600" dirty="0" err="1"/>
              <a:t>Rumolo</a:t>
            </a:r>
            <a:r>
              <a:rPr lang="en-US" sz="1600" dirty="0"/>
              <a:t> (CERN)</a:t>
            </a:r>
            <a:br>
              <a:rPr lang="en-US" sz="1600" dirty="0"/>
            </a:br>
            <a:r>
              <a:rPr lang="en-US" sz="1600" dirty="0"/>
              <a:t>Daniel Schulte (CERN)</a:t>
            </a:r>
            <a:br>
              <a:rPr lang="en-US" sz="1600" dirty="0"/>
            </a:br>
            <a:r>
              <a:rPr lang="en-US" sz="1600" dirty="0"/>
              <a:t>Elena </a:t>
            </a:r>
            <a:r>
              <a:rPr lang="en-US" sz="1600" dirty="0" err="1"/>
              <a:t>Shaposhnikova</a:t>
            </a:r>
            <a:r>
              <a:rPr lang="en-US" sz="1600" dirty="0"/>
              <a:t> (CERN)</a:t>
            </a:r>
            <a:br>
              <a:rPr lang="en-US" sz="1600" dirty="0"/>
            </a:br>
            <a:r>
              <a:rPr lang="en-US" sz="1600" dirty="0"/>
              <a:t>Vladimir </a:t>
            </a:r>
            <a:r>
              <a:rPr lang="en-US" sz="1600" dirty="0" err="1"/>
              <a:t>Shiltsev</a:t>
            </a:r>
            <a:r>
              <a:rPr lang="en-US" sz="1600" dirty="0"/>
              <a:t> (FNAL)</a:t>
            </a:r>
            <a:br>
              <a:rPr lang="en-US" sz="1600" dirty="0"/>
            </a:br>
            <a:r>
              <a:rPr lang="en-US" sz="1600" dirty="0"/>
              <a:t>Yusuke </a:t>
            </a:r>
            <a:r>
              <a:rPr lang="en-US" sz="1600" dirty="0" err="1"/>
              <a:t>Suetsugu</a:t>
            </a:r>
            <a:r>
              <a:rPr lang="en-US" sz="1600" dirty="0"/>
              <a:t> (KEK)</a:t>
            </a:r>
            <a:br>
              <a:rPr lang="en-US" sz="1600" dirty="0"/>
            </a:br>
            <a:r>
              <a:rPr lang="en-US" sz="1600" dirty="0"/>
              <a:t>Mauro </a:t>
            </a:r>
            <a:r>
              <a:rPr lang="en-US" sz="1600" dirty="0" err="1"/>
              <a:t>Taborelli</a:t>
            </a:r>
            <a:r>
              <a:rPr lang="en-US" sz="1600" dirty="0"/>
              <a:t> (CERN)</a:t>
            </a:r>
            <a:br>
              <a:rPr lang="en-US" sz="1600" dirty="0"/>
            </a:br>
            <a:r>
              <a:rPr lang="en-US" sz="1600" dirty="0" err="1"/>
              <a:t>Jiuqing</a:t>
            </a:r>
            <a:r>
              <a:rPr lang="en-US" sz="1600" dirty="0"/>
              <a:t> Wang (IHEP)</a:t>
            </a:r>
            <a:br>
              <a:rPr lang="en-US" sz="1600" dirty="0"/>
            </a:br>
            <a:r>
              <a:rPr lang="en-US" sz="1600" dirty="0"/>
              <a:t>Rainer </a:t>
            </a:r>
            <a:r>
              <a:rPr lang="en-US" sz="1600" dirty="0" err="1"/>
              <a:t>Wanzenberg</a:t>
            </a:r>
            <a:r>
              <a:rPr lang="en-US" sz="1600" dirty="0"/>
              <a:t> (DESY)</a:t>
            </a:r>
            <a:br>
              <a:rPr lang="en-US" sz="1600" dirty="0"/>
            </a:br>
            <a:r>
              <a:rPr lang="en-US" sz="1600" dirty="0" err="1"/>
              <a:t>Seiya</a:t>
            </a:r>
            <a:r>
              <a:rPr lang="en-US" sz="1600" dirty="0"/>
              <a:t> Yamaguchi (KEK)</a:t>
            </a:r>
            <a:br>
              <a:rPr lang="en-US" sz="1600" dirty="0"/>
            </a:br>
            <a:r>
              <a:rPr lang="en-US" sz="1600" dirty="0"/>
              <a:t>Frank Zimmermann (CERN) </a:t>
            </a:r>
            <a:r>
              <a:rPr lang="en-US" sz="1600" b="1" dirty="0"/>
              <a:t>Chair</a:t>
            </a:r>
            <a:r>
              <a:rPr lang="en-US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782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527" y="1292772"/>
            <a:ext cx="9122473" cy="4927587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64 participants.</a:t>
            </a:r>
            <a:br>
              <a:rPr lang="en-US" sz="4800" b="1" dirty="0">
                <a:latin typeface="Times New Roman"/>
                <a:cs typeface="Times New Roman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(Most of them in the audience 	all the time, a clear  “cloud” effect!) </a:t>
            </a: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endParaRPr lang="en-US" sz="3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1353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99E0A-1657-1B45-9D8A-A7CF359E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2942" y="1800496"/>
            <a:ext cx="5073316" cy="7983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Tanks to “the team”:</a:t>
            </a:r>
          </a:p>
        </p:txBody>
      </p:sp>
      <p:sp>
        <p:nvSpPr>
          <p:cNvPr id="4" name="AutoShape 6" descr="staff.jpg">
            <a:extLst>
              <a:ext uri="{FF2B5EF4-FFF2-40B4-BE49-F238E27FC236}">
                <a16:creationId xmlns:a16="http://schemas.microsoft.com/office/drawing/2014/main" id="{FEF01460-A497-324A-8951-31B82DAFF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215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nic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1681" y="0"/>
            <a:ext cx="12341817" cy="820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 err="1">
                <a:solidFill>
                  <a:srgbClr val="FFFF00"/>
                </a:solidFill>
              </a:rPr>
              <a:t>Vinicio</a:t>
            </a:r>
            <a:r>
              <a:rPr lang="en-US" sz="4000" b="1" dirty="0">
                <a:solidFill>
                  <a:srgbClr val="FFFF00"/>
                </a:solidFill>
              </a:rPr>
              <a:t>, the “paparazzo”!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7452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nic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1681" y="0"/>
            <a:ext cx="12341817" cy="820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 err="1">
                <a:solidFill>
                  <a:srgbClr val="FFFF00"/>
                </a:solidFill>
              </a:rPr>
              <a:t>Vinicio</a:t>
            </a:r>
            <a:r>
              <a:rPr lang="en-US" sz="4000" b="1" dirty="0">
                <a:solidFill>
                  <a:srgbClr val="FFFF00"/>
                </a:solidFill>
              </a:rPr>
              <a:t>, the “paparazzo”!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1529" y="5866309"/>
            <a:ext cx="9343133" cy="646331"/>
          </a:xfrm>
          <a:prstGeom prst="rect">
            <a:avLst/>
          </a:prstGeom>
          <a:solidFill>
            <a:srgbClr val="33339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Times New Roman"/>
                <a:cs typeface="Times New Roman"/>
              </a:rPr>
              <a:t>Whatever you have done, it can be on the web!</a:t>
            </a:r>
          </a:p>
        </p:txBody>
      </p:sp>
    </p:spTree>
    <p:extLst>
      <p:ext uri="{BB962C8B-B14F-4D97-AF65-F5344CB8AC3E}">
        <p14:creationId xmlns:p14="http://schemas.microsoft.com/office/powerpoint/2010/main" val="4050599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Thanks to: Mauro! 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0B706-11C8-0E45-AC11-804430E71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18" y="1165626"/>
            <a:ext cx="8371490" cy="55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21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Thanks to: Mauro! 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0B706-11C8-0E45-AC11-804430E71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18" y="1165626"/>
            <a:ext cx="8371490" cy="5580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E67760-FBA4-1942-8543-E297CACAA4E6}"/>
              </a:ext>
            </a:extLst>
          </p:cNvPr>
          <p:cNvSpPr/>
          <p:nvPr/>
        </p:nvSpPr>
        <p:spPr>
          <a:xfrm>
            <a:off x="21529" y="5586497"/>
            <a:ext cx="9343133" cy="1200329"/>
          </a:xfrm>
          <a:prstGeom prst="rect">
            <a:avLst/>
          </a:prstGeom>
          <a:solidFill>
            <a:srgbClr val="33339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Times New Roman"/>
                <a:cs typeface="Times New Roman"/>
              </a:rPr>
              <a:t>If </a:t>
            </a:r>
            <a:r>
              <a:rPr lang="en-US" sz="3600" b="1" dirty="0" err="1">
                <a:solidFill>
                  <a:schemeClr val="bg2"/>
                </a:solidFill>
                <a:latin typeface="Times New Roman"/>
                <a:cs typeface="Times New Roman"/>
              </a:rPr>
              <a:t>Wifi</a:t>
            </a:r>
            <a:r>
              <a:rPr lang="en-US" sz="3600" b="1" dirty="0">
                <a:solidFill>
                  <a:schemeClr val="bg2"/>
                </a:solidFill>
                <a:latin typeface="Times New Roman"/>
                <a:cs typeface="Times New Roman"/>
              </a:rPr>
              <a:t>, microphones, projector etc. were not an issue was thanks to him! </a:t>
            </a:r>
          </a:p>
        </p:txBody>
      </p:sp>
    </p:spTree>
    <p:extLst>
      <p:ext uri="{BB962C8B-B14F-4D97-AF65-F5344CB8AC3E}">
        <p14:creationId xmlns:p14="http://schemas.microsoft.com/office/powerpoint/2010/main" val="822135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E3E4-6773-AD49-A0DE-6F7FEF54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1A3C8A-FA02-4B4C-A12C-6CD1DB1502C6}"/>
              </a:ext>
            </a:extLst>
          </p:cNvPr>
          <p:cNvSpPr txBox="1">
            <a:spLocks/>
          </p:cNvSpPr>
          <p:nvPr/>
        </p:nvSpPr>
        <p:spPr>
          <a:xfrm>
            <a:off x="-121978" y="12032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Thanks to: the “conference room” assistants!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4517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E3E4-6773-AD49-A0DE-6F7FEF54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DBF13-07F8-0145-B4E8-971171CB7728}"/>
              </a:ext>
            </a:extLst>
          </p:cNvPr>
          <p:cNvSpPr txBox="1">
            <a:spLocks/>
          </p:cNvSpPr>
          <p:nvPr/>
        </p:nvSpPr>
        <p:spPr>
          <a:xfrm>
            <a:off x="-31531" y="5715000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</a:rPr>
              <a:t>Marco: “The photon irradiating”  one!</a:t>
            </a:r>
            <a:endParaRPr lang="en-US" sz="4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352C2B-3C65-7541-8E28-4886C0FA8A42}"/>
              </a:ext>
            </a:extLst>
          </p:cNvPr>
          <p:cNvSpPr/>
          <p:nvPr/>
        </p:nvSpPr>
        <p:spPr>
          <a:xfrm>
            <a:off x="1087820" y="1570785"/>
            <a:ext cx="1954924" cy="39650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4BD531-E300-3545-901F-E517B01A2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F7EF7F-061F-6F42-AB2E-B3E857EAAA61}"/>
              </a:ext>
            </a:extLst>
          </p:cNvPr>
          <p:cNvSpPr txBox="1">
            <a:spLocks/>
          </p:cNvSpPr>
          <p:nvPr/>
        </p:nvSpPr>
        <p:spPr>
          <a:xfrm>
            <a:off x="-226251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Thanks to: the “conference room” assistants!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4827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E3E4-6773-AD49-A0DE-6F7FEF54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DBF13-07F8-0145-B4E8-971171CB7728}"/>
              </a:ext>
            </a:extLst>
          </p:cNvPr>
          <p:cNvSpPr txBox="1">
            <a:spLocks/>
          </p:cNvSpPr>
          <p:nvPr/>
        </p:nvSpPr>
        <p:spPr>
          <a:xfrm>
            <a:off x="-31531" y="5715000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</a:rPr>
              <a:t>Marco: “The golden goal”  one!</a:t>
            </a:r>
            <a:endParaRPr lang="en-US" sz="4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352C2B-3C65-7541-8E28-4886C0FA8A42}"/>
              </a:ext>
            </a:extLst>
          </p:cNvPr>
          <p:cNvSpPr/>
          <p:nvPr/>
        </p:nvSpPr>
        <p:spPr>
          <a:xfrm>
            <a:off x="1087820" y="1570785"/>
            <a:ext cx="1954924" cy="39650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54BD531-E300-3545-901F-E517B01A2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F7EF7F-061F-6F42-AB2E-B3E857EAAA61}"/>
              </a:ext>
            </a:extLst>
          </p:cNvPr>
          <p:cNvSpPr txBox="1">
            <a:spLocks/>
          </p:cNvSpPr>
          <p:nvPr/>
        </p:nvSpPr>
        <p:spPr>
          <a:xfrm>
            <a:off x="-226251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Thanks to: the “conference room” assistants!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174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E3E4-6773-AD49-A0DE-6F7FEF54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DBF13-07F8-0145-B4E8-971171CB7728}"/>
              </a:ext>
            </a:extLst>
          </p:cNvPr>
          <p:cNvSpPr txBox="1">
            <a:spLocks/>
          </p:cNvSpPr>
          <p:nvPr/>
        </p:nvSpPr>
        <p:spPr>
          <a:xfrm>
            <a:off x="-239499" y="5692374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</a:rPr>
              <a:t>Andrea and Eliana: the “Reflecting” ones!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00D34D-D3EE-F548-818A-68717E7DAE7E}"/>
              </a:ext>
            </a:extLst>
          </p:cNvPr>
          <p:cNvSpPr/>
          <p:nvPr/>
        </p:nvSpPr>
        <p:spPr>
          <a:xfrm>
            <a:off x="2598239" y="1548159"/>
            <a:ext cx="1954924" cy="39650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13EEA4-EF16-C743-A8F5-C29CD47809BA}"/>
              </a:ext>
            </a:extLst>
          </p:cNvPr>
          <p:cNvSpPr/>
          <p:nvPr/>
        </p:nvSpPr>
        <p:spPr>
          <a:xfrm>
            <a:off x="5470634" y="1870330"/>
            <a:ext cx="1954924" cy="39650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68779CC-8515-4846-9876-5395895F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B0D9FC-8B4C-BF4D-BBCE-4C45CE98E605}"/>
              </a:ext>
            </a:extLst>
          </p:cNvPr>
          <p:cNvSpPr txBox="1">
            <a:spLocks/>
          </p:cNvSpPr>
          <p:nvPr/>
        </p:nvSpPr>
        <p:spPr>
          <a:xfrm>
            <a:off x="-105935" y="46690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Thanks to: the “conference room” assistants!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9849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EE3E4-6773-AD49-A0DE-6F7FEF54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0DBF13-07F8-0145-B4E8-971171CB7728}"/>
              </a:ext>
            </a:extLst>
          </p:cNvPr>
          <p:cNvSpPr txBox="1">
            <a:spLocks/>
          </p:cNvSpPr>
          <p:nvPr/>
        </p:nvSpPr>
        <p:spPr>
          <a:xfrm>
            <a:off x="-239499" y="5692374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</a:rPr>
              <a:t>Luisa: The “cold one”!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85E0A-F246-5E41-B919-B16211A4E342}"/>
              </a:ext>
            </a:extLst>
          </p:cNvPr>
          <p:cNvSpPr/>
          <p:nvPr/>
        </p:nvSpPr>
        <p:spPr>
          <a:xfrm>
            <a:off x="3862551" y="1996454"/>
            <a:ext cx="1954924" cy="396502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F8F306-8058-F04E-B48F-3D546241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7A5CE0-8076-BD4C-80C9-86A0542DD240}"/>
              </a:ext>
            </a:extLst>
          </p:cNvPr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Thanks to: the “conference room” assistants!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597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65206"/>
            <a:ext cx="9122473" cy="4927587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64 participants.</a:t>
            </a:r>
            <a:br>
              <a:rPr lang="en-US" sz="4800" b="1" dirty="0">
                <a:latin typeface="Times New Roman"/>
                <a:cs typeface="Times New Roman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(Most of them carefully following.....!) </a:t>
            </a: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br>
              <a:rPr lang="en-US" sz="4800" b="1" dirty="0">
                <a:latin typeface="Times New Roman"/>
                <a:cs typeface="Times New Roman"/>
              </a:rPr>
            </a:br>
            <a:endParaRPr lang="en-US" sz="36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40BA4-52A3-0B4B-86A2-BD95E4233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51" b="23977"/>
          <a:stretch/>
        </p:blipFill>
        <p:spPr>
          <a:xfrm>
            <a:off x="0" y="2862432"/>
            <a:ext cx="9144000" cy="392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53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iari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1044" y="990092"/>
            <a:ext cx="12394456" cy="8235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>
                <a:solidFill>
                  <a:srgbClr val="FFFF00"/>
                </a:solidFill>
              </a:rPr>
              <a:t>Maria Rita, our Bank!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3581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iari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1044" y="990092"/>
            <a:ext cx="12394456" cy="8235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>
                <a:solidFill>
                  <a:srgbClr val="FFFF00"/>
                </a:solidFill>
              </a:rPr>
              <a:t>Maria Rita, our Bank! 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61769F-25A3-4D46-BC58-81FA0BD0BEA1}"/>
              </a:ext>
            </a:extLst>
          </p:cNvPr>
          <p:cNvSpPr/>
          <p:nvPr/>
        </p:nvSpPr>
        <p:spPr>
          <a:xfrm>
            <a:off x="21529" y="5586497"/>
            <a:ext cx="9343133" cy="1200329"/>
          </a:xfrm>
          <a:prstGeom prst="rect">
            <a:avLst/>
          </a:prstGeom>
          <a:solidFill>
            <a:srgbClr val="33339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Times New Roman"/>
                <a:cs typeface="Times New Roman"/>
              </a:rPr>
              <a:t>No money for the Fee? Be careful she has license to kill for just a discount request!</a:t>
            </a:r>
          </a:p>
        </p:txBody>
      </p:sp>
    </p:spTree>
    <p:extLst>
      <p:ext uri="{BB962C8B-B14F-4D97-AF65-F5344CB8AC3E}">
        <p14:creationId xmlns:p14="http://schemas.microsoft.com/office/powerpoint/2010/main" val="2221593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9581" y="21524"/>
            <a:ext cx="10241187" cy="680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>
                <a:solidFill>
                  <a:srgbClr val="FFFF00"/>
                </a:solidFill>
              </a:rPr>
              <a:t>Lucia, The PROBLEM SOLVER!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1726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9581" y="21524"/>
            <a:ext cx="10241187" cy="680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8335" y="22626"/>
            <a:ext cx="9622997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to: </a:t>
            </a:r>
            <a:r>
              <a:rPr lang="en-US" sz="4000" b="1" dirty="0">
                <a:solidFill>
                  <a:srgbClr val="FFFF00"/>
                </a:solidFill>
              </a:rPr>
              <a:t>Lucia, The PROBLEM SOLVER!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81A34-1C6E-2946-899A-2D497248E269}"/>
              </a:ext>
            </a:extLst>
          </p:cNvPr>
          <p:cNvSpPr/>
          <p:nvPr/>
        </p:nvSpPr>
        <p:spPr>
          <a:xfrm>
            <a:off x="0" y="5873295"/>
            <a:ext cx="9144000" cy="954107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Times New Roman"/>
                <a:cs typeface="Times New Roman"/>
              </a:rPr>
              <a:t>A legend says that </a:t>
            </a:r>
            <a:r>
              <a:rPr lang="en-US" sz="2800" b="1" dirty="0">
                <a:solidFill>
                  <a:srgbClr val="EEECE1"/>
                </a:solidFill>
                <a:latin typeface="Times New Roman"/>
                <a:cs typeface="Times New Roman"/>
              </a:rPr>
              <a:t>her gran-gran-gran  mother organized Napoleon stay and (especially!) his  </a:t>
            </a:r>
            <a:r>
              <a:rPr lang="en-US" sz="2800" b="1" dirty="0">
                <a:solidFill>
                  <a:schemeClr val="bg2"/>
                </a:solidFill>
                <a:latin typeface="Times New Roman"/>
                <a:cs typeface="Times New Roman"/>
              </a:rPr>
              <a:t>trip back! </a:t>
            </a:r>
          </a:p>
        </p:txBody>
      </p:sp>
    </p:spTree>
    <p:extLst>
      <p:ext uri="{BB962C8B-B14F-4D97-AF65-F5344CB8AC3E}">
        <p14:creationId xmlns:p14="http://schemas.microsoft.com/office/powerpoint/2010/main" val="2088734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26"/>
            <a:ext cx="9144000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 all of you! </a:t>
            </a:r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See you soon!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990A-A179-7444-8EE6-21C1F00B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35" y="1165626"/>
            <a:ext cx="9467124" cy="4549374"/>
          </a:xfrm>
          <a:prstGeom prst="rect">
            <a:avLst/>
          </a:prstGeom>
        </p:spPr>
      </p:pic>
      <p:sp>
        <p:nvSpPr>
          <p:cNvPr id="7" name="AutoShape 2" descr="staff.jpg">
            <a:extLst>
              <a:ext uri="{FF2B5EF4-FFF2-40B4-BE49-F238E27FC236}">
                <a16:creationId xmlns:a16="http://schemas.microsoft.com/office/drawing/2014/main" id="{7BDC2239-30CE-084C-8379-AE3B3AD977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67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26"/>
            <a:ext cx="9144000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 all of you! </a:t>
            </a:r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In 3 years?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990A-A179-7444-8EE6-21C1F00B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35" y="1165626"/>
            <a:ext cx="9467124" cy="4549374"/>
          </a:xfrm>
          <a:prstGeom prst="rect">
            <a:avLst/>
          </a:prstGeom>
        </p:spPr>
      </p:pic>
      <p:sp>
        <p:nvSpPr>
          <p:cNvPr id="7" name="AutoShape 2" descr="staff.jpg">
            <a:extLst>
              <a:ext uri="{FF2B5EF4-FFF2-40B4-BE49-F238E27FC236}">
                <a16:creationId xmlns:a16="http://schemas.microsoft.com/office/drawing/2014/main" id="{7BDC2239-30CE-084C-8379-AE3B3AD977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560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26"/>
            <a:ext cx="9144000" cy="1143000"/>
          </a:xfrm>
          <a:solidFill>
            <a:srgbClr val="333399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Thanks to all of you! </a:t>
            </a:r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In 3 years?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990A-A179-7444-8EE6-21C1F00BF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35" y="1165626"/>
            <a:ext cx="9467124" cy="4549374"/>
          </a:xfrm>
          <a:prstGeom prst="rect">
            <a:avLst/>
          </a:prstGeom>
        </p:spPr>
      </p:pic>
      <p:sp>
        <p:nvSpPr>
          <p:cNvPr id="7" name="AutoShape 2" descr="staff.jpg">
            <a:extLst>
              <a:ext uri="{FF2B5EF4-FFF2-40B4-BE49-F238E27FC236}">
                <a16:creationId xmlns:a16="http://schemas.microsoft.com/office/drawing/2014/main" id="{7BDC2239-30CE-084C-8379-AE3B3AD977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FFA3D4-2165-5847-A03F-C719B9E08050}"/>
              </a:ext>
            </a:extLst>
          </p:cNvPr>
          <p:cNvSpPr/>
          <p:nvPr/>
        </p:nvSpPr>
        <p:spPr>
          <a:xfrm>
            <a:off x="272592" y="1381661"/>
            <a:ext cx="8294016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Maybe in Japan, or in Cancun..... But of course you are very welcome to come back here in Elba!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81048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EEC2AE-13AE-E54B-B606-67B37155E8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98" y="1040583"/>
            <a:ext cx="2435459" cy="3040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61" y="4332002"/>
            <a:ext cx="8799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“LHC electron cloud is top priority. If e-cloud heat differences between sectors are not understood and HL-LHC not mastered, CERN may be shut down!”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		 	</a:t>
            </a:r>
            <a:r>
              <a:rPr lang="en-US" sz="2100" dirty="0">
                <a:solidFill>
                  <a:schemeClr val="bg1"/>
                </a:solidFill>
              </a:rPr>
              <a:t>Norbert Holtkamp, Chair CERN MAC, 28 January 2018</a:t>
            </a:r>
          </a:p>
          <a:p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C4BEE-A49B-6049-821D-69FC05451742}"/>
              </a:ext>
            </a:extLst>
          </p:cNvPr>
          <p:cNvSpPr txBox="1"/>
          <p:nvPr/>
        </p:nvSpPr>
        <p:spPr>
          <a:xfrm>
            <a:off x="-11804" y="635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 .. and if you are not particularly concerned by</a:t>
            </a:r>
          </a:p>
          <a:p>
            <a:r>
              <a:rPr lang="en-GB" sz="4000" dirty="0">
                <a:solidFill>
                  <a:schemeClr val="bg1"/>
                </a:solidFill>
              </a:rPr>
              <a:t>what Frank </a:t>
            </a:r>
          </a:p>
          <a:p>
            <a:r>
              <a:rPr lang="en-GB" sz="4000" dirty="0">
                <a:solidFill>
                  <a:schemeClr val="bg1"/>
                </a:solidFill>
              </a:rPr>
              <a:t>reported:</a:t>
            </a:r>
          </a:p>
        </p:txBody>
      </p:sp>
    </p:spTree>
    <p:extLst>
      <p:ext uri="{BB962C8B-B14F-4D97-AF65-F5344CB8AC3E}">
        <p14:creationId xmlns:p14="http://schemas.microsoft.com/office/powerpoint/2010/main" val="3188309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Than ... Keep studying e-cloud related issues .... At least to hope (if you enjoyed)  to come back here in 3  years!!!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B9B37A-743F-5E42-8F2D-F5E147998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804" y="4906876"/>
            <a:ext cx="7772400" cy="1470025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Thanks for coming!!!</a:t>
            </a:r>
          </a:p>
        </p:txBody>
      </p:sp>
    </p:spTree>
    <p:extLst>
      <p:ext uri="{BB962C8B-B14F-4D97-AF65-F5344CB8AC3E}">
        <p14:creationId xmlns:p14="http://schemas.microsoft.com/office/powerpoint/2010/main" val="261522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1040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527" y="1292772"/>
            <a:ext cx="9122473" cy="4927587"/>
          </a:xfrm>
        </p:spPr>
        <p:txBody>
          <a:bodyPr>
            <a:no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4800" b="1" dirty="0">
                <a:latin typeface="Times New Roman"/>
                <a:cs typeface="Times New Roman"/>
              </a:rPr>
              <a:t>64 participants.</a:t>
            </a:r>
            <a:br>
              <a:rPr lang="en-US" sz="4800" b="1" dirty="0">
                <a:latin typeface="Times New Roman"/>
                <a:cs typeface="Times New Roman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/>
                <a:cs typeface="Times New Roman"/>
              </a:rPr>
              <a:t>(Most of them in the audience 	all the time, a clear  “cloud” effect!) </a:t>
            </a:r>
            <a:br>
              <a:rPr lang="en-US" sz="4800" b="1" dirty="0">
                <a:latin typeface="Times New Roman"/>
                <a:cs typeface="Times New Roman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Interesting discussion in the 				  audience and outside!</a:t>
            </a:r>
            <a:br>
              <a:rPr lang="en-US" sz="3600" b="1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Some seeds for future collaborations! (EC calls, involving USA and other fields etc.)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/>
                <a:cs typeface="Times New Roman"/>
              </a:rPr>
              <a:t>Very successful meeting:</a:t>
            </a:r>
            <a:br>
              <a:rPr lang="en-US" sz="4800" b="1" dirty="0">
                <a:latin typeface="Times New Roman"/>
                <a:cs typeface="Times New Roman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6010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E8684-DE01-514E-BF79-FDDB82A1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1"/>
            <a:ext cx="9144000" cy="61776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0" y="5609594"/>
            <a:ext cx="3379889" cy="103313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rgbClr val="000000"/>
                </a:solidFill>
              </a:ln>
            </a:endParaRPr>
          </a:p>
        </p:txBody>
      </p:sp>
      <p:sp>
        <p:nvSpPr>
          <p:cNvPr id="8" name="Right Arrow 7"/>
          <p:cNvSpPr/>
          <p:nvPr/>
        </p:nvSpPr>
        <p:spPr>
          <a:xfrm rot="20057473">
            <a:off x="2586515" y="4493046"/>
            <a:ext cx="2501150" cy="75969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3278406"/>
            <a:ext cx="404546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See conference photos</a:t>
            </a:r>
          </a:p>
        </p:txBody>
      </p:sp>
    </p:spTree>
    <p:extLst>
      <p:ext uri="{BB962C8B-B14F-4D97-AF65-F5344CB8AC3E}">
        <p14:creationId xmlns:p14="http://schemas.microsoft.com/office/powerpoint/2010/main" val="334346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38200"/>
            <a:ext cx="90852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The </a:t>
            </a: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quality and the improvements in all fields  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 discussed in this </a:t>
            </a: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Ecloud18 edition 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in respect to </a:t>
            </a: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Ecloud12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 workshop is indeed enormous!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Maybe too much time passed between the two events.</a:t>
            </a:r>
          </a:p>
          <a:p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“ I suggest a two/three year repeatability of this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LOOKING FORWAR TO  HAVE A YELLOW BOOK REPORT ALL TOGHETHER!</a:t>
            </a: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 dirty="0">
                <a:solidFill>
                  <a:srgbClr val="FF0000"/>
                </a:solidFill>
              </a:rPr>
              <a:t>rd </a:t>
            </a:r>
            <a:r>
              <a:rPr lang="en-US" sz="2000" b="1" dirty="0">
                <a:solidFill>
                  <a:srgbClr val="FF0000"/>
                </a:solidFill>
              </a:rPr>
              <a:t>to 7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											</a:t>
            </a:r>
            <a:r>
              <a:rPr lang="en-US" sz="2000" b="1" dirty="0">
                <a:solidFill>
                  <a:srgbClr val="FF0000"/>
                </a:solidFill>
              </a:rPr>
              <a:t>R. </a:t>
            </a:r>
            <a:r>
              <a:rPr lang="en-US" sz="2000" b="1" dirty="0" err="1">
                <a:solidFill>
                  <a:srgbClr val="FF0000"/>
                </a:solidFill>
              </a:rPr>
              <a:t>CImino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CE0482B-CBD8-434F-A82B-59475C2B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5D3AD9-5B90-DB4B-A808-85EA38C167A6}"/>
              </a:ext>
            </a:extLst>
          </p:cNvPr>
          <p:cNvSpPr txBox="1">
            <a:spLocks/>
          </p:cNvSpPr>
          <p:nvPr/>
        </p:nvSpPr>
        <p:spPr>
          <a:xfrm>
            <a:off x="0" y="28905"/>
            <a:ext cx="9144000" cy="8092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Ecloud’18</a:t>
            </a:r>
          </a:p>
        </p:txBody>
      </p:sp>
    </p:spTree>
    <p:extLst>
      <p:ext uri="{BB962C8B-B14F-4D97-AF65-F5344CB8AC3E}">
        <p14:creationId xmlns:p14="http://schemas.microsoft.com/office/powerpoint/2010/main" val="298571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96740"/>
            <a:ext cx="9085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The “</a:t>
            </a: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Synergy”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  workshop: not only among different Labs and accelerators, but among different research fields!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“Synergy” 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also in research: e-cloud mitigation tools has to be compliant with Impedance budget, Vacuum stability and compatibility, etc.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latin typeface="Eurostile" charset="0"/>
              <a:ea typeface="Eurostile" charset="0"/>
              <a:cs typeface="Eurostile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Eurostile" charset="0"/>
                <a:ea typeface="Eurostile" charset="0"/>
                <a:cs typeface="Eurostile" charset="0"/>
              </a:rPr>
              <a:t>“ Synergy” </a:t>
            </a:r>
            <a:r>
              <a:rPr lang="en-US" sz="2800" i="1" dirty="0">
                <a:latin typeface="Eurostile" charset="0"/>
                <a:ea typeface="Eurostile" charset="0"/>
                <a:cs typeface="Eurostile" charset="0"/>
              </a:rPr>
              <a:t>with test machines  to validate codes and Laboratory results.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8793" y="5588000"/>
            <a:ext cx="9038171" cy="122297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/>
          <a:lstStyle/>
          <a:p>
            <a:pPr algn="r"/>
            <a:r>
              <a:rPr lang="en-US" sz="2000" b="1" dirty="0">
                <a:solidFill>
                  <a:srgbClr val="FF0000"/>
                </a:solidFill>
              </a:rPr>
              <a:t>ECLOUD 2018, from June 3</a:t>
            </a:r>
            <a:r>
              <a:rPr lang="en-US" sz="2000" b="1" baseline="30000" dirty="0">
                <a:solidFill>
                  <a:srgbClr val="FF0000"/>
                </a:solidFill>
              </a:rPr>
              <a:t>rd </a:t>
            </a:r>
            <a:r>
              <a:rPr lang="en-US" sz="2000" b="1" dirty="0">
                <a:solidFill>
                  <a:srgbClr val="FF0000"/>
                </a:solidFill>
              </a:rPr>
              <a:t>to 7</a:t>
            </a:r>
            <a:r>
              <a:rPr lang="en-US" sz="2000" b="1" baseline="30000" dirty="0">
                <a:solidFill>
                  <a:srgbClr val="FF0000"/>
                </a:solidFill>
              </a:rPr>
              <a:t>th</a:t>
            </a:r>
            <a:r>
              <a:rPr lang="en-US" sz="2000" b="1" dirty="0">
                <a:solidFill>
                  <a:srgbClr val="FF0000"/>
                </a:solidFill>
              </a:rPr>
              <a:t> -  2018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											</a:t>
            </a:r>
            <a:r>
              <a:rPr lang="en-US" sz="2000" b="1" dirty="0">
                <a:solidFill>
                  <a:srgbClr val="FF0000"/>
                </a:solidFill>
              </a:rPr>
              <a:t>R. </a:t>
            </a:r>
            <a:r>
              <a:rPr lang="en-US" sz="2000" b="1" dirty="0" err="1">
                <a:solidFill>
                  <a:srgbClr val="FF0000"/>
                </a:solidFill>
              </a:rPr>
              <a:t>CImino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CE0482B-CBD8-434F-A82B-59475C2BF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2" y="5588000"/>
            <a:ext cx="4520820" cy="127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5D3AD9-5B90-DB4B-A808-85EA38C167A6}"/>
              </a:ext>
            </a:extLst>
          </p:cNvPr>
          <p:cNvSpPr txBox="1">
            <a:spLocks/>
          </p:cNvSpPr>
          <p:nvPr/>
        </p:nvSpPr>
        <p:spPr>
          <a:xfrm>
            <a:off x="0" y="28905"/>
            <a:ext cx="9144000" cy="8092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final consideration on Ecloud’18</a:t>
            </a:r>
          </a:p>
        </p:txBody>
      </p:sp>
    </p:spTree>
    <p:extLst>
      <p:ext uri="{BB962C8B-B14F-4D97-AF65-F5344CB8AC3E}">
        <p14:creationId xmlns:p14="http://schemas.microsoft.com/office/powerpoint/2010/main" val="651824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4695" y="1479883"/>
            <a:ext cx="8670757" cy="537811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 of you want to know the results... But first some important background info: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theory group:  </a:t>
            </a:r>
            <a:r>
              <a:rPr lang="en-US" dirty="0">
                <a:solidFill>
                  <a:schemeClr val="tx1"/>
                </a:solidFill>
              </a:rPr>
              <a:t>proposed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some strange last minute changes in speakers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Experimental</a:t>
            </a:r>
            <a:r>
              <a:rPr lang="en-US" dirty="0">
                <a:solidFill>
                  <a:schemeClr val="tx1"/>
                </a:solidFill>
              </a:rPr>
              <a:t> “Secret service” confirmed that the new speakers were all excellent football  players and all would use top quality “tools”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58335" y="22626"/>
            <a:ext cx="9622997" cy="1143000"/>
          </a:xfrm>
          <a:prstGeom prst="rect">
            <a:avLst/>
          </a:prstGeom>
          <a:solidFill>
            <a:srgbClr val="3333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</a:rPr>
              <a:t>The football game </a:t>
            </a:r>
            <a:r>
              <a:rPr lang="en-US" sz="4000" b="1" dirty="0">
                <a:solidFill>
                  <a:srgbClr val="FFFF00"/>
                </a:solidFill>
              </a:rPr>
              <a:t>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895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21621</TotalTime>
  <Words>1169</Words>
  <Application>Microsoft Macintosh PowerPoint</Application>
  <PresentationFormat>On-screen Show (4:3)</PresentationFormat>
  <Paragraphs>176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Comic Sans MS</vt:lpstr>
      <vt:lpstr>Eurostile</vt:lpstr>
      <vt:lpstr>Times New Roman</vt:lpstr>
      <vt:lpstr>Office Theme</vt:lpstr>
      <vt:lpstr>PowerPoint Presentation</vt:lpstr>
      <vt:lpstr>64 participants. </vt:lpstr>
      <vt:lpstr>64 participants. (Most of them in the audience  all the time, a clear  “cloud” effect!)     </vt:lpstr>
      <vt:lpstr>64 participants. (Most of them carefully following.....!)     </vt:lpstr>
      <vt:lpstr>64 participants. (Most of them in the audience  all the time, a clear  “cloud” effect!)  Interesting discussion in the       audience and outside! Some seeds for future collaborations! (EC calls, involving USA and other fields etc.)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Tanks to “the team”:</vt:lpstr>
      <vt:lpstr>Thanks to: Vinicio, the “paparazzo”!</vt:lpstr>
      <vt:lpstr>Thanks to: Vinicio, the “paparazzo”!</vt:lpstr>
      <vt:lpstr>Thanks to: Mauro! </vt:lpstr>
      <vt:lpstr>Thanks to: Mauro!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to: Maria Rita, our Bank! </vt:lpstr>
      <vt:lpstr>Thanks to: Maria Rita, our Bank! </vt:lpstr>
      <vt:lpstr>Thanks to: Lucia, The PROBLEM SOLVER! </vt:lpstr>
      <vt:lpstr>Thanks to: Lucia, The PROBLEM SOLVER! </vt:lpstr>
      <vt:lpstr>Thanks to all of you! </vt:lpstr>
      <vt:lpstr>Thanks to all of you! </vt:lpstr>
      <vt:lpstr>Thanks to all of you! </vt:lpstr>
      <vt:lpstr>PowerPoint Presentation</vt:lpstr>
      <vt:lpstr>Thanks for coming!!!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Biodola (Elba Island) May 22 – 28, 2011</dc:title>
  <dc:creator>Lucia Lilli</dc:creator>
  <cp:lastModifiedBy>Microsoft Office User</cp:lastModifiedBy>
  <cp:revision>260</cp:revision>
  <cp:lastPrinted>2018-06-03T07:12:07Z</cp:lastPrinted>
  <dcterms:created xsi:type="dcterms:W3CDTF">2011-05-22T08:48:55Z</dcterms:created>
  <dcterms:modified xsi:type="dcterms:W3CDTF">2018-06-06T15:58:31Z</dcterms:modified>
</cp:coreProperties>
</file>