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412" r:id="rId2"/>
    <p:sldId id="367" r:id="rId3"/>
    <p:sldId id="368" r:id="rId4"/>
    <p:sldId id="369" r:id="rId5"/>
    <p:sldId id="375" r:id="rId6"/>
    <p:sldId id="376" r:id="rId7"/>
    <p:sldId id="386" r:id="rId8"/>
    <p:sldId id="370" r:id="rId9"/>
    <p:sldId id="385" r:id="rId10"/>
    <p:sldId id="411" r:id="rId11"/>
    <p:sldId id="408" r:id="rId12"/>
    <p:sldId id="409" r:id="rId13"/>
    <p:sldId id="413" r:id="rId14"/>
    <p:sldId id="414" r:id="rId15"/>
    <p:sldId id="416" r:id="rId16"/>
    <p:sldId id="415" r:id="rId17"/>
    <p:sldId id="417" r:id="rId18"/>
    <p:sldId id="419" r:id="rId19"/>
    <p:sldId id="410" r:id="rId20"/>
    <p:sldId id="418" r:id="rId21"/>
  </p:sldIdLst>
  <p:sldSz cx="9144000" cy="6858000" type="screen4x3"/>
  <p:notesSz cx="6853238" cy="9871075"/>
  <p:defaultTextStyle>
    <a:defPPr>
      <a:defRPr lang="it-IT"/>
    </a:defPPr>
    <a:lvl1pPr algn="l" rtl="0" fontAlgn="base">
      <a:lnSpc>
        <a:spcPts val="2000"/>
      </a:lnSpc>
      <a:spcBef>
        <a:spcPct val="50000"/>
      </a:spcBef>
      <a:spcAft>
        <a:spcPct val="0"/>
      </a:spcAft>
      <a:defRPr sz="2000" kern="1200">
        <a:solidFill>
          <a:srgbClr val="0033CC"/>
        </a:solidFill>
        <a:latin typeface="Comic Sans MS" pitchFamily="66" charset="0"/>
        <a:ea typeface="+mn-ea"/>
        <a:cs typeface="+mn-cs"/>
      </a:defRPr>
    </a:lvl1pPr>
    <a:lvl2pPr marL="457200" algn="l" rtl="0" fontAlgn="base">
      <a:lnSpc>
        <a:spcPts val="2000"/>
      </a:lnSpc>
      <a:spcBef>
        <a:spcPct val="50000"/>
      </a:spcBef>
      <a:spcAft>
        <a:spcPct val="0"/>
      </a:spcAft>
      <a:defRPr sz="2000" kern="1200">
        <a:solidFill>
          <a:srgbClr val="0033CC"/>
        </a:solidFill>
        <a:latin typeface="Comic Sans MS" pitchFamily="66" charset="0"/>
        <a:ea typeface="+mn-ea"/>
        <a:cs typeface="+mn-cs"/>
      </a:defRPr>
    </a:lvl2pPr>
    <a:lvl3pPr marL="914400" algn="l" rtl="0" fontAlgn="base">
      <a:lnSpc>
        <a:spcPts val="2000"/>
      </a:lnSpc>
      <a:spcBef>
        <a:spcPct val="50000"/>
      </a:spcBef>
      <a:spcAft>
        <a:spcPct val="0"/>
      </a:spcAft>
      <a:defRPr sz="2000" kern="1200">
        <a:solidFill>
          <a:srgbClr val="0033CC"/>
        </a:solidFill>
        <a:latin typeface="Comic Sans MS" pitchFamily="66" charset="0"/>
        <a:ea typeface="+mn-ea"/>
        <a:cs typeface="+mn-cs"/>
      </a:defRPr>
    </a:lvl3pPr>
    <a:lvl4pPr marL="1371600" algn="l" rtl="0" fontAlgn="base">
      <a:lnSpc>
        <a:spcPts val="2000"/>
      </a:lnSpc>
      <a:spcBef>
        <a:spcPct val="50000"/>
      </a:spcBef>
      <a:spcAft>
        <a:spcPct val="0"/>
      </a:spcAft>
      <a:defRPr sz="2000" kern="1200">
        <a:solidFill>
          <a:srgbClr val="0033CC"/>
        </a:solidFill>
        <a:latin typeface="Comic Sans MS" pitchFamily="66" charset="0"/>
        <a:ea typeface="+mn-ea"/>
        <a:cs typeface="+mn-cs"/>
      </a:defRPr>
    </a:lvl4pPr>
    <a:lvl5pPr marL="1828800" algn="l" rtl="0" fontAlgn="base">
      <a:lnSpc>
        <a:spcPts val="2000"/>
      </a:lnSpc>
      <a:spcBef>
        <a:spcPct val="50000"/>
      </a:spcBef>
      <a:spcAft>
        <a:spcPct val="0"/>
      </a:spcAft>
      <a:defRPr sz="2000" kern="1200">
        <a:solidFill>
          <a:srgbClr val="0033CC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33CC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33CC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33CC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33CC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009999"/>
    <a:srgbClr val="0033CC"/>
    <a:srgbClr val="008080"/>
    <a:srgbClr val="3333FF"/>
    <a:srgbClr val="F8F8F8"/>
    <a:srgbClr val="EAEAEA"/>
    <a:srgbClr val="DDDDDD"/>
    <a:srgbClr val="0066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15" autoAdjust="0"/>
    <p:restoredTop sz="98077" autoAdjust="0"/>
  </p:normalViewPr>
  <p:slideViewPr>
    <p:cSldViewPr>
      <p:cViewPr>
        <p:scale>
          <a:sx n="90" d="100"/>
          <a:sy n="90" d="100"/>
        </p:scale>
        <p:origin x="456" y="-120"/>
      </p:cViewPr>
      <p:guideLst>
        <p:guide orient="horz" pos="40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58" y="-102"/>
      </p:cViewPr>
      <p:guideLst>
        <p:guide orient="horz" pos="3109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20000"/>
              </a:spcBef>
              <a:defRPr sz="1200" smtClean="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20000"/>
              </a:spcBef>
              <a:defRPr sz="1200" smtClean="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702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20000"/>
              </a:spcBef>
              <a:defRPr sz="1200" smtClean="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377363"/>
            <a:ext cx="29702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20000"/>
              </a:spcBef>
              <a:defRPr sz="1200" smtClean="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CCB3974-01D6-4095-9D0A-F80D194FA0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8850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89475"/>
            <a:ext cx="5024438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702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377363"/>
            <a:ext cx="29702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775DB91-D7B6-4DA8-AC20-8FDD710626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FB175-21B8-4687-A0FA-3D357483416E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5B306-2739-45E8-9D56-E8BD7D571EC8}" type="slidenum">
              <a:rPr lang="it-IT"/>
              <a:pPr/>
              <a:t>10</a:t>
            </a:fld>
            <a:endParaRPr lang="it-IT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5B306-2739-45E8-9D56-E8BD7D571EC8}" type="slidenum">
              <a:rPr lang="it-IT"/>
              <a:pPr/>
              <a:t>11</a:t>
            </a:fld>
            <a:endParaRPr lang="it-IT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5B306-2739-45E8-9D56-E8BD7D571EC8}" type="slidenum">
              <a:rPr lang="it-IT"/>
              <a:pPr/>
              <a:t>12</a:t>
            </a:fld>
            <a:endParaRPr lang="it-IT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5B306-2739-45E8-9D56-E8BD7D571EC8}" type="slidenum">
              <a:rPr lang="it-IT"/>
              <a:pPr/>
              <a:t>13</a:t>
            </a:fld>
            <a:endParaRPr lang="it-IT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5B306-2739-45E8-9D56-E8BD7D571EC8}" type="slidenum">
              <a:rPr lang="it-IT"/>
              <a:pPr/>
              <a:t>14</a:t>
            </a:fld>
            <a:endParaRPr lang="it-IT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5B306-2739-45E8-9D56-E8BD7D571EC8}" type="slidenum">
              <a:rPr lang="it-IT"/>
              <a:pPr/>
              <a:t>15</a:t>
            </a:fld>
            <a:endParaRPr lang="it-IT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5B306-2739-45E8-9D56-E8BD7D571EC8}" type="slidenum">
              <a:rPr lang="it-IT"/>
              <a:pPr/>
              <a:t>16</a:t>
            </a:fld>
            <a:endParaRPr lang="it-IT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5B306-2739-45E8-9D56-E8BD7D571EC8}" type="slidenum">
              <a:rPr lang="it-IT"/>
              <a:pPr/>
              <a:t>17</a:t>
            </a:fld>
            <a:endParaRPr lang="it-IT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5B306-2739-45E8-9D56-E8BD7D571EC8}" type="slidenum">
              <a:rPr lang="it-IT"/>
              <a:pPr/>
              <a:t>18</a:t>
            </a:fld>
            <a:endParaRPr lang="it-IT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5B306-2739-45E8-9D56-E8BD7D571EC8}" type="slidenum">
              <a:rPr lang="it-IT"/>
              <a:pPr/>
              <a:t>19</a:t>
            </a:fld>
            <a:endParaRPr lang="it-IT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43BDB-2FBF-4448-9725-A21BD5C060D8}" type="slidenum">
              <a:rPr lang="it-IT"/>
              <a:pPr/>
              <a:t>2</a:t>
            </a:fld>
            <a:endParaRPr lang="it-IT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5B306-2739-45E8-9D56-E8BD7D571EC8}" type="slidenum">
              <a:rPr lang="it-IT"/>
              <a:pPr/>
              <a:t>20</a:t>
            </a:fld>
            <a:endParaRPr lang="it-IT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5191A-CCBA-485A-8E92-026E5D3367AB}" type="slidenum">
              <a:rPr lang="it-IT"/>
              <a:pPr/>
              <a:t>3</a:t>
            </a:fld>
            <a:endParaRPr lang="it-IT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8B29A-D902-4A51-A39E-7F041FCD54C8}" type="slidenum">
              <a:rPr lang="it-IT"/>
              <a:pPr/>
              <a:t>4</a:t>
            </a:fld>
            <a:endParaRPr lang="it-IT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4E98F-27B0-49DA-96D1-3DCD70E5B050}" type="slidenum">
              <a:rPr lang="it-IT"/>
              <a:pPr/>
              <a:t>5</a:t>
            </a:fld>
            <a:endParaRPr lang="it-IT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59A8B-3E5F-420D-9511-CAB019A68DA3}" type="slidenum">
              <a:rPr lang="it-IT"/>
              <a:pPr/>
              <a:t>6</a:t>
            </a:fld>
            <a:endParaRPr lang="it-IT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A35FA-EBFD-4216-8CF0-6FF1D0080100}" type="slidenum">
              <a:rPr lang="it-IT"/>
              <a:pPr/>
              <a:t>7</a:t>
            </a:fld>
            <a:endParaRPr lang="it-IT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D474A-C29A-4174-93DD-91FC93C3099E}" type="slidenum">
              <a:rPr lang="it-IT"/>
              <a:pPr/>
              <a:t>8</a:t>
            </a:fld>
            <a:endParaRPr lang="it-IT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6BD96-2DA2-4973-B712-97C6C41D72AE}" type="slidenum">
              <a:rPr lang="it-IT"/>
              <a:pPr/>
              <a:t>9</a:t>
            </a:fld>
            <a:endParaRPr lang="it-IT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539750" y="2420889"/>
            <a:ext cx="8135938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cap="all" dirty="0" smtClean="0">
                <a:solidFill>
                  <a:srgbClr val="009999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it-IT" sz="3200" b="1" i="1" dirty="0" smtClean="0">
                <a:solidFill>
                  <a:srgbClr val="009999"/>
                </a:solidFill>
                <a:cs typeface="Arial" charset="0"/>
              </a:rPr>
              <a:t>Scienza, Tecnologia, </a:t>
            </a:r>
            <a:r>
              <a:rPr lang="it-IT" sz="3200" b="1" i="1" dirty="0" err="1" smtClean="0">
                <a:solidFill>
                  <a:srgbClr val="009999"/>
                </a:solidFill>
                <a:cs typeface="Arial" charset="0"/>
              </a:rPr>
              <a:t>Tecnoscienza</a:t>
            </a:r>
            <a:endParaRPr lang="it-IT" sz="3200" b="1" i="1" dirty="0" smtClean="0">
              <a:solidFill>
                <a:srgbClr val="009999"/>
              </a:solidFill>
              <a:cs typeface="Arial" charset="0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286000" y="4652963"/>
            <a:ext cx="4572000" cy="6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400" b="1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Mario Gargantini</a:t>
            </a:r>
            <a:endParaRPr lang="it-IT" sz="2400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it-IT" sz="2000" dirty="0">
                <a:solidFill>
                  <a:srgbClr val="777777"/>
                </a:solidFill>
                <a:latin typeface="Comic Sans MS" pitchFamily="66" charset="0"/>
                <a:cs typeface="Arial" charset="0"/>
              </a:rPr>
              <a:t>www.gargantini.net</a:t>
            </a:r>
          </a:p>
        </p:txBody>
      </p:sp>
      <p:pic>
        <p:nvPicPr>
          <p:cNvPr id="2052" name="Picture 6" descr="http://www.gargantini.net/default_file/twitter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56340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3"/>
          <p:cNvSpPr txBox="1">
            <a:spLocks noChangeArrowheads="1"/>
          </p:cNvSpPr>
          <p:nvPr/>
        </p:nvSpPr>
        <p:spPr bwMode="auto">
          <a:xfrm>
            <a:off x="3203575" y="5732463"/>
            <a:ext cx="28082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</a:pPr>
            <a:r>
              <a:rPr lang="it-IT" dirty="0">
                <a:solidFill>
                  <a:srgbClr val="009900"/>
                </a:solidFill>
                <a:latin typeface="Comic Sans MS" pitchFamily="66" charset="0"/>
                <a:cs typeface="Arial" charset="0"/>
              </a:rPr>
              <a:t>    </a:t>
            </a:r>
            <a:r>
              <a:rPr lang="it-IT" dirty="0" err="1">
                <a:solidFill>
                  <a:srgbClr val="777777"/>
                </a:solidFill>
                <a:latin typeface="Comic Sans MS" pitchFamily="66" charset="0"/>
                <a:cs typeface="Arial" charset="0"/>
              </a:rPr>
              <a:t>@</a:t>
            </a:r>
            <a:r>
              <a:rPr lang="it-IT" dirty="0" err="1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wonderscience</a:t>
            </a:r>
            <a:endParaRPr lang="it-IT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2054" name="Picture 13" descr="logoEure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108700"/>
            <a:ext cx="2160588" cy="617538"/>
          </a:xfrm>
          <a:prstGeom prst="rect">
            <a:avLst/>
          </a:prstGeom>
          <a:solidFill>
            <a:srgbClr val="CCFFFF"/>
          </a:solidFill>
          <a:ln w="1270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055" name="Picture 8" descr="logo-mc2-Morabito_finale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6142038"/>
            <a:ext cx="2663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reaRes_1ORMotivation_UniWi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1532248" y="109538"/>
            <a:ext cx="6112869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 smtClean="0"/>
              <a:t>L’emergere della </a:t>
            </a:r>
            <a:r>
              <a:rPr lang="it-IT" sz="3200" b="1" dirty="0" err="1" smtClean="0"/>
              <a:t>tecnoscienza</a:t>
            </a:r>
            <a:endParaRPr lang="it-IT" sz="3200" b="1" dirty="0" smtClean="0"/>
          </a:p>
        </p:txBody>
      </p:sp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179388" y="692696"/>
            <a:ext cx="8785225" cy="1485664"/>
          </a:xfrm>
          <a:prstGeom prst="rect">
            <a:avLst/>
          </a:prstGeom>
          <a:solidFill>
            <a:schemeClr val="accent1">
              <a:alpha val="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2800" b="1" dirty="0" smtClean="0">
                <a:solidFill>
                  <a:srgbClr val="009999"/>
                </a:solidFill>
              </a:rPr>
              <a:t>Il panorama sta cambiando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2800" b="1" dirty="0" smtClean="0">
                <a:solidFill>
                  <a:srgbClr val="009999"/>
                </a:solidFill>
              </a:rPr>
              <a:t> </a:t>
            </a:r>
            <a:r>
              <a:rPr lang="it-IT" sz="2400" b="1" cap="small" dirty="0" smtClean="0">
                <a:solidFill>
                  <a:srgbClr val="009999"/>
                </a:solidFill>
              </a:rPr>
              <a:t>biotecnologie – nanotecnologie - robotica 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2400" b="1" cap="small" dirty="0" smtClean="0">
                <a:solidFill>
                  <a:srgbClr val="009999"/>
                </a:solidFill>
              </a:rPr>
              <a:t>intelligenza artificiale - neurolinguistica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827584" y="249289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Elevato contenuto di ricerca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ma tutto subordinato alla possibilità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di realizzare nuovi artefatti e sistemi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o di modificare quelli esistenti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400" dirty="0" smtClean="0"/>
          </a:p>
        </p:txBody>
      </p:sp>
      <p:sp>
        <p:nvSpPr>
          <p:cNvPr id="5" name="Rettangolo 4"/>
          <p:cNvSpPr/>
          <p:nvPr/>
        </p:nvSpPr>
        <p:spPr>
          <a:xfrm>
            <a:off x="971600" y="6309320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Ciò non aiuta il dialogo, anzi …</a:t>
            </a:r>
          </a:p>
        </p:txBody>
      </p:sp>
      <p:sp>
        <p:nvSpPr>
          <p:cNvPr id="7" name="Rettangolo 6"/>
          <p:cNvSpPr/>
          <p:nvPr/>
        </p:nvSpPr>
        <p:spPr>
          <a:xfrm>
            <a:off x="979984" y="429309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b="1" dirty="0" smtClean="0">
                <a:solidFill>
                  <a:srgbClr val="009999"/>
                </a:solidFill>
              </a:rPr>
              <a:t>Spesso sfuma il confine tra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b="1" dirty="0" smtClean="0">
                <a:solidFill>
                  <a:srgbClr val="009999"/>
                </a:solidFill>
              </a:rPr>
              <a:t>ricerca a scopo conoscitivo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b="1" dirty="0" smtClean="0">
                <a:solidFill>
                  <a:srgbClr val="009999"/>
                </a:solidFill>
              </a:rPr>
              <a:t>e intervento trasformatore e manipolatore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b="1" i="1" dirty="0" smtClean="0">
                <a:solidFill>
                  <a:srgbClr val="009999"/>
                </a:solidFill>
              </a:rPr>
              <a:t>Situazione confusa, fluida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b="1" i="1" dirty="0" smtClean="0">
                <a:solidFill>
                  <a:srgbClr val="009999"/>
                </a:solidFill>
              </a:rPr>
              <a:t>tipica del contesto culturale attuale</a:t>
            </a:r>
            <a:endParaRPr lang="it-IT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179512" y="764704"/>
            <a:ext cx="6588224" cy="15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 err="1" smtClean="0"/>
              <a:t>Tecnoscienza</a:t>
            </a:r>
            <a:r>
              <a:rPr lang="it-IT" sz="2400" dirty="0" smtClean="0"/>
              <a:t> invade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e modifica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sia il fare scienza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009999"/>
                </a:solidFill>
              </a:rPr>
              <a:t>sia la pratica tecnologica</a:t>
            </a:r>
          </a:p>
        </p:txBody>
      </p:sp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1" y="4677084"/>
            <a:ext cx="4644008" cy="206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800" b="1" i="1" dirty="0" smtClean="0"/>
              <a:t>scienza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800" dirty="0" smtClean="0"/>
              <a:t> </a:t>
            </a:r>
            <a:r>
              <a:rPr lang="it-IT" sz="2400" dirty="0" smtClean="0"/>
              <a:t>si attenua la finalità puramente conoscitiva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sotto la pressione degli obiettivi applicativi </a:t>
            </a: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4644008" y="4693245"/>
            <a:ext cx="4176713" cy="16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800" b="1" i="1" dirty="0" smtClean="0">
                <a:solidFill>
                  <a:srgbClr val="009999"/>
                </a:solidFill>
              </a:rPr>
              <a:t>tecnologia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009999"/>
                </a:solidFill>
              </a:rPr>
              <a:t>viene sottovalutato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009999"/>
                </a:solidFill>
              </a:rPr>
              <a:t>il </a:t>
            </a:r>
            <a:r>
              <a:rPr lang="it-IT" sz="2400" dirty="0" err="1" smtClean="0">
                <a:solidFill>
                  <a:srgbClr val="009999"/>
                </a:solidFill>
              </a:rPr>
              <a:t>proprium</a:t>
            </a:r>
            <a:r>
              <a:rPr lang="it-IT" sz="2400" dirty="0" smtClean="0">
                <a:solidFill>
                  <a:srgbClr val="009999"/>
                </a:solidFill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009999"/>
                </a:solidFill>
              </a:rPr>
              <a:t>della tecnologia</a:t>
            </a:r>
            <a:endParaRPr lang="it-IT" sz="2400" dirty="0">
              <a:solidFill>
                <a:srgbClr val="009999"/>
              </a:solidFill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532248" y="109538"/>
            <a:ext cx="6112869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 smtClean="0"/>
              <a:t>L’emergere della </a:t>
            </a:r>
            <a:r>
              <a:rPr lang="it-IT" sz="3200" b="1" dirty="0" err="1" smtClean="0"/>
              <a:t>tecnoscienza</a:t>
            </a:r>
            <a:endParaRPr lang="it-IT" sz="3200" b="1" dirty="0" smtClean="0"/>
          </a:p>
        </p:txBody>
      </p:sp>
      <p:pic>
        <p:nvPicPr>
          <p:cNvPr id="7" name="Picture 11" descr="re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764704"/>
            <a:ext cx="4932040" cy="3699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79512" y="2276872"/>
            <a:ext cx="6588224" cy="214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it-IT" sz="2800" b="1" i="1" dirty="0" smtClean="0"/>
              <a:t>Opportunità o rischio?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lang="it-IT" sz="900" dirty="0" smtClean="0"/>
          </a:p>
          <a:p>
            <a:pPr marL="3175" indent="-3175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777777"/>
                </a:solidFill>
              </a:rPr>
              <a:t>Sia scienza che tecnologia </a:t>
            </a:r>
          </a:p>
          <a:p>
            <a:pPr marL="3175" indent="-3175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777777"/>
                </a:solidFill>
              </a:rPr>
              <a:t>rischiano di perdere  alcuni </a:t>
            </a:r>
          </a:p>
          <a:p>
            <a:pPr marL="3175" indent="-3175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777777"/>
                </a:solidFill>
              </a:rPr>
              <a:t>aspetti qualificanti e </a:t>
            </a:r>
          </a:p>
          <a:p>
            <a:pPr marL="3175" indent="-3175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777777"/>
                </a:solidFill>
              </a:rPr>
              <a:t>umanamente significativi</a:t>
            </a:r>
            <a:endParaRPr lang="it-IT" sz="2400" dirty="0">
              <a:solidFill>
                <a:srgbClr val="77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332395" y="109538"/>
            <a:ext cx="8512565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 smtClean="0"/>
              <a:t>Sta cambiando il rapporto uomo-macchina</a:t>
            </a:r>
            <a:endParaRPr lang="it-IT" sz="3200" b="1" dirty="0"/>
          </a:p>
        </p:txBody>
      </p:sp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107504" y="692696"/>
            <a:ext cx="4896543" cy="255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b="1" dirty="0" smtClean="0">
                <a:solidFill>
                  <a:srgbClr val="009999"/>
                </a:solidFill>
              </a:rPr>
              <a:t>La profezia di </a:t>
            </a:r>
            <a:r>
              <a:rPr lang="it-IT" sz="2400" b="1" dirty="0" err="1" smtClean="0">
                <a:solidFill>
                  <a:srgbClr val="009999"/>
                </a:solidFill>
              </a:rPr>
              <a:t>Wiener</a:t>
            </a:r>
            <a:r>
              <a:rPr lang="it-IT" sz="2400" b="1" dirty="0" smtClean="0">
                <a:solidFill>
                  <a:srgbClr val="009999"/>
                </a:solidFill>
              </a:rPr>
              <a:t> </a:t>
            </a:r>
            <a:r>
              <a:rPr lang="it-IT" sz="2400" dirty="0" smtClean="0">
                <a:solidFill>
                  <a:srgbClr val="009999"/>
                </a:solidFill>
              </a:rPr>
              <a:t>(1950)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800" dirty="0" smtClean="0">
              <a:solidFill>
                <a:srgbClr val="00999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“La macchina è egualmente applicabile a un lavoro di carattere direttivo come al lavoro più pesante e meno qualificato” 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4139703" y="3501008"/>
            <a:ext cx="4968801" cy="280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“Da questa fase in poi ogni attività potrà essere meccanizzata”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8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Tutto può essere automatizzato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Tutto può essere affidato a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777777"/>
                </a:solidFill>
              </a:rPr>
              <a:t>“macchine automatiche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777777"/>
                </a:solidFill>
              </a:rPr>
              <a:t>che sostituiscono il giudizio”  </a:t>
            </a:r>
            <a:endParaRPr lang="it-IT" sz="2400" dirty="0">
              <a:solidFill>
                <a:srgbClr val="777777"/>
              </a:solidFill>
            </a:endParaRPr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179512" y="6287975"/>
            <a:ext cx="8785225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800" b="1" dirty="0" smtClean="0">
                <a:solidFill>
                  <a:srgbClr val="009999"/>
                </a:solidFill>
              </a:rPr>
              <a:t>Fattore chiave: il </a:t>
            </a:r>
            <a:r>
              <a:rPr lang="it-IT" sz="2800" b="1" i="1" dirty="0" smtClean="0">
                <a:solidFill>
                  <a:srgbClr val="009999"/>
                </a:solidFill>
              </a:rPr>
              <a:t>software</a:t>
            </a:r>
            <a:endParaRPr lang="it-IT" sz="2800" i="1" dirty="0" smtClean="0">
              <a:solidFill>
                <a:srgbClr val="009999"/>
              </a:solidFill>
            </a:endParaRPr>
          </a:p>
        </p:txBody>
      </p:sp>
      <p:pic>
        <p:nvPicPr>
          <p:cNvPr id="6" name="Immagine 5" descr="interfac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18862"/>
            <a:ext cx="4427984" cy="271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AutomationSory\AutSto-testi\cap3.3\immagini\Wien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759" y="692696"/>
            <a:ext cx="448574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1101834" y="109538"/>
            <a:ext cx="6973682" cy="89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 smtClean="0"/>
              <a:t>Il caso dei sistemi di automazione</a:t>
            </a:r>
          </a:p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endParaRPr lang="it-IT" sz="3200" b="1" dirty="0"/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35496" y="1052736"/>
            <a:ext cx="4248471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it-IT" sz="2400" dirty="0" smtClean="0">
                <a:solidFill>
                  <a:srgbClr val="009999"/>
                </a:solidFill>
              </a:rPr>
              <a:t>dal regolatore di Watt </a:t>
            </a:r>
            <a:r>
              <a:rPr lang="it-IT" dirty="0" smtClean="0">
                <a:solidFill>
                  <a:srgbClr val="009999"/>
                </a:solidFill>
              </a:rPr>
              <a:t>(1787)</a:t>
            </a:r>
            <a:endParaRPr lang="it-IT" dirty="0">
              <a:solidFill>
                <a:srgbClr val="009999"/>
              </a:solidFill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35496" y="2533106"/>
            <a:ext cx="4608512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it-IT" sz="2400" dirty="0" smtClean="0">
                <a:solidFill>
                  <a:srgbClr val="009999"/>
                </a:solidFill>
              </a:rPr>
              <a:t>ai “</a:t>
            </a:r>
            <a:r>
              <a:rPr lang="it-IT" sz="2400" dirty="0" err="1" smtClean="0">
                <a:solidFill>
                  <a:srgbClr val="009999"/>
                </a:solidFill>
              </a:rPr>
              <a:t>governors</a:t>
            </a:r>
            <a:r>
              <a:rPr lang="it-IT" sz="2400" dirty="0" smtClean="0">
                <a:solidFill>
                  <a:srgbClr val="009999"/>
                </a:solidFill>
              </a:rPr>
              <a:t>” di Maxwell </a:t>
            </a:r>
            <a:r>
              <a:rPr lang="it-IT" dirty="0" smtClean="0">
                <a:solidFill>
                  <a:srgbClr val="009999"/>
                </a:solidFill>
              </a:rPr>
              <a:t>(1868)</a:t>
            </a:r>
            <a:r>
              <a:rPr lang="it-IT" sz="2400" dirty="0" smtClean="0">
                <a:solidFill>
                  <a:srgbClr val="009999"/>
                </a:solidFill>
              </a:rPr>
              <a:t> </a:t>
            </a:r>
            <a:endParaRPr lang="it-IT" sz="2400" dirty="0">
              <a:solidFill>
                <a:srgbClr val="009999"/>
              </a:solidFill>
            </a:endParaRP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35496" y="3665489"/>
            <a:ext cx="5112568" cy="7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009999"/>
                </a:solidFill>
              </a:rPr>
              <a:t>al PLC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 err="1" smtClean="0">
                <a:solidFill>
                  <a:srgbClr val="009999"/>
                </a:solidFill>
              </a:rPr>
              <a:t>Programmable</a:t>
            </a:r>
            <a:r>
              <a:rPr lang="it-IT" dirty="0" smtClean="0">
                <a:solidFill>
                  <a:srgbClr val="009999"/>
                </a:solidFill>
              </a:rPr>
              <a:t> </a:t>
            </a:r>
            <a:r>
              <a:rPr lang="it-IT" dirty="0" err="1" smtClean="0">
                <a:solidFill>
                  <a:srgbClr val="009999"/>
                </a:solidFill>
              </a:rPr>
              <a:t>Logic</a:t>
            </a:r>
            <a:r>
              <a:rPr lang="it-IT" dirty="0" smtClean="0">
                <a:solidFill>
                  <a:srgbClr val="009999"/>
                </a:solidFill>
              </a:rPr>
              <a:t> Controller (1970)</a:t>
            </a: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35496" y="5229200"/>
            <a:ext cx="4248472" cy="90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it-IT" sz="2400" dirty="0" smtClean="0">
                <a:solidFill>
                  <a:srgbClr val="009999"/>
                </a:solidFill>
              </a:rPr>
              <a:t>alla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it-IT" sz="2400" dirty="0" err="1" smtClean="0">
                <a:solidFill>
                  <a:srgbClr val="009999"/>
                </a:solidFill>
              </a:rPr>
              <a:t>Factory</a:t>
            </a:r>
            <a:r>
              <a:rPr lang="it-IT" sz="2400" dirty="0" smtClean="0">
                <a:solidFill>
                  <a:srgbClr val="009999"/>
                </a:solidFill>
              </a:rPr>
              <a:t> </a:t>
            </a:r>
            <a:r>
              <a:rPr lang="it-IT" sz="2400" dirty="0" err="1" smtClean="0">
                <a:solidFill>
                  <a:srgbClr val="009999"/>
                </a:solidFill>
              </a:rPr>
              <a:t>Automation</a:t>
            </a:r>
            <a:r>
              <a:rPr lang="it-IT" sz="2400" dirty="0" smtClean="0">
                <a:solidFill>
                  <a:srgbClr val="009999"/>
                </a:solidFill>
              </a:rPr>
              <a:t> </a:t>
            </a:r>
            <a:r>
              <a:rPr lang="it-IT" dirty="0" smtClean="0">
                <a:solidFill>
                  <a:srgbClr val="009999"/>
                </a:solidFill>
              </a:rPr>
              <a:t>(2000)</a:t>
            </a:r>
            <a:r>
              <a:rPr lang="it-IT" sz="2400" dirty="0" smtClean="0">
                <a:solidFill>
                  <a:srgbClr val="009999"/>
                </a:solidFill>
              </a:rPr>
              <a:t> </a:t>
            </a:r>
            <a:endParaRPr lang="it-IT" sz="2400" dirty="0">
              <a:solidFill>
                <a:srgbClr val="009999"/>
              </a:solidFill>
            </a:endParaRPr>
          </a:p>
        </p:txBody>
      </p:sp>
      <p:pic>
        <p:nvPicPr>
          <p:cNvPr id="9" name="Immagine 8" descr="primiPLC.jpg"/>
          <p:cNvPicPr>
            <a:picLocks noChangeAspect="1"/>
          </p:cNvPicPr>
          <p:nvPr/>
        </p:nvPicPr>
        <p:blipFill>
          <a:blip r:embed="rId3" cstate="print"/>
          <a:srcRect r="44623"/>
          <a:stretch>
            <a:fillRect/>
          </a:stretch>
        </p:blipFill>
        <p:spPr>
          <a:xfrm>
            <a:off x="5148064" y="3356992"/>
            <a:ext cx="2178898" cy="1380389"/>
          </a:xfrm>
          <a:prstGeom prst="rect">
            <a:avLst/>
          </a:prstGeom>
        </p:spPr>
      </p:pic>
      <p:pic>
        <p:nvPicPr>
          <p:cNvPr id="10" name="Immagine 9" descr="utilità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701519"/>
            <a:ext cx="5163310" cy="2156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 descr="Centrifugal_governor.png"/>
          <p:cNvPicPr>
            <a:picLocks noChangeAspect="1"/>
          </p:cNvPicPr>
          <p:nvPr/>
        </p:nvPicPr>
        <p:blipFill>
          <a:blip r:embed="rId5" cstate="print"/>
          <a:srcRect b="5591"/>
          <a:stretch>
            <a:fillRect/>
          </a:stretch>
        </p:blipFill>
        <p:spPr>
          <a:xfrm>
            <a:off x="4716017" y="476673"/>
            <a:ext cx="2376264" cy="1865832"/>
          </a:xfrm>
          <a:prstGeom prst="rect">
            <a:avLst/>
          </a:prstGeom>
        </p:spPr>
      </p:pic>
      <p:pic>
        <p:nvPicPr>
          <p:cNvPr id="12" name="Picture 15" descr="maxwe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556792"/>
            <a:ext cx="1803674" cy="2250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332395" y="109538"/>
            <a:ext cx="8512565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 smtClean="0"/>
              <a:t>Sta cambiando il rapporto uomo-macchina</a:t>
            </a:r>
            <a:endParaRPr lang="it-IT" sz="3200" b="1" dirty="0"/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179513" y="692696"/>
            <a:ext cx="5760639" cy="212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b="1" dirty="0" smtClean="0">
                <a:solidFill>
                  <a:srgbClr val="009999"/>
                </a:solidFill>
              </a:rPr>
              <a:t>La profezia di </a:t>
            </a:r>
            <a:r>
              <a:rPr lang="it-IT" sz="2400" b="1" dirty="0" err="1" smtClean="0">
                <a:solidFill>
                  <a:srgbClr val="009999"/>
                </a:solidFill>
              </a:rPr>
              <a:t>Whitehead</a:t>
            </a:r>
            <a:r>
              <a:rPr lang="it-IT" sz="2400" b="1" dirty="0" smtClean="0">
                <a:solidFill>
                  <a:srgbClr val="009999"/>
                </a:solidFill>
              </a:rPr>
              <a:t> </a:t>
            </a:r>
            <a:r>
              <a:rPr lang="it-IT" dirty="0" smtClean="0">
                <a:solidFill>
                  <a:srgbClr val="009999"/>
                </a:solidFill>
              </a:rPr>
              <a:t>(1911)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800" dirty="0" smtClean="0">
              <a:solidFill>
                <a:srgbClr val="00999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“La civiltà progredisce a mano a mano che si va estendendo il numero di attività importanti che riusciamo a compiere </a:t>
            </a:r>
            <a:r>
              <a:rPr lang="it-IT" sz="2400" i="1" dirty="0" smtClean="0"/>
              <a:t>senza pensarci”</a:t>
            </a: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4716016" y="3821119"/>
            <a:ext cx="4257105" cy="126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it-IT" sz="2800" dirty="0" smtClean="0">
                <a:solidFill>
                  <a:srgbClr val="777777"/>
                </a:solidFill>
              </a:rPr>
              <a:t>La moderna </a:t>
            </a:r>
            <a:r>
              <a:rPr lang="it-IT" sz="2400" dirty="0" smtClean="0">
                <a:solidFill>
                  <a:srgbClr val="777777"/>
                </a:solidFill>
              </a:rPr>
              <a:t>automazione tende a trasformarci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777777"/>
                </a:solidFill>
              </a:rPr>
              <a:t>da attori a osservatori</a:t>
            </a:r>
            <a:endParaRPr lang="it-IT" sz="2400" dirty="0">
              <a:solidFill>
                <a:srgbClr val="777777"/>
              </a:solidFill>
            </a:endParaRP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1259632" y="5589240"/>
            <a:ext cx="6696744" cy="126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800" b="1" i="1" dirty="0" smtClean="0">
                <a:solidFill>
                  <a:srgbClr val="009999"/>
                </a:solidFill>
              </a:rPr>
              <a:t>“E se il costo delle macchine pensanti fossero individui che non pensano?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it-IT" sz="1800" i="1" dirty="0" smtClean="0">
                <a:solidFill>
                  <a:srgbClr val="009999"/>
                </a:solidFill>
              </a:rPr>
              <a:t>(George </a:t>
            </a:r>
            <a:r>
              <a:rPr lang="it-IT" sz="1800" i="1" dirty="0" err="1" smtClean="0">
                <a:solidFill>
                  <a:srgbClr val="009999"/>
                </a:solidFill>
              </a:rPr>
              <a:t>Dyson</a:t>
            </a:r>
            <a:r>
              <a:rPr lang="it-IT" sz="1800" i="1" dirty="0" smtClean="0">
                <a:solidFill>
                  <a:srgbClr val="009999"/>
                </a:solidFill>
              </a:rPr>
              <a:t>, 2008)</a:t>
            </a:r>
          </a:p>
        </p:txBody>
      </p:sp>
      <p:pic>
        <p:nvPicPr>
          <p:cNvPr id="8" name="Immagine 7" descr="ICTb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548" y="2750790"/>
            <a:ext cx="4381500" cy="2838450"/>
          </a:xfrm>
          <a:prstGeom prst="rect">
            <a:avLst/>
          </a:prstGeom>
        </p:spPr>
      </p:pic>
      <p:pic>
        <p:nvPicPr>
          <p:cNvPr id="10" name="Picture 4" descr="uomo+macch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3558" y="548679"/>
            <a:ext cx="3456954" cy="310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iu06_pp_invensys_f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113" y="-26988"/>
            <a:ext cx="104759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332395" y="109538"/>
            <a:ext cx="8512565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 smtClean="0">
                <a:solidFill>
                  <a:schemeClr val="bg1"/>
                </a:solidFill>
              </a:rPr>
              <a:t>Sta cambiando il rapporto uomo-macchina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1475656" y="5713072"/>
            <a:ext cx="6120680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it-IT" sz="800" dirty="0" smtClean="0">
              <a:solidFill>
                <a:srgbClr val="009999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chemeClr val="bg1"/>
                </a:solidFill>
              </a:rPr>
              <a:t>E’ stato sempre così ma col computer gli effetti sono molteplici e amplificati </a:t>
            </a: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3995936" y="620688"/>
            <a:ext cx="5148064" cy="2310505"/>
          </a:xfrm>
          <a:prstGeom prst="rect">
            <a:avLst/>
          </a:prstGeom>
          <a:solidFill>
            <a:schemeClr val="tx1">
              <a:alpha val="1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b="1" dirty="0" smtClean="0">
                <a:solidFill>
                  <a:schemeClr val="tx1"/>
                </a:solidFill>
              </a:rPr>
              <a:t>C’è un feedback dallo strumento verso la persona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b="1" dirty="0" smtClean="0">
                <a:solidFill>
                  <a:schemeClr val="tx1"/>
                </a:solidFill>
              </a:rPr>
              <a:t>L’importanza e il ruolo di uno strumento non è solo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b="1" dirty="0" smtClean="0">
                <a:solidFill>
                  <a:schemeClr val="tx1"/>
                </a:solidFill>
              </a:rPr>
              <a:t>per ciò che produce per noi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b="1" dirty="0" smtClean="0">
                <a:solidFill>
                  <a:schemeClr val="tx1"/>
                </a:solidFill>
              </a:rPr>
              <a:t>ma  per ciò che produce in noi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332395" y="109538"/>
            <a:ext cx="8512565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 smtClean="0"/>
              <a:t>Sta cambiando il rapporto uomo-macchina</a:t>
            </a:r>
            <a:endParaRPr lang="it-IT" sz="3200" b="1" dirty="0"/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1331640" y="5857088"/>
            <a:ext cx="6696744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it-IT" sz="800" dirty="0" smtClean="0">
              <a:solidFill>
                <a:srgbClr val="009999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Riversiamo sullo strumento tutta l’aspettativa di realizzazione dell’opera </a:t>
            </a: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835696" y="692696"/>
            <a:ext cx="5544616" cy="11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Si sta consumando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b="1" dirty="0" smtClean="0"/>
              <a:t>“il divorzio tra la mano e la testa”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it-IT" sz="1800" i="1" dirty="0" smtClean="0"/>
              <a:t>L'uomo artigiano</a:t>
            </a:r>
            <a:r>
              <a:rPr lang="it-IT" sz="1800" dirty="0" smtClean="0"/>
              <a:t>, R. </a:t>
            </a:r>
            <a:r>
              <a:rPr lang="it-IT" sz="1800" dirty="0" err="1" smtClean="0"/>
              <a:t>Sennett</a:t>
            </a:r>
            <a:r>
              <a:rPr lang="it-IT" sz="1800" dirty="0" smtClean="0"/>
              <a:t> 2008</a:t>
            </a:r>
            <a:endParaRPr lang="it-IT" sz="1800" dirty="0">
              <a:solidFill>
                <a:srgbClr val="FFFF00"/>
              </a:solidFill>
            </a:endParaRP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2267744" y="2276872"/>
            <a:ext cx="4464496" cy="231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009999"/>
                </a:solidFill>
              </a:rPr>
              <a:t>Lo strumento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009999"/>
                </a:solidFill>
              </a:rPr>
              <a:t>può diventare un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009999"/>
                </a:solidFill>
              </a:rPr>
              <a:t>limite alla creatività,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009999"/>
                </a:solidFill>
              </a:rPr>
              <a:t>perché diseduca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009999"/>
                </a:solidFill>
              </a:rPr>
              <a:t>alcune funzionalità tipicamente umane</a:t>
            </a: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323528" y="4931436"/>
            <a:ext cx="8496944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i="1" dirty="0" smtClean="0">
                <a:solidFill>
                  <a:srgbClr val="777777"/>
                </a:solidFill>
              </a:rPr>
              <a:t>“La parte difficile non era imparare a usare il software. Quello era piuttosto facile. Il difficile veniva al momento di imparare come non usarlo”	</a:t>
            </a:r>
            <a:r>
              <a:rPr lang="it-IT" sz="1600" i="1" dirty="0" smtClean="0">
                <a:solidFill>
                  <a:srgbClr val="777777"/>
                </a:solidFill>
              </a:rPr>
              <a:t>     				          </a:t>
            </a:r>
            <a:r>
              <a:rPr lang="it-IT" sz="1600" dirty="0" smtClean="0">
                <a:solidFill>
                  <a:srgbClr val="777777"/>
                </a:solidFill>
              </a:rPr>
              <a:t>La gabbia di vetro, N. </a:t>
            </a:r>
            <a:r>
              <a:rPr lang="it-IT" sz="1600" dirty="0" err="1" smtClean="0">
                <a:solidFill>
                  <a:srgbClr val="777777"/>
                </a:solidFill>
              </a:rPr>
              <a:t>Carr</a:t>
            </a:r>
            <a:r>
              <a:rPr lang="it-IT" sz="1600" dirty="0" smtClean="0">
                <a:solidFill>
                  <a:srgbClr val="777777"/>
                </a:solidFill>
              </a:rPr>
              <a:t> 2014 </a:t>
            </a:r>
          </a:p>
        </p:txBody>
      </p:sp>
      <p:pic>
        <p:nvPicPr>
          <p:cNvPr id="10" name="Picture 11" descr="vermeer (Medium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312971"/>
            <a:ext cx="2771800" cy="3340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714744" lon="20345225" rev="5143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7" descr="precision (Medium)"/>
          <p:cNvPicPr>
            <a:picLocks noChangeAspect="1" noChangeArrowheads="1"/>
          </p:cNvPicPr>
          <p:nvPr/>
        </p:nvPicPr>
        <p:blipFill>
          <a:blip r:embed="rId4" cstate="print"/>
          <a:srcRect l="18209" r="6890"/>
          <a:stretch>
            <a:fillRect/>
          </a:stretch>
        </p:blipFill>
        <p:spPr bwMode="auto">
          <a:xfrm>
            <a:off x="5977566" y="1556792"/>
            <a:ext cx="306714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2977343" y="109538"/>
            <a:ext cx="3222655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 smtClean="0"/>
              <a:t>I mezzi e i fini</a:t>
            </a:r>
            <a:endParaRPr lang="it-IT" sz="3200" b="1" dirty="0"/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3491880" y="2218940"/>
            <a:ext cx="5112568" cy="221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175" indent="-3175" algn="just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“Mentre l’uomo è diventato abilissimo nei suoi calcoli finché è in gioco la scelta dei mezzi, la sua scelta dei fini è diventata priva di intelligenza” </a:t>
            </a:r>
          </a:p>
          <a:p>
            <a:pPr marL="342900" indent="-342900" algn="r">
              <a:lnSpc>
                <a:spcPct val="100000"/>
              </a:lnSpc>
              <a:spcBef>
                <a:spcPts val="0"/>
              </a:spcBef>
            </a:pPr>
            <a:r>
              <a:rPr lang="it-IT" sz="1800" i="1" dirty="0" smtClean="0"/>
              <a:t>(</a:t>
            </a:r>
            <a:r>
              <a:rPr lang="it-IT" sz="1800" i="1" dirty="0" err="1" smtClean="0"/>
              <a:t>Horkheimer</a:t>
            </a:r>
            <a:r>
              <a:rPr lang="it-IT" sz="1800" i="1" dirty="0" smtClean="0"/>
              <a:t>, Eclisse della ragione, 1947)</a:t>
            </a:r>
            <a:endParaRPr lang="it-IT" sz="1800" b="1" i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552" y="620688"/>
            <a:ext cx="8064896" cy="122440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9688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sym typeface="Futura" charset="0"/>
              </a:rPr>
              <a:t>“</a:t>
            </a:r>
            <a:r>
              <a:rPr kumimoji="0" lang="it-IT" sz="2400" b="0" i="1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sym typeface="Futura" charset="0"/>
              </a:rPr>
              <a:t>Sono solo strumenti, dipende da come </a:t>
            </a:r>
            <a:r>
              <a:rPr kumimoji="0" lang="it-IT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sym typeface="Futura" charset="0"/>
              </a:rPr>
              <a:t>vengono usati”</a:t>
            </a:r>
            <a:endParaRPr kumimoji="0" lang="it-IT" sz="2400" b="0" i="1" u="none" strike="noStrike" kern="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sym typeface="Futura" charset="0"/>
            </a:endParaRPr>
          </a:p>
          <a:p>
            <a:pPr marL="39688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sym typeface="Futura" charset="0"/>
              </a:rPr>
              <a:t>			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Futura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91880" y="4509120"/>
            <a:ext cx="5112568" cy="230425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9688"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it-IT" sz="2400" kern="0" dirty="0">
                <a:solidFill>
                  <a:srgbClr val="777777"/>
                </a:solidFill>
                <a:sym typeface="Futura" charset="0"/>
              </a:rPr>
              <a:t>“Oggi, il vero pericolo per l'uomo è nell'uomo... nello squilibrio sempre </a:t>
            </a:r>
            <a:endParaRPr lang="it-IT" sz="2400" kern="0" dirty="0" smtClean="0">
              <a:solidFill>
                <a:srgbClr val="777777"/>
              </a:solidFill>
              <a:sym typeface="Futura" charset="0"/>
            </a:endParaRPr>
          </a:p>
          <a:p>
            <a:pPr marL="39688"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it-IT" sz="2400" kern="0" dirty="0" smtClean="0">
                <a:solidFill>
                  <a:srgbClr val="777777"/>
                </a:solidFill>
                <a:sym typeface="Futura" charset="0"/>
              </a:rPr>
              <a:t>più </a:t>
            </a:r>
            <a:r>
              <a:rPr lang="it-IT" sz="2400" kern="0" dirty="0">
                <a:solidFill>
                  <a:srgbClr val="777777"/>
                </a:solidFill>
                <a:sym typeface="Futura" charset="0"/>
              </a:rPr>
              <a:t>inquietante tra la sua potenza </a:t>
            </a:r>
            <a:endParaRPr lang="it-IT" sz="2400" kern="0" dirty="0" smtClean="0">
              <a:solidFill>
                <a:srgbClr val="777777"/>
              </a:solidFill>
              <a:sym typeface="Futura" charset="0"/>
            </a:endParaRPr>
          </a:p>
          <a:p>
            <a:pPr marL="39688"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it-IT" sz="2400" kern="0" dirty="0" smtClean="0">
                <a:solidFill>
                  <a:srgbClr val="777777"/>
                </a:solidFill>
                <a:sym typeface="Futura" charset="0"/>
              </a:rPr>
              <a:t>che </a:t>
            </a:r>
            <a:r>
              <a:rPr lang="it-IT" sz="2400" kern="0" dirty="0">
                <a:solidFill>
                  <a:srgbClr val="777777"/>
                </a:solidFill>
                <a:sym typeface="Futura" charset="0"/>
              </a:rPr>
              <a:t>aumenta, e la sua saggezza </a:t>
            </a:r>
            <a:r>
              <a:rPr lang="it-IT" sz="2400" kern="0" dirty="0" smtClean="0">
                <a:solidFill>
                  <a:srgbClr val="777777"/>
                </a:solidFill>
                <a:sym typeface="Futura" charset="0"/>
              </a:rPr>
              <a:t>che </a:t>
            </a:r>
            <a:r>
              <a:rPr lang="it-IT" sz="2400" kern="0" dirty="0">
                <a:solidFill>
                  <a:srgbClr val="777777"/>
                </a:solidFill>
                <a:sym typeface="Futura" charset="0"/>
              </a:rPr>
              <a:t>regredisce</a:t>
            </a:r>
            <a:r>
              <a:rPr lang="it-IT" sz="2400" kern="0" dirty="0" smtClean="0">
                <a:solidFill>
                  <a:srgbClr val="777777"/>
                </a:solidFill>
                <a:sym typeface="Futura" charset="0"/>
              </a:rPr>
              <a:t>...”</a:t>
            </a:r>
          </a:p>
          <a:p>
            <a:pPr marL="39688" algn="r">
              <a:lnSpc>
                <a:spcPct val="100000"/>
              </a:lnSpc>
              <a:spcBef>
                <a:spcPct val="0"/>
              </a:spcBef>
              <a:defRPr/>
            </a:pPr>
            <a:r>
              <a:rPr lang="it-IT" i="1" kern="0" dirty="0" smtClean="0">
                <a:solidFill>
                  <a:srgbClr val="777777"/>
                </a:solidFill>
                <a:sym typeface="Futura" charset="0"/>
              </a:rPr>
              <a:t>(Jerome </a:t>
            </a:r>
            <a:r>
              <a:rPr lang="it-IT" i="1" kern="0" dirty="0" err="1" smtClean="0">
                <a:solidFill>
                  <a:srgbClr val="777777"/>
                </a:solidFill>
                <a:sym typeface="Futura" charset="0"/>
              </a:rPr>
              <a:t>Lejeune</a:t>
            </a:r>
            <a:r>
              <a:rPr lang="it-IT" i="1" kern="0" dirty="0" smtClean="0">
                <a:solidFill>
                  <a:srgbClr val="777777"/>
                </a:solidFill>
                <a:sym typeface="Futura" charset="0"/>
              </a:rPr>
              <a:t>)</a:t>
            </a:r>
            <a:r>
              <a:rPr lang="it-IT" kern="0" dirty="0">
                <a:solidFill>
                  <a:srgbClr val="777777"/>
                </a:solidFill>
                <a:sym typeface="Futura" charset="0"/>
              </a:rPr>
              <a:t/>
            </a:r>
            <a:br>
              <a:rPr lang="it-IT" kern="0" dirty="0">
                <a:solidFill>
                  <a:srgbClr val="777777"/>
                </a:solidFill>
                <a:sym typeface="Futura" charset="0"/>
              </a:rPr>
            </a:br>
            <a:endParaRPr lang="it-IT" sz="1800" kern="0" dirty="0">
              <a:solidFill>
                <a:srgbClr val="777777"/>
              </a:solidFill>
              <a:sym typeface="Futura" charset="0"/>
            </a:endParaRPr>
          </a:p>
        </p:txBody>
      </p:sp>
      <p:pic>
        <p:nvPicPr>
          <p:cNvPr id="11" name="Immagine 10" descr="JL in l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778" y="2204864"/>
            <a:ext cx="3151086" cy="4221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714754" lon="20345232" rev="5143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91952" y="1196479"/>
            <a:ext cx="8056512" cy="432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9688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sym typeface="Futura" charset="0"/>
              </a:rPr>
              <a:t>			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sym typeface="Futura" charset="0"/>
              </a:rPr>
              <a:t>Risposta 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sym typeface="Futura" charset="0"/>
              </a:rPr>
              <a:t>insoddisfacente!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Futura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552" y="1700808"/>
            <a:ext cx="8064896" cy="432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9688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solidFill>
                  <a:srgbClr val="009999"/>
                </a:solidFill>
              </a:rPr>
              <a:t>L’uomo </a:t>
            </a:r>
            <a:r>
              <a:rPr lang="it-IT" sz="2400" dirty="0" smtClean="0">
                <a:solidFill>
                  <a:srgbClr val="009999"/>
                </a:solidFill>
              </a:rPr>
              <a:t>contemporaneo è ricco di mezzi e povero di fini</a:t>
            </a:r>
          </a:p>
          <a:p>
            <a:pPr marL="39688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Futur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2977343" y="109538"/>
            <a:ext cx="3222655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 smtClean="0"/>
              <a:t>I mezzi e i fini</a:t>
            </a:r>
            <a:endParaRPr lang="it-IT" sz="3200" b="1" dirty="0"/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331640" y="692696"/>
            <a:ext cx="6336703" cy="11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009999"/>
                </a:solidFill>
              </a:rPr>
              <a:t>Lo strumento non è più solo strumento 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“L’automazione sconnette i mezzi dai fini” </a:t>
            </a:r>
          </a:p>
          <a:p>
            <a:pPr marL="342900" indent="-342900" algn="r">
              <a:lnSpc>
                <a:spcPct val="100000"/>
              </a:lnSpc>
              <a:spcBef>
                <a:spcPts val="0"/>
              </a:spcBef>
            </a:pPr>
            <a:r>
              <a:rPr lang="it-IT" i="1" dirty="0" smtClean="0">
                <a:solidFill>
                  <a:srgbClr val="009999"/>
                </a:solidFill>
              </a:rPr>
              <a:t>(</a:t>
            </a:r>
            <a:r>
              <a:rPr lang="it-IT" i="1" dirty="0" err="1" smtClean="0">
                <a:solidFill>
                  <a:srgbClr val="009999"/>
                </a:solidFill>
              </a:rPr>
              <a:t>Carr</a:t>
            </a:r>
            <a:r>
              <a:rPr lang="it-IT" i="1" dirty="0" smtClean="0">
                <a:solidFill>
                  <a:srgbClr val="009999"/>
                </a:solidFill>
              </a:rPr>
              <a:t>, 2014)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496" y="1916832"/>
            <a:ext cx="5040560" cy="172819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9688">
              <a:lnSpc>
                <a:spcPct val="100000"/>
              </a:lnSpc>
              <a:spcBef>
                <a:spcPct val="0"/>
              </a:spcBef>
              <a:defRPr/>
            </a:pPr>
            <a:r>
              <a:rPr lang="it-IT" sz="2400" kern="0" dirty="0">
                <a:solidFill>
                  <a:srgbClr val="009999"/>
                </a:solidFill>
                <a:sym typeface="Futura" charset="0"/>
              </a:rPr>
              <a:t>C’è confusione tra mezzi e fini</a:t>
            </a:r>
            <a:endParaRPr lang="it-IT" sz="2400" kern="0" dirty="0">
              <a:solidFill>
                <a:srgbClr val="777777"/>
              </a:solidFill>
              <a:sym typeface="Futura" charset="0"/>
            </a:endParaRPr>
          </a:p>
          <a:p>
            <a:pPr marL="39688">
              <a:lnSpc>
                <a:spcPct val="100000"/>
              </a:lnSpc>
              <a:spcBef>
                <a:spcPct val="0"/>
              </a:spcBef>
              <a:defRPr/>
            </a:pPr>
            <a:r>
              <a:rPr lang="it-IT" sz="2800" b="1" i="1" kern="0" dirty="0">
                <a:solidFill>
                  <a:srgbClr val="009999"/>
                </a:solidFill>
                <a:sym typeface="Futura" charset="0"/>
              </a:rPr>
              <a:t>Il mezzo diventa il fine</a:t>
            </a:r>
          </a:p>
          <a:p>
            <a:pPr marL="39688">
              <a:lnSpc>
                <a:spcPct val="100000"/>
              </a:lnSpc>
              <a:spcBef>
                <a:spcPct val="0"/>
              </a:spcBef>
              <a:defRPr/>
            </a:pPr>
            <a:r>
              <a:rPr lang="it-IT" sz="1600" i="1" kern="0" dirty="0" err="1">
                <a:solidFill>
                  <a:srgbClr val="777777"/>
                </a:solidFill>
                <a:sym typeface="Futura" charset="0"/>
              </a:rPr>
              <a:t>…</a:t>
            </a:r>
            <a:r>
              <a:rPr lang="it-IT" sz="1800" i="1" kern="0" dirty="0" err="1">
                <a:solidFill>
                  <a:srgbClr val="777777"/>
                </a:solidFill>
                <a:sym typeface="Futura" charset="0"/>
              </a:rPr>
              <a:t>si</a:t>
            </a:r>
            <a:r>
              <a:rPr lang="it-IT" sz="1800" i="1" kern="0" dirty="0">
                <a:solidFill>
                  <a:srgbClr val="777777"/>
                </a:solidFill>
                <a:sym typeface="Futura" charset="0"/>
              </a:rPr>
              <a:t> “naviga” per navigare, non per </a:t>
            </a:r>
            <a:r>
              <a:rPr lang="it-IT" sz="1800" i="1" kern="0" dirty="0" err="1">
                <a:solidFill>
                  <a:srgbClr val="777777"/>
                </a:solidFill>
                <a:sym typeface="Futura" charset="0"/>
              </a:rPr>
              <a:t>trovare…</a:t>
            </a:r>
            <a:endParaRPr lang="it-IT" sz="1800" i="1" kern="0" dirty="0">
              <a:solidFill>
                <a:srgbClr val="777777"/>
              </a:solidFill>
              <a:sym typeface="Futura" charset="0"/>
            </a:endParaRPr>
          </a:p>
          <a:p>
            <a:pPr marL="39688">
              <a:lnSpc>
                <a:spcPct val="100000"/>
              </a:lnSpc>
              <a:spcBef>
                <a:spcPct val="0"/>
              </a:spcBef>
              <a:defRPr/>
            </a:pPr>
            <a:r>
              <a:rPr lang="it-IT" sz="1800" i="1" kern="0" dirty="0" err="1" smtClean="0">
                <a:solidFill>
                  <a:srgbClr val="777777"/>
                </a:solidFill>
                <a:sym typeface="Futura" charset="0"/>
              </a:rPr>
              <a:t>…si</a:t>
            </a:r>
            <a:r>
              <a:rPr lang="it-IT" sz="1800" i="1" kern="0" dirty="0" smtClean="0">
                <a:solidFill>
                  <a:srgbClr val="777777"/>
                </a:solidFill>
                <a:sym typeface="Futura" charset="0"/>
              </a:rPr>
              <a:t> </a:t>
            </a:r>
            <a:r>
              <a:rPr lang="it-IT" sz="1800" i="1" kern="0" dirty="0">
                <a:solidFill>
                  <a:srgbClr val="777777"/>
                </a:solidFill>
                <a:sym typeface="Futura" charset="0"/>
              </a:rPr>
              <a:t>“</a:t>
            </a:r>
            <a:r>
              <a:rPr lang="it-IT" sz="1800" i="1" kern="0" dirty="0" err="1">
                <a:solidFill>
                  <a:srgbClr val="777777"/>
                </a:solidFill>
                <a:sym typeface="Futura" charset="0"/>
              </a:rPr>
              <a:t>messaggia</a:t>
            </a:r>
            <a:r>
              <a:rPr lang="it-IT" sz="1800" i="1" kern="0" dirty="0">
                <a:solidFill>
                  <a:srgbClr val="777777"/>
                </a:solidFill>
                <a:sym typeface="Futura" charset="0"/>
              </a:rPr>
              <a:t>” anche se non si ha nulla da </a:t>
            </a:r>
            <a:r>
              <a:rPr lang="it-IT" sz="1800" i="1" kern="0" dirty="0" err="1">
                <a:solidFill>
                  <a:srgbClr val="777777"/>
                </a:solidFill>
                <a:sym typeface="Futura" charset="0"/>
              </a:rPr>
              <a:t>comunicare…</a:t>
            </a:r>
            <a:r>
              <a:rPr lang="it-IT" sz="1800" i="1" kern="0" dirty="0">
                <a:solidFill>
                  <a:srgbClr val="777777"/>
                </a:solidFill>
                <a:sym typeface="Futura" charset="0"/>
              </a:rPr>
              <a:t> </a:t>
            </a:r>
            <a:r>
              <a:rPr lang="it-IT" sz="1800" kern="0" dirty="0">
                <a:solidFill>
                  <a:srgbClr val="009999"/>
                </a:solidFill>
                <a:sym typeface="Futura" charset="0"/>
              </a:rPr>
              <a:t/>
            </a:r>
            <a:br>
              <a:rPr lang="it-IT" sz="1800" kern="0" dirty="0">
                <a:solidFill>
                  <a:srgbClr val="009999"/>
                </a:solidFill>
                <a:sym typeface="Futura" charset="0"/>
              </a:rPr>
            </a:br>
            <a:endParaRPr lang="it-IT" sz="1800" kern="0" dirty="0">
              <a:sym typeface="Futura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5496" y="3717032"/>
            <a:ext cx="59766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>
              <a:lnSpc>
                <a:spcPct val="100000"/>
              </a:lnSpc>
              <a:spcBef>
                <a:spcPct val="0"/>
              </a:spcBef>
              <a:defRPr/>
            </a:pPr>
            <a:r>
              <a:rPr lang="it-IT" sz="2400" kern="0" dirty="0" smtClean="0">
                <a:solidFill>
                  <a:srgbClr val="777777"/>
                </a:solidFill>
                <a:sym typeface="Futura" charset="0"/>
              </a:rPr>
              <a:t>Proprio perché strumento, </a:t>
            </a:r>
          </a:p>
          <a:p>
            <a:pPr marL="39688">
              <a:lnSpc>
                <a:spcPct val="100000"/>
              </a:lnSpc>
              <a:spcBef>
                <a:spcPct val="0"/>
              </a:spcBef>
              <a:defRPr/>
            </a:pPr>
            <a:r>
              <a:rPr lang="it-IT" sz="2400" kern="0" dirty="0" smtClean="0">
                <a:solidFill>
                  <a:srgbClr val="777777"/>
                </a:solidFill>
                <a:sym typeface="Futura" charset="0"/>
              </a:rPr>
              <a:t>il suo uso richiede non solo la conoscenza delle procedure d’uso </a:t>
            </a:r>
          </a:p>
          <a:p>
            <a:pPr marL="39688">
              <a:lnSpc>
                <a:spcPct val="100000"/>
              </a:lnSpc>
              <a:spcBef>
                <a:spcPct val="0"/>
              </a:spcBef>
              <a:defRPr/>
            </a:pPr>
            <a:r>
              <a:rPr lang="it-IT" sz="2400" kern="0" dirty="0" smtClean="0">
                <a:solidFill>
                  <a:srgbClr val="777777"/>
                </a:solidFill>
                <a:sym typeface="Futura" charset="0"/>
              </a:rPr>
              <a:t>ma la chiarezza dei fini</a:t>
            </a:r>
          </a:p>
          <a:p>
            <a:pPr marL="39688">
              <a:lnSpc>
                <a:spcPct val="100000"/>
              </a:lnSpc>
              <a:spcBef>
                <a:spcPct val="0"/>
              </a:spcBef>
              <a:defRPr/>
            </a:pPr>
            <a:r>
              <a:rPr lang="it-IT" i="1" kern="0" dirty="0" smtClean="0">
                <a:sym typeface="Futura" charset="0"/>
              </a:rPr>
              <a:t>(</a:t>
            </a:r>
            <a:r>
              <a:rPr lang="it-IT" i="1" kern="0" dirty="0" err="1" smtClean="0">
                <a:sym typeface="Futura" charset="0"/>
              </a:rPr>
              <a:t>NB</a:t>
            </a:r>
            <a:r>
              <a:rPr lang="it-IT" i="1" kern="0" dirty="0" smtClean="0">
                <a:sym typeface="Futura" charset="0"/>
              </a:rPr>
              <a:t>. cosa vuol dire educare alla </a:t>
            </a:r>
            <a:r>
              <a:rPr lang="it-IT" i="1" kern="0" dirty="0" err="1" smtClean="0">
                <a:sym typeface="Futura" charset="0"/>
              </a:rPr>
              <a:t>tecnologia…</a:t>
            </a:r>
            <a:r>
              <a:rPr lang="it-IT" i="1" kern="0" dirty="0" smtClean="0">
                <a:sym typeface="Futura" charset="0"/>
              </a:rPr>
              <a:t>) </a:t>
            </a:r>
            <a:endParaRPr lang="it-IT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6" y="5660975"/>
            <a:ext cx="8892480" cy="1368425"/>
          </a:xfrm>
          <a:prstGeom prst="rect">
            <a:avLst/>
          </a:prstGeom>
          <a:noFill/>
        </p:spPr>
        <p:txBody>
          <a:bodyPr lIns="90000" tIns="46800" rIns="90000" bIns="4680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omic Sans MS" pitchFamily="66" charset="0"/>
              </a:rPr>
              <a:t>Quindi il problema non è solo</a:t>
            </a:r>
            <a:b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omic Sans MS" pitchFamily="66" charset="0"/>
              </a:rPr>
            </a:b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omic Sans MS" pitchFamily="66" charset="0"/>
              </a:rPr>
              <a:t> “come vengono usati”, o “come viene regolato il loro uso” </a:t>
            </a:r>
            <a:b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omic Sans MS" pitchFamily="66" charset="0"/>
              </a:rPr>
            </a:b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omic Sans MS" pitchFamily="66" charset="0"/>
              </a:rPr>
              <a:t>ma 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</a:rPr>
              <a:t>chi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omic Sans MS" pitchFamily="66" charset="0"/>
              </a:rPr>
              <a:t> li usa, l’identità del 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</a:rPr>
              <a:t>soggetto,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omic Sans MS" pitchFamily="66" charset="0"/>
              </a:rPr>
              <a:t> la sua antropologia </a:t>
            </a:r>
            <a:r>
              <a:rPr kumimoji="0" lang="it-IT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ic Sans MS" pitchFamily="66" charset="0"/>
              </a:rPr>
              <a:t/>
            </a:r>
            <a:br>
              <a:rPr kumimoji="0" lang="it-IT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ic Sans MS" pitchFamily="66" charset="0"/>
              </a:rPr>
            </a:b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2" name="Picture 6" descr="Four-students-sitting-at--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443227" cy="2665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allAtOnce"/>
      <p:bldP spid="9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2401868" y="109538"/>
            <a:ext cx="4373611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 smtClean="0"/>
              <a:t>La domanda sull’uomo</a:t>
            </a:r>
            <a:endParaRPr lang="it-IT" sz="3200" b="1" dirty="0"/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763688" y="4712139"/>
            <a:ext cx="5700896" cy="87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2800" dirty="0" smtClean="0">
                <a:solidFill>
                  <a:srgbClr val="009999"/>
                </a:solidFill>
              </a:rPr>
              <a:t>Prima che una questione di </a:t>
            </a:r>
            <a:r>
              <a:rPr lang="it-IT" sz="2800" b="1" dirty="0" smtClean="0">
                <a:solidFill>
                  <a:srgbClr val="009999"/>
                </a:solidFill>
              </a:rPr>
              <a:t>etica </a:t>
            </a:r>
          </a:p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2800" dirty="0" smtClean="0">
                <a:solidFill>
                  <a:srgbClr val="009999"/>
                </a:solidFill>
              </a:rPr>
              <a:t>è questione di </a:t>
            </a:r>
            <a:r>
              <a:rPr lang="it-IT" sz="2800" b="1" dirty="0" smtClean="0">
                <a:solidFill>
                  <a:srgbClr val="009999"/>
                </a:solidFill>
              </a:rPr>
              <a:t>antropologia</a:t>
            </a:r>
            <a:endParaRPr lang="it-IT" sz="2800" b="1" dirty="0">
              <a:solidFill>
                <a:srgbClr val="009999"/>
              </a:solidFill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341924" y="734111"/>
            <a:ext cx="8478548" cy="37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2800" dirty="0" smtClean="0"/>
              <a:t>Invitando a stabilire ciò che la macchina </a:t>
            </a:r>
          </a:p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2800" dirty="0" smtClean="0"/>
              <a:t>può fare al posto dell’uomo</a:t>
            </a:r>
          </a:p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2800" dirty="0" smtClean="0"/>
              <a:t> la tecnologia ha sempre </a:t>
            </a:r>
          </a:p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2800" dirty="0" smtClean="0"/>
              <a:t>sfidato l’uomo a pensare </a:t>
            </a:r>
          </a:p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2800" dirty="0" smtClean="0"/>
              <a:t>a ciò che nella sua vita è importante,</a:t>
            </a:r>
          </a:p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2800" dirty="0" smtClean="0"/>
              <a:t>a chiedersi </a:t>
            </a:r>
            <a:r>
              <a:rPr lang="it-IT" sz="2800" b="1" dirty="0" smtClean="0"/>
              <a:t>cosa significhi essere umano</a:t>
            </a:r>
          </a:p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endParaRPr lang="it-IT" sz="2800" b="1" dirty="0" smtClean="0"/>
          </a:p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2800" dirty="0" smtClean="0">
                <a:solidFill>
                  <a:srgbClr val="777777"/>
                </a:solidFill>
              </a:rPr>
              <a:t>Nel contesto della </a:t>
            </a:r>
            <a:r>
              <a:rPr lang="it-IT" sz="2800" dirty="0" err="1" smtClean="0">
                <a:solidFill>
                  <a:srgbClr val="777777"/>
                </a:solidFill>
              </a:rPr>
              <a:t>tecnoscienza</a:t>
            </a:r>
            <a:r>
              <a:rPr lang="it-IT" sz="2800" dirty="0" smtClean="0">
                <a:solidFill>
                  <a:srgbClr val="777777"/>
                </a:solidFill>
              </a:rPr>
              <a:t> la domanda assume uno spessore particolare</a:t>
            </a:r>
            <a:endParaRPr lang="it-IT" sz="2800" dirty="0">
              <a:solidFill>
                <a:srgbClr val="777777"/>
              </a:solidFill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091235" y="6071757"/>
            <a:ext cx="7045817" cy="4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2800" dirty="0" smtClean="0"/>
              <a:t>Si torna al tema dell’unità della </a:t>
            </a:r>
            <a:r>
              <a:rPr lang="it-IT" sz="2800" dirty="0" err="1" smtClean="0"/>
              <a:t>persona…</a:t>
            </a:r>
            <a:r>
              <a:rPr lang="it-IT" sz="2800" dirty="0" smtClean="0"/>
              <a:t>.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24-3zonca (Small)"/>
          <p:cNvPicPr>
            <a:picLocks noChangeAspect="1" noChangeArrowheads="1"/>
          </p:cNvPicPr>
          <p:nvPr/>
        </p:nvPicPr>
        <p:blipFill>
          <a:blip r:embed="rId3" cstate="print"/>
          <a:srcRect t="5905" b="2953"/>
          <a:stretch>
            <a:fillRect/>
          </a:stretch>
        </p:blipFill>
        <p:spPr bwMode="auto">
          <a:xfrm>
            <a:off x="5148263" y="1327150"/>
            <a:ext cx="3960812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androme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8" y="1335088"/>
            <a:ext cx="5040312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2427527" y="109538"/>
            <a:ext cx="4319109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/>
              <a:t>Scienza e Tecnologia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179388" y="5589240"/>
            <a:ext cx="5040312" cy="122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ts val="2200"/>
              </a:lnSpc>
              <a:spcBef>
                <a:spcPct val="10000"/>
              </a:spcBef>
            </a:pPr>
            <a:r>
              <a:rPr lang="it-IT" sz="2400" dirty="0">
                <a:solidFill>
                  <a:srgbClr val="009999"/>
                </a:solidFill>
              </a:rPr>
              <a:t>Sia nell’indagine scientifica che nell’operare tecnico l’uomo non esprime niente di meno della sua </a:t>
            </a:r>
            <a:r>
              <a:rPr lang="it-IT" sz="2400" b="1" dirty="0">
                <a:solidFill>
                  <a:srgbClr val="009999"/>
                </a:solidFill>
              </a:rPr>
              <a:t>identità</a:t>
            </a:r>
            <a:r>
              <a:rPr lang="it-IT" sz="2400" dirty="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2759075" y="700088"/>
            <a:ext cx="36687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ct val="100000"/>
              </a:lnSpc>
            </a:pPr>
            <a:r>
              <a:rPr lang="it-IT" sz="2800" b="1" dirty="0"/>
              <a:t>un “io” in azione per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5076825" y="1311275"/>
            <a:ext cx="40671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100000"/>
              </a:lnSpc>
            </a:pPr>
            <a:r>
              <a:rPr lang="it-IT" sz="2800" b="1" i="1">
                <a:solidFill>
                  <a:schemeClr val="tx1"/>
                </a:solidFill>
              </a:rPr>
              <a:t>trasformare</a:t>
            </a:r>
            <a:r>
              <a:rPr lang="it-IT" sz="2800" b="1">
                <a:solidFill>
                  <a:schemeClr val="tx1"/>
                </a:solidFill>
              </a:rPr>
              <a:t> la natura</a:t>
            </a:r>
            <a:r>
              <a:rPr lang="it-IT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252413" y="1341438"/>
            <a:ext cx="4464050" cy="117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100000"/>
              </a:lnSpc>
            </a:pPr>
            <a:r>
              <a:rPr lang="it-IT" sz="2800" b="1" i="1" dirty="0">
                <a:solidFill>
                  <a:srgbClr val="FF0000"/>
                </a:solidFill>
              </a:rPr>
              <a:t>spiegare</a:t>
            </a:r>
            <a:r>
              <a:rPr lang="it-IT" sz="2800" b="1" dirty="0">
                <a:solidFill>
                  <a:srgbClr val="FF0000"/>
                </a:solidFill>
              </a:rPr>
              <a:t> i fenomeni naturali</a:t>
            </a:r>
          </a:p>
          <a:p>
            <a:pPr marL="342900" indent="-342900">
              <a:lnSpc>
                <a:spcPct val="100000"/>
              </a:lnSpc>
            </a:pPr>
            <a:endParaRPr lang="it-IT" sz="1000" b="1" dirty="0">
              <a:solidFill>
                <a:srgbClr val="FF0000"/>
              </a:solidFill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677863" y="4862513"/>
            <a:ext cx="37544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ct val="100000"/>
              </a:lnSpc>
            </a:pPr>
            <a:r>
              <a:rPr lang="it-IT" sz="2800" b="1">
                <a:solidFill>
                  <a:srgbClr val="FF0000"/>
                </a:solidFill>
              </a:rPr>
              <a:t>spinto dalla curiosità</a:t>
            </a:r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5153025" y="1982788"/>
            <a:ext cx="3930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ct val="100000"/>
              </a:lnSpc>
            </a:pPr>
            <a:r>
              <a:rPr lang="it-IT" sz="2800" b="1">
                <a:solidFill>
                  <a:schemeClr val="tx1"/>
                </a:solidFill>
              </a:rPr>
              <a:t>rispondendo ai bisogni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7" descr="andromeda (Small)"/>
          <p:cNvPicPr>
            <a:picLocks noChangeAspect="1" noChangeArrowheads="1"/>
          </p:cNvPicPr>
          <p:nvPr/>
        </p:nvPicPr>
        <p:blipFill>
          <a:blip r:embed="rId3" cstate="print">
            <a:lum bright="70000" contrast="-26000"/>
            <a:grayscl/>
          </a:blip>
          <a:srcRect l="15355" b="18568"/>
          <a:stretch>
            <a:fillRect/>
          </a:stretch>
        </p:blipFill>
        <p:spPr bwMode="auto">
          <a:xfrm>
            <a:off x="-36513" y="0"/>
            <a:ext cx="5881688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78" descr="24-3zonca (Small)"/>
          <p:cNvPicPr>
            <a:picLocks noChangeAspect="1" noChangeArrowheads="1"/>
          </p:cNvPicPr>
          <p:nvPr/>
        </p:nvPicPr>
        <p:blipFill>
          <a:blip r:embed="rId4" cstate="print">
            <a:lum bright="50000" contrast="-40000"/>
            <a:grayscl/>
          </a:blip>
          <a:srcRect b="2362"/>
          <a:stretch>
            <a:fillRect/>
          </a:stretch>
        </p:blipFill>
        <p:spPr bwMode="auto">
          <a:xfrm>
            <a:off x="4572000" y="1588"/>
            <a:ext cx="46085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79388" y="69215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it-IT" sz="2400" b="1" dirty="0"/>
              <a:t>- diversità di obiettivo primario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067529" y="109538"/>
            <a:ext cx="5064506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/>
              <a:t>Necessaria distinzione …</a:t>
            </a:r>
          </a:p>
        </p:txBody>
      </p:sp>
      <p:graphicFrame>
        <p:nvGraphicFramePr>
          <p:cNvPr id="222420" name="Group 212"/>
          <p:cNvGraphicFramePr>
            <a:graphicFrameLocks noGrp="1"/>
          </p:cNvGraphicFramePr>
          <p:nvPr/>
        </p:nvGraphicFramePr>
        <p:xfrm>
          <a:off x="449263" y="1268413"/>
          <a:ext cx="8243887" cy="520320"/>
        </p:xfrm>
        <a:graphic>
          <a:graphicData uri="http://schemas.openxmlformats.org/drawingml/2006/table">
            <a:tbl>
              <a:tblPr/>
              <a:tblGrid>
                <a:gridCol w="4122737"/>
                <a:gridCol w="412115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comprensione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trasformazione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2443" name="Group 235"/>
          <p:cNvGraphicFramePr>
            <a:graphicFrameLocks noGrp="1"/>
          </p:cNvGraphicFramePr>
          <p:nvPr/>
        </p:nvGraphicFramePr>
        <p:xfrm>
          <a:off x="6143625" y="4445000"/>
          <a:ext cx="2892425" cy="2302703"/>
        </p:xfrm>
        <a:graphic>
          <a:graphicData uri="http://schemas.openxmlformats.org/drawingml/2006/table">
            <a:tbl>
              <a:tblPr/>
              <a:tblGrid>
                <a:gridCol w="2892425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Operatività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Sensibilità al contesto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Preoccupazione funzionale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6" name="Rectangle 168"/>
          <p:cNvSpPr>
            <a:spLocks noChangeArrowheads="1"/>
          </p:cNvSpPr>
          <p:nvPr/>
        </p:nvSpPr>
        <p:spPr bwMode="auto">
          <a:xfrm>
            <a:off x="125413" y="2390775"/>
            <a:ext cx="8893175" cy="1387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it-IT" sz="2400" b="1" dirty="0"/>
              <a:t>- diversità delle attitudini e </a:t>
            </a:r>
            <a:r>
              <a:rPr lang="it-IT" sz="2400" b="1" dirty="0" smtClean="0"/>
              <a:t>delle dimensioni </a:t>
            </a:r>
            <a:r>
              <a:rPr lang="it-IT" sz="2400" b="1" dirty="0"/>
              <a:t>della persona che vengono espresse</a:t>
            </a:r>
          </a:p>
          <a:p>
            <a:pPr marL="342900" indent="-342900">
              <a:lnSpc>
                <a:spcPct val="100000"/>
              </a:lnSpc>
            </a:pPr>
            <a:r>
              <a:rPr lang="it-IT" sz="2400" b="1" dirty="0"/>
              <a:t>- diverse dinamiche di sviluppo</a:t>
            </a:r>
          </a:p>
        </p:txBody>
      </p:sp>
      <p:graphicFrame>
        <p:nvGraphicFramePr>
          <p:cNvPr id="222442" name="Group 234"/>
          <p:cNvGraphicFramePr>
            <a:graphicFrameLocks noGrp="1"/>
          </p:cNvGraphicFramePr>
          <p:nvPr/>
        </p:nvGraphicFramePr>
        <p:xfrm>
          <a:off x="179388" y="4275138"/>
          <a:ext cx="2892425" cy="2475360"/>
        </p:xfrm>
        <a:graphic>
          <a:graphicData uri="http://schemas.openxmlformats.org/drawingml/2006/table">
            <a:tbl>
              <a:tblPr/>
              <a:tblGrid>
                <a:gridCol w="2892425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Rigore dimostrativo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Sistematizzazione delle conoscenze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Preoccupazione formalizzatrice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7inter1_foto"/>
          <p:cNvPicPr>
            <a:picLocks noChangeAspect="1" noChangeArrowheads="1"/>
          </p:cNvPicPr>
          <p:nvPr/>
        </p:nvPicPr>
        <p:blipFill>
          <a:blip r:embed="rId3" cstate="print"/>
          <a:srcRect l="1154" t="4440" r="9227" b="22202"/>
          <a:stretch>
            <a:fillRect/>
          </a:stretch>
        </p:blipFill>
        <p:spPr bwMode="auto">
          <a:xfrm>
            <a:off x="4716463" y="3521075"/>
            <a:ext cx="44084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356879" y="109538"/>
            <a:ext cx="4484219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/>
              <a:t>… ma non separazione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79388" y="549275"/>
            <a:ext cx="8785225" cy="207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2400" dirty="0">
                <a:solidFill>
                  <a:srgbClr val="009999"/>
                </a:solidFill>
              </a:rPr>
              <a:t>Affinità nell’approccio al reale</a:t>
            </a:r>
            <a:r>
              <a:rPr lang="it-IT" sz="2800" dirty="0">
                <a:solidFill>
                  <a:srgbClr val="009999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it-IT" sz="2800" dirty="0"/>
              <a:t> Attenzione al dato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it-IT" sz="2800" dirty="0"/>
              <a:t> Linguaggio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it-IT" sz="2800" dirty="0"/>
              <a:t> Procedure razionali comuni</a:t>
            </a:r>
            <a:r>
              <a:rPr lang="it-IT" sz="2800" dirty="0" smtClean="0"/>
              <a:t>:</a:t>
            </a:r>
            <a:endParaRPr lang="it-IT" sz="2800" dirty="0"/>
          </a:p>
        </p:txBody>
      </p:sp>
      <p:pic>
        <p:nvPicPr>
          <p:cNvPr id="4101" name="Picture 11" descr="natta_molecola (Small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125538"/>
            <a:ext cx="3497263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6100A_FV_DO (Small)"/>
          <p:cNvPicPr>
            <a:picLocks noChangeAspect="1" noChangeArrowheads="1"/>
          </p:cNvPicPr>
          <p:nvPr/>
        </p:nvPicPr>
        <p:blipFill>
          <a:blip r:embed="rId5" cstate="print"/>
          <a:srcRect l="5624" t="4921" r="5624" b="27068"/>
          <a:stretch>
            <a:fillRect/>
          </a:stretch>
        </p:blipFill>
        <p:spPr bwMode="auto">
          <a:xfrm>
            <a:off x="1042988" y="4660900"/>
            <a:ext cx="2520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16024" y="2533370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5588" lvl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it-IT" sz="2400" dirty="0" smtClean="0">
                <a:solidFill>
                  <a:srgbClr val="777777"/>
                </a:solidFill>
              </a:rPr>
              <a:t> </a:t>
            </a:r>
            <a:r>
              <a:rPr lang="it-IT" sz="2400" i="1" dirty="0" smtClean="0">
                <a:solidFill>
                  <a:srgbClr val="777777"/>
                </a:solidFill>
              </a:rPr>
              <a:t>Misura</a:t>
            </a:r>
          </a:p>
          <a:p>
            <a:pPr marL="255588" lvl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it-IT" sz="2400" i="1" dirty="0" smtClean="0">
                <a:solidFill>
                  <a:srgbClr val="777777"/>
                </a:solidFill>
              </a:rPr>
              <a:t> </a:t>
            </a:r>
            <a:r>
              <a:rPr lang="it-IT" sz="2400" i="1" dirty="0" err="1" smtClean="0">
                <a:solidFill>
                  <a:srgbClr val="777777"/>
                </a:solidFill>
              </a:rPr>
              <a:t>Matematizzazione</a:t>
            </a:r>
            <a:endParaRPr lang="it-IT" sz="2400" i="1" dirty="0" smtClean="0">
              <a:solidFill>
                <a:srgbClr val="777777"/>
              </a:solidFill>
            </a:endParaRPr>
          </a:p>
          <a:p>
            <a:pPr marL="255588" lvl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it-IT" sz="2400" i="1" dirty="0" smtClean="0">
                <a:solidFill>
                  <a:srgbClr val="777777"/>
                </a:solidFill>
              </a:rPr>
              <a:t> </a:t>
            </a:r>
            <a:r>
              <a:rPr lang="it-IT" sz="2400" i="1" dirty="0" err="1" smtClean="0">
                <a:solidFill>
                  <a:srgbClr val="777777"/>
                </a:solidFill>
              </a:rPr>
              <a:t>Modellizzazione</a:t>
            </a:r>
            <a:endParaRPr lang="it-IT" sz="2400" i="1" dirty="0" smtClean="0">
              <a:solidFill>
                <a:srgbClr val="777777"/>
              </a:solidFill>
            </a:endParaRPr>
          </a:p>
          <a:p>
            <a:pPr marL="255588" lvl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it-IT" sz="2400" i="1" dirty="0" smtClean="0">
                <a:solidFill>
                  <a:srgbClr val="777777"/>
                </a:solidFill>
              </a:rPr>
              <a:t> Controllo sperimentale</a:t>
            </a:r>
            <a:endParaRPr lang="it-IT" sz="2400" i="1" dirty="0">
              <a:solidFill>
                <a:srgbClr val="77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9388" y="836613"/>
            <a:ext cx="8785225" cy="104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2400" dirty="0">
                <a:solidFill>
                  <a:srgbClr val="009999"/>
                </a:solidFill>
              </a:rPr>
              <a:t>Continua e crescente interazione </a:t>
            </a:r>
            <a:r>
              <a:rPr lang="it-IT" sz="2800" dirty="0">
                <a:solidFill>
                  <a:srgbClr val="009999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it-IT" sz="2800" dirty="0">
                <a:solidFill>
                  <a:srgbClr val="009999"/>
                </a:solidFill>
              </a:rPr>
              <a:t>  da Galileo  …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356879" y="109538"/>
            <a:ext cx="4484219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/>
              <a:t>… ma non separazione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5300874" y="6029325"/>
            <a:ext cx="3668290" cy="525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ct val="100000"/>
              </a:lnSpc>
            </a:pPr>
            <a:r>
              <a:rPr lang="it-IT" sz="2800" dirty="0">
                <a:solidFill>
                  <a:srgbClr val="009999"/>
                </a:solidFill>
              </a:rPr>
              <a:t>… alle nanotecnologie</a:t>
            </a:r>
          </a:p>
        </p:txBody>
      </p:sp>
      <p:pic>
        <p:nvPicPr>
          <p:cNvPr id="5125" name="Picture 8" descr="TE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1844675"/>
            <a:ext cx="415766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mar_06_pp_microfluidica_foto"/>
          <p:cNvPicPr>
            <a:picLocks noChangeAspect="1" noChangeArrowheads="1"/>
          </p:cNvPicPr>
          <p:nvPr/>
        </p:nvPicPr>
        <p:blipFill>
          <a:blip r:embed="rId4" cstate="print"/>
          <a:srcRect l="19632" r="5890"/>
          <a:stretch>
            <a:fillRect/>
          </a:stretch>
        </p:blipFill>
        <p:spPr bwMode="auto">
          <a:xfrm>
            <a:off x="4427538" y="1830388"/>
            <a:ext cx="46910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ChangeArrowheads="1"/>
          </p:cNvSpPr>
          <p:nvPr/>
        </p:nvSpPr>
        <p:spPr bwMode="auto">
          <a:xfrm>
            <a:off x="-7938" y="822325"/>
            <a:ext cx="4572001" cy="6092825"/>
          </a:xfrm>
          <a:prstGeom prst="rect">
            <a:avLst/>
          </a:prstGeom>
          <a:solidFill>
            <a:srgbClr val="003366"/>
          </a:solidFill>
          <a:ln w="9525" algn="ctr">
            <a:solidFill>
              <a:srgbClr val="FFFF99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4572000" y="792163"/>
            <a:ext cx="4572000" cy="6092825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FFFF99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pic>
        <p:nvPicPr>
          <p:cNvPr id="6148" name="Picture 7" descr="nextTelescope"/>
          <p:cNvPicPr>
            <a:picLocks noChangeAspect="1" noChangeArrowheads="1"/>
          </p:cNvPicPr>
          <p:nvPr/>
        </p:nvPicPr>
        <p:blipFill>
          <a:blip r:embed="rId3" cstate="print"/>
          <a:srcRect l="9587" r="10545"/>
          <a:stretch>
            <a:fillRect/>
          </a:stretch>
        </p:blipFill>
        <p:spPr bwMode="auto">
          <a:xfrm>
            <a:off x="-4283" y="1628775"/>
            <a:ext cx="4536000" cy="382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0" y="836613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2400">
                <a:solidFill>
                  <a:schemeClr val="tx1"/>
                </a:solidFill>
              </a:rPr>
              <a:t>La scienza ha bisogno di</a:t>
            </a:r>
            <a:endParaRPr lang="it-IT" sz="2800">
              <a:solidFill>
                <a:schemeClr val="tx1"/>
              </a:solidFill>
            </a:endParaRP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2356879" y="109538"/>
            <a:ext cx="4484219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/>
              <a:t>… ma non separazione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4572000" y="692150"/>
            <a:ext cx="44577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100000"/>
              </a:lnSpc>
            </a:pPr>
            <a:r>
              <a:rPr lang="it-IT" sz="2400" dirty="0"/>
              <a:t>L’innovazione tecnologica ha bisogno di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-14288" y="6434138"/>
            <a:ext cx="4657726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it-IT" sz="2400">
                <a:solidFill>
                  <a:schemeClr val="tx1"/>
                </a:solidFill>
              </a:rPr>
              <a:t>tecnologie sempre più affidabili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4649788" y="6459538"/>
            <a:ext cx="4549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ct val="100000"/>
              </a:lnSpc>
            </a:pPr>
            <a:r>
              <a:rPr lang="it-IT" sz="2400" dirty="0"/>
              <a:t>una scienza sempre più “libera”</a:t>
            </a:r>
          </a:p>
        </p:txBody>
      </p:sp>
      <p:pic>
        <p:nvPicPr>
          <p:cNvPr id="6154" name="Picture 11" descr="co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563688"/>
            <a:ext cx="3240088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3" descr="planck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176314"/>
            <a:ext cx="324008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Polarised_emission_from_Milky_Way_dust_node_full_image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869160"/>
            <a:ext cx="3240360" cy="1620180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7" descr="andromeda (Small)"/>
          <p:cNvPicPr>
            <a:picLocks noChangeAspect="1" noChangeArrowheads="1"/>
          </p:cNvPicPr>
          <p:nvPr/>
        </p:nvPicPr>
        <p:blipFill>
          <a:blip r:embed="rId3" cstate="print">
            <a:lum bright="70000" contrast="-26000"/>
            <a:grayscl/>
          </a:blip>
          <a:srcRect l="15355" b="18568"/>
          <a:stretch>
            <a:fillRect/>
          </a:stretch>
        </p:blipFill>
        <p:spPr bwMode="auto">
          <a:xfrm>
            <a:off x="-36513" y="0"/>
            <a:ext cx="5881688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8" descr="24-3zonca (Small)"/>
          <p:cNvPicPr>
            <a:picLocks noChangeAspect="1" noChangeArrowheads="1"/>
          </p:cNvPicPr>
          <p:nvPr/>
        </p:nvPicPr>
        <p:blipFill>
          <a:blip r:embed="rId4" cstate="print">
            <a:lum bright="50000" contrast="-40000"/>
            <a:grayscl/>
          </a:blip>
          <a:srcRect b="2362"/>
          <a:stretch>
            <a:fillRect/>
          </a:stretch>
        </p:blipFill>
        <p:spPr bwMode="auto">
          <a:xfrm>
            <a:off x="4572000" y="1588"/>
            <a:ext cx="46085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98530" y="173038"/>
            <a:ext cx="3596154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/>
              <a:t>Errori e riduzioni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9388" y="2060575"/>
            <a:ext cx="8748712" cy="392325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63538" indent="-363538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600" b="1" dirty="0"/>
              <a:t>Non evidenziare le distinzioni e le affinità</a:t>
            </a:r>
          </a:p>
          <a:p>
            <a:pPr marL="363538" indent="-363538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600" b="1" dirty="0" smtClean="0"/>
              <a:t>Motivare </a:t>
            </a:r>
            <a:r>
              <a:rPr lang="it-IT" sz="2600" b="1" dirty="0"/>
              <a:t>la conoscenza scientifica per le sue applicazioni</a:t>
            </a:r>
          </a:p>
          <a:p>
            <a:pPr marL="363538" indent="-363538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600" b="1" dirty="0" smtClean="0"/>
              <a:t>Giustificare </a:t>
            </a:r>
            <a:r>
              <a:rPr lang="it-IT" sz="2600" b="1" dirty="0"/>
              <a:t>la tecnologia (anche nei suoi sviluppi indesiderati) come inevitabile applicazione della scienza</a:t>
            </a:r>
          </a:p>
          <a:p>
            <a:pPr marL="363538" indent="-363538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600" b="1" dirty="0" smtClean="0"/>
              <a:t>Sottovalutare </a:t>
            </a:r>
            <a:r>
              <a:rPr lang="it-IT" sz="2600" b="1" dirty="0"/>
              <a:t>lo specifico del “fare” tecnologico</a:t>
            </a:r>
          </a:p>
          <a:p>
            <a:pPr marL="363538" indent="-363538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600" b="1" dirty="0" smtClean="0"/>
              <a:t>Ignorare </a:t>
            </a:r>
            <a:r>
              <a:rPr lang="it-IT" sz="2600" b="1" dirty="0"/>
              <a:t>la dimensione culturale della tecnologia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3850" y="620713"/>
            <a:ext cx="8532813" cy="9716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100000"/>
              </a:lnSpc>
            </a:pPr>
            <a:r>
              <a:rPr lang="it-IT" sz="2400" b="1" i="1" dirty="0" smtClean="0"/>
              <a:t>nei discorsi </a:t>
            </a:r>
            <a:r>
              <a:rPr lang="it-IT" sz="2400" b="1" i="1" dirty="0"/>
              <a:t>sulla tecnologia</a:t>
            </a:r>
          </a:p>
          <a:p>
            <a:pPr marL="342900" indent="-342900" algn="ctr">
              <a:lnSpc>
                <a:spcPct val="100000"/>
              </a:lnSpc>
            </a:pPr>
            <a:r>
              <a:rPr lang="it-IT" sz="2200" b="1" dirty="0">
                <a:solidFill>
                  <a:srgbClr val="009999"/>
                </a:solidFill>
              </a:rPr>
              <a:t>(non è solo questione dell’insegnante di materie tecniche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lug06_pp_STM_f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0"/>
            <a:ext cx="103632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588521" y="81820"/>
            <a:ext cx="4019347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>
                <a:solidFill>
                  <a:schemeClr val="tx1"/>
                </a:solidFill>
              </a:rPr>
              <a:t>Unità della persona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52400" y="533400"/>
            <a:ext cx="9144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ts val="3000"/>
              </a:lnSpc>
              <a:spcBef>
                <a:spcPct val="20000"/>
              </a:spcBef>
            </a:pPr>
            <a:r>
              <a:rPr lang="it-IT" sz="2800" b="1" dirty="0">
                <a:solidFill>
                  <a:schemeClr val="bg1"/>
                </a:solidFill>
              </a:rPr>
              <a:t>Non c’è il pensiero “puro”, avulso dalla </a:t>
            </a:r>
          </a:p>
          <a:p>
            <a:pPr algn="ctr">
              <a:lnSpc>
                <a:spcPts val="3000"/>
              </a:lnSpc>
              <a:spcBef>
                <a:spcPct val="20000"/>
              </a:spcBef>
            </a:pPr>
            <a:r>
              <a:rPr lang="it-IT" sz="2800" b="1" dirty="0">
                <a:solidFill>
                  <a:schemeClr val="bg1"/>
                </a:solidFill>
              </a:rPr>
              <a:t>materialità e strumentalità</a:t>
            </a:r>
          </a:p>
        </p:txBody>
      </p:sp>
      <p:sp>
        <p:nvSpPr>
          <p:cNvPr id="8197" name="Rectangle 15"/>
          <p:cNvSpPr>
            <a:spLocks noChangeArrowheads="1"/>
          </p:cNvSpPr>
          <p:nvPr/>
        </p:nvSpPr>
        <p:spPr bwMode="auto">
          <a:xfrm>
            <a:off x="1295400" y="6332538"/>
            <a:ext cx="6651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2800" b="1">
                <a:solidFill>
                  <a:schemeClr val="bg1"/>
                </a:solidFill>
              </a:rPr>
              <a:t>Non c’è la manualità solo “manuale”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reaRes_1ORMotivation_UniW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88521" y="81820"/>
            <a:ext cx="4019347" cy="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ctr">
              <a:lnSpc>
                <a:spcPts val="2800"/>
              </a:lnSpc>
              <a:spcBef>
                <a:spcPts val="500"/>
              </a:spcBef>
            </a:pPr>
            <a:r>
              <a:rPr lang="it-IT" sz="3200" b="1" dirty="0">
                <a:solidFill>
                  <a:schemeClr val="tx1"/>
                </a:solidFill>
              </a:rPr>
              <a:t>Unità della persona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547664" y="5911850"/>
            <a:ext cx="7520136" cy="956288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100000"/>
              </a:lnSpc>
              <a:spcBef>
                <a:spcPct val="20000"/>
              </a:spcBef>
            </a:pPr>
            <a:r>
              <a:rPr lang="it-IT" sz="2800" b="1" dirty="0">
                <a:solidFill>
                  <a:schemeClr val="bg1"/>
                </a:solidFill>
              </a:rPr>
              <a:t>Ma la prospettiva di un’applicazione non è trascurabile né </a:t>
            </a:r>
            <a:r>
              <a:rPr lang="it-IT" sz="2800" b="1" dirty="0" err="1">
                <a:solidFill>
                  <a:schemeClr val="bg1"/>
                </a:solidFill>
              </a:rPr>
              <a:t>indifferente…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0" y="533400"/>
            <a:ext cx="4800600" cy="1717675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ts val="3200"/>
              </a:lnSpc>
            </a:pPr>
            <a:r>
              <a:rPr lang="it-IT" sz="2800" b="1" dirty="0">
                <a:solidFill>
                  <a:schemeClr val="bg1"/>
                </a:solidFill>
              </a:rPr>
              <a:t>La conoscenza scientifica ha valore per se stessa, prima delle possibili applicazioni</a:t>
            </a:r>
            <a:endParaRPr lang="it-IT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gMC2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gMC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182563" marR="0" indent="0" algn="l" defTabSz="1160463" rtl="0" eaLnBrk="1" fontAlgn="base" latinLnBrk="0" hangingPunct="1">
          <a:lnSpc>
            <a:spcPts val="2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182563" marR="0" indent="0" algn="l" defTabSz="1160463" rtl="0" eaLnBrk="1" fontAlgn="base" latinLnBrk="0" hangingPunct="1">
          <a:lnSpc>
            <a:spcPts val="2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gMC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MC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MC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MC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MC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MC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MC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Data\Microsoft\Modelli\mgMC2.pot</Template>
  <TotalTime>0</TotalTime>
  <Words>969</Words>
  <Application>Microsoft Office PowerPoint</Application>
  <PresentationFormat>Presentazione su schermo (4:3)</PresentationFormat>
  <Paragraphs>190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mgMC2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Quindi il problema non è solo  “come vengono usati”, o “come viene regolato il loro uso”  ma chi li usa, l’identità del soggetto, la sua antropologia  </vt:lpstr>
      <vt:lpstr>Diapositiva 19</vt:lpstr>
      <vt:lpstr>Diapositiva 20</vt:lpstr>
    </vt:vector>
  </TitlesOfParts>
  <Company>Fam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L’impatto delle Nuove Tecnologie sulla educazione dei giovani</dc:title>
  <dc:creator>Gargantini</dc:creator>
  <cp:lastModifiedBy>Windows User</cp:lastModifiedBy>
  <cp:revision>514</cp:revision>
  <dcterms:created xsi:type="dcterms:W3CDTF">2001-04-02T23:24:53Z</dcterms:created>
  <dcterms:modified xsi:type="dcterms:W3CDTF">2015-10-21T20:56:10Z</dcterms:modified>
</cp:coreProperties>
</file>