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556" r:id="rId4"/>
    <p:sldId id="558" r:id="rId5"/>
    <p:sldId id="555" r:id="rId6"/>
    <p:sldId id="560" r:id="rId7"/>
    <p:sldId id="582" r:id="rId8"/>
    <p:sldId id="549" r:id="rId9"/>
    <p:sldId id="547" r:id="rId10"/>
    <p:sldId id="551" r:id="rId11"/>
    <p:sldId id="552" r:id="rId12"/>
    <p:sldId id="553" r:id="rId13"/>
    <p:sldId id="570" r:id="rId14"/>
    <p:sldId id="561" r:id="rId15"/>
    <p:sldId id="563" r:id="rId16"/>
    <p:sldId id="574" r:id="rId17"/>
    <p:sldId id="580" r:id="rId18"/>
    <p:sldId id="577" r:id="rId19"/>
    <p:sldId id="578" r:id="rId20"/>
    <p:sldId id="579" r:id="rId21"/>
    <p:sldId id="562" r:id="rId22"/>
    <p:sldId id="5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FF"/>
    <a:srgbClr val="FF66FF"/>
    <a:srgbClr val="F0FFCA"/>
    <a:srgbClr val="FFFF66"/>
    <a:srgbClr val="FF6600"/>
    <a:srgbClr val="336699"/>
    <a:srgbClr val="DCFFE7"/>
    <a:srgbClr val="66FF66"/>
    <a:srgbClr val="00FF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8" autoAdjust="0"/>
    <p:restoredTop sz="94886" autoAdjust="0"/>
  </p:normalViewPr>
  <p:slideViewPr>
    <p:cSldViewPr snapToGrid="0" snapToObjects="1">
      <p:cViewPr varScale="1">
        <p:scale>
          <a:sx n="93" d="100"/>
          <a:sy n="93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83F4-C155-CB45-BD46-6A8E2F5DD6EE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F3E4-1DCD-034A-BFDA-61F86C4B4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0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4419-A6D0-204E-AD60-8CA094668539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B3010-3DC8-FC41-973B-D7DCDF4A2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B3010-3DC8-FC41-973B-D7DCDF4A2B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plasma wavelength </a:t>
            </a:r>
            <a:r>
              <a:rPr lang="en-US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srgbClr val="3366FF"/>
                </a:solidFill>
              </a:rPr>
              <a:t>p</a:t>
            </a:r>
            <a:r>
              <a:rPr lang="en-US" dirty="0" smtClean="0">
                <a:solidFill>
                  <a:srgbClr val="3366FF"/>
                </a:solidFill>
              </a:rPr>
              <a:t> =1mm,</a:t>
            </a:r>
            <a:r>
              <a:rPr lang="en-US" dirty="0" smtClean="0"/>
              <a:t> (for typical plasma density of </a:t>
            </a:r>
            <a:r>
              <a:rPr lang="en-US" dirty="0" err="1" smtClean="0">
                <a:solidFill>
                  <a:srgbClr val="3366FF"/>
                </a:solidFill>
              </a:rPr>
              <a:t>n</a:t>
            </a:r>
            <a:r>
              <a:rPr lang="en-US" baseline="-25000" dirty="0" err="1" smtClean="0">
                <a:solidFill>
                  <a:srgbClr val="3366FF"/>
                </a:solidFill>
              </a:rPr>
              <a:t>p</a:t>
            </a:r>
            <a:r>
              <a:rPr lang="en-US" dirty="0" smtClean="0">
                <a:solidFill>
                  <a:srgbClr val="3366FF"/>
                </a:solidFill>
              </a:rPr>
              <a:t> = 10</a:t>
            </a:r>
            <a:r>
              <a:rPr lang="en-US" baseline="30000" dirty="0" smtClean="0">
                <a:solidFill>
                  <a:srgbClr val="3366FF"/>
                </a:solidFill>
              </a:rPr>
              <a:t>15</a:t>
            </a:r>
            <a:r>
              <a:rPr lang="en-US" dirty="0" smtClean="0">
                <a:solidFill>
                  <a:srgbClr val="3366FF"/>
                </a:solidFill>
              </a:rPr>
              <a:t>cm</a:t>
            </a:r>
            <a:r>
              <a:rPr lang="en-US" baseline="30000" dirty="0" smtClean="0">
                <a:solidFill>
                  <a:srgbClr val="3366FF"/>
                </a:solidFill>
              </a:rPr>
              <a:t>-3 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B3010-3DC8-FC41-973B-D7DCDF4A2B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Study, design beam delivery and transfer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B3010-3DC8-FC41-973B-D7DCDF4A2B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quads are removed, 7 left quads are displaced and reshuffled for the new final focusing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1 dipole is displaced + 4 small dipoles are added to create the chicane for laser integration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B3010-3DC8-FC41-973B-D7DCDF4A2B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30291"/>
            <a:ext cx="2895600" cy="2134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EN General Meeting - </a:t>
            </a:r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93" y="50030"/>
            <a:ext cx="7064390" cy="605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8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429227"/>
            <a:ext cx="2239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Edda Gschwendtner, CERN EAAC13, 2-June 2013, Elba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9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6559-6955-D144-B02E-738318055B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WAKE_white_backgroun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5" y="137663"/>
            <a:ext cx="1178358" cy="593107"/>
          </a:xfrm>
          <a:prstGeom prst="rect">
            <a:avLst/>
          </a:prstGeom>
        </p:spPr>
      </p:pic>
      <p:pic>
        <p:nvPicPr>
          <p:cNvPr id="5" name="Picture 4" descr="CERN-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66" y="127252"/>
            <a:ext cx="591788" cy="5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3366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366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366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5-27 at 3.2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964" y="-26485"/>
            <a:ext cx="12633664" cy="690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8" y="492851"/>
            <a:ext cx="7837630" cy="22997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Feasibility Study of the AWAKE Facility at CERN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39" y="2170749"/>
            <a:ext cx="8525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Edda </a:t>
            </a:r>
            <a:r>
              <a:rPr lang="en-US" b="1" dirty="0" smtClean="0">
                <a:solidFill>
                  <a:srgbClr val="FFFFFF"/>
                </a:solidFill>
              </a:rPr>
              <a:t>Gschwendtner, Chiara </a:t>
            </a:r>
            <a:r>
              <a:rPr lang="en-US" b="1" dirty="0" err="1" smtClean="0">
                <a:solidFill>
                  <a:srgbClr val="FFFFFF"/>
                </a:solidFill>
              </a:rPr>
              <a:t>Bracco</a:t>
            </a:r>
            <a:r>
              <a:rPr lang="en-US" b="1" dirty="0" smtClean="0">
                <a:solidFill>
                  <a:srgbClr val="FFFFFF"/>
                </a:solidFill>
              </a:rPr>
              <a:t>, Brennan Goddard, </a:t>
            </a:r>
            <a:r>
              <a:rPr lang="en-US" b="1" dirty="0" err="1" smtClean="0">
                <a:solidFill>
                  <a:srgbClr val="FFFFFF"/>
                </a:solidFill>
              </a:rPr>
              <a:t>Malika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Meddahi</a:t>
            </a:r>
            <a:r>
              <a:rPr lang="en-US" b="1" dirty="0" smtClean="0">
                <a:solidFill>
                  <a:srgbClr val="FFFFFF"/>
                </a:solidFill>
              </a:rPr>
              <a:t>, Ans Pardons, Elena </a:t>
            </a:r>
            <a:r>
              <a:rPr lang="en-US" b="1" dirty="0" err="1" smtClean="0">
                <a:solidFill>
                  <a:srgbClr val="FFFFFF"/>
                </a:solidFill>
              </a:rPr>
              <a:t>Shaposhnikova</a:t>
            </a:r>
            <a:r>
              <a:rPr lang="en-US" b="1" dirty="0" smtClean="0">
                <a:solidFill>
                  <a:srgbClr val="FFFFFF"/>
                </a:solidFill>
              </a:rPr>
              <a:t>, Helga </a:t>
            </a:r>
            <a:r>
              <a:rPr lang="en-US" b="1" dirty="0" err="1" smtClean="0">
                <a:solidFill>
                  <a:srgbClr val="FFFFFF"/>
                </a:solidFill>
              </a:rPr>
              <a:t>Timko</a:t>
            </a:r>
            <a:r>
              <a:rPr lang="en-US" b="1" dirty="0" smtClean="0">
                <a:solidFill>
                  <a:srgbClr val="FFFFFF"/>
                </a:solidFill>
              </a:rPr>
              <a:t>, Francesco </a:t>
            </a:r>
            <a:r>
              <a:rPr lang="en-US" b="1" dirty="0" err="1" smtClean="0">
                <a:solidFill>
                  <a:srgbClr val="FFFFFF"/>
                </a:solidFill>
              </a:rPr>
              <a:t>Velotti</a:t>
            </a:r>
            <a:r>
              <a:rPr lang="en-US" b="1" dirty="0" smtClean="0">
                <a:solidFill>
                  <a:srgbClr val="FFFFFF"/>
                </a:solidFill>
              </a:rPr>
              <a:t>, Helmut </a:t>
            </a:r>
            <a:r>
              <a:rPr lang="en-US" b="1" dirty="0" err="1" smtClean="0">
                <a:solidFill>
                  <a:srgbClr val="FFFFFF"/>
                </a:solidFill>
              </a:rPr>
              <a:t>Vincke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for </a:t>
            </a:r>
            <a:r>
              <a:rPr lang="en-US" b="1" dirty="0">
                <a:solidFill>
                  <a:srgbClr val="FFFFFF"/>
                </a:solidFill>
              </a:rPr>
              <a:t>the CERN AWAKE Project </a:t>
            </a:r>
            <a:r>
              <a:rPr lang="en-US" b="1" dirty="0" smtClean="0">
                <a:solidFill>
                  <a:srgbClr val="FFFFFF"/>
                </a:solidFill>
              </a:rPr>
              <a:t>Team and the AWAKE Collaboration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EAAC13f_no_scritte_x_Luc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5958979"/>
            <a:ext cx="3285671" cy="59739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 descr="img_20121016_5cd2393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1"/>
          <a:stretch/>
        </p:blipFill>
        <p:spPr>
          <a:xfrm>
            <a:off x="-310007" y="0"/>
            <a:ext cx="9454008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839912">
            <a:off x="7782538" y="3141480"/>
            <a:ext cx="605347" cy="474807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63270" y="5728615"/>
            <a:ext cx="81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CERN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4239" y="2733819"/>
            <a:ext cx="100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CNGS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764" y="838593"/>
            <a:ext cx="5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5543" y="-64491"/>
            <a:ext cx="7064390" cy="605559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AWAKE Experiment in the CNGS Facility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6948" y="4637933"/>
            <a:ext cx="90304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CNGS approved for 22.5E19 pot </a:t>
            </a:r>
            <a:r>
              <a:rPr lang="en-US" dirty="0" smtClean="0">
                <a:sym typeface="Wingdings"/>
              </a:rPr>
              <a:t> i.e. </a:t>
            </a:r>
            <a:r>
              <a:rPr lang="en-US" b="1" dirty="0" smtClean="0">
                <a:sym typeface="Wingdings"/>
              </a:rPr>
              <a:t>5 years </a:t>
            </a:r>
            <a:r>
              <a:rPr lang="en-US" dirty="0" smtClean="0">
                <a:sym typeface="Wingdings"/>
              </a:rPr>
              <a:t>with 4.5E19 pot/</a:t>
            </a:r>
            <a:r>
              <a:rPr lang="en-US" dirty="0" err="1" smtClean="0">
                <a:sym typeface="Wingdings"/>
              </a:rPr>
              <a:t>yr</a:t>
            </a:r>
            <a:endParaRPr lang="en-US" dirty="0">
              <a:solidFill>
                <a:srgbClr val="3366FF"/>
              </a:solidFill>
              <a:sym typeface="Wingdings"/>
            </a:endParaRPr>
          </a:p>
          <a:p>
            <a:r>
              <a:rPr lang="en-US" dirty="0" smtClean="0"/>
              <a:t>	CNGS </a:t>
            </a:r>
            <a:r>
              <a:rPr lang="en-US" dirty="0"/>
              <a:t>facility was commissioned in 2006 and 2007</a:t>
            </a:r>
          </a:p>
          <a:p>
            <a:r>
              <a:rPr lang="en-US" b="1" dirty="0" smtClean="0"/>
              <a:t>	From </a:t>
            </a:r>
            <a:r>
              <a:rPr lang="en-US" b="1" dirty="0"/>
              <a:t>2008 until </a:t>
            </a:r>
            <a:r>
              <a:rPr lang="en-US" b="1" dirty="0" smtClean="0"/>
              <a:t>2012 (</a:t>
            </a:r>
            <a:r>
              <a:rPr lang="en-US" b="1" dirty="0" err="1" smtClean="0"/>
              <a:t>ie</a:t>
            </a:r>
            <a:r>
              <a:rPr lang="en-US" b="1" dirty="0" smtClean="0"/>
              <a:t> 5 years): delivering 81% of approved </a:t>
            </a:r>
            <a:r>
              <a:rPr lang="en-US" b="1" dirty="0"/>
              <a:t>protons for neutrino </a:t>
            </a:r>
            <a:r>
              <a:rPr lang="en-US" b="1" dirty="0" smtClean="0"/>
              <a:t>physics </a:t>
            </a:r>
          </a:p>
          <a:p>
            <a:r>
              <a:rPr lang="en-US" b="1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Expect ~</a:t>
            </a:r>
            <a:r>
              <a:rPr lang="en-US" dirty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err="1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dirty="0">
                <a:sym typeface="Wingdings"/>
              </a:rPr>
              <a:t> events in OPERA  2 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err="1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dirty="0">
                <a:sym typeface="Wingdings"/>
              </a:rPr>
              <a:t> candidates published </a:t>
            </a:r>
            <a:r>
              <a:rPr lang="en-US" dirty="0" smtClean="0">
                <a:sym typeface="Wingdings"/>
              </a:rPr>
              <a:t>so far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CNGS </a:t>
            </a:r>
            <a:r>
              <a:rPr lang="en-US" b="1" dirty="0">
                <a:solidFill>
                  <a:srgbClr val="FF0000"/>
                </a:solidFill>
              </a:rPr>
              <a:t>program has finished and will not </a:t>
            </a:r>
            <a:r>
              <a:rPr lang="en-US" b="1" dirty="0" smtClean="0">
                <a:solidFill>
                  <a:srgbClr val="FF0000"/>
                </a:solidFill>
              </a:rPr>
              <a:t>restart in 2014 </a:t>
            </a:r>
            <a:r>
              <a:rPr lang="en-US" b="1" dirty="0">
                <a:solidFill>
                  <a:srgbClr val="FF0000"/>
                </a:solidFill>
              </a:rPr>
              <a:t>after </a:t>
            </a:r>
            <a:r>
              <a:rPr lang="en-US" b="1" dirty="0" smtClean="0">
                <a:solidFill>
                  <a:srgbClr val="FF0000"/>
                </a:solidFill>
              </a:rPr>
              <a:t>the CERN Long Shutdown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74979" y="2402838"/>
            <a:ext cx="4878221" cy="2112432"/>
            <a:chOff x="2011363" y="879475"/>
            <a:chExt cx="5029200" cy="1660525"/>
          </a:xfrm>
        </p:grpSpPr>
        <p:pic>
          <p:nvPicPr>
            <p:cNvPr id="7" name="Picture 23" descr="fig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879475"/>
              <a:ext cx="5022850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2207165" y="2125719"/>
              <a:ext cx="1195368" cy="19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sz="900">
                  <a:solidFill>
                    <a:srgbClr val="FFFFCC"/>
                  </a:solidFill>
                  <a:latin typeface="Cambria" charset="0"/>
                  <a:cs typeface="Cambria" charset="0"/>
                </a:rPr>
                <a:t>produce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sz="900">
                  <a:solidFill>
                    <a:srgbClr val="FFFFCC"/>
                  </a:solidFill>
                  <a:latin typeface="Cambria" charset="0"/>
                  <a:cs typeface="Cambria" charset="0"/>
                </a:rPr>
                <a:t>muon-neutrinos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5848440" y="2057279"/>
              <a:ext cx="1192123" cy="19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sz="900">
                  <a:solidFill>
                    <a:srgbClr val="FFFFCC"/>
                  </a:solidFill>
                  <a:latin typeface="Cambria" charset="0"/>
                  <a:cs typeface="Cambria" charset="0"/>
                </a:rPr>
                <a:t>measure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sz="900">
                  <a:solidFill>
                    <a:srgbClr val="FFFFCC"/>
                  </a:solidFill>
                  <a:latin typeface="Cambria" charset="0"/>
                  <a:cs typeface="Cambria" charset="0"/>
                </a:rPr>
                <a:t>tau-neutrinos</a:t>
              </a: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 rot="16200000">
              <a:off x="2196077" y="1590134"/>
              <a:ext cx="635060" cy="15916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b="0" dirty="0">
                  <a:solidFill>
                    <a:srgbClr val="FFFFCC"/>
                  </a:solidFill>
                  <a:latin typeface="Cambria" charset="0"/>
                  <a:cs typeface="Cambria" charset="0"/>
                </a:rPr>
                <a:t>CERN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 rot="16200000">
              <a:off x="6380814" y="1376763"/>
              <a:ext cx="978850" cy="14980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 dirty="0">
                  <a:solidFill>
                    <a:srgbClr val="FFFFCC"/>
                  </a:solidFill>
                  <a:latin typeface="Cambria" charset="0"/>
                  <a:cs typeface="Cambria" charset="0"/>
                </a:rPr>
                <a:t>Gran Sasso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4467006" y="2097070"/>
              <a:ext cx="685849" cy="15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FFFFCC"/>
                  </a:solidFill>
                  <a:latin typeface="Cambria" charset="0"/>
                  <a:cs typeface="Cambria" charset="0"/>
                </a:rPr>
                <a:t>732km</a:t>
              </a:r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V="1">
              <a:off x="2393951" y="2008187"/>
              <a:ext cx="4248150" cy="92075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7341" y="617206"/>
            <a:ext cx="872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CNGS, CERN Neutrinos to Gran Sasso: </a:t>
            </a:r>
          </a:p>
          <a:p>
            <a:r>
              <a:rPr lang="en-US" b="1" dirty="0">
                <a:solidFill>
                  <a:srgbClr val="3366FF"/>
                </a:solidFill>
              </a:rPr>
              <a:t>M</a:t>
            </a:r>
            <a:r>
              <a:rPr lang="en-US" b="1" dirty="0" smtClean="0">
                <a:solidFill>
                  <a:srgbClr val="3366FF"/>
                </a:solidFill>
              </a:rPr>
              <a:t>uon neutrinos </a:t>
            </a:r>
            <a:r>
              <a:rPr lang="en-US" dirty="0" smtClean="0">
                <a:solidFill>
                  <a:srgbClr val="3366FF"/>
                </a:solidFill>
              </a:rPr>
              <a:t>are produced at CERN.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40145" y="1213896"/>
            <a:ext cx="7764532" cy="40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4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2000" b="1" dirty="0">
                <a:solidFill>
                  <a:srgbClr val="FF66FF"/>
                </a:solidFill>
              </a:rPr>
              <a:t>p</a:t>
            </a:r>
            <a:r>
              <a:rPr lang="en-US" sz="2000" b="1" dirty="0" smtClean="0">
                <a:solidFill>
                  <a:srgbClr val="FF66FF"/>
                </a:solidFill>
              </a:rPr>
              <a:t> (from SPS) </a:t>
            </a:r>
            <a:r>
              <a:rPr lang="en-US" sz="2000" b="1" dirty="0">
                <a:solidFill>
                  <a:srgbClr val="FF66FF"/>
                </a:solidFill>
              </a:rPr>
              <a:t>+ </a:t>
            </a:r>
            <a:r>
              <a:rPr lang="en-US" sz="2000" b="1" dirty="0" smtClean="0">
                <a:solidFill>
                  <a:srgbClr val="FF66FF"/>
                </a:solidFill>
              </a:rPr>
              <a:t>C (target)</a:t>
            </a:r>
            <a:r>
              <a:rPr lang="en-US" sz="1600" b="1" dirty="0" smtClean="0">
                <a:solidFill>
                  <a:srgbClr val="FF66FF"/>
                </a:solidFill>
              </a:rPr>
              <a:t>  </a:t>
            </a:r>
            <a:r>
              <a:rPr lang="en-US" sz="1600" b="1" dirty="0">
                <a:sym typeface="Symbol" charset="0"/>
              </a:rPr>
              <a:t> </a:t>
            </a:r>
            <a:r>
              <a:rPr lang="en-US" sz="1600" b="1" dirty="0"/>
              <a:t>(interactions) </a:t>
            </a:r>
            <a:r>
              <a:rPr lang="en-US" sz="1600" b="1" dirty="0">
                <a:sym typeface="Symbol" charset="0"/>
              </a:rPr>
              <a:t></a:t>
            </a:r>
            <a:r>
              <a:rPr lang="en-US" sz="1600" b="1" dirty="0">
                <a:latin typeface="Times New Roman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sz="2000" b="1" baseline="30000" dirty="0">
                <a:solidFill>
                  <a:srgbClr val="0000FF"/>
                </a:solidFill>
                <a:latin typeface="Symbol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</a:rPr>
              <a:t>,</a:t>
            </a:r>
            <a:r>
              <a:rPr lang="en-US" sz="2000" b="1" dirty="0">
                <a:solidFill>
                  <a:srgbClr val="0000FF"/>
                </a:solidFill>
                <a:latin typeface="Times New Roman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K</a:t>
            </a:r>
            <a:r>
              <a:rPr lang="en-US" sz="2000" b="1" baseline="30000" dirty="0">
                <a:solidFill>
                  <a:srgbClr val="0000FF"/>
                </a:solidFill>
              </a:rPr>
              <a:t>+</a:t>
            </a:r>
            <a:r>
              <a:rPr lang="en-US" sz="1600" b="1" dirty="0"/>
              <a:t> </a:t>
            </a:r>
            <a:r>
              <a:rPr lang="en-US" sz="1600" b="1" dirty="0">
                <a:sym typeface="Symbol" charset="0"/>
              </a:rPr>
              <a:t> </a:t>
            </a:r>
            <a:r>
              <a:rPr lang="en-US" sz="1600" b="1" dirty="0"/>
              <a:t>(decay in flight) </a:t>
            </a:r>
            <a:r>
              <a:rPr lang="en-US" sz="1600" b="1" dirty="0">
                <a:sym typeface="Symbol" charset="0"/>
              </a:rPr>
              <a:t></a:t>
            </a:r>
            <a:r>
              <a:rPr lang="en-US" sz="1600" b="1" dirty="0">
                <a:latin typeface="Helvetica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latin typeface="Symbol" charset="0"/>
              </a:rPr>
              <a:t>m</a:t>
            </a:r>
            <a:r>
              <a:rPr lang="en-US" sz="2000" b="1" baseline="30000" dirty="0">
                <a:solidFill>
                  <a:srgbClr val="33CC33"/>
                </a:solidFill>
                <a:latin typeface="Symbol" charset="0"/>
              </a:rPr>
              <a:t>+</a:t>
            </a:r>
            <a:r>
              <a:rPr lang="en-US" sz="2000" b="1" dirty="0">
                <a:solidFill>
                  <a:srgbClr val="33CC33"/>
                </a:solidFill>
                <a:latin typeface="Symbol" charset="0"/>
              </a:rPr>
              <a:t> + n</a:t>
            </a:r>
            <a:r>
              <a:rPr lang="en-US" sz="2000" b="1" baseline="-25000" dirty="0">
                <a:solidFill>
                  <a:srgbClr val="33CC33"/>
                </a:solidFill>
                <a:latin typeface="Symbol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023" y="1755178"/>
            <a:ext cx="8535152" cy="64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Neutrinos are sent towards Italy to measure the appearance of </a:t>
            </a:r>
            <a:r>
              <a:rPr lang="en-US" b="1" dirty="0">
                <a:solidFill>
                  <a:srgbClr val="3366FF"/>
                </a:solidFill>
              </a:rPr>
              <a:t>tau-neutrinos </a:t>
            </a:r>
            <a:r>
              <a:rPr lang="en-US" dirty="0">
                <a:solidFill>
                  <a:srgbClr val="3366FF"/>
                </a:solidFill>
              </a:rPr>
              <a:t>in the Gran Sasso </a:t>
            </a:r>
            <a:r>
              <a:rPr lang="en-US" dirty="0" smtClean="0">
                <a:solidFill>
                  <a:srgbClr val="3366FF"/>
                </a:solidFill>
              </a:rPr>
              <a:t>experiments.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EC6559-6955-D144-B02E-738318055B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9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73" y="-54080"/>
            <a:ext cx="7064390" cy="6055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Comparison CNGS – AWAKE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474" y="4228386"/>
            <a:ext cx="82544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CNGS is a </a:t>
            </a:r>
            <a:r>
              <a:rPr lang="en-US" b="1" dirty="0" smtClean="0">
                <a:solidFill>
                  <a:srgbClr val="3366FF"/>
                </a:solidFill>
              </a:rPr>
              <a:t>running facility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(</a:t>
            </a:r>
            <a:r>
              <a:rPr lang="en-US" dirty="0" smtClean="0">
                <a:solidFill>
                  <a:srgbClr val="3366FF"/>
                </a:solidFill>
              </a:rPr>
              <a:t>since 2006) at the desired beam parameters.</a:t>
            </a:r>
            <a:endParaRPr lang="en-US" b="1" dirty="0"/>
          </a:p>
          <a:p>
            <a:pPr marL="742950" lvl="1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Proton beam and secondary beam-line fully equipped and running</a:t>
            </a:r>
          </a:p>
          <a:p>
            <a:pPr marL="742950" lvl="1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All services (CV, EL,…) running</a:t>
            </a:r>
          </a:p>
          <a:p>
            <a:pPr marL="742950" lvl="1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Underground </a:t>
            </a:r>
            <a:r>
              <a:rPr lang="en-US" dirty="0" smtClean="0">
                <a:sym typeface="Wingdings"/>
              </a:rPr>
              <a:t>facility</a:t>
            </a:r>
          </a:p>
          <a:p>
            <a:pPr marL="742950" lvl="1" indent="-285750">
              <a:buFont typeface="Wingdings" charset="0"/>
              <a:buChar char="à"/>
            </a:pPr>
            <a:endParaRPr lang="en-US" b="1" dirty="0"/>
          </a:p>
          <a:p>
            <a:pPr marL="285750" indent="-285750">
              <a:buFont typeface="Wingdings" charset="0"/>
              <a:buChar char="è"/>
            </a:pPr>
            <a:r>
              <a:rPr lang="en-US" sz="2000" b="1" dirty="0">
                <a:solidFill>
                  <a:srgbClr val="FF0000"/>
                </a:solidFill>
                <a:sym typeface="Wingdings"/>
              </a:rPr>
              <a:t>Adequate site for AWAKE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24918"/>
              </p:ext>
            </p:extLst>
          </p:nvPr>
        </p:nvGraphicFramePr>
        <p:xfrm>
          <a:off x="647348" y="912895"/>
          <a:ext cx="4322322" cy="2929006"/>
        </p:xfrm>
        <a:graphic>
          <a:graphicData uri="http://schemas.openxmlformats.org/drawingml/2006/table">
            <a:tbl>
              <a:tblPr/>
              <a:tblGrid>
                <a:gridCol w="2428886"/>
                <a:gridCol w="946718"/>
                <a:gridCol w="946718"/>
              </a:tblGrid>
              <a:tr h="32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Parameters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CNGS</a:t>
                      </a:r>
                      <a:endParaRPr lang="en-US" dirty="0"/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AWAKE</a:t>
                      </a:r>
                      <a:endParaRPr lang="en-US" dirty="0"/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Proton beam energy from SPS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400 GeV/c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400 GeV/c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Cycle repetition rate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0.17 Hz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0.03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Hz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Number of extractions/cycle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2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1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Protons per cycle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2x2.4E13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3E11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Proton pulse length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10.5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1.5 ns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Beam power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(max.)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510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kW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640 W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Beam size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at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target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s)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0.5mm</a:t>
                      </a: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0.2mm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Protons/year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4.5E19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mbria" charset="0"/>
                        </a:rPr>
                        <a:t>4.5E16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Cambria" charset="0"/>
                      </a:endParaRPr>
                    </a:p>
                  </a:txBody>
                  <a:tcPr marL="91422" marR="9142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126464" y="1235788"/>
            <a:ext cx="3852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AWAKE:</a:t>
            </a:r>
            <a:endParaRPr lang="en-US" dirty="0">
              <a:solidFill>
                <a:srgbClr val="3366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~Factor </a:t>
            </a:r>
            <a:r>
              <a:rPr lang="en-US" b="1" dirty="0" smtClean="0">
                <a:sym typeface="Wingdings"/>
              </a:rPr>
              <a:t>100 less protons/extraction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~Factor </a:t>
            </a:r>
            <a:r>
              <a:rPr lang="en-US" b="1" dirty="0" smtClean="0">
                <a:sym typeface="Wingdings"/>
              </a:rPr>
              <a:t>1000 less protons/year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4981167" cy="365125"/>
          </a:xfrm>
        </p:spPr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93" y="50030"/>
            <a:ext cx="7064390" cy="404593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AWAKE at CNGS 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2717" y="1085223"/>
            <a:ext cx="7750083" cy="5076743"/>
            <a:chOff x="674201" y="719976"/>
            <a:chExt cx="7750083" cy="4492599"/>
          </a:xfrm>
        </p:grpSpPr>
        <p:grpSp>
          <p:nvGrpSpPr>
            <p:cNvPr id="11" name="Group 10"/>
            <p:cNvGrpSpPr/>
            <p:nvPr/>
          </p:nvGrpSpPr>
          <p:grpSpPr>
            <a:xfrm>
              <a:off x="674201" y="719976"/>
              <a:ext cx="7750083" cy="4492599"/>
              <a:chOff x="740508" y="860526"/>
              <a:chExt cx="7877133" cy="5495824"/>
            </a:xfrm>
          </p:grpSpPr>
          <p:pic>
            <p:nvPicPr>
              <p:cNvPr id="6" name="Picture 5" descr="CNGS_sump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508" y="860526"/>
                <a:ext cx="7877133" cy="5495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4957291" y="2509176"/>
                <a:ext cx="582210" cy="393697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332329" y="2184356"/>
              <a:ext cx="2073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AWAKE experiment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437867" y="3766551"/>
              <a:ext cx="341620" cy="321830"/>
            </a:xfrm>
            <a:prstGeom prst="ellipse">
              <a:avLst/>
            </a:prstGeom>
            <a:noFill/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40278" y="3289497"/>
              <a:ext cx="12227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AWAKE 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beam dump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V="1">
              <a:off x="3769244" y="2430474"/>
              <a:ext cx="1259983" cy="1377045"/>
            </a:xfrm>
            <a:prstGeom prst="line">
              <a:avLst/>
            </a:prstGeom>
            <a:noFill/>
            <a:ln w="19050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38351" y="3120220"/>
              <a:ext cx="86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~1100m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56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NGS_su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806" y="800906"/>
            <a:ext cx="4426482" cy="279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796388" y="1639204"/>
            <a:ext cx="327168" cy="20018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93" y="29208"/>
            <a:ext cx="7064390" cy="404593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AWAKE at CNGS 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3288" y="6280582"/>
            <a:ext cx="4981167" cy="365125"/>
          </a:xfrm>
        </p:spPr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pic>
        <p:nvPicPr>
          <p:cNvPr id="20" name="Content Placeholder 9" descr="IMG_2115 (Medium)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048" y="3499902"/>
            <a:ext cx="2949723" cy="2212292"/>
          </a:xfrm>
          <a:prstGeom prst="rect">
            <a:avLst/>
          </a:prstGeom>
          <a:ln w="57150" cmpd="sng">
            <a:solidFill>
              <a:srgbClr val="3366FF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772986" y="5326878"/>
            <a:ext cx="21422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Electron source area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854802" y="1001469"/>
            <a:ext cx="3165969" cy="2331213"/>
            <a:chOff x="5854802" y="1001469"/>
            <a:chExt cx="3385269" cy="2331213"/>
          </a:xfrm>
        </p:grpSpPr>
        <p:grpSp>
          <p:nvGrpSpPr>
            <p:cNvPr id="14" name="Group 13"/>
            <p:cNvGrpSpPr/>
            <p:nvPr/>
          </p:nvGrpSpPr>
          <p:grpSpPr>
            <a:xfrm>
              <a:off x="6391120" y="1001469"/>
              <a:ext cx="2848951" cy="2331213"/>
              <a:chOff x="2260600" y="1695450"/>
              <a:chExt cx="4622800" cy="3467100"/>
            </a:xfrm>
          </p:grpSpPr>
          <p:pic>
            <p:nvPicPr>
              <p:cNvPr id="12" name="Picture 11" descr="IMG_0102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600" y="1695450"/>
                <a:ext cx="4622800" cy="3467100"/>
              </a:xfrm>
              <a:prstGeom prst="rect">
                <a:avLst/>
              </a:prstGeom>
              <a:ln w="57150" cmpd="sng">
                <a:solidFill>
                  <a:srgbClr val="3366FF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839359" y="4047671"/>
                <a:ext cx="3215359" cy="905895"/>
              </a:xfrm>
              <a:prstGeom prst="rect">
                <a:avLst/>
              </a:prstGeom>
              <a:noFill/>
              <a:ln w="57150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Access gallery to the 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experimental area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H="1" flipV="1">
              <a:off x="5854802" y="1507367"/>
              <a:ext cx="536319" cy="344598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9124" y="1943283"/>
            <a:ext cx="4659686" cy="3920991"/>
            <a:chOff x="69124" y="1943283"/>
            <a:chExt cx="4659686" cy="3920991"/>
          </a:xfrm>
        </p:grpSpPr>
        <p:grpSp>
          <p:nvGrpSpPr>
            <p:cNvPr id="17" name="Group 16"/>
            <p:cNvGrpSpPr/>
            <p:nvPr/>
          </p:nvGrpSpPr>
          <p:grpSpPr>
            <a:xfrm>
              <a:off x="69124" y="3711044"/>
              <a:ext cx="2875152" cy="2153230"/>
              <a:chOff x="5611793" y="3537762"/>
              <a:chExt cx="2875152" cy="2153230"/>
            </a:xfrm>
          </p:grpSpPr>
          <p:pic>
            <p:nvPicPr>
              <p:cNvPr id="15" name="Picture 14" descr="EPSN00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11793" y="3537762"/>
                <a:ext cx="2875152" cy="2153230"/>
              </a:xfrm>
              <a:prstGeom prst="rect">
                <a:avLst/>
              </a:prstGeom>
              <a:noFill/>
              <a:ln w="57150" cmpd="sng">
                <a:solidFill>
                  <a:srgbClr val="3366FF"/>
                </a:solidFill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771626" y="5034632"/>
                <a:ext cx="190441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CNGS target area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(stays untouched)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2612203" y="1943283"/>
              <a:ext cx="2116607" cy="1767761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H="1" flipV="1">
            <a:off x="5087139" y="1779199"/>
            <a:ext cx="1082415" cy="1720702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866442" y="1845525"/>
            <a:ext cx="3889138" cy="4696849"/>
            <a:chOff x="2866442" y="1845525"/>
            <a:chExt cx="3889138" cy="4696849"/>
          </a:xfrm>
        </p:grpSpPr>
        <p:grpSp>
          <p:nvGrpSpPr>
            <p:cNvPr id="45" name="Group 44"/>
            <p:cNvGrpSpPr/>
            <p:nvPr/>
          </p:nvGrpSpPr>
          <p:grpSpPr>
            <a:xfrm>
              <a:off x="2866442" y="1845525"/>
              <a:ext cx="3889138" cy="4696849"/>
              <a:chOff x="2901555" y="1839389"/>
              <a:chExt cx="3889138" cy="4696849"/>
            </a:xfrm>
          </p:grpSpPr>
          <p:cxnSp>
            <p:nvCxnSpPr>
              <p:cNvPr id="34" name="Straight Arrow Connector 33"/>
              <p:cNvCxnSpPr>
                <a:endCxn id="10" idx="4"/>
              </p:cNvCxnSpPr>
              <p:nvPr/>
            </p:nvCxnSpPr>
            <p:spPr>
              <a:xfrm flipH="1" flipV="1">
                <a:off x="4959972" y="1839389"/>
                <a:ext cx="238903" cy="1737258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01555" y="3619685"/>
                <a:ext cx="3889138" cy="2916553"/>
              </a:xfrm>
              <a:prstGeom prst="rect">
                <a:avLst/>
              </a:prstGeom>
              <a:noFill/>
              <a:ln w="57150" cmpd="sng">
                <a:solidFill>
                  <a:srgbClr val="3366FF"/>
                </a:solidFill>
                <a:miter lim="800000"/>
                <a:headEnd/>
                <a:tailEnd/>
              </a:ln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3077989" y="5885733"/>
              <a:ext cx="3373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Future AWAKE experimental area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(will be emptied)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8079" y="816129"/>
            <a:ext cx="4868527" cy="2601912"/>
            <a:chOff x="-77903" y="816129"/>
            <a:chExt cx="5054510" cy="2601912"/>
          </a:xfrm>
        </p:grpSpPr>
        <p:grpSp>
          <p:nvGrpSpPr>
            <p:cNvPr id="7" name="Group 6"/>
            <p:cNvGrpSpPr/>
            <p:nvPr/>
          </p:nvGrpSpPr>
          <p:grpSpPr>
            <a:xfrm>
              <a:off x="-77903" y="816129"/>
              <a:ext cx="3365500" cy="2601912"/>
              <a:chOff x="644841" y="390510"/>
              <a:chExt cx="3365500" cy="2601912"/>
            </a:xfrm>
          </p:grpSpPr>
          <p:pic>
            <p:nvPicPr>
              <p:cNvPr id="9" name="Picture 2" descr="736-3621_IM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841" y="390510"/>
                <a:ext cx="3365500" cy="2601912"/>
              </a:xfrm>
              <a:prstGeom prst="rect">
                <a:avLst/>
              </a:prstGeom>
              <a:noFill/>
              <a:ln w="57150" cmpd="sng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19787" y="2249272"/>
                <a:ext cx="24332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750m proton beam line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3287597" y="1135687"/>
              <a:ext cx="1689010" cy="371680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59976"/>
            <a:ext cx="8242437" cy="60980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31622"/>
            <a:ext cx="8242437" cy="612637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101680" y="3961336"/>
            <a:ext cx="3718185" cy="2227622"/>
          </a:xfrm>
          <a:prstGeom prst="wedgeEllipseCallout">
            <a:avLst>
              <a:gd name="adj1" fmla="val 75998"/>
              <a:gd name="adj2" fmla="val -19081"/>
            </a:avLst>
          </a:prstGeom>
          <a:solidFill>
            <a:srgbClr val="D9D9D9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3366FF"/>
                </a:solidFill>
              </a:rPr>
              <a:t>Plasma cell: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baseline is </a:t>
            </a:r>
            <a:r>
              <a:rPr lang="en-US" sz="1400" b="1" dirty="0" err="1" smtClean="0">
                <a:solidFill>
                  <a:schemeClr val="tx1"/>
                </a:solidFill>
              </a:rPr>
              <a:t>vapour</a:t>
            </a:r>
            <a:r>
              <a:rPr lang="en-US" sz="1400" b="1" dirty="0" smtClean="0">
                <a:solidFill>
                  <a:schemeClr val="tx1"/>
                </a:solidFill>
              </a:rPr>
              <a:t> cell.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housed in downstream end of the proton beam-line.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Area can be modified to house a shorter vapor cell and a helicon and/or discharge source.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45269" y="888557"/>
            <a:ext cx="2928976" cy="1997232"/>
            <a:chOff x="6225922" y="1452790"/>
            <a:chExt cx="2677701" cy="17583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5922" y="1452790"/>
              <a:ext cx="2677701" cy="1758381"/>
            </a:xfrm>
            <a:prstGeom prst="rect">
              <a:avLst/>
            </a:prstGeom>
            <a:ln w="38100" cmpd="sng">
              <a:solidFill>
                <a:srgbClr val="FF6600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 flipV="1">
              <a:off x="6372499" y="1494774"/>
              <a:ext cx="424371" cy="314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17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31622"/>
            <a:ext cx="8242437" cy="612637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5131481" y="2870191"/>
            <a:ext cx="3856617" cy="1497041"/>
          </a:xfrm>
          <a:prstGeom prst="wedgeEllipseCallout">
            <a:avLst>
              <a:gd name="adj1" fmla="val -12996"/>
              <a:gd name="adj2" fmla="val 108317"/>
            </a:avLst>
          </a:prstGeom>
          <a:solidFill>
            <a:srgbClr val="D9D9D9"/>
          </a:solidFill>
          <a:ln w="38100" cmpd="sng"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</a:rPr>
              <a:t>Beam Diagnostics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Beam diagnostics for outgoing protons.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Electron spectrometer magnet and diagnostics. </a:t>
            </a:r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296"/>
          <a:stretch>
            <a:fillRect/>
          </a:stretch>
        </p:blipFill>
        <p:spPr>
          <a:xfrm>
            <a:off x="6394024" y="846603"/>
            <a:ext cx="2434899" cy="1871726"/>
          </a:xfrm>
          <a:prstGeom prst="rect">
            <a:avLst/>
          </a:prstGeom>
          <a:ln w="38100" cmpd="sng">
            <a:solidFill>
              <a:srgbClr val="8000FF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6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70386"/>
            <a:ext cx="8242437" cy="608761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5666700" y="958156"/>
            <a:ext cx="3284801" cy="2176158"/>
          </a:xfrm>
          <a:prstGeom prst="wedgeEllipseCallout">
            <a:avLst>
              <a:gd name="adj1" fmla="val -126720"/>
              <a:gd name="adj2" fmla="val 13946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rgbClr val="3366FF"/>
                </a:solidFill>
              </a:rPr>
              <a:t>L</a:t>
            </a:r>
            <a:r>
              <a:rPr lang="en-US" sz="1600" b="1" dirty="0" smtClean="0">
                <a:solidFill>
                  <a:srgbClr val="3366FF"/>
                </a:solidFill>
              </a:rPr>
              <a:t>aser system: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CNGS storage gallery modified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Dust-free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Over-pressurized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Temperature regulated.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31622"/>
            <a:ext cx="8242437" cy="612637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2744587" y="4849259"/>
            <a:ext cx="6072887" cy="1806774"/>
          </a:xfrm>
          <a:prstGeom prst="wedgeEllipseCallout">
            <a:avLst>
              <a:gd name="adj1" fmla="val -19300"/>
              <a:gd name="adj2" fmla="val -122705"/>
            </a:avLst>
          </a:prstGeom>
          <a:solidFill>
            <a:srgbClr val="D9D9D9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3366FF"/>
                </a:solidFill>
              </a:rPr>
              <a:t>Electron source and klystron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H</a:t>
            </a:r>
            <a:r>
              <a:rPr lang="en-US" sz="1400" b="1" dirty="0" smtClean="0">
                <a:solidFill>
                  <a:srgbClr val="000000"/>
                </a:solidFill>
              </a:rPr>
              <a:t>oused in the ventilation chamber.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Low radiation area, free of electromagnetic interference.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Electron beam through new liaison tunnel to connect electron source and proton tunnel.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60" y="795553"/>
            <a:ext cx="3023434" cy="2136825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2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28" y="894086"/>
            <a:ext cx="7152302" cy="526569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Introduction</a:t>
            </a:r>
          </a:p>
          <a:p>
            <a:pPr lvl="1"/>
            <a:r>
              <a:rPr lang="en-US" sz="1800" dirty="0" smtClean="0"/>
              <a:t>Motivation</a:t>
            </a:r>
          </a:p>
          <a:p>
            <a:pPr lvl="1"/>
            <a:r>
              <a:rPr lang="en-US" sz="1800" dirty="0" smtClean="0"/>
              <a:t>Experimental Layout</a:t>
            </a:r>
          </a:p>
          <a:p>
            <a:pPr lvl="1"/>
            <a:r>
              <a:rPr lang="en-US" sz="1800" dirty="0" smtClean="0"/>
              <a:t>Measurement Program</a:t>
            </a:r>
          </a:p>
          <a:p>
            <a:pPr lvl="1"/>
            <a:r>
              <a:rPr lang="en-US" sz="1800" dirty="0" smtClean="0"/>
              <a:t>Organization</a:t>
            </a:r>
          </a:p>
          <a:p>
            <a:endParaRPr lang="en-US" sz="2000" dirty="0" smtClean="0"/>
          </a:p>
          <a:p>
            <a:r>
              <a:rPr lang="en-US" sz="2000" dirty="0" smtClean="0"/>
              <a:t>AWAKE at CERN</a:t>
            </a:r>
          </a:p>
          <a:p>
            <a:pPr lvl="1"/>
            <a:r>
              <a:rPr lang="en-US" sz="1800" dirty="0" smtClean="0"/>
              <a:t>Beam Specifications</a:t>
            </a:r>
          </a:p>
          <a:p>
            <a:pPr lvl="1"/>
            <a:r>
              <a:rPr lang="en-US" sz="1800" dirty="0" smtClean="0"/>
              <a:t>CERN Accelerator Complex</a:t>
            </a:r>
          </a:p>
          <a:p>
            <a:pPr lvl="1"/>
            <a:r>
              <a:rPr lang="en-US" sz="1800" dirty="0" smtClean="0"/>
              <a:t>The AWAKE Experiment in the CNGS Facility</a:t>
            </a:r>
          </a:p>
          <a:p>
            <a:endParaRPr lang="en-US" sz="2000" dirty="0" smtClean="0"/>
          </a:p>
          <a:p>
            <a:r>
              <a:rPr lang="en-US" sz="2000" dirty="0" smtClean="0"/>
              <a:t>Layout of AWAKE</a:t>
            </a:r>
          </a:p>
          <a:p>
            <a:pPr lvl="1"/>
            <a:r>
              <a:rPr lang="en-US" sz="1800" dirty="0" smtClean="0"/>
              <a:t>Experimental Area</a:t>
            </a:r>
          </a:p>
          <a:p>
            <a:pPr lvl="1"/>
            <a:r>
              <a:rPr lang="en-US" sz="1800" dirty="0" smtClean="0"/>
              <a:t>Proton Beam Line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Summary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3D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3" y="731622"/>
            <a:ext cx="8242437" cy="612637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229105" y="4566120"/>
            <a:ext cx="5209261" cy="1656484"/>
          </a:xfrm>
          <a:prstGeom prst="wedgeEllipseCallout">
            <a:avLst>
              <a:gd name="adj1" fmla="val 93573"/>
              <a:gd name="adj2" fmla="val 64947"/>
            </a:avLst>
          </a:prstGeom>
          <a:solidFill>
            <a:srgbClr val="D9D9D9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</a:rPr>
              <a:t>AWAKE area is separated from the CNGS target area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80cm thick concrete chicane shielding.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Dust-proof separation doors.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Separate ventilation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26" y="-62466"/>
            <a:ext cx="6793727" cy="676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the AWAKE Experiment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93" y="0"/>
            <a:ext cx="7064390" cy="5931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AWAKE Proton Beam Line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74222" y="842166"/>
            <a:ext cx="8118730" cy="2689812"/>
            <a:chOff x="248934" y="3227805"/>
            <a:chExt cx="8118730" cy="3128546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34" y="3227805"/>
              <a:ext cx="8118730" cy="3128546"/>
              <a:chOff x="-450386" y="1408325"/>
              <a:chExt cx="8118730" cy="4684971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9592" y="2239169"/>
                <a:ext cx="6734175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7109" y="5359871"/>
                <a:ext cx="669607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-169313" y="1408325"/>
                <a:ext cx="2410446" cy="64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  <a:latin typeface="+mj-lt"/>
                  </a:rPr>
                  <a:t>Present Layout in CNGS</a:t>
                </a:r>
                <a:endParaRPr lang="en-US" dirty="0">
                  <a:solidFill>
                    <a:srgbClr val="3366FF"/>
                  </a:solidFill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02519" y="1623917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FODO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11560" y="2161456"/>
                <a:ext cx="3960440" cy="936104"/>
              </a:xfrm>
              <a:prstGeom prst="ellipse">
                <a:avLst/>
              </a:prstGeom>
              <a:noFill/>
              <a:ln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88024" y="2161456"/>
                <a:ext cx="2880320" cy="936104"/>
              </a:xfrm>
              <a:prstGeom prst="ellipse">
                <a:avLst/>
              </a:prstGeom>
              <a:noFill/>
              <a:ln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36096" y="1674631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Final Focusing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200543" y="4862015"/>
                <a:ext cx="2552905" cy="64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  <a:latin typeface="+mj-lt"/>
                  </a:rPr>
                  <a:t>Future Layout for AWAKE</a:t>
                </a:r>
                <a:endParaRPr lang="en-US" dirty="0">
                  <a:solidFill>
                    <a:srgbClr val="3366FF"/>
                  </a:solidFill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05461" y="2233464"/>
                <a:ext cx="288032" cy="783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X</a:t>
                </a:r>
                <a:endPara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76056" y="2363047"/>
                <a:ext cx="288032" cy="783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558ED5"/>
                    </a:solidFill>
                  </a:rPr>
                  <a:t>X</a:t>
                </a:r>
                <a:endParaRPr lang="en-US" sz="2800" dirty="0">
                  <a:solidFill>
                    <a:srgbClr val="558ED5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450386" y="3301803"/>
                <a:ext cx="4464496" cy="50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en-US" sz="1600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>
                <a:off x="4067944" y="2881536"/>
                <a:ext cx="1224136" cy="2923728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4211960" y="2881536"/>
                <a:ext cx="2304258" cy="2923728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724128" y="2305472"/>
                <a:ext cx="639688" cy="423664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44" idx="4"/>
                <a:endCxn id="46" idx="0"/>
              </p:cNvCxnSpPr>
              <p:nvPr/>
            </p:nvCxnSpPr>
            <p:spPr>
              <a:xfrm flipH="1">
                <a:off x="4963852" y="2729136"/>
                <a:ext cx="1080120" cy="2716088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4644008" y="5445224"/>
                <a:ext cx="639688" cy="423664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79418" y="2574454"/>
                <a:ext cx="321940" cy="36004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076056" y="5733256"/>
                <a:ext cx="432048" cy="36004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>
                <a:endCxn id="48" idx="0"/>
              </p:cNvCxnSpPr>
              <p:nvPr/>
            </p:nvCxnSpPr>
            <p:spPr>
              <a:xfrm flipH="1">
                <a:off x="5292080" y="2919636"/>
                <a:ext cx="1008112" cy="281362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550827" y="4521560"/>
              <a:ext cx="4572000" cy="8591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dirty="0"/>
                <a:t>Minor changes </a:t>
              </a:r>
              <a:r>
                <a:rPr lang="en-US" sz="1400" dirty="0"/>
                <a:t>at the end of the proton-line for new final focusing and interface between the laser and the proton beam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800" y="3571875"/>
            <a:ext cx="4749800" cy="31496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0294" y="4897011"/>
            <a:ext cx="227317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f. talk by Chiara </a:t>
            </a:r>
            <a:r>
              <a:rPr lang="en-US" sz="1600" b="1" dirty="0" err="1" smtClean="0">
                <a:solidFill>
                  <a:srgbClr val="FF0000"/>
                </a:solidFill>
              </a:rPr>
              <a:t>Bracco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Tue, 17:12, WG1+4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AWAKE at CERN – </a:t>
            </a:r>
            <a:r>
              <a:rPr lang="en-US" sz="1200" dirty="0" smtClean="0">
                <a:solidFill>
                  <a:srgbClr val="3366FF"/>
                </a:solidFill>
              </a:rPr>
              <a:t>Layout of AWAKE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13" y="-33258"/>
            <a:ext cx="7064390" cy="501733"/>
          </a:xfrm>
        </p:spPr>
        <p:txBody>
          <a:bodyPr>
            <a:no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92" y="1364418"/>
            <a:ext cx="8393408" cy="43965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AWAKE is an accelerator R&amp;D proof-of-principle experiment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proton bunches for the first time to drive plasma wakefields.</a:t>
            </a:r>
          </a:p>
          <a:p>
            <a:pPr lvl="1">
              <a:buFont typeface="Arial"/>
              <a:buChar char="•"/>
            </a:pPr>
            <a:r>
              <a:rPr lang="en-US" b="1" dirty="0" smtClean="0"/>
              <a:t>CERN SPS beam is ideal to perform this R&amp;D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Self-modulation instability allows for immediate experimentation.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 feasibility of the AWAKE baseline experiment has been shown.</a:t>
            </a:r>
          </a:p>
          <a:p>
            <a:pPr lvl="1">
              <a:buFont typeface="Wingdings" charset="2"/>
              <a:buChar char="ü"/>
            </a:pPr>
            <a:r>
              <a:rPr lang="en-US" b="1" dirty="0" smtClean="0"/>
              <a:t>Infrastructur</a:t>
            </a:r>
            <a:r>
              <a:rPr lang="en-US" dirty="0" smtClean="0"/>
              <a:t>e and </a:t>
            </a:r>
            <a:r>
              <a:rPr lang="en-US" b="1" dirty="0" smtClean="0"/>
              <a:t>beams</a:t>
            </a:r>
            <a:r>
              <a:rPr lang="en-US" dirty="0" smtClean="0"/>
              <a:t> can be made available at CERN in the CNGS facility.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Updated </a:t>
            </a:r>
            <a:r>
              <a:rPr lang="en-US" dirty="0"/>
              <a:t>schedule: </a:t>
            </a:r>
          </a:p>
          <a:p>
            <a:pPr lvl="2"/>
            <a:r>
              <a:rPr lang="en-US" dirty="0"/>
              <a:t>2016: probe self-modulation process of protons in </a:t>
            </a:r>
            <a:r>
              <a:rPr lang="en-US" dirty="0" smtClean="0"/>
              <a:t>plasma.</a:t>
            </a:r>
            <a:endParaRPr lang="en-US" dirty="0"/>
          </a:p>
          <a:p>
            <a:pPr lvl="2"/>
            <a:r>
              <a:rPr lang="en-US" dirty="0"/>
              <a:t>2017/18: accelerate electrons in the plasma </a:t>
            </a:r>
            <a:r>
              <a:rPr lang="en-US" dirty="0" smtClean="0"/>
              <a:t>wakefield.</a:t>
            </a:r>
            <a:endParaRPr lang="en-US" dirty="0"/>
          </a:p>
          <a:p>
            <a:pPr lvl="2"/>
            <a:r>
              <a:rPr lang="en-US" dirty="0"/>
              <a:t>Experimental program for 3-4 years</a:t>
            </a:r>
            <a:r>
              <a:rPr lang="en-US" dirty="0" smtClean="0"/>
              <a:t>.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Expect </a:t>
            </a:r>
            <a:r>
              <a:rPr lang="en-US" dirty="0"/>
              <a:t>approval of the AWAKE experiment during the CERN Council meeting mid June 2013.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/>
              <a:t>Design Report has been submitted to the CERN management in March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– 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</a:t>
            </a:r>
            <a:r>
              <a:rPr lang="en-US" sz="1200" dirty="0" smtClean="0">
                <a:solidFill>
                  <a:srgbClr val="3366FF"/>
                </a:solidFill>
              </a:rPr>
              <a:t>– Summary </a:t>
            </a:r>
            <a:endParaRPr lang="en-U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15" y="23566"/>
            <a:ext cx="5960916" cy="46229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41" y="1166212"/>
            <a:ext cx="8229600" cy="50288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AWAKE </a:t>
            </a:r>
            <a:r>
              <a:rPr lang="en-US" b="1" dirty="0"/>
              <a:t>– A Proton Driven Plasma Wakefield Acceleration Experiment at </a:t>
            </a:r>
            <a:r>
              <a:rPr lang="en-US" b="1" dirty="0" smtClean="0"/>
              <a:t>CERN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Proof-of-principle demonstration experiment proposed at CERN. </a:t>
            </a:r>
          </a:p>
          <a:p>
            <a:pPr lvl="1"/>
            <a:r>
              <a:rPr lang="en-US" dirty="0" smtClean="0"/>
              <a:t>First beam driven wakefield acceleration experiment in Europe and first proton driven PWA experiment world-wide.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Advantages of using protons as driver: single stage acceleration</a:t>
            </a:r>
          </a:p>
          <a:p>
            <a:pPr lvl="1"/>
            <a:r>
              <a:rPr lang="en-US" dirty="0" smtClean="0"/>
              <a:t>Higher stored energy available in the driver (~kJ)</a:t>
            </a:r>
          </a:p>
          <a:p>
            <a:pPr lvl="1"/>
            <a:r>
              <a:rPr lang="en-US" dirty="0" smtClean="0"/>
              <a:t>Electron/laser driven requires many stages to reach the TeV scale.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Need very short proton bunches (order of ~mm) for strong gradients</a:t>
            </a:r>
          </a:p>
          <a:p>
            <a:pPr lvl="1"/>
            <a:r>
              <a:rPr lang="en-US" dirty="0" smtClean="0"/>
              <a:t>Today’s proton bunches have lengths above ~10cm.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Producing short proton bunches not possible today w/o major investment.</a:t>
            </a:r>
          </a:p>
          <a:p>
            <a:r>
              <a:rPr lang="en-US" dirty="0" smtClean="0"/>
              <a:t>instead, modulate a long proton bunch.</a:t>
            </a:r>
            <a:endParaRPr lang="en-US" dirty="0"/>
          </a:p>
          <a:p>
            <a:pPr lvl="1"/>
            <a:r>
              <a:rPr lang="en-US" dirty="0" err="1"/>
              <a:t>Microbunches</a:t>
            </a:r>
            <a:r>
              <a:rPr lang="en-US" dirty="0"/>
              <a:t> are generated by a transverse modulation of the bunch density (transverse two-stream instability).  Naturally spaced at the plasma wavelength, and </a:t>
            </a:r>
            <a:r>
              <a:rPr lang="en-US" dirty="0" smtClean="0"/>
              <a:t>wakefields are resonantly driven </a:t>
            </a:r>
            <a:r>
              <a:rPr lang="en-US" dirty="0"/>
              <a:t>to large amplitudes.  </a:t>
            </a:r>
            <a:r>
              <a:rPr lang="en-US" b="1" dirty="0">
                <a:solidFill>
                  <a:srgbClr val="3366FF"/>
                </a:solidFill>
                <a:sym typeface="Wingdings"/>
              </a:rPr>
              <a:t> Self-modulation instability (SMI)</a:t>
            </a:r>
            <a:r>
              <a:rPr lang="en-US" b="1" dirty="0" smtClean="0">
                <a:solidFill>
                  <a:srgbClr val="3366FF"/>
                </a:solidFill>
                <a:sym typeface="Wingdings"/>
              </a:rPr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Direct use of the CERN SPS proton beam!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Introduction</a:t>
            </a:r>
            <a:r>
              <a:rPr lang="en-US" sz="1200" dirty="0" smtClean="0">
                <a:solidFill>
                  <a:srgbClr val="D9D9D9"/>
                </a:solidFill>
              </a:rPr>
              <a:t> – AWAKE at CERN 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0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8" y="747167"/>
            <a:ext cx="6436510" cy="343976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29227"/>
            <a:ext cx="2301485" cy="365125"/>
          </a:xfrm>
        </p:spPr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573" y="4357379"/>
            <a:ext cx="901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</a:rPr>
              <a:t>Proton beam: drive beam (12cm)</a:t>
            </a:r>
          </a:p>
          <a:p>
            <a:r>
              <a:rPr lang="en-US" sz="1600" dirty="0" smtClean="0"/>
              <a:t>	Modulated </a:t>
            </a:r>
            <a:r>
              <a:rPr lang="en-US" sz="1600" dirty="0"/>
              <a:t>in micro-bunches (1mm) after ~several meters drives the axial </a:t>
            </a:r>
            <a:r>
              <a:rPr lang="en-US" sz="1600" dirty="0" smtClean="0"/>
              <a:t>electric field.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FF"/>
                </a:solidFill>
              </a:rPr>
              <a:t>Laser </a:t>
            </a:r>
            <a:r>
              <a:rPr lang="en-US" sz="1600" b="1" dirty="0">
                <a:solidFill>
                  <a:srgbClr val="FF00FF"/>
                </a:solidFill>
              </a:rPr>
              <a:t>pulse</a:t>
            </a:r>
            <a:r>
              <a:rPr lang="en-US" sz="1600" b="1" dirty="0"/>
              <a:t>: </a:t>
            </a:r>
            <a:endParaRPr lang="en-US" sz="1600" b="1" dirty="0" smtClean="0"/>
          </a:p>
          <a:p>
            <a:r>
              <a:rPr lang="en-US" sz="1600" dirty="0"/>
              <a:t>	I</a:t>
            </a:r>
            <a:r>
              <a:rPr lang="en-US" sz="1600" dirty="0" smtClean="0"/>
              <a:t>onization </a:t>
            </a:r>
            <a:r>
              <a:rPr lang="en-US" sz="1600" dirty="0"/>
              <a:t>of plasma and seeding of bunch-</a:t>
            </a:r>
            <a:r>
              <a:rPr lang="en-US" sz="1600" dirty="0" smtClean="0"/>
              <a:t>modulation. </a:t>
            </a:r>
            <a:endParaRPr lang="en-US" sz="1600" dirty="0"/>
          </a:p>
          <a:p>
            <a:r>
              <a:rPr lang="en-US" sz="1600" dirty="0" smtClean="0"/>
              <a:t>	Using the same laser for electron photo-injector allows for precise phasing of the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and 	p bunches. </a:t>
            </a:r>
            <a:endParaRPr lang="en-US" sz="1600" b="1" dirty="0" smtClean="0">
              <a:solidFill>
                <a:srgbClr val="0080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Electron beam: accelerated beam</a:t>
            </a:r>
          </a:p>
          <a:p>
            <a:r>
              <a:rPr lang="en-US" sz="1600" dirty="0"/>
              <a:t>	I</a:t>
            </a:r>
            <a:r>
              <a:rPr lang="en-US" sz="1600" dirty="0" smtClean="0"/>
              <a:t>njected off-axis  some meters </a:t>
            </a:r>
            <a:r>
              <a:rPr lang="en-US" sz="1600" dirty="0"/>
              <a:t>downstream along the plasma-</a:t>
            </a:r>
            <a:r>
              <a:rPr lang="en-US" sz="1600" dirty="0" smtClean="0"/>
              <a:t>cell.</a:t>
            </a:r>
          </a:p>
          <a:p>
            <a:r>
              <a:rPr lang="en-US" sz="1600" dirty="0"/>
              <a:t>	M</a:t>
            </a:r>
            <a:r>
              <a:rPr lang="en-US" sz="1600" dirty="0" smtClean="0"/>
              <a:t>erges </a:t>
            </a:r>
            <a:r>
              <a:rPr lang="en-US" sz="1600" dirty="0"/>
              <a:t>with </a:t>
            </a:r>
            <a:r>
              <a:rPr lang="en-US" sz="1600" dirty="0" smtClean="0"/>
              <a:t>the proton </a:t>
            </a:r>
            <a:r>
              <a:rPr lang="en-US" sz="1600" dirty="0"/>
              <a:t>bunch </a:t>
            </a:r>
            <a:r>
              <a:rPr lang="en-US" sz="1600" dirty="0" smtClean="0"/>
              <a:t>once </a:t>
            </a:r>
            <a:r>
              <a:rPr lang="en-US" sz="1600" dirty="0"/>
              <a:t>the modulation is developed</a:t>
            </a:r>
            <a:r>
              <a:rPr lang="en-US" sz="16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6915" y="23566"/>
            <a:ext cx="5960916" cy="46229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 II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Introduction</a:t>
            </a:r>
            <a:r>
              <a:rPr lang="en-US" sz="1200" dirty="0" smtClean="0">
                <a:solidFill>
                  <a:srgbClr val="D9D9D9"/>
                </a:solidFill>
              </a:rPr>
              <a:t> – AWAKE at CERN 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69086">
            <a:off x="5660248" y="4899286"/>
            <a:ext cx="2856596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Plenary talk on AWAKE,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Patric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Muggli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Tue, </a:t>
            </a:r>
            <a:r>
              <a:rPr lang="en-US" b="1" dirty="0" smtClean="0">
                <a:solidFill>
                  <a:srgbClr val="FF0000"/>
                </a:solidFill>
              </a:rPr>
              <a:t>11:40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13" y="41644"/>
            <a:ext cx="7064390" cy="454623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AWAKE Experimental Layout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658971" y="3825961"/>
            <a:ext cx="1779395" cy="2137517"/>
            <a:chOff x="4500168" y="2964570"/>
            <a:chExt cx="1779395" cy="21375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70667"/>
            <a:stretch/>
          </p:blipFill>
          <p:spPr>
            <a:xfrm>
              <a:off x="4500168" y="2964570"/>
              <a:ext cx="1713137" cy="21375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62416" y="3199350"/>
              <a:ext cx="1090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electrons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867" y="4288021"/>
              <a:ext cx="1726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</a:t>
              </a:r>
              <a:r>
                <a:rPr lang="en-US" sz="1400" dirty="0" smtClean="0"/>
                <a:t>akefield potential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199" y="4195622"/>
            <a:ext cx="2329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Inject 10-20 MeV electron beam </a:t>
            </a:r>
          </a:p>
          <a:p>
            <a:pPr marL="285750" indent="-285750">
              <a:buFont typeface="Wingdings" charset="0"/>
              <a:buChar char="à"/>
            </a:pPr>
            <a:r>
              <a:rPr lang="de-DE" sz="1600" dirty="0" err="1" smtClean="0"/>
              <a:t>acceleration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 smtClean="0"/>
              <a:t>electrons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b="1" dirty="0" smtClean="0"/>
              <a:t>multi-GeV </a:t>
            </a:r>
            <a:r>
              <a:rPr lang="de-DE" sz="1600" b="1" dirty="0" err="1" smtClean="0"/>
              <a:t>energy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range</a:t>
            </a:r>
            <a:r>
              <a:rPr lang="de-DE" sz="1600" b="1" dirty="0" smtClean="0"/>
              <a:t> </a:t>
            </a:r>
            <a:r>
              <a:rPr lang="de-DE" sz="1600" dirty="0" smtClean="0"/>
              <a:t>after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plasma</a:t>
            </a:r>
            <a:r>
              <a:rPr lang="de-DE" sz="1600" dirty="0" smtClean="0"/>
              <a:t> </a:t>
            </a:r>
            <a:r>
              <a:rPr lang="de-DE" sz="1600" dirty="0" err="1" smtClean="0"/>
              <a:t>exit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6" y="4060741"/>
            <a:ext cx="2343512" cy="1709992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Introduction</a:t>
            </a:r>
            <a:r>
              <a:rPr lang="en-US" sz="1200" dirty="0" smtClean="0">
                <a:solidFill>
                  <a:srgbClr val="D9D9D9"/>
                </a:solidFill>
              </a:rPr>
              <a:t> – AWAKE at CERN 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 descr="layout-awak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" y="1193458"/>
            <a:ext cx="8610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13" y="50030"/>
            <a:ext cx="7064390" cy="404593"/>
          </a:xfrm>
        </p:spPr>
        <p:txBody>
          <a:bodyPr>
            <a:noAutofit/>
          </a:bodyPr>
          <a:lstStyle/>
          <a:p>
            <a:r>
              <a:rPr lang="en-US" sz="3200" dirty="0" smtClean="0"/>
              <a:t>AWAKE Measurement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Perform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benchmark experiments using proton bunches to drive wakefields </a:t>
            </a:r>
            <a:r>
              <a:rPr lang="en-US" dirty="0" smtClean="0"/>
              <a:t>for the first time ever.</a:t>
            </a:r>
          </a:p>
          <a:p>
            <a:endParaRPr lang="en-US" dirty="0" smtClean="0"/>
          </a:p>
          <a:p>
            <a:r>
              <a:rPr lang="en-US" dirty="0" smtClean="0"/>
              <a:t>Understand the physics of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self-modulation process in plasma. </a:t>
            </a:r>
            <a:r>
              <a:rPr lang="en-US" dirty="0" smtClean="0"/>
              <a:t>Compare experimental data with detailed simulations.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Probe the accelerating wakefields with externally injected electrons</a:t>
            </a:r>
            <a:r>
              <a:rPr lang="en-US" dirty="0" smtClean="0"/>
              <a:t>, including energy spectrum measurements for different injection and plasma parameters.</a:t>
            </a:r>
          </a:p>
          <a:p>
            <a:endParaRPr lang="en-US" dirty="0" smtClean="0"/>
          </a:p>
          <a:p>
            <a:r>
              <a:rPr lang="en-US" dirty="0" smtClean="0"/>
              <a:t>Study </a:t>
            </a:r>
            <a:r>
              <a:rPr lang="en-US" b="1" dirty="0" smtClean="0">
                <a:solidFill>
                  <a:srgbClr val="3366FF"/>
                </a:solidFill>
              </a:rPr>
              <a:t>the injection dynamics and production of multi-GeV electron </a:t>
            </a:r>
            <a:r>
              <a:rPr lang="en-US" dirty="0" smtClean="0"/>
              <a:t>bunches. This will include using a plasma density step to maintain the wakefields at the GV/m level over meter distances. </a:t>
            </a:r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b="1" dirty="0" smtClean="0">
                <a:solidFill>
                  <a:srgbClr val="3366FF"/>
                </a:solidFill>
              </a:rPr>
              <a:t>long, scalable and uniform </a:t>
            </a:r>
            <a:r>
              <a:rPr lang="en-US" dirty="0" smtClean="0"/>
              <a:t>plasma cells.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Develop schemes for the production and acceleration of short proton bunches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for future experiments and accelerators.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Introduction</a:t>
            </a:r>
            <a:r>
              <a:rPr lang="en-US" sz="1200" dirty="0" smtClean="0">
                <a:solidFill>
                  <a:srgbClr val="D9D9D9"/>
                </a:solidFill>
              </a:rPr>
              <a:t> – AWAKE at CERN 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6332" y="2136904"/>
            <a:ext cx="8229601" cy="3215436"/>
          </a:xfrm>
        </p:spPr>
        <p:txBody>
          <a:bodyPr>
            <a:noAutofit/>
          </a:bodyPr>
          <a:lstStyle/>
          <a:p>
            <a:r>
              <a:rPr lang="en-US" sz="1600" dirty="0"/>
              <a:t>Non-CERN institutes:</a:t>
            </a:r>
          </a:p>
          <a:p>
            <a:pPr lvl="1"/>
            <a:r>
              <a:rPr lang="en-US" sz="1400" dirty="0"/>
              <a:t>Provide plasma cells, electron source, plasma &amp; laser &amp; electron beam diagnostics</a:t>
            </a:r>
          </a:p>
          <a:p>
            <a:pPr lvl="1"/>
            <a:r>
              <a:rPr lang="en-US" sz="1400" dirty="0"/>
              <a:t>Perform simulation work and data analysis</a:t>
            </a:r>
          </a:p>
          <a:p>
            <a:pPr lvl="1"/>
            <a:r>
              <a:rPr lang="en-US" sz="1400" dirty="0"/>
              <a:t>Carry out the experiment. </a:t>
            </a:r>
          </a:p>
          <a:p>
            <a:endParaRPr lang="en-US" sz="1600" dirty="0" smtClean="0"/>
          </a:p>
          <a:p>
            <a:r>
              <a:rPr lang="en-US" sz="1600" dirty="0" smtClean="0"/>
              <a:t>CERN is host institute of the AWAKE experiment: </a:t>
            </a:r>
          </a:p>
          <a:p>
            <a:pPr lvl="1"/>
            <a:r>
              <a:rPr lang="en-US" sz="1400" dirty="0" smtClean="0"/>
              <a:t>Provides proton and electron beam line, laser transport lines, experimental area, </a:t>
            </a:r>
            <a:r>
              <a:rPr lang="en-US" sz="1400" dirty="0"/>
              <a:t>a</a:t>
            </a:r>
            <a:r>
              <a:rPr lang="en-US" sz="1400" dirty="0" smtClean="0"/>
              <a:t>ssociated service, civil engineering</a:t>
            </a:r>
          </a:p>
          <a:p>
            <a:pPr lvl="1"/>
            <a:r>
              <a:rPr lang="en-US" sz="1400" dirty="0" smtClean="0"/>
              <a:t>Optimize </a:t>
            </a:r>
            <a:r>
              <a:rPr lang="en-US" sz="1400" dirty="0"/>
              <a:t>beam </a:t>
            </a:r>
            <a:r>
              <a:rPr lang="en-US" sz="1400" dirty="0" smtClean="0"/>
              <a:t>parameters</a:t>
            </a:r>
            <a:endParaRPr lang="en-US" sz="1400" dirty="0"/>
          </a:p>
          <a:p>
            <a:pPr lvl="1"/>
            <a:r>
              <a:rPr lang="en-US" sz="1400" dirty="0" smtClean="0"/>
              <a:t>Electron beam studies in the plasma cell </a:t>
            </a:r>
          </a:p>
          <a:p>
            <a:pPr lvl="1"/>
            <a:r>
              <a:rPr lang="en-US" sz="1400" dirty="0" smtClean="0"/>
              <a:t>Responsible for installation</a:t>
            </a:r>
            <a:r>
              <a:rPr lang="en-US" sz="1400" dirty="0"/>
              <a:t>, commissioning, operation, maintenance, safety matters during all phases of AWAKE, + </a:t>
            </a:r>
            <a:r>
              <a:rPr lang="en-US" sz="1400" dirty="0" smtClean="0"/>
              <a:t>dismantling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4946" y="-6508"/>
            <a:ext cx="6560024" cy="464575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3074" y="1104723"/>
            <a:ext cx="7581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AWAKE is an international scientific collaboration made up of 13 institutes and involving over 50 engineers and physicists (April 2013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Several institutes (&gt;6) are expressing interest in participating in AWAKE.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04784" y="3075369"/>
            <a:ext cx="5296069" cy="968927"/>
            <a:chOff x="1094149" y="3692179"/>
            <a:chExt cx="5296069" cy="968927"/>
          </a:xfrm>
        </p:grpSpPr>
        <p:sp>
          <p:nvSpPr>
            <p:cNvPr id="10" name="Rectangle 9"/>
            <p:cNvSpPr/>
            <p:nvPr/>
          </p:nvSpPr>
          <p:spPr>
            <a:xfrm>
              <a:off x="1094149" y="4458560"/>
              <a:ext cx="2290966" cy="202546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2" idx="2"/>
              <a:endCxn id="10" idx="0"/>
            </p:cNvCxnSpPr>
            <p:nvPr/>
          </p:nvCxnSpPr>
          <p:spPr>
            <a:xfrm flipH="1">
              <a:off x="2239632" y="4030733"/>
              <a:ext cx="2620961" cy="42782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30967" y="3692179"/>
              <a:ext cx="3059251" cy="33855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Chiara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Bracco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Tue, 17:12, WG1+4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7286" y="4163587"/>
            <a:ext cx="6321553" cy="338554"/>
            <a:chOff x="786148" y="5060683"/>
            <a:chExt cx="6321553" cy="338554"/>
          </a:xfrm>
        </p:grpSpPr>
        <p:sp>
          <p:nvSpPr>
            <p:cNvPr id="14" name="Rectangle 13"/>
            <p:cNvSpPr/>
            <p:nvPr/>
          </p:nvSpPr>
          <p:spPr>
            <a:xfrm>
              <a:off x="786148" y="5217260"/>
              <a:ext cx="2197751" cy="17441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86483" y="5060683"/>
              <a:ext cx="2721218" cy="33855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Helga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Timko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Mo, 19:15, WG1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1"/>
              <a:endCxn id="14" idx="3"/>
            </p:cNvCxnSpPr>
            <p:nvPr/>
          </p:nvCxnSpPr>
          <p:spPr>
            <a:xfrm flipH="1">
              <a:off x="2983899" y="5229960"/>
              <a:ext cx="1402584" cy="7450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51801" y="4559300"/>
            <a:ext cx="4720601" cy="1131594"/>
            <a:chOff x="457199" y="5464234"/>
            <a:chExt cx="4720601" cy="1131594"/>
          </a:xfrm>
        </p:grpSpPr>
        <p:sp>
          <p:nvSpPr>
            <p:cNvPr id="18" name="Rectangle 17"/>
            <p:cNvSpPr/>
            <p:nvPr/>
          </p:nvSpPr>
          <p:spPr>
            <a:xfrm>
              <a:off x="457199" y="5464234"/>
              <a:ext cx="3094571" cy="20223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01617" y="6257274"/>
              <a:ext cx="3076183" cy="33855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Alexey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Petrenko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Mo, 19:00, WG1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0"/>
              <a:endCxn id="18" idx="2"/>
            </p:cNvCxnSpPr>
            <p:nvPr/>
          </p:nvCxnSpPr>
          <p:spPr>
            <a:xfrm flipH="1" flipV="1">
              <a:off x="2004485" y="5666468"/>
              <a:ext cx="1635224" cy="59080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Introduction</a:t>
            </a:r>
            <a:r>
              <a:rPr lang="en-US" sz="1200" dirty="0" smtClean="0">
                <a:solidFill>
                  <a:srgbClr val="D9D9D9"/>
                </a:solidFill>
              </a:rPr>
              <a:t> – AWAKE at CERN 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6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73" y="-12436"/>
            <a:ext cx="7064390" cy="491323"/>
          </a:xfrm>
        </p:spPr>
        <p:txBody>
          <a:bodyPr>
            <a:noAutofit/>
          </a:bodyPr>
          <a:lstStyle/>
          <a:p>
            <a:r>
              <a:rPr lang="en-US" sz="3200" dirty="0" smtClean="0"/>
              <a:t>Beam Specifications</a:t>
            </a:r>
            <a:endParaRPr lang="en-US" sz="3200" dirty="0"/>
          </a:p>
        </p:txBody>
      </p:sp>
      <p:pic>
        <p:nvPicPr>
          <p:cNvPr id="7" name="Picture 6" descr="AWAKE_white_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6" y="114314"/>
            <a:ext cx="1532119" cy="771167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7760"/>
              </p:ext>
            </p:extLst>
          </p:nvPr>
        </p:nvGraphicFramePr>
        <p:xfrm>
          <a:off x="155223" y="910881"/>
          <a:ext cx="4241801" cy="387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475"/>
                <a:gridCol w="1362326"/>
              </a:tblGrid>
              <a:tr h="32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ＭＳ 明朝"/>
                          <a:cs typeface="Cambria"/>
                        </a:rPr>
                        <a:t>Proton</a:t>
                      </a:r>
                      <a:r>
                        <a:rPr lang="en-US" sz="1600" baseline="0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ＭＳ 明朝"/>
                          <a:cs typeface="Cambria"/>
                        </a:rPr>
                        <a:t> Beam</a:t>
                      </a:r>
                      <a:endParaRPr lang="en-US" sz="1600" dirty="0">
                        <a:solidFill>
                          <a:srgbClr val="FFFF66"/>
                        </a:solidFill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Nominal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43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Beam 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400 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GeV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Bunch intensity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3×10</a:t>
                      </a:r>
                      <a:r>
                        <a:rPr lang="en-US" sz="1600" b="1" baseline="300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11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 p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Number of bunches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Repetition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0.03 Hz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Transverse norm. emittance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3.5 </a:t>
                      </a:r>
                      <a:r>
                        <a:rPr lang="en-US" sz="1600" b="1" dirty="0" smtClean="0">
                          <a:effectLst/>
                          <a:latin typeface="Symbol" charset="2"/>
                          <a:ea typeface="ＭＳ 明朝"/>
                          <a:cs typeface="Symbol" charset="2"/>
                        </a:rPr>
                        <a:t>m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m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Transverse beam size (at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b*</a:t>
                      </a: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=5m)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0.2 mm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Angle accuracy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&lt;0.05 mrad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Pointing accuracy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&lt;0.5 mm</a:t>
                      </a: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Energy spread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0.1% 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ＭＳ 明朝"/>
                          <a:cs typeface="Cambria"/>
                        </a:rPr>
                        <a:t>rms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41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Bunch length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12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cm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Energy in bunch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21 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Cambria"/>
                        </a:rPr>
                        <a:t>kJ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1125"/>
              </p:ext>
            </p:extLst>
          </p:nvPr>
        </p:nvGraphicFramePr>
        <p:xfrm>
          <a:off x="4498377" y="2939912"/>
          <a:ext cx="4380088" cy="203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555"/>
                <a:gridCol w="1388533"/>
              </a:tblGrid>
              <a:tr h="32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ＭＳ 明朝"/>
                          <a:cs typeface="Cambria"/>
                        </a:rPr>
                        <a:t>Run-scenario</a:t>
                      </a:r>
                      <a:endParaRPr lang="en-US" sz="1600" dirty="0">
                        <a:solidFill>
                          <a:srgbClr val="FFFF66"/>
                        </a:solidFill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Nominal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Number of run-periods/year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4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Length of run-period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2 weeks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584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Total number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 of beam shots/year (100% efficiency)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162000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354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Total number of protons/year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4.86×10</a:t>
                      </a:r>
                      <a:r>
                        <a:rPr lang="en-US" sz="1600" b="1" baseline="30000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16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Cambria"/>
                        </a:rPr>
                        <a:t> 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199" y="5079077"/>
            <a:ext cx="83441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olidFill>
                  <a:srgbClr val="3366FF"/>
                </a:solidFill>
                <a:sym typeface="Wingdings"/>
              </a:rPr>
              <a:t>Relaxed proton beam requirements for the first years of run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olidFill>
                  <a:srgbClr val="3366FF"/>
                </a:solidFill>
                <a:sym typeface="Wingdings"/>
              </a:rPr>
              <a:t>However, long-term goal is to get shorter longitudinal beams </a:t>
            </a:r>
          </a:p>
          <a:p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(Bunch-compression, </a:t>
            </a:r>
            <a:r>
              <a:rPr lang="en-US" sz="1600" dirty="0" smtClean="0">
                <a:sym typeface="Wingdings"/>
              </a:rPr>
              <a:t>Continue MDs!)</a:t>
            </a:r>
          </a:p>
          <a:p>
            <a:pPr marL="285750" indent="-285750">
              <a:buFont typeface="Wingdings" charset="0"/>
              <a:buChar char="à"/>
            </a:pPr>
            <a:endParaRPr lang="en-US" sz="900" b="1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b="1" dirty="0"/>
              <a:t>R &amp; D facility: </a:t>
            </a:r>
            <a:r>
              <a:rPr lang="en-US" dirty="0">
                <a:sym typeface="Wingdings"/>
              </a:rPr>
              <a:t> frequent access to plasma cell, laser, etc… needed.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77134"/>
              </p:ext>
            </p:extLst>
          </p:nvPr>
        </p:nvGraphicFramePr>
        <p:xfrm>
          <a:off x="4529073" y="885481"/>
          <a:ext cx="4272302" cy="147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958"/>
                <a:gridCol w="174434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Electron  Beam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Beam 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16 </a:t>
                      </a:r>
                      <a:r>
                        <a:rPr lang="en-US" sz="16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MeV</a:t>
                      </a:r>
                    </a:p>
                  </a:txBody>
                  <a:tcPr marL="68580" marR="68580" marT="0" marB="0"/>
                </a:tc>
              </a:tr>
              <a:tr h="36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Bunch intensity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1.25x10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electrons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Bunch length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0.25mm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29073" y="2399626"/>
            <a:ext cx="25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Laser: </a:t>
            </a:r>
            <a:r>
              <a:rPr lang="en-US" dirty="0" smtClean="0"/>
              <a:t>30fs, 800nm, ~TW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7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183" y="-74902"/>
            <a:ext cx="7064390" cy="6055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CERN Accelerator Complex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Edda Gschwendtner, CERN EAAC13, 2-June 2013, Elba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46" y="779056"/>
            <a:ext cx="6654800" cy="56217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775881">
            <a:off x="6632503" y="2818341"/>
            <a:ext cx="1508701" cy="85852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7533" y="454623"/>
            <a:ext cx="409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</a:rPr>
              <a:t>Introduction – </a:t>
            </a:r>
            <a:r>
              <a:rPr lang="en-US" sz="1200" dirty="0" smtClean="0">
                <a:solidFill>
                  <a:srgbClr val="3366FF"/>
                </a:solidFill>
              </a:rPr>
              <a:t>AWAKE at CERN </a:t>
            </a:r>
            <a:r>
              <a:rPr lang="en-US" sz="1200" dirty="0" smtClean="0">
                <a:solidFill>
                  <a:srgbClr val="D9D9D9"/>
                </a:solidFill>
              </a:rPr>
              <a:t>–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Layout of AWAKE – Summary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0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39250</TotalTime>
  <Words>1936</Words>
  <Application>Microsoft Macintosh PowerPoint</Application>
  <PresentationFormat>On-screen Show (4:3)</PresentationFormat>
  <Paragraphs>326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Feasibility Study of the AWAKE Facility at CERN</vt:lpstr>
      <vt:lpstr>Outline</vt:lpstr>
      <vt:lpstr>Motivation I</vt:lpstr>
      <vt:lpstr>Motivation II</vt:lpstr>
      <vt:lpstr>AWAKE Experimental Layout</vt:lpstr>
      <vt:lpstr>AWAKE Measurement Program</vt:lpstr>
      <vt:lpstr>Organization</vt:lpstr>
      <vt:lpstr>Beam Specifications</vt:lpstr>
      <vt:lpstr>CERN Accelerator Complex</vt:lpstr>
      <vt:lpstr>PowerPoint Presentation</vt:lpstr>
      <vt:lpstr>AWAKE Experiment in the CNGS Facility</vt:lpstr>
      <vt:lpstr>Comparison CNGS – AWAKE </vt:lpstr>
      <vt:lpstr>AWAKE at CNGS </vt:lpstr>
      <vt:lpstr>AWAKE at CNGS </vt:lpstr>
      <vt:lpstr>Layout of the AWAKE Experiment</vt:lpstr>
      <vt:lpstr>Layout of the AWAKE Experiment</vt:lpstr>
      <vt:lpstr>Layout of the AWAKE Experiment</vt:lpstr>
      <vt:lpstr>Layout of the AWAKE Experiment</vt:lpstr>
      <vt:lpstr>Layout of the AWAKE Experiment</vt:lpstr>
      <vt:lpstr>Layout of the AWAKE Experiment</vt:lpstr>
      <vt:lpstr>AWAKE Proton Beam Line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 Project</dc:title>
  <dc:creator>Edda Gschwendtner</dc:creator>
  <cp:lastModifiedBy>Edda Gschwendtner</cp:lastModifiedBy>
  <cp:revision>686</cp:revision>
  <cp:lastPrinted>2012-08-23T09:05:04Z</cp:lastPrinted>
  <dcterms:created xsi:type="dcterms:W3CDTF">2012-11-16T15:17:59Z</dcterms:created>
  <dcterms:modified xsi:type="dcterms:W3CDTF">2013-06-03T14:26:49Z</dcterms:modified>
</cp:coreProperties>
</file>