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1" r:id="rId2"/>
    <p:sldId id="256" r:id="rId3"/>
    <p:sldId id="257" r:id="rId4"/>
    <p:sldId id="259" r:id="rId5"/>
    <p:sldId id="272" r:id="rId6"/>
    <p:sldId id="266" r:id="rId7"/>
    <p:sldId id="260" r:id="rId8"/>
    <p:sldId id="274" r:id="rId9"/>
    <p:sldId id="261" r:id="rId10"/>
    <p:sldId id="262" r:id="rId11"/>
    <p:sldId id="263" r:id="rId12"/>
    <p:sldId id="267" r:id="rId13"/>
    <p:sldId id="277" r:id="rId14"/>
    <p:sldId id="276" r:id="rId15"/>
    <p:sldId id="279" r:id="rId16"/>
    <p:sldId id="280" r:id="rId17"/>
    <p:sldId id="278" r:id="rId18"/>
    <p:sldId id="281" r:id="rId19"/>
    <p:sldId id="282" r:id="rId20"/>
    <p:sldId id="258" r:id="rId21"/>
    <p:sldId id="268" r:id="rId22"/>
    <p:sldId id="283" r:id="rId23"/>
    <p:sldId id="284" r:id="rId24"/>
    <p:sldId id="287" r:id="rId25"/>
    <p:sldId id="285" r:id="rId26"/>
    <p:sldId id="288" r:id="rId27"/>
    <p:sldId id="286" r:id="rId28"/>
    <p:sldId id="289" r:id="rId29"/>
    <p:sldId id="270" r:id="rId30"/>
    <p:sldId id="269" r:id="rId3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99FF"/>
    <a:srgbClr val="FF66CC"/>
    <a:srgbClr val="FFCCCC"/>
    <a:srgbClr val="FFFFCC"/>
    <a:srgbClr val="FFCCFF"/>
    <a:srgbClr val="FF9933"/>
    <a:srgbClr val="3399FF"/>
    <a:srgbClr val="00FFFF"/>
    <a:srgbClr val="29292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16" autoAdjust="0"/>
    <p:restoredTop sz="94676" autoAdjust="0"/>
  </p:normalViewPr>
  <p:slideViewPr>
    <p:cSldViewPr>
      <p:cViewPr>
        <p:scale>
          <a:sx n="70" d="100"/>
          <a:sy n="70" d="100"/>
        </p:scale>
        <p:origin x="-672" y="-1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3E8AAD-9D60-40F4-945A-0112A90BD450}" type="datetimeFigureOut">
              <a:rPr lang="it-IT" smtClean="0"/>
              <a:pPr/>
              <a:t>28/10/2014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CF35DB-BB51-4C8A-B984-00E52E5D59DD}" type="slidenum">
              <a:rPr lang="it-IT" smtClean="0"/>
              <a:pPr/>
              <a:t>‹N›</a:t>
            </a:fld>
            <a:endParaRPr lang="it-IT"/>
          </a:p>
        </p:txBody>
      </p:sp>
    </p:spTree>
    <p:extLst>
      <p:ext uri="{BB962C8B-B14F-4D97-AF65-F5344CB8AC3E}">
        <p14:creationId xmlns:p14="http://schemas.microsoft.com/office/powerpoint/2010/main" xmlns="" val="659794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a:ln/>
        </p:spPr>
      </p:sp>
      <p:sp>
        <p:nvSpPr>
          <p:cNvPr id="41987"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it-IT" altLang="it-IT" smtClean="0"/>
          </a:p>
        </p:txBody>
      </p:sp>
      <p:sp>
        <p:nvSpPr>
          <p:cNvPr id="41988"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93B0E4E-AF00-4809-A33A-C4F114AB062F}" type="slidenum">
              <a:rPr lang="it-IT" altLang="it-IT" sz="1200">
                <a:latin typeface="Calibri" pitchFamily="34" charset="0"/>
              </a:rPr>
              <a:pPr algn="r" eaLnBrk="1" hangingPunct="1"/>
              <a:t>8</a:t>
            </a:fld>
            <a:endParaRPr lang="it-IT" altLang="it-IT"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907732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42561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123038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798627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2012688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3138493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3054300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204837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14358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3839054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59BF79D-47E1-4B06-8DE7-1C0C0BC9653A}" type="datetimeFigureOut">
              <a:rPr lang="it-IT" smtClean="0"/>
              <a:pPr/>
              <a:t>28/10/2014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3393730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BF79D-47E1-4B06-8DE7-1C0C0BC9653A}" type="datetimeFigureOut">
              <a:rPr lang="it-IT" smtClean="0"/>
              <a:pPr/>
              <a:t>28/10/2014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87FE7-F30C-42BF-96F6-9DDF16E1569D}" type="slidenum">
              <a:rPr lang="it-IT" smtClean="0"/>
              <a:pPr/>
              <a:t>‹N›</a:t>
            </a:fld>
            <a:endParaRPr lang="it-IT"/>
          </a:p>
        </p:txBody>
      </p:sp>
    </p:spTree>
    <p:extLst>
      <p:ext uri="{BB962C8B-B14F-4D97-AF65-F5344CB8AC3E}">
        <p14:creationId xmlns:p14="http://schemas.microsoft.com/office/powerpoint/2010/main" xmlns="" val="1813044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imensions:  Microscopy: Scanning EM Category: Gener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519" y="-27384"/>
            <a:ext cx="9171519" cy="687863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683568" y="116632"/>
            <a:ext cx="8109912" cy="430887"/>
          </a:xfrm>
          <a:prstGeom prst="rect">
            <a:avLst/>
          </a:prstGeom>
          <a:noFill/>
        </p:spPr>
        <p:txBody>
          <a:bodyPr wrap="none" rtlCol="0">
            <a:spAutoFit/>
          </a:bodyPr>
          <a:lstStyle/>
          <a:p>
            <a:r>
              <a:rPr lang="it-IT" sz="2200" dirty="0" smtClean="0">
                <a:solidFill>
                  <a:srgbClr val="FFFF66"/>
                </a:solidFill>
                <a:latin typeface="Comic Sans MS" panose="030F0702030302020204" pitchFamily="66" charset="0"/>
              </a:rPr>
              <a:t>Genomi ed </a:t>
            </a:r>
            <a:r>
              <a:rPr lang="it-IT" sz="2200" dirty="0" err="1" smtClean="0">
                <a:solidFill>
                  <a:srgbClr val="FFFF66"/>
                </a:solidFill>
                <a:latin typeface="Comic Sans MS" panose="030F0702030302020204" pitchFamily="66" charset="0"/>
              </a:rPr>
              <a:t>epigenomi</a:t>
            </a:r>
            <a:r>
              <a:rPr lang="it-IT" sz="2200" dirty="0" smtClean="0">
                <a:solidFill>
                  <a:srgbClr val="FFFF66"/>
                </a:solidFill>
                <a:latin typeface="Comic Sans MS" panose="030F0702030302020204" pitchFamily="66" charset="0"/>
              </a:rPr>
              <a:t>: dove è scritto il programma della vita?</a:t>
            </a:r>
            <a:endParaRPr lang="it-IT" sz="2200" dirty="0">
              <a:solidFill>
                <a:srgbClr val="FFFF66"/>
              </a:solidFill>
              <a:latin typeface="Comic Sans MS" panose="030F0702030302020204" pitchFamily="66" charset="0"/>
            </a:endParaRPr>
          </a:p>
        </p:txBody>
      </p:sp>
      <p:sp>
        <p:nvSpPr>
          <p:cNvPr id="6" name="CasellaDiTesto 5"/>
          <p:cNvSpPr txBox="1"/>
          <p:nvPr/>
        </p:nvSpPr>
        <p:spPr>
          <a:xfrm>
            <a:off x="35496" y="6453336"/>
            <a:ext cx="5359737" cy="338554"/>
          </a:xfrm>
          <a:prstGeom prst="rect">
            <a:avLst/>
          </a:prstGeom>
          <a:noFill/>
        </p:spPr>
        <p:txBody>
          <a:bodyPr wrap="none" rtlCol="0">
            <a:spAutoFit/>
          </a:bodyPr>
          <a:lstStyle/>
          <a:p>
            <a:r>
              <a:rPr lang="it-IT" sz="1600" dirty="0" smtClean="0">
                <a:solidFill>
                  <a:schemeClr val="bg1"/>
                </a:solidFill>
                <a:latin typeface="+mj-lt"/>
              </a:rPr>
              <a:t>Le frontiere e i confini della scienza. LNGS, 27-28 ottobre 2014</a:t>
            </a:r>
            <a:endParaRPr lang="it-IT" sz="1600" dirty="0">
              <a:solidFill>
                <a:schemeClr val="bg1"/>
              </a:solidFill>
              <a:latin typeface="+mj-lt"/>
            </a:endParaRPr>
          </a:p>
        </p:txBody>
      </p:sp>
      <p:sp>
        <p:nvSpPr>
          <p:cNvPr id="7" name="CasellaDiTesto 6"/>
          <p:cNvSpPr txBox="1"/>
          <p:nvPr/>
        </p:nvSpPr>
        <p:spPr>
          <a:xfrm>
            <a:off x="1619672" y="642174"/>
            <a:ext cx="6056466" cy="338554"/>
          </a:xfrm>
          <a:prstGeom prst="rect">
            <a:avLst/>
          </a:prstGeom>
          <a:noFill/>
        </p:spPr>
        <p:txBody>
          <a:bodyPr wrap="none" rtlCol="0">
            <a:spAutoFit/>
          </a:bodyPr>
          <a:lstStyle/>
          <a:p>
            <a:r>
              <a:rPr lang="it-IT" sz="1600" dirty="0" smtClean="0">
                <a:solidFill>
                  <a:schemeClr val="bg1"/>
                </a:solidFill>
                <a:latin typeface="Comic Sans MS" panose="030F0702030302020204" pitchFamily="66" charset="0"/>
              </a:rPr>
              <a:t>Giorgio Dieci, </a:t>
            </a:r>
            <a:r>
              <a:rPr lang="it-IT" sz="1600" i="1" dirty="0" smtClean="0">
                <a:solidFill>
                  <a:schemeClr val="bg1"/>
                </a:solidFill>
                <a:latin typeface="Comic Sans MS" panose="030F0702030302020204" pitchFamily="66" charset="0"/>
              </a:rPr>
              <a:t>Dipartimento di Bioscienze, Università di Parma</a:t>
            </a:r>
            <a:endParaRPr lang="it-IT" sz="1600" i="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xmlns="" val="592925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b="13846"/>
          <a:stretch>
            <a:fillRect/>
          </a:stretch>
        </p:blipFill>
        <p:spPr bwMode="auto">
          <a:xfrm>
            <a:off x="304800" y="476250"/>
            <a:ext cx="8534400"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CasellaDiTesto 2"/>
          <p:cNvSpPr txBox="1">
            <a:spLocks noChangeArrowheads="1"/>
          </p:cNvSpPr>
          <p:nvPr/>
        </p:nvSpPr>
        <p:spPr bwMode="auto">
          <a:xfrm>
            <a:off x="971550" y="5734050"/>
            <a:ext cx="75612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a:latin typeface="Comic Sans MS" pitchFamily="66" charset="0"/>
              </a:rPr>
              <a:t>Interazione (cooperativa) fra due fattori di trascrizione e il DNA</a:t>
            </a:r>
          </a:p>
        </p:txBody>
      </p:sp>
    </p:spTree>
    <p:extLst>
      <p:ext uri="{BB962C8B-B14F-4D97-AF65-F5344CB8AC3E}">
        <p14:creationId xmlns:p14="http://schemas.microsoft.com/office/powerpoint/2010/main" xmlns="" val="2731497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g07_33.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5284" y="1001680"/>
            <a:ext cx="70231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Title 3"/>
          <p:cNvSpPr>
            <a:spLocks/>
          </p:cNvSpPr>
          <p:nvPr/>
        </p:nvSpPr>
        <p:spPr bwMode="auto">
          <a:xfrm>
            <a:off x="228600" y="79375"/>
            <a:ext cx="8686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8288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ts val="1800"/>
              </a:lnSpc>
            </a:pPr>
            <a:r>
              <a:rPr lang="en-US" altLang="it-IT" b="1" dirty="0" err="1">
                <a:latin typeface="Comic Sans MS" pitchFamily="66" charset="0"/>
              </a:rPr>
              <a:t>Modello</a:t>
            </a:r>
            <a:r>
              <a:rPr lang="en-US" altLang="it-IT" b="1" dirty="0">
                <a:latin typeface="Comic Sans MS" pitchFamily="66" charset="0"/>
              </a:rPr>
              <a:t> di “</a:t>
            </a:r>
            <a:r>
              <a:rPr lang="en-US" altLang="it-IT" b="1" dirty="0" err="1">
                <a:latin typeface="Comic Sans MS" pitchFamily="66" charset="0"/>
              </a:rPr>
              <a:t>enhanceosome</a:t>
            </a:r>
            <a:r>
              <a:rPr lang="en-US" altLang="it-IT" b="1" dirty="0">
                <a:latin typeface="Comic Sans MS" pitchFamily="66" charset="0"/>
              </a:rPr>
              <a:t>” </a:t>
            </a:r>
            <a:r>
              <a:rPr lang="en-US" altLang="it-IT" b="1" dirty="0" smtClean="0">
                <a:latin typeface="Comic Sans MS" pitchFamily="66" charset="0"/>
              </a:rPr>
              <a:t>(gene per </a:t>
            </a:r>
            <a:r>
              <a:rPr lang="en-US" altLang="it-IT" b="1" dirty="0" err="1" smtClean="0">
                <a:latin typeface="Comic Sans MS" pitchFamily="66" charset="0"/>
              </a:rPr>
              <a:t>il</a:t>
            </a:r>
            <a:r>
              <a:rPr lang="en-US" altLang="it-IT" b="1" dirty="0" smtClean="0">
                <a:latin typeface="Comic Sans MS" pitchFamily="66" charset="0"/>
              </a:rPr>
              <a:t> </a:t>
            </a:r>
            <a:r>
              <a:rPr lang="en-US" altLang="it-IT" b="1" dirty="0" smtClean="0">
                <a:latin typeface="Symbol" pitchFamily="18" charset="2"/>
              </a:rPr>
              <a:t>b</a:t>
            </a:r>
            <a:r>
              <a:rPr lang="en-US" altLang="it-IT" b="1" dirty="0" smtClean="0">
                <a:latin typeface="Comic Sans MS" pitchFamily="66" charset="0"/>
              </a:rPr>
              <a:t>-</a:t>
            </a:r>
            <a:r>
              <a:rPr lang="en-US" altLang="it-IT" b="1" dirty="0" err="1" smtClean="0">
                <a:latin typeface="Comic Sans MS" pitchFamily="66" charset="0"/>
              </a:rPr>
              <a:t>interferone</a:t>
            </a:r>
            <a:r>
              <a:rPr lang="en-US" altLang="it-IT" b="1" dirty="0" smtClean="0">
                <a:latin typeface="Comic Sans MS" pitchFamily="66" charset="0"/>
              </a:rPr>
              <a:t>). </a:t>
            </a:r>
          </a:p>
          <a:p>
            <a:pPr eaLnBrk="1" hangingPunct="1">
              <a:lnSpc>
                <a:spcPts val="1800"/>
              </a:lnSpc>
            </a:pPr>
            <a:r>
              <a:rPr lang="en-US" altLang="it-IT" sz="1400" dirty="0" err="1" smtClean="0">
                <a:latin typeface="Comic Sans MS" pitchFamily="66" charset="0"/>
              </a:rPr>
              <a:t>Interazione</a:t>
            </a:r>
            <a:r>
              <a:rPr lang="en-US" altLang="it-IT" sz="1400" dirty="0" smtClean="0">
                <a:latin typeface="Comic Sans MS" pitchFamily="66" charset="0"/>
              </a:rPr>
              <a:t> </a:t>
            </a:r>
            <a:r>
              <a:rPr lang="en-US" altLang="it-IT" sz="1400" dirty="0" err="1" smtClean="0">
                <a:latin typeface="Comic Sans MS" pitchFamily="66" charset="0"/>
              </a:rPr>
              <a:t>concertata</a:t>
            </a:r>
            <a:r>
              <a:rPr lang="en-US" altLang="it-IT" sz="1400" dirty="0" smtClean="0">
                <a:latin typeface="Comic Sans MS" pitchFamily="66" charset="0"/>
              </a:rPr>
              <a:t> di </a:t>
            </a:r>
            <a:r>
              <a:rPr lang="en-US" altLang="it-IT" sz="1400" dirty="0" err="1" smtClean="0">
                <a:latin typeface="Comic Sans MS" pitchFamily="66" charset="0"/>
              </a:rPr>
              <a:t>vari</a:t>
            </a:r>
            <a:r>
              <a:rPr lang="en-US" altLang="it-IT" sz="1400" dirty="0" smtClean="0">
                <a:latin typeface="Comic Sans MS" pitchFamily="66" charset="0"/>
              </a:rPr>
              <a:t> </a:t>
            </a:r>
            <a:r>
              <a:rPr lang="en-US" altLang="it-IT" sz="1400" dirty="0" err="1" smtClean="0">
                <a:latin typeface="Comic Sans MS" pitchFamily="66" charset="0"/>
              </a:rPr>
              <a:t>fattori</a:t>
            </a:r>
            <a:r>
              <a:rPr lang="en-US" altLang="it-IT" sz="1400" dirty="0" smtClean="0">
                <a:latin typeface="Comic Sans MS" pitchFamily="66" charset="0"/>
              </a:rPr>
              <a:t> di </a:t>
            </a:r>
            <a:r>
              <a:rPr lang="en-US" altLang="it-IT" sz="1400" dirty="0" err="1" smtClean="0">
                <a:latin typeface="Comic Sans MS" pitchFamily="66" charset="0"/>
              </a:rPr>
              <a:t>trascrizione</a:t>
            </a:r>
            <a:r>
              <a:rPr lang="en-US" altLang="it-IT" sz="1400" dirty="0" smtClean="0">
                <a:latin typeface="Comic Sans MS" pitchFamily="66" charset="0"/>
              </a:rPr>
              <a:t> con </a:t>
            </a:r>
            <a:r>
              <a:rPr lang="en-US" altLang="it-IT" sz="1400" dirty="0" err="1" smtClean="0">
                <a:latin typeface="Comic Sans MS" pitchFamily="66" charset="0"/>
              </a:rPr>
              <a:t>una</a:t>
            </a:r>
            <a:r>
              <a:rPr lang="en-US" altLang="it-IT" sz="1400" dirty="0" smtClean="0">
                <a:latin typeface="Comic Sans MS" pitchFamily="66" charset="0"/>
              </a:rPr>
              <a:t> </a:t>
            </a:r>
            <a:r>
              <a:rPr lang="en-US" altLang="it-IT" sz="1400" dirty="0" err="1" smtClean="0">
                <a:latin typeface="Comic Sans MS" pitchFamily="66" charset="0"/>
              </a:rPr>
              <a:t>regione</a:t>
            </a:r>
            <a:r>
              <a:rPr lang="en-US" altLang="it-IT" sz="1400" dirty="0" smtClean="0">
                <a:latin typeface="Comic Sans MS" pitchFamily="66" charset="0"/>
              </a:rPr>
              <a:t> </a:t>
            </a:r>
            <a:r>
              <a:rPr lang="en-US" altLang="it-IT" sz="1400" dirty="0" err="1" smtClean="0">
                <a:latin typeface="Comic Sans MS" pitchFamily="66" charset="0"/>
              </a:rPr>
              <a:t>specializzata</a:t>
            </a:r>
            <a:r>
              <a:rPr lang="en-US" altLang="it-IT" sz="1400" dirty="0" smtClean="0">
                <a:latin typeface="Comic Sans MS" pitchFamily="66" charset="0"/>
              </a:rPr>
              <a:t> del DNA (enhancer)</a:t>
            </a:r>
            <a:endParaRPr lang="en-US" altLang="it-IT" sz="1400" dirty="0">
              <a:latin typeface="Comic Sans MS" pitchFamily="66" charset="0"/>
              <a:sym typeface="Lucida Grande"/>
            </a:endParaRPr>
          </a:p>
        </p:txBody>
      </p:sp>
    </p:spTree>
    <p:extLst>
      <p:ext uri="{BB962C8B-B14F-4D97-AF65-F5344CB8AC3E}">
        <p14:creationId xmlns:p14="http://schemas.microsoft.com/office/powerpoint/2010/main" xmlns="" val="14552116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rrowheads="1"/>
          </p:cNvPicPr>
          <p:nvPr/>
        </p:nvPicPr>
        <p:blipFill>
          <a:blip r:embed="rId2" cstate="print">
            <a:extLst>
              <a:ext uri="{28A0092B-C50C-407E-A947-70E740481C1C}">
                <a14:useLocalDpi xmlns:a14="http://schemas.microsoft.com/office/drawing/2010/main" xmlns="" val="0"/>
              </a:ext>
            </a:extLst>
          </a:blip>
          <a:srcRect l="17865" t="12076" r="21666" b="4984"/>
          <a:stretch>
            <a:fillRect/>
          </a:stretch>
        </p:blipFill>
        <p:spPr bwMode="auto">
          <a:xfrm>
            <a:off x="538163" y="701675"/>
            <a:ext cx="7778750" cy="606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CasellaDiTesto 2"/>
          <p:cNvSpPr txBox="1">
            <a:spLocks noChangeArrowheads="1"/>
          </p:cNvSpPr>
          <p:nvPr/>
        </p:nvSpPr>
        <p:spPr bwMode="auto">
          <a:xfrm>
            <a:off x="128010" y="138190"/>
            <a:ext cx="90421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dirty="0" smtClean="0">
                <a:latin typeface="+mn-lt"/>
              </a:rPr>
              <a:t>Mappa dei siti di legame di un fattore di trascrizione (Tbf1) sul genoma del lievito </a:t>
            </a:r>
            <a:r>
              <a:rPr lang="it-IT" altLang="it-IT" i="1" dirty="0" smtClean="0">
                <a:latin typeface="+mn-lt"/>
              </a:rPr>
              <a:t>S. </a:t>
            </a:r>
            <a:r>
              <a:rPr lang="it-IT" altLang="it-IT" i="1" dirty="0" err="1" smtClean="0">
                <a:latin typeface="+mn-lt"/>
              </a:rPr>
              <a:t>cerevisiae</a:t>
            </a:r>
            <a:endParaRPr lang="it-IT" altLang="it-IT" i="1" dirty="0">
              <a:latin typeface="+mn-lt"/>
            </a:endParaRPr>
          </a:p>
        </p:txBody>
      </p:sp>
      <p:sp>
        <p:nvSpPr>
          <p:cNvPr id="2" name="CasellaDiTesto 1"/>
          <p:cNvSpPr txBox="1"/>
          <p:nvPr/>
        </p:nvSpPr>
        <p:spPr>
          <a:xfrm>
            <a:off x="6601727" y="6525344"/>
            <a:ext cx="2434769" cy="276999"/>
          </a:xfrm>
          <a:prstGeom prst="rect">
            <a:avLst/>
          </a:prstGeom>
          <a:noFill/>
        </p:spPr>
        <p:txBody>
          <a:bodyPr wrap="none" rtlCol="0">
            <a:spAutoFit/>
          </a:bodyPr>
          <a:lstStyle/>
          <a:p>
            <a:r>
              <a:rPr lang="it-IT" sz="1200" dirty="0" smtClean="0"/>
              <a:t>da Preti et al (2010) </a:t>
            </a:r>
            <a:r>
              <a:rPr lang="it-IT" sz="1200" i="1" dirty="0" err="1" smtClean="0"/>
              <a:t>Mol</a:t>
            </a:r>
            <a:r>
              <a:rPr lang="it-IT" sz="1200" i="1" dirty="0" smtClean="0"/>
              <a:t> Cell </a:t>
            </a:r>
            <a:r>
              <a:rPr lang="it-IT" sz="1200" dirty="0" smtClean="0"/>
              <a:t>38:614</a:t>
            </a:r>
            <a:endParaRPr lang="it-IT" sz="1200" dirty="0"/>
          </a:p>
        </p:txBody>
      </p:sp>
    </p:spTree>
    <p:extLst>
      <p:ext uri="{BB962C8B-B14F-4D97-AF65-F5344CB8AC3E}">
        <p14:creationId xmlns:p14="http://schemas.microsoft.com/office/powerpoint/2010/main" xmlns="" val="2415417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g06_01.jpg"/>
          <p:cNvPicPr>
            <a:picLocks noChangeAspect="1"/>
          </p:cNvPicPr>
          <p:nvPr/>
        </p:nvPicPr>
        <p:blipFill>
          <a:blip r:embed="rId2" cstate="print">
            <a:extLst>
              <a:ext uri="{28A0092B-C50C-407E-A947-70E740481C1C}">
                <a14:useLocalDpi xmlns:a14="http://schemas.microsoft.com/office/drawing/2010/main" xmlns="" val="0"/>
              </a:ext>
            </a:extLst>
          </a:blip>
          <a:srcRect b="17047"/>
          <a:stretch>
            <a:fillRect/>
          </a:stretch>
        </p:blipFill>
        <p:spPr bwMode="auto">
          <a:xfrm>
            <a:off x="179388" y="1179126"/>
            <a:ext cx="6480844" cy="484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ext Box 3"/>
          <p:cNvSpPr txBox="1">
            <a:spLocks noChangeArrowheads="1"/>
          </p:cNvSpPr>
          <p:nvPr/>
        </p:nvSpPr>
        <p:spPr bwMode="auto">
          <a:xfrm>
            <a:off x="6588125" y="2309594"/>
            <a:ext cx="234551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altLang="it-IT" sz="1400" b="1" dirty="0">
                <a:latin typeface="Comic Sans MS" pitchFamily="66" charset="0"/>
              </a:rPr>
              <a:t>Cromatina:</a:t>
            </a:r>
          </a:p>
          <a:p>
            <a:r>
              <a:rPr lang="it-IT" altLang="it-IT" sz="1400" b="1" dirty="0">
                <a:solidFill>
                  <a:srgbClr val="CC0000"/>
                </a:solidFill>
                <a:latin typeface="Comic Sans MS" pitchFamily="66" charset="0"/>
              </a:rPr>
              <a:t>50% DNA, 50% proteine</a:t>
            </a:r>
          </a:p>
        </p:txBody>
      </p:sp>
      <p:sp>
        <p:nvSpPr>
          <p:cNvPr id="40964" name="Text Box 4"/>
          <p:cNvSpPr txBox="1">
            <a:spLocks noChangeArrowheads="1"/>
          </p:cNvSpPr>
          <p:nvPr/>
        </p:nvSpPr>
        <p:spPr bwMode="auto">
          <a:xfrm>
            <a:off x="6648897" y="3050957"/>
            <a:ext cx="2555875"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it-IT" altLang="it-IT" sz="1400" b="1" dirty="0">
                <a:latin typeface="Comic Sans MS" pitchFamily="66" charset="0"/>
              </a:rPr>
              <a:t>Ogni singolo cromosoma:</a:t>
            </a:r>
          </a:p>
          <a:p>
            <a:r>
              <a:rPr lang="it-IT" altLang="it-IT" sz="1400" b="1" dirty="0">
                <a:solidFill>
                  <a:srgbClr val="CC0000"/>
                </a:solidFill>
                <a:latin typeface="Comic Sans MS" pitchFamily="66" charset="0"/>
              </a:rPr>
              <a:t>milioni di molecole proteiche, una molecola di DNA</a:t>
            </a:r>
          </a:p>
        </p:txBody>
      </p:sp>
      <p:sp>
        <p:nvSpPr>
          <p:cNvPr id="40965" name="Text Box 5"/>
          <p:cNvSpPr txBox="1">
            <a:spLocks noChangeArrowheads="1"/>
          </p:cNvSpPr>
          <p:nvPr/>
        </p:nvSpPr>
        <p:spPr bwMode="auto">
          <a:xfrm>
            <a:off x="1835696" y="6074132"/>
            <a:ext cx="669711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it-IT" altLang="it-IT" sz="1400" b="1" dirty="0">
                <a:latin typeface="Comic Sans MS" pitchFamily="66" charset="0"/>
              </a:rPr>
              <a:t>Principali (più abbondanti) proteine della cromatina: </a:t>
            </a:r>
          </a:p>
          <a:p>
            <a:r>
              <a:rPr lang="it-IT" altLang="it-IT" sz="1400" b="1" dirty="0">
                <a:solidFill>
                  <a:srgbClr val="CC0000"/>
                </a:solidFill>
                <a:latin typeface="Comic Sans MS" pitchFamily="66" charset="0"/>
              </a:rPr>
              <a:t>Istoni H1, H2A, H2B, H3, H4</a:t>
            </a:r>
          </a:p>
        </p:txBody>
      </p:sp>
      <p:sp>
        <p:nvSpPr>
          <p:cNvPr id="2" name="CasellaDiTesto 1"/>
          <p:cNvSpPr txBox="1"/>
          <p:nvPr/>
        </p:nvSpPr>
        <p:spPr>
          <a:xfrm>
            <a:off x="456505" y="116632"/>
            <a:ext cx="8291959" cy="1015663"/>
          </a:xfrm>
          <a:prstGeom prst="rect">
            <a:avLst/>
          </a:prstGeom>
          <a:noFill/>
        </p:spPr>
        <p:txBody>
          <a:bodyPr wrap="square" rtlCol="0">
            <a:spAutoFit/>
          </a:bodyPr>
          <a:lstStyle/>
          <a:p>
            <a:r>
              <a:rPr lang="it-IT" dirty="0" smtClean="0">
                <a:latin typeface="Comic Sans MS" panose="030F0702030302020204" pitchFamily="66" charset="0"/>
              </a:rPr>
              <a:t>Nel nucleo, il DNA genomico è presente come cromatina. </a:t>
            </a:r>
          </a:p>
          <a:p>
            <a:r>
              <a:rPr lang="it-IT" sz="1400" dirty="0" smtClean="0">
                <a:latin typeface="Comic Sans MS" panose="030F0702030302020204" pitchFamily="66" charset="0"/>
              </a:rPr>
              <a:t>- La trascrizione (prima e fondamentale tappa dell’espressione genica) avviene in questo contesto.</a:t>
            </a:r>
          </a:p>
          <a:p>
            <a:r>
              <a:rPr lang="it-IT" sz="1400" dirty="0" smtClean="0">
                <a:latin typeface="Comic Sans MS" panose="030F0702030302020204" pitchFamily="66" charset="0"/>
              </a:rPr>
              <a:t>- A una maggiore o minore accessibilità del DNA nel contesto cromatinico corrispondono maggiori    o minori livelli di trascrizione (</a:t>
            </a:r>
            <a:r>
              <a:rPr lang="it-IT" sz="1400" dirty="0" err="1" smtClean="0">
                <a:latin typeface="Comic Sans MS" panose="030F0702030302020204" pitchFamily="66" charset="0"/>
              </a:rPr>
              <a:t>eucromatina</a:t>
            </a:r>
            <a:r>
              <a:rPr lang="it-IT" sz="1400" dirty="0" smtClean="0">
                <a:latin typeface="Comic Sans MS" panose="030F0702030302020204" pitchFamily="66" charset="0"/>
              </a:rPr>
              <a:t>, </a:t>
            </a:r>
            <a:r>
              <a:rPr lang="it-IT" sz="1400" dirty="0" err="1" smtClean="0">
                <a:latin typeface="Comic Sans MS" panose="030F0702030302020204" pitchFamily="66" charset="0"/>
              </a:rPr>
              <a:t>eterocromatina</a:t>
            </a:r>
            <a:r>
              <a:rPr lang="it-IT" sz="1400" dirty="0" smtClean="0">
                <a:latin typeface="Comic Sans MS" panose="030F0702030302020204" pitchFamily="66" charset="0"/>
              </a:rPr>
              <a:t>)</a:t>
            </a:r>
            <a:endParaRPr lang="it-IT" sz="1400" dirty="0">
              <a:latin typeface="Comic Sans MS" panose="030F0702030302020204" pitchFamily="66" charset="0"/>
            </a:endParaRPr>
          </a:p>
        </p:txBody>
      </p:sp>
    </p:spTree>
    <p:extLst>
      <p:ext uri="{BB962C8B-B14F-4D97-AF65-F5344CB8AC3E}">
        <p14:creationId xmlns:p14="http://schemas.microsoft.com/office/powerpoint/2010/main" xmlns="" val="14053878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4"/>
          <p:cNvGrpSpPr>
            <a:grpSpLocks/>
          </p:cNvGrpSpPr>
          <p:nvPr/>
        </p:nvGrpSpPr>
        <p:grpSpPr bwMode="auto">
          <a:xfrm>
            <a:off x="611188" y="860425"/>
            <a:ext cx="7921625" cy="5160963"/>
            <a:chOff x="385" y="542"/>
            <a:chExt cx="4990" cy="3251"/>
          </a:xfrm>
        </p:grpSpPr>
        <p:pic>
          <p:nvPicPr>
            <p:cNvPr id="7173" name="Picture 5" descr="fg07_18"/>
            <p:cNvPicPr>
              <a:picLocks noChangeAspect="1" noChangeArrowheads="1"/>
            </p:cNvPicPr>
            <p:nvPr/>
          </p:nvPicPr>
          <p:blipFill>
            <a:blip r:embed="rId2" cstate="print">
              <a:lum bright="-16000" contrast="32000"/>
              <a:extLst>
                <a:ext uri="{28A0092B-C50C-407E-A947-70E740481C1C}">
                  <a14:useLocalDpi xmlns:a14="http://schemas.microsoft.com/office/drawing/2010/main" xmlns="" val="0"/>
                </a:ext>
              </a:extLst>
            </a:blip>
            <a:srcRect r="57245" b="27847"/>
            <a:stretch>
              <a:fillRect/>
            </a:stretch>
          </p:blipFill>
          <p:spPr bwMode="auto">
            <a:xfrm>
              <a:off x="454" y="1023"/>
              <a:ext cx="2408" cy="1951"/>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fg07_18"/>
            <p:cNvPicPr>
              <a:picLocks noChangeAspect="1" noChangeArrowheads="1"/>
            </p:cNvPicPr>
            <p:nvPr/>
          </p:nvPicPr>
          <p:blipFill>
            <a:blip r:embed="rId2" cstate="print">
              <a:lum bright="-16000" contrast="32000"/>
              <a:extLst>
                <a:ext uri="{28A0092B-C50C-407E-A947-70E740481C1C}">
                  <a14:useLocalDpi xmlns:a14="http://schemas.microsoft.com/office/drawing/2010/main" xmlns="" val="0"/>
                </a:ext>
              </a:extLst>
            </a:blip>
            <a:srcRect l="51279"/>
            <a:stretch>
              <a:fillRect/>
            </a:stretch>
          </p:blipFill>
          <p:spPr bwMode="auto">
            <a:xfrm>
              <a:off x="2631" y="542"/>
              <a:ext cx="2744" cy="2704"/>
            </a:xfrm>
            <a:prstGeom prst="rect">
              <a:avLst/>
            </a:prstGeom>
            <a:noFill/>
            <a:extLst>
              <a:ext uri="{909E8E84-426E-40DD-AFC4-6F175D3DCCD1}">
                <a14:hiddenFill xmlns:a14="http://schemas.microsoft.com/office/drawing/2010/main" xmlns="">
                  <a:solidFill>
                    <a:srgbClr val="FFFFFF"/>
                  </a:solidFill>
                </a14:hiddenFill>
              </a:ext>
            </a:extLst>
          </p:spPr>
        </p:pic>
        <p:sp>
          <p:nvSpPr>
            <p:cNvPr id="7175" name="Text Box 7"/>
            <p:cNvSpPr txBox="1">
              <a:spLocks noChangeArrowheads="1"/>
            </p:cNvSpPr>
            <p:nvPr/>
          </p:nvSpPr>
          <p:spPr bwMode="auto">
            <a:xfrm>
              <a:off x="3841" y="3327"/>
              <a:ext cx="437"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altLang="it-IT" sz="2000" b="1">
                  <a:solidFill>
                    <a:srgbClr val="FF0000"/>
                  </a:solidFill>
                </a:rPr>
                <a:t>H2A</a:t>
              </a:r>
            </a:p>
          </p:txBody>
        </p:sp>
        <p:sp>
          <p:nvSpPr>
            <p:cNvPr id="7176" name="Text Box 8"/>
            <p:cNvSpPr txBox="1">
              <a:spLocks noChangeArrowheads="1"/>
            </p:cNvSpPr>
            <p:nvPr/>
          </p:nvSpPr>
          <p:spPr bwMode="auto">
            <a:xfrm>
              <a:off x="3840" y="3543"/>
              <a:ext cx="437"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altLang="it-IT" sz="2000" b="1" dirty="0">
                  <a:solidFill>
                    <a:srgbClr val="D6AD00"/>
                  </a:solidFill>
                </a:rPr>
                <a:t>H2B</a:t>
              </a:r>
            </a:p>
          </p:txBody>
        </p:sp>
        <p:sp>
          <p:nvSpPr>
            <p:cNvPr id="7177" name="Text Box 9"/>
            <p:cNvSpPr txBox="1">
              <a:spLocks noChangeArrowheads="1"/>
            </p:cNvSpPr>
            <p:nvPr/>
          </p:nvSpPr>
          <p:spPr bwMode="auto">
            <a:xfrm>
              <a:off x="4352" y="3543"/>
              <a:ext cx="32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altLang="it-IT" sz="2000" b="1">
                  <a:solidFill>
                    <a:srgbClr val="008000"/>
                  </a:solidFill>
                </a:rPr>
                <a:t>H4</a:t>
              </a:r>
            </a:p>
          </p:txBody>
        </p:sp>
        <p:sp>
          <p:nvSpPr>
            <p:cNvPr id="7178" name="Text Box 10"/>
            <p:cNvSpPr txBox="1">
              <a:spLocks noChangeArrowheads="1"/>
            </p:cNvSpPr>
            <p:nvPr/>
          </p:nvSpPr>
          <p:spPr bwMode="auto">
            <a:xfrm>
              <a:off x="4352" y="3327"/>
              <a:ext cx="321"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altLang="it-IT" sz="2000" b="1">
                  <a:solidFill>
                    <a:schemeClr val="accent2"/>
                  </a:solidFill>
                </a:rPr>
                <a:t>H3</a:t>
              </a:r>
            </a:p>
          </p:txBody>
        </p:sp>
        <p:sp>
          <p:nvSpPr>
            <p:cNvPr id="7179" name="Rectangle 11"/>
            <p:cNvSpPr>
              <a:spLocks noChangeArrowheads="1"/>
            </p:cNvSpPr>
            <p:nvPr/>
          </p:nvSpPr>
          <p:spPr bwMode="auto">
            <a:xfrm>
              <a:off x="385" y="845"/>
              <a:ext cx="272" cy="45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it-IT"/>
            </a:p>
          </p:txBody>
        </p:sp>
      </p:grpSp>
      <p:sp>
        <p:nvSpPr>
          <p:cNvPr id="11" name="CasellaDiTesto 10"/>
          <p:cNvSpPr txBox="1"/>
          <p:nvPr/>
        </p:nvSpPr>
        <p:spPr>
          <a:xfrm>
            <a:off x="1187624" y="189078"/>
            <a:ext cx="6946132" cy="369332"/>
          </a:xfrm>
          <a:prstGeom prst="rect">
            <a:avLst/>
          </a:prstGeom>
          <a:noFill/>
        </p:spPr>
        <p:txBody>
          <a:bodyPr wrap="none" rtlCol="0">
            <a:spAutoFit/>
          </a:bodyPr>
          <a:lstStyle/>
          <a:p>
            <a:r>
              <a:rPr lang="it-IT" dirty="0" smtClean="0">
                <a:latin typeface="Comic Sans MS" panose="030F0702030302020204" pitchFamily="66" charset="0"/>
              </a:rPr>
              <a:t>Il </a:t>
            </a:r>
            <a:r>
              <a:rPr lang="it-IT" dirty="0" err="1" smtClean="0">
                <a:latin typeface="Comic Sans MS" panose="030F0702030302020204" pitchFamily="66" charset="0"/>
              </a:rPr>
              <a:t>nucleosoma</a:t>
            </a:r>
            <a:r>
              <a:rPr lang="it-IT" dirty="0" smtClean="0">
                <a:latin typeface="Comic Sans MS" panose="030F0702030302020204" pitchFamily="66" charset="0"/>
              </a:rPr>
              <a:t>, unità strutturale fondamentale della cromatina. </a:t>
            </a:r>
          </a:p>
        </p:txBody>
      </p:sp>
    </p:spTree>
    <p:extLst>
      <p:ext uri="{BB962C8B-B14F-4D97-AF65-F5344CB8AC3E}">
        <p14:creationId xmlns:p14="http://schemas.microsoft.com/office/powerpoint/2010/main" xmlns="" val="2866833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g06_31.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194623"/>
            <a:ext cx="8771859" cy="4682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p:cNvSpPr txBox="1"/>
          <p:nvPr/>
        </p:nvSpPr>
        <p:spPr>
          <a:xfrm>
            <a:off x="1310895" y="323364"/>
            <a:ext cx="6141425" cy="369332"/>
          </a:xfrm>
          <a:prstGeom prst="rect">
            <a:avLst/>
          </a:prstGeom>
          <a:noFill/>
        </p:spPr>
        <p:txBody>
          <a:bodyPr wrap="none" rtlCol="0">
            <a:spAutoFit/>
          </a:bodyPr>
          <a:lstStyle/>
          <a:p>
            <a:r>
              <a:rPr lang="it-IT" dirty="0" smtClean="0">
                <a:latin typeface="Comic Sans MS" panose="030F0702030302020204" pitchFamily="66" charset="0"/>
              </a:rPr>
              <a:t>Le principali modificazioni covalenti degli istoni umani </a:t>
            </a:r>
          </a:p>
        </p:txBody>
      </p:sp>
    </p:spTree>
    <p:extLst>
      <p:ext uri="{BB962C8B-B14F-4D97-AF65-F5344CB8AC3E}">
        <p14:creationId xmlns:p14="http://schemas.microsoft.com/office/powerpoint/2010/main" xmlns="" val="28650422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922" r="9338"/>
          <a:stretch/>
        </p:blipFill>
        <p:spPr bwMode="auto">
          <a:xfrm>
            <a:off x="683568" y="476672"/>
            <a:ext cx="7791534" cy="37014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asellaDiTesto 2"/>
          <p:cNvSpPr txBox="1"/>
          <p:nvPr/>
        </p:nvSpPr>
        <p:spPr>
          <a:xfrm>
            <a:off x="1115201" y="116632"/>
            <a:ext cx="6540573" cy="369332"/>
          </a:xfrm>
          <a:prstGeom prst="rect">
            <a:avLst/>
          </a:prstGeom>
          <a:noFill/>
        </p:spPr>
        <p:txBody>
          <a:bodyPr wrap="none" rtlCol="0">
            <a:spAutoFit/>
          </a:bodyPr>
          <a:lstStyle/>
          <a:p>
            <a:r>
              <a:rPr lang="it-IT" dirty="0" smtClean="0">
                <a:latin typeface="Comic Sans MS" panose="030F0702030302020204" pitchFamily="66" charset="0"/>
              </a:rPr>
              <a:t>Il gene nel contesto cromatinico: esplosione dell’</a:t>
            </a:r>
            <a:r>
              <a:rPr lang="it-IT" b="1" dirty="0" err="1" smtClean="0">
                <a:solidFill>
                  <a:srgbClr val="FF0000"/>
                </a:solidFill>
                <a:latin typeface="Comic Sans MS" panose="030F0702030302020204" pitchFamily="66" charset="0"/>
              </a:rPr>
              <a:t>epigenoma</a:t>
            </a:r>
            <a:endParaRPr lang="it-IT" b="1" dirty="0" smtClean="0">
              <a:solidFill>
                <a:srgbClr val="FF0000"/>
              </a:solidFill>
              <a:latin typeface="Comic Sans MS" panose="030F0702030302020204" pitchFamily="66" charset="0"/>
            </a:endParaRPr>
          </a:p>
        </p:txBody>
      </p:sp>
      <p:sp>
        <p:nvSpPr>
          <p:cNvPr id="2" name="CasellaDiTesto 1"/>
          <p:cNvSpPr txBox="1"/>
          <p:nvPr/>
        </p:nvSpPr>
        <p:spPr>
          <a:xfrm>
            <a:off x="684035" y="4441958"/>
            <a:ext cx="7931980" cy="307777"/>
          </a:xfrm>
          <a:prstGeom prst="rect">
            <a:avLst/>
          </a:prstGeom>
          <a:noFill/>
        </p:spPr>
        <p:txBody>
          <a:bodyPr wrap="none" rtlCol="0">
            <a:spAutoFit/>
          </a:bodyPr>
          <a:lstStyle/>
          <a:p>
            <a:r>
              <a:rPr lang="it-IT" sz="1400" i="1" dirty="0" smtClean="0">
                <a:latin typeface="Comic Sans MS" panose="030F0702030302020204" pitchFamily="66" charset="0"/>
              </a:rPr>
              <a:t>‘’</a:t>
            </a:r>
            <a:r>
              <a:rPr lang="it-IT" sz="1400" i="1" dirty="0" err="1" smtClean="0">
                <a:latin typeface="Comic Sans MS" panose="030F0702030302020204" pitchFamily="66" charset="0"/>
              </a:rPr>
              <a:t>epigenetic</a:t>
            </a:r>
            <a:r>
              <a:rPr lang="it-IT" sz="1400" i="1" dirty="0" smtClean="0">
                <a:latin typeface="Comic Sans MS" panose="030F0702030302020204" pitchFamily="66" charset="0"/>
              </a:rPr>
              <a:t> </a:t>
            </a:r>
            <a:r>
              <a:rPr lang="it-IT" sz="1400" i="1" dirty="0" err="1" smtClean="0">
                <a:latin typeface="Comic Sans MS" panose="030F0702030302020204" pitchFamily="66" charset="0"/>
              </a:rPr>
              <a:t>writers</a:t>
            </a:r>
            <a:r>
              <a:rPr lang="it-IT" sz="1400" dirty="0" smtClean="0">
                <a:latin typeface="Comic Sans MS" panose="030F0702030302020204" pitchFamily="66" charset="0"/>
              </a:rPr>
              <a:t>’’: enzimi che aggiungono gruppi chimici (acetile, metile, fosfato) agli istoni</a:t>
            </a:r>
            <a:endParaRPr lang="it-IT" sz="1400" dirty="0">
              <a:latin typeface="Comic Sans MS" panose="030F0702030302020204" pitchFamily="66" charset="0"/>
            </a:endParaRPr>
          </a:p>
        </p:txBody>
      </p:sp>
      <p:sp>
        <p:nvSpPr>
          <p:cNvPr id="6" name="CasellaDiTesto 5"/>
          <p:cNvSpPr txBox="1"/>
          <p:nvPr/>
        </p:nvSpPr>
        <p:spPr>
          <a:xfrm>
            <a:off x="683568" y="4778309"/>
            <a:ext cx="5884944" cy="307777"/>
          </a:xfrm>
          <a:prstGeom prst="rect">
            <a:avLst/>
          </a:prstGeom>
          <a:noFill/>
        </p:spPr>
        <p:txBody>
          <a:bodyPr wrap="none" rtlCol="0">
            <a:spAutoFit/>
          </a:bodyPr>
          <a:lstStyle/>
          <a:p>
            <a:r>
              <a:rPr lang="it-IT" sz="1400" i="1" dirty="0" smtClean="0">
                <a:latin typeface="Comic Sans MS" panose="030F0702030302020204" pitchFamily="66" charset="0"/>
              </a:rPr>
              <a:t>‘’</a:t>
            </a:r>
            <a:r>
              <a:rPr lang="it-IT" sz="1400" i="1" dirty="0" err="1" smtClean="0">
                <a:latin typeface="Comic Sans MS" panose="030F0702030302020204" pitchFamily="66" charset="0"/>
              </a:rPr>
              <a:t>epigenetic</a:t>
            </a:r>
            <a:r>
              <a:rPr lang="it-IT" sz="1400" i="1" dirty="0" smtClean="0">
                <a:latin typeface="Comic Sans MS" panose="030F0702030302020204" pitchFamily="66" charset="0"/>
              </a:rPr>
              <a:t> </a:t>
            </a:r>
            <a:r>
              <a:rPr lang="it-IT" sz="1400" i="1" dirty="0" err="1" smtClean="0">
                <a:latin typeface="Comic Sans MS" panose="030F0702030302020204" pitchFamily="66" charset="0"/>
              </a:rPr>
              <a:t>erasers</a:t>
            </a:r>
            <a:r>
              <a:rPr lang="it-IT" sz="1400" dirty="0" smtClean="0">
                <a:latin typeface="Comic Sans MS" panose="030F0702030302020204" pitchFamily="66" charset="0"/>
              </a:rPr>
              <a:t>’’: enzimi che rimuovono gruppi chimici dagli istoni</a:t>
            </a:r>
            <a:endParaRPr lang="it-IT" sz="1400" dirty="0">
              <a:latin typeface="Comic Sans MS" panose="030F0702030302020204" pitchFamily="66" charset="0"/>
            </a:endParaRPr>
          </a:p>
        </p:txBody>
      </p:sp>
      <p:sp>
        <p:nvSpPr>
          <p:cNvPr id="7" name="CasellaDiTesto 6"/>
          <p:cNvSpPr txBox="1"/>
          <p:nvPr/>
        </p:nvSpPr>
        <p:spPr>
          <a:xfrm>
            <a:off x="684035" y="5126814"/>
            <a:ext cx="7149714" cy="523220"/>
          </a:xfrm>
          <a:prstGeom prst="rect">
            <a:avLst/>
          </a:prstGeom>
          <a:noFill/>
        </p:spPr>
        <p:txBody>
          <a:bodyPr wrap="none" rtlCol="0">
            <a:spAutoFit/>
          </a:bodyPr>
          <a:lstStyle/>
          <a:p>
            <a:r>
              <a:rPr lang="it-IT" sz="1400" i="1" dirty="0" smtClean="0">
                <a:latin typeface="Comic Sans MS" panose="030F0702030302020204" pitchFamily="66" charset="0"/>
              </a:rPr>
              <a:t>‘’</a:t>
            </a:r>
            <a:r>
              <a:rPr lang="it-IT" sz="1400" i="1" dirty="0" err="1" smtClean="0">
                <a:latin typeface="Comic Sans MS" panose="030F0702030302020204" pitchFamily="66" charset="0"/>
              </a:rPr>
              <a:t>epigenetic</a:t>
            </a:r>
            <a:r>
              <a:rPr lang="it-IT" sz="1400" i="1" dirty="0" smtClean="0">
                <a:latin typeface="Comic Sans MS" panose="030F0702030302020204" pitchFamily="66" charset="0"/>
              </a:rPr>
              <a:t> </a:t>
            </a:r>
            <a:r>
              <a:rPr lang="it-IT" sz="1400" i="1" dirty="0" err="1" smtClean="0">
                <a:latin typeface="Comic Sans MS" panose="030F0702030302020204" pitchFamily="66" charset="0"/>
              </a:rPr>
              <a:t>readers</a:t>
            </a:r>
            <a:r>
              <a:rPr lang="it-IT" sz="1400" dirty="0" smtClean="0">
                <a:latin typeface="Comic Sans MS" panose="030F0702030302020204" pitchFamily="66" charset="0"/>
              </a:rPr>
              <a:t>’’: proteine che, riconoscendo specifiche modificazioni istoniche, </a:t>
            </a:r>
          </a:p>
          <a:p>
            <a:r>
              <a:rPr lang="it-IT" sz="1400" dirty="0">
                <a:latin typeface="Comic Sans MS" panose="030F0702030302020204" pitchFamily="66" charset="0"/>
              </a:rPr>
              <a:t>	</a:t>
            </a:r>
            <a:r>
              <a:rPr lang="it-IT" sz="1400" dirty="0" smtClean="0">
                <a:latin typeface="Comic Sans MS" panose="030F0702030302020204" pitchFamily="66" charset="0"/>
              </a:rPr>
              <a:t>	si associano alla cromatina</a:t>
            </a:r>
            <a:endParaRPr lang="it-IT" sz="1400" dirty="0">
              <a:latin typeface="Comic Sans MS" panose="030F0702030302020204" pitchFamily="66" charset="0"/>
            </a:endParaRPr>
          </a:p>
        </p:txBody>
      </p:sp>
      <p:sp>
        <p:nvSpPr>
          <p:cNvPr id="8" name="CasellaDiTesto 7"/>
          <p:cNvSpPr txBox="1"/>
          <p:nvPr/>
        </p:nvSpPr>
        <p:spPr>
          <a:xfrm>
            <a:off x="611560" y="5730833"/>
            <a:ext cx="8339142" cy="707886"/>
          </a:xfrm>
          <a:prstGeom prst="rect">
            <a:avLst/>
          </a:prstGeom>
          <a:noFill/>
        </p:spPr>
        <p:txBody>
          <a:bodyPr wrap="none" rtlCol="0">
            <a:spAutoFit/>
          </a:bodyPr>
          <a:lstStyle/>
          <a:p>
            <a:r>
              <a:rPr lang="it-IT" sz="1600" b="1" dirty="0" smtClean="0">
                <a:latin typeface="Comic Sans MS" panose="030F0702030302020204" pitchFamily="66" charset="0"/>
              </a:rPr>
              <a:t>Tipi cellulari distinti (stesso genoma) mostrano </a:t>
            </a:r>
            <a:r>
              <a:rPr lang="it-IT" sz="1600" b="1" dirty="0" err="1" smtClean="0">
                <a:latin typeface="Comic Sans MS" panose="030F0702030302020204" pitchFamily="66" charset="0"/>
              </a:rPr>
              <a:t>epigenomi</a:t>
            </a:r>
            <a:r>
              <a:rPr lang="it-IT" sz="1600" b="1" dirty="0" smtClean="0">
                <a:latin typeface="Comic Sans MS" panose="030F0702030302020204" pitchFamily="66" charset="0"/>
              </a:rPr>
              <a:t> distinti e caratteristici:</a:t>
            </a:r>
          </a:p>
          <a:p>
            <a:endParaRPr lang="it-IT" sz="800" dirty="0" smtClean="0">
              <a:latin typeface="Comic Sans MS" panose="030F0702030302020204" pitchFamily="66" charset="0"/>
            </a:endParaRPr>
          </a:p>
          <a:p>
            <a:pPr algn="ctr"/>
            <a:r>
              <a:rPr lang="it-IT" sz="1400" b="1" dirty="0" smtClean="0">
                <a:solidFill>
                  <a:srgbClr val="FF0000"/>
                </a:solidFill>
                <a:latin typeface="Comic Sans MS" panose="030F0702030302020204" pitchFamily="66" charset="0"/>
              </a:rPr>
              <a:t> </a:t>
            </a:r>
            <a:r>
              <a:rPr lang="it-IT" sz="1600" b="1" dirty="0" smtClean="0">
                <a:solidFill>
                  <a:srgbClr val="FF0000"/>
                </a:solidFill>
                <a:latin typeface="Comic Sans MS" panose="030F0702030302020204" pitchFamily="66" charset="0"/>
              </a:rPr>
              <a:t>il ‘’programma’’ di una cellula è scritto nel suo </a:t>
            </a:r>
            <a:r>
              <a:rPr lang="it-IT" sz="1600" b="1" dirty="0" err="1" smtClean="0">
                <a:solidFill>
                  <a:srgbClr val="FF0000"/>
                </a:solidFill>
                <a:latin typeface="Comic Sans MS" panose="030F0702030302020204" pitchFamily="66" charset="0"/>
              </a:rPr>
              <a:t>epigenoma</a:t>
            </a:r>
            <a:r>
              <a:rPr lang="it-IT" sz="1600" b="1" dirty="0" smtClean="0">
                <a:solidFill>
                  <a:srgbClr val="FF0000"/>
                </a:solidFill>
                <a:latin typeface="Comic Sans MS" panose="030F0702030302020204" pitchFamily="66" charset="0"/>
              </a:rPr>
              <a:t> ??</a:t>
            </a:r>
            <a:endParaRPr lang="it-IT" sz="1600" b="1" dirty="0">
              <a:solidFill>
                <a:srgbClr val="FF0000"/>
              </a:solidFill>
              <a:latin typeface="Comic Sans MS" panose="030F0702030302020204" pitchFamily="66" charset="0"/>
            </a:endParaRPr>
          </a:p>
        </p:txBody>
      </p:sp>
      <p:sp>
        <p:nvSpPr>
          <p:cNvPr id="4" name="Rettangolo arrotondato 3"/>
          <p:cNvSpPr/>
          <p:nvPr/>
        </p:nvSpPr>
        <p:spPr>
          <a:xfrm>
            <a:off x="395536" y="548680"/>
            <a:ext cx="8378836" cy="36932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5292080" y="559795"/>
            <a:ext cx="3134191" cy="230832"/>
          </a:xfrm>
          <a:prstGeom prst="rect">
            <a:avLst/>
          </a:prstGeom>
          <a:noFill/>
        </p:spPr>
        <p:txBody>
          <a:bodyPr wrap="none" rtlCol="0">
            <a:spAutoFit/>
          </a:bodyPr>
          <a:lstStyle/>
          <a:p>
            <a:r>
              <a:rPr lang="it-IT" sz="900" dirty="0" smtClean="0">
                <a:latin typeface="Comic Sans MS" panose="030F0702030302020204" pitchFamily="66" charset="0"/>
              </a:rPr>
              <a:t>da</a:t>
            </a:r>
            <a:r>
              <a:rPr lang="it-IT" sz="900" i="1" dirty="0" smtClean="0">
                <a:latin typeface="Comic Sans MS" panose="030F0702030302020204" pitchFamily="66" charset="0"/>
              </a:rPr>
              <a:t> </a:t>
            </a:r>
            <a:r>
              <a:rPr lang="it-IT" sz="900" dirty="0" err="1" smtClean="0">
                <a:latin typeface="Comic Sans MS" panose="030F0702030302020204" pitchFamily="66" charset="0"/>
              </a:rPr>
              <a:t>Margueron</a:t>
            </a:r>
            <a:r>
              <a:rPr lang="it-IT" sz="900" dirty="0" smtClean="0">
                <a:latin typeface="Comic Sans MS" panose="030F0702030302020204" pitchFamily="66" charset="0"/>
              </a:rPr>
              <a:t> &amp; </a:t>
            </a:r>
            <a:r>
              <a:rPr lang="it-IT" sz="900" dirty="0" err="1" smtClean="0">
                <a:latin typeface="Comic Sans MS" panose="030F0702030302020204" pitchFamily="66" charset="0"/>
              </a:rPr>
              <a:t>Reinberg</a:t>
            </a:r>
            <a:r>
              <a:rPr lang="it-IT" sz="900" dirty="0" smtClean="0">
                <a:latin typeface="Comic Sans MS" panose="030F0702030302020204" pitchFamily="66" charset="0"/>
              </a:rPr>
              <a:t> (2010)</a:t>
            </a:r>
            <a:r>
              <a:rPr lang="it-IT" sz="900" i="1" dirty="0" smtClean="0">
                <a:latin typeface="Comic Sans MS" panose="030F0702030302020204" pitchFamily="66" charset="0"/>
              </a:rPr>
              <a:t> </a:t>
            </a:r>
            <a:r>
              <a:rPr lang="it-IT" sz="900" i="1" dirty="0" err="1" smtClean="0">
                <a:latin typeface="Comic Sans MS" panose="030F0702030302020204" pitchFamily="66" charset="0"/>
              </a:rPr>
              <a:t>Nat</a:t>
            </a:r>
            <a:r>
              <a:rPr lang="it-IT" sz="900" i="1" dirty="0" smtClean="0">
                <a:latin typeface="Comic Sans MS" panose="030F0702030302020204" pitchFamily="66" charset="0"/>
              </a:rPr>
              <a:t> </a:t>
            </a:r>
            <a:r>
              <a:rPr lang="it-IT" sz="900" i="1" dirty="0" err="1" smtClean="0">
                <a:latin typeface="Comic Sans MS" panose="030F0702030302020204" pitchFamily="66" charset="0"/>
              </a:rPr>
              <a:t>Rev</a:t>
            </a:r>
            <a:r>
              <a:rPr lang="it-IT" sz="900" i="1" dirty="0" smtClean="0">
                <a:latin typeface="Comic Sans MS" panose="030F0702030302020204" pitchFamily="66" charset="0"/>
              </a:rPr>
              <a:t> </a:t>
            </a:r>
            <a:r>
              <a:rPr lang="it-IT" sz="900" i="1" dirty="0" err="1" smtClean="0">
                <a:latin typeface="Comic Sans MS" panose="030F0702030302020204" pitchFamily="66" charset="0"/>
              </a:rPr>
              <a:t>Genet</a:t>
            </a:r>
            <a:r>
              <a:rPr lang="it-IT" sz="900" i="1" dirty="0" smtClean="0">
                <a:latin typeface="Comic Sans MS" panose="030F0702030302020204" pitchFamily="66" charset="0"/>
              </a:rPr>
              <a:t> </a:t>
            </a:r>
            <a:r>
              <a:rPr lang="it-IT" sz="900" dirty="0" smtClean="0">
                <a:latin typeface="Comic Sans MS" panose="030F0702030302020204" pitchFamily="66" charset="0"/>
              </a:rPr>
              <a:t>11:285</a:t>
            </a:r>
            <a:endParaRPr lang="it-IT" sz="900" dirty="0">
              <a:latin typeface="Comic Sans MS" panose="030F0702030302020204" pitchFamily="66" charset="0"/>
            </a:endParaRPr>
          </a:p>
        </p:txBody>
      </p:sp>
    </p:spTree>
    <p:extLst>
      <p:ext uri="{BB962C8B-B14F-4D97-AF65-F5344CB8AC3E}">
        <p14:creationId xmlns:p14="http://schemas.microsoft.com/office/powerpoint/2010/main" xmlns="" val="3037107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ciencedirect.com/cache/MiamiImageURL/1-s2.0-S0092867412005740-figs4_lrg.jpg/0?wchp=dGLbVlt-zSkzV&amp;pii=S0092867412005740"/>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3311" b="52536"/>
          <a:stretch/>
        </p:blipFill>
        <p:spPr bwMode="auto">
          <a:xfrm>
            <a:off x="323528" y="868623"/>
            <a:ext cx="8568952" cy="594475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568909" y="138118"/>
            <a:ext cx="7675499" cy="584775"/>
          </a:xfrm>
          <a:prstGeom prst="rect">
            <a:avLst/>
          </a:prstGeom>
          <a:noFill/>
        </p:spPr>
        <p:txBody>
          <a:bodyPr wrap="none" rtlCol="0">
            <a:spAutoFit/>
          </a:bodyPr>
          <a:lstStyle/>
          <a:p>
            <a:r>
              <a:rPr lang="it-IT" sz="1600" b="1" dirty="0" smtClean="0">
                <a:solidFill>
                  <a:srgbClr val="FF0000"/>
                </a:solidFill>
                <a:latin typeface="Comic Sans MS" panose="030F0702030302020204" pitchFamily="66" charset="0"/>
              </a:rPr>
              <a:t>I profili </a:t>
            </a:r>
            <a:r>
              <a:rPr lang="it-IT" sz="1600" b="1" dirty="0" err="1" smtClean="0">
                <a:solidFill>
                  <a:srgbClr val="FF0000"/>
                </a:solidFill>
                <a:latin typeface="Comic Sans MS" panose="030F0702030302020204" pitchFamily="66" charset="0"/>
              </a:rPr>
              <a:t>epigenomici</a:t>
            </a:r>
            <a:r>
              <a:rPr lang="it-IT" sz="1600" b="1" dirty="0" smtClean="0">
                <a:solidFill>
                  <a:srgbClr val="FF0000"/>
                </a:solidFill>
                <a:latin typeface="Comic Sans MS" panose="030F0702030302020204" pitchFamily="66" charset="0"/>
              </a:rPr>
              <a:t> sono innanzitutto un riflesso (non la causa) dei profili </a:t>
            </a:r>
          </a:p>
          <a:p>
            <a:r>
              <a:rPr lang="it-IT" sz="1600" b="1" dirty="0" smtClean="0">
                <a:solidFill>
                  <a:srgbClr val="FF0000"/>
                </a:solidFill>
                <a:latin typeface="Comic Sans MS" panose="030F0702030302020204" pitchFamily="66" charset="0"/>
              </a:rPr>
              <a:t>di attività dei geni, determinati dai fattori di trascrizione</a:t>
            </a:r>
          </a:p>
        </p:txBody>
      </p:sp>
      <p:sp>
        <p:nvSpPr>
          <p:cNvPr id="5" name="CasellaDiTesto 4"/>
          <p:cNvSpPr txBox="1"/>
          <p:nvPr/>
        </p:nvSpPr>
        <p:spPr>
          <a:xfrm>
            <a:off x="6876256" y="940631"/>
            <a:ext cx="1980029" cy="230832"/>
          </a:xfrm>
          <a:prstGeom prst="rect">
            <a:avLst/>
          </a:prstGeom>
          <a:noFill/>
        </p:spPr>
        <p:txBody>
          <a:bodyPr wrap="none" rtlCol="0">
            <a:spAutoFit/>
          </a:bodyPr>
          <a:lstStyle/>
          <a:p>
            <a:r>
              <a:rPr lang="it-IT" sz="900" dirty="0" smtClean="0">
                <a:latin typeface="Comic Sans MS" panose="030F0702030302020204" pitchFamily="66" charset="0"/>
              </a:rPr>
              <a:t>da</a:t>
            </a:r>
            <a:r>
              <a:rPr lang="it-IT" sz="900" i="1" dirty="0" smtClean="0">
                <a:latin typeface="Comic Sans MS" panose="030F0702030302020204" pitchFamily="66" charset="0"/>
              </a:rPr>
              <a:t> </a:t>
            </a:r>
            <a:r>
              <a:rPr lang="it-IT" sz="900" dirty="0" err="1" smtClean="0">
                <a:latin typeface="Comic Sans MS" panose="030F0702030302020204" pitchFamily="66" charset="0"/>
              </a:rPr>
              <a:t>Xiao</a:t>
            </a:r>
            <a:r>
              <a:rPr lang="it-IT" sz="900" dirty="0" smtClean="0">
                <a:latin typeface="Comic Sans MS" panose="030F0702030302020204" pitchFamily="66" charset="0"/>
              </a:rPr>
              <a:t> et al (2012)</a:t>
            </a:r>
            <a:r>
              <a:rPr lang="it-IT" sz="900" i="1" dirty="0" smtClean="0">
                <a:latin typeface="Comic Sans MS" panose="030F0702030302020204" pitchFamily="66" charset="0"/>
              </a:rPr>
              <a:t> Cell </a:t>
            </a:r>
            <a:r>
              <a:rPr lang="it-IT" sz="900" dirty="0" smtClean="0">
                <a:latin typeface="Comic Sans MS" panose="030F0702030302020204" pitchFamily="66" charset="0"/>
              </a:rPr>
              <a:t>149:1381</a:t>
            </a:r>
            <a:endParaRPr lang="it-IT" sz="900" dirty="0">
              <a:latin typeface="Comic Sans MS" panose="030F0702030302020204" pitchFamily="66" charset="0"/>
            </a:endParaRPr>
          </a:p>
        </p:txBody>
      </p:sp>
    </p:spTree>
    <p:extLst>
      <p:ext uri="{BB962C8B-B14F-4D97-AF65-F5344CB8AC3E}">
        <p14:creationId xmlns:p14="http://schemas.microsoft.com/office/powerpoint/2010/main" xmlns="" val="2293595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encellonline.com/site/productimages/large/2630-3-l.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1149" b="24405"/>
          <a:stretch/>
        </p:blipFill>
        <p:spPr bwMode="auto">
          <a:xfrm>
            <a:off x="1793116" y="1711925"/>
            <a:ext cx="3019328" cy="1232923"/>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s://c1.staticflickr.com/5/4110/4955224186_31f969e6fd_z.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741"/>
          <a:stretch/>
        </p:blipFill>
        <p:spPr bwMode="auto">
          <a:xfrm>
            <a:off x="1793115" y="4149080"/>
            <a:ext cx="2960585" cy="237490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sellaDiTesto 5"/>
          <p:cNvSpPr txBox="1"/>
          <p:nvPr/>
        </p:nvSpPr>
        <p:spPr>
          <a:xfrm>
            <a:off x="4865548" y="2075984"/>
            <a:ext cx="1233030" cy="338554"/>
          </a:xfrm>
          <a:prstGeom prst="rect">
            <a:avLst/>
          </a:prstGeom>
          <a:noFill/>
        </p:spPr>
        <p:txBody>
          <a:bodyPr wrap="none" rtlCol="0">
            <a:spAutoFit/>
          </a:bodyPr>
          <a:lstStyle/>
          <a:p>
            <a:r>
              <a:rPr lang="it-IT" sz="1600" dirty="0" smtClean="0">
                <a:latin typeface="Comic Sans MS" panose="030F0702030302020204" pitchFamily="66" charset="0"/>
              </a:rPr>
              <a:t>Fibroblasti</a:t>
            </a:r>
          </a:p>
        </p:txBody>
      </p:sp>
      <p:sp>
        <p:nvSpPr>
          <p:cNvPr id="7" name="CasellaDiTesto 6"/>
          <p:cNvSpPr txBox="1"/>
          <p:nvPr/>
        </p:nvSpPr>
        <p:spPr>
          <a:xfrm>
            <a:off x="4865548" y="5229200"/>
            <a:ext cx="2853666" cy="830997"/>
          </a:xfrm>
          <a:prstGeom prst="rect">
            <a:avLst/>
          </a:prstGeom>
          <a:noFill/>
        </p:spPr>
        <p:txBody>
          <a:bodyPr wrap="none" rtlCol="0">
            <a:spAutoFit/>
          </a:bodyPr>
          <a:lstStyle/>
          <a:p>
            <a:r>
              <a:rPr lang="it-IT" sz="1600" dirty="0" smtClean="0">
                <a:latin typeface="Comic Sans MS" panose="030F0702030302020204" pitchFamily="66" charset="0"/>
              </a:rPr>
              <a:t>Cellule pluripotenti indotte</a:t>
            </a:r>
          </a:p>
          <a:p>
            <a:r>
              <a:rPr lang="it-IT" sz="1600" dirty="0" smtClean="0">
                <a:latin typeface="Comic Sans MS" panose="030F0702030302020204" pitchFamily="66" charset="0"/>
              </a:rPr>
              <a:t>(</a:t>
            </a:r>
            <a:r>
              <a:rPr lang="it-IT" sz="1600" dirty="0" err="1" smtClean="0">
                <a:latin typeface="Comic Sans MS" panose="030F0702030302020204" pitchFamily="66" charset="0"/>
              </a:rPr>
              <a:t>iPS</a:t>
            </a:r>
            <a:r>
              <a:rPr lang="it-IT" sz="1600" dirty="0" smtClean="0">
                <a:latin typeface="Comic Sans MS" panose="030F0702030302020204" pitchFamily="66" charset="0"/>
              </a:rPr>
              <a:t>)</a:t>
            </a:r>
          </a:p>
          <a:p>
            <a:r>
              <a:rPr lang="it-IT" sz="1600" i="1" dirty="0" smtClean="0">
                <a:latin typeface="Comic Sans MS" panose="030F0702030302020204" pitchFamily="66" charset="0"/>
              </a:rPr>
              <a:t>[</a:t>
            </a:r>
            <a:r>
              <a:rPr lang="it-IT" sz="1600" i="1" dirty="0" err="1" smtClean="0">
                <a:latin typeface="Comic Sans MS" panose="030F0702030302020204" pitchFamily="66" charset="0"/>
              </a:rPr>
              <a:t>epigenoma</a:t>
            </a:r>
            <a:r>
              <a:rPr lang="it-IT" sz="1600" i="1" dirty="0" smtClean="0">
                <a:latin typeface="Comic Sans MS" panose="030F0702030302020204" pitchFamily="66" charset="0"/>
              </a:rPr>
              <a:t> ‘rivoluzionato’…]</a:t>
            </a:r>
          </a:p>
        </p:txBody>
      </p:sp>
      <p:cxnSp>
        <p:nvCxnSpPr>
          <p:cNvPr id="4" name="Connettore 2 3"/>
          <p:cNvCxnSpPr/>
          <p:nvPr/>
        </p:nvCxnSpPr>
        <p:spPr>
          <a:xfrm>
            <a:off x="3273407" y="3021809"/>
            <a:ext cx="0" cy="105782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8562"/>
          <a:stretch/>
        </p:blipFill>
        <p:spPr bwMode="auto">
          <a:xfrm>
            <a:off x="5436096" y="320854"/>
            <a:ext cx="2811154" cy="408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
          <p:cNvPicPr>
            <a:picLocks noChangeAspect="1" noChangeArrowheads="1"/>
          </p:cNvPicPr>
          <p:nvPr/>
        </p:nvPicPr>
        <p:blipFill>
          <a:blip r:embed="rId5" cstate="print">
            <a:extLst>
              <a:ext uri="{28A0092B-C50C-407E-A947-70E740481C1C}">
                <a14:useLocalDpi xmlns:a14="http://schemas.microsoft.com/office/drawing/2010/main" xmlns="" val="0"/>
              </a:ext>
            </a:extLst>
          </a:blip>
          <a:srcRect l="6639" t="45816" r="10367"/>
          <a:stretch>
            <a:fillRect/>
          </a:stretch>
        </p:blipFill>
        <p:spPr bwMode="auto">
          <a:xfrm>
            <a:off x="18954" y="116632"/>
            <a:ext cx="5622902"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CasellaDiTesto 13"/>
          <p:cNvSpPr txBox="1"/>
          <p:nvPr/>
        </p:nvSpPr>
        <p:spPr>
          <a:xfrm>
            <a:off x="3491880" y="3284984"/>
            <a:ext cx="2983509" cy="584775"/>
          </a:xfrm>
          <a:prstGeom prst="rect">
            <a:avLst/>
          </a:prstGeom>
          <a:noFill/>
        </p:spPr>
        <p:txBody>
          <a:bodyPr wrap="none" rtlCol="0">
            <a:spAutoFit/>
          </a:bodyPr>
          <a:lstStyle/>
          <a:p>
            <a:r>
              <a:rPr lang="it-IT" sz="1600" b="1" dirty="0" smtClean="0">
                <a:solidFill>
                  <a:srgbClr val="FF0000"/>
                </a:solidFill>
                <a:latin typeface="Comic Sans MS" panose="030F0702030302020204" pitchFamily="66" charset="0"/>
              </a:rPr>
              <a:t>Oct3/4, Sox2, c-</a:t>
            </a:r>
            <a:r>
              <a:rPr lang="it-IT" sz="1600" b="1" dirty="0" err="1" smtClean="0">
                <a:solidFill>
                  <a:srgbClr val="FF0000"/>
                </a:solidFill>
                <a:latin typeface="Comic Sans MS" panose="030F0702030302020204" pitchFamily="66" charset="0"/>
              </a:rPr>
              <a:t>Myc</a:t>
            </a:r>
            <a:r>
              <a:rPr lang="it-IT" sz="1600" b="1" dirty="0" smtClean="0">
                <a:solidFill>
                  <a:srgbClr val="FF0000"/>
                </a:solidFill>
                <a:latin typeface="Comic Sans MS" panose="030F0702030302020204" pitchFamily="66" charset="0"/>
              </a:rPr>
              <a:t>, Klf4</a:t>
            </a:r>
          </a:p>
          <a:p>
            <a:r>
              <a:rPr lang="it-IT" sz="1600" dirty="0" smtClean="0">
                <a:solidFill>
                  <a:srgbClr val="FF0000"/>
                </a:solidFill>
                <a:latin typeface="Comic Sans MS" panose="030F0702030302020204" pitchFamily="66" charset="0"/>
              </a:rPr>
              <a:t>(fattori di trascrizione)</a:t>
            </a:r>
          </a:p>
        </p:txBody>
      </p:sp>
    </p:spTree>
    <p:extLst>
      <p:ext uri="{BB962C8B-B14F-4D97-AF65-F5344CB8AC3E}">
        <p14:creationId xmlns:p14="http://schemas.microsoft.com/office/powerpoint/2010/main" xmlns="" val="1592683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1722" y="712943"/>
            <a:ext cx="4889751" cy="23035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309" t="34434" r="56825" b="46782"/>
          <a:stretch/>
        </p:blipFill>
        <p:spPr bwMode="auto">
          <a:xfrm>
            <a:off x="2943023" y="897960"/>
            <a:ext cx="580217" cy="432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309" t="34434" r="56825" b="46782"/>
          <a:stretch/>
        </p:blipFill>
        <p:spPr bwMode="auto">
          <a:xfrm>
            <a:off x="3811393" y="712943"/>
            <a:ext cx="580217" cy="432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309" t="34434" r="56825" b="46782"/>
          <a:stretch/>
        </p:blipFill>
        <p:spPr bwMode="auto">
          <a:xfrm>
            <a:off x="1962828" y="681607"/>
            <a:ext cx="580217" cy="432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309" t="34434" r="56825" b="46782"/>
          <a:stretch/>
        </p:blipFill>
        <p:spPr bwMode="auto">
          <a:xfrm>
            <a:off x="3069227" y="479618"/>
            <a:ext cx="580217" cy="432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Ovale 1"/>
          <p:cNvSpPr/>
          <p:nvPr/>
        </p:nvSpPr>
        <p:spPr>
          <a:xfrm>
            <a:off x="1187624" y="116632"/>
            <a:ext cx="6797947" cy="32797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p:cNvCxnSpPr/>
          <p:nvPr/>
        </p:nvCxnSpPr>
        <p:spPr>
          <a:xfrm>
            <a:off x="4569509" y="3429758"/>
            <a:ext cx="0" cy="7200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4572000" y="4149839"/>
            <a:ext cx="7200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a:off x="5280559" y="4147864"/>
            <a:ext cx="492585" cy="3592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309" t="34434" r="56825" b="46782"/>
          <a:stretch/>
        </p:blipFill>
        <p:spPr bwMode="auto">
          <a:xfrm>
            <a:off x="4135799" y="260648"/>
            <a:ext cx="580217" cy="432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11" name="Connettore 1 10"/>
          <p:cNvCxnSpPr/>
          <p:nvPr/>
        </p:nvCxnSpPr>
        <p:spPr>
          <a:xfrm>
            <a:off x="3910955" y="4149839"/>
            <a:ext cx="6583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3460593" y="4149840"/>
            <a:ext cx="450361" cy="32848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44" name="Gruppo 43"/>
          <p:cNvGrpSpPr/>
          <p:nvPr/>
        </p:nvGrpSpPr>
        <p:grpSpPr>
          <a:xfrm>
            <a:off x="214380" y="4418949"/>
            <a:ext cx="4215304" cy="2033699"/>
            <a:chOff x="107505" y="4478324"/>
            <a:chExt cx="4215304" cy="2033699"/>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9126" y="4837562"/>
              <a:ext cx="3032060" cy="14284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1309" t="34434" r="56825" b="46782"/>
            <a:stretch/>
          </p:blipFill>
          <p:spPr bwMode="auto">
            <a:xfrm>
              <a:off x="1196002" y="4962813"/>
              <a:ext cx="359783" cy="268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1309" t="34434" r="56825" b="46782"/>
            <a:stretch/>
          </p:blipFill>
          <p:spPr bwMode="auto">
            <a:xfrm>
              <a:off x="1855373" y="4837562"/>
              <a:ext cx="359783" cy="268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Ovale 24"/>
            <p:cNvSpPr/>
            <p:nvPr/>
          </p:nvSpPr>
          <p:spPr>
            <a:xfrm>
              <a:off x="107505" y="4478324"/>
              <a:ext cx="4215304" cy="20336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699126" y="5096971"/>
              <a:ext cx="357799" cy="899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1309" t="34434" r="56825" b="46782"/>
            <a:stretch/>
          </p:blipFill>
          <p:spPr bwMode="auto">
            <a:xfrm>
              <a:off x="666068" y="4819052"/>
              <a:ext cx="359783" cy="268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3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309" t="34434" r="56825" b="46782"/>
          <a:stretch/>
        </p:blipFill>
        <p:spPr bwMode="auto">
          <a:xfrm>
            <a:off x="4783871" y="413048"/>
            <a:ext cx="580217" cy="432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7"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19599" y="4786664"/>
            <a:ext cx="3103603" cy="14621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9"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31309" t="34434" r="56825" b="46782"/>
          <a:stretch/>
        </p:blipFill>
        <p:spPr bwMode="auto">
          <a:xfrm>
            <a:off x="6372200" y="4725144"/>
            <a:ext cx="368273" cy="2746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0" name="Ovale 39"/>
          <p:cNvSpPr/>
          <p:nvPr/>
        </p:nvSpPr>
        <p:spPr>
          <a:xfrm>
            <a:off x="4714018" y="4418949"/>
            <a:ext cx="4314766" cy="20816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p:cNvSpPr/>
          <p:nvPr/>
        </p:nvSpPr>
        <p:spPr>
          <a:xfrm>
            <a:off x="5319599" y="5052193"/>
            <a:ext cx="366241" cy="92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2"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31309" t="34434" r="56825" b="46782"/>
          <a:stretch/>
        </p:blipFill>
        <p:spPr bwMode="auto">
          <a:xfrm>
            <a:off x="5285760" y="4767717"/>
            <a:ext cx="368273" cy="2746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2" name="CasellaDiTesto 51"/>
          <p:cNvSpPr txBox="1"/>
          <p:nvPr/>
        </p:nvSpPr>
        <p:spPr>
          <a:xfrm>
            <a:off x="4716016" y="3452750"/>
            <a:ext cx="4176464" cy="646331"/>
          </a:xfrm>
          <a:prstGeom prst="rect">
            <a:avLst/>
          </a:prstGeom>
          <a:noFill/>
        </p:spPr>
        <p:txBody>
          <a:bodyPr wrap="square" rtlCol="0">
            <a:spAutoFit/>
          </a:bodyPr>
          <a:lstStyle/>
          <a:p>
            <a:r>
              <a:rPr lang="it-IT" sz="1200" dirty="0" smtClean="0">
                <a:latin typeface="Comic Sans MS" panose="030F0702030302020204" pitchFamily="66" charset="0"/>
              </a:rPr>
              <a:t>Duplicazione cellulare con </a:t>
            </a:r>
            <a:r>
              <a:rPr lang="it-IT" sz="1200" u="sng" dirty="0" smtClean="0">
                <a:latin typeface="Comic Sans MS" panose="030F0702030302020204" pitchFamily="66" charset="0"/>
              </a:rPr>
              <a:t>trasmissione ‘ereditaria’ </a:t>
            </a:r>
            <a:r>
              <a:rPr lang="it-IT" sz="1200" dirty="0" smtClean="0">
                <a:latin typeface="Comic Sans MS" panose="030F0702030302020204" pitchFamily="66" charset="0"/>
              </a:rPr>
              <a:t>di un fattore di trascrizione coinvolto nel mantenimento dello stato differenziato</a:t>
            </a:r>
          </a:p>
        </p:txBody>
      </p:sp>
      <p:sp>
        <p:nvSpPr>
          <p:cNvPr id="53" name="CasellaDiTesto 52"/>
          <p:cNvSpPr txBox="1"/>
          <p:nvPr/>
        </p:nvSpPr>
        <p:spPr>
          <a:xfrm>
            <a:off x="3995936" y="2996952"/>
            <a:ext cx="1459054" cy="338554"/>
          </a:xfrm>
          <a:prstGeom prst="rect">
            <a:avLst/>
          </a:prstGeom>
          <a:noFill/>
        </p:spPr>
        <p:txBody>
          <a:bodyPr wrap="none" rtlCol="0">
            <a:spAutoFit/>
          </a:bodyPr>
          <a:lstStyle/>
          <a:p>
            <a:r>
              <a:rPr lang="it-IT" sz="1600" dirty="0" smtClean="0">
                <a:latin typeface="Comic Sans MS" panose="030F0702030302020204" pitchFamily="66" charset="0"/>
              </a:rPr>
              <a:t>Cellula madre</a:t>
            </a:r>
          </a:p>
        </p:txBody>
      </p:sp>
      <p:sp>
        <p:nvSpPr>
          <p:cNvPr id="54" name="CasellaDiTesto 53"/>
          <p:cNvSpPr txBox="1"/>
          <p:nvPr/>
        </p:nvSpPr>
        <p:spPr>
          <a:xfrm>
            <a:off x="3851920" y="6258798"/>
            <a:ext cx="1366080" cy="338554"/>
          </a:xfrm>
          <a:prstGeom prst="rect">
            <a:avLst/>
          </a:prstGeom>
          <a:noFill/>
        </p:spPr>
        <p:txBody>
          <a:bodyPr wrap="none" rtlCol="0">
            <a:spAutoFit/>
          </a:bodyPr>
          <a:lstStyle/>
          <a:p>
            <a:r>
              <a:rPr lang="it-IT" sz="1600" dirty="0" smtClean="0">
                <a:latin typeface="Comic Sans MS" panose="030F0702030302020204" pitchFamily="66" charset="0"/>
              </a:rPr>
              <a:t>Cellule figlie</a:t>
            </a:r>
          </a:p>
        </p:txBody>
      </p:sp>
      <p:sp>
        <p:nvSpPr>
          <p:cNvPr id="55" name="CasellaDiTesto 54"/>
          <p:cNvSpPr txBox="1"/>
          <p:nvPr/>
        </p:nvSpPr>
        <p:spPr>
          <a:xfrm>
            <a:off x="6516216" y="6581283"/>
            <a:ext cx="2481770" cy="230832"/>
          </a:xfrm>
          <a:prstGeom prst="rect">
            <a:avLst/>
          </a:prstGeom>
          <a:noFill/>
        </p:spPr>
        <p:txBody>
          <a:bodyPr wrap="none" rtlCol="0">
            <a:spAutoFit/>
          </a:bodyPr>
          <a:lstStyle/>
          <a:p>
            <a:r>
              <a:rPr lang="it-IT" sz="900" dirty="0" smtClean="0">
                <a:latin typeface="Comic Sans MS" panose="030F0702030302020204" pitchFamily="66" charset="0"/>
              </a:rPr>
              <a:t>Adattato da </a:t>
            </a:r>
            <a:r>
              <a:rPr lang="it-IT" sz="900" dirty="0" err="1" smtClean="0">
                <a:latin typeface="Comic Sans MS" panose="030F0702030302020204" pitchFamily="66" charset="0"/>
              </a:rPr>
              <a:t>Ptashne</a:t>
            </a:r>
            <a:r>
              <a:rPr lang="it-IT" sz="900" dirty="0" smtClean="0">
                <a:latin typeface="Comic Sans MS" panose="030F0702030302020204" pitchFamily="66" charset="0"/>
              </a:rPr>
              <a:t>(2013)</a:t>
            </a:r>
            <a:r>
              <a:rPr lang="it-IT" sz="900" i="1" dirty="0" smtClean="0">
                <a:latin typeface="Comic Sans MS" panose="030F0702030302020204" pitchFamily="66" charset="0"/>
              </a:rPr>
              <a:t> PNAS </a:t>
            </a:r>
            <a:r>
              <a:rPr lang="it-IT" sz="900" dirty="0" smtClean="0">
                <a:latin typeface="Comic Sans MS" panose="030F0702030302020204" pitchFamily="66" charset="0"/>
              </a:rPr>
              <a:t>110:7101</a:t>
            </a:r>
            <a:endParaRPr lang="it-IT" sz="900" dirty="0">
              <a:latin typeface="Comic Sans MS" panose="030F0702030302020204" pitchFamily="66" charset="0"/>
            </a:endParaRPr>
          </a:p>
        </p:txBody>
      </p:sp>
    </p:spTree>
    <p:extLst>
      <p:ext uri="{BB962C8B-B14F-4D97-AF65-F5344CB8AC3E}">
        <p14:creationId xmlns:p14="http://schemas.microsoft.com/office/powerpoint/2010/main" xmlns="" val="3259298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mbryology.med.unsw.edu.au/embryology/images/c/c9/Hartsoeker_1740_sperm_woodcu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836712"/>
            <a:ext cx="2278734" cy="57606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107504" y="3717032"/>
            <a:ext cx="2592288" cy="1477328"/>
          </a:xfrm>
          <a:prstGeom prst="rect">
            <a:avLst/>
          </a:prstGeom>
          <a:noFill/>
        </p:spPr>
        <p:txBody>
          <a:bodyPr wrap="square" rtlCol="0">
            <a:spAutoFit/>
          </a:bodyPr>
          <a:lstStyle/>
          <a:p>
            <a:r>
              <a:rPr lang="it-IT" sz="1500" i="1" dirty="0" err="1" smtClean="0">
                <a:latin typeface="Comic Sans MS" panose="030F0702030302020204" pitchFamily="66" charset="0"/>
              </a:rPr>
              <a:t>Hartsoeker</a:t>
            </a:r>
            <a:r>
              <a:rPr lang="it-IT" sz="1500" dirty="0" smtClean="0">
                <a:latin typeface="Comic Sans MS" panose="030F0702030302020204" pitchFamily="66" charset="0"/>
              </a:rPr>
              <a:t> (1694) Illustrazione di una presunta persona in miniatura (</a:t>
            </a:r>
            <a:r>
              <a:rPr lang="it-IT" sz="1500" i="1" dirty="0" smtClean="0">
                <a:latin typeface="Comic Sans MS" panose="030F0702030302020204" pitchFamily="66" charset="0"/>
              </a:rPr>
              <a:t>homunculus</a:t>
            </a:r>
            <a:r>
              <a:rPr lang="it-IT" sz="1500" dirty="0" smtClean="0">
                <a:latin typeface="Comic Sans MS" panose="030F0702030302020204" pitchFamily="66" charset="0"/>
              </a:rPr>
              <a:t>) raggomitolata nella testa di uno spermatozoo</a:t>
            </a:r>
            <a:endParaRPr lang="it-IT" sz="1500" dirty="0">
              <a:latin typeface="Comic Sans MS" panose="030F0702030302020204" pitchFamily="66" charset="0"/>
            </a:endParaRPr>
          </a:p>
        </p:txBody>
      </p:sp>
      <p:grpSp>
        <p:nvGrpSpPr>
          <p:cNvPr id="7" name="Gruppo 6"/>
          <p:cNvGrpSpPr/>
          <p:nvPr/>
        </p:nvGrpSpPr>
        <p:grpSpPr>
          <a:xfrm>
            <a:off x="4067944" y="533401"/>
            <a:ext cx="4795101" cy="1671463"/>
            <a:chOff x="3635895" y="2747820"/>
            <a:chExt cx="6635815" cy="2217812"/>
          </a:xfrm>
        </p:grpSpPr>
        <p:pic>
          <p:nvPicPr>
            <p:cNvPr id="1028" name="Picture 4" descr="http://www.2tostartafamily.co.za/wp-content/uploads/2013/09/DNA-Damage.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683" b="34225"/>
            <a:stretch/>
          </p:blipFill>
          <p:spPr bwMode="auto">
            <a:xfrm>
              <a:off x="3635895" y="2747820"/>
              <a:ext cx="6635815" cy="22178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tangolo 4"/>
            <p:cNvSpPr/>
            <p:nvPr/>
          </p:nvSpPr>
          <p:spPr>
            <a:xfrm>
              <a:off x="3635896" y="4509120"/>
              <a:ext cx="4295096" cy="36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030" name="Picture 6" descr="http://www.genomicseducation.ca/prenatal_case/images/chromosomes-4.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74965" y="2181005"/>
            <a:ext cx="4355099" cy="310568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asellaDiTesto 10"/>
          <p:cNvSpPr txBox="1"/>
          <p:nvPr/>
        </p:nvSpPr>
        <p:spPr>
          <a:xfrm>
            <a:off x="1691680" y="188640"/>
            <a:ext cx="5814150" cy="369332"/>
          </a:xfrm>
          <a:prstGeom prst="rect">
            <a:avLst/>
          </a:prstGeom>
          <a:noFill/>
        </p:spPr>
        <p:txBody>
          <a:bodyPr wrap="square" rtlCol="0">
            <a:spAutoFit/>
          </a:bodyPr>
          <a:lstStyle/>
          <a:p>
            <a:r>
              <a:rPr lang="en-US" b="1" dirty="0" smtClean="0">
                <a:latin typeface="Comic Sans MS" panose="030F0702030302020204" pitchFamily="66" charset="0"/>
              </a:rPr>
              <a:t>IL MITO DELLA </a:t>
            </a:r>
            <a:r>
              <a:rPr lang="it-IT" b="1" i="1" dirty="0" smtClean="0">
                <a:latin typeface="Comic Sans MS" panose="030F0702030302020204" pitchFamily="66" charset="0"/>
              </a:rPr>
              <a:t>RAPPRESENTAZIONE INTERNA</a:t>
            </a:r>
            <a:endParaRPr lang="it-IT" b="1" i="1" dirty="0">
              <a:latin typeface="Comic Sans MS" panose="030F0702030302020204" pitchFamily="66" charset="0"/>
            </a:endParaRPr>
          </a:p>
        </p:txBody>
      </p:sp>
      <p:sp>
        <p:nvSpPr>
          <p:cNvPr id="13" name="CasellaDiTesto 12"/>
          <p:cNvSpPr txBox="1"/>
          <p:nvPr/>
        </p:nvSpPr>
        <p:spPr>
          <a:xfrm>
            <a:off x="3419872" y="5422865"/>
            <a:ext cx="5688632" cy="1246495"/>
          </a:xfrm>
          <a:prstGeom prst="rect">
            <a:avLst/>
          </a:prstGeom>
          <a:noFill/>
        </p:spPr>
        <p:txBody>
          <a:bodyPr wrap="square" rtlCol="0">
            <a:spAutoFit/>
          </a:bodyPr>
          <a:lstStyle/>
          <a:p>
            <a:r>
              <a:rPr lang="it-IT" sz="1500" dirty="0" smtClean="0">
                <a:latin typeface="Comic Sans MS" panose="030F0702030302020204" pitchFamily="66" charset="0"/>
              </a:rPr>
              <a:t>«…ciò che è passato da un organismo alla sua progenie non è l’organismo stesso, ma una descrizione di esso scritta nel linguaggio molecolare del DNA e dei suoi geni. Tutte le proprietà dell’organismo sono ‘ridotte’ a questa descrizione molecolare.» </a:t>
            </a:r>
            <a:r>
              <a:rPr lang="it-IT" sz="1500" i="1" dirty="0" smtClean="0">
                <a:latin typeface="Comic Sans MS" panose="030F0702030302020204" pitchFamily="66" charset="0"/>
              </a:rPr>
              <a:t>S. Brenner (2010) Phil. Trans. R. </a:t>
            </a:r>
            <a:r>
              <a:rPr lang="it-IT" sz="1500" i="1" dirty="0" err="1" smtClean="0">
                <a:latin typeface="Comic Sans MS" panose="030F0702030302020204" pitchFamily="66" charset="0"/>
              </a:rPr>
              <a:t>Soc</a:t>
            </a:r>
            <a:r>
              <a:rPr lang="it-IT" sz="1500" i="1" dirty="0" smtClean="0">
                <a:latin typeface="Comic Sans MS" panose="030F0702030302020204" pitchFamily="66" charset="0"/>
              </a:rPr>
              <a:t>. B </a:t>
            </a:r>
            <a:r>
              <a:rPr lang="it-IT" sz="1500" b="1" i="1" dirty="0" smtClean="0">
                <a:latin typeface="Comic Sans MS" panose="030F0702030302020204" pitchFamily="66" charset="0"/>
              </a:rPr>
              <a:t>365</a:t>
            </a:r>
            <a:r>
              <a:rPr lang="it-IT" sz="1500" i="1" dirty="0" smtClean="0">
                <a:latin typeface="Comic Sans MS" panose="030F0702030302020204" pitchFamily="66" charset="0"/>
              </a:rPr>
              <a:t>:207</a:t>
            </a:r>
            <a:endParaRPr lang="it-IT" sz="1500" i="1" dirty="0">
              <a:latin typeface="Comic Sans MS" panose="030F0702030302020204" pitchFamily="66" charset="0"/>
            </a:endParaRPr>
          </a:p>
        </p:txBody>
      </p:sp>
    </p:spTree>
    <p:extLst>
      <p:ext uri="{BB962C8B-B14F-4D97-AF65-F5344CB8AC3E}">
        <p14:creationId xmlns:p14="http://schemas.microsoft.com/office/powerpoint/2010/main" xmlns="" val="2047044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
          <p:cNvSpPr txBox="1">
            <a:spLocks noChangeArrowheads="1"/>
          </p:cNvSpPr>
          <p:nvPr/>
        </p:nvSpPr>
        <p:spPr bwMode="auto">
          <a:xfrm>
            <a:off x="611560" y="908720"/>
            <a:ext cx="782974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000" b="1" dirty="0" smtClean="0">
                <a:latin typeface="Comic Sans MS" pitchFamily="66" charset="0"/>
              </a:rPr>
              <a:t>Lo stato di una cellula non è determinato dal suo genoma</a:t>
            </a:r>
          </a:p>
          <a:p>
            <a:pPr eaLnBrk="1" hangingPunct="1"/>
            <a:endParaRPr lang="it-IT" altLang="it-IT" sz="2000" b="1" dirty="0">
              <a:latin typeface="Comic Sans MS" pitchFamily="66" charset="0"/>
            </a:endParaRPr>
          </a:p>
          <a:p>
            <a:pPr eaLnBrk="1" hangingPunct="1"/>
            <a:r>
              <a:rPr lang="it-IT" altLang="it-IT" sz="2000" b="1" dirty="0" smtClean="0">
                <a:latin typeface="Comic Sans MS" pitchFamily="66" charset="0"/>
              </a:rPr>
              <a:t>			       …nemmeno dal suo </a:t>
            </a:r>
            <a:r>
              <a:rPr lang="it-IT" altLang="it-IT" sz="2000" b="1" dirty="0" err="1" smtClean="0">
                <a:latin typeface="Comic Sans MS" pitchFamily="66" charset="0"/>
              </a:rPr>
              <a:t>epigenoma</a:t>
            </a:r>
            <a:endParaRPr lang="it-IT" altLang="it-IT" sz="2000" b="1" dirty="0" smtClean="0">
              <a:latin typeface="Comic Sans MS" pitchFamily="66" charset="0"/>
            </a:endParaRPr>
          </a:p>
        </p:txBody>
      </p:sp>
      <p:sp>
        <p:nvSpPr>
          <p:cNvPr id="3" name="CasellaDiTesto 2"/>
          <p:cNvSpPr txBox="1">
            <a:spLocks noChangeArrowheads="1"/>
          </p:cNvSpPr>
          <p:nvPr/>
        </p:nvSpPr>
        <p:spPr bwMode="auto">
          <a:xfrm>
            <a:off x="1187624" y="3349009"/>
            <a:ext cx="782974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it-IT" altLang="it-IT" sz="2000" b="1" dirty="0">
              <a:latin typeface="Comic Sans MS" pitchFamily="66" charset="0"/>
            </a:endParaRPr>
          </a:p>
          <a:p>
            <a:pPr eaLnBrk="1" hangingPunct="1"/>
            <a:r>
              <a:rPr lang="it-IT" altLang="it-IT" sz="2000" b="1" dirty="0" smtClean="0">
                <a:latin typeface="Comic Sans MS" pitchFamily="66" charset="0"/>
              </a:rPr>
              <a:t>…dal suo corredo di fattori di trascrizione…?</a:t>
            </a:r>
          </a:p>
        </p:txBody>
      </p:sp>
    </p:spTree>
    <p:extLst>
      <p:ext uri="{BB962C8B-B14F-4D97-AF65-F5344CB8AC3E}">
        <p14:creationId xmlns:p14="http://schemas.microsoft.com/office/powerpoint/2010/main" xmlns="" val="1127548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cstate="print">
            <a:lum bright="-8000" contrast="14000"/>
            <a:extLst>
              <a:ext uri="{28A0092B-C50C-407E-A947-70E740481C1C}">
                <a14:useLocalDpi xmlns:a14="http://schemas.microsoft.com/office/drawing/2010/main" xmlns="" val="0"/>
              </a:ext>
            </a:extLst>
          </a:blip>
          <a:srcRect r="2327"/>
          <a:stretch>
            <a:fillRect/>
          </a:stretch>
        </p:blipFill>
        <p:spPr bwMode="auto">
          <a:xfrm>
            <a:off x="33338" y="568325"/>
            <a:ext cx="8931275"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Text Box 6"/>
          <p:cNvSpPr txBox="1">
            <a:spLocks noChangeArrowheads="1"/>
          </p:cNvSpPr>
          <p:nvPr/>
        </p:nvSpPr>
        <p:spPr bwMode="auto">
          <a:xfrm>
            <a:off x="107504" y="71438"/>
            <a:ext cx="9092554"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it-IT" sz="1700" b="1" dirty="0" err="1">
                <a:latin typeface="Comic Sans MS" pitchFamily="66" charset="0"/>
              </a:rPr>
              <a:t>Espressione</a:t>
            </a:r>
            <a:r>
              <a:rPr lang="en-US" altLang="it-IT" sz="1700" b="1" dirty="0">
                <a:latin typeface="Comic Sans MS" pitchFamily="66" charset="0"/>
              </a:rPr>
              <a:t> </a:t>
            </a:r>
            <a:r>
              <a:rPr lang="en-US" altLang="it-IT" sz="1700" b="1" dirty="0" err="1">
                <a:latin typeface="Comic Sans MS" pitchFamily="66" charset="0"/>
              </a:rPr>
              <a:t>tessuto-specifica</a:t>
            </a:r>
            <a:r>
              <a:rPr lang="en-US" altLang="it-IT" sz="1700" b="1" dirty="0">
                <a:latin typeface="Comic Sans MS" pitchFamily="66" charset="0"/>
              </a:rPr>
              <a:t> </a:t>
            </a:r>
            <a:r>
              <a:rPr lang="en-US" altLang="it-IT" sz="1700" b="1" dirty="0" err="1">
                <a:latin typeface="Comic Sans MS" pitchFamily="66" charset="0"/>
              </a:rPr>
              <a:t>dei</a:t>
            </a:r>
            <a:r>
              <a:rPr lang="en-US" altLang="it-IT" sz="1700" b="1" dirty="0">
                <a:latin typeface="Comic Sans MS" pitchFamily="66" charset="0"/>
              </a:rPr>
              <a:t> </a:t>
            </a:r>
            <a:r>
              <a:rPr lang="en-US" altLang="it-IT" sz="1700" b="1" dirty="0" err="1">
                <a:latin typeface="Comic Sans MS" pitchFamily="66" charset="0"/>
              </a:rPr>
              <a:t>fattori</a:t>
            </a:r>
            <a:r>
              <a:rPr lang="en-US" altLang="it-IT" sz="1700" b="1" dirty="0">
                <a:latin typeface="Comic Sans MS" pitchFamily="66" charset="0"/>
              </a:rPr>
              <a:t> di </a:t>
            </a:r>
            <a:r>
              <a:rPr lang="en-US" altLang="it-IT" sz="1700" b="1" dirty="0" err="1" smtClean="0">
                <a:latin typeface="Comic Sans MS" pitchFamily="66" charset="0"/>
              </a:rPr>
              <a:t>trascrizione</a:t>
            </a:r>
            <a:r>
              <a:rPr lang="en-US" altLang="it-IT" sz="1700" b="1" dirty="0" smtClean="0">
                <a:latin typeface="Comic Sans MS" pitchFamily="66" charset="0"/>
              </a:rPr>
              <a:t> (</a:t>
            </a:r>
            <a:r>
              <a:rPr lang="en-US" altLang="it-IT" sz="1700" b="1" dirty="0" err="1" smtClean="0">
                <a:latin typeface="Comic Sans MS" pitchFamily="66" charset="0"/>
              </a:rPr>
              <a:t>regolazione</a:t>
            </a:r>
            <a:r>
              <a:rPr lang="en-US" altLang="it-IT" sz="1700" b="1" dirty="0" smtClean="0">
                <a:latin typeface="Comic Sans MS" pitchFamily="66" charset="0"/>
              </a:rPr>
              <a:t> </a:t>
            </a:r>
            <a:r>
              <a:rPr lang="en-US" altLang="it-IT" sz="1700" b="1" dirty="0" err="1" smtClean="0">
                <a:latin typeface="Comic Sans MS" pitchFamily="66" charset="0"/>
              </a:rPr>
              <a:t>dei</a:t>
            </a:r>
            <a:r>
              <a:rPr lang="en-US" altLang="it-IT" sz="1700" b="1" dirty="0" smtClean="0">
                <a:latin typeface="Comic Sans MS" pitchFamily="66" charset="0"/>
              </a:rPr>
              <a:t> </a:t>
            </a:r>
            <a:r>
              <a:rPr lang="en-US" altLang="it-IT" sz="1700" b="1" dirty="0" err="1" smtClean="0">
                <a:latin typeface="Comic Sans MS" pitchFamily="66" charset="0"/>
              </a:rPr>
              <a:t>regolatori</a:t>
            </a:r>
            <a:r>
              <a:rPr lang="en-US" altLang="it-IT" sz="1700" b="1" dirty="0" smtClean="0">
                <a:latin typeface="Comic Sans MS" pitchFamily="66" charset="0"/>
              </a:rPr>
              <a:t>)</a:t>
            </a:r>
            <a:endParaRPr lang="it-IT" altLang="it-IT" sz="1700" b="1" dirty="0">
              <a:latin typeface="Comic Sans MS" pitchFamily="66" charset="0"/>
            </a:endParaRPr>
          </a:p>
        </p:txBody>
      </p:sp>
      <p:sp>
        <p:nvSpPr>
          <p:cNvPr id="26628" name="CasellaDiTesto 3"/>
          <p:cNvSpPr txBox="1">
            <a:spLocks noChangeArrowheads="1"/>
          </p:cNvSpPr>
          <p:nvPr/>
        </p:nvSpPr>
        <p:spPr bwMode="auto">
          <a:xfrm>
            <a:off x="179388" y="6448425"/>
            <a:ext cx="403225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100">
                <a:latin typeface="Comic Sans MS" pitchFamily="66" charset="0"/>
              </a:rPr>
              <a:t>da Vaquerizas et al (2009) </a:t>
            </a:r>
            <a:r>
              <a:rPr lang="it-IT" altLang="it-IT" sz="1100" i="1">
                <a:latin typeface="Comic Sans MS" pitchFamily="66" charset="0"/>
              </a:rPr>
              <a:t>Nat Rev Genet</a:t>
            </a:r>
            <a:r>
              <a:rPr lang="it-IT" altLang="it-IT" sz="1100">
                <a:latin typeface="Comic Sans MS" pitchFamily="66" charset="0"/>
              </a:rPr>
              <a:t> 298:799</a:t>
            </a:r>
          </a:p>
        </p:txBody>
      </p:sp>
    </p:spTree>
    <p:extLst>
      <p:ext uri="{BB962C8B-B14F-4D97-AF65-F5344CB8AC3E}">
        <p14:creationId xmlns:p14="http://schemas.microsoft.com/office/powerpoint/2010/main" xmlns="" val="2246516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2134953" y="893606"/>
            <a:ext cx="5212658" cy="5775754"/>
            <a:chOff x="3059832" y="188640"/>
            <a:chExt cx="5805955" cy="6433142"/>
          </a:xfrm>
        </p:grpSpPr>
        <p:pic>
          <p:nvPicPr>
            <p:cNvPr id="2" name="Picture 4" descr="figure 4-01"/>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5403" t="22078" r="19497" b="8384"/>
            <a:stretch/>
          </p:blipFill>
          <p:spPr bwMode="auto">
            <a:xfrm>
              <a:off x="3059832" y="188640"/>
              <a:ext cx="5805955" cy="6433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ttangolo 2"/>
            <p:cNvSpPr/>
            <p:nvPr/>
          </p:nvSpPr>
          <p:spPr>
            <a:xfrm>
              <a:off x="3059832" y="4581128"/>
              <a:ext cx="720080" cy="151216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6" name="Connettore 2 5"/>
          <p:cNvCxnSpPr/>
          <p:nvPr/>
        </p:nvCxnSpPr>
        <p:spPr>
          <a:xfrm>
            <a:off x="1763688" y="1484784"/>
            <a:ext cx="864096" cy="0"/>
          </a:xfrm>
          <a:prstGeom prst="straightConnector1">
            <a:avLst/>
          </a:prstGeom>
          <a:ln w="57150">
            <a:solidFill>
              <a:srgbClr val="292929"/>
            </a:solidFill>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a:spLocks noChangeArrowheads="1"/>
          </p:cNvSpPr>
          <p:nvPr/>
        </p:nvSpPr>
        <p:spPr bwMode="auto">
          <a:xfrm>
            <a:off x="107504" y="1124744"/>
            <a:ext cx="1835695"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b="1" dirty="0" smtClean="0">
                <a:solidFill>
                  <a:srgbClr val="FF0000"/>
                </a:solidFill>
                <a:latin typeface="Comic Sans MS" pitchFamily="66" charset="0"/>
              </a:rPr>
              <a:t>•</a:t>
            </a:r>
            <a:r>
              <a:rPr lang="it-IT" altLang="it-IT" sz="1200" dirty="0" smtClean="0">
                <a:latin typeface="Comic Sans MS" pitchFamily="66" charset="0"/>
              </a:rPr>
              <a:t> </a:t>
            </a:r>
            <a:r>
              <a:rPr lang="it-IT" altLang="it-IT" sz="1300" dirty="0" smtClean="0">
                <a:latin typeface="Comic Sans MS" pitchFamily="66" charset="0"/>
              </a:rPr>
              <a:t>fattori di trascrizione (~1000)</a:t>
            </a:r>
          </a:p>
          <a:p>
            <a:pPr eaLnBrk="1" hangingPunct="1"/>
            <a:r>
              <a:rPr lang="it-IT" altLang="it-IT" sz="1600" b="1" dirty="0">
                <a:solidFill>
                  <a:srgbClr val="FF0000"/>
                </a:solidFill>
                <a:latin typeface="Comic Sans MS" pitchFamily="66" charset="0"/>
              </a:rPr>
              <a:t>•</a:t>
            </a:r>
            <a:r>
              <a:rPr lang="it-IT" altLang="it-IT" sz="1200" b="1" dirty="0">
                <a:solidFill>
                  <a:srgbClr val="FF0000"/>
                </a:solidFill>
                <a:latin typeface="Comic Sans MS" pitchFamily="66" charset="0"/>
              </a:rPr>
              <a:t> </a:t>
            </a:r>
            <a:r>
              <a:rPr lang="it-IT" altLang="it-IT" sz="1300" dirty="0" err="1" smtClean="0">
                <a:latin typeface="Comic Sans MS" pitchFamily="66" charset="0"/>
              </a:rPr>
              <a:t>ncRNA</a:t>
            </a:r>
            <a:r>
              <a:rPr lang="it-IT" altLang="it-IT" sz="1300" dirty="0" smtClean="0">
                <a:latin typeface="Comic Sans MS" pitchFamily="66" charset="0"/>
              </a:rPr>
              <a:t> (migliaia?)</a:t>
            </a:r>
          </a:p>
        </p:txBody>
      </p:sp>
      <p:sp>
        <p:nvSpPr>
          <p:cNvPr id="8" name="CasellaDiTesto 7"/>
          <p:cNvSpPr txBox="1">
            <a:spLocks noChangeArrowheads="1"/>
          </p:cNvSpPr>
          <p:nvPr/>
        </p:nvSpPr>
        <p:spPr bwMode="auto">
          <a:xfrm>
            <a:off x="107504" y="3271611"/>
            <a:ext cx="1835695"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b="1" dirty="0">
                <a:solidFill>
                  <a:srgbClr val="FF0000"/>
                </a:solidFill>
                <a:latin typeface="Comic Sans MS" pitchFamily="66" charset="0"/>
              </a:rPr>
              <a:t>•</a:t>
            </a:r>
            <a:r>
              <a:rPr lang="it-IT" altLang="it-IT" sz="1200" dirty="0" smtClean="0">
                <a:latin typeface="Comic Sans MS" pitchFamily="66" charset="0"/>
              </a:rPr>
              <a:t> </a:t>
            </a:r>
            <a:r>
              <a:rPr lang="it-IT" altLang="it-IT" sz="1300" dirty="0" smtClean="0">
                <a:latin typeface="Comic Sans MS" pitchFamily="66" charset="0"/>
              </a:rPr>
              <a:t>fattori di </a:t>
            </a:r>
            <a:r>
              <a:rPr lang="it-IT" altLang="it-IT" sz="1300" dirty="0" err="1" smtClean="0">
                <a:latin typeface="Comic Sans MS" pitchFamily="66" charset="0"/>
              </a:rPr>
              <a:t>splicing</a:t>
            </a:r>
            <a:r>
              <a:rPr lang="it-IT" altLang="it-IT" sz="1300" dirty="0" smtClean="0">
                <a:latin typeface="Comic Sans MS" pitchFamily="66" charset="0"/>
              </a:rPr>
              <a:t> (centinaia)</a:t>
            </a:r>
          </a:p>
          <a:p>
            <a:pPr eaLnBrk="1" hangingPunct="1"/>
            <a:r>
              <a:rPr lang="it-IT" altLang="it-IT" sz="1600" b="1" dirty="0">
                <a:solidFill>
                  <a:srgbClr val="FF0000"/>
                </a:solidFill>
                <a:latin typeface="Comic Sans MS" pitchFamily="66" charset="0"/>
              </a:rPr>
              <a:t>•</a:t>
            </a:r>
            <a:r>
              <a:rPr lang="it-IT" altLang="it-IT" sz="1200" dirty="0" smtClean="0">
                <a:latin typeface="Comic Sans MS" pitchFamily="66" charset="0"/>
              </a:rPr>
              <a:t> </a:t>
            </a:r>
            <a:r>
              <a:rPr lang="it-IT" altLang="it-IT" sz="1300" dirty="0" err="1" smtClean="0">
                <a:latin typeface="Comic Sans MS" pitchFamily="66" charset="0"/>
              </a:rPr>
              <a:t>ncRNAs</a:t>
            </a:r>
            <a:r>
              <a:rPr lang="it-IT" altLang="it-IT" sz="1300" dirty="0" smtClean="0">
                <a:latin typeface="Comic Sans MS" pitchFamily="66" charset="0"/>
              </a:rPr>
              <a:t>?</a:t>
            </a:r>
            <a:endParaRPr lang="it-IT" altLang="it-IT" sz="1200" dirty="0" smtClean="0">
              <a:latin typeface="Comic Sans MS" pitchFamily="66" charset="0"/>
            </a:endParaRPr>
          </a:p>
        </p:txBody>
      </p:sp>
      <p:cxnSp>
        <p:nvCxnSpPr>
          <p:cNvPr id="9" name="Connettore 2 8"/>
          <p:cNvCxnSpPr/>
          <p:nvPr/>
        </p:nvCxnSpPr>
        <p:spPr>
          <a:xfrm>
            <a:off x="1763688" y="3717032"/>
            <a:ext cx="864096" cy="0"/>
          </a:xfrm>
          <a:prstGeom prst="straightConnector1">
            <a:avLst/>
          </a:prstGeom>
          <a:ln w="57150">
            <a:solidFill>
              <a:srgbClr val="292929"/>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a:spLocks noChangeArrowheads="1"/>
          </p:cNvSpPr>
          <p:nvPr/>
        </p:nvSpPr>
        <p:spPr bwMode="auto">
          <a:xfrm>
            <a:off x="107504" y="5071811"/>
            <a:ext cx="1835695" cy="1184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b="1" dirty="0">
                <a:solidFill>
                  <a:srgbClr val="FF0000"/>
                </a:solidFill>
                <a:latin typeface="Comic Sans MS" pitchFamily="66" charset="0"/>
              </a:rPr>
              <a:t>•</a:t>
            </a:r>
            <a:r>
              <a:rPr lang="it-IT" altLang="it-IT" sz="1200" dirty="0" smtClean="0">
                <a:latin typeface="Comic Sans MS" pitchFamily="66" charset="0"/>
              </a:rPr>
              <a:t> </a:t>
            </a:r>
            <a:r>
              <a:rPr lang="it-IT" altLang="it-IT" sz="1300" dirty="0" smtClean="0">
                <a:latin typeface="Comic Sans MS" pitchFamily="66" charset="0"/>
              </a:rPr>
              <a:t>Proteine che regolano stabilità e traduzione di </a:t>
            </a:r>
            <a:r>
              <a:rPr lang="it-IT" altLang="it-IT" sz="1300" dirty="0" err="1" smtClean="0">
                <a:latin typeface="Comic Sans MS" pitchFamily="66" charset="0"/>
              </a:rPr>
              <a:t>mRNA</a:t>
            </a:r>
            <a:r>
              <a:rPr lang="it-IT" altLang="it-IT" sz="1300" dirty="0" smtClean="0">
                <a:latin typeface="Comic Sans MS" pitchFamily="66" charset="0"/>
              </a:rPr>
              <a:t> (centinaia)</a:t>
            </a:r>
          </a:p>
          <a:p>
            <a:pPr eaLnBrk="1" hangingPunct="1"/>
            <a:r>
              <a:rPr lang="it-IT" altLang="it-IT" sz="1600" b="1" dirty="0">
                <a:solidFill>
                  <a:srgbClr val="FF0000"/>
                </a:solidFill>
                <a:latin typeface="Comic Sans MS" pitchFamily="66" charset="0"/>
              </a:rPr>
              <a:t>•</a:t>
            </a:r>
            <a:r>
              <a:rPr lang="it-IT" altLang="it-IT" sz="1200" dirty="0" smtClean="0">
                <a:latin typeface="Comic Sans MS" pitchFamily="66" charset="0"/>
              </a:rPr>
              <a:t> </a:t>
            </a:r>
            <a:r>
              <a:rPr lang="it-IT" altLang="it-IT" sz="1300" dirty="0" err="1" smtClean="0">
                <a:latin typeface="Comic Sans MS" pitchFamily="66" charset="0"/>
              </a:rPr>
              <a:t>microRNA</a:t>
            </a:r>
            <a:r>
              <a:rPr lang="it-IT" altLang="it-IT" sz="1300" dirty="0" smtClean="0">
                <a:latin typeface="Comic Sans MS" pitchFamily="66" charset="0"/>
              </a:rPr>
              <a:t>(</a:t>
            </a:r>
            <a:r>
              <a:rPr lang="it-IT" altLang="it-IT" sz="1300" dirty="0">
                <a:latin typeface="Comic Sans MS" pitchFamily="66" charset="0"/>
              </a:rPr>
              <a:t>~1000</a:t>
            </a:r>
            <a:r>
              <a:rPr lang="it-IT" altLang="it-IT" sz="1300" dirty="0" smtClean="0">
                <a:latin typeface="Comic Sans MS" pitchFamily="66" charset="0"/>
              </a:rPr>
              <a:t>)</a:t>
            </a:r>
          </a:p>
        </p:txBody>
      </p:sp>
      <p:cxnSp>
        <p:nvCxnSpPr>
          <p:cNvPr id="12" name="Connettore 2 11"/>
          <p:cNvCxnSpPr/>
          <p:nvPr/>
        </p:nvCxnSpPr>
        <p:spPr>
          <a:xfrm>
            <a:off x="1763688" y="5646134"/>
            <a:ext cx="864096" cy="0"/>
          </a:xfrm>
          <a:prstGeom prst="straightConnector1">
            <a:avLst/>
          </a:prstGeom>
          <a:ln w="57150">
            <a:solidFill>
              <a:srgbClr val="292929"/>
            </a:solidFill>
            <a:tailEnd type="arrow"/>
          </a:ln>
        </p:spPr>
        <p:style>
          <a:lnRef idx="1">
            <a:schemeClr val="accent1"/>
          </a:lnRef>
          <a:fillRef idx="0">
            <a:schemeClr val="accent1"/>
          </a:fillRef>
          <a:effectRef idx="0">
            <a:schemeClr val="accent1"/>
          </a:effectRef>
          <a:fontRef idx="minor">
            <a:schemeClr val="tx1"/>
          </a:fontRef>
        </p:style>
      </p:cxnSp>
      <p:sp>
        <p:nvSpPr>
          <p:cNvPr id="13" name="Ovale 12"/>
          <p:cNvSpPr/>
          <p:nvPr/>
        </p:nvSpPr>
        <p:spPr>
          <a:xfrm>
            <a:off x="6311416" y="4158188"/>
            <a:ext cx="1224136" cy="648072"/>
          </a:xfrm>
          <a:prstGeom prst="ellipse">
            <a:avLst/>
          </a:prstGeom>
          <a:noFill/>
          <a:ln w="5715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a:spLocks noChangeArrowheads="1"/>
          </p:cNvSpPr>
          <p:nvPr/>
        </p:nvSpPr>
        <p:spPr bwMode="auto">
          <a:xfrm>
            <a:off x="7740352" y="3335207"/>
            <a:ext cx="1835695" cy="93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b="1" dirty="0">
                <a:solidFill>
                  <a:srgbClr val="FF0000"/>
                </a:solidFill>
                <a:latin typeface="Comic Sans MS" pitchFamily="66" charset="0"/>
              </a:rPr>
              <a:t>•</a:t>
            </a:r>
            <a:r>
              <a:rPr lang="it-IT" altLang="it-IT" sz="1200" dirty="0" smtClean="0">
                <a:latin typeface="Comic Sans MS" pitchFamily="66" charset="0"/>
              </a:rPr>
              <a:t> </a:t>
            </a:r>
            <a:r>
              <a:rPr lang="it-IT" altLang="it-IT" sz="1300" dirty="0" smtClean="0">
                <a:latin typeface="Comic Sans MS" pitchFamily="66" charset="0"/>
              </a:rPr>
              <a:t>Proteine che regolano la </a:t>
            </a:r>
          </a:p>
          <a:p>
            <a:pPr eaLnBrk="1" hangingPunct="1"/>
            <a:r>
              <a:rPr lang="it-IT" altLang="it-IT" sz="1300" dirty="0" smtClean="0">
                <a:latin typeface="Comic Sans MS" pitchFamily="66" charset="0"/>
              </a:rPr>
              <a:t>stabilità di altre proteine</a:t>
            </a:r>
          </a:p>
        </p:txBody>
      </p:sp>
      <p:cxnSp>
        <p:nvCxnSpPr>
          <p:cNvPr id="15" name="Connettore 2 14"/>
          <p:cNvCxnSpPr/>
          <p:nvPr/>
        </p:nvCxnSpPr>
        <p:spPr>
          <a:xfrm flipH="1">
            <a:off x="7308304" y="3933056"/>
            <a:ext cx="432048" cy="225132"/>
          </a:xfrm>
          <a:prstGeom prst="straightConnector1">
            <a:avLst/>
          </a:prstGeom>
          <a:ln w="57150">
            <a:solidFill>
              <a:srgbClr val="292929"/>
            </a:solidFill>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134800" y="128148"/>
            <a:ext cx="9110186" cy="369332"/>
          </a:xfrm>
          <a:prstGeom prst="rect">
            <a:avLst/>
          </a:prstGeom>
          <a:noFill/>
        </p:spPr>
        <p:txBody>
          <a:bodyPr wrap="none" rtlCol="0">
            <a:spAutoFit/>
          </a:bodyPr>
          <a:lstStyle/>
          <a:p>
            <a:r>
              <a:rPr lang="it-IT" dirty="0" smtClean="0">
                <a:solidFill>
                  <a:srgbClr val="C00000"/>
                </a:solidFill>
                <a:latin typeface="Comic Sans MS" panose="030F0702030302020204" pitchFamily="66" charset="0"/>
              </a:rPr>
              <a:t>La concentrazione di ogni proteina non dipende solo dalla trascrizione del suo gene</a:t>
            </a:r>
            <a:endParaRPr lang="it-IT" dirty="0">
              <a:solidFill>
                <a:srgbClr val="C00000"/>
              </a:solidFill>
              <a:latin typeface="Comic Sans MS" panose="030F0702030302020204" pitchFamily="66" charset="0"/>
            </a:endParaRPr>
          </a:p>
        </p:txBody>
      </p:sp>
      <p:sp>
        <p:nvSpPr>
          <p:cNvPr id="18" name="CasellaDiTesto 17"/>
          <p:cNvSpPr txBox="1"/>
          <p:nvPr/>
        </p:nvSpPr>
        <p:spPr>
          <a:xfrm>
            <a:off x="97143" y="692696"/>
            <a:ext cx="1816523" cy="338554"/>
          </a:xfrm>
          <a:prstGeom prst="rect">
            <a:avLst/>
          </a:prstGeom>
          <a:noFill/>
        </p:spPr>
        <p:txBody>
          <a:bodyPr wrap="none" rtlCol="0">
            <a:spAutoFit/>
          </a:bodyPr>
          <a:lstStyle/>
          <a:p>
            <a:r>
              <a:rPr lang="it-IT" sz="1500" i="1" u="sng" dirty="0" smtClean="0">
                <a:latin typeface="Comic Sans MS" panose="030F0702030302020204" pitchFamily="66" charset="0"/>
              </a:rPr>
              <a:t>velocità di sintesi</a:t>
            </a:r>
            <a:r>
              <a:rPr lang="it-IT" sz="1600" i="1" u="sng" dirty="0" smtClean="0">
                <a:latin typeface="Comic Sans MS" panose="030F0702030302020204" pitchFamily="66" charset="0"/>
              </a:rPr>
              <a:t>:</a:t>
            </a:r>
            <a:endParaRPr lang="it-IT" sz="1600" i="1" u="sng" dirty="0">
              <a:latin typeface="Comic Sans MS" panose="030F0702030302020204" pitchFamily="66" charset="0"/>
            </a:endParaRPr>
          </a:p>
        </p:txBody>
      </p:sp>
      <p:sp>
        <p:nvSpPr>
          <p:cNvPr id="19" name="CasellaDiTesto 18"/>
          <p:cNvSpPr txBox="1"/>
          <p:nvPr/>
        </p:nvSpPr>
        <p:spPr>
          <a:xfrm>
            <a:off x="7480627" y="692696"/>
            <a:ext cx="1430200" cy="553998"/>
          </a:xfrm>
          <a:prstGeom prst="rect">
            <a:avLst/>
          </a:prstGeom>
          <a:noFill/>
        </p:spPr>
        <p:txBody>
          <a:bodyPr wrap="none" rtlCol="0">
            <a:spAutoFit/>
          </a:bodyPr>
          <a:lstStyle/>
          <a:p>
            <a:r>
              <a:rPr lang="it-IT" sz="1500" i="1" u="sng" dirty="0" smtClean="0">
                <a:latin typeface="Comic Sans MS" panose="030F0702030302020204" pitchFamily="66" charset="0"/>
              </a:rPr>
              <a:t>velocità di </a:t>
            </a:r>
          </a:p>
          <a:p>
            <a:r>
              <a:rPr lang="it-IT" sz="1500" i="1" u="sng" dirty="0" smtClean="0">
                <a:latin typeface="Comic Sans MS" panose="030F0702030302020204" pitchFamily="66" charset="0"/>
              </a:rPr>
              <a:t>degradazione:</a:t>
            </a:r>
            <a:endParaRPr lang="it-IT" sz="1500" i="1" u="sng" dirty="0">
              <a:latin typeface="Comic Sans MS" panose="030F0702030302020204" pitchFamily="66" charset="0"/>
            </a:endParaRPr>
          </a:p>
        </p:txBody>
      </p:sp>
    </p:spTree>
    <p:extLst>
      <p:ext uri="{BB962C8B-B14F-4D97-AF65-F5344CB8AC3E}">
        <p14:creationId xmlns:p14="http://schemas.microsoft.com/office/powerpoint/2010/main" xmlns="" val="2338641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n external file that holds a picture, illustration, etc.&#10;Object name is gkn463f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07904" y="733640"/>
            <a:ext cx="4824536" cy="5966941"/>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735185"/>
            <a:ext cx="2451091" cy="59515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6"/>
          <p:cNvSpPr txBox="1">
            <a:spLocks noChangeArrowheads="1"/>
          </p:cNvSpPr>
          <p:nvPr/>
        </p:nvSpPr>
        <p:spPr bwMode="auto">
          <a:xfrm>
            <a:off x="1043608" y="71438"/>
            <a:ext cx="726833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it-IT" b="1" dirty="0" err="1">
                <a:latin typeface="Comic Sans MS" pitchFamily="66" charset="0"/>
              </a:rPr>
              <a:t>Espressione</a:t>
            </a:r>
            <a:r>
              <a:rPr lang="en-US" altLang="it-IT" b="1" dirty="0">
                <a:latin typeface="Comic Sans MS" pitchFamily="66" charset="0"/>
              </a:rPr>
              <a:t> </a:t>
            </a:r>
            <a:r>
              <a:rPr lang="en-US" altLang="it-IT" b="1" dirty="0" err="1">
                <a:latin typeface="Comic Sans MS" pitchFamily="66" charset="0"/>
              </a:rPr>
              <a:t>tessuto-specifica</a:t>
            </a:r>
            <a:r>
              <a:rPr lang="en-US" altLang="it-IT" b="1" dirty="0">
                <a:latin typeface="Comic Sans MS" pitchFamily="66" charset="0"/>
              </a:rPr>
              <a:t> </a:t>
            </a:r>
            <a:r>
              <a:rPr lang="en-US" altLang="it-IT" b="1" dirty="0" smtClean="0">
                <a:latin typeface="Comic Sans MS" pitchFamily="66" charset="0"/>
              </a:rPr>
              <a:t>di microRNA e </a:t>
            </a:r>
            <a:r>
              <a:rPr lang="en-US" altLang="it-IT" b="1" dirty="0" err="1" smtClean="0">
                <a:latin typeface="Comic Sans MS" pitchFamily="66" charset="0"/>
              </a:rPr>
              <a:t>fattori</a:t>
            </a:r>
            <a:r>
              <a:rPr lang="en-US" altLang="it-IT" b="1" dirty="0" smtClean="0">
                <a:latin typeface="Comic Sans MS" pitchFamily="66" charset="0"/>
              </a:rPr>
              <a:t> </a:t>
            </a:r>
            <a:r>
              <a:rPr lang="en-US" altLang="it-IT" b="1" dirty="0">
                <a:latin typeface="Comic Sans MS" pitchFamily="66" charset="0"/>
              </a:rPr>
              <a:t>di </a:t>
            </a:r>
            <a:r>
              <a:rPr lang="en-US" altLang="it-IT" b="1" dirty="0" smtClean="0">
                <a:latin typeface="Comic Sans MS" pitchFamily="66" charset="0"/>
              </a:rPr>
              <a:t>splicing</a:t>
            </a:r>
          </a:p>
          <a:p>
            <a:pPr eaLnBrk="1" hangingPunct="1"/>
            <a:r>
              <a:rPr lang="en-US" altLang="it-IT" sz="1600" b="1" dirty="0" smtClean="0">
                <a:latin typeface="Comic Sans MS" pitchFamily="66" charset="0"/>
              </a:rPr>
              <a:t>(</a:t>
            </a:r>
            <a:r>
              <a:rPr lang="en-US" altLang="it-IT" sz="1600" b="1" dirty="0" err="1" smtClean="0">
                <a:latin typeface="Comic Sans MS" pitchFamily="66" charset="0"/>
              </a:rPr>
              <a:t>ancora</a:t>
            </a:r>
            <a:r>
              <a:rPr lang="en-US" altLang="it-IT" sz="1600" b="1" dirty="0" smtClean="0">
                <a:latin typeface="Comic Sans MS" pitchFamily="66" charset="0"/>
              </a:rPr>
              <a:t>: </a:t>
            </a:r>
            <a:r>
              <a:rPr lang="en-US" altLang="it-IT" sz="1600" b="1" dirty="0" err="1" smtClean="0">
                <a:latin typeface="Comic Sans MS" pitchFamily="66" charset="0"/>
              </a:rPr>
              <a:t>regolazione</a:t>
            </a:r>
            <a:r>
              <a:rPr lang="en-US" altLang="it-IT" sz="1600" b="1" dirty="0" smtClean="0">
                <a:latin typeface="Comic Sans MS" pitchFamily="66" charset="0"/>
              </a:rPr>
              <a:t> </a:t>
            </a:r>
            <a:r>
              <a:rPr lang="en-US" altLang="it-IT" sz="1600" b="1" dirty="0" err="1" smtClean="0">
                <a:latin typeface="Comic Sans MS" pitchFamily="66" charset="0"/>
              </a:rPr>
              <a:t>dei</a:t>
            </a:r>
            <a:r>
              <a:rPr lang="en-US" altLang="it-IT" sz="1600" b="1" dirty="0" smtClean="0">
                <a:latin typeface="Comic Sans MS" pitchFamily="66" charset="0"/>
              </a:rPr>
              <a:t> </a:t>
            </a:r>
            <a:r>
              <a:rPr lang="en-US" altLang="it-IT" sz="1600" b="1" dirty="0" err="1" smtClean="0">
                <a:latin typeface="Comic Sans MS" pitchFamily="66" charset="0"/>
              </a:rPr>
              <a:t>regolatori</a:t>
            </a:r>
            <a:r>
              <a:rPr lang="en-US" altLang="it-IT" sz="1600" b="1" dirty="0" smtClean="0">
                <a:latin typeface="Comic Sans MS" pitchFamily="66" charset="0"/>
              </a:rPr>
              <a:t>…)</a:t>
            </a:r>
            <a:endParaRPr lang="it-IT" altLang="it-IT" sz="1600" b="1" dirty="0">
              <a:latin typeface="Comic Sans MS" pitchFamily="66" charset="0"/>
            </a:endParaRPr>
          </a:p>
        </p:txBody>
      </p:sp>
    </p:spTree>
    <p:extLst>
      <p:ext uri="{BB962C8B-B14F-4D97-AF65-F5344CB8AC3E}">
        <p14:creationId xmlns:p14="http://schemas.microsoft.com/office/powerpoint/2010/main" xmlns="" val="2830030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ure 16-01 part 1"/>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2171"/>
          <a:stretch/>
        </p:blipFill>
        <p:spPr bwMode="auto">
          <a:xfrm>
            <a:off x="148448" y="1728105"/>
            <a:ext cx="4805288" cy="3046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descr="figure 16-01 part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078" b="24268"/>
          <a:stretch/>
        </p:blipFill>
        <p:spPr bwMode="auto">
          <a:xfrm>
            <a:off x="4905877" y="1484784"/>
            <a:ext cx="4087606" cy="33851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ttangolo 3"/>
          <p:cNvSpPr/>
          <p:nvPr/>
        </p:nvSpPr>
        <p:spPr>
          <a:xfrm>
            <a:off x="395536" y="201414"/>
            <a:ext cx="8352928" cy="923330"/>
          </a:xfrm>
          <a:prstGeom prst="rect">
            <a:avLst/>
          </a:prstGeom>
        </p:spPr>
        <p:txBody>
          <a:bodyPr wrap="square">
            <a:spAutoFit/>
          </a:bodyPr>
          <a:lstStyle/>
          <a:p>
            <a:r>
              <a:rPr lang="it-IT" dirty="0">
                <a:latin typeface="Comic Sans MS" panose="030F0702030302020204" pitchFamily="66" charset="0"/>
              </a:rPr>
              <a:t>Indipendentemente dalla concentrazione, l’attività di ogni fattore </a:t>
            </a:r>
            <a:r>
              <a:rPr lang="it-IT" dirty="0" smtClean="0">
                <a:latin typeface="Comic Sans MS" panose="030F0702030302020204" pitchFamily="66" charset="0"/>
              </a:rPr>
              <a:t>di </a:t>
            </a:r>
            <a:r>
              <a:rPr lang="it-IT" dirty="0">
                <a:latin typeface="Comic Sans MS" panose="030F0702030302020204" pitchFamily="66" charset="0"/>
              </a:rPr>
              <a:t>trascrizione, </a:t>
            </a:r>
            <a:r>
              <a:rPr lang="it-IT" dirty="0" err="1">
                <a:latin typeface="Comic Sans MS" panose="030F0702030302020204" pitchFamily="66" charset="0"/>
              </a:rPr>
              <a:t>splicing</a:t>
            </a:r>
            <a:r>
              <a:rPr lang="it-IT" dirty="0">
                <a:latin typeface="Comic Sans MS" panose="030F0702030302020204" pitchFamily="66" charset="0"/>
              </a:rPr>
              <a:t>, traduzione può cambiare in risposta a segnali interni o esterni alla cellula (questo vale in realtà per ogni proteina…).</a:t>
            </a:r>
          </a:p>
        </p:txBody>
      </p:sp>
      <p:sp>
        <p:nvSpPr>
          <p:cNvPr id="5" name="CasellaDiTesto 4"/>
          <p:cNvSpPr txBox="1"/>
          <p:nvPr/>
        </p:nvSpPr>
        <p:spPr>
          <a:xfrm>
            <a:off x="5652120" y="4971072"/>
            <a:ext cx="2943434" cy="230832"/>
          </a:xfrm>
          <a:prstGeom prst="rect">
            <a:avLst/>
          </a:prstGeom>
          <a:noFill/>
        </p:spPr>
        <p:txBody>
          <a:bodyPr wrap="none" rtlCol="0">
            <a:spAutoFit/>
          </a:bodyPr>
          <a:lstStyle/>
          <a:p>
            <a:r>
              <a:rPr lang="it-IT" sz="900" dirty="0" smtClean="0">
                <a:latin typeface="Comic Sans MS" panose="030F0702030302020204" pitchFamily="66" charset="0"/>
              </a:rPr>
              <a:t>da </a:t>
            </a:r>
            <a:r>
              <a:rPr lang="it-IT" sz="900" dirty="0" err="1" smtClean="0">
                <a:latin typeface="Comic Sans MS" panose="030F0702030302020204" pitchFamily="66" charset="0"/>
              </a:rPr>
              <a:t>Lodish</a:t>
            </a:r>
            <a:r>
              <a:rPr lang="it-IT" sz="900" dirty="0" smtClean="0">
                <a:latin typeface="Comic Sans MS" panose="030F0702030302020204" pitchFamily="66" charset="0"/>
              </a:rPr>
              <a:t> et al (2008)</a:t>
            </a:r>
            <a:r>
              <a:rPr lang="it-IT" sz="900" i="1" dirty="0" smtClean="0">
                <a:latin typeface="Comic Sans MS" panose="030F0702030302020204" pitchFamily="66" charset="0"/>
              </a:rPr>
              <a:t> </a:t>
            </a:r>
            <a:r>
              <a:rPr lang="it-IT" sz="900" i="1" dirty="0" err="1" smtClean="0">
                <a:latin typeface="Comic Sans MS" panose="030F0702030302020204" pitchFamily="66" charset="0"/>
              </a:rPr>
              <a:t>Molecular</a:t>
            </a:r>
            <a:r>
              <a:rPr lang="it-IT" sz="900" i="1" dirty="0" smtClean="0">
                <a:latin typeface="Comic Sans MS" panose="030F0702030302020204" pitchFamily="66" charset="0"/>
              </a:rPr>
              <a:t> </a:t>
            </a:r>
            <a:r>
              <a:rPr lang="it-IT" sz="900" i="1" dirty="0" err="1" smtClean="0">
                <a:latin typeface="Comic Sans MS" panose="030F0702030302020204" pitchFamily="66" charset="0"/>
              </a:rPr>
              <a:t>cell</a:t>
            </a:r>
            <a:r>
              <a:rPr lang="it-IT" sz="900" i="1" dirty="0" smtClean="0">
                <a:latin typeface="Comic Sans MS" panose="030F0702030302020204" pitchFamily="66" charset="0"/>
              </a:rPr>
              <a:t> </a:t>
            </a:r>
            <a:r>
              <a:rPr lang="it-IT" sz="900" i="1" dirty="0" err="1" smtClean="0">
                <a:latin typeface="Comic Sans MS" panose="030F0702030302020204" pitchFamily="66" charset="0"/>
              </a:rPr>
              <a:t>biology</a:t>
            </a:r>
            <a:r>
              <a:rPr lang="it-IT" sz="900" i="1" dirty="0" smtClean="0">
                <a:latin typeface="Comic Sans MS" panose="030F0702030302020204" pitchFamily="66" charset="0"/>
              </a:rPr>
              <a:t>, 6° ed.</a:t>
            </a:r>
            <a:endParaRPr lang="it-IT" sz="900" dirty="0">
              <a:latin typeface="Comic Sans MS" panose="030F0702030302020204" pitchFamily="66" charset="0"/>
            </a:endParaRPr>
          </a:p>
        </p:txBody>
      </p:sp>
      <p:sp>
        <p:nvSpPr>
          <p:cNvPr id="6" name="Rettangolo 5"/>
          <p:cNvSpPr/>
          <p:nvPr/>
        </p:nvSpPr>
        <p:spPr>
          <a:xfrm>
            <a:off x="611560" y="5589240"/>
            <a:ext cx="8352928" cy="923330"/>
          </a:xfrm>
          <a:prstGeom prst="rect">
            <a:avLst/>
          </a:prstGeom>
        </p:spPr>
        <p:txBody>
          <a:bodyPr wrap="square">
            <a:spAutoFit/>
          </a:bodyPr>
          <a:lstStyle/>
          <a:p>
            <a:r>
              <a:rPr lang="it-IT" dirty="0">
                <a:latin typeface="Comic Sans MS" panose="030F0702030302020204" pitchFamily="66" charset="0"/>
              </a:rPr>
              <a:t>Ciò che una cellula </a:t>
            </a:r>
            <a:r>
              <a:rPr lang="it-IT" u="sng" dirty="0">
                <a:latin typeface="Comic Sans MS" panose="030F0702030302020204" pitchFamily="66" charset="0"/>
              </a:rPr>
              <a:t>è</a:t>
            </a:r>
            <a:r>
              <a:rPr lang="it-IT" dirty="0">
                <a:latin typeface="Comic Sans MS" panose="030F0702030302020204" pitchFamily="66" charset="0"/>
              </a:rPr>
              <a:t> in ogni istante può essere visto come  risposta, in quell’istante, a innumerevoli segnali interni ed esterni</a:t>
            </a:r>
            <a:r>
              <a:rPr lang="it-IT" dirty="0" smtClean="0">
                <a:latin typeface="Comic Sans MS" panose="030F0702030302020204" pitchFamily="66" charset="0"/>
              </a:rPr>
              <a:t>. </a:t>
            </a:r>
          </a:p>
          <a:p>
            <a:r>
              <a:rPr lang="it-IT" i="1" dirty="0" smtClean="0">
                <a:solidFill>
                  <a:srgbClr val="FF0000"/>
                </a:solidFill>
                <a:latin typeface="Comic Sans MS" panose="030F0702030302020204" pitchFamily="66" charset="0"/>
              </a:rPr>
              <a:t>(Il ‘programma’ di una cellula si fa sempre più inclusivo…)</a:t>
            </a:r>
            <a:endParaRPr lang="it-IT" i="1" dirty="0">
              <a:solidFill>
                <a:srgbClr val="FF0000"/>
              </a:solidFill>
              <a:latin typeface="Comic Sans MS" panose="030F0702030302020204" pitchFamily="66" charset="0"/>
            </a:endParaRPr>
          </a:p>
        </p:txBody>
      </p:sp>
      <p:sp>
        <p:nvSpPr>
          <p:cNvPr id="7" name="Rettangolo arrotondato 6"/>
          <p:cNvSpPr/>
          <p:nvPr/>
        </p:nvSpPr>
        <p:spPr>
          <a:xfrm>
            <a:off x="107504" y="1268760"/>
            <a:ext cx="8920098" cy="39604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74630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2852936"/>
            <a:ext cx="8352928" cy="1338828"/>
          </a:xfrm>
          <a:prstGeom prst="rect">
            <a:avLst/>
          </a:prstGeom>
          <a:noFill/>
        </p:spPr>
        <p:txBody>
          <a:bodyPr wrap="square" rtlCol="0">
            <a:spAutoFit/>
          </a:bodyPr>
          <a:lstStyle/>
          <a:p>
            <a:pPr>
              <a:lnSpc>
                <a:spcPct val="150000"/>
              </a:lnSpc>
            </a:pPr>
            <a:r>
              <a:rPr lang="it-IT" dirty="0" smtClean="0">
                <a:latin typeface="Comic Sans MS" panose="030F0702030302020204" pitchFamily="66" charset="0"/>
              </a:rPr>
              <a:t>«Gli organismi non sono costruiti secondo una serie di istruzioni. Non c’è un modo semplice di separare le istruzioni dal processo del loro svolgimento, </a:t>
            </a:r>
            <a:r>
              <a:rPr lang="it-IT" u="sng" dirty="0" smtClean="0">
                <a:latin typeface="Comic Sans MS" panose="030F0702030302020204" pitchFamily="66" charset="0"/>
              </a:rPr>
              <a:t>di distinguere il piano dalla sua esecuzione</a:t>
            </a:r>
            <a:r>
              <a:rPr lang="it-IT" dirty="0" smtClean="0">
                <a:latin typeface="Comic Sans MS" panose="030F0702030302020204" pitchFamily="66" charset="0"/>
              </a:rPr>
              <a:t>.» </a:t>
            </a:r>
            <a:r>
              <a:rPr lang="it-IT" sz="1600" dirty="0" smtClean="0">
                <a:latin typeface="Comic Sans MS" panose="030F0702030302020204" pitchFamily="66" charset="0"/>
              </a:rPr>
              <a:t>(</a:t>
            </a:r>
            <a:r>
              <a:rPr lang="it-IT" sz="1600" i="1" dirty="0" smtClean="0">
                <a:latin typeface="Comic Sans MS" panose="030F0702030302020204" pitchFamily="66" charset="0"/>
              </a:rPr>
              <a:t>E. </a:t>
            </a:r>
            <a:r>
              <a:rPr lang="it-IT" sz="1600" i="1" dirty="0" err="1" smtClean="0">
                <a:latin typeface="Comic Sans MS" panose="030F0702030302020204" pitchFamily="66" charset="0"/>
              </a:rPr>
              <a:t>Coen</a:t>
            </a:r>
            <a:r>
              <a:rPr lang="it-IT" sz="1600" i="1" dirty="0" smtClean="0">
                <a:latin typeface="Comic Sans MS" panose="030F0702030302020204" pitchFamily="66" charset="0"/>
              </a:rPr>
              <a:t>, The art of </a:t>
            </a:r>
            <a:r>
              <a:rPr lang="it-IT" sz="1600" i="1" dirty="0" err="1" smtClean="0">
                <a:latin typeface="Comic Sans MS" panose="030F0702030302020204" pitchFamily="66" charset="0"/>
              </a:rPr>
              <a:t>genes</a:t>
            </a:r>
            <a:r>
              <a:rPr lang="it-IT" sz="1600" i="1" dirty="0" smtClean="0">
                <a:latin typeface="Comic Sans MS" panose="030F0702030302020204" pitchFamily="66" charset="0"/>
              </a:rPr>
              <a:t>,  1999</a:t>
            </a:r>
            <a:r>
              <a:rPr lang="it-IT" sz="1600" dirty="0" smtClean="0">
                <a:latin typeface="Comic Sans MS" panose="030F0702030302020204" pitchFamily="66" charset="0"/>
              </a:rPr>
              <a:t>)</a:t>
            </a:r>
            <a:endParaRPr lang="it-IT" sz="1600" dirty="0">
              <a:latin typeface="Comic Sans MS" panose="030F0702030302020204" pitchFamily="66" charset="0"/>
            </a:endParaRPr>
          </a:p>
        </p:txBody>
      </p:sp>
      <p:sp>
        <p:nvSpPr>
          <p:cNvPr id="7" name="CasellaDiTesto 6"/>
          <p:cNvSpPr txBox="1"/>
          <p:nvPr/>
        </p:nvSpPr>
        <p:spPr>
          <a:xfrm>
            <a:off x="411007" y="1124744"/>
            <a:ext cx="8352928" cy="923330"/>
          </a:xfrm>
          <a:prstGeom prst="rect">
            <a:avLst/>
          </a:prstGeom>
          <a:noFill/>
        </p:spPr>
        <p:txBody>
          <a:bodyPr wrap="square" rtlCol="0">
            <a:spAutoFit/>
          </a:bodyPr>
          <a:lstStyle/>
          <a:p>
            <a:pPr>
              <a:lnSpc>
                <a:spcPct val="150000"/>
              </a:lnSpc>
            </a:pPr>
            <a:r>
              <a:rPr lang="it-IT" dirty="0" smtClean="0">
                <a:latin typeface="Comic Sans MS" panose="030F0702030302020204" pitchFamily="66" charset="0"/>
              </a:rPr>
              <a:t>Il ‘programma’ di una cellula non è separabile da ciò che la cellula </a:t>
            </a:r>
            <a:r>
              <a:rPr lang="it-IT" u="sng" dirty="0" smtClean="0">
                <a:latin typeface="Comic Sans MS" panose="030F0702030302020204" pitchFamily="66" charset="0"/>
              </a:rPr>
              <a:t>è</a:t>
            </a:r>
            <a:r>
              <a:rPr lang="it-IT" dirty="0" smtClean="0">
                <a:latin typeface="Comic Sans MS" panose="030F0702030302020204" pitchFamily="66" charset="0"/>
              </a:rPr>
              <a:t>, nella sua relazione con l’ambiente (con altro da sé). </a:t>
            </a:r>
            <a:endParaRPr lang="it-IT" sz="1600" dirty="0">
              <a:latin typeface="Comic Sans MS" panose="030F0702030302020204" pitchFamily="66" charset="0"/>
            </a:endParaRPr>
          </a:p>
        </p:txBody>
      </p:sp>
      <p:sp>
        <p:nvSpPr>
          <p:cNvPr id="4" name="CasellaDiTesto 3"/>
          <p:cNvSpPr txBox="1"/>
          <p:nvPr/>
        </p:nvSpPr>
        <p:spPr>
          <a:xfrm>
            <a:off x="1403648" y="5085184"/>
            <a:ext cx="7025842" cy="877356"/>
          </a:xfrm>
          <a:prstGeom prst="rect">
            <a:avLst/>
          </a:prstGeom>
          <a:noFill/>
        </p:spPr>
        <p:txBody>
          <a:bodyPr wrap="square" rtlCol="0">
            <a:spAutoFit/>
          </a:bodyPr>
          <a:lstStyle/>
          <a:p>
            <a:pPr>
              <a:lnSpc>
                <a:spcPct val="150000"/>
              </a:lnSpc>
            </a:pPr>
            <a:r>
              <a:rPr lang="it-IT" dirty="0" smtClean="0">
                <a:solidFill>
                  <a:srgbClr val="C00000"/>
                </a:solidFill>
                <a:latin typeface="Comic Sans MS" panose="030F0702030302020204" pitchFamily="66" charset="0"/>
              </a:rPr>
              <a:t>…nell’eredità biologica (da cellula a cellula, da organismo a organismo) che cosa viene trasmesso, se non un piano? </a:t>
            </a:r>
            <a:endParaRPr lang="it-IT" sz="1600" dirty="0">
              <a:solidFill>
                <a:srgbClr val="C00000"/>
              </a:solidFill>
              <a:latin typeface="Comic Sans MS" panose="030F0702030302020204" pitchFamily="66" charset="0"/>
            </a:endParaRPr>
          </a:p>
        </p:txBody>
      </p:sp>
      <p:cxnSp>
        <p:nvCxnSpPr>
          <p:cNvPr id="5" name="Connettore 2 4"/>
          <p:cNvCxnSpPr/>
          <p:nvPr/>
        </p:nvCxnSpPr>
        <p:spPr>
          <a:xfrm>
            <a:off x="755576" y="5373216"/>
            <a:ext cx="648072" cy="0"/>
          </a:xfrm>
          <a:prstGeom prst="straightConnector1">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33533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2843808" y="179348"/>
            <a:ext cx="2880320" cy="873388"/>
          </a:xfrm>
          <a:prstGeom prst="roundRect">
            <a:avLst/>
          </a:prstGeom>
          <a:solidFill>
            <a:srgbClr val="FFFFCC"/>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398395" y="5092442"/>
            <a:ext cx="8352928" cy="1569660"/>
          </a:xfrm>
          <a:prstGeom prst="rect">
            <a:avLst/>
          </a:prstGeom>
          <a:noFill/>
        </p:spPr>
        <p:txBody>
          <a:bodyPr wrap="square" rtlCol="0">
            <a:spAutoFit/>
          </a:bodyPr>
          <a:lstStyle/>
          <a:p>
            <a:r>
              <a:rPr lang="it-IT" sz="1600" dirty="0" smtClean="0">
                <a:latin typeface="Comic Sans MS" panose="030F0702030302020204" pitchFamily="66" charset="0"/>
              </a:rPr>
              <a:t>«Noi ereditiamo [oltre al DNA] la cellula uovo nella sua interezza. E’ grazie all’apparato di espressione genica della cellula uovo che il DNA può essere usato per fare altre proteine. E’ ereditato anche l’insieme completo degli altri elementi cellulari, mitocondri, reticolo endoplasmatico, microtubuli, membrane nucleare e non, e miliardi di specie chimiche in assetto specifico nei diversi compartimenti cellulari».</a:t>
            </a:r>
          </a:p>
          <a:p>
            <a:r>
              <a:rPr lang="it-IT" sz="1400" i="1" dirty="0" err="1" smtClean="0">
                <a:latin typeface="Comic Sans MS" panose="030F0702030302020204" pitchFamily="66" charset="0"/>
              </a:rPr>
              <a:t>Noble</a:t>
            </a:r>
            <a:r>
              <a:rPr lang="it-IT" sz="1400" i="1" dirty="0" smtClean="0">
                <a:latin typeface="Comic Sans MS" panose="030F0702030302020204" pitchFamily="66" charset="0"/>
              </a:rPr>
              <a:t> D (2008) </a:t>
            </a:r>
            <a:r>
              <a:rPr lang="it-IT" sz="1400" i="1" dirty="0" err="1" smtClean="0">
                <a:latin typeface="Comic Sans MS" panose="030F0702030302020204" pitchFamily="66" charset="0"/>
              </a:rPr>
              <a:t>Exp</a:t>
            </a:r>
            <a:r>
              <a:rPr lang="it-IT" sz="1400" i="1" dirty="0" smtClean="0">
                <a:latin typeface="Comic Sans MS" panose="030F0702030302020204" pitchFamily="66" charset="0"/>
              </a:rPr>
              <a:t> </a:t>
            </a:r>
            <a:r>
              <a:rPr lang="it-IT" sz="1400" i="1" dirty="0" err="1" smtClean="0">
                <a:latin typeface="Comic Sans MS" panose="030F0702030302020204" pitchFamily="66" charset="0"/>
              </a:rPr>
              <a:t>Physiol</a:t>
            </a:r>
            <a:r>
              <a:rPr lang="it-IT" sz="1400" i="1" dirty="0" smtClean="0">
                <a:latin typeface="Comic Sans MS" panose="030F0702030302020204" pitchFamily="66" charset="0"/>
              </a:rPr>
              <a:t> 93:16</a:t>
            </a:r>
            <a:endParaRPr lang="it-IT" sz="1400" dirty="0">
              <a:latin typeface="Comic Sans MS" panose="030F0702030302020204" pitchFamily="66" charset="0"/>
            </a:endParaRPr>
          </a:p>
        </p:txBody>
      </p:sp>
      <p:pic>
        <p:nvPicPr>
          <p:cNvPr id="3" name="Picture 5" descr="mature-graafian-follicle-mouse-ovary-m-i-walk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6105" y="1370200"/>
            <a:ext cx="5472608" cy="36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asellaDiTesto 5"/>
          <p:cNvSpPr txBox="1">
            <a:spLocks noChangeArrowheads="1"/>
          </p:cNvSpPr>
          <p:nvPr/>
        </p:nvSpPr>
        <p:spPr bwMode="auto">
          <a:xfrm>
            <a:off x="2843808" y="273944"/>
            <a:ext cx="27879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i="1" dirty="0">
                <a:latin typeface="Comic Sans MS" pitchFamily="66" charset="0"/>
              </a:rPr>
              <a:t>«</a:t>
            </a:r>
            <a:r>
              <a:rPr lang="it-IT" altLang="it-IT" i="1" dirty="0" err="1">
                <a:latin typeface="Comic Sans MS" pitchFamily="66" charset="0"/>
              </a:rPr>
              <a:t>Omnis</a:t>
            </a:r>
            <a:r>
              <a:rPr lang="it-IT" altLang="it-IT" i="1" dirty="0">
                <a:latin typeface="Comic Sans MS" pitchFamily="66" charset="0"/>
              </a:rPr>
              <a:t> cellula e cellula»</a:t>
            </a:r>
          </a:p>
        </p:txBody>
      </p:sp>
      <p:sp>
        <p:nvSpPr>
          <p:cNvPr id="7" name="CasellaDiTesto 5"/>
          <p:cNvSpPr txBox="1">
            <a:spLocks noChangeArrowheads="1"/>
          </p:cNvSpPr>
          <p:nvPr/>
        </p:nvSpPr>
        <p:spPr bwMode="auto">
          <a:xfrm>
            <a:off x="3280245" y="646707"/>
            <a:ext cx="18678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200" dirty="0">
                <a:latin typeface="Comic Sans MS" pitchFamily="66" charset="0"/>
              </a:rPr>
              <a:t>(Rudolf  </a:t>
            </a:r>
            <a:r>
              <a:rPr lang="it-IT" altLang="it-IT" sz="1200" dirty="0" err="1">
                <a:latin typeface="Comic Sans MS" pitchFamily="66" charset="0"/>
              </a:rPr>
              <a:t>Virchow</a:t>
            </a:r>
            <a:r>
              <a:rPr lang="it-IT" altLang="it-IT" sz="1200" dirty="0">
                <a:latin typeface="Comic Sans MS" pitchFamily="66" charset="0"/>
              </a:rPr>
              <a:t>, 1855)</a:t>
            </a:r>
          </a:p>
        </p:txBody>
      </p:sp>
    </p:spTree>
    <p:extLst>
      <p:ext uri="{BB962C8B-B14F-4D97-AF65-F5344CB8AC3E}">
        <p14:creationId xmlns:p14="http://schemas.microsoft.com/office/powerpoint/2010/main" xmlns="" val="2186039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a:xfrm>
            <a:off x="5796136" y="6031168"/>
            <a:ext cx="2952328" cy="720080"/>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46" name="Picture 2" descr="largest-pipe-organ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1052736"/>
            <a:ext cx="5760640" cy="38439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971600" y="404664"/>
            <a:ext cx="7142168" cy="338554"/>
          </a:xfrm>
          <a:prstGeom prst="rect">
            <a:avLst/>
          </a:prstGeom>
          <a:noFill/>
        </p:spPr>
        <p:txBody>
          <a:bodyPr wrap="square" rtlCol="0">
            <a:spAutoFit/>
          </a:bodyPr>
          <a:lstStyle/>
          <a:p>
            <a:r>
              <a:rPr lang="it-IT" sz="1600" i="1" dirty="0" smtClean="0">
                <a:latin typeface="Comic Sans MS" panose="030F0702030302020204" pitchFamily="66" charset="0"/>
              </a:rPr>
              <a:t>Il genoma (umano) è come un immenso organo a 30.000 canne…  </a:t>
            </a:r>
            <a:r>
              <a:rPr lang="it-IT" sz="1400" dirty="0" smtClean="0">
                <a:latin typeface="Comic Sans MS" panose="030F0702030302020204" pitchFamily="66" charset="0"/>
              </a:rPr>
              <a:t>(D. </a:t>
            </a:r>
            <a:r>
              <a:rPr lang="it-IT" sz="1400" dirty="0" err="1" smtClean="0">
                <a:latin typeface="Comic Sans MS" panose="030F0702030302020204" pitchFamily="66" charset="0"/>
              </a:rPr>
              <a:t>Noble</a:t>
            </a:r>
            <a:r>
              <a:rPr lang="it-IT" sz="1400" dirty="0" smtClean="0">
                <a:latin typeface="Comic Sans MS" panose="030F0702030302020204" pitchFamily="66" charset="0"/>
              </a:rPr>
              <a:t>)</a:t>
            </a:r>
            <a:endParaRPr lang="it-IT" sz="1400" dirty="0">
              <a:latin typeface="Comic Sans MS" panose="030F0702030302020204" pitchFamily="66" charset="0"/>
            </a:endParaRPr>
          </a:p>
        </p:txBody>
      </p:sp>
      <p:sp>
        <p:nvSpPr>
          <p:cNvPr id="4" name="CasellaDiTesto 3"/>
          <p:cNvSpPr txBox="1"/>
          <p:nvPr/>
        </p:nvSpPr>
        <p:spPr>
          <a:xfrm>
            <a:off x="395536" y="5229200"/>
            <a:ext cx="8568952" cy="1323439"/>
          </a:xfrm>
          <a:prstGeom prst="rect">
            <a:avLst/>
          </a:prstGeom>
          <a:noFill/>
        </p:spPr>
        <p:txBody>
          <a:bodyPr wrap="square" rtlCol="0">
            <a:spAutoFit/>
          </a:bodyPr>
          <a:lstStyle/>
          <a:p>
            <a:r>
              <a:rPr lang="it-IT" sz="1600" dirty="0" smtClean="0">
                <a:latin typeface="Comic Sans MS" panose="030F0702030302020204" pitchFamily="66" charset="0"/>
              </a:rPr>
              <a:t>Possiamo pretendere dall’indagine scientifica che ci aiuti a individuare e capire:</a:t>
            </a:r>
          </a:p>
          <a:p>
            <a:r>
              <a:rPr lang="it-IT" sz="1600" dirty="0" smtClean="0">
                <a:latin typeface="Comic Sans MS" panose="030F0702030302020204" pitchFamily="66" charset="0"/>
              </a:rPr>
              <a:t>l’organo e le sue canne e registri, l’organista e la sua tecnica, la partitura </a:t>
            </a:r>
          </a:p>
          <a:p>
            <a:r>
              <a:rPr lang="it-IT" sz="1600" dirty="0" smtClean="0">
                <a:latin typeface="Comic Sans MS" panose="030F0702030302020204" pitchFamily="66" charset="0"/>
              </a:rPr>
              <a:t>e forse anche il compositore…</a:t>
            </a:r>
          </a:p>
          <a:p>
            <a:endParaRPr lang="it-IT" sz="1600" dirty="0" smtClean="0">
              <a:latin typeface="Comic Sans MS" panose="030F0702030302020204" pitchFamily="66" charset="0"/>
            </a:endParaRPr>
          </a:p>
          <a:p>
            <a:r>
              <a:rPr lang="it-IT" sz="1600" dirty="0" smtClean="0">
                <a:latin typeface="Comic Sans MS" panose="030F0702030302020204" pitchFamily="66" charset="0"/>
              </a:rPr>
              <a:t>         </a:t>
            </a:r>
            <a:r>
              <a:rPr lang="it-IT" sz="1600" dirty="0" err="1" smtClean="0">
                <a:latin typeface="Comic Sans MS" panose="030F0702030302020204" pitchFamily="66" charset="0"/>
              </a:rPr>
              <a:t>…</a:t>
            </a:r>
            <a:r>
              <a:rPr lang="it-IT" sz="1600" dirty="0" err="1" smtClean="0">
                <a:latin typeface="Comic Sans MS" panose="030F0702030302020204" pitchFamily="66" charset="0"/>
              </a:rPr>
              <a:t>ma</a:t>
            </a:r>
            <a:r>
              <a:rPr lang="it-IT" sz="1600" dirty="0" smtClean="0">
                <a:latin typeface="Comic Sans MS" panose="030F0702030302020204" pitchFamily="66" charset="0"/>
              </a:rPr>
              <a:t> la musica…?</a:t>
            </a:r>
            <a:endParaRPr lang="it-IT" sz="1600" dirty="0">
              <a:latin typeface="Comic Sans MS" panose="030F0702030302020204" pitchFamily="66" charset="0"/>
            </a:endParaRPr>
          </a:p>
        </p:txBody>
      </p:sp>
      <p:sp>
        <p:nvSpPr>
          <p:cNvPr id="5" name="CasellaDiTesto 4"/>
          <p:cNvSpPr txBox="1"/>
          <p:nvPr/>
        </p:nvSpPr>
        <p:spPr>
          <a:xfrm>
            <a:off x="6015147" y="6093296"/>
            <a:ext cx="2777492" cy="584775"/>
          </a:xfrm>
          <a:prstGeom prst="rect">
            <a:avLst/>
          </a:prstGeom>
          <a:noFill/>
        </p:spPr>
        <p:txBody>
          <a:bodyPr wrap="none" rtlCol="0">
            <a:spAutoFit/>
          </a:bodyPr>
          <a:lstStyle/>
          <a:p>
            <a:r>
              <a:rPr lang="it-IT" sz="1600" b="1" i="1" dirty="0" smtClean="0"/>
              <a:t>Dieci, G (2013) The elusive life.</a:t>
            </a:r>
          </a:p>
          <a:p>
            <a:r>
              <a:rPr lang="it-IT" sz="1600" b="1" i="1" dirty="0" err="1" smtClean="0"/>
              <a:t>Euresis</a:t>
            </a:r>
            <a:r>
              <a:rPr lang="it-IT" sz="1600" b="1" i="1" dirty="0" smtClean="0"/>
              <a:t> Journal 4:57-73</a:t>
            </a:r>
            <a:endParaRPr lang="it-IT" sz="1600" b="1" i="1" dirty="0"/>
          </a:p>
        </p:txBody>
      </p:sp>
    </p:spTree>
    <p:extLst>
      <p:ext uri="{BB962C8B-B14F-4D97-AF65-F5344CB8AC3E}">
        <p14:creationId xmlns:p14="http://schemas.microsoft.com/office/powerpoint/2010/main" xmlns="" val="34364392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99361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b="4642"/>
          <a:stretch>
            <a:fillRect/>
          </a:stretch>
        </p:blipFill>
        <p:spPr bwMode="auto">
          <a:xfrm>
            <a:off x="3178175" y="425450"/>
            <a:ext cx="59182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CasellaDiTesto 2"/>
          <p:cNvSpPr txBox="1">
            <a:spLocks noChangeArrowheads="1"/>
          </p:cNvSpPr>
          <p:nvPr/>
        </p:nvSpPr>
        <p:spPr bwMode="auto">
          <a:xfrm>
            <a:off x="215900" y="20638"/>
            <a:ext cx="918051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000" b="1" dirty="0">
                <a:latin typeface="Comic Sans MS" pitchFamily="66" charset="0"/>
              </a:rPr>
              <a:t>Regolazione dei regolatori</a:t>
            </a:r>
            <a:endParaRPr lang="it-IT" altLang="it-IT" sz="2000" dirty="0">
              <a:latin typeface="Comic Sans MS" pitchFamily="66" charset="0"/>
            </a:endParaRPr>
          </a:p>
          <a:p>
            <a:pPr eaLnBrk="1" hangingPunct="1"/>
            <a:r>
              <a:rPr lang="it-IT" altLang="it-IT" sz="2000" dirty="0">
                <a:latin typeface="Comic Sans MS" pitchFamily="66" charset="0"/>
              </a:rPr>
              <a:t>Mappa delle interazioni regolative tra fattori di trascrizione di lievito</a:t>
            </a:r>
          </a:p>
        </p:txBody>
      </p:sp>
      <p:sp>
        <p:nvSpPr>
          <p:cNvPr id="29700" name="CasellaDiTesto 3"/>
          <p:cNvSpPr txBox="1">
            <a:spLocks noChangeArrowheads="1"/>
          </p:cNvSpPr>
          <p:nvPr/>
        </p:nvSpPr>
        <p:spPr bwMode="auto">
          <a:xfrm>
            <a:off x="6299200" y="6526213"/>
            <a:ext cx="31686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200">
                <a:latin typeface="Comic Sans MS" pitchFamily="66" charset="0"/>
              </a:rPr>
              <a:t>da Lee et al (2002) </a:t>
            </a:r>
            <a:r>
              <a:rPr lang="it-IT" altLang="it-IT" sz="1200" i="1">
                <a:latin typeface="Comic Sans MS" pitchFamily="66" charset="0"/>
              </a:rPr>
              <a:t>Science</a:t>
            </a:r>
            <a:r>
              <a:rPr lang="it-IT" altLang="it-IT" sz="1200">
                <a:latin typeface="Comic Sans MS" pitchFamily="66" charset="0"/>
              </a:rPr>
              <a:t> 298:799</a:t>
            </a:r>
          </a:p>
        </p:txBody>
      </p:sp>
      <p:pic>
        <p:nvPicPr>
          <p:cNvPr id="29701"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r="65932"/>
          <a:stretch>
            <a:fillRect/>
          </a:stretch>
        </p:blipFill>
        <p:spPr bwMode="auto">
          <a:xfrm>
            <a:off x="900113" y="1052513"/>
            <a:ext cx="164147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l="52255"/>
          <a:stretch>
            <a:fillRect/>
          </a:stretch>
        </p:blipFill>
        <p:spPr bwMode="auto">
          <a:xfrm>
            <a:off x="714375" y="4076700"/>
            <a:ext cx="2257425"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80334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348" y="375940"/>
            <a:ext cx="9170164" cy="61494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71049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Drosophila_gap_gene_in_situ"/>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821333"/>
            <a:ext cx="4164012" cy="548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7" descr="Genome-Drosophila-embry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00563" y="1037233"/>
            <a:ext cx="4557712" cy="350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Text Box 8"/>
          <p:cNvSpPr txBox="1">
            <a:spLocks noChangeArrowheads="1"/>
          </p:cNvSpPr>
          <p:nvPr/>
        </p:nvSpPr>
        <p:spPr bwMode="auto">
          <a:xfrm>
            <a:off x="5703888" y="4734520"/>
            <a:ext cx="10525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a:solidFill>
                  <a:srgbClr val="66FF33"/>
                </a:solidFill>
                <a:latin typeface="Comic Sans MS" pitchFamily="66" charset="0"/>
              </a:rPr>
              <a:t>knirps</a:t>
            </a:r>
          </a:p>
        </p:txBody>
      </p:sp>
      <p:sp>
        <p:nvSpPr>
          <p:cNvPr id="27653" name="Text Box 9"/>
          <p:cNvSpPr txBox="1">
            <a:spLocks noChangeArrowheads="1"/>
          </p:cNvSpPr>
          <p:nvPr/>
        </p:nvSpPr>
        <p:spPr bwMode="auto">
          <a:xfrm>
            <a:off x="5707063" y="5302845"/>
            <a:ext cx="12557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a:solidFill>
                  <a:srgbClr val="3333FF"/>
                </a:solidFill>
                <a:latin typeface="Comic Sans MS" pitchFamily="66" charset="0"/>
              </a:rPr>
              <a:t>Krüppel</a:t>
            </a:r>
          </a:p>
        </p:txBody>
      </p:sp>
      <p:sp>
        <p:nvSpPr>
          <p:cNvPr id="27654" name="Text Box 10"/>
          <p:cNvSpPr txBox="1">
            <a:spLocks noChangeArrowheads="1"/>
          </p:cNvSpPr>
          <p:nvPr/>
        </p:nvSpPr>
        <p:spPr bwMode="auto">
          <a:xfrm>
            <a:off x="5729288" y="5828308"/>
            <a:ext cx="904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a:solidFill>
                  <a:srgbClr val="FF0000"/>
                </a:solidFill>
                <a:latin typeface="Comic Sans MS" pitchFamily="66" charset="0"/>
              </a:rPr>
              <a:t>giant</a:t>
            </a:r>
          </a:p>
        </p:txBody>
      </p:sp>
      <p:sp>
        <p:nvSpPr>
          <p:cNvPr id="7" name="Text Box 6"/>
          <p:cNvSpPr txBox="1">
            <a:spLocks noChangeArrowheads="1"/>
          </p:cNvSpPr>
          <p:nvPr/>
        </p:nvSpPr>
        <p:spPr bwMode="auto">
          <a:xfrm>
            <a:off x="1403350" y="251356"/>
            <a:ext cx="68387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it-IT" sz="2000" b="1" dirty="0" err="1" smtClean="0">
                <a:latin typeface="Comic Sans MS" pitchFamily="66" charset="0"/>
              </a:rPr>
              <a:t>Fattori</a:t>
            </a:r>
            <a:r>
              <a:rPr lang="en-US" altLang="it-IT" sz="2000" b="1" dirty="0" smtClean="0">
                <a:latin typeface="Comic Sans MS" pitchFamily="66" charset="0"/>
              </a:rPr>
              <a:t> </a:t>
            </a:r>
            <a:r>
              <a:rPr lang="en-US" altLang="it-IT" sz="2000" b="1" dirty="0">
                <a:latin typeface="Comic Sans MS" pitchFamily="66" charset="0"/>
              </a:rPr>
              <a:t>di </a:t>
            </a:r>
            <a:r>
              <a:rPr lang="en-US" altLang="it-IT" sz="2000" b="1" dirty="0" err="1" smtClean="0">
                <a:latin typeface="Comic Sans MS" pitchFamily="66" charset="0"/>
              </a:rPr>
              <a:t>trascrizione</a:t>
            </a:r>
            <a:r>
              <a:rPr lang="en-US" altLang="it-IT" sz="2000" b="1" dirty="0" smtClean="0">
                <a:latin typeface="Comic Sans MS" pitchFamily="66" charset="0"/>
              </a:rPr>
              <a:t> </a:t>
            </a:r>
            <a:r>
              <a:rPr lang="en-US" altLang="it-IT" sz="2000" b="1" dirty="0" err="1" smtClean="0">
                <a:latin typeface="Comic Sans MS" pitchFamily="66" charset="0"/>
              </a:rPr>
              <a:t>nell’embriogenesi</a:t>
            </a:r>
            <a:r>
              <a:rPr lang="en-US" altLang="it-IT" sz="2000" b="1" dirty="0" smtClean="0">
                <a:latin typeface="Comic Sans MS" pitchFamily="66" charset="0"/>
              </a:rPr>
              <a:t> di </a:t>
            </a:r>
            <a:r>
              <a:rPr lang="en-US" altLang="it-IT" sz="2000" b="1" i="1" dirty="0" smtClean="0">
                <a:latin typeface="Comic Sans MS" pitchFamily="66" charset="0"/>
              </a:rPr>
              <a:t>Drosophila</a:t>
            </a:r>
            <a:endParaRPr lang="it-IT" altLang="it-IT" sz="2000" b="1" i="1" dirty="0">
              <a:latin typeface="Comic Sans MS" pitchFamily="66" charset="0"/>
            </a:endParaRPr>
          </a:p>
        </p:txBody>
      </p:sp>
    </p:spTree>
    <p:extLst>
      <p:ext uri="{BB962C8B-B14F-4D97-AF65-F5344CB8AC3E}">
        <p14:creationId xmlns:p14="http://schemas.microsoft.com/office/powerpoint/2010/main" xmlns="" val="1117595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rikenresearch.riken.jp/images/figures/hi_430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776" y="620688"/>
            <a:ext cx="3097213" cy="309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10" descr="http://sashiimii.files.wordpress.com/2010/08/lymphocyte-01a.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4426" y="644501"/>
            <a:ext cx="3057525" cy="305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CasellaDiTesto 3"/>
          <p:cNvSpPr txBox="1">
            <a:spLocks noChangeArrowheads="1"/>
          </p:cNvSpPr>
          <p:nvPr/>
        </p:nvSpPr>
        <p:spPr bwMode="auto">
          <a:xfrm>
            <a:off x="4645050" y="3347144"/>
            <a:ext cx="93807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b="1" dirty="0">
                <a:solidFill>
                  <a:schemeClr val="bg1"/>
                </a:solidFill>
                <a:latin typeface="Comic Sans MS" panose="030F0702030302020204" pitchFamily="66" charset="0"/>
              </a:rPr>
              <a:t>neurone</a:t>
            </a:r>
          </a:p>
        </p:txBody>
      </p:sp>
      <p:sp>
        <p:nvSpPr>
          <p:cNvPr id="13317" name="CasellaDiTesto 4"/>
          <p:cNvSpPr txBox="1">
            <a:spLocks noChangeArrowheads="1"/>
          </p:cNvSpPr>
          <p:nvPr/>
        </p:nvSpPr>
        <p:spPr bwMode="auto">
          <a:xfrm>
            <a:off x="7679531" y="3347145"/>
            <a:ext cx="98296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b="1" dirty="0">
                <a:latin typeface="Comic Sans MS" panose="030F0702030302020204" pitchFamily="66" charset="0"/>
              </a:rPr>
              <a:t>linfocita</a:t>
            </a:r>
          </a:p>
        </p:txBody>
      </p:sp>
      <p:pic>
        <p:nvPicPr>
          <p:cNvPr id="13318" name="Picture 12" descr="http://www.biodiversito.it/wp-content/gallery/vanessaio/bruco-vanessa-io-particolar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2742" r="-2"/>
          <a:stretch>
            <a:fillRect/>
          </a:stretch>
        </p:blipFill>
        <p:spPr bwMode="auto">
          <a:xfrm>
            <a:off x="2698750" y="4262438"/>
            <a:ext cx="3097213"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14" descr="http://www.biodiversito.it/wp-content/gallery/vanessaio/vanessa-su-salix-cinerea.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t="1607" b="38013"/>
          <a:stretch>
            <a:fillRect/>
          </a:stretch>
        </p:blipFill>
        <p:spPr bwMode="auto">
          <a:xfrm>
            <a:off x="5916613" y="4254500"/>
            <a:ext cx="2976562" cy="239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0" name="CasellaDiTesto 7"/>
          <p:cNvSpPr txBox="1">
            <a:spLocks noChangeArrowheads="1"/>
          </p:cNvSpPr>
          <p:nvPr/>
        </p:nvSpPr>
        <p:spPr bwMode="auto">
          <a:xfrm>
            <a:off x="4667250" y="4257675"/>
            <a:ext cx="2257425" cy="368300"/>
          </a:xfrm>
          <a:prstGeom prst="rect">
            <a:avLst/>
          </a:prstGeom>
          <a:solidFill>
            <a:schemeClr val="bg2"/>
          </a:solidFill>
          <a:ln w="9525">
            <a:solidFill>
              <a:srgbClr val="333333"/>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a:latin typeface="Calibri" pitchFamily="34" charset="0"/>
              </a:rPr>
              <a:t>Vanessa (</a:t>
            </a:r>
            <a:r>
              <a:rPr lang="it-IT" altLang="it-IT" i="1">
                <a:latin typeface="Calibri" pitchFamily="34" charset="0"/>
              </a:rPr>
              <a:t>Inachis io</a:t>
            </a:r>
            <a:r>
              <a:rPr lang="it-IT" altLang="it-IT">
                <a:latin typeface="Calibri" pitchFamily="34" charset="0"/>
              </a:rPr>
              <a:t>)</a:t>
            </a:r>
          </a:p>
        </p:txBody>
      </p:sp>
      <p:sp>
        <p:nvSpPr>
          <p:cNvPr id="13321" name="CasellaDiTesto 8"/>
          <p:cNvSpPr txBox="1">
            <a:spLocks noChangeArrowheads="1"/>
          </p:cNvSpPr>
          <p:nvPr/>
        </p:nvSpPr>
        <p:spPr bwMode="auto">
          <a:xfrm>
            <a:off x="2123728" y="210126"/>
            <a:ext cx="748883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b="1" dirty="0" smtClean="0">
                <a:latin typeface="Comic Sans MS" pitchFamily="66" charset="0"/>
              </a:rPr>
              <a:t>L’assetto (la forma) di una cellula non è determinato dal suo genoma</a:t>
            </a:r>
            <a:endParaRPr lang="it-IT" altLang="it-IT" sz="1600" b="1" dirty="0">
              <a:latin typeface="Comic Sans MS" pitchFamily="66" charset="0"/>
            </a:endParaRPr>
          </a:p>
        </p:txBody>
      </p:sp>
      <p:sp>
        <p:nvSpPr>
          <p:cNvPr id="13322" name="Text Box 10"/>
          <p:cNvSpPr txBox="1">
            <a:spLocks noChangeArrowheads="1"/>
          </p:cNvSpPr>
          <p:nvPr/>
        </p:nvSpPr>
        <p:spPr bwMode="auto">
          <a:xfrm>
            <a:off x="119633" y="1325086"/>
            <a:ext cx="2436143"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400" dirty="0">
                <a:latin typeface="Comic Sans MS" pitchFamily="66" charset="0"/>
              </a:rPr>
              <a:t>Differenziamento cellulare:</a:t>
            </a:r>
          </a:p>
          <a:p>
            <a:pPr eaLnBrk="1" hangingPunct="1"/>
            <a:r>
              <a:rPr lang="it-IT" altLang="it-IT" sz="1400" dirty="0">
                <a:latin typeface="Comic Sans MS" pitchFamily="66" charset="0"/>
              </a:rPr>
              <a:t>più di 200 diversi tipi cellulari </a:t>
            </a:r>
            <a:r>
              <a:rPr lang="it-IT" altLang="it-IT" sz="1400" dirty="0" smtClean="0">
                <a:latin typeface="Comic Sans MS" pitchFamily="66" charset="0"/>
              </a:rPr>
              <a:t>nell’uomo </a:t>
            </a:r>
            <a:r>
              <a:rPr lang="it-IT" altLang="it-IT" sz="1400" dirty="0">
                <a:latin typeface="Comic Sans MS" pitchFamily="66" charset="0"/>
              </a:rPr>
              <a:t>adulto (e molti altri </a:t>
            </a:r>
            <a:r>
              <a:rPr lang="it-IT" altLang="it-IT" sz="1400" dirty="0" smtClean="0">
                <a:latin typeface="Comic Sans MS" pitchFamily="66" charset="0"/>
              </a:rPr>
              <a:t>ancora </a:t>
            </a:r>
            <a:r>
              <a:rPr lang="it-IT" altLang="it-IT" sz="1400" dirty="0">
                <a:latin typeface="Comic Sans MS" pitchFamily="66" charset="0"/>
              </a:rPr>
              <a:t>durante lo sviluppo embrionale</a:t>
            </a:r>
            <a:r>
              <a:rPr lang="it-IT" altLang="it-IT" sz="1400" dirty="0" smtClean="0">
                <a:latin typeface="Comic Sans MS" pitchFamily="66" charset="0"/>
              </a:rPr>
              <a:t>!) –ma il corredo di DNA è sempre lo stesso</a:t>
            </a:r>
            <a:endParaRPr lang="it-IT" altLang="it-IT" sz="1400" dirty="0">
              <a:latin typeface="Comic Sans MS" pitchFamily="66" charset="0"/>
            </a:endParaRPr>
          </a:p>
        </p:txBody>
      </p:sp>
      <p:sp>
        <p:nvSpPr>
          <p:cNvPr id="13323" name="Text Box 10"/>
          <p:cNvSpPr txBox="1">
            <a:spLocks noChangeArrowheads="1"/>
          </p:cNvSpPr>
          <p:nvPr/>
        </p:nvSpPr>
        <p:spPr bwMode="auto">
          <a:xfrm>
            <a:off x="49213" y="5138738"/>
            <a:ext cx="272256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400" dirty="0">
                <a:latin typeface="Comic Sans MS" pitchFamily="66" charset="0"/>
              </a:rPr>
              <a:t>Diversi stadi di sviluppo dello stesso </a:t>
            </a:r>
            <a:r>
              <a:rPr lang="it-IT" altLang="it-IT" sz="1400" dirty="0" smtClean="0">
                <a:latin typeface="Comic Sans MS" pitchFamily="66" charset="0"/>
              </a:rPr>
              <a:t>organismo: tutte le sue cellule hanno lo stesso corredo di DNA</a:t>
            </a:r>
            <a:endParaRPr lang="it-IT" altLang="it-IT" sz="1400" dirty="0">
              <a:latin typeface="Comic Sans MS" pitchFamily="66" charset="0"/>
            </a:endParaRPr>
          </a:p>
        </p:txBody>
      </p:sp>
      <p:sp>
        <p:nvSpPr>
          <p:cNvPr id="13" name="CasellaDiTesto 8"/>
          <p:cNvSpPr txBox="1">
            <a:spLocks noChangeArrowheads="1"/>
          </p:cNvSpPr>
          <p:nvPr/>
        </p:nvSpPr>
        <p:spPr bwMode="auto">
          <a:xfrm>
            <a:off x="1901917" y="3882534"/>
            <a:ext cx="748883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b="1" dirty="0" smtClean="0">
                <a:latin typeface="Comic Sans MS" pitchFamily="66" charset="0"/>
              </a:rPr>
              <a:t>L’assetto (la forma) di un organismo non è determinato dal suo genoma</a:t>
            </a:r>
            <a:endParaRPr lang="it-IT" altLang="it-IT" sz="1600" b="1" dirty="0">
              <a:latin typeface="Comic Sans MS" pitchFamily="66" charset="0"/>
            </a:endParaRPr>
          </a:p>
        </p:txBody>
      </p:sp>
    </p:spTree>
    <p:extLst>
      <p:ext uri="{BB962C8B-B14F-4D97-AF65-F5344CB8AC3E}">
        <p14:creationId xmlns:p14="http://schemas.microsoft.com/office/powerpoint/2010/main" xmlns="" val="4216677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arrotondato 28"/>
          <p:cNvSpPr/>
          <p:nvPr/>
        </p:nvSpPr>
        <p:spPr>
          <a:xfrm>
            <a:off x="246612" y="305360"/>
            <a:ext cx="5189484" cy="980816"/>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arrotondato 27"/>
          <p:cNvSpPr/>
          <p:nvPr/>
        </p:nvSpPr>
        <p:spPr>
          <a:xfrm>
            <a:off x="189748" y="6075855"/>
            <a:ext cx="6129490" cy="64316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8"/>
          <p:cNvSpPr txBox="1">
            <a:spLocks noChangeArrowheads="1"/>
          </p:cNvSpPr>
          <p:nvPr/>
        </p:nvSpPr>
        <p:spPr bwMode="auto">
          <a:xfrm>
            <a:off x="462426" y="307615"/>
            <a:ext cx="5166166"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b="1" dirty="0" smtClean="0">
                <a:latin typeface="Comic Sans MS" pitchFamily="66" charset="0"/>
              </a:rPr>
              <a:t>Il genoma non contiene nessun programma, </a:t>
            </a:r>
          </a:p>
          <a:p>
            <a:pPr eaLnBrk="1" hangingPunct="1"/>
            <a:r>
              <a:rPr lang="it-IT" altLang="it-IT" b="1" dirty="0" smtClean="0">
                <a:latin typeface="Comic Sans MS" pitchFamily="66" charset="0"/>
              </a:rPr>
              <a:t>ma una banca dati</a:t>
            </a:r>
          </a:p>
          <a:p>
            <a:pPr eaLnBrk="1" hangingPunct="1"/>
            <a:r>
              <a:rPr lang="it-IT" altLang="it-IT" sz="1600" dirty="0" smtClean="0">
                <a:latin typeface="Comic Sans MS" pitchFamily="66" charset="0"/>
              </a:rPr>
              <a:t>(</a:t>
            </a:r>
            <a:r>
              <a:rPr lang="it-IT" altLang="it-IT" sz="1600" u="sng" dirty="0" smtClean="0">
                <a:latin typeface="Comic Sans MS" pitchFamily="66" charset="0"/>
              </a:rPr>
              <a:t>quali</a:t>
            </a:r>
            <a:r>
              <a:rPr lang="it-IT" altLang="it-IT" sz="1600" dirty="0" smtClean="0">
                <a:latin typeface="Comic Sans MS" pitchFamily="66" charset="0"/>
              </a:rPr>
              <a:t> proteine possono essere sintetizzate)</a:t>
            </a:r>
            <a:endParaRPr lang="it-IT" altLang="it-IT" sz="1600" dirty="0">
              <a:latin typeface="Comic Sans MS" pitchFamily="66" charset="0"/>
            </a:endParaRPr>
          </a:p>
        </p:txBody>
      </p:sp>
      <p:sp>
        <p:nvSpPr>
          <p:cNvPr id="24" name="CasellaDiTesto 8"/>
          <p:cNvSpPr txBox="1">
            <a:spLocks noChangeArrowheads="1"/>
          </p:cNvSpPr>
          <p:nvPr/>
        </p:nvSpPr>
        <p:spPr bwMode="auto">
          <a:xfrm>
            <a:off x="189748" y="6093296"/>
            <a:ext cx="632646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b="1" dirty="0" smtClean="0">
                <a:latin typeface="Comic Sans MS" pitchFamily="66" charset="0"/>
              </a:rPr>
              <a:t>Nel genoma non sta scritto se, e in che quantità, </a:t>
            </a:r>
          </a:p>
          <a:p>
            <a:pPr eaLnBrk="1" hangingPunct="1"/>
            <a:r>
              <a:rPr lang="it-IT" altLang="it-IT" sz="1600" b="1" dirty="0" smtClean="0">
                <a:latin typeface="Comic Sans MS" pitchFamily="66" charset="0"/>
              </a:rPr>
              <a:t>ogni proteina verrà sintetizzata (ciò che veramente conta…)</a:t>
            </a:r>
            <a:endParaRPr lang="it-IT" altLang="it-IT" sz="1600" b="1" dirty="0">
              <a:latin typeface="Comic Sans MS" pitchFamily="66" charset="0"/>
            </a:endParaRPr>
          </a:p>
        </p:txBody>
      </p:sp>
      <p:pic>
        <p:nvPicPr>
          <p:cNvPr id="3" name="Immagin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288" y="1849792"/>
            <a:ext cx="7800429" cy="376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4"/>
          <p:cNvSpPr txBox="1">
            <a:spLocks noChangeArrowheads="1"/>
          </p:cNvSpPr>
          <p:nvPr/>
        </p:nvSpPr>
        <p:spPr bwMode="auto">
          <a:xfrm>
            <a:off x="395520" y="5599923"/>
            <a:ext cx="3138025" cy="2307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it-IT" altLang="it-IT" sz="1000" b="1" dirty="0" smtClean="0">
                <a:latin typeface="Comic Sans MS" panose="030F0702030302020204" pitchFamily="66" charset="0"/>
              </a:rPr>
              <a:t>(da</a:t>
            </a:r>
            <a:r>
              <a:rPr lang="it-IT" altLang="it-IT" sz="1000" b="1" i="1" dirty="0" smtClean="0">
                <a:latin typeface="Comic Sans MS" panose="030F0702030302020204" pitchFamily="66" charset="0"/>
              </a:rPr>
              <a:t> </a:t>
            </a:r>
            <a:r>
              <a:rPr lang="it-IT" altLang="it-IT" sz="1000" b="1" i="1" dirty="0" err="1" smtClean="0">
                <a:latin typeface="Comic Sans MS" panose="030F0702030302020204" pitchFamily="66" charset="0"/>
              </a:rPr>
              <a:t>Amaldi</a:t>
            </a:r>
            <a:r>
              <a:rPr lang="it-IT" altLang="it-IT" sz="1000" b="1" i="1" dirty="0" smtClean="0">
                <a:latin typeface="Comic Sans MS" panose="030F0702030302020204" pitchFamily="66" charset="0"/>
              </a:rPr>
              <a:t> </a:t>
            </a:r>
            <a:r>
              <a:rPr lang="it-IT" altLang="it-IT" sz="1000" b="1" i="1" dirty="0">
                <a:latin typeface="Comic Sans MS" panose="030F0702030302020204" pitchFamily="66" charset="0"/>
              </a:rPr>
              <a:t>et al. Biologia molecolare 2a ed, </a:t>
            </a:r>
            <a:r>
              <a:rPr lang="it-IT" altLang="it-IT" sz="1000" b="1" i="1" dirty="0" smtClean="0">
                <a:latin typeface="Comic Sans MS" panose="030F0702030302020204" pitchFamily="66" charset="0"/>
              </a:rPr>
              <a:t>2014)</a:t>
            </a:r>
            <a:endParaRPr lang="it-IT" altLang="it-IT" sz="1000" b="1" i="1" dirty="0">
              <a:latin typeface="Comic Sans MS" panose="030F0702030302020204" pitchFamily="66" charset="0"/>
            </a:endParaRPr>
          </a:p>
        </p:txBody>
      </p:sp>
      <p:sp>
        <p:nvSpPr>
          <p:cNvPr id="5" name="Rettangolo arrotondato 4"/>
          <p:cNvSpPr/>
          <p:nvPr/>
        </p:nvSpPr>
        <p:spPr>
          <a:xfrm>
            <a:off x="5000079" y="3816677"/>
            <a:ext cx="2091628" cy="2698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1 6"/>
          <p:cNvCxnSpPr/>
          <p:nvPr/>
        </p:nvCxnSpPr>
        <p:spPr>
          <a:xfrm>
            <a:off x="7091769" y="3951621"/>
            <a:ext cx="2124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flipV="1">
            <a:off x="7304907" y="3401645"/>
            <a:ext cx="0" cy="5499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ttangolo arrotondato 13"/>
          <p:cNvSpPr/>
          <p:nvPr/>
        </p:nvSpPr>
        <p:spPr>
          <a:xfrm>
            <a:off x="7071206" y="2841308"/>
            <a:ext cx="438680" cy="269888"/>
          </a:xfrm>
          <a:prstGeom prst="roundRect">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2 15"/>
          <p:cNvCxnSpPr/>
          <p:nvPr/>
        </p:nvCxnSpPr>
        <p:spPr>
          <a:xfrm flipV="1">
            <a:off x="7304255" y="1849792"/>
            <a:ext cx="652" cy="991518"/>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CasellaDiTesto 8"/>
          <p:cNvSpPr txBox="1">
            <a:spLocks noChangeArrowheads="1"/>
          </p:cNvSpPr>
          <p:nvPr/>
        </p:nvSpPr>
        <p:spPr bwMode="auto">
          <a:xfrm>
            <a:off x="6894970" y="230671"/>
            <a:ext cx="13494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400" b="1" dirty="0" smtClean="0">
                <a:solidFill>
                  <a:srgbClr val="FF0000"/>
                </a:solidFill>
                <a:latin typeface="Comic Sans MS" pitchFamily="66" charset="0"/>
              </a:rPr>
              <a:t>~30.000 </a:t>
            </a:r>
          </a:p>
          <a:p>
            <a:pPr eaLnBrk="1" hangingPunct="1"/>
            <a:r>
              <a:rPr lang="it-IT" altLang="it-IT" sz="1400" b="1" dirty="0" smtClean="0">
                <a:solidFill>
                  <a:srgbClr val="FF0000"/>
                </a:solidFill>
                <a:latin typeface="Comic Sans MS" pitchFamily="66" charset="0"/>
              </a:rPr>
              <a:t>proteine </a:t>
            </a:r>
            <a:endParaRPr lang="it-IT" altLang="it-IT" sz="1400" b="1" dirty="0">
              <a:solidFill>
                <a:srgbClr val="FF0000"/>
              </a:solidFill>
              <a:latin typeface="Comic Sans MS" pitchFamily="66" charset="0"/>
            </a:endParaRPr>
          </a:p>
        </p:txBody>
      </p:sp>
      <p:sp>
        <p:nvSpPr>
          <p:cNvPr id="19" name="CasellaDiTesto 8"/>
          <p:cNvSpPr txBox="1">
            <a:spLocks noChangeArrowheads="1"/>
          </p:cNvSpPr>
          <p:nvPr/>
        </p:nvSpPr>
        <p:spPr bwMode="auto">
          <a:xfrm>
            <a:off x="6935225" y="1556792"/>
            <a:ext cx="8771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400" b="1" dirty="0" err="1" smtClean="0">
                <a:solidFill>
                  <a:srgbClr val="FF0000"/>
                </a:solidFill>
                <a:latin typeface="Comic Sans MS" pitchFamily="66" charset="0"/>
              </a:rPr>
              <a:t>mRNA</a:t>
            </a:r>
            <a:r>
              <a:rPr lang="it-IT" altLang="it-IT" sz="1400" b="1" dirty="0" smtClean="0">
                <a:solidFill>
                  <a:srgbClr val="FF0000"/>
                </a:solidFill>
                <a:latin typeface="Comic Sans MS" pitchFamily="66" charset="0"/>
              </a:rPr>
              <a:t> </a:t>
            </a:r>
            <a:endParaRPr lang="it-IT" altLang="it-IT" sz="1400" b="1" dirty="0">
              <a:solidFill>
                <a:srgbClr val="FF0000"/>
              </a:solidFill>
              <a:latin typeface="Comic Sans MS" pitchFamily="66" charset="0"/>
            </a:endParaRPr>
          </a:p>
        </p:txBody>
      </p:sp>
      <p:sp>
        <p:nvSpPr>
          <p:cNvPr id="22" name="Parentesi graffa aperta 21"/>
          <p:cNvSpPr/>
          <p:nvPr/>
        </p:nvSpPr>
        <p:spPr>
          <a:xfrm rot="16200000">
            <a:off x="6147500" y="4122714"/>
            <a:ext cx="343476" cy="3480918"/>
          </a:xfrm>
          <a:prstGeom prst="leftBrac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CasellaDiTesto 8"/>
          <p:cNvSpPr txBox="1">
            <a:spLocks noChangeArrowheads="1"/>
          </p:cNvSpPr>
          <p:nvPr/>
        </p:nvSpPr>
        <p:spPr bwMode="auto">
          <a:xfrm>
            <a:off x="6817158" y="6075855"/>
            <a:ext cx="14467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1400" b="1" dirty="0" err="1" smtClean="0">
                <a:solidFill>
                  <a:schemeClr val="accent6">
                    <a:lumMod val="75000"/>
                  </a:schemeClr>
                </a:solidFill>
                <a:latin typeface="Comic Sans MS" pitchFamily="66" charset="0"/>
              </a:rPr>
              <a:t>ncRNA</a:t>
            </a:r>
            <a:r>
              <a:rPr lang="it-IT" altLang="it-IT" sz="1400" b="1" dirty="0" smtClean="0">
                <a:solidFill>
                  <a:schemeClr val="accent6">
                    <a:lumMod val="75000"/>
                  </a:schemeClr>
                </a:solidFill>
                <a:latin typeface="Comic Sans MS" pitchFamily="66" charset="0"/>
              </a:rPr>
              <a:t> (~30.000 ?)</a:t>
            </a:r>
            <a:endParaRPr lang="it-IT" altLang="it-IT" sz="1400" b="1" dirty="0">
              <a:solidFill>
                <a:schemeClr val="accent6">
                  <a:lumMod val="75000"/>
                </a:schemeClr>
              </a:solidFill>
              <a:latin typeface="Comic Sans MS" pitchFamily="66" charset="0"/>
            </a:endParaRPr>
          </a:p>
        </p:txBody>
      </p:sp>
      <p:sp>
        <p:nvSpPr>
          <p:cNvPr id="18" name="CasellaDiTesto 8"/>
          <p:cNvSpPr txBox="1">
            <a:spLocks noChangeArrowheads="1"/>
          </p:cNvSpPr>
          <p:nvPr/>
        </p:nvSpPr>
        <p:spPr bwMode="auto">
          <a:xfrm>
            <a:off x="7370116" y="1241464"/>
            <a:ext cx="1281966" cy="307777"/>
          </a:xfrm>
          <a:prstGeom prst="rect">
            <a:avLst/>
          </a:prstGeom>
          <a:solidFill>
            <a:schemeClr val="bg1"/>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400" b="1" i="1" u="sng" dirty="0" smtClean="0">
                <a:latin typeface="Comic Sans MS" pitchFamily="66" charset="0"/>
              </a:rPr>
              <a:t>traduzione </a:t>
            </a:r>
            <a:endParaRPr lang="it-IT" altLang="it-IT" sz="1400" b="1" i="1" u="sng" dirty="0">
              <a:latin typeface="Comic Sans MS" pitchFamily="66" charset="0"/>
            </a:endParaRPr>
          </a:p>
        </p:txBody>
      </p:sp>
      <p:sp>
        <p:nvSpPr>
          <p:cNvPr id="25" name="CasellaDiTesto 8"/>
          <p:cNvSpPr txBox="1">
            <a:spLocks noChangeArrowheads="1"/>
          </p:cNvSpPr>
          <p:nvPr/>
        </p:nvSpPr>
        <p:spPr bwMode="auto">
          <a:xfrm>
            <a:off x="7345125" y="2347007"/>
            <a:ext cx="1281966" cy="307777"/>
          </a:xfrm>
          <a:prstGeom prst="rect">
            <a:avLst/>
          </a:prstGeom>
          <a:solidFill>
            <a:schemeClr val="bg1"/>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400" b="1" i="1" u="sng" dirty="0" smtClean="0">
                <a:latin typeface="Comic Sans MS" pitchFamily="66" charset="0"/>
              </a:rPr>
              <a:t>trascrizione </a:t>
            </a:r>
            <a:endParaRPr lang="it-IT" altLang="it-IT" sz="1400" b="1" i="1" u="sng" dirty="0">
              <a:latin typeface="Comic Sans MS" pitchFamily="66" charset="0"/>
            </a:endParaRPr>
          </a:p>
        </p:txBody>
      </p:sp>
      <p:sp>
        <p:nvSpPr>
          <p:cNvPr id="6" name="Ovale 5"/>
          <p:cNvSpPr/>
          <p:nvPr/>
        </p:nvSpPr>
        <p:spPr>
          <a:xfrm>
            <a:off x="6735710" y="116632"/>
            <a:ext cx="1198023" cy="75305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2 25"/>
          <p:cNvCxnSpPr/>
          <p:nvPr/>
        </p:nvCxnSpPr>
        <p:spPr>
          <a:xfrm flipV="1">
            <a:off x="7308304" y="941695"/>
            <a:ext cx="0" cy="615919"/>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6319238" y="6034911"/>
            <a:ext cx="772531" cy="246221"/>
          </a:xfrm>
          <a:prstGeom prst="straightConnector1">
            <a:avLst/>
          </a:prstGeom>
          <a:ln w="38100">
            <a:solidFill>
              <a:srgbClr val="FF9933"/>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7799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l="2187" t="1268" r="34436" b="70706"/>
          <a:stretch>
            <a:fillRect/>
          </a:stretch>
        </p:blipFill>
        <p:spPr bwMode="auto">
          <a:xfrm>
            <a:off x="0" y="244475"/>
            <a:ext cx="9144000" cy="659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Rectangle 5"/>
          <p:cNvSpPr>
            <a:spLocks noChangeArrowheads="1"/>
          </p:cNvSpPr>
          <p:nvPr/>
        </p:nvSpPr>
        <p:spPr bwMode="auto">
          <a:xfrm>
            <a:off x="0" y="115888"/>
            <a:ext cx="684213" cy="7207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it-IT" altLang="it-IT"/>
          </a:p>
        </p:txBody>
      </p:sp>
      <p:sp>
        <p:nvSpPr>
          <p:cNvPr id="25604" name="Text Box 6"/>
          <p:cNvSpPr txBox="1">
            <a:spLocks noChangeArrowheads="1"/>
          </p:cNvSpPr>
          <p:nvPr/>
        </p:nvSpPr>
        <p:spPr bwMode="auto">
          <a:xfrm>
            <a:off x="683568" y="66110"/>
            <a:ext cx="769794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it-IT" sz="1600" b="1" dirty="0" err="1" smtClean="0">
                <a:latin typeface="Comic Sans MS" pitchFamily="66" charset="0"/>
              </a:rPr>
              <a:t>Diversi</a:t>
            </a:r>
            <a:r>
              <a:rPr lang="en-US" altLang="it-IT" sz="1600" b="1" dirty="0" smtClean="0">
                <a:latin typeface="Comic Sans MS" pitchFamily="66" charset="0"/>
              </a:rPr>
              <a:t> </a:t>
            </a:r>
            <a:r>
              <a:rPr lang="en-US" altLang="it-IT" sz="1600" b="1" dirty="0" err="1" smtClean="0">
                <a:latin typeface="Comic Sans MS" pitchFamily="66" charset="0"/>
              </a:rPr>
              <a:t>profili</a:t>
            </a:r>
            <a:r>
              <a:rPr lang="en-US" altLang="it-IT" sz="1600" b="1" dirty="0" smtClean="0">
                <a:latin typeface="Comic Sans MS" pitchFamily="66" charset="0"/>
              </a:rPr>
              <a:t> di </a:t>
            </a:r>
            <a:r>
              <a:rPr lang="en-US" altLang="it-IT" sz="1600" b="1" dirty="0" err="1" smtClean="0">
                <a:latin typeface="Comic Sans MS" pitchFamily="66" charset="0"/>
              </a:rPr>
              <a:t>espressione</a:t>
            </a:r>
            <a:r>
              <a:rPr lang="en-US" altLang="it-IT" sz="1600" b="1" dirty="0" smtClean="0">
                <a:latin typeface="Comic Sans MS" pitchFamily="66" charset="0"/>
              </a:rPr>
              <a:t> </a:t>
            </a:r>
            <a:r>
              <a:rPr lang="en-US" altLang="it-IT" sz="1600" b="1" dirty="0" err="1" smtClean="0">
                <a:latin typeface="Comic Sans MS" pitchFamily="66" charset="0"/>
              </a:rPr>
              <a:t>genica</a:t>
            </a:r>
            <a:r>
              <a:rPr lang="en-US" altLang="it-IT" sz="1600" b="1" dirty="0" smtClean="0">
                <a:latin typeface="Comic Sans MS" pitchFamily="66" charset="0"/>
              </a:rPr>
              <a:t> (mRNA) a </a:t>
            </a:r>
            <a:r>
              <a:rPr lang="en-US" altLang="it-IT" sz="1600" b="1" dirty="0" err="1" smtClean="0">
                <a:latin typeface="Comic Sans MS" pitchFamily="66" charset="0"/>
              </a:rPr>
              <a:t>partire</a:t>
            </a:r>
            <a:r>
              <a:rPr lang="en-US" altLang="it-IT" sz="1600" b="1" dirty="0" smtClean="0">
                <a:latin typeface="Comic Sans MS" pitchFamily="66" charset="0"/>
              </a:rPr>
              <a:t> </a:t>
            </a:r>
            <a:r>
              <a:rPr lang="en-US" altLang="it-IT" sz="1600" b="1" dirty="0" err="1" smtClean="0">
                <a:latin typeface="Comic Sans MS" pitchFamily="66" charset="0"/>
              </a:rPr>
              <a:t>dallo</a:t>
            </a:r>
            <a:r>
              <a:rPr lang="en-US" altLang="it-IT" sz="1600" b="1" dirty="0" smtClean="0">
                <a:latin typeface="Comic Sans MS" pitchFamily="66" charset="0"/>
              </a:rPr>
              <a:t> </a:t>
            </a:r>
            <a:r>
              <a:rPr lang="en-US" altLang="it-IT" sz="1600" b="1" dirty="0" err="1" smtClean="0">
                <a:latin typeface="Comic Sans MS" pitchFamily="66" charset="0"/>
              </a:rPr>
              <a:t>stesso</a:t>
            </a:r>
            <a:r>
              <a:rPr lang="en-US" altLang="it-IT" sz="1600" b="1" dirty="0" smtClean="0">
                <a:latin typeface="Comic Sans MS" pitchFamily="66" charset="0"/>
              </a:rPr>
              <a:t> </a:t>
            </a:r>
            <a:r>
              <a:rPr lang="en-US" altLang="it-IT" sz="1600" b="1" dirty="0" err="1" smtClean="0">
                <a:latin typeface="Comic Sans MS" pitchFamily="66" charset="0"/>
              </a:rPr>
              <a:t>genoma</a:t>
            </a:r>
            <a:r>
              <a:rPr lang="en-US" altLang="it-IT" sz="1600" b="1" dirty="0" smtClean="0">
                <a:latin typeface="Comic Sans MS" pitchFamily="66" charset="0"/>
              </a:rPr>
              <a:t>:</a:t>
            </a:r>
            <a:endParaRPr lang="it-IT" altLang="it-IT" sz="1600" b="1" dirty="0">
              <a:latin typeface="Comic Sans MS" pitchFamily="66" charset="0"/>
            </a:endParaRPr>
          </a:p>
        </p:txBody>
      </p:sp>
      <p:sp>
        <p:nvSpPr>
          <p:cNvPr id="6" name="Text Box 6"/>
          <p:cNvSpPr txBox="1">
            <a:spLocks noChangeArrowheads="1"/>
          </p:cNvSpPr>
          <p:nvPr/>
        </p:nvSpPr>
        <p:spPr bwMode="auto">
          <a:xfrm>
            <a:off x="6372200" y="548680"/>
            <a:ext cx="281679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it-IT" sz="1600" b="1" u="sng" dirty="0" smtClean="0">
                <a:solidFill>
                  <a:srgbClr val="C00000"/>
                </a:solidFill>
                <a:latin typeface="Comic Sans MS" pitchFamily="66" charset="0"/>
              </a:rPr>
              <a:t>da </a:t>
            </a:r>
            <a:r>
              <a:rPr lang="en-US" altLang="it-IT" sz="1600" b="1" u="sng" dirty="0" err="1" smtClean="0">
                <a:solidFill>
                  <a:srgbClr val="C00000"/>
                </a:solidFill>
                <a:latin typeface="Comic Sans MS" pitchFamily="66" charset="0"/>
              </a:rPr>
              <a:t>cosa</a:t>
            </a:r>
            <a:r>
              <a:rPr lang="en-US" altLang="it-IT" sz="1600" b="1" u="sng" dirty="0" smtClean="0">
                <a:solidFill>
                  <a:srgbClr val="C00000"/>
                </a:solidFill>
                <a:latin typeface="Comic Sans MS" pitchFamily="66" charset="0"/>
              </a:rPr>
              <a:t> </a:t>
            </a:r>
            <a:r>
              <a:rPr lang="en-US" altLang="it-IT" sz="1600" b="1" u="sng" dirty="0" err="1" smtClean="0">
                <a:solidFill>
                  <a:srgbClr val="C00000"/>
                </a:solidFill>
                <a:latin typeface="Comic Sans MS" pitchFamily="66" charset="0"/>
              </a:rPr>
              <a:t>sono</a:t>
            </a:r>
            <a:r>
              <a:rPr lang="en-US" altLang="it-IT" sz="1600" b="1" u="sng" dirty="0" smtClean="0">
                <a:solidFill>
                  <a:srgbClr val="C00000"/>
                </a:solidFill>
                <a:latin typeface="Comic Sans MS" pitchFamily="66" charset="0"/>
              </a:rPr>
              <a:t> </a:t>
            </a:r>
            <a:r>
              <a:rPr lang="en-US" altLang="it-IT" sz="1600" b="1" u="sng" dirty="0" err="1" smtClean="0">
                <a:solidFill>
                  <a:srgbClr val="C00000"/>
                </a:solidFill>
                <a:latin typeface="Comic Sans MS" pitchFamily="66" charset="0"/>
              </a:rPr>
              <a:t>determinati</a:t>
            </a:r>
            <a:r>
              <a:rPr lang="en-US" altLang="it-IT" sz="1600" b="1" u="sng" dirty="0" smtClean="0">
                <a:solidFill>
                  <a:srgbClr val="C00000"/>
                </a:solidFill>
                <a:latin typeface="Comic Sans MS" pitchFamily="66" charset="0"/>
              </a:rPr>
              <a:t>?</a:t>
            </a:r>
            <a:endParaRPr lang="it-IT" altLang="it-IT" sz="1600" b="1" u="sng" dirty="0">
              <a:solidFill>
                <a:srgbClr val="C00000"/>
              </a:solidFill>
              <a:latin typeface="Comic Sans MS" pitchFamily="66" charset="0"/>
            </a:endParaRPr>
          </a:p>
        </p:txBody>
      </p:sp>
    </p:spTree>
    <p:extLst>
      <p:ext uri="{BB962C8B-B14F-4D97-AF65-F5344CB8AC3E}">
        <p14:creationId xmlns:p14="http://schemas.microsoft.com/office/powerpoint/2010/main" xmlns="" val="601946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bwMode="auto">
          <a:xfrm>
            <a:off x="1116013" y="1988840"/>
            <a:ext cx="6985000" cy="30257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Rettangolo 4"/>
          <p:cNvSpPr/>
          <p:nvPr/>
        </p:nvSpPr>
        <p:spPr bwMode="auto">
          <a:xfrm>
            <a:off x="1979613" y="3876378"/>
            <a:ext cx="2016125" cy="222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Rettangolo 5"/>
          <p:cNvSpPr/>
          <p:nvPr/>
        </p:nvSpPr>
        <p:spPr bwMode="auto">
          <a:xfrm>
            <a:off x="3995738" y="3849390"/>
            <a:ext cx="3600450" cy="952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Rettangolo 6"/>
          <p:cNvSpPr/>
          <p:nvPr/>
        </p:nvSpPr>
        <p:spPr bwMode="auto">
          <a:xfrm>
            <a:off x="2484438" y="3841453"/>
            <a:ext cx="287337" cy="7143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7"/>
          <p:cNvSpPr/>
          <p:nvPr/>
        </p:nvSpPr>
        <p:spPr bwMode="auto">
          <a:xfrm>
            <a:off x="3132138" y="3842561"/>
            <a:ext cx="288925" cy="7143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Ovale 8"/>
          <p:cNvSpPr/>
          <p:nvPr/>
        </p:nvSpPr>
        <p:spPr bwMode="auto">
          <a:xfrm>
            <a:off x="2112963" y="2854028"/>
            <a:ext cx="360362" cy="287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10" name="Connettore 2 9"/>
          <p:cNvCxnSpPr/>
          <p:nvPr/>
        </p:nvCxnSpPr>
        <p:spPr bwMode="auto">
          <a:xfrm>
            <a:off x="2370138" y="3258840"/>
            <a:ext cx="214312" cy="431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Ovale 10"/>
          <p:cNvSpPr/>
          <p:nvPr/>
        </p:nvSpPr>
        <p:spPr bwMode="auto">
          <a:xfrm>
            <a:off x="3032125" y="2854028"/>
            <a:ext cx="360363" cy="2873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12" name="Connettore 2 11"/>
          <p:cNvCxnSpPr/>
          <p:nvPr/>
        </p:nvCxnSpPr>
        <p:spPr bwMode="auto">
          <a:xfrm>
            <a:off x="3216275" y="3260428"/>
            <a:ext cx="36513" cy="43338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bwMode="auto">
          <a:xfrm>
            <a:off x="3981450" y="3471565"/>
            <a:ext cx="504825"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bwMode="auto">
          <a:xfrm>
            <a:off x="3995738" y="3441403"/>
            <a:ext cx="0" cy="4318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376" name="CasellaDiTesto 14"/>
          <p:cNvSpPr txBox="1">
            <a:spLocks noChangeArrowheads="1"/>
          </p:cNvSpPr>
          <p:nvPr/>
        </p:nvSpPr>
        <p:spPr bwMode="auto">
          <a:xfrm>
            <a:off x="5364163" y="3933528"/>
            <a:ext cx="868362" cy="457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a:solidFill>
                  <a:srgbClr val="FF0000"/>
                </a:solidFill>
                <a:latin typeface="Calibri" pitchFamily="34" charset="0"/>
              </a:rPr>
              <a:t>gene </a:t>
            </a:r>
          </a:p>
        </p:txBody>
      </p:sp>
      <p:sp>
        <p:nvSpPr>
          <p:cNvPr id="15377" name="CasellaDiTesto 15"/>
          <p:cNvSpPr txBox="1">
            <a:spLocks noChangeArrowheads="1"/>
          </p:cNvSpPr>
          <p:nvPr/>
        </p:nvSpPr>
        <p:spPr bwMode="auto">
          <a:xfrm>
            <a:off x="1295401" y="2353965"/>
            <a:ext cx="29495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dirty="0">
                <a:solidFill>
                  <a:srgbClr val="0000CC"/>
                </a:solidFill>
                <a:latin typeface="Calibri" pitchFamily="34" charset="0"/>
              </a:rPr>
              <a:t>Fattori di trascrizione </a:t>
            </a:r>
          </a:p>
        </p:txBody>
      </p:sp>
      <p:sp>
        <p:nvSpPr>
          <p:cNvPr id="15378" name="CasellaDiTesto 16"/>
          <p:cNvSpPr txBox="1">
            <a:spLocks noChangeArrowheads="1"/>
          </p:cNvSpPr>
          <p:nvPr/>
        </p:nvSpPr>
        <p:spPr bwMode="auto">
          <a:xfrm>
            <a:off x="2249488" y="3944640"/>
            <a:ext cx="1562100" cy="457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b="1">
                <a:latin typeface="Calibri" pitchFamily="34" charset="0"/>
              </a:rPr>
              <a:t>promotore</a:t>
            </a:r>
          </a:p>
        </p:txBody>
      </p:sp>
      <p:sp>
        <p:nvSpPr>
          <p:cNvPr id="15379" name="CasellaDiTesto 17"/>
          <p:cNvSpPr txBox="1">
            <a:spLocks noChangeArrowheads="1"/>
          </p:cNvSpPr>
          <p:nvPr/>
        </p:nvSpPr>
        <p:spPr bwMode="auto">
          <a:xfrm>
            <a:off x="4429125" y="3211215"/>
            <a:ext cx="1687513" cy="457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400" i="1">
                <a:latin typeface="Calibri" pitchFamily="34" charset="0"/>
              </a:rPr>
              <a:t>trascrizione </a:t>
            </a:r>
          </a:p>
        </p:txBody>
      </p:sp>
      <p:sp>
        <p:nvSpPr>
          <p:cNvPr id="15363" name="Text Box 3"/>
          <p:cNvSpPr txBox="1">
            <a:spLocks noChangeArrowheads="1"/>
          </p:cNvSpPr>
          <p:nvPr/>
        </p:nvSpPr>
        <p:spPr bwMode="auto">
          <a:xfrm>
            <a:off x="1004068" y="377369"/>
            <a:ext cx="767238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dirty="0">
                <a:latin typeface="Comic Sans MS" pitchFamily="66" charset="0"/>
              </a:rPr>
              <a:t>I fattori di trascrizione possono, in diverse combinazioni, accendere o spegnere la trascrizione di geni specifici, riconoscendone la regione di controllo (“promotore</a:t>
            </a:r>
            <a:r>
              <a:rPr lang="it-IT" altLang="it-IT" sz="1600" dirty="0" smtClean="0">
                <a:latin typeface="Comic Sans MS" pitchFamily="66" charset="0"/>
              </a:rPr>
              <a:t>”). </a:t>
            </a:r>
          </a:p>
          <a:p>
            <a:pPr eaLnBrk="1" hangingPunct="1"/>
            <a:endParaRPr lang="it-IT" altLang="it-IT" sz="400" dirty="0" smtClean="0">
              <a:latin typeface="Comic Sans MS" pitchFamily="66" charset="0"/>
            </a:endParaRPr>
          </a:p>
          <a:p>
            <a:pPr eaLnBrk="1" hangingPunct="1"/>
            <a:r>
              <a:rPr lang="it-IT" altLang="it-IT" sz="1400" dirty="0" smtClean="0">
                <a:latin typeface="Comic Sans MS" pitchFamily="66" charset="0"/>
              </a:rPr>
              <a:t>(Nella banca dati del genoma, associata all’istruzione che specifica ogni proteina, c’è anche quella che specifica </a:t>
            </a:r>
            <a:r>
              <a:rPr lang="it-IT" altLang="it-IT" sz="1400" u="sng" dirty="0" smtClean="0">
                <a:latin typeface="Comic Sans MS" pitchFamily="66" charset="0"/>
              </a:rPr>
              <a:t>quali</a:t>
            </a:r>
            <a:r>
              <a:rPr lang="it-IT" altLang="it-IT" sz="1400" dirty="0" smtClean="0">
                <a:latin typeface="Comic Sans MS" pitchFamily="66" charset="0"/>
              </a:rPr>
              <a:t> fattori di trascrizione ne controllano l’espressione)</a:t>
            </a:r>
            <a:endParaRPr lang="it-IT" altLang="it-IT" sz="1400" dirty="0">
              <a:latin typeface="Comic Sans MS" pitchFamily="66" charset="0"/>
            </a:endParaRPr>
          </a:p>
        </p:txBody>
      </p:sp>
      <p:sp>
        <p:nvSpPr>
          <p:cNvPr id="15364" name="Text Box 3"/>
          <p:cNvSpPr txBox="1">
            <a:spLocks noChangeArrowheads="1"/>
          </p:cNvSpPr>
          <p:nvPr/>
        </p:nvSpPr>
        <p:spPr bwMode="auto">
          <a:xfrm>
            <a:off x="1044575" y="5301208"/>
            <a:ext cx="6695777"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1600" dirty="0">
                <a:latin typeface="Comic Sans MS" pitchFamily="66" charset="0"/>
              </a:rPr>
              <a:t>Quanti diversi fattori di trascrizione esistono?</a:t>
            </a:r>
          </a:p>
          <a:p>
            <a:pPr eaLnBrk="1" hangingPunct="1"/>
            <a:r>
              <a:rPr lang="it-IT" altLang="it-IT" sz="1600" i="1" dirty="0">
                <a:latin typeface="Comic Sans MS" pitchFamily="66" charset="0"/>
              </a:rPr>
              <a:t>Homo sapiens</a:t>
            </a:r>
            <a:r>
              <a:rPr lang="it-IT" altLang="it-IT" sz="1600" dirty="0">
                <a:latin typeface="Comic Sans MS" pitchFamily="66" charset="0"/>
              </a:rPr>
              <a:t>: </a:t>
            </a:r>
            <a:r>
              <a:rPr lang="it-IT" altLang="it-IT" sz="1600" b="1" dirty="0">
                <a:solidFill>
                  <a:srgbClr val="FF0000"/>
                </a:solidFill>
                <a:latin typeface="Comic Sans MS" pitchFamily="66" charset="0"/>
              </a:rPr>
              <a:t>~ 1300</a:t>
            </a:r>
          </a:p>
          <a:p>
            <a:pPr eaLnBrk="1" hangingPunct="1"/>
            <a:r>
              <a:rPr lang="it-IT" altLang="it-IT" sz="1600" i="1" dirty="0" err="1">
                <a:latin typeface="Comic Sans MS" pitchFamily="66" charset="0"/>
              </a:rPr>
              <a:t>Saccharomyces</a:t>
            </a:r>
            <a:r>
              <a:rPr lang="it-IT" altLang="it-IT" sz="1600" i="1" dirty="0">
                <a:latin typeface="Comic Sans MS" pitchFamily="66" charset="0"/>
              </a:rPr>
              <a:t> </a:t>
            </a:r>
            <a:r>
              <a:rPr lang="it-IT" altLang="it-IT" sz="1600" i="1" dirty="0" err="1">
                <a:latin typeface="Comic Sans MS" pitchFamily="66" charset="0"/>
              </a:rPr>
              <a:t>cerevisiae</a:t>
            </a:r>
            <a:r>
              <a:rPr lang="it-IT" altLang="it-IT" sz="1600" dirty="0">
                <a:latin typeface="Comic Sans MS" pitchFamily="66" charset="0"/>
              </a:rPr>
              <a:t>: </a:t>
            </a:r>
            <a:r>
              <a:rPr lang="it-IT" altLang="it-IT" sz="1600" b="1" dirty="0">
                <a:solidFill>
                  <a:srgbClr val="FF0000"/>
                </a:solidFill>
                <a:latin typeface="Comic Sans MS" panose="030F0702030302020204" pitchFamily="66" charset="0"/>
              </a:rPr>
              <a:t>~ </a:t>
            </a:r>
            <a:r>
              <a:rPr lang="it-IT" altLang="it-IT" sz="1600" b="1" dirty="0" smtClean="0">
                <a:solidFill>
                  <a:srgbClr val="FF0000"/>
                </a:solidFill>
                <a:latin typeface="Comic Sans MS" panose="030F0702030302020204" pitchFamily="66" charset="0"/>
              </a:rPr>
              <a:t>200</a:t>
            </a:r>
          </a:p>
          <a:p>
            <a:pPr eaLnBrk="1" hangingPunct="1"/>
            <a:endParaRPr lang="it-IT" altLang="it-IT" sz="800" b="1" dirty="0">
              <a:solidFill>
                <a:srgbClr val="FF0000"/>
              </a:solidFill>
              <a:latin typeface="Comic Sans MS" panose="030F0702030302020204" pitchFamily="66" charset="0"/>
            </a:endParaRPr>
          </a:p>
          <a:p>
            <a:pPr eaLnBrk="1" hangingPunct="1"/>
            <a:r>
              <a:rPr lang="it-IT" altLang="it-IT" sz="1400" b="1" dirty="0" smtClean="0">
                <a:solidFill>
                  <a:srgbClr val="FF0000"/>
                </a:solidFill>
                <a:latin typeface="Comic Sans MS" panose="030F0702030302020204" pitchFamily="66" charset="0"/>
              </a:rPr>
              <a:t>NB: sono proteine, specificate da geni a loro volta regolati </a:t>
            </a:r>
          </a:p>
        </p:txBody>
      </p:sp>
    </p:spTree>
    <p:extLst>
      <p:ext uri="{BB962C8B-B14F-4D97-AF65-F5344CB8AC3E}">
        <p14:creationId xmlns:p14="http://schemas.microsoft.com/office/powerpoint/2010/main" xmlns="" val="2553481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95536" y="379105"/>
            <a:ext cx="8424862" cy="5893921"/>
          </a:xfrm>
          <a:prstGeom prst="rect">
            <a:avLst/>
          </a:prstGeom>
          <a:noFill/>
          <a:ln>
            <a:noFill/>
          </a:ln>
          <a:effectLst/>
          <a:extLst/>
        </p:spPr>
        <p:txBody>
          <a:bodyPr bIns="0" anchor="ctr">
            <a:spAutoFit/>
          </a:bodyPr>
          <a:lstStyle/>
          <a:p>
            <a:pPr>
              <a:defRPr/>
            </a:pPr>
            <a:r>
              <a:rPr lang="en-GB" sz="1400" i="1" dirty="0">
                <a:latin typeface="Courier New" pitchFamily="49" charset="0"/>
                <a:ea typeface="Times New Roman" pitchFamily="18" charset="0"/>
                <a:cs typeface="Courier New" pitchFamily="49" charset="0"/>
              </a:rPr>
              <a:t>&gt;YOR063W/RPL3 </a:t>
            </a:r>
            <a:r>
              <a:rPr lang="en-GB" sz="1400" i="1" dirty="0" err="1">
                <a:latin typeface="Courier New" pitchFamily="49" charset="0"/>
                <a:ea typeface="Times New Roman" pitchFamily="18" charset="0"/>
                <a:cs typeface="Courier New" pitchFamily="49" charset="0"/>
              </a:rPr>
              <a:t>Chr</a:t>
            </a:r>
            <a:r>
              <a:rPr lang="en-GB" sz="1400" i="1" dirty="0">
                <a:latin typeface="Courier New" pitchFamily="49" charset="0"/>
                <a:ea typeface="Times New Roman" pitchFamily="18" charset="0"/>
                <a:cs typeface="Courier New" pitchFamily="49" charset="0"/>
              </a:rPr>
              <a:t> 15 from 444188 to </a:t>
            </a:r>
            <a:r>
              <a:rPr lang="en-GB" sz="1400" i="1" dirty="0" smtClean="0">
                <a:latin typeface="Courier New" pitchFamily="49" charset="0"/>
                <a:ea typeface="Times New Roman" pitchFamily="18" charset="0"/>
                <a:cs typeface="Courier New" pitchFamily="49" charset="0"/>
              </a:rPr>
              <a:t>445851</a:t>
            </a:r>
          </a:p>
          <a:p>
            <a:pPr>
              <a:defRPr/>
            </a:pPr>
            <a:r>
              <a:rPr lang="en-GB" sz="1400" i="1" dirty="0" smtClean="0">
                <a:latin typeface="Courier New" pitchFamily="49" charset="0"/>
                <a:ea typeface="Times New Roman" pitchFamily="18" charset="0"/>
                <a:cs typeface="Courier New" pitchFamily="49" charset="0"/>
              </a:rPr>
              <a:t>  ……</a:t>
            </a:r>
            <a:r>
              <a:rPr lang="it-IT" sz="1600" dirty="0" smtClean="0">
                <a:latin typeface="Courier New" pitchFamily="49" charset="0"/>
                <a:ea typeface="Times New Roman" pitchFamily="18" charset="0"/>
                <a:cs typeface="Courier New" pitchFamily="49" charset="0"/>
              </a:rPr>
              <a:t>ACTCACGCACACTGGAATGAATGGCAATATTCTTTTTTAGGTTAACCGGCCGGACAGTAATATAGTAA</a:t>
            </a:r>
            <a:r>
              <a:rPr lang="it-IT" sz="1600" b="1" u="sng" dirty="0" smtClean="0">
                <a:solidFill>
                  <a:srgbClr val="0000CC"/>
                </a:solidFill>
                <a:effectLst>
                  <a:outerShdw blurRad="38100" dist="38100" dir="2700000" algn="tl">
                    <a:srgbClr val="000000">
                      <a:alpha val="43137"/>
                    </a:srgbClr>
                  </a:outerShdw>
                </a:effectLst>
                <a:latin typeface="Courier New" pitchFamily="49" charset="0"/>
                <a:ea typeface="Times New Roman" pitchFamily="18" charset="0"/>
                <a:cs typeface="Courier New" pitchFamily="49" charset="0"/>
              </a:rPr>
              <a:t>TCGTTTTGTACGTT</a:t>
            </a:r>
            <a:r>
              <a:rPr lang="it-IT" sz="1600" dirty="0" smtClean="0">
                <a:latin typeface="Courier New" pitchFamily="49" charset="0"/>
                <a:ea typeface="Times New Roman" pitchFamily="18" charset="0"/>
                <a:cs typeface="Courier New" pitchFamily="49" charset="0"/>
              </a:rPr>
              <a:t>TTTCAAGAAGC</a:t>
            </a:r>
            <a:r>
              <a:rPr lang="it-IT" sz="1600" b="1" u="sng" dirty="0" smtClean="0">
                <a:solidFill>
                  <a:srgbClr val="FFC000"/>
                </a:solidFill>
                <a:effectLst>
                  <a:outerShdw blurRad="38100" dist="38100" dir="2700000" algn="tl">
                    <a:srgbClr val="000000">
                      <a:alpha val="43137"/>
                    </a:srgbClr>
                  </a:outerShdw>
                </a:effectLst>
                <a:latin typeface="Courier New" pitchFamily="49" charset="0"/>
                <a:ea typeface="Times New Roman" pitchFamily="18" charset="0"/>
                <a:cs typeface="Courier New" pitchFamily="49" charset="0"/>
              </a:rPr>
              <a:t>GACGCACA</a:t>
            </a:r>
            <a:r>
              <a:rPr lang="it-IT" sz="1600" dirty="0" smtClean="0">
                <a:latin typeface="Courier New" pitchFamily="49" charset="0"/>
                <a:ea typeface="Times New Roman" pitchFamily="18" charset="0"/>
                <a:cs typeface="Courier New" pitchFamily="49" charset="0"/>
              </a:rPr>
              <a:t>ACTGTTTTCCATTTTTTTTTTTTTTTTTTCAGTGATCATCGTCCATGAAAAAAATTTTTCATTTGTCTCTTTCGTGCTTCCTGGATATATAAAATACGATTTATTTAGTTGTCTTTGTCAATCCTCATCTTTCTTTACTCATTATTTCATTTCGGTTTTGTCATCTCTAGAACAACACAGTTACTACAACAATCAATC</a:t>
            </a:r>
            <a:r>
              <a:rPr lang="it-IT" sz="1600" b="1" dirty="0" smtClean="0">
                <a:solidFill>
                  <a:srgbClr val="FF0000"/>
                </a:solidFill>
                <a:latin typeface="Courier New" pitchFamily="49" charset="0"/>
                <a:ea typeface="Times New Roman" pitchFamily="18" charset="0"/>
                <a:cs typeface="Courier New" pitchFamily="49" charset="0"/>
              </a:rPr>
              <a:t>ATGTCTCACAGAAAGTACGAAGCACCACGTCACGGTCATTTAGGTTTCTTGCCAAGAAAGAGAGCTGCCTCCATCAGAGCTAGAGTTAAGGCTTTTCCAAAGGATGACAGATCCAAGCCAGTTGCTCTAACTTCCTTCTTGGGTTACAAGGCTGGTATGACCACCATTGTCAGAGATTTGGACAGACCAGGTTCTAAGTTCCACAAGCGTGAAGTTGTCGAAGCTGTCACCGTTGTTGACACTCCACCAGTTGTCGTTGTTGGTGTTGTCGGTTACGTCGAAACCCCAAGAGGTTTGAGATCTTTGACCACCGTCTGGGCTGAACATTTGTCTGACGAAGTCAAGAGAAGATTCTACAAGAACTGGTACAAGTCTAAGAAGAAGGCTTTCACCAAATACTCTGCCAAGTACGCTCAAGATGGTGCTGGTATTGAAAGAGAATTGGCTAGAATCAAGAAGTACGCTTCCGTCGTCAGAGTTTTGGTCCACACTCAAATCAGAAAGACTCCATTGGCTCAAAAGAAGGCTCATTTGGCTGAAATCCAATTGAACGGTGGTTCCATCTCTGAAAAGGTTGACTGGGCTCGTGAACATTTCGAAAAGACTGTTGCTGTCGACAGCGTTTTTGAACAAAACGAAATGATTGACGCTATTGCTGTCACCAAGGGTCACGGTTTCGAAGGTGTTACCCACAGATGGGGTACTAAGAAATTGCCAAGAAAGACTCACAGAGGTCTAAGAAAGGTTGCTTGTATTGGTGCTTGGCATCCAGCCCACGTTATGTGGAGTGTTGCCAGAGCTGGTCAAAGAGGTTACCATTCCAGAACCTCCATTAACCACAAGATTTACAGAGTCGGTAAGGGTGATGATGAAGCTAACGGTGCTACCAGCTTCGACAGAACCAAGAAGACTATTACCCCAATGGGTGGTTTCGTCCACTACGGTGAAATTAAGAACGACTTCATCATGGTTAAAGGTTGTATCCCAGGTAACAGAAAGAGAATTGTTACTTTGAGAAAGTCTTTGTACACCAACACTTCTAGAAAGGCTTTGGAAGAAGTCAGCTTGAAGTGGATTGACACTGCTTCTAAGTTCGGTAAGGGTAGATTCCAAACCCCAGCTGAAAAGCATGCTTTCATGGGTACTTTGAAGAAGGACTTGTAA</a:t>
            </a:r>
            <a:r>
              <a:rPr lang="it-IT" sz="1600" b="1" dirty="0" smtClean="0">
                <a:latin typeface="Courier New" pitchFamily="49" charset="0"/>
                <a:ea typeface="Times New Roman" pitchFamily="18" charset="0"/>
                <a:cs typeface="Courier New" pitchFamily="49" charset="0"/>
              </a:rPr>
              <a:t>……………………</a:t>
            </a:r>
            <a:endParaRPr lang="it-IT" sz="1600" dirty="0">
              <a:latin typeface="Courier New" pitchFamily="49" charset="0"/>
              <a:cs typeface="Courier New" pitchFamily="49" charset="0"/>
            </a:endParaRPr>
          </a:p>
        </p:txBody>
      </p:sp>
    </p:spTree>
    <p:extLst>
      <p:ext uri="{BB962C8B-B14F-4D97-AF65-F5344CB8AC3E}">
        <p14:creationId xmlns:p14="http://schemas.microsoft.com/office/powerpoint/2010/main" xmlns="" val="965055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21K) 16-10-2001"/>
          <p:cNvPicPr>
            <a:picLocks noChangeAspect="1" noChangeArrowheads="1"/>
          </p:cNvPicPr>
          <p:nvPr/>
        </p:nvPicPr>
        <p:blipFill>
          <a:blip r:embed="rId2" cstate="print">
            <a:lum bright="-18000" contrast="36000"/>
            <a:extLst>
              <a:ext uri="{28A0092B-C50C-407E-A947-70E740481C1C}">
                <a14:useLocalDpi xmlns:a14="http://schemas.microsoft.com/office/drawing/2010/main" xmlns="" val="0"/>
              </a:ext>
            </a:extLst>
          </a:blip>
          <a:srcRect b="8823"/>
          <a:stretch>
            <a:fillRect/>
          </a:stretch>
        </p:blipFill>
        <p:spPr bwMode="auto">
          <a:xfrm>
            <a:off x="179388" y="1825625"/>
            <a:ext cx="4668837"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387" name="Group 5"/>
          <p:cNvGrpSpPr>
            <a:grpSpLocks/>
          </p:cNvGrpSpPr>
          <p:nvPr/>
        </p:nvGrpSpPr>
        <p:grpSpPr bwMode="auto">
          <a:xfrm>
            <a:off x="5059363" y="1052513"/>
            <a:ext cx="3976687" cy="4789487"/>
            <a:chOff x="3255" y="540"/>
            <a:chExt cx="2505" cy="3017"/>
          </a:xfrm>
        </p:grpSpPr>
        <p:pic>
          <p:nvPicPr>
            <p:cNvPr id="16389" name="Picture 6"/>
            <p:cNvPicPr>
              <a:picLocks noChangeAspect="1" noChangeArrowheads="1"/>
            </p:cNvPicPr>
            <p:nvPr/>
          </p:nvPicPr>
          <p:blipFill>
            <a:blip r:embed="rId3" cstate="print">
              <a:lum bright="-18000" contrast="42000"/>
              <a:extLst>
                <a:ext uri="{28A0092B-C50C-407E-A947-70E740481C1C}">
                  <a14:useLocalDpi xmlns:a14="http://schemas.microsoft.com/office/drawing/2010/main" xmlns="" val="0"/>
                </a:ext>
              </a:extLst>
            </a:blip>
            <a:srcRect/>
            <a:stretch>
              <a:fillRect/>
            </a:stretch>
          </p:blipFill>
          <p:spPr bwMode="auto">
            <a:xfrm>
              <a:off x="3255" y="540"/>
              <a:ext cx="2412" cy="3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0" name="Rectangle 7"/>
            <p:cNvSpPr>
              <a:spLocks noChangeArrowheads="1"/>
            </p:cNvSpPr>
            <p:nvPr/>
          </p:nvSpPr>
          <p:spPr bwMode="auto">
            <a:xfrm>
              <a:off x="4434" y="3168"/>
              <a:ext cx="1326" cy="372"/>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it-IT" altLang="it-IT">
                <a:latin typeface="Calibri" pitchFamily="34" charset="0"/>
              </a:endParaRPr>
            </a:p>
          </p:txBody>
        </p:sp>
      </p:grpSp>
      <p:sp>
        <p:nvSpPr>
          <p:cNvPr id="16388" name="Text Box 3"/>
          <p:cNvSpPr txBox="1">
            <a:spLocks noChangeArrowheads="1"/>
          </p:cNvSpPr>
          <p:nvPr/>
        </p:nvSpPr>
        <p:spPr bwMode="auto">
          <a:xfrm>
            <a:off x="1331913" y="333375"/>
            <a:ext cx="638508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dirty="0">
                <a:latin typeface="Comic Sans MS" pitchFamily="66" charset="0"/>
              </a:rPr>
              <a:t>Recettore dei </a:t>
            </a:r>
            <a:r>
              <a:rPr lang="it-IT" altLang="it-IT" dirty="0" err="1">
                <a:latin typeface="Comic Sans MS" pitchFamily="66" charset="0"/>
              </a:rPr>
              <a:t>glucocorticoidi</a:t>
            </a:r>
            <a:r>
              <a:rPr lang="it-IT" altLang="it-IT" dirty="0">
                <a:latin typeface="Comic Sans MS" pitchFamily="66" charset="0"/>
              </a:rPr>
              <a:t> (un fattore di trascrizione</a:t>
            </a:r>
            <a:r>
              <a:rPr lang="it-IT" altLang="it-IT" dirty="0" smtClean="0">
                <a:latin typeface="Comic Sans MS" pitchFamily="66" charset="0"/>
              </a:rPr>
              <a:t>) </a:t>
            </a:r>
          </a:p>
          <a:p>
            <a:pPr eaLnBrk="1" hangingPunct="1"/>
            <a:r>
              <a:rPr lang="it-IT" altLang="it-IT" dirty="0" smtClean="0">
                <a:latin typeface="Comic Sans MS" pitchFamily="66" charset="0"/>
              </a:rPr>
              <a:t>e sua interazione sequenza-specifica con il DNA</a:t>
            </a:r>
            <a:endParaRPr lang="it-IT" altLang="it-IT" dirty="0">
              <a:latin typeface="Comic Sans MS" pitchFamily="66" charset="0"/>
            </a:endParaRPr>
          </a:p>
        </p:txBody>
      </p:sp>
    </p:spTree>
    <p:extLst>
      <p:ext uri="{BB962C8B-B14F-4D97-AF65-F5344CB8AC3E}">
        <p14:creationId xmlns:p14="http://schemas.microsoft.com/office/powerpoint/2010/main" xmlns="" val="2182985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1400</TotalTime>
  <Words>1265</Words>
  <Application>Microsoft Office PowerPoint</Application>
  <PresentationFormat>Presentazione su schermo (4:3)</PresentationFormat>
  <Paragraphs>134</Paragraphs>
  <Slides>30</Slides>
  <Notes>1</Notes>
  <HiddenSlides>0</HiddenSlides>
  <MMClips>0</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 ELENA</dc:creator>
  <cp:lastModifiedBy>Utente</cp:lastModifiedBy>
  <cp:revision>103</cp:revision>
  <dcterms:created xsi:type="dcterms:W3CDTF">2014-10-19T15:41:22Z</dcterms:created>
  <dcterms:modified xsi:type="dcterms:W3CDTF">2014-10-28T15:40:39Z</dcterms:modified>
</cp:coreProperties>
</file>