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0"/>
  </p:notesMasterIdLst>
  <p:handoutMasterIdLst>
    <p:handoutMasterId r:id="rId141"/>
  </p:handoutMasterIdLst>
  <p:sldIdLst>
    <p:sldId id="256" r:id="rId2"/>
    <p:sldId id="442" r:id="rId3"/>
    <p:sldId id="598" r:id="rId4"/>
    <p:sldId id="446" r:id="rId5"/>
    <p:sldId id="447" r:id="rId6"/>
    <p:sldId id="653" r:id="rId7"/>
    <p:sldId id="650" r:id="rId8"/>
    <p:sldId id="651" r:id="rId9"/>
    <p:sldId id="652" r:id="rId10"/>
    <p:sldId id="448" r:id="rId11"/>
    <p:sldId id="494" r:id="rId12"/>
    <p:sldId id="449" r:id="rId13"/>
    <p:sldId id="450" r:id="rId14"/>
    <p:sldId id="456" r:id="rId15"/>
    <p:sldId id="548" r:id="rId16"/>
    <p:sldId id="457" r:id="rId17"/>
    <p:sldId id="654" r:id="rId18"/>
    <p:sldId id="656" r:id="rId19"/>
    <p:sldId id="665" r:id="rId20"/>
    <p:sldId id="657" r:id="rId21"/>
    <p:sldId id="459" r:id="rId22"/>
    <p:sldId id="666" r:id="rId23"/>
    <p:sldId id="664" r:id="rId24"/>
    <p:sldId id="468" r:id="rId25"/>
    <p:sldId id="679" r:id="rId26"/>
    <p:sldId id="676" r:id="rId27"/>
    <p:sldId id="677" r:id="rId28"/>
    <p:sldId id="678" r:id="rId29"/>
    <p:sldId id="480" r:id="rId30"/>
    <p:sldId id="460" r:id="rId31"/>
    <p:sldId id="462" r:id="rId32"/>
    <p:sldId id="463" r:id="rId33"/>
    <p:sldId id="464" r:id="rId34"/>
    <p:sldId id="465" r:id="rId35"/>
    <p:sldId id="682" r:id="rId36"/>
    <p:sldId id="683" r:id="rId37"/>
    <p:sldId id="684" r:id="rId38"/>
    <p:sldId id="667" r:id="rId39"/>
    <p:sldId id="466" r:id="rId40"/>
    <p:sldId id="467" r:id="rId41"/>
    <p:sldId id="471" r:id="rId42"/>
    <p:sldId id="472" r:id="rId43"/>
    <p:sldId id="439" r:id="rId44"/>
    <p:sldId id="601" r:id="rId45"/>
    <p:sldId id="485" r:id="rId46"/>
    <p:sldId id="669" r:id="rId47"/>
    <p:sldId id="550" r:id="rId48"/>
    <p:sldId id="551" r:id="rId49"/>
    <p:sldId id="534" r:id="rId50"/>
    <p:sldId id="671" r:id="rId51"/>
    <p:sldId id="670" r:id="rId52"/>
    <p:sldId id="478" r:id="rId53"/>
    <p:sldId id="553" r:id="rId54"/>
    <p:sldId id="479" r:id="rId55"/>
    <p:sldId id="282" r:id="rId56"/>
    <p:sldId id="396" r:id="rId57"/>
    <p:sldId id="317" r:id="rId58"/>
    <p:sldId id="420" r:id="rId59"/>
    <p:sldId id="486" r:id="rId60"/>
    <p:sldId id="487" r:id="rId61"/>
    <p:sldId id="489" r:id="rId62"/>
    <p:sldId id="585" r:id="rId63"/>
    <p:sldId id="589" r:id="rId64"/>
    <p:sldId id="490" r:id="rId65"/>
    <p:sldId id="611" r:id="rId66"/>
    <p:sldId id="492" r:id="rId67"/>
    <p:sldId id="493" r:id="rId68"/>
    <p:sldId id="597" r:id="rId69"/>
    <p:sldId id="570" r:id="rId70"/>
    <p:sldId id="571" r:id="rId71"/>
    <p:sldId id="574" r:id="rId72"/>
    <p:sldId id="499" r:id="rId73"/>
    <p:sldId id="517" r:id="rId74"/>
    <p:sldId id="500" r:id="rId75"/>
    <p:sldId id="610" r:id="rId76"/>
    <p:sldId id="614" r:id="rId77"/>
    <p:sldId id="602" r:id="rId78"/>
    <p:sldId id="503" r:id="rId79"/>
    <p:sldId id="504" r:id="rId80"/>
    <p:sldId id="505" r:id="rId81"/>
    <p:sldId id="592" r:id="rId82"/>
    <p:sldId id="645" r:id="rId83"/>
    <p:sldId id="646" r:id="rId84"/>
    <p:sldId id="607" r:id="rId85"/>
    <p:sldId id="608" r:id="rId86"/>
    <p:sldId id="663" r:id="rId87"/>
    <p:sldId id="510" r:id="rId88"/>
    <p:sldId id="609" r:id="rId89"/>
    <p:sldId id="511" r:id="rId90"/>
    <p:sldId id="512" r:id="rId91"/>
    <p:sldId id="370" r:id="rId92"/>
    <p:sldId id="414" r:id="rId93"/>
    <p:sldId id="419" r:id="rId94"/>
    <p:sldId id="649" r:id="rId95"/>
    <p:sldId id="373" r:id="rId96"/>
    <p:sldId id="661" r:id="rId97"/>
    <p:sldId id="662" r:id="rId98"/>
    <p:sldId id="616" r:id="rId99"/>
    <p:sldId id="617" r:id="rId100"/>
    <p:sldId id="618" r:id="rId101"/>
    <p:sldId id="619" r:id="rId102"/>
    <p:sldId id="620" r:id="rId103"/>
    <p:sldId id="524" r:id="rId104"/>
    <p:sldId id="525" r:id="rId105"/>
    <p:sldId id="526" r:id="rId106"/>
    <p:sldId id="527" r:id="rId107"/>
    <p:sldId id="588" r:id="rId108"/>
    <p:sldId id="615" r:id="rId109"/>
    <p:sldId id="680" r:id="rId110"/>
    <p:sldId id="681" r:id="rId111"/>
    <p:sldId id="672" r:id="rId112"/>
    <p:sldId id="685" r:id="rId113"/>
    <p:sldId id="575" r:id="rId114"/>
    <p:sldId id="580" r:id="rId115"/>
    <p:sldId id="581" r:id="rId116"/>
    <p:sldId id="483" r:id="rId117"/>
    <p:sldId id="572" r:id="rId118"/>
    <p:sldId id="573" r:id="rId119"/>
    <p:sldId id="673" r:id="rId120"/>
    <p:sldId id="576" r:id="rId121"/>
    <p:sldId id="674" r:id="rId122"/>
    <p:sldId id="675" r:id="rId123"/>
    <p:sldId id="536" r:id="rId124"/>
    <p:sldId id="579" r:id="rId125"/>
    <p:sldId id="640" r:id="rId126"/>
    <p:sldId id="641" r:id="rId127"/>
    <p:sldId id="563" r:id="rId128"/>
    <p:sldId id="624" r:id="rId129"/>
    <p:sldId id="625" r:id="rId130"/>
    <p:sldId id="626" r:id="rId131"/>
    <p:sldId id="627" r:id="rId132"/>
    <p:sldId id="628" r:id="rId133"/>
    <p:sldId id="629" r:id="rId134"/>
    <p:sldId id="630" r:id="rId135"/>
    <p:sldId id="631" r:id="rId136"/>
    <p:sldId id="648" r:id="rId137"/>
    <p:sldId id="605" r:id="rId138"/>
    <p:sldId id="516"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D71EC"/>
    <a:srgbClr val="4A452A"/>
    <a:srgbClr val="33CC33"/>
    <a:srgbClr val="E1FDE1"/>
    <a:srgbClr val="EFD79D"/>
    <a:srgbClr val="930A80"/>
    <a:srgbClr val="548FA4"/>
    <a:srgbClr val="EFD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96"/>
    <p:restoredTop sz="91946"/>
  </p:normalViewPr>
  <p:slideViewPr>
    <p:cSldViewPr snapToGrid="0" snapToObjects="1">
      <p:cViewPr>
        <p:scale>
          <a:sx n="100" d="100"/>
          <a:sy n="100" d="100"/>
        </p:scale>
        <p:origin x="1720"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handoutMaster" Target="handoutMasters/handoutMaster1.xml"/><Relationship Id="rId142" Type="http://schemas.openxmlformats.org/officeDocument/2006/relationships/presProps" Target="presProps.xml"/><Relationship Id="rId143" Type="http://schemas.openxmlformats.org/officeDocument/2006/relationships/viewProps" Target="viewProps.xml"/><Relationship Id="rId144" Type="http://schemas.openxmlformats.org/officeDocument/2006/relationships/theme" Target="theme/theme1.xml"/><Relationship Id="rId1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ombardo\Desktop\TS%20Tests\Test%20Data\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orman\Documents\muon%20decay%20in%20orbit%20fraction.xlsx" TargetMode="External"/><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Snow%20image%207/2012:Users:douglasg:Desktop:Mu2e:MuonDecayInOrbit_Materials:Mu2E_Conversion_Endpoi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15672778041"/>
          <c:y val="0.0582691985267473"/>
          <c:w val="0.853130823605995"/>
          <c:h val="0.712184080866644"/>
        </c:manualLayout>
      </c:layout>
      <c:barChart>
        <c:barDir val="col"/>
        <c:grouping val="clustered"/>
        <c:varyColors val="0"/>
        <c:ser>
          <c:idx val="0"/>
          <c:order val="0"/>
          <c:spPr>
            <a:solidFill>
              <a:srgbClr val="3366FF"/>
            </a:solidFill>
          </c:spPr>
          <c:invertIfNegative val="0"/>
          <c:dPt>
            <c:idx val="5"/>
            <c:invertIfNegative val="0"/>
            <c:bubble3D val="0"/>
            <c:spPr>
              <a:solidFill>
                <a:srgbClr val="3366FF"/>
              </a:solidFill>
              <a:ln>
                <a:noFill/>
              </a:ln>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Extracted_Actual_Cable!$B$83:$B$90</c:f>
              <c:strCache>
                <c:ptCount val="8"/>
                <c:pt idx="0">
                  <c:v>Length 1 - Hub - Sample 1</c:v>
                </c:pt>
                <c:pt idx="1">
                  <c:v>Length 1 - Hub - Sample 2</c:v>
                </c:pt>
                <c:pt idx="2">
                  <c:v>Length 1 - Tail - Sample 1</c:v>
                </c:pt>
                <c:pt idx="3">
                  <c:v>Length 1 - Tail - Sample 2</c:v>
                </c:pt>
                <c:pt idx="4">
                  <c:v>Length 2 - Hub - Sample 1</c:v>
                </c:pt>
                <c:pt idx="5">
                  <c:v>Length 2 - Hub - Sample 2</c:v>
                </c:pt>
                <c:pt idx="6">
                  <c:v>Length 2 - Tail - Sample 1</c:v>
                </c:pt>
                <c:pt idx="7">
                  <c:v>Length 2 - Tail - Sample 2</c:v>
                </c:pt>
              </c:strCache>
            </c:strRef>
          </c:cat>
          <c:val>
            <c:numRef>
              <c:f>Extracted_Actual_Cable!$C$83:$C$90</c:f>
              <c:numCache>
                <c:formatCode>General</c:formatCode>
                <c:ptCount val="8"/>
                <c:pt idx="0">
                  <c:v>503.0</c:v>
                </c:pt>
                <c:pt idx="1">
                  <c:v>500.0</c:v>
                </c:pt>
                <c:pt idx="2">
                  <c:v>498.0</c:v>
                </c:pt>
                <c:pt idx="3">
                  <c:v>500.0</c:v>
                </c:pt>
                <c:pt idx="4">
                  <c:v>497.0</c:v>
                </c:pt>
                <c:pt idx="5">
                  <c:v>506.0</c:v>
                </c:pt>
                <c:pt idx="6">
                  <c:v>493.0</c:v>
                </c:pt>
                <c:pt idx="7">
                  <c:v>497.0</c:v>
                </c:pt>
              </c:numCache>
            </c:numRef>
          </c:val>
        </c:ser>
        <c:dLbls>
          <c:showLegendKey val="0"/>
          <c:showVal val="0"/>
          <c:showCatName val="0"/>
          <c:showSerName val="0"/>
          <c:showPercent val="0"/>
          <c:showBubbleSize val="0"/>
        </c:dLbls>
        <c:gapWidth val="150"/>
        <c:axId val="-609976144"/>
        <c:axId val="-609941840"/>
      </c:barChart>
      <c:catAx>
        <c:axId val="-609976144"/>
        <c:scaling>
          <c:orientation val="minMax"/>
        </c:scaling>
        <c:delete val="0"/>
        <c:axPos val="b"/>
        <c:numFmt formatCode="General" sourceLinked="0"/>
        <c:majorTickMark val="out"/>
        <c:minorTickMark val="none"/>
        <c:tickLblPos val="nextTo"/>
        <c:txPr>
          <a:bodyPr/>
          <a:lstStyle/>
          <a:p>
            <a:pPr>
              <a:defRPr sz="800"/>
            </a:pPr>
            <a:endParaRPr lang="en-US"/>
          </a:p>
        </c:txPr>
        <c:crossAx val="-609941840"/>
        <c:crosses val="autoZero"/>
        <c:auto val="1"/>
        <c:lblAlgn val="ctr"/>
        <c:lblOffset val="100"/>
        <c:noMultiLvlLbl val="0"/>
      </c:catAx>
      <c:valAx>
        <c:axId val="-609941840"/>
        <c:scaling>
          <c:orientation val="minMax"/>
          <c:max val="530.0"/>
          <c:min val="440.0"/>
        </c:scaling>
        <c:delete val="0"/>
        <c:axPos val="l"/>
        <c:title>
          <c:tx>
            <c:rich>
              <a:bodyPr rot="-5400000" vert="horz"/>
              <a:lstStyle/>
              <a:p>
                <a:pPr>
                  <a:defRPr/>
                </a:pPr>
                <a:r>
                  <a:rPr lang="en-US" dirty="0"/>
                  <a:t>Critical </a:t>
                </a:r>
                <a:r>
                  <a:rPr lang="en-US" dirty="0" smtClean="0"/>
                  <a:t>Current of Extracted</a:t>
                </a:r>
                <a:r>
                  <a:rPr lang="en-US" baseline="0" dirty="0" smtClean="0"/>
                  <a:t> Wires </a:t>
                </a:r>
                <a:r>
                  <a:rPr lang="en-US" dirty="0" smtClean="0"/>
                  <a:t> </a:t>
                </a:r>
                <a:r>
                  <a:rPr lang="en-US" dirty="0"/>
                  <a:t>(4.2K,5T) [A]</a:t>
                </a:r>
              </a:p>
            </c:rich>
          </c:tx>
          <c:overlay val="0"/>
        </c:title>
        <c:numFmt formatCode="General" sourceLinked="1"/>
        <c:majorTickMark val="out"/>
        <c:minorTickMark val="none"/>
        <c:tickLblPos val="nextTo"/>
        <c:crossAx val="-609976144"/>
        <c:crosses val="autoZero"/>
        <c:crossBetween val="between"/>
        <c:majorUnit val="5.0"/>
      </c:valAx>
      <c:spPr>
        <a:ln>
          <a:solidFill>
            <a:schemeClr val="tx1"/>
          </a:solid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Muon</a:t>
            </a:r>
            <a:r>
              <a:rPr lang="en-US" baseline="0" dirty="0"/>
              <a:t> Capture to Decay in Orbit Fraction as a function of </a:t>
            </a:r>
            <a:r>
              <a:rPr lang="en-US" baseline="0" dirty="0" smtClean="0"/>
              <a:t> target Z</a:t>
            </a:r>
            <a:endParaRPr lang="en-US" dirty="0"/>
          </a:p>
        </c:rich>
      </c:tx>
      <c:layout>
        <c:manualLayout>
          <c:xMode val="edge"/>
          <c:yMode val="edge"/>
          <c:x val="0.277018810148731"/>
          <c:y val="0.000980314960629923"/>
        </c:manualLayout>
      </c:layout>
      <c:overlay val="1"/>
      <c:spPr>
        <a:solidFill>
          <a:sysClr val="window" lastClr="FFFFFF"/>
        </a:solidFill>
        <a:ln>
          <a:solidFill>
            <a:srgbClr val="C0504D">
              <a:shade val="95000"/>
              <a:satMod val="105000"/>
            </a:srgbClr>
          </a:solidFill>
        </a:ln>
        <a:effectLst>
          <a:outerShdw blurRad="50800" dist="38100" dir="2700000" algn="tl" rotWithShape="0">
            <a:prstClr val="black">
              <a:alpha val="40000"/>
            </a:prstClr>
          </a:outerShdw>
        </a:effectLst>
      </c:spPr>
    </c:title>
    <c:autoTitleDeleted val="0"/>
    <c:plotArea>
      <c:layout>
        <c:manualLayout>
          <c:layoutTarget val="inner"/>
          <c:xMode val="edge"/>
          <c:yMode val="edge"/>
          <c:x val="0.0438469911833012"/>
          <c:y val="0.0223741456291855"/>
          <c:w val="0.92822958010558"/>
          <c:h val="0.912169394951385"/>
        </c:manualLayout>
      </c:layout>
      <c:scatterChart>
        <c:scatterStyle val="smoothMarker"/>
        <c:varyColors val="0"/>
        <c:ser>
          <c:idx val="0"/>
          <c:order val="0"/>
          <c:tx>
            <c:v>Decay</c:v>
          </c:tx>
          <c:xVal>
            <c:numRef>
              <c:f>Sheet1!$A$6:$A$29</c:f>
              <c:numCache>
                <c:formatCode>General</c:formatCode>
                <c:ptCount val="24"/>
                <c:pt idx="0">
                  <c:v>1.0</c:v>
                </c:pt>
                <c:pt idx="1">
                  <c:v>3.0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numCache>
            </c:numRef>
          </c:xVal>
          <c:yVal>
            <c:numRef>
              <c:f>Sheet1!$C$6:$C$29</c:f>
              <c:numCache>
                <c:formatCode>General</c:formatCode>
                <c:ptCount val="24"/>
                <c:pt idx="0">
                  <c:v>1.0</c:v>
                </c:pt>
                <c:pt idx="1">
                  <c:v>0.990883146793625</c:v>
                </c:pt>
                <c:pt idx="2">
                  <c:v>0.984055747987054</c:v>
                </c:pt>
                <c:pt idx="3">
                  <c:v>0.942181035306755</c:v>
                </c:pt>
                <c:pt idx="4">
                  <c:v>0.92215399880748</c:v>
                </c:pt>
                <c:pt idx="5">
                  <c:v>0.867898936291267</c:v>
                </c:pt>
                <c:pt idx="6">
                  <c:v>0.817194121154467</c:v>
                </c:pt>
                <c:pt idx="7">
                  <c:v>0.665762415624731</c:v>
                </c:pt>
                <c:pt idx="8">
                  <c:v>0.691843079065831</c:v>
                </c:pt>
                <c:pt idx="9">
                  <c:v>0.548012544207406</c:v>
                </c:pt>
                <c:pt idx="10">
                  <c:v>0.485655635107395</c:v>
                </c:pt>
                <c:pt idx="11">
                  <c:v>0.400540729985481</c:v>
                </c:pt>
                <c:pt idx="12">
                  <c:v>0.344100899851163</c:v>
                </c:pt>
                <c:pt idx="13">
                  <c:v>0.278193743371734</c:v>
                </c:pt>
                <c:pt idx="14">
                  <c:v>0.252477207866984</c:v>
                </c:pt>
                <c:pt idx="15">
                  <c:v>0.255253683381656</c:v>
                </c:pt>
                <c:pt idx="16">
                  <c:v>0.244420877275231</c:v>
                </c:pt>
                <c:pt idx="17">
                  <c:v>0.19799456539055</c:v>
                </c:pt>
                <c:pt idx="18">
                  <c:v>0.151431705529738</c:v>
                </c:pt>
                <c:pt idx="19">
                  <c:v>0.144103630810685</c:v>
                </c:pt>
                <c:pt idx="20">
                  <c:v>0.149884161800249</c:v>
                </c:pt>
                <c:pt idx="21">
                  <c:v>0.129492997364624</c:v>
                </c:pt>
                <c:pt idx="22">
                  <c:v>0.116202327687833</c:v>
                </c:pt>
                <c:pt idx="23">
                  <c:v>0.108783220984693</c:v>
                </c:pt>
              </c:numCache>
            </c:numRef>
          </c:yVal>
          <c:smooth val="1"/>
        </c:ser>
        <c:ser>
          <c:idx val="1"/>
          <c:order val="1"/>
          <c:tx>
            <c:v>Capture</c:v>
          </c:tx>
          <c:marker>
            <c:spPr>
              <a:ln w="3175"/>
            </c:spPr>
          </c:marker>
          <c:xVal>
            <c:numRef>
              <c:f>Sheet1!$A$6:$A$29</c:f>
              <c:numCache>
                <c:formatCode>General</c:formatCode>
                <c:ptCount val="24"/>
                <c:pt idx="0">
                  <c:v>1.0</c:v>
                </c:pt>
                <c:pt idx="1">
                  <c:v>3.0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numCache>
            </c:numRef>
          </c:xVal>
          <c:yVal>
            <c:numRef>
              <c:f>Sheet1!$D$6:$D$29</c:f>
              <c:numCache>
                <c:formatCode>General</c:formatCode>
                <c:ptCount val="24"/>
                <c:pt idx="0">
                  <c:v>0.0</c:v>
                </c:pt>
                <c:pt idx="1">
                  <c:v>0.00911685320637412</c:v>
                </c:pt>
                <c:pt idx="2">
                  <c:v>0.0159442520129448</c:v>
                </c:pt>
                <c:pt idx="3">
                  <c:v>0.0578189646932452</c:v>
                </c:pt>
                <c:pt idx="4">
                  <c:v>0.0778460011925191</c:v>
                </c:pt>
                <c:pt idx="5">
                  <c:v>0.132101063708734</c:v>
                </c:pt>
                <c:pt idx="6">
                  <c:v>0.182805878845532</c:v>
                </c:pt>
                <c:pt idx="7">
                  <c:v>0.334237584375271</c:v>
                </c:pt>
                <c:pt idx="8">
                  <c:v>0.308156920934171</c:v>
                </c:pt>
                <c:pt idx="9">
                  <c:v>0.451987455792593</c:v>
                </c:pt>
                <c:pt idx="10">
                  <c:v>0.514344364892603</c:v>
                </c:pt>
                <c:pt idx="11">
                  <c:v>0.59945927001452</c:v>
                </c:pt>
                <c:pt idx="12">
                  <c:v>0.655899100148839</c:v>
                </c:pt>
                <c:pt idx="13">
                  <c:v>0.721806256628268</c:v>
                </c:pt>
                <c:pt idx="14">
                  <c:v>0.747522792133017</c:v>
                </c:pt>
                <c:pt idx="15">
                  <c:v>0.744746316618346</c:v>
                </c:pt>
                <c:pt idx="16">
                  <c:v>0.755579122724769</c:v>
                </c:pt>
                <c:pt idx="17">
                  <c:v>0.802005434609452</c:v>
                </c:pt>
                <c:pt idx="18">
                  <c:v>0.848568294470262</c:v>
                </c:pt>
                <c:pt idx="19">
                  <c:v>0.855896369189315</c:v>
                </c:pt>
                <c:pt idx="20">
                  <c:v>0.850115838199753</c:v>
                </c:pt>
                <c:pt idx="21">
                  <c:v>0.870507002635377</c:v>
                </c:pt>
                <c:pt idx="22">
                  <c:v>0.883797672312168</c:v>
                </c:pt>
                <c:pt idx="23">
                  <c:v>0.891216779015305</c:v>
                </c:pt>
              </c:numCache>
            </c:numRef>
          </c:yVal>
          <c:smooth val="1"/>
        </c:ser>
        <c:dLbls>
          <c:showLegendKey val="0"/>
          <c:showVal val="0"/>
          <c:showCatName val="0"/>
          <c:showSerName val="0"/>
          <c:showPercent val="0"/>
          <c:showBubbleSize val="0"/>
        </c:dLbls>
        <c:axId val="-605638624"/>
        <c:axId val="-602400656"/>
      </c:scatterChart>
      <c:valAx>
        <c:axId val="-605638624"/>
        <c:scaling>
          <c:orientation val="minMax"/>
        </c:scaling>
        <c:delete val="0"/>
        <c:axPos val="b"/>
        <c:numFmt formatCode="General" sourceLinked="1"/>
        <c:majorTickMark val="out"/>
        <c:minorTickMark val="none"/>
        <c:tickLblPos val="nextTo"/>
        <c:crossAx val="-602400656"/>
        <c:crosses val="autoZero"/>
        <c:crossBetween val="midCat"/>
      </c:valAx>
      <c:valAx>
        <c:axId val="-602400656"/>
        <c:scaling>
          <c:orientation val="minMax"/>
          <c:max val="1.0"/>
        </c:scaling>
        <c:delete val="0"/>
        <c:axPos val="l"/>
        <c:majorGridlines/>
        <c:numFmt formatCode="General" sourceLinked="1"/>
        <c:majorTickMark val="out"/>
        <c:minorTickMark val="none"/>
        <c:tickLblPos val="nextTo"/>
        <c:crossAx val="-605638624"/>
        <c:crosses val="autoZero"/>
        <c:crossBetween val="midCat"/>
      </c:valAx>
    </c:plotArea>
    <c:legend>
      <c:legendPos val="r"/>
      <c:layout>
        <c:manualLayout>
          <c:xMode val="edge"/>
          <c:yMode val="edge"/>
          <c:x val="0.869019271896569"/>
          <c:y val="0.299202180839747"/>
          <c:w val="0.0914404451937115"/>
          <c:h val="0.0728825075698119"/>
        </c:manualLayout>
      </c:layout>
      <c:overlay val="1"/>
      <c:spPr>
        <a:solidFill>
          <a:schemeClr val="bg1"/>
        </a:solidFill>
        <a:ln>
          <a:solidFill>
            <a:srgbClr val="C0504D">
              <a:shade val="95000"/>
              <a:satMod val="105000"/>
            </a:srgbClr>
          </a:solidFill>
        </a:ln>
        <a:effectLst>
          <a:outerShdw blurRad="50800" dist="38100" dir="2700000" algn="tl" rotWithShape="0">
            <a:prstClr val="black">
              <a:alpha val="40000"/>
            </a:prstClr>
          </a:outerShdw>
        </a:effectLst>
      </c:sp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Mu to E Conversion Endpoint as a fuction of target Z</a:t>
            </a:r>
          </a:p>
        </c:rich>
      </c:tx>
      <c:overlay val="0"/>
    </c:title>
    <c:autoTitleDeleted val="0"/>
    <c:plotArea>
      <c:layout/>
      <c:scatterChart>
        <c:scatterStyle val="smoothMarker"/>
        <c:varyColors val="0"/>
        <c:ser>
          <c:idx val="0"/>
          <c:order val="0"/>
          <c:tx>
            <c:v>E energy endpoint</c:v>
          </c:tx>
          <c:xVal>
            <c:numRef>
              <c:f>'Conversion Endpoints'!$A$8:$A$32</c:f>
              <c:numCache>
                <c:formatCode>General</c:formatCode>
                <c:ptCount val="25"/>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numCache>
            </c:numRef>
          </c:xVal>
          <c:yVal>
            <c:numRef>
              <c:f>'Conversion Endpoints'!$F$8:$F$32</c:f>
              <c:numCache>
                <c:formatCode>0.000</c:formatCode>
                <c:ptCount val="25"/>
                <c:pt idx="0">
                  <c:v>99.70755474785374</c:v>
                </c:pt>
                <c:pt idx="1">
                  <c:v>104.1485436823068</c:v>
                </c:pt>
                <c:pt idx="2">
                  <c:v>104.7695520697927</c:v>
                </c:pt>
                <c:pt idx="3">
                  <c:v>104.9486468636496</c:v>
                </c:pt>
                <c:pt idx="4">
                  <c:v>105.0342159461956</c:v>
                </c:pt>
                <c:pt idx="5">
                  <c:v>105.0588672107308</c:v>
                </c:pt>
                <c:pt idx="6">
                  <c:v>105.0936130787688</c:v>
                </c:pt>
                <c:pt idx="7">
                  <c:v>105.1047066070616</c:v>
                </c:pt>
                <c:pt idx="8">
                  <c:v>105.1163523378318</c:v>
                </c:pt>
                <c:pt idx="9">
                  <c:v>105.0814819151717</c:v>
                </c:pt>
                <c:pt idx="10">
                  <c:v>105.0588742882161</c:v>
                </c:pt>
                <c:pt idx="11">
                  <c:v>105.0085795150933</c:v>
                </c:pt>
                <c:pt idx="12">
                  <c:v>104.9629062331456</c:v>
                </c:pt>
                <c:pt idx="13">
                  <c:v>104.8959008665037</c:v>
                </c:pt>
                <c:pt idx="14">
                  <c:v>104.8343658053211</c:v>
                </c:pt>
                <c:pt idx="15">
                  <c:v>104.7540309679032</c:v>
                </c:pt>
                <c:pt idx="16">
                  <c:v>104.679154079786</c:v>
                </c:pt>
                <c:pt idx="17">
                  <c:v>104.5965400212667</c:v>
                </c:pt>
                <c:pt idx="18">
                  <c:v>104.4927627092198</c:v>
                </c:pt>
                <c:pt idx="19">
                  <c:v>104.3871089832801</c:v>
                </c:pt>
                <c:pt idx="20">
                  <c:v>104.2879882844611</c:v>
                </c:pt>
                <c:pt idx="21">
                  <c:v>104.1752774709846</c:v>
                </c:pt>
                <c:pt idx="22">
                  <c:v>104.0563794365287</c:v>
                </c:pt>
                <c:pt idx="23">
                  <c:v>103.9268046494588</c:v>
                </c:pt>
                <c:pt idx="24">
                  <c:v>103.7952789092737</c:v>
                </c:pt>
              </c:numCache>
            </c:numRef>
          </c:yVal>
          <c:smooth val="1"/>
        </c:ser>
        <c:dLbls>
          <c:showLegendKey val="0"/>
          <c:showVal val="0"/>
          <c:showCatName val="0"/>
          <c:showSerName val="0"/>
          <c:showPercent val="0"/>
          <c:showBubbleSize val="0"/>
        </c:dLbls>
        <c:axId val="-600701056"/>
        <c:axId val="-600806960"/>
      </c:scatterChart>
      <c:valAx>
        <c:axId val="-600701056"/>
        <c:scaling>
          <c:orientation val="minMax"/>
        </c:scaling>
        <c:delete val="0"/>
        <c:axPos val="b"/>
        <c:majorGridlines/>
        <c:title>
          <c:tx>
            <c:rich>
              <a:bodyPr/>
              <a:lstStyle/>
              <a:p>
                <a:pPr>
                  <a:defRPr/>
                </a:pPr>
                <a:r>
                  <a:rPr lang="en-US"/>
                  <a:t>Capture Target Z</a:t>
                </a:r>
              </a:p>
            </c:rich>
          </c:tx>
          <c:overlay val="0"/>
        </c:title>
        <c:numFmt formatCode="General" sourceLinked="1"/>
        <c:majorTickMark val="out"/>
        <c:minorTickMark val="none"/>
        <c:tickLblPos val="nextTo"/>
        <c:crossAx val="-600806960"/>
        <c:crosses val="autoZero"/>
        <c:crossBetween val="midCat"/>
      </c:valAx>
      <c:valAx>
        <c:axId val="-600806960"/>
        <c:scaling>
          <c:orientation val="minMax"/>
        </c:scaling>
        <c:delete val="0"/>
        <c:axPos val="l"/>
        <c:majorGridlines/>
        <c:title>
          <c:tx>
            <c:rich>
              <a:bodyPr rot="-5400000" vert="horz"/>
              <a:lstStyle/>
              <a:p>
                <a:pPr>
                  <a:defRPr/>
                </a:pPr>
                <a:r>
                  <a:rPr lang="en-US"/>
                  <a:t>Conversion E energy (MeV)</a:t>
                </a:r>
              </a:p>
            </c:rich>
          </c:tx>
          <c:overlay val="0"/>
        </c:title>
        <c:numFmt formatCode="0.000" sourceLinked="1"/>
        <c:majorTickMark val="out"/>
        <c:minorTickMark val="none"/>
        <c:tickLblPos val="nextTo"/>
        <c:crossAx val="-600701056"/>
        <c:crosses val="autoZero"/>
        <c:crossBetween val="midCat"/>
      </c:valAx>
    </c:plotArea>
    <c:legend>
      <c:legendPos val="r"/>
      <c:layout>
        <c:manualLayout>
          <c:xMode val="edge"/>
          <c:yMode val="edge"/>
          <c:x val="0.643777777777778"/>
          <c:y val="0.566821959755031"/>
          <c:w val="0.289555555555556"/>
          <c:h val="0.08371719160105"/>
        </c:manualLayout>
      </c:layout>
      <c:overlay val="1"/>
      <c:spPr>
        <a:solidFill>
          <a:schemeClr val="bg1"/>
        </a:solidFill>
        <a:ln>
          <a:solidFill>
            <a:schemeClr val="accent1"/>
          </a:solidFill>
        </a:ln>
        <a:effectLst>
          <a:outerShdw blurRad="50800" dist="38100" dir="2700000" algn="tl" rotWithShape="0">
            <a:prstClr val="black">
              <a:alpha val="40000"/>
            </a:prstClr>
          </a:outerShdw>
        </a:effectLst>
      </c:sp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0.5729</cdr:x>
      <cdr:y>0.43672</cdr:y>
    </cdr:from>
    <cdr:to>
      <cdr:x>0.88214</cdr:x>
      <cdr:y>0.53585</cdr:y>
    </cdr:to>
    <cdr:sp macro="" textlink="">
      <cdr:nvSpPr>
        <cdr:cNvPr id="2" name="Line Callout 1 1"/>
        <cdr:cNvSpPr/>
      </cdr:nvSpPr>
      <cdr:spPr>
        <a:xfrm xmlns:a="http://schemas.openxmlformats.org/drawingml/2006/main">
          <a:off x="4714739" y="1976592"/>
          <a:ext cx="2544921" cy="448658"/>
        </a:xfrm>
        <a:prstGeom xmlns:a="http://schemas.openxmlformats.org/drawingml/2006/main" prst="borderCallout1">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r>
            <a:rPr lang="en-US" dirty="0"/>
            <a:t>Z=13 </a:t>
          </a:r>
          <a:r>
            <a:rPr lang="en-US" dirty="0" smtClean="0"/>
            <a:t> Q=0.992</a:t>
          </a:r>
          <a:endParaRPr lang="en-US" dirty="0"/>
        </a:p>
        <a:p xmlns:a="http://schemas.openxmlformats.org/drawingml/2006/main">
          <a:r>
            <a:rPr lang="en-US" dirty="0" err="1"/>
            <a:t>Fract</a:t>
          </a:r>
          <a:r>
            <a:rPr lang="en-US" dirty="0"/>
            <a:t> DIO= 0.393 for 864ns m-</a:t>
          </a:r>
          <a:r>
            <a:rPr lang="en-US" baseline="0" dirty="0"/>
            <a:t> lifetime</a:t>
          </a:r>
          <a:endParaRPr lang="en-US" dirty="0"/>
        </a:p>
      </cdr:txBody>
    </cdr:sp>
  </cdr:relSizeAnchor>
  <cdr:relSizeAnchor xmlns:cdr="http://schemas.openxmlformats.org/drawingml/2006/chartDrawing">
    <cdr:from>
      <cdr:x>0.79656</cdr:x>
      <cdr:y>0.65462</cdr:y>
    </cdr:from>
    <cdr:to>
      <cdr:x>0.97998</cdr:x>
      <cdr:y>0.75415</cdr:y>
    </cdr:to>
    <cdr:sp macro="" textlink="">
      <cdr:nvSpPr>
        <cdr:cNvPr id="3" name="Line Callout 1 2"/>
        <cdr:cNvSpPr/>
      </cdr:nvSpPr>
      <cdr:spPr>
        <a:xfrm xmlns:a="http://schemas.openxmlformats.org/drawingml/2006/main">
          <a:off x="6555370" y="2962764"/>
          <a:ext cx="1509473" cy="450470"/>
        </a:xfrm>
        <a:prstGeom xmlns:a="http://schemas.openxmlformats.org/drawingml/2006/main" prst="borderCallout1">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r>
            <a:rPr lang="en-US"/>
            <a:t>Z=22 </a:t>
          </a:r>
          <a:r>
            <a:rPr lang="en-US" smtClean="0"/>
            <a:t> Q=0.981</a:t>
          </a:r>
          <a:endParaRPr lang="en-US" dirty="0"/>
        </a:p>
        <a:p xmlns:a="http://schemas.openxmlformats.org/drawingml/2006/main">
          <a:r>
            <a:rPr lang="en-US" dirty="0" err="1" smtClean="0"/>
            <a:t>Fract</a:t>
          </a:r>
          <a:r>
            <a:rPr lang="en-US" dirty="0"/>
            <a:t>. DIO=</a:t>
          </a:r>
          <a:r>
            <a:rPr lang="en-US" baseline="0" dirty="0"/>
            <a:t> 0.150</a:t>
          </a: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400E20-F6E2-3143-9C92-034D42314DD0}" type="datetimeFigureOut">
              <a:rPr lang="en-US" smtClean="0"/>
              <a:pPr/>
              <a:t>5/10/17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641183-C4AC-4F4A-B4FB-1156D805FC58}" type="slidenum">
              <a:rPr lang="en-US" smtClean="0"/>
              <a:pPr/>
              <a:t>‹#›</a:t>
            </a:fld>
            <a:endParaRPr lang="en-US"/>
          </a:p>
        </p:txBody>
      </p:sp>
    </p:spTree>
    <p:extLst>
      <p:ext uri="{BB962C8B-B14F-4D97-AF65-F5344CB8AC3E}">
        <p14:creationId xmlns:p14="http://schemas.microsoft.com/office/powerpoint/2010/main" val="37369437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E48DC4-C573-EE4A-A1D5-238559E5E744}" type="datetimeFigureOut">
              <a:rPr lang="en-US" smtClean="0"/>
              <a:pPr/>
              <a:t>5/10/17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EBAE91-B6BF-BE44-ABB2-EA945F4D14DD}" type="slidenum">
              <a:rPr lang="en-US" smtClean="0"/>
              <a:pPr/>
              <a:t>‹#›</a:t>
            </a:fld>
            <a:endParaRPr lang="en-US"/>
          </a:p>
        </p:txBody>
      </p:sp>
    </p:spTree>
    <p:extLst>
      <p:ext uri="{BB962C8B-B14F-4D97-AF65-F5344CB8AC3E}">
        <p14:creationId xmlns:p14="http://schemas.microsoft.com/office/powerpoint/2010/main" val="4677409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1</a:t>
            </a:fld>
            <a:endParaRPr lang="en-US"/>
          </a:p>
        </p:txBody>
      </p:sp>
    </p:spTree>
    <p:extLst>
      <p:ext uri="{BB962C8B-B14F-4D97-AF65-F5344CB8AC3E}">
        <p14:creationId xmlns:p14="http://schemas.microsoft.com/office/powerpoint/2010/main" val="252797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1B1D2E8-C028-B141-B70B-64B8A55589E0}" type="slidenum">
              <a:rPr lang="en-US"/>
              <a:pPr/>
              <a:t>10</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This is quantified in</a:t>
            </a:r>
            <a:r>
              <a:rPr lang="en-US" baseline="0" dirty="0" smtClean="0">
                <a:latin typeface="Times New Roman" charset="0"/>
              </a:rPr>
              <a:t> </a:t>
            </a:r>
            <a:r>
              <a:rPr lang="en-US" dirty="0" smtClean="0">
                <a:latin typeface="Times New Roman" charset="0"/>
              </a:rPr>
              <a:t>this table from these authors showing how these</a:t>
            </a:r>
            <a:r>
              <a:rPr lang="en-US" baseline="0" dirty="0" smtClean="0">
                <a:latin typeface="Times New Roman" charset="0"/>
              </a:rPr>
              <a:t> ratios vary for a few specific models.</a:t>
            </a:r>
            <a:endParaRPr lang="en-US" dirty="0" smtClean="0">
              <a:latin typeface="Times New Roman" charset="0"/>
            </a:endParaRPr>
          </a:p>
          <a:p>
            <a:endParaRPr lang="en-US" dirty="0"/>
          </a:p>
        </p:txBody>
      </p:sp>
    </p:spTree>
    <p:extLst>
      <p:ext uri="{BB962C8B-B14F-4D97-AF65-F5344CB8AC3E}">
        <p14:creationId xmlns:p14="http://schemas.microsoft.com/office/powerpoint/2010/main" val="1118337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1B1D2E8-C028-B141-B70B-64B8A55589E0}" type="slidenum">
              <a:rPr lang="en-US"/>
              <a:pPr/>
              <a:t>11</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dirty="0" smtClean="0">
                <a:latin typeface="Times New Roman" charset="0"/>
              </a:rPr>
              <a:t>I’ll draw your attention to this bottom row, which</a:t>
            </a:r>
            <a:r>
              <a:rPr lang="en-US" baseline="0" dirty="0" smtClean="0">
                <a:latin typeface="Times New Roman" charset="0"/>
              </a:rPr>
              <a:t> shows the ratio of muon-conversion to mu2e/gamma s predicted for these models.  You’ll notice that the ratio varies significantly so that a measurement of the ratios can not only discriminate among models, but even specify particular regions of parameters space </a:t>
            </a:r>
            <a:r>
              <a:rPr lang="en-US" baseline="0" dirty="0" err="1" smtClean="0">
                <a:latin typeface="Times New Roman" charset="0"/>
              </a:rPr>
              <a:t>w</a:t>
            </a:r>
            <a:r>
              <a:rPr lang="en-US" baseline="0" dirty="0" smtClean="0">
                <a:latin typeface="Times New Roman" charset="0"/>
              </a:rPr>
              <a:t>/I a given model.</a:t>
            </a:r>
            <a:endParaRPr lang="en-US" dirty="0">
              <a:latin typeface="Times New Roman" charset="0"/>
            </a:endParaRPr>
          </a:p>
        </p:txBody>
      </p:sp>
    </p:spTree>
    <p:extLst>
      <p:ext uri="{BB962C8B-B14F-4D97-AF65-F5344CB8AC3E}">
        <p14:creationId xmlns:p14="http://schemas.microsoft.com/office/powerpoint/2010/main" val="1126307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B43159B-6BE5-EA44-A94E-8C3644D3C4CE}" type="slidenum">
              <a:rPr lang="en-US"/>
              <a:pPr/>
              <a:t>12</a:t>
            </a:fld>
            <a:endParaRPr lang="en-US"/>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US" dirty="0" smtClean="0"/>
              <a:t>So I advertised</a:t>
            </a:r>
            <a:r>
              <a:rPr lang="en-US" baseline="0" dirty="0" smtClean="0"/>
              <a:t> earlier that Mu2e has a broad sensitivity and this slide is meant to illustrate some of the models to which Mu2e has discovery sensitivity.</a:t>
            </a:r>
            <a:endParaRPr lang="en-US" dirty="0" smtClean="0"/>
          </a:p>
        </p:txBody>
      </p:sp>
    </p:spTree>
    <p:extLst>
      <p:ext uri="{BB962C8B-B14F-4D97-AF65-F5344CB8AC3E}">
        <p14:creationId xmlns:p14="http://schemas.microsoft.com/office/powerpoint/2010/main" val="1930380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1E8EF26-8B55-3D49-8EEB-C26F3918E796}" type="slidenum">
              <a:rPr lang="en-US"/>
              <a:pPr/>
              <a:t>13</a:t>
            </a:fld>
            <a:endParaRPr lang="en-US"/>
          </a:p>
        </p:txBody>
      </p:sp>
      <p:sp>
        <p:nvSpPr>
          <p:cNvPr id="44035" name="Rectangle 1026"/>
          <p:cNvSpPr>
            <a:spLocks noGrp="1" noRot="1" noChangeAspect="1" noChangeArrowheads="1" noTextEdit="1"/>
          </p:cNvSpPr>
          <p:nvPr>
            <p:ph type="sldImg"/>
          </p:nvPr>
        </p:nvSpPr>
        <p:spPr>
          <a:ln/>
        </p:spPr>
      </p:sp>
      <p:sp>
        <p:nvSpPr>
          <p:cNvPr id="44036" name="Rectangle 1027"/>
          <p:cNvSpPr>
            <a:spLocks noGrp="1" noChangeArrowheads="1"/>
          </p:cNvSpPr>
          <p:nvPr>
            <p:ph type="body" idx="1"/>
          </p:nvPr>
        </p:nvSpPr>
        <p:spPr>
          <a:noFill/>
          <a:ln/>
        </p:spPr>
        <p:txBody>
          <a:bodyPr/>
          <a:lstStyle/>
          <a:p>
            <a:r>
              <a:rPr lang="en-US" dirty="0" smtClean="0"/>
              <a:t>This is a bit more quantitative way of looking at the </a:t>
            </a:r>
            <a:r>
              <a:rPr lang="en-US" dirty="0" err="1" smtClean="0"/>
              <a:t>muegamma</a:t>
            </a:r>
            <a:r>
              <a:rPr lang="en-US" dirty="0" smtClean="0"/>
              <a:t> and mu2e sensitivities.   This is a study performed by Andre de </a:t>
            </a:r>
            <a:r>
              <a:rPr lang="en-US" dirty="0" err="1" smtClean="0"/>
              <a:t>Gouvea</a:t>
            </a:r>
            <a:r>
              <a:rPr lang="en-US" dirty="0" smtClean="0"/>
              <a:t> using an effective </a:t>
            </a:r>
            <a:r>
              <a:rPr lang="en-US" dirty="0" err="1" smtClean="0"/>
              <a:t>lagrangian</a:t>
            </a:r>
            <a:r>
              <a:rPr lang="en-US" dirty="0" smtClean="0"/>
              <a:t> in which he introduced some additional terms which essentially describe – generically – the various types of new physics contributions.   The plot shows the new physics mass scale to which a given experiment will be sensitive – on the y-axis – as a function of this dimensionless parameter kappa – on the x-axis.   Kappa is just a parameter he used to control the relative contributions of loop dominated versus contact dominated charged lepton flavor violating interactions.  So if kappa is much smaller than 1, the NP is completely loop dominated, if it’s much larger than 1 it’s completely contact dominated.  So, the blue line here shows you the NP scale that will be probed by MEG once it reaches it’s design sensitivity.    It will probe mass scales of </a:t>
            </a:r>
            <a:r>
              <a:rPr lang="en-US" dirty="0" err="1" smtClean="0"/>
              <a:t>aboout</a:t>
            </a:r>
            <a:r>
              <a:rPr lang="en-US" dirty="0" smtClean="0"/>
              <a:t> a 1000 </a:t>
            </a:r>
            <a:r>
              <a:rPr lang="en-US" dirty="0" err="1" smtClean="0"/>
              <a:t>TeV</a:t>
            </a:r>
            <a:r>
              <a:rPr lang="en-US" dirty="0" smtClean="0"/>
              <a:t> if the NP is completely loop dominated.  As you can see, MEG has no sensitivity if the NP is contact dominated.  You should contrast that with the mass scales that can be probed by Mu2e… 10,000 </a:t>
            </a:r>
            <a:r>
              <a:rPr lang="en-US" dirty="0" err="1" smtClean="0"/>
              <a:t>TeV</a:t>
            </a:r>
            <a:r>
              <a:rPr lang="en-US" dirty="0" smtClean="0"/>
              <a:t>(!) if the NP is contact dominated – well beyond the LHC reach – and a couple thousand… better than MEG… if loop dominated. This tells you that Mu2e  will be the single most sensitive search for CLFV ever -  independent of NP scenario.</a:t>
            </a:r>
          </a:p>
          <a:p>
            <a:r>
              <a:rPr lang="en-US" dirty="0" smtClean="0"/>
              <a:t>Now, that’s in the context of effective </a:t>
            </a:r>
            <a:r>
              <a:rPr lang="en-US" dirty="0" err="1" smtClean="0"/>
              <a:t>lagrangians</a:t>
            </a:r>
            <a:r>
              <a:rPr lang="en-US" dirty="0" smtClean="0"/>
              <a:t>.  Let’s look at a few specific examples</a:t>
            </a:r>
          </a:p>
          <a:p>
            <a:endParaRPr lang="en-US" dirty="0" smtClean="0"/>
          </a:p>
          <a:p>
            <a:r>
              <a:rPr lang="en-US" dirty="0" smtClean="0"/>
              <a:t>NB 1/lambda^2 = (1/16 pi^2) g^2/M_NP^2 for loops, while it’s equal to g^2/M_NP^2 for tree </a:t>
            </a:r>
            <a:r>
              <a:rPr lang="en-US" smtClean="0"/>
              <a:t>level contributions</a:t>
            </a:r>
            <a:endParaRPr lang="en-US" dirty="0" smtClean="0"/>
          </a:p>
        </p:txBody>
      </p:sp>
    </p:spTree>
    <p:extLst>
      <p:ext uri="{BB962C8B-B14F-4D97-AF65-F5344CB8AC3E}">
        <p14:creationId xmlns:p14="http://schemas.microsoft.com/office/powerpoint/2010/main" val="1866196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a:t>
            </a:r>
            <a:r>
              <a:rPr lang="en-US" baseline="0" dirty="0" smtClean="0"/>
              <a:t> so the previous slide was a comparison in the context of an effective </a:t>
            </a:r>
            <a:r>
              <a:rPr lang="en-US" baseline="0" dirty="0" err="1" smtClean="0"/>
              <a:t>lagrangian</a:t>
            </a:r>
            <a:r>
              <a:rPr lang="en-US" baseline="0" dirty="0" smtClean="0"/>
              <a:t>, what about in the context of explicit models… how does Mu2e’s sensitivity compare to other flavor observables? Here’s a table from these authors that compares the sensitivity of a wide variety of flavor observables across several models. Three red stars indicates discovery sensitivity for next generation experiments.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14</a:t>
            </a:fld>
            <a:endParaRPr lang="en-US"/>
          </a:p>
        </p:txBody>
      </p:sp>
    </p:spTree>
    <p:extLst>
      <p:ext uri="{BB962C8B-B14F-4D97-AF65-F5344CB8AC3E}">
        <p14:creationId xmlns:p14="http://schemas.microsoft.com/office/powerpoint/2010/main" val="1165070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Mu2e has</a:t>
            </a:r>
            <a:r>
              <a:rPr lang="en-US" baseline="0" dirty="0" smtClean="0"/>
              <a:t> discovery</a:t>
            </a:r>
            <a:r>
              <a:rPr lang="en-US" dirty="0" smtClean="0"/>
              <a:t> </a:t>
            </a:r>
            <a:r>
              <a:rPr lang="en-US" dirty="0" err="1" smtClean="0"/>
              <a:t>sensitivy</a:t>
            </a:r>
            <a:r>
              <a:rPr lang="en-US" dirty="0" smtClean="0"/>
              <a:t> across the board.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I find the physics case of Mu2e to be very compelling. </a:t>
            </a:r>
            <a:r>
              <a:rPr lang="en-US" dirty="0" smtClean="0"/>
              <a:t> It will provide the most sensitive probe of LFV effects, basically independent of physics model.  And the results of this experiment are important in untangling the NP observation we hope are made at the LHC.  We need Mu2e in order to complete our picture of the underlying physics.</a:t>
            </a:r>
          </a:p>
          <a:p>
            <a:endParaRPr lang="en-US" dirty="0" smtClean="0"/>
          </a:p>
        </p:txBody>
      </p:sp>
      <p:sp>
        <p:nvSpPr>
          <p:cNvPr id="4" name="Slide Number Placeholder 3"/>
          <p:cNvSpPr>
            <a:spLocks noGrp="1"/>
          </p:cNvSpPr>
          <p:nvPr>
            <p:ph type="sldNum" sz="quarter" idx="10"/>
          </p:nvPr>
        </p:nvSpPr>
        <p:spPr/>
        <p:txBody>
          <a:bodyPr/>
          <a:lstStyle/>
          <a:p>
            <a:fld id="{19EBAE91-B6BF-BE44-ABB2-EA945F4D14DD}" type="slidenum">
              <a:rPr lang="en-US" smtClean="0"/>
              <a:pPr/>
              <a:t>15</a:t>
            </a:fld>
            <a:endParaRPr lang="en-US"/>
          </a:p>
        </p:txBody>
      </p:sp>
    </p:spTree>
    <p:extLst>
      <p:ext uri="{BB962C8B-B14F-4D97-AF65-F5344CB8AC3E}">
        <p14:creationId xmlns:p14="http://schemas.microsoft.com/office/powerpoint/2010/main" val="58761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how does Mu2e work?  There are three steps and I’ll take you through each of them.</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16</a:t>
            </a:fld>
            <a:endParaRPr lang="en-US"/>
          </a:p>
        </p:txBody>
      </p:sp>
    </p:spTree>
    <p:extLst>
      <p:ext uri="{BB962C8B-B14F-4D97-AF65-F5344CB8AC3E}">
        <p14:creationId xmlns:p14="http://schemas.microsoft.com/office/powerpoint/2010/main" val="598896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three basic steps involved in the experiment. We begin by generating a beam of low momentum muons… we want low momentum muons so that they are easy to stop. To make muons we collide protons onto a production target and collect the outgoing </a:t>
            </a:r>
            <a:r>
              <a:rPr lang="en-US" baseline="0" dirty="0" err="1" smtClean="0"/>
              <a:t>pions</a:t>
            </a:r>
            <a:r>
              <a:rPr lang="en-US" baseline="0" dirty="0" smtClean="0"/>
              <a:t>, the </a:t>
            </a:r>
            <a:r>
              <a:rPr lang="en-US" baseline="0" dirty="0" err="1" smtClean="0"/>
              <a:t>pions</a:t>
            </a:r>
            <a:r>
              <a:rPr lang="en-US" baseline="0" dirty="0" smtClean="0"/>
              <a:t> later decay into muons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17</a:t>
            </a:fld>
            <a:endParaRPr lang="en-US"/>
          </a:p>
        </p:txBody>
      </p:sp>
    </p:spTree>
    <p:extLst>
      <p:ext uri="{BB962C8B-B14F-4D97-AF65-F5344CB8AC3E}">
        <p14:creationId xmlns:p14="http://schemas.microsoft.com/office/powerpoint/2010/main" val="184283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need to stop the muons in a target. We need to stop them so that they have a chance to interact with the nucleus and convert directly into an electron. We are going to use an Al target.</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18</a:t>
            </a:fld>
            <a:endParaRPr lang="en-US"/>
          </a:p>
        </p:txBody>
      </p:sp>
    </p:spTree>
    <p:extLst>
      <p:ext uri="{BB962C8B-B14F-4D97-AF65-F5344CB8AC3E}">
        <p14:creationId xmlns:p14="http://schemas.microsoft.com/office/powerpoint/2010/main" val="27982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nice thing about aluminum is that once trapped in orbit around the aluminum nucleus the muon has a relatively long lifetime – 864 ns.</a:t>
            </a:r>
            <a:r>
              <a:rPr lang="en-US" baseline="0" dirty="0" smtClean="0"/>
              <a:t> This is important for eliminating an important background. I want you to keep that in the back of your head… I’ll come back to that later.</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19</a:t>
            </a:fld>
            <a:endParaRPr lang="en-US"/>
          </a:p>
        </p:txBody>
      </p:sp>
    </p:spTree>
    <p:extLst>
      <p:ext uri="{BB962C8B-B14F-4D97-AF65-F5344CB8AC3E}">
        <p14:creationId xmlns:p14="http://schemas.microsoft.com/office/powerpoint/2010/main" val="173315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2</a:t>
            </a:fld>
            <a:endParaRPr lang="en-US"/>
          </a:p>
        </p:txBody>
      </p:sp>
    </p:spTree>
    <p:extLst>
      <p:ext uri="{BB962C8B-B14F-4D97-AF65-F5344CB8AC3E}">
        <p14:creationId xmlns:p14="http://schemas.microsoft.com/office/powerpoint/2010/main" val="157257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a:t>
            </a:r>
            <a:r>
              <a:rPr lang="en-US" baseline="0" dirty="0" smtClean="0"/>
              <a:t> having stopped our muons, we then use our detector to look for events consistent with muon-to-electron conversion.</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20</a:t>
            </a:fld>
            <a:endParaRPr lang="en-US"/>
          </a:p>
        </p:txBody>
      </p:sp>
    </p:spTree>
    <p:extLst>
      <p:ext uri="{BB962C8B-B14F-4D97-AF65-F5344CB8AC3E}">
        <p14:creationId xmlns:p14="http://schemas.microsoft.com/office/powerpoint/2010/main" val="246623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C3F8707-E962-4D4F-A408-330262784B2E}" type="slidenum">
              <a:rPr lang="en-US"/>
              <a:pPr/>
              <a:t>21</a:t>
            </a:fld>
            <a:endParaRPr 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ln/>
        </p:spPr>
        <p:txBody>
          <a:bodyPr/>
          <a:lstStyle/>
          <a:p>
            <a:r>
              <a:rPr lang="en-US" dirty="0" smtClean="0"/>
              <a:t>For</a:t>
            </a:r>
            <a:r>
              <a:rPr lang="en-US" baseline="0" dirty="0" smtClean="0"/>
              <a:t> our signal, the experimental signature is a simple one. It’s a </a:t>
            </a:r>
            <a:r>
              <a:rPr lang="en-US" baseline="0" dirty="0" err="1" smtClean="0"/>
              <a:t>monoenergetic</a:t>
            </a:r>
            <a:r>
              <a:rPr lang="en-US" baseline="0" dirty="0" smtClean="0"/>
              <a:t> electron and nothing else. In Mu2e, 105 MeV is considered “high energy”, that energy is the other important handle we have for suppressing backgrounds.  So we have two handles, the timing and the energy of electrons originating in the stopping target.</a:t>
            </a:r>
            <a:endParaRPr lang="en-US" dirty="0"/>
          </a:p>
        </p:txBody>
      </p:sp>
    </p:spTree>
    <p:extLst>
      <p:ext uri="{BB962C8B-B14F-4D97-AF65-F5344CB8AC3E}">
        <p14:creationId xmlns:p14="http://schemas.microsoft.com/office/powerpoint/2010/main" val="1655895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 that’s the end of the aside… here’s the cartoon of what our apparatus has to look like</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22</a:t>
            </a:fld>
            <a:endParaRPr lang="en-US"/>
          </a:p>
        </p:txBody>
      </p:sp>
    </p:spTree>
    <p:extLst>
      <p:ext uri="{BB962C8B-B14F-4D97-AF65-F5344CB8AC3E}">
        <p14:creationId xmlns:p14="http://schemas.microsoft.com/office/powerpoint/2010/main" val="228333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a design</a:t>
            </a:r>
            <a:r>
              <a:rPr lang="en-US" baseline="0" dirty="0" smtClean="0"/>
              <a:t> drawing of what we’re building… we’ll discuss this more later. It’s a clever concept originated by L&amp;D almost 30 years ago.</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23</a:t>
            </a:fld>
            <a:endParaRPr lang="en-US"/>
          </a:p>
        </p:txBody>
      </p:sp>
    </p:spTree>
    <p:extLst>
      <p:ext uri="{BB962C8B-B14F-4D97-AF65-F5344CB8AC3E}">
        <p14:creationId xmlns:p14="http://schemas.microsoft.com/office/powerpoint/2010/main" val="2098350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talk about backgrounds let me take a minute to tell you something important about </a:t>
            </a:r>
            <a:r>
              <a:rPr lang="en-US" dirty="0" err="1" smtClean="0"/>
              <a:t>muonic</a:t>
            </a:r>
            <a:r>
              <a:rPr lang="en-US" dirty="0" smtClean="0"/>
              <a:t> atoms…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25</a:t>
            </a:fld>
            <a:endParaRPr lang="en-US"/>
          </a:p>
        </p:txBody>
      </p:sp>
    </p:spTree>
    <p:extLst>
      <p:ext uri="{BB962C8B-B14F-4D97-AF65-F5344CB8AC3E}">
        <p14:creationId xmlns:p14="http://schemas.microsoft.com/office/powerpoint/2010/main" val="803385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 before</a:t>
            </a:r>
            <a:r>
              <a:rPr lang="en-US" baseline="0" dirty="0" smtClean="0"/>
              <a:t> I go too much further I want to summarize a few important points regarding our </a:t>
            </a:r>
            <a:r>
              <a:rPr lang="en-US" baseline="0" dirty="0" err="1" smtClean="0"/>
              <a:t>muonic</a:t>
            </a:r>
            <a:r>
              <a:rPr lang="en-US" baseline="0" dirty="0" smtClean="0"/>
              <a:t> atoms. First, once stopped the muons quickly cascade to the ground state. During that cascade characteristic x rays are emitted and these can be used to estimate the number of stopped muons. Because the muon is heavier than the electron, its Bohr radius is quite small, which allows for significant overlap of the muon and nucleus </a:t>
            </a:r>
            <a:r>
              <a:rPr lang="en-US" baseline="0" dirty="0" err="1" smtClean="0"/>
              <a:t>wavefunctions</a:t>
            </a:r>
            <a:r>
              <a:rPr lang="en-US" baseline="0" dirty="0" smtClean="0"/>
              <a:t>. Lastly, once in orbit, 1 of 3 things can happen to the muon… Now, the relative rates of these three processes depends on the stopping nucleus.</a:t>
            </a:r>
          </a:p>
          <a:p>
            <a:endParaRPr lang="en-US" baseline="0" dirty="0" smtClean="0"/>
          </a:p>
          <a:p>
            <a:r>
              <a:rPr lang="en-US" baseline="0" dirty="0" smtClean="0"/>
              <a:t>Nb. Bohr radius = </a:t>
            </a:r>
            <a:r>
              <a:rPr lang="en-US" baseline="0" dirty="0" err="1" smtClean="0"/>
              <a:t>hbar</a:t>
            </a:r>
            <a:r>
              <a:rPr lang="en-US" baseline="0" dirty="0" smtClean="0"/>
              <a:t> / (</a:t>
            </a:r>
            <a:r>
              <a:rPr lang="en-US" baseline="0" dirty="0" err="1" smtClean="0"/>
              <a:t>m_e</a:t>
            </a:r>
            <a:r>
              <a:rPr lang="en-US" baseline="0" dirty="0" smtClean="0"/>
              <a:t> * c * \</a:t>
            </a:r>
            <a:r>
              <a:rPr lang="en-US" baseline="0" dirty="0" err="1" smtClean="0"/>
              <a:t>alpha_em</a:t>
            </a:r>
            <a:r>
              <a:rPr lang="en-US" baseline="0" dirty="0" smtClean="0"/>
              <a:t>) == most probably distance of the electron from the proton in a hydrogen atom; </a:t>
            </a:r>
            <a:r>
              <a:rPr lang="en-US" baseline="0" dirty="0" err="1" smtClean="0"/>
              <a:t>hbar</a:t>
            </a:r>
            <a:r>
              <a:rPr lang="en-US" baseline="0" dirty="0" smtClean="0"/>
              <a:t> = h / 2pi = reduced plank constant = quanta of angular momentum</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26</a:t>
            </a:fld>
            <a:endParaRPr lang="en-US"/>
          </a:p>
        </p:txBody>
      </p:sp>
    </p:spTree>
    <p:extLst>
      <p:ext uri="{BB962C8B-B14F-4D97-AF65-F5344CB8AC3E}">
        <p14:creationId xmlns:p14="http://schemas.microsoft.com/office/powerpoint/2010/main" val="1136598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aluminum, 40% of the</a:t>
            </a:r>
            <a:r>
              <a:rPr lang="en-US" baseline="0" dirty="0" smtClean="0"/>
              <a:t> muons will decay in orbit while 60% will capture on the nucleus. The DIO are a dominant source of background, while the captures are a significant source of occupancy in the detectors.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27</a:t>
            </a:fld>
            <a:endParaRPr lang="en-US"/>
          </a:p>
        </p:txBody>
      </p:sp>
    </p:spTree>
    <p:extLst>
      <p:ext uri="{BB962C8B-B14F-4D97-AF65-F5344CB8AC3E}">
        <p14:creationId xmlns:p14="http://schemas.microsoft.com/office/powerpoint/2010/main" val="1177031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average each capture on aluminum produces…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28</a:t>
            </a:fld>
            <a:endParaRPr lang="en-US"/>
          </a:p>
        </p:txBody>
      </p:sp>
    </p:spTree>
    <p:extLst>
      <p:ext uri="{BB962C8B-B14F-4D97-AF65-F5344CB8AC3E}">
        <p14:creationId xmlns:p14="http://schemas.microsoft.com/office/powerpoint/2010/main" val="485545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77BC256-B334-4643-BEEC-362A0572BC93}" type="slidenum">
              <a:rPr lang="en-US"/>
              <a:pPr/>
              <a:t>31</a:t>
            </a:fld>
            <a:endParaRPr lang="en-US"/>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567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F3D29C4-5BEF-5340-9557-818646F1F73F}" type="slidenum">
              <a:rPr lang="en-US"/>
              <a:pPr/>
              <a:t>32</a:t>
            </a:fld>
            <a:endParaRPr 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p:spPr>
        <p:txBody>
          <a:bodyPr/>
          <a:lstStyle/>
          <a:p>
            <a:r>
              <a:rPr lang="en-US" dirty="0" smtClean="0"/>
              <a:t>DIO Calculation includes: relativistic effects, finite nuclear size effects (~2% near endpoint), </a:t>
            </a:r>
            <a:r>
              <a:rPr lang="en-US" dirty="0" err="1" smtClean="0"/>
              <a:t>coulombic</a:t>
            </a:r>
            <a:r>
              <a:rPr lang="en-US" baseline="0" dirty="0" smtClean="0"/>
              <a:t> interaction of outgoing e- and N(A,Z), nuclear recoil </a:t>
            </a:r>
          </a:p>
          <a:p>
            <a:r>
              <a:rPr lang="en-US" baseline="0" dirty="0" smtClean="0"/>
              <a:t>[A. </a:t>
            </a:r>
            <a:r>
              <a:rPr lang="en-US" baseline="0" dirty="0" err="1" smtClean="0"/>
              <a:t>Czarnecki</a:t>
            </a:r>
            <a:r>
              <a:rPr lang="en-US" baseline="0" dirty="0" smtClean="0"/>
              <a:t>, X. Garcia I </a:t>
            </a:r>
            <a:r>
              <a:rPr lang="en-US" baseline="0" dirty="0" err="1" smtClean="0"/>
              <a:t>Tormo</a:t>
            </a:r>
            <a:r>
              <a:rPr lang="en-US" baseline="0" dirty="0" smtClean="0"/>
              <a:t>, W. Marciano, PRD 84, 013006 (2001); (arXiv:1106.4756)]</a:t>
            </a:r>
          </a:p>
          <a:p>
            <a:r>
              <a:rPr lang="en-US" baseline="0" dirty="0" smtClean="0"/>
              <a:t>Latest also includes O(\alpha) </a:t>
            </a:r>
            <a:r>
              <a:rPr lang="en-US" baseline="0" dirty="0" err="1" smtClean="0"/>
              <a:t>radiative</a:t>
            </a:r>
            <a:r>
              <a:rPr lang="en-US" baseline="0" dirty="0" smtClean="0"/>
              <a:t> corrections: [A. </a:t>
            </a:r>
            <a:r>
              <a:rPr lang="en-US" baseline="0" dirty="0" err="1" smtClean="0"/>
              <a:t>Czarnecki</a:t>
            </a:r>
            <a:r>
              <a:rPr lang="en-US" baseline="0" dirty="0" smtClean="0"/>
              <a:t>, R. </a:t>
            </a:r>
            <a:r>
              <a:rPr lang="en-US" baseline="0" dirty="0" err="1" smtClean="0"/>
              <a:t>Szafron</a:t>
            </a:r>
            <a:r>
              <a:rPr lang="en-US" baseline="0" dirty="0" smtClean="0"/>
              <a:t>, </a:t>
            </a:r>
            <a:r>
              <a:rPr lang="en-US" baseline="0" dirty="0" err="1" smtClean="0"/>
              <a:t>Phys.Lett</a:t>
            </a:r>
            <a:r>
              <a:rPr lang="en-US" baseline="0" dirty="0" smtClean="0"/>
              <a:t>. B753 (2016) 61;(arXiv:1505.05237)]</a:t>
            </a:r>
          </a:p>
          <a:p>
            <a:r>
              <a:rPr lang="en-US" baseline="0" dirty="0" smtClean="0"/>
              <a:t>Total uncertainty dominated by uncertainties associated with finite nuclear size effects, which are determined by varying the parameters of the Fermi distribution w/I their measured uncertainties.</a:t>
            </a:r>
          </a:p>
          <a:p>
            <a:endParaRPr lang="en-US" dirty="0" smtClean="0"/>
          </a:p>
          <a:p>
            <a:r>
              <a:rPr lang="en-US" dirty="0" smtClean="0"/>
              <a:t>Fraction of DIO: f(p&gt;85 MeV/c)~2e-9  f(p&gt;90)~2e-10   f(p&gt;100)~3e-13  f(p&gt;104)~2e-17</a:t>
            </a:r>
          </a:p>
          <a:p>
            <a:r>
              <a:rPr lang="en-US" dirty="0" smtClean="0"/>
              <a:t>N of DIO reconstructed in Mu2e: N(p&gt;90)~ 6M   N(p&gt;100)~8k  </a:t>
            </a:r>
            <a:endParaRPr lang="en-US" dirty="0"/>
          </a:p>
        </p:txBody>
      </p:sp>
    </p:spTree>
    <p:extLst>
      <p:ext uri="{BB962C8B-B14F-4D97-AF65-F5344CB8AC3E}">
        <p14:creationId xmlns:p14="http://schemas.microsoft.com/office/powerpoint/2010/main" val="15042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general, new physics models have to work hard to *suppress* FNCN.  And, of course, empirically, we all know that the</a:t>
            </a:r>
            <a:r>
              <a:rPr lang="en-US" baseline="0" dirty="0" smtClean="0"/>
              <a:t> other fermions in the SM mix… the quarks mix, the neutral leptons mix – so, to me, it would be surprising if the charged leptons *didn’t* mix.  The key questions, then, are 1) at what level do they mix?  And 2) what can we learn from measuring CLFV rates? </a:t>
            </a:r>
          </a:p>
          <a:p>
            <a:r>
              <a:rPr lang="en-US" baseline="0" dirty="0" err="1" smtClean="0"/>
              <a:t>Cabbibo-Kobayashi-Maskawa</a:t>
            </a:r>
            <a:r>
              <a:rPr lang="en-US" baseline="0" dirty="0" smtClean="0"/>
              <a:t>    </a:t>
            </a:r>
            <a:r>
              <a:rPr lang="en-US" baseline="0" dirty="0" err="1" smtClean="0"/>
              <a:t>Pontecorvo</a:t>
            </a:r>
            <a:r>
              <a:rPr lang="en-US" baseline="0" dirty="0" smtClean="0"/>
              <a:t>-Maki-Nakagawa-Sakata</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3</a:t>
            </a:fld>
            <a:endParaRPr lang="en-US"/>
          </a:p>
        </p:txBody>
      </p:sp>
    </p:spTree>
    <p:extLst>
      <p:ext uri="{BB962C8B-B14F-4D97-AF65-F5344CB8AC3E}">
        <p14:creationId xmlns:p14="http://schemas.microsoft.com/office/powerpoint/2010/main" val="1740759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25D4205-F07E-2C43-89EE-EECB8D49549E}" type="slidenum">
              <a:rPr lang="en-US"/>
              <a:pPr/>
              <a:t>33</a:t>
            </a:fld>
            <a:endParaRPr 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26116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A4A2846-D72E-984F-9C1A-51AC8D74134A}" type="slidenum">
              <a:rPr lang="en-US"/>
              <a:pPr/>
              <a:t>34</a:t>
            </a:fld>
            <a:endParaRPr lang="en-US"/>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r>
              <a:rPr lang="en-US" dirty="0" smtClean="0"/>
              <a:t>… these overwhelmingly produce a prompt background when compared to the </a:t>
            </a:r>
            <a:r>
              <a:rPr lang="en-US" dirty="0" err="1" smtClean="0"/>
              <a:t>muonic</a:t>
            </a:r>
            <a:r>
              <a:rPr lang="en-US" dirty="0" smtClean="0"/>
              <a:t> aluminum lifetime. This is important, so let’s take a minute to discuss.</a:t>
            </a:r>
            <a:endParaRPr lang="en-US" dirty="0"/>
          </a:p>
        </p:txBody>
      </p:sp>
    </p:spTree>
    <p:extLst>
      <p:ext uri="{BB962C8B-B14F-4D97-AF65-F5344CB8AC3E}">
        <p14:creationId xmlns:p14="http://schemas.microsoft.com/office/powerpoint/2010/main" val="1243823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A4A2846-D72E-984F-9C1A-51AC8D74134A}" type="slidenum">
              <a:rPr lang="en-US"/>
              <a:pPr/>
              <a:t>38</a:t>
            </a:fld>
            <a:endParaRPr lang="en-US"/>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r>
              <a:rPr lang="en-US" dirty="0" smtClean="0"/>
              <a:t>… these overwhelmingly produce a prompt background when compared to the </a:t>
            </a:r>
            <a:r>
              <a:rPr lang="en-US" dirty="0" err="1" smtClean="0"/>
              <a:t>muonic</a:t>
            </a:r>
            <a:r>
              <a:rPr lang="en-US" dirty="0" smtClean="0"/>
              <a:t> aluminum lifetime. This is important, so let’s take a minute to discuss.</a:t>
            </a:r>
            <a:endParaRPr lang="en-US" dirty="0"/>
          </a:p>
        </p:txBody>
      </p:sp>
    </p:spTree>
    <p:extLst>
      <p:ext uri="{BB962C8B-B14F-4D97-AF65-F5344CB8AC3E}">
        <p14:creationId xmlns:p14="http://schemas.microsoft.com/office/powerpoint/2010/main" val="858900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CC79740-8FAE-2E47-BD37-354AC3810A1A}" type="slidenum">
              <a:rPr lang="en-US"/>
              <a:pPr/>
              <a:t>39</a:t>
            </a:fld>
            <a:endParaRPr lang="en-US"/>
          </a:p>
        </p:txBody>
      </p:sp>
      <p:sp>
        <p:nvSpPr>
          <p:cNvPr id="76803" name="Rectangle 1026"/>
          <p:cNvSpPr>
            <a:spLocks noGrp="1" noRot="1" noChangeAspect="1" noChangeArrowheads="1" noTextEdit="1"/>
          </p:cNvSpPr>
          <p:nvPr>
            <p:ph type="sldImg"/>
          </p:nvPr>
        </p:nvSpPr>
        <p:spPr>
          <a:ln/>
        </p:spPr>
      </p:sp>
      <p:sp>
        <p:nvSpPr>
          <p:cNvPr id="76804"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21537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E26F240-6714-934D-ACFB-480866BBECB4}" type="slidenum">
              <a:rPr lang="en-US"/>
              <a:pPr/>
              <a:t>40</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08662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table with some of the beam parameters…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44</a:t>
            </a:fld>
            <a:endParaRPr lang="en-US"/>
          </a:p>
        </p:txBody>
      </p:sp>
    </p:spTree>
    <p:extLst>
      <p:ext uri="{BB962C8B-B14F-4D97-AF65-F5344CB8AC3E}">
        <p14:creationId xmlns:p14="http://schemas.microsoft.com/office/powerpoint/2010/main" val="1856346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what we get at this end is a high purity</a:t>
            </a:r>
            <a:r>
              <a:rPr lang="en-US" baseline="0" dirty="0" smtClean="0"/>
              <a:t> beam of low momentum muons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48</a:t>
            </a:fld>
            <a:endParaRPr lang="en-US"/>
          </a:p>
        </p:txBody>
      </p:sp>
    </p:spTree>
    <p:extLst>
      <p:ext uri="{BB962C8B-B14F-4D97-AF65-F5344CB8AC3E}">
        <p14:creationId xmlns:p14="http://schemas.microsoft.com/office/powerpoint/2010/main" val="3274111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three solenoids work together in unison to produce a graded magnetic field that has a maximum of 4.6 T at the upstream end of the PS</a:t>
            </a:r>
            <a:r>
              <a:rPr lang="en-US" baseline="0" dirty="0" smtClean="0"/>
              <a:t> and decreases to a nearly constant 1 T in the DS in the region of the tracker and calorimeter. The graded field is important to suppressing backgrounds, increasing muon yield, and improving the geometric acceptance for signal electrons.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50</a:t>
            </a:fld>
            <a:endParaRPr lang="en-US"/>
          </a:p>
        </p:txBody>
      </p:sp>
    </p:spTree>
    <p:extLst>
      <p:ext uri="{BB962C8B-B14F-4D97-AF65-F5344CB8AC3E}">
        <p14:creationId xmlns:p14="http://schemas.microsoft.com/office/powerpoint/2010/main" val="1190698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big</a:t>
            </a:r>
            <a:r>
              <a:rPr lang="en-US" baseline="0" dirty="0" smtClean="0"/>
              <a:t> system – about 25 meters from end-to-end</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51</a:t>
            </a:fld>
            <a:endParaRPr lang="en-US"/>
          </a:p>
        </p:txBody>
      </p:sp>
    </p:spTree>
    <p:extLst>
      <p:ext uri="{BB962C8B-B14F-4D97-AF65-F5344CB8AC3E}">
        <p14:creationId xmlns:p14="http://schemas.microsoft.com/office/powerpoint/2010/main" val="615065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 maximum diameter of about 2 meters in the DS. We need 75 km of super conductor and will wind 66 coils to make</a:t>
            </a:r>
            <a:r>
              <a:rPr lang="en-US" baseline="0" dirty="0" smtClean="0"/>
              <a:t> this system.</a:t>
            </a:r>
          </a:p>
          <a:p>
            <a:endParaRPr lang="en-US" dirty="0" smtClean="0"/>
          </a:p>
          <a:p>
            <a:r>
              <a:rPr lang="en-US" dirty="0" err="1" smtClean="0"/>
              <a:t>Ansaldo</a:t>
            </a:r>
            <a:r>
              <a:rPr lang="en-US" baseline="0" dirty="0" smtClean="0"/>
              <a:t> Superconductor Genova</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52</a:t>
            </a:fld>
            <a:endParaRPr lang="en-US"/>
          </a:p>
        </p:txBody>
      </p:sp>
    </p:spTree>
    <p:extLst>
      <p:ext uri="{BB962C8B-B14F-4D97-AF65-F5344CB8AC3E}">
        <p14:creationId xmlns:p14="http://schemas.microsoft.com/office/powerpoint/2010/main" val="22246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4</a:t>
            </a:fld>
            <a:endParaRPr lang="en-US"/>
          </a:p>
        </p:txBody>
      </p:sp>
    </p:spTree>
    <p:extLst>
      <p:ext uri="{BB962C8B-B14F-4D97-AF65-F5344CB8AC3E}">
        <p14:creationId xmlns:p14="http://schemas.microsoft.com/office/powerpoint/2010/main" val="1772672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DS1 = 10km (graded region) DS2 = 7 km (spectrometer region)</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53</a:t>
            </a:fld>
            <a:endParaRPr lang="en-US"/>
          </a:p>
        </p:txBody>
      </p:sp>
    </p:spTree>
    <p:extLst>
      <p:ext uri="{BB962C8B-B14F-4D97-AF65-F5344CB8AC3E}">
        <p14:creationId xmlns:p14="http://schemas.microsoft.com/office/powerpoint/2010/main" val="1475767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trillion protons</a:t>
            </a:r>
          </a:p>
          <a:p>
            <a:r>
              <a:rPr lang="en-US" dirty="0" smtClean="0"/>
              <a:t>26 billion muons through the</a:t>
            </a:r>
            <a:r>
              <a:rPr lang="en-US" baseline="0" dirty="0" smtClean="0"/>
              <a:t> TS… half of which will stop</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55</a:t>
            </a:fld>
            <a:endParaRPr lang="en-US"/>
          </a:p>
        </p:txBody>
      </p:sp>
    </p:spTree>
    <p:extLst>
      <p:ext uri="{BB962C8B-B14F-4D97-AF65-F5344CB8AC3E}">
        <p14:creationId xmlns:p14="http://schemas.microsoft.com/office/powerpoint/2010/main" val="1777437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to the 18</a:t>
            </a:r>
            <a:r>
              <a:rPr lang="en-US" baseline="30000" dirty="0" smtClean="0"/>
              <a:t>th</a:t>
            </a:r>
            <a:r>
              <a:rPr lang="en-US" dirty="0" smtClean="0"/>
              <a:t>  or a billion billion or One</a:t>
            </a:r>
            <a:r>
              <a:rPr lang="en-US" baseline="0" dirty="0" smtClean="0"/>
              <a:t> Quintillion</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56</a:t>
            </a:fld>
            <a:endParaRPr lang="en-US"/>
          </a:p>
        </p:txBody>
      </p:sp>
    </p:spTree>
    <p:extLst>
      <p:ext uri="{BB962C8B-B14F-4D97-AF65-F5344CB8AC3E}">
        <p14:creationId xmlns:p14="http://schemas.microsoft.com/office/powerpoint/2010/main" val="1007246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a:t>
            </a:r>
            <a:r>
              <a:rPr lang="en-US" baseline="0" smtClean="0"/>
              <a:t> plan to operate at a gain of about 70k (HV~1450 V)</a:t>
            </a:r>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60</a:t>
            </a:fld>
            <a:endParaRPr lang="en-US"/>
          </a:p>
        </p:txBody>
      </p:sp>
    </p:spTree>
    <p:extLst>
      <p:ext uri="{BB962C8B-B14F-4D97-AF65-F5344CB8AC3E}">
        <p14:creationId xmlns:p14="http://schemas.microsoft.com/office/powerpoint/2010/main" val="218934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61</a:t>
            </a:fld>
            <a:endParaRPr lang="en-US"/>
          </a:p>
        </p:txBody>
      </p:sp>
    </p:spTree>
    <p:extLst>
      <p:ext uri="{BB962C8B-B14F-4D97-AF65-F5344CB8AC3E}">
        <p14:creationId xmlns:p14="http://schemas.microsoft.com/office/powerpoint/2010/main" val="2001068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For</a:t>
            </a:r>
            <a:r>
              <a:rPr lang="en-US" b="1" baseline="0" dirty="0" smtClean="0">
                <a:solidFill>
                  <a:srgbClr val="FF0000"/>
                </a:solidFill>
              </a:rPr>
              <a:t> the hits</a:t>
            </a:r>
          </a:p>
          <a:p>
            <a:r>
              <a:rPr lang="en-US" b="1" baseline="0" dirty="0" smtClean="0">
                <a:solidFill>
                  <a:srgbClr val="FF0000"/>
                </a:solidFill>
              </a:rPr>
              <a:t>  S/N (t&gt;500 ns) starts at ~1/85</a:t>
            </a:r>
          </a:p>
          <a:p>
            <a:r>
              <a:rPr lang="en-US" b="1" baseline="0" dirty="0" smtClean="0">
                <a:solidFill>
                  <a:srgbClr val="FF0000"/>
                </a:solidFill>
              </a:rPr>
              <a:t>  S/N (t&gt;500 ns) + proton and delta-ray removal ~ 1/10</a:t>
            </a:r>
          </a:p>
          <a:p>
            <a:r>
              <a:rPr lang="en-US" b="1" baseline="0" dirty="0" smtClean="0">
                <a:solidFill>
                  <a:srgbClr val="FF0000"/>
                </a:solidFill>
              </a:rPr>
              <a:t>  S/N (t&gt;500 ns) + time slice ~ 6/1</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19EBAE91-B6BF-BE44-ABB2-EA945F4D14DD}" type="slidenum">
              <a:rPr lang="en-US" smtClean="0"/>
              <a:pPr/>
              <a:t>67</a:t>
            </a:fld>
            <a:endParaRPr lang="en-US"/>
          </a:p>
        </p:txBody>
      </p:sp>
    </p:spTree>
    <p:extLst>
      <p:ext uri="{BB962C8B-B14F-4D97-AF65-F5344CB8AC3E}">
        <p14:creationId xmlns:p14="http://schemas.microsoft.com/office/powerpoint/2010/main" val="1452171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 max 20 </a:t>
            </a:r>
            <a:r>
              <a:rPr lang="en-US" dirty="0" err="1" smtClean="0"/>
              <a:t>krad</a:t>
            </a:r>
            <a:r>
              <a:rPr lang="en-US" dirty="0" smtClean="0"/>
              <a:t> and 1e11 n/cm2/1-Mev.eqv over lifetime of experiment.</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72</a:t>
            </a:fld>
            <a:endParaRPr lang="en-US"/>
          </a:p>
        </p:txBody>
      </p:sp>
    </p:spTree>
    <p:extLst>
      <p:ext uri="{BB962C8B-B14F-4D97-AF65-F5344CB8AC3E}">
        <p14:creationId xmlns:p14="http://schemas.microsoft.com/office/powerpoint/2010/main" val="1911330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diameter</a:t>
            </a:r>
            <a:r>
              <a:rPr lang="en-US" baseline="0" dirty="0" smtClean="0"/>
              <a:t> of crystals = 3.4 cm (</a:t>
            </a:r>
            <a:r>
              <a:rPr lang="en-US" baseline="0" dirty="0" err="1" smtClean="0"/>
              <a:t>ie</a:t>
            </a:r>
            <a:r>
              <a:rPr lang="en-US" baseline="0" dirty="0" smtClean="0"/>
              <a:t>. </a:t>
            </a:r>
            <a:r>
              <a:rPr lang="en-US" baseline="0" smtClean="0"/>
              <a:t>Squares, 34 x 34 mm^2)</a:t>
            </a:r>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74</a:t>
            </a:fld>
            <a:endParaRPr lang="en-US"/>
          </a:p>
        </p:txBody>
      </p:sp>
    </p:spTree>
    <p:extLst>
      <p:ext uri="{BB962C8B-B14F-4D97-AF65-F5344CB8AC3E}">
        <p14:creationId xmlns:p14="http://schemas.microsoft.com/office/powerpoint/2010/main" val="1674754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a:t>
            </a:r>
            <a:r>
              <a:rPr lang="en-US" baseline="0" dirty="0" smtClean="0"/>
              <a:t> on Left : data v MC for </a:t>
            </a:r>
            <a:r>
              <a:rPr lang="en-US" baseline="0" dirty="0" err="1" smtClean="0"/>
              <a:t>Ebm</a:t>
            </a:r>
            <a:r>
              <a:rPr lang="en-US" baseline="0" dirty="0" smtClean="0"/>
              <a:t> = 90 MeV incident normal to the front face of the matrix</a:t>
            </a:r>
          </a:p>
          <a:p>
            <a:r>
              <a:rPr lang="en-US" baseline="0" dirty="0" smtClean="0"/>
              <a:t>Plot in </a:t>
            </a:r>
            <a:r>
              <a:rPr lang="en-US" baseline="0" dirty="0" err="1" smtClean="0"/>
              <a:t>Midl</a:t>
            </a:r>
            <a:r>
              <a:rPr lang="en-US" baseline="0" dirty="0" smtClean="0"/>
              <a:t> : Energy resolution vs Deposited energy NB. resolution has significant contribution from leakage; will be better with larger matrix at end CY16</a:t>
            </a:r>
          </a:p>
          <a:p>
            <a:r>
              <a:rPr lang="en-US" baseline="0" dirty="0" smtClean="0"/>
              <a:t>Plot on </a:t>
            </a:r>
            <a:r>
              <a:rPr lang="en-US" baseline="0" dirty="0" err="1" smtClean="0"/>
              <a:t>Riht</a:t>
            </a:r>
            <a:r>
              <a:rPr lang="en-US" baseline="0" dirty="0" smtClean="0"/>
              <a:t>: Time resolution vs Deposited energy</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75</a:t>
            </a:fld>
            <a:endParaRPr lang="en-US"/>
          </a:p>
        </p:txBody>
      </p:sp>
    </p:spTree>
    <p:extLst>
      <p:ext uri="{BB962C8B-B14F-4D97-AF65-F5344CB8AC3E}">
        <p14:creationId xmlns:p14="http://schemas.microsoft.com/office/powerpoint/2010/main" val="1530097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NB. the </a:t>
            </a:r>
            <a:r>
              <a:rPr lang="en-US" dirty="0" err="1" smtClean="0"/>
              <a:t>E_tru</a:t>
            </a:r>
            <a:r>
              <a:rPr lang="en-US" dirty="0" smtClean="0"/>
              <a:t> corresponds to the electron energy at the stopping target, so </a:t>
            </a:r>
            <a:r>
              <a:rPr lang="en-US" dirty="0" err="1" smtClean="0"/>
              <a:t>E_loss</a:t>
            </a:r>
            <a:r>
              <a:rPr lang="en-US" baseline="0" dirty="0" smtClean="0"/>
              <a:t> in all the intervening material </a:t>
            </a:r>
            <a:r>
              <a:rPr lang="en-US" baseline="0" smtClean="0"/>
              <a:t>is included.</a:t>
            </a:r>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76</a:t>
            </a:fld>
            <a:endParaRPr lang="en-US"/>
          </a:p>
        </p:txBody>
      </p:sp>
    </p:spTree>
    <p:extLst>
      <p:ext uri="{BB962C8B-B14F-4D97-AF65-F5344CB8AC3E}">
        <p14:creationId xmlns:p14="http://schemas.microsoft.com/office/powerpoint/2010/main" val="174955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1B1D2E8-C028-B141-B70B-64B8A55589E0}" type="slidenum">
              <a:rPr lang="en-US"/>
              <a:pPr/>
              <a:t>5</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There is a global interest in pursuing discovery science via CLFV. This table summarizes for you’re the current limits from a variety of CLFV processes and future</a:t>
            </a:r>
            <a:r>
              <a:rPr lang="en-US" baseline="0" dirty="0" smtClean="0">
                <a:latin typeface="Times New Roman" charset="0"/>
              </a:rPr>
              <a:t> sensitivities. Among these various experiments…</a:t>
            </a:r>
            <a:endParaRPr lang="en-US" dirty="0"/>
          </a:p>
        </p:txBody>
      </p:sp>
    </p:spTree>
    <p:extLst>
      <p:ext uri="{BB962C8B-B14F-4D97-AF65-F5344CB8AC3E}">
        <p14:creationId xmlns:p14="http://schemas.microsoft.com/office/powerpoint/2010/main" val="1263870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Scintillator is polystyrene + STYRON 665 (1% POP</a:t>
            </a:r>
            <a:r>
              <a:rPr lang="en-US" baseline="0" dirty="0" smtClean="0"/>
              <a:t> + 0.03% POPOP + 30</a:t>
            </a:r>
            <a:r>
              <a:rPr lang="en-US" baseline="0" smtClean="0"/>
              <a:t>% TiO2 reflective coating)</a:t>
            </a:r>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80</a:t>
            </a:fld>
            <a:endParaRPr lang="en-US"/>
          </a:p>
        </p:txBody>
      </p:sp>
    </p:spTree>
    <p:extLst>
      <p:ext uri="{BB962C8B-B14F-4D97-AF65-F5344CB8AC3E}">
        <p14:creationId xmlns:p14="http://schemas.microsoft.com/office/powerpoint/2010/main" val="1989136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22k </a:t>
            </a:r>
            <a:r>
              <a:rPr lang="en-US" dirty="0" err="1" smtClean="0"/>
              <a:t>sq</a:t>
            </a:r>
            <a:r>
              <a:rPr lang="en-US" dirty="0" smtClean="0"/>
              <a:t> </a:t>
            </a:r>
            <a:r>
              <a:rPr lang="en-US" dirty="0" err="1" smtClean="0"/>
              <a:t>ft</a:t>
            </a:r>
            <a:r>
              <a:rPr lang="en-US" dirty="0" smtClean="0"/>
              <a:t> total (~12k grade level, 10k underground)</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84</a:t>
            </a:fld>
            <a:endParaRPr lang="en-US"/>
          </a:p>
        </p:txBody>
      </p:sp>
    </p:spTree>
    <p:extLst>
      <p:ext uri="{BB962C8B-B14F-4D97-AF65-F5344CB8AC3E}">
        <p14:creationId xmlns:p14="http://schemas.microsoft.com/office/powerpoint/2010/main" val="96094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a:t>
            </a:r>
            <a:r>
              <a:rPr lang="en-US" baseline="0" dirty="0" smtClean="0"/>
              <a:t> investment ~$400M, total FTE ~160FTE/year (</a:t>
            </a:r>
            <a:r>
              <a:rPr lang="en-US" baseline="0" dirty="0" err="1" smtClean="0"/>
              <a:t>projects+operations+research</a:t>
            </a:r>
            <a:r>
              <a:rPr lang="en-US" baseline="0" dirty="0" smtClean="0"/>
              <a:t>), collaborations ~200 people each with ~15% overlap</a:t>
            </a:r>
            <a:endParaRPr lang="en-US" dirty="0"/>
          </a:p>
        </p:txBody>
      </p:sp>
      <p:sp>
        <p:nvSpPr>
          <p:cNvPr id="4" name="Slide Number Placeholder 3"/>
          <p:cNvSpPr>
            <a:spLocks noGrp="1"/>
          </p:cNvSpPr>
          <p:nvPr>
            <p:ph type="sldNum" sz="quarter" idx="10"/>
          </p:nvPr>
        </p:nvSpPr>
        <p:spPr/>
        <p:txBody>
          <a:bodyPr/>
          <a:lstStyle/>
          <a:p>
            <a:fld id="{8D4A254F-9F57-114D-86BE-FFC886BA4761}" type="slidenum">
              <a:rPr lang="en-US" smtClean="0"/>
              <a:pPr/>
              <a:t>86</a:t>
            </a:fld>
            <a:endParaRPr lang="en-US" dirty="0"/>
          </a:p>
        </p:txBody>
      </p:sp>
    </p:spTree>
    <p:extLst>
      <p:ext uri="{BB962C8B-B14F-4D97-AF65-F5344CB8AC3E}">
        <p14:creationId xmlns:p14="http://schemas.microsoft.com/office/powerpoint/2010/main" val="591750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V1=</a:t>
            </a:r>
            <a:r>
              <a:rPr lang="en-US" dirty="0" err="1" smtClean="0"/>
              <a:t>Zprime</a:t>
            </a:r>
            <a:r>
              <a:rPr lang="en-US" baseline="0" dirty="0" smtClean="0"/>
              <a:t> model</a:t>
            </a:r>
          </a:p>
          <a:p>
            <a:r>
              <a:rPr lang="en-US" baseline="0" dirty="0" smtClean="0"/>
              <a:t>V2=left / right symmetric model</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90</a:t>
            </a:fld>
            <a:endParaRPr lang="en-US"/>
          </a:p>
        </p:txBody>
      </p:sp>
    </p:spTree>
    <p:extLst>
      <p:ext uri="{BB962C8B-B14F-4D97-AF65-F5344CB8AC3E}">
        <p14:creationId xmlns:p14="http://schemas.microsoft.com/office/powerpoint/2010/main" val="1640739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a:t>
            </a:r>
            <a:r>
              <a:rPr lang="en-US" baseline="0" dirty="0" smtClean="0"/>
              <a:t> investment ~$400M, total FTE ~160FTE/year (</a:t>
            </a:r>
            <a:r>
              <a:rPr lang="en-US" baseline="0" dirty="0" err="1" smtClean="0"/>
              <a:t>projects+operations+research</a:t>
            </a:r>
            <a:r>
              <a:rPr lang="en-US" baseline="0" dirty="0" smtClean="0"/>
              <a:t>), collaborations ~200 people each with ~15% overlap</a:t>
            </a:r>
            <a:endParaRPr lang="en-US" dirty="0"/>
          </a:p>
        </p:txBody>
      </p:sp>
      <p:sp>
        <p:nvSpPr>
          <p:cNvPr id="4" name="Slide Number Placeholder 3"/>
          <p:cNvSpPr>
            <a:spLocks noGrp="1"/>
          </p:cNvSpPr>
          <p:nvPr>
            <p:ph type="sldNum" sz="quarter" idx="10"/>
          </p:nvPr>
        </p:nvSpPr>
        <p:spPr/>
        <p:txBody>
          <a:bodyPr/>
          <a:lstStyle/>
          <a:p>
            <a:fld id="{8D4A254F-9F57-114D-86BE-FFC886BA4761}" type="slidenum">
              <a:rPr lang="en-US" smtClean="0"/>
              <a:pPr/>
              <a:t>96</a:t>
            </a:fld>
            <a:endParaRPr lang="en-US" dirty="0"/>
          </a:p>
        </p:txBody>
      </p:sp>
    </p:spTree>
    <p:extLst>
      <p:ext uri="{BB962C8B-B14F-4D97-AF65-F5344CB8AC3E}">
        <p14:creationId xmlns:p14="http://schemas.microsoft.com/office/powerpoint/2010/main" val="4231512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a:t>
            </a:r>
            <a:r>
              <a:rPr lang="en-US" baseline="0" dirty="0" smtClean="0"/>
              <a:t> investment ~$400M, total FTE ~160FTE/year (</a:t>
            </a:r>
            <a:r>
              <a:rPr lang="en-US" baseline="0" dirty="0" err="1" smtClean="0"/>
              <a:t>projects+operations+research</a:t>
            </a:r>
            <a:r>
              <a:rPr lang="en-US" baseline="0" dirty="0" smtClean="0"/>
              <a:t>), collaborations ~200 people each with ~15% overlap</a:t>
            </a:r>
            <a:endParaRPr lang="en-US" dirty="0"/>
          </a:p>
        </p:txBody>
      </p:sp>
      <p:sp>
        <p:nvSpPr>
          <p:cNvPr id="4" name="Slide Number Placeholder 3"/>
          <p:cNvSpPr>
            <a:spLocks noGrp="1"/>
          </p:cNvSpPr>
          <p:nvPr>
            <p:ph type="sldNum" sz="quarter" idx="10"/>
          </p:nvPr>
        </p:nvSpPr>
        <p:spPr/>
        <p:txBody>
          <a:bodyPr/>
          <a:lstStyle/>
          <a:p>
            <a:fld id="{8D4A254F-9F57-114D-86BE-FFC886BA4761}" type="slidenum">
              <a:rPr lang="en-US" smtClean="0"/>
              <a:pPr/>
              <a:t>97</a:t>
            </a:fld>
            <a:endParaRPr lang="en-US" dirty="0"/>
          </a:p>
        </p:txBody>
      </p:sp>
    </p:spTree>
    <p:extLst>
      <p:ext uri="{BB962C8B-B14F-4D97-AF65-F5344CB8AC3E}">
        <p14:creationId xmlns:p14="http://schemas.microsoft.com/office/powerpoint/2010/main" val="346178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I.Dorsner</a:t>
            </a:r>
            <a:r>
              <a:rPr lang="en-US" smtClean="0"/>
              <a:t>,</a:t>
            </a:r>
            <a:r>
              <a:rPr lang="en-US" baseline="0" smtClean="0"/>
              <a:t> et al JHEP 1506 (2015) 108.</a:t>
            </a:r>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101</a:t>
            </a:fld>
            <a:endParaRPr lang="en-US"/>
          </a:p>
        </p:txBody>
      </p:sp>
    </p:spTree>
    <p:extLst>
      <p:ext uri="{BB962C8B-B14F-4D97-AF65-F5344CB8AC3E}">
        <p14:creationId xmlns:p14="http://schemas.microsoft.com/office/powerpoint/2010/main" val="1445874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A72F1DF-C072-434E-85C0-F2A58771CA8A}" type="slidenum">
              <a:rPr lang="en-US"/>
              <a:pPr/>
              <a:t>103</a:t>
            </a:fld>
            <a:endParaRPr lang="en-US"/>
          </a:p>
        </p:txBody>
      </p:sp>
      <p:sp>
        <p:nvSpPr>
          <p:cNvPr id="46083" name="Rectangle 1026"/>
          <p:cNvSpPr>
            <a:spLocks noGrp="1" noRot="1" noChangeAspect="1" noChangeArrowheads="1" noTextEdit="1"/>
          </p:cNvSpPr>
          <p:nvPr>
            <p:ph type="sldImg"/>
          </p:nvPr>
        </p:nvSpPr>
        <p:spPr>
          <a:ln/>
        </p:spPr>
      </p:sp>
      <p:sp>
        <p:nvSpPr>
          <p:cNvPr id="46084" name="Rectangle 1027"/>
          <p:cNvSpPr>
            <a:spLocks noGrp="1" noChangeArrowheads="1"/>
          </p:cNvSpPr>
          <p:nvPr>
            <p:ph type="body" idx="1"/>
          </p:nvPr>
        </p:nvSpPr>
        <p:spPr>
          <a:noFill/>
          <a:ln/>
        </p:spPr>
        <p:txBody>
          <a:bodyPr/>
          <a:lstStyle/>
          <a:p>
            <a:r>
              <a:rPr lang="en-US" dirty="0" smtClean="0"/>
              <a:t>So, the previous plot was in the context of having introduced some generic LFV operators into the SM </a:t>
            </a:r>
            <a:r>
              <a:rPr lang="en-US" dirty="0" err="1" smtClean="0"/>
              <a:t>lagrangian</a:t>
            </a:r>
            <a:r>
              <a:rPr lang="en-US" dirty="0" smtClean="0"/>
              <a:t>.  Let’s now take a look at a few specific models.  This plot is made in the context of a Littlest Higgs model.  So, these models introduce some additional discrete symmetries that cancel the quadratic divergence of the </a:t>
            </a:r>
            <a:r>
              <a:rPr lang="en-US" dirty="0" err="1" smtClean="0"/>
              <a:t>higgs</a:t>
            </a:r>
            <a:r>
              <a:rPr lang="en-US" dirty="0" smtClean="0"/>
              <a:t> mass that plagues the SM.  They include a set of mirror bosons, quarks, and leptons.  It’s the mixing of the mirror leptons which gives rise to the LFV effects Mu2e is interested in.  In this particular paper they’ve constructed a Littlest Higgs model which suppresses FCNC transitions at the tree level and is thus largely unconstrained by precision EWK data.  They’ve also chosen the mass scales of the mirror particles such that they ought be observed at the LHC.  In this particular paper they discuss how LFV experiments can be used to differentiate this model from other models, </a:t>
            </a:r>
            <a:r>
              <a:rPr lang="en-US" dirty="0" err="1" smtClean="0"/>
              <a:t>SuSy</a:t>
            </a:r>
            <a:r>
              <a:rPr lang="en-US" dirty="0" smtClean="0"/>
              <a:t> in particular, which will be difficult at the LHC.  So this plot compares the sensitivity of MEG to Mu2e across some variations of the LHT parameters space.  The red=PMNS, green = CKM, blue = general scan.</a:t>
            </a:r>
          </a:p>
        </p:txBody>
      </p:sp>
    </p:spTree>
    <p:extLst>
      <p:ext uri="{BB962C8B-B14F-4D97-AF65-F5344CB8AC3E}">
        <p14:creationId xmlns:p14="http://schemas.microsoft.com/office/powerpoint/2010/main" val="14095974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FE4BF10-6658-244A-B159-AB3B703A0D92}" type="slidenum">
              <a:rPr lang="en-US"/>
              <a:pPr/>
              <a:t>104</a:t>
            </a:fld>
            <a:endParaRPr lang="en-US"/>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p:spPr>
        <p:txBody>
          <a:bodyPr/>
          <a:lstStyle/>
          <a:p>
            <a:r>
              <a:rPr lang="en-US" dirty="0" smtClean="0"/>
              <a:t>This is a plot in the context of an extra dimensional model.  It’s a Randal-</a:t>
            </a:r>
            <a:r>
              <a:rPr lang="en-US" dirty="0" err="1" smtClean="0"/>
              <a:t>Sundrum</a:t>
            </a:r>
            <a:r>
              <a:rPr lang="en-US" dirty="0" smtClean="0"/>
              <a:t> model with a warped, </a:t>
            </a:r>
            <a:r>
              <a:rPr lang="en-US" dirty="0" err="1" smtClean="0"/>
              <a:t>compactified</a:t>
            </a:r>
            <a:r>
              <a:rPr lang="en-US" dirty="0" smtClean="0"/>
              <a:t> ED.   In the original model the SM fields lived on the </a:t>
            </a:r>
            <a:r>
              <a:rPr lang="en-US" dirty="0" err="1" smtClean="0"/>
              <a:t>TeV</a:t>
            </a:r>
            <a:r>
              <a:rPr lang="en-US" dirty="0" smtClean="0"/>
              <a:t> </a:t>
            </a:r>
            <a:r>
              <a:rPr lang="en-US" dirty="0" err="1" smtClean="0"/>
              <a:t>brane</a:t>
            </a:r>
            <a:r>
              <a:rPr lang="en-US" dirty="0" smtClean="0"/>
              <a:t> – turns out this can give rise to large FCNC effects.  Here they place the SM fields in the bulk with the result that FCNC effects are suppressed and the model is largely unconstrained by precision EWK results if M_KK is ~ 3 </a:t>
            </a:r>
            <a:r>
              <a:rPr lang="en-US" dirty="0" err="1" smtClean="0"/>
              <a:t>TeV</a:t>
            </a:r>
            <a:r>
              <a:rPr lang="en-US" dirty="0" smtClean="0"/>
              <a:t> or larger.  So – an interesting model observable at the LHC.  In this paper the authors explore the constraints on the model from LFV measurements.  The LFV effects are induced by mixing of the SM fields in the ED bulk.  What they learned was that existing MEG and Mu2e limits already severely constrain the parameter space for small M_KK… at M_KK=3 </a:t>
            </a:r>
            <a:r>
              <a:rPr lang="en-US" dirty="0" err="1" smtClean="0"/>
              <a:t>TeV</a:t>
            </a:r>
            <a:r>
              <a:rPr lang="en-US" dirty="0" smtClean="0"/>
              <a:t> they admit that some fine tuning would be required in order to accommodate the existing limits.  They have to push M_KK up to the 10 or 20 </a:t>
            </a:r>
            <a:r>
              <a:rPr lang="en-US" dirty="0" err="1" smtClean="0"/>
              <a:t>TeV</a:t>
            </a:r>
            <a:r>
              <a:rPr lang="en-US" dirty="0" smtClean="0"/>
              <a:t> range in order to open up large swaths of the parameter space.   Even here, Mu2e will definitively test this model as you can see in this plot.   Let’s see… it shows the predicted rate of MEG, in units of 10^11 and the predicted Mu2E rate in units of 10^14</a:t>
            </a:r>
          </a:p>
          <a:p>
            <a:endParaRPr lang="en-US" dirty="0" smtClean="0"/>
          </a:p>
          <a:p>
            <a:r>
              <a:rPr lang="en-US" dirty="0" smtClean="0"/>
              <a:t> I thought this was an interesting paper </a:t>
            </a:r>
            <a:r>
              <a:rPr lang="en-US" dirty="0" err="1" smtClean="0"/>
              <a:t>b/c</a:t>
            </a:r>
            <a:r>
              <a:rPr lang="en-US" dirty="0" smtClean="0"/>
              <a:t> – like the previous paper – they start off by choosing a mass scale that ought to be observable at the LHC – so they began with plots of the predicted rates</a:t>
            </a:r>
          </a:p>
        </p:txBody>
      </p:sp>
    </p:spTree>
    <p:extLst>
      <p:ext uri="{BB962C8B-B14F-4D97-AF65-F5344CB8AC3E}">
        <p14:creationId xmlns:p14="http://schemas.microsoft.com/office/powerpoint/2010/main" val="64008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smtClean="0"/>
              <a:t>Green == PMNS</a:t>
            </a:r>
          </a:p>
          <a:p>
            <a:r>
              <a:rPr lang="en-US" smtClean="0"/>
              <a:t>Red == CKM</a:t>
            </a:r>
          </a:p>
          <a:p>
            <a:r>
              <a:rPr lang="en-US" smtClean="0"/>
              <a:t>Black == </a:t>
            </a:r>
          </a:p>
        </p:txBody>
      </p:sp>
      <p:sp>
        <p:nvSpPr>
          <p:cNvPr id="50180" name="Slide Number Placeholder 3"/>
          <p:cNvSpPr>
            <a:spLocks noGrp="1"/>
          </p:cNvSpPr>
          <p:nvPr>
            <p:ph type="sldNum" sz="quarter" idx="5"/>
          </p:nvPr>
        </p:nvSpPr>
        <p:spPr>
          <a:noFill/>
        </p:spPr>
        <p:txBody>
          <a:bodyPr/>
          <a:lstStyle/>
          <a:p>
            <a:fld id="{C239136A-D15D-3C45-B224-AF9F3DCCAA46}" type="slidenum">
              <a:rPr lang="en-US" smtClean="0"/>
              <a:pPr/>
              <a:t>105</a:t>
            </a:fld>
            <a:endParaRPr lang="en-US" smtClean="0"/>
          </a:p>
        </p:txBody>
      </p:sp>
    </p:spTree>
    <p:extLst>
      <p:ext uri="{BB962C8B-B14F-4D97-AF65-F5344CB8AC3E}">
        <p14:creationId xmlns:p14="http://schemas.microsoft.com/office/powerpoint/2010/main" val="205639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1B1D2E8-C028-B141-B70B-64B8A55589E0}" type="slidenum">
              <a:rPr lang="en-US"/>
              <a:pPr/>
              <a:t>6</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Times New Roman" charset="0"/>
              </a:rPr>
              <a:t>Among these various experiments…  the most promising utilize muons – and among those the best sensitivity comes from muon-to-electron conversion.</a:t>
            </a:r>
            <a:endParaRPr lang="en-US" dirty="0" smtClean="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We are not alone in pursuing discovery science via charged lepton flavor violation…  Why?  Well,</a:t>
            </a:r>
            <a:r>
              <a:rPr lang="en-US" baseline="0" dirty="0" smtClean="0">
                <a:latin typeface="Times New Roman" charset="0"/>
              </a:rPr>
              <a:t> we know quarks mix, we know neutrinos mix, so – to me (and many others) – it would be surprising if charged leptons didn’t mix.  It’s a question then of “at what level” do they mix.  These are FCNC, you have to work hard to suppress them.  It turns out that in most BSM models CLFV effects are present at rates that some next generation experiments will be sensitive to.  And in that regard the </a:t>
            </a:r>
            <a:r>
              <a:rPr lang="en-US" baseline="0" dirty="0" err="1" smtClean="0">
                <a:latin typeface="Times New Roman" charset="0"/>
              </a:rPr>
              <a:t>muon</a:t>
            </a:r>
            <a:r>
              <a:rPr lang="en-US" baseline="0" dirty="0" smtClean="0">
                <a:latin typeface="Times New Roman" charset="0"/>
              </a:rPr>
              <a:t> experiments really shine - MEG and </a:t>
            </a:r>
            <a:r>
              <a:rPr lang="en-US" baseline="0" dirty="0" err="1" smtClean="0">
                <a:latin typeface="Times New Roman" charset="0"/>
              </a:rPr>
              <a:t>muon</a:t>
            </a:r>
            <a:r>
              <a:rPr lang="en-US" baseline="0" dirty="0" smtClean="0">
                <a:latin typeface="Times New Roman" charset="0"/>
              </a:rPr>
              <a:t>-to-electron conversion in particular.  MEG is searching for a </a:t>
            </a:r>
            <a:r>
              <a:rPr lang="en-US" baseline="0" dirty="0" err="1" smtClean="0">
                <a:latin typeface="Times New Roman" charset="0"/>
              </a:rPr>
              <a:t>muon</a:t>
            </a:r>
            <a:r>
              <a:rPr lang="en-US" baseline="0" dirty="0" smtClean="0">
                <a:latin typeface="Times New Roman" charset="0"/>
              </a:rPr>
              <a:t> decaying to </a:t>
            </a:r>
            <a:r>
              <a:rPr lang="en-US" baseline="0" dirty="0" err="1" smtClean="0">
                <a:latin typeface="Times New Roman" charset="0"/>
              </a:rPr>
              <a:t>e</a:t>
            </a:r>
            <a:r>
              <a:rPr lang="en-US" baseline="0" dirty="0" smtClean="0">
                <a:latin typeface="Times New Roman" charset="0"/>
              </a:rPr>
              <a:t>/gamma, released a new result last year, and is in the middle of an upgrade to improve another order of magnitude in the next few years.  </a:t>
            </a:r>
            <a:r>
              <a:rPr lang="en-US" baseline="0" dirty="0" err="1" smtClean="0">
                <a:latin typeface="Times New Roman" charset="0"/>
              </a:rPr>
              <a:t>Muon</a:t>
            </a:r>
            <a:r>
              <a:rPr lang="en-US" baseline="0" dirty="0" smtClean="0">
                <a:latin typeface="Times New Roman" charset="0"/>
              </a:rPr>
              <a:t> conversion is being pursued by Mu2e here at Fermilab and a very similar experiment called COMET at JPARC in Japan.</a:t>
            </a:r>
            <a:endParaRPr lang="en-US" dirty="0" smtClean="0">
              <a:latin typeface="Times New Roman" charset="0"/>
            </a:endParaRPr>
          </a:p>
          <a:p>
            <a:endParaRPr lang="en-US" dirty="0"/>
          </a:p>
        </p:txBody>
      </p:sp>
    </p:spTree>
    <p:extLst>
      <p:ext uri="{BB962C8B-B14F-4D97-AF65-F5344CB8AC3E}">
        <p14:creationId xmlns:p14="http://schemas.microsoft.com/office/powerpoint/2010/main" val="1944572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in</a:t>
            </a:r>
            <a:r>
              <a:rPr lang="en-US" baseline="0" dirty="0" smtClean="0"/>
              <a:t> the context of a </a:t>
            </a:r>
            <a:r>
              <a:rPr lang="en-US" baseline="0" dirty="0" err="1" smtClean="0"/>
              <a:t>scotogenic</a:t>
            </a:r>
            <a:r>
              <a:rPr lang="en-US" baseline="0" dirty="0" smtClean="0"/>
              <a:t> model, which is advertised as the simplest extension of the SM that provides for a neutrino mass and provides a dark matter candidate.  In addition to the SM fields, it introduces 3 neutral </a:t>
            </a:r>
            <a:r>
              <a:rPr lang="en-US" baseline="0" dirty="0" err="1" smtClean="0"/>
              <a:t>fermion</a:t>
            </a:r>
            <a:r>
              <a:rPr lang="en-US" baseline="0" dirty="0" smtClean="0"/>
              <a:t> </a:t>
            </a:r>
            <a:r>
              <a:rPr lang="en-US" baseline="0" dirty="0" err="1" smtClean="0"/>
              <a:t>singlets</a:t>
            </a:r>
            <a:r>
              <a:rPr lang="en-US" baseline="0" dirty="0" smtClean="0"/>
              <a:t> – massive neutrinos – and a scalar doublet. It also introduces an additional global symmetry, “Z” symmetry (it’s analogous to R-parity in SUSY models). The SM fields are Z-parity even while the new fields are Z-parity odd. This construction suppresses FCNC so that the model is readily compatible with existing experimental constraints. It also provides for a natural DM candidate as the lightest of the neutral </a:t>
            </a:r>
            <a:r>
              <a:rPr lang="en-US" baseline="0" dirty="0" err="1" smtClean="0"/>
              <a:t>singlets</a:t>
            </a:r>
            <a:r>
              <a:rPr lang="en-US" baseline="0" dirty="0" smtClean="0"/>
              <a:t> will be stable. The neutrinos obtain mass via loop corrections that include the neutral </a:t>
            </a:r>
            <a:r>
              <a:rPr lang="en-US" baseline="0" dirty="0" err="1" smtClean="0"/>
              <a:t>singlets</a:t>
            </a:r>
            <a:r>
              <a:rPr lang="en-US" baseline="0" dirty="0" smtClean="0"/>
              <a:t>, the scalar doublet, and the </a:t>
            </a:r>
            <a:r>
              <a:rPr lang="en-US" baseline="0" dirty="0" err="1" smtClean="0"/>
              <a:t>higgs</a:t>
            </a:r>
            <a:r>
              <a:rPr lang="en-US" baseline="0" dirty="0" smtClean="0"/>
              <a:t> boson. Similar loops give rise to CLFV effects. They explore the parameter space after including constraints from precision EW observables, CLFV observables, and cosmological constraints. They consider two scenarios when calculating the relic density of the N_1 : self-annihilation, shown here, and co-annihilation with the neutral scalar from the scalar doublet.</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107</a:t>
            </a:fld>
            <a:endParaRPr lang="en-US"/>
          </a:p>
        </p:txBody>
      </p:sp>
    </p:spTree>
    <p:extLst>
      <p:ext uri="{BB962C8B-B14F-4D97-AF65-F5344CB8AC3E}">
        <p14:creationId xmlns:p14="http://schemas.microsoft.com/office/powerpoint/2010/main" val="270396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 scale prototype</a:t>
            </a:r>
            <a:r>
              <a:rPr lang="en-US" baseline="0" dirty="0" smtClean="0"/>
              <a:t> system is operational</a:t>
            </a:r>
          </a:p>
          <a:p>
            <a:r>
              <a:rPr lang="en-US" baseline="0" dirty="0" smtClean="0"/>
              <a:t>Have used prototype tracker ROC to demonstrate system meets </a:t>
            </a:r>
            <a:r>
              <a:rPr lang="en-US" baseline="0" smtClean="0"/>
              <a:t>(exceeds?) BW requirements (using prototype DTCs and planned COTs parts)</a:t>
            </a:r>
          </a:p>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108</a:t>
            </a:fld>
            <a:endParaRPr lang="en-US"/>
          </a:p>
        </p:txBody>
      </p:sp>
    </p:spTree>
    <p:extLst>
      <p:ext uri="{BB962C8B-B14F-4D97-AF65-F5344CB8AC3E}">
        <p14:creationId xmlns:p14="http://schemas.microsoft.com/office/powerpoint/2010/main" val="357604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potential conflicts with other experiments at Booster – 20</a:t>
            </a:r>
            <a:r>
              <a:rPr lang="en-US" baseline="0" dirty="0" smtClean="0"/>
              <a:t> buckets available (12 for </a:t>
            </a:r>
            <a:r>
              <a:rPr lang="en-US" baseline="0" dirty="0" err="1" smtClean="0"/>
              <a:t>NOvA</a:t>
            </a:r>
            <a:r>
              <a:rPr lang="en-US" baseline="0" dirty="0" smtClean="0"/>
              <a:t>, 2 for Mu2e, 6 for BNB/</a:t>
            </a:r>
            <a:r>
              <a:rPr lang="en-US" baseline="0" dirty="0" err="1" smtClean="0"/>
              <a:t>testbeam</a:t>
            </a:r>
            <a:r>
              <a:rPr lang="en-US" baseline="0" dirty="0" smtClean="0"/>
              <a:t>) and at Recycler Ring (</a:t>
            </a:r>
            <a:r>
              <a:rPr lang="en-US" baseline="0" dirty="0" err="1" smtClean="0"/>
              <a:t>NOvA</a:t>
            </a:r>
            <a:r>
              <a:rPr lang="en-US" baseline="0" dirty="0" smtClean="0"/>
              <a:t> needs 12-13 ticks, we need 8 ticks, BNB/</a:t>
            </a:r>
            <a:r>
              <a:rPr lang="en-US" baseline="0" dirty="0" err="1" smtClean="0"/>
              <a:t>testbeam</a:t>
            </a:r>
            <a:r>
              <a:rPr lang="en-US" baseline="0" dirty="0" smtClean="0"/>
              <a:t> need 0 ticks in RR). Mu2e and (g-2) </a:t>
            </a:r>
            <a:r>
              <a:rPr lang="en-US" baseline="0" dirty="0" err="1" smtClean="0"/>
              <a:t>canNOT</a:t>
            </a:r>
            <a:r>
              <a:rPr lang="en-US" baseline="0" dirty="0" smtClean="0"/>
              <a:t> run simultaneously, but designed to take ~1 shift to switch from one to the other.</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116</a:t>
            </a:fld>
            <a:endParaRPr lang="en-US"/>
          </a:p>
        </p:txBody>
      </p:sp>
    </p:spTree>
    <p:extLst>
      <p:ext uri="{BB962C8B-B14F-4D97-AF65-F5344CB8AC3E}">
        <p14:creationId xmlns:p14="http://schemas.microsoft.com/office/powerpoint/2010/main" val="101356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a:t>
            </a:r>
            <a:r>
              <a:rPr lang="en-US" baseline="0" dirty="0" smtClean="0"/>
              <a:t> S/N ~ 1/85.  Employ proton and delta removal algorithms (90% </a:t>
            </a:r>
            <a:r>
              <a:rPr lang="en-US" baseline="0" dirty="0" err="1" smtClean="0"/>
              <a:t>eff</a:t>
            </a:r>
            <a:r>
              <a:rPr lang="en-US" baseline="0" dirty="0" smtClean="0"/>
              <a:t>, S/N improved to 1/10). Then cluster in time (95% </a:t>
            </a:r>
            <a:r>
              <a:rPr lang="en-US" baseline="0" dirty="0" err="1" smtClean="0"/>
              <a:t>eff</a:t>
            </a:r>
            <a:r>
              <a:rPr lang="en-US" baseline="0" dirty="0" smtClean="0"/>
              <a:t>, S/N improved to 6/1). Total </a:t>
            </a:r>
            <a:r>
              <a:rPr lang="en-US" baseline="0" dirty="0" err="1" smtClean="0"/>
              <a:t>eff</a:t>
            </a:r>
            <a:r>
              <a:rPr lang="en-US" baseline="0" dirty="0" smtClean="0"/>
              <a:t> about 85%.</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117</a:t>
            </a:fld>
            <a:endParaRPr lang="en-US"/>
          </a:p>
        </p:txBody>
      </p:sp>
    </p:spTree>
    <p:extLst>
      <p:ext uri="{BB962C8B-B14F-4D97-AF65-F5344CB8AC3E}">
        <p14:creationId xmlns:p14="http://schemas.microsoft.com/office/powerpoint/2010/main" val="1842497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a:t>
            </a:r>
            <a:r>
              <a:rPr lang="en-US" baseline="0" dirty="0" smtClean="0"/>
              <a:t> of electronics satisfactory for this level of </a:t>
            </a:r>
            <a:r>
              <a:rPr lang="en-US" baseline="0" dirty="0" err="1" smtClean="0"/>
              <a:t>fluence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121</a:t>
            </a:fld>
            <a:endParaRPr lang="en-US"/>
          </a:p>
        </p:txBody>
      </p:sp>
    </p:spTree>
    <p:extLst>
      <p:ext uri="{BB962C8B-B14F-4D97-AF65-F5344CB8AC3E}">
        <p14:creationId xmlns:p14="http://schemas.microsoft.com/office/powerpoint/2010/main" val="1729875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Noise performance of electronics not significantly affected as these doses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122</a:t>
            </a:fld>
            <a:endParaRPr lang="en-US"/>
          </a:p>
        </p:txBody>
      </p:sp>
    </p:spTree>
    <p:extLst>
      <p:ext uri="{BB962C8B-B14F-4D97-AF65-F5344CB8AC3E}">
        <p14:creationId xmlns:p14="http://schemas.microsoft.com/office/powerpoint/2010/main" val="1562089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EBAE91-B6BF-BE44-ABB2-EA945F4D14DD}" type="slidenum">
              <a:rPr lang="en-US" smtClean="0"/>
              <a:pPr/>
              <a:t>133</a:t>
            </a:fld>
            <a:endParaRPr lang="en-US"/>
          </a:p>
        </p:txBody>
      </p:sp>
    </p:spTree>
    <p:extLst>
      <p:ext uri="{BB962C8B-B14F-4D97-AF65-F5344CB8AC3E}">
        <p14:creationId xmlns:p14="http://schemas.microsoft.com/office/powerpoint/2010/main" val="8631782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reconstruct ~8 tracks / 1e7 POT.</a:t>
            </a:r>
          </a:p>
          <a:p>
            <a:r>
              <a:rPr lang="en-US" dirty="0" smtClean="0"/>
              <a:t>The </a:t>
            </a:r>
            <a:r>
              <a:rPr lang="en-US" dirty="0" err="1" smtClean="0"/>
              <a:t>Ext.Mon</a:t>
            </a:r>
            <a:r>
              <a:rPr lang="en-US" dirty="0" smtClean="0"/>
              <a:t>. collimators</a:t>
            </a:r>
            <a:r>
              <a:rPr lang="en-US" baseline="0" dirty="0" smtClean="0"/>
              <a:t> and dipole designed to accept particles of 4.5 GeV/c.</a:t>
            </a:r>
            <a:endParaRPr lang="en-US" dirty="0" smtClean="0"/>
          </a:p>
          <a:p>
            <a:r>
              <a:rPr lang="en-US" dirty="0" smtClean="0"/>
              <a:t>The</a:t>
            </a:r>
            <a:r>
              <a:rPr lang="en-US" baseline="0" dirty="0" smtClean="0"/>
              <a:t> particles that survive to the </a:t>
            </a:r>
            <a:r>
              <a:rPr lang="en-US" baseline="0" dirty="0" err="1" smtClean="0"/>
              <a:t>Ext.Mon</a:t>
            </a:r>
            <a:r>
              <a:rPr lang="en-US" baseline="0" dirty="0" smtClean="0"/>
              <a:t>. are ~85% protons from production target, ~15% </a:t>
            </a:r>
            <a:r>
              <a:rPr lang="en-US" baseline="0" dirty="0" err="1" smtClean="0"/>
              <a:t>pions</a:t>
            </a:r>
            <a:r>
              <a:rPr lang="en-US" baseline="0" dirty="0" smtClean="0"/>
              <a:t> from proton interactions.</a:t>
            </a:r>
          </a:p>
          <a:p>
            <a:r>
              <a:rPr lang="en-US" baseline="0" dirty="0" smtClean="0"/>
              <a:t>Thanks to protection collimator, off-target background (e.g. via interactions in the HRS) reduced to &lt;1% of accepted sample.</a:t>
            </a:r>
          </a:p>
          <a:p>
            <a:r>
              <a:rPr lang="en-US" baseline="0" dirty="0" smtClean="0"/>
              <a:t>Track </a:t>
            </a:r>
            <a:r>
              <a:rPr lang="en-US" baseline="0" dirty="0" err="1" smtClean="0"/>
              <a:t>reco</a:t>
            </a:r>
            <a:r>
              <a:rPr lang="en-US" baseline="0" dirty="0" smtClean="0"/>
              <a:t> efficiency 97% on average (requiring 3of4 pixels in each stack) and varies by &lt;1% (abs) for total no. real tracks 0-100 (</a:t>
            </a:r>
            <a:r>
              <a:rPr lang="en-US" baseline="0" dirty="0" err="1" smtClean="0"/>
              <a:t>ie</a:t>
            </a:r>
            <a:r>
              <a:rPr lang="en-US" baseline="0" dirty="0" smtClean="0"/>
              <a:t>. X3 nominal mean).</a:t>
            </a:r>
          </a:p>
          <a:p>
            <a:r>
              <a:rPr lang="en-US" baseline="0" dirty="0" smtClean="0"/>
              <a:t>Background : Cosmic rays (0.03 tracks/</a:t>
            </a:r>
            <a:r>
              <a:rPr lang="en-US" baseline="0" dirty="0" err="1" smtClean="0"/>
              <a:t>hr</a:t>
            </a:r>
            <a:r>
              <a:rPr lang="en-US" baseline="0" dirty="0" smtClean="0"/>
              <a:t>) Radioactive decays near pixels, electronics noise, off-target from out of time protons : combine fake track rate 7e-4 / hour.</a:t>
            </a:r>
          </a:p>
          <a:p>
            <a:r>
              <a:rPr lang="en-US" baseline="0" dirty="0" smtClean="0"/>
              <a:t>Expected signal rate at 1e-10 extinction is ~100 tracks / hr.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135</a:t>
            </a:fld>
            <a:endParaRPr lang="en-US"/>
          </a:p>
        </p:txBody>
      </p:sp>
    </p:spTree>
    <p:extLst>
      <p:ext uri="{BB962C8B-B14F-4D97-AF65-F5344CB8AC3E}">
        <p14:creationId xmlns:p14="http://schemas.microsoft.com/office/powerpoint/2010/main" val="420271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just a slide to advertise that interest in charged lepton flavor violation remains very high. These are the front pages of a few very recent preprints I pulled from</a:t>
            </a:r>
            <a:r>
              <a:rPr lang="en-US" baseline="0" dirty="0" smtClean="0"/>
              <a:t> the </a:t>
            </a:r>
            <a:r>
              <a:rPr lang="en-US" baseline="0" dirty="0" err="1" smtClean="0"/>
              <a:t>arXiv</a:t>
            </a:r>
            <a:r>
              <a:rPr lang="en-US" baseline="0" dirty="0" smtClean="0"/>
              <a:t> in recent months.  All of them discuss charged lepton flavor violation in the context of different models and all of them advertise that Mu2e will have discovery sensitivity to a significant fraction of the model parameter space.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I find the physics case of Mu2e to be very compelling. </a:t>
            </a:r>
            <a:r>
              <a:rPr lang="en-US" dirty="0" smtClean="0"/>
              <a:t> It will provide the most sensitive probe of LFV effects, basically independent of physics model.  And the results of this experiment are important in untangling the NP observation we hope are made at the LHC.  We need Mu2e in order to complete our picture of the underlying physics.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137</a:t>
            </a:fld>
            <a:endParaRPr lang="en-US"/>
          </a:p>
        </p:txBody>
      </p:sp>
    </p:spTree>
    <p:extLst>
      <p:ext uri="{BB962C8B-B14F-4D97-AF65-F5344CB8AC3E}">
        <p14:creationId xmlns:p14="http://schemas.microsoft.com/office/powerpoint/2010/main" val="14591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The broad assault on CLFV is</a:t>
            </a:r>
            <a:r>
              <a:rPr lang="en-US" baseline="0" dirty="0" smtClean="0">
                <a:latin typeface="Times New Roman" charset="0"/>
              </a:rPr>
              <a:t> important not only as a global discovery strategy, but also because comparisons among the different processes can provide insights concerning the underlying new physics.   That’s illustrated in the next few slides… So here the NP occurs via a charged particle loop and within the loop a photon is </a:t>
            </a:r>
            <a:r>
              <a:rPr lang="en-US" baseline="0" dirty="0" err="1" smtClean="0">
                <a:latin typeface="Times New Roman" charset="0"/>
              </a:rPr>
              <a:t>emmitted</a:t>
            </a:r>
            <a:r>
              <a:rPr lang="en-US" baseline="0" dirty="0" smtClean="0">
                <a:latin typeface="Times New Roman" charset="0"/>
              </a:rPr>
              <a:t> – a photonic penguin. A diagram like this clearly contributes to the </a:t>
            </a:r>
            <a:r>
              <a:rPr lang="en-US" baseline="0" dirty="0" err="1" smtClean="0">
                <a:latin typeface="Times New Roman" charset="0"/>
              </a:rPr>
              <a:t>mu</a:t>
            </a:r>
            <a:r>
              <a:rPr lang="en-US" baseline="0" dirty="0" err="1" smtClean="0">
                <a:latin typeface="Times New Roman" charset="0"/>
                <a:sym typeface="Wingdings"/>
              </a:rPr>
              <a:t>egamma</a:t>
            </a:r>
            <a:r>
              <a:rPr lang="en-US" baseline="0" dirty="0" smtClean="0">
                <a:latin typeface="Times New Roman" charset="0"/>
                <a:sym typeface="Wingdings"/>
              </a:rPr>
              <a:t> process, but it will also contribute to muon-to-elec. conversion and to mu-to-3-e processes.</a:t>
            </a: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7</a:t>
            </a:fld>
            <a:endParaRPr lang="en-US"/>
          </a:p>
        </p:txBody>
      </p:sp>
    </p:spTree>
    <p:extLst>
      <p:ext uri="{BB962C8B-B14F-4D97-AF65-F5344CB8AC3E}">
        <p14:creationId xmlns:p14="http://schemas.microsoft.com/office/powerpoint/2010/main" val="1274321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if instead a Z or h is emitted, the </a:t>
            </a:r>
            <a:r>
              <a:rPr lang="en-US" baseline="0" dirty="0" err="1" smtClean="0"/>
              <a:t>mu</a:t>
            </a:r>
            <a:r>
              <a:rPr lang="en-US" baseline="0" dirty="0" err="1" smtClean="0">
                <a:sym typeface="Wingdings"/>
              </a:rPr>
              <a:t>egamma</a:t>
            </a:r>
            <a:r>
              <a:rPr lang="en-US" baseline="0" dirty="0" smtClean="0">
                <a:sym typeface="Wingdings"/>
              </a:rPr>
              <a:t> loses sensitivity while the other two processes maintain sensitivity</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8</a:t>
            </a:fld>
            <a:endParaRPr lang="en-US"/>
          </a:p>
        </p:txBody>
      </p:sp>
    </p:spTree>
    <p:extLst>
      <p:ext uri="{BB962C8B-B14F-4D97-AF65-F5344CB8AC3E}">
        <p14:creationId xmlns:p14="http://schemas.microsoft.com/office/powerpoint/2010/main" val="1765349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 are models for which muon-to-electron-conversion is especially enhanced over other</a:t>
            </a:r>
            <a:r>
              <a:rPr lang="en-US" baseline="0" dirty="0" smtClean="0"/>
              <a:t> processes. So by measuring more than 1 process we can begin to untangle the underlying physics.</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9</a:t>
            </a:fld>
            <a:endParaRPr lang="en-US"/>
          </a:p>
        </p:txBody>
      </p:sp>
    </p:spTree>
    <p:extLst>
      <p:ext uri="{BB962C8B-B14F-4D97-AF65-F5344CB8AC3E}">
        <p14:creationId xmlns:p14="http://schemas.microsoft.com/office/powerpoint/2010/main" val="37619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2017</a:t>
            </a:r>
            <a:endParaRPr lang="en-US"/>
          </a:p>
        </p:txBody>
      </p:sp>
      <p:sp>
        <p:nvSpPr>
          <p:cNvPr id="6" name="Footer Placeholder 5"/>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5" name="Slide Number Placeholder 4"/>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2017</a:t>
            </a:r>
            <a:endParaRPr lang="en-US"/>
          </a:p>
        </p:txBody>
      </p:sp>
      <p:sp>
        <p:nvSpPr>
          <p:cNvPr id="6" name="Footer Placeholder 5"/>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2017</a:t>
            </a:r>
            <a:endParaRPr lang="en-US"/>
          </a:p>
        </p:txBody>
      </p:sp>
      <p:sp>
        <p:nvSpPr>
          <p:cNvPr id="6" name="Footer Placeholder 5"/>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May 2017</a:t>
            </a:r>
            <a:endParaRPr lang="en-US" dirty="0"/>
          </a:p>
        </p:txBody>
      </p:sp>
      <p:sp>
        <p:nvSpPr>
          <p:cNvPr id="5" name="Footer Placeholder 4"/>
          <p:cNvSpPr>
            <a:spLocks noGrp="1"/>
          </p:cNvSpPr>
          <p:nvPr>
            <p:ph type="ftr" sz="quarter" idx="3"/>
          </p:nvPr>
        </p:nvSpPr>
        <p:spPr>
          <a:xfrm>
            <a:off x="3298634"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D.Glenzinski, Fermilab</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B447C9B2-03D9-704C-9F48-B71FA4375E6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accent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tiff"/><Relationship Id="rId3" Type="http://schemas.openxmlformats.org/officeDocument/2006/relationships/image" Target="../media/image75.tif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10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jpeg"/><Relationship Id="rId8" Type="http://schemas.openxmlformats.org/officeDocument/2006/relationships/image" Target="../media/image89.tiff"/><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tif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02.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3.tiff"/></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emf"/><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emf"/></Relationships>
</file>

<file path=ppt/slides/_rels/slide133.xml.rels><?xml version="1.0" encoding="UTF-8" standalone="yes"?>
<Relationships xmlns="http://schemas.openxmlformats.org/package/2006/relationships"><Relationship Id="rId3" Type="http://schemas.openxmlformats.org/officeDocument/2006/relationships/image" Target="../media/image116.tiff"/><Relationship Id="rId4" Type="http://schemas.openxmlformats.org/officeDocument/2006/relationships/image" Target="../media/image117.tiff"/><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tiff"/><Relationship Id="rId3" Type="http://schemas.openxmlformats.org/officeDocument/2006/relationships/image" Target="../media/image119.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20.tif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3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tiff"/></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 Id="rId3" Type="http://schemas.openxmlformats.org/officeDocument/2006/relationships/image" Target="../media/image5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jpg"/><Relationship Id="rId7" Type="http://schemas.openxmlformats.org/officeDocument/2006/relationships/image" Target="../media/image68.jpg"/><Relationship Id="rId8"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70312"/>
            <a:ext cx="7772400" cy="1823221"/>
          </a:xfrm>
        </p:spPr>
        <p:txBody>
          <a:bodyPr>
            <a:normAutofit/>
          </a:bodyPr>
          <a:lstStyle/>
          <a:p>
            <a:r>
              <a:rPr lang="en-US" dirty="0" smtClean="0">
                <a:solidFill>
                  <a:schemeClr val="bg1"/>
                </a:solidFill>
              </a:rPr>
              <a:t>A Rare Opportunity – The Mu2e Experiment at </a:t>
            </a:r>
            <a:r>
              <a:rPr lang="en-US" dirty="0" err="1" smtClean="0">
                <a:solidFill>
                  <a:schemeClr val="bg1"/>
                </a:solidFill>
              </a:rPr>
              <a:t>Fermilab</a:t>
            </a:r>
            <a:endParaRPr lang="en-US" sz="2667" dirty="0">
              <a:solidFill>
                <a:schemeClr val="bg1"/>
              </a:solidFill>
            </a:endParaRPr>
          </a:p>
        </p:txBody>
      </p:sp>
      <p:sp>
        <p:nvSpPr>
          <p:cNvPr id="3" name="Subtitle 2"/>
          <p:cNvSpPr>
            <a:spLocks noGrp="1"/>
          </p:cNvSpPr>
          <p:nvPr>
            <p:ph type="subTitle" idx="1"/>
          </p:nvPr>
        </p:nvSpPr>
        <p:spPr/>
        <p:txBody>
          <a:bodyPr/>
          <a:lstStyle/>
          <a:p>
            <a:r>
              <a:rPr lang="en-US" dirty="0" smtClean="0">
                <a:solidFill>
                  <a:schemeClr val="accent6"/>
                </a:solidFill>
              </a:rPr>
              <a:t>Doug Glenzinski</a:t>
            </a:r>
          </a:p>
          <a:p>
            <a:r>
              <a:rPr lang="en-US" dirty="0" smtClean="0">
                <a:solidFill>
                  <a:schemeClr val="accent6"/>
                </a:solidFill>
              </a:rPr>
              <a:t>Fermilab</a:t>
            </a:r>
          </a:p>
          <a:p>
            <a:r>
              <a:rPr lang="en-US" dirty="0" smtClean="0">
                <a:solidFill>
                  <a:schemeClr val="accent6"/>
                </a:solidFill>
              </a:rPr>
              <a:t>May 2017</a:t>
            </a:r>
            <a:endParaRPr lang="en-US" dirty="0">
              <a:solidFill>
                <a:schemeClr val="accent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457200" y="128687"/>
            <a:ext cx="8229600" cy="885644"/>
          </a:xfrm>
        </p:spPr>
        <p:txBody>
          <a:bodyPr/>
          <a:lstStyle/>
          <a:p>
            <a:pPr eaLnBrk="1" hangingPunct="1"/>
            <a:r>
              <a:rPr lang="en-US" dirty="0" smtClean="0"/>
              <a:t>CLFV Predictions</a:t>
            </a:r>
            <a:endParaRPr lang="en-US" dirty="0"/>
          </a:p>
        </p:txBody>
      </p:sp>
      <p:sp>
        <p:nvSpPr>
          <p:cNvPr id="40965" name="Rectangle 3"/>
          <p:cNvSpPr>
            <a:spLocks noGrp="1" noChangeArrowheads="1"/>
          </p:cNvSpPr>
          <p:nvPr>
            <p:ph type="body" idx="1"/>
          </p:nvPr>
        </p:nvSpPr>
        <p:spPr>
          <a:xfrm>
            <a:off x="457200" y="5281485"/>
            <a:ext cx="8305800" cy="1066800"/>
          </a:xfrm>
        </p:spPr>
        <p:txBody>
          <a:bodyPr>
            <a:normAutofit lnSpcReduction="10000"/>
          </a:bodyPr>
          <a:lstStyle/>
          <a:p>
            <a:pPr algn="ctr" eaLnBrk="1" hangingPunct="1"/>
            <a:r>
              <a:rPr lang="en-US" dirty="0">
                <a:solidFill>
                  <a:srgbClr val="F79646"/>
                </a:solidFill>
              </a:rPr>
              <a:t>Relative</a:t>
            </a:r>
            <a:r>
              <a:rPr lang="en-US" dirty="0" smtClean="0">
                <a:solidFill>
                  <a:srgbClr val="F79646"/>
                </a:solidFill>
              </a:rPr>
              <a:t> rates </a:t>
            </a:r>
            <a:r>
              <a:rPr lang="en-US" dirty="0">
                <a:solidFill>
                  <a:srgbClr val="F79646"/>
                </a:solidFill>
              </a:rPr>
              <a:t>model dependent</a:t>
            </a:r>
          </a:p>
          <a:p>
            <a:pPr algn="ctr" eaLnBrk="1" hangingPunct="1"/>
            <a:r>
              <a:rPr lang="en-US" dirty="0">
                <a:solidFill>
                  <a:srgbClr val="F79646"/>
                </a:solidFill>
              </a:rPr>
              <a:t>Measure </a:t>
            </a:r>
            <a:r>
              <a:rPr lang="en-US" dirty="0" smtClean="0">
                <a:solidFill>
                  <a:srgbClr val="F79646"/>
                </a:solidFill>
              </a:rPr>
              <a:t>&gt;1 </a:t>
            </a:r>
            <a:r>
              <a:rPr lang="en-US" dirty="0">
                <a:solidFill>
                  <a:srgbClr val="F79646"/>
                </a:solidFill>
              </a:rPr>
              <a:t>to pin-down</a:t>
            </a:r>
            <a:r>
              <a:rPr lang="en-US" dirty="0" smtClean="0">
                <a:solidFill>
                  <a:srgbClr val="F79646"/>
                </a:solidFill>
              </a:rPr>
              <a:t> theory </a:t>
            </a:r>
            <a:r>
              <a:rPr lang="en-US" dirty="0">
                <a:solidFill>
                  <a:srgbClr val="F79646"/>
                </a:solidFill>
              </a:rPr>
              <a:t>details</a:t>
            </a:r>
          </a:p>
        </p:txBody>
      </p:sp>
      <p:sp>
        <p:nvSpPr>
          <p:cNvPr id="41011" name="Text Box 352"/>
          <p:cNvSpPr txBox="1">
            <a:spLocks noChangeArrowheads="1"/>
          </p:cNvSpPr>
          <p:nvPr/>
        </p:nvSpPr>
        <p:spPr bwMode="auto">
          <a:xfrm rot="5400000">
            <a:off x="6369927" y="3784016"/>
            <a:ext cx="2742195"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FFFF"/>
                </a:solidFill>
              </a:rPr>
              <a:t>arXiv:0909.5454v2[hep-ph]</a:t>
            </a:r>
            <a:endParaRPr lang="en-US" dirty="0"/>
          </a:p>
        </p:txBody>
      </p:sp>
      <p:pic>
        <p:nvPicPr>
          <p:cNvPr id="9" name="Picture 8" descr="BlankeBurasRatios-2009.jpg"/>
          <p:cNvPicPr>
            <a:picLocks noChangeAspect="1"/>
          </p:cNvPicPr>
          <p:nvPr/>
        </p:nvPicPr>
        <p:blipFill>
          <a:blip r:embed="rId3"/>
          <a:stretch>
            <a:fillRect/>
          </a:stretch>
        </p:blipFill>
        <p:spPr>
          <a:xfrm>
            <a:off x="1607897" y="995187"/>
            <a:ext cx="5934696" cy="4209069"/>
          </a:xfrm>
          <a:prstGeom prst="rect">
            <a:avLst/>
          </a:prstGeom>
        </p:spPr>
      </p:pic>
      <p:sp>
        <p:nvSpPr>
          <p:cNvPr id="10" name="TextBox 9"/>
          <p:cNvSpPr txBox="1"/>
          <p:nvPr/>
        </p:nvSpPr>
        <p:spPr>
          <a:xfrm>
            <a:off x="1607897" y="1022912"/>
            <a:ext cx="5934696" cy="307777"/>
          </a:xfrm>
          <a:prstGeom prst="rect">
            <a:avLst/>
          </a:prstGeom>
          <a:noFill/>
        </p:spPr>
        <p:txBody>
          <a:bodyPr wrap="square" rtlCol="0">
            <a:spAutoFit/>
          </a:bodyPr>
          <a:lstStyle/>
          <a:p>
            <a:pPr algn="ctr"/>
            <a:r>
              <a:rPr lang="en-US" sz="1400" dirty="0" err="1" smtClean="0"/>
              <a:t>M.Blanke</a:t>
            </a:r>
            <a:r>
              <a:rPr lang="en-US" sz="1400" dirty="0" smtClean="0"/>
              <a:t>, </a:t>
            </a:r>
            <a:r>
              <a:rPr lang="en-US" sz="1400" dirty="0" err="1" smtClean="0"/>
              <a:t>A.J.Buras</a:t>
            </a:r>
            <a:r>
              <a:rPr lang="en-US" sz="1400" dirty="0" smtClean="0"/>
              <a:t>, </a:t>
            </a:r>
            <a:r>
              <a:rPr lang="en-US" sz="1400" dirty="0" err="1" smtClean="0"/>
              <a:t>B.Duling</a:t>
            </a:r>
            <a:r>
              <a:rPr lang="en-US" sz="1400" dirty="0" smtClean="0"/>
              <a:t>, </a:t>
            </a:r>
            <a:r>
              <a:rPr lang="en-US" sz="1400" dirty="0" err="1" smtClean="0"/>
              <a:t>S.Recksiegel</a:t>
            </a:r>
            <a:r>
              <a:rPr lang="en-US" sz="1400" dirty="0" smtClean="0"/>
              <a:t>, </a:t>
            </a:r>
            <a:r>
              <a:rPr lang="en-US" sz="1400" dirty="0" err="1" smtClean="0"/>
              <a:t>C.Tarantino</a:t>
            </a:r>
            <a:endParaRPr lang="en-US" sz="1400" dirty="0"/>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Constraints from </a:t>
            </a:r>
            <a:r>
              <a:rPr lang="en-US" sz="3600" dirty="0" err="1" smtClean="0">
                <a:latin typeface="Symbol" charset="2"/>
                <a:cs typeface="Symbol" charset="2"/>
              </a:rPr>
              <a:t>t</a:t>
            </a:r>
            <a:r>
              <a:rPr lang="en-US" sz="3600" dirty="0" err="1" smtClean="0">
                <a:sym typeface="Wingdings"/>
              </a:rPr>
              <a:t>e,</a:t>
            </a:r>
            <a:r>
              <a:rPr lang="en-US" sz="3600" dirty="0" err="1" smtClean="0">
                <a:latin typeface="Symbol" charset="2"/>
                <a:cs typeface="Symbol" charset="2"/>
                <a:sym typeface="Wingdings"/>
              </a:rPr>
              <a:t>m</a:t>
            </a:r>
            <a:r>
              <a:rPr lang="en-US" sz="3600" dirty="0" smtClean="0">
                <a:sym typeface="Wingdings"/>
              </a:rPr>
              <a:t> </a:t>
            </a:r>
            <a:r>
              <a:rPr lang="en-US" sz="3600" dirty="0">
                <a:sym typeface="Wingdings"/>
              </a:rPr>
              <a:t>Experiments</a:t>
            </a:r>
            <a:endParaRPr lang="en-US" sz="3600" dirty="0"/>
          </a:p>
        </p:txBody>
      </p:sp>
      <p:sp>
        <p:nvSpPr>
          <p:cNvPr id="3" name="Content Placeholder 2"/>
          <p:cNvSpPr>
            <a:spLocks noGrp="1"/>
          </p:cNvSpPr>
          <p:nvPr>
            <p:ph idx="1"/>
          </p:nvPr>
        </p:nvSpPr>
        <p:spPr>
          <a:xfrm>
            <a:off x="457200" y="5346700"/>
            <a:ext cx="8229600" cy="1009649"/>
          </a:xfrm>
        </p:spPr>
        <p:txBody>
          <a:bodyPr>
            <a:normAutofit fontScale="92500" lnSpcReduction="10000"/>
          </a:bodyPr>
          <a:lstStyle/>
          <a:p>
            <a:r>
              <a:rPr lang="en-US" dirty="0" err="1" smtClean="0"/>
              <a:t>cLFV</a:t>
            </a:r>
            <a:r>
              <a:rPr lang="en-US" dirty="0"/>
              <a:t> </a:t>
            </a:r>
            <a:r>
              <a:rPr lang="en-US" dirty="0" smtClean="0"/>
              <a:t>using </a:t>
            </a:r>
            <a:r>
              <a:rPr lang="en-US" dirty="0" smtClean="0">
                <a:latin typeface="Symbol" charset="2"/>
                <a:cs typeface="Symbol" charset="2"/>
              </a:rPr>
              <a:t>t</a:t>
            </a:r>
            <a:r>
              <a:rPr lang="en-US" dirty="0" smtClean="0"/>
              <a:t> correspond to B(</a:t>
            </a:r>
            <a:r>
              <a:rPr lang="en-US" dirty="0" err="1" smtClean="0"/>
              <a:t>h</a:t>
            </a:r>
            <a:r>
              <a:rPr lang="en-US" dirty="0" err="1" smtClean="0">
                <a:sym typeface="Wingdings"/>
              </a:rPr>
              <a:t></a:t>
            </a:r>
            <a:r>
              <a:rPr lang="en-US" dirty="0" err="1" smtClean="0">
                <a:latin typeface="Symbol" charset="2"/>
                <a:cs typeface="Symbol" charset="2"/>
              </a:rPr>
              <a:t>t</a:t>
            </a:r>
            <a:r>
              <a:rPr lang="en-US" dirty="0" err="1" smtClean="0">
                <a:sym typeface="Wingdings"/>
              </a:rPr>
              <a:t>e</a:t>
            </a:r>
            <a:r>
              <a:rPr lang="en-US" dirty="0" smtClean="0">
                <a:sym typeface="Wingdings"/>
              </a:rPr>
              <a:t>,</a:t>
            </a:r>
            <a:r>
              <a:rPr lang="en-US" dirty="0">
                <a:latin typeface="Symbol" charset="2"/>
                <a:cs typeface="Symbol" charset="2"/>
              </a:rPr>
              <a:t> </a:t>
            </a:r>
            <a:r>
              <a:rPr lang="en-US" dirty="0" smtClean="0">
                <a:latin typeface="Symbol" charset="2"/>
                <a:cs typeface="Symbol" charset="2"/>
              </a:rPr>
              <a:t>tm</a:t>
            </a:r>
            <a:r>
              <a:rPr lang="en-US" dirty="0" smtClean="0">
                <a:sym typeface="Wingdings"/>
              </a:rPr>
              <a:t>) ~ 10%</a:t>
            </a:r>
          </a:p>
          <a:p>
            <a:r>
              <a:rPr lang="en-US" dirty="0" smtClean="0">
                <a:sym typeface="Wingdings"/>
              </a:rPr>
              <a:t>CMS and ATLAS already exploring B</a:t>
            </a:r>
            <a:r>
              <a:rPr lang="en-US" dirty="0"/>
              <a:t>(</a:t>
            </a:r>
            <a:r>
              <a:rPr lang="en-US" dirty="0" err="1"/>
              <a:t>h</a:t>
            </a:r>
            <a:r>
              <a:rPr lang="en-US" dirty="0" err="1" smtClean="0">
                <a:sym typeface="Wingdings"/>
              </a:rPr>
              <a:t></a:t>
            </a:r>
            <a:r>
              <a:rPr lang="en-US" dirty="0" err="1" smtClean="0">
                <a:latin typeface="Symbol" charset="2"/>
                <a:cs typeface="Symbol" charset="2"/>
              </a:rPr>
              <a:t>tm</a:t>
            </a:r>
            <a:r>
              <a:rPr lang="en-US" dirty="0">
                <a:sym typeface="Wingdings"/>
              </a:rPr>
              <a:t>)  </a:t>
            </a:r>
            <a:r>
              <a:rPr lang="en-US" dirty="0" smtClean="0">
                <a:sym typeface="Wingdings"/>
              </a:rPr>
              <a:t>~ 1%</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9" name="Picture 8" descr="LFVYukawa-eTau.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57300"/>
            <a:ext cx="4013200" cy="3911600"/>
          </a:xfrm>
          <a:prstGeom prst="rect">
            <a:avLst/>
          </a:prstGeom>
        </p:spPr>
      </p:pic>
      <p:pic>
        <p:nvPicPr>
          <p:cNvPr id="10" name="Picture 9" descr="LFVYukawa-muTau.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199" y="1257300"/>
            <a:ext cx="4228757" cy="3911600"/>
          </a:xfrm>
          <a:prstGeom prst="rect">
            <a:avLst/>
          </a:prstGeom>
        </p:spPr>
      </p:pic>
      <p:sp>
        <p:nvSpPr>
          <p:cNvPr id="7" name="Freeform 6"/>
          <p:cNvSpPr/>
          <p:nvPr/>
        </p:nvSpPr>
        <p:spPr>
          <a:xfrm>
            <a:off x="5435600" y="3670300"/>
            <a:ext cx="815243" cy="925449"/>
          </a:xfrm>
          <a:custGeom>
            <a:avLst/>
            <a:gdLst>
              <a:gd name="connsiteX0" fmla="*/ 0 w 815243"/>
              <a:gd name="connsiteY0" fmla="*/ 0 h 925449"/>
              <a:gd name="connsiteX1" fmla="*/ 571500 w 815243"/>
              <a:gd name="connsiteY1" fmla="*/ 63500 h 925449"/>
              <a:gd name="connsiteX2" fmla="*/ 571500 w 815243"/>
              <a:gd name="connsiteY2" fmla="*/ 63500 h 925449"/>
              <a:gd name="connsiteX3" fmla="*/ 723900 w 815243"/>
              <a:gd name="connsiteY3" fmla="*/ 266700 h 925449"/>
              <a:gd name="connsiteX4" fmla="*/ 787400 w 815243"/>
              <a:gd name="connsiteY4" fmla="*/ 431800 h 925449"/>
              <a:gd name="connsiteX5" fmla="*/ 812800 w 815243"/>
              <a:gd name="connsiteY5" fmla="*/ 889000 h 925449"/>
              <a:gd name="connsiteX6" fmla="*/ 812800 w 815243"/>
              <a:gd name="connsiteY6" fmla="*/ 863600 h 92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43" h="925449">
                <a:moveTo>
                  <a:pt x="0" y="0"/>
                </a:moveTo>
                <a:lnTo>
                  <a:pt x="571500" y="63500"/>
                </a:lnTo>
                <a:lnTo>
                  <a:pt x="571500" y="63500"/>
                </a:lnTo>
                <a:cubicBezTo>
                  <a:pt x="596900" y="97367"/>
                  <a:pt x="687917" y="205317"/>
                  <a:pt x="723900" y="266700"/>
                </a:cubicBezTo>
                <a:cubicBezTo>
                  <a:pt x="759883" y="328083"/>
                  <a:pt x="772583" y="328083"/>
                  <a:pt x="787400" y="431800"/>
                </a:cubicBezTo>
                <a:cubicBezTo>
                  <a:pt x="802217" y="535517"/>
                  <a:pt x="808567" y="817033"/>
                  <a:pt x="812800" y="889000"/>
                </a:cubicBezTo>
                <a:cubicBezTo>
                  <a:pt x="817033" y="960967"/>
                  <a:pt x="814916" y="912283"/>
                  <a:pt x="812800" y="863600"/>
                </a:cubicBezTo>
              </a:path>
            </a:pathLst>
          </a:custGeom>
          <a:ln w="381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4926364" y="3362523"/>
            <a:ext cx="1348671" cy="307777"/>
          </a:xfrm>
          <a:prstGeom prst="rect">
            <a:avLst/>
          </a:prstGeom>
          <a:noFill/>
        </p:spPr>
        <p:txBody>
          <a:bodyPr wrap="none" rtlCol="0">
            <a:spAutoFit/>
          </a:bodyPr>
          <a:lstStyle/>
          <a:p>
            <a:r>
              <a:rPr lang="en-US" sz="1400" dirty="0" smtClean="0">
                <a:solidFill>
                  <a:srgbClr val="008000"/>
                </a:solidFill>
              </a:rPr>
              <a:t>CMS &amp; ATLAS</a:t>
            </a:r>
            <a:endParaRPr lang="en-US" sz="1400" dirty="0">
              <a:solidFill>
                <a:srgbClr val="008000"/>
              </a:solidFill>
            </a:endParaRPr>
          </a:p>
        </p:txBody>
      </p:sp>
      <p:sp>
        <p:nvSpPr>
          <p:cNvPr id="11" name="Footer Placeholder 10"/>
          <p:cNvSpPr>
            <a:spLocks noGrp="1"/>
          </p:cNvSpPr>
          <p:nvPr>
            <p:ph type="ftr" sz="quarter" idx="11"/>
          </p:nvPr>
        </p:nvSpPr>
        <p:spPr/>
        <p:txBody>
          <a:bodyPr/>
          <a:lstStyle/>
          <a:p>
            <a:r>
              <a:rPr lang="en-US" smtClean="0"/>
              <a:t>D.Glenzinski, Fermilab</a:t>
            </a:r>
            <a:endParaRPr lang="en-US"/>
          </a:p>
        </p:txBody>
      </p:sp>
      <p:sp>
        <p:nvSpPr>
          <p:cNvPr id="12" name="Slide Number Placeholder 11"/>
          <p:cNvSpPr>
            <a:spLocks noGrp="1"/>
          </p:cNvSpPr>
          <p:nvPr>
            <p:ph type="sldNum" sz="quarter" idx="12"/>
          </p:nvPr>
        </p:nvSpPr>
        <p:spPr/>
        <p:txBody>
          <a:bodyPr/>
          <a:lstStyle/>
          <a:p>
            <a:fld id="{B447C9B2-03D9-704C-9F48-B71FA4375E6A}" type="slidenum">
              <a:rPr lang="en-US" smtClean="0"/>
              <a:pPr/>
              <a:t>100</a:t>
            </a:fld>
            <a:endParaRPr lang="en-US"/>
          </a:p>
        </p:txBody>
      </p:sp>
    </p:spTree>
    <p:extLst>
      <p:ext uri="{BB962C8B-B14F-4D97-AF65-F5344CB8AC3E}">
        <p14:creationId xmlns:p14="http://schemas.microsoft.com/office/powerpoint/2010/main" val="4999380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ym typeface="Wingdings"/>
              </a:rPr>
              <a:t>h</a:t>
            </a:r>
            <a:r>
              <a:rPr lang="en-US" dirty="0" err="1" smtClean="0">
                <a:sym typeface="Wingdings"/>
              </a:rPr>
              <a:t></a:t>
            </a:r>
            <a:r>
              <a:rPr lang="en-US" dirty="0" err="1" smtClean="0">
                <a:latin typeface="Symbol" charset="2"/>
                <a:cs typeface="Symbol" charset="2"/>
                <a:sym typeface="Wingdings"/>
              </a:rPr>
              <a:t>t</a:t>
            </a:r>
            <a:r>
              <a:rPr lang="en-US" dirty="0" smtClean="0">
                <a:sym typeface="Wingdings"/>
              </a:rPr>
              <a:t> constraints from </a:t>
            </a:r>
            <a:r>
              <a:rPr lang="en-US" dirty="0" err="1" smtClean="0">
                <a:latin typeface="Symbol" charset="2"/>
                <a:cs typeface="Symbol" charset="2"/>
                <a:sym typeface="Wingdings"/>
              </a:rPr>
              <a:t>m</a:t>
            </a:r>
            <a:r>
              <a:rPr lang="en-US" dirty="0" err="1" smtClean="0">
                <a:sym typeface="Wingdings"/>
              </a:rPr>
              <a:t>e</a:t>
            </a:r>
            <a:r>
              <a:rPr lang="en-US" dirty="0" smtClean="0">
                <a:sym typeface="Wingdings"/>
              </a:rPr>
              <a:t> </a:t>
            </a:r>
            <a:r>
              <a:rPr lang="en-US" dirty="0" err="1" smtClean="0">
                <a:sym typeface="Wingdings"/>
              </a:rPr>
              <a:t>cLFV</a:t>
            </a:r>
            <a:endParaRPr lang="en-US" dirty="0"/>
          </a:p>
        </p:txBody>
      </p:sp>
      <p:sp>
        <p:nvSpPr>
          <p:cNvPr id="3" name="Content Placeholder 2"/>
          <p:cNvSpPr>
            <a:spLocks noGrp="1"/>
          </p:cNvSpPr>
          <p:nvPr>
            <p:ph idx="1"/>
          </p:nvPr>
        </p:nvSpPr>
        <p:spPr>
          <a:xfrm>
            <a:off x="457200" y="3981450"/>
            <a:ext cx="8229600" cy="1708150"/>
          </a:xfrm>
        </p:spPr>
        <p:txBody>
          <a:bodyPr>
            <a:normAutofit fontScale="92500" lnSpcReduction="10000"/>
          </a:bodyPr>
          <a:lstStyle/>
          <a:p>
            <a:r>
              <a:rPr lang="en-US" sz="2800" dirty="0" err="1">
                <a:latin typeface="Symbol" charset="2"/>
                <a:cs typeface="Symbol" charset="2"/>
                <a:sym typeface="Wingdings"/>
              </a:rPr>
              <a:t>m</a:t>
            </a:r>
            <a:r>
              <a:rPr lang="en-US" sz="2800" dirty="0" err="1" smtClean="0">
                <a:sym typeface="Wingdings"/>
              </a:rPr>
              <a:t>e</a:t>
            </a:r>
            <a:r>
              <a:rPr lang="en-US" sz="2800" dirty="0" err="1" smtClean="0">
                <a:latin typeface="Symbol" charset="2"/>
                <a:cs typeface="Symbol" charset="2"/>
                <a:sym typeface="Wingdings"/>
              </a:rPr>
              <a:t>g</a:t>
            </a:r>
            <a:r>
              <a:rPr lang="en-US" sz="2800" dirty="0" smtClean="0">
                <a:sym typeface="Wingdings"/>
              </a:rPr>
              <a:t> constrains dipole contributions</a:t>
            </a:r>
          </a:p>
          <a:p>
            <a:r>
              <a:rPr lang="en-US" sz="2800" dirty="0" smtClean="0">
                <a:latin typeface="Symbol" charset="2"/>
                <a:cs typeface="Symbol" charset="2"/>
              </a:rPr>
              <a:t>m</a:t>
            </a:r>
            <a:r>
              <a:rPr lang="en-US" sz="2800" baseline="30000" dirty="0"/>
              <a:t>-</a:t>
            </a:r>
            <a:r>
              <a:rPr lang="en-US" sz="2800" dirty="0"/>
              <a:t>N </a:t>
            </a:r>
            <a:r>
              <a:rPr lang="en-US" sz="2800" dirty="0">
                <a:sym typeface="Wingdings"/>
              </a:rPr>
              <a:t> e</a:t>
            </a:r>
            <a:r>
              <a:rPr lang="en-US" sz="2800" baseline="30000" dirty="0"/>
              <a:t>-</a:t>
            </a:r>
            <a:r>
              <a:rPr lang="en-US" sz="2800" dirty="0">
                <a:sym typeface="Wingdings"/>
              </a:rPr>
              <a:t>N </a:t>
            </a:r>
            <a:r>
              <a:rPr lang="en-US" sz="2800" dirty="0" smtClean="0">
                <a:sym typeface="Wingdings"/>
              </a:rPr>
              <a:t> constrains vector contributions</a:t>
            </a:r>
            <a:endParaRPr lang="en-US" sz="2800" dirty="0" smtClean="0"/>
          </a:p>
          <a:p>
            <a:r>
              <a:rPr lang="en-US" sz="2800" dirty="0" smtClean="0"/>
              <a:t>Future improvements in </a:t>
            </a:r>
            <a:r>
              <a:rPr lang="en-US" sz="2800" dirty="0" smtClean="0">
                <a:latin typeface="Symbol" charset="2"/>
                <a:cs typeface="Symbol" charset="2"/>
              </a:rPr>
              <a:t>m</a:t>
            </a:r>
            <a:r>
              <a:rPr lang="en-US" sz="2800" baseline="30000" dirty="0" smtClean="0"/>
              <a:t>-</a:t>
            </a:r>
            <a:r>
              <a:rPr lang="en-US" sz="2800" dirty="0" smtClean="0"/>
              <a:t>N </a:t>
            </a:r>
            <a:r>
              <a:rPr lang="en-US" sz="2800" dirty="0" smtClean="0">
                <a:sym typeface="Wingdings"/>
              </a:rPr>
              <a:t> e</a:t>
            </a:r>
            <a:r>
              <a:rPr lang="en-US" sz="2800" baseline="30000" dirty="0"/>
              <a:t>-</a:t>
            </a:r>
            <a:r>
              <a:rPr lang="en-US" sz="2800" dirty="0" smtClean="0">
                <a:sym typeface="Wingdings"/>
              </a:rPr>
              <a:t>N will probe B(</a:t>
            </a:r>
            <a:r>
              <a:rPr lang="en-US" sz="2800" dirty="0" err="1" smtClean="0">
                <a:sym typeface="Wingdings"/>
              </a:rPr>
              <a:t>h</a:t>
            </a:r>
            <a:r>
              <a:rPr lang="en-US" sz="2800" dirty="0" err="1" smtClean="0">
                <a:latin typeface="Symbol" charset="2"/>
                <a:cs typeface="Symbol" charset="2"/>
                <a:sym typeface="Wingdings"/>
              </a:rPr>
              <a:t>tm</a:t>
            </a:r>
            <a:r>
              <a:rPr lang="en-US" sz="2800" dirty="0" smtClean="0">
                <a:sym typeface="Wingdings"/>
              </a:rPr>
              <a:t>)B(</a:t>
            </a:r>
            <a:r>
              <a:rPr lang="en-US" sz="2800" dirty="0" err="1" smtClean="0">
                <a:sym typeface="Wingdings"/>
              </a:rPr>
              <a:t>h</a:t>
            </a:r>
            <a:r>
              <a:rPr lang="en-US" sz="2800" dirty="0" err="1" smtClean="0">
                <a:latin typeface="Symbol" charset="2"/>
                <a:cs typeface="Symbol" charset="2"/>
                <a:sym typeface="Wingdings"/>
              </a:rPr>
              <a:t>t</a:t>
            </a:r>
            <a:r>
              <a:rPr lang="en-US" sz="2800" dirty="0" err="1" smtClean="0">
                <a:sym typeface="Wingdings"/>
              </a:rPr>
              <a:t>e</a:t>
            </a:r>
            <a:r>
              <a:rPr lang="en-US" sz="2800" dirty="0" smtClean="0">
                <a:sym typeface="Wingdings"/>
              </a:rPr>
              <a:t>) &lt; 10</a:t>
            </a:r>
            <a:r>
              <a:rPr lang="en-US" sz="2800" baseline="30000" dirty="0" smtClean="0">
                <a:sym typeface="Wingdings"/>
              </a:rPr>
              <a:t>-7</a:t>
            </a:r>
            <a:endParaRPr lang="en-US" sz="2800" baseline="30000" dirty="0"/>
          </a:p>
        </p:txBody>
      </p:sp>
      <p:sp>
        <p:nvSpPr>
          <p:cNvPr id="4" name="Date Placeholder 3"/>
          <p:cNvSpPr>
            <a:spLocks noGrp="1"/>
          </p:cNvSpPr>
          <p:nvPr>
            <p:ph type="dt" sz="half" idx="10"/>
          </p:nvPr>
        </p:nvSpPr>
        <p:spPr/>
        <p:txBody>
          <a:bodyPr/>
          <a:lstStyle/>
          <a:p>
            <a:r>
              <a:rPr lang="en-US" smtClean="0"/>
              <a:t>May 2017</a:t>
            </a:r>
            <a:endParaRPr lang="en-US"/>
          </a:p>
        </p:txBody>
      </p:sp>
      <p:grpSp>
        <p:nvGrpSpPr>
          <p:cNvPr id="21" name="Group 20"/>
          <p:cNvGrpSpPr/>
          <p:nvPr/>
        </p:nvGrpSpPr>
        <p:grpSpPr>
          <a:xfrm>
            <a:off x="1326865" y="1657350"/>
            <a:ext cx="2978435" cy="2129830"/>
            <a:chOff x="1123902" y="1246485"/>
            <a:chExt cx="2978435" cy="2129830"/>
          </a:xfrm>
        </p:grpSpPr>
        <p:cxnSp>
          <p:nvCxnSpPr>
            <p:cNvPr id="8" name="Straight Connector 7"/>
            <p:cNvCxnSpPr/>
            <p:nvPr/>
          </p:nvCxnSpPr>
          <p:spPr>
            <a:xfrm>
              <a:off x="1193800" y="3352800"/>
              <a:ext cx="2806700" cy="127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19200" y="2273300"/>
              <a:ext cx="2806700" cy="1270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590800" y="2273300"/>
              <a:ext cx="0" cy="10795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2" name="Block Arc 11"/>
            <p:cNvSpPr/>
            <p:nvPr/>
          </p:nvSpPr>
          <p:spPr>
            <a:xfrm>
              <a:off x="1879600" y="1657350"/>
              <a:ext cx="1422400" cy="1257300"/>
            </a:xfrm>
            <a:prstGeom prst="blockArc">
              <a:avLst>
                <a:gd name="adj1" fmla="val 10800000"/>
                <a:gd name="adj2" fmla="val 0"/>
                <a:gd name="adj3" fmla="val 378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133600" y="1849735"/>
              <a:ext cx="361998" cy="461665"/>
            </a:xfrm>
            <a:prstGeom prst="rect">
              <a:avLst/>
            </a:prstGeom>
            <a:noFill/>
          </p:spPr>
          <p:txBody>
            <a:bodyPr wrap="none" rtlCol="0">
              <a:spAutoFit/>
            </a:bodyPr>
            <a:lstStyle/>
            <a:p>
              <a:r>
                <a:rPr lang="en-US" sz="2400" dirty="0" smtClean="0">
                  <a:solidFill>
                    <a:schemeClr val="bg1"/>
                  </a:solidFill>
                  <a:latin typeface="Symbol" charset="2"/>
                  <a:cs typeface="Symbol" charset="2"/>
                </a:rPr>
                <a:t>m</a:t>
              </a:r>
              <a:endParaRPr lang="en-US" sz="2400" dirty="0">
                <a:solidFill>
                  <a:schemeClr val="bg1"/>
                </a:solidFill>
                <a:latin typeface="Symbol" charset="2"/>
                <a:cs typeface="Symbol" charset="2"/>
              </a:endParaRPr>
            </a:p>
          </p:txBody>
        </p:sp>
        <p:sp>
          <p:nvSpPr>
            <p:cNvPr id="14" name="TextBox 13"/>
            <p:cNvSpPr txBox="1"/>
            <p:nvPr/>
          </p:nvSpPr>
          <p:spPr>
            <a:xfrm>
              <a:off x="1123902" y="1826567"/>
              <a:ext cx="361998" cy="461665"/>
            </a:xfrm>
            <a:prstGeom prst="rect">
              <a:avLst/>
            </a:prstGeom>
            <a:noFill/>
          </p:spPr>
          <p:txBody>
            <a:bodyPr wrap="none" rtlCol="0">
              <a:spAutoFit/>
            </a:bodyPr>
            <a:lstStyle/>
            <a:p>
              <a:r>
                <a:rPr lang="en-US" sz="2400" dirty="0" smtClean="0">
                  <a:solidFill>
                    <a:schemeClr val="bg1"/>
                  </a:solidFill>
                  <a:latin typeface="Symbol" charset="2"/>
                  <a:cs typeface="Symbol" charset="2"/>
                </a:rPr>
                <a:t>m</a:t>
              </a:r>
              <a:endParaRPr lang="en-US" sz="2400" dirty="0">
                <a:solidFill>
                  <a:schemeClr val="bg1"/>
                </a:solidFill>
                <a:latin typeface="Symbol" charset="2"/>
                <a:cs typeface="Symbol" charset="2"/>
              </a:endParaRPr>
            </a:p>
          </p:txBody>
        </p:sp>
        <p:sp>
          <p:nvSpPr>
            <p:cNvPr id="15" name="TextBox 14"/>
            <p:cNvSpPr txBox="1"/>
            <p:nvPr/>
          </p:nvSpPr>
          <p:spPr>
            <a:xfrm>
              <a:off x="2705100" y="1849735"/>
              <a:ext cx="361998" cy="461665"/>
            </a:xfrm>
            <a:prstGeom prst="rect">
              <a:avLst/>
            </a:prstGeom>
            <a:noFill/>
          </p:spPr>
          <p:txBody>
            <a:bodyPr wrap="none" rtlCol="0">
              <a:spAutoFit/>
            </a:bodyPr>
            <a:lstStyle/>
            <a:p>
              <a:r>
                <a:rPr lang="en-US" sz="2400" dirty="0" smtClean="0">
                  <a:solidFill>
                    <a:schemeClr val="bg1"/>
                  </a:solidFill>
                  <a:latin typeface="Symbol" charset="2"/>
                  <a:cs typeface="Symbol" charset="2"/>
                </a:rPr>
                <a:t>m</a:t>
              </a:r>
              <a:endParaRPr lang="en-US" sz="2400" dirty="0">
                <a:solidFill>
                  <a:schemeClr val="bg1"/>
                </a:solidFill>
                <a:latin typeface="Symbol" charset="2"/>
                <a:cs typeface="Symbol" charset="2"/>
              </a:endParaRPr>
            </a:p>
          </p:txBody>
        </p:sp>
        <p:sp>
          <p:nvSpPr>
            <p:cNvPr id="16" name="TextBox 15"/>
            <p:cNvSpPr txBox="1"/>
            <p:nvPr/>
          </p:nvSpPr>
          <p:spPr>
            <a:xfrm>
              <a:off x="3746500" y="1862435"/>
              <a:ext cx="355837" cy="461665"/>
            </a:xfrm>
            <a:prstGeom prst="rect">
              <a:avLst/>
            </a:prstGeom>
            <a:noFill/>
          </p:spPr>
          <p:txBody>
            <a:bodyPr wrap="none" rtlCol="0">
              <a:spAutoFit/>
            </a:bodyPr>
            <a:lstStyle/>
            <a:p>
              <a:r>
                <a:rPr lang="en-US" sz="2400" dirty="0">
                  <a:solidFill>
                    <a:schemeClr val="bg1"/>
                  </a:solidFill>
                  <a:cs typeface="Symbol" charset="2"/>
                </a:rPr>
                <a:t>e</a:t>
              </a:r>
            </a:p>
          </p:txBody>
        </p:sp>
        <p:sp>
          <p:nvSpPr>
            <p:cNvPr id="17" name="TextBox 16"/>
            <p:cNvSpPr txBox="1"/>
            <p:nvPr/>
          </p:nvSpPr>
          <p:spPr>
            <a:xfrm>
              <a:off x="3720981" y="2914650"/>
              <a:ext cx="355837" cy="461665"/>
            </a:xfrm>
            <a:prstGeom prst="rect">
              <a:avLst/>
            </a:prstGeom>
            <a:noFill/>
          </p:spPr>
          <p:txBody>
            <a:bodyPr wrap="none" rtlCol="0">
              <a:spAutoFit/>
            </a:bodyPr>
            <a:lstStyle/>
            <a:p>
              <a:r>
                <a:rPr lang="en-US" sz="2400" dirty="0" smtClean="0">
                  <a:solidFill>
                    <a:schemeClr val="bg1"/>
                  </a:solidFill>
                  <a:cs typeface="Symbol" charset="2"/>
                </a:rPr>
                <a:t>q</a:t>
              </a:r>
              <a:endParaRPr lang="en-US" sz="2400" dirty="0">
                <a:solidFill>
                  <a:schemeClr val="bg1"/>
                </a:solidFill>
                <a:cs typeface="Symbol" charset="2"/>
              </a:endParaRPr>
            </a:p>
          </p:txBody>
        </p:sp>
        <p:sp>
          <p:nvSpPr>
            <p:cNvPr id="18" name="TextBox 17"/>
            <p:cNvSpPr txBox="1"/>
            <p:nvPr/>
          </p:nvSpPr>
          <p:spPr>
            <a:xfrm>
              <a:off x="1130181" y="2876550"/>
              <a:ext cx="355837" cy="461665"/>
            </a:xfrm>
            <a:prstGeom prst="rect">
              <a:avLst/>
            </a:prstGeom>
            <a:noFill/>
          </p:spPr>
          <p:txBody>
            <a:bodyPr wrap="none" rtlCol="0">
              <a:spAutoFit/>
            </a:bodyPr>
            <a:lstStyle/>
            <a:p>
              <a:r>
                <a:rPr lang="en-US" sz="2400" dirty="0" smtClean="0">
                  <a:solidFill>
                    <a:schemeClr val="bg1"/>
                  </a:solidFill>
                  <a:cs typeface="Symbol" charset="2"/>
                </a:rPr>
                <a:t>q</a:t>
              </a:r>
              <a:endParaRPr lang="en-US" sz="2400" dirty="0">
                <a:solidFill>
                  <a:schemeClr val="bg1"/>
                </a:solidFill>
                <a:cs typeface="Symbol" charset="2"/>
              </a:endParaRPr>
            </a:p>
          </p:txBody>
        </p:sp>
        <p:sp>
          <p:nvSpPr>
            <p:cNvPr id="19" name="TextBox 18"/>
            <p:cNvSpPr txBox="1"/>
            <p:nvPr/>
          </p:nvSpPr>
          <p:spPr>
            <a:xfrm>
              <a:off x="2622598" y="2493317"/>
              <a:ext cx="311203" cy="461665"/>
            </a:xfrm>
            <a:prstGeom prst="rect">
              <a:avLst/>
            </a:prstGeom>
            <a:noFill/>
          </p:spPr>
          <p:txBody>
            <a:bodyPr wrap="none" rtlCol="0">
              <a:spAutoFit/>
            </a:bodyPr>
            <a:lstStyle/>
            <a:p>
              <a:r>
                <a:rPr lang="en-US" sz="2400" dirty="0">
                  <a:solidFill>
                    <a:schemeClr val="bg1"/>
                  </a:solidFill>
                  <a:latin typeface="Symbol" charset="2"/>
                  <a:cs typeface="Symbol" charset="2"/>
                </a:rPr>
                <a:t>g</a:t>
              </a:r>
            </a:p>
          </p:txBody>
        </p:sp>
        <p:sp>
          <p:nvSpPr>
            <p:cNvPr id="20" name="TextBox 19"/>
            <p:cNvSpPr txBox="1"/>
            <p:nvPr/>
          </p:nvSpPr>
          <p:spPr>
            <a:xfrm>
              <a:off x="2412881" y="1246485"/>
              <a:ext cx="355837" cy="461665"/>
            </a:xfrm>
            <a:prstGeom prst="rect">
              <a:avLst/>
            </a:prstGeom>
            <a:noFill/>
          </p:spPr>
          <p:txBody>
            <a:bodyPr wrap="none" rtlCol="0">
              <a:spAutoFit/>
            </a:bodyPr>
            <a:lstStyle/>
            <a:p>
              <a:r>
                <a:rPr lang="en-US" sz="2400" dirty="0" smtClean="0">
                  <a:solidFill>
                    <a:schemeClr val="bg1"/>
                  </a:solidFill>
                  <a:cs typeface="Symbol" charset="2"/>
                </a:rPr>
                <a:t>h</a:t>
              </a:r>
              <a:endParaRPr lang="en-US" sz="2400" dirty="0">
                <a:solidFill>
                  <a:schemeClr val="bg1"/>
                </a:solidFill>
                <a:cs typeface="Symbol" charset="2"/>
              </a:endParaRPr>
            </a:p>
          </p:txBody>
        </p:sp>
      </p:grpSp>
      <p:grpSp>
        <p:nvGrpSpPr>
          <p:cNvPr id="22" name="Group 21"/>
          <p:cNvGrpSpPr/>
          <p:nvPr/>
        </p:nvGrpSpPr>
        <p:grpSpPr>
          <a:xfrm>
            <a:off x="4705065" y="1670050"/>
            <a:ext cx="2978435" cy="2129830"/>
            <a:chOff x="1123902" y="1246485"/>
            <a:chExt cx="2978435" cy="2129830"/>
          </a:xfrm>
        </p:grpSpPr>
        <p:cxnSp>
          <p:nvCxnSpPr>
            <p:cNvPr id="23" name="Straight Connector 22"/>
            <p:cNvCxnSpPr/>
            <p:nvPr/>
          </p:nvCxnSpPr>
          <p:spPr>
            <a:xfrm>
              <a:off x="1193800" y="3352800"/>
              <a:ext cx="2806700" cy="127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219200" y="2273300"/>
              <a:ext cx="2806700" cy="1270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590800" y="2273300"/>
              <a:ext cx="0" cy="10795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6" name="Block Arc 25"/>
            <p:cNvSpPr/>
            <p:nvPr/>
          </p:nvSpPr>
          <p:spPr>
            <a:xfrm>
              <a:off x="1879600" y="1657350"/>
              <a:ext cx="1422400" cy="1257300"/>
            </a:xfrm>
            <a:prstGeom prst="blockArc">
              <a:avLst>
                <a:gd name="adj1" fmla="val 10800000"/>
                <a:gd name="adj2" fmla="val 0"/>
                <a:gd name="adj3" fmla="val 378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2133600" y="1849735"/>
              <a:ext cx="332593" cy="461665"/>
            </a:xfrm>
            <a:prstGeom prst="rect">
              <a:avLst/>
            </a:prstGeom>
            <a:noFill/>
          </p:spPr>
          <p:txBody>
            <a:bodyPr wrap="none" rtlCol="0">
              <a:spAutoFit/>
            </a:bodyPr>
            <a:lstStyle/>
            <a:p>
              <a:r>
                <a:rPr lang="en-US" sz="2400" dirty="0">
                  <a:solidFill>
                    <a:schemeClr val="bg1"/>
                  </a:solidFill>
                  <a:latin typeface="Symbol" charset="2"/>
                  <a:cs typeface="Symbol" charset="2"/>
                </a:rPr>
                <a:t>t</a:t>
              </a:r>
            </a:p>
          </p:txBody>
        </p:sp>
        <p:sp>
          <p:nvSpPr>
            <p:cNvPr id="28" name="TextBox 27"/>
            <p:cNvSpPr txBox="1"/>
            <p:nvPr/>
          </p:nvSpPr>
          <p:spPr>
            <a:xfrm>
              <a:off x="1123902" y="1826567"/>
              <a:ext cx="361998" cy="461665"/>
            </a:xfrm>
            <a:prstGeom prst="rect">
              <a:avLst/>
            </a:prstGeom>
            <a:noFill/>
          </p:spPr>
          <p:txBody>
            <a:bodyPr wrap="none" rtlCol="0">
              <a:spAutoFit/>
            </a:bodyPr>
            <a:lstStyle/>
            <a:p>
              <a:r>
                <a:rPr lang="en-US" sz="2400" dirty="0" smtClean="0">
                  <a:solidFill>
                    <a:schemeClr val="bg1"/>
                  </a:solidFill>
                  <a:latin typeface="Symbol" charset="2"/>
                  <a:cs typeface="Symbol" charset="2"/>
                </a:rPr>
                <a:t>m</a:t>
              </a:r>
              <a:endParaRPr lang="en-US" sz="2400" dirty="0">
                <a:solidFill>
                  <a:schemeClr val="bg1"/>
                </a:solidFill>
                <a:latin typeface="Symbol" charset="2"/>
                <a:cs typeface="Symbol" charset="2"/>
              </a:endParaRPr>
            </a:p>
          </p:txBody>
        </p:sp>
        <p:sp>
          <p:nvSpPr>
            <p:cNvPr id="29" name="TextBox 28"/>
            <p:cNvSpPr txBox="1"/>
            <p:nvPr/>
          </p:nvSpPr>
          <p:spPr>
            <a:xfrm>
              <a:off x="2705100" y="1849735"/>
              <a:ext cx="332593" cy="461665"/>
            </a:xfrm>
            <a:prstGeom prst="rect">
              <a:avLst/>
            </a:prstGeom>
            <a:noFill/>
          </p:spPr>
          <p:txBody>
            <a:bodyPr wrap="none" rtlCol="0">
              <a:spAutoFit/>
            </a:bodyPr>
            <a:lstStyle/>
            <a:p>
              <a:r>
                <a:rPr lang="en-US" sz="2400" dirty="0">
                  <a:solidFill>
                    <a:schemeClr val="bg1"/>
                  </a:solidFill>
                  <a:latin typeface="Symbol" charset="2"/>
                  <a:cs typeface="Symbol" charset="2"/>
                </a:rPr>
                <a:t>t</a:t>
              </a:r>
            </a:p>
          </p:txBody>
        </p:sp>
        <p:sp>
          <p:nvSpPr>
            <p:cNvPr id="30" name="TextBox 29"/>
            <p:cNvSpPr txBox="1"/>
            <p:nvPr/>
          </p:nvSpPr>
          <p:spPr>
            <a:xfrm>
              <a:off x="3746500" y="1862435"/>
              <a:ext cx="355837" cy="461665"/>
            </a:xfrm>
            <a:prstGeom prst="rect">
              <a:avLst/>
            </a:prstGeom>
            <a:noFill/>
          </p:spPr>
          <p:txBody>
            <a:bodyPr wrap="none" rtlCol="0">
              <a:spAutoFit/>
            </a:bodyPr>
            <a:lstStyle/>
            <a:p>
              <a:r>
                <a:rPr lang="en-US" sz="2400" dirty="0">
                  <a:solidFill>
                    <a:schemeClr val="bg1"/>
                  </a:solidFill>
                  <a:cs typeface="Symbol" charset="2"/>
                </a:rPr>
                <a:t>e</a:t>
              </a:r>
            </a:p>
          </p:txBody>
        </p:sp>
        <p:sp>
          <p:nvSpPr>
            <p:cNvPr id="31" name="TextBox 30"/>
            <p:cNvSpPr txBox="1"/>
            <p:nvPr/>
          </p:nvSpPr>
          <p:spPr>
            <a:xfrm>
              <a:off x="3720981" y="2914650"/>
              <a:ext cx="355837" cy="461665"/>
            </a:xfrm>
            <a:prstGeom prst="rect">
              <a:avLst/>
            </a:prstGeom>
            <a:noFill/>
          </p:spPr>
          <p:txBody>
            <a:bodyPr wrap="none" rtlCol="0">
              <a:spAutoFit/>
            </a:bodyPr>
            <a:lstStyle/>
            <a:p>
              <a:r>
                <a:rPr lang="en-US" sz="2400" dirty="0" smtClean="0">
                  <a:solidFill>
                    <a:schemeClr val="bg1"/>
                  </a:solidFill>
                  <a:cs typeface="Symbol" charset="2"/>
                </a:rPr>
                <a:t>q</a:t>
              </a:r>
              <a:endParaRPr lang="en-US" sz="2400" dirty="0">
                <a:solidFill>
                  <a:schemeClr val="bg1"/>
                </a:solidFill>
                <a:cs typeface="Symbol" charset="2"/>
              </a:endParaRPr>
            </a:p>
          </p:txBody>
        </p:sp>
        <p:sp>
          <p:nvSpPr>
            <p:cNvPr id="32" name="TextBox 31"/>
            <p:cNvSpPr txBox="1"/>
            <p:nvPr/>
          </p:nvSpPr>
          <p:spPr>
            <a:xfrm>
              <a:off x="1130181" y="2876550"/>
              <a:ext cx="355837" cy="461665"/>
            </a:xfrm>
            <a:prstGeom prst="rect">
              <a:avLst/>
            </a:prstGeom>
            <a:noFill/>
          </p:spPr>
          <p:txBody>
            <a:bodyPr wrap="none" rtlCol="0">
              <a:spAutoFit/>
            </a:bodyPr>
            <a:lstStyle/>
            <a:p>
              <a:r>
                <a:rPr lang="en-US" sz="2400" dirty="0" smtClean="0">
                  <a:solidFill>
                    <a:schemeClr val="bg1"/>
                  </a:solidFill>
                  <a:cs typeface="Symbol" charset="2"/>
                </a:rPr>
                <a:t>q</a:t>
              </a:r>
              <a:endParaRPr lang="en-US" sz="2400" dirty="0">
                <a:solidFill>
                  <a:schemeClr val="bg1"/>
                </a:solidFill>
                <a:cs typeface="Symbol" charset="2"/>
              </a:endParaRPr>
            </a:p>
          </p:txBody>
        </p:sp>
        <p:sp>
          <p:nvSpPr>
            <p:cNvPr id="33" name="TextBox 32"/>
            <p:cNvSpPr txBox="1"/>
            <p:nvPr/>
          </p:nvSpPr>
          <p:spPr>
            <a:xfrm>
              <a:off x="2622598" y="2493317"/>
              <a:ext cx="311203" cy="461665"/>
            </a:xfrm>
            <a:prstGeom prst="rect">
              <a:avLst/>
            </a:prstGeom>
            <a:noFill/>
          </p:spPr>
          <p:txBody>
            <a:bodyPr wrap="none" rtlCol="0">
              <a:spAutoFit/>
            </a:bodyPr>
            <a:lstStyle/>
            <a:p>
              <a:r>
                <a:rPr lang="en-US" sz="2400" dirty="0">
                  <a:solidFill>
                    <a:schemeClr val="bg1"/>
                  </a:solidFill>
                  <a:latin typeface="Symbol" charset="2"/>
                  <a:cs typeface="Symbol" charset="2"/>
                </a:rPr>
                <a:t>g</a:t>
              </a:r>
            </a:p>
          </p:txBody>
        </p:sp>
        <p:sp>
          <p:nvSpPr>
            <p:cNvPr id="34" name="TextBox 33"/>
            <p:cNvSpPr txBox="1"/>
            <p:nvPr/>
          </p:nvSpPr>
          <p:spPr>
            <a:xfrm>
              <a:off x="2412881" y="1246485"/>
              <a:ext cx="355837" cy="461665"/>
            </a:xfrm>
            <a:prstGeom prst="rect">
              <a:avLst/>
            </a:prstGeom>
            <a:noFill/>
          </p:spPr>
          <p:txBody>
            <a:bodyPr wrap="none" rtlCol="0">
              <a:spAutoFit/>
            </a:bodyPr>
            <a:lstStyle/>
            <a:p>
              <a:r>
                <a:rPr lang="en-US" sz="2400" dirty="0" smtClean="0">
                  <a:solidFill>
                    <a:schemeClr val="bg1"/>
                  </a:solidFill>
                  <a:cs typeface="Symbol" charset="2"/>
                </a:rPr>
                <a:t>h</a:t>
              </a:r>
              <a:endParaRPr lang="en-US" sz="2400" dirty="0">
                <a:solidFill>
                  <a:schemeClr val="bg1"/>
                </a:solidFill>
                <a:cs typeface="Symbol" charset="2"/>
              </a:endParaRPr>
            </a:p>
          </p:txBody>
        </p:sp>
      </p:grpSp>
      <p:sp>
        <p:nvSpPr>
          <p:cNvPr id="35" name="TextBox 34"/>
          <p:cNvSpPr txBox="1"/>
          <p:nvPr/>
        </p:nvSpPr>
        <p:spPr>
          <a:xfrm>
            <a:off x="330200" y="5727700"/>
            <a:ext cx="8575109" cy="646331"/>
          </a:xfrm>
          <a:prstGeom prst="rect">
            <a:avLst/>
          </a:prstGeom>
          <a:noFill/>
        </p:spPr>
        <p:txBody>
          <a:bodyPr wrap="none" rtlCol="0">
            <a:spAutoFit/>
          </a:bodyPr>
          <a:lstStyle/>
          <a:p>
            <a:r>
              <a:rPr lang="en-US" dirty="0">
                <a:solidFill>
                  <a:schemeClr val="accent6"/>
                </a:solidFill>
              </a:rPr>
              <a:t>c</a:t>
            </a:r>
            <a:r>
              <a:rPr lang="en-US" dirty="0" smtClean="0">
                <a:solidFill>
                  <a:schemeClr val="accent6"/>
                </a:solidFill>
              </a:rPr>
              <a:t>f. </a:t>
            </a:r>
            <a:r>
              <a:rPr lang="en-US" dirty="0" err="1" smtClean="0">
                <a:solidFill>
                  <a:schemeClr val="accent6"/>
                </a:solidFill>
              </a:rPr>
              <a:t>I.Dorsner</a:t>
            </a:r>
            <a:r>
              <a:rPr lang="en-US" dirty="0" smtClean="0">
                <a:solidFill>
                  <a:schemeClr val="accent6"/>
                </a:solidFill>
              </a:rPr>
              <a:t>, S. </a:t>
            </a:r>
            <a:r>
              <a:rPr lang="en-US" dirty="0" err="1" smtClean="0">
                <a:solidFill>
                  <a:schemeClr val="accent6"/>
                </a:solidFill>
              </a:rPr>
              <a:t>Fajfer</a:t>
            </a:r>
            <a:r>
              <a:rPr lang="en-US" dirty="0" smtClean="0">
                <a:solidFill>
                  <a:schemeClr val="accent6"/>
                </a:solidFill>
              </a:rPr>
              <a:t>, A. </a:t>
            </a:r>
            <a:r>
              <a:rPr lang="en-US" dirty="0" err="1" smtClean="0">
                <a:solidFill>
                  <a:schemeClr val="accent6"/>
                </a:solidFill>
              </a:rPr>
              <a:t>Greljo</a:t>
            </a:r>
            <a:r>
              <a:rPr lang="en-US" dirty="0" smtClean="0">
                <a:solidFill>
                  <a:schemeClr val="accent6"/>
                </a:solidFill>
              </a:rPr>
              <a:t>, J. </a:t>
            </a:r>
            <a:r>
              <a:rPr lang="en-US" dirty="0" err="1" smtClean="0">
                <a:solidFill>
                  <a:schemeClr val="accent6"/>
                </a:solidFill>
              </a:rPr>
              <a:t>Kamenik</a:t>
            </a:r>
            <a:r>
              <a:rPr lang="en-US" dirty="0" smtClean="0">
                <a:solidFill>
                  <a:schemeClr val="accent6"/>
                </a:solidFill>
              </a:rPr>
              <a:t>, N, </a:t>
            </a:r>
            <a:r>
              <a:rPr lang="en-US" dirty="0" err="1" smtClean="0">
                <a:solidFill>
                  <a:schemeClr val="accent6"/>
                </a:solidFill>
              </a:rPr>
              <a:t>Kosnik</a:t>
            </a:r>
            <a:r>
              <a:rPr lang="en-US" dirty="0" smtClean="0">
                <a:solidFill>
                  <a:schemeClr val="accent6"/>
                </a:solidFill>
              </a:rPr>
              <a:t>, I. </a:t>
            </a:r>
            <a:r>
              <a:rPr lang="en-US" dirty="0" err="1" smtClean="0">
                <a:solidFill>
                  <a:schemeClr val="accent6"/>
                </a:solidFill>
              </a:rPr>
              <a:t>Nisandzic</a:t>
            </a:r>
            <a:r>
              <a:rPr lang="en-US" dirty="0" smtClean="0">
                <a:solidFill>
                  <a:schemeClr val="accent6"/>
                </a:solidFill>
              </a:rPr>
              <a:t> (1502.07784)</a:t>
            </a:r>
          </a:p>
          <a:p>
            <a:r>
              <a:rPr lang="en-US" dirty="0">
                <a:solidFill>
                  <a:schemeClr val="accent6"/>
                </a:solidFill>
              </a:rPr>
              <a:t> </a:t>
            </a:r>
            <a:r>
              <a:rPr lang="en-US" dirty="0" smtClean="0">
                <a:solidFill>
                  <a:schemeClr val="accent6"/>
                </a:solidFill>
              </a:rPr>
              <a:t>    R. </a:t>
            </a:r>
            <a:r>
              <a:rPr lang="en-US" dirty="0" err="1" smtClean="0">
                <a:solidFill>
                  <a:schemeClr val="accent6"/>
                </a:solidFill>
              </a:rPr>
              <a:t>Harnik</a:t>
            </a:r>
            <a:r>
              <a:rPr lang="en-US" dirty="0" smtClean="0">
                <a:solidFill>
                  <a:schemeClr val="accent6"/>
                </a:solidFill>
              </a:rPr>
              <a:t>, J. Kopp, J. </a:t>
            </a:r>
            <a:r>
              <a:rPr lang="en-US" dirty="0" err="1" smtClean="0">
                <a:solidFill>
                  <a:schemeClr val="accent6"/>
                </a:solidFill>
              </a:rPr>
              <a:t>Supan</a:t>
            </a:r>
            <a:r>
              <a:rPr lang="en-US" dirty="0" smtClean="0">
                <a:solidFill>
                  <a:schemeClr val="accent6"/>
                </a:solidFill>
              </a:rPr>
              <a:t> (1209.1397)</a:t>
            </a:r>
            <a:endParaRPr lang="en-US" dirty="0">
              <a:solidFill>
                <a:schemeClr val="accent6"/>
              </a:solidFill>
            </a:endParaRPr>
          </a:p>
        </p:txBody>
      </p:sp>
      <p:sp>
        <p:nvSpPr>
          <p:cNvPr id="7" name="TextBox 6"/>
          <p:cNvSpPr txBox="1"/>
          <p:nvPr/>
        </p:nvSpPr>
        <p:spPr>
          <a:xfrm>
            <a:off x="313171" y="1231840"/>
            <a:ext cx="8417514" cy="430887"/>
          </a:xfrm>
          <a:prstGeom prst="rect">
            <a:avLst/>
          </a:prstGeom>
          <a:noFill/>
        </p:spPr>
        <p:txBody>
          <a:bodyPr wrap="none" rtlCol="0">
            <a:spAutoFit/>
          </a:bodyPr>
          <a:lstStyle/>
          <a:p>
            <a:r>
              <a:rPr lang="en-US" sz="2200" dirty="0">
                <a:solidFill>
                  <a:schemeClr val="bg1"/>
                </a:solidFill>
                <a:latin typeface="Symbol" charset="2"/>
                <a:cs typeface="Symbol" charset="2"/>
              </a:rPr>
              <a:t>t</a:t>
            </a:r>
            <a:r>
              <a:rPr lang="en-US" sz="2200" dirty="0" smtClean="0">
                <a:solidFill>
                  <a:schemeClr val="bg1"/>
                </a:solidFill>
                <a:latin typeface="Symbol" charset="2"/>
                <a:cs typeface="Symbol" charset="2"/>
              </a:rPr>
              <a:t>m</a:t>
            </a:r>
            <a:r>
              <a:rPr lang="en-US" sz="2200" dirty="0" smtClean="0">
                <a:solidFill>
                  <a:schemeClr val="bg1"/>
                </a:solidFill>
              </a:rPr>
              <a:t>-</a:t>
            </a:r>
            <a:r>
              <a:rPr lang="en-US" sz="2200" dirty="0" err="1" smtClean="0">
                <a:solidFill>
                  <a:schemeClr val="bg1"/>
                </a:solidFill>
                <a:latin typeface="Symbol" charset="2"/>
                <a:cs typeface="Symbol" charset="2"/>
              </a:rPr>
              <a:t>t</a:t>
            </a:r>
            <a:r>
              <a:rPr lang="en-US" sz="2200" dirty="0" err="1" smtClean="0">
                <a:solidFill>
                  <a:schemeClr val="bg1"/>
                </a:solidFill>
              </a:rPr>
              <a:t>e</a:t>
            </a:r>
            <a:r>
              <a:rPr lang="en-US" sz="2200" dirty="0" smtClean="0">
                <a:solidFill>
                  <a:schemeClr val="bg1"/>
                </a:solidFill>
              </a:rPr>
              <a:t> couplings can contribute to </a:t>
            </a:r>
            <a:r>
              <a:rPr lang="en-US" sz="2200" dirty="0" err="1" smtClean="0">
                <a:solidFill>
                  <a:schemeClr val="bg1"/>
                </a:solidFill>
                <a:latin typeface="Symbol" charset="2"/>
                <a:cs typeface="Symbol" charset="2"/>
              </a:rPr>
              <a:t>m</a:t>
            </a:r>
            <a:r>
              <a:rPr lang="en-US" sz="2200" dirty="0" err="1" smtClean="0">
                <a:solidFill>
                  <a:schemeClr val="bg1"/>
                </a:solidFill>
                <a:sym typeface="Wingdings"/>
              </a:rPr>
              <a:t>e</a:t>
            </a:r>
            <a:r>
              <a:rPr lang="en-US" sz="2200" dirty="0" smtClean="0">
                <a:solidFill>
                  <a:schemeClr val="bg1"/>
                </a:solidFill>
                <a:sym typeface="Wingdings"/>
              </a:rPr>
              <a:t> transitions. As an example:</a:t>
            </a:r>
            <a:endParaRPr lang="en-US" sz="2200" dirty="0">
              <a:solidFill>
                <a:schemeClr val="bg1"/>
              </a:solidFill>
            </a:endParaRPr>
          </a:p>
        </p:txBody>
      </p:sp>
      <p:sp>
        <p:nvSpPr>
          <p:cNvPr id="10" name="Footer Placeholder 9"/>
          <p:cNvSpPr>
            <a:spLocks noGrp="1"/>
          </p:cNvSpPr>
          <p:nvPr>
            <p:ph type="ftr" sz="quarter" idx="11"/>
          </p:nvPr>
        </p:nvSpPr>
        <p:spPr/>
        <p:txBody>
          <a:bodyPr/>
          <a:lstStyle/>
          <a:p>
            <a:r>
              <a:rPr lang="en-US" smtClean="0"/>
              <a:t>D.Glenzinski, Fermilab</a:t>
            </a:r>
            <a:endParaRPr lang="en-US"/>
          </a:p>
        </p:txBody>
      </p:sp>
      <p:sp>
        <p:nvSpPr>
          <p:cNvPr id="36" name="Slide Number Placeholder 35"/>
          <p:cNvSpPr>
            <a:spLocks noGrp="1"/>
          </p:cNvSpPr>
          <p:nvPr>
            <p:ph type="sldNum" sz="quarter" idx="12"/>
          </p:nvPr>
        </p:nvSpPr>
        <p:spPr/>
        <p:txBody>
          <a:bodyPr/>
          <a:lstStyle/>
          <a:p>
            <a:fld id="{B447C9B2-03D9-704C-9F48-B71FA4375E6A}" type="slidenum">
              <a:rPr lang="en-US" smtClean="0"/>
              <a:pPr/>
              <a:t>101</a:t>
            </a:fld>
            <a:endParaRPr lang="en-US"/>
          </a:p>
        </p:txBody>
      </p:sp>
    </p:spTree>
    <p:extLst>
      <p:ext uri="{BB962C8B-B14F-4D97-AF65-F5344CB8AC3E}">
        <p14:creationId xmlns:p14="http://schemas.microsoft.com/office/powerpoint/2010/main" val="1503081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Direct Searches for </a:t>
            </a:r>
            <a:r>
              <a:rPr lang="en-US" dirty="0" err="1" smtClean="0"/>
              <a:t>cLFV</a:t>
            </a:r>
            <a:r>
              <a:rPr lang="en-US" dirty="0" smtClean="0"/>
              <a:t> h decays</a:t>
            </a:r>
            <a:endParaRPr lang="en-US" dirty="0"/>
          </a:p>
        </p:txBody>
      </p:sp>
      <p:sp>
        <p:nvSpPr>
          <p:cNvPr id="3" name="Content Placeholder 2"/>
          <p:cNvSpPr>
            <a:spLocks noGrp="1"/>
          </p:cNvSpPr>
          <p:nvPr>
            <p:ph idx="1"/>
          </p:nvPr>
        </p:nvSpPr>
        <p:spPr>
          <a:xfrm>
            <a:off x="495300" y="5448301"/>
            <a:ext cx="8229600" cy="723900"/>
          </a:xfrm>
        </p:spPr>
        <p:txBody>
          <a:bodyPr/>
          <a:lstStyle/>
          <a:p>
            <a:r>
              <a:rPr lang="en-US" dirty="0" smtClean="0"/>
              <a:t>Looking forward to more data…</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descr="CMS_tau_n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42" y="1591652"/>
            <a:ext cx="3926258" cy="3599728"/>
          </a:xfrm>
          <a:prstGeom prst="rect">
            <a:avLst/>
          </a:prstGeom>
        </p:spPr>
      </p:pic>
      <p:sp>
        <p:nvSpPr>
          <p:cNvPr id="21" name="TextBox 20"/>
          <p:cNvSpPr txBox="1"/>
          <p:nvPr/>
        </p:nvSpPr>
        <p:spPr>
          <a:xfrm>
            <a:off x="4468915" y="1725041"/>
            <a:ext cx="4166200" cy="3385542"/>
          </a:xfrm>
          <a:prstGeom prst="rect">
            <a:avLst/>
          </a:prstGeom>
          <a:noFill/>
        </p:spPr>
        <p:txBody>
          <a:bodyPr wrap="none" rtlCol="0">
            <a:spAutoFit/>
          </a:bodyPr>
          <a:lstStyle/>
          <a:p>
            <a:r>
              <a:rPr lang="en-US" sz="2800" u="sng" dirty="0" smtClean="0">
                <a:solidFill>
                  <a:srgbClr val="F79646"/>
                </a:solidFill>
              </a:rPr>
              <a:t>CMS</a:t>
            </a:r>
          </a:p>
          <a:p>
            <a:r>
              <a:rPr lang="en-US" sz="2800" dirty="0" smtClean="0">
                <a:solidFill>
                  <a:srgbClr val="F79646"/>
                </a:solidFill>
              </a:rPr>
              <a:t>B(</a:t>
            </a:r>
            <a:r>
              <a:rPr lang="en-US" sz="2800" dirty="0" err="1" smtClean="0">
                <a:solidFill>
                  <a:srgbClr val="F79646"/>
                </a:solidFill>
              </a:rPr>
              <a:t>h</a:t>
            </a:r>
            <a:r>
              <a:rPr lang="en-US" sz="2800" dirty="0" err="1" smtClean="0">
                <a:solidFill>
                  <a:srgbClr val="F79646"/>
                </a:solidFill>
                <a:sym typeface="Wingdings"/>
              </a:rPr>
              <a:t></a:t>
            </a:r>
            <a:r>
              <a:rPr lang="en-US" sz="2800" dirty="0" err="1" smtClean="0">
                <a:solidFill>
                  <a:srgbClr val="F79646"/>
                </a:solidFill>
                <a:latin typeface="Symbol" charset="2"/>
                <a:cs typeface="Symbol" charset="2"/>
                <a:sym typeface="Wingdings"/>
              </a:rPr>
              <a:t>tm</a:t>
            </a:r>
            <a:r>
              <a:rPr lang="en-US" sz="2800" dirty="0" smtClean="0">
                <a:solidFill>
                  <a:srgbClr val="F79646"/>
                </a:solidFill>
                <a:sym typeface="Wingdings"/>
              </a:rPr>
              <a:t>) &lt; 1.51 x 10</a:t>
            </a:r>
            <a:r>
              <a:rPr lang="en-US" sz="2800" baseline="30000" dirty="0" smtClean="0">
                <a:solidFill>
                  <a:srgbClr val="F79646"/>
                </a:solidFill>
                <a:sym typeface="Wingdings"/>
              </a:rPr>
              <a:t>-2</a:t>
            </a:r>
            <a:r>
              <a:rPr lang="en-US" sz="2800" dirty="0" smtClean="0">
                <a:solidFill>
                  <a:srgbClr val="F79646"/>
                </a:solidFill>
                <a:sym typeface="Wingdings"/>
              </a:rPr>
              <a:t> </a:t>
            </a:r>
          </a:p>
          <a:p>
            <a:r>
              <a:rPr lang="en-US" sz="2800" dirty="0" smtClean="0">
                <a:solidFill>
                  <a:srgbClr val="F79646"/>
                </a:solidFill>
                <a:sym typeface="Wingdings"/>
              </a:rPr>
              <a:t>Best fit : (0.84 +/- 0.40)%</a:t>
            </a:r>
          </a:p>
          <a:p>
            <a:endParaRPr lang="en-US" sz="2800" dirty="0">
              <a:solidFill>
                <a:srgbClr val="F79646"/>
              </a:solidFill>
              <a:sym typeface="Wingdings"/>
            </a:endParaRPr>
          </a:p>
          <a:p>
            <a:r>
              <a:rPr lang="en-US" sz="2800" u="sng" dirty="0" smtClean="0">
                <a:solidFill>
                  <a:srgbClr val="F79646"/>
                </a:solidFill>
              </a:rPr>
              <a:t>ATLAS</a:t>
            </a:r>
          </a:p>
          <a:p>
            <a:r>
              <a:rPr lang="en-US" sz="2800" dirty="0" smtClean="0">
                <a:solidFill>
                  <a:srgbClr val="F79646"/>
                </a:solidFill>
              </a:rPr>
              <a:t>B</a:t>
            </a:r>
            <a:r>
              <a:rPr lang="en-US" sz="2800" dirty="0">
                <a:solidFill>
                  <a:srgbClr val="F79646"/>
                </a:solidFill>
              </a:rPr>
              <a:t>(</a:t>
            </a:r>
            <a:r>
              <a:rPr lang="en-US" sz="2800" dirty="0" err="1">
                <a:solidFill>
                  <a:srgbClr val="F79646"/>
                </a:solidFill>
              </a:rPr>
              <a:t>h</a:t>
            </a:r>
            <a:r>
              <a:rPr lang="en-US" sz="2800" dirty="0" err="1">
                <a:solidFill>
                  <a:srgbClr val="F79646"/>
                </a:solidFill>
                <a:sym typeface="Wingdings"/>
              </a:rPr>
              <a:t></a:t>
            </a:r>
            <a:r>
              <a:rPr lang="en-US" sz="2800" dirty="0" err="1">
                <a:solidFill>
                  <a:srgbClr val="F79646"/>
                </a:solidFill>
                <a:latin typeface="Symbol" charset="2"/>
                <a:cs typeface="Symbol" charset="2"/>
                <a:sym typeface="Wingdings"/>
              </a:rPr>
              <a:t>tm</a:t>
            </a:r>
            <a:r>
              <a:rPr lang="en-US" sz="2800" dirty="0">
                <a:solidFill>
                  <a:srgbClr val="F79646"/>
                </a:solidFill>
                <a:sym typeface="Wingdings"/>
              </a:rPr>
              <a:t>) &lt; </a:t>
            </a:r>
            <a:r>
              <a:rPr lang="en-US" sz="2800" dirty="0" smtClean="0">
                <a:solidFill>
                  <a:srgbClr val="F79646"/>
                </a:solidFill>
                <a:sym typeface="Wingdings"/>
              </a:rPr>
              <a:t>1.43 </a:t>
            </a:r>
            <a:r>
              <a:rPr lang="en-US" sz="2800" dirty="0">
                <a:solidFill>
                  <a:srgbClr val="F79646"/>
                </a:solidFill>
                <a:sym typeface="Wingdings"/>
              </a:rPr>
              <a:t>x 10</a:t>
            </a:r>
            <a:r>
              <a:rPr lang="en-US" sz="2800" baseline="30000" dirty="0">
                <a:solidFill>
                  <a:srgbClr val="F79646"/>
                </a:solidFill>
                <a:sym typeface="Wingdings"/>
              </a:rPr>
              <a:t>-2</a:t>
            </a:r>
            <a:r>
              <a:rPr lang="en-US" sz="2800" dirty="0">
                <a:solidFill>
                  <a:srgbClr val="F79646"/>
                </a:solidFill>
                <a:sym typeface="Wingdings"/>
              </a:rPr>
              <a:t> </a:t>
            </a:r>
          </a:p>
          <a:p>
            <a:r>
              <a:rPr lang="en-US" sz="2800" dirty="0">
                <a:solidFill>
                  <a:srgbClr val="F79646"/>
                </a:solidFill>
                <a:sym typeface="Wingdings"/>
              </a:rPr>
              <a:t>Best fit : (</a:t>
            </a:r>
            <a:r>
              <a:rPr lang="en-US" sz="2800" dirty="0" smtClean="0">
                <a:solidFill>
                  <a:srgbClr val="F79646"/>
                </a:solidFill>
                <a:sym typeface="Wingdings"/>
              </a:rPr>
              <a:t>0.53 </a:t>
            </a:r>
            <a:r>
              <a:rPr lang="en-US" sz="2800" dirty="0">
                <a:solidFill>
                  <a:srgbClr val="F79646"/>
                </a:solidFill>
                <a:sym typeface="Wingdings"/>
              </a:rPr>
              <a:t>+/- </a:t>
            </a:r>
            <a:r>
              <a:rPr lang="en-US" sz="2800" dirty="0" smtClean="0">
                <a:solidFill>
                  <a:srgbClr val="F79646"/>
                </a:solidFill>
                <a:sym typeface="Wingdings"/>
              </a:rPr>
              <a:t>0.51)</a:t>
            </a:r>
            <a:r>
              <a:rPr lang="en-US" sz="2800" dirty="0">
                <a:solidFill>
                  <a:srgbClr val="F79646"/>
                </a:solidFill>
                <a:sym typeface="Wingdings"/>
              </a:rPr>
              <a:t>%</a:t>
            </a:r>
            <a:endParaRPr lang="en-US" sz="2800" dirty="0">
              <a:solidFill>
                <a:srgbClr val="F79646"/>
              </a:solidFill>
            </a:endParaRPr>
          </a:p>
          <a:p>
            <a:endParaRPr lang="en-US" dirty="0"/>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102</a:t>
            </a:fld>
            <a:endParaRPr lang="en-US"/>
          </a:p>
        </p:txBody>
      </p:sp>
    </p:spTree>
    <p:extLst>
      <p:ext uri="{BB962C8B-B14F-4D97-AF65-F5344CB8AC3E}">
        <p14:creationId xmlns:p14="http://schemas.microsoft.com/office/powerpoint/2010/main" val="203732295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p:txBody>
          <a:bodyPr/>
          <a:lstStyle/>
          <a:p>
            <a:pPr eaLnBrk="1" hangingPunct="1"/>
            <a:r>
              <a:rPr lang="en-US"/>
              <a:t>Mu2e Sensitivity</a:t>
            </a:r>
          </a:p>
        </p:txBody>
      </p:sp>
      <p:sp>
        <p:nvSpPr>
          <p:cNvPr id="45061" name="Rectangle 3"/>
          <p:cNvSpPr>
            <a:spLocks noGrp="1" noChangeArrowheads="1"/>
          </p:cNvSpPr>
          <p:nvPr>
            <p:ph type="body" idx="1"/>
          </p:nvPr>
        </p:nvSpPr>
        <p:spPr>
          <a:xfrm>
            <a:off x="0" y="5612028"/>
            <a:ext cx="9144000" cy="609600"/>
          </a:xfrm>
        </p:spPr>
        <p:txBody>
          <a:bodyPr/>
          <a:lstStyle/>
          <a:p>
            <a:pPr algn="ctr" eaLnBrk="1" hangingPunct="1"/>
            <a:r>
              <a:rPr lang="en-US" dirty="0" smtClean="0">
                <a:solidFill>
                  <a:schemeClr val="accent6"/>
                </a:solidFill>
              </a:rPr>
              <a:t>Mu2e will cover the entire space</a:t>
            </a:r>
          </a:p>
        </p:txBody>
      </p:sp>
      <p:grpSp>
        <p:nvGrpSpPr>
          <p:cNvPr id="2" name="Group 11"/>
          <p:cNvGrpSpPr/>
          <p:nvPr/>
        </p:nvGrpSpPr>
        <p:grpSpPr>
          <a:xfrm>
            <a:off x="1260752" y="1415534"/>
            <a:ext cx="6739971" cy="4103132"/>
            <a:chOff x="1260752" y="1295400"/>
            <a:chExt cx="6739971" cy="4103132"/>
          </a:xfrm>
        </p:grpSpPr>
        <p:pic>
          <p:nvPicPr>
            <p:cNvPr id="11" name="Picture 178" descr="mu2e_vs_mu2eg_littlest_higgs"/>
            <p:cNvPicPr>
              <a:picLocks noChangeAspect="1" noChangeArrowheads="1"/>
            </p:cNvPicPr>
            <p:nvPr/>
          </p:nvPicPr>
          <p:blipFill>
            <a:blip r:embed="rId3" cstate="print"/>
            <a:srcRect l="5086" b="7856"/>
            <a:stretch>
              <a:fillRect/>
            </a:stretch>
          </p:blipFill>
          <p:spPr bwMode="auto">
            <a:xfrm>
              <a:off x="1807037" y="1295400"/>
              <a:ext cx="5812963" cy="36576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5063" name="TextBox 8"/>
            <p:cNvSpPr txBox="1">
              <a:spLocks noChangeArrowheads="1"/>
            </p:cNvSpPr>
            <p:nvPr/>
          </p:nvSpPr>
          <p:spPr bwMode="auto">
            <a:xfrm>
              <a:off x="4000500" y="5029200"/>
              <a:ext cx="1144401" cy="369332"/>
            </a:xfrm>
            <a:prstGeom prst="rect">
              <a:avLst/>
            </a:prstGeom>
            <a:noFill/>
            <a:ln w="9525">
              <a:noFill/>
              <a:miter lim="800000"/>
              <a:headEnd/>
              <a:tailEnd/>
            </a:ln>
          </p:spPr>
          <p:txBody>
            <a:bodyPr wrap="none">
              <a:prstTxWarp prst="textNoShape">
                <a:avLst/>
              </a:prstTxWarp>
              <a:spAutoFit/>
            </a:bodyPr>
            <a:lstStyle/>
            <a:p>
              <a:r>
                <a:rPr lang="en-US" dirty="0" err="1">
                  <a:solidFill>
                    <a:srgbClr val="FFFFFF"/>
                  </a:solidFill>
                </a:rPr>
                <a:t>BR(</a:t>
              </a:r>
              <a:r>
                <a:rPr lang="en-US" dirty="0" err="1">
                  <a:solidFill>
                    <a:srgbClr val="FFFFFF"/>
                  </a:solidFill>
                  <a:latin typeface="Symbol" charset="2"/>
                  <a:ea typeface="Symbol" charset="2"/>
                  <a:cs typeface="Symbol" charset="2"/>
                </a:rPr>
                <a:t>m</a:t>
              </a:r>
              <a:r>
                <a:rPr lang="en-US" dirty="0" err="1">
                  <a:solidFill>
                    <a:srgbClr val="FFFFFF"/>
                  </a:solidFill>
                  <a:sym typeface="Wingdings" charset="2"/>
                </a:rPr>
                <a:t>e</a:t>
              </a:r>
              <a:r>
                <a:rPr lang="en-US" dirty="0" err="1">
                  <a:solidFill>
                    <a:srgbClr val="FFFFFF"/>
                  </a:solidFill>
                  <a:latin typeface="Symbol" charset="2"/>
                  <a:ea typeface="Symbol" charset="2"/>
                  <a:cs typeface="Symbol" charset="2"/>
                  <a:sym typeface="Wingdings" charset="2"/>
                </a:rPr>
                <a:t>g</a:t>
              </a:r>
              <a:r>
                <a:rPr lang="en-US" dirty="0">
                  <a:solidFill>
                    <a:srgbClr val="FFFFFF"/>
                  </a:solidFill>
                  <a:sym typeface="Wingdings" charset="2"/>
                </a:rPr>
                <a:t>)</a:t>
              </a:r>
              <a:endParaRPr lang="en-US" dirty="0">
                <a:solidFill>
                  <a:srgbClr val="FFFFFF"/>
                </a:solidFill>
              </a:endParaRPr>
            </a:p>
          </p:txBody>
        </p:sp>
        <p:sp>
          <p:nvSpPr>
            <p:cNvPr id="45064" name="TextBox 11"/>
            <p:cNvSpPr txBox="1">
              <a:spLocks noChangeArrowheads="1"/>
            </p:cNvSpPr>
            <p:nvPr/>
          </p:nvSpPr>
          <p:spPr bwMode="auto">
            <a:xfrm rot="-5400000">
              <a:off x="729285" y="3094316"/>
              <a:ext cx="1432266" cy="369332"/>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rPr>
                <a:t>Rate </a:t>
              </a:r>
              <a:r>
                <a:rPr lang="en-US" dirty="0" err="1">
                  <a:solidFill>
                    <a:srgbClr val="FFFFFF"/>
                  </a:solidFill>
                  <a:latin typeface="Symbol" charset="2"/>
                  <a:ea typeface="Symbol" charset="2"/>
                  <a:cs typeface="Symbol" charset="2"/>
                </a:rPr>
                <a:t>m</a:t>
              </a:r>
              <a:r>
                <a:rPr lang="en-US" dirty="0" err="1">
                  <a:solidFill>
                    <a:srgbClr val="FFFFFF"/>
                  </a:solidFill>
                  <a:ea typeface="Arial" charset="0"/>
                  <a:cs typeface="Arial" charset="0"/>
                </a:rPr>
                <a:t>N</a:t>
              </a:r>
              <a:r>
                <a:rPr lang="en-US" dirty="0" err="1">
                  <a:solidFill>
                    <a:srgbClr val="FFFFFF"/>
                  </a:solidFill>
                  <a:sym typeface="Wingdings" charset="2"/>
                </a:rPr>
                <a:t>e</a:t>
              </a:r>
              <a:r>
                <a:rPr lang="en-US" dirty="0" err="1">
                  <a:solidFill>
                    <a:srgbClr val="FFFFFF"/>
                  </a:solidFill>
                  <a:ea typeface="Arial" charset="0"/>
                  <a:cs typeface="Arial" charset="0"/>
                  <a:sym typeface="Wingdings" charset="2"/>
                </a:rPr>
                <a:t>N</a:t>
              </a:r>
              <a:endParaRPr lang="en-US" dirty="0">
                <a:solidFill>
                  <a:srgbClr val="FFFFFF"/>
                </a:solidFill>
              </a:endParaRPr>
            </a:p>
          </p:txBody>
        </p:sp>
        <p:sp>
          <p:nvSpPr>
            <p:cNvPr id="45065" name="TextBox 12"/>
            <p:cNvSpPr txBox="1">
              <a:spLocks noChangeArrowheads="1"/>
            </p:cNvSpPr>
            <p:nvPr/>
          </p:nvSpPr>
          <p:spPr bwMode="auto">
            <a:xfrm rot="5400000">
              <a:off x="6823725" y="3765827"/>
              <a:ext cx="1984663"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FFFF"/>
                  </a:solidFill>
                </a:rPr>
                <a:t>hep-ph/0702136v3</a:t>
              </a:r>
            </a:p>
          </p:txBody>
        </p:sp>
      </p:gr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5" name="Slide Number Placeholder 4"/>
          <p:cNvSpPr>
            <a:spLocks noGrp="1"/>
          </p:cNvSpPr>
          <p:nvPr>
            <p:ph type="sldNum" sz="quarter" idx="12"/>
          </p:nvPr>
        </p:nvSpPr>
        <p:spPr/>
        <p:txBody>
          <a:bodyPr/>
          <a:lstStyle/>
          <a:p>
            <a:fld id="{B447C9B2-03D9-704C-9F48-B71FA4375E6A}" type="slidenum">
              <a:rPr lang="en-US" smtClean="0"/>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p:txBody>
          <a:bodyPr/>
          <a:lstStyle/>
          <a:p>
            <a:pPr eaLnBrk="1" hangingPunct="1"/>
            <a:r>
              <a:rPr lang="en-US"/>
              <a:t>Mu2e Sensitivity</a:t>
            </a:r>
          </a:p>
        </p:txBody>
      </p:sp>
      <p:sp>
        <p:nvSpPr>
          <p:cNvPr id="47109" name="Rectangle 3"/>
          <p:cNvSpPr>
            <a:spLocks noGrp="1" noChangeArrowheads="1"/>
          </p:cNvSpPr>
          <p:nvPr>
            <p:ph type="body" idx="1"/>
          </p:nvPr>
        </p:nvSpPr>
        <p:spPr>
          <a:xfrm>
            <a:off x="0" y="5622667"/>
            <a:ext cx="9144000" cy="609600"/>
          </a:xfrm>
        </p:spPr>
        <p:txBody>
          <a:bodyPr/>
          <a:lstStyle/>
          <a:p>
            <a:pPr algn="ctr" eaLnBrk="1" hangingPunct="1"/>
            <a:r>
              <a:rPr lang="en-US" dirty="0" smtClean="0">
                <a:solidFill>
                  <a:srgbClr val="F79646"/>
                </a:solidFill>
              </a:rPr>
              <a:t>Mu2e, MEG will each cover entire space</a:t>
            </a:r>
          </a:p>
        </p:txBody>
      </p:sp>
      <p:pic>
        <p:nvPicPr>
          <p:cNvPr id="10" name="Picture 185" descr="blechman_rs_models_projectx_talk_2008"/>
          <p:cNvPicPr>
            <a:picLocks noChangeAspect="1" noChangeArrowheads="1"/>
          </p:cNvPicPr>
          <p:nvPr/>
        </p:nvPicPr>
        <p:blipFill>
          <a:blip r:embed="rId3" cstate="print"/>
          <a:srcRect/>
          <a:stretch>
            <a:fillRect/>
          </a:stretch>
        </p:blipFill>
        <p:spPr bwMode="auto">
          <a:xfrm>
            <a:off x="1855960" y="1219200"/>
            <a:ext cx="5459240" cy="4191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7111" name="TextBox 8"/>
          <p:cNvSpPr txBox="1">
            <a:spLocks noChangeArrowheads="1"/>
          </p:cNvSpPr>
          <p:nvPr/>
        </p:nvSpPr>
        <p:spPr bwMode="auto">
          <a:xfrm rot="5400000">
            <a:off x="6507812" y="4151591"/>
            <a:ext cx="1984663"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FFFF"/>
                </a:solidFill>
              </a:rPr>
              <a:t>hep-ph/0606021v2</a:t>
            </a:r>
          </a:p>
        </p:txBody>
      </p:sp>
      <p:sp>
        <p:nvSpPr>
          <p:cNvPr id="8" name="TextBox 7"/>
          <p:cNvSpPr txBox="1"/>
          <p:nvPr/>
        </p:nvSpPr>
        <p:spPr>
          <a:xfrm>
            <a:off x="4799013" y="4572000"/>
            <a:ext cx="2439987" cy="307975"/>
          </a:xfrm>
          <a:prstGeom prst="rect">
            <a:avLst/>
          </a:prstGeom>
          <a:solidFill>
            <a:schemeClr val="bg1"/>
          </a:solidFill>
          <a:ln>
            <a:noFill/>
          </a:ln>
        </p:spPr>
        <p:txBody>
          <a:bodyPr wrap="none">
            <a:spAutoFit/>
          </a:bodyPr>
          <a:lstStyle/>
          <a:p>
            <a:pPr>
              <a:defRPr/>
            </a:pPr>
            <a:r>
              <a:rPr lang="en-US" sz="1400" dirty="0" err="1">
                <a:solidFill>
                  <a:srgbClr val="FF0000"/>
                </a:solidFill>
              </a:rPr>
              <a:t>Agashe</a:t>
            </a:r>
            <a:r>
              <a:rPr lang="en-US" sz="1400" dirty="0">
                <a:solidFill>
                  <a:srgbClr val="FF0000"/>
                </a:solidFill>
              </a:rPr>
              <a:t>, </a:t>
            </a:r>
            <a:r>
              <a:rPr lang="en-US" sz="1400" dirty="0" err="1">
                <a:solidFill>
                  <a:srgbClr val="FF0000"/>
                </a:solidFill>
              </a:rPr>
              <a:t>Blechman</a:t>
            </a:r>
            <a:r>
              <a:rPr lang="en-US" sz="1400" dirty="0">
                <a:solidFill>
                  <a:srgbClr val="FF0000"/>
                </a:solidFill>
              </a:rPr>
              <a:t>, </a:t>
            </a:r>
            <a:r>
              <a:rPr lang="en-US" sz="1400" dirty="0" err="1">
                <a:solidFill>
                  <a:srgbClr val="FF0000"/>
                </a:solidFill>
              </a:rPr>
              <a:t>Petriello</a:t>
            </a:r>
            <a:endParaRPr lang="en-US" sz="1400" dirty="0">
              <a:solidFill>
                <a:srgbClr val="FF0000"/>
              </a:solidFill>
            </a:endParaRPr>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Mu2e Sensitivity</a:t>
            </a:r>
          </a:p>
        </p:txBody>
      </p:sp>
      <p:sp>
        <p:nvSpPr>
          <p:cNvPr id="49155" name="Content Placeholder 2"/>
          <p:cNvSpPr>
            <a:spLocks noGrp="1"/>
          </p:cNvSpPr>
          <p:nvPr>
            <p:ph idx="1"/>
          </p:nvPr>
        </p:nvSpPr>
        <p:spPr>
          <a:xfrm>
            <a:off x="1066800" y="5486400"/>
            <a:ext cx="7391400" cy="762000"/>
          </a:xfrm>
        </p:spPr>
        <p:txBody>
          <a:bodyPr>
            <a:normAutofit fontScale="92500"/>
          </a:bodyPr>
          <a:lstStyle/>
          <a:p>
            <a:r>
              <a:rPr lang="en-US" dirty="0" err="1" smtClean="0">
                <a:solidFill>
                  <a:srgbClr val="F79646"/>
                </a:solidFill>
                <a:latin typeface="Symbol" charset="2"/>
                <a:ea typeface="Symbol" charset="2"/>
                <a:cs typeface="Symbol" charset="2"/>
              </a:rPr>
              <a:t>m</a:t>
            </a:r>
            <a:r>
              <a:rPr lang="en-US" dirty="0" err="1" smtClean="0">
                <a:solidFill>
                  <a:srgbClr val="F79646"/>
                </a:solidFill>
                <a:sym typeface="Wingdings" charset="2"/>
              </a:rPr>
              <a:t>e</a:t>
            </a:r>
            <a:r>
              <a:rPr lang="en-US" dirty="0" err="1" smtClean="0">
                <a:solidFill>
                  <a:srgbClr val="F79646"/>
                </a:solidFill>
                <a:latin typeface="Symbol" charset="2"/>
                <a:ea typeface="Symbol" charset="2"/>
                <a:cs typeface="Symbol" charset="2"/>
                <a:sym typeface="Wingdings" charset="2"/>
              </a:rPr>
              <a:t>g</a:t>
            </a:r>
            <a:r>
              <a:rPr lang="en-US" dirty="0" smtClean="0">
                <a:solidFill>
                  <a:srgbClr val="F79646"/>
                </a:solidFill>
                <a:sym typeface="Wingdings" charset="2"/>
              </a:rPr>
              <a:t>, </a:t>
            </a:r>
            <a:r>
              <a:rPr lang="en-US" dirty="0" err="1" smtClean="0">
                <a:solidFill>
                  <a:srgbClr val="F79646"/>
                </a:solidFill>
                <a:latin typeface="Symbol" charset="2"/>
                <a:ea typeface="Symbol" charset="2"/>
                <a:cs typeface="Symbol" charset="2"/>
                <a:sym typeface="Wingdings" charset="2"/>
              </a:rPr>
              <a:t>t</a:t>
            </a:r>
            <a:r>
              <a:rPr lang="en-US" dirty="0" err="1" smtClean="0">
                <a:solidFill>
                  <a:srgbClr val="F79646"/>
                </a:solidFill>
                <a:sym typeface="Wingdings" charset="2"/>
              </a:rPr>
              <a:t></a:t>
            </a:r>
            <a:r>
              <a:rPr lang="en-US" dirty="0" err="1" smtClean="0">
                <a:solidFill>
                  <a:srgbClr val="F79646"/>
                </a:solidFill>
                <a:latin typeface="Symbol" charset="2"/>
                <a:ea typeface="Symbol" charset="2"/>
                <a:cs typeface="Symbol" charset="2"/>
                <a:sym typeface="Wingdings" charset="2"/>
              </a:rPr>
              <a:t>mg</a:t>
            </a:r>
            <a:r>
              <a:rPr lang="en-US" dirty="0" smtClean="0">
                <a:solidFill>
                  <a:srgbClr val="F79646"/>
                </a:solidFill>
                <a:sym typeface="Wingdings" charset="2"/>
              </a:rPr>
              <a:t> will begin to probe this space</a:t>
            </a:r>
            <a:endParaRPr lang="en-US" dirty="0" smtClean="0">
              <a:solidFill>
                <a:srgbClr val="F79646"/>
              </a:solidFill>
            </a:endParaRPr>
          </a:p>
        </p:txBody>
      </p:sp>
      <p:grpSp>
        <p:nvGrpSpPr>
          <p:cNvPr id="2" name="Group 33"/>
          <p:cNvGrpSpPr>
            <a:grpSpLocks/>
          </p:cNvGrpSpPr>
          <p:nvPr/>
        </p:nvGrpSpPr>
        <p:grpSpPr bwMode="auto">
          <a:xfrm>
            <a:off x="198568" y="1981200"/>
            <a:ext cx="8640632" cy="3093860"/>
            <a:chOff x="198568" y="1999397"/>
            <a:chExt cx="8640631" cy="3094399"/>
          </a:xfrm>
        </p:grpSpPr>
        <p:pic>
          <p:nvPicPr>
            <p:cNvPr id="49159" name="Picture 24" descr="Calibbi-MuEGamma.jpg"/>
            <p:cNvPicPr>
              <a:picLocks noChangeAspect="1"/>
            </p:cNvPicPr>
            <p:nvPr/>
          </p:nvPicPr>
          <p:blipFill>
            <a:blip r:embed="rId3"/>
            <a:srcRect l="8955" b="7713"/>
            <a:stretch>
              <a:fillRect/>
            </a:stretch>
          </p:blipFill>
          <p:spPr bwMode="auto">
            <a:xfrm>
              <a:off x="5008368" y="1999397"/>
              <a:ext cx="3830831" cy="2704601"/>
            </a:xfrm>
            <a:prstGeom prst="rect">
              <a:avLst/>
            </a:prstGeom>
            <a:noFill/>
            <a:ln w="9525">
              <a:noFill/>
              <a:miter lim="800000"/>
              <a:headEnd/>
              <a:tailEnd/>
            </a:ln>
          </p:spPr>
        </p:pic>
        <p:pic>
          <p:nvPicPr>
            <p:cNvPr id="49160" name="Picture 25" descr="CalibbiTauEGamma.jpg"/>
            <p:cNvPicPr>
              <a:picLocks noChangeAspect="1"/>
            </p:cNvPicPr>
            <p:nvPr/>
          </p:nvPicPr>
          <p:blipFill>
            <a:blip r:embed="rId4"/>
            <a:srcRect l="5595" b="5475"/>
            <a:stretch>
              <a:fillRect/>
            </a:stretch>
          </p:blipFill>
          <p:spPr bwMode="auto">
            <a:xfrm>
              <a:off x="594992" y="2057400"/>
              <a:ext cx="3824608" cy="2609216"/>
            </a:xfrm>
            <a:prstGeom prst="rect">
              <a:avLst/>
            </a:prstGeom>
            <a:noFill/>
            <a:ln w="9525">
              <a:noFill/>
              <a:miter lim="800000"/>
              <a:headEnd/>
              <a:tailEnd/>
            </a:ln>
          </p:spPr>
        </p:pic>
        <p:sp>
          <p:nvSpPr>
            <p:cNvPr id="49161" name="TextBox 26"/>
            <p:cNvSpPr txBox="1">
              <a:spLocks noChangeArrowheads="1"/>
            </p:cNvSpPr>
            <p:nvPr/>
          </p:nvSpPr>
          <p:spPr bwMode="auto">
            <a:xfrm rot="16200000">
              <a:off x="3910702" y="3185886"/>
              <a:ext cx="1775329" cy="369332"/>
            </a:xfrm>
            <a:prstGeom prst="rect">
              <a:avLst/>
            </a:prstGeom>
            <a:noFill/>
            <a:ln w="9525">
              <a:noFill/>
              <a:miter lim="800000"/>
              <a:headEnd/>
              <a:tailEnd/>
            </a:ln>
          </p:spPr>
          <p:txBody>
            <a:bodyPr wrap="none">
              <a:prstTxWarp prst="textNoShape">
                <a:avLst/>
              </a:prstTxWarp>
              <a:spAutoFit/>
            </a:bodyPr>
            <a:lstStyle/>
            <a:p>
              <a:r>
                <a:rPr lang="en-US" dirty="0" err="1">
                  <a:solidFill>
                    <a:srgbClr val="FFFFFF"/>
                  </a:solidFill>
                </a:rPr>
                <a:t>BR(</a:t>
              </a:r>
              <a:r>
                <a:rPr lang="en-US" dirty="0" err="1">
                  <a:solidFill>
                    <a:srgbClr val="FFFFFF"/>
                  </a:solidFill>
                  <a:latin typeface="Symbol" charset="2"/>
                  <a:ea typeface="Symbol" charset="2"/>
                  <a:cs typeface="Symbol" charset="2"/>
                </a:rPr>
                <a:t>m</a:t>
              </a:r>
              <a:r>
                <a:rPr lang="en-US" dirty="0" err="1">
                  <a:solidFill>
                    <a:srgbClr val="FFFFFF"/>
                  </a:solidFill>
                  <a:sym typeface="Wingdings" charset="2"/>
                </a:rPr>
                <a:t>e</a:t>
              </a:r>
              <a:r>
                <a:rPr lang="en-US" dirty="0" err="1">
                  <a:solidFill>
                    <a:srgbClr val="FFFFFF"/>
                  </a:solidFill>
                  <a:latin typeface="Symbol" charset="2"/>
                  <a:ea typeface="Symbol" charset="2"/>
                  <a:cs typeface="Symbol" charset="2"/>
                  <a:sym typeface="Wingdings" charset="2"/>
                </a:rPr>
                <a:t>g</a:t>
              </a:r>
              <a:r>
                <a:rPr lang="en-US" dirty="0">
                  <a:solidFill>
                    <a:srgbClr val="FFFFFF"/>
                  </a:solidFill>
                  <a:sym typeface="Wingdings" charset="2"/>
                </a:rPr>
                <a:t>) / 10</a:t>
              </a:r>
              <a:r>
                <a:rPr lang="en-US" baseline="30000" dirty="0">
                  <a:solidFill>
                    <a:srgbClr val="FFFFFF"/>
                  </a:solidFill>
                  <a:sym typeface="Wingdings" charset="2"/>
                </a:rPr>
                <a:t>-11</a:t>
              </a:r>
              <a:endParaRPr lang="en-US" dirty="0">
                <a:solidFill>
                  <a:srgbClr val="FFFFFF"/>
                </a:solidFill>
              </a:endParaRPr>
            </a:p>
          </p:txBody>
        </p:sp>
        <p:sp>
          <p:nvSpPr>
            <p:cNvPr id="49162" name="TextBox 27"/>
            <p:cNvSpPr txBox="1">
              <a:spLocks noChangeArrowheads="1"/>
            </p:cNvSpPr>
            <p:nvPr/>
          </p:nvSpPr>
          <p:spPr bwMode="auto">
            <a:xfrm rot="16200000">
              <a:off x="-459452" y="3217857"/>
              <a:ext cx="1685371" cy="369332"/>
            </a:xfrm>
            <a:prstGeom prst="rect">
              <a:avLst/>
            </a:prstGeom>
            <a:noFill/>
            <a:ln w="9525">
              <a:noFill/>
              <a:miter lim="800000"/>
              <a:headEnd/>
              <a:tailEnd/>
            </a:ln>
          </p:spPr>
          <p:txBody>
            <a:bodyPr wrap="none">
              <a:prstTxWarp prst="textNoShape">
                <a:avLst/>
              </a:prstTxWarp>
              <a:spAutoFit/>
            </a:bodyPr>
            <a:lstStyle/>
            <a:p>
              <a:r>
                <a:rPr lang="en-US" dirty="0" err="1">
                  <a:solidFill>
                    <a:srgbClr val="FFFFFF"/>
                  </a:solidFill>
                </a:rPr>
                <a:t>BR(</a:t>
              </a:r>
              <a:r>
                <a:rPr lang="en-US" dirty="0" err="1">
                  <a:solidFill>
                    <a:srgbClr val="FFFFFF"/>
                  </a:solidFill>
                  <a:latin typeface="Symbol" charset="2"/>
                  <a:ea typeface="Symbol" charset="2"/>
                  <a:cs typeface="Symbol" charset="2"/>
                </a:rPr>
                <a:t>t</a:t>
              </a:r>
              <a:r>
                <a:rPr lang="en-US" dirty="0" err="1">
                  <a:solidFill>
                    <a:srgbClr val="FFFFFF"/>
                  </a:solidFill>
                  <a:sym typeface="Wingdings" charset="2"/>
                </a:rPr>
                <a:t></a:t>
              </a:r>
              <a:r>
                <a:rPr lang="en-US" dirty="0" err="1">
                  <a:solidFill>
                    <a:srgbClr val="FFFFFF"/>
                  </a:solidFill>
                  <a:latin typeface="Symbol" charset="2"/>
                  <a:ea typeface="Symbol" charset="2"/>
                  <a:cs typeface="Symbol" charset="2"/>
                  <a:sym typeface="Wingdings" charset="2"/>
                </a:rPr>
                <a:t>mg</a:t>
              </a:r>
              <a:r>
                <a:rPr lang="en-US" dirty="0">
                  <a:solidFill>
                    <a:srgbClr val="FFFFFF"/>
                  </a:solidFill>
                  <a:sym typeface="Wingdings" charset="2"/>
                </a:rPr>
                <a:t>) / 10</a:t>
              </a:r>
              <a:r>
                <a:rPr lang="en-US" baseline="30000" dirty="0">
                  <a:solidFill>
                    <a:srgbClr val="FFFFFF"/>
                  </a:solidFill>
                  <a:sym typeface="Wingdings" charset="2"/>
                </a:rPr>
                <a:t>-7</a:t>
              </a:r>
              <a:endParaRPr lang="en-US" dirty="0">
                <a:solidFill>
                  <a:srgbClr val="FFFFFF"/>
                </a:solidFill>
              </a:endParaRPr>
            </a:p>
          </p:txBody>
        </p:sp>
        <p:sp>
          <p:nvSpPr>
            <p:cNvPr id="49163" name="TextBox 28"/>
            <p:cNvSpPr txBox="1">
              <a:spLocks noChangeArrowheads="1"/>
            </p:cNvSpPr>
            <p:nvPr/>
          </p:nvSpPr>
          <p:spPr bwMode="auto">
            <a:xfrm>
              <a:off x="3657600" y="4724400"/>
              <a:ext cx="1429711" cy="369396"/>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rPr>
                <a:t>M</a:t>
              </a:r>
              <a:r>
                <a:rPr lang="en-US" baseline="-25000" dirty="0">
                  <a:solidFill>
                    <a:srgbClr val="FFFFFF"/>
                  </a:solidFill>
                </a:rPr>
                <a:t>1/2</a:t>
              </a:r>
              <a:r>
                <a:rPr lang="en-US" dirty="0">
                  <a:solidFill>
                    <a:srgbClr val="FFFFFF"/>
                  </a:solidFill>
                </a:rPr>
                <a:t> (GeV/c</a:t>
              </a:r>
              <a:r>
                <a:rPr lang="en-US" baseline="30000" dirty="0">
                  <a:solidFill>
                    <a:srgbClr val="FFFFFF"/>
                  </a:solidFill>
                </a:rPr>
                <a:t>2</a:t>
              </a:r>
              <a:r>
                <a:rPr lang="en-US" dirty="0">
                  <a:solidFill>
                    <a:srgbClr val="FFFFFF"/>
                  </a:solidFill>
                </a:rPr>
                <a:t>)</a:t>
              </a:r>
            </a:p>
          </p:txBody>
        </p:sp>
        <p:grpSp>
          <p:nvGrpSpPr>
            <p:cNvPr id="3" name="Group 29"/>
            <p:cNvGrpSpPr>
              <a:grpSpLocks/>
            </p:cNvGrpSpPr>
            <p:nvPr/>
          </p:nvGrpSpPr>
          <p:grpSpPr bwMode="auto">
            <a:xfrm>
              <a:off x="2667000" y="2161401"/>
              <a:ext cx="1600200" cy="276999"/>
              <a:chOff x="5181600" y="1671935"/>
              <a:chExt cx="1600200" cy="276999"/>
            </a:xfrm>
          </p:grpSpPr>
          <p:sp>
            <p:nvSpPr>
              <p:cNvPr id="31" name="TextBox 30"/>
              <p:cNvSpPr txBox="1"/>
              <p:nvPr/>
            </p:nvSpPr>
            <p:spPr>
              <a:xfrm>
                <a:off x="5181600" y="1671884"/>
                <a:ext cx="1600200" cy="276273"/>
              </a:xfrm>
              <a:prstGeom prst="rect">
                <a:avLst/>
              </a:prstGeom>
              <a:solidFill>
                <a:srgbClr val="FFFFFF"/>
              </a:solidFill>
            </p:spPr>
            <p:txBody>
              <a:bodyPr>
                <a:spAutoFit/>
              </a:bodyPr>
              <a:lstStyle/>
              <a:p>
                <a:pPr algn="l">
                  <a:defRPr/>
                </a:pPr>
                <a:r>
                  <a:rPr lang="en-US" sz="1200" dirty="0">
                    <a:solidFill>
                      <a:srgbClr val="008000"/>
                    </a:solidFill>
                  </a:rPr>
                  <a:t>PMNS      </a:t>
                </a:r>
                <a:r>
                  <a:rPr lang="en-US" sz="1200" dirty="0" smtClean="0">
                    <a:solidFill>
                      <a:srgbClr val="008000"/>
                    </a:solidFill>
                  </a:rPr>
                  <a:t>     </a:t>
                </a:r>
                <a:r>
                  <a:rPr lang="en-US" sz="1200" dirty="0" smtClean="0">
                    <a:solidFill>
                      <a:srgbClr val="FF0000"/>
                    </a:solidFill>
                  </a:rPr>
                  <a:t>CKM    </a:t>
                </a:r>
                <a:endParaRPr lang="en-US" sz="1200" dirty="0">
                  <a:solidFill>
                    <a:srgbClr val="FF0000"/>
                  </a:solidFill>
                </a:endParaRPr>
              </a:p>
            </p:txBody>
          </p:sp>
          <p:sp>
            <p:nvSpPr>
              <p:cNvPr id="49166" name="Cross 31"/>
              <p:cNvSpPr>
                <a:spLocks noChangeArrowheads="1"/>
              </p:cNvSpPr>
              <p:nvPr/>
            </p:nvSpPr>
            <p:spPr bwMode="auto">
              <a:xfrm>
                <a:off x="5791200" y="1748135"/>
                <a:ext cx="152400" cy="152400"/>
              </a:xfrm>
              <a:prstGeom prst="plus">
                <a:avLst>
                  <a:gd name="adj" fmla="val 25000"/>
                </a:avLst>
              </a:prstGeom>
              <a:solidFill>
                <a:srgbClr val="008000"/>
              </a:solidFill>
              <a:ln w="9525">
                <a:solidFill>
                  <a:srgbClr val="FFFFFF"/>
                </a:solidFill>
                <a:round/>
                <a:headEnd/>
                <a:tailEnd/>
              </a:ln>
            </p:spPr>
            <p:txBody>
              <a:bodyPr>
                <a:prstTxWarp prst="textNoShape">
                  <a:avLst/>
                </a:prstTxWarp>
              </a:bodyPr>
              <a:lstStyle/>
              <a:p>
                <a:endParaRPr lang="en-US"/>
              </a:p>
            </p:txBody>
          </p:sp>
          <p:sp>
            <p:nvSpPr>
              <p:cNvPr id="49167" name="Cross 32"/>
              <p:cNvSpPr>
                <a:spLocks noChangeArrowheads="1"/>
              </p:cNvSpPr>
              <p:nvPr/>
            </p:nvSpPr>
            <p:spPr bwMode="auto">
              <a:xfrm>
                <a:off x="6477000" y="1748135"/>
                <a:ext cx="152400" cy="152400"/>
              </a:xfrm>
              <a:prstGeom prst="plus">
                <a:avLst>
                  <a:gd name="adj" fmla="val 25000"/>
                </a:avLst>
              </a:prstGeom>
              <a:solidFill>
                <a:srgbClr val="FF0000"/>
              </a:solidFill>
              <a:ln w="9525">
                <a:noFill/>
                <a:round/>
                <a:headEnd/>
                <a:tailEnd/>
              </a:ln>
            </p:spPr>
            <p:txBody>
              <a:bodyPr>
                <a:prstTxWarp prst="textNoShape">
                  <a:avLst/>
                </a:prstTxWarp>
              </a:bodyPr>
              <a:lstStyle/>
              <a:p>
                <a:endParaRPr lang="en-US"/>
              </a:p>
            </p:txBody>
          </p:sp>
        </p:grpSp>
      </p:gr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105</a:t>
            </a:fld>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Mu2e Sensitivity</a:t>
            </a:r>
          </a:p>
        </p:txBody>
      </p:sp>
      <p:sp>
        <p:nvSpPr>
          <p:cNvPr id="51203" name="Content Placeholder 2"/>
          <p:cNvSpPr>
            <a:spLocks noGrp="1"/>
          </p:cNvSpPr>
          <p:nvPr>
            <p:ph idx="1"/>
          </p:nvPr>
        </p:nvSpPr>
        <p:spPr>
          <a:xfrm>
            <a:off x="1335218" y="5475761"/>
            <a:ext cx="6629400" cy="762000"/>
          </a:xfrm>
        </p:spPr>
        <p:txBody>
          <a:bodyPr>
            <a:normAutofit fontScale="92500"/>
          </a:bodyPr>
          <a:lstStyle/>
          <a:p>
            <a:r>
              <a:rPr lang="en-US" dirty="0" smtClean="0">
                <a:solidFill>
                  <a:srgbClr val="F79646"/>
                </a:solidFill>
              </a:rPr>
              <a:t>Mu2e will cover (almost) entire space</a:t>
            </a:r>
          </a:p>
        </p:txBody>
      </p:sp>
      <p:grpSp>
        <p:nvGrpSpPr>
          <p:cNvPr id="2" name="Group 20"/>
          <p:cNvGrpSpPr/>
          <p:nvPr/>
        </p:nvGrpSpPr>
        <p:grpSpPr>
          <a:xfrm>
            <a:off x="1641639" y="1174620"/>
            <a:ext cx="5891023" cy="4032686"/>
            <a:chOff x="1641639" y="1174620"/>
            <a:chExt cx="5891023" cy="4032686"/>
          </a:xfrm>
        </p:grpSpPr>
        <p:pic>
          <p:nvPicPr>
            <p:cNvPr id="51207" name="Picture 11" descr="CalibbiMu2e.jpg"/>
            <p:cNvPicPr>
              <a:picLocks noChangeAspect="1"/>
            </p:cNvPicPr>
            <p:nvPr/>
          </p:nvPicPr>
          <p:blipFill>
            <a:blip r:embed="rId2"/>
            <a:srcRect l="5595" b="5475"/>
            <a:stretch>
              <a:fillRect/>
            </a:stretch>
          </p:blipFill>
          <p:spPr bwMode="auto">
            <a:xfrm>
              <a:off x="2094775" y="1408712"/>
              <a:ext cx="5068528" cy="3457613"/>
            </a:xfrm>
            <a:prstGeom prst="rect">
              <a:avLst/>
            </a:prstGeom>
            <a:noFill/>
            <a:ln w="9525">
              <a:noFill/>
              <a:miter lim="800000"/>
              <a:headEnd/>
              <a:tailEnd/>
            </a:ln>
          </p:spPr>
        </p:pic>
        <p:sp>
          <p:nvSpPr>
            <p:cNvPr id="51208" name="TextBox 12"/>
            <p:cNvSpPr txBox="1">
              <a:spLocks noChangeArrowheads="1"/>
            </p:cNvSpPr>
            <p:nvPr/>
          </p:nvSpPr>
          <p:spPr bwMode="auto">
            <a:xfrm rot="5400000">
              <a:off x="6355664" y="3674434"/>
              <a:ext cx="1984663"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FFFF"/>
                  </a:solidFill>
                </a:rPr>
                <a:t>hep-ph/0605139v2</a:t>
              </a:r>
            </a:p>
          </p:txBody>
        </p:sp>
        <p:sp>
          <p:nvSpPr>
            <p:cNvPr id="51209" name="TextBox 13"/>
            <p:cNvSpPr txBox="1">
              <a:spLocks noChangeArrowheads="1"/>
            </p:cNvSpPr>
            <p:nvPr/>
          </p:nvSpPr>
          <p:spPr bwMode="auto">
            <a:xfrm rot="16200000">
              <a:off x="739916" y="2984835"/>
              <a:ext cx="2172778" cy="369332"/>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rPr>
                <a:t>Rate </a:t>
              </a:r>
              <a:r>
                <a:rPr lang="en-US" dirty="0" err="1">
                  <a:solidFill>
                    <a:schemeClr val="bg1"/>
                  </a:solidFill>
                  <a:latin typeface="Symbol" charset="2"/>
                  <a:ea typeface="Symbol" charset="2"/>
                  <a:cs typeface="Symbol" charset="2"/>
                </a:rPr>
                <a:t>m</a:t>
              </a:r>
              <a:r>
                <a:rPr lang="en-US" dirty="0" err="1">
                  <a:solidFill>
                    <a:schemeClr val="bg1"/>
                  </a:solidFill>
                  <a:ea typeface="Arial" charset="0"/>
                  <a:cs typeface="Arial" charset="0"/>
                </a:rPr>
                <a:t>N</a:t>
              </a:r>
              <a:r>
                <a:rPr lang="en-US" dirty="0">
                  <a:solidFill>
                    <a:schemeClr val="bg1"/>
                  </a:solidFill>
                  <a:latin typeface="Symbol" charset="2"/>
                  <a:ea typeface="Symbol" charset="2"/>
                  <a:cs typeface="Symbol" charset="2"/>
                </a:rPr>
                <a:t> </a:t>
              </a:r>
              <a:r>
                <a:rPr lang="en-US" dirty="0" err="1">
                  <a:solidFill>
                    <a:schemeClr val="bg1"/>
                  </a:solidFill>
                  <a:sym typeface="Wingdings" charset="2"/>
                </a:rPr>
                <a:t></a:t>
              </a:r>
              <a:r>
                <a:rPr lang="en-US" dirty="0">
                  <a:solidFill>
                    <a:schemeClr val="bg1"/>
                  </a:solidFill>
                  <a:sym typeface="Wingdings" charset="2"/>
                </a:rPr>
                <a:t> </a:t>
              </a:r>
              <a:r>
                <a:rPr lang="en-US" dirty="0" err="1">
                  <a:solidFill>
                    <a:schemeClr val="bg1"/>
                  </a:solidFill>
                  <a:sym typeface="Wingdings" charset="2"/>
                </a:rPr>
                <a:t>eN</a:t>
              </a:r>
              <a:r>
                <a:rPr lang="en-US" dirty="0">
                  <a:solidFill>
                    <a:schemeClr val="bg1"/>
                  </a:solidFill>
                  <a:sym typeface="Wingdings" charset="2"/>
                </a:rPr>
                <a:t> / 10</a:t>
              </a:r>
              <a:r>
                <a:rPr lang="en-US" baseline="30000" dirty="0">
                  <a:solidFill>
                    <a:schemeClr val="bg1"/>
                  </a:solidFill>
                  <a:sym typeface="Wingdings" charset="2"/>
                </a:rPr>
                <a:t>-12</a:t>
              </a:r>
              <a:endParaRPr lang="en-US" dirty="0">
                <a:solidFill>
                  <a:schemeClr val="bg1"/>
                </a:solidFill>
              </a:endParaRPr>
            </a:p>
          </p:txBody>
        </p:sp>
        <p:sp>
          <p:nvSpPr>
            <p:cNvPr id="51210" name="TextBox 14"/>
            <p:cNvSpPr txBox="1">
              <a:spLocks noChangeArrowheads="1"/>
            </p:cNvSpPr>
            <p:nvPr/>
          </p:nvSpPr>
          <p:spPr bwMode="auto">
            <a:xfrm>
              <a:off x="3657600" y="4837974"/>
              <a:ext cx="1429711" cy="369332"/>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rPr>
                <a:t>M</a:t>
              </a:r>
              <a:r>
                <a:rPr lang="en-US" baseline="-25000" dirty="0">
                  <a:solidFill>
                    <a:srgbClr val="FFFFFF"/>
                  </a:solidFill>
                </a:rPr>
                <a:t>1/2</a:t>
              </a:r>
              <a:r>
                <a:rPr lang="en-US" dirty="0">
                  <a:solidFill>
                    <a:srgbClr val="FFFFFF"/>
                  </a:solidFill>
                </a:rPr>
                <a:t> (GeV/c</a:t>
              </a:r>
              <a:r>
                <a:rPr lang="en-US" baseline="30000" dirty="0">
                  <a:solidFill>
                    <a:srgbClr val="FFFFFF"/>
                  </a:solidFill>
                </a:rPr>
                <a:t>2</a:t>
              </a:r>
              <a:r>
                <a:rPr lang="en-US" dirty="0">
                  <a:solidFill>
                    <a:srgbClr val="FFFFFF"/>
                  </a:solidFill>
                </a:rPr>
                <a:t>)</a:t>
              </a:r>
            </a:p>
          </p:txBody>
        </p:sp>
        <p:sp>
          <p:nvSpPr>
            <p:cNvPr id="18" name="TextBox 17"/>
            <p:cNvSpPr txBox="1"/>
            <p:nvPr/>
          </p:nvSpPr>
          <p:spPr bwMode="auto">
            <a:xfrm>
              <a:off x="6172200" y="3813774"/>
              <a:ext cx="698500" cy="338138"/>
            </a:xfrm>
            <a:prstGeom prst="rect">
              <a:avLst/>
            </a:prstGeom>
            <a:solidFill>
              <a:srgbClr val="FFFFFF"/>
            </a:solidFill>
          </p:spPr>
          <p:txBody>
            <a:bodyPr wrap="none">
              <a:spAutoFit/>
            </a:bodyPr>
            <a:lstStyle/>
            <a:p>
              <a:pPr>
                <a:defRPr/>
              </a:pPr>
              <a:r>
                <a:rPr lang="en-US" sz="1600" dirty="0">
                  <a:solidFill>
                    <a:srgbClr val="171717"/>
                  </a:solidFill>
                </a:rPr>
                <a:t>Mu2e</a:t>
              </a:r>
            </a:p>
          </p:txBody>
        </p:sp>
        <p:sp>
          <p:nvSpPr>
            <p:cNvPr id="19" name="TextBox 18"/>
            <p:cNvSpPr txBox="1"/>
            <p:nvPr/>
          </p:nvSpPr>
          <p:spPr bwMode="auto">
            <a:xfrm>
              <a:off x="5749925" y="1984974"/>
              <a:ext cx="1120775" cy="338138"/>
            </a:xfrm>
            <a:prstGeom prst="rect">
              <a:avLst/>
            </a:prstGeom>
            <a:solidFill>
              <a:srgbClr val="FFFFFF"/>
            </a:solidFill>
          </p:spPr>
          <p:txBody>
            <a:bodyPr wrap="none">
              <a:spAutoFit/>
            </a:bodyPr>
            <a:lstStyle/>
            <a:p>
              <a:pPr>
                <a:defRPr/>
              </a:pPr>
              <a:r>
                <a:rPr lang="en-US" sz="1600" dirty="0" err="1">
                  <a:solidFill>
                    <a:srgbClr val="171717"/>
                  </a:solidFill>
                </a:rPr>
                <a:t>Sindrum</a:t>
              </a:r>
              <a:r>
                <a:rPr lang="en-US" sz="1600" dirty="0">
                  <a:solidFill>
                    <a:srgbClr val="171717"/>
                  </a:solidFill>
                </a:rPr>
                <a:t> II</a:t>
              </a:r>
            </a:p>
          </p:txBody>
        </p:sp>
        <p:grpSp>
          <p:nvGrpSpPr>
            <p:cNvPr id="3" name="Group 24"/>
            <p:cNvGrpSpPr>
              <a:grpSpLocks/>
            </p:cNvGrpSpPr>
            <p:nvPr/>
          </p:nvGrpSpPr>
          <p:grpSpPr bwMode="auto">
            <a:xfrm>
              <a:off x="5181819" y="1637329"/>
              <a:ext cx="1600430" cy="277020"/>
              <a:chOff x="5181600" y="1671935"/>
              <a:chExt cx="1600200" cy="276999"/>
            </a:xfrm>
          </p:grpSpPr>
          <p:sp>
            <p:nvSpPr>
              <p:cNvPr id="20" name="TextBox 19"/>
              <p:cNvSpPr txBox="1"/>
              <p:nvPr/>
            </p:nvSpPr>
            <p:spPr>
              <a:xfrm>
                <a:off x="5181381" y="1671918"/>
                <a:ext cx="1599970" cy="277791"/>
              </a:xfrm>
              <a:prstGeom prst="rect">
                <a:avLst/>
              </a:prstGeom>
              <a:solidFill>
                <a:srgbClr val="FFFFFF"/>
              </a:solidFill>
            </p:spPr>
            <p:txBody>
              <a:bodyPr>
                <a:spAutoFit/>
              </a:bodyPr>
              <a:lstStyle/>
              <a:p>
                <a:pPr algn="l">
                  <a:defRPr/>
                </a:pPr>
                <a:r>
                  <a:rPr lang="en-US" sz="1200" dirty="0">
                    <a:solidFill>
                      <a:srgbClr val="008000"/>
                    </a:solidFill>
                  </a:rPr>
                  <a:t>PMNS      </a:t>
                </a:r>
                <a:r>
                  <a:rPr lang="en-US" sz="1200" dirty="0" smtClean="0">
                    <a:solidFill>
                      <a:srgbClr val="008000"/>
                    </a:solidFill>
                  </a:rPr>
                  <a:t>     </a:t>
                </a:r>
                <a:r>
                  <a:rPr lang="en-US" sz="1200" dirty="0" smtClean="0">
                    <a:solidFill>
                      <a:srgbClr val="FF0000"/>
                    </a:solidFill>
                  </a:rPr>
                  <a:t>CKM    </a:t>
                </a:r>
                <a:endParaRPr lang="en-US" sz="1200" dirty="0">
                  <a:solidFill>
                    <a:srgbClr val="FF0000"/>
                  </a:solidFill>
                </a:endParaRPr>
              </a:p>
            </p:txBody>
          </p:sp>
          <p:sp>
            <p:nvSpPr>
              <p:cNvPr id="51215" name="Cross 20"/>
              <p:cNvSpPr>
                <a:spLocks noChangeArrowheads="1"/>
              </p:cNvSpPr>
              <p:nvPr/>
            </p:nvSpPr>
            <p:spPr bwMode="auto">
              <a:xfrm>
                <a:off x="5791200" y="1748135"/>
                <a:ext cx="152400" cy="152400"/>
              </a:xfrm>
              <a:prstGeom prst="plus">
                <a:avLst>
                  <a:gd name="adj" fmla="val 25000"/>
                </a:avLst>
              </a:prstGeom>
              <a:solidFill>
                <a:srgbClr val="008000"/>
              </a:solidFill>
              <a:ln w="9525">
                <a:solidFill>
                  <a:srgbClr val="FFFFFF"/>
                </a:solidFill>
                <a:round/>
                <a:headEnd/>
                <a:tailEnd/>
              </a:ln>
            </p:spPr>
            <p:txBody>
              <a:bodyPr>
                <a:prstTxWarp prst="textNoShape">
                  <a:avLst/>
                </a:prstTxWarp>
              </a:bodyPr>
              <a:lstStyle/>
              <a:p>
                <a:endParaRPr lang="en-US"/>
              </a:p>
            </p:txBody>
          </p:sp>
          <p:sp>
            <p:nvSpPr>
              <p:cNvPr id="51216" name="Cross 21"/>
              <p:cNvSpPr>
                <a:spLocks noChangeArrowheads="1"/>
              </p:cNvSpPr>
              <p:nvPr/>
            </p:nvSpPr>
            <p:spPr bwMode="auto">
              <a:xfrm>
                <a:off x="6477000" y="1748135"/>
                <a:ext cx="152400" cy="152400"/>
              </a:xfrm>
              <a:prstGeom prst="plus">
                <a:avLst>
                  <a:gd name="adj" fmla="val 25000"/>
                </a:avLst>
              </a:prstGeom>
              <a:solidFill>
                <a:srgbClr val="FF0000"/>
              </a:solidFill>
              <a:ln w="9525">
                <a:noFill/>
                <a:round/>
                <a:headEnd/>
                <a:tailEnd/>
              </a:ln>
            </p:spPr>
            <p:txBody>
              <a:bodyPr>
                <a:prstTxWarp prst="textNoShape">
                  <a:avLst/>
                </a:prstTxWarp>
              </a:bodyPr>
              <a:lstStyle/>
              <a:p>
                <a:endParaRPr lang="en-US"/>
              </a:p>
            </p:txBody>
          </p:sp>
        </p:grpSp>
        <p:sp>
          <p:nvSpPr>
            <p:cNvPr id="22" name="TextBox 21"/>
            <p:cNvSpPr txBox="1"/>
            <p:nvPr/>
          </p:nvSpPr>
          <p:spPr>
            <a:xfrm>
              <a:off x="2094775" y="1174620"/>
              <a:ext cx="5068528" cy="276999"/>
            </a:xfrm>
            <a:prstGeom prst="rect">
              <a:avLst/>
            </a:prstGeom>
            <a:solidFill>
              <a:srgbClr val="FFFFFF"/>
            </a:solidFill>
            <a:ln>
              <a:noFill/>
            </a:ln>
          </p:spPr>
          <p:txBody>
            <a:bodyPr wrap="square" rtlCol="0">
              <a:spAutoFit/>
            </a:bodyPr>
            <a:lstStyle/>
            <a:p>
              <a:r>
                <a:rPr lang="en-US" sz="1200" dirty="0" err="1" smtClean="0"/>
                <a:t>L.Calibbi</a:t>
              </a:r>
              <a:r>
                <a:rPr lang="en-US" sz="1200" dirty="0" smtClean="0"/>
                <a:t>, </a:t>
              </a:r>
              <a:r>
                <a:rPr lang="en-US" sz="1200" dirty="0" err="1" smtClean="0"/>
                <a:t>A.Faccia</a:t>
              </a:r>
              <a:r>
                <a:rPr lang="en-US" sz="1200" dirty="0" smtClean="0"/>
                <a:t>, </a:t>
              </a:r>
              <a:r>
                <a:rPr lang="en-US" sz="1200" dirty="0" err="1" smtClean="0"/>
                <a:t>A.Masiero</a:t>
              </a:r>
              <a:r>
                <a:rPr lang="en-US" sz="1200" dirty="0" smtClean="0"/>
                <a:t>, </a:t>
              </a:r>
              <a:r>
                <a:rPr lang="en-US" sz="1200" dirty="0" err="1" smtClean="0"/>
                <a:t>S.K.Vempati</a:t>
              </a:r>
              <a:endParaRPr lang="en-US" sz="1200" dirty="0"/>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a:t>
            </a:r>
            <a:endParaRPr lang="en-US" dirty="0"/>
          </a:p>
        </p:txBody>
      </p:sp>
      <p:sp>
        <p:nvSpPr>
          <p:cNvPr id="3" name="Content Placeholder 2"/>
          <p:cNvSpPr>
            <a:spLocks noGrp="1"/>
          </p:cNvSpPr>
          <p:nvPr>
            <p:ph idx="1"/>
          </p:nvPr>
        </p:nvSpPr>
        <p:spPr>
          <a:xfrm>
            <a:off x="457200" y="5111750"/>
            <a:ext cx="8229600" cy="927100"/>
          </a:xfrm>
        </p:spPr>
        <p:txBody>
          <a:bodyPr>
            <a:normAutofit fontScale="92500" lnSpcReduction="10000"/>
          </a:bodyPr>
          <a:lstStyle/>
          <a:p>
            <a:r>
              <a:rPr lang="en-US" dirty="0" smtClean="0"/>
              <a:t>Mu2e will explore a significant fraction of the parameter space</a:t>
            </a:r>
            <a:endParaRPr lang="en-US" dirty="0"/>
          </a:p>
        </p:txBody>
      </p:sp>
      <p:grpSp>
        <p:nvGrpSpPr>
          <p:cNvPr id="19" name="Group 18"/>
          <p:cNvGrpSpPr/>
          <p:nvPr/>
        </p:nvGrpSpPr>
        <p:grpSpPr>
          <a:xfrm>
            <a:off x="389160" y="1640989"/>
            <a:ext cx="8555218" cy="2920561"/>
            <a:chOff x="389160" y="1640989"/>
            <a:chExt cx="8555218" cy="2920561"/>
          </a:xfrm>
        </p:grpSpPr>
        <p:sp>
          <p:nvSpPr>
            <p:cNvPr id="15" name="Rectangle 14"/>
            <p:cNvSpPr/>
            <p:nvPr/>
          </p:nvSpPr>
          <p:spPr>
            <a:xfrm>
              <a:off x="389160" y="1704050"/>
              <a:ext cx="8185882" cy="2857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otogenic-vs-MassDM.jpg"/>
            <p:cNvPicPr>
              <a:picLocks noChangeAspect="1"/>
            </p:cNvPicPr>
            <p:nvPr/>
          </p:nvPicPr>
          <p:blipFill>
            <a:blip r:embed="rId3"/>
            <a:stretch>
              <a:fillRect/>
            </a:stretch>
          </p:blipFill>
          <p:spPr>
            <a:xfrm>
              <a:off x="389160" y="1845534"/>
              <a:ext cx="3939082" cy="2673432"/>
            </a:xfrm>
            <a:prstGeom prst="rect">
              <a:avLst/>
            </a:prstGeom>
          </p:spPr>
        </p:pic>
        <p:pic>
          <p:nvPicPr>
            <p:cNvPr id="8" name="Picture 7" descr="Scotogenic-Mu2e-vs-MEG.jpg"/>
            <p:cNvPicPr>
              <a:picLocks noChangeAspect="1"/>
            </p:cNvPicPr>
            <p:nvPr/>
          </p:nvPicPr>
          <p:blipFill>
            <a:blip r:embed="rId4"/>
            <a:stretch>
              <a:fillRect/>
            </a:stretch>
          </p:blipFill>
          <p:spPr>
            <a:xfrm>
              <a:off x="4498342" y="1704050"/>
              <a:ext cx="4076700" cy="2857500"/>
            </a:xfrm>
            <a:prstGeom prst="rect">
              <a:avLst/>
            </a:prstGeom>
          </p:spPr>
        </p:pic>
        <p:cxnSp>
          <p:nvCxnSpPr>
            <p:cNvPr id="9" name="Straight Connector 8"/>
            <p:cNvCxnSpPr/>
            <p:nvPr/>
          </p:nvCxnSpPr>
          <p:spPr>
            <a:xfrm>
              <a:off x="771095" y="3287305"/>
              <a:ext cx="3413231" cy="1588"/>
            </a:xfrm>
            <a:prstGeom prst="line">
              <a:avLst/>
            </a:prstGeom>
            <a:ln w="19050" cap="flat" cmpd="sng" algn="ctr">
              <a:solidFill>
                <a:srgbClr val="0000FF"/>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61811" y="3441293"/>
              <a:ext cx="3048086" cy="1588"/>
            </a:xfrm>
            <a:prstGeom prst="line">
              <a:avLst/>
            </a:prstGeom>
            <a:ln w="19050" cap="flat" cmpd="sng" algn="ctr">
              <a:solidFill>
                <a:srgbClr val="0000FF"/>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7068" y="2981121"/>
              <a:ext cx="735147" cy="369332"/>
            </a:xfrm>
            <a:prstGeom prst="rect">
              <a:avLst/>
            </a:prstGeom>
            <a:noFill/>
          </p:spPr>
          <p:txBody>
            <a:bodyPr wrap="none" rtlCol="0">
              <a:spAutoFit/>
            </a:bodyPr>
            <a:lstStyle/>
            <a:p>
              <a:r>
                <a:rPr lang="en-US" dirty="0" smtClean="0">
                  <a:solidFill>
                    <a:srgbClr val="0000FF"/>
                  </a:solidFill>
                </a:rPr>
                <a:t>Mu2e</a:t>
              </a:r>
              <a:endParaRPr lang="en-US" dirty="0">
                <a:solidFill>
                  <a:srgbClr val="0000FF"/>
                </a:solidFill>
              </a:endParaRPr>
            </a:p>
          </p:txBody>
        </p:sp>
        <p:sp>
          <p:nvSpPr>
            <p:cNvPr id="12" name="TextBox 11"/>
            <p:cNvSpPr txBox="1"/>
            <p:nvPr/>
          </p:nvSpPr>
          <p:spPr>
            <a:xfrm>
              <a:off x="5161811" y="3071961"/>
              <a:ext cx="735147" cy="369332"/>
            </a:xfrm>
            <a:prstGeom prst="rect">
              <a:avLst/>
            </a:prstGeom>
            <a:noFill/>
          </p:spPr>
          <p:txBody>
            <a:bodyPr wrap="none" rtlCol="0">
              <a:spAutoFit/>
            </a:bodyPr>
            <a:lstStyle/>
            <a:p>
              <a:r>
                <a:rPr lang="en-US" dirty="0" smtClean="0">
                  <a:solidFill>
                    <a:srgbClr val="0000FF"/>
                  </a:solidFill>
                </a:rPr>
                <a:t>Mu2e</a:t>
              </a:r>
              <a:endParaRPr lang="en-US" dirty="0">
                <a:solidFill>
                  <a:srgbClr val="0000FF"/>
                </a:solidFill>
              </a:endParaRPr>
            </a:p>
          </p:txBody>
        </p:sp>
        <p:sp>
          <p:nvSpPr>
            <p:cNvPr id="13" name="TextBox 12"/>
            <p:cNvSpPr txBox="1"/>
            <p:nvPr/>
          </p:nvSpPr>
          <p:spPr>
            <a:xfrm rot="16200000">
              <a:off x="6935496" y="3303574"/>
              <a:ext cx="1463487" cy="369332"/>
            </a:xfrm>
            <a:prstGeom prst="rect">
              <a:avLst/>
            </a:prstGeom>
            <a:noFill/>
          </p:spPr>
          <p:txBody>
            <a:bodyPr wrap="none" rtlCol="0">
              <a:spAutoFit/>
            </a:bodyPr>
            <a:lstStyle/>
            <a:p>
              <a:r>
                <a:rPr lang="en-US" dirty="0" smtClean="0">
                  <a:solidFill>
                    <a:srgbClr val="FF0000"/>
                  </a:solidFill>
                </a:rPr>
                <a:t>MEG upgrade</a:t>
              </a:r>
              <a:endParaRPr lang="en-US" dirty="0">
                <a:solidFill>
                  <a:srgbClr val="FF0000"/>
                </a:solidFill>
              </a:endParaRPr>
            </a:p>
          </p:txBody>
        </p:sp>
        <p:sp>
          <p:nvSpPr>
            <p:cNvPr id="14" name="TextBox 13"/>
            <p:cNvSpPr txBox="1"/>
            <p:nvPr/>
          </p:nvSpPr>
          <p:spPr>
            <a:xfrm rot="16200000">
              <a:off x="7706405" y="3713693"/>
              <a:ext cx="637652" cy="369332"/>
            </a:xfrm>
            <a:prstGeom prst="rect">
              <a:avLst/>
            </a:prstGeom>
            <a:noFill/>
          </p:spPr>
          <p:txBody>
            <a:bodyPr wrap="none" rtlCol="0">
              <a:spAutoFit/>
            </a:bodyPr>
            <a:lstStyle/>
            <a:p>
              <a:r>
                <a:rPr lang="en-US" dirty="0" smtClean="0">
                  <a:solidFill>
                    <a:srgbClr val="FF0000"/>
                  </a:solidFill>
                </a:rPr>
                <a:t>MEG</a:t>
              </a:r>
              <a:endParaRPr lang="en-US" dirty="0">
                <a:solidFill>
                  <a:srgbClr val="FF0000"/>
                </a:solidFill>
              </a:endParaRPr>
            </a:p>
          </p:txBody>
        </p:sp>
        <p:sp>
          <p:nvSpPr>
            <p:cNvPr id="17" name="TextBox 12"/>
            <p:cNvSpPr txBox="1">
              <a:spLocks noChangeArrowheads="1"/>
            </p:cNvSpPr>
            <p:nvPr/>
          </p:nvSpPr>
          <p:spPr bwMode="auto">
            <a:xfrm rot="5400000">
              <a:off x="7447055" y="2948269"/>
              <a:ext cx="2625313" cy="369332"/>
            </a:xfrm>
            <a:prstGeom prst="rect">
              <a:avLst/>
            </a:prstGeom>
            <a:noFill/>
            <a:ln w="9525">
              <a:noFill/>
              <a:miter lim="800000"/>
              <a:headEnd/>
              <a:tailEnd/>
            </a:ln>
          </p:spPr>
          <p:txBody>
            <a:bodyPr wrap="none">
              <a:prstTxWarp prst="textNoShape">
                <a:avLst/>
              </a:prstTxWarp>
              <a:spAutoFit/>
            </a:bodyPr>
            <a:lstStyle/>
            <a:p>
              <a:r>
                <a:rPr lang="en-US" sz="1800" dirty="0" err="1" smtClean="0">
                  <a:solidFill>
                    <a:srgbClr val="FFFFFF"/>
                  </a:solidFill>
                </a:rPr>
                <a:t>arXiv</a:t>
              </a:r>
              <a:r>
                <a:rPr lang="en-US" sz="1800" dirty="0" smtClean="0">
                  <a:solidFill>
                    <a:srgbClr val="FFFFFF"/>
                  </a:solidFill>
                </a:rPr>
                <a:t>: 1412.2545 [</a:t>
              </a:r>
              <a:r>
                <a:rPr lang="en-US" sz="1800" dirty="0" err="1" smtClean="0">
                  <a:solidFill>
                    <a:srgbClr val="FFFFFF"/>
                  </a:solidFill>
                </a:rPr>
                <a:t>hep</a:t>
              </a:r>
              <a:r>
                <a:rPr lang="en-US" sz="1800" dirty="0" smtClean="0">
                  <a:solidFill>
                    <a:srgbClr val="FFFFFF"/>
                  </a:solidFill>
                </a:rPr>
                <a:t>-ph]</a:t>
              </a:r>
              <a:endParaRPr lang="en-US" sz="1800" dirty="0">
                <a:solidFill>
                  <a:srgbClr val="FFFFFF"/>
                </a:solidFill>
              </a:endParaRPr>
            </a:p>
          </p:txBody>
        </p:sp>
        <p:sp>
          <p:nvSpPr>
            <p:cNvPr id="18" name="TextBox 17"/>
            <p:cNvSpPr txBox="1"/>
            <p:nvPr/>
          </p:nvSpPr>
          <p:spPr>
            <a:xfrm>
              <a:off x="2095968" y="1640989"/>
              <a:ext cx="5352384" cy="307777"/>
            </a:xfrm>
            <a:prstGeom prst="rect">
              <a:avLst/>
            </a:prstGeom>
            <a:noFill/>
          </p:spPr>
          <p:txBody>
            <a:bodyPr wrap="none" rtlCol="0">
              <a:spAutoFit/>
            </a:bodyPr>
            <a:lstStyle/>
            <a:p>
              <a:r>
                <a:rPr lang="en-US" sz="1400" dirty="0" smtClean="0"/>
                <a:t>A. Vicente &amp; C.E. </a:t>
              </a:r>
              <a:r>
                <a:rPr lang="en-US" sz="1400" dirty="0" err="1" smtClean="0"/>
                <a:t>Yaguna</a:t>
              </a:r>
              <a:r>
                <a:rPr lang="en-US" sz="1400" dirty="0" smtClean="0"/>
                <a:t> – </a:t>
              </a:r>
              <a:r>
                <a:rPr lang="en-US" sz="1400" dirty="0" err="1" smtClean="0"/>
                <a:t>Scotogenic</a:t>
              </a:r>
              <a:r>
                <a:rPr lang="en-US" sz="1400" dirty="0" smtClean="0"/>
                <a:t> model, N</a:t>
              </a:r>
              <a:r>
                <a:rPr lang="en-US" sz="1400" baseline="-25000" dirty="0" smtClean="0"/>
                <a:t>1</a:t>
              </a:r>
              <a:r>
                <a:rPr lang="en-US" sz="1400" dirty="0" smtClean="0"/>
                <a:t>-N</a:t>
              </a:r>
              <a:r>
                <a:rPr lang="en-US" sz="1400" baseline="-25000" dirty="0" smtClean="0"/>
                <a:t>1</a:t>
              </a:r>
              <a:r>
                <a:rPr lang="en-US" sz="1400" dirty="0" smtClean="0"/>
                <a:t> annihilation region</a:t>
              </a:r>
              <a:endParaRPr lang="en-US" sz="1400" dirty="0"/>
            </a:p>
          </p:txBody>
        </p:sp>
      </p:grpSp>
      <p:sp>
        <p:nvSpPr>
          <p:cNvPr id="6" name="Date Placeholder 5"/>
          <p:cNvSpPr>
            <a:spLocks noGrp="1"/>
          </p:cNvSpPr>
          <p:nvPr>
            <p:ph type="dt" sz="half" idx="10"/>
          </p:nvPr>
        </p:nvSpPr>
        <p:spPr/>
        <p:txBody>
          <a:bodyPr/>
          <a:lstStyle/>
          <a:p>
            <a:r>
              <a:rPr lang="en-US" smtClean="0"/>
              <a:t>May 2017</a:t>
            </a:r>
            <a:endParaRPr lang="en-US"/>
          </a:p>
        </p:txBody>
      </p:sp>
      <p:sp>
        <p:nvSpPr>
          <p:cNvPr id="16" name="Footer Placeholder 15"/>
          <p:cNvSpPr>
            <a:spLocks noGrp="1"/>
          </p:cNvSpPr>
          <p:nvPr>
            <p:ph type="ftr" sz="quarter" idx="11"/>
          </p:nvPr>
        </p:nvSpPr>
        <p:spPr/>
        <p:txBody>
          <a:bodyPr/>
          <a:lstStyle/>
          <a:p>
            <a:r>
              <a:rPr lang="en-US" smtClean="0"/>
              <a:t>D.Glenzinski, Fermilab</a:t>
            </a:r>
            <a:endParaRPr lang="en-US"/>
          </a:p>
        </p:txBody>
      </p:sp>
      <p:sp>
        <p:nvSpPr>
          <p:cNvPr id="20" name="Slide Number Placeholder 19"/>
          <p:cNvSpPr>
            <a:spLocks noGrp="1"/>
          </p:cNvSpPr>
          <p:nvPr>
            <p:ph type="sldNum" sz="quarter" idx="12"/>
          </p:nvPr>
        </p:nvSpPr>
        <p:spPr/>
        <p:txBody>
          <a:bodyPr/>
          <a:lstStyle/>
          <a:p>
            <a:fld id="{B447C9B2-03D9-704C-9F48-B71FA4375E6A}" type="slidenum">
              <a:rPr lang="en-US" smtClean="0"/>
              <a:pPr/>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p:cNvGrpSpPr/>
          <p:nvPr/>
        </p:nvGrpSpPr>
        <p:grpSpPr>
          <a:xfrm>
            <a:off x="-6574" y="1274608"/>
            <a:ext cx="5785074" cy="3318209"/>
            <a:chOff x="1682526" y="593391"/>
            <a:chExt cx="5715000" cy="4422577"/>
          </a:xfrm>
        </p:grpSpPr>
        <p:sp>
          <p:nvSpPr>
            <p:cNvPr id="7" name="Rectangle 6"/>
            <p:cNvSpPr/>
            <p:nvPr/>
          </p:nvSpPr>
          <p:spPr>
            <a:xfrm>
              <a:off x="3130326" y="1126791"/>
              <a:ext cx="990600" cy="3429000"/>
            </a:xfrm>
            <a:prstGeom prst="rect">
              <a:avLst/>
            </a:prstGeom>
            <a:solidFill>
              <a:schemeClr val="tx1">
                <a:lumMod val="75000"/>
                <a:lumOff val="25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06526" y="1279191"/>
              <a:ext cx="838200" cy="3048000"/>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p:cNvSpPr/>
            <p:nvPr/>
          </p:nvSpPr>
          <p:spPr>
            <a:xfrm>
              <a:off x="2139726" y="1126791"/>
              <a:ext cx="990600" cy="3429000"/>
            </a:xfrm>
            <a:prstGeom prst="rect">
              <a:avLst/>
            </a:prstGeom>
            <a:solidFill>
              <a:schemeClr val="tx1">
                <a:lumMod val="75000"/>
                <a:lumOff val="25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15926" y="1279191"/>
              <a:ext cx="838200" cy="3048000"/>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Rectangle 10"/>
            <p:cNvSpPr/>
            <p:nvPr/>
          </p:nvSpPr>
          <p:spPr>
            <a:xfrm>
              <a:off x="5111526" y="1126791"/>
              <a:ext cx="990600" cy="3429000"/>
            </a:xfrm>
            <a:prstGeom prst="rect">
              <a:avLst/>
            </a:prstGeom>
            <a:solidFill>
              <a:schemeClr val="tx1">
                <a:lumMod val="75000"/>
                <a:lumOff val="25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87726" y="1279191"/>
              <a:ext cx="838200" cy="3048000"/>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Rectangle 12"/>
            <p:cNvSpPr/>
            <p:nvPr/>
          </p:nvSpPr>
          <p:spPr>
            <a:xfrm>
              <a:off x="6102126" y="1126791"/>
              <a:ext cx="990600" cy="3429000"/>
            </a:xfrm>
            <a:prstGeom prst="rect">
              <a:avLst/>
            </a:prstGeom>
            <a:solidFill>
              <a:schemeClr val="tx1">
                <a:lumMod val="75000"/>
                <a:lumOff val="25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78326" y="1279191"/>
              <a:ext cx="838200" cy="3048000"/>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Picture 6"/>
            <p:cNvPicPr>
              <a:picLocks noChangeAspect="1" noChangeArrowheads="1"/>
            </p:cNvPicPr>
            <p:nvPr/>
          </p:nvPicPr>
          <p:blipFill>
            <a:blip r:embed="rId3" cstate="print"/>
            <a:srcRect/>
            <a:stretch>
              <a:fillRect/>
            </a:stretch>
          </p:blipFill>
          <p:spPr bwMode="auto">
            <a:xfrm>
              <a:off x="5187726" y="1279191"/>
              <a:ext cx="838200" cy="96838"/>
            </a:xfrm>
            <a:prstGeom prst="rect">
              <a:avLst/>
            </a:prstGeom>
            <a:noFill/>
            <a:ln w="9525">
              <a:noFill/>
              <a:miter lim="800000"/>
              <a:headEnd/>
              <a:tailEnd/>
            </a:ln>
            <a:effectLst/>
          </p:spPr>
        </p:pic>
        <p:pic>
          <p:nvPicPr>
            <p:cNvPr id="16" name="Picture 6"/>
            <p:cNvPicPr>
              <a:picLocks noChangeAspect="1" noChangeArrowheads="1"/>
            </p:cNvPicPr>
            <p:nvPr/>
          </p:nvPicPr>
          <p:blipFill>
            <a:blip r:embed="rId3" cstate="print"/>
            <a:srcRect/>
            <a:stretch>
              <a:fillRect/>
            </a:stretch>
          </p:blipFill>
          <p:spPr bwMode="auto">
            <a:xfrm>
              <a:off x="3206526" y="1279191"/>
              <a:ext cx="838200" cy="96838"/>
            </a:xfrm>
            <a:prstGeom prst="rect">
              <a:avLst/>
            </a:prstGeom>
            <a:noFill/>
            <a:ln w="9525">
              <a:noFill/>
              <a:miter lim="800000"/>
              <a:headEnd/>
              <a:tailEnd/>
            </a:ln>
            <a:effectLst/>
          </p:spPr>
        </p:pic>
        <p:pic>
          <p:nvPicPr>
            <p:cNvPr id="17" name="Picture 6"/>
            <p:cNvPicPr>
              <a:picLocks noChangeAspect="1" noChangeArrowheads="1"/>
            </p:cNvPicPr>
            <p:nvPr/>
          </p:nvPicPr>
          <p:blipFill>
            <a:blip r:embed="rId3" cstate="print"/>
            <a:srcRect/>
            <a:stretch>
              <a:fillRect/>
            </a:stretch>
          </p:blipFill>
          <p:spPr bwMode="auto">
            <a:xfrm>
              <a:off x="2215926" y="1279191"/>
              <a:ext cx="838200" cy="96838"/>
            </a:xfrm>
            <a:prstGeom prst="rect">
              <a:avLst/>
            </a:prstGeom>
            <a:noFill/>
            <a:ln w="9525">
              <a:noFill/>
              <a:miter lim="800000"/>
              <a:headEnd/>
              <a:tailEnd/>
            </a:ln>
            <a:effectLst/>
          </p:spPr>
        </p:pic>
        <p:pic>
          <p:nvPicPr>
            <p:cNvPr id="18" name="Picture 6"/>
            <p:cNvPicPr>
              <a:picLocks noChangeAspect="1" noChangeArrowheads="1"/>
            </p:cNvPicPr>
            <p:nvPr/>
          </p:nvPicPr>
          <p:blipFill>
            <a:blip r:embed="rId3" cstate="print"/>
            <a:srcRect/>
            <a:stretch>
              <a:fillRect/>
            </a:stretch>
          </p:blipFill>
          <p:spPr bwMode="auto">
            <a:xfrm>
              <a:off x="6178326" y="1279191"/>
              <a:ext cx="838200" cy="96838"/>
            </a:xfrm>
            <a:prstGeom prst="rect">
              <a:avLst/>
            </a:prstGeom>
            <a:noFill/>
            <a:ln w="9525">
              <a:noFill/>
              <a:miter lim="800000"/>
              <a:headEnd/>
              <a:tailEnd/>
            </a:ln>
            <a:effectLst/>
          </p:spPr>
        </p:pic>
        <p:sp>
          <p:nvSpPr>
            <p:cNvPr id="19" name="Rectangle 18"/>
            <p:cNvSpPr/>
            <p:nvPr/>
          </p:nvSpPr>
          <p:spPr>
            <a:xfrm>
              <a:off x="4120926" y="1126791"/>
              <a:ext cx="990600" cy="3429000"/>
            </a:xfrm>
            <a:prstGeom prst="rect">
              <a:avLst/>
            </a:prstGeom>
            <a:solidFill>
              <a:schemeClr val="tx1">
                <a:lumMod val="75000"/>
                <a:lumOff val="25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197126" y="1279191"/>
              <a:ext cx="838200" cy="1916467"/>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1" name="Picture 4"/>
            <p:cNvPicPr>
              <a:picLocks noChangeAspect="1" noChangeArrowheads="1"/>
            </p:cNvPicPr>
            <p:nvPr/>
          </p:nvPicPr>
          <p:blipFill>
            <a:blip r:embed="rId4" cstate="print"/>
            <a:srcRect/>
            <a:stretch>
              <a:fillRect/>
            </a:stretch>
          </p:blipFill>
          <p:spPr bwMode="auto">
            <a:xfrm>
              <a:off x="4191000" y="1714500"/>
              <a:ext cx="838200" cy="229283"/>
            </a:xfrm>
            <a:prstGeom prst="rect">
              <a:avLst/>
            </a:prstGeom>
            <a:noFill/>
            <a:ln w="9525">
              <a:noFill/>
              <a:miter lim="800000"/>
              <a:headEnd/>
              <a:tailEnd/>
            </a:ln>
            <a:effectLst/>
          </p:spPr>
        </p:pic>
        <p:pic>
          <p:nvPicPr>
            <p:cNvPr id="22" name="Picture 5"/>
            <p:cNvPicPr>
              <a:picLocks noChangeAspect="1" noChangeArrowheads="1"/>
            </p:cNvPicPr>
            <p:nvPr/>
          </p:nvPicPr>
          <p:blipFill>
            <a:blip r:embed="rId5" cstate="print"/>
            <a:srcRect/>
            <a:stretch>
              <a:fillRect/>
            </a:stretch>
          </p:blipFill>
          <p:spPr bwMode="auto">
            <a:xfrm>
              <a:off x="4200525" y="1589416"/>
              <a:ext cx="832104" cy="123825"/>
            </a:xfrm>
            <a:prstGeom prst="rect">
              <a:avLst/>
            </a:prstGeom>
            <a:noFill/>
            <a:ln w="9525">
              <a:noFill/>
              <a:miter lim="800000"/>
              <a:headEnd/>
              <a:tailEnd/>
            </a:ln>
            <a:effectLst/>
          </p:spPr>
        </p:pic>
        <p:pic>
          <p:nvPicPr>
            <p:cNvPr id="23" name="Picture 6"/>
            <p:cNvPicPr>
              <a:picLocks noChangeAspect="1" noChangeArrowheads="1"/>
            </p:cNvPicPr>
            <p:nvPr/>
          </p:nvPicPr>
          <p:blipFill>
            <a:blip r:embed="rId3" cstate="print"/>
            <a:srcRect/>
            <a:stretch>
              <a:fillRect/>
            </a:stretch>
          </p:blipFill>
          <p:spPr bwMode="auto">
            <a:xfrm>
              <a:off x="4197126" y="1279191"/>
              <a:ext cx="838200" cy="96838"/>
            </a:xfrm>
            <a:prstGeom prst="rect">
              <a:avLst/>
            </a:prstGeom>
            <a:noFill/>
            <a:ln w="9525">
              <a:noFill/>
              <a:miter lim="800000"/>
              <a:headEnd/>
              <a:tailEnd/>
            </a:ln>
            <a:effectLst/>
          </p:spPr>
        </p:pic>
        <p:sp>
          <p:nvSpPr>
            <p:cNvPr id="24" name="TextBox 23"/>
            <p:cNvSpPr txBox="1"/>
            <p:nvPr/>
          </p:nvSpPr>
          <p:spPr>
            <a:xfrm>
              <a:off x="1834926" y="745791"/>
              <a:ext cx="1622649" cy="307777"/>
            </a:xfrm>
            <a:prstGeom prst="rect">
              <a:avLst/>
            </a:prstGeom>
            <a:noFill/>
          </p:spPr>
          <p:txBody>
            <a:bodyPr wrap="square" rtlCol="0">
              <a:spAutoFit/>
            </a:bodyPr>
            <a:lstStyle/>
            <a:p>
              <a:r>
                <a:rPr lang="en-US" sz="1400" dirty="0" smtClean="0">
                  <a:solidFill>
                    <a:schemeClr val="bg1"/>
                  </a:solidFill>
                </a:rPr>
                <a:t>DAQ Servers (48)</a:t>
              </a:r>
              <a:endParaRPr lang="en-US" sz="1400" dirty="0">
                <a:solidFill>
                  <a:schemeClr val="bg1"/>
                </a:solidFill>
              </a:endParaRPr>
            </a:p>
          </p:txBody>
        </p:sp>
        <p:sp>
          <p:nvSpPr>
            <p:cNvPr id="25" name="TextBox 24"/>
            <p:cNvSpPr txBox="1"/>
            <p:nvPr/>
          </p:nvSpPr>
          <p:spPr>
            <a:xfrm>
              <a:off x="5949726" y="593391"/>
              <a:ext cx="1447800" cy="523220"/>
            </a:xfrm>
            <a:prstGeom prst="rect">
              <a:avLst/>
            </a:prstGeom>
            <a:noFill/>
          </p:spPr>
          <p:txBody>
            <a:bodyPr wrap="square" rtlCol="0">
              <a:spAutoFit/>
            </a:bodyPr>
            <a:lstStyle/>
            <a:p>
              <a:r>
                <a:rPr lang="en-US" sz="1400" dirty="0" smtClean="0">
                  <a:solidFill>
                    <a:schemeClr val="bg1"/>
                  </a:solidFill>
                </a:rPr>
                <a:t>General-purpose Networking</a:t>
              </a:r>
              <a:endParaRPr lang="en-US" sz="1400" dirty="0">
                <a:solidFill>
                  <a:schemeClr val="bg1"/>
                </a:solidFill>
              </a:endParaRPr>
            </a:p>
          </p:txBody>
        </p:sp>
        <p:sp>
          <p:nvSpPr>
            <p:cNvPr id="26" name="TextBox 25"/>
            <p:cNvSpPr txBox="1"/>
            <p:nvPr/>
          </p:nvSpPr>
          <p:spPr>
            <a:xfrm>
              <a:off x="1682526" y="4708191"/>
              <a:ext cx="1794099" cy="307777"/>
            </a:xfrm>
            <a:prstGeom prst="rect">
              <a:avLst/>
            </a:prstGeom>
            <a:noFill/>
          </p:spPr>
          <p:txBody>
            <a:bodyPr wrap="square" rtlCol="0">
              <a:spAutoFit/>
            </a:bodyPr>
            <a:lstStyle/>
            <a:p>
              <a:pPr algn="ctr"/>
              <a:r>
                <a:rPr lang="en-US" sz="1400" dirty="0" smtClean="0">
                  <a:solidFill>
                    <a:schemeClr val="bg1"/>
                  </a:solidFill>
                </a:rPr>
                <a:t>Event Building Switch</a:t>
              </a:r>
              <a:endParaRPr lang="en-US" sz="1400" dirty="0">
                <a:solidFill>
                  <a:schemeClr val="bg1"/>
                </a:solidFill>
              </a:endParaRPr>
            </a:p>
          </p:txBody>
        </p:sp>
        <p:sp>
          <p:nvSpPr>
            <p:cNvPr id="27" name="TextBox 26"/>
            <p:cNvSpPr txBox="1"/>
            <p:nvPr/>
          </p:nvSpPr>
          <p:spPr>
            <a:xfrm>
              <a:off x="6178326" y="4708191"/>
              <a:ext cx="1196751" cy="307777"/>
            </a:xfrm>
            <a:prstGeom prst="rect">
              <a:avLst/>
            </a:prstGeom>
            <a:noFill/>
          </p:spPr>
          <p:txBody>
            <a:bodyPr wrap="square" rtlCol="0">
              <a:spAutoFit/>
            </a:bodyPr>
            <a:lstStyle/>
            <a:p>
              <a:pPr algn="ctr"/>
              <a:r>
                <a:rPr lang="en-US" sz="1400" dirty="0" smtClean="0">
                  <a:solidFill>
                    <a:schemeClr val="bg1"/>
                  </a:solidFill>
                </a:rPr>
                <a:t>Control Hosts</a:t>
              </a:r>
              <a:endParaRPr lang="en-US" sz="1400" dirty="0">
                <a:solidFill>
                  <a:schemeClr val="bg1"/>
                </a:solidFill>
              </a:endParaRPr>
            </a:p>
          </p:txBody>
        </p:sp>
        <p:sp>
          <p:nvSpPr>
            <p:cNvPr id="28" name="TextBox 27"/>
            <p:cNvSpPr txBox="1"/>
            <p:nvPr/>
          </p:nvSpPr>
          <p:spPr>
            <a:xfrm>
              <a:off x="3082702" y="745791"/>
              <a:ext cx="1647824" cy="307777"/>
            </a:xfrm>
            <a:prstGeom prst="rect">
              <a:avLst/>
            </a:prstGeom>
            <a:noFill/>
          </p:spPr>
          <p:txBody>
            <a:bodyPr wrap="square" rtlCol="0">
              <a:spAutoFit/>
            </a:bodyPr>
            <a:lstStyle/>
            <a:p>
              <a:pPr algn="ctr"/>
              <a:r>
                <a:rPr lang="en-US" sz="1400" dirty="0" smtClean="0">
                  <a:solidFill>
                    <a:schemeClr val="bg1"/>
                  </a:solidFill>
                </a:rPr>
                <a:t>Data Logger</a:t>
              </a:r>
              <a:endParaRPr lang="en-US" sz="1400" dirty="0">
                <a:solidFill>
                  <a:schemeClr val="bg1"/>
                </a:solidFill>
              </a:endParaRPr>
            </a:p>
          </p:txBody>
        </p:sp>
        <p:sp>
          <p:nvSpPr>
            <p:cNvPr id="29" name="TextBox 28"/>
            <p:cNvSpPr txBox="1"/>
            <p:nvPr/>
          </p:nvSpPr>
          <p:spPr>
            <a:xfrm>
              <a:off x="4425726" y="745791"/>
              <a:ext cx="1279749" cy="307777"/>
            </a:xfrm>
            <a:prstGeom prst="rect">
              <a:avLst/>
            </a:prstGeom>
            <a:noFill/>
          </p:spPr>
          <p:txBody>
            <a:bodyPr wrap="square" rtlCol="0">
              <a:spAutoFit/>
            </a:bodyPr>
            <a:lstStyle/>
            <a:p>
              <a:pPr algn="ctr"/>
              <a:r>
                <a:rPr lang="en-US" sz="1400" dirty="0" smtClean="0">
                  <a:solidFill>
                    <a:schemeClr val="bg1"/>
                  </a:solidFill>
                </a:rPr>
                <a:t>Timing System</a:t>
              </a:r>
              <a:endParaRPr lang="en-US" sz="1400" dirty="0">
                <a:solidFill>
                  <a:schemeClr val="bg1"/>
                </a:solidFill>
              </a:endParaRPr>
            </a:p>
          </p:txBody>
        </p:sp>
        <p:pic>
          <p:nvPicPr>
            <p:cNvPr id="30" name="Picture 6"/>
            <p:cNvPicPr>
              <a:picLocks noChangeAspect="1" noChangeArrowheads="1"/>
            </p:cNvPicPr>
            <p:nvPr/>
          </p:nvPicPr>
          <p:blipFill>
            <a:blip r:embed="rId6" cstate="print"/>
            <a:srcRect/>
            <a:stretch>
              <a:fillRect/>
            </a:stretch>
          </p:blipFill>
          <p:spPr bwMode="auto">
            <a:xfrm>
              <a:off x="4197126" y="2736516"/>
              <a:ext cx="838200" cy="457200"/>
            </a:xfrm>
            <a:prstGeom prst="rect">
              <a:avLst/>
            </a:prstGeom>
            <a:noFill/>
            <a:ln w="9525">
              <a:noFill/>
              <a:miter lim="800000"/>
              <a:headEnd/>
              <a:tailEnd/>
            </a:ln>
            <a:effectLst/>
          </p:spPr>
        </p:pic>
        <p:sp>
          <p:nvSpPr>
            <p:cNvPr id="31" name="Rectangle 30"/>
            <p:cNvSpPr/>
            <p:nvPr/>
          </p:nvSpPr>
          <p:spPr>
            <a:xfrm>
              <a:off x="4191000" y="3184191"/>
              <a:ext cx="838200" cy="1154467"/>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2" name="Rectangle 31"/>
            <p:cNvSpPr/>
            <p:nvPr/>
          </p:nvSpPr>
          <p:spPr>
            <a:xfrm>
              <a:off x="4191000" y="3389282"/>
              <a:ext cx="838200" cy="99709"/>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Rectangle 32"/>
            <p:cNvSpPr/>
            <p:nvPr/>
          </p:nvSpPr>
          <p:spPr>
            <a:xfrm>
              <a:off x="4191000" y="2638749"/>
              <a:ext cx="838200" cy="99709"/>
            </a:xfrm>
            <a:prstGeom prst="rect">
              <a:avLst/>
            </a:prstGeom>
            <a:solidFill>
              <a:schemeClr val="tx1">
                <a:lumMod val="85000"/>
                <a:lumOff val="1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TextBox 33"/>
            <p:cNvSpPr txBox="1"/>
            <p:nvPr/>
          </p:nvSpPr>
          <p:spPr>
            <a:xfrm>
              <a:off x="3739926" y="4708191"/>
              <a:ext cx="2209800" cy="307777"/>
            </a:xfrm>
            <a:prstGeom prst="rect">
              <a:avLst/>
            </a:prstGeom>
            <a:noFill/>
          </p:spPr>
          <p:txBody>
            <a:bodyPr wrap="square" rtlCol="0">
              <a:spAutoFit/>
            </a:bodyPr>
            <a:lstStyle/>
            <a:p>
              <a:pPr algn="ctr"/>
              <a:r>
                <a:rPr lang="en-US" sz="1400" dirty="0" smtClean="0">
                  <a:solidFill>
                    <a:schemeClr val="bg1"/>
                  </a:solidFill>
                </a:rPr>
                <a:t>Local Control &amp; Monitoring</a:t>
              </a:r>
              <a:endParaRPr lang="en-US" sz="1400" dirty="0">
                <a:solidFill>
                  <a:schemeClr val="bg1"/>
                </a:solidFill>
              </a:endParaRPr>
            </a:p>
          </p:txBody>
        </p:sp>
        <p:cxnSp>
          <p:nvCxnSpPr>
            <p:cNvPr id="35" name="Straight Arrow Connector 34"/>
            <p:cNvCxnSpPr>
              <a:stCxn id="34" idx="0"/>
            </p:cNvCxnSpPr>
            <p:nvPr/>
          </p:nvCxnSpPr>
          <p:spPr>
            <a:xfrm flipH="1" flipV="1">
              <a:off x="4730526" y="3031791"/>
              <a:ext cx="114300" cy="16764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36"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1583991"/>
              <a:ext cx="838200" cy="209550"/>
            </a:xfrm>
            <a:prstGeom prst="rect">
              <a:avLst/>
            </a:prstGeom>
            <a:noFill/>
          </p:spPr>
        </p:pic>
        <p:pic>
          <p:nvPicPr>
            <p:cNvPr id="37"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1812591"/>
              <a:ext cx="838200" cy="209550"/>
            </a:xfrm>
            <a:prstGeom prst="rect">
              <a:avLst/>
            </a:prstGeom>
            <a:noFill/>
          </p:spPr>
        </p:pic>
        <p:pic>
          <p:nvPicPr>
            <p:cNvPr id="38"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2041191"/>
              <a:ext cx="838200" cy="209550"/>
            </a:xfrm>
            <a:prstGeom prst="rect">
              <a:avLst/>
            </a:prstGeom>
            <a:noFill/>
          </p:spPr>
        </p:pic>
        <p:pic>
          <p:nvPicPr>
            <p:cNvPr id="39"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2269791"/>
              <a:ext cx="838200" cy="209550"/>
            </a:xfrm>
            <a:prstGeom prst="rect">
              <a:avLst/>
            </a:prstGeom>
            <a:noFill/>
          </p:spPr>
        </p:pic>
        <p:pic>
          <p:nvPicPr>
            <p:cNvPr id="40"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2498391"/>
              <a:ext cx="838200" cy="209550"/>
            </a:xfrm>
            <a:prstGeom prst="rect">
              <a:avLst/>
            </a:prstGeom>
            <a:noFill/>
          </p:spPr>
        </p:pic>
        <p:pic>
          <p:nvPicPr>
            <p:cNvPr id="41"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2726991"/>
              <a:ext cx="838200" cy="209550"/>
            </a:xfrm>
            <a:prstGeom prst="rect">
              <a:avLst/>
            </a:prstGeom>
            <a:noFill/>
          </p:spPr>
        </p:pic>
        <p:pic>
          <p:nvPicPr>
            <p:cNvPr id="42"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2955591"/>
              <a:ext cx="838200" cy="209550"/>
            </a:xfrm>
            <a:prstGeom prst="rect">
              <a:avLst/>
            </a:prstGeom>
            <a:noFill/>
          </p:spPr>
        </p:pic>
        <p:pic>
          <p:nvPicPr>
            <p:cNvPr id="43"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3184191"/>
              <a:ext cx="838200" cy="209550"/>
            </a:xfrm>
            <a:prstGeom prst="rect">
              <a:avLst/>
            </a:prstGeom>
            <a:noFill/>
          </p:spPr>
        </p:pic>
        <p:pic>
          <p:nvPicPr>
            <p:cNvPr id="44"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3412791"/>
              <a:ext cx="838200" cy="209550"/>
            </a:xfrm>
            <a:prstGeom prst="rect">
              <a:avLst/>
            </a:prstGeom>
            <a:noFill/>
          </p:spPr>
        </p:pic>
        <p:pic>
          <p:nvPicPr>
            <p:cNvPr id="45"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3641391"/>
              <a:ext cx="838200" cy="209550"/>
            </a:xfrm>
            <a:prstGeom prst="rect">
              <a:avLst/>
            </a:prstGeom>
            <a:noFill/>
          </p:spPr>
        </p:pic>
        <p:pic>
          <p:nvPicPr>
            <p:cNvPr id="46"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3869991"/>
              <a:ext cx="838200" cy="209550"/>
            </a:xfrm>
            <a:prstGeom prst="rect">
              <a:avLst/>
            </a:prstGeom>
            <a:noFill/>
          </p:spPr>
        </p:pic>
        <p:pic>
          <p:nvPicPr>
            <p:cNvPr id="47"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2215926" y="4098591"/>
              <a:ext cx="838200" cy="209550"/>
            </a:xfrm>
            <a:prstGeom prst="rect">
              <a:avLst/>
            </a:prstGeom>
            <a:noFill/>
          </p:spPr>
        </p:pic>
        <p:pic>
          <p:nvPicPr>
            <p:cNvPr id="48"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1583991"/>
              <a:ext cx="838200" cy="209550"/>
            </a:xfrm>
            <a:prstGeom prst="rect">
              <a:avLst/>
            </a:prstGeom>
            <a:noFill/>
          </p:spPr>
        </p:pic>
        <p:pic>
          <p:nvPicPr>
            <p:cNvPr id="49"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1812591"/>
              <a:ext cx="838200" cy="209550"/>
            </a:xfrm>
            <a:prstGeom prst="rect">
              <a:avLst/>
            </a:prstGeom>
            <a:noFill/>
          </p:spPr>
        </p:pic>
        <p:pic>
          <p:nvPicPr>
            <p:cNvPr id="50"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2041191"/>
              <a:ext cx="838200" cy="209550"/>
            </a:xfrm>
            <a:prstGeom prst="rect">
              <a:avLst/>
            </a:prstGeom>
            <a:noFill/>
          </p:spPr>
        </p:pic>
        <p:pic>
          <p:nvPicPr>
            <p:cNvPr id="51"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2269791"/>
              <a:ext cx="838200" cy="209550"/>
            </a:xfrm>
            <a:prstGeom prst="rect">
              <a:avLst/>
            </a:prstGeom>
            <a:noFill/>
          </p:spPr>
        </p:pic>
        <p:pic>
          <p:nvPicPr>
            <p:cNvPr id="52"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2498391"/>
              <a:ext cx="838200" cy="209550"/>
            </a:xfrm>
            <a:prstGeom prst="rect">
              <a:avLst/>
            </a:prstGeom>
            <a:noFill/>
          </p:spPr>
        </p:pic>
        <p:pic>
          <p:nvPicPr>
            <p:cNvPr id="53"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2726991"/>
              <a:ext cx="838200" cy="209550"/>
            </a:xfrm>
            <a:prstGeom prst="rect">
              <a:avLst/>
            </a:prstGeom>
            <a:noFill/>
          </p:spPr>
        </p:pic>
        <p:pic>
          <p:nvPicPr>
            <p:cNvPr id="54"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2955591"/>
              <a:ext cx="838200" cy="209550"/>
            </a:xfrm>
            <a:prstGeom prst="rect">
              <a:avLst/>
            </a:prstGeom>
            <a:noFill/>
          </p:spPr>
        </p:pic>
        <p:pic>
          <p:nvPicPr>
            <p:cNvPr id="55"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3184191"/>
              <a:ext cx="838200" cy="209550"/>
            </a:xfrm>
            <a:prstGeom prst="rect">
              <a:avLst/>
            </a:prstGeom>
            <a:noFill/>
          </p:spPr>
        </p:pic>
        <p:pic>
          <p:nvPicPr>
            <p:cNvPr id="56"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3412791"/>
              <a:ext cx="838200" cy="209550"/>
            </a:xfrm>
            <a:prstGeom prst="rect">
              <a:avLst/>
            </a:prstGeom>
            <a:noFill/>
          </p:spPr>
        </p:pic>
        <p:pic>
          <p:nvPicPr>
            <p:cNvPr id="57"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3641391"/>
              <a:ext cx="838200" cy="209550"/>
            </a:xfrm>
            <a:prstGeom prst="rect">
              <a:avLst/>
            </a:prstGeom>
            <a:noFill/>
          </p:spPr>
        </p:pic>
        <p:pic>
          <p:nvPicPr>
            <p:cNvPr id="58"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3869991"/>
              <a:ext cx="838200" cy="209550"/>
            </a:xfrm>
            <a:prstGeom prst="rect">
              <a:avLst/>
            </a:prstGeom>
            <a:noFill/>
          </p:spPr>
        </p:pic>
        <p:pic>
          <p:nvPicPr>
            <p:cNvPr id="59"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3206526" y="4098591"/>
              <a:ext cx="838200" cy="209550"/>
            </a:xfrm>
            <a:prstGeom prst="rect">
              <a:avLst/>
            </a:prstGeom>
            <a:noFill/>
          </p:spPr>
        </p:pic>
        <p:pic>
          <p:nvPicPr>
            <p:cNvPr id="60"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1583991"/>
              <a:ext cx="838200" cy="209550"/>
            </a:xfrm>
            <a:prstGeom prst="rect">
              <a:avLst/>
            </a:prstGeom>
            <a:noFill/>
          </p:spPr>
        </p:pic>
        <p:pic>
          <p:nvPicPr>
            <p:cNvPr id="61"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1812591"/>
              <a:ext cx="838200" cy="209550"/>
            </a:xfrm>
            <a:prstGeom prst="rect">
              <a:avLst/>
            </a:prstGeom>
            <a:noFill/>
          </p:spPr>
        </p:pic>
        <p:pic>
          <p:nvPicPr>
            <p:cNvPr id="62"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2041191"/>
              <a:ext cx="838200" cy="209550"/>
            </a:xfrm>
            <a:prstGeom prst="rect">
              <a:avLst/>
            </a:prstGeom>
            <a:noFill/>
          </p:spPr>
        </p:pic>
        <p:pic>
          <p:nvPicPr>
            <p:cNvPr id="63"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2269791"/>
              <a:ext cx="838200" cy="209550"/>
            </a:xfrm>
            <a:prstGeom prst="rect">
              <a:avLst/>
            </a:prstGeom>
            <a:noFill/>
          </p:spPr>
        </p:pic>
        <p:pic>
          <p:nvPicPr>
            <p:cNvPr id="64"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2498391"/>
              <a:ext cx="838200" cy="209550"/>
            </a:xfrm>
            <a:prstGeom prst="rect">
              <a:avLst/>
            </a:prstGeom>
            <a:noFill/>
          </p:spPr>
        </p:pic>
        <p:pic>
          <p:nvPicPr>
            <p:cNvPr id="65"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2726991"/>
              <a:ext cx="838200" cy="209550"/>
            </a:xfrm>
            <a:prstGeom prst="rect">
              <a:avLst/>
            </a:prstGeom>
            <a:noFill/>
          </p:spPr>
        </p:pic>
        <p:pic>
          <p:nvPicPr>
            <p:cNvPr id="66"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2955591"/>
              <a:ext cx="838200" cy="209550"/>
            </a:xfrm>
            <a:prstGeom prst="rect">
              <a:avLst/>
            </a:prstGeom>
            <a:noFill/>
          </p:spPr>
        </p:pic>
        <p:pic>
          <p:nvPicPr>
            <p:cNvPr id="67"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3184191"/>
              <a:ext cx="838200" cy="209550"/>
            </a:xfrm>
            <a:prstGeom prst="rect">
              <a:avLst/>
            </a:prstGeom>
            <a:noFill/>
          </p:spPr>
        </p:pic>
        <p:pic>
          <p:nvPicPr>
            <p:cNvPr id="68"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3412791"/>
              <a:ext cx="838200" cy="209550"/>
            </a:xfrm>
            <a:prstGeom prst="rect">
              <a:avLst/>
            </a:prstGeom>
            <a:noFill/>
          </p:spPr>
        </p:pic>
        <p:pic>
          <p:nvPicPr>
            <p:cNvPr id="69"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3641391"/>
              <a:ext cx="838200" cy="209550"/>
            </a:xfrm>
            <a:prstGeom prst="rect">
              <a:avLst/>
            </a:prstGeom>
            <a:noFill/>
          </p:spPr>
        </p:pic>
        <p:pic>
          <p:nvPicPr>
            <p:cNvPr id="70"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3869991"/>
              <a:ext cx="838200" cy="209550"/>
            </a:xfrm>
            <a:prstGeom prst="rect">
              <a:avLst/>
            </a:prstGeom>
            <a:noFill/>
          </p:spPr>
        </p:pic>
        <p:pic>
          <p:nvPicPr>
            <p:cNvPr id="71"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5187726" y="4098591"/>
              <a:ext cx="838200" cy="209550"/>
            </a:xfrm>
            <a:prstGeom prst="rect">
              <a:avLst/>
            </a:prstGeom>
            <a:noFill/>
          </p:spPr>
        </p:pic>
        <p:pic>
          <p:nvPicPr>
            <p:cNvPr id="72"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1583991"/>
              <a:ext cx="838200" cy="209550"/>
            </a:xfrm>
            <a:prstGeom prst="rect">
              <a:avLst/>
            </a:prstGeom>
            <a:noFill/>
          </p:spPr>
        </p:pic>
        <p:pic>
          <p:nvPicPr>
            <p:cNvPr id="73"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1812591"/>
              <a:ext cx="838200" cy="209550"/>
            </a:xfrm>
            <a:prstGeom prst="rect">
              <a:avLst/>
            </a:prstGeom>
            <a:noFill/>
          </p:spPr>
        </p:pic>
        <p:pic>
          <p:nvPicPr>
            <p:cNvPr id="74"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2041191"/>
              <a:ext cx="838200" cy="209550"/>
            </a:xfrm>
            <a:prstGeom prst="rect">
              <a:avLst/>
            </a:prstGeom>
            <a:noFill/>
          </p:spPr>
        </p:pic>
        <p:pic>
          <p:nvPicPr>
            <p:cNvPr id="75"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2269791"/>
              <a:ext cx="838200" cy="209550"/>
            </a:xfrm>
            <a:prstGeom prst="rect">
              <a:avLst/>
            </a:prstGeom>
            <a:noFill/>
          </p:spPr>
        </p:pic>
        <p:pic>
          <p:nvPicPr>
            <p:cNvPr id="76"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2498391"/>
              <a:ext cx="838200" cy="209550"/>
            </a:xfrm>
            <a:prstGeom prst="rect">
              <a:avLst/>
            </a:prstGeom>
            <a:noFill/>
          </p:spPr>
        </p:pic>
        <p:pic>
          <p:nvPicPr>
            <p:cNvPr id="77"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2726991"/>
              <a:ext cx="838200" cy="209550"/>
            </a:xfrm>
            <a:prstGeom prst="rect">
              <a:avLst/>
            </a:prstGeom>
            <a:noFill/>
          </p:spPr>
        </p:pic>
        <p:pic>
          <p:nvPicPr>
            <p:cNvPr id="78"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2955591"/>
              <a:ext cx="838200" cy="209550"/>
            </a:xfrm>
            <a:prstGeom prst="rect">
              <a:avLst/>
            </a:prstGeom>
            <a:noFill/>
          </p:spPr>
        </p:pic>
        <p:pic>
          <p:nvPicPr>
            <p:cNvPr id="79"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3184191"/>
              <a:ext cx="838200" cy="209550"/>
            </a:xfrm>
            <a:prstGeom prst="rect">
              <a:avLst/>
            </a:prstGeom>
            <a:noFill/>
          </p:spPr>
        </p:pic>
        <p:pic>
          <p:nvPicPr>
            <p:cNvPr id="80"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3412791"/>
              <a:ext cx="838200" cy="209550"/>
            </a:xfrm>
            <a:prstGeom prst="rect">
              <a:avLst/>
            </a:prstGeom>
            <a:noFill/>
          </p:spPr>
        </p:pic>
        <p:pic>
          <p:nvPicPr>
            <p:cNvPr id="81"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3641391"/>
              <a:ext cx="838200" cy="209550"/>
            </a:xfrm>
            <a:prstGeom prst="rect">
              <a:avLst/>
            </a:prstGeom>
            <a:noFill/>
          </p:spPr>
        </p:pic>
        <p:pic>
          <p:nvPicPr>
            <p:cNvPr id="82"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3869991"/>
              <a:ext cx="838200" cy="209550"/>
            </a:xfrm>
            <a:prstGeom prst="rect">
              <a:avLst/>
            </a:prstGeom>
            <a:noFill/>
          </p:spPr>
        </p:pic>
        <p:pic>
          <p:nvPicPr>
            <p:cNvPr id="83"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6178326" y="4098591"/>
              <a:ext cx="838200" cy="209550"/>
            </a:xfrm>
            <a:prstGeom prst="rect">
              <a:avLst/>
            </a:prstGeom>
            <a:noFill/>
          </p:spPr>
        </p:pic>
        <p:pic>
          <p:nvPicPr>
            <p:cNvPr id="84"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4197126" y="1964991"/>
              <a:ext cx="838200" cy="209550"/>
            </a:xfrm>
            <a:prstGeom prst="rect">
              <a:avLst/>
            </a:prstGeom>
            <a:noFill/>
          </p:spPr>
        </p:pic>
        <p:pic>
          <p:nvPicPr>
            <p:cNvPr id="85"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4197126" y="2193591"/>
              <a:ext cx="838200" cy="209550"/>
            </a:xfrm>
            <a:prstGeom prst="rect">
              <a:avLst/>
            </a:prstGeom>
            <a:noFill/>
          </p:spPr>
        </p:pic>
        <p:pic>
          <p:nvPicPr>
            <p:cNvPr id="86" name="Picture 2" descr="https://encrypted-tbn3.gstatic.com/images?q=tbn:ANd9GcTuqLmNN8W87goZYtoOVPUwX4K4mzsGohBC1qftgsuUD3ZJoqXG"/>
            <p:cNvPicPr>
              <a:picLocks noChangeAspect="1" noChangeArrowheads="1"/>
            </p:cNvPicPr>
            <p:nvPr/>
          </p:nvPicPr>
          <p:blipFill>
            <a:blip r:embed="rId7" cstate="print"/>
            <a:srcRect t="35000" b="35000"/>
            <a:stretch>
              <a:fillRect/>
            </a:stretch>
          </p:blipFill>
          <p:spPr bwMode="auto">
            <a:xfrm>
              <a:off x="4197126" y="2422191"/>
              <a:ext cx="838200" cy="209550"/>
            </a:xfrm>
            <a:prstGeom prst="rect">
              <a:avLst/>
            </a:prstGeom>
            <a:noFill/>
          </p:spPr>
        </p:pic>
        <p:cxnSp>
          <p:nvCxnSpPr>
            <p:cNvPr id="87" name="Straight Arrow Connector 86"/>
            <p:cNvCxnSpPr>
              <a:stCxn id="27" idx="0"/>
            </p:cNvCxnSpPr>
            <p:nvPr/>
          </p:nvCxnSpPr>
          <p:spPr>
            <a:xfrm flipH="1" flipV="1">
              <a:off x="4654326" y="2269791"/>
              <a:ext cx="2122376" cy="24384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26" idx="0"/>
            </p:cNvCxnSpPr>
            <p:nvPr/>
          </p:nvCxnSpPr>
          <p:spPr>
            <a:xfrm flipV="1">
              <a:off x="2579576" y="2726991"/>
              <a:ext cx="1769950" cy="19812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89" name="Picture 6"/>
            <p:cNvPicPr>
              <a:picLocks noChangeAspect="1" noChangeArrowheads="1"/>
            </p:cNvPicPr>
            <p:nvPr/>
          </p:nvPicPr>
          <p:blipFill>
            <a:blip r:embed="rId3" cstate="print"/>
            <a:srcRect/>
            <a:stretch>
              <a:fillRect/>
            </a:stretch>
          </p:blipFill>
          <p:spPr bwMode="auto">
            <a:xfrm>
              <a:off x="2215926" y="1355391"/>
              <a:ext cx="838200" cy="96838"/>
            </a:xfrm>
            <a:prstGeom prst="rect">
              <a:avLst/>
            </a:prstGeom>
            <a:noFill/>
            <a:ln w="9525">
              <a:noFill/>
              <a:miter lim="800000"/>
              <a:headEnd/>
              <a:tailEnd/>
            </a:ln>
            <a:effectLst/>
          </p:spPr>
        </p:pic>
        <p:pic>
          <p:nvPicPr>
            <p:cNvPr id="90" name="Picture 6"/>
            <p:cNvPicPr>
              <a:picLocks noChangeAspect="1" noChangeArrowheads="1"/>
            </p:cNvPicPr>
            <p:nvPr/>
          </p:nvPicPr>
          <p:blipFill>
            <a:blip r:embed="rId3" cstate="print"/>
            <a:srcRect/>
            <a:stretch>
              <a:fillRect/>
            </a:stretch>
          </p:blipFill>
          <p:spPr bwMode="auto">
            <a:xfrm>
              <a:off x="3206526" y="1355391"/>
              <a:ext cx="838200" cy="96838"/>
            </a:xfrm>
            <a:prstGeom prst="rect">
              <a:avLst/>
            </a:prstGeom>
            <a:noFill/>
            <a:ln w="9525">
              <a:noFill/>
              <a:miter lim="800000"/>
              <a:headEnd/>
              <a:tailEnd/>
            </a:ln>
            <a:effectLst/>
          </p:spPr>
        </p:pic>
        <p:pic>
          <p:nvPicPr>
            <p:cNvPr id="91" name="Picture 6"/>
            <p:cNvPicPr>
              <a:picLocks noChangeAspect="1" noChangeArrowheads="1"/>
            </p:cNvPicPr>
            <p:nvPr/>
          </p:nvPicPr>
          <p:blipFill>
            <a:blip r:embed="rId3" cstate="print"/>
            <a:srcRect/>
            <a:stretch>
              <a:fillRect/>
            </a:stretch>
          </p:blipFill>
          <p:spPr bwMode="auto">
            <a:xfrm>
              <a:off x="4197126" y="1355391"/>
              <a:ext cx="838200" cy="96838"/>
            </a:xfrm>
            <a:prstGeom prst="rect">
              <a:avLst/>
            </a:prstGeom>
            <a:noFill/>
            <a:ln w="9525">
              <a:noFill/>
              <a:miter lim="800000"/>
              <a:headEnd/>
              <a:tailEnd/>
            </a:ln>
            <a:effectLst/>
          </p:spPr>
        </p:pic>
        <p:pic>
          <p:nvPicPr>
            <p:cNvPr id="92" name="Picture 6"/>
            <p:cNvPicPr>
              <a:picLocks noChangeAspect="1" noChangeArrowheads="1"/>
            </p:cNvPicPr>
            <p:nvPr/>
          </p:nvPicPr>
          <p:blipFill>
            <a:blip r:embed="rId3" cstate="print"/>
            <a:srcRect/>
            <a:stretch>
              <a:fillRect/>
            </a:stretch>
          </p:blipFill>
          <p:spPr bwMode="auto">
            <a:xfrm>
              <a:off x="5187726" y="1355391"/>
              <a:ext cx="838200" cy="96838"/>
            </a:xfrm>
            <a:prstGeom prst="rect">
              <a:avLst/>
            </a:prstGeom>
            <a:noFill/>
            <a:ln w="9525">
              <a:noFill/>
              <a:miter lim="800000"/>
              <a:headEnd/>
              <a:tailEnd/>
            </a:ln>
            <a:effectLst/>
          </p:spPr>
        </p:pic>
        <p:pic>
          <p:nvPicPr>
            <p:cNvPr id="93" name="Picture 6"/>
            <p:cNvPicPr>
              <a:picLocks noChangeAspect="1" noChangeArrowheads="1"/>
            </p:cNvPicPr>
            <p:nvPr/>
          </p:nvPicPr>
          <p:blipFill>
            <a:blip r:embed="rId3" cstate="print"/>
            <a:srcRect/>
            <a:stretch>
              <a:fillRect/>
            </a:stretch>
          </p:blipFill>
          <p:spPr bwMode="auto">
            <a:xfrm>
              <a:off x="6178326" y="1355391"/>
              <a:ext cx="838200" cy="96838"/>
            </a:xfrm>
            <a:prstGeom prst="rect">
              <a:avLst/>
            </a:prstGeom>
            <a:noFill/>
            <a:ln w="9525">
              <a:noFill/>
              <a:miter lim="800000"/>
              <a:headEnd/>
              <a:tailEnd/>
            </a:ln>
            <a:effectLst/>
          </p:spPr>
        </p:pic>
        <p:cxnSp>
          <p:nvCxnSpPr>
            <p:cNvPr id="94" name="Straight Arrow Connector 93"/>
            <p:cNvCxnSpPr>
              <a:stCxn id="29" idx="2"/>
            </p:cNvCxnSpPr>
            <p:nvPr/>
          </p:nvCxnSpPr>
          <p:spPr>
            <a:xfrm flipH="1">
              <a:off x="4730526" y="1053568"/>
              <a:ext cx="335075" cy="606623"/>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28" idx="2"/>
            </p:cNvCxnSpPr>
            <p:nvPr/>
          </p:nvCxnSpPr>
          <p:spPr>
            <a:xfrm>
              <a:off x="3906614" y="1053568"/>
              <a:ext cx="442912" cy="759023"/>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5797326" y="1050591"/>
              <a:ext cx="152400" cy="3048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24" idx="2"/>
            </p:cNvCxnSpPr>
            <p:nvPr/>
          </p:nvCxnSpPr>
          <p:spPr>
            <a:xfrm>
              <a:off x="2646251" y="1053568"/>
              <a:ext cx="103075" cy="682823"/>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57200" y="173038"/>
            <a:ext cx="8229600" cy="614387"/>
          </a:xfrm>
        </p:spPr>
        <p:txBody>
          <a:bodyPr>
            <a:normAutofit fontScale="90000"/>
          </a:bodyPr>
          <a:lstStyle/>
          <a:p>
            <a:r>
              <a:rPr lang="en-US" dirty="0" smtClean="0"/>
              <a:t>Trigger and DAQ System</a:t>
            </a:r>
            <a:endParaRPr lang="en-US" dirty="0"/>
          </a:p>
        </p:txBody>
      </p:sp>
      <p:sp>
        <p:nvSpPr>
          <p:cNvPr id="3" name="Content Placeholder 2"/>
          <p:cNvSpPr>
            <a:spLocks noGrp="1"/>
          </p:cNvSpPr>
          <p:nvPr>
            <p:ph idx="1"/>
          </p:nvPr>
        </p:nvSpPr>
        <p:spPr>
          <a:xfrm>
            <a:off x="533366" y="5158141"/>
            <a:ext cx="8229600" cy="931085"/>
          </a:xfrm>
        </p:spPr>
        <p:txBody>
          <a:bodyPr>
            <a:normAutofit fontScale="92500" lnSpcReduction="10000"/>
          </a:bodyPr>
          <a:lstStyle/>
          <a:p>
            <a:r>
              <a:rPr lang="en-US" dirty="0" smtClean="0"/>
              <a:t>Stream data in time slices to </a:t>
            </a:r>
            <a:r>
              <a:rPr lang="en-US" dirty="0" err="1" smtClean="0"/>
              <a:t>cpu</a:t>
            </a:r>
            <a:r>
              <a:rPr lang="en-US" dirty="0" smtClean="0"/>
              <a:t> farm. Employ software trigger filters to identify good events.</a:t>
            </a:r>
          </a:p>
        </p:txBody>
      </p:sp>
      <p:sp>
        <p:nvSpPr>
          <p:cNvPr id="4" name="Date Placeholder 3"/>
          <p:cNvSpPr>
            <a:spLocks noGrp="1"/>
          </p:cNvSpPr>
          <p:nvPr>
            <p:ph type="dt" sz="half" idx="10"/>
          </p:nvPr>
        </p:nvSpPr>
        <p:spPr/>
        <p:txBody>
          <a:bodyPr/>
          <a:lstStyle/>
          <a:p>
            <a:r>
              <a:rPr lang="en-US" smtClean="0"/>
              <a:t>May 2017</a:t>
            </a:r>
            <a:endParaRPr lang="en-US"/>
          </a:p>
        </p:txBody>
      </p:sp>
      <p:grpSp>
        <p:nvGrpSpPr>
          <p:cNvPr id="101" name="Group 100"/>
          <p:cNvGrpSpPr/>
          <p:nvPr/>
        </p:nvGrpSpPr>
        <p:grpSpPr>
          <a:xfrm>
            <a:off x="5663265" y="1627369"/>
            <a:ext cx="3312075" cy="2591779"/>
            <a:chOff x="5663265" y="1627369"/>
            <a:chExt cx="3312075" cy="2591779"/>
          </a:xfrm>
        </p:grpSpPr>
        <p:pic>
          <p:nvPicPr>
            <p:cNvPr id="99" name="Picture 98"/>
            <p:cNvPicPr>
              <a:picLocks noChangeAspect="1"/>
            </p:cNvPicPr>
            <p:nvPr/>
          </p:nvPicPr>
          <p:blipFill rotWithShape="1">
            <a:blip r:embed="rId8">
              <a:extLst>
                <a:ext uri="{28A0092B-C50C-407E-A947-70E740481C1C}">
                  <a14:useLocalDpi xmlns:a14="http://schemas.microsoft.com/office/drawing/2010/main" val="0"/>
                </a:ext>
              </a:extLst>
            </a:blip>
            <a:srcRect r="12860"/>
            <a:stretch/>
          </p:blipFill>
          <p:spPr>
            <a:xfrm>
              <a:off x="5663265" y="1627369"/>
              <a:ext cx="3312075" cy="2591779"/>
            </a:xfrm>
            <a:prstGeom prst="rect">
              <a:avLst/>
            </a:prstGeom>
          </p:spPr>
        </p:pic>
        <p:sp>
          <p:nvSpPr>
            <p:cNvPr id="100" name="TextBox 99"/>
            <p:cNvSpPr txBox="1"/>
            <p:nvPr/>
          </p:nvSpPr>
          <p:spPr>
            <a:xfrm>
              <a:off x="7798549" y="2985418"/>
              <a:ext cx="1002197" cy="261610"/>
            </a:xfrm>
            <a:prstGeom prst="rect">
              <a:avLst/>
            </a:prstGeom>
            <a:solidFill>
              <a:schemeClr val="bg1"/>
            </a:solidFill>
            <a:ln>
              <a:noFill/>
            </a:ln>
          </p:spPr>
          <p:txBody>
            <a:bodyPr wrap="none" rtlCol="0">
              <a:spAutoFit/>
            </a:bodyPr>
            <a:lstStyle/>
            <a:p>
              <a:r>
                <a:rPr lang="en-US" sz="1100" dirty="0" smtClean="0"/>
                <a:t>30 </a:t>
              </a:r>
              <a:r>
                <a:rPr lang="en-US" sz="1100" dirty="0" err="1" smtClean="0"/>
                <a:t>GBytes</a:t>
              </a:r>
              <a:r>
                <a:rPr lang="en-US" sz="1100" dirty="0" smtClean="0"/>
                <a:t>/sec</a:t>
              </a:r>
              <a:endParaRPr lang="en-US" sz="1100" dirty="0"/>
            </a:p>
          </p:txBody>
        </p:sp>
      </p:grpSp>
      <p:sp>
        <p:nvSpPr>
          <p:cNvPr id="102" name="Footer Placeholder 101"/>
          <p:cNvSpPr>
            <a:spLocks noGrp="1"/>
          </p:cNvSpPr>
          <p:nvPr>
            <p:ph type="ftr" sz="quarter" idx="11"/>
          </p:nvPr>
        </p:nvSpPr>
        <p:spPr/>
        <p:txBody>
          <a:bodyPr/>
          <a:lstStyle/>
          <a:p>
            <a:r>
              <a:rPr lang="en-US" smtClean="0"/>
              <a:t>D.Glenzinski, Fermilab</a:t>
            </a:r>
            <a:endParaRPr lang="en-US"/>
          </a:p>
        </p:txBody>
      </p:sp>
      <p:sp>
        <p:nvSpPr>
          <p:cNvPr id="103" name="Slide Number Placeholder 102"/>
          <p:cNvSpPr>
            <a:spLocks noGrp="1"/>
          </p:cNvSpPr>
          <p:nvPr>
            <p:ph type="sldNum" sz="quarter" idx="12"/>
          </p:nvPr>
        </p:nvSpPr>
        <p:spPr/>
        <p:txBody>
          <a:bodyPr/>
          <a:lstStyle/>
          <a:p>
            <a:fld id="{B447C9B2-03D9-704C-9F48-B71FA4375E6A}" type="slidenum">
              <a:rPr lang="en-US" smtClean="0"/>
              <a:pPr/>
              <a:t>108</a:t>
            </a:fld>
            <a:endParaRPr lang="en-US"/>
          </a:p>
        </p:txBody>
      </p:sp>
    </p:spTree>
    <p:extLst>
      <p:ext uri="{BB962C8B-B14F-4D97-AF65-F5344CB8AC3E}">
        <p14:creationId xmlns:p14="http://schemas.microsoft.com/office/powerpoint/2010/main" val="9399989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momentum distribution</a:t>
            </a:r>
            <a:endParaRPr lang="en-US" dirty="0"/>
          </a:p>
        </p:txBody>
      </p:sp>
      <p:sp>
        <p:nvSpPr>
          <p:cNvPr id="3" name="Content Placeholder 2"/>
          <p:cNvSpPr>
            <a:spLocks noGrp="1"/>
          </p:cNvSpPr>
          <p:nvPr>
            <p:ph idx="1"/>
          </p:nvPr>
        </p:nvSpPr>
        <p:spPr>
          <a:xfrm>
            <a:off x="457200" y="5731940"/>
            <a:ext cx="8229600" cy="677333"/>
          </a:xfrm>
        </p:spPr>
        <p:txBody>
          <a:bodyPr/>
          <a:lstStyle/>
          <a:p>
            <a:pPr algn="ctr"/>
            <a:r>
              <a:rPr lang="en-US" dirty="0" smtClean="0"/>
              <a:t>The muons that stop are low momentum</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descr="muon-momentum-TDR-Fig2-7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528" y="1405470"/>
            <a:ext cx="6139041" cy="4241800"/>
          </a:xfrm>
          <a:prstGeom prst="rect">
            <a:avLst/>
          </a:prstGeom>
        </p:spPr>
      </p:pic>
      <p:sp>
        <p:nvSpPr>
          <p:cNvPr id="8" name="TextBox 7"/>
          <p:cNvSpPr txBox="1"/>
          <p:nvPr/>
        </p:nvSpPr>
        <p:spPr>
          <a:xfrm>
            <a:off x="5491846" y="1988596"/>
            <a:ext cx="1894108" cy="646331"/>
          </a:xfrm>
          <a:prstGeom prst="rect">
            <a:avLst/>
          </a:prstGeom>
          <a:solidFill>
            <a:schemeClr val="bg1"/>
          </a:solidFill>
        </p:spPr>
        <p:txBody>
          <a:bodyPr wrap="none" rtlCol="0">
            <a:spAutoFit/>
          </a:bodyPr>
          <a:lstStyle/>
          <a:p>
            <a:r>
              <a:rPr lang="en-US" sz="1400" dirty="0" smtClean="0"/>
              <a:t>All muons at start of DS</a:t>
            </a:r>
          </a:p>
          <a:p>
            <a:endParaRPr lang="en-US" sz="800" dirty="0" smtClean="0"/>
          </a:p>
          <a:p>
            <a:r>
              <a:rPr lang="en-US" sz="1400" dirty="0" smtClean="0"/>
              <a:t>Stopped muons</a:t>
            </a:r>
            <a:endParaRPr lang="en-US" sz="1400" dirty="0"/>
          </a:p>
        </p:txBody>
      </p:sp>
      <p:sp>
        <p:nvSpPr>
          <p:cNvPr id="9" name="Footer Placeholder 8"/>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109</a:t>
            </a:fld>
            <a:endParaRPr lang="en-US"/>
          </a:p>
        </p:txBody>
      </p:sp>
    </p:spTree>
    <p:extLst>
      <p:ext uri="{BB962C8B-B14F-4D97-AF65-F5344CB8AC3E}">
        <p14:creationId xmlns:p14="http://schemas.microsoft.com/office/powerpoint/2010/main" val="2002758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457200" y="128687"/>
            <a:ext cx="8229600" cy="885644"/>
          </a:xfrm>
        </p:spPr>
        <p:txBody>
          <a:bodyPr/>
          <a:lstStyle/>
          <a:p>
            <a:pPr eaLnBrk="1" hangingPunct="1"/>
            <a:r>
              <a:rPr lang="en-US" dirty="0" smtClean="0"/>
              <a:t>CLFV Predictions</a:t>
            </a:r>
            <a:endParaRPr lang="en-US" dirty="0"/>
          </a:p>
        </p:txBody>
      </p:sp>
      <p:sp>
        <p:nvSpPr>
          <p:cNvPr id="40965" name="Rectangle 3"/>
          <p:cNvSpPr>
            <a:spLocks noGrp="1" noChangeArrowheads="1"/>
          </p:cNvSpPr>
          <p:nvPr>
            <p:ph type="body" idx="1"/>
          </p:nvPr>
        </p:nvSpPr>
        <p:spPr>
          <a:xfrm>
            <a:off x="457200" y="5281485"/>
            <a:ext cx="8305800" cy="1066800"/>
          </a:xfrm>
        </p:spPr>
        <p:txBody>
          <a:bodyPr>
            <a:normAutofit lnSpcReduction="10000"/>
          </a:bodyPr>
          <a:lstStyle/>
          <a:p>
            <a:pPr algn="ctr" eaLnBrk="1" hangingPunct="1"/>
            <a:r>
              <a:rPr lang="en-US" dirty="0">
                <a:solidFill>
                  <a:srgbClr val="F79646"/>
                </a:solidFill>
              </a:rPr>
              <a:t>Relative</a:t>
            </a:r>
            <a:r>
              <a:rPr lang="en-US" dirty="0" smtClean="0">
                <a:solidFill>
                  <a:srgbClr val="F79646"/>
                </a:solidFill>
              </a:rPr>
              <a:t> rates </a:t>
            </a:r>
            <a:r>
              <a:rPr lang="en-US" dirty="0">
                <a:solidFill>
                  <a:srgbClr val="F79646"/>
                </a:solidFill>
              </a:rPr>
              <a:t>model dependent</a:t>
            </a:r>
          </a:p>
          <a:p>
            <a:pPr algn="ctr" eaLnBrk="1" hangingPunct="1"/>
            <a:r>
              <a:rPr lang="en-US" dirty="0">
                <a:solidFill>
                  <a:srgbClr val="F79646"/>
                </a:solidFill>
              </a:rPr>
              <a:t>Measure </a:t>
            </a:r>
            <a:r>
              <a:rPr lang="en-US" dirty="0" smtClean="0">
                <a:solidFill>
                  <a:srgbClr val="F79646"/>
                </a:solidFill>
              </a:rPr>
              <a:t>&gt;1 </a:t>
            </a:r>
            <a:r>
              <a:rPr lang="en-US" dirty="0">
                <a:solidFill>
                  <a:srgbClr val="F79646"/>
                </a:solidFill>
              </a:rPr>
              <a:t>to pin-down</a:t>
            </a:r>
            <a:r>
              <a:rPr lang="en-US" dirty="0" smtClean="0">
                <a:solidFill>
                  <a:srgbClr val="F79646"/>
                </a:solidFill>
              </a:rPr>
              <a:t> theory </a:t>
            </a:r>
            <a:r>
              <a:rPr lang="en-US" dirty="0">
                <a:solidFill>
                  <a:srgbClr val="F79646"/>
                </a:solidFill>
              </a:rPr>
              <a:t>details</a:t>
            </a:r>
          </a:p>
        </p:txBody>
      </p:sp>
      <p:sp>
        <p:nvSpPr>
          <p:cNvPr id="41011" name="Text Box 352"/>
          <p:cNvSpPr txBox="1">
            <a:spLocks noChangeArrowheads="1"/>
          </p:cNvSpPr>
          <p:nvPr/>
        </p:nvSpPr>
        <p:spPr bwMode="auto">
          <a:xfrm rot="5400000">
            <a:off x="6369927" y="3785595"/>
            <a:ext cx="2742195"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FFFF"/>
                </a:solidFill>
              </a:rPr>
              <a:t>arXiv:0909.5454v2[hep-ph]</a:t>
            </a:r>
            <a:endParaRPr lang="en-US" dirty="0"/>
          </a:p>
        </p:txBody>
      </p:sp>
      <p:pic>
        <p:nvPicPr>
          <p:cNvPr id="9" name="Picture 8" descr="BlankeBurasRatios-2009.jpg"/>
          <p:cNvPicPr>
            <a:picLocks noChangeAspect="1"/>
          </p:cNvPicPr>
          <p:nvPr/>
        </p:nvPicPr>
        <p:blipFill>
          <a:blip r:embed="rId3"/>
          <a:stretch>
            <a:fillRect/>
          </a:stretch>
        </p:blipFill>
        <p:spPr>
          <a:xfrm>
            <a:off x="1607897" y="986606"/>
            <a:ext cx="5934696" cy="4209069"/>
          </a:xfrm>
          <a:prstGeom prst="rect">
            <a:avLst/>
          </a:prstGeom>
        </p:spPr>
      </p:pic>
      <p:sp>
        <p:nvSpPr>
          <p:cNvPr id="10" name="TextBox 9"/>
          <p:cNvSpPr txBox="1"/>
          <p:nvPr/>
        </p:nvSpPr>
        <p:spPr>
          <a:xfrm>
            <a:off x="1607897" y="1027031"/>
            <a:ext cx="5934696" cy="307777"/>
          </a:xfrm>
          <a:prstGeom prst="rect">
            <a:avLst/>
          </a:prstGeom>
          <a:noFill/>
        </p:spPr>
        <p:txBody>
          <a:bodyPr wrap="square" rtlCol="0">
            <a:spAutoFit/>
          </a:bodyPr>
          <a:lstStyle/>
          <a:p>
            <a:pPr algn="ctr"/>
            <a:r>
              <a:rPr lang="en-US" sz="1400" dirty="0" err="1" smtClean="0"/>
              <a:t>M.Blanke</a:t>
            </a:r>
            <a:r>
              <a:rPr lang="en-US" sz="1400" dirty="0" smtClean="0"/>
              <a:t>, </a:t>
            </a:r>
            <a:r>
              <a:rPr lang="en-US" sz="1400" dirty="0" err="1" smtClean="0"/>
              <a:t>A.J.Buras</a:t>
            </a:r>
            <a:r>
              <a:rPr lang="en-US" sz="1400" dirty="0" smtClean="0"/>
              <a:t>, </a:t>
            </a:r>
            <a:r>
              <a:rPr lang="en-US" sz="1400" dirty="0" err="1" smtClean="0"/>
              <a:t>B.Duling</a:t>
            </a:r>
            <a:r>
              <a:rPr lang="en-US" sz="1400" dirty="0" smtClean="0"/>
              <a:t>, </a:t>
            </a:r>
            <a:r>
              <a:rPr lang="en-US" sz="1400" dirty="0" err="1" smtClean="0"/>
              <a:t>S.Recksiegel</a:t>
            </a:r>
            <a:r>
              <a:rPr lang="en-US" sz="1400" dirty="0" smtClean="0"/>
              <a:t>, </a:t>
            </a:r>
            <a:r>
              <a:rPr lang="en-US" sz="1400" dirty="0" err="1" smtClean="0"/>
              <a:t>C.Tarantino</a:t>
            </a:r>
            <a:endParaRPr lang="en-US" sz="1400" dirty="0"/>
          </a:p>
        </p:txBody>
      </p:sp>
      <p:sp>
        <p:nvSpPr>
          <p:cNvPr id="11" name="Donut 10"/>
          <p:cNvSpPr/>
          <p:nvPr/>
        </p:nvSpPr>
        <p:spPr>
          <a:xfrm>
            <a:off x="1841160" y="3997396"/>
            <a:ext cx="5821815" cy="647765"/>
          </a:xfrm>
          <a:prstGeom prst="donut">
            <a:avLst>
              <a:gd name="adj" fmla="val 789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Pion Survival Probability</a:t>
            </a:r>
            <a:endParaRPr lang="en-US" dirty="0"/>
          </a:p>
        </p:txBody>
      </p:sp>
      <p:sp>
        <p:nvSpPr>
          <p:cNvPr id="3" name="Content Placeholder 2"/>
          <p:cNvSpPr>
            <a:spLocks noGrp="1"/>
          </p:cNvSpPr>
          <p:nvPr>
            <p:ph idx="1"/>
          </p:nvPr>
        </p:nvSpPr>
        <p:spPr>
          <a:xfrm>
            <a:off x="457200" y="5353216"/>
            <a:ext cx="8229600" cy="896510"/>
          </a:xfrm>
        </p:spPr>
        <p:txBody>
          <a:bodyPr>
            <a:normAutofit fontScale="92500" lnSpcReduction="20000"/>
          </a:bodyPr>
          <a:lstStyle/>
          <a:p>
            <a:r>
              <a:rPr lang="en-US" dirty="0" smtClean="0"/>
              <a:t>Waiting 700 ns reduces </a:t>
            </a:r>
            <a:r>
              <a:rPr lang="en-US" smtClean="0"/>
              <a:t>pion-induced background by 9-10 orders of magnitude</a:t>
            </a: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110</a:t>
            </a:fld>
            <a:endParaRPr lang="en-US"/>
          </a:p>
        </p:txBody>
      </p:sp>
      <p:grpSp>
        <p:nvGrpSpPr>
          <p:cNvPr id="12" name="Group 11"/>
          <p:cNvGrpSpPr/>
          <p:nvPr/>
        </p:nvGrpSpPr>
        <p:grpSpPr>
          <a:xfrm>
            <a:off x="1360717" y="1417638"/>
            <a:ext cx="5763651" cy="3693652"/>
            <a:chOff x="1360717" y="1417638"/>
            <a:chExt cx="5763651" cy="369365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038" y="1417638"/>
              <a:ext cx="5316330" cy="3600477"/>
            </a:xfrm>
            <a:prstGeom prst="rect">
              <a:avLst/>
            </a:prstGeom>
          </p:spPr>
        </p:pic>
        <p:sp>
          <p:nvSpPr>
            <p:cNvPr id="8" name="TextBox 7"/>
            <p:cNvSpPr txBox="1"/>
            <p:nvPr/>
          </p:nvSpPr>
          <p:spPr>
            <a:xfrm>
              <a:off x="4810707" y="2533330"/>
              <a:ext cx="1669606" cy="461665"/>
            </a:xfrm>
            <a:prstGeom prst="rect">
              <a:avLst/>
            </a:prstGeom>
            <a:solidFill>
              <a:schemeClr val="bg1"/>
            </a:solidFill>
          </p:spPr>
          <p:txBody>
            <a:bodyPr wrap="square" rtlCol="0">
              <a:spAutoFit/>
            </a:bodyPr>
            <a:lstStyle/>
            <a:p>
              <a:r>
                <a:rPr lang="en-US" sz="1200" dirty="0" smtClean="0">
                  <a:solidFill>
                    <a:srgbClr val="FF0000"/>
                  </a:solidFill>
                </a:rPr>
                <a:t>proton pulse modeled accurately </a:t>
              </a:r>
              <a:endParaRPr lang="en-US" sz="1200" dirty="0">
                <a:solidFill>
                  <a:srgbClr val="FF0000"/>
                </a:solidFill>
              </a:endParaRPr>
            </a:p>
          </p:txBody>
        </p:sp>
        <p:sp>
          <p:nvSpPr>
            <p:cNvPr id="9" name="TextBox 8"/>
            <p:cNvSpPr txBox="1"/>
            <p:nvPr/>
          </p:nvSpPr>
          <p:spPr>
            <a:xfrm>
              <a:off x="4819989" y="2105284"/>
              <a:ext cx="1669606" cy="461665"/>
            </a:xfrm>
            <a:prstGeom prst="rect">
              <a:avLst/>
            </a:prstGeom>
            <a:solidFill>
              <a:schemeClr val="bg1"/>
            </a:solidFill>
          </p:spPr>
          <p:txBody>
            <a:bodyPr wrap="square" rtlCol="0">
              <a:spAutoFit/>
            </a:bodyPr>
            <a:lstStyle/>
            <a:p>
              <a:r>
                <a:rPr lang="en-US" sz="1200" dirty="0" smtClean="0">
                  <a:solidFill>
                    <a:srgbClr val="0070C0"/>
                  </a:solidFill>
                </a:rPr>
                <a:t>proton pulse modeled as a delta function</a:t>
              </a:r>
              <a:endParaRPr lang="en-US" sz="1200" dirty="0">
                <a:solidFill>
                  <a:srgbClr val="0070C0"/>
                </a:solidFill>
              </a:endParaRPr>
            </a:p>
          </p:txBody>
        </p:sp>
        <p:sp>
          <p:nvSpPr>
            <p:cNvPr id="10" name="TextBox 9"/>
            <p:cNvSpPr txBox="1"/>
            <p:nvPr/>
          </p:nvSpPr>
          <p:spPr>
            <a:xfrm rot="16200000">
              <a:off x="54750" y="2965836"/>
              <a:ext cx="2981265" cy="369332"/>
            </a:xfrm>
            <a:prstGeom prst="rect">
              <a:avLst/>
            </a:prstGeom>
            <a:noFill/>
          </p:spPr>
          <p:txBody>
            <a:bodyPr wrap="none" rtlCol="0">
              <a:spAutoFit/>
            </a:bodyPr>
            <a:lstStyle/>
            <a:p>
              <a:r>
                <a:rPr lang="en-US" dirty="0" err="1">
                  <a:solidFill>
                    <a:schemeClr val="bg1"/>
                  </a:solidFill>
                </a:rPr>
                <a:t>p</a:t>
              </a:r>
              <a:r>
                <a:rPr lang="en-US" dirty="0" err="1" smtClean="0">
                  <a:solidFill>
                    <a:schemeClr val="bg1"/>
                  </a:solidFill>
                </a:rPr>
                <a:t>ions</a:t>
              </a:r>
              <a:r>
                <a:rPr lang="en-US" dirty="0" smtClean="0">
                  <a:solidFill>
                    <a:schemeClr val="bg1"/>
                  </a:solidFill>
                </a:rPr>
                <a:t> at stopping target / POT</a:t>
              </a:r>
              <a:endParaRPr lang="en-US" dirty="0">
                <a:solidFill>
                  <a:schemeClr val="bg1"/>
                </a:solidFill>
              </a:endParaRPr>
            </a:p>
          </p:txBody>
        </p:sp>
        <p:sp>
          <p:nvSpPr>
            <p:cNvPr id="11" name="TextBox 10"/>
            <p:cNvSpPr txBox="1"/>
            <p:nvPr/>
          </p:nvSpPr>
          <p:spPr>
            <a:xfrm>
              <a:off x="1808038" y="4803513"/>
              <a:ext cx="5316330" cy="307777"/>
            </a:xfrm>
            <a:prstGeom prst="rect">
              <a:avLst/>
            </a:prstGeom>
            <a:solidFill>
              <a:schemeClr val="bg1"/>
            </a:solidFill>
            <a:ln>
              <a:noFill/>
            </a:ln>
          </p:spPr>
          <p:txBody>
            <a:bodyPr wrap="square" rtlCol="0">
              <a:spAutoFit/>
            </a:bodyPr>
            <a:lstStyle/>
            <a:p>
              <a:pPr algn="ctr"/>
              <a:r>
                <a:rPr lang="en-US" sz="1400" dirty="0"/>
                <a:t>p</a:t>
              </a:r>
              <a:r>
                <a:rPr lang="en-US" sz="1400" dirty="0" smtClean="0"/>
                <a:t>ion arrival time at stopping target (ns)</a:t>
              </a:r>
              <a:endParaRPr lang="en-US" sz="1400" dirty="0"/>
            </a:p>
          </p:txBody>
        </p:sp>
      </p:grpSp>
    </p:spTree>
    <p:extLst>
      <p:ext uri="{BB962C8B-B14F-4D97-AF65-F5344CB8AC3E}">
        <p14:creationId xmlns:p14="http://schemas.microsoft.com/office/powerpoint/2010/main" val="1366784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Solenoid Summary</a:t>
            </a:r>
            <a:endParaRPr lang="en-US" dirty="0"/>
          </a:p>
        </p:txBody>
      </p:sp>
      <p:sp>
        <p:nvSpPr>
          <p:cNvPr id="3" name="Content Placeholder 2"/>
          <p:cNvSpPr>
            <a:spLocks noGrp="1"/>
          </p:cNvSpPr>
          <p:nvPr>
            <p:ph idx="1"/>
          </p:nvPr>
        </p:nvSpPr>
        <p:spPr>
          <a:xfrm>
            <a:off x="184032" y="4903295"/>
            <a:ext cx="4252711" cy="1142325"/>
          </a:xfrm>
        </p:spPr>
        <p:txBody>
          <a:bodyPr>
            <a:normAutofit fontScale="85000" lnSpcReduction="20000"/>
          </a:bodyPr>
          <a:lstStyle/>
          <a:p>
            <a:r>
              <a:rPr lang="en-US" dirty="0" smtClean="0"/>
              <a:t>Designs meet field specs (including fabrication and design tolerances).</a:t>
            </a:r>
            <a:endParaRPr lang="en-US" dirty="0"/>
          </a:p>
        </p:txBody>
      </p:sp>
      <p:pic>
        <p:nvPicPr>
          <p:cNvPr id="8" name="Picture 7" descr="TS-FieldSpecs.jpg"/>
          <p:cNvPicPr>
            <a:picLocks noChangeAspect="1"/>
          </p:cNvPicPr>
          <p:nvPr/>
        </p:nvPicPr>
        <p:blipFill>
          <a:blip r:embed="rId2"/>
          <a:srcRect t="48490"/>
          <a:stretch>
            <a:fillRect/>
          </a:stretch>
        </p:blipFill>
        <p:spPr>
          <a:xfrm>
            <a:off x="129984" y="1228310"/>
            <a:ext cx="6337300" cy="3205459"/>
          </a:xfrm>
          <a:prstGeom prst="rect">
            <a:avLst/>
          </a:prstGeom>
        </p:spPr>
      </p:pic>
      <p:pic>
        <p:nvPicPr>
          <p:cNvPr id="7" name="Picture 6" descr="DS-FieldSpecs.jpg"/>
          <p:cNvPicPr>
            <a:picLocks noChangeAspect="1"/>
          </p:cNvPicPr>
          <p:nvPr/>
        </p:nvPicPr>
        <p:blipFill>
          <a:blip r:embed="rId3"/>
          <a:srcRect t="52941"/>
          <a:stretch>
            <a:fillRect/>
          </a:stretch>
        </p:blipFill>
        <p:spPr>
          <a:xfrm>
            <a:off x="4382695" y="3128988"/>
            <a:ext cx="4584225" cy="3227362"/>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9" name="Footer Placeholder 8"/>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111</a:t>
            </a:fld>
            <a:endParaRPr lang="en-US"/>
          </a:p>
        </p:txBody>
      </p:sp>
    </p:spTree>
    <p:extLst>
      <p:ext uri="{BB962C8B-B14F-4D97-AF65-F5344CB8AC3E}">
        <p14:creationId xmlns:p14="http://schemas.microsoft.com/office/powerpoint/2010/main" val="7073227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Tracker Parameters</a:t>
            </a:r>
            <a:endParaRPr lang="en-US" dirty="0"/>
          </a:p>
        </p:txBody>
      </p:sp>
      <p:sp>
        <p:nvSpPr>
          <p:cNvPr id="3" name="Content Placeholder 2"/>
          <p:cNvSpPr>
            <a:spLocks noGrp="1"/>
          </p:cNvSpPr>
          <p:nvPr>
            <p:ph idx="1"/>
          </p:nvPr>
        </p:nvSpPr>
        <p:spPr>
          <a:xfrm>
            <a:off x="457200" y="5162384"/>
            <a:ext cx="8229600" cy="721581"/>
          </a:xfrm>
        </p:spPr>
        <p:txBody>
          <a:bodyPr/>
          <a:lstStyle/>
          <a:p>
            <a:r>
              <a:rPr lang="en-US" dirty="0" smtClean="0"/>
              <a:t>For </a:t>
            </a:r>
            <a:r>
              <a:rPr lang="en-US" smtClean="0"/>
              <a:t>a tracker of 18 stations, 12 panels/station</a:t>
            </a: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112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60931"/>
            <a:ext cx="5905500" cy="3812774"/>
          </a:xfrm>
          <a:prstGeom prst="rect">
            <a:avLst/>
          </a:prstGeom>
        </p:spPr>
      </p:pic>
      <p:sp>
        <p:nvSpPr>
          <p:cNvPr id="8" name="TextBox 7"/>
          <p:cNvSpPr txBox="1"/>
          <p:nvPr/>
        </p:nvSpPr>
        <p:spPr>
          <a:xfrm>
            <a:off x="4357314" y="1677725"/>
            <a:ext cx="577402" cy="276999"/>
          </a:xfrm>
          <a:prstGeom prst="rect">
            <a:avLst/>
          </a:prstGeom>
          <a:solidFill>
            <a:schemeClr val="bg1"/>
          </a:solidFill>
          <a:ln>
            <a:noFill/>
          </a:ln>
        </p:spPr>
        <p:txBody>
          <a:bodyPr wrap="none" rtlCol="0">
            <a:spAutoFit/>
          </a:bodyPr>
          <a:lstStyle/>
          <a:p>
            <a:r>
              <a:rPr lang="en-US" sz="1200" dirty="0" smtClean="0"/>
              <a:t>20736</a:t>
            </a:r>
            <a:endParaRPr lang="en-US" sz="1200" dirty="0"/>
          </a:p>
        </p:txBody>
      </p:sp>
      <p:sp>
        <p:nvSpPr>
          <p:cNvPr id="9" name="TextBox 8"/>
          <p:cNvSpPr txBox="1"/>
          <p:nvPr/>
        </p:nvSpPr>
        <p:spPr>
          <a:xfrm>
            <a:off x="4428879" y="4016734"/>
            <a:ext cx="489236" cy="276999"/>
          </a:xfrm>
          <a:prstGeom prst="rect">
            <a:avLst/>
          </a:prstGeom>
          <a:solidFill>
            <a:schemeClr val="bg1"/>
          </a:solidFill>
          <a:ln>
            <a:noFill/>
          </a:ln>
        </p:spPr>
        <p:txBody>
          <a:bodyPr wrap="none" rtlCol="0">
            <a:spAutoFit/>
          </a:bodyPr>
          <a:lstStyle/>
          <a:p>
            <a:r>
              <a:rPr lang="en-US" sz="1200" smtClean="0"/>
              <a:t>~70k</a:t>
            </a:r>
            <a:endParaRPr lang="en-US" sz="1200" dirty="0"/>
          </a:p>
        </p:txBody>
      </p:sp>
    </p:spTree>
    <p:extLst>
      <p:ext uri="{BB962C8B-B14F-4D97-AF65-F5344CB8AC3E}">
        <p14:creationId xmlns:p14="http://schemas.microsoft.com/office/powerpoint/2010/main" val="165964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218"/>
            <a:ext cx="8229600" cy="994254"/>
          </a:xfrm>
        </p:spPr>
        <p:txBody>
          <a:bodyPr/>
          <a:lstStyle/>
          <a:p>
            <a:r>
              <a:rPr lang="en-US" dirty="0" smtClean="0"/>
              <a:t>Selection Requirements</a:t>
            </a:r>
            <a:endParaRPr lang="en-US" dirty="0"/>
          </a:p>
        </p:txBody>
      </p:sp>
      <p:sp>
        <p:nvSpPr>
          <p:cNvPr id="3" name="Content Placeholder 2"/>
          <p:cNvSpPr>
            <a:spLocks noGrp="1"/>
          </p:cNvSpPr>
          <p:nvPr>
            <p:ph idx="1"/>
          </p:nvPr>
        </p:nvSpPr>
        <p:spPr>
          <a:xfrm>
            <a:off x="6461672" y="4119094"/>
            <a:ext cx="2368659" cy="2185407"/>
          </a:xfrm>
        </p:spPr>
        <p:txBody>
          <a:bodyPr>
            <a:normAutofit fontScale="62500" lnSpcReduction="20000"/>
          </a:bodyPr>
          <a:lstStyle/>
          <a:p>
            <a:r>
              <a:rPr lang="en-US" dirty="0" smtClean="0"/>
              <a:t>Full set of selection criteria employed to estimate backgrounds and sensitivity reported in TDR (Summer 2014)</a:t>
            </a:r>
            <a:endParaRPr lang="en-US" dirty="0"/>
          </a:p>
        </p:txBody>
      </p:sp>
      <p:pic>
        <p:nvPicPr>
          <p:cNvPr id="7" name="Picture 6" descr="SelectionRequirements.jpg"/>
          <p:cNvPicPr>
            <a:picLocks noChangeAspect="1"/>
          </p:cNvPicPr>
          <p:nvPr/>
        </p:nvPicPr>
        <p:blipFill>
          <a:blip r:embed="rId2"/>
          <a:stretch>
            <a:fillRect/>
          </a:stretch>
        </p:blipFill>
        <p:spPr>
          <a:xfrm>
            <a:off x="234854" y="1268892"/>
            <a:ext cx="6165215" cy="4922901"/>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113</a:t>
            </a:fld>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98"/>
            <a:ext cx="8229600" cy="750533"/>
          </a:xfrm>
        </p:spPr>
        <p:txBody>
          <a:bodyPr>
            <a:normAutofit fontScale="90000"/>
          </a:bodyPr>
          <a:lstStyle/>
          <a:p>
            <a:r>
              <a:rPr lang="en-US" dirty="0" smtClean="0"/>
              <a:t>Estimated background yields</a:t>
            </a:r>
            <a:endParaRPr lang="en-US" dirty="0"/>
          </a:p>
        </p:txBody>
      </p:sp>
      <p:sp>
        <p:nvSpPr>
          <p:cNvPr id="3" name="Content Placeholder 2"/>
          <p:cNvSpPr>
            <a:spLocks noGrp="1"/>
          </p:cNvSpPr>
          <p:nvPr>
            <p:ph idx="1"/>
          </p:nvPr>
        </p:nvSpPr>
        <p:spPr>
          <a:xfrm>
            <a:off x="457200" y="5370677"/>
            <a:ext cx="8229600" cy="1077209"/>
          </a:xfrm>
        </p:spPr>
        <p:txBody>
          <a:bodyPr>
            <a:normAutofit/>
          </a:bodyPr>
          <a:lstStyle/>
          <a:p>
            <a:pPr algn="ctr">
              <a:buNone/>
            </a:pPr>
            <a:r>
              <a:rPr lang="en-US" sz="2800" dirty="0" smtClean="0"/>
              <a:t>Single event sensitivity = (2.87+0.35-0.29) </a:t>
            </a:r>
            <a:r>
              <a:rPr lang="en-US" sz="2800" dirty="0" err="1" smtClean="0"/>
              <a:t>x</a:t>
            </a:r>
            <a:r>
              <a:rPr lang="en-US" sz="2800" dirty="0" smtClean="0"/>
              <a:t> 10</a:t>
            </a:r>
            <a:r>
              <a:rPr lang="en-US" sz="2800" baseline="30000" dirty="0" smtClean="0"/>
              <a:t>-17</a:t>
            </a:r>
          </a:p>
          <a:p>
            <a:pPr algn="ctr">
              <a:buNone/>
            </a:pPr>
            <a:r>
              <a:rPr lang="en-US" sz="2800" dirty="0" smtClean="0"/>
              <a:t>(goal = 2.4 </a:t>
            </a:r>
            <a:r>
              <a:rPr lang="en-US" sz="2800" dirty="0" err="1" smtClean="0"/>
              <a:t>x</a:t>
            </a:r>
            <a:r>
              <a:rPr lang="en-US" sz="2800" dirty="0" smtClean="0"/>
              <a:t> 10</a:t>
            </a:r>
            <a:r>
              <a:rPr lang="en-US" sz="2800" baseline="30000" dirty="0" smtClean="0"/>
              <a:t>-17</a:t>
            </a:r>
            <a:r>
              <a:rPr lang="en-US" sz="2800" dirty="0" smtClean="0"/>
              <a:t>)</a:t>
            </a:r>
            <a:endParaRPr lang="en-US" sz="2800"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8" name="Picture 7" descr="Backgrounds-TDR-Table3-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825500"/>
            <a:ext cx="5769370" cy="4481677"/>
          </a:xfrm>
          <a:prstGeom prst="rect">
            <a:avLst/>
          </a:prstGeom>
        </p:spPr>
      </p:pic>
      <p:sp>
        <p:nvSpPr>
          <p:cNvPr id="7" name="Footer Placeholder 6"/>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566"/>
            <a:ext cx="8229600" cy="931080"/>
          </a:xfrm>
        </p:spPr>
        <p:txBody>
          <a:bodyPr/>
          <a:lstStyle/>
          <a:p>
            <a:r>
              <a:rPr lang="en-US" dirty="0" smtClean="0"/>
              <a:t>Systematic Uncertainties</a:t>
            </a:r>
            <a:endParaRPr lang="en-US" dirty="0"/>
          </a:p>
        </p:txBody>
      </p:sp>
      <p:sp>
        <p:nvSpPr>
          <p:cNvPr id="3" name="Content Placeholder 2"/>
          <p:cNvSpPr>
            <a:spLocks noGrp="1"/>
          </p:cNvSpPr>
          <p:nvPr>
            <p:ph idx="1"/>
          </p:nvPr>
        </p:nvSpPr>
        <p:spPr>
          <a:xfrm>
            <a:off x="319911" y="5713934"/>
            <a:ext cx="8229600" cy="642416"/>
          </a:xfrm>
        </p:spPr>
        <p:txBody>
          <a:bodyPr/>
          <a:lstStyle/>
          <a:p>
            <a:pPr algn="ctr"/>
            <a:r>
              <a:rPr lang="en-US" dirty="0" smtClean="0"/>
              <a:t>Evaluated for all background sources</a:t>
            </a:r>
            <a:endParaRPr lang="en-US" dirty="0"/>
          </a:p>
        </p:txBody>
      </p:sp>
      <p:pic>
        <p:nvPicPr>
          <p:cNvPr id="7" name="Picture 6" descr="SystematicUncertainties.jpg"/>
          <p:cNvPicPr>
            <a:picLocks noChangeAspect="1"/>
          </p:cNvPicPr>
          <p:nvPr/>
        </p:nvPicPr>
        <p:blipFill>
          <a:blip r:embed="rId2"/>
          <a:stretch>
            <a:fillRect/>
          </a:stretch>
        </p:blipFill>
        <p:spPr>
          <a:xfrm>
            <a:off x="943368" y="1034088"/>
            <a:ext cx="7491730" cy="4577080"/>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115</a:t>
            </a:fld>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011238"/>
          </a:xfrm>
        </p:spPr>
        <p:txBody>
          <a:bodyPr/>
          <a:lstStyle/>
          <a:p>
            <a:r>
              <a:rPr lang="en-US" dirty="0" smtClean="0"/>
              <a:t>Mu2e Proton Timing</a:t>
            </a:r>
            <a:endParaRPr lang="en-US" dirty="0"/>
          </a:p>
        </p:txBody>
      </p:sp>
      <p:sp>
        <p:nvSpPr>
          <p:cNvPr id="3" name="Content Placeholder 2"/>
          <p:cNvSpPr>
            <a:spLocks noGrp="1"/>
          </p:cNvSpPr>
          <p:nvPr>
            <p:ph idx="1"/>
          </p:nvPr>
        </p:nvSpPr>
        <p:spPr>
          <a:xfrm>
            <a:off x="457200" y="5868725"/>
            <a:ext cx="8229600" cy="601925"/>
          </a:xfrm>
        </p:spPr>
        <p:txBody>
          <a:bodyPr>
            <a:normAutofit fontScale="85000" lnSpcReduction="10000"/>
          </a:bodyPr>
          <a:lstStyle/>
          <a:p>
            <a:pPr algn="ctr"/>
            <a:r>
              <a:rPr lang="en-US" dirty="0" smtClean="0"/>
              <a:t>Mu2e will run simultaneously with </a:t>
            </a:r>
            <a:r>
              <a:rPr lang="en-US" dirty="0" err="1" smtClean="0"/>
              <a:t>NOvA</a:t>
            </a:r>
            <a:r>
              <a:rPr lang="en-US" dirty="0" smtClean="0"/>
              <a:t>, BNB, etc.</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438" y="1187007"/>
            <a:ext cx="5676439" cy="4681718"/>
          </a:xfrm>
          <a:prstGeom prst="rect">
            <a:avLst/>
          </a:prstGeom>
        </p:spPr>
      </p:pic>
      <p:sp>
        <p:nvSpPr>
          <p:cNvPr id="7" name="Footer Placeholder 6"/>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Tracker Occupancy</a:t>
            </a:r>
            <a:endParaRPr lang="en-US" dirty="0"/>
          </a:p>
        </p:txBody>
      </p:sp>
      <p:sp>
        <p:nvSpPr>
          <p:cNvPr id="3" name="Content Placeholder 2"/>
          <p:cNvSpPr>
            <a:spLocks noGrp="1"/>
          </p:cNvSpPr>
          <p:nvPr>
            <p:ph idx="1"/>
          </p:nvPr>
        </p:nvSpPr>
        <p:spPr>
          <a:xfrm>
            <a:off x="457200" y="5217670"/>
            <a:ext cx="8229600" cy="1138680"/>
          </a:xfrm>
        </p:spPr>
        <p:txBody>
          <a:bodyPr>
            <a:normAutofit/>
          </a:bodyPr>
          <a:lstStyle/>
          <a:p>
            <a:r>
              <a:rPr lang="en-US" dirty="0" smtClean="0"/>
              <a:t>Accidental occupancy from beam flash, </a:t>
            </a:r>
            <a:r>
              <a:rPr lang="en-US" dirty="0" err="1" smtClean="0">
                <a:latin typeface="Symbol" charset="2"/>
                <a:cs typeface="Symbol" charset="2"/>
              </a:rPr>
              <a:t>m</a:t>
            </a:r>
            <a:r>
              <a:rPr lang="en-US" dirty="0" smtClean="0"/>
              <a:t> capture products, out-of-target </a:t>
            </a:r>
            <a:r>
              <a:rPr lang="en-US" dirty="0" err="1" smtClean="0">
                <a:latin typeface="Symbol" charset="2"/>
                <a:cs typeface="Symbol" charset="2"/>
              </a:rPr>
              <a:t>m</a:t>
            </a:r>
            <a:r>
              <a:rPr lang="en-US" dirty="0" smtClean="0"/>
              <a:t> stops, etc.</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17" y="1208836"/>
            <a:ext cx="4144772" cy="4019804"/>
          </a:xfrm>
          <a:prstGeom prst="rect">
            <a:avLst/>
          </a:prstGeom>
        </p:spPr>
      </p:pic>
      <p:sp>
        <p:nvSpPr>
          <p:cNvPr id="8" name="TextBox 7"/>
          <p:cNvSpPr txBox="1"/>
          <p:nvPr/>
        </p:nvSpPr>
        <p:spPr>
          <a:xfrm>
            <a:off x="4392225" y="3299961"/>
            <a:ext cx="1897049" cy="276999"/>
          </a:xfrm>
          <a:prstGeom prst="rect">
            <a:avLst/>
          </a:prstGeom>
          <a:noFill/>
        </p:spPr>
        <p:txBody>
          <a:bodyPr wrap="none" rtlCol="0">
            <a:spAutoFit/>
          </a:bodyPr>
          <a:lstStyle/>
          <a:p>
            <a:r>
              <a:rPr lang="en-US" sz="1200" dirty="0" smtClean="0"/>
              <a:t>(only simulate hits &gt;300 ns)</a:t>
            </a:r>
            <a:endParaRPr lang="en-US" sz="1200" dirty="0"/>
          </a:p>
        </p:txBody>
      </p:sp>
      <p:sp>
        <p:nvSpPr>
          <p:cNvPr id="9" name="TextBox 8"/>
          <p:cNvSpPr txBox="1"/>
          <p:nvPr/>
        </p:nvSpPr>
        <p:spPr>
          <a:xfrm rot="16200000">
            <a:off x="1751485" y="2282883"/>
            <a:ext cx="1792954" cy="307777"/>
          </a:xfrm>
          <a:prstGeom prst="rect">
            <a:avLst/>
          </a:prstGeom>
          <a:solidFill>
            <a:schemeClr val="bg1"/>
          </a:solidFill>
        </p:spPr>
        <p:txBody>
          <a:bodyPr wrap="none" rtlCol="0">
            <a:spAutoFit/>
          </a:bodyPr>
          <a:lstStyle/>
          <a:p>
            <a:r>
              <a:rPr lang="en-US" sz="1400" dirty="0" smtClean="0"/>
              <a:t>Hits / micro-pulse / ns</a:t>
            </a:r>
            <a:endParaRPr lang="en-US" sz="14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10" name="Footer Placeholder 9"/>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117</a:t>
            </a:fld>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Momentum Spectrum</a:t>
            </a:r>
            <a:endParaRPr lang="en-US" dirty="0"/>
          </a:p>
        </p:txBody>
      </p:sp>
      <p:sp>
        <p:nvSpPr>
          <p:cNvPr id="3" name="Content Placeholder 2"/>
          <p:cNvSpPr>
            <a:spLocks noGrp="1"/>
          </p:cNvSpPr>
          <p:nvPr>
            <p:ph idx="1"/>
          </p:nvPr>
        </p:nvSpPr>
        <p:spPr>
          <a:xfrm>
            <a:off x="457200" y="5113990"/>
            <a:ext cx="8229600" cy="1132730"/>
          </a:xfrm>
        </p:spPr>
        <p:txBody>
          <a:bodyPr>
            <a:normAutofit fontScale="85000" lnSpcReduction="10000"/>
          </a:bodyPr>
          <a:lstStyle/>
          <a:p>
            <a:r>
              <a:rPr lang="en-US" dirty="0" smtClean="0"/>
              <a:t>Smearing dominated by interactions in stopping target and in (neutron/proton) absorbers upstream of tracker</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l="3618" t="7552" r="7236" b="2517"/>
          <a:stretch>
            <a:fillRect/>
          </a:stretch>
        </p:blipFill>
        <p:spPr>
          <a:xfrm>
            <a:off x="2153912" y="1374986"/>
            <a:ext cx="4896672" cy="3546267"/>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118</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Track Reconstruction</a:t>
            </a:r>
            <a:endParaRPr lang="en-US" dirty="0"/>
          </a:p>
        </p:txBody>
      </p:sp>
      <p:sp>
        <p:nvSpPr>
          <p:cNvPr id="3" name="Content Placeholder 2"/>
          <p:cNvSpPr>
            <a:spLocks noGrp="1"/>
          </p:cNvSpPr>
          <p:nvPr>
            <p:ph idx="1"/>
          </p:nvPr>
        </p:nvSpPr>
        <p:spPr>
          <a:xfrm>
            <a:off x="457200" y="1600200"/>
            <a:ext cx="8229600" cy="4525963"/>
          </a:xfrm>
        </p:spPr>
        <p:txBody>
          <a:bodyPr/>
          <a:lstStyle/>
          <a:p>
            <a:r>
              <a:rPr lang="en-US" dirty="0" smtClean="0"/>
              <a:t>Straw-hit rates</a:t>
            </a:r>
          </a:p>
          <a:p>
            <a:pPr lvl="1"/>
            <a:r>
              <a:rPr lang="en-US" dirty="0" smtClean="0"/>
              <a:t>From beam flash (0-300 ns): ~1000 kHz/cm</a:t>
            </a:r>
            <a:r>
              <a:rPr lang="en-US" baseline="30000" dirty="0" smtClean="0"/>
              <a:t>2</a:t>
            </a:r>
          </a:p>
          <a:p>
            <a:pPr lvl="2"/>
            <a:r>
              <a:rPr lang="en-US" dirty="0" smtClean="0"/>
              <a:t>Need to survive this, but won’t collect data </a:t>
            </a:r>
          </a:p>
          <a:p>
            <a:pPr lvl="1"/>
            <a:r>
              <a:rPr lang="en-US" dirty="0" smtClean="0"/>
              <a:t>Later, near live window (&gt;500 ns)</a:t>
            </a:r>
          </a:p>
          <a:p>
            <a:pPr lvl="2"/>
            <a:r>
              <a:rPr lang="en-US" dirty="0" smtClean="0"/>
              <a:t>Peak ~ 10 kHz/cm</a:t>
            </a:r>
            <a:r>
              <a:rPr lang="en-US" baseline="30000" dirty="0" smtClean="0"/>
              <a:t>2</a:t>
            </a:r>
            <a:r>
              <a:rPr lang="en-US" dirty="0" smtClean="0"/>
              <a:t> (inner straws)</a:t>
            </a:r>
          </a:p>
          <a:p>
            <a:pPr lvl="2"/>
            <a:r>
              <a:rPr lang="en-US" dirty="0" smtClean="0"/>
              <a:t>Average ~ </a:t>
            </a:r>
            <a:r>
              <a:rPr lang="en-US" dirty="0"/>
              <a:t>3</a:t>
            </a:r>
            <a:r>
              <a:rPr lang="en-US" dirty="0" smtClean="0"/>
              <a:t> kHz/cm</a:t>
            </a:r>
            <a:r>
              <a:rPr lang="en-US" baseline="30000" dirty="0" smtClean="0"/>
              <a:t>2 </a:t>
            </a:r>
            <a:r>
              <a:rPr lang="en-US" dirty="0" smtClean="0"/>
              <a:t>(over all straws)</a:t>
            </a:r>
            <a:endParaRPr lang="en-US" baseline="30000" dirty="0" smtClean="0"/>
          </a:p>
          <a:p>
            <a:pPr lvl="1"/>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119</a:t>
            </a:fld>
            <a:endParaRPr lang="en-US"/>
          </a:p>
        </p:txBody>
      </p:sp>
    </p:spTree>
    <p:extLst>
      <p:ext uri="{BB962C8B-B14F-4D97-AF65-F5344CB8AC3E}">
        <p14:creationId xmlns:p14="http://schemas.microsoft.com/office/powerpoint/2010/main" val="100742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1040"/>
          <p:cNvSpPr>
            <a:spLocks noGrp="1" noChangeArrowheads="1"/>
          </p:cNvSpPr>
          <p:nvPr>
            <p:ph type="title"/>
          </p:nvPr>
        </p:nvSpPr>
        <p:spPr>
          <a:xfrm>
            <a:off x="457200" y="171666"/>
            <a:ext cx="8229600" cy="1143000"/>
          </a:xfrm>
        </p:spPr>
        <p:txBody>
          <a:bodyPr>
            <a:normAutofit/>
          </a:bodyPr>
          <a:lstStyle/>
          <a:p>
            <a:pPr eaLnBrk="1" hangingPunct="1"/>
            <a:r>
              <a:rPr lang="en-US" sz="3600" dirty="0" smtClean="0"/>
              <a:t>New Physics Contributions to </a:t>
            </a:r>
            <a:r>
              <a:rPr lang="en-US" sz="3600" dirty="0" err="1" smtClean="0">
                <a:latin typeface="Symbol" charset="2"/>
                <a:cs typeface="Symbol" charset="2"/>
              </a:rPr>
              <a:t>m</a:t>
            </a:r>
            <a:r>
              <a:rPr lang="en-US" sz="3600" dirty="0" err="1" smtClean="0"/>
              <a:t>N</a:t>
            </a:r>
            <a:r>
              <a:rPr lang="en-US" sz="3600" dirty="0" err="1" smtClean="0">
                <a:sym typeface="Wingdings"/>
              </a:rPr>
              <a:t>eN</a:t>
            </a:r>
            <a:endParaRPr lang="en-US" sz="3600" dirty="0" smtClean="0"/>
          </a:p>
        </p:txBody>
      </p:sp>
      <p:sp>
        <p:nvSpPr>
          <p:cNvPr id="38917" name="Rectangle 1041"/>
          <p:cNvSpPr>
            <a:spLocks noGrp="1" noChangeArrowheads="1"/>
          </p:cNvSpPr>
          <p:nvPr>
            <p:ph type="body" idx="1"/>
          </p:nvPr>
        </p:nvSpPr>
        <p:spPr>
          <a:xfrm>
            <a:off x="0" y="5515270"/>
            <a:ext cx="9144000" cy="801129"/>
          </a:xfrm>
          <a:noFill/>
        </p:spPr>
        <p:txBody>
          <a:bodyPr>
            <a:normAutofit fontScale="77500" lnSpcReduction="20000"/>
          </a:bodyPr>
          <a:lstStyle/>
          <a:p>
            <a:pPr algn="ctr" eaLnBrk="1" hangingPunct="1">
              <a:buFontTx/>
              <a:buNone/>
            </a:pPr>
            <a:r>
              <a:rPr lang="en-US" dirty="0" smtClean="0">
                <a:latin typeface="Symbol" charset="2"/>
                <a:sym typeface="Symbol" charset="2"/>
              </a:rPr>
              <a:t></a:t>
            </a:r>
            <a:r>
              <a:rPr lang="en-US" dirty="0" err="1" smtClean="0"/>
              <a:t>N</a:t>
            </a:r>
            <a:r>
              <a:rPr lang="en-US" dirty="0" err="1" smtClean="0">
                <a:sym typeface="Wingdings" charset="2"/>
              </a:rPr>
              <a:t>eN</a:t>
            </a:r>
            <a:r>
              <a:rPr lang="en-US" dirty="0" smtClean="0"/>
              <a:t> sensitive to wide array of New Physics models</a:t>
            </a:r>
          </a:p>
          <a:p>
            <a:pPr algn="ctr" eaLnBrk="1" hangingPunct="1">
              <a:buFontTx/>
              <a:buNone/>
            </a:pPr>
            <a:r>
              <a:rPr lang="en-US" dirty="0" smtClean="0"/>
              <a:t>(SUSY, 2HDM, Extra Dimensions, </a:t>
            </a:r>
            <a:r>
              <a:rPr lang="en-US" dirty="0" err="1" smtClean="0"/>
              <a:t>LeptoQuarks</a:t>
            </a:r>
            <a:r>
              <a:rPr lang="en-US" dirty="0" smtClean="0"/>
              <a:t>, GUTs, LHT,…)</a:t>
            </a:r>
          </a:p>
        </p:txBody>
      </p:sp>
      <p:sp>
        <p:nvSpPr>
          <p:cNvPr id="16" name="TextBox 15"/>
          <p:cNvSpPr txBox="1">
            <a:spLocks noChangeArrowheads="1"/>
          </p:cNvSpPr>
          <p:nvPr/>
        </p:nvSpPr>
        <p:spPr bwMode="auto">
          <a:xfrm rot="-5400000">
            <a:off x="-104775" y="1551547"/>
            <a:ext cx="1049337" cy="519112"/>
          </a:xfrm>
          <a:prstGeom prst="rect">
            <a:avLst/>
          </a:prstGeom>
          <a:noFill/>
          <a:ln w="9525">
            <a:noFill/>
            <a:miter lim="800000"/>
            <a:headEnd/>
            <a:tailEnd/>
          </a:ln>
        </p:spPr>
        <p:txBody>
          <a:bodyPr wrap="none">
            <a:prstTxWarp prst="textNoShape">
              <a:avLst/>
            </a:prstTxWarp>
            <a:spAutoFit/>
          </a:bodyPr>
          <a:lstStyle/>
          <a:p>
            <a:pPr algn="l">
              <a:spcBef>
                <a:spcPct val="0"/>
              </a:spcBef>
              <a:buClrTx/>
              <a:buSzTx/>
              <a:buFontTx/>
              <a:buNone/>
              <a:defRPr/>
            </a:pPr>
            <a:r>
              <a:rPr lang="en-US" sz="2800" b="1" dirty="0">
                <a:solidFill>
                  <a:schemeClr val="bg2">
                    <a:lumMod val="75000"/>
                  </a:schemeClr>
                </a:solidFill>
                <a:latin typeface="Calibri" charset="0"/>
                <a:ea typeface="ＭＳ Ｐゴシック" charset="-128"/>
                <a:cs typeface="ＭＳ Ｐゴシック" charset="-128"/>
              </a:rPr>
              <a:t>Loops</a:t>
            </a:r>
          </a:p>
        </p:txBody>
      </p:sp>
      <p:sp>
        <p:nvSpPr>
          <p:cNvPr id="17" name="TextBox 16"/>
          <p:cNvSpPr txBox="1">
            <a:spLocks noChangeArrowheads="1"/>
          </p:cNvSpPr>
          <p:nvPr/>
        </p:nvSpPr>
        <p:spPr bwMode="auto">
          <a:xfrm rot="-5400000">
            <a:off x="-724693" y="3830787"/>
            <a:ext cx="2317750" cy="519113"/>
          </a:xfrm>
          <a:prstGeom prst="rect">
            <a:avLst/>
          </a:prstGeom>
          <a:noFill/>
          <a:ln w="9525">
            <a:noFill/>
            <a:miter lim="800000"/>
            <a:headEnd/>
            <a:tailEnd/>
          </a:ln>
        </p:spPr>
        <p:txBody>
          <a:bodyPr wrap="none">
            <a:prstTxWarp prst="textNoShape">
              <a:avLst/>
            </a:prstTxWarp>
            <a:spAutoFit/>
          </a:bodyPr>
          <a:lstStyle/>
          <a:p>
            <a:pPr algn="l">
              <a:spcBef>
                <a:spcPct val="0"/>
              </a:spcBef>
              <a:buClrTx/>
              <a:buSzTx/>
              <a:buFontTx/>
              <a:buNone/>
              <a:defRPr/>
            </a:pPr>
            <a:r>
              <a:rPr lang="en-US" sz="2800" b="1" dirty="0">
                <a:solidFill>
                  <a:srgbClr val="C4BD97"/>
                </a:solidFill>
                <a:latin typeface="Calibri" charset="0"/>
                <a:ea typeface="ＭＳ Ｐゴシック" charset="-128"/>
                <a:cs typeface="ＭＳ Ｐゴシック" charset="-128"/>
              </a:rPr>
              <a:t>Contact Terms</a:t>
            </a:r>
          </a:p>
        </p:txBody>
      </p:sp>
      <p:pic>
        <p:nvPicPr>
          <p:cNvPr id="38920" name="Picture 1047" descr="susyloop"/>
          <p:cNvPicPr>
            <a:picLocks noChangeAspect="1" noChangeArrowheads="1"/>
          </p:cNvPicPr>
          <p:nvPr/>
        </p:nvPicPr>
        <p:blipFill>
          <a:blip r:embed="rId3"/>
          <a:srcRect t="7680" b="5760"/>
          <a:stretch>
            <a:fillRect/>
          </a:stretch>
        </p:blipFill>
        <p:spPr bwMode="auto">
          <a:xfrm>
            <a:off x="838200" y="1178869"/>
            <a:ext cx="2438400" cy="1325563"/>
          </a:xfrm>
          <a:prstGeom prst="rect">
            <a:avLst/>
          </a:prstGeom>
          <a:solidFill>
            <a:srgbClr val="EFD79D"/>
          </a:solidFill>
          <a:ln w="9525">
            <a:noFill/>
            <a:miter lim="800000"/>
            <a:headEnd/>
            <a:tailEnd/>
          </a:ln>
        </p:spPr>
      </p:pic>
      <p:grpSp>
        <p:nvGrpSpPr>
          <p:cNvPr id="2" name="Group 21"/>
          <p:cNvGrpSpPr>
            <a:grpSpLocks/>
          </p:cNvGrpSpPr>
          <p:nvPr/>
        </p:nvGrpSpPr>
        <p:grpSpPr bwMode="auto">
          <a:xfrm>
            <a:off x="838200" y="1178869"/>
            <a:ext cx="7924800" cy="1784350"/>
            <a:chOff x="838200" y="1187450"/>
            <a:chExt cx="7924800" cy="1784350"/>
          </a:xfrm>
        </p:grpSpPr>
        <p:pic>
          <p:nvPicPr>
            <p:cNvPr id="38929" name="Picture 1044" descr="higgs"/>
            <p:cNvPicPr>
              <a:picLocks noChangeAspect="1" noChangeArrowheads="1"/>
            </p:cNvPicPr>
            <p:nvPr/>
          </p:nvPicPr>
          <p:blipFill>
            <a:blip r:embed="rId4"/>
            <a:srcRect t="11279" b="5280"/>
            <a:stretch>
              <a:fillRect/>
            </a:stretch>
          </p:blipFill>
          <p:spPr bwMode="auto">
            <a:xfrm>
              <a:off x="6248400" y="1187450"/>
              <a:ext cx="2514600" cy="1317625"/>
            </a:xfrm>
            <a:prstGeom prst="rect">
              <a:avLst/>
            </a:prstGeom>
            <a:solidFill>
              <a:srgbClr val="EBD189"/>
            </a:solidFill>
            <a:ln w="9525">
              <a:noFill/>
              <a:miter lim="800000"/>
              <a:headEnd/>
              <a:tailEnd/>
            </a:ln>
          </p:spPr>
        </p:pic>
        <p:pic>
          <p:nvPicPr>
            <p:cNvPr id="38930" name="Picture 1048" descr="heavynu"/>
            <p:cNvPicPr>
              <a:picLocks noChangeAspect="1" noChangeArrowheads="1"/>
            </p:cNvPicPr>
            <p:nvPr/>
          </p:nvPicPr>
          <p:blipFill>
            <a:blip r:embed="rId5"/>
            <a:srcRect t="11760" b="5280"/>
            <a:stretch>
              <a:fillRect/>
            </a:stretch>
          </p:blipFill>
          <p:spPr bwMode="auto">
            <a:xfrm>
              <a:off x="3505200" y="1187450"/>
              <a:ext cx="2514600" cy="1319213"/>
            </a:xfrm>
            <a:prstGeom prst="rect">
              <a:avLst/>
            </a:prstGeom>
            <a:solidFill>
              <a:srgbClr val="EBD189"/>
            </a:solidFill>
            <a:ln w="9525">
              <a:noFill/>
              <a:miter lim="800000"/>
              <a:headEnd/>
              <a:tailEnd/>
            </a:ln>
          </p:spPr>
        </p:pic>
        <p:sp>
          <p:nvSpPr>
            <p:cNvPr id="38931" name="Text Box 1050"/>
            <p:cNvSpPr txBox="1">
              <a:spLocks noChangeArrowheads="1"/>
            </p:cNvSpPr>
            <p:nvPr/>
          </p:nvSpPr>
          <p:spPr bwMode="auto">
            <a:xfrm>
              <a:off x="838200" y="2635250"/>
              <a:ext cx="2438400" cy="336550"/>
            </a:xfrm>
            <a:prstGeom prst="rect">
              <a:avLst/>
            </a:prstGeom>
            <a:noFill/>
            <a:ln w="9525">
              <a:noFill/>
              <a:miter lim="800000"/>
              <a:headEnd/>
              <a:tailEnd/>
            </a:ln>
          </p:spPr>
          <p:txBody>
            <a:bodyPr>
              <a:prstTxWarp prst="textNoShape">
                <a:avLst/>
              </a:prstTxWarp>
              <a:spAutoFit/>
            </a:bodyPr>
            <a:lstStyle/>
            <a:p>
              <a:pPr algn="ctr"/>
              <a:r>
                <a:rPr lang="en-US" sz="1600" dirty="0" err="1">
                  <a:solidFill>
                    <a:schemeClr val="accent6"/>
                  </a:solidFill>
                </a:rPr>
                <a:t>Supersymmetry</a:t>
              </a:r>
              <a:endParaRPr lang="en-US" sz="1600" dirty="0">
                <a:solidFill>
                  <a:schemeClr val="accent6"/>
                </a:solidFill>
              </a:endParaRPr>
            </a:p>
          </p:txBody>
        </p:sp>
        <p:sp>
          <p:nvSpPr>
            <p:cNvPr id="38932" name="Text Box 1052"/>
            <p:cNvSpPr txBox="1">
              <a:spLocks noChangeArrowheads="1"/>
            </p:cNvSpPr>
            <p:nvPr/>
          </p:nvSpPr>
          <p:spPr bwMode="auto">
            <a:xfrm>
              <a:off x="3581400" y="2635250"/>
              <a:ext cx="2438400" cy="336550"/>
            </a:xfrm>
            <a:prstGeom prst="rect">
              <a:avLst/>
            </a:prstGeom>
            <a:noFill/>
            <a:ln w="9525">
              <a:noFill/>
              <a:miter lim="800000"/>
              <a:headEnd/>
              <a:tailEnd/>
            </a:ln>
          </p:spPr>
          <p:txBody>
            <a:bodyPr>
              <a:prstTxWarp prst="textNoShape">
                <a:avLst/>
              </a:prstTxWarp>
              <a:spAutoFit/>
            </a:bodyPr>
            <a:lstStyle/>
            <a:p>
              <a:pPr algn="ctr"/>
              <a:r>
                <a:rPr lang="en-US" sz="1600" dirty="0">
                  <a:solidFill>
                    <a:srgbClr val="F79646"/>
                  </a:solidFill>
                </a:rPr>
                <a:t>Heavy Neutrinos</a:t>
              </a:r>
            </a:p>
          </p:txBody>
        </p:sp>
        <p:sp>
          <p:nvSpPr>
            <p:cNvPr id="38933" name="Text Box 1053"/>
            <p:cNvSpPr txBox="1">
              <a:spLocks noChangeArrowheads="1"/>
            </p:cNvSpPr>
            <p:nvPr/>
          </p:nvSpPr>
          <p:spPr bwMode="auto">
            <a:xfrm>
              <a:off x="6324600" y="2635250"/>
              <a:ext cx="2438400" cy="336550"/>
            </a:xfrm>
            <a:prstGeom prst="rect">
              <a:avLst/>
            </a:prstGeom>
            <a:noFill/>
            <a:ln w="9525">
              <a:noFill/>
              <a:miter lim="800000"/>
              <a:headEnd/>
              <a:tailEnd/>
            </a:ln>
          </p:spPr>
          <p:txBody>
            <a:bodyPr>
              <a:prstTxWarp prst="textNoShape">
                <a:avLst/>
              </a:prstTxWarp>
              <a:spAutoFit/>
            </a:bodyPr>
            <a:lstStyle/>
            <a:p>
              <a:pPr algn="ctr"/>
              <a:r>
                <a:rPr lang="en-US" sz="1600" dirty="0">
                  <a:solidFill>
                    <a:srgbClr val="F79646"/>
                  </a:solidFill>
                </a:rPr>
                <a:t>Two Higgs Doublets</a:t>
              </a:r>
            </a:p>
          </p:txBody>
        </p:sp>
      </p:grpSp>
      <p:grpSp>
        <p:nvGrpSpPr>
          <p:cNvPr id="3" name="Group 22"/>
          <p:cNvGrpSpPr>
            <a:grpSpLocks/>
          </p:cNvGrpSpPr>
          <p:nvPr/>
        </p:nvGrpSpPr>
        <p:grpSpPr bwMode="auto">
          <a:xfrm>
            <a:off x="762000" y="3558532"/>
            <a:ext cx="7924800" cy="1873826"/>
            <a:chOff x="762000" y="3567113"/>
            <a:chExt cx="7924800" cy="1873826"/>
          </a:xfrm>
        </p:grpSpPr>
        <p:pic>
          <p:nvPicPr>
            <p:cNvPr id="38923" name="Picture 1045" descr="pointlike"/>
            <p:cNvPicPr>
              <a:picLocks noChangeAspect="1" noChangeArrowheads="1"/>
            </p:cNvPicPr>
            <p:nvPr/>
          </p:nvPicPr>
          <p:blipFill>
            <a:blip r:embed="rId6"/>
            <a:srcRect t="19200" b="5280"/>
            <a:stretch>
              <a:fillRect/>
            </a:stretch>
          </p:blipFill>
          <p:spPr bwMode="auto">
            <a:xfrm>
              <a:off x="762000" y="3581400"/>
              <a:ext cx="2438400" cy="1154112"/>
            </a:xfrm>
            <a:prstGeom prst="rect">
              <a:avLst/>
            </a:prstGeom>
            <a:solidFill>
              <a:srgbClr val="EBD189"/>
            </a:solidFill>
            <a:ln w="9525">
              <a:noFill/>
              <a:miter lim="800000"/>
              <a:headEnd/>
              <a:tailEnd/>
            </a:ln>
          </p:spPr>
        </p:pic>
        <p:pic>
          <p:nvPicPr>
            <p:cNvPr id="38924" name="Picture 1046" descr="newz"/>
            <p:cNvPicPr>
              <a:picLocks noChangeAspect="1" noChangeArrowheads="1"/>
            </p:cNvPicPr>
            <p:nvPr/>
          </p:nvPicPr>
          <p:blipFill>
            <a:blip r:embed="rId7"/>
            <a:srcRect t="19200" b="5040"/>
            <a:stretch>
              <a:fillRect/>
            </a:stretch>
          </p:blipFill>
          <p:spPr bwMode="auto">
            <a:xfrm>
              <a:off x="6172200" y="3614738"/>
              <a:ext cx="2514600" cy="1196975"/>
            </a:xfrm>
            <a:prstGeom prst="rect">
              <a:avLst/>
            </a:prstGeom>
            <a:solidFill>
              <a:srgbClr val="EBD189"/>
            </a:solidFill>
            <a:ln w="9525">
              <a:noFill/>
              <a:miter lim="800000"/>
              <a:headEnd/>
              <a:tailEnd/>
            </a:ln>
          </p:spPr>
        </p:pic>
        <p:pic>
          <p:nvPicPr>
            <p:cNvPr id="38925" name="Picture 1049" descr="leptoquark"/>
            <p:cNvPicPr>
              <a:picLocks noChangeAspect="1" noChangeArrowheads="1"/>
            </p:cNvPicPr>
            <p:nvPr/>
          </p:nvPicPr>
          <p:blipFill>
            <a:blip r:embed="rId8"/>
            <a:srcRect t="18480" b="7440"/>
            <a:stretch>
              <a:fillRect/>
            </a:stretch>
          </p:blipFill>
          <p:spPr bwMode="auto">
            <a:xfrm>
              <a:off x="3429000" y="3567113"/>
              <a:ext cx="2514600" cy="1168400"/>
            </a:xfrm>
            <a:prstGeom prst="rect">
              <a:avLst/>
            </a:prstGeom>
            <a:solidFill>
              <a:srgbClr val="EBD189"/>
            </a:solidFill>
            <a:ln w="9525">
              <a:noFill/>
              <a:miter lim="800000"/>
              <a:headEnd/>
              <a:tailEnd/>
            </a:ln>
          </p:spPr>
        </p:pic>
        <p:sp>
          <p:nvSpPr>
            <p:cNvPr id="38926" name="Text Box 1054"/>
            <p:cNvSpPr txBox="1">
              <a:spLocks noChangeArrowheads="1"/>
            </p:cNvSpPr>
            <p:nvPr/>
          </p:nvSpPr>
          <p:spPr bwMode="auto">
            <a:xfrm>
              <a:off x="3505200" y="4856163"/>
              <a:ext cx="2438400" cy="336550"/>
            </a:xfrm>
            <a:prstGeom prst="rect">
              <a:avLst/>
            </a:prstGeom>
            <a:noFill/>
            <a:ln w="9525">
              <a:noFill/>
              <a:miter lim="800000"/>
              <a:headEnd/>
              <a:tailEnd/>
            </a:ln>
          </p:spPr>
          <p:txBody>
            <a:bodyPr>
              <a:prstTxWarp prst="textNoShape">
                <a:avLst/>
              </a:prstTxWarp>
              <a:spAutoFit/>
            </a:bodyPr>
            <a:lstStyle/>
            <a:p>
              <a:pPr algn="ctr"/>
              <a:r>
                <a:rPr lang="en-US" sz="1600" dirty="0" err="1">
                  <a:solidFill>
                    <a:srgbClr val="F79646"/>
                  </a:solidFill>
                </a:rPr>
                <a:t>Leptoquarks</a:t>
              </a:r>
              <a:endParaRPr lang="en-US" sz="1600" dirty="0">
                <a:solidFill>
                  <a:srgbClr val="F79646"/>
                </a:solidFill>
              </a:endParaRPr>
            </a:p>
          </p:txBody>
        </p:sp>
        <p:sp>
          <p:nvSpPr>
            <p:cNvPr id="38927" name="Text Box 1055"/>
            <p:cNvSpPr txBox="1">
              <a:spLocks noChangeArrowheads="1"/>
            </p:cNvSpPr>
            <p:nvPr/>
          </p:nvSpPr>
          <p:spPr bwMode="auto">
            <a:xfrm>
              <a:off x="762000" y="4856163"/>
              <a:ext cx="2438400" cy="336550"/>
            </a:xfrm>
            <a:prstGeom prst="rect">
              <a:avLst/>
            </a:prstGeom>
            <a:noFill/>
            <a:ln w="9525">
              <a:noFill/>
              <a:miter lim="800000"/>
              <a:headEnd/>
              <a:tailEnd/>
            </a:ln>
          </p:spPr>
          <p:txBody>
            <a:bodyPr>
              <a:prstTxWarp prst="textNoShape">
                <a:avLst/>
              </a:prstTxWarp>
              <a:spAutoFit/>
            </a:bodyPr>
            <a:lstStyle/>
            <a:p>
              <a:pPr algn="ctr"/>
              <a:r>
                <a:rPr lang="en-US" sz="1600" dirty="0">
                  <a:solidFill>
                    <a:srgbClr val="F79646"/>
                  </a:solidFill>
                </a:rPr>
                <a:t>Compositeness</a:t>
              </a:r>
            </a:p>
          </p:txBody>
        </p:sp>
        <p:sp>
          <p:nvSpPr>
            <p:cNvPr id="38928" name="Text Box 1056"/>
            <p:cNvSpPr txBox="1">
              <a:spLocks noChangeArrowheads="1"/>
            </p:cNvSpPr>
            <p:nvPr/>
          </p:nvSpPr>
          <p:spPr bwMode="auto">
            <a:xfrm>
              <a:off x="6248400" y="4856163"/>
              <a:ext cx="2438400" cy="584776"/>
            </a:xfrm>
            <a:prstGeom prst="rect">
              <a:avLst/>
            </a:prstGeom>
            <a:noFill/>
            <a:ln w="9525">
              <a:noFill/>
              <a:miter lim="800000"/>
              <a:headEnd/>
              <a:tailEnd/>
            </a:ln>
          </p:spPr>
          <p:txBody>
            <a:bodyPr>
              <a:prstTxWarp prst="textNoShape">
                <a:avLst/>
              </a:prstTxWarp>
              <a:spAutoFit/>
            </a:bodyPr>
            <a:lstStyle/>
            <a:p>
              <a:pPr algn="ctr"/>
              <a:r>
                <a:rPr lang="en-US" sz="1600" dirty="0">
                  <a:solidFill>
                    <a:srgbClr val="F79646"/>
                  </a:solidFill>
                </a:rPr>
                <a:t>New Heavy Bosons /</a:t>
              </a:r>
            </a:p>
            <a:p>
              <a:pPr algn="ctr"/>
              <a:r>
                <a:rPr lang="en-US" sz="1600" dirty="0">
                  <a:solidFill>
                    <a:srgbClr val="F79646"/>
                  </a:solidFill>
                </a:rPr>
                <a:t>Anomalous Couplings</a:t>
              </a:r>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 Particle ID</a:t>
            </a:r>
            <a:endParaRPr lang="en-US" dirty="0"/>
          </a:p>
        </p:txBody>
      </p:sp>
      <p:sp>
        <p:nvSpPr>
          <p:cNvPr id="3" name="Content Placeholder 2"/>
          <p:cNvSpPr>
            <a:spLocks noGrp="1"/>
          </p:cNvSpPr>
          <p:nvPr>
            <p:ph idx="1"/>
          </p:nvPr>
        </p:nvSpPr>
        <p:spPr>
          <a:xfrm>
            <a:off x="457200" y="5147195"/>
            <a:ext cx="8229600" cy="768277"/>
          </a:xfrm>
        </p:spPr>
        <p:txBody>
          <a:bodyPr/>
          <a:lstStyle/>
          <a:p>
            <a:pPr algn="ctr"/>
            <a:r>
              <a:rPr lang="en-US" dirty="0" smtClean="0"/>
              <a:t>Electrons and </a:t>
            </a:r>
            <a:r>
              <a:rPr lang="en-US" dirty="0" err="1" smtClean="0"/>
              <a:t>muons</a:t>
            </a:r>
            <a:r>
              <a:rPr lang="en-US" dirty="0" smtClean="0"/>
              <a:t> well separated</a:t>
            </a:r>
            <a:endParaRPr lang="en-US" dirty="0"/>
          </a:p>
        </p:txBody>
      </p:sp>
      <p:pic>
        <p:nvPicPr>
          <p:cNvPr id="7" name="Picture 6" descr="Calo-PIDinputs.jpg"/>
          <p:cNvPicPr>
            <a:picLocks noChangeAspect="1"/>
          </p:cNvPicPr>
          <p:nvPr/>
        </p:nvPicPr>
        <p:blipFill>
          <a:blip r:embed="rId2"/>
          <a:stretch>
            <a:fillRect/>
          </a:stretch>
        </p:blipFill>
        <p:spPr>
          <a:xfrm>
            <a:off x="708902" y="1831144"/>
            <a:ext cx="7745371" cy="2706910"/>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7506"/>
          </a:xfrm>
        </p:spPr>
        <p:txBody>
          <a:bodyPr/>
          <a:lstStyle/>
          <a:p>
            <a:r>
              <a:rPr lang="en-US" dirty="0" smtClean="0"/>
              <a:t>Calorimeter Radiation Tolerance</a:t>
            </a:r>
            <a:endParaRPr lang="en-US" dirty="0"/>
          </a:p>
        </p:txBody>
      </p:sp>
      <p:sp>
        <p:nvSpPr>
          <p:cNvPr id="3" name="Content Placeholder 2"/>
          <p:cNvSpPr>
            <a:spLocks noGrp="1"/>
          </p:cNvSpPr>
          <p:nvPr>
            <p:ph idx="1"/>
          </p:nvPr>
        </p:nvSpPr>
        <p:spPr>
          <a:xfrm>
            <a:off x="457200" y="4824095"/>
            <a:ext cx="8229600" cy="978408"/>
          </a:xfrm>
        </p:spPr>
        <p:txBody>
          <a:bodyPr>
            <a:noAutofit/>
          </a:bodyPr>
          <a:lstStyle/>
          <a:p>
            <a:r>
              <a:rPr lang="en-US" dirty="0" smtClean="0"/>
              <a:t>Expect maximum of 10</a:t>
            </a:r>
            <a:r>
              <a:rPr lang="en-US" baseline="30000" dirty="0" smtClean="0"/>
              <a:t>11</a:t>
            </a:r>
            <a:r>
              <a:rPr lang="en-US" dirty="0" smtClean="0"/>
              <a:t> n/cm</a:t>
            </a:r>
            <a:r>
              <a:rPr lang="en-US" baseline="30000" dirty="0" smtClean="0"/>
              <a:t>2</a:t>
            </a:r>
            <a:r>
              <a:rPr lang="en-US" dirty="0" smtClean="0"/>
              <a:t> over lifetime of the experiment</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92" y="1462941"/>
            <a:ext cx="7890196" cy="2679291"/>
          </a:xfrm>
          <a:prstGeom prst="rect">
            <a:avLst/>
          </a:prstGeom>
        </p:spPr>
      </p:pic>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121</a:t>
            </a:fld>
            <a:endParaRPr lang="en-US"/>
          </a:p>
        </p:txBody>
      </p:sp>
    </p:spTree>
    <p:extLst>
      <p:ext uri="{BB962C8B-B14F-4D97-AF65-F5344CB8AC3E}">
        <p14:creationId xmlns:p14="http://schemas.microsoft.com/office/powerpoint/2010/main" val="10943523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7506"/>
          </a:xfrm>
        </p:spPr>
        <p:txBody>
          <a:bodyPr/>
          <a:lstStyle/>
          <a:p>
            <a:r>
              <a:rPr lang="en-US" dirty="0" smtClean="0"/>
              <a:t>Calorimeter </a:t>
            </a:r>
            <a:r>
              <a:rPr lang="en-US" smtClean="0"/>
              <a:t>Radiation Tolerance</a:t>
            </a:r>
            <a:endParaRPr lang="en-US" dirty="0"/>
          </a:p>
        </p:txBody>
      </p:sp>
      <p:sp>
        <p:nvSpPr>
          <p:cNvPr id="3" name="Content Placeholder 2"/>
          <p:cNvSpPr>
            <a:spLocks noGrp="1"/>
          </p:cNvSpPr>
          <p:nvPr>
            <p:ph idx="1"/>
          </p:nvPr>
        </p:nvSpPr>
        <p:spPr>
          <a:xfrm>
            <a:off x="457200" y="5725414"/>
            <a:ext cx="8229600" cy="519938"/>
          </a:xfrm>
        </p:spPr>
        <p:txBody>
          <a:bodyPr>
            <a:normAutofit fontScale="85000" lnSpcReduction="10000"/>
          </a:bodyPr>
          <a:lstStyle/>
          <a:p>
            <a:r>
              <a:rPr lang="en-US" sz="2400" dirty="0" smtClean="0"/>
              <a:t>Expect maximum (average) of 20 (3) </a:t>
            </a:r>
            <a:r>
              <a:rPr lang="en-US" sz="2400" dirty="0" err="1" smtClean="0"/>
              <a:t>kRad</a:t>
            </a:r>
            <a:r>
              <a:rPr lang="en-US" sz="2400" dirty="0"/>
              <a:t> </a:t>
            </a:r>
            <a:r>
              <a:rPr lang="en-US" sz="2400" dirty="0" smtClean="0"/>
              <a:t>over lifetime of the experiment</a:t>
            </a:r>
            <a:endParaRPr lang="en-US" sz="2400"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192" y="1103616"/>
            <a:ext cx="4128008" cy="4505734"/>
          </a:xfrm>
          <a:prstGeom prst="rect">
            <a:avLst/>
          </a:prstGeom>
        </p:spPr>
      </p:pic>
      <p:sp>
        <p:nvSpPr>
          <p:cNvPr id="7" name="Footer Placeholder 6"/>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122</a:t>
            </a:fld>
            <a:endParaRPr lang="en-US"/>
          </a:p>
        </p:txBody>
      </p:sp>
    </p:spTree>
    <p:extLst>
      <p:ext uri="{BB962C8B-B14F-4D97-AF65-F5344CB8AC3E}">
        <p14:creationId xmlns:p14="http://schemas.microsoft.com/office/powerpoint/2010/main" val="13905205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609600"/>
          </a:xfrm>
        </p:spPr>
        <p:txBody>
          <a:bodyPr/>
          <a:lstStyle/>
          <a:p>
            <a:r>
              <a:rPr lang="en-US" sz="2400" dirty="0" smtClean="0"/>
              <a:t>False vetoes in CRV </a:t>
            </a:r>
            <a:endParaRPr lang="en-US" sz="2400" dirty="0"/>
          </a:p>
        </p:txBody>
      </p:sp>
      <p:sp>
        <p:nvSpPr>
          <p:cNvPr id="3" name="Content Placeholder 2"/>
          <p:cNvSpPr>
            <a:spLocks noGrp="1"/>
          </p:cNvSpPr>
          <p:nvPr>
            <p:ph idx="1"/>
          </p:nvPr>
        </p:nvSpPr>
        <p:spPr>
          <a:xfrm>
            <a:off x="1600200" y="4648200"/>
            <a:ext cx="6858000" cy="1524000"/>
          </a:xfrm>
        </p:spPr>
        <p:txBody>
          <a:bodyPr>
            <a:normAutofit fontScale="77500" lnSpcReduction="20000"/>
          </a:bodyPr>
          <a:lstStyle/>
          <a:p>
            <a:r>
              <a:rPr lang="en-US" dirty="0" smtClean="0"/>
              <a:t>We need to understand contributions from accidentals and correlated-accidentals</a:t>
            </a:r>
          </a:p>
          <a:p>
            <a:pPr lvl="1"/>
            <a:r>
              <a:rPr lang="en-US" dirty="0" smtClean="0"/>
              <a:t>For neutrons and photons as a function of time, energy, timing resolution, and read-out threshold</a:t>
            </a:r>
            <a:endParaRPr lang="en-US" dirty="0"/>
          </a:p>
        </p:txBody>
      </p:sp>
      <p:grpSp>
        <p:nvGrpSpPr>
          <p:cNvPr id="10" name="Group 16"/>
          <p:cNvGrpSpPr/>
          <p:nvPr/>
        </p:nvGrpSpPr>
        <p:grpSpPr>
          <a:xfrm>
            <a:off x="381000" y="685800"/>
            <a:ext cx="4648200" cy="3886200"/>
            <a:chOff x="914400" y="762000"/>
            <a:chExt cx="4648200" cy="388620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914400" y="762000"/>
              <a:ext cx="1494815" cy="1729994"/>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2438400" y="1600200"/>
              <a:ext cx="1498797" cy="1729994"/>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bwMode="auto">
            <a:xfrm>
              <a:off x="3991578" y="2438400"/>
              <a:ext cx="1494822" cy="1729994"/>
            </a:xfrm>
            <a:prstGeom prst="rect">
              <a:avLst/>
            </a:prstGeom>
            <a:noFill/>
            <a:ln>
              <a:noFill/>
            </a:ln>
          </p:spPr>
        </p:pic>
        <p:cxnSp>
          <p:nvCxnSpPr>
            <p:cNvPr id="11" name="Straight Connector 10"/>
            <p:cNvCxnSpPr/>
            <p:nvPr/>
          </p:nvCxnSpPr>
          <p:spPr bwMode="auto">
            <a:xfrm>
              <a:off x="1219200" y="2667000"/>
              <a:ext cx="762000" cy="1588"/>
            </a:xfrm>
            <a:prstGeom prst="line">
              <a:avLst/>
            </a:prstGeom>
            <a:noFill/>
            <a:ln w="38100" cap="flat" cmpd="sng" algn="ctr">
              <a:solidFill>
                <a:srgbClr val="A9C16B"/>
              </a:solidFill>
              <a:prstDash val="solid"/>
              <a:round/>
              <a:headEnd type="none" w="med" len="med"/>
              <a:tailEnd type="none" w="med" len="med"/>
            </a:ln>
            <a:effectLst/>
          </p:spPr>
        </p:cxnSp>
        <p:cxnSp>
          <p:nvCxnSpPr>
            <p:cNvPr id="12" name="Straight Connector 11"/>
            <p:cNvCxnSpPr/>
            <p:nvPr/>
          </p:nvCxnSpPr>
          <p:spPr bwMode="auto">
            <a:xfrm>
              <a:off x="2819400" y="3503612"/>
              <a:ext cx="762000" cy="1588"/>
            </a:xfrm>
            <a:prstGeom prst="line">
              <a:avLst/>
            </a:prstGeom>
            <a:noFill/>
            <a:ln w="38100" cap="flat" cmpd="sng" algn="ctr">
              <a:solidFill>
                <a:srgbClr val="CA605B"/>
              </a:solidFill>
              <a:prstDash val="solid"/>
              <a:round/>
              <a:headEnd type="none" w="med" len="med"/>
              <a:tailEnd type="none" w="med" len="med"/>
            </a:ln>
            <a:effectLst/>
          </p:spPr>
        </p:cxnSp>
        <p:cxnSp>
          <p:nvCxnSpPr>
            <p:cNvPr id="13" name="Straight Connector 12"/>
            <p:cNvCxnSpPr/>
            <p:nvPr/>
          </p:nvCxnSpPr>
          <p:spPr bwMode="auto">
            <a:xfrm>
              <a:off x="4343400" y="4343400"/>
              <a:ext cx="762000" cy="1588"/>
            </a:xfrm>
            <a:prstGeom prst="line">
              <a:avLst/>
            </a:prstGeom>
            <a:noFill/>
            <a:ln w="38100" cap="flat" cmpd="sng" algn="ctr">
              <a:solidFill>
                <a:srgbClr val="5B94C6"/>
              </a:solidFill>
              <a:prstDash val="solid"/>
              <a:round/>
              <a:headEnd type="none" w="med" len="med"/>
              <a:tailEnd type="none" w="med" len="med"/>
            </a:ln>
            <a:effectLst/>
          </p:spPr>
        </p:cxnSp>
        <p:sp>
          <p:nvSpPr>
            <p:cNvPr id="14" name="TextBox 13"/>
            <p:cNvSpPr txBox="1"/>
            <p:nvPr/>
          </p:nvSpPr>
          <p:spPr>
            <a:xfrm>
              <a:off x="914400" y="2709446"/>
              <a:ext cx="1524000" cy="338554"/>
            </a:xfrm>
            <a:prstGeom prst="rect">
              <a:avLst/>
            </a:prstGeom>
            <a:noFill/>
          </p:spPr>
          <p:txBody>
            <a:bodyPr wrap="square" rtlCol="0">
              <a:spAutoFit/>
            </a:bodyPr>
            <a:lstStyle/>
            <a:p>
              <a:pPr algn="ctr"/>
              <a:r>
                <a:rPr lang="en-US" sz="1600" dirty="0" smtClean="0">
                  <a:solidFill>
                    <a:srgbClr val="FFFFFF"/>
                  </a:solidFill>
                </a:rPr>
                <a:t>“accidental”</a:t>
              </a:r>
              <a:endParaRPr lang="en-US" sz="1600" dirty="0">
                <a:solidFill>
                  <a:srgbClr val="FFFFFF"/>
                </a:solidFill>
              </a:endParaRPr>
            </a:p>
          </p:txBody>
        </p:sp>
        <p:sp>
          <p:nvSpPr>
            <p:cNvPr id="15" name="TextBox 14"/>
            <p:cNvSpPr txBox="1"/>
            <p:nvPr/>
          </p:nvSpPr>
          <p:spPr>
            <a:xfrm>
              <a:off x="2286000" y="3505200"/>
              <a:ext cx="1752600" cy="338554"/>
            </a:xfrm>
            <a:prstGeom prst="rect">
              <a:avLst/>
            </a:prstGeom>
            <a:noFill/>
          </p:spPr>
          <p:txBody>
            <a:bodyPr wrap="square" rtlCol="0">
              <a:spAutoFit/>
            </a:bodyPr>
            <a:lstStyle/>
            <a:p>
              <a:pPr algn="ctr"/>
              <a:r>
                <a:rPr lang="en-US" sz="1600" dirty="0" smtClean="0">
                  <a:solidFill>
                    <a:srgbClr val="FFFFFF"/>
                  </a:solidFill>
                </a:rPr>
                <a:t>“semi-correlated”</a:t>
              </a:r>
              <a:endParaRPr lang="en-US" sz="1600" dirty="0">
                <a:solidFill>
                  <a:srgbClr val="FFFFFF"/>
                </a:solidFill>
              </a:endParaRPr>
            </a:p>
          </p:txBody>
        </p:sp>
        <p:sp>
          <p:nvSpPr>
            <p:cNvPr id="16" name="TextBox 15"/>
            <p:cNvSpPr txBox="1"/>
            <p:nvPr/>
          </p:nvSpPr>
          <p:spPr>
            <a:xfrm>
              <a:off x="3962400" y="4309646"/>
              <a:ext cx="1600200" cy="338554"/>
            </a:xfrm>
            <a:prstGeom prst="rect">
              <a:avLst/>
            </a:prstGeom>
            <a:noFill/>
          </p:spPr>
          <p:txBody>
            <a:bodyPr wrap="square" rtlCol="0">
              <a:spAutoFit/>
            </a:bodyPr>
            <a:lstStyle/>
            <a:p>
              <a:pPr algn="ctr"/>
              <a:r>
                <a:rPr lang="en-US" sz="1600" dirty="0" smtClean="0">
                  <a:solidFill>
                    <a:srgbClr val="FFFFFF"/>
                  </a:solidFill>
                </a:rPr>
                <a:t>“correlated”</a:t>
              </a:r>
              <a:endParaRPr lang="en-US" sz="1600" dirty="0">
                <a:solidFill>
                  <a:srgbClr val="FFFFFF"/>
                </a:solidFill>
              </a:endParaRPr>
            </a:p>
          </p:txBody>
        </p:sp>
      </p:grpSp>
      <p:grpSp>
        <p:nvGrpSpPr>
          <p:cNvPr id="17" name="Group 25"/>
          <p:cNvGrpSpPr/>
          <p:nvPr/>
        </p:nvGrpSpPr>
        <p:grpSpPr>
          <a:xfrm>
            <a:off x="5181600" y="990600"/>
            <a:ext cx="3784600" cy="3103880"/>
            <a:chOff x="5283200" y="934720"/>
            <a:chExt cx="3784600" cy="3103880"/>
          </a:xfrm>
        </p:grpSpPr>
        <p:pic>
          <p:nvPicPr>
            <p:cNvPr id="9" name="Picture 8" descr="Macintosh HD:Users:oksuzian:Documents:Mu2e:CRV_Radiation_TDR:Max_Integral_Rates.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3200" y="934720"/>
              <a:ext cx="3784600" cy="3103880"/>
            </a:xfrm>
            <a:prstGeom prst="rect">
              <a:avLst/>
            </a:prstGeom>
            <a:noFill/>
            <a:ln>
              <a:noFill/>
            </a:ln>
          </p:spPr>
        </p:pic>
        <p:cxnSp>
          <p:nvCxnSpPr>
            <p:cNvPr id="21" name="Straight Connector 20"/>
            <p:cNvCxnSpPr/>
            <p:nvPr/>
          </p:nvCxnSpPr>
          <p:spPr bwMode="auto">
            <a:xfrm rot="5400000">
              <a:off x="5791200" y="2362200"/>
              <a:ext cx="2590800" cy="1588"/>
            </a:xfrm>
            <a:prstGeom prst="line">
              <a:avLst/>
            </a:prstGeom>
            <a:noFill/>
            <a:ln w="19050" cap="flat" cmpd="sng" algn="ctr">
              <a:solidFill>
                <a:srgbClr val="008000"/>
              </a:solidFill>
              <a:prstDash val="sysDash"/>
              <a:round/>
              <a:headEnd type="none" w="med" len="med"/>
              <a:tailEnd type="none" w="med" len="med"/>
            </a:ln>
            <a:effectLst/>
          </p:spPr>
        </p:cxnSp>
        <p:cxnSp>
          <p:nvCxnSpPr>
            <p:cNvPr id="23" name="Straight Arrow Connector 22"/>
            <p:cNvCxnSpPr/>
            <p:nvPr/>
          </p:nvCxnSpPr>
          <p:spPr bwMode="auto">
            <a:xfrm rot="10800000">
              <a:off x="6248400" y="2590800"/>
              <a:ext cx="838200" cy="1588"/>
            </a:xfrm>
            <a:prstGeom prst="straightConnector1">
              <a:avLst/>
            </a:prstGeom>
            <a:noFill/>
            <a:ln w="19050" cap="flat" cmpd="sng" algn="ctr">
              <a:solidFill>
                <a:srgbClr val="008000"/>
              </a:solidFill>
              <a:prstDash val="sysDash"/>
              <a:round/>
              <a:headEnd type="none" w="med" len="med"/>
              <a:tailEnd type="arrow" w="med" len="med"/>
            </a:ln>
            <a:effectLst/>
          </p:spPr>
        </p:cxnSp>
        <p:sp>
          <p:nvSpPr>
            <p:cNvPr id="24" name="TextBox 23"/>
            <p:cNvSpPr txBox="1"/>
            <p:nvPr/>
          </p:nvSpPr>
          <p:spPr>
            <a:xfrm>
              <a:off x="5998554" y="2209800"/>
              <a:ext cx="1088046" cy="307777"/>
            </a:xfrm>
            <a:prstGeom prst="rect">
              <a:avLst/>
            </a:prstGeom>
            <a:noFill/>
          </p:spPr>
          <p:txBody>
            <a:bodyPr wrap="none" rtlCol="0">
              <a:spAutoFit/>
            </a:bodyPr>
            <a:lstStyle/>
            <a:p>
              <a:r>
                <a:rPr lang="en-US" sz="1400" dirty="0" smtClean="0">
                  <a:solidFill>
                    <a:srgbClr val="008000"/>
                  </a:solidFill>
                </a:rPr>
                <a:t>goal: &lt;10%</a:t>
              </a:r>
              <a:endParaRPr lang="en-US" sz="1400" dirty="0">
                <a:solidFill>
                  <a:srgbClr val="008000"/>
                </a:solidFill>
              </a:endParaRPr>
            </a:p>
          </p:txBody>
        </p:sp>
        <p:sp>
          <p:nvSpPr>
            <p:cNvPr id="25" name="TextBox 24"/>
            <p:cNvSpPr txBox="1"/>
            <p:nvPr/>
          </p:nvSpPr>
          <p:spPr>
            <a:xfrm>
              <a:off x="7359685" y="987623"/>
              <a:ext cx="1631915" cy="307777"/>
            </a:xfrm>
            <a:prstGeom prst="rect">
              <a:avLst/>
            </a:prstGeom>
            <a:noFill/>
          </p:spPr>
          <p:txBody>
            <a:bodyPr wrap="none" rtlCol="0">
              <a:spAutoFit/>
            </a:bodyPr>
            <a:lstStyle/>
            <a:p>
              <a:r>
                <a:rPr lang="en-US" sz="1400" dirty="0" smtClean="0"/>
                <a:t>500 </a:t>
              </a:r>
              <a:r>
                <a:rPr lang="en-US" sz="1400" dirty="0" err="1" smtClean="0"/>
                <a:t>keV</a:t>
              </a:r>
              <a:r>
                <a:rPr lang="en-US" sz="1400" dirty="0" smtClean="0"/>
                <a:t> threshold</a:t>
              </a:r>
              <a:endParaRPr lang="en-US" sz="1400" dirty="0"/>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18" name="Footer Placeholder 17"/>
          <p:cNvSpPr>
            <a:spLocks noGrp="1"/>
          </p:cNvSpPr>
          <p:nvPr>
            <p:ph type="ftr" sz="quarter" idx="11"/>
          </p:nvPr>
        </p:nvSpPr>
        <p:spPr/>
        <p:txBody>
          <a:bodyPr/>
          <a:lstStyle/>
          <a:p>
            <a:r>
              <a:rPr lang="en-US" smtClean="0"/>
              <a:t>D.Glenzinski, Fermilab</a:t>
            </a:r>
            <a:endParaRPr lang="en-US"/>
          </a:p>
        </p:txBody>
      </p:sp>
      <p:sp>
        <p:nvSpPr>
          <p:cNvPr id="19" name="Slide Number Placeholder 18"/>
          <p:cNvSpPr>
            <a:spLocks noGrp="1"/>
          </p:cNvSpPr>
          <p:nvPr>
            <p:ph type="sldNum" sz="quarter" idx="12"/>
          </p:nvPr>
        </p:nvSpPr>
        <p:spPr/>
        <p:txBody>
          <a:bodyPr/>
          <a:lstStyle/>
          <a:p>
            <a:fld id="{B447C9B2-03D9-704C-9F48-B71FA4375E6A}" type="slidenum">
              <a:rPr lang="en-US" smtClean="0"/>
              <a:pPr/>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49" y="297252"/>
            <a:ext cx="8298840" cy="609600"/>
          </a:xfrm>
        </p:spPr>
        <p:txBody>
          <a:bodyPr>
            <a:normAutofit fontScale="90000"/>
          </a:bodyPr>
          <a:lstStyle/>
          <a:p>
            <a:r>
              <a:rPr lang="en-US" sz="2400" dirty="0" smtClean="0"/>
              <a:t>Estimated dead time from CRV </a:t>
            </a:r>
            <a:r>
              <a:rPr lang="en-US" sz="2400" dirty="0" err="1" smtClean="0"/>
              <a:t>vetos</a:t>
            </a:r>
            <a:r>
              <a:rPr lang="en-US" sz="2400" dirty="0" smtClean="0"/>
              <a:t> – dominated by </a:t>
            </a:r>
            <a:r>
              <a:rPr lang="en-US" sz="2400" dirty="0" err="1" smtClean="0"/>
              <a:t>n/</a:t>
            </a:r>
            <a:r>
              <a:rPr lang="en-US" sz="2400" dirty="0" err="1" smtClean="0">
                <a:latin typeface="Symbol" charset="2"/>
                <a:cs typeface="Symbol" charset="2"/>
              </a:rPr>
              <a:t>g</a:t>
            </a:r>
            <a:r>
              <a:rPr lang="en-US" sz="2400" dirty="0" smtClean="0"/>
              <a:t> background</a:t>
            </a:r>
            <a:endParaRPr lang="en-US" sz="2400" dirty="0"/>
          </a:p>
        </p:txBody>
      </p:sp>
      <p:sp>
        <p:nvSpPr>
          <p:cNvPr id="3" name="Content Placeholder 2"/>
          <p:cNvSpPr>
            <a:spLocks noGrp="1"/>
          </p:cNvSpPr>
          <p:nvPr>
            <p:ph idx="1"/>
          </p:nvPr>
        </p:nvSpPr>
        <p:spPr>
          <a:xfrm>
            <a:off x="1219200" y="4343400"/>
            <a:ext cx="7315200" cy="1905000"/>
          </a:xfrm>
        </p:spPr>
        <p:txBody>
          <a:bodyPr>
            <a:normAutofit fontScale="77500" lnSpcReduction="20000"/>
          </a:bodyPr>
          <a:lstStyle/>
          <a:p>
            <a:r>
              <a:rPr lang="en-US" dirty="0" smtClean="0"/>
              <a:t>Total dead time from neutron/photon “noise” = 5%</a:t>
            </a:r>
          </a:p>
          <a:p>
            <a:pPr lvl="1"/>
            <a:r>
              <a:rPr lang="en-US" dirty="0" smtClean="0"/>
              <a:t>For 500 </a:t>
            </a:r>
            <a:r>
              <a:rPr lang="en-US" dirty="0" err="1" smtClean="0"/>
              <a:t>keV</a:t>
            </a:r>
            <a:r>
              <a:rPr lang="en-US" dirty="0" smtClean="0"/>
              <a:t> readout threshold</a:t>
            </a:r>
          </a:p>
          <a:p>
            <a:pPr lvl="1"/>
            <a:r>
              <a:rPr lang="en-US" dirty="0" smtClean="0"/>
              <a:t>Increasing to 1 </a:t>
            </a:r>
            <a:r>
              <a:rPr lang="en-US" dirty="0" err="1" smtClean="0"/>
              <a:t>MeV</a:t>
            </a:r>
            <a:r>
              <a:rPr lang="en-US" dirty="0" smtClean="0"/>
              <a:t> reduces to 2%</a:t>
            </a:r>
          </a:p>
          <a:p>
            <a:pPr lvl="1"/>
            <a:r>
              <a:rPr lang="en-US" dirty="0" smtClean="0"/>
              <a:t>Cross-check with a separate physics generator (MARS) yields dead time within 50%</a:t>
            </a:r>
          </a:p>
          <a:p>
            <a:pPr lvl="1"/>
            <a:endParaRPr lang="en-US" dirty="0"/>
          </a:p>
        </p:txBody>
      </p:sp>
      <p:sp>
        <p:nvSpPr>
          <p:cNvPr id="17" name="TextBox 16"/>
          <p:cNvSpPr txBox="1"/>
          <p:nvPr/>
        </p:nvSpPr>
        <p:spPr>
          <a:xfrm>
            <a:off x="533400" y="3657600"/>
            <a:ext cx="2438400" cy="369332"/>
          </a:xfrm>
          <a:prstGeom prst="rect">
            <a:avLst/>
          </a:prstGeom>
          <a:noFill/>
        </p:spPr>
        <p:txBody>
          <a:bodyPr wrap="square" rtlCol="0">
            <a:spAutoFit/>
          </a:bodyPr>
          <a:lstStyle/>
          <a:p>
            <a:pPr algn="ctr"/>
            <a:r>
              <a:rPr lang="en-US" sz="1800" dirty="0" smtClean="0">
                <a:solidFill>
                  <a:srgbClr val="FFFFFF"/>
                </a:solidFill>
              </a:rPr>
              <a:t>accidental</a:t>
            </a:r>
            <a:endParaRPr lang="en-US" sz="1800" dirty="0">
              <a:solidFill>
                <a:srgbClr val="FFFFFF"/>
              </a:solidFill>
            </a:endParaRPr>
          </a:p>
        </p:txBody>
      </p:sp>
      <p:sp>
        <p:nvSpPr>
          <p:cNvPr id="18" name="TextBox 17"/>
          <p:cNvSpPr txBox="1"/>
          <p:nvPr/>
        </p:nvSpPr>
        <p:spPr>
          <a:xfrm>
            <a:off x="3581400" y="3657600"/>
            <a:ext cx="2438400" cy="369332"/>
          </a:xfrm>
          <a:prstGeom prst="rect">
            <a:avLst/>
          </a:prstGeom>
          <a:noFill/>
        </p:spPr>
        <p:txBody>
          <a:bodyPr wrap="square" rtlCol="0">
            <a:spAutoFit/>
          </a:bodyPr>
          <a:lstStyle/>
          <a:p>
            <a:pPr algn="ctr"/>
            <a:r>
              <a:rPr lang="en-US" sz="1800" dirty="0" smtClean="0">
                <a:solidFill>
                  <a:srgbClr val="FFFFFF"/>
                </a:solidFill>
              </a:rPr>
              <a:t>semi-correlated</a:t>
            </a:r>
            <a:endParaRPr lang="en-US" sz="1800" dirty="0">
              <a:solidFill>
                <a:srgbClr val="FFFFFF"/>
              </a:solidFill>
            </a:endParaRPr>
          </a:p>
        </p:txBody>
      </p:sp>
      <p:sp>
        <p:nvSpPr>
          <p:cNvPr id="19" name="TextBox 18"/>
          <p:cNvSpPr txBox="1"/>
          <p:nvPr/>
        </p:nvSpPr>
        <p:spPr>
          <a:xfrm>
            <a:off x="6553200" y="3657600"/>
            <a:ext cx="2438400" cy="369332"/>
          </a:xfrm>
          <a:prstGeom prst="rect">
            <a:avLst/>
          </a:prstGeom>
          <a:noFill/>
        </p:spPr>
        <p:txBody>
          <a:bodyPr wrap="square" rtlCol="0">
            <a:spAutoFit/>
          </a:bodyPr>
          <a:lstStyle/>
          <a:p>
            <a:pPr algn="ctr"/>
            <a:r>
              <a:rPr lang="en-US" sz="1800" dirty="0" smtClean="0">
                <a:solidFill>
                  <a:srgbClr val="FFFFFF"/>
                </a:solidFill>
              </a:rPr>
              <a:t>correlated</a:t>
            </a:r>
            <a:endParaRPr lang="en-US" sz="1800" dirty="0">
              <a:solidFill>
                <a:srgbClr val="FFFFFF"/>
              </a:solidFill>
            </a:endParaRPr>
          </a:p>
        </p:txBody>
      </p:sp>
      <p:pic>
        <p:nvPicPr>
          <p:cNvPr id="11" name="Picture 10" descr="CRV-Rates-DSTS.jpg"/>
          <p:cNvPicPr>
            <a:picLocks noChangeAspect="1"/>
          </p:cNvPicPr>
          <p:nvPr/>
        </p:nvPicPr>
        <p:blipFill>
          <a:blip r:embed="rId2"/>
          <a:srcRect t="622" b="64663"/>
          <a:stretch>
            <a:fillRect/>
          </a:stretch>
        </p:blipFill>
        <p:spPr>
          <a:xfrm>
            <a:off x="67087" y="1251061"/>
            <a:ext cx="2927096" cy="2195336"/>
          </a:xfrm>
          <a:prstGeom prst="rect">
            <a:avLst/>
          </a:prstGeom>
        </p:spPr>
      </p:pic>
      <p:pic>
        <p:nvPicPr>
          <p:cNvPr id="12" name="Picture 11" descr="CRV-Rates-DSTS.jpg"/>
          <p:cNvPicPr>
            <a:picLocks noChangeAspect="1"/>
          </p:cNvPicPr>
          <p:nvPr/>
        </p:nvPicPr>
        <p:blipFill>
          <a:blip r:embed="rId2"/>
          <a:srcRect t="34197" b="31088"/>
          <a:stretch>
            <a:fillRect/>
          </a:stretch>
        </p:blipFill>
        <p:spPr>
          <a:xfrm>
            <a:off x="3047069" y="1250539"/>
            <a:ext cx="2927096" cy="2195328"/>
          </a:xfrm>
          <a:prstGeom prst="rect">
            <a:avLst/>
          </a:prstGeom>
        </p:spPr>
      </p:pic>
      <p:pic>
        <p:nvPicPr>
          <p:cNvPr id="13" name="Picture 12" descr="CRV-Rates-DSTS.jpg"/>
          <p:cNvPicPr>
            <a:picLocks noChangeAspect="1"/>
          </p:cNvPicPr>
          <p:nvPr/>
        </p:nvPicPr>
        <p:blipFill>
          <a:blip r:embed="rId2"/>
          <a:srcRect t="68394"/>
          <a:stretch>
            <a:fillRect/>
          </a:stretch>
        </p:blipFill>
        <p:spPr>
          <a:xfrm>
            <a:off x="6019800" y="1343463"/>
            <a:ext cx="2995168" cy="2045194"/>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6" name="Footer Placeholder 5"/>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Neutron Shielding</a:t>
            </a:r>
            <a:endParaRPr lang="en-US" dirty="0"/>
          </a:p>
        </p:txBody>
      </p:sp>
      <p:sp>
        <p:nvSpPr>
          <p:cNvPr id="3" name="Content Placeholder 2"/>
          <p:cNvSpPr>
            <a:spLocks noGrp="1"/>
          </p:cNvSpPr>
          <p:nvPr>
            <p:ph idx="1"/>
          </p:nvPr>
        </p:nvSpPr>
        <p:spPr/>
        <p:txBody>
          <a:bodyPr/>
          <a:lstStyle/>
          <a:p>
            <a:r>
              <a:rPr lang="en-US" dirty="0" smtClean="0"/>
              <a:t>Several copious sources of neutrons</a:t>
            </a:r>
          </a:p>
          <a:p>
            <a:pPr lvl="1"/>
            <a:r>
              <a:rPr lang="en-US" dirty="0" smtClean="0"/>
              <a:t>Production target, stopping target, collimators</a:t>
            </a:r>
          </a:p>
          <a:p>
            <a:r>
              <a:rPr lang="en-US" dirty="0" smtClean="0"/>
              <a:t>Lots of neutrons and subsequent photons (from </a:t>
            </a:r>
            <a:r>
              <a:rPr lang="en-US" dirty="0" err="1" smtClean="0"/>
              <a:t>n</a:t>
            </a:r>
            <a:r>
              <a:rPr lang="en-US" dirty="0" smtClean="0"/>
              <a:t>- capture and activation processes)</a:t>
            </a:r>
          </a:p>
          <a:p>
            <a:pPr lvl="1"/>
            <a:r>
              <a:rPr lang="en-US" dirty="0" smtClean="0"/>
              <a:t>Generate false vetoes in CRV… if rate high enough becomes a source of significant  </a:t>
            </a:r>
            <a:r>
              <a:rPr lang="en-US" dirty="0" err="1" smtClean="0"/>
              <a:t>deadtime</a:t>
            </a:r>
            <a:endParaRPr lang="en-US" dirty="0" smtClean="0"/>
          </a:p>
          <a:p>
            <a:pPr lvl="1"/>
            <a:r>
              <a:rPr lang="en-US" dirty="0" smtClean="0"/>
              <a:t>Cause radiation damage to the read-out electronics (esp. </a:t>
            </a:r>
            <a:r>
              <a:rPr lang="en-US" dirty="0" err="1" smtClean="0"/>
              <a:t>SiPMs</a:t>
            </a:r>
            <a:r>
              <a:rPr lang="en-US" dirty="0" smtClean="0"/>
              <a:t>)</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125</a:t>
            </a:fld>
            <a:endParaRPr lang="en-US"/>
          </a:p>
        </p:txBody>
      </p:sp>
    </p:spTree>
    <p:extLst>
      <p:ext uri="{BB962C8B-B14F-4D97-AF65-F5344CB8AC3E}">
        <p14:creationId xmlns:p14="http://schemas.microsoft.com/office/powerpoint/2010/main" val="9116247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40"/>
            <a:ext cx="8229600" cy="995415"/>
          </a:xfrm>
        </p:spPr>
        <p:txBody>
          <a:bodyPr/>
          <a:lstStyle/>
          <a:p>
            <a:r>
              <a:rPr lang="en-US" dirty="0" smtClean="0"/>
              <a:t>Mu2e Neutron Shielding</a:t>
            </a:r>
            <a:endParaRPr lang="en-US" dirty="0"/>
          </a:p>
        </p:txBody>
      </p:sp>
      <p:sp>
        <p:nvSpPr>
          <p:cNvPr id="3" name="Content Placeholder 2"/>
          <p:cNvSpPr>
            <a:spLocks noGrp="1"/>
          </p:cNvSpPr>
          <p:nvPr>
            <p:ph idx="1"/>
          </p:nvPr>
        </p:nvSpPr>
        <p:spPr>
          <a:xfrm>
            <a:off x="4756778" y="952620"/>
            <a:ext cx="3930022" cy="5323636"/>
          </a:xfrm>
        </p:spPr>
        <p:txBody>
          <a:bodyPr>
            <a:normAutofit/>
          </a:bodyPr>
          <a:lstStyle/>
          <a:p>
            <a:r>
              <a:rPr lang="en-US" dirty="0" smtClean="0"/>
              <a:t>Have identified a cost effective shielding solution</a:t>
            </a:r>
          </a:p>
          <a:p>
            <a:r>
              <a:rPr lang="en-US" dirty="0" smtClean="0"/>
              <a:t>Non-trivial optimization required</a:t>
            </a:r>
          </a:p>
          <a:p>
            <a:r>
              <a:rPr lang="en-US" dirty="0" smtClean="0"/>
              <a:t>Reduces rates of neutrons and photons at CRV to acceptable level</a:t>
            </a:r>
            <a:endParaRPr lang="en-US" dirty="0"/>
          </a:p>
        </p:txBody>
      </p:sp>
      <p:pic>
        <p:nvPicPr>
          <p:cNvPr id="7" name="Picture 6"/>
          <p:cNvPicPr>
            <a:picLocks noChangeAspect="1"/>
          </p:cNvPicPr>
          <p:nvPr/>
        </p:nvPicPr>
        <p:blipFill>
          <a:blip r:embed="rId2"/>
          <a:stretch>
            <a:fillRect/>
          </a:stretch>
        </p:blipFill>
        <p:spPr>
          <a:xfrm>
            <a:off x="838201" y="929736"/>
            <a:ext cx="3497428" cy="5486400"/>
          </a:xfrm>
          <a:prstGeom prst="rect">
            <a:avLst/>
          </a:prstGeom>
        </p:spPr>
      </p:pic>
      <p:sp>
        <p:nvSpPr>
          <p:cNvPr id="8" name="TextBox 7"/>
          <p:cNvSpPr txBox="1"/>
          <p:nvPr/>
        </p:nvSpPr>
        <p:spPr>
          <a:xfrm>
            <a:off x="2909965" y="1587394"/>
            <a:ext cx="595235" cy="461665"/>
          </a:xfrm>
          <a:prstGeom prst="rect">
            <a:avLst/>
          </a:prstGeom>
          <a:noFill/>
        </p:spPr>
        <p:txBody>
          <a:bodyPr wrap="none" rtlCol="0">
            <a:spAutoFit/>
          </a:bodyPr>
          <a:lstStyle/>
          <a:p>
            <a:r>
              <a:rPr lang="en-US" dirty="0" smtClean="0">
                <a:solidFill>
                  <a:schemeClr val="bg1"/>
                </a:solidFill>
              </a:rPr>
              <a:t>PS</a:t>
            </a:r>
            <a:endParaRPr lang="en-US" dirty="0">
              <a:solidFill>
                <a:schemeClr val="bg1"/>
              </a:solidFill>
            </a:endParaRPr>
          </a:p>
        </p:txBody>
      </p:sp>
      <p:sp>
        <p:nvSpPr>
          <p:cNvPr id="9" name="TextBox 8"/>
          <p:cNvSpPr txBox="1"/>
          <p:nvPr/>
        </p:nvSpPr>
        <p:spPr>
          <a:xfrm rot="16200000">
            <a:off x="970252" y="4282536"/>
            <a:ext cx="774897" cy="276999"/>
          </a:xfrm>
          <a:prstGeom prst="rect">
            <a:avLst/>
          </a:prstGeom>
          <a:noFill/>
        </p:spPr>
        <p:txBody>
          <a:bodyPr wrap="none" rtlCol="0">
            <a:spAutoFit/>
          </a:bodyPr>
          <a:lstStyle/>
          <a:p>
            <a:r>
              <a:rPr lang="en-US" sz="1200" dirty="0" smtClean="0">
                <a:solidFill>
                  <a:srgbClr val="FFFFFF"/>
                </a:solidFill>
              </a:rPr>
              <a:t>concrete</a:t>
            </a:r>
            <a:endParaRPr lang="en-US" sz="1200" dirty="0">
              <a:solidFill>
                <a:srgbClr val="FFFFFF"/>
              </a:solidFill>
            </a:endParaRPr>
          </a:p>
        </p:txBody>
      </p:sp>
      <p:sp>
        <p:nvSpPr>
          <p:cNvPr id="10" name="TextBox 9"/>
          <p:cNvSpPr txBox="1"/>
          <p:nvPr/>
        </p:nvSpPr>
        <p:spPr>
          <a:xfrm>
            <a:off x="1663503" y="2183738"/>
            <a:ext cx="774897" cy="498598"/>
          </a:xfrm>
          <a:prstGeom prst="rect">
            <a:avLst/>
          </a:prstGeom>
          <a:noFill/>
        </p:spPr>
        <p:txBody>
          <a:bodyPr wrap="none" rtlCol="0">
            <a:spAutoFit/>
          </a:bodyPr>
          <a:lstStyle/>
          <a:p>
            <a:pPr algn="ctr"/>
            <a:r>
              <a:rPr lang="en-US" sz="1200" dirty="0" smtClean="0">
                <a:solidFill>
                  <a:srgbClr val="FFFFFF"/>
                </a:solidFill>
              </a:rPr>
              <a:t>heavy</a:t>
            </a:r>
          </a:p>
          <a:p>
            <a:pPr algn="ctr"/>
            <a:r>
              <a:rPr lang="en-US" sz="1200" dirty="0" smtClean="0">
                <a:solidFill>
                  <a:srgbClr val="FFFFFF"/>
                </a:solidFill>
              </a:rPr>
              <a:t>concrete</a:t>
            </a:r>
            <a:endParaRPr lang="en-US" sz="1200" dirty="0">
              <a:solidFill>
                <a:srgbClr val="FFFFFF"/>
              </a:solidFill>
            </a:endParaRPr>
          </a:p>
        </p:txBody>
      </p:sp>
      <p:sp>
        <p:nvSpPr>
          <p:cNvPr id="11" name="TextBox 10"/>
          <p:cNvSpPr txBox="1"/>
          <p:nvPr/>
        </p:nvSpPr>
        <p:spPr>
          <a:xfrm>
            <a:off x="2895600" y="2834736"/>
            <a:ext cx="577953" cy="461665"/>
          </a:xfrm>
          <a:prstGeom prst="rect">
            <a:avLst/>
          </a:prstGeom>
          <a:noFill/>
        </p:spPr>
        <p:txBody>
          <a:bodyPr wrap="none" rtlCol="0">
            <a:spAutoFit/>
          </a:bodyPr>
          <a:lstStyle/>
          <a:p>
            <a:r>
              <a:rPr lang="en-US" dirty="0" smtClean="0">
                <a:solidFill>
                  <a:srgbClr val="FFFFFF"/>
                </a:solidFill>
              </a:rPr>
              <a:t>TS</a:t>
            </a:r>
            <a:endParaRPr lang="en-US" dirty="0">
              <a:solidFill>
                <a:srgbClr val="FFFFFF"/>
              </a:solidFill>
            </a:endParaRPr>
          </a:p>
        </p:txBody>
      </p:sp>
      <p:cxnSp>
        <p:nvCxnSpPr>
          <p:cNvPr id="12" name="Straight Arrow Connector 11"/>
          <p:cNvCxnSpPr/>
          <p:nvPr/>
        </p:nvCxnSpPr>
        <p:spPr>
          <a:xfrm rot="16200000" flipV="1">
            <a:off x="2938725" y="3010125"/>
            <a:ext cx="1708784" cy="443608"/>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4530681">
            <a:off x="3388352" y="3016808"/>
            <a:ext cx="1069524" cy="276999"/>
          </a:xfrm>
          <a:prstGeom prst="rect">
            <a:avLst/>
          </a:prstGeom>
          <a:noFill/>
        </p:spPr>
        <p:txBody>
          <a:bodyPr wrap="none" rtlCol="0">
            <a:spAutoFit/>
          </a:bodyPr>
          <a:lstStyle/>
          <a:p>
            <a:r>
              <a:rPr lang="en-US" sz="1200" dirty="0" smtClean="0">
                <a:solidFill>
                  <a:srgbClr val="FFFFFF"/>
                </a:solidFill>
              </a:rPr>
              <a:t>Proton beam</a:t>
            </a:r>
            <a:endParaRPr lang="en-US" sz="1200" dirty="0">
              <a:solidFill>
                <a:srgbClr val="FFFFFF"/>
              </a:solidFill>
            </a:endParaRPr>
          </a:p>
        </p:txBody>
      </p:sp>
      <p:sp>
        <p:nvSpPr>
          <p:cNvPr id="14" name="Rectangle 13"/>
          <p:cNvSpPr/>
          <p:nvPr/>
        </p:nvSpPr>
        <p:spPr>
          <a:xfrm>
            <a:off x="1304293" y="3716294"/>
            <a:ext cx="149002" cy="325873"/>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057363" y="3722817"/>
            <a:ext cx="149002" cy="325873"/>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16" name="Footer Placeholder 15"/>
          <p:cNvSpPr>
            <a:spLocks noGrp="1"/>
          </p:cNvSpPr>
          <p:nvPr>
            <p:ph type="ftr" sz="quarter" idx="11"/>
          </p:nvPr>
        </p:nvSpPr>
        <p:spPr/>
        <p:txBody>
          <a:bodyPr/>
          <a:lstStyle/>
          <a:p>
            <a:r>
              <a:rPr lang="en-US" smtClean="0"/>
              <a:t>D.Glenzinski, Fermilab</a:t>
            </a:r>
            <a:endParaRPr lang="en-US"/>
          </a:p>
        </p:txBody>
      </p:sp>
      <p:sp>
        <p:nvSpPr>
          <p:cNvPr id="17" name="Slide Number Placeholder 16"/>
          <p:cNvSpPr>
            <a:spLocks noGrp="1"/>
          </p:cNvSpPr>
          <p:nvPr>
            <p:ph type="sldNum" sz="quarter" idx="12"/>
          </p:nvPr>
        </p:nvSpPr>
        <p:spPr/>
        <p:txBody>
          <a:bodyPr/>
          <a:lstStyle/>
          <a:p>
            <a:fld id="{B447C9B2-03D9-704C-9F48-B71FA4375E6A}" type="slidenum">
              <a:rPr lang="en-US" smtClean="0"/>
              <a:pPr/>
              <a:t>126</a:t>
            </a:fld>
            <a:endParaRPr lang="en-US"/>
          </a:p>
        </p:txBody>
      </p:sp>
    </p:spTree>
    <p:extLst>
      <p:ext uri="{BB962C8B-B14F-4D97-AF65-F5344CB8AC3E}">
        <p14:creationId xmlns:p14="http://schemas.microsoft.com/office/powerpoint/2010/main" val="15280960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 Heat and Radiation Shield</a:t>
            </a:r>
            <a:endParaRPr lang="en-US" dirty="0"/>
          </a:p>
        </p:txBody>
      </p:sp>
      <p:sp>
        <p:nvSpPr>
          <p:cNvPr id="3" name="Content Placeholder 2"/>
          <p:cNvSpPr>
            <a:spLocks noGrp="1"/>
          </p:cNvSpPr>
          <p:nvPr>
            <p:ph idx="1"/>
          </p:nvPr>
        </p:nvSpPr>
        <p:spPr>
          <a:xfrm>
            <a:off x="457200" y="4929798"/>
            <a:ext cx="8229600" cy="1203070"/>
          </a:xfrm>
        </p:spPr>
        <p:txBody>
          <a:bodyPr/>
          <a:lstStyle/>
          <a:p>
            <a:r>
              <a:rPr lang="en-US" dirty="0" smtClean="0"/>
              <a:t>Must protect production solenoid from heat and radiation deposits from proton beam</a:t>
            </a:r>
            <a:endParaRPr lang="en-US" dirty="0"/>
          </a:p>
        </p:txBody>
      </p:sp>
      <p:pic>
        <p:nvPicPr>
          <p:cNvPr id="7" name="Picture 6" descr="HRS-Snapshot.jpg"/>
          <p:cNvPicPr>
            <a:picLocks noChangeAspect="1"/>
          </p:cNvPicPr>
          <p:nvPr/>
        </p:nvPicPr>
        <p:blipFill>
          <a:blip r:embed="rId2"/>
          <a:stretch>
            <a:fillRect/>
          </a:stretch>
        </p:blipFill>
        <p:spPr>
          <a:xfrm>
            <a:off x="938136" y="1551113"/>
            <a:ext cx="7104691" cy="3172729"/>
          </a:xfrm>
          <a:prstGeom prst="rect">
            <a:avLst/>
          </a:prstGeom>
        </p:spPr>
      </p:pic>
      <p:sp>
        <p:nvSpPr>
          <p:cNvPr id="9" name="TextBox 8"/>
          <p:cNvSpPr txBox="1"/>
          <p:nvPr/>
        </p:nvSpPr>
        <p:spPr>
          <a:xfrm>
            <a:off x="3609807" y="4136830"/>
            <a:ext cx="1659429" cy="307777"/>
          </a:xfrm>
          <a:prstGeom prst="rect">
            <a:avLst/>
          </a:prstGeom>
          <a:noFill/>
        </p:spPr>
        <p:txBody>
          <a:bodyPr wrap="none" rtlCol="0">
            <a:spAutoFit/>
          </a:bodyPr>
          <a:lstStyle/>
          <a:p>
            <a:r>
              <a:rPr lang="en-US" sz="1400" dirty="0" smtClean="0">
                <a:solidFill>
                  <a:srgbClr val="FFFFFF"/>
                </a:solidFill>
              </a:rPr>
              <a:t>Production Solenoid</a:t>
            </a:r>
            <a:endParaRPr lang="en-US" sz="1400" dirty="0">
              <a:solidFill>
                <a:srgbClr val="FFFFFF"/>
              </a:solidFill>
            </a:endParaRPr>
          </a:p>
        </p:txBody>
      </p:sp>
      <p:sp>
        <p:nvSpPr>
          <p:cNvPr id="10" name="TextBox 9"/>
          <p:cNvSpPr txBox="1"/>
          <p:nvPr/>
        </p:nvSpPr>
        <p:spPr>
          <a:xfrm>
            <a:off x="6061795" y="2781535"/>
            <a:ext cx="1556836" cy="307777"/>
          </a:xfrm>
          <a:prstGeom prst="rect">
            <a:avLst/>
          </a:prstGeom>
          <a:noFill/>
        </p:spPr>
        <p:txBody>
          <a:bodyPr wrap="none" rtlCol="0">
            <a:spAutoFit/>
          </a:bodyPr>
          <a:lstStyle/>
          <a:p>
            <a:r>
              <a:rPr lang="en-US" sz="1400" dirty="0" smtClean="0">
                <a:solidFill>
                  <a:srgbClr val="FFFFFF"/>
                </a:solidFill>
              </a:rPr>
              <a:t>Transport Solenoid</a:t>
            </a:r>
            <a:endParaRPr lang="en-US" sz="1400" dirty="0">
              <a:solidFill>
                <a:srgbClr val="FFFFFF"/>
              </a:solidFill>
            </a:endParaRPr>
          </a:p>
        </p:txBody>
      </p:sp>
      <p:sp>
        <p:nvSpPr>
          <p:cNvPr id="11" name="Rectangle 10"/>
          <p:cNvSpPr/>
          <p:nvPr/>
        </p:nvSpPr>
        <p:spPr>
          <a:xfrm>
            <a:off x="1132632" y="2505780"/>
            <a:ext cx="4919512" cy="1578985"/>
          </a:xfrm>
          <a:prstGeom prst="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12" name="Slide Number Placeholder 11"/>
          <p:cNvSpPr>
            <a:spLocks noGrp="1"/>
          </p:cNvSpPr>
          <p:nvPr>
            <p:ph type="sldNum" sz="quarter" idx="12"/>
          </p:nvPr>
        </p:nvSpPr>
        <p:spPr/>
        <p:txBody>
          <a:bodyPr/>
          <a:lstStyle/>
          <a:p>
            <a:fld id="{B447C9B2-03D9-704C-9F48-B71FA4375E6A}" type="slidenum">
              <a:rPr lang="en-US" smtClean="0"/>
              <a:pPr/>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Stopping Target Monitor</a:t>
            </a:r>
            <a:endParaRPr lang="en-US" dirty="0"/>
          </a:p>
        </p:txBody>
      </p:sp>
      <p:sp>
        <p:nvSpPr>
          <p:cNvPr id="3" name="Content Placeholder 2"/>
          <p:cNvSpPr>
            <a:spLocks noGrp="1"/>
          </p:cNvSpPr>
          <p:nvPr>
            <p:ph idx="1"/>
          </p:nvPr>
        </p:nvSpPr>
        <p:spPr>
          <a:xfrm>
            <a:off x="457200" y="4553690"/>
            <a:ext cx="8229600" cy="1990932"/>
          </a:xfrm>
        </p:spPr>
        <p:txBody>
          <a:bodyPr>
            <a:normAutofit fontScale="77500" lnSpcReduction="20000"/>
          </a:bodyPr>
          <a:lstStyle/>
          <a:p>
            <a:r>
              <a:rPr lang="en-US" dirty="0" smtClean="0"/>
              <a:t>Stopped muons promptly (</a:t>
            </a:r>
            <a:r>
              <a:rPr lang="en-US" dirty="0" smtClean="0"/>
              <a:t>10</a:t>
            </a:r>
            <a:r>
              <a:rPr lang="en-US" baseline="30000" dirty="0" smtClean="0"/>
              <a:t>-15</a:t>
            </a:r>
            <a:r>
              <a:rPr lang="en-US" dirty="0" smtClean="0"/>
              <a:t> s) </a:t>
            </a:r>
            <a:r>
              <a:rPr lang="en-US" dirty="0" smtClean="0"/>
              <a:t>cascade </a:t>
            </a:r>
            <a:r>
              <a:rPr lang="en-US" dirty="0" smtClean="0"/>
              <a:t>to </a:t>
            </a:r>
            <a:r>
              <a:rPr lang="en-US" dirty="0" smtClean="0"/>
              <a:t>ground state, emitting photons at given energies</a:t>
            </a:r>
            <a:endParaRPr lang="en-US" dirty="0" smtClean="0"/>
          </a:p>
          <a:p>
            <a:r>
              <a:rPr lang="en-US" dirty="0" smtClean="0"/>
              <a:t>The muon capture process also produces photons at characteristic energies</a:t>
            </a:r>
          </a:p>
          <a:p>
            <a:r>
              <a:rPr lang="en-US" dirty="0"/>
              <a:t>T</a:t>
            </a:r>
            <a:r>
              <a:rPr lang="en-US" dirty="0" smtClean="0"/>
              <a:t>hese photons used to monitor number of stopped muons</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Oval 6"/>
          <p:cNvSpPr/>
          <p:nvPr/>
        </p:nvSpPr>
        <p:spPr>
          <a:xfrm>
            <a:off x="1754372" y="2307265"/>
            <a:ext cx="574158" cy="520995"/>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nut 7"/>
          <p:cNvSpPr/>
          <p:nvPr/>
        </p:nvSpPr>
        <p:spPr>
          <a:xfrm>
            <a:off x="606050" y="1226246"/>
            <a:ext cx="2870791" cy="2729060"/>
          </a:xfrm>
          <a:prstGeom prst="donut">
            <a:avLst>
              <a:gd name="adj" fmla="val 1050"/>
            </a:avLst>
          </a:prstGeom>
          <a:solidFill>
            <a:schemeClr val="bg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1506270" y="2074210"/>
            <a:ext cx="1070350" cy="990600"/>
          </a:xfrm>
          <a:prstGeom prst="donut">
            <a:avLst>
              <a:gd name="adj" fmla="val 2220"/>
            </a:avLst>
          </a:prstGeom>
          <a:solidFill>
            <a:schemeClr val="bg1"/>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1834872" y="2390512"/>
            <a:ext cx="370614" cy="369332"/>
          </a:xfrm>
          <a:prstGeom prst="rect">
            <a:avLst/>
          </a:prstGeom>
          <a:noFill/>
        </p:spPr>
        <p:txBody>
          <a:bodyPr wrap="none" rtlCol="0">
            <a:spAutoFit/>
          </a:bodyPr>
          <a:lstStyle/>
          <a:p>
            <a:r>
              <a:rPr lang="en-US" dirty="0" smtClean="0">
                <a:solidFill>
                  <a:schemeClr val="bg1"/>
                </a:solidFill>
              </a:rPr>
              <a:t>Al</a:t>
            </a:r>
            <a:endParaRPr lang="en-US" dirty="0">
              <a:solidFill>
                <a:schemeClr val="bg1"/>
              </a:solidFill>
            </a:endParaRPr>
          </a:p>
        </p:txBody>
      </p:sp>
      <p:grpSp>
        <p:nvGrpSpPr>
          <p:cNvPr id="13" name="Group 12"/>
          <p:cNvGrpSpPr/>
          <p:nvPr/>
        </p:nvGrpSpPr>
        <p:grpSpPr>
          <a:xfrm>
            <a:off x="1009061" y="1249811"/>
            <a:ext cx="372139" cy="390598"/>
            <a:chOff x="5199320" y="2086788"/>
            <a:chExt cx="372139" cy="390598"/>
          </a:xfrm>
        </p:grpSpPr>
        <p:sp>
          <p:nvSpPr>
            <p:cNvPr id="11" name="Oval 10"/>
            <p:cNvSpPr/>
            <p:nvPr/>
          </p:nvSpPr>
          <p:spPr>
            <a:xfrm>
              <a:off x="5209952" y="2179674"/>
              <a:ext cx="308345" cy="297712"/>
            </a:xfrm>
            <a:prstGeom prst="ellipse">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199320" y="2086788"/>
              <a:ext cx="372139" cy="369332"/>
            </a:xfrm>
            <a:prstGeom prst="rect">
              <a:avLst/>
            </a:prstGeom>
            <a:noFill/>
          </p:spPr>
          <p:txBody>
            <a:bodyPr wrap="square" rtlCol="0">
              <a:spAutoFit/>
            </a:bodyPr>
            <a:lstStyle/>
            <a:p>
              <a:r>
                <a:rPr lang="en-US" dirty="0" smtClean="0">
                  <a:solidFill>
                    <a:schemeClr val="bg1"/>
                  </a:solidFill>
                  <a:latin typeface="Symbol" charset="2"/>
                  <a:ea typeface="Symbol" charset="2"/>
                  <a:cs typeface="Symbol" charset="2"/>
                </a:rPr>
                <a:t>m</a:t>
              </a:r>
              <a:endParaRPr lang="en-US" dirty="0">
                <a:solidFill>
                  <a:schemeClr val="bg1"/>
                </a:solidFill>
                <a:latin typeface="Symbol" charset="2"/>
                <a:ea typeface="Symbol" charset="2"/>
                <a:cs typeface="Symbol" charset="2"/>
              </a:endParaRPr>
            </a:p>
          </p:txBody>
        </p:sp>
      </p:grpSp>
      <p:grpSp>
        <p:nvGrpSpPr>
          <p:cNvPr id="14" name="Group 13"/>
          <p:cNvGrpSpPr/>
          <p:nvPr/>
        </p:nvGrpSpPr>
        <p:grpSpPr>
          <a:xfrm>
            <a:off x="1850046" y="1800140"/>
            <a:ext cx="372139" cy="390598"/>
            <a:chOff x="5199320" y="2086788"/>
            <a:chExt cx="372139" cy="390598"/>
          </a:xfrm>
        </p:grpSpPr>
        <p:sp>
          <p:nvSpPr>
            <p:cNvPr id="15" name="Oval 14"/>
            <p:cNvSpPr/>
            <p:nvPr/>
          </p:nvSpPr>
          <p:spPr>
            <a:xfrm>
              <a:off x="5209952" y="2179674"/>
              <a:ext cx="308345" cy="297712"/>
            </a:xfrm>
            <a:prstGeom prst="ellipse">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199320" y="2086788"/>
              <a:ext cx="372139" cy="369332"/>
            </a:xfrm>
            <a:prstGeom prst="rect">
              <a:avLst/>
            </a:prstGeom>
            <a:noFill/>
          </p:spPr>
          <p:txBody>
            <a:bodyPr wrap="square" rtlCol="0">
              <a:spAutoFit/>
            </a:bodyPr>
            <a:lstStyle/>
            <a:p>
              <a:r>
                <a:rPr lang="en-US" dirty="0" smtClean="0">
                  <a:solidFill>
                    <a:schemeClr val="bg1"/>
                  </a:solidFill>
                  <a:latin typeface="Symbol" charset="2"/>
                  <a:ea typeface="Symbol" charset="2"/>
                  <a:cs typeface="Symbol" charset="2"/>
                </a:rPr>
                <a:t>m</a:t>
              </a:r>
              <a:endParaRPr lang="en-US" dirty="0">
                <a:solidFill>
                  <a:schemeClr val="bg1"/>
                </a:solidFill>
                <a:latin typeface="Symbol" charset="2"/>
                <a:ea typeface="Symbol" charset="2"/>
                <a:cs typeface="Symbol" charset="2"/>
              </a:endParaRPr>
            </a:p>
          </p:txBody>
        </p:sp>
      </p:grpSp>
      <p:cxnSp>
        <p:nvCxnSpPr>
          <p:cNvPr id="18" name="Straight Arrow Connector 17"/>
          <p:cNvCxnSpPr/>
          <p:nvPr/>
        </p:nvCxnSpPr>
        <p:spPr>
          <a:xfrm>
            <a:off x="1422612" y="1648122"/>
            <a:ext cx="353009" cy="225990"/>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1766102" y="1274153"/>
            <a:ext cx="2020190" cy="742989"/>
            <a:chOff x="4253023" y="1813236"/>
            <a:chExt cx="2020190" cy="742989"/>
          </a:xfrm>
        </p:grpSpPr>
        <p:cxnSp>
          <p:nvCxnSpPr>
            <p:cNvPr id="21" name="Curved Connector 20"/>
            <p:cNvCxnSpPr/>
            <p:nvPr/>
          </p:nvCxnSpPr>
          <p:spPr>
            <a:xfrm rot="-2400000">
              <a:off x="4253023" y="1832039"/>
              <a:ext cx="871871" cy="724186"/>
            </a:xfrm>
            <a:prstGeom prst="curvedConnector3">
              <a:avLst>
                <a:gd name="adj1"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p:nvPr/>
          </p:nvCxnSpPr>
          <p:spPr>
            <a:xfrm rot="-2400000">
              <a:off x="5401342" y="1813236"/>
              <a:ext cx="871871" cy="724186"/>
            </a:xfrm>
            <a:prstGeom prst="curvedConnector3">
              <a:avLst>
                <a:gd name="adj1"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flipH="1">
            <a:off x="3531115" y="1707807"/>
            <a:ext cx="385937" cy="461665"/>
          </a:xfrm>
          <a:prstGeom prst="rect">
            <a:avLst/>
          </a:prstGeom>
          <a:noFill/>
        </p:spPr>
        <p:txBody>
          <a:bodyPr wrap="square" rtlCol="0">
            <a:spAutoFit/>
          </a:bodyPr>
          <a:lstStyle/>
          <a:p>
            <a:r>
              <a:rPr lang="en-US" sz="2400" dirty="0" smtClean="0">
                <a:solidFill>
                  <a:schemeClr val="bg1"/>
                </a:solidFill>
                <a:latin typeface="Symbol" charset="2"/>
                <a:ea typeface="Symbol" charset="2"/>
                <a:cs typeface="Symbol" charset="2"/>
              </a:rPr>
              <a:t>g</a:t>
            </a:r>
            <a:endParaRPr lang="en-US" sz="2400" dirty="0">
              <a:solidFill>
                <a:schemeClr val="bg1"/>
              </a:solidFill>
              <a:latin typeface="Symbol" charset="2"/>
              <a:ea typeface="Symbol" charset="2"/>
              <a:cs typeface="Symbol" charset="2"/>
            </a:endParaRPr>
          </a:p>
        </p:txBody>
      </p:sp>
      <p:sp>
        <p:nvSpPr>
          <p:cNvPr id="30" name="TextBox 29"/>
          <p:cNvSpPr txBox="1"/>
          <p:nvPr/>
        </p:nvSpPr>
        <p:spPr>
          <a:xfrm>
            <a:off x="3971326" y="1190735"/>
            <a:ext cx="2421753" cy="1477328"/>
          </a:xfrm>
          <a:prstGeom prst="rect">
            <a:avLst/>
          </a:prstGeom>
          <a:noFill/>
        </p:spPr>
        <p:txBody>
          <a:bodyPr wrap="none" rtlCol="0">
            <a:spAutoFit/>
          </a:bodyPr>
          <a:lstStyle/>
          <a:p>
            <a:pPr marL="342900" indent="-342900">
              <a:buAutoNum type="alphaUcParenR"/>
            </a:pPr>
            <a:r>
              <a:rPr lang="en-US" dirty="0" smtClean="0">
                <a:solidFill>
                  <a:schemeClr val="bg1"/>
                </a:solidFill>
              </a:rPr>
              <a:t>Prompt</a:t>
            </a:r>
          </a:p>
          <a:p>
            <a:pPr marL="800100" lvl="1" indent="-342900">
              <a:buFont typeface="Arial" charset="0"/>
              <a:buChar char="•"/>
            </a:pPr>
            <a:r>
              <a:rPr lang="en-US" baseline="30000" dirty="0" smtClean="0">
                <a:solidFill>
                  <a:schemeClr val="bg1"/>
                </a:solidFill>
              </a:rPr>
              <a:t>27</a:t>
            </a:r>
            <a:r>
              <a:rPr lang="en-US" dirty="0" smtClean="0">
                <a:solidFill>
                  <a:schemeClr val="bg1"/>
                </a:solidFill>
              </a:rPr>
              <a:t>Al(2p </a:t>
            </a:r>
            <a:r>
              <a:rPr lang="en-US" dirty="0" smtClean="0">
                <a:solidFill>
                  <a:schemeClr val="bg1"/>
                </a:solidFill>
                <a:sym typeface="Wingdings"/>
              </a:rPr>
              <a:t> 1s)</a:t>
            </a:r>
          </a:p>
          <a:p>
            <a:pPr marL="800100" lvl="1" indent="-342900">
              <a:buFont typeface="Arial" charset="0"/>
              <a:buChar char="•"/>
            </a:pPr>
            <a:r>
              <a:rPr lang="en-US" dirty="0" smtClean="0">
                <a:solidFill>
                  <a:schemeClr val="bg1"/>
                </a:solidFill>
                <a:sym typeface="Wingdings"/>
              </a:rPr>
              <a:t>80% of </a:t>
            </a:r>
            <a:r>
              <a:rPr lang="en-US" dirty="0" smtClean="0">
                <a:solidFill>
                  <a:schemeClr val="bg1"/>
                </a:solidFill>
                <a:latin typeface="Symbol" charset="2"/>
                <a:ea typeface="Symbol" charset="2"/>
                <a:cs typeface="Symbol" charset="2"/>
                <a:sym typeface="Wingdings"/>
              </a:rPr>
              <a:t>m</a:t>
            </a:r>
            <a:r>
              <a:rPr lang="en-US" dirty="0" smtClean="0">
                <a:solidFill>
                  <a:schemeClr val="bg1"/>
                </a:solidFill>
                <a:sym typeface="Wingdings"/>
              </a:rPr>
              <a:t> stops</a:t>
            </a:r>
          </a:p>
          <a:p>
            <a:pPr marL="800100" lvl="1" indent="-342900">
              <a:buFont typeface="Arial" charset="0"/>
              <a:buChar char="•"/>
            </a:pPr>
            <a:r>
              <a:rPr lang="en-US" dirty="0" smtClean="0">
                <a:solidFill>
                  <a:schemeClr val="bg1"/>
                </a:solidFill>
                <a:sym typeface="Wingdings"/>
              </a:rPr>
              <a:t>347 </a:t>
            </a:r>
            <a:r>
              <a:rPr lang="en-US" dirty="0" err="1" smtClean="0">
                <a:solidFill>
                  <a:schemeClr val="bg1"/>
                </a:solidFill>
                <a:sym typeface="Wingdings"/>
              </a:rPr>
              <a:t>keV</a:t>
            </a:r>
            <a:endParaRPr lang="en-US" dirty="0" smtClean="0">
              <a:solidFill>
                <a:schemeClr val="bg1"/>
              </a:solidFill>
              <a:sym typeface="Wingdings"/>
            </a:endParaRPr>
          </a:p>
          <a:p>
            <a:pPr marL="800100" lvl="1" indent="-342900">
              <a:buFont typeface="Arial" charset="0"/>
              <a:buChar char="•"/>
            </a:pPr>
            <a:r>
              <a:rPr lang="en-US" dirty="0">
                <a:solidFill>
                  <a:schemeClr val="bg1"/>
                </a:solidFill>
                <a:latin typeface="Symbol" charset="2"/>
                <a:ea typeface="Symbol" charset="2"/>
                <a:cs typeface="Symbol" charset="2"/>
                <a:sym typeface="Wingdings"/>
              </a:rPr>
              <a:t>t</a:t>
            </a:r>
            <a:r>
              <a:rPr lang="en-US" baseline="-25000" dirty="0" smtClean="0">
                <a:solidFill>
                  <a:schemeClr val="bg1"/>
                </a:solidFill>
                <a:sym typeface="Wingdings"/>
              </a:rPr>
              <a:t>1/2</a:t>
            </a:r>
            <a:r>
              <a:rPr lang="en-US" dirty="0" smtClean="0">
                <a:solidFill>
                  <a:schemeClr val="bg1"/>
                </a:solidFill>
                <a:sym typeface="Wingdings"/>
              </a:rPr>
              <a:t> &lt; </a:t>
            </a:r>
            <a:r>
              <a:rPr lang="en-US" dirty="0" err="1" smtClean="0">
                <a:solidFill>
                  <a:schemeClr val="bg1"/>
                </a:solidFill>
                <a:sym typeface="Wingdings"/>
              </a:rPr>
              <a:t>ps</a:t>
            </a:r>
            <a:endParaRPr lang="en-US" dirty="0">
              <a:solidFill>
                <a:schemeClr val="bg1"/>
              </a:solidFill>
            </a:endParaRPr>
          </a:p>
        </p:txBody>
      </p:sp>
      <p:sp>
        <p:nvSpPr>
          <p:cNvPr id="17" name="Footer Placeholder 16"/>
          <p:cNvSpPr>
            <a:spLocks noGrp="1"/>
          </p:cNvSpPr>
          <p:nvPr>
            <p:ph type="ftr" sz="quarter" idx="11"/>
          </p:nvPr>
        </p:nvSpPr>
        <p:spPr/>
        <p:txBody>
          <a:bodyPr/>
          <a:lstStyle/>
          <a:p>
            <a:r>
              <a:rPr lang="en-US" smtClean="0"/>
              <a:t>D.Glenzinski, Fermilab</a:t>
            </a:r>
            <a:endParaRPr lang="en-US"/>
          </a:p>
        </p:txBody>
      </p:sp>
      <p:sp>
        <p:nvSpPr>
          <p:cNvPr id="19" name="Slide Number Placeholder 18"/>
          <p:cNvSpPr>
            <a:spLocks noGrp="1"/>
          </p:cNvSpPr>
          <p:nvPr>
            <p:ph type="sldNum" sz="quarter" idx="12"/>
          </p:nvPr>
        </p:nvSpPr>
        <p:spPr/>
        <p:txBody>
          <a:bodyPr/>
          <a:lstStyle/>
          <a:p>
            <a:fld id="{B447C9B2-03D9-704C-9F48-B71FA4375E6A}" type="slidenum">
              <a:rPr lang="en-US" smtClean="0"/>
              <a:pPr/>
              <a:t>128</a:t>
            </a:fld>
            <a:endParaRPr lang="en-US"/>
          </a:p>
        </p:txBody>
      </p:sp>
      <p:sp>
        <p:nvSpPr>
          <p:cNvPr id="23" name="TextBox 22"/>
          <p:cNvSpPr txBox="1"/>
          <p:nvPr/>
        </p:nvSpPr>
        <p:spPr>
          <a:xfrm>
            <a:off x="6324865" y="1203435"/>
            <a:ext cx="2730235" cy="1477328"/>
          </a:xfrm>
          <a:prstGeom prst="rect">
            <a:avLst/>
          </a:prstGeom>
          <a:noFill/>
        </p:spPr>
        <p:txBody>
          <a:bodyPr wrap="none" rtlCol="0">
            <a:spAutoFit/>
          </a:bodyPr>
          <a:lstStyle/>
          <a:p>
            <a:pPr marL="342900" indent="-342900">
              <a:buFont typeface="Wingdings" charset="2"/>
              <a:buAutoNum type="alphaUcParenR" startAt="2"/>
            </a:pPr>
            <a:r>
              <a:rPr lang="en-US" dirty="0" smtClean="0">
                <a:solidFill>
                  <a:schemeClr val="bg1"/>
                </a:solidFill>
              </a:rPr>
              <a:t>Semi-Prompt</a:t>
            </a:r>
          </a:p>
          <a:p>
            <a:pPr marL="800100" lvl="1" indent="-342900">
              <a:buFont typeface="Arial" charset="0"/>
              <a:buChar char="•"/>
            </a:pPr>
            <a:r>
              <a:rPr lang="en-US" baseline="30000" dirty="0" smtClean="0">
                <a:solidFill>
                  <a:schemeClr val="bg1"/>
                </a:solidFill>
              </a:rPr>
              <a:t>27</a:t>
            </a:r>
            <a:r>
              <a:rPr lang="en-US" dirty="0" smtClean="0">
                <a:solidFill>
                  <a:schemeClr val="bg1"/>
                </a:solidFill>
              </a:rPr>
              <a:t>Al(</a:t>
            </a:r>
            <a:r>
              <a:rPr lang="en-US" dirty="0" smtClean="0">
                <a:solidFill>
                  <a:schemeClr val="bg1"/>
                </a:solidFill>
                <a:latin typeface="Symbol" charset="2"/>
                <a:ea typeface="Symbol" charset="2"/>
                <a:cs typeface="Symbol" charset="2"/>
              </a:rPr>
              <a:t>m</a:t>
            </a:r>
            <a:r>
              <a:rPr lang="en-US" dirty="0" smtClean="0">
                <a:solidFill>
                  <a:schemeClr val="bg1"/>
                </a:solidFill>
              </a:rPr>
              <a:t>, </a:t>
            </a:r>
            <a:r>
              <a:rPr lang="en-US" dirty="0" err="1" smtClean="0">
                <a:solidFill>
                  <a:schemeClr val="bg1"/>
                </a:solidFill>
                <a:latin typeface="Symbol" charset="2"/>
                <a:ea typeface="Symbol" charset="2"/>
                <a:cs typeface="Symbol" charset="2"/>
              </a:rPr>
              <a:t>n</a:t>
            </a:r>
            <a:r>
              <a:rPr lang="en-US" dirty="0" err="1" smtClean="0">
                <a:solidFill>
                  <a:schemeClr val="bg1"/>
                </a:solidFill>
              </a:rPr>
              <a:t>n</a:t>
            </a:r>
            <a:r>
              <a:rPr lang="en-US" dirty="0" err="1" smtClean="0">
                <a:solidFill>
                  <a:schemeClr val="bg1"/>
                </a:solidFill>
                <a:latin typeface="Symbol" charset="2"/>
                <a:ea typeface="Symbol" charset="2"/>
                <a:cs typeface="Symbol" charset="2"/>
              </a:rPr>
              <a:t>g</a:t>
            </a:r>
            <a:r>
              <a:rPr lang="en-US" dirty="0" smtClean="0">
                <a:solidFill>
                  <a:schemeClr val="bg1"/>
                </a:solidFill>
                <a:sym typeface="Wingdings"/>
              </a:rPr>
              <a:t>)</a:t>
            </a:r>
            <a:r>
              <a:rPr lang="en-US" baseline="30000" dirty="0" smtClean="0">
                <a:solidFill>
                  <a:schemeClr val="bg1"/>
                </a:solidFill>
                <a:sym typeface="Wingdings"/>
              </a:rPr>
              <a:t>26</a:t>
            </a:r>
            <a:r>
              <a:rPr lang="en-US" dirty="0" smtClean="0">
                <a:solidFill>
                  <a:schemeClr val="bg1"/>
                </a:solidFill>
                <a:sym typeface="Wingdings"/>
              </a:rPr>
              <a:t>Mg</a:t>
            </a:r>
          </a:p>
          <a:p>
            <a:pPr marL="800100" lvl="1" indent="-342900">
              <a:buFont typeface="Arial" charset="0"/>
              <a:buChar char="•"/>
            </a:pPr>
            <a:r>
              <a:rPr lang="en-US" dirty="0">
                <a:solidFill>
                  <a:schemeClr val="bg1"/>
                </a:solidFill>
                <a:sym typeface="Wingdings"/>
              </a:rPr>
              <a:t>5</a:t>
            </a:r>
            <a:r>
              <a:rPr lang="en-US" dirty="0" smtClean="0">
                <a:solidFill>
                  <a:schemeClr val="bg1"/>
                </a:solidFill>
                <a:sym typeface="Wingdings"/>
              </a:rPr>
              <a:t>0% of </a:t>
            </a:r>
            <a:r>
              <a:rPr lang="en-US" dirty="0" smtClean="0">
                <a:solidFill>
                  <a:schemeClr val="bg1"/>
                </a:solidFill>
                <a:latin typeface="Symbol" charset="2"/>
                <a:ea typeface="Symbol" charset="2"/>
                <a:cs typeface="Symbol" charset="2"/>
                <a:sym typeface="Wingdings"/>
              </a:rPr>
              <a:t>m</a:t>
            </a:r>
            <a:r>
              <a:rPr lang="en-US" dirty="0" smtClean="0">
                <a:solidFill>
                  <a:schemeClr val="bg1"/>
                </a:solidFill>
                <a:sym typeface="Wingdings"/>
              </a:rPr>
              <a:t> captures</a:t>
            </a:r>
          </a:p>
          <a:p>
            <a:pPr marL="800100" lvl="1" indent="-342900">
              <a:buFont typeface="Arial" charset="0"/>
              <a:buChar char="•"/>
            </a:pPr>
            <a:r>
              <a:rPr lang="en-US" dirty="0" smtClean="0">
                <a:solidFill>
                  <a:schemeClr val="bg1"/>
                </a:solidFill>
                <a:sym typeface="Wingdings"/>
              </a:rPr>
              <a:t>1809 </a:t>
            </a:r>
            <a:r>
              <a:rPr lang="en-US" dirty="0" err="1" smtClean="0">
                <a:solidFill>
                  <a:schemeClr val="bg1"/>
                </a:solidFill>
                <a:sym typeface="Wingdings"/>
              </a:rPr>
              <a:t>keV</a:t>
            </a:r>
            <a:endParaRPr lang="en-US" dirty="0" smtClean="0">
              <a:solidFill>
                <a:schemeClr val="bg1"/>
              </a:solidFill>
              <a:sym typeface="Wingdings"/>
            </a:endParaRPr>
          </a:p>
          <a:p>
            <a:pPr marL="800100" lvl="1" indent="-342900">
              <a:buFont typeface="Arial" charset="0"/>
              <a:buChar char="•"/>
            </a:pPr>
            <a:r>
              <a:rPr lang="en-US" dirty="0">
                <a:solidFill>
                  <a:schemeClr val="bg1"/>
                </a:solidFill>
                <a:latin typeface="Symbol" charset="2"/>
                <a:ea typeface="Symbol" charset="2"/>
                <a:cs typeface="Symbol" charset="2"/>
                <a:sym typeface="Wingdings"/>
              </a:rPr>
              <a:t>t</a:t>
            </a:r>
            <a:r>
              <a:rPr lang="en-US" baseline="-25000" dirty="0" smtClean="0">
                <a:solidFill>
                  <a:schemeClr val="bg1"/>
                </a:solidFill>
                <a:sym typeface="Wingdings"/>
              </a:rPr>
              <a:t>1/2</a:t>
            </a:r>
            <a:r>
              <a:rPr lang="en-US" dirty="0" smtClean="0">
                <a:solidFill>
                  <a:schemeClr val="bg1"/>
                </a:solidFill>
                <a:sym typeface="Wingdings"/>
              </a:rPr>
              <a:t> = 864 ns</a:t>
            </a:r>
            <a:endParaRPr lang="en-US" dirty="0">
              <a:solidFill>
                <a:schemeClr val="bg1"/>
              </a:solidFill>
            </a:endParaRPr>
          </a:p>
        </p:txBody>
      </p:sp>
      <p:sp>
        <p:nvSpPr>
          <p:cNvPr id="24" name="TextBox 23"/>
          <p:cNvSpPr txBox="1"/>
          <p:nvPr/>
        </p:nvSpPr>
        <p:spPr>
          <a:xfrm>
            <a:off x="3984026" y="2874144"/>
            <a:ext cx="3347776" cy="1477328"/>
          </a:xfrm>
          <a:prstGeom prst="rect">
            <a:avLst/>
          </a:prstGeom>
          <a:noFill/>
        </p:spPr>
        <p:txBody>
          <a:bodyPr wrap="none" rtlCol="0">
            <a:spAutoFit/>
          </a:bodyPr>
          <a:lstStyle/>
          <a:p>
            <a:pPr marL="342900" indent="-342900">
              <a:buFont typeface="Wingdings" charset="2"/>
              <a:buAutoNum type="alphaUcParenR" startAt="3"/>
            </a:pPr>
            <a:r>
              <a:rPr lang="en-US" dirty="0" smtClean="0">
                <a:solidFill>
                  <a:schemeClr val="bg1"/>
                </a:solidFill>
              </a:rPr>
              <a:t>Delayed</a:t>
            </a:r>
          </a:p>
          <a:p>
            <a:pPr marL="800100" lvl="1" indent="-342900">
              <a:buFont typeface="Arial" charset="0"/>
              <a:buChar char="•"/>
            </a:pPr>
            <a:r>
              <a:rPr lang="en-US" baseline="30000" dirty="0" smtClean="0">
                <a:solidFill>
                  <a:schemeClr val="bg1"/>
                </a:solidFill>
              </a:rPr>
              <a:t>27</a:t>
            </a:r>
            <a:r>
              <a:rPr lang="en-US" dirty="0" smtClean="0">
                <a:solidFill>
                  <a:schemeClr val="bg1"/>
                </a:solidFill>
              </a:rPr>
              <a:t>Mg(</a:t>
            </a:r>
            <a:r>
              <a:rPr lang="en-US" dirty="0" smtClean="0">
                <a:solidFill>
                  <a:schemeClr val="bg1"/>
                </a:solidFill>
                <a:latin typeface="Symbol" charset="2"/>
                <a:ea typeface="Symbol" charset="2"/>
                <a:cs typeface="Symbol" charset="2"/>
              </a:rPr>
              <a:t>b</a:t>
            </a:r>
            <a:r>
              <a:rPr lang="en-US" dirty="0">
                <a:solidFill>
                  <a:schemeClr val="bg1"/>
                </a:solidFill>
              </a:rPr>
              <a:t> </a:t>
            </a:r>
            <a:r>
              <a:rPr lang="en-US" dirty="0" smtClean="0">
                <a:solidFill>
                  <a:schemeClr val="bg1"/>
                </a:solidFill>
              </a:rPr>
              <a:t>decay</a:t>
            </a:r>
            <a:r>
              <a:rPr lang="en-US" dirty="0" smtClean="0">
                <a:solidFill>
                  <a:schemeClr val="bg1"/>
                </a:solidFill>
                <a:sym typeface="Wingdings"/>
              </a:rPr>
              <a:t>)</a:t>
            </a:r>
            <a:r>
              <a:rPr lang="en-US" baseline="30000" dirty="0" smtClean="0">
                <a:solidFill>
                  <a:schemeClr val="bg1"/>
                </a:solidFill>
                <a:sym typeface="Wingdings"/>
              </a:rPr>
              <a:t>27</a:t>
            </a:r>
            <a:r>
              <a:rPr lang="en-US" dirty="0" smtClean="0">
                <a:solidFill>
                  <a:schemeClr val="bg1"/>
                </a:solidFill>
                <a:sym typeface="Wingdings"/>
              </a:rPr>
              <a:t>Al*</a:t>
            </a:r>
            <a:r>
              <a:rPr lang="en-US" baseline="30000" dirty="0">
                <a:solidFill>
                  <a:schemeClr val="bg1"/>
                </a:solidFill>
                <a:sym typeface="Wingdings"/>
              </a:rPr>
              <a:t>27</a:t>
            </a:r>
            <a:r>
              <a:rPr lang="en-US" dirty="0">
                <a:solidFill>
                  <a:schemeClr val="bg1"/>
                </a:solidFill>
                <a:sym typeface="Wingdings"/>
              </a:rPr>
              <a:t>Al</a:t>
            </a:r>
            <a:endParaRPr lang="en-US" dirty="0" smtClean="0">
              <a:solidFill>
                <a:schemeClr val="bg1"/>
              </a:solidFill>
              <a:sym typeface="Wingdings"/>
            </a:endParaRPr>
          </a:p>
          <a:p>
            <a:pPr marL="800100" lvl="1" indent="-342900">
              <a:buFont typeface="Arial" charset="0"/>
              <a:buChar char="•"/>
            </a:pPr>
            <a:r>
              <a:rPr lang="en-US" dirty="0" smtClean="0">
                <a:solidFill>
                  <a:schemeClr val="bg1"/>
                </a:solidFill>
                <a:sym typeface="Wingdings"/>
              </a:rPr>
              <a:t>9</a:t>
            </a:r>
            <a:r>
              <a:rPr lang="en-US" dirty="0" smtClean="0">
                <a:solidFill>
                  <a:schemeClr val="bg1"/>
                </a:solidFill>
                <a:sym typeface="Wingdings"/>
              </a:rPr>
              <a:t>% of </a:t>
            </a:r>
            <a:r>
              <a:rPr lang="en-US" dirty="0" smtClean="0">
                <a:solidFill>
                  <a:schemeClr val="bg1"/>
                </a:solidFill>
                <a:latin typeface="Symbol" charset="2"/>
                <a:ea typeface="Symbol" charset="2"/>
                <a:cs typeface="Symbol" charset="2"/>
                <a:sym typeface="Wingdings"/>
              </a:rPr>
              <a:t>m</a:t>
            </a:r>
            <a:r>
              <a:rPr lang="en-US" dirty="0" smtClean="0">
                <a:solidFill>
                  <a:schemeClr val="bg1"/>
                </a:solidFill>
                <a:sym typeface="Wingdings"/>
              </a:rPr>
              <a:t> captures</a:t>
            </a:r>
          </a:p>
          <a:p>
            <a:pPr marL="800100" lvl="1" indent="-342900">
              <a:buFont typeface="Arial" charset="0"/>
              <a:buChar char="•"/>
            </a:pPr>
            <a:r>
              <a:rPr lang="en-US" dirty="0" smtClean="0">
                <a:solidFill>
                  <a:schemeClr val="bg1"/>
                </a:solidFill>
                <a:sym typeface="Wingdings"/>
              </a:rPr>
              <a:t>844 </a:t>
            </a:r>
            <a:r>
              <a:rPr lang="en-US" dirty="0" err="1" smtClean="0">
                <a:solidFill>
                  <a:schemeClr val="bg1"/>
                </a:solidFill>
                <a:sym typeface="Wingdings"/>
              </a:rPr>
              <a:t>keV</a:t>
            </a:r>
            <a:endParaRPr lang="en-US" dirty="0" smtClean="0">
              <a:solidFill>
                <a:schemeClr val="bg1"/>
              </a:solidFill>
              <a:sym typeface="Wingdings"/>
            </a:endParaRPr>
          </a:p>
          <a:p>
            <a:pPr marL="800100" lvl="1" indent="-342900">
              <a:buFont typeface="Arial" charset="0"/>
              <a:buChar char="•"/>
            </a:pPr>
            <a:r>
              <a:rPr lang="en-US" dirty="0">
                <a:solidFill>
                  <a:schemeClr val="bg1"/>
                </a:solidFill>
                <a:latin typeface="Symbol" charset="2"/>
                <a:ea typeface="Symbol" charset="2"/>
                <a:cs typeface="Symbol" charset="2"/>
                <a:sym typeface="Wingdings"/>
              </a:rPr>
              <a:t>t</a:t>
            </a:r>
            <a:r>
              <a:rPr lang="en-US" baseline="-25000" dirty="0" smtClean="0">
                <a:solidFill>
                  <a:schemeClr val="bg1"/>
                </a:solidFill>
                <a:sym typeface="Wingdings"/>
              </a:rPr>
              <a:t>1/2</a:t>
            </a:r>
            <a:r>
              <a:rPr lang="en-US" dirty="0" smtClean="0">
                <a:solidFill>
                  <a:schemeClr val="bg1"/>
                </a:solidFill>
                <a:sym typeface="Wingdings"/>
              </a:rPr>
              <a:t> = 9.5 m, 35 </a:t>
            </a:r>
            <a:r>
              <a:rPr lang="en-US" dirty="0" err="1" smtClean="0">
                <a:solidFill>
                  <a:schemeClr val="bg1"/>
                </a:solidFill>
                <a:sym typeface="Wingdings"/>
              </a:rPr>
              <a:t>ps</a:t>
            </a:r>
            <a:endParaRPr lang="en-US" dirty="0">
              <a:solidFill>
                <a:schemeClr val="bg1"/>
              </a:solidFill>
            </a:endParaRPr>
          </a:p>
        </p:txBody>
      </p:sp>
    </p:spTree>
    <p:extLst>
      <p:ext uri="{BB962C8B-B14F-4D97-AF65-F5344CB8AC3E}">
        <p14:creationId xmlns:p14="http://schemas.microsoft.com/office/powerpoint/2010/main" val="11991972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Stopping Target Monitor</a:t>
            </a:r>
            <a:endParaRPr lang="en-US" dirty="0"/>
          </a:p>
        </p:txBody>
      </p:sp>
      <p:sp>
        <p:nvSpPr>
          <p:cNvPr id="3" name="Content Placeholder 2"/>
          <p:cNvSpPr>
            <a:spLocks noGrp="1"/>
          </p:cNvSpPr>
          <p:nvPr>
            <p:ph idx="1"/>
          </p:nvPr>
        </p:nvSpPr>
        <p:spPr>
          <a:xfrm>
            <a:off x="457200" y="5128288"/>
            <a:ext cx="8229600" cy="547577"/>
          </a:xfrm>
        </p:spPr>
        <p:txBody>
          <a:bodyPr>
            <a:normAutofit lnSpcReduction="10000"/>
          </a:bodyPr>
          <a:lstStyle/>
          <a:p>
            <a:r>
              <a:rPr lang="en-US" dirty="0" smtClean="0"/>
              <a:t>Employ </a:t>
            </a:r>
            <a:r>
              <a:rPr lang="en-US" dirty="0" err="1" smtClean="0"/>
              <a:t>HPGe</a:t>
            </a:r>
            <a:r>
              <a:rPr lang="en-US" dirty="0" smtClean="0"/>
              <a:t> to monitor these photon lines</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944575"/>
            <a:ext cx="7239000" cy="2679700"/>
          </a:xfrm>
          <a:prstGeom prst="rect">
            <a:avLst/>
          </a:prstGeom>
        </p:spPr>
      </p:pic>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129</a:t>
            </a:fld>
            <a:endParaRPr lang="en-US"/>
          </a:p>
        </p:txBody>
      </p:sp>
    </p:spTree>
    <p:extLst>
      <p:ext uri="{BB962C8B-B14F-4D97-AF65-F5344CB8AC3E}">
        <p14:creationId xmlns:p14="http://schemas.microsoft.com/office/powerpoint/2010/main" val="1529500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a:xfrm>
            <a:off x="457200" y="17208"/>
            <a:ext cx="8229600" cy="755033"/>
          </a:xfrm>
        </p:spPr>
        <p:txBody>
          <a:bodyPr>
            <a:normAutofit fontScale="90000"/>
          </a:bodyPr>
          <a:lstStyle/>
          <a:p>
            <a:pPr eaLnBrk="1" hangingPunct="1"/>
            <a:r>
              <a:rPr lang="en-US" dirty="0"/>
              <a:t>Mu2e </a:t>
            </a:r>
            <a:r>
              <a:rPr lang="en-US" dirty="0" smtClean="0"/>
              <a:t>Sensitivity</a:t>
            </a:r>
            <a:endParaRPr lang="en-US" dirty="0"/>
          </a:p>
        </p:txBody>
      </p:sp>
      <p:sp>
        <p:nvSpPr>
          <p:cNvPr id="43013" name="Rectangle 3"/>
          <p:cNvSpPr>
            <a:spLocks noGrp="1" noChangeArrowheads="1"/>
          </p:cNvSpPr>
          <p:nvPr>
            <p:ph type="body" idx="1"/>
          </p:nvPr>
        </p:nvSpPr>
        <p:spPr>
          <a:xfrm>
            <a:off x="533400" y="5778369"/>
            <a:ext cx="8305800" cy="609600"/>
          </a:xfrm>
        </p:spPr>
        <p:txBody>
          <a:bodyPr/>
          <a:lstStyle/>
          <a:p>
            <a:pPr algn="ctr"/>
            <a:r>
              <a:rPr lang="en-US" dirty="0" smtClean="0">
                <a:solidFill>
                  <a:schemeClr val="accent6"/>
                </a:solidFill>
              </a:rPr>
              <a:t>Mu2e will probe </a:t>
            </a:r>
            <a:r>
              <a:rPr lang="en-US" dirty="0">
                <a:solidFill>
                  <a:schemeClr val="accent6"/>
                </a:solidFill>
                <a:latin typeface="Symbol" charset="2"/>
                <a:cs typeface="Symbol" charset="2"/>
              </a:rPr>
              <a:t>L</a:t>
            </a:r>
            <a:r>
              <a:rPr lang="en-US" baseline="-25000" dirty="0">
                <a:solidFill>
                  <a:schemeClr val="accent6"/>
                </a:solidFill>
              </a:rPr>
              <a:t>NP</a:t>
            </a:r>
            <a:r>
              <a:rPr lang="en-US" dirty="0">
                <a:solidFill>
                  <a:schemeClr val="accent6"/>
                </a:solidFill>
              </a:rPr>
              <a:t> ~ O(10</a:t>
            </a:r>
            <a:r>
              <a:rPr lang="en-US" baseline="30000" dirty="0">
                <a:solidFill>
                  <a:schemeClr val="accent6"/>
                </a:solidFill>
              </a:rPr>
              <a:t>3</a:t>
            </a:r>
            <a:r>
              <a:rPr lang="en-US" dirty="0">
                <a:solidFill>
                  <a:schemeClr val="accent6"/>
                </a:solidFill>
              </a:rPr>
              <a:t> -10</a:t>
            </a:r>
            <a:r>
              <a:rPr lang="en-US" baseline="30000" dirty="0">
                <a:solidFill>
                  <a:schemeClr val="accent6"/>
                </a:solidFill>
              </a:rPr>
              <a:t>4</a:t>
            </a:r>
            <a:r>
              <a:rPr lang="en-US" dirty="0">
                <a:solidFill>
                  <a:schemeClr val="accent6"/>
                </a:solidFill>
              </a:rPr>
              <a:t>) </a:t>
            </a:r>
            <a:r>
              <a:rPr lang="en-US" dirty="0" err="1">
                <a:solidFill>
                  <a:schemeClr val="accent6"/>
                </a:solidFill>
              </a:rPr>
              <a:t>TeV</a:t>
            </a:r>
            <a:r>
              <a:rPr lang="en-US" dirty="0">
                <a:solidFill>
                  <a:schemeClr val="accent6"/>
                </a:solidFill>
              </a:rPr>
              <a:t> &gt;&gt; </a:t>
            </a:r>
            <a:r>
              <a:rPr lang="en-US" dirty="0" err="1">
                <a:solidFill>
                  <a:schemeClr val="accent6"/>
                </a:solidFill>
              </a:rPr>
              <a:t>TeV</a:t>
            </a:r>
            <a:endParaRPr lang="en-US" baseline="30000" dirty="0">
              <a:solidFill>
                <a:schemeClr val="accent6"/>
              </a:solidFill>
            </a:endParaRPr>
          </a:p>
          <a:p>
            <a:pPr algn="ctr" eaLnBrk="1" hangingPunct="1"/>
            <a:endParaRPr lang="en-US" dirty="0">
              <a:solidFill>
                <a:schemeClr val="accent6"/>
              </a:solidFill>
            </a:endParaRPr>
          </a:p>
        </p:txBody>
      </p:sp>
      <p:sp>
        <p:nvSpPr>
          <p:cNvPr id="22" name="Text Box 9"/>
          <p:cNvSpPr txBox="1">
            <a:spLocks noChangeArrowheads="1"/>
          </p:cNvSpPr>
          <p:nvPr/>
        </p:nvSpPr>
        <p:spPr bwMode="auto">
          <a:xfrm rot="16200000">
            <a:off x="1805250" y="2666053"/>
            <a:ext cx="1424972" cy="461665"/>
          </a:xfrm>
          <a:prstGeom prst="rect">
            <a:avLst/>
          </a:prstGeom>
          <a:noFill/>
          <a:ln w="9525">
            <a:noFill/>
            <a:miter lim="800000"/>
            <a:headEnd/>
            <a:tailEnd/>
          </a:ln>
        </p:spPr>
        <p:txBody>
          <a:bodyPr wrap="square">
            <a:prstTxWarp prst="textNoShape">
              <a:avLst/>
            </a:prstTxWarp>
            <a:spAutoFit/>
          </a:bodyPr>
          <a:lstStyle/>
          <a:p>
            <a:r>
              <a:rPr lang="en-US" sz="2400" dirty="0" smtClean="0">
                <a:solidFill>
                  <a:srgbClr val="FFFFFF"/>
                </a:solidFill>
                <a:latin typeface="Symbol" charset="2"/>
                <a:sym typeface="Symbol" charset="2"/>
              </a:rPr>
              <a:t></a:t>
            </a:r>
            <a:r>
              <a:rPr lang="en-US" sz="2400" baseline="-25000" dirty="0" smtClean="0">
                <a:solidFill>
                  <a:srgbClr val="FFFFFF"/>
                </a:solidFill>
                <a:sym typeface="Symbol" charset="2"/>
              </a:rPr>
              <a:t>NP</a:t>
            </a:r>
            <a:r>
              <a:rPr lang="en-US" sz="2400" dirty="0" smtClean="0">
                <a:solidFill>
                  <a:srgbClr val="FFFFFF"/>
                </a:solidFill>
                <a:latin typeface="Symbol" charset="2"/>
                <a:sym typeface="Symbol" charset="2"/>
              </a:rPr>
              <a:t> </a:t>
            </a:r>
            <a:r>
              <a:rPr lang="en-US" sz="2400" dirty="0" smtClean="0">
                <a:solidFill>
                  <a:schemeClr val="bg1"/>
                </a:solidFill>
                <a:latin typeface="Symbol" charset="2"/>
                <a:sym typeface="Symbol" charset="2"/>
              </a:rPr>
              <a:t></a:t>
            </a:r>
            <a:r>
              <a:rPr lang="en-US" sz="2400" dirty="0">
                <a:solidFill>
                  <a:srgbClr val="FFFFFF"/>
                </a:solidFill>
                <a:latin typeface="Symbol" charset="2"/>
                <a:sym typeface="Symbol" charset="2"/>
              </a:rPr>
              <a:t></a:t>
            </a:r>
            <a:r>
              <a:rPr lang="en-US" sz="2400" dirty="0" err="1">
                <a:solidFill>
                  <a:srgbClr val="FFFFFF"/>
                </a:solidFill>
              </a:rPr>
              <a:t>TeV</a:t>
            </a:r>
            <a:r>
              <a:rPr lang="en-US" sz="2400" dirty="0">
                <a:solidFill>
                  <a:srgbClr val="FFFFFF"/>
                </a:solidFill>
              </a:rPr>
              <a:t>)</a:t>
            </a:r>
            <a:endParaRPr lang="en-US" sz="2400" dirty="0">
              <a:solidFill>
                <a:srgbClr val="FFFFFF"/>
              </a:solidFill>
              <a:latin typeface="Symbol" charset="2"/>
              <a:sym typeface="Symbol" charset="2"/>
            </a:endParaRPr>
          </a:p>
        </p:txBody>
      </p:sp>
      <p:sp>
        <p:nvSpPr>
          <p:cNvPr id="23" name="Text Box 10"/>
          <p:cNvSpPr txBox="1">
            <a:spLocks noChangeArrowheads="1"/>
          </p:cNvSpPr>
          <p:nvPr/>
        </p:nvSpPr>
        <p:spPr bwMode="auto">
          <a:xfrm>
            <a:off x="4708160" y="5297293"/>
            <a:ext cx="411290" cy="461665"/>
          </a:xfrm>
          <a:prstGeom prst="rect">
            <a:avLst/>
          </a:prstGeom>
          <a:noFill/>
          <a:ln w="9525">
            <a:noFill/>
            <a:miter lim="800000"/>
            <a:headEnd/>
            <a:tailEnd/>
          </a:ln>
        </p:spPr>
        <p:txBody>
          <a:bodyPr wrap="none">
            <a:prstTxWarp prst="textNoShape">
              <a:avLst/>
            </a:prstTxWarp>
            <a:spAutoFit/>
          </a:bodyPr>
          <a:lstStyle/>
          <a:p>
            <a:r>
              <a:rPr lang="en-US" sz="1800" dirty="0" err="1">
                <a:latin typeface="Symbol" charset="2"/>
                <a:sym typeface="Symbol" charset="2"/>
              </a:rPr>
              <a:t></a:t>
            </a:r>
            <a:r>
              <a:rPr lang="en-US" sz="2400" dirty="0" err="1">
                <a:solidFill>
                  <a:srgbClr val="FFFFFF"/>
                </a:solidFill>
                <a:latin typeface="Symbol" charset="2"/>
                <a:sym typeface="Symbol" charset="2"/>
              </a:rPr>
              <a:t></a:t>
            </a:r>
            <a:endParaRPr lang="en-US" sz="2400" dirty="0">
              <a:solidFill>
                <a:srgbClr val="FFFFFF"/>
              </a:solidFill>
              <a:latin typeface="Symbol" charset="2"/>
              <a:sym typeface="Symbol" charset="2"/>
            </a:endParaRPr>
          </a:p>
        </p:txBody>
      </p:sp>
      <p:sp>
        <p:nvSpPr>
          <p:cNvPr id="24" name="Text Box 11"/>
          <p:cNvSpPr txBox="1">
            <a:spLocks noChangeArrowheads="1"/>
          </p:cNvSpPr>
          <p:nvPr/>
        </p:nvSpPr>
        <p:spPr bwMode="auto">
          <a:xfrm>
            <a:off x="3057414" y="5294076"/>
            <a:ext cx="865366" cy="461665"/>
          </a:xfrm>
          <a:prstGeom prst="rect">
            <a:avLst/>
          </a:prstGeom>
          <a:noFill/>
          <a:ln w="9525">
            <a:noFill/>
            <a:miter lim="800000"/>
            <a:headEnd/>
            <a:tailEnd/>
          </a:ln>
        </p:spPr>
        <p:txBody>
          <a:bodyPr wrap="none">
            <a:prstTxWarp prst="textNoShape">
              <a:avLst/>
            </a:prstTxWarp>
            <a:spAutoFit/>
          </a:bodyPr>
          <a:lstStyle/>
          <a:p>
            <a:r>
              <a:rPr lang="en-US" sz="1200" dirty="0">
                <a:solidFill>
                  <a:srgbClr val="FFFFFF"/>
                </a:solidFill>
              </a:rPr>
              <a:t>Loop</a:t>
            </a:r>
          </a:p>
          <a:p>
            <a:r>
              <a:rPr lang="en-US" sz="1200" dirty="0">
                <a:solidFill>
                  <a:srgbClr val="FFFFFF"/>
                </a:solidFill>
              </a:rPr>
              <a:t>dominated</a:t>
            </a:r>
          </a:p>
        </p:txBody>
      </p:sp>
      <p:sp>
        <p:nvSpPr>
          <p:cNvPr id="25" name="Text Box 12"/>
          <p:cNvSpPr txBox="1">
            <a:spLocks noChangeArrowheads="1"/>
          </p:cNvSpPr>
          <p:nvPr/>
        </p:nvSpPr>
        <p:spPr bwMode="auto">
          <a:xfrm>
            <a:off x="5792892" y="5294076"/>
            <a:ext cx="865366" cy="461665"/>
          </a:xfrm>
          <a:prstGeom prst="rect">
            <a:avLst/>
          </a:prstGeom>
          <a:noFill/>
          <a:ln w="9525">
            <a:noFill/>
            <a:miter lim="800000"/>
            <a:headEnd/>
            <a:tailEnd/>
          </a:ln>
        </p:spPr>
        <p:txBody>
          <a:bodyPr wrap="none">
            <a:prstTxWarp prst="textNoShape">
              <a:avLst/>
            </a:prstTxWarp>
            <a:spAutoFit/>
          </a:bodyPr>
          <a:lstStyle/>
          <a:p>
            <a:pPr algn="r"/>
            <a:r>
              <a:rPr lang="en-US" sz="1200" dirty="0">
                <a:solidFill>
                  <a:srgbClr val="FFFFFF"/>
                </a:solidFill>
              </a:rPr>
              <a:t>Contact</a:t>
            </a:r>
          </a:p>
          <a:p>
            <a:pPr algn="r"/>
            <a:r>
              <a:rPr lang="en-US" sz="1200" dirty="0">
                <a:solidFill>
                  <a:srgbClr val="FFFFFF"/>
                </a:solidFill>
              </a:rPr>
              <a:t>dominated</a:t>
            </a:r>
          </a:p>
        </p:txBody>
      </p:sp>
      <p:sp>
        <p:nvSpPr>
          <p:cNvPr id="26" name="Text Box 352"/>
          <p:cNvSpPr txBox="1">
            <a:spLocks noChangeArrowheads="1"/>
          </p:cNvSpPr>
          <p:nvPr/>
        </p:nvSpPr>
        <p:spPr bwMode="auto">
          <a:xfrm rot="5400000">
            <a:off x="5195665" y="2154919"/>
            <a:ext cx="3037160"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chemeClr val="bg1"/>
                </a:solidFill>
              </a:rPr>
              <a:t>Courtesy A. de </a:t>
            </a:r>
            <a:r>
              <a:rPr lang="en-US" sz="1200" dirty="0" err="1" smtClean="0">
                <a:solidFill>
                  <a:schemeClr val="bg1"/>
                </a:solidFill>
              </a:rPr>
              <a:t>Gouvea</a:t>
            </a:r>
            <a:r>
              <a:rPr lang="en-US" sz="1200" dirty="0" smtClean="0">
                <a:solidFill>
                  <a:schemeClr val="bg1"/>
                </a:solidFill>
              </a:rPr>
              <a:t> , B. Bernstein, D. </a:t>
            </a:r>
            <a:r>
              <a:rPr lang="en-US" sz="1200" dirty="0" err="1" smtClean="0">
                <a:solidFill>
                  <a:schemeClr val="bg1"/>
                </a:solidFill>
              </a:rPr>
              <a:t>Hitlin</a:t>
            </a:r>
            <a:endParaRPr lang="en-US" sz="1200" dirty="0">
              <a:solidFill>
                <a:schemeClr val="bg1"/>
              </a:solidFill>
            </a:endParaRPr>
          </a:p>
        </p:txBody>
      </p:sp>
      <p:pic>
        <p:nvPicPr>
          <p:cNvPr id="15" name="Picture 14" descr="kappagamma-apples2apples-TDR-140626 copy.jpg"/>
          <p:cNvPicPr>
            <a:picLocks noChangeAspect="1"/>
          </p:cNvPicPr>
          <p:nvPr/>
        </p:nvPicPr>
        <p:blipFill>
          <a:blip r:embed="rId3"/>
          <a:srcRect l="4660" b="2674"/>
          <a:stretch>
            <a:fillRect/>
          </a:stretch>
        </p:blipFill>
        <p:spPr>
          <a:xfrm>
            <a:off x="2762398" y="823779"/>
            <a:ext cx="3816256" cy="4526132"/>
          </a:xfrm>
          <a:prstGeom prst="rect">
            <a:avLst/>
          </a:prstGeom>
        </p:spPr>
      </p:pic>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Stopping Target Monitor</a:t>
            </a:r>
            <a:endParaRPr lang="en-US" dirty="0"/>
          </a:p>
        </p:txBody>
      </p:sp>
      <p:sp>
        <p:nvSpPr>
          <p:cNvPr id="3" name="Content Placeholder 2"/>
          <p:cNvSpPr>
            <a:spLocks noGrp="1"/>
          </p:cNvSpPr>
          <p:nvPr>
            <p:ph idx="1"/>
          </p:nvPr>
        </p:nvSpPr>
        <p:spPr>
          <a:xfrm>
            <a:off x="457200" y="5128288"/>
            <a:ext cx="8229600" cy="547577"/>
          </a:xfrm>
        </p:spPr>
        <p:txBody>
          <a:bodyPr>
            <a:normAutofit lnSpcReduction="10000"/>
          </a:bodyPr>
          <a:lstStyle/>
          <a:p>
            <a:r>
              <a:rPr lang="en-US" dirty="0" smtClean="0"/>
              <a:t>Rates at STM vs time </a:t>
            </a:r>
            <a:r>
              <a:rPr lang="en-US" smtClean="0"/>
              <a:t>and energy</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0206" r="2202" b="12363"/>
          <a:stretch/>
        </p:blipFill>
        <p:spPr>
          <a:xfrm>
            <a:off x="990600" y="3232293"/>
            <a:ext cx="7005084" cy="1796903"/>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2128" b="63600"/>
          <a:stretch/>
        </p:blipFill>
        <p:spPr>
          <a:xfrm>
            <a:off x="985284" y="1272212"/>
            <a:ext cx="7010400" cy="1747432"/>
          </a:xfrm>
          <a:prstGeom prst="rect">
            <a:avLst/>
          </a:prstGeom>
        </p:spPr>
      </p:pic>
      <p:sp>
        <p:nvSpPr>
          <p:cNvPr id="7" name="Footer Placeholder 6"/>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130</a:t>
            </a:fld>
            <a:endParaRPr lang="en-US"/>
          </a:p>
        </p:txBody>
      </p:sp>
    </p:spTree>
    <p:extLst>
      <p:ext uri="{BB962C8B-B14F-4D97-AF65-F5344CB8AC3E}">
        <p14:creationId xmlns:p14="http://schemas.microsoft.com/office/powerpoint/2010/main" val="6818563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t>
            </a:r>
            <a:r>
              <a:rPr lang="en-US" dirty="0" err="1" smtClean="0"/>
              <a:t>muon</a:t>
            </a:r>
            <a:r>
              <a:rPr lang="en-US" dirty="0" smtClean="0"/>
              <a:t> capture</a:t>
            </a:r>
            <a:endParaRPr lang="en-US" dirty="0"/>
          </a:p>
        </p:txBody>
      </p:sp>
      <p:sp>
        <p:nvSpPr>
          <p:cNvPr id="7" name="Content Placeholder 2"/>
          <p:cNvSpPr>
            <a:spLocks noGrp="1"/>
          </p:cNvSpPr>
          <p:nvPr>
            <p:ph idx="1"/>
          </p:nvPr>
        </p:nvSpPr>
        <p:spPr>
          <a:xfrm>
            <a:off x="1371600" y="4724400"/>
            <a:ext cx="6858000" cy="1600200"/>
          </a:xfrm>
        </p:spPr>
        <p:txBody>
          <a:bodyPr>
            <a:normAutofit fontScale="85000" lnSpcReduction="20000"/>
          </a:bodyPr>
          <a:lstStyle/>
          <a:p>
            <a:r>
              <a:rPr lang="en-US" dirty="0" err="1" smtClean="0"/>
              <a:t>AlCap</a:t>
            </a:r>
            <a:r>
              <a:rPr lang="en-US" dirty="0" smtClean="0"/>
              <a:t> – measurement of products of </a:t>
            </a:r>
            <a:r>
              <a:rPr lang="en-US" dirty="0" err="1" smtClean="0"/>
              <a:t>muon</a:t>
            </a:r>
            <a:r>
              <a:rPr lang="en-US" dirty="0" smtClean="0"/>
              <a:t> captures on aluminum</a:t>
            </a:r>
          </a:p>
          <a:p>
            <a:pPr lvl="1"/>
            <a:r>
              <a:rPr lang="en-US" dirty="0" smtClean="0"/>
              <a:t>Joint Mu2e/COMET effort</a:t>
            </a:r>
          </a:p>
          <a:p>
            <a:pPr lvl="1"/>
            <a:r>
              <a:rPr lang="en-US" dirty="0" smtClean="0"/>
              <a:t>Took data in 2013 &amp; 2015</a:t>
            </a:r>
            <a:endParaRPr lang="en-US" dirty="0"/>
          </a:p>
        </p:txBody>
      </p:sp>
      <p:pic>
        <p:nvPicPr>
          <p:cNvPr id="8" name="Picture 7" descr="GroupPhoto.jpg"/>
          <p:cNvPicPr>
            <a:picLocks noChangeAspect="1"/>
          </p:cNvPicPr>
          <p:nvPr/>
        </p:nvPicPr>
        <p:blipFill>
          <a:blip r:embed="rId2"/>
          <a:stretch>
            <a:fillRect/>
          </a:stretch>
        </p:blipFill>
        <p:spPr>
          <a:xfrm>
            <a:off x="533400" y="1524000"/>
            <a:ext cx="3038094" cy="3038094"/>
          </a:xfrm>
          <a:prstGeom prst="rect">
            <a:avLst/>
          </a:prstGeom>
        </p:spPr>
      </p:pic>
      <p:pic>
        <p:nvPicPr>
          <p:cNvPr id="9" name="Picture 8" descr="Setup.png"/>
          <p:cNvPicPr>
            <a:picLocks noChangeAspect="1"/>
          </p:cNvPicPr>
          <p:nvPr/>
        </p:nvPicPr>
        <p:blipFill>
          <a:blip r:embed="rId3"/>
          <a:stretch>
            <a:fillRect/>
          </a:stretch>
        </p:blipFill>
        <p:spPr>
          <a:xfrm>
            <a:off x="4191000" y="1485900"/>
            <a:ext cx="4114800" cy="3086100"/>
          </a:xfrm>
          <a:prstGeom prst="rect">
            <a:avLst/>
          </a:prstGeom>
        </p:spPr>
      </p:pic>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131</a:t>
            </a:fld>
            <a:endParaRPr lang="en-US"/>
          </a:p>
        </p:txBody>
      </p:sp>
    </p:spTree>
    <p:extLst>
      <p:ext uri="{BB962C8B-B14F-4D97-AF65-F5344CB8AC3E}">
        <p14:creationId xmlns:p14="http://schemas.microsoft.com/office/powerpoint/2010/main" val="6341997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Beam – December 2013</a:t>
            </a:r>
            <a:endParaRPr lang="en-US" dirty="0"/>
          </a:p>
        </p:txBody>
      </p:sp>
      <p:sp>
        <p:nvSpPr>
          <p:cNvPr id="7" name="Content Placeholder 2"/>
          <p:cNvSpPr>
            <a:spLocks noGrp="1"/>
          </p:cNvSpPr>
          <p:nvPr>
            <p:ph idx="1"/>
          </p:nvPr>
        </p:nvSpPr>
        <p:spPr>
          <a:xfrm>
            <a:off x="1295400" y="4953000"/>
            <a:ext cx="6858000" cy="838200"/>
          </a:xfrm>
        </p:spPr>
        <p:txBody>
          <a:bodyPr>
            <a:normAutofit fontScale="77500" lnSpcReduction="20000"/>
          </a:bodyPr>
          <a:lstStyle/>
          <a:p>
            <a:r>
              <a:rPr lang="en-US" dirty="0" smtClean="0"/>
              <a:t>Preliminary </a:t>
            </a:r>
            <a:r>
              <a:rPr lang="en-US" dirty="0" err="1" smtClean="0"/>
              <a:t>AlCap</a:t>
            </a:r>
            <a:r>
              <a:rPr lang="en-US" dirty="0" smtClean="0"/>
              <a:t> results</a:t>
            </a:r>
          </a:p>
          <a:p>
            <a:pPr lvl="1"/>
            <a:r>
              <a:rPr lang="en-US" dirty="0" smtClean="0"/>
              <a:t>Analysis ongoing, but proton, deuteron lines clear</a:t>
            </a:r>
            <a:endParaRPr lang="en-US" dirty="0"/>
          </a:p>
        </p:txBody>
      </p:sp>
      <p:pic>
        <p:nvPicPr>
          <p:cNvPr id="8" name="Picture 7" descr="AlCap-dEdx_Al100_half_1-6us.pdf"/>
          <p:cNvPicPr>
            <a:picLocks noChangeAspect="1"/>
          </p:cNvPicPr>
          <p:nvPr/>
        </p:nvPicPr>
        <p:blipFill>
          <a:blip r:embed="rId2"/>
          <a:stretch>
            <a:fillRect/>
          </a:stretch>
        </p:blipFill>
        <p:spPr>
          <a:xfrm>
            <a:off x="971550" y="1676400"/>
            <a:ext cx="7200900" cy="3073400"/>
          </a:xfrm>
          <a:prstGeom prst="rect">
            <a:avLst/>
          </a:prstGeom>
        </p:spPr>
      </p:pic>
      <p:sp>
        <p:nvSpPr>
          <p:cNvPr id="9" name="TextBox 8"/>
          <p:cNvSpPr txBox="1"/>
          <p:nvPr/>
        </p:nvSpPr>
        <p:spPr>
          <a:xfrm>
            <a:off x="1600200" y="3429000"/>
            <a:ext cx="317815" cy="338554"/>
          </a:xfrm>
          <a:prstGeom prst="rect">
            <a:avLst/>
          </a:prstGeom>
          <a:noFill/>
        </p:spPr>
        <p:txBody>
          <a:bodyPr wrap="none" rtlCol="0">
            <a:spAutoFit/>
          </a:bodyPr>
          <a:lstStyle/>
          <a:p>
            <a:r>
              <a:rPr lang="en-US" sz="1600" dirty="0" smtClean="0"/>
              <a:t>P</a:t>
            </a:r>
            <a:endParaRPr lang="en-US" sz="1600" dirty="0"/>
          </a:p>
        </p:txBody>
      </p:sp>
      <p:sp>
        <p:nvSpPr>
          <p:cNvPr id="10" name="TextBox 9"/>
          <p:cNvSpPr txBox="1"/>
          <p:nvPr/>
        </p:nvSpPr>
        <p:spPr>
          <a:xfrm>
            <a:off x="1813771" y="3200400"/>
            <a:ext cx="332844" cy="338554"/>
          </a:xfrm>
          <a:prstGeom prst="rect">
            <a:avLst/>
          </a:prstGeom>
          <a:noFill/>
        </p:spPr>
        <p:txBody>
          <a:bodyPr wrap="none" rtlCol="0">
            <a:spAutoFit/>
          </a:bodyPr>
          <a:lstStyle/>
          <a:p>
            <a:r>
              <a:rPr lang="en-US" sz="1600" dirty="0" smtClean="0"/>
              <a:t>D</a:t>
            </a:r>
            <a:endParaRPr lang="en-US" sz="1600" dirty="0"/>
          </a:p>
        </p:txBody>
      </p:sp>
      <p:sp>
        <p:nvSpPr>
          <p:cNvPr id="11" name="TextBox 10"/>
          <p:cNvSpPr txBox="1"/>
          <p:nvPr/>
        </p:nvSpPr>
        <p:spPr>
          <a:xfrm>
            <a:off x="1992721" y="2971800"/>
            <a:ext cx="306294" cy="338554"/>
          </a:xfrm>
          <a:prstGeom prst="rect">
            <a:avLst/>
          </a:prstGeom>
          <a:noFill/>
        </p:spPr>
        <p:txBody>
          <a:bodyPr wrap="none" rtlCol="0">
            <a:spAutoFit/>
          </a:bodyPr>
          <a:lstStyle/>
          <a:p>
            <a:r>
              <a:rPr lang="en-US" sz="1600" dirty="0" smtClean="0"/>
              <a:t>T</a:t>
            </a:r>
            <a:endParaRPr lang="en-US" sz="16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12" name="Slide Number Placeholder 11"/>
          <p:cNvSpPr>
            <a:spLocks noGrp="1"/>
          </p:cNvSpPr>
          <p:nvPr>
            <p:ph type="sldNum" sz="quarter" idx="12"/>
          </p:nvPr>
        </p:nvSpPr>
        <p:spPr/>
        <p:txBody>
          <a:bodyPr/>
          <a:lstStyle/>
          <a:p>
            <a:fld id="{B447C9B2-03D9-704C-9F48-B71FA4375E6A}" type="slidenum">
              <a:rPr lang="en-US" smtClean="0"/>
              <a:pPr/>
              <a:t>132</a:t>
            </a:fld>
            <a:endParaRPr lang="en-US"/>
          </a:p>
        </p:txBody>
      </p:sp>
    </p:spTree>
    <p:extLst>
      <p:ext uri="{BB962C8B-B14F-4D97-AF65-F5344CB8AC3E}">
        <p14:creationId xmlns:p14="http://schemas.microsoft.com/office/powerpoint/2010/main" val="10342447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Extinction</a:t>
            </a:r>
            <a:endParaRPr lang="en-US" dirty="0"/>
          </a:p>
        </p:txBody>
      </p:sp>
      <p:sp>
        <p:nvSpPr>
          <p:cNvPr id="3" name="Content Placeholder 2"/>
          <p:cNvSpPr>
            <a:spLocks noGrp="1"/>
          </p:cNvSpPr>
          <p:nvPr>
            <p:ph idx="1"/>
          </p:nvPr>
        </p:nvSpPr>
        <p:spPr>
          <a:xfrm>
            <a:off x="533400" y="5063067"/>
            <a:ext cx="8229600" cy="1219200"/>
          </a:xfrm>
        </p:spPr>
        <p:txBody>
          <a:bodyPr/>
          <a:lstStyle/>
          <a:p>
            <a:r>
              <a:rPr lang="en-US" dirty="0" smtClean="0"/>
              <a:t>Intrinsic extinction in Recycler Ring:    10</a:t>
            </a:r>
            <a:r>
              <a:rPr lang="en-US" baseline="30000" dirty="0" smtClean="0"/>
              <a:t>-5</a:t>
            </a:r>
          </a:p>
          <a:p>
            <a:r>
              <a:rPr lang="en-US" dirty="0" smtClean="0"/>
              <a:t>Additional extinction from AC Dipole: 10</a:t>
            </a:r>
            <a:r>
              <a:rPr lang="en-US" baseline="30000" dirty="0" smtClean="0"/>
              <a:t>-6</a:t>
            </a:r>
            <a:r>
              <a:rPr lang="en-US" dirty="0" smtClean="0"/>
              <a:t>-10</a:t>
            </a:r>
            <a:r>
              <a:rPr lang="en-US" baseline="30000" dirty="0" smtClean="0"/>
              <a:t>-7</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91721"/>
            <a:ext cx="4048292" cy="3225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867" y="1669521"/>
            <a:ext cx="3615267" cy="2872846"/>
          </a:xfrm>
          <a:prstGeom prst="rect">
            <a:avLst/>
          </a:prstGeom>
        </p:spPr>
      </p:pic>
      <p:sp>
        <p:nvSpPr>
          <p:cNvPr id="9" name="TextBox 8"/>
          <p:cNvSpPr txBox="1"/>
          <p:nvPr/>
        </p:nvSpPr>
        <p:spPr>
          <a:xfrm>
            <a:off x="5698067" y="1703389"/>
            <a:ext cx="2701317" cy="307777"/>
          </a:xfrm>
          <a:prstGeom prst="rect">
            <a:avLst/>
          </a:prstGeom>
          <a:noFill/>
        </p:spPr>
        <p:txBody>
          <a:bodyPr wrap="none" rtlCol="0">
            <a:spAutoFit/>
          </a:bodyPr>
          <a:lstStyle/>
          <a:p>
            <a:r>
              <a:rPr lang="en-US" sz="1400" dirty="0" smtClean="0">
                <a:solidFill>
                  <a:schemeClr val="accent1"/>
                </a:solidFill>
              </a:rPr>
              <a:t>Prototype performance at </a:t>
            </a:r>
            <a:r>
              <a:rPr lang="en-US" sz="1400" smtClean="0">
                <a:solidFill>
                  <a:schemeClr val="accent1"/>
                </a:solidFill>
              </a:rPr>
              <a:t>300 kHz</a:t>
            </a:r>
            <a:endParaRPr lang="en-US" sz="1400">
              <a:solidFill>
                <a:schemeClr val="accent1"/>
              </a:solidFill>
            </a:endParaRPr>
          </a:p>
        </p:txBody>
      </p:sp>
      <p:sp>
        <p:nvSpPr>
          <p:cNvPr id="10" name="Footer Placeholder 9"/>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133</a:t>
            </a:fld>
            <a:endParaRPr lang="en-US"/>
          </a:p>
        </p:txBody>
      </p:sp>
    </p:spTree>
    <p:extLst>
      <p:ext uri="{BB962C8B-B14F-4D97-AF65-F5344CB8AC3E}">
        <p14:creationId xmlns:p14="http://schemas.microsoft.com/office/powerpoint/2010/main" val="18012329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Extinction Monitor</a:t>
            </a:r>
            <a:endParaRPr lang="en-US" dirty="0"/>
          </a:p>
        </p:txBody>
      </p:sp>
      <p:sp>
        <p:nvSpPr>
          <p:cNvPr id="3" name="Content Placeholder 2"/>
          <p:cNvSpPr>
            <a:spLocks noGrp="1"/>
          </p:cNvSpPr>
          <p:nvPr>
            <p:ph idx="1"/>
          </p:nvPr>
        </p:nvSpPr>
        <p:spPr>
          <a:xfrm>
            <a:off x="457200" y="5715004"/>
            <a:ext cx="8229600" cy="626533"/>
          </a:xfrm>
        </p:spPr>
        <p:txBody>
          <a:bodyPr/>
          <a:lstStyle/>
          <a:p>
            <a:pPr algn="ctr"/>
            <a:r>
              <a:rPr lang="en-US" dirty="0" smtClean="0"/>
              <a:t>Measure extinction at 10</a:t>
            </a:r>
            <a:r>
              <a:rPr lang="en-US" baseline="30000" dirty="0" smtClean="0"/>
              <a:t>-10</a:t>
            </a:r>
            <a:r>
              <a:rPr lang="en-US" dirty="0" smtClean="0"/>
              <a:t> to 10% in ~ 1h</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933" y="3325285"/>
            <a:ext cx="5265031" cy="24066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67" y="1242484"/>
            <a:ext cx="4208890" cy="2662767"/>
          </a:xfrm>
          <a:prstGeom prst="rect">
            <a:avLst/>
          </a:prstGeom>
        </p:spPr>
      </p:pic>
      <p:sp>
        <p:nvSpPr>
          <p:cNvPr id="9" name="Footer Placeholder 8"/>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134</a:t>
            </a:fld>
            <a:endParaRPr lang="en-US"/>
          </a:p>
        </p:txBody>
      </p:sp>
    </p:spTree>
    <p:extLst>
      <p:ext uri="{BB962C8B-B14F-4D97-AF65-F5344CB8AC3E}">
        <p14:creationId xmlns:p14="http://schemas.microsoft.com/office/powerpoint/2010/main" val="1291349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Extinction Monitor</a:t>
            </a:r>
            <a:endParaRPr lang="en-US" dirty="0"/>
          </a:p>
        </p:txBody>
      </p:sp>
      <p:sp>
        <p:nvSpPr>
          <p:cNvPr id="3" name="Content Placeholder 2"/>
          <p:cNvSpPr>
            <a:spLocks noGrp="1"/>
          </p:cNvSpPr>
          <p:nvPr>
            <p:ph idx="1"/>
          </p:nvPr>
        </p:nvSpPr>
        <p:spPr>
          <a:xfrm>
            <a:off x="457200" y="5630334"/>
            <a:ext cx="8229600" cy="626533"/>
          </a:xfrm>
        </p:spPr>
        <p:txBody>
          <a:bodyPr/>
          <a:lstStyle/>
          <a:p>
            <a:pPr algn="ctr"/>
            <a:r>
              <a:rPr lang="en-US" dirty="0" smtClean="0"/>
              <a:t>Measure extinction at 10</a:t>
            </a:r>
            <a:r>
              <a:rPr lang="en-US" baseline="30000" dirty="0" smtClean="0"/>
              <a:t>-10</a:t>
            </a:r>
            <a:r>
              <a:rPr lang="en-US" dirty="0" smtClean="0"/>
              <a:t> to 10% in ~ 1h</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378" y="1409171"/>
            <a:ext cx="4242822" cy="4083050"/>
          </a:xfrm>
          <a:prstGeom prst="rect">
            <a:avLst/>
          </a:prstGeom>
        </p:spPr>
      </p:pic>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135</a:t>
            </a:fld>
            <a:endParaRPr lang="en-US"/>
          </a:p>
        </p:txBody>
      </p:sp>
    </p:spTree>
    <p:extLst>
      <p:ext uri="{BB962C8B-B14F-4D97-AF65-F5344CB8AC3E}">
        <p14:creationId xmlns:p14="http://schemas.microsoft.com/office/powerpoint/2010/main" val="17094722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8997"/>
          </a:xfrm>
        </p:spPr>
        <p:txBody>
          <a:bodyPr/>
          <a:lstStyle/>
          <a:p>
            <a:r>
              <a:rPr lang="en-US" dirty="0" smtClean="0"/>
              <a:t>Lepton Number Violation– </a:t>
            </a:r>
            <a:r>
              <a:rPr lang="en-US" dirty="0" smtClean="0">
                <a:latin typeface="Symbol" charset="2"/>
                <a:ea typeface="Symbol" charset="2"/>
                <a:cs typeface="Symbol" charset="2"/>
              </a:rPr>
              <a:t>m</a:t>
            </a:r>
            <a:r>
              <a:rPr lang="en-US" baseline="30000" dirty="0" smtClean="0"/>
              <a:t>-</a:t>
            </a:r>
            <a:r>
              <a:rPr lang="en-US" dirty="0" smtClean="0"/>
              <a:t> --&gt; e</a:t>
            </a:r>
            <a:r>
              <a:rPr lang="en-US" baseline="30000" dirty="0" smtClean="0"/>
              <a:t>+</a:t>
            </a:r>
            <a:endParaRPr lang="en-US" baseline="30000" dirty="0"/>
          </a:p>
        </p:txBody>
      </p:sp>
      <p:sp>
        <p:nvSpPr>
          <p:cNvPr id="3" name="Content Placeholder 2"/>
          <p:cNvSpPr>
            <a:spLocks noGrp="1"/>
          </p:cNvSpPr>
          <p:nvPr>
            <p:ph idx="1"/>
          </p:nvPr>
        </p:nvSpPr>
        <p:spPr>
          <a:xfrm>
            <a:off x="478463" y="5067095"/>
            <a:ext cx="8335925" cy="1150084"/>
          </a:xfrm>
        </p:spPr>
        <p:txBody>
          <a:bodyPr>
            <a:normAutofit/>
          </a:bodyPr>
          <a:lstStyle/>
          <a:p>
            <a:r>
              <a:rPr lang="en-US" sz="2800" dirty="0" smtClean="0"/>
              <a:t>Mu2e can also utilize targets optimized for LNV search </a:t>
            </a:r>
            <a:r>
              <a:rPr lang="en-US" sz="2800" dirty="0" smtClean="0">
                <a:latin typeface="Symbol" charset="2"/>
                <a:ea typeface="Symbol" charset="2"/>
                <a:cs typeface="Symbol" charset="2"/>
              </a:rPr>
              <a:t>m</a:t>
            </a:r>
            <a:r>
              <a:rPr lang="en-US" sz="2800" baseline="30000" dirty="0" smtClean="0"/>
              <a:t>-</a:t>
            </a:r>
            <a:r>
              <a:rPr lang="en-US" sz="2800" dirty="0" smtClean="0"/>
              <a:t> N(Z)</a:t>
            </a:r>
            <a:r>
              <a:rPr lang="en-US" sz="2800" dirty="0" smtClean="0">
                <a:sym typeface="Wingdings"/>
              </a:rPr>
              <a:t> </a:t>
            </a:r>
            <a:r>
              <a:rPr lang="en-US" sz="2800" dirty="0" err="1" smtClean="0">
                <a:sym typeface="Wingdings"/>
              </a:rPr>
              <a:t>e</a:t>
            </a:r>
            <a:r>
              <a:rPr lang="en-US" sz="2800" baseline="30000" dirty="0" err="1" smtClean="0">
                <a:sym typeface="Wingdings"/>
              </a:rPr>
              <a:t>+</a:t>
            </a:r>
            <a:r>
              <a:rPr lang="en-US" sz="2800" dirty="0" err="1" smtClean="0">
                <a:sym typeface="Wingdings"/>
              </a:rPr>
              <a:t>N</a:t>
            </a:r>
            <a:r>
              <a:rPr lang="en-US" sz="2800" dirty="0" smtClean="0">
                <a:sym typeface="Wingdings"/>
              </a:rPr>
              <a:t>(Z-2), which is </a:t>
            </a:r>
            <a:r>
              <a:rPr lang="en-US" sz="2800" dirty="0" smtClean="0"/>
              <a:t>complementary </a:t>
            </a:r>
            <a:r>
              <a:rPr lang="en-US" sz="2800" dirty="0"/>
              <a:t>to </a:t>
            </a:r>
            <a:r>
              <a:rPr lang="en-US" sz="2800" dirty="0" smtClean="0"/>
              <a:t>0</a:t>
            </a:r>
            <a:r>
              <a:rPr lang="en-US" sz="2800" dirty="0" smtClean="0">
                <a:latin typeface="Symbol" charset="2"/>
                <a:ea typeface="Symbol" charset="2"/>
                <a:cs typeface="Symbol" charset="2"/>
              </a:rPr>
              <a:t>n</a:t>
            </a:r>
            <a:r>
              <a:rPr lang="en-US" sz="2800" dirty="0" smtClean="0"/>
              <a:t>2</a:t>
            </a:r>
            <a:r>
              <a:rPr lang="en-US" sz="2800" dirty="0" smtClean="0">
                <a:latin typeface="Symbol" charset="2"/>
                <a:ea typeface="Symbol" charset="2"/>
                <a:cs typeface="Symbol" charset="2"/>
              </a:rPr>
              <a:t>b</a:t>
            </a:r>
            <a:r>
              <a:rPr lang="en-US" sz="2800" dirty="0" smtClean="0"/>
              <a:t> </a:t>
            </a:r>
            <a:endParaRPr lang="en-US" sz="2800" dirty="0"/>
          </a:p>
        </p:txBody>
      </p:sp>
      <p:sp>
        <p:nvSpPr>
          <p:cNvPr id="4" name="Slide Number Placeholder 3"/>
          <p:cNvSpPr>
            <a:spLocks noGrp="1"/>
          </p:cNvSpPr>
          <p:nvPr>
            <p:ph type="sldNum" sz="quarter" idx="12"/>
          </p:nvPr>
        </p:nvSpPr>
        <p:spPr/>
        <p:txBody>
          <a:bodyPr/>
          <a:lstStyle/>
          <a:p>
            <a:fld id="{232410E4-57F3-2244-96B1-035FE0632EFB}" type="slidenum">
              <a:rPr lang="en-US" smtClean="0"/>
              <a:pPr/>
              <a:t>136</a:t>
            </a:fld>
            <a:endParaRPr lang="en-US"/>
          </a:p>
        </p:txBody>
      </p:sp>
      <p:sp>
        <p:nvSpPr>
          <p:cNvPr id="5" name="TextBox 4"/>
          <p:cNvSpPr txBox="1"/>
          <p:nvPr/>
        </p:nvSpPr>
        <p:spPr>
          <a:xfrm>
            <a:off x="2420276" y="972915"/>
            <a:ext cx="3919727" cy="369332"/>
          </a:xfrm>
          <a:prstGeom prst="rect">
            <a:avLst/>
          </a:prstGeom>
          <a:noFill/>
        </p:spPr>
        <p:txBody>
          <a:bodyPr wrap="none" rtlCol="0">
            <a:spAutoFit/>
          </a:bodyPr>
          <a:lstStyle/>
          <a:p>
            <a:r>
              <a:rPr lang="en-US" dirty="0" smtClean="0">
                <a:solidFill>
                  <a:schemeClr val="accent6"/>
                </a:solidFill>
              </a:rPr>
              <a:t>(We’ve just begun thinking about this…)</a:t>
            </a:r>
            <a:endParaRPr lang="en-US" dirty="0">
              <a:solidFill>
                <a:schemeClr val="accent6"/>
              </a:solidFill>
            </a:endParaRPr>
          </a:p>
        </p:txBody>
      </p:sp>
      <p:grpSp>
        <p:nvGrpSpPr>
          <p:cNvPr id="26" name="Group 25"/>
          <p:cNvGrpSpPr/>
          <p:nvPr/>
        </p:nvGrpSpPr>
        <p:grpSpPr>
          <a:xfrm>
            <a:off x="961408" y="1769920"/>
            <a:ext cx="3310108" cy="3038797"/>
            <a:chOff x="602592" y="1769920"/>
            <a:chExt cx="3310108" cy="3038797"/>
          </a:xfrm>
        </p:grpSpPr>
        <p:cxnSp>
          <p:nvCxnSpPr>
            <p:cNvPr id="7" name="Straight Connector 6"/>
            <p:cNvCxnSpPr/>
            <p:nvPr/>
          </p:nvCxnSpPr>
          <p:spPr>
            <a:xfrm>
              <a:off x="850605" y="1977656"/>
              <a:ext cx="27219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60475" y="4373525"/>
              <a:ext cx="27219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37144" y="1977656"/>
              <a:ext cx="10633" cy="24242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158409" y="2668772"/>
              <a:ext cx="11695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61948" y="3597351"/>
              <a:ext cx="116958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Oval 13"/>
            <p:cNvSpPr/>
            <p:nvPr/>
          </p:nvSpPr>
          <p:spPr>
            <a:xfrm flipH="1">
              <a:off x="2083981" y="3072809"/>
              <a:ext cx="127591" cy="1169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602592" y="1791186"/>
              <a:ext cx="30649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16" name="TextBox 15"/>
            <p:cNvSpPr txBox="1"/>
            <p:nvPr/>
          </p:nvSpPr>
          <p:spPr>
            <a:xfrm>
              <a:off x="708919" y="4183509"/>
              <a:ext cx="30649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17" name="TextBox 16"/>
            <p:cNvSpPr txBox="1"/>
            <p:nvPr/>
          </p:nvSpPr>
          <p:spPr>
            <a:xfrm>
              <a:off x="3508742" y="1769920"/>
              <a:ext cx="306494" cy="369332"/>
            </a:xfrm>
            <a:prstGeom prst="rect">
              <a:avLst/>
            </a:prstGeom>
            <a:noFill/>
          </p:spPr>
          <p:txBody>
            <a:bodyPr wrap="none" rtlCol="0">
              <a:spAutoFit/>
            </a:bodyPr>
            <a:lstStyle/>
            <a:p>
              <a:r>
                <a:rPr lang="en-US" dirty="0">
                  <a:solidFill>
                    <a:schemeClr val="bg1"/>
                  </a:solidFill>
                </a:rPr>
                <a:t>u</a:t>
              </a:r>
            </a:p>
          </p:txBody>
        </p:sp>
        <p:sp>
          <p:nvSpPr>
            <p:cNvPr id="18" name="TextBox 17"/>
            <p:cNvSpPr txBox="1"/>
            <p:nvPr/>
          </p:nvSpPr>
          <p:spPr>
            <a:xfrm>
              <a:off x="3606206" y="4165747"/>
              <a:ext cx="306494" cy="369332"/>
            </a:xfrm>
            <a:prstGeom prst="rect">
              <a:avLst/>
            </a:prstGeom>
            <a:noFill/>
          </p:spPr>
          <p:txBody>
            <a:bodyPr wrap="none" rtlCol="0">
              <a:spAutoFit/>
            </a:bodyPr>
            <a:lstStyle/>
            <a:p>
              <a:r>
                <a:rPr lang="en-US" dirty="0">
                  <a:solidFill>
                    <a:schemeClr val="bg1"/>
                  </a:solidFill>
                </a:rPr>
                <a:t>u</a:t>
              </a:r>
            </a:p>
          </p:txBody>
        </p:sp>
        <p:sp>
          <p:nvSpPr>
            <p:cNvPr id="19" name="TextBox 18"/>
            <p:cNvSpPr txBox="1"/>
            <p:nvPr/>
          </p:nvSpPr>
          <p:spPr>
            <a:xfrm>
              <a:off x="3269508" y="2469325"/>
              <a:ext cx="370614" cy="369332"/>
            </a:xfrm>
            <a:prstGeom prst="rect">
              <a:avLst/>
            </a:prstGeom>
            <a:noFill/>
          </p:spPr>
          <p:txBody>
            <a:bodyPr wrap="none" rtlCol="0">
              <a:spAutoFit/>
            </a:bodyPr>
            <a:lstStyle/>
            <a:p>
              <a:r>
                <a:rPr lang="en-US">
                  <a:solidFill>
                    <a:schemeClr val="bg1"/>
                  </a:solidFill>
                </a:rPr>
                <a:t>e</a:t>
              </a:r>
              <a:r>
                <a:rPr lang="en-US" smtClean="0">
                  <a:solidFill>
                    <a:schemeClr val="bg1"/>
                  </a:solidFill>
                </a:rPr>
                <a:t>-</a:t>
              </a:r>
              <a:endParaRPr lang="en-US" dirty="0">
                <a:solidFill>
                  <a:schemeClr val="bg1"/>
                </a:solidFill>
              </a:endParaRPr>
            </a:p>
          </p:txBody>
        </p:sp>
        <p:sp>
          <p:nvSpPr>
            <p:cNvPr id="20" name="TextBox 19"/>
            <p:cNvSpPr txBox="1"/>
            <p:nvPr/>
          </p:nvSpPr>
          <p:spPr>
            <a:xfrm>
              <a:off x="3269508" y="3397696"/>
              <a:ext cx="370614" cy="369332"/>
            </a:xfrm>
            <a:prstGeom prst="rect">
              <a:avLst/>
            </a:prstGeom>
            <a:noFill/>
          </p:spPr>
          <p:txBody>
            <a:bodyPr wrap="none" rtlCol="0">
              <a:spAutoFit/>
            </a:bodyPr>
            <a:lstStyle/>
            <a:p>
              <a:r>
                <a:rPr lang="en-US">
                  <a:solidFill>
                    <a:schemeClr val="bg1"/>
                  </a:solidFill>
                </a:rPr>
                <a:t>e</a:t>
              </a:r>
              <a:r>
                <a:rPr lang="en-US" smtClean="0">
                  <a:solidFill>
                    <a:schemeClr val="bg1"/>
                  </a:solidFill>
                </a:rPr>
                <a:t>-</a:t>
              </a:r>
              <a:endParaRPr lang="en-US" dirty="0">
                <a:solidFill>
                  <a:schemeClr val="bg1"/>
                </a:solidFill>
              </a:endParaRPr>
            </a:p>
          </p:txBody>
        </p:sp>
        <p:sp>
          <p:nvSpPr>
            <p:cNvPr id="21" name="TextBox 20"/>
            <p:cNvSpPr txBox="1"/>
            <p:nvPr/>
          </p:nvSpPr>
          <p:spPr>
            <a:xfrm>
              <a:off x="1775309" y="3773153"/>
              <a:ext cx="389850" cy="369332"/>
            </a:xfrm>
            <a:prstGeom prst="rect">
              <a:avLst/>
            </a:prstGeom>
            <a:noFill/>
          </p:spPr>
          <p:txBody>
            <a:bodyPr wrap="none" rtlCol="0">
              <a:spAutoFit/>
            </a:bodyPr>
            <a:lstStyle/>
            <a:p>
              <a:r>
                <a:rPr lang="en-US">
                  <a:solidFill>
                    <a:schemeClr val="bg1"/>
                  </a:solidFill>
                </a:rPr>
                <a:t>W</a:t>
              </a:r>
              <a:endParaRPr lang="en-US" dirty="0">
                <a:solidFill>
                  <a:schemeClr val="bg1"/>
                </a:solidFill>
              </a:endParaRPr>
            </a:p>
          </p:txBody>
        </p:sp>
        <p:sp>
          <p:nvSpPr>
            <p:cNvPr id="22" name="TextBox 21"/>
            <p:cNvSpPr txBox="1"/>
            <p:nvPr/>
          </p:nvSpPr>
          <p:spPr>
            <a:xfrm>
              <a:off x="1778848" y="2139281"/>
              <a:ext cx="389850" cy="369332"/>
            </a:xfrm>
            <a:prstGeom prst="rect">
              <a:avLst/>
            </a:prstGeom>
            <a:noFill/>
          </p:spPr>
          <p:txBody>
            <a:bodyPr wrap="none" rtlCol="0">
              <a:spAutoFit/>
            </a:bodyPr>
            <a:lstStyle/>
            <a:p>
              <a:r>
                <a:rPr lang="en-US">
                  <a:solidFill>
                    <a:schemeClr val="bg1"/>
                  </a:solidFill>
                </a:rPr>
                <a:t>W</a:t>
              </a:r>
              <a:endParaRPr lang="en-US" dirty="0">
                <a:solidFill>
                  <a:schemeClr val="bg1"/>
                </a:solidFill>
              </a:endParaRPr>
            </a:p>
          </p:txBody>
        </p:sp>
        <p:sp>
          <p:nvSpPr>
            <p:cNvPr id="23" name="TextBox 22"/>
            <p:cNvSpPr txBox="1"/>
            <p:nvPr/>
          </p:nvSpPr>
          <p:spPr>
            <a:xfrm>
              <a:off x="2098158" y="2726590"/>
              <a:ext cx="304892" cy="369332"/>
            </a:xfrm>
            <a:prstGeom prst="rect">
              <a:avLst/>
            </a:prstGeom>
            <a:noFill/>
          </p:spPr>
          <p:txBody>
            <a:bodyPr wrap="none" rtlCol="0">
              <a:spAutoFit/>
            </a:bodyPr>
            <a:lstStyle/>
            <a:p>
              <a:r>
                <a:rPr lang="en-US" dirty="0" smtClean="0">
                  <a:solidFill>
                    <a:schemeClr val="bg1"/>
                  </a:solidFill>
                  <a:latin typeface="Symbol" charset="2"/>
                  <a:ea typeface="Symbol" charset="2"/>
                  <a:cs typeface="Symbol" charset="2"/>
                </a:rPr>
                <a:t>n</a:t>
              </a:r>
              <a:endParaRPr lang="en-US" dirty="0">
                <a:solidFill>
                  <a:schemeClr val="bg1"/>
                </a:solidFill>
                <a:latin typeface="Symbol" charset="2"/>
                <a:ea typeface="Symbol" charset="2"/>
                <a:cs typeface="Symbol" charset="2"/>
              </a:endParaRPr>
            </a:p>
          </p:txBody>
        </p:sp>
        <p:sp>
          <p:nvSpPr>
            <p:cNvPr id="24" name="TextBox 23"/>
            <p:cNvSpPr txBox="1"/>
            <p:nvPr/>
          </p:nvSpPr>
          <p:spPr>
            <a:xfrm>
              <a:off x="2154862" y="3240498"/>
              <a:ext cx="304892" cy="369332"/>
            </a:xfrm>
            <a:prstGeom prst="rect">
              <a:avLst/>
            </a:prstGeom>
            <a:noFill/>
          </p:spPr>
          <p:txBody>
            <a:bodyPr wrap="none" rtlCol="0">
              <a:spAutoFit/>
            </a:bodyPr>
            <a:lstStyle/>
            <a:p>
              <a:r>
                <a:rPr lang="en-US" dirty="0" smtClean="0">
                  <a:solidFill>
                    <a:schemeClr val="bg1"/>
                  </a:solidFill>
                  <a:latin typeface="Symbol" charset="2"/>
                  <a:ea typeface="Symbol" charset="2"/>
                  <a:cs typeface="Symbol" charset="2"/>
                </a:rPr>
                <a:t>n</a:t>
              </a:r>
              <a:endParaRPr lang="en-US" dirty="0">
                <a:solidFill>
                  <a:schemeClr val="bg1"/>
                </a:solidFill>
                <a:latin typeface="Symbol" charset="2"/>
                <a:ea typeface="Symbol" charset="2"/>
                <a:cs typeface="Symbol" charset="2"/>
              </a:endParaRPr>
            </a:p>
          </p:txBody>
        </p:sp>
        <p:sp>
          <p:nvSpPr>
            <p:cNvPr id="25" name="TextBox 24"/>
            <p:cNvSpPr txBox="1"/>
            <p:nvPr/>
          </p:nvSpPr>
          <p:spPr>
            <a:xfrm>
              <a:off x="1998927" y="4439385"/>
              <a:ext cx="662361" cy="369332"/>
            </a:xfrm>
            <a:prstGeom prst="rect">
              <a:avLst/>
            </a:prstGeom>
            <a:noFill/>
          </p:spPr>
          <p:txBody>
            <a:bodyPr wrap="none" rtlCol="0">
              <a:spAutoFit/>
            </a:bodyPr>
            <a:lstStyle/>
            <a:p>
              <a:r>
                <a:rPr lang="en-US" dirty="0" smtClean="0">
                  <a:solidFill>
                    <a:schemeClr val="bg1"/>
                  </a:solidFill>
                </a:rPr>
                <a:t>0</a:t>
              </a:r>
              <a:r>
                <a:rPr lang="en-US" dirty="0" smtClean="0">
                  <a:solidFill>
                    <a:schemeClr val="bg1"/>
                  </a:solidFill>
                  <a:latin typeface="Symbol" charset="2"/>
                  <a:ea typeface="Symbol" charset="2"/>
                  <a:cs typeface="Symbol" charset="2"/>
                </a:rPr>
                <a:t>n</a:t>
              </a:r>
              <a:r>
                <a:rPr lang="en-US" dirty="0" smtClean="0">
                  <a:solidFill>
                    <a:schemeClr val="bg1"/>
                  </a:solidFill>
                </a:rPr>
                <a:t>2</a:t>
              </a:r>
              <a:r>
                <a:rPr lang="en-US" dirty="0" smtClean="0">
                  <a:solidFill>
                    <a:schemeClr val="bg1"/>
                  </a:solidFill>
                  <a:latin typeface="Symbol" charset="2"/>
                  <a:ea typeface="Symbol" charset="2"/>
                  <a:cs typeface="Symbol" charset="2"/>
                </a:rPr>
                <a:t>b</a:t>
              </a:r>
              <a:endParaRPr lang="en-US" dirty="0">
                <a:solidFill>
                  <a:schemeClr val="bg1"/>
                </a:solidFill>
                <a:latin typeface="Symbol" charset="2"/>
                <a:ea typeface="Symbol" charset="2"/>
                <a:cs typeface="Symbol" charset="2"/>
              </a:endParaRPr>
            </a:p>
          </p:txBody>
        </p:sp>
      </p:grpSp>
      <p:grpSp>
        <p:nvGrpSpPr>
          <p:cNvPr id="45" name="Group 44"/>
          <p:cNvGrpSpPr/>
          <p:nvPr/>
        </p:nvGrpSpPr>
        <p:grpSpPr>
          <a:xfrm>
            <a:off x="4946415" y="1769920"/>
            <a:ext cx="3310108" cy="3017532"/>
            <a:chOff x="4506580" y="1769920"/>
            <a:chExt cx="3310108" cy="3017532"/>
          </a:xfrm>
        </p:grpSpPr>
        <p:cxnSp>
          <p:nvCxnSpPr>
            <p:cNvPr id="28" name="Straight Connector 27"/>
            <p:cNvCxnSpPr/>
            <p:nvPr/>
          </p:nvCxnSpPr>
          <p:spPr>
            <a:xfrm>
              <a:off x="4754593" y="1977656"/>
              <a:ext cx="27219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864463" y="4373525"/>
              <a:ext cx="27219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41132" y="1977656"/>
              <a:ext cx="10633" cy="24242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62397" y="2668772"/>
              <a:ext cx="11695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882182" y="3607173"/>
              <a:ext cx="1169582"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Oval 32"/>
            <p:cNvSpPr/>
            <p:nvPr/>
          </p:nvSpPr>
          <p:spPr>
            <a:xfrm flipH="1">
              <a:off x="5987969" y="3072809"/>
              <a:ext cx="127591" cy="1169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4" name="TextBox 33"/>
            <p:cNvSpPr txBox="1"/>
            <p:nvPr/>
          </p:nvSpPr>
          <p:spPr>
            <a:xfrm>
              <a:off x="4506580" y="1791186"/>
              <a:ext cx="306494" cy="369332"/>
            </a:xfrm>
            <a:prstGeom prst="rect">
              <a:avLst/>
            </a:prstGeom>
            <a:noFill/>
          </p:spPr>
          <p:txBody>
            <a:bodyPr wrap="none" rtlCol="0">
              <a:spAutoFit/>
            </a:bodyPr>
            <a:lstStyle/>
            <a:p>
              <a:r>
                <a:rPr lang="en-US" dirty="0">
                  <a:solidFill>
                    <a:schemeClr val="bg1"/>
                  </a:solidFill>
                </a:rPr>
                <a:t>u</a:t>
              </a:r>
            </a:p>
          </p:txBody>
        </p:sp>
        <p:sp>
          <p:nvSpPr>
            <p:cNvPr id="35" name="TextBox 34"/>
            <p:cNvSpPr txBox="1"/>
            <p:nvPr/>
          </p:nvSpPr>
          <p:spPr>
            <a:xfrm>
              <a:off x="4612907" y="4183509"/>
              <a:ext cx="306494" cy="369332"/>
            </a:xfrm>
            <a:prstGeom prst="rect">
              <a:avLst/>
            </a:prstGeom>
            <a:noFill/>
          </p:spPr>
          <p:txBody>
            <a:bodyPr wrap="none" rtlCol="0">
              <a:spAutoFit/>
            </a:bodyPr>
            <a:lstStyle/>
            <a:p>
              <a:r>
                <a:rPr lang="en-US" dirty="0">
                  <a:solidFill>
                    <a:schemeClr val="bg1"/>
                  </a:solidFill>
                </a:rPr>
                <a:t>u</a:t>
              </a:r>
            </a:p>
          </p:txBody>
        </p:sp>
        <p:sp>
          <p:nvSpPr>
            <p:cNvPr id="36" name="TextBox 35"/>
            <p:cNvSpPr txBox="1"/>
            <p:nvPr/>
          </p:nvSpPr>
          <p:spPr>
            <a:xfrm>
              <a:off x="7412730" y="1769920"/>
              <a:ext cx="30649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37" name="TextBox 36"/>
            <p:cNvSpPr txBox="1"/>
            <p:nvPr/>
          </p:nvSpPr>
          <p:spPr>
            <a:xfrm>
              <a:off x="7510194" y="4165747"/>
              <a:ext cx="30649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38" name="TextBox 37"/>
            <p:cNvSpPr txBox="1"/>
            <p:nvPr/>
          </p:nvSpPr>
          <p:spPr>
            <a:xfrm>
              <a:off x="7173496" y="2469325"/>
              <a:ext cx="415498" cy="369332"/>
            </a:xfrm>
            <a:prstGeom prst="rect">
              <a:avLst/>
            </a:prstGeom>
            <a:noFill/>
          </p:spPr>
          <p:txBody>
            <a:bodyPr wrap="none" rtlCol="0">
              <a:spAutoFit/>
            </a:bodyPr>
            <a:lstStyle/>
            <a:p>
              <a:r>
                <a:rPr lang="en-US" dirty="0">
                  <a:solidFill>
                    <a:schemeClr val="bg1"/>
                  </a:solidFill>
                </a:rPr>
                <a:t>e</a:t>
              </a:r>
              <a:r>
                <a:rPr lang="en-US" dirty="0" smtClean="0">
                  <a:solidFill>
                    <a:schemeClr val="bg1"/>
                  </a:solidFill>
                </a:rPr>
                <a:t>+</a:t>
              </a:r>
              <a:endParaRPr lang="en-US" dirty="0">
                <a:solidFill>
                  <a:schemeClr val="bg1"/>
                </a:solidFill>
              </a:endParaRPr>
            </a:p>
          </p:txBody>
        </p:sp>
        <p:sp>
          <p:nvSpPr>
            <p:cNvPr id="39" name="TextBox 38"/>
            <p:cNvSpPr txBox="1"/>
            <p:nvPr/>
          </p:nvSpPr>
          <p:spPr>
            <a:xfrm>
              <a:off x="4559420" y="3418962"/>
              <a:ext cx="388248" cy="369332"/>
            </a:xfrm>
            <a:prstGeom prst="rect">
              <a:avLst/>
            </a:prstGeom>
            <a:noFill/>
          </p:spPr>
          <p:txBody>
            <a:bodyPr wrap="none" rtlCol="0">
              <a:spAutoFit/>
            </a:bodyPr>
            <a:lstStyle/>
            <a:p>
              <a:r>
                <a:rPr lang="en-US" dirty="0" smtClean="0">
                  <a:solidFill>
                    <a:schemeClr val="bg1"/>
                  </a:solidFill>
                  <a:latin typeface="Symbol" charset="2"/>
                  <a:ea typeface="Symbol" charset="2"/>
                  <a:cs typeface="Symbol" charset="2"/>
                </a:rPr>
                <a:t>m</a:t>
              </a:r>
              <a:r>
                <a:rPr lang="en-US" dirty="0" smtClean="0">
                  <a:solidFill>
                    <a:schemeClr val="bg1"/>
                  </a:solidFill>
                </a:rPr>
                <a:t>-</a:t>
              </a:r>
              <a:endParaRPr lang="en-US" dirty="0">
                <a:solidFill>
                  <a:schemeClr val="bg1"/>
                </a:solidFill>
              </a:endParaRPr>
            </a:p>
          </p:txBody>
        </p:sp>
        <p:sp>
          <p:nvSpPr>
            <p:cNvPr id="40" name="TextBox 39"/>
            <p:cNvSpPr txBox="1"/>
            <p:nvPr/>
          </p:nvSpPr>
          <p:spPr>
            <a:xfrm>
              <a:off x="5679297" y="3773153"/>
              <a:ext cx="389850" cy="369332"/>
            </a:xfrm>
            <a:prstGeom prst="rect">
              <a:avLst/>
            </a:prstGeom>
            <a:noFill/>
          </p:spPr>
          <p:txBody>
            <a:bodyPr wrap="none" rtlCol="0">
              <a:spAutoFit/>
            </a:bodyPr>
            <a:lstStyle/>
            <a:p>
              <a:r>
                <a:rPr lang="en-US">
                  <a:solidFill>
                    <a:schemeClr val="bg1"/>
                  </a:solidFill>
                </a:rPr>
                <a:t>W</a:t>
              </a:r>
              <a:endParaRPr lang="en-US" dirty="0">
                <a:solidFill>
                  <a:schemeClr val="bg1"/>
                </a:solidFill>
              </a:endParaRPr>
            </a:p>
          </p:txBody>
        </p:sp>
        <p:sp>
          <p:nvSpPr>
            <p:cNvPr id="41" name="TextBox 40"/>
            <p:cNvSpPr txBox="1"/>
            <p:nvPr/>
          </p:nvSpPr>
          <p:spPr>
            <a:xfrm>
              <a:off x="5682836" y="2139281"/>
              <a:ext cx="389850" cy="369332"/>
            </a:xfrm>
            <a:prstGeom prst="rect">
              <a:avLst/>
            </a:prstGeom>
            <a:noFill/>
          </p:spPr>
          <p:txBody>
            <a:bodyPr wrap="none" rtlCol="0">
              <a:spAutoFit/>
            </a:bodyPr>
            <a:lstStyle/>
            <a:p>
              <a:r>
                <a:rPr lang="en-US">
                  <a:solidFill>
                    <a:schemeClr val="bg1"/>
                  </a:solidFill>
                </a:rPr>
                <a:t>W</a:t>
              </a:r>
              <a:endParaRPr lang="en-US" dirty="0">
                <a:solidFill>
                  <a:schemeClr val="bg1"/>
                </a:solidFill>
              </a:endParaRPr>
            </a:p>
          </p:txBody>
        </p:sp>
        <p:sp>
          <p:nvSpPr>
            <p:cNvPr id="42" name="TextBox 41"/>
            <p:cNvSpPr txBox="1"/>
            <p:nvPr/>
          </p:nvSpPr>
          <p:spPr>
            <a:xfrm>
              <a:off x="6002146" y="2726590"/>
              <a:ext cx="304892" cy="369332"/>
            </a:xfrm>
            <a:prstGeom prst="rect">
              <a:avLst/>
            </a:prstGeom>
            <a:noFill/>
          </p:spPr>
          <p:txBody>
            <a:bodyPr wrap="none" rtlCol="0">
              <a:spAutoFit/>
            </a:bodyPr>
            <a:lstStyle/>
            <a:p>
              <a:r>
                <a:rPr lang="en-US" dirty="0" smtClean="0">
                  <a:solidFill>
                    <a:schemeClr val="bg1"/>
                  </a:solidFill>
                  <a:latin typeface="Symbol" charset="2"/>
                  <a:ea typeface="Symbol" charset="2"/>
                  <a:cs typeface="Symbol" charset="2"/>
                </a:rPr>
                <a:t>n</a:t>
              </a:r>
              <a:endParaRPr lang="en-US" dirty="0">
                <a:solidFill>
                  <a:schemeClr val="bg1"/>
                </a:solidFill>
                <a:latin typeface="Symbol" charset="2"/>
                <a:ea typeface="Symbol" charset="2"/>
                <a:cs typeface="Symbol" charset="2"/>
              </a:endParaRPr>
            </a:p>
          </p:txBody>
        </p:sp>
        <p:sp>
          <p:nvSpPr>
            <p:cNvPr id="43" name="TextBox 42"/>
            <p:cNvSpPr txBox="1"/>
            <p:nvPr/>
          </p:nvSpPr>
          <p:spPr>
            <a:xfrm>
              <a:off x="6058850" y="3240498"/>
              <a:ext cx="304892" cy="369332"/>
            </a:xfrm>
            <a:prstGeom prst="rect">
              <a:avLst/>
            </a:prstGeom>
            <a:noFill/>
          </p:spPr>
          <p:txBody>
            <a:bodyPr wrap="none" rtlCol="0">
              <a:spAutoFit/>
            </a:bodyPr>
            <a:lstStyle/>
            <a:p>
              <a:r>
                <a:rPr lang="en-US" dirty="0" smtClean="0">
                  <a:solidFill>
                    <a:schemeClr val="bg1"/>
                  </a:solidFill>
                  <a:latin typeface="Symbol" charset="2"/>
                  <a:ea typeface="Symbol" charset="2"/>
                  <a:cs typeface="Symbol" charset="2"/>
                </a:rPr>
                <a:t>n</a:t>
              </a:r>
              <a:endParaRPr lang="en-US" dirty="0">
                <a:solidFill>
                  <a:schemeClr val="bg1"/>
                </a:solidFill>
                <a:latin typeface="Symbol" charset="2"/>
                <a:ea typeface="Symbol" charset="2"/>
                <a:cs typeface="Symbol" charset="2"/>
              </a:endParaRPr>
            </a:p>
          </p:txBody>
        </p:sp>
        <p:sp>
          <p:nvSpPr>
            <p:cNvPr id="44" name="TextBox 43"/>
            <p:cNvSpPr txBox="1"/>
            <p:nvPr/>
          </p:nvSpPr>
          <p:spPr>
            <a:xfrm>
              <a:off x="5211799" y="4418120"/>
              <a:ext cx="2034468" cy="369332"/>
            </a:xfrm>
            <a:prstGeom prst="rect">
              <a:avLst/>
            </a:prstGeom>
            <a:noFill/>
          </p:spPr>
          <p:txBody>
            <a:bodyPr wrap="none" rtlCol="0">
              <a:spAutoFit/>
            </a:bodyPr>
            <a:lstStyle/>
            <a:p>
              <a:r>
                <a:rPr lang="en-US" dirty="0">
                  <a:solidFill>
                    <a:schemeClr val="bg1"/>
                  </a:solidFill>
                  <a:latin typeface="Symbol" charset="2"/>
                  <a:ea typeface="Symbol" charset="2"/>
                  <a:cs typeface="Symbol" charset="2"/>
                </a:rPr>
                <a:t>m</a:t>
              </a:r>
              <a:r>
                <a:rPr lang="en-US" smtClean="0">
                  <a:solidFill>
                    <a:schemeClr val="bg1"/>
                  </a:solidFill>
                </a:rPr>
                <a:t>- </a:t>
              </a:r>
              <a:r>
                <a:rPr lang="en-US" dirty="0" smtClean="0">
                  <a:solidFill>
                    <a:schemeClr val="bg1"/>
                  </a:solidFill>
                </a:rPr>
                <a:t>N(Z) </a:t>
              </a:r>
              <a:r>
                <a:rPr lang="en-US" dirty="0" smtClean="0">
                  <a:solidFill>
                    <a:schemeClr val="bg1"/>
                  </a:solidFill>
                  <a:sym typeface="Wingdings"/>
                </a:rPr>
                <a:t> e+ N(Z-2)</a:t>
              </a:r>
              <a:endParaRPr lang="en-US" dirty="0">
                <a:solidFill>
                  <a:schemeClr val="bg1"/>
                </a:solidFill>
                <a:latin typeface="Symbol" charset="2"/>
                <a:ea typeface="Symbol" charset="2"/>
                <a:cs typeface="Symbol" charset="2"/>
              </a:endParaRPr>
            </a:p>
          </p:txBody>
        </p:sp>
      </p:grpSp>
    </p:spTree>
    <p:extLst>
      <p:ext uri="{BB962C8B-B14F-4D97-AF65-F5344CB8AC3E}">
        <p14:creationId xmlns:p14="http://schemas.microsoft.com/office/powerpoint/2010/main" val="13252468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a:t>
            </a:r>
            <a:endParaRPr lang="en-US" dirty="0"/>
          </a:p>
        </p:txBody>
      </p:sp>
      <p:sp>
        <p:nvSpPr>
          <p:cNvPr id="3" name="Content Placeholder 2"/>
          <p:cNvSpPr>
            <a:spLocks noGrp="1"/>
          </p:cNvSpPr>
          <p:nvPr>
            <p:ph idx="1"/>
          </p:nvPr>
        </p:nvSpPr>
        <p:spPr>
          <a:xfrm>
            <a:off x="457200" y="5482167"/>
            <a:ext cx="8229600" cy="918633"/>
          </a:xfrm>
        </p:spPr>
        <p:txBody>
          <a:bodyPr>
            <a:normAutofit lnSpcReduction="10000"/>
          </a:bodyPr>
          <a:lstStyle/>
          <a:p>
            <a:r>
              <a:rPr lang="en-US" sz="2800" dirty="0" smtClean="0"/>
              <a:t>Persistent interest in Lepton Flavor Violation and in </a:t>
            </a:r>
            <a:r>
              <a:rPr lang="en-US" sz="2800" dirty="0" err="1" smtClean="0"/>
              <a:t>muon</a:t>
            </a:r>
            <a:r>
              <a:rPr lang="en-US" sz="2800" dirty="0" smtClean="0"/>
              <a:t>-to-electron conversion (</a:t>
            </a:r>
            <a:r>
              <a:rPr lang="en-US" sz="2800" dirty="0" err="1" smtClean="0"/>
              <a:t>ie</a:t>
            </a:r>
            <a:r>
              <a:rPr lang="en-US" sz="2800" dirty="0" smtClean="0"/>
              <a:t>. Mu2e)</a:t>
            </a:r>
            <a:endParaRPr lang="en-US" sz="2800" dirty="0"/>
          </a:p>
        </p:txBody>
      </p:sp>
      <p:grpSp>
        <p:nvGrpSpPr>
          <p:cNvPr id="6" name="Group 5"/>
          <p:cNvGrpSpPr/>
          <p:nvPr/>
        </p:nvGrpSpPr>
        <p:grpSpPr>
          <a:xfrm>
            <a:off x="75874" y="1200241"/>
            <a:ext cx="9030026" cy="4233510"/>
            <a:chOff x="113974" y="1200241"/>
            <a:chExt cx="9030026" cy="4233510"/>
          </a:xfrm>
        </p:grpSpPr>
        <p:pic>
          <p:nvPicPr>
            <p:cNvPr id="7" name="Picture 6" descr="GlashowEtAl-Abstract.jpg"/>
            <p:cNvPicPr>
              <a:picLocks noChangeAspect="1"/>
            </p:cNvPicPr>
            <p:nvPr/>
          </p:nvPicPr>
          <p:blipFill>
            <a:blip r:embed="rId3"/>
            <a:stretch>
              <a:fillRect/>
            </a:stretch>
          </p:blipFill>
          <p:spPr>
            <a:xfrm>
              <a:off x="113974" y="1246009"/>
              <a:ext cx="3051643" cy="2917689"/>
            </a:xfrm>
            <a:prstGeom prst="rect">
              <a:avLst/>
            </a:prstGeom>
          </p:spPr>
        </p:pic>
        <p:pic>
          <p:nvPicPr>
            <p:cNvPr id="8" name="Picture 7" descr="MNSUSY-Abstract.jpg"/>
            <p:cNvPicPr>
              <a:picLocks noChangeAspect="1"/>
            </p:cNvPicPr>
            <p:nvPr/>
          </p:nvPicPr>
          <p:blipFill>
            <a:blip r:embed="rId4"/>
            <a:stretch>
              <a:fillRect/>
            </a:stretch>
          </p:blipFill>
          <p:spPr>
            <a:xfrm>
              <a:off x="2580916" y="2893645"/>
              <a:ext cx="2754655" cy="2540106"/>
            </a:xfrm>
            <a:prstGeom prst="rect">
              <a:avLst/>
            </a:prstGeom>
          </p:spPr>
        </p:pic>
        <p:pic>
          <p:nvPicPr>
            <p:cNvPr id="9" name="Picture 8" descr="Scotogenic-Abstract.jpg"/>
            <p:cNvPicPr>
              <a:picLocks noChangeAspect="1"/>
            </p:cNvPicPr>
            <p:nvPr/>
          </p:nvPicPr>
          <p:blipFill>
            <a:blip r:embed="rId5"/>
            <a:stretch>
              <a:fillRect/>
            </a:stretch>
          </p:blipFill>
          <p:spPr>
            <a:xfrm>
              <a:off x="4725909" y="1200241"/>
              <a:ext cx="2656473" cy="2379919"/>
            </a:xfrm>
            <a:prstGeom prst="rect">
              <a:avLst/>
            </a:prstGeom>
          </p:spPr>
        </p:pic>
        <p:pic>
          <p:nvPicPr>
            <p:cNvPr id="10" name="Picture 9" descr="MFV-Abstract.jpg"/>
            <p:cNvPicPr>
              <a:picLocks noChangeAspect="1"/>
            </p:cNvPicPr>
            <p:nvPr/>
          </p:nvPicPr>
          <p:blipFill>
            <a:blip r:embed="rId6"/>
            <a:stretch>
              <a:fillRect/>
            </a:stretch>
          </p:blipFill>
          <p:spPr>
            <a:xfrm>
              <a:off x="6368587" y="3277661"/>
              <a:ext cx="2775413" cy="2006837"/>
            </a:xfrm>
            <a:prstGeom prst="rect">
              <a:avLst/>
            </a:prstGeom>
          </p:spPr>
        </p:pic>
        <p:sp>
          <p:nvSpPr>
            <p:cNvPr id="11" name="TextBox 10"/>
            <p:cNvSpPr txBox="1"/>
            <p:nvPr/>
          </p:nvSpPr>
          <p:spPr>
            <a:xfrm>
              <a:off x="882218" y="4112898"/>
              <a:ext cx="1200719" cy="276999"/>
            </a:xfrm>
            <a:prstGeom prst="rect">
              <a:avLst/>
            </a:prstGeom>
            <a:noFill/>
          </p:spPr>
          <p:txBody>
            <a:bodyPr wrap="none" rtlCol="0">
              <a:spAutoFit/>
            </a:bodyPr>
            <a:lstStyle/>
            <a:p>
              <a:r>
                <a:rPr lang="en-US" sz="1200" dirty="0" smtClean="0">
                  <a:solidFill>
                    <a:schemeClr val="bg1"/>
                  </a:solidFill>
                </a:rPr>
                <a:t>arXiv:1411.0565</a:t>
              </a:r>
              <a:endParaRPr lang="en-US" sz="1200" dirty="0">
                <a:solidFill>
                  <a:schemeClr val="bg1"/>
                </a:solidFill>
              </a:endParaRPr>
            </a:p>
          </p:txBody>
        </p:sp>
        <p:sp>
          <p:nvSpPr>
            <p:cNvPr id="12" name="TextBox 11"/>
            <p:cNvSpPr txBox="1"/>
            <p:nvPr/>
          </p:nvSpPr>
          <p:spPr>
            <a:xfrm>
              <a:off x="3279017" y="2616646"/>
              <a:ext cx="1200719" cy="276999"/>
            </a:xfrm>
            <a:prstGeom prst="rect">
              <a:avLst/>
            </a:prstGeom>
            <a:noFill/>
          </p:spPr>
          <p:txBody>
            <a:bodyPr wrap="none" rtlCol="0">
              <a:spAutoFit/>
            </a:bodyPr>
            <a:lstStyle/>
            <a:p>
              <a:r>
                <a:rPr lang="en-US" sz="1200" dirty="0" smtClean="0">
                  <a:solidFill>
                    <a:srgbClr val="FFFFFF"/>
                  </a:solidFill>
                </a:rPr>
                <a:t>arXiv:1409.5669</a:t>
              </a:r>
              <a:endParaRPr lang="en-US" sz="1200" dirty="0">
                <a:solidFill>
                  <a:srgbClr val="FFFFFF"/>
                </a:solidFill>
              </a:endParaRPr>
            </a:p>
          </p:txBody>
        </p:sp>
        <p:sp>
          <p:nvSpPr>
            <p:cNvPr id="13" name="TextBox 12"/>
            <p:cNvSpPr txBox="1"/>
            <p:nvPr/>
          </p:nvSpPr>
          <p:spPr>
            <a:xfrm>
              <a:off x="5281268" y="3535893"/>
              <a:ext cx="1200719" cy="276999"/>
            </a:xfrm>
            <a:prstGeom prst="rect">
              <a:avLst/>
            </a:prstGeom>
            <a:noFill/>
          </p:spPr>
          <p:txBody>
            <a:bodyPr wrap="none" rtlCol="0">
              <a:spAutoFit/>
            </a:bodyPr>
            <a:lstStyle/>
            <a:p>
              <a:r>
                <a:rPr lang="en-US" sz="1200" dirty="0" smtClean="0">
                  <a:solidFill>
                    <a:srgbClr val="FFFFFF"/>
                  </a:solidFill>
                </a:rPr>
                <a:t>arXiv:1412.2545</a:t>
              </a:r>
              <a:endParaRPr lang="en-US" sz="1200" dirty="0">
                <a:solidFill>
                  <a:srgbClr val="FFFFFF"/>
                </a:solidFill>
              </a:endParaRPr>
            </a:p>
          </p:txBody>
        </p:sp>
        <p:sp>
          <p:nvSpPr>
            <p:cNvPr id="14" name="TextBox 13"/>
            <p:cNvSpPr txBox="1"/>
            <p:nvPr/>
          </p:nvSpPr>
          <p:spPr>
            <a:xfrm>
              <a:off x="7494751" y="3000662"/>
              <a:ext cx="1200719" cy="276999"/>
            </a:xfrm>
            <a:prstGeom prst="rect">
              <a:avLst/>
            </a:prstGeom>
            <a:noFill/>
          </p:spPr>
          <p:txBody>
            <a:bodyPr wrap="none" rtlCol="0">
              <a:spAutoFit/>
            </a:bodyPr>
            <a:lstStyle/>
            <a:p>
              <a:r>
                <a:rPr lang="en-US" sz="1200" dirty="0" smtClean="0">
                  <a:solidFill>
                    <a:srgbClr val="FFFFFF"/>
                  </a:solidFill>
                </a:rPr>
                <a:t>arXiv:1411.6612</a:t>
              </a:r>
              <a:endParaRPr lang="en-US" sz="1200" dirty="0">
                <a:solidFill>
                  <a:srgbClr val="FFFFFF"/>
                </a:solidFill>
              </a:endParaRPr>
            </a:p>
          </p:txBody>
        </p:sp>
      </p:grpSp>
      <p:sp>
        <p:nvSpPr>
          <p:cNvPr id="15" name="Date Placeholder 14"/>
          <p:cNvSpPr>
            <a:spLocks noGrp="1"/>
          </p:cNvSpPr>
          <p:nvPr>
            <p:ph type="dt" sz="half" idx="10"/>
          </p:nvPr>
        </p:nvSpPr>
        <p:spPr/>
        <p:txBody>
          <a:bodyPr/>
          <a:lstStyle/>
          <a:p>
            <a:r>
              <a:rPr lang="en-US" smtClean="0"/>
              <a:t>May 2017</a:t>
            </a:r>
            <a:endParaRPr lang="en-US"/>
          </a:p>
        </p:txBody>
      </p:sp>
      <p:sp>
        <p:nvSpPr>
          <p:cNvPr id="16" name="Footer Placeholder 15"/>
          <p:cNvSpPr>
            <a:spLocks noGrp="1"/>
          </p:cNvSpPr>
          <p:nvPr>
            <p:ph type="ftr" sz="quarter" idx="11"/>
          </p:nvPr>
        </p:nvSpPr>
        <p:spPr/>
        <p:txBody>
          <a:bodyPr/>
          <a:lstStyle/>
          <a:p>
            <a:r>
              <a:rPr lang="en-US" smtClean="0"/>
              <a:t>D.Glenzinski, Fermilab</a:t>
            </a:r>
            <a:endParaRPr lang="en-US"/>
          </a:p>
        </p:txBody>
      </p:sp>
      <p:sp>
        <p:nvSpPr>
          <p:cNvPr id="17" name="Slide Number Placeholder 16"/>
          <p:cNvSpPr>
            <a:spLocks noGrp="1"/>
          </p:cNvSpPr>
          <p:nvPr>
            <p:ph type="sldNum" sz="quarter" idx="12"/>
          </p:nvPr>
        </p:nvSpPr>
        <p:spPr/>
        <p:txBody>
          <a:bodyPr/>
          <a:lstStyle/>
          <a:p>
            <a:fld id="{B447C9B2-03D9-704C-9F48-B71FA4375E6A}" type="slidenum">
              <a:rPr lang="en-US" smtClean="0"/>
              <a:pPr/>
              <a:t>137</a:t>
            </a:fld>
            <a:endParaRPr lang="en-US"/>
          </a:p>
        </p:txBody>
      </p:sp>
    </p:spTree>
    <p:extLst>
      <p:ext uri="{BB962C8B-B14F-4D97-AF65-F5344CB8AC3E}">
        <p14:creationId xmlns:p14="http://schemas.microsoft.com/office/powerpoint/2010/main" val="10327789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a function of Z</a:t>
            </a:r>
            <a:endParaRPr lang="en-US" dirty="0"/>
          </a:p>
        </p:txBody>
      </p:sp>
      <p:sp>
        <p:nvSpPr>
          <p:cNvPr id="3" name="Content Placeholder 2"/>
          <p:cNvSpPr>
            <a:spLocks noGrp="1"/>
          </p:cNvSpPr>
          <p:nvPr>
            <p:ph idx="1"/>
          </p:nvPr>
        </p:nvSpPr>
        <p:spPr>
          <a:xfrm>
            <a:off x="457200" y="1600201"/>
            <a:ext cx="8229600" cy="1711890"/>
          </a:xfrm>
        </p:spPr>
        <p:txBody>
          <a:bodyPr/>
          <a:lstStyle/>
          <a:p>
            <a:r>
              <a:rPr lang="en-US" dirty="0" smtClean="0"/>
              <a:t>Things change</a:t>
            </a:r>
            <a:endParaRPr lang="en-US" dirty="0"/>
          </a:p>
        </p:txBody>
      </p:sp>
      <p:pic>
        <p:nvPicPr>
          <p:cNvPr id="7" name="Picture 4"/>
          <p:cNvPicPr>
            <a:picLocks noChangeAspect="1" noChangeArrowheads="1"/>
          </p:cNvPicPr>
          <p:nvPr/>
        </p:nvPicPr>
        <p:blipFill>
          <a:blip r:embed="rId2"/>
          <a:srcRect/>
          <a:stretch>
            <a:fillRect/>
          </a:stretch>
        </p:blipFill>
        <p:spPr bwMode="auto">
          <a:xfrm>
            <a:off x="4724400" y="3415274"/>
            <a:ext cx="4038600" cy="2933700"/>
          </a:xfrm>
          <a:prstGeom prst="rect">
            <a:avLst/>
          </a:prstGeom>
          <a:noFill/>
          <a:ln w="9525">
            <a:noFill/>
            <a:miter lim="800000"/>
            <a:headEnd/>
            <a:tailEnd/>
          </a:ln>
        </p:spPr>
      </p:pic>
      <p:sp>
        <p:nvSpPr>
          <p:cNvPr id="8" name="Text Box 8"/>
          <p:cNvSpPr txBox="1">
            <a:spLocks noChangeArrowheads="1"/>
          </p:cNvSpPr>
          <p:nvPr/>
        </p:nvSpPr>
        <p:spPr bwMode="auto">
          <a:xfrm rot="16200000">
            <a:off x="4365625" y="4595430"/>
            <a:ext cx="1162050" cy="304800"/>
          </a:xfrm>
          <a:prstGeom prst="rect">
            <a:avLst/>
          </a:prstGeom>
          <a:solidFill>
            <a:schemeClr val="bg1"/>
          </a:solidFill>
          <a:ln w="9525">
            <a:noFill/>
            <a:miter lim="800000"/>
            <a:headEnd/>
            <a:tailEnd/>
          </a:ln>
        </p:spPr>
        <p:txBody>
          <a:bodyPr wrap="none">
            <a:prstTxWarp prst="textNoShape">
              <a:avLst/>
            </a:prstTxWarp>
            <a:spAutoFit/>
          </a:bodyPr>
          <a:lstStyle/>
          <a:p>
            <a:r>
              <a:rPr lang="en-US" sz="1400" dirty="0">
                <a:solidFill>
                  <a:srgbClr val="000000"/>
                </a:solidFill>
              </a:rPr>
              <a:t>Lifetime (ns)</a:t>
            </a:r>
            <a:endParaRPr lang="en-US" sz="2000" dirty="0">
              <a:solidFill>
                <a:srgbClr val="000000"/>
              </a:solidFill>
            </a:endParaRPr>
          </a:p>
        </p:txBody>
      </p:sp>
      <p:graphicFrame>
        <p:nvGraphicFramePr>
          <p:cNvPr id="10" name="Content Placeholder 3"/>
          <p:cNvGraphicFramePr>
            <a:graphicFrameLocks/>
          </p:cNvGraphicFramePr>
          <p:nvPr/>
        </p:nvGraphicFramePr>
        <p:xfrm>
          <a:off x="914400" y="2239522"/>
          <a:ext cx="4869113" cy="37802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noGrp="1"/>
          </p:cNvGraphicFramePr>
          <p:nvPr/>
        </p:nvGraphicFramePr>
        <p:xfrm>
          <a:off x="4410572" y="512932"/>
          <a:ext cx="4446136" cy="2610386"/>
        </p:xfrm>
        <a:graphic>
          <a:graphicData uri="http://schemas.openxmlformats.org/drawingml/2006/chart">
            <c:chart xmlns:c="http://schemas.openxmlformats.org/drawingml/2006/chart" xmlns:r="http://schemas.openxmlformats.org/officeDocument/2006/relationships" r:id="rId4"/>
          </a:graphicData>
        </a:graphic>
      </p:graphicFrame>
      <p:sp>
        <p:nvSpPr>
          <p:cNvPr id="4" name="Date Placeholder 3"/>
          <p:cNvSpPr>
            <a:spLocks noGrp="1"/>
          </p:cNvSpPr>
          <p:nvPr>
            <p:ph type="dt" sz="half" idx="10"/>
          </p:nvPr>
        </p:nvSpPr>
        <p:spPr/>
        <p:txBody>
          <a:bodyPr/>
          <a:lstStyle/>
          <a:p>
            <a:r>
              <a:rPr lang="en-US" smtClean="0"/>
              <a:t>May 2017</a:t>
            </a:r>
            <a:endParaRPr lang="en-US"/>
          </a:p>
        </p:txBody>
      </p:sp>
      <p:sp>
        <p:nvSpPr>
          <p:cNvPr id="9" name="Footer Placeholder 8"/>
          <p:cNvSpPr>
            <a:spLocks noGrp="1"/>
          </p:cNvSpPr>
          <p:nvPr>
            <p:ph type="ftr" sz="quarter" idx="11"/>
          </p:nvPr>
        </p:nvSpPr>
        <p:spPr/>
        <p:txBody>
          <a:bodyPr/>
          <a:lstStyle/>
          <a:p>
            <a:r>
              <a:rPr lang="en-US" smtClean="0"/>
              <a:t>D.Glenzinski, Fermilab</a:t>
            </a:r>
            <a:endParaRPr lang="en-US"/>
          </a:p>
        </p:txBody>
      </p:sp>
      <p:sp>
        <p:nvSpPr>
          <p:cNvPr id="12" name="Slide Number Placeholder 11"/>
          <p:cNvSpPr>
            <a:spLocks noGrp="1"/>
          </p:cNvSpPr>
          <p:nvPr>
            <p:ph type="sldNum" sz="quarter" idx="12"/>
          </p:nvPr>
        </p:nvSpPr>
        <p:spPr/>
        <p:txBody>
          <a:bodyPr/>
          <a:lstStyle/>
          <a:p>
            <a:fld id="{B447C9B2-03D9-704C-9F48-B71FA4375E6A}" type="slidenum">
              <a:rPr lang="en-US" smtClean="0"/>
              <a:pPr/>
              <a:t>138</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a:t>
            </a:r>
            <a:endParaRPr lang="en-US" dirty="0"/>
          </a:p>
        </p:txBody>
      </p:sp>
      <p:sp>
        <p:nvSpPr>
          <p:cNvPr id="3" name="Content Placeholder 2"/>
          <p:cNvSpPr>
            <a:spLocks noGrp="1"/>
          </p:cNvSpPr>
          <p:nvPr>
            <p:ph idx="1"/>
          </p:nvPr>
        </p:nvSpPr>
        <p:spPr>
          <a:xfrm>
            <a:off x="457200" y="5614062"/>
            <a:ext cx="8229600" cy="759450"/>
          </a:xfrm>
        </p:spPr>
        <p:txBody>
          <a:bodyPr/>
          <a:lstStyle/>
          <a:p>
            <a:pPr algn="ctr"/>
            <a:r>
              <a:rPr lang="en-US" dirty="0" smtClean="0"/>
              <a:t>Comparison of sensitivity for various models</a:t>
            </a:r>
            <a:endParaRPr lang="en-US" dirty="0"/>
          </a:p>
        </p:txBody>
      </p:sp>
      <p:grpSp>
        <p:nvGrpSpPr>
          <p:cNvPr id="9" name="Group 10"/>
          <p:cNvGrpSpPr/>
          <p:nvPr/>
        </p:nvGrpSpPr>
        <p:grpSpPr>
          <a:xfrm>
            <a:off x="2241919" y="1159528"/>
            <a:ext cx="4878494" cy="4480277"/>
            <a:chOff x="2241919" y="1159528"/>
            <a:chExt cx="4878494" cy="4480277"/>
          </a:xfrm>
        </p:grpSpPr>
        <p:pic>
          <p:nvPicPr>
            <p:cNvPr id="7" name="Picture 6" descr="Comparison-arxiv0909-1333.jpg"/>
            <p:cNvPicPr>
              <a:picLocks noChangeAspect="1"/>
            </p:cNvPicPr>
            <p:nvPr/>
          </p:nvPicPr>
          <p:blipFill>
            <a:blip r:embed="rId3"/>
            <a:stretch>
              <a:fillRect/>
            </a:stretch>
          </p:blipFill>
          <p:spPr>
            <a:xfrm>
              <a:off x="2241920" y="1332352"/>
              <a:ext cx="4509161" cy="4307453"/>
            </a:xfrm>
            <a:prstGeom prst="rect">
              <a:avLst/>
            </a:prstGeom>
          </p:spPr>
        </p:pic>
        <p:sp>
          <p:nvSpPr>
            <p:cNvPr id="8" name="TextBox 7"/>
            <p:cNvSpPr txBox="1"/>
            <p:nvPr/>
          </p:nvSpPr>
          <p:spPr>
            <a:xfrm rot="5400000">
              <a:off x="5675276" y="2240584"/>
              <a:ext cx="2520942" cy="369332"/>
            </a:xfrm>
            <a:prstGeom prst="rect">
              <a:avLst/>
            </a:prstGeom>
            <a:noFill/>
          </p:spPr>
          <p:txBody>
            <a:bodyPr wrap="none" rtlCol="0">
              <a:spAutoFit/>
            </a:bodyPr>
            <a:lstStyle/>
            <a:p>
              <a:r>
                <a:rPr lang="en-US" dirty="0" smtClean="0">
                  <a:solidFill>
                    <a:srgbClr val="FFFFFF"/>
                  </a:solidFill>
                </a:rPr>
                <a:t>arXiv:0909.1333[hep-ph]</a:t>
              </a:r>
              <a:endParaRPr lang="en-US" dirty="0">
                <a:solidFill>
                  <a:srgbClr val="FFFFFF"/>
                </a:solidFill>
              </a:endParaRPr>
            </a:p>
          </p:txBody>
        </p:sp>
        <p:sp>
          <p:nvSpPr>
            <p:cNvPr id="10" name="TextBox 9"/>
            <p:cNvSpPr txBox="1"/>
            <p:nvPr/>
          </p:nvSpPr>
          <p:spPr>
            <a:xfrm>
              <a:off x="2241919" y="1159528"/>
              <a:ext cx="4509161" cy="276999"/>
            </a:xfrm>
            <a:prstGeom prst="rect">
              <a:avLst/>
            </a:prstGeom>
            <a:solidFill>
              <a:schemeClr val="bg1"/>
            </a:solidFill>
          </p:spPr>
          <p:txBody>
            <a:bodyPr wrap="square" rtlCol="0">
              <a:spAutoFit/>
            </a:bodyPr>
            <a:lstStyle/>
            <a:p>
              <a:pPr algn="ctr"/>
              <a:r>
                <a:rPr lang="en-US" sz="1200" dirty="0" smtClean="0"/>
                <a:t>W. </a:t>
              </a:r>
              <a:r>
                <a:rPr lang="en-US" sz="1200" dirty="0" err="1" smtClean="0"/>
                <a:t>Altmannshofer</a:t>
              </a:r>
              <a:r>
                <a:rPr lang="en-US" sz="1200" dirty="0" smtClean="0"/>
                <a:t>, </a:t>
              </a:r>
              <a:r>
                <a:rPr lang="en-US" sz="1200" dirty="0" err="1" smtClean="0"/>
                <a:t>A.J.Buras</a:t>
              </a:r>
              <a:r>
                <a:rPr lang="en-US" sz="1200" dirty="0" smtClean="0"/>
                <a:t>, </a:t>
              </a:r>
              <a:r>
                <a:rPr lang="en-US" sz="1200" dirty="0" err="1" smtClean="0"/>
                <a:t>S.Gori</a:t>
              </a:r>
              <a:r>
                <a:rPr lang="en-US" sz="1200" dirty="0" smtClean="0"/>
                <a:t>, </a:t>
              </a:r>
              <a:r>
                <a:rPr lang="en-US" sz="1200" dirty="0" err="1" smtClean="0"/>
                <a:t>P.Paradisi</a:t>
              </a:r>
              <a:r>
                <a:rPr lang="en-US" sz="1200" dirty="0" smtClean="0"/>
                <a:t>, </a:t>
              </a:r>
              <a:r>
                <a:rPr lang="en-US" sz="1200" dirty="0" err="1" smtClean="0"/>
                <a:t>D.M.Straub</a:t>
              </a:r>
              <a:endParaRPr lang="en-US" sz="1200" dirty="0"/>
            </a:p>
          </p:txBody>
        </p:sp>
      </p:grpSp>
      <p:grpSp>
        <p:nvGrpSpPr>
          <p:cNvPr id="11" name="Group 15"/>
          <p:cNvGrpSpPr/>
          <p:nvPr/>
        </p:nvGrpSpPr>
        <p:grpSpPr>
          <a:xfrm rot="16200000">
            <a:off x="661011" y="3155490"/>
            <a:ext cx="2556815" cy="338554"/>
            <a:chOff x="457200" y="1814958"/>
            <a:chExt cx="2556815" cy="338554"/>
          </a:xfrm>
        </p:grpSpPr>
        <p:sp>
          <p:nvSpPr>
            <p:cNvPr id="12" name="5-Point Star 11"/>
            <p:cNvSpPr/>
            <p:nvPr/>
          </p:nvSpPr>
          <p:spPr>
            <a:xfrm>
              <a:off x="457200" y="1887722"/>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643924" y="1885664"/>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839229" y="1883606"/>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82690" y="1814958"/>
              <a:ext cx="2031325" cy="338554"/>
            </a:xfrm>
            <a:prstGeom prst="rect">
              <a:avLst/>
            </a:prstGeom>
            <a:noFill/>
          </p:spPr>
          <p:txBody>
            <a:bodyPr wrap="none" rtlCol="0">
              <a:spAutoFit/>
            </a:bodyPr>
            <a:lstStyle/>
            <a:p>
              <a:r>
                <a:rPr lang="en-US" sz="1600" dirty="0" smtClean="0">
                  <a:solidFill>
                    <a:srgbClr val="FF0000"/>
                  </a:solidFill>
                </a:rPr>
                <a:t>= Discovery Sensitivity</a:t>
              </a:r>
              <a:endParaRPr lang="en-US" sz="1600" dirty="0">
                <a:solidFill>
                  <a:srgbClr val="FF0000"/>
                </a:solidFill>
              </a:endParaRPr>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16" name="Footer Placeholder 15"/>
          <p:cNvSpPr>
            <a:spLocks noGrp="1"/>
          </p:cNvSpPr>
          <p:nvPr>
            <p:ph type="ftr" sz="quarter" idx="11"/>
          </p:nvPr>
        </p:nvSpPr>
        <p:spPr/>
        <p:txBody>
          <a:bodyPr/>
          <a:lstStyle/>
          <a:p>
            <a:r>
              <a:rPr lang="en-US" smtClean="0"/>
              <a:t>D.Glenzinski, Fermilab</a:t>
            </a:r>
            <a:endParaRPr lang="en-US"/>
          </a:p>
        </p:txBody>
      </p:sp>
      <p:sp>
        <p:nvSpPr>
          <p:cNvPr id="17" name="Slide Number Placeholder 16"/>
          <p:cNvSpPr>
            <a:spLocks noGrp="1"/>
          </p:cNvSpPr>
          <p:nvPr>
            <p:ph type="sldNum" sz="quarter" idx="12"/>
          </p:nvPr>
        </p:nvSpPr>
        <p:spPr/>
        <p:txBody>
          <a:bodyPr/>
          <a:lstStyle/>
          <a:p>
            <a:fld id="{B447C9B2-03D9-704C-9F48-B71FA4375E6A}"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a:t>
            </a:r>
            <a:endParaRPr lang="en-US" dirty="0"/>
          </a:p>
        </p:txBody>
      </p:sp>
      <p:sp>
        <p:nvSpPr>
          <p:cNvPr id="3" name="Content Placeholder 2"/>
          <p:cNvSpPr>
            <a:spLocks noGrp="1"/>
          </p:cNvSpPr>
          <p:nvPr>
            <p:ph idx="1"/>
          </p:nvPr>
        </p:nvSpPr>
        <p:spPr>
          <a:xfrm>
            <a:off x="457200" y="5729809"/>
            <a:ext cx="8229600" cy="598828"/>
          </a:xfrm>
        </p:spPr>
        <p:txBody>
          <a:bodyPr>
            <a:normAutofit fontScale="92500"/>
          </a:bodyPr>
          <a:lstStyle/>
          <a:p>
            <a:pPr algn="ctr"/>
            <a:r>
              <a:rPr lang="en-US" dirty="0" smtClean="0"/>
              <a:t>Mu2e has </a:t>
            </a:r>
            <a:r>
              <a:rPr lang="en-US" i="1" dirty="0" smtClean="0"/>
              <a:t>discovery</a:t>
            </a:r>
            <a:r>
              <a:rPr lang="en-US" dirty="0" smtClean="0"/>
              <a:t> sensitivity across the board</a:t>
            </a:r>
            <a:endParaRPr lang="en-US" dirty="0"/>
          </a:p>
        </p:txBody>
      </p:sp>
      <p:grpSp>
        <p:nvGrpSpPr>
          <p:cNvPr id="9" name="Group 10"/>
          <p:cNvGrpSpPr/>
          <p:nvPr/>
        </p:nvGrpSpPr>
        <p:grpSpPr>
          <a:xfrm>
            <a:off x="2241919" y="1159528"/>
            <a:ext cx="4878494" cy="4480277"/>
            <a:chOff x="2241919" y="1159528"/>
            <a:chExt cx="4878494" cy="4480277"/>
          </a:xfrm>
        </p:grpSpPr>
        <p:pic>
          <p:nvPicPr>
            <p:cNvPr id="7" name="Picture 6" descr="Comparison-arxiv0909-1333.jpg"/>
            <p:cNvPicPr>
              <a:picLocks noChangeAspect="1"/>
            </p:cNvPicPr>
            <p:nvPr/>
          </p:nvPicPr>
          <p:blipFill>
            <a:blip r:embed="rId3"/>
            <a:stretch>
              <a:fillRect/>
            </a:stretch>
          </p:blipFill>
          <p:spPr>
            <a:xfrm>
              <a:off x="2241920" y="1332352"/>
              <a:ext cx="4509161" cy="4307453"/>
            </a:xfrm>
            <a:prstGeom prst="rect">
              <a:avLst/>
            </a:prstGeom>
          </p:spPr>
        </p:pic>
        <p:sp>
          <p:nvSpPr>
            <p:cNvPr id="8" name="TextBox 7"/>
            <p:cNvSpPr txBox="1"/>
            <p:nvPr/>
          </p:nvSpPr>
          <p:spPr>
            <a:xfrm rot="5400000">
              <a:off x="5675276" y="2240584"/>
              <a:ext cx="2520942" cy="369332"/>
            </a:xfrm>
            <a:prstGeom prst="rect">
              <a:avLst/>
            </a:prstGeom>
            <a:noFill/>
          </p:spPr>
          <p:txBody>
            <a:bodyPr wrap="none" rtlCol="0">
              <a:spAutoFit/>
            </a:bodyPr>
            <a:lstStyle/>
            <a:p>
              <a:r>
                <a:rPr lang="en-US" dirty="0" smtClean="0">
                  <a:solidFill>
                    <a:srgbClr val="FFFFFF"/>
                  </a:solidFill>
                </a:rPr>
                <a:t>arXiv:0909.1333[hep-ph]</a:t>
              </a:r>
              <a:endParaRPr lang="en-US" dirty="0">
                <a:solidFill>
                  <a:srgbClr val="FFFFFF"/>
                </a:solidFill>
              </a:endParaRPr>
            </a:p>
          </p:txBody>
        </p:sp>
        <p:sp>
          <p:nvSpPr>
            <p:cNvPr id="10" name="TextBox 9"/>
            <p:cNvSpPr txBox="1"/>
            <p:nvPr/>
          </p:nvSpPr>
          <p:spPr>
            <a:xfrm>
              <a:off x="2241919" y="1159528"/>
              <a:ext cx="4509161" cy="276999"/>
            </a:xfrm>
            <a:prstGeom prst="rect">
              <a:avLst/>
            </a:prstGeom>
            <a:solidFill>
              <a:schemeClr val="bg1"/>
            </a:solidFill>
          </p:spPr>
          <p:txBody>
            <a:bodyPr wrap="square" rtlCol="0">
              <a:spAutoFit/>
            </a:bodyPr>
            <a:lstStyle/>
            <a:p>
              <a:pPr algn="ctr"/>
              <a:r>
                <a:rPr lang="en-US" sz="1200" dirty="0" smtClean="0"/>
                <a:t>W. </a:t>
              </a:r>
              <a:r>
                <a:rPr lang="en-US" sz="1200" dirty="0" err="1" smtClean="0"/>
                <a:t>Altmannshofer</a:t>
              </a:r>
              <a:r>
                <a:rPr lang="en-US" sz="1200" dirty="0" smtClean="0"/>
                <a:t>, </a:t>
              </a:r>
              <a:r>
                <a:rPr lang="en-US" sz="1200" dirty="0" err="1" smtClean="0"/>
                <a:t>A.J.Buras</a:t>
              </a:r>
              <a:r>
                <a:rPr lang="en-US" sz="1200" dirty="0" smtClean="0"/>
                <a:t>, </a:t>
              </a:r>
              <a:r>
                <a:rPr lang="en-US" sz="1200" dirty="0" err="1" smtClean="0"/>
                <a:t>S.Gori</a:t>
              </a:r>
              <a:r>
                <a:rPr lang="en-US" sz="1200" dirty="0" smtClean="0"/>
                <a:t>, </a:t>
              </a:r>
              <a:r>
                <a:rPr lang="en-US" sz="1200" dirty="0" err="1" smtClean="0"/>
                <a:t>P.Paradisi</a:t>
              </a:r>
              <a:r>
                <a:rPr lang="en-US" sz="1200" dirty="0" smtClean="0"/>
                <a:t>, </a:t>
              </a:r>
              <a:r>
                <a:rPr lang="en-US" sz="1200" dirty="0" err="1" smtClean="0"/>
                <a:t>D.M.Straub</a:t>
              </a:r>
              <a:endParaRPr lang="en-US" sz="1200" dirty="0"/>
            </a:p>
          </p:txBody>
        </p:sp>
      </p:grpSp>
      <p:grpSp>
        <p:nvGrpSpPr>
          <p:cNvPr id="11" name="Group 15"/>
          <p:cNvGrpSpPr/>
          <p:nvPr/>
        </p:nvGrpSpPr>
        <p:grpSpPr>
          <a:xfrm rot="16200000">
            <a:off x="661011" y="3155490"/>
            <a:ext cx="2556815" cy="338554"/>
            <a:chOff x="457200" y="1814958"/>
            <a:chExt cx="2556815" cy="338554"/>
          </a:xfrm>
        </p:grpSpPr>
        <p:sp>
          <p:nvSpPr>
            <p:cNvPr id="12" name="5-Point Star 11"/>
            <p:cNvSpPr/>
            <p:nvPr/>
          </p:nvSpPr>
          <p:spPr>
            <a:xfrm>
              <a:off x="457200" y="1887722"/>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643924" y="1885664"/>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839229" y="1883606"/>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82690" y="1814958"/>
              <a:ext cx="2031325" cy="338554"/>
            </a:xfrm>
            <a:prstGeom prst="rect">
              <a:avLst/>
            </a:prstGeom>
            <a:noFill/>
          </p:spPr>
          <p:txBody>
            <a:bodyPr wrap="none" rtlCol="0">
              <a:spAutoFit/>
            </a:bodyPr>
            <a:lstStyle/>
            <a:p>
              <a:r>
                <a:rPr lang="en-US" sz="1600" dirty="0" smtClean="0">
                  <a:solidFill>
                    <a:srgbClr val="FF0000"/>
                  </a:solidFill>
                </a:rPr>
                <a:t>= Discovery Sensitivity</a:t>
              </a:r>
              <a:endParaRPr lang="en-US" sz="1600" dirty="0">
                <a:solidFill>
                  <a:srgbClr val="FF0000"/>
                </a:solidFill>
              </a:endParaRPr>
            </a:p>
          </p:txBody>
        </p:sp>
      </p:grpSp>
      <p:sp>
        <p:nvSpPr>
          <p:cNvPr id="16" name="Donut 15"/>
          <p:cNvSpPr/>
          <p:nvPr/>
        </p:nvSpPr>
        <p:spPr>
          <a:xfrm>
            <a:off x="1841160" y="4212923"/>
            <a:ext cx="5821815" cy="432238"/>
          </a:xfrm>
          <a:prstGeom prst="donut">
            <a:avLst>
              <a:gd name="adj" fmla="val 789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p:cNvSpPr>
            <a:spLocks noGrp="1"/>
          </p:cNvSpPr>
          <p:nvPr>
            <p:ph type="dt" sz="half" idx="10"/>
          </p:nvPr>
        </p:nvSpPr>
        <p:spPr/>
        <p:txBody>
          <a:bodyPr/>
          <a:lstStyle/>
          <a:p>
            <a:r>
              <a:rPr lang="en-US" smtClean="0"/>
              <a:t>May 2017</a:t>
            </a:r>
            <a:endParaRPr lang="en-US"/>
          </a:p>
        </p:txBody>
      </p:sp>
      <p:sp>
        <p:nvSpPr>
          <p:cNvPr id="17" name="Footer Placeholder 16"/>
          <p:cNvSpPr>
            <a:spLocks noGrp="1"/>
          </p:cNvSpPr>
          <p:nvPr>
            <p:ph type="ftr" sz="quarter" idx="11"/>
          </p:nvPr>
        </p:nvSpPr>
        <p:spPr/>
        <p:txBody>
          <a:bodyPr/>
          <a:lstStyle/>
          <a:p>
            <a:r>
              <a:rPr lang="en-US" smtClean="0"/>
              <a:t>D.Glenzinski, Fermilab</a:t>
            </a:r>
            <a:endParaRPr lang="en-US"/>
          </a:p>
        </p:txBody>
      </p:sp>
      <p:sp>
        <p:nvSpPr>
          <p:cNvPr id="18" name="Slide Number Placeholder 17"/>
          <p:cNvSpPr>
            <a:spLocks noGrp="1"/>
          </p:cNvSpPr>
          <p:nvPr>
            <p:ph type="sldNum" sz="quarter" idx="12"/>
          </p:nvPr>
        </p:nvSpPr>
        <p:spPr/>
        <p:txBody>
          <a:bodyPr/>
          <a:lstStyle/>
          <a:p>
            <a:fld id="{B447C9B2-03D9-704C-9F48-B71FA4375E6A}"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5539"/>
            <a:ext cx="8229600" cy="2634652"/>
          </a:xfrm>
        </p:spPr>
        <p:txBody>
          <a:bodyPr>
            <a:noAutofit/>
          </a:bodyPr>
          <a:lstStyle/>
          <a:p>
            <a:r>
              <a:rPr lang="en-US" sz="6600" dirty="0" smtClean="0"/>
              <a:t>How does Mu2e work?</a:t>
            </a:r>
            <a:endParaRPr lang="en-US" sz="66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Concept</a:t>
            </a:r>
            <a:endParaRPr lang="en-US" dirty="0"/>
          </a:p>
        </p:txBody>
      </p:sp>
      <p:sp>
        <p:nvSpPr>
          <p:cNvPr id="3" name="Content Placeholder 2"/>
          <p:cNvSpPr>
            <a:spLocks noGrp="1"/>
          </p:cNvSpPr>
          <p:nvPr>
            <p:ph idx="1"/>
          </p:nvPr>
        </p:nvSpPr>
        <p:spPr>
          <a:xfrm>
            <a:off x="241300" y="4304748"/>
            <a:ext cx="8445500" cy="2158016"/>
          </a:xfrm>
        </p:spPr>
        <p:txBody>
          <a:bodyPr/>
          <a:lstStyle/>
          <a:p>
            <a:pPr marL="514350" indent="-514350">
              <a:buAutoNum type="arabicParenR"/>
            </a:pPr>
            <a:r>
              <a:rPr lang="en-US" dirty="0" smtClean="0"/>
              <a:t>Generate a beam of low momentum muons</a:t>
            </a:r>
          </a:p>
          <a:p>
            <a:pPr marL="514350" indent="-514350">
              <a:buAutoNum type="arabicParenR"/>
            </a:pPr>
            <a:endParaRPr lang="en-US" dirty="0"/>
          </a:p>
          <a:p>
            <a:pPr marL="514350" indent="-514350">
              <a:buAutoNum type="arabicParenR"/>
            </a:pPr>
            <a:endParaRPr lang="en-US" dirty="0" smtClean="0"/>
          </a:p>
          <a:p>
            <a:pPr marL="514350" indent="-514350">
              <a:buAutoNum type="arabicParenR"/>
            </a:pPr>
            <a:endParaRPr lang="en-US" dirty="0"/>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17</a:t>
            </a:fld>
            <a:endParaRPr lang="en-US"/>
          </a:p>
        </p:txBody>
      </p:sp>
      <p:grpSp>
        <p:nvGrpSpPr>
          <p:cNvPr id="9" name="Group 8"/>
          <p:cNvGrpSpPr/>
          <p:nvPr/>
        </p:nvGrpSpPr>
        <p:grpSpPr>
          <a:xfrm>
            <a:off x="1581150" y="2133600"/>
            <a:ext cx="692150" cy="1536700"/>
            <a:chOff x="1466850" y="2463800"/>
            <a:chExt cx="692150" cy="1536700"/>
          </a:xfrm>
        </p:grpSpPr>
        <p:sp>
          <p:nvSpPr>
            <p:cNvPr id="7" name="Rectangle 6"/>
            <p:cNvSpPr/>
            <p:nvPr/>
          </p:nvSpPr>
          <p:spPr>
            <a:xfrm>
              <a:off x="1466850" y="2463800"/>
              <a:ext cx="692150" cy="153670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166324" y="2895600"/>
              <a:ext cx="1288221" cy="646331"/>
            </a:xfrm>
            <a:prstGeom prst="rect">
              <a:avLst/>
            </a:prstGeom>
            <a:noFill/>
          </p:spPr>
          <p:txBody>
            <a:bodyPr wrap="none" rtlCol="0">
              <a:spAutoFit/>
            </a:bodyPr>
            <a:lstStyle/>
            <a:p>
              <a:pPr algn="ctr"/>
              <a:r>
                <a:rPr lang="en-US" dirty="0" smtClean="0">
                  <a:solidFill>
                    <a:srgbClr val="FFFFFF"/>
                  </a:solidFill>
                </a:rPr>
                <a:t>Production</a:t>
              </a:r>
            </a:p>
            <a:p>
              <a:pPr algn="ctr"/>
              <a:r>
                <a:rPr lang="en-US" dirty="0">
                  <a:solidFill>
                    <a:srgbClr val="FFFFFF"/>
                  </a:solidFill>
                </a:rPr>
                <a:t>T</a:t>
              </a:r>
              <a:r>
                <a:rPr lang="en-US" dirty="0" smtClean="0">
                  <a:solidFill>
                    <a:srgbClr val="FFFFFF"/>
                  </a:solidFill>
                </a:rPr>
                <a:t>arget</a:t>
              </a:r>
              <a:endParaRPr lang="en-US" dirty="0">
                <a:solidFill>
                  <a:srgbClr val="FFFFFF"/>
                </a:solidFill>
              </a:endParaRPr>
            </a:p>
          </p:txBody>
        </p:sp>
      </p:grpSp>
      <p:cxnSp>
        <p:nvCxnSpPr>
          <p:cNvPr id="21" name="Straight Arrow Connector 20"/>
          <p:cNvCxnSpPr>
            <a:endCxn id="7" idx="1"/>
          </p:cNvCxnSpPr>
          <p:nvPr/>
        </p:nvCxnSpPr>
        <p:spPr>
          <a:xfrm flipV="1">
            <a:off x="444500" y="2901950"/>
            <a:ext cx="1136650" cy="1905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6600" y="2320655"/>
            <a:ext cx="384365" cy="523220"/>
          </a:xfrm>
          <a:prstGeom prst="rect">
            <a:avLst/>
          </a:prstGeom>
          <a:noFill/>
        </p:spPr>
        <p:txBody>
          <a:bodyPr wrap="none" rtlCol="0">
            <a:spAutoFit/>
          </a:bodyPr>
          <a:lstStyle/>
          <a:p>
            <a:r>
              <a:rPr lang="en-US" sz="2800" dirty="0" smtClean="0">
                <a:solidFill>
                  <a:schemeClr val="bg1"/>
                </a:solidFill>
              </a:rPr>
              <a:t>p</a:t>
            </a:r>
            <a:endParaRPr lang="en-US" sz="2800" dirty="0">
              <a:solidFill>
                <a:schemeClr val="bg1"/>
              </a:solidFill>
            </a:endParaRPr>
          </a:p>
        </p:txBody>
      </p:sp>
      <p:cxnSp>
        <p:nvCxnSpPr>
          <p:cNvPr id="25" name="Straight Arrow Connector 24"/>
          <p:cNvCxnSpPr/>
          <p:nvPr/>
        </p:nvCxnSpPr>
        <p:spPr>
          <a:xfrm>
            <a:off x="2273300" y="26127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286001" y="31969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86100" y="26093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298701" y="3374755"/>
            <a:ext cx="12572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298701" y="3539855"/>
            <a:ext cx="19684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98700" y="27651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11500" y="27617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298700" y="29175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111500" y="29141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413531" y="2102235"/>
            <a:ext cx="513282" cy="523220"/>
          </a:xfrm>
          <a:prstGeom prst="rect">
            <a:avLst/>
          </a:prstGeom>
          <a:noFill/>
        </p:spPr>
        <p:txBody>
          <a:bodyPr wrap="none" rtlCol="0">
            <a:spAutoFit/>
          </a:bodyPr>
          <a:lstStyle/>
          <a:p>
            <a:r>
              <a:rPr lang="en-US" sz="2800" dirty="0" smtClean="0">
                <a:solidFill>
                  <a:schemeClr val="bg1"/>
                </a:solidFill>
                <a:latin typeface="Symbol" charset="2"/>
                <a:cs typeface="Symbol" charset="2"/>
              </a:rPr>
              <a:t>p</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3" name="TextBox 42"/>
          <p:cNvSpPr txBox="1"/>
          <p:nvPr/>
        </p:nvSpPr>
        <p:spPr>
          <a:xfrm>
            <a:off x="3236376" y="2073235"/>
            <a:ext cx="522900" cy="523220"/>
          </a:xfrm>
          <a:prstGeom prst="rect">
            <a:avLst/>
          </a:prstGeom>
          <a:noFill/>
        </p:spPr>
        <p:txBody>
          <a:bodyPr wrap="none" rtlCol="0">
            <a:spAutoFit/>
          </a:bodyPr>
          <a:lstStyle/>
          <a:p>
            <a:r>
              <a:rPr lang="en-US" sz="2800" dirty="0" smtClean="0">
                <a:solidFill>
                  <a:schemeClr val="bg1"/>
                </a:solidFill>
                <a:latin typeface="Symbol" charset="2"/>
                <a:cs typeface="Symbol" charset="2"/>
              </a:rPr>
              <a:t>m</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4" name="TextBox 43"/>
          <p:cNvSpPr txBox="1"/>
          <p:nvPr/>
        </p:nvSpPr>
        <p:spPr>
          <a:xfrm>
            <a:off x="2511963" y="3494577"/>
            <a:ext cx="1223412" cy="369332"/>
          </a:xfrm>
          <a:prstGeom prst="rect">
            <a:avLst/>
          </a:prstGeom>
          <a:noFill/>
        </p:spPr>
        <p:txBody>
          <a:bodyPr wrap="none" rtlCol="0">
            <a:spAutoFit/>
          </a:bodyPr>
          <a:lstStyle/>
          <a:p>
            <a:r>
              <a:rPr lang="en-US" dirty="0">
                <a:solidFill>
                  <a:schemeClr val="bg1"/>
                </a:solidFill>
                <a:cs typeface="Symbol" charset="2"/>
              </a:rPr>
              <a:t>o</a:t>
            </a:r>
            <a:r>
              <a:rPr lang="en-US" dirty="0" smtClean="0">
                <a:solidFill>
                  <a:schemeClr val="bg1"/>
                </a:solidFill>
                <a:cs typeface="Symbol" charset="2"/>
              </a:rPr>
              <a:t>ther stuff</a:t>
            </a:r>
            <a:endParaRPr lang="en-US" baseline="30000" dirty="0">
              <a:solidFill>
                <a:schemeClr val="bg1"/>
              </a:solidFill>
              <a:cs typeface="Symbol" charset="2"/>
            </a:endParaRPr>
          </a:p>
        </p:txBody>
      </p:sp>
      <p:grpSp>
        <p:nvGrpSpPr>
          <p:cNvPr id="47" name="Group 46"/>
          <p:cNvGrpSpPr/>
          <p:nvPr/>
        </p:nvGrpSpPr>
        <p:grpSpPr>
          <a:xfrm>
            <a:off x="956519" y="1269477"/>
            <a:ext cx="5480249" cy="375824"/>
            <a:chOff x="956519" y="1269477"/>
            <a:chExt cx="5480249" cy="375824"/>
          </a:xfrm>
        </p:grpSpPr>
        <p:sp>
          <p:nvSpPr>
            <p:cNvPr id="48" name="TextBox 47"/>
            <p:cNvSpPr txBox="1"/>
            <p:nvPr/>
          </p:nvSpPr>
          <p:spPr>
            <a:xfrm>
              <a:off x="956519" y="1273214"/>
              <a:ext cx="1216487" cy="369332"/>
            </a:xfrm>
            <a:prstGeom prst="rect">
              <a:avLst/>
            </a:prstGeom>
            <a:noFill/>
          </p:spPr>
          <p:txBody>
            <a:bodyPr wrap="none" rtlCol="0">
              <a:spAutoFit/>
            </a:bodyPr>
            <a:lstStyle/>
            <a:p>
              <a:r>
                <a:rPr lang="en-US" dirty="0" smtClean="0">
                  <a:solidFill>
                    <a:schemeClr val="bg1"/>
                  </a:solidFill>
                </a:rPr>
                <a:t>Production</a:t>
              </a:r>
              <a:endParaRPr lang="en-US" dirty="0">
                <a:solidFill>
                  <a:schemeClr val="bg1"/>
                </a:solidFill>
              </a:endParaRPr>
            </a:p>
          </p:txBody>
        </p:sp>
        <p:sp>
          <p:nvSpPr>
            <p:cNvPr id="49" name="TextBox 48"/>
            <p:cNvSpPr txBox="1"/>
            <p:nvPr/>
          </p:nvSpPr>
          <p:spPr>
            <a:xfrm>
              <a:off x="2707414" y="1275969"/>
              <a:ext cx="1908599" cy="369332"/>
            </a:xfrm>
            <a:prstGeom prst="rect">
              <a:avLst/>
            </a:prstGeom>
            <a:noFill/>
          </p:spPr>
          <p:txBody>
            <a:bodyPr wrap="none" rtlCol="0">
              <a:spAutoFit/>
            </a:bodyPr>
            <a:lstStyle/>
            <a:p>
              <a:r>
                <a:rPr lang="en-US" dirty="0" smtClean="0">
                  <a:solidFill>
                    <a:schemeClr val="bg1"/>
                  </a:solidFill>
                </a:rPr>
                <a:t>Decay </a:t>
              </a:r>
              <a:r>
                <a:rPr lang="en-US" smtClean="0">
                  <a:solidFill>
                    <a:schemeClr val="bg1"/>
                  </a:solidFill>
                </a:rPr>
                <a:t>&amp; Transport</a:t>
              </a:r>
              <a:endParaRPr lang="en-US" dirty="0">
                <a:solidFill>
                  <a:schemeClr val="bg1"/>
                </a:solidFill>
              </a:endParaRPr>
            </a:p>
          </p:txBody>
        </p:sp>
        <p:sp>
          <p:nvSpPr>
            <p:cNvPr id="50" name="TextBox 49"/>
            <p:cNvSpPr txBox="1"/>
            <p:nvPr/>
          </p:nvSpPr>
          <p:spPr>
            <a:xfrm>
              <a:off x="6252037" y="1269477"/>
              <a:ext cx="184731" cy="369332"/>
            </a:xfrm>
            <a:prstGeom prst="rect">
              <a:avLst/>
            </a:prstGeom>
            <a:noFill/>
          </p:spPr>
          <p:txBody>
            <a:bodyPr wrap="none" rtlCol="0">
              <a:spAutoFit/>
            </a:bodyPr>
            <a:lstStyle/>
            <a:p>
              <a:endParaRPr lang="en-US" dirty="0">
                <a:solidFill>
                  <a:schemeClr val="bg1"/>
                </a:solidFill>
              </a:endParaRPr>
            </a:p>
          </p:txBody>
        </p:sp>
      </p:grpSp>
    </p:spTree>
    <p:extLst>
      <p:ext uri="{BB962C8B-B14F-4D97-AF65-F5344CB8AC3E}">
        <p14:creationId xmlns:p14="http://schemas.microsoft.com/office/powerpoint/2010/main" val="1833492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Concept</a:t>
            </a:r>
            <a:endParaRPr lang="en-US" dirty="0"/>
          </a:p>
        </p:txBody>
      </p:sp>
      <p:sp>
        <p:nvSpPr>
          <p:cNvPr id="3" name="Content Placeholder 2"/>
          <p:cNvSpPr>
            <a:spLocks noGrp="1"/>
          </p:cNvSpPr>
          <p:nvPr>
            <p:ph idx="1"/>
          </p:nvPr>
        </p:nvSpPr>
        <p:spPr>
          <a:xfrm>
            <a:off x="241300" y="4304748"/>
            <a:ext cx="8445500" cy="2158016"/>
          </a:xfrm>
        </p:spPr>
        <p:txBody>
          <a:bodyPr/>
          <a:lstStyle/>
          <a:p>
            <a:pPr marL="514350" indent="-514350">
              <a:buAutoNum type="arabicParenR"/>
            </a:pPr>
            <a:r>
              <a:rPr lang="en-US" dirty="0" smtClean="0"/>
              <a:t>Generate a beam of low momentum muons</a:t>
            </a:r>
          </a:p>
          <a:p>
            <a:pPr marL="514350" indent="-514350">
              <a:buAutoNum type="arabicParenR"/>
            </a:pPr>
            <a:r>
              <a:rPr lang="en-US" dirty="0" smtClean="0"/>
              <a:t>Stop the muons in a target (we’ll use Al)</a:t>
            </a:r>
            <a:endParaRPr lang="en-US" dirty="0"/>
          </a:p>
          <a:p>
            <a:pPr marL="514350" indent="-514350">
              <a:buAutoNum type="arabicParenR"/>
            </a:pPr>
            <a:endParaRPr lang="en-US" dirty="0" smtClean="0"/>
          </a:p>
          <a:p>
            <a:pPr marL="514350" indent="-514350">
              <a:buAutoNum type="arabicParenR"/>
            </a:pPr>
            <a:endParaRPr lang="en-US" dirty="0"/>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18</a:t>
            </a:fld>
            <a:endParaRPr lang="en-US"/>
          </a:p>
        </p:txBody>
      </p:sp>
      <p:grpSp>
        <p:nvGrpSpPr>
          <p:cNvPr id="9" name="Group 8"/>
          <p:cNvGrpSpPr/>
          <p:nvPr/>
        </p:nvGrpSpPr>
        <p:grpSpPr>
          <a:xfrm>
            <a:off x="1581150" y="2133600"/>
            <a:ext cx="692150" cy="1536700"/>
            <a:chOff x="1466850" y="2463800"/>
            <a:chExt cx="692150" cy="1536700"/>
          </a:xfrm>
        </p:grpSpPr>
        <p:sp>
          <p:nvSpPr>
            <p:cNvPr id="7" name="Rectangle 6"/>
            <p:cNvSpPr/>
            <p:nvPr/>
          </p:nvSpPr>
          <p:spPr>
            <a:xfrm>
              <a:off x="1466850" y="2463800"/>
              <a:ext cx="692150" cy="153670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166324" y="2895600"/>
              <a:ext cx="1288221" cy="646331"/>
            </a:xfrm>
            <a:prstGeom prst="rect">
              <a:avLst/>
            </a:prstGeom>
            <a:noFill/>
          </p:spPr>
          <p:txBody>
            <a:bodyPr wrap="none" rtlCol="0">
              <a:spAutoFit/>
            </a:bodyPr>
            <a:lstStyle/>
            <a:p>
              <a:pPr algn="ctr"/>
              <a:r>
                <a:rPr lang="en-US" dirty="0" smtClean="0">
                  <a:solidFill>
                    <a:srgbClr val="FFFFFF"/>
                  </a:solidFill>
                </a:rPr>
                <a:t>Production</a:t>
              </a:r>
            </a:p>
            <a:p>
              <a:pPr algn="ctr"/>
              <a:r>
                <a:rPr lang="en-US" dirty="0">
                  <a:solidFill>
                    <a:srgbClr val="FFFFFF"/>
                  </a:solidFill>
                </a:rPr>
                <a:t>T</a:t>
              </a:r>
              <a:r>
                <a:rPr lang="en-US" dirty="0" smtClean="0">
                  <a:solidFill>
                    <a:srgbClr val="FFFFFF"/>
                  </a:solidFill>
                </a:rPr>
                <a:t>arget</a:t>
              </a:r>
              <a:endParaRPr lang="en-US" dirty="0">
                <a:solidFill>
                  <a:srgbClr val="FFFFFF"/>
                </a:solidFill>
              </a:endParaRPr>
            </a:p>
          </p:txBody>
        </p:sp>
      </p:grpSp>
      <p:sp>
        <p:nvSpPr>
          <p:cNvPr id="10" name="Rectangle 9"/>
          <p:cNvSpPr/>
          <p:nvPr/>
        </p:nvSpPr>
        <p:spPr>
          <a:xfrm>
            <a:off x="6057900" y="2503269"/>
            <a:ext cx="1270000" cy="65114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78892" y="2482683"/>
            <a:ext cx="1652208" cy="646331"/>
          </a:xfrm>
          <a:prstGeom prst="rect">
            <a:avLst/>
          </a:prstGeom>
          <a:noFill/>
        </p:spPr>
        <p:txBody>
          <a:bodyPr wrap="square" rtlCol="0">
            <a:spAutoFit/>
          </a:bodyPr>
          <a:lstStyle/>
          <a:p>
            <a:pPr algn="ctr"/>
            <a:r>
              <a:rPr lang="en-US" dirty="0">
                <a:solidFill>
                  <a:srgbClr val="FFFFFF"/>
                </a:solidFill>
                <a:latin typeface="Symbol" charset="2"/>
                <a:cs typeface="Symbol" charset="2"/>
              </a:rPr>
              <a:t>m</a:t>
            </a:r>
            <a:r>
              <a:rPr lang="en-US" dirty="0" smtClean="0">
                <a:solidFill>
                  <a:srgbClr val="FFFFFF"/>
                </a:solidFill>
              </a:rPr>
              <a:t> Stopping</a:t>
            </a:r>
          </a:p>
          <a:p>
            <a:pPr algn="ctr"/>
            <a:r>
              <a:rPr lang="en-US" dirty="0" smtClean="0">
                <a:solidFill>
                  <a:srgbClr val="FFFFFF"/>
                </a:solidFill>
              </a:rPr>
              <a:t>Target</a:t>
            </a:r>
            <a:endParaRPr lang="en-US" dirty="0">
              <a:solidFill>
                <a:srgbClr val="FFFFFF"/>
              </a:solidFill>
            </a:endParaRPr>
          </a:p>
        </p:txBody>
      </p:sp>
      <p:cxnSp>
        <p:nvCxnSpPr>
          <p:cNvPr id="21" name="Straight Arrow Connector 20"/>
          <p:cNvCxnSpPr>
            <a:endCxn id="7" idx="1"/>
          </p:cNvCxnSpPr>
          <p:nvPr/>
        </p:nvCxnSpPr>
        <p:spPr>
          <a:xfrm flipV="1">
            <a:off x="444500" y="2901950"/>
            <a:ext cx="1136650" cy="1905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6600" y="2320655"/>
            <a:ext cx="384365" cy="523220"/>
          </a:xfrm>
          <a:prstGeom prst="rect">
            <a:avLst/>
          </a:prstGeom>
          <a:noFill/>
        </p:spPr>
        <p:txBody>
          <a:bodyPr wrap="none" rtlCol="0">
            <a:spAutoFit/>
          </a:bodyPr>
          <a:lstStyle/>
          <a:p>
            <a:r>
              <a:rPr lang="en-US" sz="2800" dirty="0" smtClean="0">
                <a:solidFill>
                  <a:schemeClr val="bg1"/>
                </a:solidFill>
              </a:rPr>
              <a:t>p</a:t>
            </a:r>
            <a:endParaRPr lang="en-US" sz="2800" dirty="0">
              <a:solidFill>
                <a:schemeClr val="bg1"/>
              </a:solidFill>
            </a:endParaRPr>
          </a:p>
        </p:txBody>
      </p:sp>
      <p:cxnSp>
        <p:nvCxnSpPr>
          <p:cNvPr id="25" name="Straight Arrow Connector 24"/>
          <p:cNvCxnSpPr/>
          <p:nvPr/>
        </p:nvCxnSpPr>
        <p:spPr>
          <a:xfrm>
            <a:off x="2273300" y="26127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286001" y="31969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86100" y="26093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298701" y="3374755"/>
            <a:ext cx="12572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298701" y="3539855"/>
            <a:ext cx="19684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98700" y="27651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11500" y="27617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298700" y="29175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111500" y="29141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1" name="Notched Right Arrow 40"/>
          <p:cNvSpPr/>
          <p:nvPr/>
        </p:nvSpPr>
        <p:spPr>
          <a:xfrm>
            <a:off x="4406900" y="2495383"/>
            <a:ext cx="1398046" cy="552617"/>
          </a:xfrm>
          <a:prstGeom prst="notchedRightArrow">
            <a:avLst/>
          </a:prstGeom>
          <a:solidFill>
            <a:schemeClr val="accent6">
              <a:lumMod val="60000"/>
              <a:lumOff val="40000"/>
            </a:schemeClr>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413531" y="2102235"/>
            <a:ext cx="513282" cy="523220"/>
          </a:xfrm>
          <a:prstGeom prst="rect">
            <a:avLst/>
          </a:prstGeom>
          <a:noFill/>
        </p:spPr>
        <p:txBody>
          <a:bodyPr wrap="none" rtlCol="0">
            <a:spAutoFit/>
          </a:bodyPr>
          <a:lstStyle/>
          <a:p>
            <a:r>
              <a:rPr lang="en-US" sz="2800" dirty="0" smtClean="0">
                <a:solidFill>
                  <a:schemeClr val="bg1"/>
                </a:solidFill>
                <a:latin typeface="Symbol" charset="2"/>
                <a:cs typeface="Symbol" charset="2"/>
              </a:rPr>
              <a:t>p</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3" name="TextBox 42"/>
          <p:cNvSpPr txBox="1"/>
          <p:nvPr/>
        </p:nvSpPr>
        <p:spPr>
          <a:xfrm>
            <a:off x="3236376" y="2073235"/>
            <a:ext cx="522900" cy="523220"/>
          </a:xfrm>
          <a:prstGeom prst="rect">
            <a:avLst/>
          </a:prstGeom>
          <a:noFill/>
        </p:spPr>
        <p:txBody>
          <a:bodyPr wrap="none" rtlCol="0">
            <a:spAutoFit/>
          </a:bodyPr>
          <a:lstStyle/>
          <a:p>
            <a:r>
              <a:rPr lang="en-US" sz="2800" dirty="0" smtClean="0">
                <a:solidFill>
                  <a:schemeClr val="bg1"/>
                </a:solidFill>
                <a:latin typeface="Symbol" charset="2"/>
                <a:cs typeface="Symbol" charset="2"/>
              </a:rPr>
              <a:t>m</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4" name="TextBox 43"/>
          <p:cNvSpPr txBox="1"/>
          <p:nvPr/>
        </p:nvSpPr>
        <p:spPr>
          <a:xfrm>
            <a:off x="2511963" y="3494577"/>
            <a:ext cx="1223412" cy="369332"/>
          </a:xfrm>
          <a:prstGeom prst="rect">
            <a:avLst/>
          </a:prstGeom>
          <a:noFill/>
        </p:spPr>
        <p:txBody>
          <a:bodyPr wrap="none" rtlCol="0">
            <a:spAutoFit/>
          </a:bodyPr>
          <a:lstStyle/>
          <a:p>
            <a:r>
              <a:rPr lang="en-US" dirty="0">
                <a:solidFill>
                  <a:schemeClr val="bg1"/>
                </a:solidFill>
                <a:cs typeface="Symbol" charset="2"/>
              </a:rPr>
              <a:t>o</a:t>
            </a:r>
            <a:r>
              <a:rPr lang="en-US" dirty="0" smtClean="0">
                <a:solidFill>
                  <a:schemeClr val="bg1"/>
                </a:solidFill>
                <a:cs typeface="Symbol" charset="2"/>
              </a:rPr>
              <a:t>ther stuff</a:t>
            </a:r>
            <a:endParaRPr lang="en-US" baseline="30000" dirty="0">
              <a:solidFill>
                <a:schemeClr val="bg1"/>
              </a:solidFill>
              <a:cs typeface="Symbol" charset="2"/>
            </a:endParaRPr>
          </a:p>
        </p:txBody>
      </p:sp>
      <p:grpSp>
        <p:nvGrpSpPr>
          <p:cNvPr id="37" name="Group 36"/>
          <p:cNvGrpSpPr/>
          <p:nvPr/>
        </p:nvGrpSpPr>
        <p:grpSpPr>
          <a:xfrm>
            <a:off x="956519" y="1269477"/>
            <a:ext cx="5480249" cy="375824"/>
            <a:chOff x="956519" y="1269477"/>
            <a:chExt cx="5480249" cy="375824"/>
          </a:xfrm>
        </p:grpSpPr>
        <p:sp>
          <p:nvSpPr>
            <p:cNvPr id="38" name="TextBox 37"/>
            <p:cNvSpPr txBox="1"/>
            <p:nvPr/>
          </p:nvSpPr>
          <p:spPr>
            <a:xfrm>
              <a:off x="956519" y="1273214"/>
              <a:ext cx="1216487" cy="369332"/>
            </a:xfrm>
            <a:prstGeom prst="rect">
              <a:avLst/>
            </a:prstGeom>
            <a:noFill/>
          </p:spPr>
          <p:txBody>
            <a:bodyPr wrap="none" rtlCol="0">
              <a:spAutoFit/>
            </a:bodyPr>
            <a:lstStyle/>
            <a:p>
              <a:r>
                <a:rPr lang="en-US" dirty="0" smtClean="0">
                  <a:solidFill>
                    <a:schemeClr val="bg1"/>
                  </a:solidFill>
                </a:rPr>
                <a:t>Production</a:t>
              </a:r>
              <a:endParaRPr lang="en-US" dirty="0">
                <a:solidFill>
                  <a:schemeClr val="bg1"/>
                </a:solidFill>
              </a:endParaRPr>
            </a:p>
          </p:txBody>
        </p:sp>
        <p:sp>
          <p:nvSpPr>
            <p:cNvPr id="39" name="TextBox 38"/>
            <p:cNvSpPr txBox="1"/>
            <p:nvPr/>
          </p:nvSpPr>
          <p:spPr>
            <a:xfrm>
              <a:off x="2707414" y="1275969"/>
              <a:ext cx="1908599" cy="369332"/>
            </a:xfrm>
            <a:prstGeom prst="rect">
              <a:avLst/>
            </a:prstGeom>
            <a:noFill/>
          </p:spPr>
          <p:txBody>
            <a:bodyPr wrap="none" rtlCol="0">
              <a:spAutoFit/>
            </a:bodyPr>
            <a:lstStyle/>
            <a:p>
              <a:r>
                <a:rPr lang="en-US" dirty="0" smtClean="0">
                  <a:solidFill>
                    <a:schemeClr val="bg1"/>
                  </a:solidFill>
                </a:rPr>
                <a:t>Decay </a:t>
              </a:r>
              <a:r>
                <a:rPr lang="en-US" smtClean="0">
                  <a:solidFill>
                    <a:schemeClr val="bg1"/>
                  </a:solidFill>
                </a:rPr>
                <a:t>&amp; Transport</a:t>
              </a:r>
              <a:endParaRPr lang="en-US" dirty="0">
                <a:solidFill>
                  <a:schemeClr val="bg1"/>
                </a:solidFill>
              </a:endParaRPr>
            </a:p>
          </p:txBody>
        </p:sp>
        <p:sp>
          <p:nvSpPr>
            <p:cNvPr id="46" name="TextBox 45"/>
            <p:cNvSpPr txBox="1"/>
            <p:nvPr/>
          </p:nvSpPr>
          <p:spPr>
            <a:xfrm>
              <a:off x="6252037" y="1269477"/>
              <a:ext cx="184731" cy="369332"/>
            </a:xfrm>
            <a:prstGeom prst="rect">
              <a:avLst/>
            </a:prstGeom>
            <a:noFill/>
          </p:spPr>
          <p:txBody>
            <a:bodyPr wrap="none" rtlCol="0">
              <a:spAutoFit/>
            </a:bodyPr>
            <a:lstStyle/>
            <a:p>
              <a:endParaRPr lang="en-US" dirty="0">
                <a:solidFill>
                  <a:schemeClr val="bg1"/>
                </a:solidFill>
              </a:endParaRPr>
            </a:p>
          </p:txBody>
        </p:sp>
      </p:grpSp>
    </p:spTree>
    <p:extLst>
      <p:ext uri="{BB962C8B-B14F-4D97-AF65-F5344CB8AC3E}">
        <p14:creationId xmlns:p14="http://schemas.microsoft.com/office/powerpoint/2010/main" val="1248253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Concept</a:t>
            </a:r>
            <a:endParaRPr lang="en-US" dirty="0"/>
          </a:p>
        </p:txBody>
      </p:sp>
      <p:sp>
        <p:nvSpPr>
          <p:cNvPr id="3" name="Content Placeholder 2"/>
          <p:cNvSpPr>
            <a:spLocks noGrp="1"/>
          </p:cNvSpPr>
          <p:nvPr>
            <p:ph idx="1"/>
          </p:nvPr>
        </p:nvSpPr>
        <p:spPr>
          <a:xfrm>
            <a:off x="241300" y="4304747"/>
            <a:ext cx="8445500" cy="2200557"/>
          </a:xfrm>
        </p:spPr>
        <p:txBody>
          <a:bodyPr>
            <a:normAutofit/>
          </a:bodyPr>
          <a:lstStyle/>
          <a:p>
            <a:pPr marL="514350" indent="-514350">
              <a:buAutoNum type="arabicParenR"/>
            </a:pPr>
            <a:r>
              <a:rPr lang="en-US" dirty="0" smtClean="0"/>
              <a:t>Generate a beam of low momentum muons</a:t>
            </a:r>
          </a:p>
          <a:p>
            <a:pPr marL="514350" indent="-514350">
              <a:buAutoNum type="arabicParenR"/>
            </a:pPr>
            <a:r>
              <a:rPr lang="en-US" dirty="0" smtClean="0"/>
              <a:t>Stop the muons in a target (we’ll use Al)</a:t>
            </a:r>
            <a:endParaRPr lang="en-US" dirty="0"/>
          </a:p>
          <a:p>
            <a:pPr lvl="1"/>
            <a:r>
              <a:rPr lang="en-US" dirty="0"/>
              <a:t>In orbit around aluminum: </a:t>
            </a:r>
            <a:r>
              <a:rPr lang="en-US" dirty="0">
                <a:latin typeface="Symbol" charset="2"/>
                <a:sym typeface="Symbol" charset="2"/>
              </a:rPr>
              <a:t></a:t>
            </a:r>
            <a:r>
              <a:rPr lang="en-US" baseline="-25000" dirty="0">
                <a:latin typeface="Symbol" charset="2"/>
                <a:sym typeface="Symbol" charset="2"/>
              </a:rPr>
              <a:t></a:t>
            </a:r>
            <a:r>
              <a:rPr lang="en-US" baseline="30000" dirty="0"/>
              <a:t>Al</a:t>
            </a:r>
            <a:r>
              <a:rPr lang="en-US" dirty="0"/>
              <a:t> = 864 ns</a:t>
            </a:r>
          </a:p>
          <a:p>
            <a:pPr lvl="1"/>
            <a:r>
              <a:rPr lang="en-US" dirty="0"/>
              <a:t>Large </a:t>
            </a:r>
            <a:r>
              <a:rPr lang="en-US" dirty="0">
                <a:latin typeface="Symbol" charset="2"/>
                <a:sym typeface="Symbol" charset="2"/>
              </a:rPr>
              <a:t></a:t>
            </a:r>
            <a:r>
              <a:rPr lang="en-US" baseline="-25000" dirty="0">
                <a:latin typeface="Symbol" charset="2"/>
                <a:sym typeface="Symbol" charset="2"/>
              </a:rPr>
              <a:t></a:t>
            </a:r>
            <a:r>
              <a:rPr lang="en-US" baseline="30000" dirty="0"/>
              <a:t>N</a:t>
            </a:r>
            <a:r>
              <a:rPr lang="en-US" dirty="0"/>
              <a:t> important for discriminating background</a:t>
            </a:r>
          </a:p>
          <a:p>
            <a:pPr marL="514350" indent="-514350">
              <a:buAutoNum type="arabicParenR"/>
            </a:pPr>
            <a:endParaRPr lang="en-US" dirty="0" smtClean="0"/>
          </a:p>
          <a:p>
            <a:pPr marL="514350" indent="-514350">
              <a:buAutoNum type="arabicParenR"/>
            </a:pPr>
            <a:endParaRPr lang="en-US" dirty="0"/>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19</a:t>
            </a:fld>
            <a:endParaRPr lang="en-US"/>
          </a:p>
        </p:txBody>
      </p:sp>
      <p:grpSp>
        <p:nvGrpSpPr>
          <p:cNvPr id="9" name="Group 8"/>
          <p:cNvGrpSpPr/>
          <p:nvPr/>
        </p:nvGrpSpPr>
        <p:grpSpPr>
          <a:xfrm>
            <a:off x="1581150" y="2133600"/>
            <a:ext cx="692150" cy="1536700"/>
            <a:chOff x="1466850" y="2463800"/>
            <a:chExt cx="692150" cy="1536700"/>
          </a:xfrm>
        </p:grpSpPr>
        <p:sp>
          <p:nvSpPr>
            <p:cNvPr id="7" name="Rectangle 6"/>
            <p:cNvSpPr/>
            <p:nvPr/>
          </p:nvSpPr>
          <p:spPr>
            <a:xfrm>
              <a:off x="1466850" y="2463800"/>
              <a:ext cx="692150" cy="153670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166324" y="2895600"/>
              <a:ext cx="1288221" cy="646331"/>
            </a:xfrm>
            <a:prstGeom prst="rect">
              <a:avLst/>
            </a:prstGeom>
            <a:noFill/>
          </p:spPr>
          <p:txBody>
            <a:bodyPr wrap="none" rtlCol="0">
              <a:spAutoFit/>
            </a:bodyPr>
            <a:lstStyle/>
            <a:p>
              <a:pPr algn="ctr"/>
              <a:r>
                <a:rPr lang="en-US" dirty="0" smtClean="0">
                  <a:solidFill>
                    <a:srgbClr val="FFFFFF"/>
                  </a:solidFill>
                </a:rPr>
                <a:t>Production</a:t>
              </a:r>
            </a:p>
            <a:p>
              <a:pPr algn="ctr"/>
              <a:r>
                <a:rPr lang="en-US" dirty="0">
                  <a:solidFill>
                    <a:srgbClr val="FFFFFF"/>
                  </a:solidFill>
                </a:rPr>
                <a:t>T</a:t>
              </a:r>
              <a:r>
                <a:rPr lang="en-US" dirty="0" smtClean="0">
                  <a:solidFill>
                    <a:srgbClr val="FFFFFF"/>
                  </a:solidFill>
                </a:rPr>
                <a:t>arget</a:t>
              </a:r>
              <a:endParaRPr lang="en-US" dirty="0">
                <a:solidFill>
                  <a:srgbClr val="FFFFFF"/>
                </a:solidFill>
              </a:endParaRPr>
            </a:p>
          </p:txBody>
        </p:sp>
      </p:grpSp>
      <p:sp>
        <p:nvSpPr>
          <p:cNvPr id="10" name="Rectangle 9"/>
          <p:cNvSpPr/>
          <p:nvPr/>
        </p:nvSpPr>
        <p:spPr>
          <a:xfrm>
            <a:off x="6057900" y="2503269"/>
            <a:ext cx="1270000" cy="65114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78892" y="2482683"/>
            <a:ext cx="1652208" cy="646331"/>
          </a:xfrm>
          <a:prstGeom prst="rect">
            <a:avLst/>
          </a:prstGeom>
          <a:noFill/>
        </p:spPr>
        <p:txBody>
          <a:bodyPr wrap="square" rtlCol="0">
            <a:spAutoFit/>
          </a:bodyPr>
          <a:lstStyle/>
          <a:p>
            <a:pPr algn="ctr"/>
            <a:r>
              <a:rPr lang="en-US" dirty="0">
                <a:solidFill>
                  <a:srgbClr val="FFFFFF"/>
                </a:solidFill>
                <a:latin typeface="Symbol" charset="2"/>
                <a:cs typeface="Symbol" charset="2"/>
              </a:rPr>
              <a:t>m</a:t>
            </a:r>
            <a:r>
              <a:rPr lang="en-US" dirty="0" smtClean="0">
                <a:solidFill>
                  <a:srgbClr val="FFFFFF"/>
                </a:solidFill>
              </a:rPr>
              <a:t> Stopping</a:t>
            </a:r>
          </a:p>
          <a:p>
            <a:pPr algn="ctr"/>
            <a:r>
              <a:rPr lang="en-US" dirty="0" smtClean="0">
                <a:solidFill>
                  <a:srgbClr val="FFFFFF"/>
                </a:solidFill>
              </a:rPr>
              <a:t>Target</a:t>
            </a:r>
            <a:endParaRPr lang="en-US" dirty="0">
              <a:solidFill>
                <a:srgbClr val="FFFFFF"/>
              </a:solidFill>
            </a:endParaRPr>
          </a:p>
        </p:txBody>
      </p:sp>
      <p:cxnSp>
        <p:nvCxnSpPr>
          <p:cNvPr id="21" name="Straight Arrow Connector 20"/>
          <p:cNvCxnSpPr>
            <a:endCxn id="7" idx="1"/>
          </p:cNvCxnSpPr>
          <p:nvPr/>
        </p:nvCxnSpPr>
        <p:spPr>
          <a:xfrm flipV="1">
            <a:off x="444500" y="2901950"/>
            <a:ext cx="1136650" cy="1905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6600" y="2320655"/>
            <a:ext cx="384365" cy="523220"/>
          </a:xfrm>
          <a:prstGeom prst="rect">
            <a:avLst/>
          </a:prstGeom>
          <a:noFill/>
        </p:spPr>
        <p:txBody>
          <a:bodyPr wrap="none" rtlCol="0">
            <a:spAutoFit/>
          </a:bodyPr>
          <a:lstStyle/>
          <a:p>
            <a:r>
              <a:rPr lang="en-US" sz="2800" dirty="0" smtClean="0">
                <a:solidFill>
                  <a:schemeClr val="bg1"/>
                </a:solidFill>
              </a:rPr>
              <a:t>p</a:t>
            </a:r>
            <a:endParaRPr lang="en-US" sz="2800" dirty="0">
              <a:solidFill>
                <a:schemeClr val="bg1"/>
              </a:solidFill>
            </a:endParaRPr>
          </a:p>
        </p:txBody>
      </p:sp>
      <p:cxnSp>
        <p:nvCxnSpPr>
          <p:cNvPr id="25" name="Straight Arrow Connector 24"/>
          <p:cNvCxnSpPr/>
          <p:nvPr/>
        </p:nvCxnSpPr>
        <p:spPr>
          <a:xfrm>
            <a:off x="2273300" y="26127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286001" y="31969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86100" y="26093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298701" y="3374755"/>
            <a:ext cx="12572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298701" y="3539855"/>
            <a:ext cx="19684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98700" y="27651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11500" y="27617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298700" y="29175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111500" y="29141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1" name="Notched Right Arrow 40"/>
          <p:cNvSpPr/>
          <p:nvPr/>
        </p:nvSpPr>
        <p:spPr>
          <a:xfrm>
            <a:off x="4406900" y="2495383"/>
            <a:ext cx="1398046" cy="552617"/>
          </a:xfrm>
          <a:prstGeom prst="notchedRightArrow">
            <a:avLst/>
          </a:prstGeom>
          <a:solidFill>
            <a:schemeClr val="accent6">
              <a:lumMod val="60000"/>
              <a:lumOff val="40000"/>
            </a:schemeClr>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413531" y="2102235"/>
            <a:ext cx="513282" cy="523220"/>
          </a:xfrm>
          <a:prstGeom prst="rect">
            <a:avLst/>
          </a:prstGeom>
          <a:noFill/>
        </p:spPr>
        <p:txBody>
          <a:bodyPr wrap="none" rtlCol="0">
            <a:spAutoFit/>
          </a:bodyPr>
          <a:lstStyle/>
          <a:p>
            <a:r>
              <a:rPr lang="en-US" sz="2800" dirty="0" smtClean="0">
                <a:solidFill>
                  <a:schemeClr val="bg1"/>
                </a:solidFill>
                <a:latin typeface="Symbol" charset="2"/>
                <a:cs typeface="Symbol" charset="2"/>
              </a:rPr>
              <a:t>p</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3" name="TextBox 42"/>
          <p:cNvSpPr txBox="1"/>
          <p:nvPr/>
        </p:nvSpPr>
        <p:spPr>
          <a:xfrm>
            <a:off x="3236376" y="2073235"/>
            <a:ext cx="522900" cy="523220"/>
          </a:xfrm>
          <a:prstGeom prst="rect">
            <a:avLst/>
          </a:prstGeom>
          <a:noFill/>
        </p:spPr>
        <p:txBody>
          <a:bodyPr wrap="none" rtlCol="0">
            <a:spAutoFit/>
          </a:bodyPr>
          <a:lstStyle/>
          <a:p>
            <a:r>
              <a:rPr lang="en-US" sz="2800" dirty="0" smtClean="0">
                <a:solidFill>
                  <a:schemeClr val="bg1"/>
                </a:solidFill>
                <a:latin typeface="Symbol" charset="2"/>
                <a:cs typeface="Symbol" charset="2"/>
              </a:rPr>
              <a:t>m</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4" name="TextBox 43"/>
          <p:cNvSpPr txBox="1"/>
          <p:nvPr/>
        </p:nvSpPr>
        <p:spPr>
          <a:xfrm>
            <a:off x="2511963" y="3494577"/>
            <a:ext cx="1223412" cy="369332"/>
          </a:xfrm>
          <a:prstGeom prst="rect">
            <a:avLst/>
          </a:prstGeom>
          <a:noFill/>
        </p:spPr>
        <p:txBody>
          <a:bodyPr wrap="none" rtlCol="0">
            <a:spAutoFit/>
          </a:bodyPr>
          <a:lstStyle/>
          <a:p>
            <a:r>
              <a:rPr lang="en-US" dirty="0">
                <a:solidFill>
                  <a:schemeClr val="bg1"/>
                </a:solidFill>
                <a:cs typeface="Symbol" charset="2"/>
              </a:rPr>
              <a:t>o</a:t>
            </a:r>
            <a:r>
              <a:rPr lang="en-US" dirty="0" smtClean="0">
                <a:solidFill>
                  <a:schemeClr val="bg1"/>
                </a:solidFill>
                <a:cs typeface="Symbol" charset="2"/>
              </a:rPr>
              <a:t>ther stuff</a:t>
            </a:r>
            <a:endParaRPr lang="en-US" baseline="30000" dirty="0">
              <a:solidFill>
                <a:schemeClr val="bg1"/>
              </a:solidFill>
              <a:cs typeface="Symbol" charset="2"/>
            </a:endParaRPr>
          </a:p>
        </p:txBody>
      </p:sp>
      <p:grpSp>
        <p:nvGrpSpPr>
          <p:cNvPr id="37" name="Group 36"/>
          <p:cNvGrpSpPr/>
          <p:nvPr/>
        </p:nvGrpSpPr>
        <p:grpSpPr>
          <a:xfrm>
            <a:off x="956519" y="1269477"/>
            <a:ext cx="5480249" cy="375824"/>
            <a:chOff x="956519" y="1269477"/>
            <a:chExt cx="5480249" cy="375824"/>
          </a:xfrm>
        </p:grpSpPr>
        <p:sp>
          <p:nvSpPr>
            <p:cNvPr id="38" name="TextBox 37"/>
            <p:cNvSpPr txBox="1"/>
            <p:nvPr/>
          </p:nvSpPr>
          <p:spPr>
            <a:xfrm>
              <a:off x="956519" y="1273214"/>
              <a:ext cx="1216487" cy="369332"/>
            </a:xfrm>
            <a:prstGeom prst="rect">
              <a:avLst/>
            </a:prstGeom>
            <a:noFill/>
          </p:spPr>
          <p:txBody>
            <a:bodyPr wrap="none" rtlCol="0">
              <a:spAutoFit/>
            </a:bodyPr>
            <a:lstStyle/>
            <a:p>
              <a:r>
                <a:rPr lang="en-US" dirty="0" smtClean="0">
                  <a:solidFill>
                    <a:schemeClr val="bg1"/>
                  </a:solidFill>
                </a:rPr>
                <a:t>Production</a:t>
              </a:r>
              <a:endParaRPr lang="en-US" dirty="0">
                <a:solidFill>
                  <a:schemeClr val="bg1"/>
                </a:solidFill>
              </a:endParaRPr>
            </a:p>
          </p:txBody>
        </p:sp>
        <p:sp>
          <p:nvSpPr>
            <p:cNvPr id="39" name="TextBox 38"/>
            <p:cNvSpPr txBox="1"/>
            <p:nvPr/>
          </p:nvSpPr>
          <p:spPr>
            <a:xfrm>
              <a:off x="2707414" y="1275969"/>
              <a:ext cx="1908599" cy="369332"/>
            </a:xfrm>
            <a:prstGeom prst="rect">
              <a:avLst/>
            </a:prstGeom>
            <a:noFill/>
          </p:spPr>
          <p:txBody>
            <a:bodyPr wrap="none" rtlCol="0">
              <a:spAutoFit/>
            </a:bodyPr>
            <a:lstStyle/>
            <a:p>
              <a:r>
                <a:rPr lang="en-US" dirty="0" smtClean="0">
                  <a:solidFill>
                    <a:schemeClr val="bg1"/>
                  </a:solidFill>
                </a:rPr>
                <a:t>Decay </a:t>
              </a:r>
              <a:r>
                <a:rPr lang="en-US" smtClean="0">
                  <a:solidFill>
                    <a:schemeClr val="bg1"/>
                  </a:solidFill>
                </a:rPr>
                <a:t>&amp; Transport</a:t>
              </a:r>
              <a:endParaRPr lang="en-US" dirty="0">
                <a:solidFill>
                  <a:schemeClr val="bg1"/>
                </a:solidFill>
              </a:endParaRPr>
            </a:p>
          </p:txBody>
        </p:sp>
        <p:sp>
          <p:nvSpPr>
            <p:cNvPr id="46" name="TextBox 45"/>
            <p:cNvSpPr txBox="1"/>
            <p:nvPr/>
          </p:nvSpPr>
          <p:spPr>
            <a:xfrm>
              <a:off x="6252037" y="1269477"/>
              <a:ext cx="184731" cy="369332"/>
            </a:xfrm>
            <a:prstGeom prst="rect">
              <a:avLst/>
            </a:prstGeom>
            <a:noFill/>
          </p:spPr>
          <p:txBody>
            <a:bodyPr wrap="none" rtlCol="0">
              <a:spAutoFit/>
            </a:bodyPr>
            <a:lstStyle/>
            <a:p>
              <a:endParaRPr lang="en-US" dirty="0">
                <a:solidFill>
                  <a:schemeClr val="bg1"/>
                </a:solidFill>
              </a:endParaRPr>
            </a:p>
          </p:txBody>
        </p:sp>
      </p:grpSp>
    </p:spTree>
    <p:extLst>
      <p:ext uri="{BB962C8B-B14F-4D97-AF65-F5344CB8AC3E}">
        <p14:creationId xmlns:p14="http://schemas.microsoft.com/office/powerpoint/2010/main" val="780669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337034"/>
            <a:ext cx="8229600" cy="4761509"/>
          </a:xfrm>
        </p:spPr>
        <p:txBody>
          <a:bodyPr>
            <a:normAutofit/>
          </a:bodyPr>
          <a:lstStyle/>
          <a:p>
            <a:r>
              <a:rPr lang="en-US" dirty="0" smtClean="0"/>
              <a:t>What is Mu2e?</a:t>
            </a:r>
          </a:p>
          <a:p>
            <a:pPr lvl="1"/>
            <a:r>
              <a:rPr lang="en-US" dirty="0" smtClean="0"/>
              <a:t>A search for Charged-Lepton Flavor Violation via</a:t>
            </a:r>
          </a:p>
          <a:p>
            <a:pPr lvl="1"/>
            <a:endParaRPr lang="en-US" dirty="0" smtClean="0"/>
          </a:p>
          <a:p>
            <a:pPr lvl="1"/>
            <a:endParaRPr lang="en-US" dirty="0" smtClean="0"/>
          </a:p>
          <a:p>
            <a:pPr lvl="1"/>
            <a:r>
              <a:rPr lang="en-US" dirty="0" smtClean="0"/>
              <a:t>Will use </a:t>
            </a:r>
            <a:r>
              <a:rPr lang="en-US" i="1" dirty="0" smtClean="0"/>
              <a:t>current</a:t>
            </a:r>
            <a:r>
              <a:rPr lang="en-US" dirty="0" smtClean="0"/>
              <a:t> Fermilab accelerator complex to reach a sensitivity 10 000 better than current world’s best </a:t>
            </a:r>
          </a:p>
          <a:p>
            <a:pPr>
              <a:buNone/>
            </a:pPr>
            <a:endParaRPr lang="en-US" sz="865" dirty="0" smtClean="0"/>
          </a:p>
          <a:p>
            <a:pPr lvl="1"/>
            <a:r>
              <a:rPr lang="en-US" dirty="0" smtClean="0"/>
              <a:t>Will have </a:t>
            </a:r>
            <a:r>
              <a:rPr lang="en-US" i="1" dirty="0" smtClean="0"/>
              <a:t>discovery</a:t>
            </a:r>
            <a:r>
              <a:rPr lang="en-US" dirty="0" smtClean="0"/>
              <a:t> sensitivity over broad swath of New Physics parameter space</a:t>
            </a:r>
            <a:endParaRPr lang="en-US" dirty="0"/>
          </a:p>
        </p:txBody>
      </p:sp>
      <p:sp>
        <p:nvSpPr>
          <p:cNvPr id="7" name="TextBox 6"/>
          <p:cNvSpPr txBox="1"/>
          <p:nvPr/>
        </p:nvSpPr>
        <p:spPr>
          <a:xfrm>
            <a:off x="3186658" y="2558439"/>
            <a:ext cx="2681025" cy="707886"/>
          </a:xfrm>
          <a:prstGeom prst="rect">
            <a:avLst/>
          </a:prstGeom>
          <a:noFill/>
        </p:spPr>
        <p:txBody>
          <a:bodyPr wrap="square" rtlCol="0">
            <a:spAutoFit/>
          </a:bodyPr>
          <a:lstStyle/>
          <a:p>
            <a:r>
              <a:rPr lang="en-US" sz="4000" dirty="0" err="1" smtClean="0">
                <a:solidFill>
                  <a:schemeClr val="bg1"/>
                </a:solidFill>
                <a:latin typeface="Symbol" charset="2"/>
                <a:cs typeface="Symbol" charset="2"/>
              </a:rPr>
              <a:t>m</a:t>
            </a:r>
            <a:r>
              <a:rPr lang="en-US" sz="4000" baseline="30000" dirty="0" smtClean="0">
                <a:solidFill>
                  <a:schemeClr val="bg1"/>
                </a:solidFill>
                <a:cs typeface="Symbol" charset="2"/>
              </a:rPr>
              <a:t>-</a:t>
            </a:r>
            <a:r>
              <a:rPr lang="en-US" sz="4000" baseline="30000" dirty="0" smtClean="0">
                <a:solidFill>
                  <a:schemeClr val="bg1"/>
                </a:solidFill>
                <a:latin typeface="Symbol" charset="2"/>
                <a:cs typeface="Symbol" charset="2"/>
              </a:rPr>
              <a:t> </a:t>
            </a:r>
            <a:r>
              <a:rPr lang="en-US" sz="4000" dirty="0" smtClean="0">
                <a:solidFill>
                  <a:schemeClr val="bg1"/>
                </a:solidFill>
              </a:rPr>
              <a:t>N </a:t>
            </a:r>
            <a:r>
              <a:rPr lang="en-US" sz="4000" dirty="0" err="1" smtClean="0">
                <a:solidFill>
                  <a:schemeClr val="bg1"/>
                </a:solidFill>
                <a:sym typeface="Wingdings"/>
              </a:rPr>
              <a:t></a:t>
            </a:r>
            <a:r>
              <a:rPr lang="en-US" sz="4000" dirty="0" smtClean="0">
                <a:solidFill>
                  <a:schemeClr val="bg1"/>
                </a:solidFill>
                <a:sym typeface="Wingdings"/>
              </a:rPr>
              <a:t> </a:t>
            </a:r>
            <a:r>
              <a:rPr lang="en-US" sz="4000" dirty="0" err="1" smtClean="0">
                <a:solidFill>
                  <a:schemeClr val="bg1"/>
                </a:solidFill>
                <a:sym typeface="Wingdings"/>
              </a:rPr>
              <a:t>e</a:t>
            </a:r>
            <a:r>
              <a:rPr lang="en-US" sz="4000" baseline="30000" dirty="0" smtClean="0">
                <a:solidFill>
                  <a:schemeClr val="bg1"/>
                </a:solidFill>
                <a:sym typeface="Wingdings"/>
              </a:rPr>
              <a:t>- </a:t>
            </a:r>
            <a:r>
              <a:rPr lang="en-US" sz="4000" dirty="0" smtClean="0">
                <a:solidFill>
                  <a:schemeClr val="bg1"/>
                </a:solidFill>
                <a:sym typeface="Wingdings"/>
              </a:rPr>
              <a:t>N</a:t>
            </a:r>
            <a:endParaRPr lang="en-US" sz="4000" dirty="0">
              <a:solidFill>
                <a:schemeClr val="bg1"/>
              </a:solidFill>
            </a:endParaRPr>
          </a:p>
        </p:txBody>
      </p:sp>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Concept</a:t>
            </a:r>
            <a:endParaRPr lang="en-US" dirty="0"/>
          </a:p>
        </p:txBody>
      </p:sp>
      <p:sp>
        <p:nvSpPr>
          <p:cNvPr id="3" name="Content Placeholder 2"/>
          <p:cNvSpPr>
            <a:spLocks noGrp="1"/>
          </p:cNvSpPr>
          <p:nvPr>
            <p:ph idx="1"/>
          </p:nvPr>
        </p:nvSpPr>
        <p:spPr>
          <a:xfrm>
            <a:off x="241300" y="4304748"/>
            <a:ext cx="8445500" cy="2158016"/>
          </a:xfrm>
        </p:spPr>
        <p:txBody>
          <a:bodyPr/>
          <a:lstStyle/>
          <a:p>
            <a:pPr marL="514350" indent="-514350">
              <a:buAutoNum type="arabicParenR"/>
            </a:pPr>
            <a:r>
              <a:rPr lang="en-US" dirty="0" smtClean="0"/>
              <a:t>Generate a beam of low momentum muons</a:t>
            </a:r>
          </a:p>
          <a:p>
            <a:pPr marL="514350" indent="-514350">
              <a:buAutoNum type="arabicParenR"/>
            </a:pPr>
            <a:r>
              <a:rPr lang="en-US" dirty="0" smtClean="0"/>
              <a:t>Stop the muons in a target (we’ll use Al)</a:t>
            </a:r>
          </a:p>
          <a:p>
            <a:pPr marL="514350" indent="-514350">
              <a:buFont typeface="Arial"/>
              <a:buAutoNum type="arabicParenR"/>
            </a:pPr>
            <a:r>
              <a:rPr lang="en-US" dirty="0"/>
              <a:t>Look for events consistent with </a:t>
            </a:r>
            <a:r>
              <a:rPr lang="en-US" dirty="0" err="1">
                <a:latin typeface="Symbol" charset="2"/>
                <a:ea typeface="Symbol" charset="2"/>
                <a:cs typeface="Symbol" charset="2"/>
              </a:rPr>
              <a:t>m</a:t>
            </a:r>
            <a:r>
              <a:rPr lang="en-US" dirty="0" err="1"/>
              <a:t>N</a:t>
            </a:r>
            <a:r>
              <a:rPr lang="en-US" dirty="0" err="1">
                <a:sym typeface="Wingdings" charset="2"/>
              </a:rPr>
              <a:t></a:t>
            </a:r>
            <a:r>
              <a:rPr lang="en-US" dirty="0" err="1" smtClean="0">
                <a:sym typeface="Wingdings" charset="2"/>
              </a:rPr>
              <a:t>eN</a:t>
            </a:r>
            <a:endParaRPr lang="en-US" dirty="0"/>
          </a:p>
          <a:p>
            <a:pPr marL="514350" indent="-514350">
              <a:buAutoNum type="arabicParenR"/>
            </a:pPr>
            <a:endParaRPr lang="en-US" dirty="0" smtClean="0"/>
          </a:p>
          <a:p>
            <a:pPr marL="514350" indent="-514350">
              <a:buAutoNum type="arabicParenR"/>
            </a:pPr>
            <a:endParaRPr lang="en-US" dirty="0"/>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20</a:t>
            </a:fld>
            <a:endParaRPr lang="en-US"/>
          </a:p>
        </p:txBody>
      </p:sp>
      <p:grpSp>
        <p:nvGrpSpPr>
          <p:cNvPr id="9" name="Group 8"/>
          <p:cNvGrpSpPr/>
          <p:nvPr/>
        </p:nvGrpSpPr>
        <p:grpSpPr>
          <a:xfrm>
            <a:off x="1581150" y="2133600"/>
            <a:ext cx="692150" cy="1536700"/>
            <a:chOff x="1466850" y="2463800"/>
            <a:chExt cx="692150" cy="1536700"/>
          </a:xfrm>
        </p:grpSpPr>
        <p:sp>
          <p:nvSpPr>
            <p:cNvPr id="7" name="Rectangle 6"/>
            <p:cNvSpPr/>
            <p:nvPr/>
          </p:nvSpPr>
          <p:spPr>
            <a:xfrm>
              <a:off x="1466850" y="2463800"/>
              <a:ext cx="692150" cy="153670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166324" y="2895600"/>
              <a:ext cx="1288221" cy="646331"/>
            </a:xfrm>
            <a:prstGeom prst="rect">
              <a:avLst/>
            </a:prstGeom>
            <a:noFill/>
          </p:spPr>
          <p:txBody>
            <a:bodyPr wrap="none" rtlCol="0">
              <a:spAutoFit/>
            </a:bodyPr>
            <a:lstStyle/>
            <a:p>
              <a:pPr algn="ctr"/>
              <a:r>
                <a:rPr lang="en-US" dirty="0" smtClean="0">
                  <a:solidFill>
                    <a:srgbClr val="FFFFFF"/>
                  </a:solidFill>
                </a:rPr>
                <a:t>Production</a:t>
              </a:r>
            </a:p>
            <a:p>
              <a:pPr algn="ctr"/>
              <a:r>
                <a:rPr lang="en-US" dirty="0">
                  <a:solidFill>
                    <a:srgbClr val="FFFFFF"/>
                  </a:solidFill>
                </a:rPr>
                <a:t>T</a:t>
              </a:r>
              <a:r>
                <a:rPr lang="en-US" dirty="0" smtClean="0">
                  <a:solidFill>
                    <a:srgbClr val="FFFFFF"/>
                  </a:solidFill>
                </a:rPr>
                <a:t>arget</a:t>
              </a:r>
              <a:endParaRPr lang="en-US" dirty="0">
                <a:solidFill>
                  <a:srgbClr val="FFFFFF"/>
                </a:solidFill>
              </a:endParaRPr>
            </a:p>
          </p:txBody>
        </p:sp>
      </p:grpSp>
      <p:sp>
        <p:nvSpPr>
          <p:cNvPr id="13" name="Rectangle 12"/>
          <p:cNvSpPr/>
          <p:nvPr/>
        </p:nvSpPr>
        <p:spPr>
          <a:xfrm>
            <a:off x="4942390" y="1724676"/>
            <a:ext cx="3483106" cy="213773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057900" y="2503269"/>
            <a:ext cx="1270000" cy="65114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78892" y="2482683"/>
            <a:ext cx="1652208" cy="646331"/>
          </a:xfrm>
          <a:prstGeom prst="rect">
            <a:avLst/>
          </a:prstGeom>
          <a:noFill/>
        </p:spPr>
        <p:txBody>
          <a:bodyPr wrap="square" rtlCol="0">
            <a:spAutoFit/>
          </a:bodyPr>
          <a:lstStyle/>
          <a:p>
            <a:pPr algn="ctr"/>
            <a:r>
              <a:rPr lang="en-US" dirty="0">
                <a:solidFill>
                  <a:srgbClr val="FFFFFF"/>
                </a:solidFill>
                <a:latin typeface="Symbol" charset="2"/>
                <a:cs typeface="Symbol" charset="2"/>
              </a:rPr>
              <a:t>m</a:t>
            </a:r>
            <a:r>
              <a:rPr lang="en-US" dirty="0" smtClean="0">
                <a:solidFill>
                  <a:srgbClr val="FFFFFF"/>
                </a:solidFill>
              </a:rPr>
              <a:t> Stopping</a:t>
            </a:r>
          </a:p>
          <a:p>
            <a:pPr algn="ctr"/>
            <a:r>
              <a:rPr lang="en-US" dirty="0" smtClean="0">
                <a:solidFill>
                  <a:srgbClr val="FFFFFF"/>
                </a:solidFill>
              </a:rPr>
              <a:t>Target</a:t>
            </a:r>
            <a:endParaRPr lang="en-US" dirty="0">
              <a:solidFill>
                <a:srgbClr val="FFFFFF"/>
              </a:solidFill>
            </a:endParaRPr>
          </a:p>
        </p:txBody>
      </p:sp>
      <p:sp>
        <p:nvSpPr>
          <p:cNvPr id="14" name="TextBox 13"/>
          <p:cNvSpPr txBox="1"/>
          <p:nvPr/>
        </p:nvSpPr>
        <p:spPr>
          <a:xfrm>
            <a:off x="4984543" y="1734348"/>
            <a:ext cx="2635457" cy="369332"/>
          </a:xfrm>
          <a:prstGeom prst="rect">
            <a:avLst/>
          </a:prstGeom>
          <a:noFill/>
        </p:spPr>
        <p:txBody>
          <a:bodyPr wrap="none" rtlCol="0">
            <a:spAutoFit/>
          </a:bodyPr>
          <a:lstStyle/>
          <a:p>
            <a:r>
              <a:rPr lang="en-US" dirty="0" smtClean="0">
                <a:solidFill>
                  <a:srgbClr val="FFFFFF"/>
                </a:solidFill>
              </a:rPr>
              <a:t>Experimental Apparatus</a:t>
            </a:r>
            <a:endParaRPr lang="en-US" dirty="0">
              <a:solidFill>
                <a:srgbClr val="FFFFFF"/>
              </a:solidFill>
            </a:endParaRPr>
          </a:p>
        </p:txBody>
      </p:sp>
      <p:cxnSp>
        <p:nvCxnSpPr>
          <p:cNvPr id="16" name="Straight Arrow Connector 15"/>
          <p:cNvCxnSpPr/>
          <p:nvPr/>
        </p:nvCxnSpPr>
        <p:spPr>
          <a:xfrm flipV="1">
            <a:off x="6946900" y="1938970"/>
            <a:ext cx="673100" cy="560169"/>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581900" y="1784735"/>
            <a:ext cx="473206" cy="523220"/>
          </a:xfrm>
          <a:prstGeom prst="rect">
            <a:avLst/>
          </a:prstGeom>
          <a:noFill/>
        </p:spPr>
        <p:txBody>
          <a:bodyPr wrap="none" rtlCol="0">
            <a:spAutoFit/>
          </a:bodyPr>
          <a:lstStyle/>
          <a:p>
            <a:r>
              <a:rPr lang="en-US" sz="2800" dirty="0">
                <a:solidFill>
                  <a:srgbClr val="0000FF"/>
                </a:solidFill>
              </a:rPr>
              <a:t>e</a:t>
            </a:r>
            <a:r>
              <a:rPr lang="en-US" sz="2800" dirty="0" smtClean="0">
                <a:solidFill>
                  <a:srgbClr val="0000FF"/>
                </a:solidFill>
              </a:rPr>
              <a:t>-</a:t>
            </a:r>
            <a:endParaRPr lang="en-US" sz="2800" dirty="0">
              <a:solidFill>
                <a:srgbClr val="0000FF"/>
              </a:solidFill>
            </a:endParaRPr>
          </a:p>
        </p:txBody>
      </p:sp>
      <p:cxnSp>
        <p:nvCxnSpPr>
          <p:cNvPr id="21" name="Straight Arrow Connector 20"/>
          <p:cNvCxnSpPr>
            <a:endCxn id="7" idx="1"/>
          </p:cNvCxnSpPr>
          <p:nvPr/>
        </p:nvCxnSpPr>
        <p:spPr>
          <a:xfrm flipV="1">
            <a:off x="444500" y="2901950"/>
            <a:ext cx="1136650" cy="1905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6600" y="2320655"/>
            <a:ext cx="384365" cy="523220"/>
          </a:xfrm>
          <a:prstGeom prst="rect">
            <a:avLst/>
          </a:prstGeom>
          <a:noFill/>
        </p:spPr>
        <p:txBody>
          <a:bodyPr wrap="none" rtlCol="0">
            <a:spAutoFit/>
          </a:bodyPr>
          <a:lstStyle/>
          <a:p>
            <a:r>
              <a:rPr lang="en-US" sz="2800" dirty="0" smtClean="0">
                <a:solidFill>
                  <a:schemeClr val="bg1"/>
                </a:solidFill>
              </a:rPr>
              <a:t>p</a:t>
            </a:r>
            <a:endParaRPr lang="en-US" sz="2800" dirty="0">
              <a:solidFill>
                <a:schemeClr val="bg1"/>
              </a:solidFill>
            </a:endParaRPr>
          </a:p>
        </p:txBody>
      </p:sp>
      <p:cxnSp>
        <p:nvCxnSpPr>
          <p:cNvPr id="25" name="Straight Arrow Connector 24"/>
          <p:cNvCxnSpPr/>
          <p:nvPr/>
        </p:nvCxnSpPr>
        <p:spPr>
          <a:xfrm>
            <a:off x="2273300" y="26127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286001" y="31969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86100" y="26093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298701" y="3374755"/>
            <a:ext cx="12572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298701" y="3539855"/>
            <a:ext cx="19684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98700" y="27651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11500" y="27617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298700" y="29175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111500" y="29141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1" name="Notched Right Arrow 40"/>
          <p:cNvSpPr/>
          <p:nvPr/>
        </p:nvSpPr>
        <p:spPr>
          <a:xfrm>
            <a:off x="4406900" y="2495383"/>
            <a:ext cx="1398046" cy="552617"/>
          </a:xfrm>
          <a:prstGeom prst="notchedRightArrow">
            <a:avLst/>
          </a:prstGeom>
          <a:solidFill>
            <a:schemeClr val="accent6">
              <a:lumMod val="60000"/>
              <a:lumOff val="40000"/>
            </a:schemeClr>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413531" y="2102235"/>
            <a:ext cx="513282" cy="523220"/>
          </a:xfrm>
          <a:prstGeom prst="rect">
            <a:avLst/>
          </a:prstGeom>
          <a:noFill/>
        </p:spPr>
        <p:txBody>
          <a:bodyPr wrap="none" rtlCol="0">
            <a:spAutoFit/>
          </a:bodyPr>
          <a:lstStyle/>
          <a:p>
            <a:r>
              <a:rPr lang="en-US" sz="2800" dirty="0" smtClean="0">
                <a:solidFill>
                  <a:schemeClr val="bg1"/>
                </a:solidFill>
                <a:latin typeface="Symbol" charset="2"/>
                <a:cs typeface="Symbol" charset="2"/>
              </a:rPr>
              <a:t>p</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3" name="TextBox 42"/>
          <p:cNvSpPr txBox="1"/>
          <p:nvPr/>
        </p:nvSpPr>
        <p:spPr>
          <a:xfrm>
            <a:off x="3236376" y="2073235"/>
            <a:ext cx="522900" cy="523220"/>
          </a:xfrm>
          <a:prstGeom prst="rect">
            <a:avLst/>
          </a:prstGeom>
          <a:noFill/>
        </p:spPr>
        <p:txBody>
          <a:bodyPr wrap="none" rtlCol="0">
            <a:spAutoFit/>
          </a:bodyPr>
          <a:lstStyle/>
          <a:p>
            <a:r>
              <a:rPr lang="en-US" sz="2800" dirty="0" smtClean="0">
                <a:solidFill>
                  <a:schemeClr val="bg1"/>
                </a:solidFill>
                <a:latin typeface="Symbol" charset="2"/>
                <a:cs typeface="Symbol" charset="2"/>
              </a:rPr>
              <a:t>m</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4" name="TextBox 43"/>
          <p:cNvSpPr txBox="1"/>
          <p:nvPr/>
        </p:nvSpPr>
        <p:spPr>
          <a:xfrm>
            <a:off x="2511963" y="3494577"/>
            <a:ext cx="1223412" cy="369332"/>
          </a:xfrm>
          <a:prstGeom prst="rect">
            <a:avLst/>
          </a:prstGeom>
          <a:noFill/>
        </p:spPr>
        <p:txBody>
          <a:bodyPr wrap="none" rtlCol="0">
            <a:spAutoFit/>
          </a:bodyPr>
          <a:lstStyle/>
          <a:p>
            <a:r>
              <a:rPr lang="en-US" dirty="0">
                <a:solidFill>
                  <a:schemeClr val="bg1"/>
                </a:solidFill>
                <a:cs typeface="Symbol" charset="2"/>
              </a:rPr>
              <a:t>o</a:t>
            </a:r>
            <a:r>
              <a:rPr lang="en-US" dirty="0" smtClean="0">
                <a:solidFill>
                  <a:schemeClr val="bg1"/>
                </a:solidFill>
                <a:cs typeface="Symbol" charset="2"/>
              </a:rPr>
              <a:t>ther stuff</a:t>
            </a:r>
            <a:endParaRPr lang="en-US" baseline="30000" dirty="0">
              <a:solidFill>
                <a:schemeClr val="bg1"/>
              </a:solidFill>
              <a:cs typeface="Symbol" charset="2"/>
            </a:endParaRPr>
          </a:p>
        </p:txBody>
      </p:sp>
      <p:grpSp>
        <p:nvGrpSpPr>
          <p:cNvPr id="15" name="Group 14"/>
          <p:cNvGrpSpPr/>
          <p:nvPr/>
        </p:nvGrpSpPr>
        <p:grpSpPr>
          <a:xfrm>
            <a:off x="956519" y="1269477"/>
            <a:ext cx="6301819" cy="375824"/>
            <a:chOff x="956519" y="1269477"/>
            <a:chExt cx="6301819" cy="375824"/>
          </a:xfrm>
        </p:grpSpPr>
        <p:sp>
          <p:nvSpPr>
            <p:cNvPr id="12" name="TextBox 11"/>
            <p:cNvSpPr txBox="1"/>
            <p:nvPr/>
          </p:nvSpPr>
          <p:spPr>
            <a:xfrm>
              <a:off x="956519" y="1273214"/>
              <a:ext cx="1216487" cy="369332"/>
            </a:xfrm>
            <a:prstGeom prst="rect">
              <a:avLst/>
            </a:prstGeom>
            <a:noFill/>
          </p:spPr>
          <p:txBody>
            <a:bodyPr wrap="none" rtlCol="0">
              <a:spAutoFit/>
            </a:bodyPr>
            <a:lstStyle/>
            <a:p>
              <a:r>
                <a:rPr lang="en-US" smtClean="0">
                  <a:solidFill>
                    <a:schemeClr val="bg1"/>
                  </a:solidFill>
                </a:rPr>
                <a:t>Production</a:t>
              </a:r>
              <a:endParaRPr lang="en-US">
                <a:solidFill>
                  <a:schemeClr val="bg1"/>
                </a:solidFill>
              </a:endParaRPr>
            </a:p>
          </p:txBody>
        </p:sp>
        <p:sp>
          <p:nvSpPr>
            <p:cNvPr id="37" name="TextBox 36"/>
            <p:cNvSpPr txBox="1"/>
            <p:nvPr/>
          </p:nvSpPr>
          <p:spPr>
            <a:xfrm>
              <a:off x="2707414" y="1275969"/>
              <a:ext cx="1908599" cy="369332"/>
            </a:xfrm>
            <a:prstGeom prst="rect">
              <a:avLst/>
            </a:prstGeom>
            <a:noFill/>
          </p:spPr>
          <p:txBody>
            <a:bodyPr wrap="none" rtlCol="0">
              <a:spAutoFit/>
            </a:bodyPr>
            <a:lstStyle/>
            <a:p>
              <a:r>
                <a:rPr lang="en-US" dirty="0" smtClean="0">
                  <a:solidFill>
                    <a:schemeClr val="bg1"/>
                  </a:solidFill>
                </a:rPr>
                <a:t>Decay </a:t>
              </a:r>
              <a:r>
                <a:rPr lang="en-US" smtClean="0">
                  <a:solidFill>
                    <a:schemeClr val="bg1"/>
                  </a:solidFill>
                </a:rPr>
                <a:t>&amp; Transport</a:t>
              </a:r>
              <a:endParaRPr lang="en-US" dirty="0">
                <a:solidFill>
                  <a:schemeClr val="bg1"/>
                </a:solidFill>
              </a:endParaRPr>
            </a:p>
          </p:txBody>
        </p:sp>
        <p:sp>
          <p:nvSpPr>
            <p:cNvPr id="38" name="TextBox 37"/>
            <p:cNvSpPr txBox="1"/>
            <p:nvPr/>
          </p:nvSpPr>
          <p:spPr>
            <a:xfrm>
              <a:off x="6252037" y="1269477"/>
              <a:ext cx="1006301" cy="369332"/>
            </a:xfrm>
            <a:prstGeom prst="rect">
              <a:avLst/>
            </a:prstGeom>
            <a:noFill/>
          </p:spPr>
          <p:txBody>
            <a:bodyPr wrap="none" rtlCol="0">
              <a:spAutoFit/>
            </a:bodyPr>
            <a:lstStyle/>
            <a:p>
              <a:r>
                <a:rPr lang="en-US" smtClean="0">
                  <a:solidFill>
                    <a:schemeClr val="bg1"/>
                  </a:solidFill>
                </a:rPr>
                <a:t>Detector</a:t>
              </a:r>
              <a:endParaRPr lang="en-US" dirty="0">
                <a:solidFill>
                  <a:schemeClr val="bg1"/>
                </a:solidFill>
              </a:endParaRPr>
            </a:p>
          </p:txBody>
        </p:sp>
      </p:grpSp>
    </p:spTree>
    <p:extLst>
      <p:ext uri="{BB962C8B-B14F-4D97-AF65-F5344CB8AC3E}">
        <p14:creationId xmlns:p14="http://schemas.microsoft.com/office/powerpoint/2010/main" val="209448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p:txBody>
          <a:bodyPr/>
          <a:lstStyle/>
          <a:p>
            <a:pPr eaLnBrk="1" hangingPunct="1"/>
            <a:r>
              <a:rPr lang="en-US"/>
              <a:t>Mu2e Signal</a:t>
            </a:r>
          </a:p>
        </p:txBody>
      </p:sp>
      <p:sp>
        <p:nvSpPr>
          <p:cNvPr id="20485" name="Rectangle 3"/>
          <p:cNvSpPr>
            <a:spLocks noGrp="1" noChangeArrowheads="1"/>
          </p:cNvSpPr>
          <p:nvPr>
            <p:ph type="body" idx="1"/>
          </p:nvPr>
        </p:nvSpPr>
        <p:spPr>
          <a:xfrm>
            <a:off x="457200" y="1131078"/>
            <a:ext cx="8229600" cy="4525963"/>
          </a:xfrm>
        </p:spPr>
        <p:txBody>
          <a:bodyPr/>
          <a:lstStyle/>
          <a:p>
            <a:pPr eaLnBrk="1" hangingPunct="1">
              <a:lnSpc>
                <a:spcPct val="90000"/>
              </a:lnSpc>
              <a:buFontTx/>
              <a:buNone/>
            </a:pPr>
            <a:endParaRPr lang="en-US" sz="1400" dirty="0" smtClean="0"/>
          </a:p>
          <a:p>
            <a:pPr eaLnBrk="1" hangingPunct="1">
              <a:lnSpc>
                <a:spcPct val="90000"/>
              </a:lnSpc>
            </a:pPr>
            <a:r>
              <a:rPr lang="en-US" dirty="0" smtClean="0"/>
              <a:t>The process is a coherent one</a:t>
            </a:r>
          </a:p>
          <a:p>
            <a:pPr lvl="1" eaLnBrk="1" hangingPunct="1">
              <a:lnSpc>
                <a:spcPct val="90000"/>
              </a:lnSpc>
            </a:pPr>
            <a:r>
              <a:rPr lang="en-US" dirty="0" smtClean="0"/>
              <a:t>The nucleus is kept intact</a:t>
            </a:r>
          </a:p>
          <a:p>
            <a:pPr eaLnBrk="1" hangingPunct="1">
              <a:lnSpc>
                <a:spcPct val="90000"/>
              </a:lnSpc>
              <a:buFontTx/>
              <a:buNone/>
            </a:pPr>
            <a:endParaRPr lang="en-US" sz="1200" dirty="0" smtClean="0"/>
          </a:p>
          <a:p>
            <a:pPr eaLnBrk="1" hangingPunct="1">
              <a:lnSpc>
                <a:spcPct val="90000"/>
              </a:lnSpc>
            </a:pPr>
            <a:r>
              <a:rPr lang="en-US" dirty="0" smtClean="0"/>
              <a:t>Experimental signature is an electron and nothing else</a:t>
            </a:r>
          </a:p>
          <a:p>
            <a:pPr lvl="1" eaLnBrk="1" hangingPunct="1">
              <a:lnSpc>
                <a:spcPct val="90000"/>
              </a:lnSpc>
            </a:pPr>
            <a:r>
              <a:rPr lang="en-US" dirty="0" smtClean="0"/>
              <a:t>Energy of electron: </a:t>
            </a:r>
            <a:r>
              <a:rPr lang="en-US" dirty="0" err="1" smtClean="0"/>
              <a:t>E</a:t>
            </a:r>
            <a:r>
              <a:rPr lang="en-US" baseline="-25000" dirty="0" err="1" smtClean="0"/>
              <a:t>e</a:t>
            </a:r>
            <a:r>
              <a:rPr lang="en-US" baseline="-25000" dirty="0" smtClean="0"/>
              <a:t> </a:t>
            </a:r>
            <a:r>
              <a:rPr lang="en-US" dirty="0" smtClean="0"/>
              <a:t>= </a:t>
            </a:r>
            <a:r>
              <a:rPr lang="en-US" dirty="0" err="1" smtClean="0"/>
              <a:t>m</a:t>
            </a:r>
            <a:r>
              <a:rPr lang="en-US" baseline="-25000" dirty="0" err="1" smtClean="0">
                <a:latin typeface="Symbol" charset="2"/>
                <a:sym typeface="Symbol" charset="2"/>
              </a:rPr>
              <a:t></a:t>
            </a:r>
            <a:r>
              <a:rPr lang="en-US" dirty="0" smtClean="0"/>
              <a:t> - </a:t>
            </a:r>
            <a:r>
              <a:rPr lang="en-US" dirty="0" err="1" smtClean="0"/>
              <a:t>E</a:t>
            </a:r>
            <a:r>
              <a:rPr lang="en-US" baseline="-25000" dirty="0" err="1" smtClean="0"/>
              <a:t>recoil</a:t>
            </a:r>
            <a:r>
              <a:rPr lang="en-US" dirty="0" smtClean="0"/>
              <a:t> - E</a:t>
            </a:r>
            <a:r>
              <a:rPr lang="en-US" baseline="-25000" dirty="0" smtClean="0"/>
              <a:t>1S-B.E.</a:t>
            </a:r>
            <a:endParaRPr lang="en-US" dirty="0" smtClean="0"/>
          </a:p>
          <a:p>
            <a:pPr lvl="1" eaLnBrk="1" hangingPunct="1">
              <a:lnSpc>
                <a:spcPct val="90000"/>
              </a:lnSpc>
            </a:pPr>
            <a:r>
              <a:rPr lang="en-US" dirty="0" smtClean="0"/>
              <a:t>For aluminum: </a:t>
            </a:r>
            <a:r>
              <a:rPr lang="en-US" dirty="0" err="1" smtClean="0"/>
              <a:t>E</a:t>
            </a:r>
            <a:r>
              <a:rPr lang="en-US" baseline="-25000" dirty="0" err="1" smtClean="0"/>
              <a:t>e</a:t>
            </a:r>
            <a:r>
              <a:rPr lang="en-US" dirty="0" smtClean="0"/>
              <a:t>=104.96 </a:t>
            </a:r>
            <a:r>
              <a:rPr lang="en-US" dirty="0" err="1" smtClean="0"/>
              <a:t>MeV</a:t>
            </a:r>
            <a:endParaRPr lang="en-US" dirty="0" smtClean="0"/>
          </a:p>
          <a:p>
            <a:pPr lvl="1" eaLnBrk="1" hangingPunct="1">
              <a:lnSpc>
                <a:spcPct val="90000"/>
              </a:lnSpc>
            </a:pPr>
            <a:r>
              <a:rPr lang="en-US" dirty="0" smtClean="0"/>
              <a:t>Important for discriminating background</a:t>
            </a:r>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Concept</a:t>
            </a:r>
            <a:endParaRPr lang="en-US" dirty="0"/>
          </a:p>
        </p:txBody>
      </p:sp>
      <p:sp>
        <p:nvSpPr>
          <p:cNvPr id="3" name="Content Placeholder 2"/>
          <p:cNvSpPr>
            <a:spLocks noGrp="1"/>
          </p:cNvSpPr>
          <p:nvPr>
            <p:ph idx="1"/>
          </p:nvPr>
        </p:nvSpPr>
        <p:spPr>
          <a:xfrm>
            <a:off x="241300" y="4304748"/>
            <a:ext cx="8445500" cy="2158016"/>
          </a:xfrm>
        </p:spPr>
        <p:txBody>
          <a:bodyPr/>
          <a:lstStyle/>
          <a:p>
            <a:pPr marL="514350" indent="-514350">
              <a:buAutoNum type="arabicParenR"/>
            </a:pPr>
            <a:r>
              <a:rPr lang="en-US" dirty="0" smtClean="0"/>
              <a:t>Generate a beam of low momentum muons</a:t>
            </a:r>
          </a:p>
          <a:p>
            <a:pPr marL="514350" indent="-514350">
              <a:buAutoNum type="arabicParenR"/>
            </a:pPr>
            <a:r>
              <a:rPr lang="en-US" dirty="0" smtClean="0"/>
              <a:t>Stop the muons in a target (we’ll use Al)</a:t>
            </a:r>
          </a:p>
          <a:p>
            <a:pPr marL="514350" indent="-514350">
              <a:buFont typeface="Arial"/>
              <a:buAutoNum type="arabicParenR"/>
            </a:pPr>
            <a:r>
              <a:rPr lang="en-US" dirty="0"/>
              <a:t>Look for events consistent with </a:t>
            </a:r>
            <a:r>
              <a:rPr lang="en-US" dirty="0" err="1">
                <a:latin typeface="Symbol" charset="2"/>
                <a:ea typeface="Symbol" charset="2"/>
                <a:cs typeface="Symbol" charset="2"/>
              </a:rPr>
              <a:t>m</a:t>
            </a:r>
            <a:r>
              <a:rPr lang="en-US" dirty="0" err="1"/>
              <a:t>N</a:t>
            </a:r>
            <a:r>
              <a:rPr lang="en-US" dirty="0" err="1">
                <a:sym typeface="Wingdings" charset="2"/>
              </a:rPr>
              <a:t></a:t>
            </a:r>
            <a:r>
              <a:rPr lang="en-US" dirty="0" err="1" smtClean="0">
                <a:sym typeface="Wingdings" charset="2"/>
              </a:rPr>
              <a:t>eN</a:t>
            </a:r>
            <a:endParaRPr lang="en-US" dirty="0"/>
          </a:p>
          <a:p>
            <a:pPr marL="514350" indent="-514350">
              <a:buAutoNum type="arabicParenR"/>
            </a:pPr>
            <a:endParaRPr lang="en-US" dirty="0" smtClean="0"/>
          </a:p>
          <a:p>
            <a:pPr marL="514350" indent="-514350">
              <a:buAutoNum type="arabicParenR"/>
            </a:pPr>
            <a:endParaRPr lang="en-US" dirty="0"/>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22</a:t>
            </a:fld>
            <a:endParaRPr lang="en-US"/>
          </a:p>
        </p:txBody>
      </p:sp>
      <p:grpSp>
        <p:nvGrpSpPr>
          <p:cNvPr id="9" name="Group 8"/>
          <p:cNvGrpSpPr/>
          <p:nvPr/>
        </p:nvGrpSpPr>
        <p:grpSpPr>
          <a:xfrm>
            <a:off x="1581150" y="2133600"/>
            <a:ext cx="692150" cy="1536700"/>
            <a:chOff x="1466850" y="2463800"/>
            <a:chExt cx="692150" cy="1536700"/>
          </a:xfrm>
        </p:grpSpPr>
        <p:sp>
          <p:nvSpPr>
            <p:cNvPr id="7" name="Rectangle 6"/>
            <p:cNvSpPr/>
            <p:nvPr/>
          </p:nvSpPr>
          <p:spPr>
            <a:xfrm>
              <a:off x="1466850" y="2463800"/>
              <a:ext cx="692150" cy="153670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166324" y="2895600"/>
              <a:ext cx="1288221" cy="646331"/>
            </a:xfrm>
            <a:prstGeom prst="rect">
              <a:avLst/>
            </a:prstGeom>
            <a:noFill/>
          </p:spPr>
          <p:txBody>
            <a:bodyPr wrap="none" rtlCol="0">
              <a:spAutoFit/>
            </a:bodyPr>
            <a:lstStyle/>
            <a:p>
              <a:pPr algn="ctr"/>
              <a:r>
                <a:rPr lang="en-US" dirty="0" smtClean="0">
                  <a:solidFill>
                    <a:srgbClr val="FFFFFF"/>
                  </a:solidFill>
                </a:rPr>
                <a:t>Production</a:t>
              </a:r>
            </a:p>
            <a:p>
              <a:pPr algn="ctr"/>
              <a:r>
                <a:rPr lang="en-US" dirty="0">
                  <a:solidFill>
                    <a:srgbClr val="FFFFFF"/>
                  </a:solidFill>
                </a:rPr>
                <a:t>T</a:t>
              </a:r>
              <a:r>
                <a:rPr lang="en-US" dirty="0" smtClean="0">
                  <a:solidFill>
                    <a:srgbClr val="FFFFFF"/>
                  </a:solidFill>
                </a:rPr>
                <a:t>arget</a:t>
              </a:r>
              <a:endParaRPr lang="en-US" dirty="0">
                <a:solidFill>
                  <a:srgbClr val="FFFFFF"/>
                </a:solidFill>
              </a:endParaRPr>
            </a:p>
          </p:txBody>
        </p:sp>
      </p:grpSp>
      <p:sp>
        <p:nvSpPr>
          <p:cNvPr id="13" name="Rectangle 12"/>
          <p:cNvSpPr/>
          <p:nvPr/>
        </p:nvSpPr>
        <p:spPr>
          <a:xfrm>
            <a:off x="4942390" y="1724676"/>
            <a:ext cx="3483106" cy="213773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057900" y="2503269"/>
            <a:ext cx="1270000" cy="651145"/>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78892" y="2482683"/>
            <a:ext cx="1652208" cy="646331"/>
          </a:xfrm>
          <a:prstGeom prst="rect">
            <a:avLst/>
          </a:prstGeom>
          <a:noFill/>
        </p:spPr>
        <p:txBody>
          <a:bodyPr wrap="square" rtlCol="0">
            <a:spAutoFit/>
          </a:bodyPr>
          <a:lstStyle/>
          <a:p>
            <a:pPr algn="ctr"/>
            <a:r>
              <a:rPr lang="en-US" dirty="0">
                <a:solidFill>
                  <a:srgbClr val="FFFFFF"/>
                </a:solidFill>
                <a:latin typeface="Symbol" charset="2"/>
                <a:cs typeface="Symbol" charset="2"/>
              </a:rPr>
              <a:t>m</a:t>
            </a:r>
            <a:r>
              <a:rPr lang="en-US" dirty="0" smtClean="0">
                <a:solidFill>
                  <a:srgbClr val="FFFFFF"/>
                </a:solidFill>
              </a:rPr>
              <a:t> Stopping</a:t>
            </a:r>
          </a:p>
          <a:p>
            <a:pPr algn="ctr"/>
            <a:r>
              <a:rPr lang="en-US" dirty="0" smtClean="0">
                <a:solidFill>
                  <a:srgbClr val="FFFFFF"/>
                </a:solidFill>
              </a:rPr>
              <a:t>Target</a:t>
            </a:r>
            <a:endParaRPr lang="en-US" dirty="0">
              <a:solidFill>
                <a:srgbClr val="FFFFFF"/>
              </a:solidFill>
            </a:endParaRPr>
          </a:p>
        </p:txBody>
      </p:sp>
      <p:sp>
        <p:nvSpPr>
          <p:cNvPr id="14" name="TextBox 13"/>
          <p:cNvSpPr txBox="1"/>
          <p:nvPr/>
        </p:nvSpPr>
        <p:spPr>
          <a:xfrm>
            <a:off x="4984543" y="1734348"/>
            <a:ext cx="2635457" cy="369332"/>
          </a:xfrm>
          <a:prstGeom prst="rect">
            <a:avLst/>
          </a:prstGeom>
          <a:noFill/>
        </p:spPr>
        <p:txBody>
          <a:bodyPr wrap="none" rtlCol="0">
            <a:spAutoFit/>
          </a:bodyPr>
          <a:lstStyle/>
          <a:p>
            <a:r>
              <a:rPr lang="en-US" dirty="0" smtClean="0">
                <a:solidFill>
                  <a:srgbClr val="FFFFFF"/>
                </a:solidFill>
              </a:rPr>
              <a:t>Experimental Apparatus</a:t>
            </a:r>
            <a:endParaRPr lang="en-US" dirty="0">
              <a:solidFill>
                <a:srgbClr val="FFFFFF"/>
              </a:solidFill>
            </a:endParaRPr>
          </a:p>
        </p:txBody>
      </p:sp>
      <p:cxnSp>
        <p:nvCxnSpPr>
          <p:cNvPr id="16" name="Straight Arrow Connector 15"/>
          <p:cNvCxnSpPr/>
          <p:nvPr/>
        </p:nvCxnSpPr>
        <p:spPr>
          <a:xfrm flipV="1">
            <a:off x="6946900" y="1938970"/>
            <a:ext cx="673100" cy="560169"/>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581900" y="1784735"/>
            <a:ext cx="473206" cy="523220"/>
          </a:xfrm>
          <a:prstGeom prst="rect">
            <a:avLst/>
          </a:prstGeom>
          <a:noFill/>
        </p:spPr>
        <p:txBody>
          <a:bodyPr wrap="none" rtlCol="0">
            <a:spAutoFit/>
          </a:bodyPr>
          <a:lstStyle/>
          <a:p>
            <a:r>
              <a:rPr lang="en-US" sz="2800" dirty="0">
                <a:solidFill>
                  <a:srgbClr val="0000FF"/>
                </a:solidFill>
              </a:rPr>
              <a:t>e</a:t>
            </a:r>
            <a:r>
              <a:rPr lang="en-US" sz="2800" dirty="0" smtClean="0">
                <a:solidFill>
                  <a:srgbClr val="0000FF"/>
                </a:solidFill>
              </a:rPr>
              <a:t>-</a:t>
            </a:r>
            <a:endParaRPr lang="en-US" sz="2800" dirty="0">
              <a:solidFill>
                <a:srgbClr val="0000FF"/>
              </a:solidFill>
            </a:endParaRPr>
          </a:p>
        </p:txBody>
      </p:sp>
      <p:cxnSp>
        <p:nvCxnSpPr>
          <p:cNvPr id="21" name="Straight Arrow Connector 20"/>
          <p:cNvCxnSpPr>
            <a:endCxn id="7" idx="1"/>
          </p:cNvCxnSpPr>
          <p:nvPr/>
        </p:nvCxnSpPr>
        <p:spPr>
          <a:xfrm flipV="1">
            <a:off x="444500" y="2901950"/>
            <a:ext cx="1136650" cy="1905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6600" y="2320655"/>
            <a:ext cx="384365" cy="523220"/>
          </a:xfrm>
          <a:prstGeom prst="rect">
            <a:avLst/>
          </a:prstGeom>
          <a:noFill/>
        </p:spPr>
        <p:txBody>
          <a:bodyPr wrap="none" rtlCol="0">
            <a:spAutoFit/>
          </a:bodyPr>
          <a:lstStyle/>
          <a:p>
            <a:r>
              <a:rPr lang="en-US" sz="2800" dirty="0" smtClean="0">
                <a:solidFill>
                  <a:schemeClr val="bg1"/>
                </a:solidFill>
              </a:rPr>
              <a:t>p</a:t>
            </a:r>
            <a:endParaRPr lang="en-US" sz="2800" dirty="0">
              <a:solidFill>
                <a:schemeClr val="bg1"/>
              </a:solidFill>
            </a:endParaRPr>
          </a:p>
        </p:txBody>
      </p:sp>
      <p:cxnSp>
        <p:nvCxnSpPr>
          <p:cNvPr id="25" name="Straight Arrow Connector 24"/>
          <p:cNvCxnSpPr/>
          <p:nvPr/>
        </p:nvCxnSpPr>
        <p:spPr>
          <a:xfrm>
            <a:off x="2273300" y="26127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286001" y="31969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86100" y="26093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2298701" y="3374755"/>
            <a:ext cx="12572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298701" y="3539855"/>
            <a:ext cx="1968499"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98700" y="27651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11500" y="27617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298700" y="2917555"/>
            <a:ext cx="81280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111500" y="2914110"/>
            <a:ext cx="1092200" cy="0"/>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1" name="Notched Right Arrow 40"/>
          <p:cNvSpPr/>
          <p:nvPr/>
        </p:nvSpPr>
        <p:spPr>
          <a:xfrm>
            <a:off x="4406900" y="2495383"/>
            <a:ext cx="1398046" cy="552617"/>
          </a:xfrm>
          <a:prstGeom prst="notchedRightArrow">
            <a:avLst/>
          </a:prstGeom>
          <a:solidFill>
            <a:schemeClr val="accent6">
              <a:lumMod val="60000"/>
              <a:lumOff val="40000"/>
            </a:schemeClr>
          </a:solidFill>
          <a:ln>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413531" y="2102235"/>
            <a:ext cx="513282" cy="523220"/>
          </a:xfrm>
          <a:prstGeom prst="rect">
            <a:avLst/>
          </a:prstGeom>
          <a:noFill/>
        </p:spPr>
        <p:txBody>
          <a:bodyPr wrap="none" rtlCol="0">
            <a:spAutoFit/>
          </a:bodyPr>
          <a:lstStyle/>
          <a:p>
            <a:r>
              <a:rPr lang="en-US" sz="2800" dirty="0" smtClean="0">
                <a:solidFill>
                  <a:schemeClr val="bg1"/>
                </a:solidFill>
                <a:latin typeface="Symbol" charset="2"/>
                <a:cs typeface="Symbol" charset="2"/>
              </a:rPr>
              <a:t>p</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3" name="TextBox 42"/>
          <p:cNvSpPr txBox="1"/>
          <p:nvPr/>
        </p:nvSpPr>
        <p:spPr>
          <a:xfrm>
            <a:off x="3236376" y="2073235"/>
            <a:ext cx="522900" cy="523220"/>
          </a:xfrm>
          <a:prstGeom prst="rect">
            <a:avLst/>
          </a:prstGeom>
          <a:noFill/>
        </p:spPr>
        <p:txBody>
          <a:bodyPr wrap="none" rtlCol="0">
            <a:spAutoFit/>
          </a:bodyPr>
          <a:lstStyle/>
          <a:p>
            <a:r>
              <a:rPr lang="en-US" sz="2800" dirty="0" smtClean="0">
                <a:solidFill>
                  <a:schemeClr val="bg1"/>
                </a:solidFill>
                <a:latin typeface="Symbol" charset="2"/>
                <a:cs typeface="Symbol" charset="2"/>
              </a:rPr>
              <a:t>m</a:t>
            </a:r>
            <a:r>
              <a:rPr lang="en-US" sz="2800" baseline="30000" dirty="0" smtClean="0">
                <a:solidFill>
                  <a:schemeClr val="bg1"/>
                </a:solidFill>
                <a:latin typeface="Symbol" charset="2"/>
                <a:cs typeface="Symbol" charset="2"/>
              </a:rPr>
              <a:t>-</a:t>
            </a:r>
            <a:endParaRPr lang="en-US" sz="2800" baseline="30000" dirty="0">
              <a:solidFill>
                <a:schemeClr val="bg1"/>
              </a:solidFill>
              <a:latin typeface="Symbol" charset="2"/>
              <a:cs typeface="Symbol" charset="2"/>
            </a:endParaRPr>
          </a:p>
        </p:txBody>
      </p:sp>
      <p:sp>
        <p:nvSpPr>
          <p:cNvPr id="44" name="TextBox 43"/>
          <p:cNvSpPr txBox="1"/>
          <p:nvPr/>
        </p:nvSpPr>
        <p:spPr>
          <a:xfrm>
            <a:off x="2511963" y="3494577"/>
            <a:ext cx="1223412" cy="369332"/>
          </a:xfrm>
          <a:prstGeom prst="rect">
            <a:avLst/>
          </a:prstGeom>
          <a:noFill/>
        </p:spPr>
        <p:txBody>
          <a:bodyPr wrap="none" rtlCol="0">
            <a:spAutoFit/>
          </a:bodyPr>
          <a:lstStyle/>
          <a:p>
            <a:r>
              <a:rPr lang="en-US" dirty="0">
                <a:solidFill>
                  <a:schemeClr val="bg1"/>
                </a:solidFill>
                <a:cs typeface="Symbol" charset="2"/>
              </a:rPr>
              <a:t>o</a:t>
            </a:r>
            <a:r>
              <a:rPr lang="en-US" dirty="0" smtClean="0">
                <a:solidFill>
                  <a:schemeClr val="bg1"/>
                </a:solidFill>
                <a:cs typeface="Symbol" charset="2"/>
              </a:rPr>
              <a:t>ther stuff</a:t>
            </a:r>
            <a:endParaRPr lang="en-US" baseline="30000" dirty="0">
              <a:solidFill>
                <a:schemeClr val="bg1"/>
              </a:solidFill>
              <a:cs typeface="Symbol" charset="2"/>
            </a:endParaRPr>
          </a:p>
        </p:txBody>
      </p:sp>
      <p:grpSp>
        <p:nvGrpSpPr>
          <p:cNvPr id="15" name="Group 14"/>
          <p:cNvGrpSpPr/>
          <p:nvPr/>
        </p:nvGrpSpPr>
        <p:grpSpPr>
          <a:xfrm>
            <a:off x="956519" y="1269477"/>
            <a:ext cx="6301819" cy="375824"/>
            <a:chOff x="956519" y="1269477"/>
            <a:chExt cx="6301819" cy="375824"/>
          </a:xfrm>
        </p:grpSpPr>
        <p:sp>
          <p:nvSpPr>
            <p:cNvPr id="12" name="TextBox 11"/>
            <p:cNvSpPr txBox="1"/>
            <p:nvPr/>
          </p:nvSpPr>
          <p:spPr>
            <a:xfrm>
              <a:off x="956519" y="1273214"/>
              <a:ext cx="1216487" cy="369332"/>
            </a:xfrm>
            <a:prstGeom prst="rect">
              <a:avLst/>
            </a:prstGeom>
            <a:noFill/>
          </p:spPr>
          <p:txBody>
            <a:bodyPr wrap="none" rtlCol="0">
              <a:spAutoFit/>
            </a:bodyPr>
            <a:lstStyle/>
            <a:p>
              <a:r>
                <a:rPr lang="en-US" smtClean="0">
                  <a:solidFill>
                    <a:schemeClr val="bg1"/>
                  </a:solidFill>
                </a:rPr>
                <a:t>Production</a:t>
              </a:r>
              <a:endParaRPr lang="en-US">
                <a:solidFill>
                  <a:schemeClr val="bg1"/>
                </a:solidFill>
              </a:endParaRPr>
            </a:p>
          </p:txBody>
        </p:sp>
        <p:sp>
          <p:nvSpPr>
            <p:cNvPr id="37" name="TextBox 36"/>
            <p:cNvSpPr txBox="1"/>
            <p:nvPr/>
          </p:nvSpPr>
          <p:spPr>
            <a:xfrm>
              <a:off x="2707414" y="1275969"/>
              <a:ext cx="1908599" cy="369332"/>
            </a:xfrm>
            <a:prstGeom prst="rect">
              <a:avLst/>
            </a:prstGeom>
            <a:noFill/>
          </p:spPr>
          <p:txBody>
            <a:bodyPr wrap="none" rtlCol="0">
              <a:spAutoFit/>
            </a:bodyPr>
            <a:lstStyle/>
            <a:p>
              <a:r>
                <a:rPr lang="en-US" dirty="0" smtClean="0">
                  <a:solidFill>
                    <a:schemeClr val="bg1"/>
                  </a:solidFill>
                </a:rPr>
                <a:t>Decay </a:t>
              </a:r>
              <a:r>
                <a:rPr lang="en-US" smtClean="0">
                  <a:solidFill>
                    <a:schemeClr val="bg1"/>
                  </a:solidFill>
                </a:rPr>
                <a:t>&amp; Transport</a:t>
              </a:r>
              <a:endParaRPr lang="en-US" dirty="0">
                <a:solidFill>
                  <a:schemeClr val="bg1"/>
                </a:solidFill>
              </a:endParaRPr>
            </a:p>
          </p:txBody>
        </p:sp>
        <p:sp>
          <p:nvSpPr>
            <p:cNvPr id="38" name="TextBox 37"/>
            <p:cNvSpPr txBox="1"/>
            <p:nvPr/>
          </p:nvSpPr>
          <p:spPr>
            <a:xfrm>
              <a:off x="6252037" y="1269477"/>
              <a:ext cx="1006301" cy="369332"/>
            </a:xfrm>
            <a:prstGeom prst="rect">
              <a:avLst/>
            </a:prstGeom>
            <a:noFill/>
          </p:spPr>
          <p:txBody>
            <a:bodyPr wrap="none" rtlCol="0">
              <a:spAutoFit/>
            </a:bodyPr>
            <a:lstStyle/>
            <a:p>
              <a:r>
                <a:rPr lang="en-US" smtClean="0">
                  <a:solidFill>
                    <a:schemeClr val="bg1"/>
                  </a:solidFill>
                </a:rPr>
                <a:t>Detector</a:t>
              </a:r>
              <a:endParaRPr lang="en-US" dirty="0">
                <a:solidFill>
                  <a:schemeClr val="bg1"/>
                </a:solidFill>
              </a:endParaRPr>
            </a:p>
          </p:txBody>
        </p:sp>
      </p:grpSp>
    </p:spTree>
    <p:extLst>
      <p:ext uri="{BB962C8B-B14F-4D97-AF65-F5344CB8AC3E}">
        <p14:creationId xmlns:p14="http://schemas.microsoft.com/office/powerpoint/2010/main" val="1760088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8600" y="1524000"/>
            <a:ext cx="8708476" cy="3733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Mu2e Experimental Apparatus </a:t>
            </a:r>
            <a:endParaRPr lang="en-US" dirty="0"/>
          </a:p>
        </p:txBody>
      </p:sp>
      <p:pic>
        <p:nvPicPr>
          <p:cNvPr id="8" name="Picture 7"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2297853"/>
            <a:ext cx="8708476" cy="1893147"/>
          </a:xfrm>
          <a:prstGeom prst="rect">
            <a:avLst/>
          </a:prstGeom>
        </p:spPr>
      </p:pic>
      <p:sp>
        <p:nvSpPr>
          <p:cNvPr id="9" name="Rectangle 3"/>
          <p:cNvSpPr txBox="1">
            <a:spLocks noChangeArrowheads="1"/>
          </p:cNvSpPr>
          <p:nvPr/>
        </p:nvSpPr>
        <p:spPr>
          <a:xfrm>
            <a:off x="606153" y="5410200"/>
            <a:ext cx="7917197" cy="946150"/>
          </a:xfrm>
          <a:prstGeom prst="rect">
            <a:avLst/>
          </a:prstGeom>
        </p:spPr>
        <p:txBody>
          <a:bodyPr vert="horz" lIns="91440" tIns="45720" rIns="91440" bIns="45720" rtlCol="0">
            <a:normAutofit fontScale="92500" lnSpcReduction="10000"/>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r>
              <a:rPr lang="en-US" sz="3200" dirty="0" smtClean="0">
                <a:solidFill>
                  <a:schemeClr val="bg1"/>
                </a:solidFill>
              </a:rPr>
              <a:t>Derived from MELC concept originated by </a:t>
            </a:r>
            <a:r>
              <a:rPr lang="en-US" sz="3200" dirty="0" err="1" smtClean="0">
                <a:solidFill>
                  <a:schemeClr val="bg1"/>
                </a:solidFill>
              </a:rPr>
              <a:t>Lobashev</a:t>
            </a:r>
            <a:r>
              <a:rPr lang="en-US" sz="3200" dirty="0" smtClean="0">
                <a:solidFill>
                  <a:schemeClr val="bg1"/>
                </a:solidFill>
              </a:rPr>
              <a:t> and </a:t>
            </a:r>
            <a:r>
              <a:rPr lang="en-US" sz="3200" dirty="0" err="1" smtClean="0">
                <a:solidFill>
                  <a:schemeClr val="bg1"/>
                </a:solidFill>
              </a:rPr>
              <a:t>Djilkibaev</a:t>
            </a:r>
            <a:r>
              <a:rPr lang="en-US" sz="3200" dirty="0" smtClean="0">
                <a:solidFill>
                  <a:schemeClr val="bg1"/>
                </a:solidFill>
              </a:rPr>
              <a:t> in 1989</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0" name="TextBox 9"/>
          <p:cNvSpPr txBox="1">
            <a:spLocks noChangeArrowheads="1"/>
          </p:cNvSpPr>
          <p:nvPr/>
        </p:nvSpPr>
        <p:spPr bwMode="auto">
          <a:xfrm>
            <a:off x="434597" y="1524000"/>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1" name="TextBox 10"/>
          <p:cNvSpPr txBox="1">
            <a:spLocks noChangeArrowheads="1"/>
          </p:cNvSpPr>
          <p:nvPr/>
        </p:nvSpPr>
        <p:spPr bwMode="auto">
          <a:xfrm>
            <a:off x="2790704" y="1524000"/>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2" name="TextBox 11"/>
          <p:cNvSpPr txBox="1">
            <a:spLocks noChangeArrowheads="1"/>
          </p:cNvSpPr>
          <p:nvPr/>
        </p:nvSpPr>
        <p:spPr bwMode="auto">
          <a:xfrm>
            <a:off x="5486400" y="1567291"/>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3" name="Picture 25" descr="Mu2eDetectorPhoto-wPerson.jpg"/>
          <p:cNvPicPr>
            <a:picLocks noChangeAspect="1"/>
          </p:cNvPicPr>
          <p:nvPr/>
        </p:nvPicPr>
        <p:blipFill>
          <a:blip r:embed="rId4"/>
          <a:srcRect l="76147" t="61101" r="19037" b="18166"/>
          <a:stretch>
            <a:fillRect/>
          </a:stretch>
        </p:blipFill>
        <p:spPr bwMode="auto">
          <a:xfrm>
            <a:off x="8537717" y="3350714"/>
            <a:ext cx="301483" cy="535486"/>
          </a:xfrm>
          <a:prstGeom prst="rect">
            <a:avLst/>
          </a:prstGeom>
          <a:noFill/>
          <a:ln w="9525">
            <a:noFill/>
            <a:miter lim="800000"/>
            <a:headEnd/>
            <a:tailEnd/>
          </a:ln>
        </p:spPr>
      </p:pic>
      <p:grpSp>
        <p:nvGrpSpPr>
          <p:cNvPr id="3" name="Group 79"/>
          <p:cNvGrpSpPr/>
          <p:nvPr/>
        </p:nvGrpSpPr>
        <p:grpSpPr>
          <a:xfrm>
            <a:off x="5715000" y="2743200"/>
            <a:ext cx="2239051" cy="863103"/>
            <a:chOff x="5761949" y="4495800"/>
            <a:chExt cx="2239051" cy="863103"/>
          </a:xfrm>
        </p:grpSpPr>
        <p:sp>
          <p:nvSpPr>
            <p:cNvPr id="15" name="Arc 14"/>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102"/>
            <p:cNvGrpSpPr/>
            <p:nvPr/>
          </p:nvGrpSpPr>
          <p:grpSpPr>
            <a:xfrm>
              <a:off x="5761949" y="4495800"/>
              <a:ext cx="2239051" cy="863103"/>
              <a:chOff x="5755599" y="4511675"/>
              <a:chExt cx="2239051" cy="863103"/>
            </a:xfrm>
          </p:grpSpPr>
          <p:sp>
            <p:nvSpPr>
              <p:cNvPr id="18" name="Arc 17"/>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4" name="Date Placeholder 3"/>
          <p:cNvSpPr>
            <a:spLocks noGrp="1"/>
          </p:cNvSpPr>
          <p:nvPr>
            <p:ph type="dt" sz="half" idx="10"/>
          </p:nvPr>
        </p:nvSpPr>
        <p:spPr/>
        <p:txBody>
          <a:bodyPr/>
          <a:lstStyle/>
          <a:p>
            <a:r>
              <a:rPr lang="en-US" smtClean="0"/>
              <a:t>May 2017</a:t>
            </a:r>
            <a:endParaRPr lang="en-US"/>
          </a:p>
        </p:txBody>
      </p:sp>
      <p:sp>
        <p:nvSpPr>
          <p:cNvPr id="14" name="Footer Placeholder 13"/>
          <p:cNvSpPr>
            <a:spLocks noGrp="1"/>
          </p:cNvSpPr>
          <p:nvPr>
            <p:ph type="ftr" sz="quarter" idx="11"/>
          </p:nvPr>
        </p:nvSpPr>
        <p:spPr/>
        <p:txBody>
          <a:bodyPr/>
          <a:lstStyle/>
          <a:p>
            <a:r>
              <a:rPr lang="en-US" smtClean="0"/>
              <a:t>D.Glenzinski, Fermilab</a:t>
            </a:r>
            <a:endParaRPr lang="en-US"/>
          </a:p>
        </p:txBody>
      </p:sp>
      <p:sp>
        <p:nvSpPr>
          <p:cNvPr id="17" name="Slide Number Placeholder 16"/>
          <p:cNvSpPr>
            <a:spLocks noGrp="1"/>
          </p:cNvSpPr>
          <p:nvPr>
            <p:ph type="sldNum" sz="quarter" idx="12"/>
          </p:nvPr>
        </p:nvSpPr>
        <p:spPr/>
        <p:txBody>
          <a:bodyPr/>
          <a:lstStyle/>
          <a:p>
            <a:fld id="{B447C9B2-03D9-704C-9F48-B71FA4375E6A}" type="slidenum">
              <a:rPr lang="en-US" smtClean="0"/>
              <a:pPr/>
              <a:t>23</a:t>
            </a:fld>
            <a:endParaRPr lang="en-US"/>
          </a:p>
        </p:txBody>
      </p:sp>
    </p:spTree>
    <p:extLst>
      <p:ext uri="{BB962C8B-B14F-4D97-AF65-F5344CB8AC3E}">
        <p14:creationId xmlns:p14="http://schemas.microsoft.com/office/powerpoint/2010/main" val="136918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a:t>
            </a:r>
            <a:endParaRPr lang="en-US" dirty="0"/>
          </a:p>
        </p:txBody>
      </p:sp>
      <p:sp>
        <p:nvSpPr>
          <p:cNvPr id="3" name="Content Placeholder 2"/>
          <p:cNvSpPr>
            <a:spLocks noGrp="1"/>
          </p:cNvSpPr>
          <p:nvPr>
            <p:ph idx="1"/>
          </p:nvPr>
        </p:nvSpPr>
        <p:spPr>
          <a:xfrm>
            <a:off x="457200" y="1297606"/>
            <a:ext cx="8229600" cy="4950664"/>
          </a:xfrm>
        </p:spPr>
        <p:txBody>
          <a:bodyPr>
            <a:normAutofit lnSpcReduction="10000"/>
          </a:bodyPr>
          <a:lstStyle/>
          <a:p>
            <a:r>
              <a:rPr lang="en-US" dirty="0" smtClean="0"/>
              <a:t>Design goal: single-event-sensitivity of           2.4 x 10</a:t>
            </a:r>
            <a:r>
              <a:rPr lang="en-US" baseline="30000" dirty="0" smtClean="0"/>
              <a:t>-17</a:t>
            </a:r>
          </a:p>
          <a:p>
            <a:pPr lvl="1"/>
            <a:r>
              <a:rPr lang="en-US" dirty="0" smtClean="0"/>
              <a:t>Requires about 10</a:t>
            </a:r>
            <a:r>
              <a:rPr lang="en-US" baseline="30000" dirty="0" smtClean="0"/>
              <a:t>18</a:t>
            </a:r>
            <a:r>
              <a:rPr lang="en-US" dirty="0" smtClean="0"/>
              <a:t> stopped </a:t>
            </a:r>
            <a:r>
              <a:rPr lang="en-US" dirty="0" err="1" smtClean="0"/>
              <a:t>muons</a:t>
            </a:r>
            <a:endParaRPr lang="en-US" dirty="0" smtClean="0"/>
          </a:p>
          <a:p>
            <a:pPr lvl="1"/>
            <a:r>
              <a:rPr lang="en-US" dirty="0" smtClean="0"/>
              <a:t>Requires about 10</a:t>
            </a:r>
            <a:r>
              <a:rPr lang="en-US" baseline="30000" dirty="0" smtClean="0"/>
              <a:t>20</a:t>
            </a:r>
            <a:r>
              <a:rPr lang="en-US" dirty="0" smtClean="0"/>
              <a:t> protons on target</a:t>
            </a:r>
          </a:p>
          <a:p>
            <a:pPr lvl="1"/>
            <a:r>
              <a:rPr lang="en-US" dirty="0" smtClean="0"/>
              <a:t>Requires extreme suppression of backgrounds</a:t>
            </a:r>
          </a:p>
          <a:p>
            <a:endParaRPr lang="en-US" sz="800" dirty="0" smtClean="0"/>
          </a:p>
          <a:p>
            <a:r>
              <a:rPr lang="en-US" dirty="0" smtClean="0"/>
              <a:t>Expected limit: </a:t>
            </a:r>
            <a:r>
              <a:rPr lang="en-US" dirty="0" err="1" smtClean="0"/>
              <a:t>R</a:t>
            </a:r>
            <a:r>
              <a:rPr lang="en-US" baseline="-25000" dirty="0" err="1" smtClean="0">
                <a:latin typeface="Symbol" charset="2"/>
                <a:cs typeface="Symbol" charset="2"/>
              </a:rPr>
              <a:t>m</a:t>
            </a:r>
            <a:r>
              <a:rPr lang="en-US" baseline="-25000" dirty="0" err="1" smtClean="0"/>
              <a:t>e</a:t>
            </a:r>
            <a:r>
              <a:rPr lang="en-US" dirty="0" smtClean="0"/>
              <a:t> </a:t>
            </a:r>
            <a:r>
              <a:rPr lang="en-US" dirty="0" smtClean="0">
                <a:sym typeface="Wingdings"/>
              </a:rPr>
              <a:t>&lt; 7 x 10</a:t>
            </a:r>
            <a:r>
              <a:rPr lang="en-US" baseline="30000" dirty="0" smtClean="0">
                <a:sym typeface="Wingdings"/>
              </a:rPr>
              <a:t>-17 </a:t>
            </a:r>
            <a:r>
              <a:rPr lang="en-US" dirty="0" smtClean="0">
                <a:sym typeface="Wingdings"/>
              </a:rPr>
              <a:t>@ 90% CL</a:t>
            </a:r>
          </a:p>
          <a:p>
            <a:pPr lvl="1"/>
            <a:r>
              <a:rPr lang="en-US" dirty="0" smtClean="0">
                <a:sym typeface="Wingdings"/>
              </a:rPr>
              <a:t>Factor 10</a:t>
            </a:r>
            <a:r>
              <a:rPr lang="en-US" baseline="30000" dirty="0" smtClean="0">
                <a:sym typeface="Wingdings"/>
              </a:rPr>
              <a:t>4</a:t>
            </a:r>
            <a:r>
              <a:rPr lang="en-US" dirty="0" smtClean="0">
                <a:sym typeface="Wingdings"/>
              </a:rPr>
              <a:t> improvement</a:t>
            </a:r>
          </a:p>
          <a:p>
            <a:endParaRPr lang="en-US" sz="800" dirty="0" smtClean="0">
              <a:sym typeface="Wingdings"/>
            </a:endParaRPr>
          </a:p>
          <a:p>
            <a:r>
              <a:rPr lang="en-US" dirty="0" smtClean="0">
                <a:sym typeface="Wingdings"/>
              </a:rPr>
              <a:t>Discovery sensitivity: all </a:t>
            </a:r>
            <a:r>
              <a:rPr lang="en-US" dirty="0" err="1" smtClean="0">
                <a:sym typeface="Wingdings"/>
              </a:rPr>
              <a:t>R</a:t>
            </a:r>
            <a:r>
              <a:rPr lang="en-US" baseline="-25000" dirty="0" err="1" smtClean="0">
                <a:latin typeface="Symbol" charset="2"/>
                <a:cs typeface="Symbol" charset="2"/>
                <a:sym typeface="Wingdings"/>
              </a:rPr>
              <a:t>m</a:t>
            </a:r>
            <a:r>
              <a:rPr lang="en-US" baseline="-25000" dirty="0" err="1" smtClean="0">
                <a:sym typeface="Wingdings"/>
              </a:rPr>
              <a:t>e</a:t>
            </a:r>
            <a:r>
              <a:rPr lang="en-US" dirty="0" smtClean="0">
                <a:sym typeface="Wingdings"/>
              </a:rPr>
              <a:t> &gt; few </a:t>
            </a:r>
            <a:r>
              <a:rPr lang="en-US" dirty="0" err="1" smtClean="0">
                <a:sym typeface="Wingdings"/>
              </a:rPr>
              <a:t>x</a:t>
            </a:r>
            <a:r>
              <a:rPr lang="en-US" dirty="0" smtClean="0">
                <a:sym typeface="Wingdings"/>
              </a:rPr>
              <a:t> 10</a:t>
            </a:r>
            <a:r>
              <a:rPr lang="en-US" baseline="30000" dirty="0" smtClean="0">
                <a:sym typeface="Wingdings"/>
              </a:rPr>
              <a:t>-16</a:t>
            </a:r>
          </a:p>
          <a:p>
            <a:pPr lvl="1"/>
            <a:r>
              <a:rPr lang="en-US" dirty="0" smtClean="0">
                <a:sym typeface="Wingdings"/>
              </a:rPr>
              <a:t>Covers broad range of new physics theories </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5539"/>
            <a:ext cx="8229600" cy="2634652"/>
          </a:xfrm>
        </p:spPr>
        <p:txBody>
          <a:bodyPr>
            <a:noAutofit/>
          </a:bodyPr>
          <a:lstStyle/>
          <a:p>
            <a:r>
              <a:rPr lang="en-US" sz="6600" dirty="0" smtClean="0"/>
              <a:t>An Aside</a:t>
            </a:r>
            <a:br>
              <a:rPr lang="en-US" sz="6600" dirty="0" smtClean="0"/>
            </a:br>
            <a:r>
              <a:rPr lang="en-US" sz="5400" dirty="0" smtClean="0"/>
              <a:t>Concerning </a:t>
            </a:r>
            <a:r>
              <a:rPr lang="en-US" sz="5400" dirty="0" err="1" smtClean="0"/>
              <a:t>Muonic</a:t>
            </a:r>
            <a:r>
              <a:rPr lang="en-US" sz="5400" dirty="0" smtClean="0"/>
              <a:t> Atoms</a:t>
            </a:r>
            <a:endParaRPr lang="en-US" sz="54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25</a:t>
            </a:fld>
            <a:endParaRPr lang="en-US"/>
          </a:p>
        </p:txBody>
      </p:sp>
    </p:spTree>
    <p:extLst>
      <p:ext uri="{BB962C8B-B14F-4D97-AF65-F5344CB8AC3E}">
        <p14:creationId xmlns:p14="http://schemas.microsoft.com/office/powerpoint/2010/main" val="221732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t>Aside : </a:t>
            </a:r>
            <a:r>
              <a:rPr lang="en-US" dirty="0" err="1" smtClean="0"/>
              <a:t>muonic</a:t>
            </a:r>
            <a:r>
              <a:rPr lang="en-US" dirty="0" smtClean="0"/>
              <a:t> atoms</a:t>
            </a:r>
            <a:endParaRPr lang="en-US" dirty="0"/>
          </a:p>
        </p:txBody>
      </p:sp>
      <p:sp>
        <p:nvSpPr>
          <p:cNvPr id="3" name="Content Placeholder 2"/>
          <p:cNvSpPr>
            <a:spLocks noGrp="1"/>
          </p:cNvSpPr>
          <p:nvPr>
            <p:ph idx="1"/>
          </p:nvPr>
        </p:nvSpPr>
        <p:spPr>
          <a:xfrm>
            <a:off x="457200" y="1358900"/>
            <a:ext cx="8229600" cy="4876800"/>
          </a:xfrm>
        </p:spPr>
        <p:txBody>
          <a:bodyPr>
            <a:normAutofit/>
          </a:bodyPr>
          <a:lstStyle/>
          <a:p>
            <a:r>
              <a:rPr lang="en-US" dirty="0" smtClean="0">
                <a:cs typeface="Symbol" charset="2"/>
              </a:rPr>
              <a:t>Stopped</a:t>
            </a:r>
            <a:r>
              <a:rPr lang="en-US" dirty="0" smtClean="0">
                <a:latin typeface="Symbol" charset="2"/>
                <a:cs typeface="Symbol" charset="2"/>
              </a:rPr>
              <a:t> m</a:t>
            </a:r>
            <a:r>
              <a:rPr lang="en-US" baseline="30000" dirty="0" smtClean="0"/>
              <a:t>-</a:t>
            </a:r>
            <a:r>
              <a:rPr lang="en-US" dirty="0" smtClean="0"/>
              <a:t> is captured in atomic orbit</a:t>
            </a:r>
          </a:p>
          <a:p>
            <a:pPr lvl="1"/>
            <a:r>
              <a:rPr lang="en-US" dirty="0" smtClean="0"/>
              <a:t>Quickly (~</a:t>
            </a:r>
            <a:r>
              <a:rPr lang="en-US" dirty="0" err="1" smtClean="0"/>
              <a:t>fs</a:t>
            </a:r>
            <a:r>
              <a:rPr lang="en-US" dirty="0" smtClean="0"/>
              <a:t>) cascades to 1s state</a:t>
            </a:r>
          </a:p>
          <a:p>
            <a:endParaRPr lang="en-US" sz="1000" dirty="0" smtClean="0"/>
          </a:p>
          <a:p>
            <a:r>
              <a:rPr lang="en-US" dirty="0" smtClean="0"/>
              <a:t>Bohr radius ~20 </a:t>
            </a:r>
            <a:r>
              <a:rPr lang="en-US" dirty="0" err="1" smtClean="0"/>
              <a:t>fm</a:t>
            </a:r>
            <a:r>
              <a:rPr lang="en-US" dirty="0" smtClean="0"/>
              <a:t> </a:t>
            </a:r>
            <a:r>
              <a:rPr lang="en-US" sz="2000" dirty="0" smtClean="0"/>
              <a:t>(for aluminum)</a:t>
            </a:r>
          </a:p>
          <a:p>
            <a:pPr lvl="1"/>
            <a:r>
              <a:rPr lang="en-US" dirty="0" smtClean="0"/>
              <a:t>Significant overlap of </a:t>
            </a:r>
            <a:r>
              <a:rPr lang="en-US" dirty="0" smtClean="0">
                <a:latin typeface="Symbol" charset="2"/>
                <a:cs typeface="Symbol" charset="2"/>
              </a:rPr>
              <a:t>m</a:t>
            </a:r>
            <a:r>
              <a:rPr lang="en-US" baseline="30000" dirty="0" smtClean="0"/>
              <a:t>-</a:t>
            </a:r>
            <a:r>
              <a:rPr lang="en-US" dirty="0" smtClean="0"/>
              <a:t> and N </a:t>
            </a:r>
            <a:r>
              <a:rPr lang="en-US" dirty="0" err="1" smtClean="0"/>
              <a:t>wavefunctions</a:t>
            </a:r>
            <a:endParaRPr lang="en-US" dirty="0" smtClean="0"/>
          </a:p>
          <a:p>
            <a:endParaRPr lang="en-US" sz="1000" dirty="0" smtClean="0"/>
          </a:p>
          <a:p>
            <a:r>
              <a:rPr lang="en-US" dirty="0" smtClean="0"/>
              <a:t>Once in orbit, 3 things can happen</a:t>
            </a:r>
          </a:p>
          <a:p>
            <a:pPr lvl="1"/>
            <a:r>
              <a:rPr lang="en-US" dirty="0" smtClean="0"/>
              <a:t>Decay : </a:t>
            </a:r>
            <a:r>
              <a:rPr lang="en-US" dirty="0">
                <a:latin typeface="Symbol" charset="2"/>
                <a:sym typeface="Symbol" charset="2"/>
              </a:rPr>
              <a:t></a:t>
            </a:r>
            <a:r>
              <a:rPr lang="en-US" baseline="30000" dirty="0">
                <a:latin typeface="Symbol" charset="2"/>
                <a:sym typeface="Symbol" charset="2"/>
              </a:rPr>
              <a:t>-</a:t>
            </a:r>
            <a:r>
              <a:rPr lang="en-US" dirty="0" smtClean="0">
                <a:latin typeface="Arial" charset="0"/>
              </a:rPr>
              <a:t>N</a:t>
            </a:r>
            <a:r>
              <a:rPr lang="en-US" sz="2000" dirty="0" smtClean="0">
                <a:latin typeface="Arial" charset="0"/>
              </a:rPr>
              <a:t>(A,Z)</a:t>
            </a:r>
            <a:r>
              <a:rPr lang="en-US" dirty="0" smtClean="0">
                <a:latin typeface="Arial" charset="0"/>
              </a:rPr>
              <a:t> </a:t>
            </a:r>
            <a:r>
              <a:rPr lang="en-US" dirty="0">
                <a:sym typeface="Wingdings"/>
              </a:rPr>
              <a:t></a:t>
            </a:r>
            <a:r>
              <a:rPr lang="en-US" dirty="0">
                <a:latin typeface="Arial" charset="0"/>
              </a:rPr>
              <a:t> e</a:t>
            </a:r>
            <a:r>
              <a:rPr lang="en-US" baseline="30000" dirty="0">
                <a:latin typeface="Arial" charset="0"/>
              </a:rPr>
              <a:t>-</a:t>
            </a:r>
            <a:r>
              <a:rPr lang="en-US" dirty="0" err="1" smtClean="0">
                <a:latin typeface="Symbol" charset="2"/>
                <a:cs typeface="Symbol" charset="2"/>
              </a:rPr>
              <a:t>nn</a:t>
            </a:r>
            <a:r>
              <a:rPr lang="en-US" dirty="0" err="1" smtClean="0">
                <a:latin typeface="Arial" charset="0"/>
              </a:rPr>
              <a:t>N</a:t>
            </a:r>
            <a:r>
              <a:rPr lang="en-US" sz="2000" dirty="0" smtClean="0">
                <a:latin typeface="Arial" charset="0"/>
              </a:rPr>
              <a:t>(A,Z)</a:t>
            </a:r>
            <a:r>
              <a:rPr lang="en-US" dirty="0" smtClean="0">
                <a:latin typeface="Arial" charset="0"/>
              </a:rPr>
              <a:t> </a:t>
            </a:r>
            <a:r>
              <a:rPr lang="en-US" dirty="0" smtClean="0"/>
              <a:t>(background)</a:t>
            </a:r>
          </a:p>
          <a:p>
            <a:pPr lvl="1"/>
            <a:r>
              <a:rPr lang="en-US" dirty="0" smtClean="0"/>
              <a:t>Capture : </a:t>
            </a:r>
            <a:r>
              <a:rPr lang="en-US" dirty="0">
                <a:latin typeface="Symbol" charset="2"/>
                <a:sym typeface="Symbol" charset="2"/>
              </a:rPr>
              <a:t></a:t>
            </a:r>
            <a:r>
              <a:rPr lang="en-US" baseline="30000" dirty="0">
                <a:latin typeface="Symbol" charset="2"/>
                <a:sym typeface="Symbol" charset="2"/>
              </a:rPr>
              <a:t>-</a:t>
            </a:r>
            <a:r>
              <a:rPr lang="en-US" dirty="0">
                <a:latin typeface="Arial" charset="0"/>
              </a:rPr>
              <a:t>N</a:t>
            </a:r>
            <a:r>
              <a:rPr lang="en-US" sz="1800" dirty="0">
                <a:latin typeface="Arial" charset="0"/>
              </a:rPr>
              <a:t>(A,Z)</a:t>
            </a:r>
            <a:r>
              <a:rPr lang="en-US" dirty="0">
                <a:latin typeface="Arial" charset="0"/>
              </a:rPr>
              <a:t> </a:t>
            </a:r>
            <a:r>
              <a:rPr lang="en-US" dirty="0">
                <a:sym typeface="Wingdings"/>
              </a:rPr>
              <a:t></a:t>
            </a:r>
            <a:r>
              <a:rPr lang="en-US" dirty="0">
                <a:latin typeface="Arial" charset="0"/>
              </a:rPr>
              <a:t> </a:t>
            </a:r>
            <a:r>
              <a:rPr lang="en-US" dirty="0" err="1" smtClean="0">
                <a:latin typeface="Symbol" charset="2"/>
                <a:cs typeface="Symbol" charset="2"/>
              </a:rPr>
              <a:t>n</a:t>
            </a:r>
            <a:r>
              <a:rPr lang="en-US" dirty="0" err="1" smtClean="0">
                <a:latin typeface="Arial" charset="0"/>
              </a:rPr>
              <a:t>N</a:t>
            </a:r>
            <a:r>
              <a:rPr lang="en-US" dirty="0" smtClean="0">
                <a:latin typeface="Arial" charset="0"/>
              </a:rPr>
              <a:t>*</a:t>
            </a:r>
            <a:r>
              <a:rPr lang="en-US" sz="1800" dirty="0" smtClean="0">
                <a:latin typeface="Arial" charset="0"/>
              </a:rPr>
              <a:t>(</a:t>
            </a:r>
            <a:r>
              <a:rPr lang="en-US" sz="1800" dirty="0">
                <a:latin typeface="Arial" charset="0"/>
              </a:rPr>
              <a:t>A,</a:t>
            </a:r>
            <a:r>
              <a:rPr lang="en-US" sz="1800" dirty="0" smtClean="0">
                <a:latin typeface="Arial" charset="0"/>
              </a:rPr>
              <a:t>Z-1)</a:t>
            </a:r>
            <a:r>
              <a:rPr lang="en-US" dirty="0" smtClean="0">
                <a:latin typeface="Arial" charset="0"/>
              </a:rPr>
              <a:t> </a:t>
            </a:r>
            <a:r>
              <a:rPr lang="en-US" dirty="0" smtClean="0"/>
              <a:t>(normalization)</a:t>
            </a:r>
          </a:p>
          <a:p>
            <a:pPr lvl="1"/>
            <a:r>
              <a:rPr lang="en-US" dirty="0" smtClean="0"/>
              <a:t>Conversion : </a:t>
            </a:r>
            <a:r>
              <a:rPr lang="en-US" dirty="0">
                <a:latin typeface="Symbol" charset="2"/>
                <a:sym typeface="Symbol" charset="2"/>
              </a:rPr>
              <a:t></a:t>
            </a:r>
            <a:r>
              <a:rPr lang="en-US" baseline="30000" dirty="0">
                <a:latin typeface="Symbol" charset="2"/>
                <a:sym typeface="Symbol" charset="2"/>
              </a:rPr>
              <a:t>-</a:t>
            </a:r>
            <a:r>
              <a:rPr lang="en-US" dirty="0">
                <a:latin typeface="Arial" charset="0"/>
              </a:rPr>
              <a:t>N</a:t>
            </a:r>
            <a:r>
              <a:rPr lang="en-US" sz="1800" dirty="0">
                <a:latin typeface="Arial" charset="0"/>
              </a:rPr>
              <a:t>(A,Z)</a:t>
            </a:r>
            <a:r>
              <a:rPr lang="en-US" dirty="0">
                <a:latin typeface="Arial" charset="0"/>
              </a:rPr>
              <a:t> </a:t>
            </a:r>
            <a:r>
              <a:rPr lang="en-US" dirty="0">
                <a:sym typeface="Wingdings"/>
              </a:rPr>
              <a:t></a:t>
            </a:r>
            <a:r>
              <a:rPr lang="en-US" dirty="0">
                <a:latin typeface="Arial" charset="0"/>
              </a:rPr>
              <a:t> e</a:t>
            </a:r>
            <a:r>
              <a:rPr lang="en-US" baseline="30000" dirty="0" smtClean="0">
                <a:latin typeface="Arial" charset="0"/>
              </a:rPr>
              <a:t>-</a:t>
            </a:r>
            <a:r>
              <a:rPr lang="en-US" dirty="0" smtClean="0">
                <a:latin typeface="Arial" charset="0"/>
              </a:rPr>
              <a:t>N</a:t>
            </a:r>
            <a:r>
              <a:rPr lang="en-US" sz="1800" dirty="0">
                <a:latin typeface="Arial" charset="0"/>
              </a:rPr>
              <a:t>(A,Z)</a:t>
            </a:r>
            <a:r>
              <a:rPr lang="en-US" dirty="0">
                <a:latin typeface="Arial" charset="0"/>
              </a:rPr>
              <a:t> </a:t>
            </a:r>
            <a:r>
              <a:rPr lang="en-US" dirty="0" smtClean="0"/>
              <a:t>(signal)</a:t>
            </a:r>
            <a:endParaRPr lang="en-US" dirty="0"/>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26</a:t>
            </a:fld>
            <a:endParaRPr lang="en-US"/>
          </a:p>
        </p:txBody>
      </p:sp>
    </p:spTree>
    <p:extLst>
      <p:ext uri="{BB962C8B-B14F-4D97-AF65-F5344CB8AC3E}">
        <p14:creationId xmlns:p14="http://schemas.microsoft.com/office/powerpoint/2010/main" val="1714783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t>Aside : </a:t>
            </a:r>
            <a:r>
              <a:rPr lang="en-US" dirty="0" err="1" smtClean="0"/>
              <a:t>muonic</a:t>
            </a:r>
            <a:r>
              <a:rPr lang="en-US" dirty="0" smtClean="0"/>
              <a:t> atoms</a:t>
            </a:r>
            <a:endParaRPr lang="en-US" dirty="0"/>
          </a:p>
        </p:txBody>
      </p:sp>
      <p:sp>
        <p:nvSpPr>
          <p:cNvPr id="3" name="Content Placeholder 2"/>
          <p:cNvSpPr>
            <a:spLocks noGrp="1"/>
          </p:cNvSpPr>
          <p:nvPr>
            <p:ph idx="1"/>
          </p:nvPr>
        </p:nvSpPr>
        <p:spPr>
          <a:xfrm>
            <a:off x="457200" y="1358900"/>
            <a:ext cx="8229600" cy="4876800"/>
          </a:xfrm>
        </p:spPr>
        <p:txBody>
          <a:bodyPr>
            <a:normAutofit/>
          </a:bodyPr>
          <a:lstStyle/>
          <a:p>
            <a:r>
              <a:rPr lang="en-US" dirty="0" smtClean="0">
                <a:cs typeface="Symbol" charset="2"/>
              </a:rPr>
              <a:t>Stopped</a:t>
            </a:r>
            <a:r>
              <a:rPr lang="en-US" dirty="0" smtClean="0">
                <a:latin typeface="Symbol" charset="2"/>
                <a:cs typeface="Symbol" charset="2"/>
              </a:rPr>
              <a:t> m</a:t>
            </a:r>
            <a:r>
              <a:rPr lang="en-US" baseline="30000" dirty="0" smtClean="0"/>
              <a:t>-</a:t>
            </a:r>
            <a:r>
              <a:rPr lang="en-US" dirty="0" smtClean="0"/>
              <a:t> is captured in atomic orbit</a:t>
            </a:r>
          </a:p>
          <a:p>
            <a:pPr lvl="1"/>
            <a:r>
              <a:rPr lang="en-US" dirty="0" smtClean="0"/>
              <a:t>Quickly (~</a:t>
            </a:r>
            <a:r>
              <a:rPr lang="en-US" dirty="0" err="1" smtClean="0"/>
              <a:t>fs</a:t>
            </a:r>
            <a:r>
              <a:rPr lang="en-US" dirty="0" smtClean="0"/>
              <a:t>) cascades to 1s state</a:t>
            </a:r>
          </a:p>
          <a:p>
            <a:endParaRPr lang="en-US" sz="1000" dirty="0" smtClean="0"/>
          </a:p>
          <a:p>
            <a:r>
              <a:rPr lang="en-US" dirty="0" smtClean="0"/>
              <a:t>Bohr radius ~20 </a:t>
            </a:r>
            <a:r>
              <a:rPr lang="en-US" dirty="0" err="1" smtClean="0"/>
              <a:t>fm</a:t>
            </a:r>
            <a:r>
              <a:rPr lang="en-US" dirty="0" smtClean="0"/>
              <a:t> </a:t>
            </a:r>
            <a:r>
              <a:rPr lang="en-US" sz="2000" dirty="0" smtClean="0"/>
              <a:t>(for aluminum)</a:t>
            </a:r>
          </a:p>
          <a:p>
            <a:pPr lvl="1"/>
            <a:r>
              <a:rPr lang="en-US" dirty="0" smtClean="0"/>
              <a:t>Significant overlap of </a:t>
            </a:r>
            <a:r>
              <a:rPr lang="en-US" dirty="0" smtClean="0">
                <a:latin typeface="Symbol" charset="2"/>
                <a:cs typeface="Symbol" charset="2"/>
              </a:rPr>
              <a:t>m</a:t>
            </a:r>
            <a:r>
              <a:rPr lang="en-US" baseline="30000" dirty="0" smtClean="0"/>
              <a:t>-</a:t>
            </a:r>
            <a:r>
              <a:rPr lang="en-US" dirty="0" smtClean="0"/>
              <a:t> and N </a:t>
            </a:r>
            <a:r>
              <a:rPr lang="en-US" dirty="0" err="1" smtClean="0"/>
              <a:t>wavefunctions</a:t>
            </a:r>
            <a:endParaRPr lang="en-US" dirty="0" smtClean="0"/>
          </a:p>
          <a:p>
            <a:endParaRPr lang="en-US" sz="1000" dirty="0" smtClean="0"/>
          </a:p>
          <a:p>
            <a:r>
              <a:rPr lang="en-US" dirty="0" smtClean="0"/>
              <a:t>Once in orbit, 3 things can happen</a:t>
            </a:r>
          </a:p>
          <a:p>
            <a:pPr lvl="1"/>
            <a:r>
              <a:rPr lang="en-US" dirty="0" smtClean="0"/>
              <a:t>Decay : </a:t>
            </a:r>
            <a:r>
              <a:rPr lang="en-US" dirty="0">
                <a:latin typeface="Symbol" charset="2"/>
                <a:sym typeface="Symbol" charset="2"/>
              </a:rPr>
              <a:t></a:t>
            </a:r>
            <a:r>
              <a:rPr lang="en-US" baseline="30000" dirty="0">
                <a:latin typeface="Symbol" charset="2"/>
                <a:sym typeface="Symbol" charset="2"/>
              </a:rPr>
              <a:t>-</a:t>
            </a:r>
            <a:r>
              <a:rPr lang="en-US" dirty="0" smtClean="0">
                <a:latin typeface="Arial" charset="0"/>
              </a:rPr>
              <a:t>N</a:t>
            </a:r>
            <a:r>
              <a:rPr lang="en-US" sz="2000" dirty="0" smtClean="0">
                <a:latin typeface="Arial" charset="0"/>
              </a:rPr>
              <a:t>(A,Z)</a:t>
            </a:r>
            <a:r>
              <a:rPr lang="en-US" dirty="0" smtClean="0">
                <a:latin typeface="Arial" charset="0"/>
              </a:rPr>
              <a:t> </a:t>
            </a:r>
            <a:r>
              <a:rPr lang="en-US" dirty="0">
                <a:sym typeface="Wingdings"/>
              </a:rPr>
              <a:t></a:t>
            </a:r>
            <a:r>
              <a:rPr lang="en-US" dirty="0">
                <a:latin typeface="Arial" charset="0"/>
              </a:rPr>
              <a:t> e</a:t>
            </a:r>
            <a:r>
              <a:rPr lang="en-US" baseline="30000" dirty="0">
                <a:latin typeface="Arial" charset="0"/>
              </a:rPr>
              <a:t>-</a:t>
            </a:r>
            <a:r>
              <a:rPr lang="en-US" dirty="0" err="1" smtClean="0">
                <a:latin typeface="Symbol" charset="2"/>
                <a:cs typeface="Symbol" charset="2"/>
              </a:rPr>
              <a:t>nn</a:t>
            </a:r>
            <a:r>
              <a:rPr lang="en-US" dirty="0" err="1" smtClean="0">
                <a:latin typeface="Arial" charset="0"/>
              </a:rPr>
              <a:t>N</a:t>
            </a:r>
            <a:r>
              <a:rPr lang="en-US" sz="2000" dirty="0" smtClean="0">
                <a:latin typeface="Arial" charset="0"/>
              </a:rPr>
              <a:t>(A,Z)</a:t>
            </a:r>
            <a:r>
              <a:rPr lang="en-US" dirty="0" smtClean="0">
                <a:latin typeface="Arial" charset="0"/>
              </a:rPr>
              <a:t> </a:t>
            </a:r>
            <a:r>
              <a:rPr lang="en-US" dirty="0" smtClean="0">
                <a:solidFill>
                  <a:srgbClr val="FFFFFF"/>
                </a:solidFill>
              </a:rPr>
              <a:t>(39%)</a:t>
            </a:r>
          </a:p>
          <a:p>
            <a:pPr lvl="1"/>
            <a:r>
              <a:rPr lang="en-US" dirty="0" smtClean="0"/>
              <a:t>Capture : </a:t>
            </a:r>
            <a:r>
              <a:rPr lang="en-US" dirty="0">
                <a:latin typeface="Symbol" charset="2"/>
                <a:sym typeface="Symbol" charset="2"/>
              </a:rPr>
              <a:t></a:t>
            </a:r>
            <a:r>
              <a:rPr lang="en-US" baseline="30000" dirty="0">
                <a:latin typeface="Symbol" charset="2"/>
                <a:sym typeface="Symbol" charset="2"/>
              </a:rPr>
              <a:t>-</a:t>
            </a:r>
            <a:r>
              <a:rPr lang="en-US" dirty="0">
                <a:latin typeface="Arial" charset="0"/>
              </a:rPr>
              <a:t>N</a:t>
            </a:r>
            <a:r>
              <a:rPr lang="en-US" sz="1800" dirty="0">
                <a:latin typeface="Arial" charset="0"/>
              </a:rPr>
              <a:t>(A,Z)</a:t>
            </a:r>
            <a:r>
              <a:rPr lang="en-US" dirty="0">
                <a:latin typeface="Arial" charset="0"/>
              </a:rPr>
              <a:t> </a:t>
            </a:r>
            <a:r>
              <a:rPr lang="en-US" dirty="0">
                <a:sym typeface="Wingdings"/>
              </a:rPr>
              <a:t></a:t>
            </a:r>
            <a:r>
              <a:rPr lang="en-US" dirty="0">
                <a:latin typeface="Arial" charset="0"/>
              </a:rPr>
              <a:t> </a:t>
            </a:r>
            <a:r>
              <a:rPr lang="en-US" dirty="0" err="1" smtClean="0">
                <a:latin typeface="Symbol" charset="2"/>
                <a:cs typeface="Symbol" charset="2"/>
              </a:rPr>
              <a:t>n</a:t>
            </a:r>
            <a:r>
              <a:rPr lang="en-US" dirty="0" err="1" smtClean="0">
                <a:latin typeface="Arial" charset="0"/>
              </a:rPr>
              <a:t>N</a:t>
            </a:r>
            <a:r>
              <a:rPr lang="en-US" dirty="0" smtClean="0">
                <a:latin typeface="Arial" charset="0"/>
              </a:rPr>
              <a:t>*</a:t>
            </a:r>
            <a:r>
              <a:rPr lang="en-US" sz="1800" dirty="0" smtClean="0">
                <a:latin typeface="Arial" charset="0"/>
              </a:rPr>
              <a:t>(</a:t>
            </a:r>
            <a:r>
              <a:rPr lang="en-US" sz="1800" dirty="0">
                <a:latin typeface="Arial" charset="0"/>
              </a:rPr>
              <a:t>A,</a:t>
            </a:r>
            <a:r>
              <a:rPr lang="en-US" sz="1800" dirty="0" smtClean="0">
                <a:latin typeface="Arial" charset="0"/>
              </a:rPr>
              <a:t>Z-1)</a:t>
            </a:r>
            <a:r>
              <a:rPr lang="en-US" dirty="0" smtClean="0">
                <a:latin typeface="Arial" charset="0"/>
              </a:rPr>
              <a:t> </a:t>
            </a:r>
            <a:r>
              <a:rPr lang="en-US" dirty="0" smtClean="0">
                <a:solidFill>
                  <a:srgbClr val="FFFFFF"/>
                </a:solidFill>
              </a:rPr>
              <a:t>(61%)</a:t>
            </a:r>
          </a:p>
          <a:p>
            <a:pPr marL="457200" lvl="1" indent="0" algn="ctr">
              <a:buNone/>
            </a:pPr>
            <a:r>
              <a:rPr lang="en-US" dirty="0" smtClean="0">
                <a:solidFill>
                  <a:schemeClr val="bg1"/>
                </a:solidFill>
              </a:rPr>
              <a:t>For an aluminum stopping target</a:t>
            </a:r>
            <a:endParaRPr lang="en-US" dirty="0">
              <a:solidFill>
                <a:schemeClr val="bg1"/>
              </a:solidFill>
            </a:endParaRPr>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27</a:t>
            </a:fld>
            <a:endParaRPr lang="en-US"/>
          </a:p>
        </p:txBody>
      </p:sp>
    </p:spTree>
    <p:extLst>
      <p:ext uri="{BB962C8B-B14F-4D97-AF65-F5344CB8AC3E}">
        <p14:creationId xmlns:p14="http://schemas.microsoft.com/office/powerpoint/2010/main" val="950957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t>Aside : </a:t>
            </a:r>
            <a:r>
              <a:rPr lang="en-US" dirty="0" err="1" smtClean="0"/>
              <a:t>muonic</a:t>
            </a:r>
            <a:r>
              <a:rPr lang="en-US" dirty="0" smtClean="0"/>
              <a:t> atoms</a:t>
            </a:r>
            <a:endParaRPr lang="en-US" dirty="0"/>
          </a:p>
        </p:txBody>
      </p:sp>
      <p:sp>
        <p:nvSpPr>
          <p:cNvPr id="3" name="Content Placeholder 2"/>
          <p:cNvSpPr>
            <a:spLocks noGrp="1"/>
          </p:cNvSpPr>
          <p:nvPr>
            <p:ph idx="1"/>
          </p:nvPr>
        </p:nvSpPr>
        <p:spPr>
          <a:xfrm>
            <a:off x="457200" y="1358900"/>
            <a:ext cx="8229600" cy="4876800"/>
          </a:xfrm>
        </p:spPr>
        <p:txBody>
          <a:bodyPr>
            <a:normAutofit/>
          </a:bodyPr>
          <a:lstStyle/>
          <a:p>
            <a:r>
              <a:rPr lang="en-US" dirty="0" smtClean="0">
                <a:cs typeface="Symbol" charset="2"/>
              </a:rPr>
              <a:t>Stopped</a:t>
            </a:r>
            <a:r>
              <a:rPr lang="en-US" dirty="0" smtClean="0">
                <a:latin typeface="Symbol" charset="2"/>
                <a:cs typeface="Symbol" charset="2"/>
              </a:rPr>
              <a:t> m</a:t>
            </a:r>
            <a:r>
              <a:rPr lang="en-US" baseline="30000" dirty="0" smtClean="0"/>
              <a:t>-</a:t>
            </a:r>
            <a:r>
              <a:rPr lang="en-US" dirty="0" smtClean="0"/>
              <a:t> is captured in atomic orbit</a:t>
            </a:r>
          </a:p>
          <a:p>
            <a:pPr lvl="1"/>
            <a:r>
              <a:rPr lang="en-US" dirty="0" smtClean="0"/>
              <a:t>Quickly (~</a:t>
            </a:r>
            <a:r>
              <a:rPr lang="en-US" dirty="0" err="1" smtClean="0"/>
              <a:t>fs</a:t>
            </a:r>
            <a:r>
              <a:rPr lang="en-US" dirty="0" smtClean="0"/>
              <a:t>) cascades to 1s state</a:t>
            </a:r>
          </a:p>
          <a:p>
            <a:endParaRPr lang="en-US" sz="1000" dirty="0" smtClean="0"/>
          </a:p>
          <a:p>
            <a:r>
              <a:rPr lang="en-US" dirty="0" smtClean="0"/>
              <a:t>Bohr radius ~20 </a:t>
            </a:r>
            <a:r>
              <a:rPr lang="en-US" dirty="0" err="1" smtClean="0"/>
              <a:t>fm</a:t>
            </a:r>
            <a:r>
              <a:rPr lang="en-US" dirty="0" smtClean="0"/>
              <a:t> </a:t>
            </a:r>
            <a:r>
              <a:rPr lang="en-US" sz="2000" dirty="0" smtClean="0"/>
              <a:t>(for aluminum)</a:t>
            </a:r>
          </a:p>
          <a:p>
            <a:pPr lvl="1"/>
            <a:r>
              <a:rPr lang="en-US" dirty="0" smtClean="0"/>
              <a:t>Significant overlap of </a:t>
            </a:r>
            <a:r>
              <a:rPr lang="en-US" dirty="0" smtClean="0">
                <a:latin typeface="Symbol" charset="2"/>
                <a:cs typeface="Symbol" charset="2"/>
              </a:rPr>
              <a:t>m</a:t>
            </a:r>
            <a:r>
              <a:rPr lang="en-US" baseline="30000" dirty="0" smtClean="0"/>
              <a:t>-</a:t>
            </a:r>
            <a:r>
              <a:rPr lang="en-US" dirty="0" smtClean="0"/>
              <a:t> and N </a:t>
            </a:r>
            <a:r>
              <a:rPr lang="en-US" dirty="0" err="1" smtClean="0"/>
              <a:t>wavefunctions</a:t>
            </a:r>
            <a:endParaRPr lang="en-US" dirty="0" smtClean="0"/>
          </a:p>
          <a:p>
            <a:endParaRPr lang="en-US" sz="1000" dirty="0" smtClean="0"/>
          </a:p>
          <a:p>
            <a:r>
              <a:rPr lang="en-US" dirty="0" smtClean="0"/>
              <a:t>Once in orbit, 3 things can happen</a:t>
            </a:r>
          </a:p>
          <a:p>
            <a:pPr lvl="1"/>
            <a:r>
              <a:rPr lang="en-US" dirty="0" smtClean="0"/>
              <a:t>Decay : </a:t>
            </a:r>
            <a:r>
              <a:rPr lang="en-US" dirty="0">
                <a:latin typeface="Symbol" charset="2"/>
                <a:sym typeface="Symbol" charset="2"/>
              </a:rPr>
              <a:t></a:t>
            </a:r>
            <a:r>
              <a:rPr lang="en-US" baseline="30000" dirty="0">
                <a:latin typeface="Symbol" charset="2"/>
                <a:sym typeface="Symbol" charset="2"/>
              </a:rPr>
              <a:t>-</a:t>
            </a:r>
            <a:r>
              <a:rPr lang="en-US" dirty="0" smtClean="0">
                <a:latin typeface="Arial" charset="0"/>
              </a:rPr>
              <a:t>N</a:t>
            </a:r>
            <a:r>
              <a:rPr lang="en-US" sz="2000" dirty="0" smtClean="0">
                <a:latin typeface="Arial" charset="0"/>
              </a:rPr>
              <a:t>(A,Z)</a:t>
            </a:r>
            <a:r>
              <a:rPr lang="en-US" dirty="0" smtClean="0">
                <a:latin typeface="Arial" charset="0"/>
              </a:rPr>
              <a:t> </a:t>
            </a:r>
            <a:r>
              <a:rPr lang="en-US" dirty="0">
                <a:sym typeface="Wingdings"/>
              </a:rPr>
              <a:t></a:t>
            </a:r>
            <a:r>
              <a:rPr lang="en-US" dirty="0">
                <a:latin typeface="Arial" charset="0"/>
              </a:rPr>
              <a:t> e</a:t>
            </a:r>
            <a:r>
              <a:rPr lang="en-US" baseline="30000" dirty="0">
                <a:latin typeface="Arial" charset="0"/>
              </a:rPr>
              <a:t>-</a:t>
            </a:r>
            <a:r>
              <a:rPr lang="en-US" dirty="0" err="1" smtClean="0">
                <a:latin typeface="Symbol" charset="2"/>
                <a:cs typeface="Symbol" charset="2"/>
              </a:rPr>
              <a:t>nn</a:t>
            </a:r>
            <a:r>
              <a:rPr lang="en-US" dirty="0" err="1" smtClean="0">
                <a:latin typeface="Arial" charset="0"/>
              </a:rPr>
              <a:t>N</a:t>
            </a:r>
            <a:r>
              <a:rPr lang="en-US" sz="2000" dirty="0" smtClean="0">
                <a:latin typeface="Arial" charset="0"/>
              </a:rPr>
              <a:t>(A,Z)</a:t>
            </a:r>
            <a:r>
              <a:rPr lang="en-US" dirty="0" smtClean="0">
                <a:latin typeface="Arial" charset="0"/>
              </a:rPr>
              <a:t> </a:t>
            </a:r>
            <a:r>
              <a:rPr lang="en-US" dirty="0" smtClean="0">
                <a:solidFill>
                  <a:srgbClr val="FFFFFF"/>
                </a:solidFill>
              </a:rPr>
              <a:t>(39%)</a:t>
            </a:r>
          </a:p>
          <a:p>
            <a:pPr lvl="1"/>
            <a:r>
              <a:rPr lang="en-US" dirty="0" smtClean="0"/>
              <a:t>Capture : </a:t>
            </a:r>
            <a:r>
              <a:rPr lang="en-US" dirty="0">
                <a:latin typeface="Symbol" charset="2"/>
                <a:sym typeface="Symbol" charset="2"/>
              </a:rPr>
              <a:t></a:t>
            </a:r>
            <a:r>
              <a:rPr lang="en-US" baseline="30000" dirty="0">
                <a:latin typeface="Symbol" charset="2"/>
                <a:sym typeface="Symbol" charset="2"/>
              </a:rPr>
              <a:t>-</a:t>
            </a:r>
            <a:r>
              <a:rPr lang="en-US" dirty="0">
                <a:latin typeface="Arial" charset="0"/>
              </a:rPr>
              <a:t>N</a:t>
            </a:r>
            <a:r>
              <a:rPr lang="en-US" sz="1800" dirty="0">
                <a:latin typeface="Arial" charset="0"/>
              </a:rPr>
              <a:t>(A,Z)</a:t>
            </a:r>
            <a:r>
              <a:rPr lang="en-US" dirty="0">
                <a:latin typeface="Arial" charset="0"/>
              </a:rPr>
              <a:t> </a:t>
            </a:r>
            <a:r>
              <a:rPr lang="en-US" dirty="0">
                <a:sym typeface="Wingdings"/>
              </a:rPr>
              <a:t></a:t>
            </a:r>
            <a:r>
              <a:rPr lang="en-US" dirty="0">
                <a:latin typeface="Arial" charset="0"/>
              </a:rPr>
              <a:t> </a:t>
            </a:r>
            <a:r>
              <a:rPr lang="en-US" dirty="0" err="1" smtClean="0">
                <a:latin typeface="Symbol" charset="2"/>
                <a:cs typeface="Symbol" charset="2"/>
              </a:rPr>
              <a:t>n</a:t>
            </a:r>
            <a:r>
              <a:rPr lang="en-US" dirty="0" err="1" smtClean="0">
                <a:latin typeface="Arial" charset="0"/>
              </a:rPr>
              <a:t>N</a:t>
            </a:r>
            <a:r>
              <a:rPr lang="en-US" dirty="0" smtClean="0">
                <a:latin typeface="Arial" charset="0"/>
              </a:rPr>
              <a:t>*</a:t>
            </a:r>
            <a:r>
              <a:rPr lang="en-US" sz="1800" dirty="0" smtClean="0">
                <a:latin typeface="Arial" charset="0"/>
              </a:rPr>
              <a:t>(</a:t>
            </a:r>
            <a:r>
              <a:rPr lang="en-US" sz="1800" dirty="0">
                <a:latin typeface="Arial" charset="0"/>
              </a:rPr>
              <a:t>A,</a:t>
            </a:r>
            <a:r>
              <a:rPr lang="en-US" sz="1800" dirty="0" smtClean="0">
                <a:latin typeface="Arial" charset="0"/>
              </a:rPr>
              <a:t>Z-1)</a:t>
            </a:r>
            <a:r>
              <a:rPr lang="en-US" dirty="0" smtClean="0">
                <a:latin typeface="Arial" charset="0"/>
              </a:rPr>
              <a:t> </a:t>
            </a:r>
            <a:r>
              <a:rPr lang="en-US" dirty="0" smtClean="0">
                <a:solidFill>
                  <a:srgbClr val="FFFFFF"/>
                </a:solidFill>
              </a:rPr>
              <a:t>(61%)</a:t>
            </a:r>
          </a:p>
          <a:p>
            <a:pPr marL="457200" lvl="1" indent="0" algn="ctr">
              <a:buNone/>
            </a:pPr>
            <a:r>
              <a:rPr lang="en-US" dirty="0" smtClean="0">
                <a:solidFill>
                  <a:schemeClr val="bg1"/>
                </a:solidFill>
              </a:rPr>
              <a:t>For an aluminum stopping target</a:t>
            </a:r>
            <a:endParaRPr lang="en-US" dirty="0">
              <a:solidFill>
                <a:schemeClr val="bg1"/>
              </a:solidFill>
            </a:endParaRPr>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28</a:t>
            </a:fld>
            <a:endParaRPr lang="en-US"/>
          </a:p>
        </p:txBody>
      </p:sp>
      <p:sp>
        <p:nvSpPr>
          <p:cNvPr id="7" name="TextBox 6"/>
          <p:cNvSpPr txBox="1"/>
          <p:nvPr/>
        </p:nvSpPr>
        <p:spPr>
          <a:xfrm>
            <a:off x="7088258" y="4711700"/>
            <a:ext cx="1502259" cy="1015663"/>
          </a:xfrm>
          <a:prstGeom prst="rect">
            <a:avLst/>
          </a:prstGeom>
          <a:noFill/>
        </p:spPr>
        <p:txBody>
          <a:bodyPr wrap="none" rtlCol="0">
            <a:spAutoFit/>
          </a:bodyPr>
          <a:lstStyle/>
          <a:p>
            <a:pPr algn="ctr"/>
            <a:r>
              <a:rPr lang="en-US" sz="2000" dirty="0" smtClean="0">
                <a:solidFill>
                  <a:srgbClr val="FFFFFF"/>
                </a:solidFill>
              </a:rPr>
              <a:t>Produces </a:t>
            </a:r>
          </a:p>
          <a:p>
            <a:pPr algn="ctr"/>
            <a:r>
              <a:rPr lang="en-US" sz="2000" dirty="0" smtClean="0">
                <a:solidFill>
                  <a:srgbClr val="FFFFFF"/>
                </a:solidFill>
              </a:rPr>
              <a:t>1n, 2</a:t>
            </a:r>
            <a:r>
              <a:rPr lang="en-US" sz="2000" dirty="0" smtClean="0">
                <a:solidFill>
                  <a:srgbClr val="FFFFFF"/>
                </a:solidFill>
                <a:latin typeface="Symbol" charset="2"/>
                <a:cs typeface="Symbol" charset="2"/>
              </a:rPr>
              <a:t>g</a:t>
            </a:r>
            <a:r>
              <a:rPr lang="en-US" sz="2000" dirty="0" smtClean="0">
                <a:solidFill>
                  <a:srgbClr val="FFFFFF"/>
                </a:solidFill>
              </a:rPr>
              <a:t>, 0.1p</a:t>
            </a:r>
          </a:p>
          <a:p>
            <a:pPr algn="ctr"/>
            <a:r>
              <a:rPr lang="en-US" sz="2000" dirty="0">
                <a:solidFill>
                  <a:srgbClr val="FFFFFF"/>
                </a:solidFill>
              </a:rPr>
              <a:t>p</a:t>
            </a:r>
            <a:r>
              <a:rPr lang="en-US" sz="2000" dirty="0" smtClean="0">
                <a:solidFill>
                  <a:srgbClr val="FFFFFF"/>
                </a:solidFill>
              </a:rPr>
              <a:t>er capture</a:t>
            </a:r>
            <a:endParaRPr lang="en-US" sz="2000" dirty="0">
              <a:solidFill>
                <a:srgbClr val="FFFFFF"/>
              </a:solidFill>
            </a:endParaRPr>
          </a:p>
        </p:txBody>
      </p:sp>
    </p:spTree>
    <p:extLst>
      <p:ext uri="{BB962C8B-B14F-4D97-AF65-F5344CB8AC3E}">
        <p14:creationId xmlns:p14="http://schemas.microsoft.com/office/powerpoint/2010/main" val="1903338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5539"/>
            <a:ext cx="8229600" cy="2634652"/>
          </a:xfrm>
        </p:spPr>
        <p:txBody>
          <a:bodyPr>
            <a:noAutofit/>
          </a:bodyPr>
          <a:lstStyle/>
          <a:p>
            <a:r>
              <a:rPr lang="en-US" sz="6600" dirty="0" smtClean="0"/>
              <a:t>Backgrounds</a:t>
            </a:r>
            <a:endParaRPr lang="en-US" sz="66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Flavor Violation</a:t>
            </a:r>
            <a:endParaRPr lang="en-US" dirty="0"/>
          </a:p>
        </p:txBody>
      </p:sp>
      <p:sp>
        <p:nvSpPr>
          <p:cNvPr id="3" name="Content Placeholder 2"/>
          <p:cNvSpPr>
            <a:spLocks noGrp="1"/>
          </p:cNvSpPr>
          <p:nvPr>
            <p:ph idx="1"/>
          </p:nvPr>
        </p:nvSpPr>
        <p:spPr>
          <a:xfrm>
            <a:off x="457200" y="1471485"/>
            <a:ext cx="8229600" cy="4525963"/>
          </a:xfrm>
        </p:spPr>
        <p:txBody>
          <a:bodyPr>
            <a:normAutofit fontScale="92500" lnSpcReduction="10000"/>
          </a:bodyPr>
          <a:lstStyle/>
          <a:p>
            <a:r>
              <a:rPr lang="en-US" dirty="0" smtClean="0"/>
              <a:t>We’ve known for a long time that quarks mix </a:t>
            </a:r>
            <a:r>
              <a:rPr lang="en-US" dirty="0" err="1" smtClean="0">
                <a:sym typeface="Wingdings"/>
              </a:rPr>
              <a:t></a:t>
            </a:r>
            <a:r>
              <a:rPr lang="en-US" dirty="0" smtClean="0">
                <a:sym typeface="Wingdings"/>
              </a:rPr>
              <a:t> (Quark) Flavor Violation</a:t>
            </a:r>
          </a:p>
          <a:p>
            <a:pPr lvl="1"/>
            <a:r>
              <a:rPr lang="en-US" dirty="0" smtClean="0">
                <a:sym typeface="Wingdings"/>
              </a:rPr>
              <a:t>Mixing strengths parameterized by CKM matrix</a:t>
            </a:r>
          </a:p>
          <a:p>
            <a:pPr>
              <a:buNone/>
            </a:pPr>
            <a:endParaRPr lang="en-US" sz="2162" dirty="0" smtClean="0">
              <a:sym typeface="Wingdings"/>
            </a:endParaRPr>
          </a:p>
          <a:p>
            <a:r>
              <a:rPr lang="en-US" dirty="0" smtClean="0"/>
              <a:t>In last 15 years we’ve come to know that neutrinos mix </a:t>
            </a:r>
            <a:r>
              <a:rPr lang="en-US" dirty="0" err="1" smtClean="0">
                <a:sym typeface="Wingdings"/>
              </a:rPr>
              <a:t></a:t>
            </a:r>
            <a:r>
              <a:rPr lang="en-US" dirty="0" smtClean="0">
                <a:sym typeface="Wingdings"/>
              </a:rPr>
              <a:t> Lepton Flavor Violation (LFV)</a:t>
            </a:r>
          </a:p>
          <a:p>
            <a:pPr lvl="1"/>
            <a:r>
              <a:rPr lang="en-US" dirty="0" smtClean="0">
                <a:sym typeface="Wingdings"/>
              </a:rPr>
              <a:t>Mixing strengths parameterized by PMNS matrix</a:t>
            </a:r>
          </a:p>
          <a:p>
            <a:pPr>
              <a:buNone/>
            </a:pPr>
            <a:endParaRPr lang="en-US" sz="2162" dirty="0" smtClean="0">
              <a:sym typeface="Wingdings"/>
            </a:endParaRPr>
          </a:p>
          <a:p>
            <a:r>
              <a:rPr lang="en-US" dirty="0" smtClean="0">
                <a:sym typeface="Wingdings"/>
              </a:rPr>
              <a:t>Why not charged leptons? </a:t>
            </a:r>
          </a:p>
          <a:p>
            <a:pPr lvl="1"/>
            <a:r>
              <a:rPr lang="en-US" dirty="0" smtClean="0">
                <a:sym typeface="Wingdings"/>
              </a:rPr>
              <a:t>Charged Lepton Flavor Violation (</a:t>
            </a:r>
            <a:r>
              <a:rPr lang="en-US" dirty="0">
                <a:sym typeface="Wingdings"/>
              </a:rPr>
              <a:t>C</a:t>
            </a:r>
            <a:r>
              <a:rPr lang="en-US" dirty="0" smtClean="0">
                <a:sym typeface="Wingdings"/>
              </a:rPr>
              <a:t>LFV)</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3</a:t>
            </a:fld>
            <a:endParaRPr lang="en-US"/>
          </a:p>
        </p:txBody>
      </p:sp>
    </p:spTree>
    <p:extLst>
      <p:ext uri="{BB962C8B-B14F-4D97-AF65-F5344CB8AC3E}">
        <p14:creationId xmlns:p14="http://schemas.microsoft.com/office/powerpoint/2010/main" val="3375753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Backgrounds</a:t>
            </a:r>
            <a:endParaRPr lang="en-US" dirty="0"/>
          </a:p>
        </p:txBody>
      </p:sp>
      <p:sp>
        <p:nvSpPr>
          <p:cNvPr id="3" name="Content Placeholder 2"/>
          <p:cNvSpPr>
            <a:spLocks noGrp="1"/>
          </p:cNvSpPr>
          <p:nvPr>
            <p:ph idx="1"/>
          </p:nvPr>
        </p:nvSpPr>
        <p:spPr>
          <a:xfrm>
            <a:off x="457200" y="1268382"/>
            <a:ext cx="8229600" cy="5087968"/>
          </a:xfrm>
        </p:spPr>
        <p:txBody>
          <a:bodyPr>
            <a:normAutofit fontScale="92500"/>
          </a:bodyPr>
          <a:lstStyle/>
          <a:p>
            <a:r>
              <a:rPr lang="en-US" dirty="0" smtClean="0"/>
              <a:t>Intrinsic – scale with number of stopped muons</a:t>
            </a:r>
          </a:p>
          <a:p>
            <a:pPr lvl="1"/>
            <a:r>
              <a:rPr lang="en-US" dirty="0" smtClean="0">
                <a:latin typeface="Symbol" charset="2"/>
                <a:cs typeface="Symbol" charset="2"/>
              </a:rPr>
              <a:t>m</a:t>
            </a:r>
            <a:r>
              <a:rPr lang="en-US" dirty="0" smtClean="0"/>
              <a:t> Decay-in-Orbit (DIO)</a:t>
            </a:r>
          </a:p>
          <a:p>
            <a:pPr lvl="1"/>
            <a:r>
              <a:rPr lang="en-US" dirty="0" err="1" smtClean="0"/>
              <a:t>Radiative</a:t>
            </a:r>
            <a:r>
              <a:rPr lang="en-US" dirty="0" smtClean="0"/>
              <a:t> </a:t>
            </a:r>
            <a:r>
              <a:rPr lang="en-US" dirty="0" err="1" smtClean="0"/>
              <a:t>muon</a:t>
            </a:r>
            <a:r>
              <a:rPr lang="en-US" dirty="0" smtClean="0"/>
              <a:t> capture (RMC)</a:t>
            </a:r>
          </a:p>
          <a:p>
            <a:r>
              <a:rPr lang="en-US" dirty="0" smtClean="0"/>
              <a:t>Late arriving – scale with number of late protons</a:t>
            </a:r>
          </a:p>
          <a:p>
            <a:pPr lvl="1"/>
            <a:r>
              <a:rPr lang="en-US" dirty="0" err="1" smtClean="0"/>
              <a:t>Radiative</a:t>
            </a:r>
            <a:r>
              <a:rPr lang="en-US" dirty="0" smtClean="0"/>
              <a:t> </a:t>
            </a:r>
            <a:r>
              <a:rPr lang="en-US" dirty="0" err="1" smtClean="0"/>
              <a:t>pion</a:t>
            </a:r>
            <a:r>
              <a:rPr lang="en-US" dirty="0" smtClean="0"/>
              <a:t> capture (RPC)</a:t>
            </a:r>
          </a:p>
          <a:p>
            <a:pPr lvl="1"/>
            <a:r>
              <a:rPr lang="en-US" dirty="0" err="1" smtClean="0">
                <a:latin typeface="Symbol" charset="2"/>
                <a:cs typeface="Symbol" charset="2"/>
              </a:rPr>
              <a:t>m</a:t>
            </a:r>
            <a:r>
              <a:rPr lang="en-US" dirty="0" smtClean="0"/>
              <a:t> and </a:t>
            </a:r>
            <a:r>
              <a:rPr lang="en-US" dirty="0" err="1" smtClean="0">
                <a:latin typeface="Symbol" charset="2"/>
                <a:cs typeface="Symbol" charset="2"/>
              </a:rPr>
              <a:t>p</a:t>
            </a:r>
            <a:r>
              <a:rPr lang="en-US" dirty="0" smtClean="0"/>
              <a:t> decay-in-flight (DIF)</a:t>
            </a:r>
          </a:p>
          <a:p>
            <a:r>
              <a:rPr lang="en-US" dirty="0" smtClean="0"/>
              <a:t>Miscellaneous</a:t>
            </a:r>
          </a:p>
          <a:p>
            <a:pPr lvl="1"/>
            <a:r>
              <a:rPr lang="en-US" dirty="0" smtClean="0"/>
              <a:t>Anti-proton induced</a:t>
            </a:r>
          </a:p>
          <a:p>
            <a:pPr lvl="1"/>
            <a:r>
              <a:rPr lang="en-US" dirty="0" smtClean="0"/>
              <a:t>Cosmic-ray induced</a:t>
            </a:r>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5253" name="Group 261"/>
          <p:cNvGraphicFramePr>
            <a:graphicFrameLocks noGrp="1"/>
          </p:cNvGraphicFramePr>
          <p:nvPr>
            <p:extLst>
              <p:ext uri="{D42A27DB-BD31-4B8C-83A1-F6EECF244321}">
                <p14:modId xmlns:p14="http://schemas.microsoft.com/office/powerpoint/2010/main" val="3027764645"/>
              </p:ext>
            </p:extLst>
          </p:nvPr>
        </p:nvGraphicFramePr>
        <p:xfrm>
          <a:off x="1143000" y="1482780"/>
          <a:ext cx="6858000" cy="3695704"/>
        </p:xfrm>
        <a:graphic>
          <a:graphicData uri="http://schemas.openxmlformats.org/drawingml/2006/table">
            <a:tbl>
              <a:tblPr/>
              <a:tblGrid>
                <a:gridCol w="2286000"/>
                <a:gridCol w="2286000"/>
                <a:gridCol w="2286000"/>
              </a:tblGrid>
              <a:tr h="369888">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Category</a:t>
                      </a:r>
                    </a:p>
                  </a:txBody>
                  <a:tcPr horzOverflow="overflow">
                    <a:lnL cap="flat">
                      <a:noFill/>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Source</a:t>
                      </a: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Events</a:t>
                      </a:r>
                    </a:p>
                  </a:txBody>
                  <a:tcPr horzOverflow="overflow">
                    <a:lnL w="38100" cap="flat" cmpd="sng" algn="ctr">
                      <a:solidFill>
                        <a:srgbClr val="F79646"/>
                      </a:solidFill>
                      <a:prstDash val="solid"/>
                      <a:round/>
                      <a:headEnd type="none" w="med" len="med"/>
                      <a:tailEnd type="none" w="med" len="med"/>
                    </a:lnL>
                    <a:lnR cap="flat">
                      <a:noFill/>
                    </a:lnR>
                    <a:lnT w="38100" cap="flat" cmpd="sng" algn="ctr">
                      <a:solidFill>
                        <a:srgbClr val="F79646"/>
                      </a:solidFill>
                      <a:prstDash val="solid"/>
                      <a:round/>
                      <a:headEnd type="none" w="med" len="med"/>
                      <a:tailEnd type="none" w="med" len="med"/>
                    </a:lnT>
                    <a:lnB w="38100" cap="flat" cmpd="sng" algn="ctr">
                      <a:solidFill>
                        <a:srgbClr val="F79646"/>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FFFFFF"/>
                        </a:solidFill>
                        <a:effectLst/>
                        <a:latin typeface="Arial" charset="0"/>
                      </a:endParaRPr>
                    </a:p>
                  </a:txBody>
                  <a:tcPr horzOverflow="overflow">
                    <a:lnL cap="flat">
                      <a:noFill/>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FFFFFF"/>
                          </a:solidFill>
                          <a:effectLst/>
                          <a:latin typeface="Symbol" charset="2"/>
                          <a:sym typeface="Symbol" charset="2"/>
                        </a:rPr>
                        <a:t></a:t>
                      </a:r>
                      <a:r>
                        <a:rPr kumimoji="0" lang="en-US" sz="1600" b="0" i="0" u="none" strike="noStrike" cap="none" normalizeH="0" baseline="0" dirty="0">
                          <a:ln>
                            <a:noFill/>
                          </a:ln>
                          <a:solidFill>
                            <a:srgbClr val="FFFFFF"/>
                          </a:solidFill>
                          <a:effectLst/>
                          <a:latin typeface="Arial" charset="0"/>
                        </a:rPr>
                        <a:t> Decay in Orbit</a:t>
                      </a: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0.20</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w="38100" cap="flat" cmpd="sng" algn="ctr">
                      <a:solidFill>
                        <a:srgbClr val="F79646"/>
                      </a:solidFill>
                      <a:prstDash val="solid"/>
                      <a:round/>
                      <a:headEnd type="none" w="med" len="med"/>
                      <a:tailEnd type="none" w="med" len="med"/>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Intrinsic</a:t>
                      </a:r>
                    </a:p>
                  </a:txBody>
                  <a:tcPr horzOverflow="overflow">
                    <a:lnL cap="flat">
                      <a:noFill/>
                    </a:lnL>
                    <a:lnR w="38100" cap="flat" cmpd="sng" algn="ctr">
                      <a:solidFill>
                        <a:srgbClr val="F79646"/>
                      </a:solidFill>
                      <a:prstDash val="solid"/>
                      <a:round/>
                      <a:headEnd type="none" w="med" len="med"/>
                      <a:tailEnd type="none" w="med" len="med"/>
                    </a:lnR>
                    <a:lnT>
                      <a:noFill/>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FFFFFF"/>
                          </a:solidFill>
                          <a:effectLst/>
                          <a:latin typeface="Arial" charset="0"/>
                        </a:rPr>
                        <a:t>Radiative</a:t>
                      </a:r>
                      <a:r>
                        <a:rPr kumimoji="0" lang="en-US" sz="1600" b="0" i="0" u="none" strike="noStrike" cap="none" normalizeH="0" baseline="0" dirty="0">
                          <a:ln>
                            <a:noFill/>
                          </a:ln>
                          <a:solidFill>
                            <a:srgbClr val="FFFFFF"/>
                          </a:solidFill>
                          <a:effectLst/>
                          <a:latin typeface="Arial" charset="0"/>
                        </a:rPr>
                        <a:t> </a:t>
                      </a:r>
                      <a:r>
                        <a:rPr kumimoji="0" lang="en-US" sz="1600" b="0" i="0" u="none" strike="noStrike" cap="none" normalizeH="0" baseline="0" dirty="0" err="1">
                          <a:ln>
                            <a:noFill/>
                          </a:ln>
                          <a:solidFill>
                            <a:srgbClr val="FFFFFF"/>
                          </a:solidFill>
                          <a:effectLst/>
                          <a:latin typeface="Symbol" charset="2"/>
                          <a:sym typeface="Symbol" charset="2"/>
                        </a:rPr>
                        <a:t></a:t>
                      </a:r>
                      <a:r>
                        <a:rPr kumimoji="0" lang="en-US" sz="1600" b="0" i="0" u="none" strike="noStrike" cap="none" normalizeH="0" baseline="0" dirty="0" err="1">
                          <a:ln>
                            <a:noFill/>
                          </a:ln>
                          <a:solidFill>
                            <a:srgbClr val="FFFFFF"/>
                          </a:solidFill>
                          <a:effectLst/>
                          <a:latin typeface="Arial" charset="0"/>
                        </a:rPr>
                        <a:t>Capture</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a:noFill/>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&lt;</a:t>
                      </a:r>
                      <a:r>
                        <a:rPr kumimoji="0" lang="en-US" sz="1600" b="0" i="0" u="none" strike="noStrike" cap="none" normalizeH="0" baseline="0" dirty="0" smtClean="0">
                          <a:ln>
                            <a:noFill/>
                          </a:ln>
                          <a:solidFill>
                            <a:srgbClr val="FFFFFF"/>
                          </a:solidFill>
                          <a:effectLst/>
                          <a:latin typeface="Arial" charset="0"/>
                        </a:rPr>
                        <a:t>0.01</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a:noFill/>
                    </a:lnT>
                    <a:lnB w="38100" cap="flat" cmpd="sng" algn="ctr">
                      <a:solidFill>
                        <a:srgbClr val="F79646"/>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FFFFFF"/>
                        </a:solidFill>
                        <a:effectLst/>
                        <a:latin typeface="Arial" charset="0"/>
                      </a:endParaRPr>
                    </a:p>
                  </a:txBody>
                  <a:tcPr horzOverflow="overflow">
                    <a:lnL cap="flat">
                      <a:noFill/>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FFFFFF"/>
                          </a:solidFill>
                          <a:effectLst/>
                          <a:latin typeface="Arial" charset="0"/>
                        </a:rPr>
                        <a:t>Radiative</a:t>
                      </a:r>
                      <a:r>
                        <a:rPr kumimoji="0" lang="en-US" sz="1600" b="0" i="0" u="none" strike="noStrike" cap="none" normalizeH="0" baseline="0" dirty="0">
                          <a:ln>
                            <a:noFill/>
                          </a:ln>
                          <a:solidFill>
                            <a:srgbClr val="FFFFFF"/>
                          </a:solidFill>
                          <a:effectLst/>
                          <a:latin typeface="Arial" charset="0"/>
                        </a:rPr>
                        <a:t> </a:t>
                      </a:r>
                      <a:r>
                        <a:rPr kumimoji="0" lang="en-US" sz="1600" b="0" i="0" u="none" strike="noStrike" cap="none" normalizeH="0" baseline="0" dirty="0" err="1">
                          <a:ln>
                            <a:noFill/>
                          </a:ln>
                          <a:solidFill>
                            <a:srgbClr val="FFFFFF"/>
                          </a:solidFill>
                          <a:effectLst/>
                          <a:latin typeface="Symbol" charset="2"/>
                          <a:sym typeface="Symbol" charset="2"/>
                        </a:rPr>
                        <a:t></a:t>
                      </a:r>
                      <a:r>
                        <a:rPr kumimoji="0" lang="en-US" sz="1600" b="0" i="0" u="none" strike="noStrike" cap="none" normalizeH="0" baseline="0" dirty="0">
                          <a:ln>
                            <a:noFill/>
                          </a:ln>
                          <a:solidFill>
                            <a:srgbClr val="FFFFFF"/>
                          </a:solidFill>
                          <a:effectLst/>
                          <a:latin typeface="Arial" charset="0"/>
                        </a:rPr>
                        <a:t> Capture</a:t>
                      </a: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0.02</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w="38100" cap="flat" cmpd="sng" algn="ctr">
                      <a:solidFill>
                        <a:srgbClr val="F79646"/>
                      </a:solidFill>
                      <a:prstDash val="solid"/>
                      <a:round/>
                      <a:headEnd type="none" w="med" len="med"/>
                      <a:tailEnd type="none" w="med" len="med"/>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FFFFFF"/>
                        </a:solidFill>
                        <a:effectLst/>
                        <a:latin typeface="Arial" charset="0"/>
                      </a:endParaRPr>
                    </a:p>
                  </a:txBody>
                  <a:tcPr horzOverflow="overflow">
                    <a:lnL cap="flat">
                      <a:noFill/>
                    </a:lnL>
                    <a:lnR w="381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Beam electrons</a:t>
                      </a: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&lt;0.01</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a:noFill/>
                    </a:lnT>
                    <a:lnB>
                      <a:noFill/>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FFFFFF"/>
                        </a:solidFill>
                        <a:effectLst/>
                        <a:latin typeface="Arial" charset="0"/>
                      </a:endParaRPr>
                    </a:p>
                  </a:txBody>
                  <a:tcPr horzOverflow="overflow">
                    <a:lnL cap="flat">
                      <a:noFill/>
                    </a:lnL>
                    <a:lnR w="381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FFFFFF"/>
                          </a:solidFill>
                          <a:effectLst/>
                          <a:latin typeface="Symbol" charset="2"/>
                          <a:sym typeface="Symbol" charset="2"/>
                        </a:rPr>
                        <a:t></a:t>
                      </a:r>
                      <a:r>
                        <a:rPr kumimoji="0" lang="en-US" sz="1600" b="0" i="0" u="none" strike="noStrike" cap="none" normalizeH="0" baseline="0" dirty="0">
                          <a:ln>
                            <a:noFill/>
                          </a:ln>
                          <a:solidFill>
                            <a:srgbClr val="FFFFFF"/>
                          </a:solidFill>
                          <a:effectLst/>
                          <a:latin typeface="Arial" charset="0"/>
                        </a:rPr>
                        <a:t> Decay in Flight</a:t>
                      </a: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&lt;0.01</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Late Arriving</a:t>
                      </a:r>
                    </a:p>
                  </a:txBody>
                  <a:tcPr horzOverflow="overflow">
                    <a:lnL cap="flat">
                      <a:noFill/>
                    </a:lnL>
                    <a:lnR w="38100" cap="flat" cmpd="sng" algn="ctr">
                      <a:solidFill>
                        <a:srgbClr val="F79646"/>
                      </a:solidFill>
                      <a:prstDash val="solid"/>
                      <a:round/>
                      <a:headEnd type="none" w="med" len="med"/>
                      <a:tailEnd type="none" w="med" len="med"/>
                    </a:lnR>
                    <a:lnT>
                      <a:noFill/>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rgbClr val="FFFFFF"/>
                          </a:solidFill>
                          <a:effectLst/>
                          <a:latin typeface="Symbol" charset="2"/>
                          <a:sym typeface="Symbol" charset="2"/>
                        </a:rPr>
                        <a:t></a:t>
                      </a:r>
                      <a:r>
                        <a:rPr kumimoji="0" lang="en-US" sz="1600" b="0" i="0" u="none" strike="noStrike" cap="none" normalizeH="0" baseline="0" dirty="0">
                          <a:ln>
                            <a:noFill/>
                          </a:ln>
                          <a:solidFill>
                            <a:srgbClr val="FFFFFF"/>
                          </a:solidFill>
                          <a:effectLst/>
                          <a:latin typeface="Arial" charset="0"/>
                        </a:rPr>
                        <a:t> Decay in Flight</a:t>
                      </a: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a:noFill/>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&lt;</a:t>
                      </a:r>
                      <a:r>
                        <a:rPr kumimoji="0" lang="en-US" sz="1600" b="0" i="0" u="none" strike="noStrike" cap="none" normalizeH="0" baseline="0" dirty="0" smtClean="0">
                          <a:ln>
                            <a:noFill/>
                          </a:ln>
                          <a:solidFill>
                            <a:srgbClr val="FFFFFF"/>
                          </a:solidFill>
                          <a:effectLst/>
                          <a:latin typeface="Arial" charset="0"/>
                        </a:rPr>
                        <a:t>0.01</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a:noFill/>
                    </a:lnT>
                    <a:lnB w="38100" cap="flat" cmpd="sng" algn="ctr">
                      <a:solidFill>
                        <a:srgbClr val="F79646"/>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FFFFFF"/>
                        </a:solidFill>
                        <a:effectLst/>
                        <a:latin typeface="Arial" charset="0"/>
                      </a:endParaRPr>
                    </a:p>
                  </a:txBody>
                  <a:tcPr horzOverflow="overflow">
                    <a:lnL cap="flat">
                      <a:noFill/>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Anti-proton induced</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w="38100" cap="flat" cmpd="sng" algn="ctr">
                      <a:solidFill>
                        <a:srgbClr val="F79646"/>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0.05</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w="38100" cap="flat" cmpd="sng" algn="ctr">
                      <a:solidFill>
                        <a:srgbClr val="F79646"/>
                      </a:solidFill>
                      <a:prstDash val="solid"/>
                      <a:round/>
                      <a:headEnd type="none" w="med" len="med"/>
                      <a:tailEnd type="none" w="med" len="med"/>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Miscellaneous</a:t>
                      </a:r>
                      <a:endParaRPr kumimoji="0" lang="en-US" sz="1600" b="0" i="0" u="none" strike="noStrike" cap="none" normalizeH="0" baseline="0" dirty="0">
                        <a:ln>
                          <a:noFill/>
                        </a:ln>
                        <a:solidFill>
                          <a:srgbClr val="FFFFFF"/>
                        </a:solidFill>
                        <a:effectLst/>
                        <a:latin typeface="Arial" charset="0"/>
                      </a:endParaRPr>
                    </a:p>
                  </a:txBody>
                  <a:tcPr horzOverflow="overflow">
                    <a:lnL cap="flat">
                      <a:noFill/>
                    </a:lnL>
                    <a:lnR w="381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Cosmic </a:t>
                      </a:r>
                      <a:r>
                        <a:rPr kumimoji="0" lang="en-US" sz="1600" b="0" i="0" u="none" strike="noStrike" cap="none" normalizeH="0" baseline="0" dirty="0" smtClean="0">
                          <a:ln>
                            <a:noFill/>
                          </a:ln>
                          <a:solidFill>
                            <a:srgbClr val="FFFFFF"/>
                          </a:solidFill>
                          <a:effectLst/>
                          <a:latin typeface="Arial" charset="0"/>
                        </a:rPr>
                        <a:t>Ray induced</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w="38100" cap="flat" cmpd="sng" algn="ctr">
                      <a:solidFill>
                        <a:srgbClr val="F79646"/>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0.08</a:t>
                      </a:r>
                      <a:endParaRPr kumimoji="0" lang="en-US" sz="1600" b="0" i="0" u="none" strike="noStrike" cap="none" normalizeH="0" baseline="0" dirty="0">
                        <a:ln>
                          <a:noFill/>
                        </a:ln>
                        <a:solidFill>
                          <a:srgbClr val="FFFFFF"/>
                        </a:solidFill>
                        <a:effectLst/>
                        <a:latin typeface="Arial" charset="0"/>
                      </a:endParaRPr>
                    </a:p>
                  </a:txBody>
                  <a:tcPr horzOverflow="overflow">
                    <a:lnL w="38100" cap="flat" cmpd="sng" algn="ctr">
                      <a:solidFill>
                        <a:srgbClr val="F79646"/>
                      </a:solidFill>
                      <a:prstDash val="solid"/>
                      <a:round/>
                      <a:headEnd type="none" w="med" len="med"/>
                      <a:tailEnd type="none" w="med" len="med"/>
                    </a:lnL>
                    <a:lnR cap="flat">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rgbClr val="FFFFFF"/>
                          </a:solidFill>
                          <a:effectLst/>
                          <a:latin typeface="Arial" charset="0"/>
                        </a:rPr>
                        <a:t>Total Background</a:t>
                      </a:r>
                    </a:p>
                  </a:txBody>
                  <a:tcPr horzOverflow="overflow">
                    <a:lnL cap="flat">
                      <a:noFill/>
                    </a:lnL>
                    <a:lnR>
                      <a:noFill/>
                    </a:lnR>
                    <a:lnT w="38100" cap="flat" cmpd="sng" algn="ctr">
                      <a:noFill/>
                      <a:prstDash val="solid"/>
                      <a:round/>
                      <a:headEnd type="none" w="med" len="med"/>
                      <a:tailEnd type="none" w="med" len="med"/>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rgbClr val="FFFFFF"/>
                        </a:solidFill>
                        <a:effectLst/>
                        <a:latin typeface="Arial" charset="0"/>
                      </a:endParaRPr>
                    </a:p>
                  </a:txBody>
                  <a:tcPr horzOverflow="overflow">
                    <a:lnL>
                      <a:noFill/>
                    </a:lnL>
                    <a:lnR>
                      <a:noFill/>
                    </a:lnR>
                    <a:lnT w="38100" cap="flat" cmpd="sng" algn="ctr">
                      <a:noFill/>
                      <a:prstDash val="solid"/>
                      <a:round/>
                      <a:headEnd type="none" w="med" len="med"/>
                      <a:tailEnd type="none" w="med" len="med"/>
                    </a:lnT>
                    <a:lnB w="38100" cap="flat" cmpd="sng" algn="ctr">
                      <a:solidFill>
                        <a:srgbClr val="F79646"/>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rgbClr val="FFFFFF"/>
                          </a:solidFill>
                          <a:effectLst/>
                          <a:latin typeface="Arial" charset="0"/>
                        </a:rPr>
                        <a:t>0.36</a:t>
                      </a:r>
                      <a:endParaRPr kumimoji="0" lang="en-US" sz="1600" b="0" i="0" u="none" strike="noStrike" cap="none" normalizeH="0" baseline="0" dirty="0">
                        <a:ln>
                          <a:noFill/>
                        </a:ln>
                        <a:solidFill>
                          <a:srgbClr val="FFFFFF"/>
                        </a:solidFill>
                        <a:effectLst/>
                        <a:latin typeface="Arial" charset="0"/>
                      </a:endParaRPr>
                    </a:p>
                  </a:txBody>
                  <a:tcPr horzOverflow="overflow">
                    <a:lnL>
                      <a:noFill/>
                    </a:lnL>
                    <a:lnR cap="flat">
                      <a:noFill/>
                    </a:lnR>
                    <a:lnT w="38100" cap="flat" cmpd="sng" algn="ctr">
                      <a:noFill/>
                      <a:prstDash val="solid"/>
                      <a:round/>
                      <a:headEnd type="none" w="med" len="med"/>
                      <a:tailEnd type="none" w="med" len="med"/>
                    </a:lnT>
                    <a:lnB w="38100" cap="flat" cmpd="sng" algn="ctr">
                      <a:solidFill>
                        <a:srgbClr val="F79646"/>
                      </a:solidFill>
                      <a:prstDash val="solid"/>
                      <a:round/>
                      <a:headEnd type="none" w="med" len="med"/>
                      <a:tailEnd type="none" w="med" len="med"/>
                    </a:lnB>
                    <a:lnTlToBr>
                      <a:noFill/>
                    </a:lnTlToBr>
                    <a:lnBlToTr>
                      <a:noFill/>
                    </a:lnBlToTr>
                    <a:noFill/>
                  </a:tcPr>
                </a:tc>
              </a:tr>
            </a:tbl>
          </a:graphicData>
        </a:graphic>
      </p:graphicFrame>
      <p:sp>
        <p:nvSpPr>
          <p:cNvPr id="67588" name="Rectangle 2"/>
          <p:cNvSpPr>
            <a:spLocks noGrp="1" noChangeArrowheads="1"/>
          </p:cNvSpPr>
          <p:nvPr>
            <p:ph type="title"/>
          </p:nvPr>
        </p:nvSpPr>
        <p:spPr/>
        <p:txBody>
          <a:bodyPr/>
          <a:lstStyle/>
          <a:p>
            <a:pPr eaLnBrk="1" hangingPunct="1"/>
            <a:r>
              <a:rPr lang="en-US" dirty="0"/>
              <a:t>Mu2e </a:t>
            </a:r>
            <a:r>
              <a:rPr lang="en-US" dirty="0" smtClean="0"/>
              <a:t>Backgrounds</a:t>
            </a:r>
            <a:endParaRPr lang="en-US" dirty="0"/>
          </a:p>
        </p:txBody>
      </p:sp>
      <p:sp>
        <p:nvSpPr>
          <p:cNvPr id="67589" name="Rectangle 3"/>
          <p:cNvSpPr>
            <a:spLocks noGrp="1" noChangeArrowheads="1"/>
          </p:cNvSpPr>
          <p:nvPr>
            <p:ph type="body" idx="1"/>
          </p:nvPr>
        </p:nvSpPr>
        <p:spPr>
          <a:xfrm>
            <a:off x="433140" y="5676180"/>
            <a:ext cx="8305800" cy="533400"/>
          </a:xfrm>
        </p:spPr>
        <p:txBody>
          <a:bodyPr>
            <a:normAutofit lnSpcReduction="10000"/>
          </a:bodyPr>
          <a:lstStyle/>
          <a:p>
            <a:pPr algn="ctr" eaLnBrk="1" hangingPunct="1"/>
            <a:r>
              <a:rPr lang="en-US" dirty="0">
                <a:solidFill>
                  <a:schemeClr val="accent6"/>
                </a:solidFill>
              </a:rPr>
              <a:t>Designed to be nearly background free</a:t>
            </a:r>
          </a:p>
        </p:txBody>
      </p:sp>
      <p:sp>
        <p:nvSpPr>
          <p:cNvPr id="67632" name="Text Box 262"/>
          <p:cNvSpPr txBox="1">
            <a:spLocks noChangeArrowheads="1"/>
          </p:cNvSpPr>
          <p:nvPr/>
        </p:nvSpPr>
        <p:spPr bwMode="auto">
          <a:xfrm>
            <a:off x="4003210" y="5188727"/>
            <a:ext cx="3713201"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FFFFFF"/>
                </a:solidFill>
              </a:rPr>
              <a:t>(assuming</a:t>
            </a:r>
            <a:r>
              <a:rPr lang="en-US" sz="1200" dirty="0" smtClean="0">
                <a:solidFill>
                  <a:srgbClr val="FFFFFF"/>
                </a:solidFill>
              </a:rPr>
              <a:t> 6.8E17 </a:t>
            </a:r>
            <a:r>
              <a:rPr lang="en-US" sz="1200" dirty="0">
                <a:solidFill>
                  <a:srgbClr val="FFFFFF"/>
                </a:solidFill>
              </a:rPr>
              <a:t>stopped </a:t>
            </a:r>
            <a:r>
              <a:rPr lang="en-US" sz="1200" dirty="0" err="1">
                <a:solidFill>
                  <a:srgbClr val="FFFFFF"/>
                </a:solidFill>
              </a:rPr>
              <a:t>muons</a:t>
            </a:r>
            <a:r>
              <a:rPr lang="en-US" sz="1200" dirty="0">
                <a:solidFill>
                  <a:srgbClr val="FFFFFF"/>
                </a:solidFill>
              </a:rPr>
              <a:t> in</a:t>
            </a:r>
            <a:r>
              <a:rPr lang="en-US" sz="1200" dirty="0" smtClean="0">
                <a:solidFill>
                  <a:srgbClr val="FFFFFF"/>
                </a:solidFill>
              </a:rPr>
              <a:t> 6E7 </a:t>
            </a:r>
            <a:r>
              <a:rPr lang="en-US" sz="1200" dirty="0" err="1">
                <a:solidFill>
                  <a:srgbClr val="FFFFFF"/>
                </a:solidFill>
              </a:rPr>
              <a:t>s</a:t>
            </a:r>
            <a:r>
              <a:rPr lang="en-US" sz="1200" dirty="0">
                <a:solidFill>
                  <a:srgbClr val="FFFFFF"/>
                </a:solidFill>
              </a:rPr>
              <a:t> of</a:t>
            </a:r>
            <a:r>
              <a:rPr lang="en-US" sz="1200" dirty="0" smtClean="0">
                <a:solidFill>
                  <a:srgbClr val="FFFFFF"/>
                </a:solidFill>
              </a:rPr>
              <a:t> beam </a:t>
            </a:r>
            <a:r>
              <a:rPr lang="en-US" sz="1200" dirty="0">
                <a:solidFill>
                  <a:srgbClr val="FFFFFF"/>
                </a:solidFill>
              </a:rPr>
              <a:t>time)</a:t>
            </a:r>
          </a:p>
        </p:txBody>
      </p:sp>
      <p:cxnSp>
        <p:nvCxnSpPr>
          <p:cNvPr id="10" name="Straight Connector 9"/>
          <p:cNvCxnSpPr/>
          <p:nvPr/>
        </p:nvCxnSpPr>
        <p:spPr>
          <a:xfrm>
            <a:off x="1151640" y="4808567"/>
            <a:ext cx="6858000" cy="1588"/>
          </a:xfrm>
          <a:prstGeom prst="line">
            <a:avLst/>
          </a:prstGeom>
          <a:ln w="31750" cap="flat" cmpd="sng" algn="ctr">
            <a:solidFill>
              <a:schemeClr val="accent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
          <p:cNvSpPr>
            <a:spLocks noGrp="1" noChangeArrowheads="1"/>
          </p:cNvSpPr>
          <p:nvPr>
            <p:ph type="title"/>
          </p:nvPr>
        </p:nvSpPr>
        <p:spPr>
          <a:xfrm>
            <a:off x="457200" y="274638"/>
            <a:ext cx="8229600" cy="720809"/>
          </a:xfrm>
        </p:spPr>
        <p:txBody>
          <a:bodyPr>
            <a:normAutofit fontScale="90000"/>
          </a:bodyPr>
          <a:lstStyle/>
          <a:p>
            <a:pPr eaLnBrk="1" hangingPunct="1"/>
            <a:r>
              <a:rPr lang="en-US" dirty="0"/>
              <a:t>Mu2e Intrinsic Backgrounds</a:t>
            </a:r>
          </a:p>
        </p:txBody>
      </p:sp>
      <p:sp>
        <p:nvSpPr>
          <p:cNvPr id="69637" name="Rectangle 3"/>
          <p:cNvSpPr>
            <a:spLocks noGrp="1" noChangeArrowheads="1"/>
          </p:cNvSpPr>
          <p:nvPr>
            <p:ph type="body" idx="1"/>
          </p:nvPr>
        </p:nvSpPr>
        <p:spPr>
          <a:xfrm>
            <a:off x="457200" y="967480"/>
            <a:ext cx="8305800" cy="2102034"/>
          </a:xfrm>
        </p:spPr>
        <p:txBody>
          <a:bodyPr>
            <a:normAutofit fontScale="85000" lnSpcReduction="20000"/>
          </a:bodyPr>
          <a:lstStyle/>
          <a:p>
            <a:pPr marL="533400" indent="-533400" eaLnBrk="1" hangingPunct="1">
              <a:buFontTx/>
              <a:buNone/>
            </a:pPr>
            <a:r>
              <a:rPr lang="en-US" dirty="0">
                <a:solidFill>
                  <a:schemeClr val="accent6"/>
                </a:solidFill>
              </a:rPr>
              <a:t>Once trapped in orbit, </a:t>
            </a:r>
            <a:r>
              <a:rPr lang="en-US" dirty="0" err="1">
                <a:solidFill>
                  <a:schemeClr val="accent6"/>
                </a:solidFill>
              </a:rPr>
              <a:t>muons</a:t>
            </a:r>
            <a:r>
              <a:rPr lang="en-US" dirty="0">
                <a:solidFill>
                  <a:schemeClr val="accent6"/>
                </a:solidFill>
              </a:rPr>
              <a:t> will:</a:t>
            </a:r>
          </a:p>
          <a:p>
            <a:pPr marL="533400" indent="-533400" eaLnBrk="1" hangingPunct="1">
              <a:buFontTx/>
              <a:buAutoNum type="arabicParenR"/>
            </a:pPr>
            <a:r>
              <a:rPr lang="en-US" dirty="0"/>
              <a:t>Decay in orbit (DIO):   </a:t>
            </a:r>
            <a:r>
              <a:rPr lang="en-US" dirty="0">
                <a:latin typeface="Symbol" charset="2"/>
                <a:sym typeface="Symbol" charset="2"/>
              </a:rPr>
              <a:t></a:t>
            </a:r>
            <a:r>
              <a:rPr lang="en-US" baseline="30000" dirty="0">
                <a:latin typeface="Symbol" charset="2"/>
                <a:sym typeface="Symbol" charset="2"/>
              </a:rPr>
              <a:t></a:t>
            </a:r>
            <a:r>
              <a:rPr lang="en-US" dirty="0"/>
              <a:t>N --&gt; </a:t>
            </a:r>
            <a:r>
              <a:rPr lang="en-US" dirty="0" err="1"/>
              <a:t>e</a:t>
            </a:r>
            <a:r>
              <a:rPr lang="en-US" baseline="30000" dirty="0"/>
              <a:t>- </a:t>
            </a:r>
            <a:r>
              <a:rPr lang="en-US" dirty="0" err="1">
                <a:latin typeface="Symbol" charset="2"/>
                <a:sym typeface="Symbol" charset="2"/>
              </a:rPr>
              <a:t></a:t>
            </a:r>
            <a:r>
              <a:rPr lang="en-US" baseline="-25000" dirty="0" err="1">
                <a:latin typeface="Symbol" charset="2"/>
                <a:sym typeface="Symbol" charset="2"/>
              </a:rPr>
              <a:t></a:t>
            </a:r>
            <a:r>
              <a:rPr lang="en-US" dirty="0" err="1">
                <a:latin typeface="Symbol" charset="2"/>
                <a:sym typeface="Symbol" charset="2"/>
              </a:rPr>
              <a:t></a:t>
            </a:r>
            <a:r>
              <a:rPr lang="en-US" baseline="-25000" dirty="0" err="1"/>
              <a:t>e</a:t>
            </a:r>
            <a:r>
              <a:rPr lang="en-US" dirty="0" err="1"/>
              <a:t>N</a:t>
            </a:r>
            <a:endParaRPr lang="en-US" dirty="0"/>
          </a:p>
          <a:p>
            <a:pPr marL="914400" lvl="1" indent="-457200" eaLnBrk="1" hangingPunct="1"/>
            <a:r>
              <a:rPr lang="en-US" dirty="0"/>
              <a:t>For Al. DIO fraction is 39%</a:t>
            </a:r>
          </a:p>
          <a:p>
            <a:pPr marL="914400" lvl="1" indent="-457200" eaLnBrk="1" hangingPunct="1"/>
            <a:r>
              <a:rPr lang="en-US" dirty="0"/>
              <a:t>Electron spectrum has tail out to </a:t>
            </a:r>
            <a:r>
              <a:rPr lang="en-US" dirty="0" smtClean="0"/>
              <a:t>104.96 </a:t>
            </a:r>
            <a:r>
              <a:rPr lang="en-US" dirty="0" err="1"/>
              <a:t>MeV</a:t>
            </a:r>
            <a:endParaRPr lang="en-US" dirty="0"/>
          </a:p>
          <a:p>
            <a:pPr marL="914400" lvl="1" indent="-457200" eaLnBrk="1" hangingPunct="1"/>
            <a:r>
              <a:rPr lang="en-US" dirty="0"/>
              <a:t>Accounts for ~55% of total background</a:t>
            </a:r>
          </a:p>
        </p:txBody>
      </p:sp>
      <p:grpSp>
        <p:nvGrpSpPr>
          <p:cNvPr id="17" name="Group 16"/>
          <p:cNvGrpSpPr/>
          <p:nvPr/>
        </p:nvGrpSpPr>
        <p:grpSpPr>
          <a:xfrm>
            <a:off x="1905000" y="2922617"/>
            <a:ext cx="5089525" cy="3491447"/>
            <a:chOff x="1905000" y="2922617"/>
            <a:chExt cx="5089525" cy="3491447"/>
          </a:xfrm>
        </p:grpSpPr>
        <p:grpSp>
          <p:nvGrpSpPr>
            <p:cNvPr id="3" name="Group 10"/>
            <p:cNvGrpSpPr>
              <a:grpSpLocks/>
            </p:cNvGrpSpPr>
            <p:nvPr/>
          </p:nvGrpSpPr>
          <p:grpSpPr bwMode="auto">
            <a:xfrm>
              <a:off x="1905000" y="2922617"/>
              <a:ext cx="5089525" cy="3279775"/>
              <a:chOff x="1200" y="2014"/>
              <a:chExt cx="3206" cy="2066"/>
            </a:xfrm>
          </p:grpSpPr>
          <p:pic>
            <p:nvPicPr>
              <p:cNvPr id="123" name="Picture 122" descr="dio_spectrum.png"/>
              <p:cNvPicPr>
                <a:picLocks noChangeAspect="1"/>
              </p:cNvPicPr>
              <p:nvPr/>
            </p:nvPicPr>
            <p:blipFill>
              <a:blip r:embed="rId3"/>
              <a:stretch>
                <a:fillRect/>
              </a:stretch>
            </p:blipFill>
            <p:spPr>
              <a:xfrm>
                <a:off x="1258" y="2076"/>
                <a:ext cx="3088" cy="1944"/>
              </a:xfrm>
              <a:prstGeom prst="rect">
                <a:avLst/>
              </a:prstGeom>
              <a:ln w="88900" cap="sq" cmpd="thickThin">
                <a:solidFill>
                  <a:srgbClr val="000000"/>
                </a:solidFill>
                <a:prstDash val="solid"/>
                <a:miter lim="800000"/>
              </a:ln>
              <a:effectLst>
                <a:innerShdw blurRad="76200">
                  <a:srgbClr val="000000"/>
                </a:innerShdw>
              </a:effectLst>
            </p:spPr>
          </p:pic>
          <p:sp>
            <p:nvSpPr>
              <p:cNvPr id="69642" name="Text Box 5"/>
              <p:cNvSpPr txBox="1">
                <a:spLocks noChangeArrowheads="1"/>
              </p:cNvSpPr>
              <p:nvPr/>
            </p:nvSpPr>
            <p:spPr bwMode="auto">
              <a:xfrm>
                <a:off x="2064" y="3151"/>
                <a:ext cx="577" cy="353"/>
              </a:xfrm>
              <a:prstGeom prst="rect">
                <a:avLst/>
              </a:prstGeom>
              <a:noFill/>
              <a:ln w="9525">
                <a:noFill/>
                <a:miter lim="800000"/>
                <a:headEnd/>
                <a:tailEnd/>
              </a:ln>
            </p:spPr>
            <p:txBody>
              <a:bodyPr wrap="none">
                <a:prstTxWarp prst="textNoShape">
                  <a:avLst/>
                </a:prstTxWarp>
                <a:spAutoFit/>
              </a:bodyPr>
              <a:lstStyle/>
              <a:p>
                <a:pPr algn="ctr"/>
                <a:r>
                  <a:rPr lang="en-US" sz="1400">
                    <a:solidFill>
                      <a:srgbClr val="003399"/>
                    </a:solidFill>
                  </a:rPr>
                  <a:t>Michel</a:t>
                </a:r>
              </a:p>
              <a:p>
                <a:pPr algn="ctr"/>
                <a:r>
                  <a:rPr lang="en-US" sz="1400">
                    <a:solidFill>
                      <a:srgbClr val="003399"/>
                    </a:solidFill>
                  </a:rPr>
                  <a:t>spectrum</a:t>
                </a:r>
              </a:p>
            </p:txBody>
          </p:sp>
          <p:sp>
            <p:nvSpPr>
              <p:cNvPr id="69643" name="Text Box 6"/>
              <p:cNvSpPr txBox="1">
                <a:spLocks noChangeArrowheads="1"/>
              </p:cNvSpPr>
              <p:nvPr/>
            </p:nvSpPr>
            <p:spPr bwMode="auto">
              <a:xfrm>
                <a:off x="3376" y="3408"/>
                <a:ext cx="259" cy="192"/>
              </a:xfrm>
              <a:prstGeom prst="rect">
                <a:avLst/>
              </a:prstGeom>
              <a:noFill/>
              <a:ln w="9525">
                <a:noFill/>
                <a:miter lim="800000"/>
                <a:headEnd/>
                <a:tailEnd/>
              </a:ln>
            </p:spPr>
            <p:txBody>
              <a:bodyPr wrap="none">
                <a:prstTxWarp prst="textNoShape">
                  <a:avLst/>
                </a:prstTxWarp>
                <a:spAutoFit/>
              </a:bodyPr>
              <a:lstStyle/>
              <a:p>
                <a:pPr algn="ctr"/>
                <a:r>
                  <a:rPr lang="en-US" sz="1400">
                    <a:solidFill>
                      <a:srgbClr val="009900"/>
                    </a:solidFill>
                  </a:rPr>
                  <a:t>tail</a:t>
                </a:r>
              </a:p>
            </p:txBody>
          </p:sp>
          <p:sp>
            <p:nvSpPr>
              <p:cNvPr id="69644" name="Oval 7"/>
              <p:cNvSpPr>
                <a:spLocks noChangeArrowheads="1"/>
              </p:cNvSpPr>
              <p:nvPr/>
            </p:nvSpPr>
            <p:spPr bwMode="auto">
              <a:xfrm>
                <a:off x="4032" y="3888"/>
                <a:ext cx="192" cy="144"/>
              </a:xfrm>
              <a:prstGeom prst="ellipse">
                <a:avLst/>
              </a:prstGeom>
              <a:noFill/>
              <a:ln w="28575">
                <a:solidFill>
                  <a:srgbClr val="009900"/>
                </a:solidFill>
                <a:round/>
                <a:headEnd/>
                <a:tailEnd/>
              </a:ln>
            </p:spPr>
            <p:txBody>
              <a:bodyPr wrap="none" anchor="ctr">
                <a:prstTxWarp prst="textNoShape">
                  <a:avLst/>
                </a:prstTxWarp>
              </a:bodyPr>
              <a:lstStyle/>
              <a:p>
                <a:endParaRPr lang="en-US"/>
              </a:p>
            </p:txBody>
          </p:sp>
          <p:sp>
            <p:nvSpPr>
              <p:cNvPr id="69645" name="Line 8"/>
              <p:cNvSpPr>
                <a:spLocks noChangeShapeType="1"/>
              </p:cNvSpPr>
              <p:nvPr/>
            </p:nvSpPr>
            <p:spPr bwMode="auto">
              <a:xfrm flipH="1" flipV="1">
                <a:off x="3264" y="3792"/>
                <a:ext cx="768" cy="144"/>
              </a:xfrm>
              <a:prstGeom prst="line">
                <a:avLst/>
              </a:prstGeom>
              <a:noFill/>
              <a:ln w="19050">
                <a:solidFill>
                  <a:srgbClr val="009900"/>
                </a:solidFill>
                <a:round/>
                <a:headEnd/>
                <a:tailEnd/>
              </a:ln>
            </p:spPr>
            <p:txBody>
              <a:bodyPr wrap="none" anchor="ctr">
                <a:prstTxWarp prst="textNoShape">
                  <a:avLst/>
                </a:prstTxWarp>
              </a:bodyPr>
              <a:lstStyle/>
              <a:p>
                <a:endParaRPr lang="en-US"/>
              </a:p>
            </p:txBody>
          </p:sp>
          <p:sp>
            <p:nvSpPr>
              <p:cNvPr id="69646" name="Line 9"/>
              <p:cNvSpPr>
                <a:spLocks noChangeShapeType="1"/>
              </p:cNvSpPr>
              <p:nvPr/>
            </p:nvSpPr>
            <p:spPr bwMode="auto">
              <a:xfrm flipH="1" flipV="1">
                <a:off x="4128" y="3744"/>
                <a:ext cx="48" cy="144"/>
              </a:xfrm>
              <a:prstGeom prst="line">
                <a:avLst/>
              </a:prstGeom>
              <a:noFill/>
              <a:ln w="28575">
                <a:solidFill>
                  <a:srgbClr val="009900"/>
                </a:solidFill>
                <a:round/>
                <a:headEnd/>
                <a:tailEnd/>
              </a:ln>
            </p:spPr>
            <p:txBody>
              <a:bodyPr wrap="none" anchor="ctr">
                <a:prstTxWarp prst="textNoShape">
                  <a:avLst/>
                </a:prstTxWarp>
              </a:bodyPr>
              <a:lstStyle/>
              <a:p>
                <a:endParaRPr lang="en-US"/>
              </a:p>
            </p:txBody>
          </p:sp>
        </p:grpSp>
        <p:sp>
          <p:nvSpPr>
            <p:cNvPr id="69640" name="Text Box 11"/>
            <p:cNvSpPr txBox="1">
              <a:spLocks noChangeArrowheads="1"/>
            </p:cNvSpPr>
            <p:nvPr/>
          </p:nvSpPr>
          <p:spPr bwMode="auto">
            <a:xfrm>
              <a:off x="1905000" y="6109264"/>
              <a:ext cx="5029200"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bg1"/>
                  </a:solidFill>
                </a:rPr>
                <a:t>Electron energy in </a:t>
              </a:r>
              <a:r>
                <a:rPr lang="en-US" sz="1400" dirty="0" err="1">
                  <a:solidFill>
                    <a:schemeClr val="bg1"/>
                  </a:solidFill>
                </a:rPr>
                <a:t>MeV</a:t>
              </a:r>
              <a:endParaRPr lang="en-US" sz="1400" dirty="0">
                <a:solidFill>
                  <a:schemeClr val="bg1"/>
                </a:solidFill>
              </a:endParaRPr>
            </a:p>
          </p:txBody>
        </p:sp>
      </p:grpSp>
      <p:sp>
        <p:nvSpPr>
          <p:cNvPr id="2" name="Date Placeholder 1"/>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5" name="Slide Number Placeholder 4"/>
          <p:cNvSpPr>
            <a:spLocks noGrp="1"/>
          </p:cNvSpPr>
          <p:nvPr>
            <p:ph type="sldNum" sz="quarter" idx="12"/>
          </p:nvPr>
        </p:nvSpPr>
        <p:spPr/>
        <p:txBody>
          <a:bodyPr/>
          <a:lstStyle/>
          <a:p>
            <a:fld id="{B447C9B2-03D9-704C-9F48-B71FA4375E6A}"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1026"/>
          <p:cNvSpPr>
            <a:spLocks noGrp="1" noChangeArrowheads="1"/>
          </p:cNvSpPr>
          <p:nvPr>
            <p:ph type="title"/>
          </p:nvPr>
        </p:nvSpPr>
        <p:spPr/>
        <p:txBody>
          <a:bodyPr/>
          <a:lstStyle/>
          <a:p>
            <a:pPr eaLnBrk="1" hangingPunct="1"/>
            <a:r>
              <a:rPr lang="en-US"/>
              <a:t>Mu2e Intrinsic Backgrounds</a:t>
            </a:r>
          </a:p>
        </p:txBody>
      </p:sp>
      <p:sp>
        <p:nvSpPr>
          <p:cNvPr id="71685" name="Rectangle 1027"/>
          <p:cNvSpPr>
            <a:spLocks noGrp="1" noChangeArrowheads="1"/>
          </p:cNvSpPr>
          <p:nvPr>
            <p:ph type="body" idx="1"/>
          </p:nvPr>
        </p:nvSpPr>
        <p:spPr>
          <a:xfrm>
            <a:off x="457200" y="1165080"/>
            <a:ext cx="7696200" cy="5257800"/>
          </a:xfrm>
        </p:spPr>
        <p:txBody>
          <a:bodyPr>
            <a:normAutofit fontScale="92500" lnSpcReduction="10000"/>
          </a:bodyPr>
          <a:lstStyle/>
          <a:p>
            <a:pPr marL="533400" indent="-533400" eaLnBrk="1" hangingPunct="1">
              <a:buFontTx/>
              <a:buNone/>
            </a:pPr>
            <a:r>
              <a:rPr lang="en-US" dirty="0">
                <a:solidFill>
                  <a:srgbClr val="F79646"/>
                </a:solidFill>
              </a:rPr>
              <a:t>Once trapped in orbit, </a:t>
            </a:r>
            <a:r>
              <a:rPr lang="en-US" dirty="0" err="1">
                <a:solidFill>
                  <a:srgbClr val="F79646"/>
                </a:solidFill>
              </a:rPr>
              <a:t>muons</a:t>
            </a:r>
            <a:r>
              <a:rPr lang="en-US" dirty="0">
                <a:solidFill>
                  <a:srgbClr val="F79646"/>
                </a:solidFill>
              </a:rPr>
              <a:t> will:</a:t>
            </a:r>
          </a:p>
          <a:p>
            <a:pPr marL="533400" indent="-533400" eaLnBrk="1" hangingPunct="1">
              <a:buFontTx/>
              <a:buAutoNum type="arabicParenR" startAt="2"/>
            </a:pPr>
            <a:r>
              <a:rPr lang="en-US" dirty="0"/>
              <a:t>Capture on the nucleus: </a:t>
            </a:r>
          </a:p>
          <a:p>
            <a:pPr marL="914400" lvl="1" indent="-457200" eaLnBrk="1" hangingPunct="1"/>
            <a:r>
              <a:rPr lang="en-US" dirty="0"/>
              <a:t>For Al. capture fraction is 61%</a:t>
            </a:r>
          </a:p>
          <a:p>
            <a:pPr marL="533400" indent="-533400" eaLnBrk="1" hangingPunct="1">
              <a:buFontTx/>
              <a:buNone/>
            </a:pPr>
            <a:endParaRPr lang="en-US" sz="1000" dirty="0"/>
          </a:p>
          <a:p>
            <a:pPr marL="914400" lvl="1" indent="-457200" eaLnBrk="1" hangingPunct="1"/>
            <a:r>
              <a:rPr lang="en-US" dirty="0"/>
              <a:t>Ordinary </a:t>
            </a:r>
            <a:r>
              <a:rPr lang="en-US" dirty="0" err="1">
                <a:latin typeface="Symbol" charset="2"/>
                <a:sym typeface="Symbol" charset="2"/>
              </a:rPr>
              <a:t></a:t>
            </a:r>
            <a:r>
              <a:rPr lang="en-US" dirty="0" err="1"/>
              <a:t>Capture</a:t>
            </a:r>
            <a:endParaRPr lang="en-US" dirty="0"/>
          </a:p>
          <a:p>
            <a:pPr marL="1295400" lvl="2" indent="-381000"/>
            <a:r>
              <a:rPr lang="en-US" dirty="0">
                <a:latin typeface="Symbol" charset="2"/>
                <a:sym typeface="Symbol" charset="2"/>
              </a:rPr>
              <a:t></a:t>
            </a:r>
            <a:r>
              <a:rPr lang="en-US" baseline="30000" dirty="0">
                <a:latin typeface="Symbol" charset="2"/>
                <a:sym typeface="Symbol" charset="2"/>
              </a:rPr>
              <a:t></a:t>
            </a:r>
            <a:r>
              <a:rPr lang="en-US" dirty="0"/>
              <a:t>N</a:t>
            </a:r>
            <a:r>
              <a:rPr lang="en-US" baseline="-25000" dirty="0"/>
              <a:t>Z</a:t>
            </a:r>
            <a:r>
              <a:rPr lang="en-US" dirty="0"/>
              <a:t> --&gt; </a:t>
            </a:r>
            <a:r>
              <a:rPr lang="en-US" dirty="0" smtClean="0">
                <a:latin typeface="Symbol" charset="2"/>
                <a:sym typeface="Symbol" charset="2"/>
              </a:rPr>
              <a:t></a:t>
            </a:r>
            <a:r>
              <a:rPr lang="en-US" dirty="0" smtClean="0"/>
              <a:t>N</a:t>
            </a:r>
            <a:r>
              <a:rPr lang="en-US" baseline="30000" dirty="0" smtClean="0"/>
              <a:t>*</a:t>
            </a:r>
            <a:r>
              <a:rPr lang="en-US" baseline="-25000" dirty="0" smtClean="0"/>
              <a:t>Z-1</a:t>
            </a:r>
            <a:r>
              <a:rPr lang="en-US" dirty="0" smtClean="0"/>
              <a:t> </a:t>
            </a:r>
          </a:p>
          <a:p>
            <a:pPr marL="1295400" lvl="2" indent="-381000" eaLnBrk="1" hangingPunct="1"/>
            <a:r>
              <a:rPr lang="en-US" dirty="0"/>
              <a:t>Used for normalization </a:t>
            </a:r>
          </a:p>
          <a:p>
            <a:pPr marL="533400" indent="-533400" eaLnBrk="1" hangingPunct="1">
              <a:buFontTx/>
              <a:buNone/>
            </a:pPr>
            <a:endParaRPr lang="en-US" sz="1000" dirty="0"/>
          </a:p>
          <a:p>
            <a:pPr marL="914400" lvl="1" indent="-457200" eaLnBrk="1" hangingPunct="1"/>
            <a:r>
              <a:rPr lang="en-US" dirty="0" err="1"/>
              <a:t>Radiative</a:t>
            </a:r>
            <a:r>
              <a:rPr lang="en-US" dirty="0"/>
              <a:t> </a:t>
            </a:r>
            <a:r>
              <a:rPr lang="en-US" dirty="0" err="1">
                <a:latin typeface="Symbol" charset="2"/>
                <a:sym typeface="Symbol" charset="2"/>
              </a:rPr>
              <a:t></a:t>
            </a:r>
            <a:r>
              <a:rPr lang="en-US" dirty="0" err="1"/>
              <a:t>capture</a:t>
            </a:r>
            <a:endParaRPr lang="en-US" dirty="0"/>
          </a:p>
          <a:p>
            <a:pPr marL="1295400" lvl="2" indent="-381000"/>
            <a:r>
              <a:rPr lang="en-US" dirty="0">
                <a:latin typeface="Symbol" charset="2"/>
                <a:sym typeface="Symbol" charset="2"/>
              </a:rPr>
              <a:t></a:t>
            </a:r>
            <a:r>
              <a:rPr lang="en-US" baseline="30000" dirty="0">
                <a:latin typeface="Symbol" charset="2"/>
                <a:sym typeface="Symbol" charset="2"/>
              </a:rPr>
              <a:t></a:t>
            </a:r>
            <a:r>
              <a:rPr lang="en-US" dirty="0"/>
              <a:t>N</a:t>
            </a:r>
            <a:r>
              <a:rPr lang="en-US" baseline="-25000" dirty="0"/>
              <a:t>Z</a:t>
            </a:r>
            <a:r>
              <a:rPr lang="en-US" dirty="0"/>
              <a:t> --&gt; </a:t>
            </a:r>
            <a:r>
              <a:rPr lang="en-US" dirty="0" smtClean="0">
                <a:latin typeface="Symbol" charset="2"/>
                <a:sym typeface="Symbol" charset="2"/>
              </a:rPr>
              <a:t></a:t>
            </a:r>
            <a:r>
              <a:rPr lang="en-US" dirty="0" smtClean="0"/>
              <a:t>N</a:t>
            </a:r>
            <a:r>
              <a:rPr lang="en-US" baseline="30000" dirty="0" smtClean="0"/>
              <a:t>*</a:t>
            </a:r>
            <a:r>
              <a:rPr lang="en-US" baseline="-25000" dirty="0" smtClean="0"/>
              <a:t>Z-1</a:t>
            </a:r>
            <a:r>
              <a:rPr lang="en-US" dirty="0" smtClean="0"/>
              <a:t> + </a:t>
            </a:r>
            <a:r>
              <a:rPr lang="en-US" dirty="0" err="1">
                <a:latin typeface="Symbol" charset="2"/>
                <a:sym typeface="Symbol" charset="2"/>
              </a:rPr>
              <a:t></a:t>
            </a:r>
            <a:endParaRPr lang="en-US" dirty="0"/>
          </a:p>
          <a:p>
            <a:pPr marL="1295400" lvl="2" indent="-381000" eaLnBrk="1" hangingPunct="1"/>
            <a:r>
              <a:rPr lang="en-US" dirty="0"/>
              <a:t>(# </a:t>
            </a:r>
            <a:r>
              <a:rPr lang="en-US" dirty="0" err="1"/>
              <a:t>Radiative</a:t>
            </a:r>
            <a:r>
              <a:rPr lang="en-US" dirty="0"/>
              <a:t> / # Ordinary) ~ 1 / 100,000 </a:t>
            </a:r>
          </a:p>
          <a:p>
            <a:pPr marL="1295400" lvl="2" indent="-381000" eaLnBrk="1" hangingPunct="1"/>
            <a:r>
              <a:rPr lang="en-US" dirty="0"/>
              <a:t>E</a:t>
            </a:r>
            <a:r>
              <a:rPr lang="en-US" baseline="-25000" dirty="0">
                <a:latin typeface="Symbol" charset="2"/>
                <a:sym typeface="Symbol" charset="2"/>
              </a:rPr>
              <a:t></a:t>
            </a:r>
            <a:r>
              <a:rPr lang="en-US" baseline="-25000" dirty="0"/>
              <a:t> </a:t>
            </a:r>
            <a:r>
              <a:rPr lang="en-US" dirty="0"/>
              <a:t>kinematic end-point ~102 </a:t>
            </a:r>
            <a:r>
              <a:rPr lang="en-US" dirty="0" err="1"/>
              <a:t>MeV</a:t>
            </a:r>
            <a:endParaRPr lang="en-US" dirty="0"/>
          </a:p>
          <a:p>
            <a:pPr marL="1295400" lvl="2" indent="-381000" eaLnBrk="1" hangingPunct="1"/>
            <a:r>
              <a:rPr lang="en-US" dirty="0"/>
              <a:t>Asymmetric </a:t>
            </a:r>
            <a:r>
              <a:rPr lang="en-US" dirty="0" err="1">
                <a:latin typeface="Symbol" charset="2"/>
                <a:sym typeface="Symbol" charset="2"/>
              </a:rPr>
              <a:t></a:t>
            </a:r>
            <a:r>
              <a:rPr lang="en-US" dirty="0"/>
              <a:t> --&gt;</a:t>
            </a:r>
            <a:r>
              <a:rPr lang="en-US" dirty="0" err="1"/>
              <a:t>e</a:t>
            </a:r>
            <a:r>
              <a:rPr lang="en-US" baseline="30000" dirty="0" err="1"/>
              <a:t>+</a:t>
            </a:r>
            <a:r>
              <a:rPr lang="en-US" dirty="0" err="1"/>
              <a:t>e</a:t>
            </a:r>
            <a:r>
              <a:rPr lang="en-US" baseline="30000" dirty="0"/>
              <a:t>- </a:t>
            </a:r>
            <a:r>
              <a:rPr lang="en-US" dirty="0"/>
              <a:t>pair production can yield a background electron</a:t>
            </a:r>
            <a:endParaRPr lang="en-US" baseline="-25000" dirty="0"/>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type="title"/>
          </p:nvPr>
        </p:nvSpPr>
        <p:spPr/>
        <p:txBody>
          <a:bodyPr>
            <a:normAutofit/>
          </a:bodyPr>
          <a:lstStyle/>
          <a:p>
            <a:pPr eaLnBrk="1" hangingPunct="1"/>
            <a:r>
              <a:rPr lang="en-US"/>
              <a:t>Mu2e Late Arriving Backgrounds</a:t>
            </a:r>
          </a:p>
        </p:txBody>
      </p:sp>
      <p:sp>
        <p:nvSpPr>
          <p:cNvPr id="73733" name="Rectangle 3"/>
          <p:cNvSpPr>
            <a:spLocks noGrp="1" noChangeArrowheads="1"/>
          </p:cNvSpPr>
          <p:nvPr>
            <p:ph type="body" idx="1"/>
          </p:nvPr>
        </p:nvSpPr>
        <p:spPr>
          <a:xfrm>
            <a:off x="457200" y="1600200"/>
            <a:ext cx="8229600" cy="3400063"/>
          </a:xfrm>
        </p:spPr>
        <p:txBody>
          <a:bodyPr>
            <a:normAutofit lnSpcReduction="10000"/>
          </a:bodyPr>
          <a:lstStyle/>
          <a:p>
            <a:pPr eaLnBrk="1" hangingPunct="1"/>
            <a:r>
              <a:rPr lang="en-US" dirty="0"/>
              <a:t>Backgrounds arising from all the other interactions which occur at the </a:t>
            </a:r>
            <a:r>
              <a:rPr lang="en-US" dirty="0" smtClean="0"/>
              <a:t>stopping </a:t>
            </a:r>
            <a:r>
              <a:rPr lang="en-US" dirty="0"/>
              <a:t>target</a:t>
            </a:r>
          </a:p>
          <a:p>
            <a:pPr lvl="1" eaLnBrk="1" hangingPunct="1"/>
            <a:r>
              <a:rPr lang="en-US" dirty="0"/>
              <a:t>Overwhelmingly produce a prompt background when compared to </a:t>
            </a:r>
            <a:r>
              <a:rPr lang="en-US" dirty="0" err="1">
                <a:latin typeface="Symbol" charset="2"/>
                <a:sym typeface="Symbol" charset="2"/>
              </a:rPr>
              <a:t></a:t>
            </a:r>
            <a:r>
              <a:rPr lang="en-US" baseline="-25000" dirty="0" err="1">
                <a:latin typeface="Symbol" charset="2"/>
                <a:sym typeface="Symbol" charset="2"/>
              </a:rPr>
              <a:t></a:t>
            </a:r>
            <a:r>
              <a:rPr lang="en-US" baseline="30000" dirty="0" err="1"/>
              <a:t>Al</a:t>
            </a:r>
            <a:r>
              <a:rPr lang="en-US" baseline="30000" dirty="0"/>
              <a:t> </a:t>
            </a:r>
            <a:r>
              <a:rPr lang="en-US" dirty="0"/>
              <a:t>= 864 ns</a:t>
            </a:r>
          </a:p>
          <a:p>
            <a:pPr eaLnBrk="1" hangingPunct="1">
              <a:buFontTx/>
              <a:buNone/>
            </a:pPr>
            <a:endParaRPr lang="en-US" sz="1000" dirty="0"/>
          </a:p>
          <a:p>
            <a:pPr lvl="1" eaLnBrk="1" hangingPunct="1"/>
            <a:r>
              <a:rPr lang="en-US" dirty="0"/>
              <a:t>Eliminated by defining a signal timing window starting 700 ns after the initial proton pulse</a:t>
            </a:r>
          </a:p>
          <a:p>
            <a:pPr eaLnBrk="1" hangingPunct="1">
              <a:buFontTx/>
              <a:buNone/>
            </a:pPr>
            <a:endParaRPr lang="en-US" sz="1000" dirty="0"/>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Proton beam</a:t>
            </a:r>
            <a:endParaRPr lang="en-US" dirty="0"/>
          </a:p>
        </p:txBody>
      </p:sp>
      <p:sp>
        <p:nvSpPr>
          <p:cNvPr id="3" name="Content Placeholder 2"/>
          <p:cNvSpPr>
            <a:spLocks noGrp="1"/>
          </p:cNvSpPr>
          <p:nvPr>
            <p:ph idx="1"/>
          </p:nvPr>
        </p:nvSpPr>
        <p:spPr>
          <a:xfrm>
            <a:off x="481053" y="4987455"/>
            <a:ext cx="8229600" cy="960120"/>
          </a:xfrm>
        </p:spPr>
        <p:txBody>
          <a:bodyPr>
            <a:normAutofit/>
          </a:bodyPr>
          <a:lstStyle/>
          <a:p>
            <a:r>
              <a:rPr lang="en-US" sz="2800" dirty="0" smtClean="0"/>
              <a:t>Mu2e will use a pulsed proton beam and a delayed live gate to suppress prompt backgrounds from </a:t>
            </a:r>
            <a:r>
              <a:rPr lang="en-US" sz="2800" dirty="0" err="1" smtClean="0"/>
              <a:t>pions</a:t>
            </a:r>
            <a:endParaRPr lang="en-US" sz="28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41" y="1828804"/>
            <a:ext cx="8464896" cy="3123316"/>
          </a:xfrm>
          <a:prstGeom prst="rect">
            <a:avLst/>
          </a:prstGeom>
        </p:spPr>
      </p:pic>
      <p:cxnSp>
        <p:nvCxnSpPr>
          <p:cNvPr id="9" name="Straight Arrow Connector 8"/>
          <p:cNvCxnSpPr/>
          <p:nvPr/>
        </p:nvCxnSpPr>
        <p:spPr>
          <a:xfrm>
            <a:off x="1375576" y="1685677"/>
            <a:ext cx="6822219" cy="39756"/>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95425" y="1369296"/>
            <a:ext cx="2203488" cy="369332"/>
          </a:xfrm>
          <a:prstGeom prst="rect">
            <a:avLst/>
          </a:prstGeom>
          <a:noFill/>
        </p:spPr>
        <p:txBody>
          <a:bodyPr wrap="none" rtlCol="0">
            <a:spAutoFit/>
          </a:bodyPr>
          <a:lstStyle/>
          <a:p>
            <a:r>
              <a:rPr lang="en-US" dirty="0" smtClean="0">
                <a:solidFill>
                  <a:schemeClr val="bg1"/>
                </a:solidFill>
              </a:rPr>
              <a:t>1695</a:t>
            </a:r>
            <a:r>
              <a:rPr lang="en-US" dirty="0" smtClean="0">
                <a:solidFill>
                  <a:schemeClr val="bg1"/>
                </a:solidFill>
              </a:rPr>
              <a:t> </a:t>
            </a:r>
            <a:r>
              <a:rPr lang="en-US" dirty="0" smtClean="0">
                <a:solidFill>
                  <a:schemeClr val="bg1"/>
                </a:solidFill>
              </a:rPr>
              <a:t>ns peak-to-peak</a:t>
            </a:r>
            <a:endParaRPr lang="en-US" dirty="0">
              <a:solidFill>
                <a:schemeClr val="bg1"/>
              </a:solidFill>
            </a:endParaRPr>
          </a:p>
        </p:txBody>
      </p:sp>
    </p:spTree>
    <p:extLst>
      <p:ext uri="{BB962C8B-B14F-4D97-AF65-F5344CB8AC3E}">
        <p14:creationId xmlns:p14="http://schemas.microsoft.com/office/powerpoint/2010/main" val="157262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Proton beam</a:t>
            </a:r>
            <a:endParaRPr lang="en-US" dirty="0"/>
          </a:p>
        </p:txBody>
      </p:sp>
      <p:sp>
        <p:nvSpPr>
          <p:cNvPr id="3" name="Content Placeholder 2"/>
          <p:cNvSpPr>
            <a:spLocks noGrp="1"/>
          </p:cNvSpPr>
          <p:nvPr>
            <p:ph idx="1"/>
          </p:nvPr>
        </p:nvSpPr>
        <p:spPr>
          <a:xfrm>
            <a:off x="481053" y="4987455"/>
            <a:ext cx="8229600" cy="1445150"/>
          </a:xfrm>
        </p:spPr>
        <p:txBody>
          <a:bodyPr>
            <a:normAutofit/>
          </a:bodyPr>
          <a:lstStyle/>
          <a:p>
            <a:r>
              <a:rPr lang="en-US" sz="2800" dirty="0" smtClean="0"/>
              <a:t>Mu2e will use a pulsed proton beam and a delayed live gate to suppress prompt backgrounds from </a:t>
            </a:r>
            <a:r>
              <a:rPr lang="en-US" sz="2800" dirty="0" err="1" smtClean="0"/>
              <a:t>pions</a:t>
            </a:r>
            <a:endParaRPr lang="en-US" sz="2800" dirty="0" smtClean="0"/>
          </a:p>
          <a:p>
            <a:pPr lvl="1"/>
            <a:r>
              <a:rPr lang="en-US" sz="2400" dirty="0"/>
              <a:t>a</a:t>
            </a:r>
            <a:r>
              <a:rPr lang="en-US" sz="2400" dirty="0" smtClean="0"/>
              <a:t> 700 ns delay reduces pion background by &gt;10</a:t>
            </a:r>
            <a:r>
              <a:rPr lang="en-US" sz="2400" baseline="30000" dirty="0" smtClean="0"/>
              <a:t>-9</a:t>
            </a:r>
            <a:endParaRPr lang="en-US" sz="24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41" y="1828804"/>
            <a:ext cx="8464896" cy="3123316"/>
          </a:xfrm>
          <a:prstGeom prst="rect">
            <a:avLst/>
          </a:prstGeom>
        </p:spPr>
      </p:pic>
      <p:cxnSp>
        <p:nvCxnSpPr>
          <p:cNvPr id="9" name="Straight Arrow Connector 8"/>
          <p:cNvCxnSpPr/>
          <p:nvPr/>
        </p:nvCxnSpPr>
        <p:spPr>
          <a:xfrm>
            <a:off x="1375576" y="1685677"/>
            <a:ext cx="6822219" cy="39756"/>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95425" y="1369296"/>
            <a:ext cx="2203488" cy="369332"/>
          </a:xfrm>
          <a:prstGeom prst="rect">
            <a:avLst/>
          </a:prstGeom>
          <a:noFill/>
        </p:spPr>
        <p:txBody>
          <a:bodyPr wrap="none" rtlCol="0">
            <a:spAutoFit/>
          </a:bodyPr>
          <a:lstStyle/>
          <a:p>
            <a:r>
              <a:rPr lang="en-US" dirty="0" smtClean="0">
                <a:solidFill>
                  <a:schemeClr val="bg1"/>
                </a:solidFill>
              </a:rPr>
              <a:t>1695</a:t>
            </a:r>
            <a:r>
              <a:rPr lang="en-US" dirty="0" smtClean="0">
                <a:solidFill>
                  <a:schemeClr val="bg1"/>
                </a:solidFill>
              </a:rPr>
              <a:t> </a:t>
            </a:r>
            <a:r>
              <a:rPr lang="en-US" dirty="0" smtClean="0">
                <a:solidFill>
                  <a:schemeClr val="bg1"/>
                </a:solidFill>
              </a:rPr>
              <a:t>ns peak-to-peak</a:t>
            </a:r>
            <a:endParaRPr lang="en-US" dirty="0">
              <a:solidFill>
                <a:schemeClr val="bg1"/>
              </a:solidFill>
            </a:endParaRPr>
          </a:p>
        </p:txBody>
      </p:sp>
    </p:spTree>
    <p:extLst>
      <p:ext uri="{BB962C8B-B14F-4D97-AF65-F5344CB8AC3E}">
        <p14:creationId xmlns:p14="http://schemas.microsoft.com/office/powerpoint/2010/main" val="69467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Proton beam</a:t>
            </a:r>
            <a:endParaRPr lang="en-US" dirty="0"/>
          </a:p>
        </p:txBody>
      </p:sp>
      <p:sp>
        <p:nvSpPr>
          <p:cNvPr id="3" name="Content Placeholder 2"/>
          <p:cNvSpPr>
            <a:spLocks noGrp="1"/>
          </p:cNvSpPr>
          <p:nvPr>
            <p:ph idx="1"/>
          </p:nvPr>
        </p:nvSpPr>
        <p:spPr>
          <a:xfrm>
            <a:off x="481053" y="4987455"/>
            <a:ext cx="8229600" cy="1445150"/>
          </a:xfrm>
        </p:spPr>
        <p:txBody>
          <a:bodyPr>
            <a:normAutofit/>
          </a:bodyPr>
          <a:lstStyle/>
          <a:p>
            <a:r>
              <a:rPr lang="en-US" sz="2400" dirty="0" smtClean="0"/>
              <a:t>Protons that arrive late can give rise to pion backgrounds that occur within the delayed live window</a:t>
            </a:r>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41" y="1828804"/>
            <a:ext cx="8464896" cy="3123316"/>
          </a:xfrm>
          <a:prstGeom prst="rect">
            <a:avLst/>
          </a:prstGeom>
        </p:spPr>
      </p:pic>
      <p:cxnSp>
        <p:nvCxnSpPr>
          <p:cNvPr id="9" name="Straight Arrow Connector 8"/>
          <p:cNvCxnSpPr/>
          <p:nvPr/>
        </p:nvCxnSpPr>
        <p:spPr>
          <a:xfrm>
            <a:off x="1375576" y="1685677"/>
            <a:ext cx="6822219" cy="39756"/>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595425" y="1369296"/>
            <a:ext cx="2203488" cy="369332"/>
          </a:xfrm>
          <a:prstGeom prst="rect">
            <a:avLst/>
          </a:prstGeom>
          <a:noFill/>
        </p:spPr>
        <p:txBody>
          <a:bodyPr wrap="none" rtlCol="0">
            <a:spAutoFit/>
          </a:bodyPr>
          <a:lstStyle/>
          <a:p>
            <a:r>
              <a:rPr lang="en-US" dirty="0" smtClean="0">
                <a:solidFill>
                  <a:schemeClr val="bg1"/>
                </a:solidFill>
              </a:rPr>
              <a:t>1695</a:t>
            </a:r>
            <a:r>
              <a:rPr lang="en-US" dirty="0" smtClean="0">
                <a:solidFill>
                  <a:schemeClr val="bg1"/>
                </a:solidFill>
              </a:rPr>
              <a:t> </a:t>
            </a:r>
            <a:r>
              <a:rPr lang="en-US" dirty="0" smtClean="0">
                <a:solidFill>
                  <a:schemeClr val="bg1"/>
                </a:solidFill>
              </a:rPr>
              <a:t>ns peak-to-peak</a:t>
            </a:r>
            <a:endParaRPr lang="en-US" dirty="0">
              <a:solidFill>
                <a:schemeClr val="bg1"/>
              </a:solidFill>
            </a:endParaRPr>
          </a:p>
        </p:txBody>
      </p:sp>
      <p:sp>
        <p:nvSpPr>
          <p:cNvPr id="8" name="Right Triangle 7"/>
          <p:cNvSpPr/>
          <p:nvPr/>
        </p:nvSpPr>
        <p:spPr>
          <a:xfrm>
            <a:off x="1689100" y="4191000"/>
            <a:ext cx="1358900" cy="342900"/>
          </a:xfrm>
          <a:prstGeom prst="rtTriangl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4102100" y="3975100"/>
            <a:ext cx="12700" cy="584200"/>
          </a:xfrm>
          <a:prstGeom prst="straightConnector1">
            <a:avLst/>
          </a:prstGeom>
          <a:ln w="3810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940300" y="3975100"/>
            <a:ext cx="12700" cy="584200"/>
          </a:xfrm>
          <a:prstGeom prst="straightConnector1">
            <a:avLst/>
          </a:prstGeom>
          <a:ln w="38100">
            <a:solidFill>
              <a:srgbClr val="FD71EC"/>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137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type="title"/>
          </p:nvPr>
        </p:nvSpPr>
        <p:spPr/>
        <p:txBody>
          <a:bodyPr>
            <a:normAutofit/>
          </a:bodyPr>
          <a:lstStyle/>
          <a:p>
            <a:pPr eaLnBrk="1" hangingPunct="1"/>
            <a:r>
              <a:rPr lang="en-US"/>
              <a:t>Mu2e Late Arriving Backgrounds</a:t>
            </a:r>
          </a:p>
        </p:txBody>
      </p:sp>
      <p:sp>
        <p:nvSpPr>
          <p:cNvPr id="73733" name="Rectangle 3"/>
          <p:cNvSpPr>
            <a:spLocks noGrp="1" noChangeArrowheads="1"/>
          </p:cNvSpPr>
          <p:nvPr>
            <p:ph type="body" idx="1"/>
          </p:nvPr>
        </p:nvSpPr>
        <p:spPr/>
        <p:txBody>
          <a:bodyPr>
            <a:normAutofit fontScale="92500" lnSpcReduction="20000"/>
          </a:bodyPr>
          <a:lstStyle/>
          <a:p>
            <a:pPr eaLnBrk="1" hangingPunct="1"/>
            <a:r>
              <a:rPr lang="en-US" dirty="0"/>
              <a:t>Backgrounds arising from all the other interactions which occur at the </a:t>
            </a:r>
            <a:r>
              <a:rPr lang="en-US" dirty="0" smtClean="0"/>
              <a:t>stopping </a:t>
            </a:r>
            <a:r>
              <a:rPr lang="en-US" dirty="0"/>
              <a:t>target</a:t>
            </a:r>
          </a:p>
          <a:p>
            <a:pPr lvl="1" eaLnBrk="1" hangingPunct="1"/>
            <a:r>
              <a:rPr lang="en-US" dirty="0"/>
              <a:t>Overwhelmingly produce a prompt background when compared to </a:t>
            </a:r>
            <a:r>
              <a:rPr lang="en-US" dirty="0" err="1">
                <a:latin typeface="Symbol" charset="2"/>
                <a:sym typeface="Symbol" charset="2"/>
              </a:rPr>
              <a:t></a:t>
            </a:r>
            <a:r>
              <a:rPr lang="en-US" baseline="-25000" dirty="0" err="1">
                <a:latin typeface="Symbol" charset="2"/>
                <a:sym typeface="Symbol" charset="2"/>
              </a:rPr>
              <a:t></a:t>
            </a:r>
            <a:r>
              <a:rPr lang="en-US" baseline="30000" dirty="0" err="1"/>
              <a:t>Al</a:t>
            </a:r>
            <a:r>
              <a:rPr lang="en-US" baseline="30000" dirty="0"/>
              <a:t> </a:t>
            </a:r>
            <a:r>
              <a:rPr lang="en-US" dirty="0"/>
              <a:t>= 864 ns</a:t>
            </a:r>
          </a:p>
          <a:p>
            <a:pPr eaLnBrk="1" hangingPunct="1">
              <a:buFontTx/>
              <a:buNone/>
            </a:pPr>
            <a:endParaRPr lang="en-US" sz="1000" dirty="0"/>
          </a:p>
          <a:p>
            <a:pPr lvl="1" eaLnBrk="1" hangingPunct="1"/>
            <a:r>
              <a:rPr lang="en-US" dirty="0"/>
              <a:t>Eliminated by defining a signal timing window starting 700 ns after the initial proton pulse</a:t>
            </a:r>
          </a:p>
          <a:p>
            <a:pPr eaLnBrk="1" hangingPunct="1">
              <a:buFontTx/>
              <a:buNone/>
            </a:pPr>
            <a:endParaRPr lang="en-US" sz="1000" dirty="0"/>
          </a:p>
          <a:p>
            <a:pPr lvl="1" eaLnBrk="1" hangingPunct="1"/>
            <a:r>
              <a:rPr lang="en-US" dirty="0"/>
              <a:t>Must eliminate out-of-time (“late”) protons, which would otherwise generate these backgrounds in time with the signal window</a:t>
            </a:r>
          </a:p>
          <a:p>
            <a:pPr eaLnBrk="1" hangingPunct="1">
              <a:buFontTx/>
              <a:buNone/>
            </a:pPr>
            <a:endParaRPr lang="en-US" sz="1200" dirty="0"/>
          </a:p>
          <a:p>
            <a:pPr lvl="1" eaLnBrk="1" hangingPunct="1">
              <a:buFont typeface="Symbol" charset="2"/>
              <a:buNone/>
            </a:pPr>
            <a:r>
              <a:rPr lang="en-US" dirty="0"/>
              <a:t>        </a:t>
            </a:r>
            <a:r>
              <a:rPr lang="en-US" dirty="0">
                <a:solidFill>
                  <a:schemeClr val="bg1"/>
                </a:solidFill>
              </a:rPr>
              <a:t>out-of-time protons / in-time protons &lt; 10</a:t>
            </a:r>
            <a:r>
              <a:rPr lang="en-US" baseline="30000" dirty="0" smtClean="0">
                <a:solidFill>
                  <a:schemeClr val="bg1"/>
                </a:solidFill>
              </a:rPr>
              <a:t>-10</a:t>
            </a:r>
            <a:endParaRPr lang="en-US" dirty="0">
              <a:solidFill>
                <a:schemeClr val="bg1"/>
              </a:solidFill>
            </a:endParaRPr>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38</a:t>
            </a:fld>
            <a:endParaRPr lang="en-US"/>
          </a:p>
        </p:txBody>
      </p:sp>
    </p:spTree>
    <p:extLst>
      <p:ext uri="{BB962C8B-B14F-4D97-AF65-F5344CB8AC3E}">
        <p14:creationId xmlns:p14="http://schemas.microsoft.com/office/powerpoint/2010/main" val="1380461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normAutofit/>
          </a:bodyPr>
          <a:lstStyle/>
          <a:p>
            <a:pPr eaLnBrk="1" hangingPunct="1"/>
            <a:r>
              <a:rPr lang="en-US"/>
              <a:t>Mu2e Late Arriving Backgrounds</a:t>
            </a:r>
          </a:p>
        </p:txBody>
      </p:sp>
      <p:sp>
        <p:nvSpPr>
          <p:cNvPr id="75781" name="Rectangle 3"/>
          <p:cNvSpPr>
            <a:spLocks noGrp="1" noChangeArrowheads="1"/>
          </p:cNvSpPr>
          <p:nvPr>
            <p:ph type="body" idx="1"/>
          </p:nvPr>
        </p:nvSpPr>
        <p:spPr>
          <a:xfrm>
            <a:off x="457200" y="1066800"/>
            <a:ext cx="8305800" cy="5334000"/>
          </a:xfrm>
        </p:spPr>
        <p:txBody>
          <a:bodyPr/>
          <a:lstStyle/>
          <a:p>
            <a:pPr eaLnBrk="1" hangingPunct="1"/>
            <a:r>
              <a:rPr lang="en-US" sz="2400" dirty="0"/>
              <a:t>Contributions from</a:t>
            </a:r>
          </a:p>
          <a:p>
            <a:pPr lvl="1" eaLnBrk="1" hangingPunct="1"/>
            <a:r>
              <a:rPr lang="en-US" sz="2000" dirty="0" err="1"/>
              <a:t>Radiative</a:t>
            </a:r>
            <a:r>
              <a:rPr lang="en-US" sz="2000" dirty="0"/>
              <a:t> </a:t>
            </a:r>
            <a:r>
              <a:rPr lang="en-US" sz="2000" dirty="0" err="1">
                <a:latin typeface="Symbol" charset="2"/>
                <a:sym typeface="Symbol" charset="2"/>
              </a:rPr>
              <a:t></a:t>
            </a:r>
            <a:r>
              <a:rPr lang="en-US" sz="2000" dirty="0" err="1"/>
              <a:t>Capture</a:t>
            </a:r>
            <a:endParaRPr lang="en-US" sz="2000" dirty="0"/>
          </a:p>
          <a:p>
            <a:pPr lvl="2" eaLnBrk="1" hangingPunct="1"/>
            <a:r>
              <a:rPr lang="en-US" sz="1800" dirty="0">
                <a:latin typeface="Symbol" charset="2"/>
                <a:sym typeface="Symbol" charset="2"/>
              </a:rPr>
              <a:t></a:t>
            </a:r>
            <a:r>
              <a:rPr lang="en-US" sz="1800" baseline="30000" dirty="0">
                <a:latin typeface="Symbol" charset="2"/>
                <a:sym typeface="Symbol" charset="2"/>
              </a:rPr>
              <a:t></a:t>
            </a:r>
            <a:r>
              <a:rPr lang="en-US" sz="1800" dirty="0"/>
              <a:t>N</a:t>
            </a:r>
            <a:r>
              <a:rPr lang="en-US" sz="1800" baseline="-25000" dirty="0"/>
              <a:t>Z</a:t>
            </a:r>
            <a:r>
              <a:rPr lang="en-US" sz="1800" dirty="0"/>
              <a:t> --&gt; N</a:t>
            </a:r>
            <a:r>
              <a:rPr lang="en-US" sz="1800" baseline="30000" dirty="0"/>
              <a:t>*</a:t>
            </a:r>
            <a:r>
              <a:rPr lang="en-US" sz="1800" baseline="-25000" dirty="0"/>
              <a:t>Z-1</a:t>
            </a:r>
            <a:r>
              <a:rPr lang="en-US" sz="1800" dirty="0"/>
              <a:t> + </a:t>
            </a:r>
            <a:r>
              <a:rPr lang="en-US" sz="1800" dirty="0" err="1">
                <a:latin typeface="Symbol" charset="2"/>
                <a:sym typeface="Symbol" charset="2"/>
              </a:rPr>
              <a:t></a:t>
            </a:r>
            <a:endParaRPr lang="en-US" sz="1800" dirty="0"/>
          </a:p>
          <a:p>
            <a:pPr lvl="2" eaLnBrk="1" hangingPunct="1"/>
            <a:r>
              <a:rPr lang="en-US" sz="1800" dirty="0"/>
              <a:t>For Al. R</a:t>
            </a:r>
            <a:r>
              <a:rPr lang="en-US" sz="1800" dirty="0">
                <a:latin typeface="Symbol" charset="2"/>
                <a:sym typeface="Symbol" charset="2"/>
              </a:rPr>
              <a:t></a:t>
            </a:r>
            <a:r>
              <a:rPr lang="en-US" sz="1800" dirty="0"/>
              <a:t>C fraction: 2%</a:t>
            </a:r>
          </a:p>
          <a:p>
            <a:pPr lvl="2" eaLnBrk="1" hangingPunct="1"/>
            <a:r>
              <a:rPr lang="en-US" sz="1800" dirty="0" err="1"/>
              <a:t>E</a:t>
            </a:r>
            <a:r>
              <a:rPr lang="en-US" sz="1800" baseline="-25000" dirty="0" err="1">
                <a:latin typeface="Symbol" charset="2"/>
                <a:sym typeface="Symbol" charset="2"/>
              </a:rPr>
              <a:t></a:t>
            </a:r>
            <a:r>
              <a:rPr lang="en-US" sz="1800" dirty="0" err="1"/>
              <a:t>extends</a:t>
            </a:r>
            <a:r>
              <a:rPr lang="en-US" sz="1800" dirty="0"/>
              <a:t> out to ~</a:t>
            </a:r>
            <a:r>
              <a:rPr lang="en-US" sz="1800" dirty="0" err="1"/>
              <a:t>m</a:t>
            </a:r>
            <a:r>
              <a:rPr lang="en-US" sz="1800" baseline="-25000" dirty="0" err="1">
                <a:latin typeface="Symbol" charset="2"/>
                <a:sym typeface="Symbol" charset="2"/>
              </a:rPr>
              <a:t></a:t>
            </a:r>
            <a:endParaRPr lang="en-US" sz="1800" dirty="0"/>
          </a:p>
          <a:p>
            <a:pPr lvl="2" eaLnBrk="1" hangingPunct="1"/>
            <a:r>
              <a:rPr lang="en-US" sz="1800" dirty="0"/>
              <a:t>Asymmetric </a:t>
            </a:r>
            <a:r>
              <a:rPr lang="en-US" sz="1800" dirty="0" err="1">
                <a:latin typeface="Symbol" charset="2"/>
                <a:sym typeface="Symbol" charset="2"/>
              </a:rPr>
              <a:t></a:t>
            </a:r>
            <a:r>
              <a:rPr lang="en-US" sz="1800" dirty="0" err="1"/>
              <a:t>e</a:t>
            </a:r>
            <a:r>
              <a:rPr lang="en-US" sz="1800" baseline="30000" dirty="0" err="1"/>
              <a:t>+</a:t>
            </a:r>
            <a:r>
              <a:rPr lang="en-US" sz="1800" dirty="0" err="1"/>
              <a:t>e</a:t>
            </a:r>
            <a:r>
              <a:rPr lang="en-US" sz="1800" baseline="30000" dirty="0"/>
              <a:t>-</a:t>
            </a:r>
            <a:r>
              <a:rPr lang="en-US" sz="1800" dirty="0"/>
              <a:t> pair production can yield background electron</a:t>
            </a:r>
          </a:p>
          <a:p>
            <a:pPr eaLnBrk="1" hangingPunct="1">
              <a:buFontTx/>
              <a:buNone/>
            </a:pPr>
            <a:endParaRPr lang="en-US" sz="1000" dirty="0"/>
          </a:p>
          <a:p>
            <a:pPr lvl="1" eaLnBrk="1" hangingPunct="1"/>
            <a:r>
              <a:rPr lang="en-US" sz="2000" dirty="0"/>
              <a:t>Beam electrons</a:t>
            </a:r>
          </a:p>
          <a:p>
            <a:pPr lvl="2" eaLnBrk="1" hangingPunct="1"/>
            <a:r>
              <a:rPr lang="en-US" sz="1800" dirty="0"/>
              <a:t>Originating from upstream </a:t>
            </a:r>
            <a:r>
              <a:rPr lang="en-US" sz="1800" dirty="0" err="1">
                <a:latin typeface="Symbol" charset="2"/>
                <a:sym typeface="Symbol" charset="2"/>
              </a:rPr>
              <a:t></a:t>
            </a:r>
            <a:r>
              <a:rPr lang="en-US" sz="1800" baseline="30000" dirty="0" err="1">
                <a:latin typeface="Symbol" charset="2"/>
                <a:sym typeface="Symbol" charset="2"/>
              </a:rPr>
              <a:t></a:t>
            </a:r>
            <a:r>
              <a:rPr lang="en-US" sz="1800" dirty="0" err="1">
                <a:latin typeface="Symbol" charset="2"/>
                <a:sym typeface="Symbol" charset="2"/>
              </a:rPr>
              <a:t></a:t>
            </a:r>
            <a:r>
              <a:rPr lang="en-US" sz="1800" dirty="0" err="1"/>
              <a:t>and</a:t>
            </a:r>
            <a:r>
              <a:rPr lang="en-US" sz="1800" dirty="0"/>
              <a:t> </a:t>
            </a:r>
            <a:r>
              <a:rPr lang="en-US" sz="1800" dirty="0" err="1">
                <a:latin typeface="Symbol" charset="2"/>
                <a:sym typeface="Symbol" charset="2"/>
              </a:rPr>
              <a:t></a:t>
            </a:r>
            <a:r>
              <a:rPr lang="en-US" sz="1800" baseline="30000" dirty="0" err="1">
                <a:latin typeface="Symbol" charset="2"/>
                <a:sym typeface="Symbol" charset="2"/>
              </a:rPr>
              <a:t></a:t>
            </a:r>
            <a:r>
              <a:rPr lang="en-US" sz="1800" dirty="0" err="1">
                <a:latin typeface="Symbol" charset="2"/>
                <a:sym typeface="Symbol" charset="2"/>
              </a:rPr>
              <a:t></a:t>
            </a:r>
            <a:r>
              <a:rPr lang="en-US" sz="1800" dirty="0" err="1"/>
              <a:t>decays</a:t>
            </a:r>
            <a:endParaRPr lang="en-US" sz="1800" dirty="0"/>
          </a:p>
          <a:p>
            <a:pPr lvl="2" eaLnBrk="1" hangingPunct="1"/>
            <a:r>
              <a:rPr lang="en-US" sz="1800" dirty="0"/>
              <a:t>Electrons scatter in stopping target to get into detector acceptance</a:t>
            </a:r>
          </a:p>
          <a:p>
            <a:pPr eaLnBrk="1" hangingPunct="1">
              <a:buFontTx/>
              <a:buNone/>
            </a:pPr>
            <a:endParaRPr lang="en-US" sz="1000" dirty="0"/>
          </a:p>
          <a:p>
            <a:pPr lvl="1" eaLnBrk="1" hangingPunct="1"/>
            <a:r>
              <a:rPr lang="en-US" sz="2000" dirty="0" err="1"/>
              <a:t>Muon</a:t>
            </a:r>
            <a:r>
              <a:rPr lang="en-US" sz="2000" dirty="0"/>
              <a:t> and </a:t>
            </a:r>
            <a:r>
              <a:rPr lang="en-US" sz="2000" dirty="0" err="1"/>
              <a:t>pion</a:t>
            </a:r>
            <a:r>
              <a:rPr lang="en-US" sz="2000" dirty="0"/>
              <a:t> Decay-in-Flight</a:t>
            </a:r>
          </a:p>
          <a:p>
            <a:pPr eaLnBrk="1" hangingPunct="1">
              <a:buFontTx/>
              <a:buNone/>
            </a:pPr>
            <a:endParaRPr lang="en-US" sz="1000" dirty="0"/>
          </a:p>
          <a:p>
            <a:pPr eaLnBrk="1" hangingPunct="1"/>
            <a:r>
              <a:rPr lang="en-US" sz="2400" dirty="0"/>
              <a:t>Taken together these backgrounds account for </a:t>
            </a:r>
            <a:r>
              <a:rPr lang="en-US" sz="2400" dirty="0" smtClean="0"/>
              <a:t>~10</a:t>
            </a:r>
            <a:r>
              <a:rPr lang="en-US" sz="2400" dirty="0"/>
              <a:t>% of the total background and scale </a:t>
            </a:r>
            <a:r>
              <a:rPr lang="en-US" sz="2400" i="1" dirty="0"/>
              <a:t>linearly</a:t>
            </a:r>
            <a:r>
              <a:rPr lang="en-US" sz="2400" dirty="0"/>
              <a:t> with the number of out-of-time protons</a:t>
            </a:r>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CLFV in the </a:t>
            </a:r>
            <a:r>
              <a:rPr lang="en-US" dirty="0">
                <a:latin typeface="Symbol" charset="2"/>
                <a:cs typeface="Symbol" charset="2"/>
              </a:rPr>
              <a:t>n</a:t>
            </a:r>
            <a:r>
              <a:rPr lang="en-US" dirty="0"/>
              <a:t>-Standard Model</a:t>
            </a:r>
            <a:endParaRPr lang="en-US" dirty="0" smtClean="0"/>
          </a:p>
        </p:txBody>
      </p:sp>
      <p:sp>
        <p:nvSpPr>
          <p:cNvPr id="37891" name="Content Placeholder 2"/>
          <p:cNvSpPr>
            <a:spLocks noGrp="1"/>
          </p:cNvSpPr>
          <p:nvPr>
            <p:ph idx="1"/>
          </p:nvPr>
        </p:nvSpPr>
        <p:spPr>
          <a:xfrm>
            <a:off x="457200" y="3727047"/>
            <a:ext cx="8305800" cy="2623769"/>
          </a:xfrm>
        </p:spPr>
        <p:txBody>
          <a:bodyPr>
            <a:normAutofit fontScale="92500" lnSpcReduction="10000"/>
          </a:bodyPr>
          <a:lstStyle/>
          <a:p>
            <a:r>
              <a:rPr lang="en-US" dirty="0" smtClean="0"/>
              <a:t>Extremely suppressed:</a:t>
            </a:r>
            <a:r>
              <a:rPr lang="en-US" dirty="0"/>
              <a:t> </a:t>
            </a:r>
            <a:r>
              <a:rPr lang="en-US" dirty="0" smtClean="0"/>
              <a:t> rate ~ </a:t>
            </a:r>
            <a:r>
              <a:rPr lang="en-US" dirty="0" smtClean="0">
                <a:latin typeface="Symbol" charset="2"/>
                <a:ea typeface="Symbol" charset="2"/>
                <a:cs typeface="Symbol" charset="2"/>
              </a:rPr>
              <a:t>D</a:t>
            </a:r>
            <a:r>
              <a:rPr lang="en-US" dirty="0" smtClean="0"/>
              <a:t>m</a:t>
            </a:r>
            <a:r>
              <a:rPr lang="en-US" baseline="-25000" dirty="0" smtClean="0">
                <a:latin typeface="Symbol" charset="2"/>
                <a:ea typeface="Symbol" charset="2"/>
                <a:cs typeface="Symbol" charset="2"/>
              </a:rPr>
              <a:t>n</a:t>
            </a:r>
            <a:r>
              <a:rPr lang="en-US" baseline="30000" dirty="0"/>
              <a:t>4</a:t>
            </a:r>
            <a:r>
              <a:rPr lang="en-US" dirty="0" smtClean="0"/>
              <a:t> / M</a:t>
            </a:r>
            <a:r>
              <a:rPr lang="en-US" baseline="-25000" dirty="0" smtClean="0"/>
              <a:t>w</a:t>
            </a:r>
            <a:r>
              <a:rPr lang="en-US" baseline="30000" dirty="0"/>
              <a:t>4</a:t>
            </a:r>
            <a:r>
              <a:rPr lang="en-US" dirty="0" smtClean="0"/>
              <a:t> &lt; 10</a:t>
            </a:r>
            <a:r>
              <a:rPr lang="en-US" baseline="30000" dirty="0" smtClean="0"/>
              <a:t>-50</a:t>
            </a:r>
            <a:endParaRPr lang="en-US" dirty="0" smtClean="0"/>
          </a:p>
          <a:p>
            <a:pPr>
              <a:buFontTx/>
              <a:buNone/>
            </a:pPr>
            <a:endParaRPr lang="en-US" sz="900" dirty="0" smtClean="0"/>
          </a:p>
          <a:p>
            <a:r>
              <a:rPr lang="en-US" dirty="0" smtClean="0"/>
              <a:t>Broad array of New Physics models predict rates observable at next generation CLFV experiments</a:t>
            </a:r>
          </a:p>
          <a:p>
            <a:endParaRPr lang="en-US" sz="900" dirty="0" smtClean="0"/>
          </a:p>
          <a:p>
            <a:r>
              <a:rPr lang="en-US" dirty="0" smtClean="0"/>
              <a:t>An observation </a:t>
            </a:r>
            <a:r>
              <a:rPr lang="en-US" dirty="0"/>
              <a:t>is </a:t>
            </a:r>
            <a:r>
              <a:rPr lang="en-US" dirty="0" smtClean="0"/>
              <a:t>unambiguous evidence of beyond-the-standard-model New Physics</a:t>
            </a:r>
            <a:endParaRPr lang="en-US" dirty="0"/>
          </a:p>
          <a:p>
            <a:endParaRPr lang="en-US" dirty="0" smtClean="0"/>
          </a:p>
        </p:txBody>
      </p:sp>
      <p:grpSp>
        <p:nvGrpSpPr>
          <p:cNvPr id="2" name="Group 37"/>
          <p:cNvGrpSpPr>
            <a:grpSpLocks/>
          </p:cNvGrpSpPr>
          <p:nvPr/>
        </p:nvGrpSpPr>
        <p:grpSpPr bwMode="auto">
          <a:xfrm>
            <a:off x="1153506" y="1249871"/>
            <a:ext cx="6637164" cy="2590800"/>
            <a:chOff x="1027512" y="1066800"/>
            <a:chExt cx="6637306" cy="2590800"/>
          </a:xfrm>
        </p:grpSpPr>
        <p:cxnSp>
          <p:nvCxnSpPr>
            <p:cNvPr id="37895" name="Straight Connector 23"/>
            <p:cNvCxnSpPr>
              <a:cxnSpLocks noChangeShapeType="1"/>
            </p:cNvCxnSpPr>
            <p:nvPr/>
          </p:nvCxnSpPr>
          <p:spPr bwMode="auto">
            <a:xfrm>
              <a:off x="1524000" y="2895600"/>
              <a:ext cx="5715000" cy="1588"/>
            </a:xfrm>
            <a:prstGeom prst="line">
              <a:avLst/>
            </a:prstGeom>
            <a:noFill/>
            <a:ln w="38100">
              <a:solidFill>
                <a:srgbClr val="4F81BD"/>
              </a:solidFill>
              <a:round/>
              <a:headEnd/>
              <a:tailEnd/>
            </a:ln>
          </p:spPr>
        </p:cxnSp>
        <p:cxnSp>
          <p:nvCxnSpPr>
            <p:cNvPr id="37896" name="Straight Connector 24"/>
            <p:cNvCxnSpPr>
              <a:cxnSpLocks noChangeShapeType="1"/>
            </p:cNvCxnSpPr>
            <p:nvPr/>
          </p:nvCxnSpPr>
          <p:spPr bwMode="auto">
            <a:xfrm>
              <a:off x="1524000" y="1371600"/>
              <a:ext cx="5715000" cy="1588"/>
            </a:xfrm>
            <a:prstGeom prst="line">
              <a:avLst/>
            </a:prstGeom>
            <a:noFill/>
            <a:ln w="38100">
              <a:solidFill>
                <a:schemeClr val="accent1"/>
              </a:solidFill>
              <a:round/>
              <a:headEnd/>
              <a:tailEnd/>
            </a:ln>
          </p:spPr>
        </p:cxnSp>
        <p:sp>
          <p:nvSpPr>
            <p:cNvPr id="26" name="Arc 25"/>
            <p:cNvSpPr/>
            <p:nvPr/>
          </p:nvSpPr>
          <p:spPr bwMode="auto">
            <a:xfrm>
              <a:off x="3276505" y="2133600"/>
              <a:ext cx="2057444" cy="1524000"/>
            </a:xfrm>
            <a:prstGeom prst="arc">
              <a:avLst>
                <a:gd name="adj1" fmla="val 10845231"/>
                <a:gd name="adj2" fmla="val 207065"/>
              </a:avLst>
            </a:prstGeom>
            <a:noFill/>
            <a:ln w="38100" cap="flat" cmpd="sng" algn="ctr">
              <a:solidFill>
                <a:srgbClr val="4F81BD"/>
              </a:solidFill>
              <a:prstDash val="solid"/>
              <a:round/>
              <a:headEnd type="none" w="med" len="med"/>
              <a:tailEnd type="none" w="med" len="med"/>
            </a:ln>
            <a:effectLst/>
          </p:spPr>
          <p:txBody>
            <a:bodyPr>
              <a:prstTxWarp prst="textNoShape">
                <a:avLst/>
              </a:prstTxWarp>
            </a:bodyPr>
            <a:lstStyle/>
            <a:p>
              <a:pPr>
                <a:defRPr/>
              </a:pPr>
              <a:endParaRPr lang="en-US"/>
            </a:p>
          </p:txBody>
        </p:sp>
        <p:cxnSp>
          <p:nvCxnSpPr>
            <p:cNvPr id="37898" name="Straight Connector 27"/>
            <p:cNvCxnSpPr>
              <a:cxnSpLocks noChangeShapeType="1"/>
            </p:cNvCxnSpPr>
            <p:nvPr/>
          </p:nvCxnSpPr>
          <p:spPr bwMode="auto">
            <a:xfrm rot="5400000">
              <a:off x="3962400" y="1752600"/>
              <a:ext cx="762000" cy="1588"/>
            </a:xfrm>
            <a:prstGeom prst="line">
              <a:avLst/>
            </a:prstGeom>
            <a:noFill/>
            <a:ln w="38100">
              <a:solidFill>
                <a:srgbClr val="4F81BD"/>
              </a:solidFill>
              <a:round/>
              <a:headEnd/>
              <a:tailEnd/>
            </a:ln>
          </p:spPr>
        </p:cxnSp>
        <p:sp>
          <p:nvSpPr>
            <p:cNvPr id="37899" name="TextBox 28"/>
            <p:cNvSpPr txBox="1">
              <a:spLocks noChangeArrowheads="1"/>
            </p:cNvSpPr>
            <p:nvPr/>
          </p:nvSpPr>
          <p:spPr bwMode="auto">
            <a:xfrm>
              <a:off x="1027512" y="1079212"/>
              <a:ext cx="412893" cy="584776"/>
            </a:xfrm>
            <a:prstGeom prst="rect">
              <a:avLst/>
            </a:prstGeom>
            <a:noFill/>
            <a:ln w="9525">
              <a:noFill/>
              <a:miter lim="800000"/>
              <a:headEnd/>
              <a:tailEnd/>
            </a:ln>
          </p:spPr>
          <p:txBody>
            <a:bodyPr wrap="none">
              <a:prstTxWarp prst="textNoShape">
                <a:avLst/>
              </a:prstTxWarp>
              <a:spAutoFit/>
            </a:bodyPr>
            <a:lstStyle/>
            <a:p>
              <a:r>
                <a:rPr lang="en-US" sz="3200" dirty="0" err="1">
                  <a:solidFill>
                    <a:srgbClr val="FFFFFF"/>
                  </a:solidFill>
                </a:rPr>
                <a:t>q</a:t>
              </a:r>
              <a:endParaRPr lang="en-US" sz="3200" dirty="0">
                <a:solidFill>
                  <a:srgbClr val="FFFFFF"/>
                </a:solidFill>
              </a:endParaRPr>
            </a:p>
          </p:txBody>
        </p:sp>
        <p:sp>
          <p:nvSpPr>
            <p:cNvPr id="37900" name="TextBox 29"/>
            <p:cNvSpPr txBox="1">
              <a:spLocks noChangeArrowheads="1"/>
            </p:cNvSpPr>
            <p:nvPr/>
          </p:nvSpPr>
          <p:spPr bwMode="auto">
            <a:xfrm>
              <a:off x="7207107" y="1066800"/>
              <a:ext cx="412893" cy="584776"/>
            </a:xfrm>
            <a:prstGeom prst="rect">
              <a:avLst/>
            </a:prstGeom>
            <a:noFill/>
            <a:ln w="9525">
              <a:noFill/>
              <a:miter lim="800000"/>
              <a:headEnd/>
              <a:tailEnd/>
            </a:ln>
          </p:spPr>
          <p:txBody>
            <a:bodyPr wrap="none">
              <a:prstTxWarp prst="textNoShape">
                <a:avLst/>
              </a:prstTxWarp>
              <a:spAutoFit/>
            </a:bodyPr>
            <a:lstStyle/>
            <a:p>
              <a:r>
                <a:rPr lang="en-US" sz="3200" dirty="0" err="1">
                  <a:solidFill>
                    <a:srgbClr val="FFFFFF"/>
                  </a:solidFill>
                </a:rPr>
                <a:t>q</a:t>
              </a:r>
              <a:endParaRPr lang="en-US" sz="3200" dirty="0">
                <a:solidFill>
                  <a:srgbClr val="FFFFFF"/>
                </a:solidFill>
              </a:endParaRPr>
            </a:p>
          </p:txBody>
        </p:sp>
        <p:sp>
          <p:nvSpPr>
            <p:cNvPr id="37901" name="TextBox 30"/>
            <p:cNvSpPr txBox="1">
              <a:spLocks noChangeArrowheads="1"/>
            </p:cNvSpPr>
            <p:nvPr/>
          </p:nvSpPr>
          <p:spPr bwMode="auto">
            <a:xfrm>
              <a:off x="1034907" y="2527012"/>
              <a:ext cx="579417" cy="584776"/>
            </a:xfrm>
            <a:prstGeom prst="rect">
              <a:avLst/>
            </a:prstGeom>
            <a:noFill/>
            <a:ln w="9525">
              <a:noFill/>
              <a:miter lim="800000"/>
              <a:headEnd/>
              <a:tailEnd/>
            </a:ln>
          </p:spPr>
          <p:txBody>
            <a:bodyPr wrap="none">
              <a:prstTxWarp prst="textNoShape">
                <a:avLst/>
              </a:prstTxWarp>
              <a:spAutoFit/>
            </a:bodyPr>
            <a:lstStyle/>
            <a:p>
              <a:r>
                <a:rPr lang="en-US" sz="3200" dirty="0" err="1">
                  <a:solidFill>
                    <a:srgbClr val="FFFFFF"/>
                  </a:solidFill>
                  <a:latin typeface="Symbol" charset="2"/>
                  <a:ea typeface="Symbol" charset="2"/>
                  <a:cs typeface="Symbol" charset="2"/>
                </a:rPr>
                <a:t>m</a:t>
              </a:r>
              <a:r>
                <a:rPr lang="en-US" sz="3200" baseline="30000" dirty="0">
                  <a:solidFill>
                    <a:srgbClr val="FFFFFF"/>
                  </a:solidFill>
                  <a:latin typeface="Symbol" charset="2"/>
                  <a:ea typeface="Symbol" charset="2"/>
                  <a:cs typeface="Symbol" charset="2"/>
                </a:rPr>
                <a:t>-</a:t>
              </a:r>
              <a:endParaRPr lang="en-US" sz="3200" dirty="0">
                <a:solidFill>
                  <a:srgbClr val="FFFFFF"/>
                </a:solidFill>
                <a:latin typeface="Symbol" charset="2"/>
                <a:ea typeface="Symbol" charset="2"/>
                <a:cs typeface="Symbol" charset="2"/>
              </a:endParaRPr>
            </a:p>
          </p:txBody>
        </p:sp>
        <p:sp>
          <p:nvSpPr>
            <p:cNvPr id="37902" name="TextBox 31"/>
            <p:cNvSpPr txBox="1">
              <a:spLocks noChangeArrowheads="1"/>
            </p:cNvSpPr>
            <p:nvPr/>
          </p:nvSpPr>
          <p:spPr bwMode="auto">
            <a:xfrm>
              <a:off x="7192203" y="2586335"/>
              <a:ext cx="472615" cy="584776"/>
            </a:xfrm>
            <a:prstGeom prst="rect">
              <a:avLst/>
            </a:prstGeom>
            <a:noFill/>
            <a:ln w="9525">
              <a:noFill/>
              <a:miter lim="800000"/>
              <a:headEnd/>
              <a:tailEnd/>
            </a:ln>
          </p:spPr>
          <p:txBody>
            <a:bodyPr wrap="none">
              <a:prstTxWarp prst="textNoShape">
                <a:avLst/>
              </a:prstTxWarp>
              <a:spAutoFit/>
            </a:bodyPr>
            <a:lstStyle/>
            <a:p>
              <a:r>
                <a:rPr lang="en-US" sz="3200" dirty="0" err="1">
                  <a:solidFill>
                    <a:srgbClr val="FFFFFF"/>
                  </a:solidFill>
                </a:rPr>
                <a:t>e</a:t>
              </a:r>
              <a:r>
                <a:rPr lang="en-US" sz="3200" baseline="30000" dirty="0">
                  <a:solidFill>
                    <a:srgbClr val="FFFFFF"/>
                  </a:solidFill>
                </a:rPr>
                <a:t>-</a:t>
              </a:r>
              <a:endParaRPr lang="en-US" sz="3200" dirty="0">
                <a:solidFill>
                  <a:srgbClr val="FFFFFF"/>
                </a:solidFill>
              </a:endParaRPr>
            </a:p>
          </p:txBody>
        </p:sp>
        <p:sp>
          <p:nvSpPr>
            <p:cNvPr id="37903" name="TextBox 32"/>
            <p:cNvSpPr txBox="1">
              <a:spLocks noChangeArrowheads="1"/>
            </p:cNvSpPr>
            <p:nvPr/>
          </p:nvSpPr>
          <p:spPr bwMode="auto">
            <a:xfrm>
              <a:off x="2922989" y="1853624"/>
              <a:ext cx="549762" cy="584776"/>
            </a:xfrm>
            <a:prstGeom prst="rect">
              <a:avLst/>
            </a:prstGeom>
            <a:noFill/>
            <a:ln w="9525">
              <a:noFill/>
              <a:miter lim="800000"/>
              <a:headEnd/>
              <a:tailEnd/>
            </a:ln>
          </p:spPr>
          <p:txBody>
            <a:bodyPr wrap="none">
              <a:prstTxWarp prst="textNoShape">
                <a:avLst/>
              </a:prstTxWarp>
              <a:spAutoFit/>
            </a:bodyPr>
            <a:lstStyle/>
            <a:p>
              <a:r>
                <a:rPr lang="en-US" sz="3200" dirty="0">
                  <a:solidFill>
                    <a:srgbClr val="FFFFFF"/>
                  </a:solidFill>
                </a:rPr>
                <a:t>W</a:t>
              </a:r>
            </a:p>
          </p:txBody>
        </p:sp>
        <p:sp>
          <p:nvSpPr>
            <p:cNvPr id="37904" name="TextBox 33"/>
            <p:cNvSpPr txBox="1">
              <a:spLocks noChangeArrowheads="1"/>
            </p:cNvSpPr>
            <p:nvPr/>
          </p:nvSpPr>
          <p:spPr bwMode="auto">
            <a:xfrm>
              <a:off x="4343400" y="1295400"/>
              <a:ext cx="353382" cy="584776"/>
            </a:xfrm>
            <a:prstGeom prst="rect">
              <a:avLst/>
            </a:prstGeom>
            <a:noFill/>
            <a:ln w="9525">
              <a:noFill/>
              <a:miter lim="800000"/>
              <a:headEnd/>
              <a:tailEnd/>
            </a:ln>
          </p:spPr>
          <p:txBody>
            <a:bodyPr wrap="none">
              <a:prstTxWarp prst="textNoShape">
                <a:avLst/>
              </a:prstTxWarp>
              <a:spAutoFit/>
            </a:bodyPr>
            <a:lstStyle/>
            <a:p>
              <a:r>
                <a:rPr lang="en-US" sz="3200" dirty="0" err="1">
                  <a:solidFill>
                    <a:srgbClr val="FFFFFF"/>
                  </a:solidFill>
                  <a:latin typeface="Symbol" charset="2"/>
                  <a:ea typeface="Symbol" charset="2"/>
                  <a:cs typeface="Symbol" charset="2"/>
                </a:rPr>
                <a:t>g</a:t>
              </a:r>
              <a:endParaRPr lang="en-US" sz="3200" dirty="0">
                <a:solidFill>
                  <a:srgbClr val="FFFFFF"/>
                </a:solidFill>
                <a:latin typeface="Symbol" charset="2"/>
                <a:ea typeface="Symbol" charset="2"/>
                <a:cs typeface="Symbol" charset="2"/>
              </a:endParaRPr>
            </a:p>
          </p:txBody>
        </p:sp>
        <p:sp>
          <p:nvSpPr>
            <p:cNvPr id="37905" name="TextBox 34"/>
            <p:cNvSpPr txBox="1">
              <a:spLocks noChangeArrowheads="1"/>
            </p:cNvSpPr>
            <p:nvPr/>
          </p:nvSpPr>
          <p:spPr bwMode="auto">
            <a:xfrm>
              <a:off x="3482037" y="2743200"/>
              <a:ext cx="556563" cy="584776"/>
            </a:xfrm>
            <a:prstGeom prst="rect">
              <a:avLst/>
            </a:prstGeom>
            <a:noFill/>
            <a:ln w="9525">
              <a:noFill/>
              <a:miter lim="800000"/>
              <a:headEnd/>
              <a:tailEnd/>
            </a:ln>
          </p:spPr>
          <p:txBody>
            <a:bodyPr wrap="none">
              <a:prstTxWarp prst="textNoShape">
                <a:avLst/>
              </a:prstTxWarp>
              <a:spAutoFit/>
            </a:bodyPr>
            <a:lstStyle/>
            <a:p>
              <a:r>
                <a:rPr lang="en-US" sz="3200" dirty="0">
                  <a:solidFill>
                    <a:srgbClr val="FFFFFF"/>
                  </a:solidFill>
                  <a:latin typeface="Symbol" charset="2"/>
                  <a:ea typeface="Symbol" charset="2"/>
                  <a:cs typeface="Symbol" charset="2"/>
                </a:rPr>
                <a:t>n</a:t>
              </a:r>
              <a:r>
                <a:rPr lang="en-US" sz="3200" baseline="-25000" dirty="0">
                  <a:solidFill>
                    <a:srgbClr val="FFFFFF"/>
                  </a:solidFill>
                  <a:latin typeface="Symbol" charset="2"/>
                  <a:ea typeface="Symbol" charset="2"/>
                  <a:cs typeface="Symbol" charset="2"/>
                </a:rPr>
                <a:t>m</a:t>
              </a:r>
              <a:endParaRPr lang="en-US" sz="3200" dirty="0">
                <a:solidFill>
                  <a:srgbClr val="FFFFFF"/>
                </a:solidFill>
                <a:latin typeface="Symbol" charset="2"/>
                <a:ea typeface="Symbol" charset="2"/>
                <a:cs typeface="Symbol" charset="2"/>
              </a:endParaRPr>
            </a:p>
          </p:txBody>
        </p:sp>
        <p:sp>
          <p:nvSpPr>
            <p:cNvPr id="37906" name="TextBox 35"/>
            <p:cNvSpPr txBox="1">
              <a:spLocks noChangeArrowheads="1"/>
            </p:cNvSpPr>
            <p:nvPr/>
          </p:nvSpPr>
          <p:spPr bwMode="auto">
            <a:xfrm>
              <a:off x="4654145" y="2743200"/>
              <a:ext cx="550618" cy="584776"/>
            </a:xfrm>
            <a:prstGeom prst="rect">
              <a:avLst/>
            </a:prstGeom>
            <a:noFill/>
            <a:ln w="9525">
              <a:noFill/>
              <a:miter lim="800000"/>
              <a:headEnd/>
              <a:tailEnd/>
            </a:ln>
          </p:spPr>
          <p:txBody>
            <a:bodyPr wrap="none">
              <a:prstTxWarp prst="textNoShape">
                <a:avLst/>
              </a:prstTxWarp>
              <a:spAutoFit/>
            </a:bodyPr>
            <a:lstStyle/>
            <a:p>
              <a:r>
                <a:rPr lang="en-US" sz="3200" dirty="0">
                  <a:solidFill>
                    <a:srgbClr val="FFFFFF"/>
                  </a:solidFill>
                  <a:latin typeface="Symbol" charset="2"/>
                  <a:ea typeface="Symbol" charset="2"/>
                  <a:cs typeface="Symbol" charset="2"/>
                </a:rPr>
                <a:t>n</a:t>
              </a:r>
              <a:r>
                <a:rPr lang="en-US" sz="3200" baseline="-25000" dirty="0">
                  <a:solidFill>
                    <a:srgbClr val="FFFFFF"/>
                  </a:solidFill>
                  <a:ea typeface="Arial" charset="0"/>
                  <a:cs typeface="Arial" charset="0"/>
                </a:rPr>
                <a:t>e</a:t>
              </a:r>
              <a:endParaRPr lang="en-US" sz="3200" dirty="0">
                <a:solidFill>
                  <a:srgbClr val="FFFFFF"/>
                </a:solidFill>
                <a:ea typeface="Arial" charset="0"/>
                <a:cs typeface="Arial" charset="0"/>
              </a:endParaRPr>
            </a:p>
          </p:txBody>
        </p:sp>
        <p:sp>
          <p:nvSpPr>
            <p:cNvPr id="37907" name="Oval 36"/>
            <p:cNvSpPr>
              <a:spLocks noChangeArrowheads="1"/>
            </p:cNvSpPr>
            <p:nvPr/>
          </p:nvSpPr>
          <p:spPr bwMode="auto">
            <a:xfrm>
              <a:off x="4267200" y="2819400"/>
              <a:ext cx="152400" cy="152400"/>
            </a:xfrm>
            <a:prstGeom prst="ellipse">
              <a:avLst/>
            </a:prstGeom>
            <a:solidFill>
              <a:schemeClr val="bg1"/>
            </a:solidFill>
            <a:ln w="9525">
              <a:noFill/>
              <a:round/>
              <a:headEnd/>
              <a:tailEnd/>
            </a:ln>
          </p:spPr>
          <p:txBody>
            <a:bodyPr>
              <a:prstTxWarp prst="textNoShape">
                <a:avLst/>
              </a:prstTxWarp>
            </a:bodyPr>
            <a:lstStyle/>
            <a:p>
              <a:endParaRPr lang="en-US"/>
            </a:p>
          </p:txBody>
        </p:sp>
      </p:gr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5" name="Slide Number Placeholder 4"/>
          <p:cNvSpPr>
            <a:spLocks noGrp="1"/>
          </p:cNvSpPr>
          <p:nvPr>
            <p:ph type="sldNum" sz="quarter" idx="12"/>
          </p:nvPr>
        </p:nvSpPr>
        <p:spPr/>
        <p:txBody>
          <a:bodyPr/>
          <a:lstStyle/>
          <a:p>
            <a:fld id="{B447C9B2-03D9-704C-9F48-B71FA4375E6A}"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p:txBody>
          <a:bodyPr>
            <a:normAutofit/>
          </a:bodyPr>
          <a:lstStyle/>
          <a:p>
            <a:pPr eaLnBrk="1" hangingPunct="1"/>
            <a:r>
              <a:rPr lang="en-US"/>
              <a:t>Mu2e Miscellaneous Backgrounds</a:t>
            </a:r>
          </a:p>
        </p:txBody>
      </p:sp>
      <p:sp>
        <p:nvSpPr>
          <p:cNvPr id="77829" name="Rectangle 3"/>
          <p:cNvSpPr>
            <a:spLocks noGrp="1" noChangeArrowheads="1"/>
          </p:cNvSpPr>
          <p:nvPr>
            <p:ph type="body" idx="1"/>
          </p:nvPr>
        </p:nvSpPr>
        <p:spPr/>
        <p:txBody>
          <a:bodyPr>
            <a:normAutofit fontScale="92500" lnSpcReduction="20000"/>
          </a:bodyPr>
          <a:lstStyle/>
          <a:p>
            <a:pPr eaLnBrk="1" hangingPunct="1">
              <a:lnSpc>
                <a:spcPct val="90000"/>
              </a:lnSpc>
            </a:pPr>
            <a:r>
              <a:rPr lang="en-US" dirty="0"/>
              <a:t>Several additional miscellaneous sources can contribute background - most </a:t>
            </a:r>
            <a:r>
              <a:rPr lang="en-US" dirty="0" smtClean="0"/>
              <a:t>importantly:</a:t>
            </a:r>
          </a:p>
          <a:p>
            <a:pPr eaLnBrk="1" hangingPunct="1">
              <a:lnSpc>
                <a:spcPct val="90000"/>
              </a:lnSpc>
              <a:buFontTx/>
              <a:buNone/>
            </a:pPr>
            <a:endParaRPr lang="en-US" sz="1200" dirty="0"/>
          </a:p>
          <a:p>
            <a:pPr lvl="1" eaLnBrk="1" hangingPunct="1">
              <a:lnSpc>
                <a:spcPct val="90000"/>
              </a:lnSpc>
            </a:pPr>
            <a:r>
              <a:rPr lang="en-US" dirty="0"/>
              <a:t>Anti-protons</a:t>
            </a:r>
          </a:p>
          <a:p>
            <a:pPr lvl="2" eaLnBrk="1" hangingPunct="1">
              <a:lnSpc>
                <a:spcPct val="90000"/>
              </a:lnSpc>
            </a:pPr>
            <a:r>
              <a:rPr lang="en-US" dirty="0"/>
              <a:t>Proton beam is </a:t>
            </a:r>
            <a:r>
              <a:rPr lang="en-US" dirty="0" smtClean="0"/>
              <a:t>above </a:t>
            </a:r>
            <a:r>
              <a:rPr lang="en-US" dirty="0" err="1"/>
              <a:t>pbar</a:t>
            </a:r>
            <a:r>
              <a:rPr lang="en-US" dirty="0"/>
              <a:t> production threshold</a:t>
            </a:r>
          </a:p>
          <a:p>
            <a:pPr lvl="2" eaLnBrk="1" hangingPunct="1">
              <a:lnSpc>
                <a:spcPct val="90000"/>
              </a:lnSpc>
            </a:pPr>
            <a:r>
              <a:rPr lang="en-US" dirty="0"/>
              <a:t>These low momentum </a:t>
            </a:r>
            <a:r>
              <a:rPr lang="en-US" dirty="0" err="1"/>
              <a:t>pbars</a:t>
            </a:r>
            <a:r>
              <a:rPr lang="en-US" dirty="0"/>
              <a:t> wander until they annihilate</a:t>
            </a:r>
            <a:endParaRPr lang="en-US" dirty="0" smtClean="0"/>
          </a:p>
          <a:p>
            <a:pPr lvl="2" eaLnBrk="1" hangingPunct="1">
              <a:lnSpc>
                <a:spcPct val="90000"/>
              </a:lnSpc>
            </a:pPr>
            <a:r>
              <a:rPr lang="en-US" dirty="0" smtClean="0"/>
              <a:t>A thin </a:t>
            </a:r>
            <a:r>
              <a:rPr lang="en-US" dirty="0" err="1"/>
              <a:t>mylar</a:t>
            </a:r>
            <a:r>
              <a:rPr lang="en-US" dirty="0"/>
              <a:t> window in</a:t>
            </a:r>
            <a:r>
              <a:rPr lang="en-US" dirty="0" smtClean="0"/>
              <a:t> </a:t>
            </a:r>
            <a:r>
              <a:rPr lang="en-US" dirty="0" err="1" smtClean="0"/>
              <a:t>beamline</a:t>
            </a:r>
            <a:r>
              <a:rPr lang="en-US" dirty="0" smtClean="0"/>
              <a:t> absorbs most if them</a:t>
            </a:r>
          </a:p>
          <a:p>
            <a:pPr lvl="2" eaLnBrk="1" hangingPunct="1">
              <a:lnSpc>
                <a:spcPct val="90000"/>
              </a:lnSpc>
            </a:pPr>
            <a:r>
              <a:rPr lang="en-US" dirty="0"/>
              <a:t>Annihilations produce</a:t>
            </a:r>
            <a:r>
              <a:rPr lang="en-US" dirty="0" smtClean="0"/>
              <a:t> high multiplicity final states              </a:t>
            </a:r>
            <a:r>
              <a:rPr lang="en-US" dirty="0"/>
              <a:t>e.g.  </a:t>
            </a:r>
            <a:r>
              <a:rPr lang="en-US" dirty="0" err="1">
                <a:latin typeface="Symbol" charset="2"/>
                <a:sym typeface="Symbol" charset="2"/>
              </a:rPr>
              <a:t></a:t>
            </a:r>
            <a:r>
              <a:rPr lang="en-US" baseline="30000" dirty="0" err="1">
                <a:latin typeface="Symbol" charset="2"/>
                <a:sym typeface="Symbol" charset="2"/>
              </a:rPr>
              <a:t></a:t>
            </a:r>
            <a:r>
              <a:rPr lang="en-US" dirty="0"/>
              <a:t> can undergo R</a:t>
            </a:r>
            <a:r>
              <a:rPr lang="en-US" dirty="0">
                <a:latin typeface="Symbol" charset="2"/>
                <a:sym typeface="Symbol" charset="2"/>
              </a:rPr>
              <a:t></a:t>
            </a:r>
            <a:r>
              <a:rPr lang="en-US" dirty="0"/>
              <a:t>C to yield a background electron</a:t>
            </a:r>
          </a:p>
          <a:p>
            <a:pPr eaLnBrk="1" hangingPunct="1">
              <a:lnSpc>
                <a:spcPct val="90000"/>
              </a:lnSpc>
              <a:buFontTx/>
              <a:buNone/>
            </a:pPr>
            <a:endParaRPr lang="en-US" sz="1000" dirty="0"/>
          </a:p>
          <a:p>
            <a:pPr lvl="1" eaLnBrk="1" hangingPunct="1">
              <a:lnSpc>
                <a:spcPct val="90000"/>
              </a:lnSpc>
            </a:pPr>
            <a:r>
              <a:rPr lang="en-US" dirty="0"/>
              <a:t>Cosmic rays</a:t>
            </a:r>
          </a:p>
          <a:p>
            <a:pPr lvl="2" eaLnBrk="1" hangingPunct="1">
              <a:lnSpc>
                <a:spcPct val="90000"/>
              </a:lnSpc>
            </a:pPr>
            <a:r>
              <a:rPr lang="en-US" dirty="0"/>
              <a:t>Suppressed by passive and active shielding</a:t>
            </a:r>
          </a:p>
          <a:p>
            <a:pPr lvl="2" eaLnBrk="1" hangingPunct="1">
              <a:lnSpc>
                <a:spcPct val="90000"/>
              </a:lnSpc>
            </a:pPr>
            <a:r>
              <a:rPr lang="en-US" dirty="0">
                <a:latin typeface="Symbol" charset="2"/>
                <a:sym typeface="Symbol" charset="2"/>
              </a:rPr>
              <a:t></a:t>
            </a:r>
            <a:r>
              <a:rPr lang="en-US" dirty="0"/>
              <a:t> DIF or interactions </a:t>
            </a:r>
            <a:r>
              <a:rPr lang="en-US" dirty="0" smtClean="0"/>
              <a:t>in </a:t>
            </a:r>
            <a:r>
              <a:rPr lang="en-US" dirty="0"/>
              <a:t>material can give an e</a:t>
            </a:r>
            <a:r>
              <a:rPr lang="en-US" baseline="30000" dirty="0"/>
              <a:t>-</a:t>
            </a:r>
            <a:r>
              <a:rPr lang="en-US" dirty="0"/>
              <a:t> or </a:t>
            </a:r>
            <a:r>
              <a:rPr lang="en-US" dirty="0">
                <a:latin typeface="Symbol" charset="2"/>
                <a:sym typeface="Symbol" charset="2"/>
              </a:rPr>
              <a:t></a:t>
            </a:r>
            <a:r>
              <a:rPr lang="en-US" dirty="0"/>
              <a:t> that yield a background electron</a:t>
            </a:r>
          </a:p>
          <a:p>
            <a:pPr lvl="2" eaLnBrk="1" hangingPunct="1">
              <a:lnSpc>
                <a:spcPct val="90000"/>
              </a:lnSpc>
            </a:pPr>
            <a:r>
              <a:rPr lang="en-US" dirty="0"/>
              <a:t>Background listed assumes veto efficiency of 99.99%</a:t>
            </a:r>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Keys to Mu2e Success</a:t>
            </a:r>
            <a:endParaRPr lang="en-US" dirty="0"/>
          </a:p>
        </p:txBody>
      </p:sp>
      <p:sp>
        <p:nvSpPr>
          <p:cNvPr id="3" name="Content Placeholder 2"/>
          <p:cNvSpPr>
            <a:spLocks noGrp="1"/>
          </p:cNvSpPr>
          <p:nvPr>
            <p:ph idx="1"/>
          </p:nvPr>
        </p:nvSpPr>
        <p:spPr>
          <a:xfrm>
            <a:off x="457200" y="1508284"/>
            <a:ext cx="8229600" cy="4525963"/>
          </a:xfrm>
        </p:spPr>
        <p:txBody>
          <a:bodyPr>
            <a:normAutofit/>
          </a:bodyPr>
          <a:lstStyle/>
          <a:p>
            <a:r>
              <a:rPr lang="en-US" dirty="0"/>
              <a:t>Excellent momentum resolution </a:t>
            </a:r>
            <a:r>
              <a:rPr lang="en-US" sz="2400" dirty="0"/>
              <a:t>(&lt;200 </a:t>
            </a:r>
            <a:r>
              <a:rPr lang="en-US" sz="2400" dirty="0" err="1" smtClean="0"/>
              <a:t>keV</a:t>
            </a:r>
            <a:r>
              <a:rPr lang="en-US" sz="2400" dirty="0" smtClean="0"/>
              <a:t>/c </a:t>
            </a:r>
            <a:r>
              <a:rPr lang="en-US" sz="2400" dirty="0"/>
              <a:t>core) </a:t>
            </a:r>
            <a:endParaRPr lang="en-US" sz="2400" dirty="0" smtClean="0"/>
          </a:p>
          <a:p>
            <a:r>
              <a:rPr lang="en-US" dirty="0" smtClean="0"/>
              <a:t>Pulsed proton beam</a:t>
            </a:r>
          </a:p>
          <a:p>
            <a:pPr lvl="1"/>
            <a:r>
              <a:rPr lang="en-US" dirty="0" smtClean="0"/>
              <a:t>Narrow proton pulses (&lt; +/- 125 ns)</a:t>
            </a:r>
          </a:p>
          <a:p>
            <a:pPr lvl="1"/>
            <a:r>
              <a:rPr lang="en-US" dirty="0" smtClean="0"/>
              <a:t>Very few out-of-time protons (&lt; 10</a:t>
            </a:r>
            <a:r>
              <a:rPr lang="en-US" baseline="30000" dirty="0" smtClean="0"/>
              <a:t>-10</a:t>
            </a:r>
            <a:r>
              <a:rPr lang="en-US" dirty="0" smtClean="0"/>
              <a:t>)</a:t>
            </a:r>
          </a:p>
          <a:p>
            <a:r>
              <a:rPr lang="en-US" dirty="0" smtClean="0"/>
              <a:t>Thin anti-proton annihilation window(s)</a:t>
            </a:r>
          </a:p>
          <a:p>
            <a:r>
              <a:rPr lang="en-US" dirty="0"/>
              <a:t>High CR veto efficiency (&gt;99.99</a:t>
            </a:r>
            <a:r>
              <a:rPr lang="en-US" dirty="0" smtClean="0"/>
              <a:t>%)</a:t>
            </a:r>
          </a:p>
          <a:p>
            <a:r>
              <a:rPr lang="en-US" dirty="0"/>
              <a:t>Avoid trapping particles… B-field requirements</a:t>
            </a:r>
          </a:p>
          <a:p>
            <a:pPr lvl="1"/>
            <a:r>
              <a:rPr lang="en-US" dirty="0"/>
              <a:t>Further mitigates beam-related </a:t>
            </a:r>
            <a:r>
              <a:rPr lang="en-US" dirty="0" smtClean="0"/>
              <a:t>backgrounds</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5539"/>
            <a:ext cx="8229600" cy="2634652"/>
          </a:xfrm>
        </p:spPr>
        <p:txBody>
          <a:bodyPr>
            <a:noAutofit/>
          </a:bodyPr>
          <a:lstStyle/>
          <a:p>
            <a:r>
              <a:rPr lang="en-US" sz="6600" dirty="0" smtClean="0"/>
              <a:t>The Mu2e </a:t>
            </a:r>
            <a:r>
              <a:rPr lang="en-US" sz="6600" dirty="0" err="1" smtClean="0"/>
              <a:t>Beamlines</a:t>
            </a:r>
            <a:endParaRPr lang="en-US" sz="66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Proton Beam</a:t>
            </a:r>
            <a:endParaRPr lang="en-US" dirty="0"/>
          </a:p>
        </p:txBody>
      </p:sp>
      <p:sp>
        <p:nvSpPr>
          <p:cNvPr id="3" name="Content Placeholder 2"/>
          <p:cNvSpPr>
            <a:spLocks noGrp="1"/>
          </p:cNvSpPr>
          <p:nvPr>
            <p:ph idx="1"/>
          </p:nvPr>
        </p:nvSpPr>
        <p:spPr>
          <a:xfrm>
            <a:off x="4561358" y="1699679"/>
            <a:ext cx="4528594" cy="4170027"/>
          </a:xfrm>
        </p:spPr>
        <p:txBody>
          <a:bodyPr>
            <a:normAutofit fontScale="92500"/>
          </a:bodyPr>
          <a:lstStyle/>
          <a:p>
            <a:r>
              <a:rPr lang="en-US" sz="2800" dirty="0" smtClean="0"/>
              <a:t>Mu2e will use 8 GeV protons from the Booster</a:t>
            </a:r>
          </a:p>
          <a:p>
            <a:endParaRPr lang="en-US" sz="800" dirty="0" smtClean="0"/>
          </a:p>
          <a:p>
            <a:r>
              <a:rPr lang="en-US" sz="2800" dirty="0" smtClean="0"/>
              <a:t>Mu2e will repurpose much of the </a:t>
            </a:r>
            <a:r>
              <a:rPr lang="en-US" sz="2800" dirty="0" err="1" smtClean="0"/>
              <a:t>Tevatron</a:t>
            </a:r>
            <a:r>
              <a:rPr lang="en-US" sz="2800" dirty="0" smtClean="0"/>
              <a:t> anti-proton complex to instead produce </a:t>
            </a:r>
            <a:r>
              <a:rPr lang="en-US" sz="2800" dirty="0" err="1" smtClean="0"/>
              <a:t>muons</a:t>
            </a:r>
            <a:r>
              <a:rPr lang="en-US" sz="2800" dirty="0" smtClean="0"/>
              <a:t>. </a:t>
            </a:r>
          </a:p>
          <a:p>
            <a:pPr>
              <a:buNone/>
            </a:pPr>
            <a:endParaRPr lang="en-US" sz="800" dirty="0" smtClean="0"/>
          </a:p>
          <a:p>
            <a:r>
              <a:rPr lang="en-US" sz="2800" dirty="0" smtClean="0"/>
              <a:t>Mu2e will collect data simultaneously with </a:t>
            </a:r>
            <a:r>
              <a:rPr lang="en-US" sz="2800" dirty="0" err="1" smtClean="0"/>
              <a:t>NOvA</a:t>
            </a:r>
            <a:r>
              <a:rPr lang="en-US" sz="2800" dirty="0" smtClean="0"/>
              <a:t> and short baseline program.</a:t>
            </a:r>
            <a:endParaRPr lang="en-US" sz="2800" dirty="0"/>
          </a:p>
        </p:txBody>
      </p:sp>
      <p:pic>
        <p:nvPicPr>
          <p:cNvPr id="7" name="Picture 6" descr="Recycle-2.jpg"/>
          <p:cNvPicPr>
            <a:picLocks noChangeAspect="1"/>
          </p:cNvPicPr>
          <p:nvPr/>
        </p:nvPicPr>
        <p:blipFill>
          <a:blip r:embed="rId2"/>
          <a:stretch>
            <a:fillRect/>
          </a:stretch>
        </p:blipFill>
        <p:spPr>
          <a:xfrm>
            <a:off x="513155" y="1404128"/>
            <a:ext cx="810980" cy="810980"/>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grpSp>
        <p:nvGrpSpPr>
          <p:cNvPr id="11" name="Group 10"/>
          <p:cNvGrpSpPr/>
          <p:nvPr/>
        </p:nvGrpSpPr>
        <p:grpSpPr>
          <a:xfrm>
            <a:off x="489488" y="1390745"/>
            <a:ext cx="4013456" cy="4588110"/>
            <a:chOff x="489488" y="1390745"/>
            <a:chExt cx="4013456" cy="4588110"/>
          </a:xfrm>
        </p:grpSpPr>
        <p:pic>
          <p:nvPicPr>
            <p:cNvPr id="9" name="Picture 8" descr="ProtonBeamPicture.jpg"/>
            <p:cNvPicPr>
              <a:picLocks noChangeAspect="1"/>
            </p:cNvPicPr>
            <p:nvPr/>
          </p:nvPicPr>
          <p:blipFill>
            <a:blip r:embed="rId3"/>
            <a:stretch>
              <a:fillRect/>
            </a:stretch>
          </p:blipFill>
          <p:spPr>
            <a:xfrm>
              <a:off x="489488" y="1390745"/>
              <a:ext cx="4013456" cy="4588110"/>
            </a:xfrm>
            <a:prstGeom prst="rect">
              <a:avLst/>
            </a:prstGeom>
          </p:spPr>
        </p:pic>
        <p:sp>
          <p:nvSpPr>
            <p:cNvPr id="6" name="Rectangle 5"/>
            <p:cNvSpPr/>
            <p:nvPr/>
          </p:nvSpPr>
          <p:spPr>
            <a:xfrm>
              <a:off x="3060700" y="2253208"/>
              <a:ext cx="139700" cy="109149"/>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144103" y="2215108"/>
              <a:ext cx="447558" cy="338554"/>
            </a:xfrm>
            <a:prstGeom prst="rect">
              <a:avLst/>
            </a:prstGeom>
            <a:noFill/>
          </p:spPr>
          <p:txBody>
            <a:bodyPr wrap="none" rtlCol="0">
              <a:spAutoFit/>
            </a:bodyPr>
            <a:lstStyle/>
            <a:p>
              <a:r>
                <a:rPr lang="en-US" sz="1600" dirty="0">
                  <a:solidFill>
                    <a:srgbClr val="00B050"/>
                  </a:solidFill>
                </a:rPr>
                <a:t>g</a:t>
              </a:r>
              <a:r>
                <a:rPr lang="en-US" sz="1600" dirty="0" smtClean="0">
                  <a:solidFill>
                    <a:srgbClr val="00B050"/>
                  </a:solidFill>
                </a:rPr>
                <a:t>-2</a:t>
              </a:r>
              <a:endParaRPr lang="en-US" sz="1600" dirty="0">
                <a:solidFill>
                  <a:srgbClr val="00B050"/>
                </a:solidFill>
              </a:endParaRPr>
            </a:p>
          </p:txBody>
        </p:sp>
      </p:grpSp>
      <p:sp>
        <p:nvSpPr>
          <p:cNvPr id="12" name="Footer Placeholder 11"/>
          <p:cNvSpPr>
            <a:spLocks noGrp="1"/>
          </p:cNvSpPr>
          <p:nvPr>
            <p:ph type="ftr" sz="quarter" idx="11"/>
          </p:nvPr>
        </p:nvSpPr>
        <p:spPr/>
        <p:txBody>
          <a:bodyPr/>
          <a:lstStyle/>
          <a:p>
            <a:r>
              <a:rPr lang="en-US" smtClean="0"/>
              <a:t>D.Glenzinski, Fermilab</a:t>
            </a:r>
            <a:endParaRPr lang="en-US"/>
          </a:p>
        </p:txBody>
      </p:sp>
      <p:sp>
        <p:nvSpPr>
          <p:cNvPr id="13" name="Slide Number Placeholder 12"/>
          <p:cNvSpPr>
            <a:spLocks noGrp="1"/>
          </p:cNvSpPr>
          <p:nvPr>
            <p:ph type="sldNum" sz="quarter" idx="12"/>
          </p:nvPr>
        </p:nvSpPr>
        <p:spPr/>
        <p:txBody>
          <a:bodyPr/>
          <a:lstStyle/>
          <a:p>
            <a:fld id="{B447C9B2-03D9-704C-9F48-B71FA4375E6A}"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lstStyle/>
          <a:p>
            <a:r>
              <a:rPr lang="en-US" dirty="0" smtClean="0"/>
              <a:t>The Mu2e Proton Beam</a:t>
            </a:r>
            <a:endParaRPr lang="en-US" dirty="0"/>
          </a:p>
        </p:txBody>
      </p:sp>
      <p:sp>
        <p:nvSpPr>
          <p:cNvPr id="3" name="Content Placeholder 2"/>
          <p:cNvSpPr>
            <a:spLocks noGrp="1"/>
          </p:cNvSpPr>
          <p:nvPr>
            <p:ph idx="1"/>
          </p:nvPr>
        </p:nvSpPr>
        <p:spPr>
          <a:xfrm>
            <a:off x="457200" y="5740401"/>
            <a:ext cx="8229600" cy="647700"/>
          </a:xfrm>
        </p:spPr>
        <p:txBody>
          <a:bodyPr/>
          <a:lstStyle/>
          <a:p>
            <a:pPr algn="ctr"/>
            <a:r>
              <a:rPr lang="en-US" dirty="0"/>
              <a:t>Mu2e will use 8kW of 8 </a:t>
            </a:r>
            <a:r>
              <a:rPr lang="en-US" dirty="0" err="1"/>
              <a:t>GeV</a:t>
            </a:r>
            <a:r>
              <a:rPr lang="en-US" dirty="0"/>
              <a:t> proton beam</a:t>
            </a:r>
          </a:p>
          <a:p>
            <a:pPr marL="0" indent="0" algn="ctr">
              <a:buNone/>
            </a:pP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graphicFrame>
        <p:nvGraphicFramePr>
          <p:cNvPr id="7" name="Content Placeholder 6"/>
          <p:cNvGraphicFramePr>
            <a:graphicFrameLocks/>
          </p:cNvGraphicFramePr>
          <p:nvPr>
            <p:extLst>
              <p:ext uri="{D42A27DB-BD31-4B8C-83A1-F6EECF244321}">
                <p14:modId xmlns:p14="http://schemas.microsoft.com/office/powerpoint/2010/main" val="3575173515"/>
              </p:ext>
            </p:extLst>
          </p:nvPr>
        </p:nvGraphicFramePr>
        <p:xfrm>
          <a:off x="925279" y="1277140"/>
          <a:ext cx="7293443" cy="4450080"/>
        </p:xfrm>
        <a:graphic>
          <a:graphicData uri="http://schemas.openxmlformats.org/drawingml/2006/table">
            <a:tbl>
              <a:tblPr firstRow="1" bandRow="1">
                <a:tableStyleId>{10A1B5D5-9B99-4C35-A422-299274C87663}</a:tableStyleId>
              </a:tblPr>
              <a:tblGrid>
                <a:gridCol w="4469786"/>
                <a:gridCol w="1339346"/>
                <a:gridCol w="1484311"/>
              </a:tblGrid>
              <a:tr h="370840">
                <a:tc>
                  <a:txBody>
                    <a:bodyPr/>
                    <a:lstStyle/>
                    <a:p>
                      <a:r>
                        <a:rPr lang="en-US" dirty="0" smtClean="0">
                          <a:effectLst>
                            <a:outerShdw blurRad="38100" dist="38100" dir="2700000" algn="tl">
                              <a:srgbClr val="000000">
                                <a:alpha val="43137"/>
                              </a:srgbClr>
                            </a:outerShdw>
                          </a:effectLst>
                        </a:rPr>
                        <a:t>Quantity</a:t>
                      </a:r>
                      <a:endParaRPr lang="en-US" b="0" dirty="0">
                        <a:effectLst>
                          <a:outerShdw blurRad="38100" dist="38100" dir="2700000" algn="tl">
                            <a:srgbClr val="000000">
                              <a:alpha val="43137"/>
                            </a:srgbClr>
                          </a:outerShdw>
                        </a:effectLst>
                        <a:latin typeface="Calibri" panose="020F0502020204030204" pitchFamily="34" charset="0"/>
                      </a:endParaRPr>
                    </a:p>
                  </a:txBody>
                  <a:tcPr anchor="ctr"/>
                </a:tc>
                <a:tc>
                  <a:txBody>
                    <a:bodyPr/>
                    <a:lstStyle/>
                    <a:p>
                      <a:pPr algn="ctr"/>
                      <a:r>
                        <a:rPr lang="en-US" dirty="0" smtClean="0">
                          <a:effectLst>
                            <a:outerShdw blurRad="38100" dist="38100" dir="2700000" algn="tl">
                              <a:srgbClr val="000000">
                                <a:alpha val="43137"/>
                              </a:srgbClr>
                            </a:outerShdw>
                          </a:effectLst>
                        </a:rPr>
                        <a:t>Value</a:t>
                      </a:r>
                      <a:endParaRPr lang="en-US" b="0" dirty="0">
                        <a:effectLst>
                          <a:outerShdw blurRad="38100" dist="38100" dir="2700000" algn="tl">
                            <a:srgbClr val="000000">
                              <a:alpha val="43137"/>
                            </a:srgbClr>
                          </a:outerShdw>
                        </a:effectLst>
                        <a:latin typeface="Calibri" panose="020F0502020204030204" pitchFamily="34" charset="0"/>
                      </a:endParaRPr>
                    </a:p>
                  </a:txBody>
                  <a:tcPr anchor="ctr"/>
                </a:tc>
                <a:tc>
                  <a:txBody>
                    <a:bodyPr/>
                    <a:lstStyle/>
                    <a:p>
                      <a:pPr algn="ctr"/>
                      <a:r>
                        <a:rPr lang="en-US" dirty="0" smtClean="0">
                          <a:effectLst>
                            <a:outerShdw blurRad="38100" dist="38100" dir="2700000" algn="tl">
                              <a:srgbClr val="000000">
                                <a:alpha val="43137"/>
                              </a:srgbClr>
                            </a:outerShdw>
                          </a:effectLst>
                        </a:rPr>
                        <a:t>Units</a:t>
                      </a:r>
                      <a:endParaRPr lang="en-US" b="0" dirty="0">
                        <a:effectLst>
                          <a:outerShdw blurRad="38100" dist="38100" dir="2700000" algn="tl">
                            <a:srgbClr val="000000">
                              <a:alpha val="43137"/>
                            </a:srgbClr>
                          </a:outerShdw>
                        </a:effectLst>
                        <a:latin typeface="Calibri" panose="020F0502020204030204" pitchFamily="34" charset="0"/>
                      </a:endParaRPr>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MI-RR Cycle Time</a:t>
                      </a:r>
                      <a:endParaRPr lang="en-US" sz="1600" baseline="0" dirty="0" smtClean="0">
                        <a:solidFill>
                          <a:schemeClr val="accent6"/>
                        </a:solidFill>
                        <a:latin typeface="Calibri" panose="020F0502020204030204" pitchFamily="34" charset="0"/>
                      </a:endParaRPr>
                    </a:p>
                  </a:txBody>
                  <a:tcPr anchor="ctr"/>
                </a:tc>
                <a:tc>
                  <a:txBody>
                    <a:bodyPr/>
                    <a:lstStyle/>
                    <a:p>
                      <a:pPr algn="r"/>
                      <a:r>
                        <a:rPr lang="en-US" sz="1600" dirty="0" smtClean="0"/>
                        <a:t>1400.0</a:t>
                      </a:r>
                      <a:endParaRPr lang="en-US" sz="1600" dirty="0">
                        <a:solidFill>
                          <a:schemeClr val="accent6"/>
                        </a:solidFill>
                        <a:latin typeface="Calibri" panose="020F0502020204030204" pitchFamily="34" charset="0"/>
                      </a:endParaRPr>
                    </a:p>
                  </a:txBody>
                  <a:tcPr marR="182880" anchor="ctr"/>
                </a:tc>
                <a:tc>
                  <a:txBody>
                    <a:bodyPr/>
                    <a:lstStyle/>
                    <a:p>
                      <a:pPr algn="ctr"/>
                      <a:r>
                        <a:rPr lang="en-US" sz="1600" dirty="0" smtClean="0"/>
                        <a:t>msec</a:t>
                      </a:r>
                      <a:endParaRPr lang="en-US" sz="1600" dirty="0">
                        <a:solidFill>
                          <a:schemeClr val="accent6"/>
                        </a:solidFill>
                        <a:latin typeface="Calibri" panose="020F0502020204030204" pitchFamily="34" charset="0"/>
                      </a:endParaRPr>
                    </a:p>
                  </a:txBody>
                  <a:tcPr anchor="ctr"/>
                </a:tc>
              </a:tr>
              <a:tr h="370840">
                <a:tc>
                  <a:txBody>
                    <a:bodyPr/>
                    <a:lstStyle/>
                    <a:p>
                      <a:r>
                        <a:rPr lang="en-US" sz="1600" dirty="0" smtClean="0"/>
                        <a:t>Number of Spills per MI-RR Cycle</a:t>
                      </a:r>
                      <a:endParaRPr lang="en-US" sz="1600" dirty="0">
                        <a:solidFill>
                          <a:schemeClr val="accent6"/>
                        </a:solidFill>
                        <a:latin typeface="Calibri" panose="020F0502020204030204" pitchFamily="34" charset="0"/>
                      </a:endParaRPr>
                    </a:p>
                  </a:txBody>
                  <a:tcPr anchor="ctr"/>
                </a:tc>
                <a:tc>
                  <a:txBody>
                    <a:bodyPr/>
                    <a:lstStyle/>
                    <a:p>
                      <a:pPr algn="r"/>
                      <a:r>
                        <a:rPr lang="en-US" sz="1600" dirty="0" smtClean="0"/>
                        <a:t>8</a:t>
                      </a:r>
                      <a:endParaRPr lang="en-US" sz="1600" dirty="0">
                        <a:solidFill>
                          <a:schemeClr val="accent6"/>
                        </a:solidFill>
                        <a:latin typeface="Calibri" panose="020F0502020204030204" pitchFamily="34" charset="0"/>
                      </a:endParaRPr>
                    </a:p>
                  </a:txBody>
                  <a:tcPr marR="182880" anchor="ctr"/>
                </a:tc>
                <a:tc>
                  <a:txBody>
                    <a:bodyPr/>
                    <a:lstStyle/>
                    <a:p>
                      <a:pPr algn="ctr"/>
                      <a:endParaRPr lang="en-US" sz="1600" dirty="0">
                        <a:solidFill>
                          <a:schemeClr val="accent6"/>
                        </a:solidFill>
                        <a:latin typeface="Calibri" panose="020F0502020204030204" pitchFamily="34" charset="0"/>
                      </a:endParaRPr>
                    </a:p>
                  </a:txBody>
                  <a:tcPr anchor="ctr"/>
                </a:tc>
              </a:tr>
              <a:tr h="370840">
                <a:tc>
                  <a:txBody>
                    <a:bodyPr/>
                    <a:lstStyle/>
                    <a:p>
                      <a:r>
                        <a:rPr lang="en-US" sz="1600" dirty="0" smtClean="0"/>
                        <a:t>Spill Duration</a:t>
                      </a:r>
                      <a:endParaRPr lang="en-US" sz="1600" dirty="0">
                        <a:solidFill>
                          <a:schemeClr val="accent6"/>
                        </a:solidFill>
                        <a:latin typeface="Calibri" panose="020F0502020204030204" pitchFamily="34" charset="0"/>
                      </a:endParaRPr>
                    </a:p>
                  </a:txBody>
                  <a:tcPr anchor="ctr"/>
                </a:tc>
                <a:tc>
                  <a:txBody>
                    <a:bodyPr/>
                    <a:lstStyle/>
                    <a:p>
                      <a:pPr algn="r"/>
                      <a:r>
                        <a:rPr lang="en-US" sz="1600" dirty="0" smtClean="0"/>
                        <a:t>43.12</a:t>
                      </a:r>
                      <a:endParaRPr lang="en-US" sz="1600" dirty="0">
                        <a:solidFill>
                          <a:schemeClr val="accent6"/>
                        </a:solidFill>
                        <a:latin typeface="Calibri" panose="020F0502020204030204" pitchFamily="34" charset="0"/>
                      </a:endParaRPr>
                    </a:p>
                  </a:txBody>
                  <a:tcPr marR="182880" anchor="ctr"/>
                </a:tc>
                <a:tc>
                  <a:txBody>
                    <a:bodyPr/>
                    <a:lstStyle/>
                    <a:p>
                      <a:pPr algn="ctr"/>
                      <a:r>
                        <a:rPr lang="en-US" sz="1600" dirty="0" smtClean="0"/>
                        <a:t>msec</a:t>
                      </a:r>
                      <a:endParaRPr lang="en-US" sz="1600" dirty="0">
                        <a:solidFill>
                          <a:schemeClr val="accent6"/>
                        </a:solidFill>
                        <a:latin typeface="Calibri" panose="020F0502020204030204" pitchFamily="34" charset="0"/>
                      </a:endParaRPr>
                    </a:p>
                  </a:txBody>
                  <a:tcPr anchor="ctr"/>
                </a:tc>
              </a:tr>
              <a:tr h="370840">
                <a:tc>
                  <a:txBody>
                    <a:bodyPr/>
                    <a:lstStyle/>
                    <a:p>
                      <a:r>
                        <a:rPr lang="en-US" sz="1600" dirty="0" smtClean="0"/>
                        <a:t>Reset (Beam Off)</a:t>
                      </a:r>
                      <a:r>
                        <a:rPr lang="en-US" sz="1600" baseline="0" dirty="0" smtClean="0"/>
                        <a:t> Time Between Spills</a:t>
                      </a:r>
                      <a:endParaRPr lang="en-US" sz="1600" dirty="0">
                        <a:solidFill>
                          <a:schemeClr val="accent6"/>
                        </a:solidFill>
                        <a:latin typeface="Calibri" panose="020F0502020204030204" pitchFamily="34" charset="0"/>
                      </a:endParaRPr>
                    </a:p>
                  </a:txBody>
                  <a:tcPr anchor="ctr"/>
                </a:tc>
                <a:tc>
                  <a:txBody>
                    <a:bodyPr/>
                    <a:lstStyle/>
                    <a:p>
                      <a:pPr algn="r"/>
                      <a:r>
                        <a:rPr lang="en-US" sz="1600" dirty="0" smtClean="0"/>
                        <a:t>5</a:t>
                      </a:r>
                      <a:endParaRPr lang="en-US" sz="1600" dirty="0">
                        <a:solidFill>
                          <a:schemeClr val="accent6"/>
                        </a:solidFill>
                        <a:latin typeface="Calibri" panose="020F0502020204030204" pitchFamily="34" charset="0"/>
                      </a:endParaRPr>
                    </a:p>
                  </a:txBody>
                  <a:tcPr marR="182880" anchor="ctr"/>
                </a:tc>
                <a:tc>
                  <a:txBody>
                    <a:bodyPr/>
                    <a:lstStyle/>
                    <a:p>
                      <a:pPr algn="ctr"/>
                      <a:r>
                        <a:rPr lang="en-US" sz="1600" dirty="0" smtClean="0"/>
                        <a:t>msec</a:t>
                      </a:r>
                      <a:endParaRPr lang="en-US" sz="1600" dirty="0">
                        <a:solidFill>
                          <a:schemeClr val="accent6"/>
                        </a:solidFill>
                        <a:latin typeface="Calibri" panose="020F0502020204030204" pitchFamily="34" charset="0"/>
                      </a:endParaRPr>
                    </a:p>
                  </a:txBody>
                  <a:tcPr anchor="ctr"/>
                </a:tc>
              </a:tr>
              <a:tr h="370840">
                <a:tc>
                  <a:txBody>
                    <a:bodyPr/>
                    <a:lstStyle/>
                    <a:p>
                      <a:r>
                        <a:rPr lang="en-US" sz="1600" dirty="0" smtClean="0"/>
                        <a:t>Number of Pulses per Spill</a:t>
                      </a:r>
                      <a:endParaRPr lang="en-US" sz="1600" dirty="0">
                        <a:solidFill>
                          <a:schemeClr val="accent6"/>
                        </a:solidFill>
                        <a:latin typeface="Calibri" panose="020F0502020204030204" pitchFamily="34" charset="0"/>
                      </a:endParaRPr>
                    </a:p>
                  </a:txBody>
                  <a:tcPr anchor="ctr"/>
                </a:tc>
                <a:tc>
                  <a:txBody>
                    <a:bodyPr/>
                    <a:lstStyle/>
                    <a:p>
                      <a:pPr algn="r"/>
                      <a:r>
                        <a:rPr lang="en-US" sz="1600" dirty="0" smtClean="0"/>
                        <a:t>25.4k</a:t>
                      </a:r>
                      <a:endParaRPr lang="en-US" sz="1600" dirty="0">
                        <a:solidFill>
                          <a:schemeClr val="accent6"/>
                        </a:solidFill>
                        <a:latin typeface="Calibri" panose="020F0502020204030204" pitchFamily="34" charset="0"/>
                      </a:endParaRPr>
                    </a:p>
                  </a:txBody>
                  <a:tcPr marR="182880" anchor="ctr"/>
                </a:tc>
                <a:tc>
                  <a:txBody>
                    <a:bodyPr/>
                    <a:lstStyle/>
                    <a:p>
                      <a:pPr algn="ctr"/>
                      <a:endParaRPr lang="en-US" sz="1600" dirty="0">
                        <a:solidFill>
                          <a:schemeClr val="accent6"/>
                        </a:solidFill>
                        <a:latin typeface="Calibri" panose="020F0502020204030204" pitchFamily="34" charset="0"/>
                      </a:endParaRPr>
                    </a:p>
                  </a:txBody>
                  <a:tcPr anchor="ctr"/>
                </a:tc>
              </a:tr>
              <a:tr h="370840">
                <a:tc>
                  <a:txBody>
                    <a:bodyPr/>
                    <a:lstStyle/>
                    <a:p>
                      <a:r>
                        <a:rPr lang="en-US" sz="1600" dirty="0" smtClean="0"/>
                        <a:t>Pulse Spacing</a:t>
                      </a:r>
                      <a:endParaRPr lang="en-US" sz="1600" dirty="0">
                        <a:solidFill>
                          <a:schemeClr val="accent6"/>
                        </a:solidFill>
                        <a:latin typeface="Calibri" panose="020F0502020204030204" pitchFamily="34" charset="0"/>
                      </a:endParaRPr>
                    </a:p>
                  </a:txBody>
                  <a:tcPr anchor="ctr"/>
                </a:tc>
                <a:tc>
                  <a:txBody>
                    <a:bodyPr/>
                    <a:lstStyle/>
                    <a:p>
                      <a:pPr algn="r"/>
                      <a:r>
                        <a:rPr lang="en-US" sz="1600" dirty="0" smtClean="0"/>
                        <a:t>1695</a:t>
                      </a:r>
                      <a:endParaRPr lang="en-US" sz="1600" dirty="0">
                        <a:solidFill>
                          <a:schemeClr val="accent6"/>
                        </a:solidFill>
                      </a:endParaRPr>
                    </a:p>
                  </a:txBody>
                  <a:tcPr marR="182880" anchor="ctr"/>
                </a:tc>
                <a:tc>
                  <a:txBody>
                    <a:bodyPr/>
                    <a:lstStyle/>
                    <a:p>
                      <a:pPr algn="ctr"/>
                      <a:r>
                        <a:rPr lang="en-US" sz="1600" dirty="0" smtClean="0"/>
                        <a:t>ns</a:t>
                      </a:r>
                      <a:endParaRPr lang="en-US" sz="1600" dirty="0">
                        <a:latin typeface="Calibri" panose="020F0502020204030204" pitchFamily="34" charset="0"/>
                      </a:endParaRPr>
                    </a:p>
                  </a:txBody>
                  <a:tcPr anchor="ctr"/>
                </a:tc>
              </a:tr>
              <a:tr h="370840">
                <a:tc>
                  <a:txBody>
                    <a:bodyPr/>
                    <a:lstStyle/>
                    <a:p>
                      <a:r>
                        <a:rPr lang="en-US" sz="1600" dirty="0" smtClean="0"/>
                        <a:t>Protons on Target (POT) Per Pulse</a:t>
                      </a:r>
                      <a:endParaRPr lang="en-US" sz="1600" dirty="0">
                        <a:solidFill>
                          <a:schemeClr val="accent6"/>
                        </a:solidFill>
                        <a:latin typeface="Calibri" panose="020F0502020204030204" pitchFamily="34" charset="0"/>
                      </a:endParaRPr>
                    </a:p>
                  </a:txBody>
                  <a:tcPr anchor="ctr"/>
                </a:tc>
                <a:tc>
                  <a:txBody>
                    <a:bodyPr/>
                    <a:lstStyle/>
                    <a:p>
                      <a:pPr algn="r"/>
                      <a:r>
                        <a:rPr lang="en-US" sz="1600" dirty="0" smtClean="0"/>
                        <a:t>39×10</a:t>
                      </a:r>
                      <a:r>
                        <a:rPr lang="en-US" sz="1600" baseline="30000" dirty="0" smtClean="0"/>
                        <a:t>6</a:t>
                      </a:r>
                      <a:r>
                        <a:rPr lang="en-US" sz="1600" dirty="0" smtClean="0"/>
                        <a:t> </a:t>
                      </a:r>
                      <a:endParaRPr lang="en-US" sz="1600" dirty="0">
                        <a:solidFill>
                          <a:schemeClr val="accent6"/>
                        </a:solidFill>
                      </a:endParaRPr>
                    </a:p>
                  </a:txBody>
                  <a:tcPr marR="182880" anchor="ctr"/>
                </a:tc>
                <a:tc>
                  <a:txBody>
                    <a:bodyPr/>
                    <a:lstStyle/>
                    <a:p>
                      <a:pPr algn="ctr"/>
                      <a:r>
                        <a:rPr lang="en-US" sz="1600" dirty="0" smtClean="0"/>
                        <a:t>POT</a:t>
                      </a:r>
                      <a:endParaRPr lang="en-US" sz="1600" dirty="0">
                        <a:latin typeface="Calibri" panose="020F0502020204030204" pitchFamily="34" charset="0"/>
                      </a:endParaRPr>
                    </a:p>
                  </a:txBody>
                  <a:tcPr anchor="ctr"/>
                </a:tc>
              </a:tr>
              <a:tr h="370840">
                <a:tc>
                  <a:txBody>
                    <a:bodyPr/>
                    <a:lstStyle/>
                    <a:p>
                      <a:r>
                        <a:rPr lang="en-US" sz="1600" dirty="0" smtClean="0"/>
                        <a:t>Instantaneous</a:t>
                      </a:r>
                      <a:r>
                        <a:rPr lang="en-US" sz="1600" baseline="0" dirty="0" smtClean="0"/>
                        <a:t> Rate</a:t>
                      </a:r>
                      <a:endParaRPr lang="en-US" sz="1600" dirty="0">
                        <a:solidFill>
                          <a:schemeClr val="accent6"/>
                        </a:solidFill>
                        <a:latin typeface="Calibri" panose="020F0502020204030204" pitchFamily="34" charset="0"/>
                      </a:endParaRPr>
                    </a:p>
                  </a:txBody>
                  <a:tcPr anchor="ctr"/>
                </a:tc>
                <a:tc>
                  <a:txBody>
                    <a:bodyPr/>
                    <a:lstStyle/>
                    <a:p>
                      <a:pPr algn="r"/>
                      <a:r>
                        <a:rPr lang="en-US" sz="1600" dirty="0" smtClean="0"/>
                        <a:t>24 × 10</a:t>
                      </a:r>
                      <a:r>
                        <a:rPr lang="en-US" sz="1600" baseline="30000" dirty="0" smtClean="0"/>
                        <a:t>12</a:t>
                      </a:r>
                      <a:r>
                        <a:rPr lang="en-US" sz="1600" dirty="0" smtClean="0"/>
                        <a:t> </a:t>
                      </a:r>
                      <a:endParaRPr lang="en-US" sz="1600" dirty="0">
                        <a:solidFill>
                          <a:schemeClr val="accent6"/>
                        </a:solidFill>
                      </a:endParaRPr>
                    </a:p>
                  </a:txBody>
                  <a:tcPr marR="182880" anchor="ctr"/>
                </a:tc>
                <a:tc>
                  <a:txBody>
                    <a:bodyPr/>
                    <a:lstStyle/>
                    <a:p>
                      <a:pPr algn="ctr"/>
                      <a:r>
                        <a:rPr lang="en-US" sz="1600" dirty="0" smtClean="0"/>
                        <a:t>POT/s</a:t>
                      </a:r>
                      <a:endParaRPr lang="en-US" sz="1600" dirty="0">
                        <a:solidFill>
                          <a:schemeClr val="accent6"/>
                        </a:solidFill>
                        <a:latin typeface="Calibri" panose="020F0502020204030204" pitchFamily="34" charset="0"/>
                      </a:endParaRPr>
                    </a:p>
                  </a:txBody>
                  <a:tcPr anchor="ctr"/>
                </a:tc>
              </a:tr>
              <a:tr h="370840">
                <a:tc>
                  <a:txBody>
                    <a:bodyPr/>
                    <a:lstStyle/>
                    <a:p>
                      <a:r>
                        <a:rPr lang="en-US" sz="1600" baseline="0" dirty="0" smtClean="0"/>
                        <a:t>Average Rate</a:t>
                      </a:r>
                      <a:endParaRPr lang="en-US" sz="1600" baseline="0" dirty="0">
                        <a:solidFill>
                          <a:schemeClr val="accent6"/>
                        </a:solidFill>
                        <a:latin typeface="Calibri" panose="020F0502020204030204" pitchFamily="34" charset="0"/>
                      </a:endParaRPr>
                    </a:p>
                  </a:txBody>
                  <a:tcPr anchor="ctr"/>
                </a:tc>
                <a:tc>
                  <a:txBody>
                    <a:bodyPr/>
                    <a:lstStyle/>
                    <a:p>
                      <a:pPr algn="r"/>
                      <a:r>
                        <a:rPr lang="en-US" sz="1600" dirty="0" smtClean="0"/>
                        <a:t>6</a:t>
                      </a:r>
                      <a:r>
                        <a:rPr lang="en-US" sz="1600" baseline="0" dirty="0" smtClean="0"/>
                        <a:t> </a:t>
                      </a:r>
                      <a:r>
                        <a:rPr lang="en-US" sz="1600" dirty="0" smtClean="0"/>
                        <a:t>× 10</a:t>
                      </a:r>
                      <a:r>
                        <a:rPr lang="en-US" sz="1600" baseline="30000" dirty="0" smtClean="0"/>
                        <a:t>12</a:t>
                      </a:r>
                      <a:r>
                        <a:rPr lang="en-US" sz="1600" dirty="0" smtClean="0"/>
                        <a:t> </a:t>
                      </a:r>
                      <a:endParaRPr lang="en-US" sz="1600" dirty="0">
                        <a:solidFill>
                          <a:schemeClr val="accent6"/>
                        </a:solidFill>
                      </a:endParaRPr>
                    </a:p>
                  </a:txBody>
                  <a:tcPr marR="182880" anchor="ctr"/>
                </a:tc>
                <a:tc>
                  <a:txBody>
                    <a:bodyPr/>
                    <a:lstStyle/>
                    <a:p>
                      <a:pPr algn="ctr"/>
                      <a:r>
                        <a:rPr lang="en-US" sz="1600" dirty="0" smtClean="0"/>
                        <a:t>POT/s</a:t>
                      </a:r>
                      <a:endParaRPr lang="en-US" sz="1600" dirty="0">
                        <a:solidFill>
                          <a:schemeClr val="accent6"/>
                        </a:solidFill>
                        <a:latin typeface="Calibri" panose="020F0502020204030204" pitchFamily="34" charset="0"/>
                      </a:endParaRPr>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Duty Factor</a:t>
                      </a:r>
                      <a:endParaRPr lang="en-US" sz="1600" baseline="0" dirty="0" smtClean="0">
                        <a:solidFill>
                          <a:schemeClr val="accent6"/>
                        </a:solidFill>
                        <a:latin typeface="Calibri" panose="020F0502020204030204" pitchFamily="34" charset="0"/>
                      </a:endParaRPr>
                    </a:p>
                  </a:txBody>
                  <a:tcPr anchor="ctr"/>
                </a:tc>
                <a:tc>
                  <a:txBody>
                    <a:bodyPr/>
                    <a:lstStyle/>
                    <a:p>
                      <a:pPr algn="r"/>
                      <a:r>
                        <a:rPr lang="en-US" sz="1600" dirty="0" smtClean="0"/>
                        <a:t>25%</a:t>
                      </a:r>
                      <a:endParaRPr lang="en-US" sz="1600" dirty="0">
                        <a:solidFill>
                          <a:schemeClr val="accent6"/>
                        </a:solidFill>
                        <a:latin typeface="Calibri" panose="020F0502020204030204" pitchFamily="34" charset="0"/>
                      </a:endParaRPr>
                    </a:p>
                  </a:txBody>
                  <a:tcPr marR="182880" anchor="ctr"/>
                </a:tc>
                <a:tc>
                  <a:txBody>
                    <a:bodyPr/>
                    <a:lstStyle/>
                    <a:p>
                      <a:pPr algn="ctr"/>
                      <a:endParaRPr lang="en-US" sz="1600" dirty="0">
                        <a:solidFill>
                          <a:schemeClr val="accent6"/>
                        </a:solidFill>
                        <a:latin typeface="Calibri" panose="020F0502020204030204" pitchFamily="34" charset="0"/>
                      </a:endParaRPr>
                    </a:p>
                  </a:txBody>
                  <a:tcPr anchor="ctr"/>
                </a:tc>
              </a:tr>
              <a:tr h="370840">
                <a:tc>
                  <a:txBody>
                    <a:bodyPr/>
                    <a:lstStyle/>
                    <a:p>
                      <a:r>
                        <a:rPr lang="en-US" sz="1600" dirty="0" smtClean="0"/>
                        <a:t>Proton Beam Energy</a:t>
                      </a:r>
                      <a:endParaRPr lang="en-US" sz="1600" baseline="30000" dirty="0">
                        <a:solidFill>
                          <a:srgbClr val="0000FF"/>
                        </a:solidFill>
                        <a:latin typeface="Calibri" panose="020F0502020204030204" pitchFamily="34" charset="0"/>
                      </a:endParaRPr>
                    </a:p>
                  </a:txBody>
                  <a:tcPr anchor="ctr"/>
                </a:tc>
                <a:tc>
                  <a:txBody>
                    <a:bodyPr/>
                    <a:lstStyle/>
                    <a:p>
                      <a:pPr algn="r"/>
                      <a:r>
                        <a:rPr lang="en-US" sz="1600" dirty="0" smtClean="0"/>
                        <a:t>8</a:t>
                      </a:r>
                      <a:endParaRPr lang="en-US" sz="1600" dirty="0">
                        <a:solidFill>
                          <a:schemeClr val="accent6"/>
                        </a:solidFill>
                        <a:latin typeface="Calibri" panose="020F0502020204030204" pitchFamily="34" charset="0"/>
                      </a:endParaRPr>
                    </a:p>
                  </a:txBody>
                  <a:tcPr marR="182880" anchor="ctr"/>
                </a:tc>
                <a:tc>
                  <a:txBody>
                    <a:bodyPr/>
                    <a:lstStyle/>
                    <a:p>
                      <a:pPr algn="ctr"/>
                      <a:r>
                        <a:rPr lang="en-US" sz="1600" dirty="0" err="1" smtClean="0"/>
                        <a:t>GeV</a:t>
                      </a:r>
                      <a:endParaRPr lang="en-US" sz="1600" dirty="0">
                        <a:solidFill>
                          <a:schemeClr val="accent6"/>
                        </a:solidFill>
                        <a:latin typeface="Calibri" panose="020F0502020204030204" pitchFamily="34" charset="0"/>
                      </a:endParaRPr>
                    </a:p>
                  </a:txBody>
                  <a:tcPr anchor="ctr"/>
                </a:tc>
              </a:tr>
            </a:tbl>
          </a:graphicData>
        </a:graphic>
      </p:graphicFrame>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44</a:t>
            </a:fld>
            <a:endParaRPr lang="en-US"/>
          </a:p>
        </p:txBody>
      </p:sp>
    </p:spTree>
    <p:extLst>
      <p:ext uri="{BB962C8B-B14F-4D97-AF65-F5344CB8AC3E}">
        <p14:creationId xmlns:p14="http://schemas.microsoft.com/office/powerpoint/2010/main" val="335173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Mitigating out-of-time protons</a:t>
            </a:r>
            <a:endParaRPr lang="en-US" dirty="0"/>
          </a:p>
        </p:txBody>
      </p:sp>
      <p:sp>
        <p:nvSpPr>
          <p:cNvPr id="3" name="Content Placeholder 2"/>
          <p:cNvSpPr>
            <a:spLocks noGrp="1"/>
          </p:cNvSpPr>
          <p:nvPr>
            <p:ph idx="1"/>
          </p:nvPr>
        </p:nvSpPr>
        <p:spPr>
          <a:xfrm>
            <a:off x="457200" y="1302708"/>
            <a:ext cx="8229600" cy="5053642"/>
          </a:xfrm>
        </p:spPr>
        <p:txBody>
          <a:bodyPr>
            <a:normAutofit/>
          </a:bodyPr>
          <a:lstStyle/>
          <a:p>
            <a:r>
              <a:rPr lang="en-US" dirty="0" smtClean="0"/>
              <a:t>The RF structure of the Recycler provides some “intrinsic” extinction:</a:t>
            </a:r>
          </a:p>
          <a:p>
            <a:pPr lvl="1"/>
            <a:r>
              <a:rPr lang="en-US" dirty="0" smtClean="0"/>
              <a:t>Extinction (Intrinsic) = few 10</a:t>
            </a:r>
            <a:r>
              <a:rPr lang="en-US" baseline="30000" dirty="0" smtClean="0"/>
              <a:t>-5</a:t>
            </a:r>
          </a:p>
          <a:p>
            <a:r>
              <a:rPr lang="en-US" dirty="0" smtClean="0"/>
              <a:t>A custom-made AC dipole placed just upstream of the production target provides additional “external” extinction:</a:t>
            </a:r>
          </a:p>
          <a:p>
            <a:pPr lvl="1"/>
            <a:r>
              <a:rPr lang="en-US" dirty="0" smtClean="0"/>
              <a:t>Extinction (AC dipole) = 10</a:t>
            </a:r>
            <a:r>
              <a:rPr lang="en-US" baseline="30000" dirty="0" smtClean="0"/>
              <a:t>-6</a:t>
            </a:r>
            <a:r>
              <a:rPr lang="en-US" dirty="0" smtClean="0"/>
              <a:t> – 10</a:t>
            </a:r>
            <a:r>
              <a:rPr lang="en-US" baseline="30000" dirty="0" smtClean="0"/>
              <a:t>-7</a:t>
            </a:r>
          </a:p>
          <a:p>
            <a:r>
              <a:rPr lang="en-US" dirty="0" smtClean="0"/>
              <a:t>Together they provide a total extinction:</a:t>
            </a:r>
          </a:p>
          <a:p>
            <a:pPr lvl="1"/>
            <a:r>
              <a:rPr lang="en-US" dirty="0" smtClean="0"/>
              <a:t>Extinction (Total) = few 10</a:t>
            </a:r>
            <a:r>
              <a:rPr lang="en-US" baseline="30000" dirty="0" smtClean="0"/>
              <a:t>-11 </a:t>
            </a:r>
            <a:r>
              <a:rPr lang="en-US" dirty="0" smtClean="0"/>
              <a:t>– 10</a:t>
            </a:r>
            <a:r>
              <a:rPr lang="en-US" baseline="30000" dirty="0" smtClean="0"/>
              <a:t>-12</a:t>
            </a:r>
            <a:endParaRPr lang="en-US" baseline="300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1524000"/>
            <a:ext cx="8708476" cy="3733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Mu2e Experimental Apparatus</a:t>
            </a:r>
            <a:endParaRPr lang="en-US" dirty="0"/>
          </a:p>
        </p:txBody>
      </p:sp>
      <p:pic>
        <p:nvPicPr>
          <p:cNvPr id="8" name="Picture 7" descr="mu2edisk.pdf"/>
          <p:cNvPicPr>
            <a:picLocks noChangeAspect="1"/>
          </p:cNvPicPr>
          <p:nvPr/>
        </p:nvPicPr>
        <p:blipFill rotWithShape="1">
          <a:blip r:embed="rId2">
            <a:extLst>
              <a:ext uri="{28A0092B-C50C-407E-A947-70E740481C1C}">
                <a14:useLocalDpi xmlns:a14="http://schemas.microsoft.com/office/drawing/2010/main" val="0"/>
              </a:ext>
            </a:extLst>
          </a:blip>
          <a:srcRect l="12027" t="37332" r="8605" b="49337"/>
          <a:stretch/>
        </p:blipFill>
        <p:spPr>
          <a:xfrm>
            <a:off x="228600" y="2297853"/>
            <a:ext cx="8708476" cy="1893147"/>
          </a:xfrm>
          <a:prstGeom prst="rect">
            <a:avLst/>
          </a:prstGeom>
        </p:spPr>
      </p:pic>
      <p:sp>
        <p:nvSpPr>
          <p:cNvPr id="9" name="Rectangle 3"/>
          <p:cNvSpPr txBox="1">
            <a:spLocks noChangeArrowheads="1"/>
          </p:cNvSpPr>
          <p:nvPr/>
        </p:nvSpPr>
        <p:spPr>
          <a:xfrm>
            <a:off x="1600200" y="5410200"/>
            <a:ext cx="7239000" cy="685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smtClean="0">
                <a:ln>
                  <a:noFill/>
                </a:ln>
                <a:solidFill>
                  <a:schemeClr val="bg1"/>
                </a:solidFill>
                <a:effectLst/>
                <a:uLnTx/>
                <a:uFillTx/>
                <a:latin typeface="+mn-lt"/>
                <a:ea typeface="+mn-ea"/>
                <a:cs typeface="+mn-cs"/>
              </a:rPr>
              <a:t>Consists of 3 solenoid systems</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0" name="TextBox 9"/>
          <p:cNvSpPr txBox="1">
            <a:spLocks noChangeArrowheads="1"/>
          </p:cNvSpPr>
          <p:nvPr/>
        </p:nvSpPr>
        <p:spPr bwMode="auto">
          <a:xfrm>
            <a:off x="434597" y="1524000"/>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1" name="TextBox 10"/>
          <p:cNvSpPr txBox="1">
            <a:spLocks noChangeArrowheads="1"/>
          </p:cNvSpPr>
          <p:nvPr/>
        </p:nvSpPr>
        <p:spPr bwMode="auto">
          <a:xfrm>
            <a:off x="2790704" y="1524000"/>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2" name="TextBox 11"/>
          <p:cNvSpPr txBox="1">
            <a:spLocks noChangeArrowheads="1"/>
          </p:cNvSpPr>
          <p:nvPr/>
        </p:nvSpPr>
        <p:spPr bwMode="auto">
          <a:xfrm>
            <a:off x="5486400" y="1567291"/>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3" name="Picture 25" descr="Mu2eDetectorPhoto-wPerson.jpg"/>
          <p:cNvPicPr>
            <a:picLocks noChangeAspect="1"/>
          </p:cNvPicPr>
          <p:nvPr/>
        </p:nvPicPr>
        <p:blipFill>
          <a:blip r:embed="rId3"/>
          <a:srcRect l="76147" t="61101" r="19037" b="18166"/>
          <a:stretch>
            <a:fillRect/>
          </a:stretch>
        </p:blipFill>
        <p:spPr bwMode="auto">
          <a:xfrm>
            <a:off x="8537717" y="3350714"/>
            <a:ext cx="301483" cy="535486"/>
          </a:xfrm>
          <a:prstGeom prst="rect">
            <a:avLst/>
          </a:prstGeom>
          <a:noFill/>
          <a:ln w="9525">
            <a:noFill/>
            <a:miter lim="800000"/>
            <a:headEnd/>
            <a:tailEnd/>
          </a:ln>
        </p:spPr>
      </p:pic>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46</a:t>
            </a:fld>
            <a:endParaRPr lang="en-US"/>
          </a:p>
        </p:txBody>
      </p:sp>
    </p:spTree>
    <p:extLst>
      <p:ext uri="{BB962C8B-B14F-4D97-AF65-F5344CB8AC3E}">
        <p14:creationId xmlns:p14="http://schemas.microsoft.com/office/powerpoint/2010/main" val="1641701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1524000"/>
            <a:ext cx="8708476" cy="3733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Mu2e Experimental Apparatus</a:t>
            </a:r>
            <a:endParaRPr lang="en-US" dirty="0"/>
          </a:p>
        </p:txBody>
      </p:sp>
      <p:pic>
        <p:nvPicPr>
          <p:cNvPr id="8" name="Picture 7" descr="mu2edisk.pdf"/>
          <p:cNvPicPr>
            <a:picLocks noChangeAspect="1"/>
          </p:cNvPicPr>
          <p:nvPr/>
        </p:nvPicPr>
        <p:blipFill rotWithShape="1">
          <a:blip r:embed="rId2">
            <a:extLst>
              <a:ext uri="{28A0092B-C50C-407E-A947-70E740481C1C}">
                <a14:useLocalDpi xmlns:a14="http://schemas.microsoft.com/office/drawing/2010/main" val="0"/>
              </a:ext>
            </a:extLst>
          </a:blip>
          <a:srcRect l="12027" t="37332" r="8605" b="49337"/>
          <a:stretch/>
        </p:blipFill>
        <p:spPr>
          <a:xfrm>
            <a:off x="228600" y="2297853"/>
            <a:ext cx="8708476" cy="1893147"/>
          </a:xfrm>
          <a:prstGeom prst="rect">
            <a:avLst/>
          </a:prstGeom>
        </p:spPr>
      </p:pic>
      <p:sp>
        <p:nvSpPr>
          <p:cNvPr id="9" name="Rectangle 3"/>
          <p:cNvSpPr txBox="1">
            <a:spLocks noChangeArrowheads="1"/>
          </p:cNvSpPr>
          <p:nvPr/>
        </p:nvSpPr>
        <p:spPr>
          <a:xfrm>
            <a:off x="1600200" y="5410200"/>
            <a:ext cx="7239000" cy="685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smtClean="0">
                <a:ln>
                  <a:noFill/>
                </a:ln>
                <a:solidFill>
                  <a:schemeClr val="bg1"/>
                </a:solidFill>
                <a:effectLst/>
                <a:uLnTx/>
                <a:uFillTx/>
                <a:latin typeface="+mn-lt"/>
                <a:ea typeface="+mn-ea"/>
                <a:cs typeface="+mn-cs"/>
              </a:rPr>
              <a:t>Consists of 3 solenoid systems</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0" name="TextBox 9"/>
          <p:cNvSpPr txBox="1">
            <a:spLocks noChangeArrowheads="1"/>
          </p:cNvSpPr>
          <p:nvPr/>
        </p:nvSpPr>
        <p:spPr bwMode="auto">
          <a:xfrm>
            <a:off x="434597" y="1524000"/>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1" name="TextBox 10"/>
          <p:cNvSpPr txBox="1">
            <a:spLocks noChangeArrowheads="1"/>
          </p:cNvSpPr>
          <p:nvPr/>
        </p:nvSpPr>
        <p:spPr bwMode="auto">
          <a:xfrm>
            <a:off x="2790704" y="1524000"/>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2" name="TextBox 11"/>
          <p:cNvSpPr txBox="1">
            <a:spLocks noChangeArrowheads="1"/>
          </p:cNvSpPr>
          <p:nvPr/>
        </p:nvSpPr>
        <p:spPr bwMode="auto">
          <a:xfrm>
            <a:off x="5486400" y="1567291"/>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3" name="Picture 25" descr="Mu2eDetectorPhoto-wPerson.jpg"/>
          <p:cNvPicPr>
            <a:picLocks noChangeAspect="1"/>
          </p:cNvPicPr>
          <p:nvPr/>
        </p:nvPicPr>
        <p:blipFill>
          <a:blip r:embed="rId3"/>
          <a:srcRect l="76147" t="61101" r="19037" b="18166"/>
          <a:stretch>
            <a:fillRect/>
          </a:stretch>
        </p:blipFill>
        <p:spPr bwMode="auto">
          <a:xfrm>
            <a:off x="8537717" y="3350714"/>
            <a:ext cx="301483" cy="535486"/>
          </a:xfrm>
          <a:prstGeom prst="rect">
            <a:avLst/>
          </a:prstGeom>
          <a:noFill/>
          <a:ln w="9525">
            <a:noFill/>
            <a:miter lim="800000"/>
            <a:headEnd/>
            <a:tailEnd/>
          </a:ln>
        </p:spPr>
      </p:pic>
      <p:sp>
        <p:nvSpPr>
          <p:cNvPr id="14" name="TextBox 15"/>
          <p:cNvSpPr txBox="1">
            <a:spLocks noChangeArrowheads="1"/>
          </p:cNvSpPr>
          <p:nvPr/>
        </p:nvSpPr>
        <p:spPr bwMode="auto">
          <a:xfrm>
            <a:off x="304800" y="4114800"/>
            <a:ext cx="8670312" cy="769441"/>
          </a:xfrm>
          <a:prstGeom prst="rect">
            <a:avLst/>
          </a:prstGeom>
          <a:noFill/>
          <a:ln w="9525">
            <a:noFill/>
            <a:miter lim="800000"/>
            <a:headEnd/>
            <a:tailEnd/>
          </a:ln>
        </p:spPr>
        <p:txBody>
          <a:bodyPr wrap="none">
            <a:prstTxWarp prst="textNoShape">
              <a:avLst/>
            </a:prstTxWarp>
            <a:spAutoFit/>
          </a:bodyPr>
          <a:lstStyle/>
          <a:p>
            <a:pPr algn="l"/>
            <a:r>
              <a:rPr lang="en-US" sz="2000" dirty="0" smtClean="0">
                <a:solidFill>
                  <a:srgbClr val="F79646"/>
                </a:solidFill>
              </a:rPr>
              <a:t>Production Solenoid: </a:t>
            </a:r>
          </a:p>
          <a:p>
            <a:r>
              <a:rPr lang="en-US" sz="2000" dirty="0" smtClean="0">
                <a:solidFill>
                  <a:srgbClr val="F79646"/>
                </a:solidFill>
              </a:rPr>
              <a:t>8 </a:t>
            </a:r>
            <a:r>
              <a:rPr lang="en-US" sz="2000" dirty="0" err="1" smtClean="0">
                <a:solidFill>
                  <a:srgbClr val="F79646"/>
                </a:solidFill>
              </a:rPr>
              <a:t>GeV</a:t>
            </a:r>
            <a:r>
              <a:rPr lang="en-US" sz="2000" dirty="0" smtClean="0">
                <a:solidFill>
                  <a:srgbClr val="F79646"/>
                </a:solidFill>
              </a:rPr>
              <a:t> protons interact with a tungsten target to produce </a:t>
            </a:r>
            <a:r>
              <a:rPr lang="en-US" sz="2000" dirty="0" err="1" smtClean="0">
                <a:solidFill>
                  <a:srgbClr val="F79646"/>
                </a:solidFill>
                <a:latin typeface="Symbol" charset="2"/>
                <a:cs typeface="Symbol" charset="2"/>
              </a:rPr>
              <a:t>m</a:t>
            </a:r>
            <a:r>
              <a:rPr lang="en-US" sz="2000" dirty="0" smtClean="0">
                <a:solidFill>
                  <a:srgbClr val="F79646"/>
                </a:solidFill>
              </a:rPr>
              <a:t>- (from </a:t>
            </a:r>
            <a:r>
              <a:rPr lang="en-US" sz="2000" dirty="0" err="1" smtClean="0">
                <a:solidFill>
                  <a:srgbClr val="F79646"/>
                </a:solidFill>
                <a:latin typeface="Symbol" charset="2"/>
                <a:cs typeface="Symbol" charset="2"/>
              </a:rPr>
              <a:t>p</a:t>
            </a:r>
            <a:r>
              <a:rPr lang="en-US" sz="2000" dirty="0" smtClean="0">
                <a:solidFill>
                  <a:srgbClr val="F79646"/>
                </a:solidFill>
              </a:rPr>
              <a:t>- decay)</a:t>
            </a:r>
            <a:endParaRPr lang="en-US" sz="2000" dirty="0">
              <a:solidFill>
                <a:srgbClr val="F79646"/>
              </a:solidFill>
            </a:endParaRPr>
          </a:p>
        </p:txBody>
      </p:sp>
      <p:cxnSp>
        <p:nvCxnSpPr>
          <p:cNvPr id="15" name="Straight Arrow Connector 24"/>
          <p:cNvCxnSpPr>
            <a:cxnSpLocks noChangeShapeType="1"/>
          </p:cNvCxnSpPr>
          <p:nvPr/>
        </p:nvCxnSpPr>
        <p:spPr bwMode="auto">
          <a:xfrm rot="10800000" flipV="1">
            <a:off x="1403010" y="2363286"/>
            <a:ext cx="1524000" cy="609600"/>
          </a:xfrm>
          <a:prstGeom prst="straightConnector1">
            <a:avLst/>
          </a:prstGeom>
          <a:noFill/>
          <a:ln w="28575">
            <a:solidFill>
              <a:srgbClr val="FF0000"/>
            </a:solidFill>
            <a:round/>
            <a:headEnd/>
            <a:tailEnd type="arrow" w="med" len="med"/>
          </a:ln>
        </p:spPr>
      </p:cxnSp>
      <p:sp>
        <p:nvSpPr>
          <p:cNvPr id="16" name="TextBox 25"/>
          <p:cNvSpPr txBox="1">
            <a:spLocks noChangeArrowheads="1"/>
          </p:cNvSpPr>
          <p:nvPr/>
        </p:nvSpPr>
        <p:spPr bwMode="auto">
          <a:xfrm rot="20102899">
            <a:off x="2023135" y="2165181"/>
            <a:ext cx="954088" cy="369887"/>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protons</a:t>
            </a:r>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228600" y="1524000"/>
            <a:ext cx="8708476" cy="3733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Mu2e Experimental Apparatus</a:t>
            </a:r>
            <a:endParaRPr lang="en-US" dirty="0"/>
          </a:p>
        </p:txBody>
      </p:sp>
      <p:sp>
        <p:nvSpPr>
          <p:cNvPr id="8" name="TextBox 15"/>
          <p:cNvSpPr txBox="1">
            <a:spLocks noChangeArrowheads="1"/>
          </p:cNvSpPr>
          <p:nvPr/>
        </p:nvSpPr>
        <p:spPr bwMode="auto">
          <a:xfrm>
            <a:off x="286275" y="4114800"/>
            <a:ext cx="7943325" cy="769441"/>
          </a:xfrm>
          <a:prstGeom prst="rect">
            <a:avLst/>
          </a:prstGeom>
          <a:noFill/>
          <a:ln w="9525">
            <a:noFill/>
            <a:miter lim="800000"/>
            <a:headEnd/>
            <a:tailEnd/>
          </a:ln>
        </p:spPr>
        <p:txBody>
          <a:bodyPr wrap="none">
            <a:prstTxWarp prst="textNoShape">
              <a:avLst/>
            </a:prstTxWarp>
            <a:spAutoFit/>
          </a:bodyPr>
          <a:lstStyle/>
          <a:p>
            <a:pPr algn="l"/>
            <a:r>
              <a:rPr lang="en-US" sz="2000" dirty="0" smtClean="0">
                <a:solidFill>
                  <a:srgbClr val="F79646"/>
                </a:solidFill>
              </a:rPr>
              <a:t>Transport Solenoid: </a:t>
            </a:r>
          </a:p>
          <a:p>
            <a:pPr algn="l"/>
            <a:r>
              <a:rPr lang="en-US" sz="2000" dirty="0" smtClean="0">
                <a:solidFill>
                  <a:srgbClr val="F79646"/>
                </a:solidFill>
              </a:rPr>
              <a:t>Captures </a:t>
            </a:r>
            <a:r>
              <a:rPr lang="en-US" sz="2000" dirty="0" err="1" smtClean="0">
                <a:solidFill>
                  <a:srgbClr val="F79646"/>
                </a:solidFill>
                <a:latin typeface="Symbol" charset="2"/>
                <a:cs typeface="Symbol" charset="2"/>
              </a:rPr>
              <a:t>p</a:t>
            </a:r>
            <a:r>
              <a:rPr lang="en-US" sz="2000" dirty="0" smtClean="0">
                <a:solidFill>
                  <a:srgbClr val="F79646"/>
                </a:solidFill>
              </a:rPr>
              <a:t>- and subsequent </a:t>
            </a:r>
            <a:r>
              <a:rPr lang="en-US" sz="2000" dirty="0" err="1" smtClean="0">
                <a:solidFill>
                  <a:srgbClr val="F79646"/>
                </a:solidFill>
                <a:latin typeface="Symbol" charset="2"/>
                <a:cs typeface="Symbol" charset="2"/>
              </a:rPr>
              <a:t>m</a:t>
            </a:r>
            <a:r>
              <a:rPr lang="en-US" sz="2000" dirty="0" smtClean="0">
                <a:solidFill>
                  <a:srgbClr val="F79646"/>
                </a:solidFill>
              </a:rPr>
              <a:t>-;  momentum- and sign-selects beam</a:t>
            </a:r>
            <a:endParaRPr lang="en-US" sz="2000" dirty="0">
              <a:solidFill>
                <a:srgbClr val="F79646"/>
              </a:solidFill>
            </a:endParaRPr>
          </a:p>
        </p:txBody>
      </p:sp>
      <p:pic>
        <p:nvPicPr>
          <p:cNvPr id="9" name="Picture 8"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2297853"/>
            <a:ext cx="8708476" cy="1893147"/>
          </a:xfrm>
          <a:prstGeom prst="rect">
            <a:avLst/>
          </a:prstGeom>
        </p:spPr>
      </p:pic>
      <p:sp>
        <p:nvSpPr>
          <p:cNvPr id="10" name="TextBox 9"/>
          <p:cNvSpPr txBox="1">
            <a:spLocks noChangeArrowheads="1"/>
          </p:cNvSpPr>
          <p:nvPr/>
        </p:nvSpPr>
        <p:spPr bwMode="auto">
          <a:xfrm>
            <a:off x="434597" y="1524000"/>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1" name="TextBox 10"/>
          <p:cNvSpPr txBox="1">
            <a:spLocks noChangeArrowheads="1"/>
          </p:cNvSpPr>
          <p:nvPr/>
        </p:nvSpPr>
        <p:spPr bwMode="auto">
          <a:xfrm>
            <a:off x="2790704" y="1524000"/>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2" name="TextBox 11"/>
          <p:cNvSpPr txBox="1">
            <a:spLocks noChangeArrowheads="1"/>
          </p:cNvSpPr>
          <p:nvPr/>
        </p:nvSpPr>
        <p:spPr bwMode="auto">
          <a:xfrm>
            <a:off x="5486400" y="1567291"/>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3" name="Picture 25" descr="Mu2eDetectorPhoto-wPerson.jpg"/>
          <p:cNvPicPr>
            <a:picLocks noChangeAspect="1"/>
          </p:cNvPicPr>
          <p:nvPr/>
        </p:nvPicPr>
        <p:blipFill>
          <a:blip r:embed="rId4"/>
          <a:srcRect l="76147" t="61101" r="19037" b="18166"/>
          <a:stretch>
            <a:fillRect/>
          </a:stretch>
        </p:blipFill>
        <p:spPr bwMode="auto">
          <a:xfrm>
            <a:off x="8537717" y="3350714"/>
            <a:ext cx="301483" cy="535486"/>
          </a:xfrm>
          <a:prstGeom prst="rect">
            <a:avLst/>
          </a:prstGeom>
          <a:noFill/>
          <a:ln w="9525">
            <a:noFill/>
            <a:miter lim="800000"/>
            <a:headEnd/>
            <a:tailEnd/>
          </a:ln>
        </p:spPr>
      </p:pic>
      <p:grpSp>
        <p:nvGrpSpPr>
          <p:cNvPr id="14" name="Group 17"/>
          <p:cNvGrpSpPr/>
          <p:nvPr/>
        </p:nvGrpSpPr>
        <p:grpSpPr>
          <a:xfrm>
            <a:off x="1143000" y="2882992"/>
            <a:ext cx="4590556" cy="774608"/>
            <a:chOff x="1180250" y="4598754"/>
            <a:chExt cx="4590556" cy="774608"/>
          </a:xfrm>
        </p:grpSpPr>
        <p:grpSp>
          <p:nvGrpSpPr>
            <p:cNvPr id="15" name="Group 84"/>
            <p:cNvGrpSpPr/>
            <p:nvPr/>
          </p:nvGrpSpPr>
          <p:grpSpPr>
            <a:xfrm rot="1108014">
              <a:off x="1180254" y="4701835"/>
              <a:ext cx="255522" cy="233811"/>
              <a:chOff x="965372" y="3866032"/>
              <a:chExt cx="255522" cy="233811"/>
            </a:xfrm>
          </p:grpSpPr>
          <p:sp>
            <p:nvSpPr>
              <p:cNvPr id="69" name="Arc 68"/>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 name="Group 159"/>
            <p:cNvGrpSpPr/>
            <p:nvPr/>
          </p:nvGrpSpPr>
          <p:grpSpPr>
            <a:xfrm rot="1108014">
              <a:off x="1407223" y="4666497"/>
              <a:ext cx="255522" cy="233811"/>
              <a:chOff x="965372" y="3866032"/>
              <a:chExt cx="255522" cy="233811"/>
            </a:xfrm>
          </p:grpSpPr>
          <p:sp>
            <p:nvSpPr>
              <p:cNvPr id="63" name="Arc 62"/>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Arc 63"/>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Arc 64"/>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Arc 65"/>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Arc 66"/>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7" name="Arc 16"/>
            <p:cNvSpPr/>
            <p:nvPr/>
          </p:nvSpPr>
          <p:spPr>
            <a:xfrm rot="11062535">
              <a:off x="1691325" y="4689763"/>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p:cNvSpPr/>
            <p:nvPr/>
          </p:nvSpPr>
          <p:spPr>
            <a:xfrm rot="21150331">
              <a:off x="1689705" y="47120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21150331">
              <a:off x="1616872" y="471455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11062535">
              <a:off x="1765364" y="468790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21150331">
              <a:off x="1767873" y="469061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21150331">
              <a:off x="1925963" y="467969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21150331">
              <a:off x="1853130" y="468219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21150331">
              <a:off x="2004131" y="465824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p:cNvSpPr/>
            <p:nvPr/>
          </p:nvSpPr>
          <p:spPr>
            <a:xfrm rot="21150331">
              <a:off x="2371171" y="460433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21150331">
              <a:off x="2298338" y="460682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Arc 26"/>
            <p:cNvSpPr/>
            <p:nvPr/>
          </p:nvSpPr>
          <p:spPr>
            <a:xfrm>
              <a:off x="2449339" y="4598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p:nvPr/>
          </p:nvSpPr>
          <p:spPr>
            <a:xfrm rot="21150331">
              <a:off x="2145493" y="46384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p:cNvSpPr/>
            <p:nvPr/>
          </p:nvSpPr>
          <p:spPr>
            <a:xfrm rot="21150331">
              <a:off x="2072660" y="46409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rot="21150331">
              <a:off x="2223661" y="46169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Arc 30"/>
            <p:cNvSpPr/>
            <p:nvPr/>
          </p:nvSpPr>
          <p:spPr>
            <a:xfrm>
              <a:off x="2528329" y="45995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a:off x="2680729" y="461182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a:off x="2609851" y="460651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496777">
              <a:off x="2764728" y="462471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496777">
              <a:off x="2848726" y="464377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p:cNvSpPr/>
            <p:nvPr/>
          </p:nvSpPr>
          <p:spPr>
            <a:xfrm rot="951812">
              <a:off x="2932723" y="465404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rot="951812">
              <a:off x="3010219" y="468619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951812">
              <a:off x="3087714" y="47119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Arc 38"/>
            <p:cNvSpPr/>
            <p:nvPr/>
          </p:nvSpPr>
          <p:spPr>
            <a:xfrm rot="1667382">
              <a:off x="3158860" y="474386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1667382">
              <a:off x="3228816" y="4782435"/>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rot="1667382">
              <a:off x="3571610" y="506547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855325">
              <a:off x="3638392" y="5115060"/>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rot="434165">
              <a:off x="3717160" y="5142881"/>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434165">
              <a:off x="3784570" y="5172804"/>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a:off x="3869560" y="5197175"/>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a:off x="3939794" y="5213019"/>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p:cNvSpPr/>
            <p:nvPr/>
          </p:nvSpPr>
          <p:spPr>
            <a:xfrm>
              <a:off x="4053620" y="525044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rot="21368266">
              <a:off x="4161570" y="526291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rot="20968505">
              <a:off x="4275870"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rot="20968505">
              <a:off x="4396520" y="527730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rot="20519236">
              <a:off x="4510819" y="5281258"/>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p:nvPr/>
          </p:nvSpPr>
          <p:spPr>
            <a:xfrm rot="20519236">
              <a:off x="4631469" y="527412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p:cNvSpPr/>
            <p:nvPr/>
          </p:nvSpPr>
          <p:spPr>
            <a:xfrm rot="20519236">
              <a:off x="4752119" y="5258901"/>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p:nvPr/>
          </p:nvSpPr>
          <p:spPr>
            <a:xfrm rot="20519236">
              <a:off x="4875945" y="523487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Arc 54"/>
            <p:cNvSpPr/>
            <p:nvPr/>
          </p:nvSpPr>
          <p:spPr>
            <a:xfrm rot="20519236">
              <a:off x="4987070" y="5217785"/>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20519236">
              <a:off x="5087463" y="5213350"/>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7" name="Group 206"/>
            <p:cNvGrpSpPr/>
            <p:nvPr/>
          </p:nvGrpSpPr>
          <p:grpSpPr>
            <a:xfrm>
              <a:off x="5215556" y="5094873"/>
              <a:ext cx="555250" cy="202111"/>
              <a:chOff x="4628181" y="4252431"/>
              <a:chExt cx="555250" cy="202111"/>
            </a:xfrm>
          </p:grpSpPr>
          <p:sp>
            <p:nvSpPr>
              <p:cNvPr id="58" name="Arc 57"/>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75" name="Rectangle 3"/>
          <p:cNvSpPr txBox="1">
            <a:spLocks noChangeArrowheads="1"/>
          </p:cNvSpPr>
          <p:nvPr/>
        </p:nvSpPr>
        <p:spPr>
          <a:xfrm>
            <a:off x="1600200" y="5410200"/>
            <a:ext cx="7239000" cy="685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smtClean="0">
                <a:ln>
                  <a:noFill/>
                </a:ln>
                <a:solidFill>
                  <a:schemeClr val="bg1"/>
                </a:solidFill>
                <a:effectLst/>
                <a:uLnTx/>
                <a:uFillTx/>
                <a:latin typeface="+mn-lt"/>
                <a:ea typeface="+mn-ea"/>
                <a:cs typeface="+mn-cs"/>
              </a:rPr>
              <a:t>Consists of 3 solenoid systems</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8600" y="1524000"/>
            <a:ext cx="8708476" cy="3733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15"/>
          <p:cNvSpPr txBox="1">
            <a:spLocks noChangeArrowheads="1"/>
          </p:cNvSpPr>
          <p:nvPr/>
        </p:nvSpPr>
        <p:spPr bwMode="auto">
          <a:xfrm>
            <a:off x="304800" y="4119027"/>
            <a:ext cx="8458200" cy="1138773"/>
          </a:xfrm>
          <a:prstGeom prst="rect">
            <a:avLst/>
          </a:prstGeom>
          <a:noFill/>
          <a:ln w="9525">
            <a:noFill/>
            <a:miter lim="800000"/>
            <a:headEnd/>
            <a:tailEnd/>
          </a:ln>
        </p:spPr>
        <p:txBody>
          <a:bodyPr wrap="square">
            <a:prstTxWarp prst="textNoShape">
              <a:avLst/>
            </a:prstTxWarp>
            <a:spAutoFit/>
          </a:bodyPr>
          <a:lstStyle/>
          <a:p>
            <a:pPr algn="l"/>
            <a:r>
              <a:rPr lang="en-US" sz="2000" dirty="0" smtClean="0">
                <a:solidFill>
                  <a:srgbClr val="F79646"/>
                </a:solidFill>
              </a:rPr>
              <a:t>Detector Solenoid: </a:t>
            </a:r>
          </a:p>
          <a:p>
            <a:pPr algn="l"/>
            <a:r>
              <a:rPr lang="en-US" sz="2000" dirty="0" smtClean="0">
                <a:solidFill>
                  <a:srgbClr val="F79646"/>
                </a:solidFill>
              </a:rPr>
              <a:t>Upstream – Al. stopping target, Downstream – tracker, calorimeter</a:t>
            </a:r>
          </a:p>
          <a:p>
            <a:pPr algn="l"/>
            <a:r>
              <a:rPr lang="en-US" sz="2000" dirty="0" smtClean="0">
                <a:solidFill>
                  <a:srgbClr val="F79646"/>
                </a:solidFill>
              </a:rPr>
              <a:t>(not shown – cosmic ray veto system, extinction monitor, target monitor) </a:t>
            </a:r>
            <a:endParaRPr lang="en-US" sz="2000" dirty="0">
              <a:solidFill>
                <a:srgbClr val="F79646"/>
              </a:solidFill>
            </a:endParaRPr>
          </a:p>
        </p:txBody>
      </p:sp>
      <p:sp>
        <p:nvSpPr>
          <p:cNvPr id="2" name="Title 1"/>
          <p:cNvSpPr>
            <a:spLocks noGrp="1"/>
          </p:cNvSpPr>
          <p:nvPr>
            <p:ph type="title"/>
          </p:nvPr>
        </p:nvSpPr>
        <p:spPr/>
        <p:txBody>
          <a:bodyPr/>
          <a:lstStyle/>
          <a:p>
            <a:r>
              <a:rPr lang="en-US" dirty="0" smtClean="0"/>
              <a:t>Mu2e Experimental Apparatus </a:t>
            </a:r>
            <a:endParaRPr lang="en-US" dirty="0"/>
          </a:p>
        </p:txBody>
      </p:sp>
      <p:pic>
        <p:nvPicPr>
          <p:cNvPr id="8" name="Picture 7" descr="mu2edisk.pdf"/>
          <p:cNvPicPr>
            <a:picLocks noChangeAspect="1"/>
          </p:cNvPicPr>
          <p:nvPr/>
        </p:nvPicPr>
        <p:blipFill rotWithShape="1">
          <a:blip r:embed="rId2">
            <a:extLst>
              <a:ext uri="{28A0092B-C50C-407E-A947-70E740481C1C}">
                <a14:useLocalDpi xmlns:a14="http://schemas.microsoft.com/office/drawing/2010/main" val="0"/>
              </a:ext>
            </a:extLst>
          </a:blip>
          <a:srcRect l="12027" t="37332" r="8605" b="49337"/>
          <a:stretch/>
        </p:blipFill>
        <p:spPr>
          <a:xfrm>
            <a:off x="228600" y="2297853"/>
            <a:ext cx="8708476" cy="1893147"/>
          </a:xfrm>
          <a:prstGeom prst="rect">
            <a:avLst/>
          </a:prstGeom>
        </p:spPr>
      </p:pic>
      <p:sp>
        <p:nvSpPr>
          <p:cNvPr id="9" name="Rectangle 3"/>
          <p:cNvSpPr txBox="1">
            <a:spLocks noChangeArrowheads="1"/>
          </p:cNvSpPr>
          <p:nvPr/>
        </p:nvSpPr>
        <p:spPr>
          <a:xfrm>
            <a:off x="1600200" y="5410200"/>
            <a:ext cx="7239000" cy="685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smtClean="0">
                <a:ln>
                  <a:noFill/>
                </a:ln>
                <a:solidFill>
                  <a:schemeClr val="bg1"/>
                </a:solidFill>
                <a:effectLst/>
                <a:uLnTx/>
                <a:uFillTx/>
                <a:latin typeface="+mn-lt"/>
                <a:ea typeface="+mn-ea"/>
                <a:cs typeface="+mn-cs"/>
              </a:rPr>
              <a:t>Consists of 3 solenoid systems</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0" name="TextBox 9"/>
          <p:cNvSpPr txBox="1">
            <a:spLocks noChangeArrowheads="1"/>
          </p:cNvSpPr>
          <p:nvPr/>
        </p:nvSpPr>
        <p:spPr bwMode="auto">
          <a:xfrm>
            <a:off x="434597" y="1524000"/>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1" name="TextBox 10"/>
          <p:cNvSpPr txBox="1">
            <a:spLocks noChangeArrowheads="1"/>
          </p:cNvSpPr>
          <p:nvPr/>
        </p:nvSpPr>
        <p:spPr bwMode="auto">
          <a:xfrm>
            <a:off x="2790704" y="1524000"/>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2" name="TextBox 11"/>
          <p:cNvSpPr txBox="1">
            <a:spLocks noChangeArrowheads="1"/>
          </p:cNvSpPr>
          <p:nvPr/>
        </p:nvSpPr>
        <p:spPr bwMode="auto">
          <a:xfrm>
            <a:off x="5486400" y="1567291"/>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3" name="Picture 25" descr="Mu2eDetectorPhoto-wPerson.jpg"/>
          <p:cNvPicPr>
            <a:picLocks noChangeAspect="1"/>
          </p:cNvPicPr>
          <p:nvPr/>
        </p:nvPicPr>
        <p:blipFill>
          <a:blip r:embed="rId3"/>
          <a:srcRect l="76147" t="61101" r="19037" b="18166"/>
          <a:stretch>
            <a:fillRect/>
          </a:stretch>
        </p:blipFill>
        <p:spPr bwMode="auto">
          <a:xfrm>
            <a:off x="8537717" y="3350714"/>
            <a:ext cx="301483" cy="535486"/>
          </a:xfrm>
          <a:prstGeom prst="rect">
            <a:avLst/>
          </a:prstGeom>
          <a:noFill/>
          <a:ln w="9525">
            <a:noFill/>
            <a:miter lim="800000"/>
            <a:headEnd/>
            <a:tailEnd/>
          </a:ln>
        </p:spPr>
      </p:pic>
      <p:grpSp>
        <p:nvGrpSpPr>
          <p:cNvPr id="14" name="Group 79"/>
          <p:cNvGrpSpPr/>
          <p:nvPr/>
        </p:nvGrpSpPr>
        <p:grpSpPr>
          <a:xfrm>
            <a:off x="5715000" y="2743200"/>
            <a:ext cx="2239051" cy="863103"/>
            <a:chOff x="5761949" y="4495800"/>
            <a:chExt cx="2239051" cy="863103"/>
          </a:xfrm>
        </p:grpSpPr>
        <p:sp>
          <p:nvSpPr>
            <p:cNvPr id="15" name="Arc 14"/>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7" name="Group 102"/>
            <p:cNvGrpSpPr/>
            <p:nvPr/>
          </p:nvGrpSpPr>
          <p:grpSpPr>
            <a:xfrm>
              <a:off x="5761949" y="4495800"/>
              <a:ext cx="2239051" cy="863103"/>
              <a:chOff x="5755599" y="4511675"/>
              <a:chExt cx="2239051" cy="863103"/>
            </a:xfrm>
          </p:grpSpPr>
          <p:sp>
            <p:nvSpPr>
              <p:cNvPr id="18" name="Arc 17"/>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457200" y="128687"/>
            <a:ext cx="8229600" cy="885644"/>
          </a:xfrm>
        </p:spPr>
        <p:txBody>
          <a:bodyPr/>
          <a:lstStyle/>
          <a:p>
            <a:pPr eaLnBrk="1" hangingPunct="1"/>
            <a:r>
              <a:rPr lang="en-US" dirty="0"/>
              <a:t>Some</a:t>
            </a:r>
            <a:r>
              <a:rPr lang="en-US" dirty="0" smtClean="0"/>
              <a:t> CLFV </a:t>
            </a:r>
            <a:r>
              <a:rPr lang="en-US" dirty="0"/>
              <a:t>Processes</a:t>
            </a:r>
          </a:p>
        </p:txBody>
      </p:sp>
      <p:sp>
        <p:nvSpPr>
          <p:cNvPr id="40965" name="Rectangle 3"/>
          <p:cNvSpPr>
            <a:spLocks noGrp="1" noChangeArrowheads="1"/>
          </p:cNvSpPr>
          <p:nvPr>
            <p:ph type="body" idx="1"/>
          </p:nvPr>
        </p:nvSpPr>
        <p:spPr>
          <a:xfrm>
            <a:off x="457200" y="5431158"/>
            <a:ext cx="8305800" cy="707735"/>
          </a:xfrm>
        </p:spPr>
        <p:txBody>
          <a:bodyPr>
            <a:normAutofit/>
          </a:bodyPr>
          <a:lstStyle/>
          <a:p>
            <a:pPr algn="ctr" eaLnBrk="1" hangingPunct="1"/>
            <a:r>
              <a:rPr lang="en-US" dirty="0" smtClean="0">
                <a:solidFill>
                  <a:srgbClr val="F79646"/>
                </a:solidFill>
              </a:rPr>
              <a:t>There is a </a:t>
            </a:r>
            <a:r>
              <a:rPr lang="en-US" smtClean="0">
                <a:solidFill>
                  <a:srgbClr val="F79646"/>
                </a:solidFill>
              </a:rPr>
              <a:t>global interest in CLFV</a:t>
            </a:r>
            <a:endParaRPr lang="en-US" dirty="0">
              <a:solidFill>
                <a:srgbClr val="F79646"/>
              </a:solidFill>
            </a:endParaRPr>
          </a:p>
        </p:txBody>
      </p:sp>
      <p:graphicFrame>
        <p:nvGraphicFramePr>
          <p:cNvPr id="574815" name="Group 351"/>
          <p:cNvGraphicFramePr>
            <a:graphicFrameLocks noGrp="1"/>
          </p:cNvGraphicFramePr>
          <p:nvPr>
            <p:extLst>
              <p:ext uri="{D42A27DB-BD31-4B8C-83A1-F6EECF244321}">
                <p14:modId xmlns:p14="http://schemas.microsoft.com/office/powerpoint/2010/main" val="507486308"/>
              </p:ext>
            </p:extLst>
          </p:nvPr>
        </p:nvGraphicFramePr>
        <p:xfrm>
          <a:off x="1295400" y="998495"/>
          <a:ext cx="6858000" cy="4064004"/>
        </p:xfrm>
        <a:graphic>
          <a:graphicData uri="http://schemas.openxmlformats.org/drawingml/2006/table">
            <a:tbl>
              <a:tblPr/>
              <a:tblGrid>
                <a:gridCol w="1447800"/>
                <a:gridCol w="2438400"/>
                <a:gridCol w="2971800"/>
              </a:tblGrid>
              <a:tr h="338138">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Process</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Current Limit</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Next Generation exp</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6.5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bg1"/>
                          </a:solidFill>
                          <a:effectLst/>
                          <a:latin typeface="Arial" charset="0"/>
                        </a:rPr>
                        <a:t>       BR &lt; 6.8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10</a:t>
                      </a:r>
                      <a:r>
                        <a:rPr kumimoji="0" lang="en-US" sz="1600" b="0" i="0" u="none" strike="noStrike" cap="none" normalizeH="0" baseline="30000" dirty="0">
                          <a:ln>
                            <a:noFill/>
                          </a:ln>
                          <a:solidFill>
                            <a:schemeClr val="bg1"/>
                          </a:solidFill>
                          <a:effectLst/>
                          <a:latin typeface="Arial" charset="0"/>
                        </a:rPr>
                        <a:t>-9</a:t>
                      </a:r>
                      <a:r>
                        <a:rPr kumimoji="0" lang="en-US" sz="1600" b="0" i="0" u="none" strike="noStrike" cap="none" normalizeH="0" baseline="0" dirty="0">
                          <a:ln>
                            <a:noFill/>
                          </a:ln>
                          <a:solidFill>
                            <a:schemeClr val="bg1"/>
                          </a:solidFill>
                          <a:effectLst/>
                          <a:latin typeface="Arial" charset="0"/>
                        </a:rPr>
                        <a:t> - 10</a:t>
                      </a:r>
                      <a:r>
                        <a:rPr kumimoji="0" lang="en-US" sz="1600" b="0" i="0" u="none" strike="noStrike" cap="none" normalizeH="0" baseline="30000" dirty="0">
                          <a:ln>
                            <a:noFill/>
                          </a:ln>
                          <a:solidFill>
                            <a:schemeClr val="bg1"/>
                          </a:solidFill>
                          <a:effectLst/>
                          <a:latin typeface="Arial" charset="0"/>
                        </a:rPr>
                        <a:t>-10</a:t>
                      </a:r>
                      <a:r>
                        <a:rPr kumimoji="0" lang="en-US" sz="1600" b="0" i="0" u="none" strike="noStrike" cap="none" normalizeH="0" baseline="0" dirty="0">
                          <a:ln>
                            <a:noFill/>
                          </a:ln>
                          <a:solidFill>
                            <a:schemeClr val="bg1"/>
                          </a:solidFill>
                          <a:effectLst/>
                          <a:latin typeface="Arial" charset="0"/>
                        </a:rPr>
                        <a:t> </a:t>
                      </a:r>
                      <a:r>
                        <a:rPr kumimoji="0" lang="en-US" sz="1600" b="0" i="0" u="none" strike="noStrike" cap="none" normalizeH="0" baseline="0" dirty="0" smtClean="0">
                          <a:ln>
                            <a:noFill/>
                          </a:ln>
                          <a:solidFill>
                            <a:schemeClr val="bg1"/>
                          </a:solidFill>
                          <a:effectLst/>
                          <a:latin typeface="Arial" charset="0"/>
                        </a:rPr>
                        <a:t>(Belle II)</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3.2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eee</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3.6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K</a:t>
                      </a:r>
                      <a:r>
                        <a:rPr kumimoji="0" lang="en-US" sz="1600" b="0" i="0" u="none" strike="noStrike" cap="none" normalizeH="0" baseline="-25000" dirty="0">
                          <a:ln>
                            <a:noFill/>
                          </a:ln>
                          <a:solidFill>
                            <a:schemeClr val="bg1"/>
                          </a:solidFill>
                          <a:effectLst/>
                          <a:latin typeface="Arial" charset="0"/>
                        </a:rPr>
                        <a:t>L</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4.7 E-12</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K</a:t>
                      </a:r>
                      <a:r>
                        <a:rPr kumimoji="0" lang="en-US" sz="1600" b="0" i="0" u="none" strike="noStrike" cap="none" normalizeH="0" baseline="30000" dirty="0">
                          <a:ln>
                            <a:noFill/>
                          </a:ln>
                          <a:solidFill>
                            <a:schemeClr val="bg1"/>
                          </a:solidFill>
                          <a:effectLst/>
                          <a:latin typeface="Arial" charset="0"/>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1.3 E-11</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B</a:t>
                      </a:r>
                      <a:r>
                        <a:rPr kumimoji="0" lang="en-US" sz="1600" b="0" i="0" u="none" strike="noStrike" cap="none" normalizeH="0" baseline="30000" dirty="0">
                          <a:ln>
                            <a:noFill/>
                          </a:ln>
                          <a:solidFill>
                            <a:schemeClr val="bg1"/>
                          </a:solidFill>
                          <a:effectLst/>
                          <a:latin typeface="Arial" charset="0"/>
                        </a:rPr>
                        <a:t>0</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7.8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B</a:t>
                      </a:r>
                      <a:r>
                        <a:rPr kumimoji="0" lang="en-US" sz="1600" b="0" i="0" u="none" strike="noStrike" cap="none" normalizeH="0" baseline="30000" dirty="0">
                          <a:ln>
                            <a:noFill/>
                          </a:ln>
                          <a:solidFill>
                            <a:schemeClr val="bg1"/>
                          </a:solidFill>
                          <a:effectLst/>
                          <a:latin typeface="Arial" charset="0"/>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K</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9.1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a:t>
                      </a:r>
                      <a:r>
                        <a:rPr kumimoji="0" lang="en-US" sz="1600" b="0" i="0" u="none" strike="noStrike" cap="none" normalizeH="0" baseline="0" dirty="0" smtClean="0">
                          <a:ln>
                            <a:noFill/>
                          </a:ln>
                          <a:solidFill>
                            <a:schemeClr val="bg1"/>
                          </a:solidFill>
                          <a:effectLst/>
                          <a:latin typeface="Arial" charset="0"/>
                        </a:rPr>
                        <a:t> 4.2 </a:t>
                      </a:r>
                      <a:r>
                        <a:rPr kumimoji="0" lang="en-US" sz="1600" b="0" i="0" u="none" strike="noStrike" cap="none" normalizeH="0" baseline="0" dirty="0">
                          <a:ln>
                            <a:noFill/>
                          </a:ln>
                          <a:solidFill>
                            <a:schemeClr val="bg1"/>
                          </a:solidFill>
                          <a:effectLst/>
                          <a:latin typeface="Arial" charset="0"/>
                        </a:rPr>
                        <a:t>E-</a:t>
                      </a:r>
                      <a:r>
                        <a:rPr kumimoji="0" lang="en-US" sz="1600" b="0" i="0" u="none" strike="noStrike" cap="none" normalizeH="0" baseline="0" dirty="0" smtClean="0">
                          <a:ln>
                            <a:noFill/>
                          </a:ln>
                          <a:solidFill>
                            <a:schemeClr val="bg1"/>
                          </a:solidFill>
                          <a:effectLst/>
                          <a:latin typeface="Arial" charset="0"/>
                        </a:rPr>
                        <a:t>13</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bg1"/>
                          </a:solidFill>
                          <a:effectLst/>
                          <a:latin typeface="Arial" charset="0"/>
                        </a:rPr>
                        <a:t>10</a:t>
                      </a:r>
                      <a:r>
                        <a:rPr kumimoji="0" lang="en-US" sz="1600" b="0" i="0" u="none" strike="noStrike" cap="none" normalizeH="0" baseline="30000" dirty="0">
                          <a:ln>
                            <a:noFill/>
                          </a:ln>
                          <a:solidFill>
                            <a:schemeClr val="bg1"/>
                          </a:solidFill>
                          <a:effectLst/>
                          <a:latin typeface="Arial" charset="0"/>
                        </a:rPr>
                        <a:t>-14</a:t>
                      </a:r>
                      <a:r>
                        <a:rPr kumimoji="0" lang="en-US" sz="1600" b="0" i="0" u="none" strike="noStrike" cap="none" normalizeH="0" baseline="0" dirty="0">
                          <a:ln>
                            <a:noFill/>
                          </a:ln>
                          <a:solidFill>
                            <a:schemeClr val="bg1"/>
                          </a:solidFill>
                          <a:effectLst/>
                          <a:latin typeface="Arial" charset="0"/>
                        </a:rPr>
                        <a:t> (MEG)</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C4BD97"/>
                      </a:solidFill>
                      <a:prstDash val="solid"/>
                      <a:round/>
                      <a:headEnd type="none" w="med" len="med"/>
                      <a:tailEnd type="none" w="med" len="med"/>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a:ln>
                            <a:noFill/>
                          </a:ln>
                          <a:solidFill>
                            <a:schemeClr val="bg1"/>
                          </a:solidFill>
                          <a:effectLst/>
                          <a:latin typeface="Arial" charset="0"/>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1.0 E-12 </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bg1"/>
                          </a:solidFill>
                          <a:effectLst/>
                          <a:latin typeface="Arial" charset="0"/>
                        </a:rPr>
                        <a:t>10</a:t>
                      </a:r>
                      <a:r>
                        <a:rPr kumimoji="0" lang="en-US" sz="1600" b="0" i="0" u="none" strike="noStrike" cap="none" normalizeH="0" baseline="30000" dirty="0" smtClean="0">
                          <a:ln>
                            <a:noFill/>
                          </a:ln>
                          <a:solidFill>
                            <a:schemeClr val="bg1"/>
                          </a:solidFill>
                          <a:effectLst/>
                          <a:latin typeface="Arial" charset="0"/>
                        </a:rPr>
                        <a:t>-16</a:t>
                      </a:r>
                      <a:r>
                        <a:rPr kumimoji="0" lang="en-US" sz="1600" b="0" i="0" u="none" strike="noStrike" cap="none" normalizeH="0" baseline="0" dirty="0" smtClean="0">
                          <a:ln>
                            <a:noFill/>
                          </a:ln>
                          <a:solidFill>
                            <a:schemeClr val="bg1"/>
                          </a:solidFill>
                          <a:effectLst/>
                          <a:latin typeface="Arial" charset="0"/>
                        </a:rPr>
                        <a:t>  (PSI)</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Symbol" charset="2"/>
                          <a:sym typeface="Symbol" charset="2"/>
                        </a:rPr>
                        <a:t></a:t>
                      </a:r>
                      <a:r>
                        <a:rPr kumimoji="0" lang="en-US" sz="1600" b="0" i="0" u="none" strike="noStrike" cap="none" normalizeH="0" baseline="0" dirty="0">
                          <a:ln>
                            <a:noFill/>
                          </a:ln>
                          <a:solidFill>
                            <a:schemeClr val="bg1"/>
                          </a:solidFill>
                          <a:effectLst/>
                          <a:latin typeface="Arial" charset="0"/>
                        </a:rPr>
                        <a:t>N</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eN</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R</a:t>
                      </a:r>
                      <a:r>
                        <a:rPr kumimoji="0" lang="en-US" sz="1600" b="0" i="0" u="none" strike="noStrike" cap="none" normalizeH="0" baseline="-25000" dirty="0" err="1">
                          <a:ln>
                            <a:noFill/>
                          </a:ln>
                          <a:solidFill>
                            <a:schemeClr val="bg1"/>
                          </a:solidFill>
                          <a:effectLst/>
                          <a:latin typeface="Symbol" charset="2"/>
                          <a:sym typeface="Symbol" charset="2"/>
                        </a:rPr>
                        <a:t></a:t>
                      </a:r>
                      <a:r>
                        <a:rPr kumimoji="0" lang="en-US" sz="1600" b="0" i="0" u="none" strike="noStrike" cap="none" normalizeH="0" baseline="-25000" dirty="0" err="1">
                          <a:ln>
                            <a:noFill/>
                          </a:ln>
                          <a:solidFill>
                            <a:schemeClr val="bg1"/>
                          </a:solidFill>
                          <a:effectLst/>
                          <a:latin typeface="Arial" charset="0"/>
                        </a:rPr>
                        <a:t>e</a:t>
                      </a:r>
                      <a:r>
                        <a:rPr kumimoji="0" lang="en-US" sz="1600" b="0" i="0" u="none" strike="noStrike" cap="none" normalizeH="0" baseline="0" dirty="0">
                          <a:ln>
                            <a:noFill/>
                          </a:ln>
                          <a:solidFill>
                            <a:schemeClr val="bg1"/>
                          </a:solidFill>
                          <a:effectLst/>
                          <a:latin typeface="Arial" charset="0"/>
                        </a:rPr>
                        <a:t> &lt;</a:t>
                      </a:r>
                      <a:r>
                        <a:rPr kumimoji="0" lang="en-US" sz="1600" b="0" i="0" u="none" strike="noStrike" cap="none" normalizeH="0" baseline="0" dirty="0" smtClean="0">
                          <a:ln>
                            <a:noFill/>
                          </a:ln>
                          <a:solidFill>
                            <a:schemeClr val="bg1"/>
                          </a:solidFill>
                          <a:effectLst/>
                          <a:latin typeface="Arial" charset="0"/>
                        </a:rPr>
                        <a:t> 7.0 </a:t>
                      </a:r>
                      <a:r>
                        <a:rPr kumimoji="0" lang="en-US" sz="1600" b="0" i="0" u="none" strike="noStrike" cap="none" normalizeH="0" baseline="0" dirty="0">
                          <a:ln>
                            <a:noFill/>
                          </a:ln>
                          <a:solidFill>
                            <a:schemeClr val="bg1"/>
                          </a:solidFill>
                          <a:effectLst/>
                          <a:latin typeface="Arial" charset="0"/>
                        </a:rPr>
                        <a:t>E-</a:t>
                      </a:r>
                      <a:r>
                        <a:rPr kumimoji="0" lang="en-US" sz="1600" b="0" i="0" u="none" strike="noStrike" cap="none" normalizeH="0" baseline="0" dirty="0" smtClean="0">
                          <a:ln>
                            <a:noFill/>
                          </a:ln>
                          <a:solidFill>
                            <a:schemeClr val="bg1"/>
                          </a:solidFill>
                          <a:effectLst/>
                          <a:latin typeface="Arial" charset="0"/>
                        </a:rPr>
                        <a:t>13</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10</a:t>
                      </a:r>
                      <a:r>
                        <a:rPr kumimoji="0" lang="en-US" sz="1600" b="0" i="0" u="none" strike="noStrike" cap="none" normalizeH="0" baseline="30000" dirty="0">
                          <a:ln>
                            <a:noFill/>
                          </a:ln>
                          <a:solidFill>
                            <a:schemeClr val="bg1"/>
                          </a:solidFill>
                          <a:effectLst/>
                          <a:latin typeface="Arial" charset="0"/>
                        </a:rPr>
                        <a:t>-</a:t>
                      </a:r>
                      <a:r>
                        <a:rPr kumimoji="0" lang="en-US" sz="1600" b="0" i="0" u="none" strike="noStrike" cap="none" normalizeH="0" baseline="30000" dirty="0" smtClean="0">
                          <a:ln>
                            <a:noFill/>
                          </a:ln>
                          <a:solidFill>
                            <a:schemeClr val="bg1"/>
                          </a:solidFill>
                          <a:effectLst/>
                          <a:latin typeface="Arial" charset="0"/>
                        </a:rPr>
                        <a:t>17</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a:ln>
                            <a:noFill/>
                          </a:ln>
                          <a:solidFill>
                            <a:schemeClr val="bg1"/>
                          </a:solidFill>
                          <a:effectLst/>
                          <a:latin typeface="Arial" charset="0"/>
                        </a:rPr>
                        <a:t>(Mu2e, COMET)</a:t>
                      </a: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bl>
          </a:graphicData>
        </a:graphic>
      </p:graphicFrame>
      <p:sp>
        <p:nvSpPr>
          <p:cNvPr id="41011" name="Text Box 352"/>
          <p:cNvSpPr txBox="1">
            <a:spLocks noChangeArrowheads="1"/>
          </p:cNvSpPr>
          <p:nvPr/>
        </p:nvSpPr>
        <p:spPr bwMode="auto">
          <a:xfrm>
            <a:off x="6175375" y="5041172"/>
            <a:ext cx="1998940"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FFFFFF"/>
                </a:solidFill>
              </a:rPr>
              <a:t>(current </a:t>
            </a:r>
            <a:r>
              <a:rPr lang="en-US" sz="1200" dirty="0">
                <a:solidFill>
                  <a:srgbClr val="FFFFFF"/>
                </a:solidFill>
              </a:rPr>
              <a:t>limits from the </a:t>
            </a:r>
            <a:r>
              <a:rPr lang="en-US" sz="1200" dirty="0" smtClean="0">
                <a:solidFill>
                  <a:srgbClr val="FFFFFF"/>
                </a:solidFill>
              </a:rPr>
              <a:t>PDG)</a:t>
            </a:r>
            <a:endParaRPr lang="en-US" sz="1200" dirty="0"/>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8600" y="1524000"/>
            <a:ext cx="8708476" cy="3733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Mu2e Experimental Apparatus </a:t>
            </a:r>
            <a:endParaRPr lang="en-US" dirty="0"/>
          </a:p>
        </p:txBody>
      </p:sp>
      <p:pic>
        <p:nvPicPr>
          <p:cNvPr id="8" name="Picture 7"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2297853"/>
            <a:ext cx="8708476" cy="1893147"/>
          </a:xfrm>
          <a:prstGeom prst="rect">
            <a:avLst/>
          </a:prstGeom>
        </p:spPr>
      </p:pic>
      <p:sp>
        <p:nvSpPr>
          <p:cNvPr id="9" name="Rectangle 3"/>
          <p:cNvSpPr txBox="1">
            <a:spLocks noChangeArrowheads="1"/>
          </p:cNvSpPr>
          <p:nvPr/>
        </p:nvSpPr>
        <p:spPr>
          <a:xfrm>
            <a:off x="1600200" y="5410200"/>
            <a:ext cx="7239000" cy="685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smtClean="0">
                <a:ln>
                  <a:noFill/>
                </a:ln>
                <a:solidFill>
                  <a:schemeClr val="bg1"/>
                </a:solidFill>
                <a:effectLst/>
                <a:uLnTx/>
                <a:uFillTx/>
                <a:latin typeface="+mn-lt"/>
                <a:ea typeface="+mn-ea"/>
                <a:cs typeface="+mn-cs"/>
              </a:rPr>
              <a:t>Consists of 3 solenoid systems</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0" name="TextBox 9"/>
          <p:cNvSpPr txBox="1">
            <a:spLocks noChangeArrowheads="1"/>
          </p:cNvSpPr>
          <p:nvPr/>
        </p:nvSpPr>
        <p:spPr bwMode="auto">
          <a:xfrm>
            <a:off x="434597" y="1524000"/>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1" name="TextBox 10"/>
          <p:cNvSpPr txBox="1">
            <a:spLocks noChangeArrowheads="1"/>
          </p:cNvSpPr>
          <p:nvPr/>
        </p:nvSpPr>
        <p:spPr bwMode="auto">
          <a:xfrm>
            <a:off x="2790704" y="1524000"/>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2" name="TextBox 11"/>
          <p:cNvSpPr txBox="1">
            <a:spLocks noChangeArrowheads="1"/>
          </p:cNvSpPr>
          <p:nvPr/>
        </p:nvSpPr>
        <p:spPr bwMode="auto">
          <a:xfrm>
            <a:off x="5486400" y="1567291"/>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3" name="Picture 25" descr="Mu2eDetectorPhoto-wPerson.jpg"/>
          <p:cNvPicPr>
            <a:picLocks noChangeAspect="1"/>
          </p:cNvPicPr>
          <p:nvPr/>
        </p:nvPicPr>
        <p:blipFill>
          <a:blip r:embed="rId4"/>
          <a:srcRect l="76147" t="61101" r="19037" b="18166"/>
          <a:stretch>
            <a:fillRect/>
          </a:stretch>
        </p:blipFill>
        <p:spPr bwMode="auto">
          <a:xfrm>
            <a:off x="8537717" y="3350714"/>
            <a:ext cx="301483" cy="535486"/>
          </a:xfrm>
          <a:prstGeom prst="rect">
            <a:avLst/>
          </a:prstGeom>
          <a:noFill/>
          <a:ln w="9525">
            <a:noFill/>
            <a:miter lim="800000"/>
            <a:headEnd/>
            <a:tailEnd/>
          </a:ln>
        </p:spPr>
      </p:pic>
      <p:grpSp>
        <p:nvGrpSpPr>
          <p:cNvPr id="14" name="Group 79"/>
          <p:cNvGrpSpPr/>
          <p:nvPr/>
        </p:nvGrpSpPr>
        <p:grpSpPr>
          <a:xfrm>
            <a:off x="5715000" y="2743200"/>
            <a:ext cx="2239051" cy="863103"/>
            <a:chOff x="5761949" y="4495800"/>
            <a:chExt cx="2239051" cy="863103"/>
          </a:xfrm>
        </p:grpSpPr>
        <p:sp>
          <p:nvSpPr>
            <p:cNvPr id="15" name="Arc 14"/>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7" name="Group 102"/>
            <p:cNvGrpSpPr/>
            <p:nvPr/>
          </p:nvGrpSpPr>
          <p:grpSpPr>
            <a:xfrm>
              <a:off x="5761949" y="4495800"/>
              <a:ext cx="2239051" cy="863103"/>
              <a:chOff x="5755599" y="4511675"/>
              <a:chExt cx="2239051" cy="863103"/>
            </a:xfrm>
          </p:grpSpPr>
          <p:sp>
            <p:nvSpPr>
              <p:cNvPr id="18" name="Arc 17"/>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23" name="TextBox 15"/>
          <p:cNvSpPr txBox="1">
            <a:spLocks noChangeArrowheads="1"/>
          </p:cNvSpPr>
          <p:nvPr/>
        </p:nvSpPr>
        <p:spPr bwMode="auto">
          <a:xfrm>
            <a:off x="304800" y="4092714"/>
            <a:ext cx="8458200" cy="707886"/>
          </a:xfrm>
          <a:prstGeom prst="rect">
            <a:avLst/>
          </a:prstGeom>
          <a:noFill/>
          <a:ln w="9525">
            <a:noFill/>
            <a:miter lim="800000"/>
            <a:headEnd/>
            <a:tailEnd/>
          </a:ln>
        </p:spPr>
        <p:txBody>
          <a:bodyPr wrap="square">
            <a:prstTxWarp prst="textNoShape">
              <a:avLst/>
            </a:prstTxWarp>
            <a:spAutoFit/>
          </a:bodyPr>
          <a:lstStyle/>
          <a:p>
            <a:pPr algn="l"/>
            <a:r>
              <a:rPr lang="en-US" sz="2000" dirty="0" smtClean="0">
                <a:solidFill>
                  <a:srgbClr val="F79646"/>
                </a:solidFill>
              </a:rPr>
              <a:t>Graded fields important to suppress backgrounds, to increase </a:t>
            </a:r>
            <a:r>
              <a:rPr lang="en-US" sz="2000" dirty="0" err="1" smtClean="0">
                <a:solidFill>
                  <a:srgbClr val="F79646"/>
                </a:solidFill>
              </a:rPr>
              <a:t>muon</a:t>
            </a:r>
            <a:r>
              <a:rPr lang="en-US" sz="2000" dirty="0" smtClean="0">
                <a:solidFill>
                  <a:srgbClr val="F79646"/>
                </a:solidFill>
              </a:rPr>
              <a:t> yield, and to improve geometric acceptance for signal electrons</a:t>
            </a:r>
            <a:endParaRPr lang="en-US" sz="2000" dirty="0">
              <a:solidFill>
                <a:srgbClr val="F79646"/>
              </a:solidFill>
            </a:endParaRPr>
          </a:p>
        </p:txBody>
      </p:sp>
      <p:sp>
        <p:nvSpPr>
          <p:cNvPr id="24" name="TextBox 23"/>
          <p:cNvSpPr txBox="1"/>
          <p:nvPr/>
        </p:nvSpPr>
        <p:spPr>
          <a:xfrm>
            <a:off x="356349" y="2362200"/>
            <a:ext cx="710451" cy="369332"/>
          </a:xfrm>
          <a:prstGeom prst="rect">
            <a:avLst/>
          </a:prstGeom>
          <a:noFill/>
        </p:spPr>
        <p:txBody>
          <a:bodyPr wrap="none" rtlCol="0">
            <a:spAutoFit/>
          </a:bodyPr>
          <a:lstStyle/>
          <a:p>
            <a:r>
              <a:rPr lang="en-US" sz="1800" dirty="0" smtClean="0">
                <a:solidFill>
                  <a:srgbClr val="F79646"/>
                </a:solidFill>
              </a:rPr>
              <a:t>4.6 T</a:t>
            </a:r>
            <a:endParaRPr lang="en-US" sz="1800" dirty="0">
              <a:solidFill>
                <a:srgbClr val="F79646"/>
              </a:solidFill>
            </a:endParaRPr>
          </a:p>
        </p:txBody>
      </p:sp>
      <p:sp>
        <p:nvSpPr>
          <p:cNvPr id="25" name="TextBox 24"/>
          <p:cNvSpPr txBox="1"/>
          <p:nvPr/>
        </p:nvSpPr>
        <p:spPr>
          <a:xfrm>
            <a:off x="1676400" y="2133600"/>
            <a:ext cx="710451" cy="369332"/>
          </a:xfrm>
          <a:prstGeom prst="rect">
            <a:avLst/>
          </a:prstGeom>
          <a:noFill/>
        </p:spPr>
        <p:txBody>
          <a:bodyPr wrap="none" rtlCol="0">
            <a:spAutoFit/>
          </a:bodyPr>
          <a:lstStyle/>
          <a:p>
            <a:r>
              <a:rPr lang="en-US" sz="1800" dirty="0" smtClean="0">
                <a:solidFill>
                  <a:srgbClr val="F79646"/>
                </a:solidFill>
              </a:rPr>
              <a:t>2.5 T</a:t>
            </a:r>
            <a:endParaRPr lang="en-US" sz="1800" dirty="0">
              <a:solidFill>
                <a:srgbClr val="F79646"/>
              </a:solidFill>
            </a:endParaRPr>
          </a:p>
        </p:txBody>
      </p:sp>
      <p:sp>
        <p:nvSpPr>
          <p:cNvPr id="26" name="TextBox 25"/>
          <p:cNvSpPr txBox="1"/>
          <p:nvPr/>
        </p:nvSpPr>
        <p:spPr>
          <a:xfrm>
            <a:off x="4547349" y="2590800"/>
            <a:ext cx="710451" cy="369332"/>
          </a:xfrm>
          <a:prstGeom prst="rect">
            <a:avLst/>
          </a:prstGeom>
          <a:noFill/>
        </p:spPr>
        <p:txBody>
          <a:bodyPr wrap="none" rtlCol="0">
            <a:spAutoFit/>
          </a:bodyPr>
          <a:lstStyle/>
          <a:p>
            <a:r>
              <a:rPr lang="en-US" sz="1800" dirty="0" smtClean="0">
                <a:solidFill>
                  <a:srgbClr val="F79646"/>
                </a:solidFill>
              </a:rPr>
              <a:t>2.0 T</a:t>
            </a:r>
            <a:endParaRPr lang="en-US" sz="1800" dirty="0">
              <a:solidFill>
                <a:srgbClr val="F79646"/>
              </a:solidFill>
            </a:endParaRPr>
          </a:p>
        </p:txBody>
      </p:sp>
      <p:sp>
        <p:nvSpPr>
          <p:cNvPr id="27" name="TextBox 26"/>
          <p:cNvSpPr txBox="1"/>
          <p:nvPr/>
        </p:nvSpPr>
        <p:spPr>
          <a:xfrm>
            <a:off x="6223749" y="2297668"/>
            <a:ext cx="710451" cy="369332"/>
          </a:xfrm>
          <a:prstGeom prst="rect">
            <a:avLst/>
          </a:prstGeom>
          <a:noFill/>
        </p:spPr>
        <p:txBody>
          <a:bodyPr wrap="none" rtlCol="0">
            <a:spAutoFit/>
          </a:bodyPr>
          <a:lstStyle/>
          <a:p>
            <a:r>
              <a:rPr lang="en-US" sz="1800" dirty="0" smtClean="0">
                <a:solidFill>
                  <a:srgbClr val="F79646"/>
                </a:solidFill>
              </a:rPr>
              <a:t>1.0 T</a:t>
            </a:r>
            <a:endParaRPr lang="en-US" sz="1800" dirty="0">
              <a:solidFill>
                <a:srgbClr val="F79646"/>
              </a:solidFill>
            </a:endParaRPr>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50</a:t>
            </a:fld>
            <a:endParaRPr lang="en-US"/>
          </a:p>
        </p:txBody>
      </p:sp>
    </p:spTree>
    <p:extLst>
      <p:ext uri="{BB962C8B-B14F-4D97-AF65-F5344CB8AC3E}">
        <p14:creationId xmlns:p14="http://schemas.microsoft.com/office/powerpoint/2010/main" val="1570557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28600" y="1524000"/>
            <a:ext cx="8708476" cy="3733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Mu2e Experimental Apparatus</a:t>
            </a:r>
            <a:endParaRPr lang="en-US" dirty="0"/>
          </a:p>
        </p:txBody>
      </p:sp>
      <p:pic>
        <p:nvPicPr>
          <p:cNvPr id="8" name="Picture 7"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2297853"/>
            <a:ext cx="8708476" cy="1893147"/>
          </a:xfrm>
          <a:prstGeom prst="rect">
            <a:avLst/>
          </a:prstGeom>
        </p:spPr>
      </p:pic>
      <p:sp>
        <p:nvSpPr>
          <p:cNvPr id="9" name="Rectangle 3"/>
          <p:cNvSpPr txBox="1">
            <a:spLocks noChangeArrowheads="1"/>
          </p:cNvSpPr>
          <p:nvPr/>
        </p:nvSpPr>
        <p:spPr>
          <a:xfrm>
            <a:off x="1600200" y="5410200"/>
            <a:ext cx="7239000" cy="6858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smtClean="0">
                <a:ln>
                  <a:noFill/>
                </a:ln>
                <a:solidFill>
                  <a:schemeClr val="bg1"/>
                </a:solidFill>
                <a:effectLst/>
                <a:uLnTx/>
                <a:uFillTx/>
                <a:latin typeface="+mn-lt"/>
                <a:ea typeface="+mn-ea"/>
                <a:cs typeface="+mn-cs"/>
              </a:rPr>
              <a:t>Consists of 3 solenoid systems</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0" name="TextBox 9"/>
          <p:cNvSpPr txBox="1">
            <a:spLocks noChangeArrowheads="1"/>
          </p:cNvSpPr>
          <p:nvPr/>
        </p:nvSpPr>
        <p:spPr bwMode="auto">
          <a:xfrm>
            <a:off x="434597" y="1524000"/>
            <a:ext cx="1288221"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Production</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1" name="TextBox 10"/>
          <p:cNvSpPr txBox="1">
            <a:spLocks noChangeArrowheads="1"/>
          </p:cNvSpPr>
          <p:nvPr/>
        </p:nvSpPr>
        <p:spPr bwMode="auto">
          <a:xfrm>
            <a:off x="2790704" y="1524000"/>
            <a:ext cx="1163900"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Transport</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sp>
        <p:nvSpPr>
          <p:cNvPr id="12" name="TextBox 11"/>
          <p:cNvSpPr txBox="1">
            <a:spLocks noChangeArrowheads="1"/>
          </p:cNvSpPr>
          <p:nvPr/>
        </p:nvSpPr>
        <p:spPr bwMode="auto">
          <a:xfrm>
            <a:off x="5486400" y="1567291"/>
            <a:ext cx="1083086" cy="7017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F79646"/>
                </a:solidFill>
              </a:rPr>
              <a:t>Detector</a:t>
            </a:r>
            <a:endParaRPr lang="en-US" sz="1800" dirty="0" smtClean="0">
              <a:solidFill>
                <a:srgbClr val="F79646"/>
              </a:solidFill>
            </a:endParaRPr>
          </a:p>
          <a:p>
            <a:pPr algn="ctr"/>
            <a:r>
              <a:rPr lang="en-US" sz="1800" dirty="0" smtClean="0">
                <a:solidFill>
                  <a:srgbClr val="F79646"/>
                </a:solidFill>
              </a:rPr>
              <a:t>Solenoid</a:t>
            </a:r>
            <a:endParaRPr lang="en-US" sz="1800" dirty="0">
              <a:solidFill>
                <a:srgbClr val="F79646"/>
              </a:solidFill>
            </a:endParaRPr>
          </a:p>
        </p:txBody>
      </p:sp>
      <p:pic>
        <p:nvPicPr>
          <p:cNvPr id="13" name="Picture 25" descr="Mu2eDetectorPhoto-wPerson.jpg"/>
          <p:cNvPicPr>
            <a:picLocks noChangeAspect="1"/>
          </p:cNvPicPr>
          <p:nvPr/>
        </p:nvPicPr>
        <p:blipFill>
          <a:blip r:embed="rId4"/>
          <a:srcRect l="76147" t="61101" r="19037" b="18166"/>
          <a:stretch>
            <a:fillRect/>
          </a:stretch>
        </p:blipFill>
        <p:spPr bwMode="auto">
          <a:xfrm>
            <a:off x="8537717" y="3350714"/>
            <a:ext cx="301483" cy="535486"/>
          </a:xfrm>
          <a:prstGeom prst="rect">
            <a:avLst/>
          </a:prstGeom>
          <a:noFill/>
          <a:ln w="9525">
            <a:noFill/>
            <a:miter lim="800000"/>
            <a:headEnd/>
            <a:tailEnd/>
          </a:ln>
        </p:spPr>
      </p:pic>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51</a:t>
            </a:fld>
            <a:endParaRPr lang="en-US"/>
          </a:p>
        </p:txBody>
      </p:sp>
      <p:sp>
        <p:nvSpPr>
          <p:cNvPr id="14" name="TextBox 15"/>
          <p:cNvSpPr txBox="1">
            <a:spLocks noChangeArrowheads="1"/>
          </p:cNvSpPr>
          <p:nvPr/>
        </p:nvSpPr>
        <p:spPr bwMode="auto">
          <a:xfrm>
            <a:off x="2995018" y="4400490"/>
            <a:ext cx="3168192" cy="400110"/>
          </a:xfrm>
          <a:prstGeom prst="rect">
            <a:avLst/>
          </a:prstGeom>
          <a:noFill/>
          <a:ln w="9525">
            <a:noFill/>
            <a:miter lim="800000"/>
            <a:headEnd/>
            <a:tailEnd/>
          </a:ln>
        </p:spPr>
        <p:txBody>
          <a:bodyPr wrap="none">
            <a:prstTxWarp prst="textNoShape">
              <a:avLst/>
            </a:prstTxWarp>
            <a:spAutoFit/>
          </a:bodyPr>
          <a:lstStyle/>
          <a:p>
            <a:pPr algn="ctr"/>
            <a:r>
              <a:rPr lang="en-US" sz="1000" dirty="0" smtClean="0">
                <a:solidFill>
                  <a:schemeClr val="bg2"/>
                </a:solidFill>
              </a:rPr>
              <a:t>(</a:t>
            </a:r>
            <a:r>
              <a:rPr lang="en-US" sz="2000" dirty="0" smtClean="0">
                <a:solidFill>
                  <a:srgbClr val="F79646"/>
                </a:solidFill>
              </a:rPr>
              <a:t>about 25 meters end-to-end</a:t>
            </a:r>
            <a:endParaRPr lang="en-US" sz="2000" dirty="0">
              <a:solidFill>
                <a:srgbClr val="F79646"/>
              </a:solidFill>
            </a:endParaRPr>
          </a:p>
        </p:txBody>
      </p:sp>
      <p:cxnSp>
        <p:nvCxnSpPr>
          <p:cNvPr id="15" name="Straight Arrow Connector 14"/>
          <p:cNvCxnSpPr/>
          <p:nvPr/>
        </p:nvCxnSpPr>
        <p:spPr>
          <a:xfrm>
            <a:off x="471623" y="4249650"/>
            <a:ext cx="8215177" cy="1588"/>
          </a:xfrm>
          <a:prstGeom prst="straightConnector1">
            <a:avLst/>
          </a:prstGeom>
          <a:ln w="38100" cap="flat" cmpd="sng" algn="ctr">
            <a:solidFill>
              <a:srgbClr val="F79646"/>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714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578"/>
            <a:ext cx="8229600" cy="1143000"/>
          </a:xfrm>
        </p:spPr>
        <p:txBody>
          <a:bodyPr/>
          <a:lstStyle/>
          <a:p>
            <a:r>
              <a:rPr lang="en-US" dirty="0" smtClean="0"/>
              <a:t>Mu2e Solenoid Summary</a:t>
            </a:r>
            <a:endParaRPr lang="en-US" dirty="0"/>
          </a:p>
        </p:txBody>
      </p:sp>
      <p:sp>
        <p:nvSpPr>
          <p:cNvPr id="3" name="Content Placeholder 2"/>
          <p:cNvSpPr>
            <a:spLocks noGrp="1"/>
          </p:cNvSpPr>
          <p:nvPr>
            <p:ph idx="1"/>
          </p:nvPr>
        </p:nvSpPr>
        <p:spPr>
          <a:xfrm>
            <a:off x="457200" y="5491713"/>
            <a:ext cx="8229600" cy="952545"/>
          </a:xfrm>
        </p:spPr>
        <p:txBody>
          <a:bodyPr>
            <a:normAutofit fontScale="92500" lnSpcReduction="20000"/>
          </a:bodyPr>
          <a:lstStyle/>
          <a:p>
            <a:pPr algn="ctr"/>
            <a:r>
              <a:rPr lang="en-US" dirty="0" smtClean="0"/>
              <a:t>PS, DS will be built by General Atomics</a:t>
            </a:r>
          </a:p>
          <a:p>
            <a:pPr algn="ctr"/>
            <a:r>
              <a:rPr lang="en-US" dirty="0" smtClean="0"/>
              <a:t>TS will be built by ASG + Fermilab</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154816683"/>
              </p:ext>
            </p:extLst>
          </p:nvPr>
        </p:nvGraphicFramePr>
        <p:xfrm>
          <a:off x="797187" y="1161920"/>
          <a:ext cx="7214661" cy="4023360"/>
        </p:xfrm>
        <a:graphic>
          <a:graphicData uri="http://schemas.openxmlformats.org/drawingml/2006/table">
            <a:tbl>
              <a:tblPr firstRow="1" bandRow="1">
                <a:tableStyleId>{5C22544A-7EE6-4342-B048-85BDC9FD1C3A}</a:tableStyleId>
              </a:tblPr>
              <a:tblGrid>
                <a:gridCol w="2594234"/>
                <a:gridCol w="1415800"/>
                <a:gridCol w="1623784"/>
                <a:gridCol w="1580843"/>
              </a:tblGrid>
              <a:tr h="370840">
                <a:tc>
                  <a:txBody>
                    <a:bodyPr/>
                    <a:lstStyle/>
                    <a:p>
                      <a:endParaRPr lang="en-US" sz="2000" dirty="0"/>
                    </a:p>
                  </a:txBody>
                  <a:tcPr/>
                </a:tc>
                <a:tc>
                  <a:txBody>
                    <a:bodyPr/>
                    <a:lstStyle/>
                    <a:p>
                      <a:pPr algn="ctr"/>
                      <a:r>
                        <a:rPr lang="en-US" sz="2400" dirty="0" smtClean="0"/>
                        <a:t>PS</a:t>
                      </a:r>
                      <a:endParaRPr lang="en-US" sz="2400" dirty="0"/>
                    </a:p>
                  </a:txBody>
                  <a:tcPr/>
                </a:tc>
                <a:tc>
                  <a:txBody>
                    <a:bodyPr/>
                    <a:lstStyle/>
                    <a:p>
                      <a:pPr algn="ctr"/>
                      <a:r>
                        <a:rPr lang="en-US" sz="2400" dirty="0" smtClean="0"/>
                        <a:t>TS</a:t>
                      </a:r>
                      <a:endParaRPr lang="en-US" sz="2400" dirty="0"/>
                    </a:p>
                  </a:txBody>
                  <a:tcPr/>
                </a:tc>
                <a:tc>
                  <a:txBody>
                    <a:bodyPr/>
                    <a:lstStyle/>
                    <a:p>
                      <a:pPr algn="ctr"/>
                      <a:r>
                        <a:rPr lang="en-US" sz="2400" dirty="0" smtClean="0"/>
                        <a:t>DS</a:t>
                      </a:r>
                      <a:endParaRPr lang="en-US" sz="2400" dirty="0"/>
                    </a:p>
                  </a:txBody>
                  <a:tcPr/>
                </a:tc>
              </a:tr>
              <a:tr h="370840">
                <a:tc>
                  <a:txBody>
                    <a:bodyPr/>
                    <a:lstStyle/>
                    <a:p>
                      <a:pPr algn="r"/>
                      <a:r>
                        <a:rPr lang="en-US" sz="2000" dirty="0" smtClean="0"/>
                        <a:t>Length (</a:t>
                      </a:r>
                      <a:r>
                        <a:rPr lang="en-US" sz="2000" dirty="0" err="1" smtClean="0"/>
                        <a:t>m</a:t>
                      </a:r>
                      <a:r>
                        <a:rPr lang="en-US" sz="2000" dirty="0" smtClean="0"/>
                        <a:t>)</a:t>
                      </a: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13</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Diameter (</a:t>
                      </a:r>
                      <a:r>
                        <a:rPr lang="en-US" sz="2000" dirty="0" err="1" smtClean="0"/>
                        <a:t>m</a:t>
                      </a:r>
                      <a:r>
                        <a:rPr lang="en-US" sz="2000" dirty="0" smtClean="0"/>
                        <a:t>)</a:t>
                      </a:r>
                      <a:endParaRPr lang="en-US" sz="2000" dirty="0"/>
                    </a:p>
                  </a:txBody>
                  <a:tcPr/>
                </a:tc>
                <a:tc>
                  <a:txBody>
                    <a:bodyPr/>
                    <a:lstStyle/>
                    <a:p>
                      <a:pPr algn="ctr"/>
                      <a:r>
                        <a:rPr lang="en-US" sz="2000" dirty="0" smtClean="0"/>
                        <a:t>1.7</a:t>
                      </a:r>
                      <a:endParaRPr lang="en-US" sz="2000" dirty="0"/>
                    </a:p>
                  </a:txBody>
                  <a:tcPr/>
                </a:tc>
                <a:tc>
                  <a:txBody>
                    <a:bodyPr/>
                    <a:lstStyle/>
                    <a:p>
                      <a:pPr algn="ctr"/>
                      <a:r>
                        <a:rPr lang="en-US" sz="2000" dirty="0" smtClean="0"/>
                        <a:t>0.4</a:t>
                      </a:r>
                      <a:endParaRPr lang="en-US" sz="2000" dirty="0"/>
                    </a:p>
                  </a:txBody>
                  <a:tcPr/>
                </a:tc>
                <a:tc>
                  <a:txBody>
                    <a:bodyPr/>
                    <a:lstStyle/>
                    <a:p>
                      <a:pPr algn="ctr"/>
                      <a:r>
                        <a:rPr lang="en-US" sz="2000" dirty="0" smtClean="0"/>
                        <a:t>1.9</a:t>
                      </a:r>
                      <a:endParaRPr lang="en-US" sz="2000" dirty="0"/>
                    </a:p>
                  </a:txBody>
                  <a:tcPr/>
                </a:tc>
              </a:tr>
              <a:tr h="370840">
                <a:tc>
                  <a:txBody>
                    <a:bodyPr/>
                    <a:lstStyle/>
                    <a:p>
                      <a:pPr algn="r"/>
                      <a:r>
                        <a:rPr lang="en-US" sz="2000" dirty="0" smtClean="0"/>
                        <a:t>Field @ start (T)</a:t>
                      </a:r>
                      <a:endParaRPr lang="en-US" sz="2000" dirty="0"/>
                    </a:p>
                  </a:txBody>
                  <a:tcPr/>
                </a:tc>
                <a:tc>
                  <a:txBody>
                    <a:bodyPr/>
                    <a:lstStyle/>
                    <a:p>
                      <a:pPr algn="ctr"/>
                      <a:r>
                        <a:rPr lang="en-US" sz="2000" dirty="0" smtClean="0"/>
                        <a:t>4.6</a:t>
                      </a:r>
                      <a:endParaRPr lang="en-US" sz="2000" dirty="0"/>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r>
              <a:tr h="370840">
                <a:tc>
                  <a:txBody>
                    <a:bodyPr/>
                    <a:lstStyle/>
                    <a:p>
                      <a:pPr algn="r"/>
                      <a:r>
                        <a:rPr lang="en-US" sz="2000" dirty="0" smtClean="0"/>
                        <a:t>Field</a:t>
                      </a:r>
                      <a:r>
                        <a:rPr lang="en-US" sz="2000" baseline="0" dirty="0" smtClean="0"/>
                        <a:t> @ end (T)</a:t>
                      </a:r>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1.0</a:t>
                      </a:r>
                      <a:endParaRPr lang="en-US" sz="2000" dirty="0"/>
                    </a:p>
                  </a:txBody>
                  <a:tcPr/>
                </a:tc>
              </a:tr>
              <a:tr h="370840">
                <a:tc>
                  <a:txBody>
                    <a:bodyPr/>
                    <a:lstStyle/>
                    <a:p>
                      <a:pPr algn="r"/>
                      <a:r>
                        <a:rPr lang="en-US" sz="2000" dirty="0" smtClean="0"/>
                        <a:t>Number of coils</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smtClean="0"/>
                        <a:t>52</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Conductor (km)</a:t>
                      </a:r>
                      <a:endParaRPr lang="en-US" sz="2000" dirty="0"/>
                    </a:p>
                  </a:txBody>
                  <a:tcPr/>
                </a:tc>
                <a:tc>
                  <a:txBody>
                    <a:bodyPr/>
                    <a:lstStyle/>
                    <a:p>
                      <a:pPr algn="ctr"/>
                      <a:r>
                        <a:rPr lang="en-US" sz="2000" dirty="0" smtClean="0"/>
                        <a:t>14</a:t>
                      </a:r>
                      <a:endParaRPr lang="en-US" sz="2000" dirty="0"/>
                    </a:p>
                  </a:txBody>
                  <a:tcPr/>
                </a:tc>
                <a:tc>
                  <a:txBody>
                    <a:bodyPr/>
                    <a:lstStyle/>
                    <a:p>
                      <a:pPr algn="ctr"/>
                      <a:r>
                        <a:rPr lang="en-US" sz="2000" dirty="0" smtClean="0"/>
                        <a:t>44</a:t>
                      </a:r>
                      <a:endParaRPr lang="en-US" sz="2000" dirty="0"/>
                    </a:p>
                  </a:txBody>
                  <a:tcPr/>
                </a:tc>
                <a:tc>
                  <a:txBody>
                    <a:bodyPr/>
                    <a:lstStyle/>
                    <a:p>
                      <a:pPr algn="ctr"/>
                      <a:r>
                        <a:rPr lang="en-US" sz="2000" dirty="0" smtClean="0"/>
                        <a:t>17</a:t>
                      </a:r>
                      <a:endParaRPr lang="en-US" sz="2000" dirty="0"/>
                    </a:p>
                  </a:txBody>
                  <a:tcPr/>
                </a:tc>
              </a:tr>
              <a:tr h="370840">
                <a:tc>
                  <a:txBody>
                    <a:bodyPr/>
                    <a:lstStyle/>
                    <a:p>
                      <a:pPr algn="r"/>
                      <a:r>
                        <a:rPr lang="en-US" sz="2000" dirty="0" smtClean="0"/>
                        <a:t>Operating</a:t>
                      </a:r>
                      <a:r>
                        <a:rPr lang="en-US" sz="2000" baseline="0" dirty="0" smtClean="0"/>
                        <a:t> current (kA)</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dirty="0" smtClean="0"/>
                        <a:t>6</a:t>
                      </a:r>
                      <a:endParaRPr lang="en-US" sz="2000" dirty="0"/>
                    </a:p>
                  </a:txBody>
                  <a:tcPr/>
                </a:tc>
              </a:tr>
              <a:tr h="370840">
                <a:tc>
                  <a:txBody>
                    <a:bodyPr/>
                    <a:lstStyle/>
                    <a:p>
                      <a:pPr algn="r"/>
                      <a:r>
                        <a:rPr lang="en-US" sz="2000" dirty="0" smtClean="0"/>
                        <a:t>Stored</a:t>
                      </a:r>
                      <a:r>
                        <a:rPr lang="en-US" sz="2000" baseline="0" dirty="0" smtClean="0"/>
                        <a:t> energy (MJ)</a:t>
                      </a:r>
                      <a:endParaRPr lang="en-US" sz="2000" dirty="0"/>
                    </a:p>
                  </a:txBody>
                  <a:tcPr/>
                </a:tc>
                <a:tc>
                  <a:txBody>
                    <a:bodyPr/>
                    <a:lstStyle/>
                    <a:p>
                      <a:pPr algn="ctr"/>
                      <a:r>
                        <a:rPr lang="en-US" sz="2000" dirty="0" smtClean="0"/>
                        <a:t>80</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30</a:t>
                      </a:r>
                      <a:endParaRPr lang="en-US" sz="2000" dirty="0"/>
                    </a:p>
                  </a:txBody>
                  <a:tcPr/>
                </a:tc>
              </a:tr>
              <a:tr h="370840">
                <a:tc>
                  <a:txBody>
                    <a:bodyPr/>
                    <a:lstStyle/>
                    <a:p>
                      <a:pPr algn="r"/>
                      <a:r>
                        <a:rPr lang="en-US" sz="2000" dirty="0" smtClean="0"/>
                        <a:t>Cold mass (tons)</a:t>
                      </a:r>
                      <a:endParaRPr lang="en-US" sz="2000" dirty="0"/>
                    </a:p>
                  </a:txBody>
                  <a:tcPr/>
                </a:tc>
                <a:tc>
                  <a:txBody>
                    <a:bodyPr/>
                    <a:lstStyle/>
                    <a:p>
                      <a:pPr algn="ctr"/>
                      <a:r>
                        <a:rPr lang="en-US" sz="2000" dirty="0" smtClean="0"/>
                        <a:t>11</a:t>
                      </a:r>
                      <a:endParaRPr lang="en-US" sz="2000" dirty="0"/>
                    </a:p>
                  </a:txBody>
                  <a:tcPr/>
                </a:tc>
                <a:tc>
                  <a:txBody>
                    <a:bodyPr/>
                    <a:lstStyle/>
                    <a:p>
                      <a:pPr algn="ctr"/>
                      <a:r>
                        <a:rPr lang="en-US" sz="2000" dirty="0" smtClean="0"/>
                        <a:t>26</a:t>
                      </a:r>
                      <a:endParaRPr lang="en-US" sz="2000" dirty="0"/>
                    </a:p>
                  </a:txBody>
                  <a:tcPr/>
                </a:tc>
                <a:tc>
                  <a:txBody>
                    <a:bodyPr/>
                    <a:lstStyle/>
                    <a:p>
                      <a:pPr algn="ctr"/>
                      <a:r>
                        <a:rPr lang="en-US" sz="2000" dirty="0" smtClean="0"/>
                        <a:t>8</a:t>
                      </a:r>
                      <a:endParaRPr lang="en-US" sz="2000" dirty="0"/>
                    </a:p>
                  </a:txBody>
                  <a:tcPr/>
                </a:tc>
              </a:tr>
            </a:tbl>
          </a:graphicData>
        </a:graphic>
      </p:graphicFrame>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Conductor R&amp;D</a:t>
            </a:r>
            <a:endParaRPr lang="en-US" dirty="0"/>
          </a:p>
        </p:txBody>
      </p:sp>
      <p:sp>
        <p:nvSpPr>
          <p:cNvPr id="7" name="Rectangle 3"/>
          <p:cNvSpPr txBox="1">
            <a:spLocks noChangeArrowheads="1"/>
          </p:cNvSpPr>
          <p:nvPr/>
        </p:nvSpPr>
        <p:spPr>
          <a:xfrm>
            <a:off x="404102" y="5082756"/>
            <a:ext cx="8358898" cy="1295400"/>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Conductor production is </a:t>
            </a:r>
            <a:r>
              <a:rPr lang="en-US" sz="3200" dirty="0" smtClean="0">
                <a:solidFill>
                  <a:schemeClr val="bg1"/>
                </a:solidFill>
              </a:rPr>
              <a:t>nearly complete</a:t>
            </a: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accent6"/>
                </a:solidFill>
                <a:effectLst/>
                <a:uLnTx/>
                <a:uFillTx/>
                <a:latin typeface="+mn-lt"/>
                <a:ea typeface="+mn-ea"/>
                <a:cs typeface="+mn-cs"/>
              </a:rPr>
              <a:t>We have in hand all the conductor</a:t>
            </a:r>
            <a:r>
              <a:rPr kumimoji="0" lang="en-US" sz="2800" b="0" i="0" u="none" strike="noStrike" kern="1200" cap="none" spc="0" normalizeH="0" noProof="0" dirty="0" smtClean="0">
                <a:ln>
                  <a:noFill/>
                </a:ln>
                <a:solidFill>
                  <a:schemeClr val="accent6"/>
                </a:solidFill>
                <a:effectLst/>
                <a:uLnTx/>
                <a:uFillTx/>
                <a:latin typeface="+mn-lt"/>
                <a:ea typeface="+mn-ea"/>
                <a:cs typeface="+mn-cs"/>
              </a:rPr>
              <a:t> needed to build our three solenoids… a few spare PS lengths due in 2017</a:t>
            </a:r>
            <a:endParaRPr kumimoji="0" lang="en-US" sz="2800" b="0" i="0" u="none" strike="noStrike" kern="1200" cap="none" spc="0" normalizeH="0" baseline="0" noProof="0" dirty="0" smtClean="0">
              <a:ln>
                <a:noFill/>
              </a:ln>
              <a:solidFill>
                <a:schemeClr val="accent6"/>
              </a:solidFill>
              <a:effectLst/>
              <a:uLnTx/>
              <a:uFillTx/>
              <a:latin typeface="+mn-lt"/>
              <a:ea typeface="+mn-ea"/>
              <a:cs typeface="+mn-cs"/>
            </a:endParaRPr>
          </a:p>
        </p:txBody>
      </p:sp>
      <p:grpSp>
        <p:nvGrpSpPr>
          <p:cNvPr id="8" name="Group 7"/>
          <p:cNvGrpSpPr/>
          <p:nvPr/>
        </p:nvGrpSpPr>
        <p:grpSpPr>
          <a:xfrm>
            <a:off x="404102" y="1265448"/>
            <a:ext cx="4584060" cy="3765084"/>
            <a:chOff x="152400" y="762000"/>
            <a:chExt cx="4584060" cy="3765084"/>
          </a:xfrm>
        </p:grpSpPr>
        <p:sp>
          <p:nvSpPr>
            <p:cNvPr id="9" name="Rectangle 8"/>
            <p:cNvSpPr/>
            <p:nvPr/>
          </p:nvSpPr>
          <p:spPr>
            <a:xfrm>
              <a:off x="152400" y="762000"/>
              <a:ext cx="4584060" cy="369166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12"/>
            <p:cNvGrpSpPr/>
            <p:nvPr/>
          </p:nvGrpSpPr>
          <p:grpSpPr>
            <a:xfrm>
              <a:off x="336143" y="762000"/>
              <a:ext cx="4177772" cy="3765084"/>
              <a:chOff x="336143" y="1111716"/>
              <a:chExt cx="4177772" cy="3765084"/>
            </a:xfrm>
            <a:noFill/>
          </p:grpSpPr>
          <p:graphicFrame>
            <p:nvGraphicFramePr>
              <p:cNvPr id="11" name="Chart 10"/>
              <p:cNvGraphicFramePr>
                <a:graphicFrameLocks/>
              </p:cNvGraphicFramePr>
              <p:nvPr>
                <p:extLst>
                  <p:ext uri="{D42A27DB-BD31-4B8C-83A1-F6EECF244321}">
                    <p14:modId xmlns:p14="http://schemas.microsoft.com/office/powerpoint/2010/main" val="1542219607"/>
                  </p:ext>
                </p:extLst>
              </p:nvPr>
            </p:nvGraphicFramePr>
            <p:xfrm>
              <a:off x="336143" y="1111716"/>
              <a:ext cx="4177772" cy="3765084"/>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p:cNvGrpSpPr/>
              <p:nvPr/>
            </p:nvGrpSpPr>
            <p:grpSpPr>
              <a:xfrm>
                <a:off x="752475" y="3106579"/>
                <a:ext cx="3667125" cy="246221"/>
                <a:chOff x="752475" y="3106579"/>
                <a:chExt cx="3667125" cy="246221"/>
              </a:xfrm>
              <a:grpFill/>
            </p:grpSpPr>
            <p:cxnSp>
              <p:nvCxnSpPr>
                <p:cNvPr id="13" name="Straight Connector 12"/>
                <p:cNvCxnSpPr/>
                <p:nvPr/>
              </p:nvCxnSpPr>
              <p:spPr>
                <a:xfrm>
                  <a:off x="752475" y="3124707"/>
                  <a:ext cx="3657600" cy="19409"/>
                </a:xfrm>
                <a:prstGeom prst="line">
                  <a:avLst/>
                </a:prstGeom>
                <a:grpFill/>
                <a:ln>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71600" y="3106579"/>
                  <a:ext cx="3048000" cy="246221"/>
                </a:xfrm>
                <a:prstGeom prst="rect">
                  <a:avLst/>
                </a:prstGeom>
                <a:grpFill/>
                <a:ln>
                  <a:noFill/>
                </a:ln>
              </p:spPr>
              <p:txBody>
                <a:bodyPr wrap="square" rtlCol="0">
                  <a:spAutoFit/>
                </a:bodyPr>
                <a:lstStyle/>
                <a:p>
                  <a:r>
                    <a:rPr lang="en-US" sz="1000" dirty="0" smtClean="0"/>
                    <a:t>Minimum </a:t>
                  </a:r>
                  <a:r>
                    <a:rPr lang="en-US" sz="1000" dirty="0" err="1" smtClean="0"/>
                    <a:t>Ic</a:t>
                  </a:r>
                  <a:r>
                    <a:rPr lang="en-US" sz="1000" dirty="0" smtClean="0"/>
                    <a:t> extracted wires @ 5T, 4.2K = </a:t>
                  </a:r>
                  <a:r>
                    <a:rPr lang="en-US" sz="1000" b="1" u="sng" dirty="0" smtClean="0"/>
                    <a:t>469A</a:t>
                  </a:r>
                  <a:endParaRPr lang="en-US" sz="1000" b="1" u="sng" dirty="0"/>
                </a:p>
              </p:txBody>
            </p:sp>
          </p:grpSp>
        </p:grpSp>
      </p:grpSp>
      <p:grpSp>
        <p:nvGrpSpPr>
          <p:cNvPr id="15" name="Group 17"/>
          <p:cNvGrpSpPr/>
          <p:nvPr/>
        </p:nvGrpSpPr>
        <p:grpSpPr>
          <a:xfrm>
            <a:off x="5486400" y="3667331"/>
            <a:ext cx="2840678" cy="1308793"/>
            <a:chOff x="5486400" y="2501207"/>
            <a:chExt cx="2840678" cy="1308793"/>
          </a:xfrm>
        </p:grpSpPr>
        <p:grpSp>
          <p:nvGrpSpPr>
            <p:cNvPr id="16" name="Group 17"/>
            <p:cNvGrpSpPr/>
            <p:nvPr/>
          </p:nvGrpSpPr>
          <p:grpSpPr>
            <a:xfrm>
              <a:off x="5486400" y="2501207"/>
              <a:ext cx="2840678" cy="1308793"/>
              <a:chOff x="5486400" y="2510334"/>
              <a:chExt cx="2840678" cy="1308793"/>
            </a:xfrm>
          </p:grpSpPr>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t="22339" b="17184"/>
              <a:stretch>
                <a:fillRect/>
              </a:stretch>
            </p:blipFill>
            <p:spPr bwMode="auto">
              <a:xfrm>
                <a:off x="5486400" y="2510334"/>
                <a:ext cx="2840678" cy="1308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5486400" y="3548390"/>
                <a:ext cx="2819400" cy="261610"/>
              </a:xfrm>
              <a:prstGeom prst="rect">
                <a:avLst/>
              </a:prstGeom>
              <a:noFill/>
            </p:spPr>
            <p:txBody>
              <a:bodyPr wrap="square" rtlCol="0">
                <a:spAutoFit/>
              </a:bodyPr>
              <a:lstStyle/>
              <a:p>
                <a:pPr algn="ctr"/>
                <a:r>
                  <a:rPr lang="en-US" sz="1100" dirty="0" smtClean="0">
                    <a:solidFill>
                      <a:schemeClr val="bg1"/>
                    </a:solidFill>
                  </a:rPr>
                  <a:t>Cross-section of Extruded PS Conductor </a:t>
                </a:r>
                <a:endParaRPr lang="en-US" sz="1100" dirty="0">
                  <a:solidFill>
                    <a:schemeClr val="bg1"/>
                  </a:solidFill>
                </a:endParaRPr>
              </a:p>
            </p:txBody>
          </p:sp>
        </p:grpSp>
        <p:cxnSp>
          <p:nvCxnSpPr>
            <p:cNvPr id="17" name="Straight Arrow Connector 16"/>
            <p:cNvCxnSpPr/>
            <p:nvPr/>
          </p:nvCxnSpPr>
          <p:spPr bwMode="auto">
            <a:xfrm>
              <a:off x="5562600" y="2822377"/>
              <a:ext cx="2667000" cy="1588"/>
            </a:xfrm>
            <a:prstGeom prst="straightConnector1">
              <a:avLst/>
            </a:prstGeom>
            <a:noFill/>
            <a:ln w="9525" cap="flat" cmpd="sng" algn="ctr">
              <a:solidFill>
                <a:schemeClr val="bg1"/>
              </a:solidFill>
              <a:prstDash val="solid"/>
              <a:round/>
              <a:headEnd type="arrow"/>
              <a:tailEnd type="arrow"/>
            </a:ln>
            <a:effectLst/>
          </p:spPr>
        </p:cxnSp>
        <p:sp>
          <p:nvSpPr>
            <p:cNvPr id="18" name="TextBox 17"/>
            <p:cNvSpPr txBox="1"/>
            <p:nvPr/>
          </p:nvSpPr>
          <p:spPr>
            <a:xfrm>
              <a:off x="6477002" y="2590800"/>
              <a:ext cx="733356" cy="307777"/>
            </a:xfrm>
            <a:prstGeom prst="rect">
              <a:avLst/>
            </a:prstGeom>
            <a:noFill/>
          </p:spPr>
          <p:txBody>
            <a:bodyPr wrap="none" rtlCol="0">
              <a:spAutoFit/>
            </a:bodyPr>
            <a:lstStyle/>
            <a:p>
              <a:r>
                <a:rPr lang="en-US" sz="1400" dirty="0" smtClean="0">
                  <a:solidFill>
                    <a:schemeClr val="bg1"/>
                  </a:solidFill>
                </a:rPr>
                <a:t>30 mm</a:t>
              </a:r>
              <a:endParaRPr lang="en-US" sz="1400" dirty="0">
                <a:solidFill>
                  <a:schemeClr val="bg1"/>
                </a:solidFill>
              </a:endParaRPr>
            </a:p>
          </p:txBody>
        </p:sp>
      </p:grpSp>
      <p:grpSp>
        <p:nvGrpSpPr>
          <p:cNvPr id="21" name="Group 21"/>
          <p:cNvGrpSpPr/>
          <p:nvPr/>
        </p:nvGrpSpPr>
        <p:grpSpPr>
          <a:xfrm>
            <a:off x="5486400" y="1398912"/>
            <a:ext cx="2819400" cy="2101558"/>
            <a:chOff x="5486400" y="1055652"/>
            <a:chExt cx="2819400" cy="2101558"/>
          </a:xfrm>
        </p:grpSpPr>
        <p:pic>
          <p:nvPicPr>
            <p:cNvPr id="22" name="Picture 21" descr="TSConductor-Dime.jpg"/>
            <p:cNvPicPr>
              <a:picLocks noChangeAspect="1"/>
            </p:cNvPicPr>
            <p:nvPr/>
          </p:nvPicPr>
          <p:blipFill>
            <a:blip r:embed="rId5"/>
            <a:srcRect t="24107"/>
            <a:stretch>
              <a:fillRect/>
            </a:stretch>
          </p:blipFill>
          <p:spPr>
            <a:xfrm>
              <a:off x="5486400" y="1055652"/>
              <a:ext cx="2725593" cy="2068548"/>
            </a:xfrm>
            <a:prstGeom prst="rect">
              <a:avLst/>
            </a:prstGeom>
          </p:spPr>
        </p:pic>
        <p:sp>
          <p:nvSpPr>
            <p:cNvPr id="23" name="TextBox 22"/>
            <p:cNvSpPr txBox="1"/>
            <p:nvPr/>
          </p:nvSpPr>
          <p:spPr>
            <a:xfrm>
              <a:off x="5486400" y="2895600"/>
              <a:ext cx="2819400" cy="261610"/>
            </a:xfrm>
            <a:prstGeom prst="rect">
              <a:avLst/>
            </a:prstGeom>
            <a:noFill/>
          </p:spPr>
          <p:txBody>
            <a:bodyPr wrap="square" rtlCol="0">
              <a:spAutoFit/>
            </a:bodyPr>
            <a:lstStyle/>
            <a:p>
              <a:pPr algn="ctr"/>
              <a:r>
                <a:rPr lang="en-US" sz="1100" dirty="0" smtClean="0">
                  <a:solidFill>
                    <a:schemeClr val="bg1"/>
                  </a:solidFill>
                </a:rPr>
                <a:t>Cross-section of Extruded TS Conductor </a:t>
              </a:r>
              <a:endParaRPr lang="en-US" sz="1100" dirty="0">
                <a:solidFill>
                  <a:schemeClr val="bg1"/>
                </a:solidFill>
              </a:endParaRPr>
            </a:p>
          </p:txBody>
        </p:sp>
        <p:sp>
          <p:nvSpPr>
            <p:cNvPr id="24" name="TextBox 23"/>
            <p:cNvSpPr txBox="1"/>
            <p:nvPr/>
          </p:nvSpPr>
          <p:spPr>
            <a:xfrm>
              <a:off x="6477000" y="2133600"/>
              <a:ext cx="733356" cy="307777"/>
            </a:xfrm>
            <a:prstGeom prst="rect">
              <a:avLst/>
            </a:prstGeom>
            <a:noFill/>
          </p:spPr>
          <p:txBody>
            <a:bodyPr wrap="none" rtlCol="0">
              <a:spAutoFit/>
            </a:bodyPr>
            <a:lstStyle/>
            <a:p>
              <a:r>
                <a:rPr lang="en-US" sz="1400" dirty="0" smtClean="0">
                  <a:solidFill>
                    <a:schemeClr val="bg1"/>
                  </a:solidFill>
                </a:rPr>
                <a:t>10 mm</a:t>
              </a:r>
              <a:endParaRPr lang="en-US" sz="1400" dirty="0">
                <a:solidFill>
                  <a:schemeClr val="bg1"/>
                </a:solidFill>
              </a:endParaRPr>
            </a:p>
          </p:txBody>
        </p:sp>
        <p:cxnSp>
          <p:nvCxnSpPr>
            <p:cNvPr id="25" name="Straight Arrow Connector 24"/>
            <p:cNvCxnSpPr/>
            <p:nvPr/>
          </p:nvCxnSpPr>
          <p:spPr bwMode="auto">
            <a:xfrm>
              <a:off x="5791200" y="2362200"/>
              <a:ext cx="2133600" cy="1588"/>
            </a:xfrm>
            <a:prstGeom prst="straightConnector1">
              <a:avLst/>
            </a:prstGeom>
            <a:noFill/>
            <a:ln w="9525" cap="flat" cmpd="sng" algn="ctr">
              <a:solidFill>
                <a:schemeClr val="bg1"/>
              </a:solidFill>
              <a:prstDash val="solid"/>
              <a:round/>
              <a:headEnd type="arrow"/>
              <a:tailEnd type="arrow"/>
            </a:ln>
            <a:effectLst/>
          </p:spPr>
        </p:cxnSp>
      </p:gr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26" name="Slide Number Placeholder 25"/>
          <p:cNvSpPr>
            <a:spLocks noGrp="1"/>
          </p:cNvSpPr>
          <p:nvPr>
            <p:ph type="sldNum" sz="quarter" idx="12"/>
          </p:nvPr>
        </p:nvSpPr>
        <p:spPr/>
        <p:txBody>
          <a:bodyPr/>
          <a:lstStyle/>
          <a:p>
            <a:fld id="{B447C9B2-03D9-704C-9F48-B71FA4375E6A}"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Solenoid Summary</a:t>
            </a:r>
            <a:endParaRPr lang="en-US" dirty="0"/>
          </a:p>
        </p:txBody>
      </p:sp>
      <p:sp>
        <p:nvSpPr>
          <p:cNvPr id="3" name="Content Placeholder 2"/>
          <p:cNvSpPr>
            <a:spLocks noGrp="1"/>
          </p:cNvSpPr>
          <p:nvPr>
            <p:ph idx="1"/>
          </p:nvPr>
        </p:nvSpPr>
        <p:spPr>
          <a:xfrm>
            <a:off x="179652" y="5015578"/>
            <a:ext cx="4972597" cy="1255662"/>
          </a:xfrm>
        </p:spPr>
        <p:txBody>
          <a:bodyPr>
            <a:noAutofit/>
          </a:bodyPr>
          <a:lstStyle/>
          <a:p>
            <a:r>
              <a:rPr lang="en-US" sz="2000" dirty="0" smtClean="0"/>
              <a:t>Designs are finalized.</a:t>
            </a:r>
          </a:p>
          <a:p>
            <a:r>
              <a:rPr lang="en-US" sz="2000" dirty="0" smtClean="0"/>
              <a:t>TS fabrication has begun (26 coils wound).</a:t>
            </a:r>
          </a:p>
          <a:p>
            <a:r>
              <a:rPr lang="en-US" sz="2000" dirty="0" smtClean="0"/>
              <a:t>PS, DS fabrication will begin this summer.</a:t>
            </a:r>
            <a:endParaRPr lang="en-US" sz="2000" dirty="0"/>
          </a:p>
        </p:txBody>
      </p:sp>
      <p:pic>
        <p:nvPicPr>
          <p:cNvPr id="8" name="Picture 7" descr="TSInterfaces-SolidModel.jpg"/>
          <p:cNvPicPr>
            <a:picLocks noChangeAspect="1"/>
          </p:cNvPicPr>
          <p:nvPr/>
        </p:nvPicPr>
        <p:blipFill>
          <a:blip r:embed="rId2"/>
          <a:stretch>
            <a:fillRect/>
          </a:stretch>
        </p:blipFill>
        <p:spPr>
          <a:xfrm>
            <a:off x="5010925" y="1236070"/>
            <a:ext cx="3707289" cy="4971670"/>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grpSp>
        <p:nvGrpSpPr>
          <p:cNvPr id="10" name="Group 9"/>
          <p:cNvGrpSpPr/>
          <p:nvPr/>
        </p:nvGrpSpPr>
        <p:grpSpPr>
          <a:xfrm>
            <a:off x="266699" y="1379542"/>
            <a:ext cx="4597401" cy="3624258"/>
            <a:chOff x="158540" y="3674794"/>
            <a:chExt cx="3557451" cy="2885637"/>
          </a:xfrm>
        </p:grpSpPr>
        <p:pic>
          <p:nvPicPr>
            <p:cNvPr id="11" name="Picture 10" descr="TS-Prototype-Jan2015.jpg"/>
            <p:cNvPicPr>
              <a:picLocks noChangeAspect="1"/>
            </p:cNvPicPr>
            <p:nvPr/>
          </p:nvPicPr>
          <p:blipFill>
            <a:blip r:embed="rId3"/>
            <a:srcRect l="10435" t="8795" r="12065"/>
            <a:stretch>
              <a:fillRect/>
            </a:stretch>
          </p:blipFill>
          <p:spPr>
            <a:xfrm>
              <a:off x="158540" y="3674794"/>
              <a:ext cx="3557451" cy="2794003"/>
            </a:xfrm>
            <a:prstGeom prst="rect">
              <a:avLst/>
            </a:prstGeom>
          </p:spPr>
        </p:pic>
        <p:sp>
          <p:nvSpPr>
            <p:cNvPr id="12" name="TextBox 11"/>
            <p:cNvSpPr txBox="1"/>
            <p:nvPr/>
          </p:nvSpPr>
          <p:spPr>
            <a:xfrm>
              <a:off x="217562" y="6252654"/>
              <a:ext cx="3449292" cy="307777"/>
            </a:xfrm>
            <a:prstGeom prst="rect">
              <a:avLst/>
            </a:prstGeom>
            <a:noFill/>
          </p:spPr>
          <p:txBody>
            <a:bodyPr wrap="square" rtlCol="0">
              <a:spAutoFit/>
            </a:bodyPr>
            <a:lstStyle/>
            <a:p>
              <a:pPr algn="ctr"/>
              <a:r>
                <a:rPr lang="en-US" sz="1400" dirty="0" smtClean="0">
                  <a:solidFill>
                    <a:schemeClr val="bg2"/>
                  </a:solidFill>
                </a:rPr>
                <a:t>TS Coil Module prototype at Fermilab</a:t>
              </a:r>
              <a:endParaRPr lang="en-US" sz="1400" dirty="0">
                <a:solidFill>
                  <a:schemeClr val="bg2"/>
                </a:solidFill>
              </a:endParaRPr>
            </a:p>
          </p:txBody>
        </p:sp>
      </p:gr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Mu2e numbers</a:t>
            </a:r>
            <a:endParaRPr lang="en-US" dirty="0"/>
          </a:p>
        </p:txBody>
      </p:sp>
      <p:sp>
        <p:nvSpPr>
          <p:cNvPr id="3" name="Content Placeholder 2"/>
          <p:cNvSpPr>
            <a:spLocks noGrp="1"/>
          </p:cNvSpPr>
          <p:nvPr>
            <p:ph idx="1"/>
          </p:nvPr>
        </p:nvSpPr>
        <p:spPr>
          <a:xfrm>
            <a:off x="457200" y="1469928"/>
            <a:ext cx="8229600" cy="4756150"/>
          </a:xfrm>
        </p:spPr>
        <p:txBody>
          <a:bodyPr>
            <a:normAutofit lnSpcReduction="10000"/>
          </a:bodyPr>
          <a:lstStyle/>
          <a:p>
            <a:r>
              <a:rPr lang="en-US" sz="3600" dirty="0" smtClean="0"/>
              <a:t>Every 1 second Mu2e will</a:t>
            </a:r>
          </a:p>
          <a:p>
            <a:pPr lvl="1"/>
            <a:r>
              <a:rPr lang="en-US" sz="3027" dirty="0" smtClean="0"/>
              <a:t>Send 7,000,000,000,000 protons to the</a:t>
            </a:r>
          </a:p>
          <a:p>
            <a:pPr lvl="1">
              <a:buNone/>
            </a:pPr>
            <a:r>
              <a:rPr lang="en-US" sz="3027" dirty="0" smtClean="0"/>
              <a:t>    Production Solenoid</a:t>
            </a:r>
          </a:p>
          <a:p>
            <a:pPr lvl="1"/>
            <a:r>
              <a:rPr lang="en-US" sz="3027" dirty="0" smtClean="0"/>
              <a:t>Send 26,000,000,000 </a:t>
            </a:r>
            <a:r>
              <a:rPr lang="en-US" sz="3027" dirty="0" smtClean="0">
                <a:latin typeface="Symbol" charset="2"/>
                <a:cs typeface="Symbol" charset="2"/>
              </a:rPr>
              <a:t>m</a:t>
            </a:r>
            <a:r>
              <a:rPr lang="en-US" sz="2162" dirty="0" smtClean="0"/>
              <a:t>s</a:t>
            </a:r>
            <a:r>
              <a:rPr lang="en-US" sz="3027" dirty="0" smtClean="0"/>
              <a:t> through the </a:t>
            </a:r>
          </a:p>
          <a:p>
            <a:pPr lvl="1">
              <a:buNone/>
            </a:pPr>
            <a:r>
              <a:rPr lang="en-US" sz="3027" dirty="0" smtClean="0"/>
              <a:t>    Transport Solenoid</a:t>
            </a:r>
          </a:p>
          <a:p>
            <a:pPr lvl="1"/>
            <a:r>
              <a:rPr lang="en-US" sz="3027" dirty="0" smtClean="0"/>
              <a:t>Stop  13,000,000,000, </a:t>
            </a:r>
            <a:r>
              <a:rPr lang="en-US" sz="3027" dirty="0" smtClean="0">
                <a:latin typeface="Symbol" charset="2"/>
                <a:cs typeface="Symbol" charset="2"/>
              </a:rPr>
              <a:t>m</a:t>
            </a:r>
            <a:r>
              <a:rPr lang="en-US" sz="2162" dirty="0" smtClean="0"/>
              <a:t>s</a:t>
            </a:r>
            <a:r>
              <a:rPr lang="en-US" sz="3027" dirty="0" smtClean="0"/>
              <a:t> in the Detector Solenoid</a:t>
            </a:r>
          </a:p>
          <a:p>
            <a:pPr>
              <a:buNone/>
            </a:pPr>
            <a:endParaRPr lang="en-US" sz="1297" dirty="0" smtClean="0"/>
          </a:p>
          <a:p>
            <a:r>
              <a:rPr lang="en-US" sz="3600" dirty="0" smtClean="0"/>
              <a:t>By the time Mu2e is done…</a:t>
            </a:r>
            <a:endParaRPr lang="en-US" sz="28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723"/>
            <a:ext cx="8229600" cy="1143000"/>
          </a:xfrm>
        </p:spPr>
        <p:txBody>
          <a:bodyPr/>
          <a:lstStyle/>
          <a:p>
            <a:r>
              <a:rPr lang="en-US" dirty="0" smtClean="0"/>
              <a:t>Total number of stopped </a:t>
            </a:r>
            <a:r>
              <a:rPr lang="en-US" dirty="0" err="1" smtClean="0"/>
              <a:t>muons</a:t>
            </a:r>
            <a:endParaRPr lang="en-US" dirty="0"/>
          </a:p>
        </p:txBody>
      </p:sp>
      <p:sp>
        <p:nvSpPr>
          <p:cNvPr id="3" name="Content Placeholder 2"/>
          <p:cNvSpPr>
            <a:spLocks noGrp="1"/>
          </p:cNvSpPr>
          <p:nvPr>
            <p:ph idx="1"/>
          </p:nvPr>
        </p:nvSpPr>
        <p:spPr>
          <a:xfrm>
            <a:off x="457200" y="3028932"/>
            <a:ext cx="8229600" cy="1171316"/>
          </a:xfrm>
        </p:spPr>
        <p:txBody>
          <a:bodyPr>
            <a:normAutofit/>
          </a:bodyPr>
          <a:lstStyle/>
          <a:p>
            <a:pPr algn="ctr">
              <a:buNone/>
            </a:pPr>
            <a:r>
              <a:rPr lang="en-US" sz="4400" dirty="0" smtClean="0"/>
              <a:t>1,000,000,000,000,000,000</a:t>
            </a:r>
            <a:endParaRPr lang="en-US" sz="44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Perspective</a:t>
            </a:r>
            <a:endParaRPr lang="en-US" dirty="0"/>
          </a:p>
        </p:txBody>
      </p:sp>
      <p:sp>
        <p:nvSpPr>
          <p:cNvPr id="3" name="Content Placeholder 2"/>
          <p:cNvSpPr>
            <a:spLocks noGrp="1"/>
          </p:cNvSpPr>
          <p:nvPr>
            <p:ph idx="1"/>
          </p:nvPr>
        </p:nvSpPr>
        <p:spPr>
          <a:xfrm>
            <a:off x="560172" y="4743269"/>
            <a:ext cx="8229600" cy="1482809"/>
          </a:xfrm>
        </p:spPr>
        <p:txBody>
          <a:bodyPr>
            <a:normAutofit fontScale="85000" lnSpcReduction="10000"/>
          </a:bodyPr>
          <a:lstStyle/>
          <a:p>
            <a:pPr>
              <a:buNone/>
            </a:pPr>
            <a:r>
              <a:rPr lang="en-US" dirty="0" smtClean="0"/>
              <a:t>            1,000,000,000,000,000,000</a:t>
            </a:r>
          </a:p>
          <a:p>
            <a:pPr>
              <a:buNone/>
            </a:pPr>
            <a:r>
              <a:rPr lang="en-US" dirty="0" smtClean="0"/>
              <a:t>				= number of stopped Mu2e </a:t>
            </a:r>
            <a:r>
              <a:rPr lang="en-US" dirty="0" err="1" smtClean="0"/>
              <a:t>muons</a:t>
            </a:r>
            <a:endParaRPr lang="en-US" dirty="0" smtClean="0"/>
          </a:p>
          <a:p>
            <a:pPr>
              <a:buNone/>
            </a:pPr>
            <a:r>
              <a:rPr lang="en-US" dirty="0" smtClean="0"/>
              <a:t>				= number of grains of sand on earth’s beaches</a:t>
            </a:r>
            <a:endParaRPr lang="en-US" dirty="0"/>
          </a:p>
        </p:txBody>
      </p:sp>
      <p:pic>
        <p:nvPicPr>
          <p:cNvPr id="8" name="Picture 7" descr="longviewuphazybeach.jpg"/>
          <p:cNvPicPr>
            <a:picLocks noChangeAspect="1"/>
          </p:cNvPicPr>
          <p:nvPr/>
        </p:nvPicPr>
        <p:blipFill>
          <a:blip r:embed="rId2">
            <a:lum bright="7000" contrast="21000"/>
          </a:blip>
          <a:srcRect t="19500"/>
          <a:stretch>
            <a:fillRect/>
          </a:stretch>
        </p:blipFill>
        <p:spPr>
          <a:xfrm>
            <a:off x="1712908" y="1319933"/>
            <a:ext cx="5508283" cy="3325631"/>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6" name="Footer Placeholder 5"/>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5539"/>
            <a:ext cx="8229600" cy="2634652"/>
          </a:xfrm>
        </p:spPr>
        <p:txBody>
          <a:bodyPr>
            <a:noAutofit/>
          </a:bodyPr>
          <a:lstStyle/>
          <a:p>
            <a:r>
              <a:rPr lang="en-US" sz="6600" dirty="0" smtClean="0"/>
              <a:t>The Mu2e Detectors</a:t>
            </a:r>
            <a:endParaRPr lang="en-US" sz="66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Detector</a:t>
            </a:r>
            <a:endParaRPr lang="en-US" dirty="0"/>
          </a:p>
        </p:txBody>
      </p:sp>
      <p:sp>
        <p:nvSpPr>
          <p:cNvPr id="3" name="Content Placeholder 2"/>
          <p:cNvSpPr>
            <a:spLocks noGrp="1"/>
          </p:cNvSpPr>
          <p:nvPr>
            <p:ph idx="1"/>
          </p:nvPr>
        </p:nvSpPr>
        <p:spPr>
          <a:xfrm>
            <a:off x="457200" y="4707043"/>
            <a:ext cx="8229600" cy="1374699"/>
          </a:xfrm>
        </p:spPr>
        <p:txBody>
          <a:bodyPr>
            <a:normAutofit/>
          </a:bodyPr>
          <a:lstStyle/>
          <a:p>
            <a:r>
              <a:rPr lang="en-US" dirty="0" smtClean="0"/>
              <a:t>I am going to focus on the principle elements:</a:t>
            </a:r>
          </a:p>
          <a:p>
            <a:pPr lvl="1"/>
            <a:r>
              <a:rPr lang="en-US" dirty="0" smtClean="0"/>
              <a:t>Tracker, Calorimeter, Cosmic-Ray Veto</a:t>
            </a:r>
            <a:endParaRPr lang="en-US" dirty="0"/>
          </a:p>
        </p:txBody>
      </p:sp>
      <p:grpSp>
        <p:nvGrpSpPr>
          <p:cNvPr id="15" name="Group 14"/>
          <p:cNvGrpSpPr/>
          <p:nvPr/>
        </p:nvGrpSpPr>
        <p:grpSpPr>
          <a:xfrm>
            <a:off x="188989" y="1529645"/>
            <a:ext cx="8743912" cy="2754531"/>
            <a:chOff x="188989" y="1815695"/>
            <a:chExt cx="8743912" cy="2754531"/>
          </a:xfrm>
        </p:grpSpPr>
        <p:pic>
          <p:nvPicPr>
            <p:cNvPr id="8" name="Picture 7"/>
            <p:cNvPicPr>
              <a:picLocks noChangeAspect="1"/>
            </p:cNvPicPr>
            <p:nvPr/>
          </p:nvPicPr>
          <p:blipFill>
            <a:blip r:embed="rId2"/>
            <a:srcRect l="3224" t="31191" r="3224" b="28592"/>
            <a:stretch>
              <a:fillRect/>
            </a:stretch>
          </p:blipFill>
          <p:spPr>
            <a:xfrm>
              <a:off x="188989" y="2462026"/>
              <a:ext cx="8743912" cy="1554087"/>
            </a:xfrm>
            <a:prstGeom prst="rect">
              <a:avLst/>
            </a:prstGeom>
          </p:spPr>
        </p:pic>
        <p:sp>
          <p:nvSpPr>
            <p:cNvPr id="9" name="TextBox 8"/>
            <p:cNvSpPr txBox="1"/>
            <p:nvPr/>
          </p:nvSpPr>
          <p:spPr>
            <a:xfrm>
              <a:off x="188989" y="3923895"/>
              <a:ext cx="1082348" cy="646331"/>
            </a:xfrm>
            <a:prstGeom prst="rect">
              <a:avLst/>
            </a:prstGeom>
            <a:noFill/>
          </p:spPr>
          <p:txBody>
            <a:bodyPr wrap="none" rtlCol="0">
              <a:spAutoFit/>
            </a:bodyPr>
            <a:lstStyle/>
            <a:p>
              <a:pPr algn="ctr"/>
              <a:r>
                <a:rPr lang="en-US" dirty="0" smtClean="0">
                  <a:solidFill>
                    <a:schemeClr val="bg1"/>
                  </a:solidFill>
                </a:rPr>
                <a:t>Transport</a:t>
              </a:r>
            </a:p>
            <a:p>
              <a:pPr algn="ctr"/>
              <a:r>
                <a:rPr lang="en-US" dirty="0" smtClean="0">
                  <a:solidFill>
                    <a:schemeClr val="bg1"/>
                  </a:solidFill>
                </a:rPr>
                <a:t>Solenoid</a:t>
              </a:r>
              <a:endParaRPr lang="en-US" dirty="0">
                <a:solidFill>
                  <a:schemeClr val="bg1"/>
                </a:solidFill>
              </a:endParaRPr>
            </a:p>
          </p:txBody>
        </p:sp>
        <p:sp>
          <p:nvSpPr>
            <p:cNvPr id="10" name="TextBox 9"/>
            <p:cNvSpPr txBox="1"/>
            <p:nvPr/>
          </p:nvSpPr>
          <p:spPr>
            <a:xfrm>
              <a:off x="2998569" y="4017145"/>
              <a:ext cx="3369818" cy="369332"/>
            </a:xfrm>
            <a:prstGeom prst="rect">
              <a:avLst/>
            </a:prstGeom>
            <a:noFill/>
          </p:spPr>
          <p:txBody>
            <a:bodyPr wrap="square" rtlCol="0">
              <a:spAutoFit/>
            </a:bodyPr>
            <a:lstStyle/>
            <a:p>
              <a:pPr algn="ctr"/>
              <a:r>
                <a:rPr lang="en-US" dirty="0" smtClean="0">
                  <a:solidFill>
                    <a:schemeClr val="bg1"/>
                  </a:solidFill>
                </a:rPr>
                <a:t>Detector Solenoid</a:t>
              </a:r>
              <a:endParaRPr lang="en-US" dirty="0">
                <a:solidFill>
                  <a:schemeClr val="bg1"/>
                </a:solidFill>
              </a:endParaRPr>
            </a:p>
          </p:txBody>
        </p:sp>
        <p:sp>
          <p:nvSpPr>
            <p:cNvPr id="11" name="TextBox 10"/>
            <p:cNvSpPr txBox="1"/>
            <p:nvPr/>
          </p:nvSpPr>
          <p:spPr>
            <a:xfrm>
              <a:off x="2239971" y="1815695"/>
              <a:ext cx="1108334" cy="646331"/>
            </a:xfrm>
            <a:prstGeom prst="rect">
              <a:avLst/>
            </a:prstGeom>
            <a:noFill/>
          </p:spPr>
          <p:txBody>
            <a:bodyPr wrap="square" rtlCol="0">
              <a:spAutoFit/>
            </a:bodyPr>
            <a:lstStyle/>
            <a:p>
              <a:pPr algn="ctr"/>
              <a:r>
                <a:rPr lang="en-US" dirty="0" smtClean="0">
                  <a:solidFill>
                    <a:schemeClr val="bg1"/>
                  </a:solidFill>
                </a:rPr>
                <a:t>Stopping</a:t>
              </a:r>
            </a:p>
            <a:p>
              <a:pPr algn="ctr"/>
              <a:r>
                <a:rPr lang="en-US" dirty="0" smtClean="0">
                  <a:solidFill>
                    <a:schemeClr val="bg1"/>
                  </a:solidFill>
                </a:rPr>
                <a:t>Target</a:t>
              </a:r>
              <a:endParaRPr lang="en-US" dirty="0">
                <a:solidFill>
                  <a:schemeClr val="bg1"/>
                </a:solidFill>
              </a:endParaRPr>
            </a:p>
          </p:txBody>
        </p:sp>
        <p:sp>
          <p:nvSpPr>
            <p:cNvPr id="12" name="TextBox 11"/>
            <p:cNvSpPr txBox="1"/>
            <p:nvPr/>
          </p:nvSpPr>
          <p:spPr>
            <a:xfrm>
              <a:off x="4589156" y="2092694"/>
              <a:ext cx="1028251" cy="369332"/>
            </a:xfrm>
            <a:prstGeom prst="rect">
              <a:avLst/>
            </a:prstGeom>
            <a:noFill/>
          </p:spPr>
          <p:txBody>
            <a:bodyPr wrap="square" rtlCol="0">
              <a:spAutoFit/>
            </a:bodyPr>
            <a:lstStyle/>
            <a:p>
              <a:pPr algn="ctr"/>
              <a:r>
                <a:rPr lang="en-US" dirty="0" smtClean="0">
                  <a:solidFill>
                    <a:schemeClr val="bg1"/>
                  </a:solidFill>
                </a:rPr>
                <a:t>Tracker</a:t>
              </a:r>
              <a:endParaRPr lang="en-US" dirty="0">
                <a:solidFill>
                  <a:schemeClr val="bg1"/>
                </a:solidFill>
              </a:endParaRPr>
            </a:p>
          </p:txBody>
        </p:sp>
        <p:sp>
          <p:nvSpPr>
            <p:cNvPr id="13" name="TextBox 12"/>
            <p:cNvSpPr txBox="1"/>
            <p:nvPr/>
          </p:nvSpPr>
          <p:spPr>
            <a:xfrm>
              <a:off x="5728414" y="2092694"/>
              <a:ext cx="1403906" cy="369332"/>
            </a:xfrm>
            <a:prstGeom prst="rect">
              <a:avLst/>
            </a:prstGeom>
            <a:noFill/>
          </p:spPr>
          <p:txBody>
            <a:bodyPr wrap="square" rtlCol="0">
              <a:spAutoFit/>
            </a:bodyPr>
            <a:lstStyle/>
            <a:p>
              <a:pPr algn="ctr"/>
              <a:r>
                <a:rPr lang="en-US" dirty="0" smtClean="0">
                  <a:solidFill>
                    <a:schemeClr val="bg1"/>
                  </a:solidFill>
                </a:rPr>
                <a:t>Calorimeter</a:t>
              </a:r>
              <a:endParaRPr lang="en-US" dirty="0">
                <a:solidFill>
                  <a:schemeClr val="bg1"/>
                </a:solidFill>
              </a:endParaRPr>
            </a:p>
          </p:txBody>
        </p:sp>
        <p:sp>
          <p:nvSpPr>
            <p:cNvPr id="14" name="TextBox 13"/>
            <p:cNvSpPr txBox="1"/>
            <p:nvPr/>
          </p:nvSpPr>
          <p:spPr>
            <a:xfrm>
              <a:off x="7296822" y="1833028"/>
              <a:ext cx="1351878" cy="646331"/>
            </a:xfrm>
            <a:prstGeom prst="rect">
              <a:avLst/>
            </a:prstGeom>
            <a:noFill/>
          </p:spPr>
          <p:txBody>
            <a:bodyPr wrap="square" rtlCol="0">
              <a:spAutoFit/>
            </a:bodyPr>
            <a:lstStyle/>
            <a:p>
              <a:pPr algn="ctr"/>
              <a:r>
                <a:rPr lang="en-US" dirty="0" err="1" smtClean="0">
                  <a:solidFill>
                    <a:schemeClr val="bg1"/>
                  </a:solidFill>
                </a:rPr>
                <a:t>Muon</a:t>
              </a:r>
              <a:r>
                <a:rPr lang="en-US" dirty="0" smtClean="0">
                  <a:solidFill>
                    <a:schemeClr val="bg1"/>
                  </a:solidFill>
                </a:rPr>
                <a:t>-beam Stop</a:t>
              </a:r>
              <a:endParaRPr lang="en-US" dirty="0">
                <a:solidFill>
                  <a:schemeClr val="bg1"/>
                </a:solidFill>
              </a:endParaRPr>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16" name="TextBox 15"/>
          <p:cNvSpPr txBox="1"/>
          <p:nvPr/>
        </p:nvSpPr>
        <p:spPr>
          <a:xfrm>
            <a:off x="3184334" y="1555045"/>
            <a:ext cx="1351878" cy="646331"/>
          </a:xfrm>
          <a:prstGeom prst="rect">
            <a:avLst/>
          </a:prstGeom>
          <a:noFill/>
        </p:spPr>
        <p:txBody>
          <a:bodyPr wrap="square" rtlCol="0">
            <a:spAutoFit/>
          </a:bodyPr>
          <a:lstStyle/>
          <a:p>
            <a:pPr algn="ctr"/>
            <a:r>
              <a:rPr lang="en-US" dirty="0" smtClean="0">
                <a:solidFill>
                  <a:schemeClr val="bg1"/>
                </a:solidFill>
              </a:rPr>
              <a:t>Proton absorber</a:t>
            </a:r>
            <a:endParaRPr lang="en-US" dirty="0">
              <a:solidFill>
                <a:schemeClr val="bg1"/>
              </a:solidFill>
            </a:endParaRPr>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17" name="Slide Number Placeholder 16"/>
          <p:cNvSpPr>
            <a:spLocks noGrp="1"/>
          </p:cNvSpPr>
          <p:nvPr>
            <p:ph type="sldNum" sz="quarter" idx="12"/>
          </p:nvPr>
        </p:nvSpPr>
        <p:spPr/>
        <p:txBody>
          <a:bodyPr/>
          <a:lstStyle/>
          <a:p>
            <a:fld id="{B447C9B2-03D9-704C-9F48-B71FA4375E6A}"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457200" y="128687"/>
            <a:ext cx="8229600" cy="885644"/>
          </a:xfrm>
        </p:spPr>
        <p:txBody>
          <a:bodyPr/>
          <a:lstStyle/>
          <a:p>
            <a:pPr eaLnBrk="1" hangingPunct="1"/>
            <a:r>
              <a:rPr lang="en-US" dirty="0"/>
              <a:t>Some</a:t>
            </a:r>
            <a:r>
              <a:rPr lang="en-US" dirty="0" smtClean="0"/>
              <a:t> CLFV </a:t>
            </a:r>
            <a:r>
              <a:rPr lang="en-US" dirty="0"/>
              <a:t>Processes</a:t>
            </a:r>
          </a:p>
        </p:txBody>
      </p:sp>
      <p:sp>
        <p:nvSpPr>
          <p:cNvPr id="40965" name="Rectangle 3"/>
          <p:cNvSpPr>
            <a:spLocks noGrp="1" noChangeArrowheads="1"/>
          </p:cNvSpPr>
          <p:nvPr>
            <p:ph type="body" idx="1"/>
          </p:nvPr>
        </p:nvSpPr>
        <p:spPr>
          <a:xfrm>
            <a:off x="457200" y="5431158"/>
            <a:ext cx="8305800" cy="707735"/>
          </a:xfrm>
        </p:spPr>
        <p:txBody>
          <a:bodyPr>
            <a:normAutofit/>
          </a:bodyPr>
          <a:lstStyle/>
          <a:p>
            <a:pPr algn="ctr" eaLnBrk="1" hangingPunct="1"/>
            <a:r>
              <a:rPr lang="en-US" dirty="0" smtClean="0">
                <a:solidFill>
                  <a:srgbClr val="F79646"/>
                </a:solidFill>
              </a:rPr>
              <a:t>Most promising CLFV measurements use </a:t>
            </a:r>
            <a:r>
              <a:rPr lang="en-US" dirty="0" err="1" smtClean="0">
                <a:solidFill>
                  <a:srgbClr val="F79646"/>
                </a:solidFill>
                <a:latin typeface="Symbol" charset="2"/>
                <a:cs typeface="Symbol" charset="2"/>
              </a:rPr>
              <a:t>m</a:t>
            </a:r>
            <a:endParaRPr lang="en-US" dirty="0">
              <a:solidFill>
                <a:srgbClr val="F79646"/>
              </a:solidFill>
            </a:endParaRPr>
          </a:p>
        </p:txBody>
      </p:sp>
      <p:graphicFrame>
        <p:nvGraphicFramePr>
          <p:cNvPr id="574815" name="Group 351"/>
          <p:cNvGraphicFramePr>
            <a:graphicFrameLocks noGrp="1"/>
          </p:cNvGraphicFramePr>
          <p:nvPr>
            <p:extLst>
              <p:ext uri="{D42A27DB-BD31-4B8C-83A1-F6EECF244321}">
                <p14:modId xmlns:p14="http://schemas.microsoft.com/office/powerpoint/2010/main" val="507486308"/>
              </p:ext>
            </p:extLst>
          </p:nvPr>
        </p:nvGraphicFramePr>
        <p:xfrm>
          <a:off x="1295400" y="998495"/>
          <a:ext cx="6858000" cy="4064004"/>
        </p:xfrm>
        <a:graphic>
          <a:graphicData uri="http://schemas.openxmlformats.org/drawingml/2006/table">
            <a:tbl>
              <a:tblPr/>
              <a:tblGrid>
                <a:gridCol w="1447800"/>
                <a:gridCol w="2438400"/>
                <a:gridCol w="2971800"/>
              </a:tblGrid>
              <a:tr h="338138">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Process</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Current Limit</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Next Generation exp</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6.5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bg1"/>
                          </a:solidFill>
                          <a:effectLst/>
                          <a:latin typeface="Arial" charset="0"/>
                        </a:rPr>
                        <a:t>       BR &lt; 6.8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10</a:t>
                      </a:r>
                      <a:r>
                        <a:rPr kumimoji="0" lang="en-US" sz="1600" b="0" i="0" u="none" strike="noStrike" cap="none" normalizeH="0" baseline="30000" dirty="0">
                          <a:ln>
                            <a:noFill/>
                          </a:ln>
                          <a:solidFill>
                            <a:schemeClr val="bg1"/>
                          </a:solidFill>
                          <a:effectLst/>
                          <a:latin typeface="Arial" charset="0"/>
                        </a:rPr>
                        <a:t>-9</a:t>
                      </a:r>
                      <a:r>
                        <a:rPr kumimoji="0" lang="en-US" sz="1600" b="0" i="0" u="none" strike="noStrike" cap="none" normalizeH="0" baseline="0" dirty="0">
                          <a:ln>
                            <a:noFill/>
                          </a:ln>
                          <a:solidFill>
                            <a:schemeClr val="bg1"/>
                          </a:solidFill>
                          <a:effectLst/>
                          <a:latin typeface="Arial" charset="0"/>
                        </a:rPr>
                        <a:t> - 10</a:t>
                      </a:r>
                      <a:r>
                        <a:rPr kumimoji="0" lang="en-US" sz="1600" b="0" i="0" u="none" strike="noStrike" cap="none" normalizeH="0" baseline="30000" dirty="0">
                          <a:ln>
                            <a:noFill/>
                          </a:ln>
                          <a:solidFill>
                            <a:schemeClr val="bg1"/>
                          </a:solidFill>
                          <a:effectLst/>
                          <a:latin typeface="Arial" charset="0"/>
                        </a:rPr>
                        <a:t>-10</a:t>
                      </a:r>
                      <a:r>
                        <a:rPr kumimoji="0" lang="en-US" sz="1600" b="0" i="0" u="none" strike="noStrike" cap="none" normalizeH="0" baseline="0" dirty="0">
                          <a:ln>
                            <a:noFill/>
                          </a:ln>
                          <a:solidFill>
                            <a:schemeClr val="bg1"/>
                          </a:solidFill>
                          <a:effectLst/>
                          <a:latin typeface="Arial" charset="0"/>
                        </a:rPr>
                        <a:t> </a:t>
                      </a:r>
                      <a:r>
                        <a:rPr kumimoji="0" lang="en-US" sz="1600" b="0" i="0" u="none" strike="noStrike" cap="none" normalizeH="0" baseline="0" dirty="0" smtClean="0">
                          <a:ln>
                            <a:noFill/>
                          </a:ln>
                          <a:solidFill>
                            <a:schemeClr val="bg1"/>
                          </a:solidFill>
                          <a:effectLst/>
                          <a:latin typeface="Arial" charset="0"/>
                        </a:rPr>
                        <a:t>(Belle II)</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3.2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eee</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3.6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K</a:t>
                      </a:r>
                      <a:r>
                        <a:rPr kumimoji="0" lang="en-US" sz="1600" b="0" i="0" u="none" strike="noStrike" cap="none" normalizeH="0" baseline="-25000" dirty="0">
                          <a:ln>
                            <a:noFill/>
                          </a:ln>
                          <a:solidFill>
                            <a:schemeClr val="bg1"/>
                          </a:solidFill>
                          <a:effectLst/>
                          <a:latin typeface="Arial" charset="0"/>
                        </a:rPr>
                        <a:t>L</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4.7 E-12</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K</a:t>
                      </a:r>
                      <a:r>
                        <a:rPr kumimoji="0" lang="en-US" sz="1600" b="0" i="0" u="none" strike="noStrike" cap="none" normalizeH="0" baseline="30000" dirty="0">
                          <a:ln>
                            <a:noFill/>
                          </a:ln>
                          <a:solidFill>
                            <a:schemeClr val="bg1"/>
                          </a:solidFill>
                          <a:effectLst/>
                          <a:latin typeface="Arial" charset="0"/>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1.3 E-11</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B</a:t>
                      </a:r>
                      <a:r>
                        <a:rPr kumimoji="0" lang="en-US" sz="1600" b="0" i="0" u="none" strike="noStrike" cap="none" normalizeH="0" baseline="30000" dirty="0">
                          <a:ln>
                            <a:noFill/>
                          </a:ln>
                          <a:solidFill>
                            <a:schemeClr val="bg1"/>
                          </a:solidFill>
                          <a:effectLst/>
                          <a:latin typeface="Arial" charset="0"/>
                        </a:rPr>
                        <a:t>0</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7.8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B</a:t>
                      </a:r>
                      <a:r>
                        <a:rPr kumimoji="0" lang="en-US" sz="1600" b="0" i="0" u="none" strike="noStrike" cap="none" normalizeH="0" baseline="30000" dirty="0">
                          <a:ln>
                            <a:noFill/>
                          </a:ln>
                          <a:solidFill>
                            <a:schemeClr val="bg1"/>
                          </a:solidFill>
                          <a:effectLst/>
                          <a:latin typeface="Arial" charset="0"/>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K</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9.1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Symbol" charset="2"/>
                          <a:sym typeface="Symbol" charset="2"/>
                        </a:rPr>
                        <a:t></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a:t>
                      </a:r>
                      <a:r>
                        <a:rPr kumimoji="0" lang="en-US" sz="1600" b="0" i="0" u="none" strike="noStrike" cap="none" normalizeH="0" baseline="0" dirty="0" smtClean="0">
                          <a:ln>
                            <a:noFill/>
                          </a:ln>
                          <a:solidFill>
                            <a:schemeClr val="bg1"/>
                          </a:solidFill>
                          <a:effectLst/>
                          <a:latin typeface="Arial" charset="0"/>
                        </a:rPr>
                        <a:t> 4.2 </a:t>
                      </a:r>
                      <a:r>
                        <a:rPr kumimoji="0" lang="en-US" sz="1600" b="0" i="0" u="none" strike="noStrike" cap="none" normalizeH="0" baseline="0" dirty="0">
                          <a:ln>
                            <a:noFill/>
                          </a:ln>
                          <a:solidFill>
                            <a:schemeClr val="bg1"/>
                          </a:solidFill>
                          <a:effectLst/>
                          <a:latin typeface="Arial" charset="0"/>
                        </a:rPr>
                        <a:t>E-</a:t>
                      </a:r>
                      <a:r>
                        <a:rPr kumimoji="0" lang="en-US" sz="1600" b="0" i="0" u="none" strike="noStrike" cap="none" normalizeH="0" baseline="0" dirty="0" smtClean="0">
                          <a:ln>
                            <a:noFill/>
                          </a:ln>
                          <a:solidFill>
                            <a:schemeClr val="bg1"/>
                          </a:solidFill>
                          <a:effectLst/>
                          <a:latin typeface="Arial" charset="0"/>
                        </a:rPr>
                        <a:t>13</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bg1"/>
                          </a:solidFill>
                          <a:effectLst/>
                          <a:latin typeface="Arial" charset="0"/>
                        </a:rPr>
                        <a:t>10</a:t>
                      </a:r>
                      <a:r>
                        <a:rPr kumimoji="0" lang="en-US" sz="1600" b="0" i="0" u="none" strike="noStrike" cap="none" normalizeH="0" baseline="30000" dirty="0">
                          <a:ln>
                            <a:noFill/>
                          </a:ln>
                          <a:solidFill>
                            <a:schemeClr val="bg1"/>
                          </a:solidFill>
                          <a:effectLst/>
                          <a:latin typeface="Arial" charset="0"/>
                        </a:rPr>
                        <a:t>-14</a:t>
                      </a:r>
                      <a:r>
                        <a:rPr kumimoji="0" lang="en-US" sz="1600" b="0" i="0" u="none" strike="noStrike" cap="none" normalizeH="0" baseline="0" dirty="0">
                          <a:ln>
                            <a:noFill/>
                          </a:ln>
                          <a:solidFill>
                            <a:schemeClr val="bg1"/>
                          </a:solidFill>
                          <a:effectLst/>
                          <a:latin typeface="Arial" charset="0"/>
                        </a:rPr>
                        <a:t> (MEG)</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C4BD97"/>
                      </a:solidFill>
                      <a:prstDash val="solid"/>
                      <a:round/>
                      <a:headEnd type="none" w="med" len="med"/>
                      <a:tailEnd type="none" w="med" len="med"/>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bg1"/>
                          </a:solidFill>
                          <a:effectLst/>
                          <a:latin typeface="Symbol" charset="2"/>
                          <a:sym typeface="Symbol" charset="2"/>
                        </a:rPr>
                        <a:t></a:t>
                      </a:r>
                      <a:r>
                        <a:rPr kumimoji="0" lang="en-US" sz="1600" b="0" i="0" u="none" strike="noStrike" cap="none" normalizeH="0" baseline="30000" dirty="0" err="1">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err="1" smtClean="0">
                          <a:ln>
                            <a:noFill/>
                          </a:ln>
                          <a:solidFill>
                            <a:schemeClr val="bg1"/>
                          </a:solidFill>
                          <a:effectLst/>
                          <a:latin typeface="Symbol" charset="2"/>
                          <a:sym typeface="Symbol" charset="2"/>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err="1">
                          <a:ln>
                            <a:noFill/>
                          </a:ln>
                          <a:solidFill>
                            <a:schemeClr val="bg1"/>
                          </a:solidFill>
                          <a:effectLst/>
                          <a:latin typeface="Arial" charset="0"/>
                        </a:rPr>
                        <a:t>+</a:t>
                      </a:r>
                      <a:r>
                        <a:rPr kumimoji="0" lang="en-US" sz="1600" b="0" i="0" u="none" strike="noStrike" cap="none" normalizeH="0" baseline="0" dirty="0" err="1">
                          <a:ln>
                            <a:noFill/>
                          </a:ln>
                          <a:solidFill>
                            <a:schemeClr val="bg1"/>
                          </a:solidFill>
                          <a:effectLst/>
                          <a:latin typeface="Arial" charset="0"/>
                        </a:rPr>
                        <a:t>e</a:t>
                      </a:r>
                      <a:r>
                        <a:rPr kumimoji="0" lang="en-US" sz="1600" b="0" i="0" u="none" strike="noStrike" cap="none" normalizeH="0" baseline="30000" dirty="0">
                          <a:ln>
                            <a:noFill/>
                          </a:ln>
                          <a:solidFill>
                            <a:schemeClr val="bg1"/>
                          </a:solidFill>
                          <a:effectLst/>
                          <a:latin typeface="Arial" charset="0"/>
                        </a:rPr>
                        <a:t>-</a:t>
                      </a:r>
                      <a:endParaRPr kumimoji="0" lang="en-US" sz="1600" b="0" i="0" u="none" strike="noStrike" cap="none" normalizeH="0" baseline="0" dirty="0">
                        <a:ln>
                          <a:noFill/>
                        </a:ln>
                        <a:solidFill>
                          <a:schemeClr val="bg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BR &lt; 1.0 E-12 </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bg1"/>
                          </a:solidFill>
                          <a:effectLst/>
                          <a:latin typeface="Arial" charset="0"/>
                        </a:rPr>
                        <a:t>10</a:t>
                      </a:r>
                      <a:r>
                        <a:rPr kumimoji="0" lang="en-US" sz="1600" b="0" i="0" u="none" strike="noStrike" cap="none" normalizeH="0" baseline="30000" dirty="0" smtClean="0">
                          <a:ln>
                            <a:noFill/>
                          </a:ln>
                          <a:solidFill>
                            <a:schemeClr val="bg1"/>
                          </a:solidFill>
                          <a:effectLst/>
                          <a:latin typeface="Arial" charset="0"/>
                        </a:rPr>
                        <a:t>-16</a:t>
                      </a:r>
                      <a:r>
                        <a:rPr kumimoji="0" lang="en-US" sz="1600" b="0" i="0" u="none" strike="noStrike" cap="none" normalizeH="0" baseline="0" dirty="0" smtClean="0">
                          <a:ln>
                            <a:noFill/>
                          </a:ln>
                          <a:solidFill>
                            <a:schemeClr val="bg1"/>
                          </a:solidFill>
                          <a:effectLst/>
                          <a:latin typeface="Arial" charset="0"/>
                        </a:rPr>
                        <a:t>  (PSI)</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Symbol" charset="2"/>
                          <a:sym typeface="Symbol" charset="2"/>
                        </a:rPr>
                        <a:t></a:t>
                      </a:r>
                      <a:r>
                        <a:rPr kumimoji="0" lang="en-US" sz="1600" b="0" i="0" u="none" strike="noStrike" cap="none" normalizeH="0" baseline="0" dirty="0">
                          <a:ln>
                            <a:noFill/>
                          </a:ln>
                          <a:solidFill>
                            <a:schemeClr val="bg1"/>
                          </a:solidFill>
                          <a:effectLst/>
                          <a:latin typeface="Arial" charset="0"/>
                        </a:rPr>
                        <a:t>N</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smtClean="0">
                          <a:ln>
                            <a:noFill/>
                          </a:ln>
                          <a:solidFill>
                            <a:schemeClr val="bg1"/>
                          </a:solidFill>
                          <a:effectLst/>
                          <a:latin typeface="+mn-lt"/>
                          <a:sym typeface="Wingdings"/>
                        </a:rPr>
                        <a:t></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eN</a:t>
                      </a:r>
                      <a:endParaRPr kumimoji="0" lang="en-US" sz="1600" b="0" i="0" u="none" strike="noStrike" cap="none" normalizeH="0" baseline="0" dirty="0">
                        <a:ln>
                          <a:noFill/>
                        </a:ln>
                        <a:solidFill>
                          <a:schemeClr val="bg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       </a:t>
                      </a:r>
                      <a:r>
                        <a:rPr kumimoji="0" lang="en-US" sz="1600" b="0" i="0" u="none" strike="noStrike" cap="none" normalizeH="0" baseline="0" dirty="0" err="1">
                          <a:ln>
                            <a:noFill/>
                          </a:ln>
                          <a:solidFill>
                            <a:schemeClr val="bg1"/>
                          </a:solidFill>
                          <a:effectLst/>
                          <a:latin typeface="Arial" charset="0"/>
                        </a:rPr>
                        <a:t>R</a:t>
                      </a:r>
                      <a:r>
                        <a:rPr kumimoji="0" lang="en-US" sz="1600" b="0" i="0" u="none" strike="noStrike" cap="none" normalizeH="0" baseline="-25000" dirty="0" err="1">
                          <a:ln>
                            <a:noFill/>
                          </a:ln>
                          <a:solidFill>
                            <a:schemeClr val="bg1"/>
                          </a:solidFill>
                          <a:effectLst/>
                          <a:latin typeface="Symbol" charset="2"/>
                          <a:sym typeface="Symbol" charset="2"/>
                        </a:rPr>
                        <a:t></a:t>
                      </a:r>
                      <a:r>
                        <a:rPr kumimoji="0" lang="en-US" sz="1600" b="0" i="0" u="none" strike="noStrike" cap="none" normalizeH="0" baseline="-25000" dirty="0" err="1">
                          <a:ln>
                            <a:noFill/>
                          </a:ln>
                          <a:solidFill>
                            <a:schemeClr val="bg1"/>
                          </a:solidFill>
                          <a:effectLst/>
                          <a:latin typeface="Arial" charset="0"/>
                        </a:rPr>
                        <a:t>e</a:t>
                      </a:r>
                      <a:r>
                        <a:rPr kumimoji="0" lang="en-US" sz="1600" b="0" i="0" u="none" strike="noStrike" cap="none" normalizeH="0" baseline="0" dirty="0">
                          <a:ln>
                            <a:noFill/>
                          </a:ln>
                          <a:solidFill>
                            <a:schemeClr val="bg1"/>
                          </a:solidFill>
                          <a:effectLst/>
                          <a:latin typeface="Arial" charset="0"/>
                        </a:rPr>
                        <a:t> &lt;</a:t>
                      </a:r>
                      <a:r>
                        <a:rPr kumimoji="0" lang="en-US" sz="1600" b="0" i="0" u="none" strike="noStrike" cap="none" normalizeH="0" baseline="0" dirty="0" smtClean="0">
                          <a:ln>
                            <a:noFill/>
                          </a:ln>
                          <a:solidFill>
                            <a:schemeClr val="bg1"/>
                          </a:solidFill>
                          <a:effectLst/>
                          <a:latin typeface="Arial" charset="0"/>
                        </a:rPr>
                        <a:t> 7.0 </a:t>
                      </a:r>
                      <a:r>
                        <a:rPr kumimoji="0" lang="en-US" sz="1600" b="0" i="0" u="none" strike="noStrike" cap="none" normalizeH="0" baseline="0" dirty="0">
                          <a:ln>
                            <a:noFill/>
                          </a:ln>
                          <a:solidFill>
                            <a:schemeClr val="bg1"/>
                          </a:solidFill>
                          <a:effectLst/>
                          <a:latin typeface="Arial" charset="0"/>
                        </a:rPr>
                        <a:t>E-</a:t>
                      </a:r>
                      <a:r>
                        <a:rPr kumimoji="0" lang="en-US" sz="1600" b="0" i="0" u="none" strike="noStrike" cap="none" normalizeH="0" baseline="0" dirty="0" smtClean="0">
                          <a:ln>
                            <a:noFill/>
                          </a:ln>
                          <a:solidFill>
                            <a:schemeClr val="bg1"/>
                          </a:solidFill>
                          <a:effectLst/>
                          <a:latin typeface="Arial" charset="0"/>
                        </a:rPr>
                        <a:t>13</a:t>
                      </a:r>
                      <a:endParaRPr kumimoji="0" lang="en-US" sz="1600" b="0" i="0" u="none" strike="noStrike" cap="none" normalizeH="0" baseline="0" dirty="0">
                        <a:ln>
                          <a:noFill/>
                        </a:ln>
                        <a:solidFill>
                          <a:schemeClr val="bg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bg1"/>
                          </a:solidFill>
                          <a:effectLst/>
                          <a:latin typeface="Arial" charset="0"/>
                        </a:rPr>
                        <a:t>10</a:t>
                      </a:r>
                      <a:r>
                        <a:rPr kumimoji="0" lang="en-US" sz="1600" b="0" i="0" u="none" strike="noStrike" cap="none" normalizeH="0" baseline="30000" dirty="0">
                          <a:ln>
                            <a:noFill/>
                          </a:ln>
                          <a:solidFill>
                            <a:schemeClr val="bg1"/>
                          </a:solidFill>
                          <a:effectLst/>
                          <a:latin typeface="Arial" charset="0"/>
                        </a:rPr>
                        <a:t>-</a:t>
                      </a:r>
                      <a:r>
                        <a:rPr kumimoji="0" lang="en-US" sz="1600" b="0" i="0" u="none" strike="noStrike" cap="none" normalizeH="0" baseline="30000" dirty="0" smtClean="0">
                          <a:ln>
                            <a:noFill/>
                          </a:ln>
                          <a:solidFill>
                            <a:schemeClr val="bg1"/>
                          </a:solidFill>
                          <a:effectLst/>
                          <a:latin typeface="Arial" charset="0"/>
                        </a:rPr>
                        <a:t>17</a:t>
                      </a:r>
                      <a:r>
                        <a:rPr kumimoji="0" lang="en-US" sz="1600" b="0" i="0" u="none" strike="noStrike" cap="none" normalizeH="0" baseline="0" dirty="0" smtClean="0">
                          <a:ln>
                            <a:noFill/>
                          </a:ln>
                          <a:solidFill>
                            <a:schemeClr val="bg1"/>
                          </a:solidFill>
                          <a:effectLst/>
                          <a:latin typeface="Arial" charset="0"/>
                        </a:rPr>
                        <a:t> </a:t>
                      </a:r>
                      <a:r>
                        <a:rPr kumimoji="0" lang="en-US" sz="1600" b="0" i="0" u="none" strike="noStrike" cap="none" normalizeH="0" baseline="0" dirty="0">
                          <a:ln>
                            <a:noFill/>
                          </a:ln>
                          <a:solidFill>
                            <a:schemeClr val="bg1"/>
                          </a:solidFill>
                          <a:effectLst/>
                          <a:latin typeface="Arial" charset="0"/>
                        </a:rPr>
                        <a:t>(Mu2e, COMET)</a:t>
                      </a: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bl>
          </a:graphicData>
        </a:graphic>
      </p:graphicFrame>
      <p:sp>
        <p:nvSpPr>
          <p:cNvPr id="41011" name="Text Box 352"/>
          <p:cNvSpPr txBox="1">
            <a:spLocks noChangeArrowheads="1"/>
          </p:cNvSpPr>
          <p:nvPr/>
        </p:nvSpPr>
        <p:spPr bwMode="auto">
          <a:xfrm>
            <a:off x="6175375" y="5041172"/>
            <a:ext cx="1998940"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FFFFFF"/>
                </a:solidFill>
              </a:rPr>
              <a:t>(current </a:t>
            </a:r>
            <a:r>
              <a:rPr lang="en-US" sz="1200" dirty="0">
                <a:solidFill>
                  <a:srgbClr val="FFFFFF"/>
                </a:solidFill>
              </a:rPr>
              <a:t>limits from the </a:t>
            </a:r>
            <a:r>
              <a:rPr lang="en-US" sz="1200" dirty="0" smtClean="0">
                <a:solidFill>
                  <a:srgbClr val="FFFFFF"/>
                </a:solidFill>
              </a:rPr>
              <a:t>PDG)</a:t>
            </a:r>
            <a:endParaRPr lang="en-US" sz="1200" dirty="0"/>
          </a:p>
        </p:txBody>
      </p:sp>
      <p:sp>
        <p:nvSpPr>
          <p:cNvPr id="2" name="Date Placeholder 1"/>
          <p:cNvSpPr>
            <a:spLocks noGrp="1"/>
          </p:cNvSpPr>
          <p:nvPr>
            <p:ph type="dt" sz="half" idx="10"/>
          </p:nvPr>
        </p:nvSpPr>
        <p:spPr/>
        <p:txBody>
          <a:bodyPr/>
          <a:lstStyle/>
          <a:p>
            <a:r>
              <a:rPr lang="en-US" smtClean="0"/>
              <a:t>May 2017</a:t>
            </a:r>
            <a:endParaRPr lang="en-US"/>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4" name="Slide Number Placeholder 3"/>
          <p:cNvSpPr>
            <a:spLocks noGrp="1"/>
          </p:cNvSpPr>
          <p:nvPr>
            <p:ph type="sldNum" sz="quarter" idx="12"/>
          </p:nvPr>
        </p:nvSpPr>
        <p:spPr/>
        <p:txBody>
          <a:bodyPr/>
          <a:lstStyle/>
          <a:p>
            <a:fld id="{B447C9B2-03D9-704C-9F48-B71FA4375E6A}" type="slidenum">
              <a:rPr lang="en-US" smtClean="0"/>
              <a:pPr/>
              <a:t>6</a:t>
            </a:fld>
            <a:endParaRPr lang="en-US"/>
          </a:p>
        </p:txBody>
      </p:sp>
      <p:sp>
        <p:nvSpPr>
          <p:cNvPr id="5" name="Frame 4"/>
          <p:cNvSpPr/>
          <p:nvPr/>
        </p:nvSpPr>
        <p:spPr>
          <a:xfrm>
            <a:off x="925974" y="3970115"/>
            <a:ext cx="7257327" cy="1180617"/>
          </a:xfrm>
          <a:prstGeom prst="frame">
            <a:avLst>
              <a:gd name="adj1" fmla="val 5637"/>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681130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Tracker</a:t>
            </a:r>
            <a:endParaRPr lang="en-US" dirty="0"/>
          </a:p>
        </p:txBody>
      </p:sp>
      <p:sp>
        <p:nvSpPr>
          <p:cNvPr id="3" name="Content Placeholder 2"/>
          <p:cNvSpPr>
            <a:spLocks noGrp="1"/>
          </p:cNvSpPr>
          <p:nvPr>
            <p:ph idx="1"/>
          </p:nvPr>
        </p:nvSpPr>
        <p:spPr>
          <a:xfrm>
            <a:off x="457200" y="1400314"/>
            <a:ext cx="8229600" cy="2209473"/>
          </a:xfrm>
        </p:spPr>
        <p:txBody>
          <a:bodyPr/>
          <a:lstStyle/>
          <a:p>
            <a:r>
              <a:rPr lang="en-US" dirty="0" smtClean="0"/>
              <a:t>Will employ straw technology</a:t>
            </a:r>
          </a:p>
          <a:p>
            <a:pPr lvl="1"/>
            <a:r>
              <a:rPr lang="en-US" dirty="0" smtClean="0"/>
              <a:t>Low mass</a:t>
            </a:r>
          </a:p>
          <a:p>
            <a:pPr lvl="1"/>
            <a:r>
              <a:rPr lang="en-US" dirty="0" smtClean="0"/>
              <a:t>Can reliably operate in vacuum</a:t>
            </a:r>
          </a:p>
          <a:p>
            <a:pPr lvl="1"/>
            <a:r>
              <a:rPr lang="en-US" dirty="0" smtClean="0"/>
              <a:t>Robust against single-wire failures</a:t>
            </a:r>
          </a:p>
        </p:txBody>
      </p:sp>
      <p:sp>
        <p:nvSpPr>
          <p:cNvPr id="8" name="TextBox 7"/>
          <p:cNvSpPr txBox="1"/>
          <p:nvPr/>
        </p:nvSpPr>
        <p:spPr>
          <a:xfrm>
            <a:off x="5358030" y="3979410"/>
            <a:ext cx="3725010" cy="2308324"/>
          </a:xfrm>
          <a:prstGeom prst="rect">
            <a:avLst/>
          </a:prstGeom>
          <a:noFill/>
        </p:spPr>
        <p:txBody>
          <a:bodyPr wrap="square" rtlCol="0">
            <a:spAutoFit/>
          </a:bodyPr>
          <a:lstStyle/>
          <a:p>
            <a:pPr>
              <a:buFont typeface="Arial"/>
              <a:buChar char="•"/>
            </a:pPr>
            <a:r>
              <a:rPr lang="en-US" dirty="0" smtClean="0">
                <a:solidFill>
                  <a:srgbClr val="FFFFFF"/>
                </a:solidFill>
              </a:rPr>
              <a:t> 5 mm diameter straw</a:t>
            </a:r>
          </a:p>
          <a:p>
            <a:pPr>
              <a:buFont typeface="Arial"/>
              <a:buChar char="•"/>
            </a:pPr>
            <a:r>
              <a:rPr lang="en-US" dirty="0" smtClean="0">
                <a:solidFill>
                  <a:srgbClr val="FFFFFF"/>
                </a:solidFill>
              </a:rPr>
              <a:t> Spiral wound</a:t>
            </a:r>
          </a:p>
          <a:p>
            <a:pPr>
              <a:buFont typeface="Arial"/>
              <a:buChar char="•"/>
            </a:pPr>
            <a:r>
              <a:rPr lang="en-US" dirty="0" smtClean="0">
                <a:solidFill>
                  <a:srgbClr val="FFFFFF"/>
                </a:solidFill>
              </a:rPr>
              <a:t> Walls: 12 </a:t>
            </a:r>
            <a:r>
              <a:rPr lang="en-US" dirty="0" smtClean="0">
                <a:solidFill>
                  <a:srgbClr val="FFFFFF"/>
                </a:solidFill>
                <a:latin typeface="Symbol" charset="2"/>
                <a:cs typeface="Symbol" charset="2"/>
              </a:rPr>
              <a:t>m</a:t>
            </a:r>
            <a:r>
              <a:rPr lang="en-US" dirty="0" smtClean="0">
                <a:solidFill>
                  <a:srgbClr val="FFFFFF"/>
                </a:solidFill>
              </a:rPr>
              <a:t>m Mylar + 3 </a:t>
            </a:r>
            <a:r>
              <a:rPr lang="en-US" dirty="0" smtClean="0">
                <a:solidFill>
                  <a:srgbClr val="FFFFFF"/>
                </a:solidFill>
                <a:latin typeface="Symbol" charset="2"/>
                <a:cs typeface="Symbol" charset="2"/>
              </a:rPr>
              <a:t>m</a:t>
            </a:r>
            <a:r>
              <a:rPr lang="en-US" dirty="0" smtClean="0">
                <a:solidFill>
                  <a:srgbClr val="FFFFFF"/>
                </a:solidFill>
              </a:rPr>
              <a:t>m epoxy </a:t>
            </a:r>
          </a:p>
          <a:p>
            <a:r>
              <a:rPr lang="en-US" dirty="0" smtClean="0">
                <a:solidFill>
                  <a:srgbClr val="FFFFFF"/>
                </a:solidFill>
              </a:rPr>
              <a:t>  + 200 Å Au + 500 Å Al</a:t>
            </a:r>
          </a:p>
          <a:p>
            <a:pPr>
              <a:buFont typeface="Arial"/>
              <a:buChar char="•"/>
            </a:pPr>
            <a:r>
              <a:rPr lang="en-US" dirty="0" smtClean="0">
                <a:solidFill>
                  <a:srgbClr val="FFFFFF"/>
                </a:solidFill>
              </a:rPr>
              <a:t> 25 </a:t>
            </a:r>
            <a:r>
              <a:rPr lang="en-US" dirty="0" smtClean="0">
                <a:solidFill>
                  <a:srgbClr val="FFFFFF"/>
                </a:solidFill>
                <a:latin typeface="Symbol" charset="2"/>
                <a:cs typeface="Symbol" charset="2"/>
              </a:rPr>
              <a:t>m</a:t>
            </a:r>
            <a:r>
              <a:rPr lang="en-US" dirty="0" smtClean="0">
                <a:solidFill>
                  <a:srgbClr val="FFFFFF"/>
                </a:solidFill>
              </a:rPr>
              <a:t>m Au-plated W sense wire</a:t>
            </a:r>
          </a:p>
          <a:p>
            <a:pPr>
              <a:buFont typeface="Arial"/>
              <a:buChar char="•"/>
            </a:pPr>
            <a:r>
              <a:rPr lang="en-US" dirty="0" smtClean="0">
                <a:solidFill>
                  <a:srgbClr val="FFFFFF"/>
                </a:solidFill>
              </a:rPr>
              <a:t> 33 – 117 cm in length</a:t>
            </a:r>
          </a:p>
          <a:p>
            <a:pPr>
              <a:buFont typeface="Arial"/>
              <a:buChar char="•"/>
            </a:pPr>
            <a:r>
              <a:rPr lang="en-US" dirty="0" smtClean="0">
                <a:solidFill>
                  <a:srgbClr val="FFFFFF"/>
                </a:solidFill>
              </a:rPr>
              <a:t> 80/20 Ar/CO2 with HV &lt; 1500 V</a:t>
            </a:r>
          </a:p>
          <a:p>
            <a:endParaRPr lang="en-US" dirty="0">
              <a:solidFill>
                <a:srgbClr val="FFFFFF"/>
              </a:solidFill>
            </a:endParaRPr>
          </a:p>
        </p:txBody>
      </p:sp>
      <p:pic>
        <p:nvPicPr>
          <p:cNvPr id="9" name="Picture 8"/>
          <p:cNvPicPr>
            <a:picLocks noChangeAspect="1"/>
          </p:cNvPicPr>
          <p:nvPr/>
        </p:nvPicPr>
        <p:blipFill>
          <a:blip r:embed="rId3"/>
          <a:srcRect l="15947" t="36000" r="35880" b="31200"/>
          <a:stretch>
            <a:fillRect/>
          </a:stretch>
        </p:blipFill>
        <p:spPr>
          <a:xfrm>
            <a:off x="150739" y="3826092"/>
            <a:ext cx="5186970" cy="2346745"/>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Tracker</a:t>
            </a:r>
            <a:endParaRPr lang="en-US" dirty="0"/>
          </a:p>
        </p:txBody>
      </p:sp>
      <p:sp>
        <p:nvSpPr>
          <p:cNvPr id="3" name="Content Placeholder 2"/>
          <p:cNvSpPr>
            <a:spLocks noGrp="1"/>
          </p:cNvSpPr>
          <p:nvPr>
            <p:ph idx="1"/>
          </p:nvPr>
        </p:nvSpPr>
        <p:spPr>
          <a:xfrm>
            <a:off x="457200" y="4471364"/>
            <a:ext cx="8229600" cy="1901786"/>
          </a:xfrm>
        </p:spPr>
        <p:txBody>
          <a:bodyPr>
            <a:normAutofit fontScale="92500" lnSpcReduction="10000"/>
          </a:bodyPr>
          <a:lstStyle/>
          <a:p>
            <a:r>
              <a:rPr lang="en-US" sz="2400" dirty="0" smtClean="0"/>
              <a:t>Self-supporting “panel” consists of 100 straws</a:t>
            </a:r>
          </a:p>
          <a:p>
            <a:r>
              <a:rPr lang="en-US" sz="2400" dirty="0" smtClean="0"/>
              <a:t>6 panels assembled to make a “plane”</a:t>
            </a:r>
          </a:p>
          <a:p>
            <a:r>
              <a:rPr lang="en-US" sz="2400" dirty="0" smtClean="0"/>
              <a:t>2 planes assembled to make a “station”</a:t>
            </a:r>
          </a:p>
          <a:p>
            <a:r>
              <a:rPr lang="en-US" sz="2400" dirty="0" smtClean="0"/>
              <a:t>Rotation of panels and planes improves stereo information</a:t>
            </a:r>
          </a:p>
          <a:p>
            <a:r>
              <a:rPr lang="en-US" sz="2400" dirty="0" smtClean="0"/>
              <a:t>&gt;20k straws total</a:t>
            </a:r>
            <a:endParaRPr lang="en-US" sz="2400" dirty="0"/>
          </a:p>
        </p:txBody>
      </p:sp>
      <p:pic>
        <p:nvPicPr>
          <p:cNvPr id="7" name="Picture 4"/>
          <p:cNvPicPr>
            <a:picLocks noChangeAspect="1" noChangeArrowheads="1"/>
          </p:cNvPicPr>
          <p:nvPr/>
        </p:nvPicPr>
        <p:blipFill>
          <a:blip r:embed="rId3"/>
          <a:srcRect l="70227" t="3661" b="3661"/>
          <a:stretch>
            <a:fillRect/>
          </a:stretch>
        </p:blipFill>
        <p:spPr bwMode="auto">
          <a:xfrm>
            <a:off x="2992907" y="1319460"/>
            <a:ext cx="1746438" cy="3036688"/>
          </a:xfrm>
          <a:prstGeom prst="rect">
            <a:avLst/>
          </a:prstGeom>
          <a:noFill/>
          <a:ln w="12700" cap="flat">
            <a:noFill/>
            <a:miter lim="800000"/>
            <a:headEnd/>
            <a:tailEnd/>
          </a:ln>
        </p:spPr>
      </p:pic>
      <p:pic>
        <p:nvPicPr>
          <p:cNvPr id="8" name="Picture 4"/>
          <p:cNvPicPr>
            <a:picLocks noChangeAspect="1" noChangeArrowheads="1"/>
          </p:cNvPicPr>
          <p:nvPr/>
        </p:nvPicPr>
        <p:blipFill>
          <a:blip r:embed="rId3"/>
          <a:srcRect t="8542" r="68864"/>
          <a:stretch>
            <a:fillRect/>
          </a:stretch>
        </p:blipFill>
        <p:spPr bwMode="auto">
          <a:xfrm>
            <a:off x="409379" y="1303034"/>
            <a:ext cx="1826432" cy="2996700"/>
          </a:xfrm>
          <a:prstGeom prst="rect">
            <a:avLst/>
          </a:prstGeom>
          <a:noFill/>
          <a:ln w="12700" cap="flat">
            <a:noFill/>
            <a:miter lim="800000"/>
            <a:headEnd/>
            <a:tailEnd/>
          </a:ln>
        </p:spPr>
      </p:pic>
      <p:pic>
        <p:nvPicPr>
          <p:cNvPr id="9" name="Picture 8" descr="Station-rphiView.jpg"/>
          <p:cNvPicPr>
            <a:picLocks noChangeAspect="1"/>
          </p:cNvPicPr>
          <p:nvPr/>
        </p:nvPicPr>
        <p:blipFill>
          <a:blip r:embed="rId4"/>
          <a:srcRect l="6316"/>
          <a:stretch>
            <a:fillRect/>
          </a:stretch>
        </p:blipFill>
        <p:spPr>
          <a:xfrm>
            <a:off x="5292895" y="1325918"/>
            <a:ext cx="3277263" cy="3030230"/>
          </a:xfrm>
          <a:prstGeom prst="rect">
            <a:avLst/>
          </a:prstGeom>
        </p:spPr>
      </p:pic>
      <p:sp>
        <p:nvSpPr>
          <p:cNvPr id="10" name="TextBox 9"/>
          <p:cNvSpPr txBox="1"/>
          <p:nvPr/>
        </p:nvSpPr>
        <p:spPr>
          <a:xfrm rot="20936648">
            <a:off x="1201271" y="1601866"/>
            <a:ext cx="705617" cy="369332"/>
          </a:xfrm>
          <a:prstGeom prst="rect">
            <a:avLst/>
          </a:prstGeom>
          <a:noFill/>
        </p:spPr>
        <p:txBody>
          <a:bodyPr wrap="none" rtlCol="0">
            <a:spAutoFit/>
          </a:bodyPr>
          <a:lstStyle/>
          <a:p>
            <a:r>
              <a:rPr lang="en-US" dirty="0" smtClean="0">
                <a:solidFill>
                  <a:srgbClr val="FFFFFF"/>
                </a:solidFill>
              </a:rPr>
              <a:t>panel</a:t>
            </a:r>
            <a:endParaRPr lang="en-US" dirty="0">
              <a:solidFill>
                <a:srgbClr val="FFFFFF"/>
              </a:solidFill>
            </a:endParaRPr>
          </a:p>
        </p:txBody>
      </p:sp>
      <p:sp>
        <p:nvSpPr>
          <p:cNvPr id="11" name="TextBox 10"/>
          <p:cNvSpPr txBox="1"/>
          <p:nvPr/>
        </p:nvSpPr>
        <p:spPr>
          <a:xfrm rot="17270314">
            <a:off x="1485138" y="2970478"/>
            <a:ext cx="705617" cy="369332"/>
          </a:xfrm>
          <a:prstGeom prst="rect">
            <a:avLst/>
          </a:prstGeom>
          <a:noFill/>
        </p:spPr>
        <p:txBody>
          <a:bodyPr wrap="none" rtlCol="0">
            <a:spAutoFit/>
          </a:bodyPr>
          <a:lstStyle/>
          <a:p>
            <a:r>
              <a:rPr lang="en-US" dirty="0" smtClean="0">
                <a:solidFill>
                  <a:srgbClr val="FFFFFF"/>
                </a:solidFill>
              </a:rPr>
              <a:t>panel</a:t>
            </a:r>
            <a:endParaRPr lang="en-US" dirty="0">
              <a:solidFill>
                <a:srgbClr val="FFFFFF"/>
              </a:solidFill>
            </a:endParaRPr>
          </a:p>
        </p:txBody>
      </p:sp>
      <p:sp>
        <p:nvSpPr>
          <p:cNvPr id="12" name="TextBox 11"/>
          <p:cNvSpPr txBox="1"/>
          <p:nvPr/>
        </p:nvSpPr>
        <p:spPr>
          <a:xfrm rot="4812577">
            <a:off x="784609" y="3178843"/>
            <a:ext cx="705617" cy="369332"/>
          </a:xfrm>
          <a:prstGeom prst="rect">
            <a:avLst/>
          </a:prstGeom>
          <a:noFill/>
        </p:spPr>
        <p:txBody>
          <a:bodyPr wrap="none" rtlCol="0">
            <a:spAutoFit/>
          </a:bodyPr>
          <a:lstStyle/>
          <a:p>
            <a:r>
              <a:rPr lang="en-US" dirty="0" smtClean="0">
                <a:solidFill>
                  <a:srgbClr val="FFFFFF"/>
                </a:solidFill>
              </a:rPr>
              <a:t>panel</a:t>
            </a:r>
            <a:endParaRPr lang="en-US" dirty="0">
              <a:solidFill>
                <a:srgbClr val="FFFFFF"/>
              </a:solidFill>
            </a:endParaRPr>
          </a:p>
        </p:txBody>
      </p:sp>
      <p:sp>
        <p:nvSpPr>
          <p:cNvPr id="13" name="TextBox 12"/>
          <p:cNvSpPr txBox="1"/>
          <p:nvPr/>
        </p:nvSpPr>
        <p:spPr>
          <a:xfrm>
            <a:off x="4061459" y="3990800"/>
            <a:ext cx="705617" cy="369332"/>
          </a:xfrm>
          <a:prstGeom prst="rect">
            <a:avLst/>
          </a:prstGeom>
          <a:noFill/>
        </p:spPr>
        <p:txBody>
          <a:bodyPr wrap="none" rtlCol="0">
            <a:spAutoFit/>
          </a:bodyPr>
          <a:lstStyle/>
          <a:p>
            <a:r>
              <a:rPr lang="en-US" dirty="0" smtClean="0"/>
              <a:t>plane</a:t>
            </a:r>
            <a:endParaRPr lang="en-US" dirty="0"/>
          </a:p>
        </p:txBody>
      </p:sp>
      <p:sp>
        <p:nvSpPr>
          <p:cNvPr id="14" name="TextBox 13"/>
          <p:cNvSpPr txBox="1"/>
          <p:nvPr/>
        </p:nvSpPr>
        <p:spPr>
          <a:xfrm>
            <a:off x="7775635" y="3990800"/>
            <a:ext cx="829036" cy="369332"/>
          </a:xfrm>
          <a:prstGeom prst="rect">
            <a:avLst/>
          </a:prstGeom>
          <a:noFill/>
        </p:spPr>
        <p:txBody>
          <a:bodyPr wrap="none" rtlCol="0">
            <a:spAutoFit/>
          </a:bodyPr>
          <a:lstStyle/>
          <a:p>
            <a:r>
              <a:rPr lang="en-US" dirty="0" smtClean="0"/>
              <a:t>station</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15" name="Footer Placeholder 14"/>
          <p:cNvSpPr>
            <a:spLocks noGrp="1"/>
          </p:cNvSpPr>
          <p:nvPr>
            <p:ph type="ftr" sz="quarter" idx="11"/>
          </p:nvPr>
        </p:nvSpPr>
        <p:spPr/>
        <p:txBody>
          <a:bodyPr/>
          <a:lstStyle/>
          <a:p>
            <a:r>
              <a:rPr lang="en-US" smtClean="0"/>
              <a:t>D.Glenzinski, Fermilab</a:t>
            </a:r>
            <a:endParaRPr lang="en-US"/>
          </a:p>
        </p:txBody>
      </p:sp>
      <p:sp>
        <p:nvSpPr>
          <p:cNvPr id="16" name="Slide Number Placeholder 15"/>
          <p:cNvSpPr>
            <a:spLocks noGrp="1"/>
          </p:cNvSpPr>
          <p:nvPr>
            <p:ph type="sldNum" sz="quarter" idx="12"/>
          </p:nvPr>
        </p:nvSpPr>
        <p:spPr/>
        <p:txBody>
          <a:bodyPr/>
          <a:lstStyle/>
          <a:p>
            <a:fld id="{B447C9B2-03D9-704C-9F48-B71FA4375E6A}"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Prototype Panel</a:t>
            </a:r>
            <a:endParaRPr lang="en-US" dirty="0"/>
          </a:p>
        </p:txBody>
      </p:sp>
      <p:sp>
        <p:nvSpPr>
          <p:cNvPr id="3" name="Content Placeholder 2"/>
          <p:cNvSpPr>
            <a:spLocks noGrp="1"/>
          </p:cNvSpPr>
          <p:nvPr>
            <p:ph idx="1"/>
          </p:nvPr>
        </p:nvSpPr>
        <p:spPr>
          <a:xfrm>
            <a:off x="728141" y="5922436"/>
            <a:ext cx="7653859" cy="643466"/>
          </a:xfrm>
        </p:spPr>
        <p:txBody>
          <a:bodyPr>
            <a:normAutofit/>
          </a:bodyPr>
          <a:lstStyle/>
          <a:p>
            <a:pPr algn="ctr"/>
            <a:r>
              <a:rPr lang="en-US" dirty="0"/>
              <a:t>P</a:t>
            </a:r>
            <a:r>
              <a:rPr lang="en-US" dirty="0" smtClean="0"/>
              <a:t>re-production prototype </a:t>
            </a:r>
            <a:r>
              <a:rPr lang="en-US" smtClean="0"/>
              <a:t>being built now</a:t>
            </a:r>
            <a:endParaRPr lang="en-US" dirty="0"/>
          </a:p>
        </p:txBody>
      </p:sp>
      <p:pic>
        <p:nvPicPr>
          <p:cNvPr id="6" name="Picture 5" descr="PanelPrototype-before_tension.JPG"/>
          <p:cNvPicPr>
            <a:picLocks noChangeAspect="1"/>
          </p:cNvPicPr>
          <p:nvPr/>
        </p:nvPicPr>
        <p:blipFill>
          <a:blip r:embed="rId2"/>
          <a:srcRect t="10368"/>
          <a:stretch>
            <a:fillRect/>
          </a:stretch>
        </p:blipFill>
        <p:spPr>
          <a:xfrm>
            <a:off x="728141" y="1242596"/>
            <a:ext cx="3915833" cy="4679840"/>
          </a:xfrm>
          <a:prstGeom prst="rect">
            <a:avLst/>
          </a:prstGeom>
        </p:spPr>
      </p:pic>
      <p:sp>
        <p:nvSpPr>
          <p:cNvPr id="7" name="TextBox 6"/>
          <p:cNvSpPr txBox="1"/>
          <p:nvPr/>
        </p:nvSpPr>
        <p:spPr>
          <a:xfrm>
            <a:off x="2726940" y="1212996"/>
            <a:ext cx="1813317" cy="276999"/>
          </a:xfrm>
          <a:prstGeom prst="rect">
            <a:avLst/>
          </a:prstGeom>
          <a:noFill/>
        </p:spPr>
        <p:txBody>
          <a:bodyPr wrap="none" rtlCol="0">
            <a:spAutoFit/>
          </a:bodyPr>
          <a:lstStyle/>
          <a:p>
            <a:r>
              <a:rPr lang="en-US" sz="1200" dirty="0" smtClean="0"/>
              <a:t>Fermilab, November 2014</a:t>
            </a:r>
            <a:endParaRPr lang="en-US" sz="1200" dirty="0"/>
          </a:p>
        </p:txBody>
      </p:sp>
      <p:sp>
        <p:nvSpPr>
          <p:cNvPr id="8" name="Date Placeholder 7"/>
          <p:cNvSpPr>
            <a:spLocks noGrp="1"/>
          </p:cNvSpPr>
          <p:nvPr>
            <p:ph type="dt" sz="half" idx="10"/>
          </p:nvPr>
        </p:nvSpPr>
        <p:spPr/>
        <p:txBody>
          <a:bodyPr/>
          <a:lstStyle/>
          <a:p>
            <a:r>
              <a:rPr lang="en-US" smtClean="0"/>
              <a:t>May 2017</a:t>
            </a:r>
            <a:endParaRPr lang="en-US"/>
          </a:p>
        </p:txBody>
      </p:sp>
      <p:pic>
        <p:nvPicPr>
          <p:cNvPr id="9" name="Picture 8" descr="PanelPrototype-FermiToday-mu2e-tracker-15-0035-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123" y="1277937"/>
            <a:ext cx="3112877" cy="4665422"/>
          </a:xfrm>
          <a:prstGeom prst="rect">
            <a:avLst/>
          </a:prstGeom>
        </p:spPr>
      </p:pic>
      <p:sp>
        <p:nvSpPr>
          <p:cNvPr id="10" name="TextBox 9"/>
          <p:cNvSpPr txBox="1"/>
          <p:nvPr/>
        </p:nvSpPr>
        <p:spPr>
          <a:xfrm>
            <a:off x="6733783" y="5645437"/>
            <a:ext cx="1558540" cy="276999"/>
          </a:xfrm>
          <a:prstGeom prst="rect">
            <a:avLst/>
          </a:prstGeom>
          <a:noFill/>
        </p:spPr>
        <p:txBody>
          <a:bodyPr wrap="none" rtlCol="0">
            <a:spAutoFit/>
          </a:bodyPr>
          <a:lstStyle/>
          <a:p>
            <a:r>
              <a:rPr lang="en-US" sz="1200" dirty="0" smtClean="0"/>
              <a:t>Fermilab, March 2015</a:t>
            </a:r>
            <a:endParaRPr lang="en-US" sz="1200" dirty="0"/>
          </a:p>
        </p:txBody>
      </p:sp>
      <p:sp>
        <p:nvSpPr>
          <p:cNvPr id="11" name="Footer Placeholder 10"/>
          <p:cNvSpPr>
            <a:spLocks noGrp="1"/>
          </p:cNvSpPr>
          <p:nvPr>
            <p:ph type="ftr" sz="quarter" idx="11"/>
          </p:nvPr>
        </p:nvSpPr>
        <p:spPr/>
        <p:txBody>
          <a:bodyPr/>
          <a:lstStyle/>
          <a:p>
            <a:r>
              <a:rPr lang="en-US" smtClean="0"/>
              <a:t>D.Glenzinski, Fermilab</a:t>
            </a:r>
            <a:endParaRPr lang="en-US"/>
          </a:p>
        </p:txBody>
      </p:sp>
      <p:sp>
        <p:nvSpPr>
          <p:cNvPr id="12" name="Slide Number Placeholder 11"/>
          <p:cNvSpPr>
            <a:spLocks noGrp="1"/>
          </p:cNvSpPr>
          <p:nvPr>
            <p:ph type="sldNum" sz="quarter" idx="12"/>
          </p:nvPr>
        </p:nvSpPr>
        <p:spPr/>
        <p:txBody>
          <a:bodyPr/>
          <a:lstStyle/>
          <a:p>
            <a:fld id="{B447C9B2-03D9-704C-9F48-B71FA4375E6A}"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Tracker</a:t>
            </a:r>
            <a:endParaRPr lang="en-US" dirty="0"/>
          </a:p>
        </p:txBody>
      </p:sp>
      <p:sp>
        <p:nvSpPr>
          <p:cNvPr id="3" name="Content Placeholder 2"/>
          <p:cNvSpPr>
            <a:spLocks noGrp="1"/>
          </p:cNvSpPr>
          <p:nvPr>
            <p:ph idx="1"/>
          </p:nvPr>
        </p:nvSpPr>
        <p:spPr>
          <a:xfrm>
            <a:off x="457200" y="1193800"/>
            <a:ext cx="8229600" cy="1269999"/>
          </a:xfrm>
        </p:spPr>
        <p:txBody>
          <a:bodyPr>
            <a:noAutofit/>
          </a:bodyPr>
          <a:lstStyle/>
          <a:p>
            <a:r>
              <a:rPr lang="en-US" sz="2800" dirty="0" smtClean="0"/>
              <a:t>18 “stations” with straws transverse to the beam</a:t>
            </a:r>
          </a:p>
          <a:p>
            <a:r>
              <a:rPr lang="en-US" sz="2800" dirty="0" smtClean="0"/>
              <a:t>Naturally moves readout and support to large radii, out of the active volume</a:t>
            </a:r>
            <a:endParaRPr lang="en-US" sz="2800" dirty="0"/>
          </a:p>
        </p:txBody>
      </p:sp>
      <p:sp>
        <p:nvSpPr>
          <p:cNvPr id="4" name="Date Placeholder 3"/>
          <p:cNvSpPr>
            <a:spLocks noGrp="1"/>
          </p:cNvSpPr>
          <p:nvPr>
            <p:ph type="dt" sz="half" idx="10"/>
          </p:nvPr>
        </p:nvSpPr>
        <p:spPr/>
        <p:txBody>
          <a:bodyPr/>
          <a:lstStyle/>
          <a:p>
            <a:r>
              <a:rPr lang="en-US" smtClean="0"/>
              <a:t>May 2017</a:t>
            </a:r>
            <a:endParaRPr lang="en-US"/>
          </a:p>
        </p:txBody>
      </p:sp>
      <p:grpSp>
        <p:nvGrpSpPr>
          <p:cNvPr id="21" name="Group 20"/>
          <p:cNvGrpSpPr/>
          <p:nvPr/>
        </p:nvGrpSpPr>
        <p:grpSpPr>
          <a:xfrm>
            <a:off x="1079500" y="2934899"/>
            <a:ext cx="7086600" cy="3326201"/>
            <a:chOff x="1295400" y="2998399"/>
            <a:chExt cx="7086600" cy="3326201"/>
          </a:xfrm>
        </p:grpSpPr>
        <p:grpSp>
          <p:nvGrpSpPr>
            <p:cNvPr id="7" name="Group 6"/>
            <p:cNvGrpSpPr/>
            <p:nvPr/>
          </p:nvGrpSpPr>
          <p:grpSpPr>
            <a:xfrm>
              <a:off x="1295400" y="2998399"/>
              <a:ext cx="7086600" cy="3326201"/>
              <a:chOff x="1295400" y="3379399"/>
              <a:chExt cx="7086600" cy="3326201"/>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95400" y="3379399"/>
                <a:ext cx="7086600" cy="33262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 name="Group 8"/>
              <p:cNvGrpSpPr/>
              <p:nvPr/>
            </p:nvGrpSpPr>
            <p:grpSpPr>
              <a:xfrm>
                <a:off x="1384300" y="5321300"/>
                <a:ext cx="5562600" cy="382199"/>
                <a:chOff x="1079500" y="5321300"/>
                <a:chExt cx="5562600" cy="382199"/>
              </a:xfrm>
            </p:grpSpPr>
            <p:cxnSp>
              <p:nvCxnSpPr>
                <p:cNvPr id="13" name="Straight Arrow Connector 12"/>
                <p:cNvCxnSpPr/>
                <p:nvPr/>
              </p:nvCxnSpPr>
              <p:spPr>
                <a:xfrm>
                  <a:off x="1079500" y="5703499"/>
                  <a:ext cx="5562600" cy="0"/>
                </a:xfrm>
                <a:prstGeom prst="straightConnector1">
                  <a:avLst/>
                </a:prstGeom>
                <a:ln w="28575" cmpd="sng">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13845" y="5321300"/>
                  <a:ext cx="1191289" cy="369332"/>
                </a:xfrm>
                <a:prstGeom prst="rect">
                  <a:avLst/>
                </a:prstGeom>
                <a:noFill/>
              </p:spPr>
              <p:txBody>
                <a:bodyPr wrap="none" rtlCol="0">
                  <a:spAutoFit/>
                </a:bodyPr>
                <a:lstStyle/>
                <a:p>
                  <a:r>
                    <a:rPr lang="en-US" dirty="0" smtClean="0">
                      <a:solidFill>
                        <a:schemeClr val="bg1"/>
                      </a:solidFill>
                    </a:rPr>
                    <a:t>3.2 meters</a:t>
                  </a:r>
                  <a:endParaRPr lang="en-US" dirty="0">
                    <a:solidFill>
                      <a:schemeClr val="bg1"/>
                    </a:solidFill>
                  </a:endParaRPr>
                </a:p>
              </p:txBody>
            </p:sp>
          </p:grpSp>
        </p:grpSp>
        <p:cxnSp>
          <p:nvCxnSpPr>
            <p:cNvPr id="15" name="Straight Arrow Connector 14"/>
            <p:cNvCxnSpPr/>
            <p:nvPr/>
          </p:nvCxnSpPr>
          <p:spPr>
            <a:xfrm>
              <a:off x="7327789" y="4712217"/>
              <a:ext cx="622411" cy="45668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8919858">
              <a:off x="6955572" y="4255942"/>
              <a:ext cx="752843" cy="369332"/>
            </a:xfrm>
            <a:prstGeom prst="rect">
              <a:avLst/>
            </a:prstGeom>
            <a:noFill/>
          </p:spPr>
          <p:txBody>
            <a:bodyPr wrap="none" rtlCol="0">
              <a:spAutoFit/>
            </a:bodyPr>
            <a:lstStyle/>
            <a:p>
              <a:r>
                <a:rPr lang="en-US" dirty="0" smtClean="0">
                  <a:solidFill>
                    <a:srgbClr val="FFFFFF"/>
                  </a:solidFill>
                </a:rPr>
                <a:t>38 cm</a:t>
              </a:r>
              <a:endParaRPr lang="en-US" dirty="0">
                <a:solidFill>
                  <a:srgbClr val="FFFFFF"/>
                </a:solidFill>
              </a:endParaRPr>
            </a:p>
          </p:txBody>
        </p:sp>
        <p:sp>
          <p:nvSpPr>
            <p:cNvPr id="17" name="TextBox 16"/>
            <p:cNvSpPr txBox="1"/>
            <p:nvPr/>
          </p:nvSpPr>
          <p:spPr>
            <a:xfrm rot="2258108">
              <a:off x="7416311" y="4672763"/>
              <a:ext cx="752843" cy="369332"/>
            </a:xfrm>
            <a:prstGeom prst="rect">
              <a:avLst/>
            </a:prstGeom>
            <a:noFill/>
          </p:spPr>
          <p:txBody>
            <a:bodyPr wrap="none" rtlCol="0">
              <a:spAutoFit/>
            </a:bodyPr>
            <a:lstStyle/>
            <a:p>
              <a:r>
                <a:rPr lang="en-US" dirty="0" smtClean="0">
                  <a:solidFill>
                    <a:srgbClr val="FFFFFF"/>
                  </a:solidFill>
                </a:rPr>
                <a:t>70 cm</a:t>
              </a:r>
              <a:endParaRPr lang="en-US" dirty="0">
                <a:solidFill>
                  <a:srgbClr val="FFFFFF"/>
                </a:solidFill>
              </a:endParaRPr>
            </a:p>
          </p:txBody>
        </p:sp>
        <p:cxnSp>
          <p:nvCxnSpPr>
            <p:cNvPr id="20" name="Straight Arrow Connector 19"/>
            <p:cNvCxnSpPr/>
            <p:nvPr/>
          </p:nvCxnSpPr>
          <p:spPr>
            <a:xfrm flipV="1">
              <a:off x="7327789" y="4381500"/>
              <a:ext cx="325530" cy="33071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10" name="Footer Placeholder 9"/>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63</a:t>
            </a:fld>
            <a:endParaRPr lang="en-US"/>
          </a:p>
        </p:txBody>
      </p:sp>
    </p:spTree>
    <p:extLst>
      <p:ext uri="{BB962C8B-B14F-4D97-AF65-F5344CB8AC3E}">
        <p14:creationId xmlns:p14="http://schemas.microsoft.com/office/powerpoint/2010/main" val="3929826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Mu2e Tracker</a:t>
            </a:r>
            <a:endParaRPr lang="en-US" dirty="0"/>
          </a:p>
        </p:txBody>
      </p:sp>
      <p:sp>
        <p:nvSpPr>
          <p:cNvPr id="3" name="Content Placeholder 2"/>
          <p:cNvSpPr>
            <a:spLocks noGrp="1"/>
          </p:cNvSpPr>
          <p:nvPr>
            <p:ph idx="1"/>
          </p:nvPr>
        </p:nvSpPr>
        <p:spPr>
          <a:xfrm>
            <a:off x="457200" y="4684165"/>
            <a:ext cx="8229600" cy="1711871"/>
          </a:xfrm>
        </p:spPr>
        <p:txBody>
          <a:bodyPr>
            <a:normAutofit/>
          </a:bodyPr>
          <a:lstStyle/>
          <a:p>
            <a:r>
              <a:rPr lang="en-US" dirty="0" smtClean="0"/>
              <a:t>Inner 38 cm is purposefully un-instrumented</a:t>
            </a:r>
          </a:p>
          <a:p>
            <a:pPr lvl="1"/>
            <a:r>
              <a:rPr lang="en-US" dirty="0" smtClean="0"/>
              <a:t>Blind to beam flash</a:t>
            </a:r>
          </a:p>
          <a:p>
            <a:pPr lvl="1"/>
            <a:r>
              <a:rPr lang="en-US" dirty="0" smtClean="0"/>
              <a:t>Blind to &gt;99% of DIO spectrum</a:t>
            </a:r>
            <a:endParaRPr lang="en-US" dirty="0"/>
          </a:p>
        </p:txBody>
      </p:sp>
      <p:pic>
        <p:nvPicPr>
          <p:cNvPr id="7" name="Picture 6" descr="Station-rphiView.jpg"/>
          <p:cNvPicPr>
            <a:picLocks noChangeAspect="1"/>
          </p:cNvPicPr>
          <p:nvPr/>
        </p:nvPicPr>
        <p:blipFill>
          <a:blip r:embed="rId2"/>
          <a:srcRect l="6316"/>
          <a:stretch>
            <a:fillRect/>
          </a:stretch>
        </p:blipFill>
        <p:spPr>
          <a:xfrm>
            <a:off x="457200" y="1467944"/>
            <a:ext cx="3277263" cy="3030230"/>
          </a:xfrm>
          <a:prstGeom prst="rect">
            <a:avLst/>
          </a:prstGeom>
        </p:spPr>
      </p:pic>
      <p:pic>
        <p:nvPicPr>
          <p:cNvPr id="8" name="Picture 7" descr="diocartoon_1.png"/>
          <p:cNvPicPr>
            <a:picLocks noChangeAspect="1"/>
          </p:cNvPicPr>
          <p:nvPr/>
        </p:nvPicPr>
        <p:blipFill>
          <a:blip r:embed="rId3"/>
          <a:stretch>
            <a:fillRect/>
          </a:stretch>
        </p:blipFill>
        <p:spPr>
          <a:xfrm>
            <a:off x="4050417" y="1324012"/>
            <a:ext cx="4762005" cy="3303372"/>
          </a:xfrm>
          <a:prstGeom prst="rect">
            <a:avLst/>
          </a:prstGeom>
        </p:spPr>
      </p:pic>
      <p:grpSp>
        <p:nvGrpSpPr>
          <p:cNvPr id="15" name="Group 14"/>
          <p:cNvGrpSpPr/>
          <p:nvPr/>
        </p:nvGrpSpPr>
        <p:grpSpPr>
          <a:xfrm>
            <a:off x="5274176" y="3581322"/>
            <a:ext cx="1279025" cy="630891"/>
            <a:chOff x="5274176" y="3581322"/>
            <a:chExt cx="1279025" cy="630891"/>
          </a:xfrm>
        </p:grpSpPr>
        <p:cxnSp>
          <p:nvCxnSpPr>
            <p:cNvPr id="11" name="Straight Connector 10"/>
            <p:cNvCxnSpPr/>
            <p:nvPr/>
          </p:nvCxnSpPr>
          <p:spPr>
            <a:xfrm rot="5400000">
              <a:off x="6237357" y="3896370"/>
              <a:ext cx="630099"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5274176" y="3581322"/>
              <a:ext cx="1278231" cy="1144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5378512" y="3291713"/>
            <a:ext cx="1121822" cy="830997"/>
          </a:xfrm>
          <a:prstGeom prst="rect">
            <a:avLst/>
          </a:prstGeom>
          <a:noFill/>
        </p:spPr>
        <p:txBody>
          <a:bodyPr wrap="none" rtlCol="0">
            <a:spAutoFit/>
          </a:bodyPr>
          <a:lstStyle/>
          <a:p>
            <a:pPr algn="ctr"/>
            <a:r>
              <a:rPr lang="en-US" sz="1600" dirty="0" smtClean="0">
                <a:solidFill>
                  <a:schemeClr val="accent6"/>
                </a:solidFill>
              </a:rPr>
              <a:t>Escape</a:t>
            </a:r>
          </a:p>
          <a:p>
            <a:pPr algn="ctr"/>
            <a:r>
              <a:rPr lang="en-US" sz="1600" dirty="0" smtClean="0">
                <a:solidFill>
                  <a:schemeClr val="accent6"/>
                </a:solidFill>
              </a:rPr>
              <a:t>thru center</a:t>
            </a:r>
          </a:p>
          <a:p>
            <a:pPr algn="ctr"/>
            <a:r>
              <a:rPr lang="en-US" sz="1600" dirty="0" smtClean="0">
                <a:solidFill>
                  <a:schemeClr val="accent6"/>
                </a:solidFill>
              </a:rPr>
              <a:t>of Tracker</a:t>
            </a:r>
            <a:endParaRPr lang="en-US" sz="1600" dirty="0">
              <a:solidFill>
                <a:schemeClr val="accent6"/>
              </a:solidFill>
            </a:endParaRPr>
          </a:p>
        </p:txBody>
      </p:sp>
      <p:cxnSp>
        <p:nvCxnSpPr>
          <p:cNvPr id="18" name="Straight Connector 17"/>
          <p:cNvCxnSpPr/>
          <p:nvPr/>
        </p:nvCxnSpPr>
        <p:spPr>
          <a:xfrm rot="16200000" flipH="1">
            <a:off x="7046580" y="3124437"/>
            <a:ext cx="2164111" cy="114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Donut 18"/>
          <p:cNvSpPr/>
          <p:nvPr/>
        </p:nvSpPr>
        <p:spPr>
          <a:xfrm>
            <a:off x="892378" y="2764717"/>
            <a:ext cx="1086868" cy="1022558"/>
          </a:xfrm>
          <a:prstGeom prst="donut">
            <a:avLst>
              <a:gd name="adj" fmla="val 539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1887505" y="2894806"/>
            <a:ext cx="183481" cy="137303"/>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nut 8"/>
          <p:cNvSpPr/>
          <p:nvPr/>
        </p:nvSpPr>
        <p:spPr>
          <a:xfrm>
            <a:off x="1899158" y="2448571"/>
            <a:ext cx="611555" cy="560654"/>
          </a:xfrm>
          <a:prstGeom prst="donut">
            <a:avLst>
              <a:gd name="adj" fmla="val 11017"/>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p:cNvCxnSpPr/>
          <p:nvPr/>
        </p:nvCxnSpPr>
        <p:spPr>
          <a:xfrm rot="5400000">
            <a:off x="7237831" y="3903504"/>
            <a:ext cx="529947"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503599" y="3639324"/>
            <a:ext cx="779486" cy="1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431095" y="3337481"/>
            <a:ext cx="788096" cy="584776"/>
          </a:xfrm>
          <a:prstGeom prst="rect">
            <a:avLst/>
          </a:prstGeom>
          <a:noFill/>
        </p:spPr>
        <p:txBody>
          <a:bodyPr wrap="none" rtlCol="0">
            <a:spAutoFit/>
          </a:bodyPr>
          <a:lstStyle/>
          <a:p>
            <a:pPr algn="ctr"/>
            <a:r>
              <a:rPr lang="en-US" sz="1600" dirty="0" smtClean="0">
                <a:solidFill>
                  <a:schemeClr val="accent6"/>
                </a:solidFill>
              </a:rPr>
              <a:t>Fully</a:t>
            </a:r>
          </a:p>
          <a:p>
            <a:pPr algn="ctr"/>
            <a:r>
              <a:rPr lang="en-US" sz="1600" dirty="0" err="1" smtClean="0">
                <a:solidFill>
                  <a:schemeClr val="accent6"/>
                </a:solidFill>
              </a:rPr>
              <a:t>fiducial</a:t>
            </a:r>
            <a:endParaRPr lang="en-US" sz="1600" dirty="0">
              <a:solidFill>
                <a:schemeClr val="accent6"/>
              </a:solidFill>
            </a:endParaRPr>
          </a:p>
        </p:txBody>
      </p:sp>
      <p:sp>
        <p:nvSpPr>
          <p:cNvPr id="4" name="Date Placeholder 3"/>
          <p:cNvSpPr>
            <a:spLocks noGrp="1"/>
          </p:cNvSpPr>
          <p:nvPr>
            <p:ph type="dt" sz="half" idx="10"/>
          </p:nvPr>
        </p:nvSpPr>
        <p:spPr/>
        <p:txBody>
          <a:bodyPr/>
          <a:lstStyle/>
          <a:p>
            <a:r>
              <a:rPr lang="en-US" smtClean="0"/>
              <a:t>May 2017</a:t>
            </a:r>
            <a:endParaRPr lang="en-US"/>
          </a:p>
        </p:txBody>
      </p:sp>
      <p:sp>
        <p:nvSpPr>
          <p:cNvPr id="10" name="TextBox 9"/>
          <p:cNvSpPr txBox="1"/>
          <p:nvPr/>
        </p:nvSpPr>
        <p:spPr>
          <a:xfrm>
            <a:off x="5764436" y="2243881"/>
            <a:ext cx="537327" cy="369332"/>
          </a:xfrm>
          <a:prstGeom prst="rect">
            <a:avLst/>
          </a:prstGeom>
          <a:noFill/>
        </p:spPr>
        <p:txBody>
          <a:bodyPr wrap="none" rtlCol="0">
            <a:spAutoFit/>
          </a:bodyPr>
          <a:lstStyle/>
          <a:p>
            <a:r>
              <a:rPr lang="en-US" smtClean="0">
                <a:solidFill>
                  <a:schemeClr val="tx2">
                    <a:lumMod val="60000"/>
                    <a:lumOff val="40000"/>
                  </a:schemeClr>
                </a:solidFill>
              </a:rPr>
              <a:t>DIO</a:t>
            </a:r>
            <a:endParaRPr lang="en-US">
              <a:solidFill>
                <a:schemeClr val="tx2">
                  <a:lumMod val="60000"/>
                  <a:lumOff val="40000"/>
                </a:schemeClr>
              </a:solidFill>
            </a:endParaRPr>
          </a:p>
        </p:txBody>
      </p:sp>
      <p:sp>
        <p:nvSpPr>
          <p:cNvPr id="12" name="TextBox 11"/>
          <p:cNvSpPr txBox="1"/>
          <p:nvPr/>
        </p:nvSpPr>
        <p:spPr>
          <a:xfrm rot="16200000">
            <a:off x="7569398" y="2228175"/>
            <a:ext cx="737702" cy="369332"/>
          </a:xfrm>
          <a:prstGeom prst="rect">
            <a:avLst/>
          </a:prstGeom>
          <a:noFill/>
        </p:spPr>
        <p:txBody>
          <a:bodyPr wrap="none" rtlCol="0">
            <a:spAutoFit/>
          </a:bodyPr>
          <a:lstStyle/>
          <a:p>
            <a:r>
              <a:rPr lang="en-US" dirty="0" smtClean="0">
                <a:solidFill>
                  <a:srgbClr val="FF0000"/>
                </a:solidFill>
              </a:rPr>
              <a:t>Signal</a:t>
            </a:r>
            <a:endParaRPr lang="en-US" dirty="0">
              <a:solidFill>
                <a:srgbClr val="FF0000"/>
              </a:solidFill>
            </a:endParaRPr>
          </a:p>
        </p:txBody>
      </p:sp>
      <p:sp>
        <p:nvSpPr>
          <p:cNvPr id="14" name="Rectangle 13"/>
          <p:cNvSpPr/>
          <p:nvPr/>
        </p:nvSpPr>
        <p:spPr>
          <a:xfrm>
            <a:off x="6436834" y="2102691"/>
            <a:ext cx="417339" cy="2823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653803" y="2777526"/>
            <a:ext cx="417339" cy="2823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ooter Placeholder 16"/>
          <p:cNvSpPr>
            <a:spLocks noGrp="1"/>
          </p:cNvSpPr>
          <p:nvPr>
            <p:ph type="ftr" sz="quarter" idx="11"/>
          </p:nvPr>
        </p:nvSpPr>
        <p:spPr/>
        <p:txBody>
          <a:bodyPr/>
          <a:lstStyle/>
          <a:p>
            <a:r>
              <a:rPr lang="en-US" smtClean="0"/>
              <a:t>D.Glenzinski, Fermilab</a:t>
            </a:r>
            <a:endParaRPr lang="en-US"/>
          </a:p>
        </p:txBody>
      </p:sp>
      <p:sp>
        <p:nvSpPr>
          <p:cNvPr id="21" name="Slide Number Placeholder 20"/>
          <p:cNvSpPr>
            <a:spLocks noGrp="1"/>
          </p:cNvSpPr>
          <p:nvPr>
            <p:ph type="sldNum" sz="quarter" idx="12"/>
          </p:nvPr>
        </p:nvSpPr>
        <p:spPr/>
        <p:txBody>
          <a:bodyPr/>
          <a:lstStyle/>
          <a:p>
            <a:fld id="{B447C9B2-03D9-704C-9F48-B71FA4375E6A}"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8229600" cy="722313"/>
          </a:xfrm>
        </p:spPr>
        <p:txBody>
          <a:bodyPr>
            <a:normAutofit fontScale="90000"/>
          </a:bodyPr>
          <a:lstStyle/>
          <a:p>
            <a:r>
              <a:rPr lang="en-US" dirty="0" smtClean="0"/>
              <a:t>8 Channel Prototype</a:t>
            </a:r>
            <a:endParaRPr lang="en-US" dirty="0"/>
          </a:p>
        </p:txBody>
      </p:sp>
      <p:sp>
        <p:nvSpPr>
          <p:cNvPr id="3" name="Content Placeholder 2"/>
          <p:cNvSpPr>
            <a:spLocks noGrp="1"/>
          </p:cNvSpPr>
          <p:nvPr>
            <p:ph idx="1"/>
          </p:nvPr>
        </p:nvSpPr>
        <p:spPr>
          <a:xfrm>
            <a:off x="571500" y="5803901"/>
            <a:ext cx="8229600" cy="635000"/>
          </a:xfrm>
        </p:spPr>
        <p:txBody>
          <a:bodyPr/>
          <a:lstStyle/>
          <a:p>
            <a:pPr algn="ctr"/>
            <a:r>
              <a:rPr lang="en-US" dirty="0" smtClean="0"/>
              <a:t>Measured gain, crosstalk, resolution</a:t>
            </a:r>
            <a:r>
              <a:rPr lang="en-US" smtClean="0"/>
              <a:t>, …</a:t>
            </a:r>
            <a:endParaRPr lang="en-US" dirty="0" smtClean="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2394"/>
          <a:stretch/>
        </p:blipFill>
        <p:spPr>
          <a:xfrm>
            <a:off x="1168400" y="927100"/>
            <a:ext cx="6807200" cy="231633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84" y="3429280"/>
            <a:ext cx="4737100" cy="232848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802" r="3964"/>
          <a:stretch/>
        </p:blipFill>
        <p:spPr>
          <a:xfrm>
            <a:off x="5179568" y="3441980"/>
            <a:ext cx="3761344" cy="2315780"/>
          </a:xfrm>
          <a:prstGeom prst="rect">
            <a:avLst/>
          </a:prstGeom>
        </p:spPr>
      </p:pic>
      <p:sp>
        <p:nvSpPr>
          <p:cNvPr id="10" name="Footer Placeholder 9"/>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65</a:t>
            </a:fld>
            <a:endParaRPr lang="en-US"/>
          </a:p>
        </p:txBody>
      </p:sp>
    </p:spTree>
    <p:extLst>
      <p:ext uri="{BB962C8B-B14F-4D97-AF65-F5344CB8AC3E}">
        <p14:creationId xmlns:p14="http://schemas.microsoft.com/office/powerpoint/2010/main" val="1967702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Pattern Recognition</a:t>
            </a:r>
            <a:endParaRPr lang="en-US" dirty="0"/>
          </a:p>
        </p:txBody>
      </p:sp>
      <p:sp>
        <p:nvSpPr>
          <p:cNvPr id="3" name="Content Placeholder 2"/>
          <p:cNvSpPr>
            <a:spLocks noGrp="1"/>
          </p:cNvSpPr>
          <p:nvPr>
            <p:ph idx="1"/>
          </p:nvPr>
        </p:nvSpPr>
        <p:spPr>
          <a:xfrm>
            <a:off x="457200" y="4729929"/>
            <a:ext cx="8229600" cy="1626421"/>
          </a:xfrm>
        </p:spPr>
        <p:txBody>
          <a:bodyPr/>
          <a:lstStyle/>
          <a:p>
            <a:r>
              <a:rPr lang="en-US" dirty="0" smtClean="0"/>
              <a:t>A signal electron, together with all the other “stuff” occurring simultaneously, integrated over 500-1695 ns window</a:t>
            </a:r>
            <a:endParaRPr lang="en-US" dirty="0"/>
          </a:p>
        </p:txBody>
      </p:sp>
      <p:grpSp>
        <p:nvGrpSpPr>
          <p:cNvPr id="7" name="Group 17"/>
          <p:cNvGrpSpPr>
            <a:grpSpLocks/>
          </p:cNvGrpSpPr>
          <p:nvPr/>
        </p:nvGrpSpPr>
        <p:grpSpPr bwMode="auto">
          <a:xfrm>
            <a:off x="228600" y="1785938"/>
            <a:ext cx="8331200" cy="2633662"/>
            <a:chOff x="228600" y="1676400"/>
            <a:chExt cx="8331233" cy="2633547"/>
          </a:xfrm>
        </p:grpSpPr>
        <p:pic>
          <p:nvPicPr>
            <p:cNvPr id="8" name="Picture 10" descr="Fig29.jpg"/>
            <p:cNvPicPr>
              <a:picLocks noChangeAspect="1"/>
            </p:cNvPicPr>
            <p:nvPr/>
          </p:nvPicPr>
          <p:blipFill>
            <a:blip r:embed="rId2"/>
            <a:srcRect l="3889" t="40512" b="19334"/>
            <a:stretch>
              <a:fillRect/>
            </a:stretch>
          </p:blipFill>
          <p:spPr bwMode="auto">
            <a:xfrm>
              <a:off x="228600" y="2209800"/>
              <a:ext cx="8331233" cy="2100147"/>
            </a:xfrm>
            <a:prstGeom prst="rect">
              <a:avLst/>
            </a:prstGeom>
            <a:noFill/>
            <a:ln w="9525">
              <a:noFill/>
              <a:miter lim="800000"/>
              <a:headEnd/>
              <a:tailEnd/>
            </a:ln>
          </p:spPr>
        </p:pic>
        <p:sp>
          <p:nvSpPr>
            <p:cNvPr id="9" name="TextBox 6"/>
            <p:cNvSpPr txBox="1">
              <a:spLocks noChangeArrowheads="1"/>
            </p:cNvSpPr>
            <p:nvPr/>
          </p:nvSpPr>
          <p:spPr bwMode="auto">
            <a:xfrm>
              <a:off x="3810000" y="1676400"/>
              <a:ext cx="1444895" cy="369316"/>
            </a:xfrm>
            <a:prstGeom prst="rect">
              <a:avLst/>
            </a:prstGeom>
            <a:noFill/>
            <a:ln w="9525">
              <a:noFill/>
              <a:miter lim="800000"/>
              <a:headEnd/>
              <a:tailEnd/>
            </a:ln>
          </p:spPr>
          <p:txBody>
            <a:bodyPr wrap="none">
              <a:prstTxWarp prst="textNoShape">
                <a:avLst/>
              </a:prstTxWarp>
              <a:spAutoFit/>
            </a:bodyPr>
            <a:lstStyle/>
            <a:p>
              <a:pPr algn="l"/>
              <a:r>
                <a:rPr lang="en-US" sz="1800">
                  <a:solidFill>
                    <a:schemeClr val="bg1"/>
                  </a:solidFill>
                </a:rPr>
                <a:t>Straw Tracker</a:t>
              </a:r>
            </a:p>
          </p:txBody>
        </p:sp>
        <p:sp>
          <p:nvSpPr>
            <p:cNvPr id="10" name="TextBox 7"/>
            <p:cNvSpPr txBox="1">
              <a:spLocks noChangeArrowheads="1"/>
            </p:cNvSpPr>
            <p:nvPr/>
          </p:nvSpPr>
          <p:spPr bwMode="auto">
            <a:xfrm>
              <a:off x="5867400" y="1719262"/>
              <a:ext cx="1780162" cy="338539"/>
            </a:xfrm>
            <a:prstGeom prst="rect">
              <a:avLst/>
            </a:prstGeom>
            <a:noFill/>
            <a:ln w="9525">
              <a:noFill/>
              <a:miter lim="800000"/>
              <a:headEnd/>
              <a:tailEnd/>
            </a:ln>
          </p:spPr>
          <p:txBody>
            <a:bodyPr wrap="none">
              <a:prstTxWarp prst="textNoShape">
                <a:avLst/>
              </a:prstTxWarp>
              <a:spAutoFit/>
            </a:bodyPr>
            <a:lstStyle/>
            <a:p>
              <a:pPr algn="l"/>
              <a:r>
                <a:rPr lang="en-US" sz="1600">
                  <a:solidFill>
                    <a:schemeClr val="bg1"/>
                  </a:solidFill>
                </a:rPr>
                <a:t>Crystal Calorimeter</a:t>
              </a:r>
            </a:p>
          </p:txBody>
        </p:sp>
        <p:cxnSp>
          <p:nvCxnSpPr>
            <p:cNvPr id="11" name="Straight Arrow Connector 9"/>
            <p:cNvCxnSpPr>
              <a:cxnSpLocks noChangeShapeType="1"/>
            </p:cNvCxnSpPr>
            <p:nvPr/>
          </p:nvCxnSpPr>
          <p:spPr bwMode="auto">
            <a:xfrm>
              <a:off x="3200400" y="2133600"/>
              <a:ext cx="2743200" cy="1588"/>
            </a:xfrm>
            <a:prstGeom prst="straightConnector1">
              <a:avLst/>
            </a:prstGeom>
            <a:noFill/>
            <a:ln w="28575">
              <a:solidFill>
                <a:schemeClr val="bg1"/>
              </a:solidFill>
              <a:round/>
              <a:headEnd type="arrow" w="med" len="med"/>
              <a:tailEnd type="arrow" w="med" len="med"/>
            </a:ln>
          </p:spPr>
        </p:cxnSp>
        <p:cxnSp>
          <p:nvCxnSpPr>
            <p:cNvPr id="12" name="Straight Arrow Connector 10"/>
            <p:cNvCxnSpPr>
              <a:cxnSpLocks noChangeShapeType="1"/>
            </p:cNvCxnSpPr>
            <p:nvPr/>
          </p:nvCxnSpPr>
          <p:spPr bwMode="auto">
            <a:xfrm>
              <a:off x="6096000" y="2133600"/>
              <a:ext cx="1447800" cy="1588"/>
            </a:xfrm>
            <a:prstGeom prst="straightConnector1">
              <a:avLst/>
            </a:prstGeom>
            <a:noFill/>
            <a:ln w="28575">
              <a:solidFill>
                <a:schemeClr val="bg1"/>
              </a:solidFill>
              <a:round/>
              <a:headEnd type="arrow" w="med" len="med"/>
              <a:tailEnd type="arrow" w="med" len="med"/>
            </a:ln>
          </p:spPr>
        </p:cxnSp>
        <p:sp>
          <p:nvSpPr>
            <p:cNvPr id="13" name="TextBox 6"/>
            <p:cNvSpPr txBox="1">
              <a:spLocks noChangeArrowheads="1"/>
            </p:cNvSpPr>
            <p:nvPr/>
          </p:nvSpPr>
          <p:spPr bwMode="auto">
            <a:xfrm>
              <a:off x="685800" y="1676400"/>
              <a:ext cx="1646612" cy="369316"/>
            </a:xfrm>
            <a:prstGeom prst="rect">
              <a:avLst/>
            </a:prstGeom>
            <a:noFill/>
            <a:ln w="9525">
              <a:noFill/>
              <a:miter lim="800000"/>
              <a:headEnd/>
              <a:tailEnd/>
            </a:ln>
          </p:spPr>
          <p:txBody>
            <a:bodyPr wrap="none">
              <a:prstTxWarp prst="textNoShape">
                <a:avLst/>
              </a:prstTxWarp>
              <a:spAutoFit/>
            </a:bodyPr>
            <a:lstStyle/>
            <a:p>
              <a:pPr algn="l"/>
              <a:r>
                <a:rPr lang="en-US" sz="1800" dirty="0">
                  <a:solidFill>
                    <a:schemeClr val="bg1"/>
                  </a:solidFill>
                </a:rPr>
                <a:t>Stopping Target</a:t>
              </a:r>
            </a:p>
          </p:txBody>
        </p:sp>
        <p:cxnSp>
          <p:nvCxnSpPr>
            <p:cNvPr id="14" name="Straight Arrow Connector 9"/>
            <p:cNvCxnSpPr>
              <a:cxnSpLocks noChangeShapeType="1"/>
            </p:cNvCxnSpPr>
            <p:nvPr/>
          </p:nvCxnSpPr>
          <p:spPr bwMode="auto">
            <a:xfrm>
              <a:off x="1371600" y="2133600"/>
              <a:ext cx="381000" cy="1588"/>
            </a:xfrm>
            <a:prstGeom prst="straightConnector1">
              <a:avLst/>
            </a:prstGeom>
            <a:noFill/>
            <a:ln w="28575">
              <a:solidFill>
                <a:schemeClr val="bg1"/>
              </a:solidFill>
              <a:round/>
              <a:headEnd type="arrow" w="med" len="med"/>
              <a:tailEnd type="arrow" w="med" len="med"/>
            </a:ln>
          </p:spPr>
        </p:cxnSp>
      </p:grpSp>
      <p:sp>
        <p:nvSpPr>
          <p:cNvPr id="4" name="Date Placeholder 3"/>
          <p:cNvSpPr>
            <a:spLocks noGrp="1"/>
          </p:cNvSpPr>
          <p:nvPr>
            <p:ph type="dt" sz="half" idx="10"/>
          </p:nvPr>
        </p:nvSpPr>
        <p:spPr/>
        <p:txBody>
          <a:bodyPr/>
          <a:lstStyle/>
          <a:p>
            <a:r>
              <a:rPr lang="en-US" smtClean="0"/>
              <a:t>May 2017</a:t>
            </a:r>
            <a:endParaRPr lang="en-US"/>
          </a:p>
        </p:txBody>
      </p:sp>
      <p:sp>
        <p:nvSpPr>
          <p:cNvPr id="15" name="Footer Placeholder 14"/>
          <p:cNvSpPr>
            <a:spLocks noGrp="1"/>
          </p:cNvSpPr>
          <p:nvPr>
            <p:ph type="ftr" sz="quarter" idx="11"/>
          </p:nvPr>
        </p:nvSpPr>
        <p:spPr/>
        <p:txBody>
          <a:bodyPr/>
          <a:lstStyle/>
          <a:p>
            <a:r>
              <a:rPr lang="en-US" smtClean="0"/>
              <a:t>D.Glenzinski, Fermilab</a:t>
            </a:r>
            <a:endParaRPr lang="en-US"/>
          </a:p>
        </p:txBody>
      </p:sp>
      <p:sp>
        <p:nvSpPr>
          <p:cNvPr id="16" name="Slide Number Placeholder 15"/>
          <p:cNvSpPr>
            <a:spLocks noGrp="1"/>
          </p:cNvSpPr>
          <p:nvPr>
            <p:ph type="sldNum" sz="quarter" idx="12"/>
          </p:nvPr>
        </p:nvSpPr>
        <p:spPr/>
        <p:txBody>
          <a:bodyPr/>
          <a:lstStyle/>
          <a:p>
            <a:fld id="{B447C9B2-03D9-704C-9F48-B71FA4375E6A}"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t>
            </a:r>
            <a:r>
              <a:rPr lang="en-US" smtClean="0"/>
              <a:t>Pattern Recognition</a:t>
            </a:r>
            <a:endParaRPr lang="en-US"/>
          </a:p>
        </p:txBody>
      </p:sp>
      <p:sp>
        <p:nvSpPr>
          <p:cNvPr id="3" name="Content Placeholder 2"/>
          <p:cNvSpPr>
            <a:spLocks noGrp="1"/>
          </p:cNvSpPr>
          <p:nvPr>
            <p:ph idx="1"/>
          </p:nvPr>
        </p:nvSpPr>
        <p:spPr>
          <a:xfrm>
            <a:off x="434318" y="4638393"/>
            <a:ext cx="8229600" cy="1660747"/>
          </a:xfrm>
        </p:spPr>
        <p:txBody>
          <a:bodyPr>
            <a:normAutofit/>
          </a:bodyPr>
          <a:lstStyle/>
          <a:p>
            <a:r>
              <a:rPr lang="en-US" dirty="0" smtClean="0"/>
              <a:t>We use timing information to look in +/- 40 ns windows – significant reduction in occupancy and significant simplification for </a:t>
            </a:r>
            <a:r>
              <a:rPr lang="en-US" dirty="0" err="1" smtClean="0"/>
              <a:t>Patt</a:t>
            </a:r>
            <a:r>
              <a:rPr lang="en-US" dirty="0" smtClean="0"/>
              <a:t>. Rec.</a:t>
            </a:r>
            <a:endParaRPr lang="en-US" dirty="0"/>
          </a:p>
        </p:txBody>
      </p:sp>
      <p:grpSp>
        <p:nvGrpSpPr>
          <p:cNvPr id="7" name="Group 11"/>
          <p:cNvGrpSpPr>
            <a:grpSpLocks/>
          </p:cNvGrpSpPr>
          <p:nvPr/>
        </p:nvGrpSpPr>
        <p:grpSpPr bwMode="auto">
          <a:xfrm>
            <a:off x="787400" y="2047825"/>
            <a:ext cx="7670800" cy="2305060"/>
            <a:chOff x="787355" y="1752600"/>
            <a:chExt cx="7670845" cy="2305120"/>
          </a:xfrm>
        </p:grpSpPr>
        <p:pic>
          <p:nvPicPr>
            <p:cNvPr id="8" name="Picture 5" descr="Fig32.png"/>
            <p:cNvPicPr>
              <a:picLocks noChangeAspect="1"/>
            </p:cNvPicPr>
            <p:nvPr/>
          </p:nvPicPr>
          <p:blipFill>
            <a:blip r:embed="rId3"/>
            <a:srcRect l="7777" t="42352" b="18414"/>
            <a:stretch>
              <a:fillRect/>
            </a:stretch>
          </p:blipFill>
          <p:spPr bwMode="auto">
            <a:xfrm>
              <a:off x="787355" y="1752600"/>
              <a:ext cx="7670845" cy="1969032"/>
            </a:xfrm>
            <a:prstGeom prst="rect">
              <a:avLst/>
            </a:prstGeom>
            <a:noFill/>
            <a:ln w="9525">
              <a:noFill/>
              <a:miter lim="800000"/>
              <a:headEnd/>
              <a:tailEnd/>
            </a:ln>
          </p:spPr>
        </p:pic>
        <p:sp>
          <p:nvSpPr>
            <p:cNvPr id="9" name="TextBox 6"/>
            <p:cNvSpPr txBox="1">
              <a:spLocks noChangeArrowheads="1"/>
            </p:cNvSpPr>
            <p:nvPr/>
          </p:nvSpPr>
          <p:spPr bwMode="auto">
            <a:xfrm>
              <a:off x="1447800" y="3657600"/>
              <a:ext cx="6199762" cy="400120"/>
            </a:xfrm>
            <a:prstGeom prst="rect">
              <a:avLst/>
            </a:prstGeom>
            <a:noFill/>
            <a:ln w="9525">
              <a:noFill/>
              <a:miter lim="800000"/>
              <a:headEnd/>
              <a:tailEnd/>
            </a:ln>
          </p:spPr>
          <p:txBody>
            <a:bodyPr wrap="none">
              <a:prstTxWarp prst="textNoShape">
                <a:avLst/>
              </a:prstTxWarp>
              <a:spAutoFit/>
            </a:bodyPr>
            <a:lstStyle/>
            <a:p>
              <a:r>
                <a:rPr lang="en-US" sz="2000" dirty="0">
                  <a:solidFill>
                    <a:srgbClr val="FFFFFF"/>
                  </a:solidFill>
                </a:rPr>
                <a:t>(particles with hits within </a:t>
              </a:r>
              <a:r>
                <a:rPr lang="en-US" sz="2000" dirty="0" smtClean="0">
                  <a:solidFill>
                    <a:srgbClr val="FFFFFF"/>
                  </a:solidFill>
                </a:rPr>
                <a:t>+/-40 </a:t>
              </a:r>
              <a:r>
                <a:rPr lang="en-US" sz="2000" dirty="0">
                  <a:solidFill>
                    <a:srgbClr val="FFFFFF"/>
                  </a:solidFill>
                </a:rPr>
                <a:t>ns of signal electron </a:t>
              </a:r>
              <a:r>
                <a:rPr lang="en-US" sz="2000" dirty="0" err="1">
                  <a:solidFill>
                    <a:srgbClr val="FFFFFF"/>
                  </a:solidFill>
                </a:rPr>
                <a:t>t</a:t>
              </a:r>
              <a:r>
                <a:rPr lang="en-US" sz="2000" baseline="-25000" dirty="0" err="1">
                  <a:solidFill>
                    <a:srgbClr val="FFFFFF"/>
                  </a:solidFill>
                </a:rPr>
                <a:t>mean</a:t>
              </a:r>
              <a:r>
                <a:rPr lang="en-US" sz="2000" dirty="0">
                  <a:solidFill>
                    <a:srgbClr val="FFFFFF"/>
                  </a:solidFill>
                </a:rPr>
                <a:t>)</a:t>
              </a:r>
            </a:p>
          </p:txBody>
        </p:sp>
        <p:sp>
          <p:nvSpPr>
            <p:cNvPr id="10" name="TextBox 7"/>
            <p:cNvSpPr txBox="1">
              <a:spLocks noChangeArrowheads="1"/>
            </p:cNvSpPr>
            <p:nvPr/>
          </p:nvSpPr>
          <p:spPr bwMode="auto">
            <a:xfrm>
              <a:off x="6431181" y="2209800"/>
              <a:ext cx="877168" cy="338563"/>
            </a:xfrm>
            <a:prstGeom prst="rect">
              <a:avLst/>
            </a:prstGeom>
            <a:noFill/>
            <a:ln w="9525">
              <a:noFill/>
              <a:miter lim="800000"/>
              <a:headEnd/>
              <a:tailEnd/>
            </a:ln>
          </p:spPr>
          <p:txBody>
            <a:bodyPr wrap="none">
              <a:prstTxWarp prst="textNoShape">
                <a:avLst/>
              </a:prstTxWarp>
              <a:spAutoFit/>
            </a:bodyPr>
            <a:lstStyle/>
            <a:p>
              <a:r>
                <a:rPr lang="en-US" sz="1600" dirty="0">
                  <a:solidFill>
                    <a:srgbClr val="FFFFFF"/>
                  </a:solidFill>
                </a:rPr>
                <a:t>signal </a:t>
              </a:r>
              <a:r>
                <a:rPr lang="en-US" sz="1600" dirty="0" err="1">
                  <a:solidFill>
                    <a:srgbClr val="FFFFFF"/>
                  </a:solidFill>
                </a:rPr>
                <a:t>e</a:t>
              </a:r>
              <a:r>
                <a:rPr lang="en-US" sz="1600" dirty="0">
                  <a:solidFill>
                    <a:srgbClr val="FFFFFF"/>
                  </a:solidFill>
                </a:rPr>
                <a:t>-</a:t>
              </a:r>
            </a:p>
          </p:txBody>
        </p:sp>
        <p:sp>
          <p:nvSpPr>
            <p:cNvPr id="11" name="TextBox 8"/>
            <p:cNvSpPr txBox="1">
              <a:spLocks noChangeArrowheads="1"/>
            </p:cNvSpPr>
            <p:nvPr/>
          </p:nvSpPr>
          <p:spPr bwMode="auto">
            <a:xfrm>
              <a:off x="7620000" y="2438400"/>
              <a:ext cx="710455" cy="338563"/>
            </a:xfrm>
            <a:prstGeom prst="rect">
              <a:avLst/>
            </a:prstGeom>
            <a:noFill/>
            <a:ln w="9525">
              <a:noFill/>
              <a:miter lim="800000"/>
              <a:headEnd/>
              <a:tailEnd/>
            </a:ln>
          </p:spPr>
          <p:txBody>
            <a:bodyPr wrap="none">
              <a:prstTxWarp prst="textNoShape">
                <a:avLst/>
              </a:prstTxWarp>
              <a:spAutoFit/>
            </a:bodyPr>
            <a:lstStyle/>
            <a:p>
              <a:r>
                <a:rPr lang="en-US" sz="1600" dirty="0">
                  <a:solidFill>
                    <a:srgbClr val="FFFFFF"/>
                  </a:solidFill>
                </a:rPr>
                <a:t>DIO </a:t>
              </a:r>
              <a:r>
                <a:rPr lang="en-US" sz="1600" dirty="0" err="1">
                  <a:solidFill>
                    <a:srgbClr val="FFFFFF"/>
                  </a:solidFill>
                </a:rPr>
                <a:t>e</a:t>
              </a:r>
              <a:r>
                <a:rPr lang="en-US" sz="1600" dirty="0">
                  <a:solidFill>
                    <a:srgbClr val="FFFFFF"/>
                  </a:solidFill>
                </a:rPr>
                <a:t>-</a:t>
              </a:r>
            </a:p>
          </p:txBody>
        </p:sp>
        <p:sp>
          <p:nvSpPr>
            <p:cNvPr id="12" name="TextBox 9"/>
            <p:cNvSpPr txBox="1">
              <a:spLocks noChangeArrowheads="1"/>
            </p:cNvSpPr>
            <p:nvPr/>
          </p:nvSpPr>
          <p:spPr bwMode="auto">
            <a:xfrm>
              <a:off x="6337779" y="3048000"/>
              <a:ext cx="1815621" cy="338554"/>
            </a:xfrm>
            <a:prstGeom prst="rect">
              <a:avLst/>
            </a:prstGeom>
            <a:noFill/>
            <a:ln w="9525">
              <a:noFill/>
              <a:miter lim="800000"/>
              <a:headEnd/>
              <a:tailEnd/>
            </a:ln>
          </p:spPr>
          <p:txBody>
            <a:bodyPr wrap="none">
              <a:prstTxWarp prst="textNoShape">
                <a:avLst/>
              </a:prstTxWarp>
              <a:spAutoFit/>
            </a:bodyPr>
            <a:lstStyle/>
            <a:p>
              <a:r>
                <a:rPr lang="en-US" sz="1600"/>
                <a:t>knock-out protons</a:t>
              </a:r>
            </a:p>
          </p:txBody>
        </p:sp>
        <p:sp>
          <p:nvSpPr>
            <p:cNvPr id="13" name="TextBox 10"/>
            <p:cNvSpPr txBox="1">
              <a:spLocks noChangeArrowheads="1"/>
            </p:cNvSpPr>
            <p:nvPr/>
          </p:nvSpPr>
          <p:spPr bwMode="auto">
            <a:xfrm rot="2554454">
              <a:off x="3981507" y="2968304"/>
              <a:ext cx="1080444" cy="261617"/>
            </a:xfrm>
            <a:prstGeom prst="rect">
              <a:avLst/>
            </a:prstGeom>
            <a:noFill/>
            <a:ln w="9525">
              <a:noFill/>
              <a:miter lim="800000"/>
              <a:headEnd/>
              <a:tailEnd/>
            </a:ln>
          </p:spPr>
          <p:txBody>
            <a:bodyPr wrap="none">
              <a:prstTxWarp prst="textNoShape">
                <a:avLst/>
              </a:prstTxWarp>
              <a:spAutoFit/>
            </a:bodyPr>
            <a:lstStyle/>
            <a:p>
              <a:r>
                <a:rPr lang="en-US" sz="1100" dirty="0">
                  <a:solidFill>
                    <a:srgbClr val="FFFFFF"/>
                  </a:solidFill>
                </a:rPr>
                <a:t>straws with hits</a:t>
              </a:r>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14" name="Footer Placeholder 13"/>
          <p:cNvSpPr>
            <a:spLocks noGrp="1"/>
          </p:cNvSpPr>
          <p:nvPr>
            <p:ph type="ftr" sz="quarter" idx="11"/>
          </p:nvPr>
        </p:nvSpPr>
        <p:spPr/>
        <p:txBody>
          <a:bodyPr/>
          <a:lstStyle/>
          <a:p>
            <a:r>
              <a:rPr lang="en-US" smtClean="0"/>
              <a:t>D.Glenzinski, Fermilab</a:t>
            </a:r>
            <a:endParaRPr lang="en-US"/>
          </a:p>
        </p:txBody>
      </p:sp>
      <p:sp>
        <p:nvSpPr>
          <p:cNvPr id="15" name="Slide Number Placeholder 14"/>
          <p:cNvSpPr>
            <a:spLocks noGrp="1"/>
          </p:cNvSpPr>
          <p:nvPr>
            <p:ph type="sldNum" sz="quarter" idx="12"/>
          </p:nvPr>
        </p:nvSpPr>
        <p:spPr/>
        <p:txBody>
          <a:bodyPr/>
          <a:lstStyle/>
          <a:p>
            <a:fld id="{B447C9B2-03D9-704C-9F48-B71FA4375E6A}"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Mu2e Spectrometer Performance</a:t>
            </a:r>
            <a:endParaRPr lang="en-US" dirty="0"/>
          </a:p>
        </p:txBody>
      </p:sp>
      <p:sp>
        <p:nvSpPr>
          <p:cNvPr id="3" name="Content Placeholder 2"/>
          <p:cNvSpPr>
            <a:spLocks noGrp="1"/>
          </p:cNvSpPr>
          <p:nvPr>
            <p:ph idx="1"/>
          </p:nvPr>
        </p:nvSpPr>
        <p:spPr>
          <a:xfrm>
            <a:off x="457200" y="5536633"/>
            <a:ext cx="8229600" cy="718117"/>
          </a:xfrm>
        </p:spPr>
        <p:txBody>
          <a:bodyPr>
            <a:normAutofit/>
          </a:bodyPr>
          <a:lstStyle/>
          <a:p>
            <a:r>
              <a:rPr lang="en-US" dirty="0" smtClean="0"/>
              <a:t>Performance well within physics requirements</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9" name="Picture 8" descr="8-31 Momentum Resolution.jpg"/>
          <p:cNvPicPr>
            <a:picLocks noChangeAspect="1"/>
          </p:cNvPicPr>
          <p:nvPr/>
        </p:nvPicPr>
        <p:blipFill rotWithShape="1">
          <a:blip r:embed="rId2">
            <a:extLst>
              <a:ext uri="{28A0092B-C50C-407E-A947-70E740481C1C}">
                <a14:useLocalDpi xmlns:a14="http://schemas.microsoft.com/office/drawing/2010/main" val="0"/>
              </a:ext>
            </a:extLst>
          </a:blip>
          <a:srcRect r="49982" b="4711"/>
          <a:stretch/>
        </p:blipFill>
        <p:spPr>
          <a:xfrm>
            <a:off x="2103913" y="1544637"/>
            <a:ext cx="5168900" cy="3817399"/>
          </a:xfrm>
          <a:prstGeom prst="rect">
            <a:avLst/>
          </a:prstGeom>
        </p:spPr>
      </p:pic>
      <p:sp>
        <p:nvSpPr>
          <p:cNvPr id="8" name="TextBox 7"/>
          <p:cNvSpPr txBox="1"/>
          <p:nvPr/>
        </p:nvSpPr>
        <p:spPr>
          <a:xfrm>
            <a:off x="2487163" y="2227238"/>
            <a:ext cx="1830837" cy="892552"/>
          </a:xfrm>
          <a:prstGeom prst="rect">
            <a:avLst/>
          </a:prstGeom>
          <a:solidFill>
            <a:srgbClr val="FFFFFF"/>
          </a:solidFill>
        </p:spPr>
        <p:txBody>
          <a:bodyPr wrap="square" rtlCol="0" anchor="ctr">
            <a:spAutoFit/>
          </a:bodyPr>
          <a:lstStyle/>
          <a:p>
            <a:endParaRPr lang="en-US" sz="800" dirty="0" smtClean="0"/>
          </a:p>
          <a:p>
            <a:r>
              <a:rPr lang="en-US" sz="1100" dirty="0" smtClean="0"/>
              <a:t>core width = 115 </a:t>
            </a:r>
            <a:r>
              <a:rPr lang="en-US" sz="1100" dirty="0" err="1" smtClean="0"/>
              <a:t>keV</a:t>
            </a:r>
            <a:r>
              <a:rPr lang="en-US" sz="1100" dirty="0" smtClean="0"/>
              <a:t>/c</a:t>
            </a:r>
          </a:p>
          <a:p>
            <a:r>
              <a:rPr lang="en-US" sz="1100" dirty="0" smtClean="0"/>
              <a:t>high tail slope = 179 </a:t>
            </a:r>
            <a:r>
              <a:rPr lang="en-US" sz="1100" dirty="0" err="1" smtClean="0"/>
              <a:t>keV</a:t>
            </a:r>
            <a:r>
              <a:rPr lang="en-US" sz="1100" dirty="0" smtClean="0"/>
              <a:t>/c</a:t>
            </a:r>
          </a:p>
          <a:p>
            <a:r>
              <a:rPr lang="en-US" sz="1100" dirty="0" smtClean="0"/>
              <a:t>high tail fraction = 2.9%</a:t>
            </a:r>
          </a:p>
          <a:p>
            <a:endParaRPr lang="en-US" sz="1100" dirty="0" smtClean="0"/>
          </a:p>
        </p:txBody>
      </p:sp>
      <p:sp>
        <p:nvSpPr>
          <p:cNvPr id="10" name="Rectangle 9"/>
          <p:cNvSpPr/>
          <p:nvPr/>
        </p:nvSpPr>
        <p:spPr>
          <a:xfrm>
            <a:off x="2487163" y="3048000"/>
            <a:ext cx="1665737" cy="5715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1172641" y="3136900"/>
            <a:ext cx="1544012" cy="369332"/>
          </a:xfrm>
          <a:prstGeom prst="rect">
            <a:avLst/>
          </a:prstGeom>
          <a:noFill/>
        </p:spPr>
        <p:txBody>
          <a:bodyPr wrap="none" rtlCol="0">
            <a:spAutoFit/>
          </a:bodyPr>
          <a:lstStyle/>
          <a:p>
            <a:r>
              <a:rPr lang="en-US" dirty="0" smtClean="0">
                <a:solidFill>
                  <a:srgbClr val="FFFFFF"/>
                </a:solidFill>
              </a:rPr>
              <a:t>Arbitrary units</a:t>
            </a:r>
            <a:endParaRPr lang="en-US" dirty="0">
              <a:solidFill>
                <a:srgbClr val="FFFFFF"/>
              </a:solidFill>
            </a:endParaRPr>
          </a:p>
        </p:txBody>
      </p:sp>
      <p:sp>
        <p:nvSpPr>
          <p:cNvPr id="13" name="TextBox 12"/>
          <p:cNvSpPr txBox="1"/>
          <p:nvPr/>
        </p:nvSpPr>
        <p:spPr>
          <a:xfrm>
            <a:off x="3949700" y="4954604"/>
            <a:ext cx="1927105" cy="369332"/>
          </a:xfrm>
          <a:prstGeom prst="rect">
            <a:avLst/>
          </a:prstGeom>
          <a:noFill/>
        </p:spPr>
        <p:txBody>
          <a:bodyPr wrap="none" rtlCol="0">
            <a:spAutoFit/>
          </a:bodyPr>
          <a:lstStyle/>
          <a:p>
            <a:r>
              <a:rPr lang="en-US" dirty="0" err="1" smtClean="0"/>
              <a:t>P</a:t>
            </a:r>
            <a:r>
              <a:rPr lang="en-US" baseline="-25000" dirty="0" err="1" smtClean="0"/>
              <a:t>reco</a:t>
            </a:r>
            <a:r>
              <a:rPr lang="en-US" dirty="0" smtClean="0"/>
              <a:t> – </a:t>
            </a:r>
            <a:r>
              <a:rPr lang="en-US" dirty="0" err="1" smtClean="0"/>
              <a:t>P</a:t>
            </a:r>
            <a:r>
              <a:rPr lang="en-US" baseline="-25000" dirty="0" err="1" smtClean="0"/>
              <a:t>tru</a:t>
            </a:r>
            <a:r>
              <a:rPr lang="en-US" dirty="0" smtClean="0"/>
              <a:t> (MeV/c)</a:t>
            </a:r>
            <a:endParaRPr lang="en-US" dirty="0"/>
          </a:p>
        </p:txBody>
      </p:sp>
      <p:sp>
        <p:nvSpPr>
          <p:cNvPr id="14" name="Rectangle 13"/>
          <p:cNvSpPr/>
          <p:nvPr/>
        </p:nvSpPr>
        <p:spPr>
          <a:xfrm>
            <a:off x="6362700" y="5030804"/>
            <a:ext cx="419100" cy="17619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68</a:t>
            </a:fld>
            <a:endParaRPr lang="en-US"/>
          </a:p>
        </p:txBody>
      </p:sp>
    </p:spTree>
    <p:extLst>
      <p:ext uri="{BB962C8B-B14F-4D97-AF65-F5344CB8AC3E}">
        <p14:creationId xmlns:p14="http://schemas.microsoft.com/office/powerpoint/2010/main" val="3312203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all analysis requirements</a:t>
            </a:r>
            <a:endParaRPr lang="en-US" dirty="0"/>
          </a:p>
        </p:txBody>
      </p:sp>
      <p:sp>
        <p:nvSpPr>
          <p:cNvPr id="3" name="Content Placeholder 2"/>
          <p:cNvSpPr>
            <a:spLocks noGrp="1"/>
          </p:cNvSpPr>
          <p:nvPr>
            <p:ph idx="1"/>
          </p:nvPr>
        </p:nvSpPr>
        <p:spPr>
          <a:xfrm>
            <a:off x="457200" y="5092746"/>
            <a:ext cx="8229600" cy="1263604"/>
          </a:xfrm>
        </p:spPr>
        <p:txBody>
          <a:bodyPr>
            <a:normAutofit fontScale="85000" lnSpcReduction="20000"/>
          </a:bodyPr>
          <a:lstStyle/>
          <a:p>
            <a:pPr algn="ctr"/>
            <a:r>
              <a:rPr lang="en-US" dirty="0" smtClean="0"/>
              <a:t>Single-event-sensitivity = 2.9 </a:t>
            </a:r>
            <a:r>
              <a:rPr lang="en-US" dirty="0" err="1" smtClean="0"/>
              <a:t>x</a:t>
            </a:r>
            <a:r>
              <a:rPr lang="en-US" dirty="0" smtClean="0"/>
              <a:t> 10</a:t>
            </a:r>
            <a:r>
              <a:rPr lang="en-US" baseline="30000" dirty="0" smtClean="0"/>
              <a:t>-17</a:t>
            </a:r>
          </a:p>
          <a:p>
            <a:pPr algn="ctr">
              <a:buNone/>
            </a:pPr>
            <a:r>
              <a:rPr lang="en-US" dirty="0" smtClean="0"/>
              <a:t>(SES goal 2.4 </a:t>
            </a:r>
            <a:r>
              <a:rPr lang="en-US" dirty="0" err="1" smtClean="0"/>
              <a:t>x</a:t>
            </a:r>
            <a:r>
              <a:rPr lang="en-US" dirty="0" smtClean="0"/>
              <a:t> 10</a:t>
            </a:r>
            <a:r>
              <a:rPr lang="en-US" baseline="30000" dirty="0" smtClean="0"/>
              <a:t>-17</a:t>
            </a:r>
            <a:r>
              <a:rPr lang="en-US" dirty="0" smtClean="0"/>
              <a:t>)</a:t>
            </a:r>
          </a:p>
          <a:p>
            <a:pPr algn="ctr"/>
            <a:r>
              <a:rPr lang="en-US" dirty="0" smtClean="0"/>
              <a:t>Total background &lt; 0.5 events</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750444" y="1312668"/>
            <a:ext cx="5556056" cy="3767494"/>
          </a:xfrm>
          <a:prstGeom prst="rect">
            <a:avLst/>
          </a:prstGeom>
        </p:spPr>
      </p:pic>
      <p:sp>
        <p:nvSpPr>
          <p:cNvPr id="10" name="Rectangle 9"/>
          <p:cNvSpPr/>
          <p:nvPr/>
        </p:nvSpPr>
        <p:spPr>
          <a:xfrm>
            <a:off x="2572353" y="1697760"/>
            <a:ext cx="1669447" cy="190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chemeClr val="tx1"/>
                </a:solidFill>
              </a:rPr>
              <a:t>For:</a:t>
            </a:r>
          </a:p>
          <a:p>
            <a:r>
              <a:rPr lang="en-US" sz="1200" dirty="0" smtClean="0">
                <a:solidFill>
                  <a:schemeClr val="tx1"/>
                </a:solidFill>
              </a:rPr>
              <a:t>  3.6e20 POT</a:t>
            </a:r>
          </a:p>
          <a:p>
            <a:r>
              <a:rPr lang="en-US" sz="1200" dirty="0" smtClean="0">
                <a:solidFill>
                  <a:schemeClr val="tx1"/>
                </a:solidFill>
              </a:rPr>
              <a:t>  6.7e17 </a:t>
            </a:r>
            <a:r>
              <a:rPr lang="en-US" sz="1200" dirty="0" err="1" smtClean="0">
                <a:solidFill>
                  <a:schemeClr val="tx1"/>
                </a:solidFill>
                <a:latin typeface="Symbol" charset="2"/>
                <a:cs typeface="Symbol" charset="2"/>
              </a:rPr>
              <a:t>m</a:t>
            </a:r>
            <a:r>
              <a:rPr lang="en-US" sz="1200" dirty="0" smtClean="0">
                <a:solidFill>
                  <a:schemeClr val="tx1"/>
                </a:solidFill>
              </a:rPr>
              <a:t>- stops</a:t>
            </a:r>
          </a:p>
          <a:p>
            <a:r>
              <a:rPr lang="en-US" sz="1200" dirty="0" smtClean="0">
                <a:solidFill>
                  <a:schemeClr val="tx1"/>
                </a:solidFill>
              </a:rPr>
              <a:t>  </a:t>
            </a:r>
            <a:r>
              <a:rPr lang="en-US" sz="1200" dirty="0" err="1" smtClean="0">
                <a:solidFill>
                  <a:schemeClr val="tx1"/>
                </a:solidFill>
              </a:rPr>
              <a:t>R</a:t>
            </a:r>
            <a:r>
              <a:rPr lang="en-US" sz="1400" baseline="-25000" dirty="0" err="1" smtClean="0">
                <a:solidFill>
                  <a:schemeClr val="tx1"/>
                </a:solidFill>
                <a:latin typeface="Symbol" charset="2"/>
                <a:cs typeface="Symbol" charset="2"/>
              </a:rPr>
              <a:t>m</a:t>
            </a:r>
            <a:r>
              <a:rPr lang="en-US" sz="1400" baseline="-25000" dirty="0" err="1" smtClean="0">
                <a:solidFill>
                  <a:schemeClr val="tx1"/>
                </a:solidFill>
              </a:rPr>
              <a:t>e</a:t>
            </a:r>
            <a:r>
              <a:rPr lang="en-US" sz="1200" dirty="0" smtClean="0">
                <a:solidFill>
                  <a:schemeClr val="tx1"/>
                </a:solidFill>
              </a:rPr>
              <a:t> = 1e-16</a:t>
            </a:r>
          </a:p>
          <a:p>
            <a:endParaRPr lang="en-US" sz="1200" dirty="0" smtClean="0">
              <a:solidFill>
                <a:schemeClr val="tx1"/>
              </a:solidFill>
            </a:endParaRPr>
          </a:p>
          <a:p>
            <a:r>
              <a:rPr lang="en-US" sz="1200" dirty="0" smtClean="0">
                <a:solidFill>
                  <a:srgbClr val="FF0000"/>
                </a:solidFill>
              </a:rPr>
              <a:t>Signal yield = 3.5 </a:t>
            </a:r>
            <a:r>
              <a:rPr lang="en-US" sz="1200" dirty="0" err="1" smtClean="0">
                <a:solidFill>
                  <a:srgbClr val="FF0000"/>
                </a:solidFill>
              </a:rPr>
              <a:t>evt</a:t>
            </a:r>
            <a:endParaRPr lang="en-US" sz="1200" dirty="0" smtClean="0">
              <a:solidFill>
                <a:srgbClr val="FF0000"/>
              </a:solidFill>
            </a:endParaRPr>
          </a:p>
          <a:p>
            <a:r>
              <a:rPr lang="en-US" sz="1200" dirty="0" smtClean="0">
                <a:solidFill>
                  <a:srgbClr val="0000FF"/>
                </a:solidFill>
              </a:rPr>
              <a:t>DIO yield = 0.20 </a:t>
            </a:r>
            <a:r>
              <a:rPr lang="en-US" sz="1200" dirty="0" err="1" smtClean="0">
                <a:solidFill>
                  <a:srgbClr val="0000FF"/>
                </a:solidFill>
              </a:rPr>
              <a:t>evt</a:t>
            </a:r>
            <a:endParaRPr lang="en-US" sz="1200" dirty="0" smtClean="0">
              <a:solidFill>
                <a:srgbClr val="0000FF"/>
              </a:solidFill>
            </a:endParaRPr>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LFV Predictions</a:t>
            </a:r>
            <a:endParaRPr lang="en-US" dirty="0"/>
          </a:p>
        </p:txBody>
      </p:sp>
      <p:sp>
        <p:nvSpPr>
          <p:cNvPr id="3" name="Content Placeholder 2"/>
          <p:cNvSpPr>
            <a:spLocks noGrp="1"/>
          </p:cNvSpPr>
          <p:nvPr>
            <p:ph idx="1"/>
          </p:nvPr>
        </p:nvSpPr>
        <p:spPr>
          <a:xfrm>
            <a:off x="0" y="5784850"/>
            <a:ext cx="9144000" cy="571500"/>
          </a:xfrm>
        </p:spPr>
        <p:txBody>
          <a:bodyPr>
            <a:normAutofit/>
          </a:bodyPr>
          <a:lstStyle/>
          <a:p>
            <a:pPr marL="0" indent="0" algn="ctr">
              <a:buNone/>
            </a:pPr>
            <a:r>
              <a:rPr lang="en-US" sz="2400" dirty="0"/>
              <a:t>C</a:t>
            </a:r>
            <a:r>
              <a:rPr lang="en-US" sz="2400" dirty="0" smtClean="0"/>
              <a:t>LFV </a:t>
            </a:r>
            <a:r>
              <a:rPr lang="en-US" sz="2400" dirty="0"/>
              <a:t>rates and ratios are sensitive probes of underlying model</a:t>
            </a:r>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7</a:t>
            </a:fld>
            <a:endParaRPr lang="en-US"/>
          </a:p>
        </p:txBody>
      </p:sp>
      <p:pic>
        <p:nvPicPr>
          <p:cNvPr id="7" name="Picture 6" descr="cLFV-Diagrams-Dipo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747838"/>
            <a:ext cx="8001000" cy="1604921"/>
          </a:xfrm>
          <a:prstGeom prst="rect">
            <a:avLst/>
          </a:prstGeom>
        </p:spPr>
      </p:pic>
      <p:sp>
        <p:nvSpPr>
          <p:cNvPr id="8" name="TextBox 7"/>
          <p:cNvSpPr txBox="1"/>
          <p:nvPr/>
        </p:nvSpPr>
        <p:spPr>
          <a:xfrm>
            <a:off x="1346200" y="1295400"/>
            <a:ext cx="6832600" cy="830997"/>
          </a:xfrm>
          <a:prstGeom prst="rect">
            <a:avLst/>
          </a:prstGeom>
          <a:noFill/>
        </p:spPr>
        <p:txBody>
          <a:bodyPr wrap="square" rtlCol="0">
            <a:spAutoFit/>
          </a:bodyPr>
          <a:lstStyle/>
          <a:p>
            <a:r>
              <a:rPr lang="en-US" sz="2400" dirty="0">
                <a:solidFill>
                  <a:schemeClr val="bg1"/>
                </a:solidFill>
                <a:latin typeface="Symbol" charset="2"/>
                <a:sym typeface="Symbol" charset="2"/>
              </a:rPr>
              <a:t></a:t>
            </a:r>
            <a:r>
              <a:rPr lang="en-US" sz="2400" baseline="30000" dirty="0">
                <a:solidFill>
                  <a:schemeClr val="bg1"/>
                </a:solidFill>
                <a:latin typeface="Symbol" charset="2"/>
                <a:sym typeface="Symbol" charset="2"/>
              </a:rPr>
              <a:t></a:t>
            </a:r>
            <a:r>
              <a:rPr lang="en-US" sz="2400" dirty="0">
                <a:solidFill>
                  <a:schemeClr val="bg1"/>
                </a:solidFill>
                <a:latin typeface="Symbol" charset="2"/>
                <a:sym typeface="Symbol" charset="2"/>
              </a:rPr>
              <a:t></a:t>
            </a:r>
            <a:r>
              <a:rPr lang="en-US" sz="2400" dirty="0">
                <a:solidFill>
                  <a:schemeClr val="bg1"/>
                </a:solidFill>
                <a:sym typeface="Wingdings"/>
              </a:rPr>
              <a:t></a:t>
            </a:r>
            <a:r>
              <a:rPr lang="en-US" sz="2400" dirty="0">
                <a:solidFill>
                  <a:schemeClr val="bg1"/>
                </a:solidFill>
                <a:latin typeface="Symbol" charset="2"/>
                <a:sym typeface="Symbol" charset="2"/>
              </a:rPr>
              <a:t></a:t>
            </a:r>
            <a:r>
              <a:rPr lang="en-US" sz="2400" dirty="0">
                <a:solidFill>
                  <a:schemeClr val="bg1"/>
                </a:solidFill>
                <a:latin typeface="Arial" charset="0"/>
              </a:rPr>
              <a:t>e</a:t>
            </a:r>
            <a:r>
              <a:rPr lang="en-US" sz="2400" baseline="30000" dirty="0">
                <a:solidFill>
                  <a:schemeClr val="bg1"/>
                </a:solidFill>
                <a:latin typeface="Arial" charset="0"/>
              </a:rPr>
              <a:t>+</a:t>
            </a:r>
            <a:r>
              <a:rPr lang="en-US" sz="2400" dirty="0" smtClean="0">
                <a:solidFill>
                  <a:schemeClr val="bg1"/>
                </a:solidFill>
                <a:latin typeface="Symbol" charset="2"/>
                <a:sym typeface="Symbol" charset="2"/>
              </a:rPr>
              <a:t>                </a:t>
            </a:r>
            <a:r>
              <a:rPr lang="en-US" sz="2400" dirty="0">
                <a:solidFill>
                  <a:schemeClr val="bg1"/>
                </a:solidFill>
                <a:latin typeface="Symbol" charset="2"/>
                <a:sym typeface="Symbol" charset="2"/>
              </a:rPr>
              <a:t></a:t>
            </a:r>
            <a:r>
              <a:rPr lang="en-US" sz="2400" baseline="30000" dirty="0">
                <a:solidFill>
                  <a:schemeClr val="bg1"/>
                </a:solidFill>
                <a:latin typeface="Symbol" charset="2"/>
                <a:sym typeface="Symbol" charset="2"/>
              </a:rPr>
              <a:t>-</a:t>
            </a:r>
            <a:r>
              <a:rPr lang="en-US" sz="2400" dirty="0">
                <a:solidFill>
                  <a:schemeClr val="bg1"/>
                </a:solidFill>
                <a:latin typeface="Arial" charset="0"/>
              </a:rPr>
              <a:t>N </a:t>
            </a:r>
            <a:r>
              <a:rPr lang="en-US" sz="2400" dirty="0">
                <a:solidFill>
                  <a:schemeClr val="bg1"/>
                </a:solidFill>
                <a:sym typeface="Wingdings"/>
              </a:rPr>
              <a:t></a:t>
            </a:r>
            <a:r>
              <a:rPr lang="en-US" sz="2400" dirty="0">
                <a:solidFill>
                  <a:schemeClr val="bg1"/>
                </a:solidFill>
                <a:latin typeface="Arial" charset="0"/>
              </a:rPr>
              <a:t> e</a:t>
            </a:r>
            <a:r>
              <a:rPr lang="en-US" sz="2400" baseline="30000" dirty="0">
                <a:solidFill>
                  <a:schemeClr val="bg1"/>
                </a:solidFill>
                <a:latin typeface="Arial" charset="0"/>
              </a:rPr>
              <a:t>-</a:t>
            </a:r>
            <a:r>
              <a:rPr lang="en-US" sz="2400" dirty="0" smtClean="0">
                <a:solidFill>
                  <a:schemeClr val="bg1"/>
                </a:solidFill>
                <a:latin typeface="Arial" charset="0"/>
              </a:rPr>
              <a:t>N</a:t>
            </a:r>
            <a:r>
              <a:rPr lang="en-US" sz="2400" dirty="0" smtClean="0">
                <a:solidFill>
                  <a:schemeClr val="bg1"/>
                </a:solidFill>
                <a:latin typeface="Symbol" charset="2"/>
                <a:sym typeface="Symbol" charset="2"/>
              </a:rPr>
              <a:t>               </a:t>
            </a:r>
            <a:r>
              <a:rPr lang="en-US" sz="2400" baseline="30000" dirty="0">
                <a:solidFill>
                  <a:schemeClr val="bg1"/>
                </a:solidFill>
                <a:latin typeface="Symbol" charset="2"/>
                <a:sym typeface="Symbol" charset="2"/>
              </a:rPr>
              <a:t></a:t>
            </a:r>
            <a:r>
              <a:rPr lang="en-US" sz="2400" dirty="0">
                <a:solidFill>
                  <a:schemeClr val="bg1"/>
                </a:solidFill>
                <a:latin typeface="Symbol" charset="2"/>
                <a:sym typeface="Symbol" charset="2"/>
              </a:rPr>
              <a:t></a:t>
            </a:r>
            <a:r>
              <a:rPr lang="en-US" sz="2400" dirty="0">
                <a:solidFill>
                  <a:schemeClr val="bg1"/>
                </a:solidFill>
                <a:sym typeface="Wingdings"/>
              </a:rPr>
              <a:t></a:t>
            </a:r>
            <a:r>
              <a:rPr lang="en-US" sz="2400" dirty="0">
                <a:solidFill>
                  <a:schemeClr val="bg1"/>
                </a:solidFill>
                <a:latin typeface="Symbol" charset="2"/>
                <a:sym typeface="Symbol" charset="2"/>
              </a:rPr>
              <a:t></a:t>
            </a:r>
            <a:r>
              <a:rPr lang="en-US" sz="2400" dirty="0" err="1">
                <a:solidFill>
                  <a:schemeClr val="bg1"/>
                </a:solidFill>
                <a:latin typeface="Arial" charset="0"/>
              </a:rPr>
              <a:t>e</a:t>
            </a:r>
            <a:r>
              <a:rPr lang="en-US" sz="2400" baseline="30000" dirty="0" err="1">
                <a:solidFill>
                  <a:schemeClr val="bg1"/>
                </a:solidFill>
                <a:latin typeface="Arial" charset="0"/>
              </a:rPr>
              <a:t>+</a:t>
            </a:r>
            <a:r>
              <a:rPr lang="en-US" sz="2400" dirty="0" err="1">
                <a:solidFill>
                  <a:schemeClr val="bg1"/>
                </a:solidFill>
                <a:latin typeface="Arial" charset="0"/>
              </a:rPr>
              <a:t>e</a:t>
            </a:r>
            <a:r>
              <a:rPr lang="en-US" sz="2400" baseline="30000" dirty="0" err="1">
                <a:solidFill>
                  <a:schemeClr val="bg1"/>
                </a:solidFill>
                <a:latin typeface="Arial" charset="0"/>
              </a:rPr>
              <a:t>+</a:t>
            </a:r>
            <a:r>
              <a:rPr lang="en-US" sz="2400" dirty="0" err="1">
                <a:solidFill>
                  <a:schemeClr val="bg1"/>
                </a:solidFill>
                <a:latin typeface="Arial" charset="0"/>
              </a:rPr>
              <a:t>e</a:t>
            </a:r>
            <a:r>
              <a:rPr lang="en-US" sz="2400" baseline="30000" dirty="0" smtClean="0">
                <a:solidFill>
                  <a:schemeClr val="bg1"/>
                </a:solidFill>
                <a:latin typeface="Arial" charset="0"/>
              </a:rPr>
              <a:t>-</a:t>
            </a:r>
            <a:r>
              <a:rPr lang="en-US" sz="2400" dirty="0" smtClean="0">
                <a:solidFill>
                  <a:schemeClr val="bg1"/>
                </a:solidFill>
                <a:latin typeface="Arial" charset="0"/>
              </a:rPr>
              <a:t>         </a:t>
            </a:r>
            <a:endParaRPr lang="en-US" sz="2400" dirty="0">
              <a:solidFill>
                <a:schemeClr val="bg1"/>
              </a:solidFill>
              <a:latin typeface="Symbol" charset="2"/>
              <a:sym typeface="Symbol" charset="2"/>
            </a:endParaRPr>
          </a:p>
          <a:p>
            <a:endParaRPr lang="en-US" sz="2400" dirty="0"/>
          </a:p>
        </p:txBody>
      </p:sp>
      <p:sp>
        <p:nvSpPr>
          <p:cNvPr id="9" name="Rectangle 8"/>
          <p:cNvSpPr/>
          <p:nvPr/>
        </p:nvSpPr>
        <p:spPr>
          <a:xfrm>
            <a:off x="4991100" y="2336800"/>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759700" y="2336800"/>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575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a:extLst>
              <a:ext uri="{28A0092B-C50C-407E-A947-70E740481C1C}">
                <a14:useLocalDpi xmlns:a14="http://schemas.microsoft.com/office/drawing/2010/main" val="0"/>
              </a:ext>
            </a:extLst>
          </a:blip>
          <a:srcRect l="7224" t="4663" r="3612"/>
          <a:stretch>
            <a:fillRect/>
          </a:stretch>
        </p:blipFill>
        <p:spPr>
          <a:xfrm>
            <a:off x="824772" y="1513474"/>
            <a:ext cx="6475744" cy="4739196"/>
          </a:xfrm>
          <a:prstGeom prst="rect">
            <a:avLst/>
          </a:prstGeom>
        </p:spPr>
      </p:pic>
      <p:sp>
        <p:nvSpPr>
          <p:cNvPr id="2" name="Title 1"/>
          <p:cNvSpPr>
            <a:spLocks noGrp="1"/>
          </p:cNvSpPr>
          <p:nvPr>
            <p:ph type="title"/>
          </p:nvPr>
        </p:nvSpPr>
        <p:spPr/>
        <p:txBody>
          <a:bodyPr>
            <a:normAutofit/>
          </a:bodyPr>
          <a:lstStyle/>
          <a:p>
            <a:r>
              <a:rPr lang="en-US" dirty="0" smtClean="0"/>
              <a:t>Track Reconstruction and Selection</a:t>
            </a:r>
            <a:endParaRPr lang="en-US" dirty="0"/>
          </a:p>
        </p:txBody>
      </p:sp>
      <p:sp>
        <p:nvSpPr>
          <p:cNvPr id="3" name="Content Placeholder 2"/>
          <p:cNvSpPr>
            <a:spLocks noGrp="1"/>
          </p:cNvSpPr>
          <p:nvPr>
            <p:ph idx="1"/>
          </p:nvPr>
        </p:nvSpPr>
        <p:spPr>
          <a:xfrm>
            <a:off x="7300516" y="1513474"/>
            <a:ext cx="1687454" cy="2117269"/>
          </a:xfrm>
        </p:spPr>
        <p:txBody>
          <a:bodyPr>
            <a:normAutofit fontScale="77500" lnSpcReduction="20000"/>
          </a:bodyPr>
          <a:lstStyle/>
          <a:p>
            <a:pPr algn="ctr">
              <a:buNone/>
            </a:pPr>
            <a:r>
              <a:rPr lang="en-US" dirty="0" smtClean="0"/>
              <a:t>Inefficiency </a:t>
            </a:r>
          </a:p>
          <a:p>
            <a:pPr algn="ctr">
              <a:buNone/>
            </a:pPr>
            <a:r>
              <a:rPr lang="en-US" dirty="0" smtClean="0"/>
              <a:t>dominated </a:t>
            </a:r>
          </a:p>
          <a:p>
            <a:pPr algn="ctr">
              <a:buNone/>
            </a:pPr>
            <a:r>
              <a:rPr lang="en-US" dirty="0" smtClean="0"/>
              <a:t>by </a:t>
            </a:r>
          </a:p>
          <a:p>
            <a:pPr algn="ctr">
              <a:buNone/>
            </a:pPr>
            <a:r>
              <a:rPr lang="en-US" dirty="0" smtClean="0"/>
              <a:t>geometric </a:t>
            </a:r>
          </a:p>
          <a:p>
            <a:pPr algn="ctr">
              <a:buNone/>
            </a:pPr>
            <a:r>
              <a:rPr lang="en-US" dirty="0" smtClean="0"/>
              <a:t>acceptance</a:t>
            </a:r>
            <a:endParaRPr lang="en-US" dirty="0"/>
          </a:p>
        </p:txBody>
      </p:sp>
      <p:sp>
        <p:nvSpPr>
          <p:cNvPr id="8" name="TextBox 7"/>
          <p:cNvSpPr txBox="1"/>
          <p:nvPr/>
        </p:nvSpPr>
        <p:spPr>
          <a:xfrm rot="16200000">
            <a:off x="-421998" y="2464939"/>
            <a:ext cx="1853354" cy="307777"/>
          </a:xfrm>
          <a:prstGeom prst="rect">
            <a:avLst/>
          </a:prstGeom>
          <a:noFill/>
        </p:spPr>
        <p:txBody>
          <a:bodyPr wrap="none" rtlCol="0">
            <a:spAutoFit/>
          </a:bodyPr>
          <a:lstStyle/>
          <a:p>
            <a:r>
              <a:rPr lang="en-US" sz="1400" dirty="0" smtClean="0">
                <a:solidFill>
                  <a:srgbClr val="FFFFFF"/>
                </a:solidFill>
              </a:rPr>
              <a:t>cumulative acceptance</a:t>
            </a:r>
            <a:endParaRPr lang="en-US" sz="1400" dirty="0">
              <a:solidFill>
                <a:srgbClr val="FFFFFF"/>
              </a:solidFill>
            </a:endParaRPr>
          </a:p>
        </p:txBody>
      </p:sp>
      <p:sp>
        <p:nvSpPr>
          <p:cNvPr id="9" name="TextBox 8"/>
          <p:cNvSpPr txBox="1"/>
          <p:nvPr/>
        </p:nvSpPr>
        <p:spPr>
          <a:xfrm rot="16200000">
            <a:off x="-271047" y="4770576"/>
            <a:ext cx="1595309" cy="307777"/>
          </a:xfrm>
          <a:prstGeom prst="rect">
            <a:avLst/>
          </a:prstGeom>
          <a:noFill/>
        </p:spPr>
        <p:txBody>
          <a:bodyPr wrap="none" rtlCol="0">
            <a:spAutoFit/>
          </a:bodyPr>
          <a:lstStyle/>
          <a:p>
            <a:r>
              <a:rPr lang="en-US" sz="1400" dirty="0" smtClean="0">
                <a:solidFill>
                  <a:srgbClr val="FFFFFF"/>
                </a:solidFill>
              </a:rPr>
              <a:t>relative acceptance</a:t>
            </a:r>
            <a:endParaRPr lang="en-US" sz="1400" dirty="0">
              <a:solidFill>
                <a:srgbClr val="FFFFFF"/>
              </a:solidFill>
            </a:endParaRPr>
          </a:p>
        </p:txBody>
      </p:sp>
      <p:sp>
        <p:nvSpPr>
          <p:cNvPr id="10" name="Rectangle 9"/>
          <p:cNvSpPr/>
          <p:nvPr/>
        </p:nvSpPr>
        <p:spPr>
          <a:xfrm>
            <a:off x="3368044" y="3836221"/>
            <a:ext cx="1006983" cy="182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1535471" y="4515393"/>
            <a:ext cx="758253" cy="369332"/>
          </a:xfrm>
          <a:prstGeom prst="rect">
            <a:avLst/>
          </a:prstGeom>
          <a:noFill/>
        </p:spPr>
        <p:txBody>
          <a:bodyPr wrap="none" rtlCol="0">
            <a:spAutoFit/>
          </a:bodyPr>
          <a:lstStyle/>
          <a:p>
            <a:r>
              <a:rPr lang="en-US" dirty="0" err="1" smtClean="0">
                <a:solidFill>
                  <a:srgbClr val="0000FF"/>
                </a:solidFill>
              </a:rPr>
              <a:t>fiducl</a:t>
            </a:r>
            <a:r>
              <a:rPr lang="en-US" dirty="0" smtClean="0">
                <a:solidFill>
                  <a:srgbClr val="0000FF"/>
                </a:solidFill>
              </a:rPr>
              <a:t>.</a:t>
            </a:r>
            <a:endParaRPr lang="en-US" dirty="0">
              <a:solidFill>
                <a:srgbClr val="0000FF"/>
              </a:solidFill>
            </a:endParaRPr>
          </a:p>
        </p:txBody>
      </p:sp>
      <p:sp>
        <p:nvSpPr>
          <p:cNvPr id="12" name="TextBox 11"/>
          <p:cNvSpPr txBox="1"/>
          <p:nvPr/>
        </p:nvSpPr>
        <p:spPr>
          <a:xfrm rot="16200000">
            <a:off x="3273936" y="4997994"/>
            <a:ext cx="696487" cy="369332"/>
          </a:xfrm>
          <a:prstGeom prst="rect">
            <a:avLst/>
          </a:prstGeom>
          <a:noFill/>
        </p:spPr>
        <p:txBody>
          <a:bodyPr wrap="none" rtlCol="0">
            <a:spAutoFit/>
          </a:bodyPr>
          <a:lstStyle/>
          <a:p>
            <a:r>
              <a:rPr lang="en-US" dirty="0" err="1" smtClean="0">
                <a:solidFill>
                  <a:srgbClr val="0000FF"/>
                </a:solidFill>
              </a:rPr>
              <a:t>Reco</a:t>
            </a:r>
            <a:r>
              <a:rPr lang="en-US" dirty="0" smtClean="0">
                <a:solidFill>
                  <a:srgbClr val="0000FF"/>
                </a:solidFill>
              </a:rPr>
              <a:t>.</a:t>
            </a:r>
            <a:endParaRPr lang="en-US" dirty="0">
              <a:solidFill>
                <a:srgbClr val="0000FF"/>
              </a:solidFill>
            </a:endParaRPr>
          </a:p>
        </p:txBody>
      </p:sp>
      <p:sp>
        <p:nvSpPr>
          <p:cNvPr id="13" name="TextBox 12"/>
          <p:cNvSpPr txBox="1"/>
          <p:nvPr/>
        </p:nvSpPr>
        <p:spPr>
          <a:xfrm rot="16200000">
            <a:off x="3653361" y="4960609"/>
            <a:ext cx="1077225" cy="369332"/>
          </a:xfrm>
          <a:prstGeom prst="rect">
            <a:avLst/>
          </a:prstGeom>
          <a:noFill/>
        </p:spPr>
        <p:txBody>
          <a:bodyPr wrap="none" rtlCol="0">
            <a:spAutoFit/>
          </a:bodyPr>
          <a:lstStyle/>
          <a:p>
            <a:r>
              <a:rPr lang="en-US" dirty="0" smtClean="0">
                <a:solidFill>
                  <a:srgbClr val="0000FF"/>
                </a:solidFill>
              </a:rPr>
              <a:t>fit quality</a:t>
            </a:r>
            <a:endParaRPr lang="en-US" dirty="0">
              <a:solidFill>
                <a:srgbClr val="0000FF"/>
              </a:solidFill>
            </a:endParaRPr>
          </a:p>
        </p:txBody>
      </p:sp>
      <p:sp>
        <p:nvSpPr>
          <p:cNvPr id="14" name="TextBox 13"/>
          <p:cNvSpPr txBox="1"/>
          <p:nvPr/>
        </p:nvSpPr>
        <p:spPr>
          <a:xfrm rot="16200000">
            <a:off x="4387987" y="4932326"/>
            <a:ext cx="765178" cy="523220"/>
          </a:xfrm>
          <a:prstGeom prst="rect">
            <a:avLst/>
          </a:prstGeom>
          <a:noFill/>
        </p:spPr>
        <p:txBody>
          <a:bodyPr wrap="none" rtlCol="0">
            <a:spAutoFit/>
          </a:bodyPr>
          <a:lstStyle/>
          <a:p>
            <a:pPr algn="ctr"/>
            <a:r>
              <a:rPr lang="en-US" sz="1400" dirty="0" smtClean="0">
                <a:solidFill>
                  <a:srgbClr val="0000FF"/>
                </a:solidFill>
              </a:rPr>
              <a:t>timing</a:t>
            </a:r>
          </a:p>
          <a:p>
            <a:pPr algn="ctr"/>
            <a:r>
              <a:rPr lang="en-US" sz="1400" dirty="0" smtClean="0">
                <a:solidFill>
                  <a:srgbClr val="0000FF"/>
                </a:solidFill>
              </a:rPr>
              <a:t>window</a:t>
            </a:r>
            <a:endParaRPr lang="en-US" sz="1400" dirty="0">
              <a:solidFill>
                <a:srgbClr val="0000FF"/>
              </a:solidFill>
            </a:endParaRPr>
          </a:p>
        </p:txBody>
      </p:sp>
      <p:sp>
        <p:nvSpPr>
          <p:cNvPr id="15" name="TextBox 14"/>
          <p:cNvSpPr txBox="1"/>
          <p:nvPr/>
        </p:nvSpPr>
        <p:spPr>
          <a:xfrm>
            <a:off x="4358991" y="1997230"/>
            <a:ext cx="1961219" cy="369332"/>
          </a:xfrm>
          <a:prstGeom prst="rect">
            <a:avLst/>
          </a:prstGeom>
          <a:noFill/>
        </p:spPr>
        <p:txBody>
          <a:bodyPr wrap="none" rtlCol="0">
            <a:spAutoFit/>
          </a:bodyPr>
          <a:lstStyle/>
          <a:p>
            <a:r>
              <a:rPr lang="en-US" dirty="0" smtClean="0"/>
              <a:t>for signal electrons</a:t>
            </a:r>
            <a:endParaRPr lang="en-US" dirty="0"/>
          </a:p>
        </p:txBody>
      </p:sp>
      <p:sp>
        <p:nvSpPr>
          <p:cNvPr id="16" name="TextBox 15"/>
          <p:cNvSpPr txBox="1"/>
          <p:nvPr/>
        </p:nvSpPr>
        <p:spPr>
          <a:xfrm rot="16200000">
            <a:off x="5729901" y="2181895"/>
            <a:ext cx="1646605" cy="369332"/>
          </a:xfrm>
          <a:prstGeom prst="rect">
            <a:avLst/>
          </a:prstGeom>
          <a:noFill/>
        </p:spPr>
        <p:txBody>
          <a:bodyPr wrap="none" rtlCol="0">
            <a:spAutoFit/>
          </a:bodyPr>
          <a:lstStyle/>
          <a:p>
            <a:r>
              <a:rPr lang="en-US" dirty="0" err="1" smtClean="0">
                <a:solidFill>
                  <a:srgbClr val="0000FF"/>
                </a:solidFill>
              </a:rPr>
              <a:t>Trk</a:t>
            </a:r>
            <a:r>
              <a:rPr lang="en-US" dirty="0" smtClean="0">
                <a:solidFill>
                  <a:srgbClr val="0000FF"/>
                </a:solidFill>
              </a:rPr>
              <a:t>-total = 9.2%</a:t>
            </a:r>
            <a:endParaRPr lang="en-US" dirty="0">
              <a:solidFill>
                <a:srgbClr val="0000FF"/>
              </a:solidFill>
            </a:endParaRPr>
          </a:p>
        </p:txBody>
      </p:sp>
      <p:sp>
        <p:nvSpPr>
          <p:cNvPr id="18" name="Content Placeholder 2"/>
          <p:cNvSpPr txBox="1">
            <a:spLocks/>
          </p:cNvSpPr>
          <p:nvPr/>
        </p:nvSpPr>
        <p:spPr>
          <a:xfrm>
            <a:off x="7410584" y="3997732"/>
            <a:ext cx="1687454" cy="2117269"/>
          </a:xfrm>
          <a:prstGeom prst="rect">
            <a:avLst/>
          </a:prstGeom>
        </p:spPr>
        <p:txBody>
          <a:bodyPr vert="horz" lIns="91440" tIns="45720" rIns="91440" bIns="45720" rtlCol="0">
            <a:normAutofit fontScale="70000" lnSpcReduction="20000"/>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After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calorimeter</a:t>
            </a:r>
            <a:r>
              <a:rPr kumimoji="0" lang="en-US" sz="3200" b="0" i="0" u="none" strike="noStrike" kern="1200" cap="none" spc="0" normalizeH="0" noProof="0" dirty="0" smtClean="0">
                <a:ln>
                  <a:noFill/>
                </a:ln>
                <a:solidFill>
                  <a:schemeClr val="bg1"/>
                </a:solidFill>
                <a:effectLst/>
                <a:uLnTx/>
                <a:uFillTx/>
                <a:latin typeface="+mn-lt"/>
                <a:ea typeface="+mn-ea"/>
                <a:cs typeface="+mn-cs"/>
              </a:rPr>
              <a:t>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noProof="0" dirty="0" smtClean="0">
                <a:ln>
                  <a:noFill/>
                </a:ln>
                <a:solidFill>
                  <a:schemeClr val="bg1"/>
                </a:solidFill>
                <a:effectLst/>
                <a:uLnTx/>
                <a:uFillTx/>
                <a:latin typeface="+mn-lt"/>
                <a:ea typeface="+mn-ea"/>
                <a:cs typeface="+mn-cs"/>
              </a:rPr>
              <a:t>PID and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noProof="0" dirty="0" smtClean="0">
                <a:ln>
                  <a:noFill/>
                </a:ln>
                <a:solidFill>
                  <a:schemeClr val="bg1"/>
                </a:solidFill>
                <a:effectLst/>
                <a:uLnTx/>
                <a:uFillTx/>
                <a:latin typeface="+mn-lt"/>
                <a:ea typeface="+mn-ea"/>
                <a:cs typeface="+mn-cs"/>
              </a:rPr>
              <a:t>CRV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noProof="0" dirty="0" err="1" smtClean="0">
                <a:ln>
                  <a:noFill/>
                </a:ln>
                <a:solidFill>
                  <a:schemeClr val="bg1"/>
                </a:solidFill>
                <a:effectLst/>
                <a:uLnTx/>
                <a:uFillTx/>
                <a:latin typeface="+mn-lt"/>
                <a:ea typeface="+mn-ea"/>
                <a:cs typeface="+mn-cs"/>
              </a:rPr>
              <a:t>deadtime</a:t>
            </a:r>
            <a:r>
              <a:rPr kumimoji="0" lang="en-US" sz="3200" b="0" i="0" u="none" strike="noStrike" kern="1200" cap="none" spc="0" normalizeH="0" noProof="0" dirty="0" smtClean="0">
                <a:ln>
                  <a:noFill/>
                </a:ln>
                <a:solidFill>
                  <a:schemeClr val="bg1"/>
                </a:solidFill>
                <a:effectLst/>
                <a:uLnTx/>
                <a:uFillTx/>
                <a:latin typeface="+mn-lt"/>
                <a:ea typeface="+mn-ea"/>
                <a:cs typeface="+mn-cs"/>
              </a:rPr>
              <a:t>, </a:t>
            </a:r>
          </a:p>
          <a:p>
            <a:pPr marL="342900" marR="0" lvl="0" indent="-342900" algn="ctr" defTabSz="457200" rtl="0" eaLnBrk="1" fontAlgn="auto" latinLnBrk="0" hangingPunct="1">
              <a:lnSpc>
                <a:spcPct val="100000"/>
              </a:lnSpc>
              <a:spcBef>
                <a:spcPct val="20000"/>
              </a:spcBef>
              <a:spcAft>
                <a:spcPts val="0"/>
              </a:spcAft>
              <a:buClrTx/>
              <a:buSzTx/>
              <a:tabLst/>
              <a:defRPr/>
            </a:pPr>
            <a:r>
              <a:rPr lang="en-US" sz="3200" dirty="0" smtClean="0">
                <a:solidFill>
                  <a:schemeClr val="bg1"/>
                </a:solidFill>
              </a:rPr>
              <a:t>T</a:t>
            </a:r>
            <a:r>
              <a:rPr kumimoji="0" lang="en-US" sz="3200" b="0" i="0" u="none" strike="noStrike" kern="1200" cap="none" spc="0" normalizeH="0" noProof="0" dirty="0" err="1" smtClean="0">
                <a:ln>
                  <a:noFill/>
                </a:ln>
                <a:solidFill>
                  <a:schemeClr val="bg1"/>
                </a:solidFill>
                <a:effectLst/>
                <a:uLnTx/>
                <a:uFillTx/>
                <a:latin typeface="+mn-lt"/>
                <a:ea typeface="+mn-ea"/>
                <a:cs typeface="+mn-cs"/>
              </a:rPr>
              <a:t>otal</a:t>
            </a:r>
            <a:r>
              <a:rPr kumimoji="0" lang="en-US" sz="3200" b="0" i="0" u="none" strike="noStrike" kern="1200" cap="none" spc="0" normalizeH="0" noProof="0" dirty="0" smtClean="0">
                <a:ln>
                  <a:noFill/>
                </a:ln>
                <a:solidFill>
                  <a:schemeClr val="bg1"/>
                </a:solidFill>
                <a:effectLst/>
                <a:uLnTx/>
                <a:uFillTx/>
                <a:latin typeface="+mn-lt"/>
                <a:ea typeface="+mn-ea"/>
                <a:cs typeface="+mn-cs"/>
              </a:rPr>
              <a:t> =  8.5%</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19" name="Slide Number Placeholder 18"/>
          <p:cNvSpPr>
            <a:spLocks noGrp="1"/>
          </p:cNvSpPr>
          <p:nvPr>
            <p:ph type="sldNum" sz="quarter" idx="12"/>
          </p:nvPr>
        </p:nvSpPr>
        <p:spPr/>
        <p:txBody>
          <a:bodyPr/>
          <a:lstStyle/>
          <a:p>
            <a:fld id="{B447C9B2-03D9-704C-9F48-B71FA4375E6A}" type="slidenum">
              <a:rPr lang="en-US" smtClean="0"/>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238"/>
            <a:ext cx="8229600" cy="899451"/>
          </a:xfrm>
        </p:spPr>
        <p:txBody>
          <a:bodyPr/>
          <a:lstStyle/>
          <a:p>
            <a:r>
              <a:rPr lang="en-US" dirty="0" smtClean="0"/>
              <a:t>Mu2e Performance</a:t>
            </a:r>
            <a:endParaRPr lang="en-US" dirty="0"/>
          </a:p>
        </p:txBody>
      </p:sp>
      <p:sp>
        <p:nvSpPr>
          <p:cNvPr id="3" name="Content Placeholder 2"/>
          <p:cNvSpPr>
            <a:spLocks noGrp="1"/>
          </p:cNvSpPr>
          <p:nvPr>
            <p:ph idx="1"/>
          </p:nvPr>
        </p:nvSpPr>
        <p:spPr>
          <a:xfrm>
            <a:off x="457200" y="5801926"/>
            <a:ext cx="8229600" cy="684024"/>
          </a:xfrm>
        </p:spPr>
        <p:txBody>
          <a:bodyPr/>
          <a:lstStyle/>
          <a:p>
            <a:pPr algn="ctr"/>
            <a:r>
              <a:rPr lang="en-US" dirty="0" smtClean="0"/>
              <a:t>Robust against increases in rate</a:t>
            </a:r>
            <a:endParaRPr lang="en-US" dirty="0"/>
          </a:p>
        </p:txBody>
      </p:sp>
      <p:sp>
        <p:nvSpPr>
          <p:cNvPr id="8" name="TextBox 7"/>
          <p:cNvSpPr txBox="1"/>
          <p:nvPr/>
        </p:nvSpPr>
        <p:spPr>
          <a:xfrm rot="16200000">
            <a:off x="1277434" y="1972217"/>
            <a:ext cx="1977972" cy="830997"/>
          </a:xfrm>
          <a:prstGeom prst="rect">
            <a:avLst/>
          </a:prstGeom>
          <a:noFill/>
        </p:spPr>
        <p:txBody>
          <a:bodyPr wrap="square" rtlCol="0">
            <a:spAutoFit/>
          </a:bodyPr>
          <a:lstStyle/>
          <a:p>
            <a:pPr algn="ctr"/>
            <a:r>
              <a:rPr lang="en-US" sz="1600" dirty="0" smtClean="0">
                <a:solidFill>
                  <a:schemeClr val="bg1"/>
                </a:solidFill>
              </a:rPr>
              <a:t>Total acceptance after track selection criteria (%)</a:t>
            </a:r>
            <a:endParaRPr lang="en-US" sz="1600" dirty="0">
              <a:solidFill>
                <a:schemeClr val="bg1"/>
              </a:solidFill>
            </a:endParaRPr>
          </a:p>
        </p:txBody>
      </p:sp>
      <p:sp>
        <p:nvSpPr>
          <p:cNvPr id="9" name="TextBox 8"/>
          <p:cNvSpPr txBox="1"/>
          <p:nvPr/>
        </p:nvSpPr>
        <p:spPr>
          <a:xfrm>
            <a:off x="3149030" y="5332140"/>
            <a:ext cx="3079764" cy="369332"/>
          </a:xfrm>
          <a:prstGeom prst="rect">
            <a:avLst/>
          </a:prstGeom>
          <a:noFill/>
        </p:spPr>
        <p:txBody>
          <a:bodyPr wrap="none" rtlCol="0">
            <a:spAutoFit/>
          </a:bodyPr>
          <a:lstStyle/>
          <a:p>
            <a:r>
              <a:rPr lang="en-US" dirty="0" smtClean="0">
                <a:solidFill>
                  <a:srgbClr val="FFFFFF"/>
                </a:solidFill>
              </a:rPr>
              <a:t>Variations in accidental hit rate</a:t>
            </a:r>
            <a:endParaRPr lang="en-US" dirty="0">
              <a:solidFill>
                <a:srgbClr val="FFFFFF"/>
              </a:solidFill>
            </a:endParaRPr>
          </a:p>
        </p:txBody>
      </p:sp>
      <p:pic>
        <p:nvPicPr>
          <p:cNvPr id="11" name="Picture 10"/>
          <p:cNvPicPr/>
          <p:nvPr/>
        </p:nvPicPr>
        <p:blipFill>
          <a:blip r:embed="rId2"/>
          <a:srcRect l="6506" t="4444" r="7952" b="3704"/>
          <a:stretch>
            <a:fillRect/>
          </a:stretch>
        </p:blipFill>
        <p:spPr>
          <a:xfrm>
            <a:off x="2688408" y="1174089"/>
            <a:ext cx="3990049" cy="4146364"/>
          </a:xfrm>
          <a:prstGeom prst="rect">
            <a:avLst/>
          </a:prstGeom>
        </p:spPr>
      </p:pic>
      <p:sp>
        <p:nvSpPr>
          <p:cNvPr id="12" name="TextBox 11"/>
          <p:cNvSpPr txBox="1"/>
          <p:nvPr/>
        </p:nvSpPr>
        <p:spPr>
          <a:xfrm rot="16200000">
            <a:off x="1283923" y="3884455"/>
            <a:ext cx="1977972" cy="830997"/>
          </a:xfrm>
          <a:prstGeom prst="rect">
            <a:avLst/>
          </a:prstGeom>
          <a:noFill/>
        </p:spPr>
        <p:txBody>
          <a:bodyPr wrap="square" rtlCol="0">
            <a:spAutoFit/>
          </a:bodyPr>
          <a:lstStyle/>
          <a:p>
            <a:pPr algn="ctr"/>
            <a:r>
              <a:rPr lang="en-US" sz="1600" dirty="0" smtClean="0">
                <a:solidFill>
                  <a:schemeClr val="bg1"/>
                </a:solidFill>
              </a:rPr>
              <a:t>Momentum resolution parameter (</a:t>
            </a:r>
            <a:r>
              <a:rPr lang="en-US" sz="1600" dirty="0" err="1" smtClean="0">
                <a:solidFill>
                  <a:schemeClr val="bg1"/>
                </a:solidFill>
              </a:rPr>
              <a:t>keV/c</a:t>
            </a:r>
            <a:r>
              <a:rPr lang="en-US" sz="1600" dirty="0" smtClean="0">
                <a:solidFill>
                  <a:schemeClr val="bg1"/>
                </a:solidFill>
              </a:rPr>
              <a:t>)</a:t>
            </a:r>
            <a:endParaRPr lang="en-US" sz="1600" dirty="0">
              <a:solidFill>
                <a:schemeClr val="bg1"/>
              </a:solidFill>
            </a:endParaRPr>
          </a:p>
        </p:txBody>
      </p:sp>
      <p:cxnSp>
        <p:nvCxnSpPr>
          <p:cNvPr id="14" name="Straight Arrow Connector 13"/>
          <p:cNvCxnSpPr/>
          <p:nvPr/>
        </p:nvCxnSpPr>
        <p:spPr>
          <a:xfrm rot="16200000" flipH="1">
            <a:off x="2962931" y="1900324"/>
            <a:ext cx="1011831" cy="8640"/>
          </a:xfrm>
          <a:prstGeom prst="straightConnector1">
            <a:avLst/>
          </a:prstGeom>
          <a:ln w="31750" cap="flat" cmpd="sng" algn="ctr">
            <a:solidFill>
              <a:srgbClr val="0000FF"/>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5400000">
            <a:off x="3213967" y="1690214"/>
            <a:ext cx="800219" cy="369332"/>
          </a:xfrm>
          <a:prstGeom prst="rect">
            <a:avLst/>
          </a:prstGeom>
          <a:noFill/>
        </p:spPr>
        <p:txBody>
          <a:bodyPr wrap="none" rtlCol="0">
            <a:spAutoFit/>
          </a:bodyPr>
          <a:lstStyle/>
          <a:p>
            <a:r>
              <a:rPr lang="en-US" dirty="0" smtClean="0">
                <a:solidFill>
                  <a:srgbClr val="0000FF"/>
                </a:solidFill>
              </a:rPr>
              <a:t>+/- 5%</a:t>
            </a:r>
            <a:endParaRPr lang="en-US" dirty="0">
              <a:solidFill>
                <a:srgbClr val="0000FF"/>
              </a:solidFill>
            </a:endParaRPr>
          </a:p>
        </p:txBody>
      </p:sp>
      <p:cxnSp>
        <p:nvCxnSpPr>
          <p:cNvPr id="17" name="Straight Connector 16"/>
          <p:cNvCxnSpPr/>
          <p:nvPr/>
        </p:nvCxnSpPr>
        <p:spPr>
          <a:xfrm>
            <a:off x="2885646" y="1398728"/>
            <a:ext cx="3667554" cy="18910"/>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91166" y="2406488"/>
            <a:ext cx="3667554" cy="18910"/>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891166" y="1852084"/>
            <a:ext cx="3667554" cy="31750"/>
          </a:xfrm>
          <a:prstGeom prst="line">
            <a:avLst/>
          </a:prstGeom>
          <a:ln w="158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74831" y="1576921"/>
            <a:ext cx="540320" cy="307777"/>
          </a:xfrm>
          <a:prstGeom prst="rect">
            <a:avLst/>
          </a:prstGeom>
          <a:noFill/>
        </p:spPr>
        <p:txBody>
          <a:bodyPr wrap="none" rtlCol="0">
            <a:spAutoFit/>
          </a:bodyPr>
          <a:lstStyle/>
          <a:p>
            <a:r>
              <a:rPr lang="en-US" sz="1400" dirty="0" smtClean="0"/>
              <a:t>9.2%</a:t>
            </a:r>
            <a:endParaRPr lang="en-US" sz="1400" dirty="0"/>
          </a:p>
        </p:txBody>
      </p:sp>
      <p:cxnSp>
        <p:nvCxnSpPr>
          <p:cNvPr id="21" name="Straight Connector 20"/>
          <p:cNvCxnSpPr/>
          <p:nvPr/>
        </p:nvCxnSpPr>
        <p:spPr>
          <a:xfrm flipV="1">
            <a:off x="2891166" y="4519083"/>
            <a:ext cx="3667554" cy="31750"/>
          </a:xfrm>
          <a:prstGeom prst="line">
            <a:avLst/>
          </a:prstGeom>
          <a:ln w="158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684807" y="4264221"/>
            <a:ext cx="902811" cy="307777"/>
          </a:xfrm>
          <a:prstGeom prst="rect">
            <a:avLst/>
          </a:prstGeom>
          <a:noFill/>
        </p:spPr>
        <p:txBody>
          <a:bodyPr wrap="none" rtlCol="0">
            <a:spAutoFit/>
          </a:bodyPr>
          <a:lstStyle/>
          <a:p>
            <a:r>
              <a:rPr lang="en-US" sz="1400" dirty="0" smtClean="0"/>
              <a:t>116 </a:t>
            </a:r>
            <a:r>
              <a:rPr lang="en-US" sz="1400" dirty="0" err="1" smtClean="0"/>
              <a:t>keV/c</a:t>
            </a:r>
            <a:endParaRPr lang="en-US" sz="14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Calorimeter</a:t>
            </a:r>
            <a:endParaRPr lang="en-US" dirty="0"/>
          </a:p>
        </p:txBody>
      </p:sp>
      <p:sp>
        <p:nvSpPr>
          <p:cNvPr id="3" name="Content Placeholder 2"/>
          <p:cNvSpPr>
            <a:spLocks noGrp="1"/>
          </p:cNvSpPr>
          <p:nvPr>
            <p:ph idx="1"/>
          </p:nvPr>
        </p:nvSpPr>
        <p:spPr>
          <a:xfrm>
            <a:off x="457200" y="3775680"/>
            <a:ext cx="8229600" cy="2243775"/>
          </a:xfrm>
        </p:spPr>
        <p:txBody>
          <a:bodyPr/>
          <a:lstStyle/>
          <a:p>
            <a:r>
              <a:rPr lang="en-US" dirty="0" smtClean="0"/>
              <a:t>Crystal calorimeter</a:t>
            </a:r>
          </a:p>
          <a:p>
            <a:pPr lvl="1"/>
            <a:r>
              <a:rPr lang="en-US" dirty="0" smtClean="0"/>
              <a:t>Compact</a:t>
            </a:r>
          </a:p>
          <a:p>
            <a:pPr lvl="1"/>
            <a:r>
              <a:rPr lang="en-US" dirty="0" smtClean="0"/>
              <a:t>Radiation hard</a:t>
            </a:r>
          </a:p>
          <a:p>
            <a:pPr lvl="1"/>
            <a:r>
              <a:rPr lang="en-US" dirty="0" smtClean="0"/>
              <a:t>Good timing and energy resolution</a:t>
            </a:r>
            <a:endParaRPr lang="en-US" dirty="0"/>
          </a:p>
        </p:txBody>
      </p:sp>
      <p:pic>
        <p:nvPicPr>
          <p:cNvPr id="7" name="Picture 6" descr="Mu2e_Calo_3.jpg"/>
          <p:cNvPicPr>
            <a:picLocks noChangeAspect="1"/>
          </p:cNvPicPr>
          <p:nvPr/>
        </p:nvPicPr>
        <p:blipFill>
          <a:blip r:embed="rId3"/>
          <a:srcRect l="21871" t="6412" r="17842" b="16489"/>
          <a:stretch>
            <a:fillRect/>
          </a:stretch>
        </p:blipFill>
        <p:spPr>
          <a:xfrm>
            <a:off x="4358850" y="1417330"/>
            <a:ext cx="4405980" cy="3540241"/>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558"/>
            <a:ext cx="8229600" cy="1143000"/>
          </a:xfrm>
        </p:spPr>
        <p:txBody>
          <a:bodyPr/>
          <a:lstStyle/>
          <a:p>
            <a:r>
              <a:rPr lang="en-US" dirty="0" smtClean="0"/>
              <a:t>Mu2e Calorimeter</a:t>
            </a:r>
            <a:endParaRPr lang="en-US" dirty="0"/>
          </a:p>
        </p:txBody>
      </p:sp>
      <p:sp>
        <p:nvSpPr>
          <p:cNvPr id="3" name="Content Placeholder 2"/>
          <p:cNvSpPr>
            <a:spLocks noGrp="1"/>
          </p:cNvSpPr>
          <p:nvPr>
            <p:ph idx="1"/>
          </p:nvPr>
        </p:nvSpPr>
        <p:spPr>
          <a:xfrm>
            <a:off x="457200" y="1121977"/>
            <a:ext cx="8229600" cy="1225954"/>
          </a:xfrm>
        </p:spPr>
        <p:txBody>
          <a:bodyPr>
            <a:normAutofit/>
          </a:bodyPr>
          <a:lstStyle/>
          <a:p>
            <a:r>
              <a:rPr lang="en-US" sz="2400" dirty="0" smtClean="0"/>
              <a:t>Baseline design : Cesium Iodide (</a:t>
            </a:r>
            <a:r>
              <a:rPr lang="en-US" sz="2400" dirty="0" err="1" smtClean="0"/>
              <a:t>CsI</a:t>
            </a:r>
            <a:r>
              <a:rPr lang="en-US" sz="2400" dirty="0" smtClean="0"/>
              <a:t>)</a:t>
            </a:r>
          </a:p>
          <a:p>
            <a:pPr lvl="1"/>
            <a:r>
              <a:rPr lang="en-US" sz="2400" dirty="0" smtClean="0"/>
              <a:t>Radiation hard, fast, compact</a:t>
            </a: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1737800956"/>
              </p:ext>
            </p:extLst>
          </p:nvPr>
        </p:nvGraphicFramePr>
        <p:xfrm>
          <a:off x="2220683" y="2209560"/>
          <a:ext cx="4670234" cy="4079240"/>
        </p:xfrm>
        <a:graphic>
          <a:graphicData uri="http://schemas.openxmlformats.org/drawingml/2006/table">
            <a:tbl>
              <a:tblPr firstRow="1" bandRow="1">
                <a:tableStyleId>{10A1B5D5-9B99-4C35-A422-299274C87663}</a:tableStyleId>
              </a:tblPr>
              <a:tblGrid>
                <a:gridCol w="2745677"/>
                <a:gridCol w="1924557"/>
              </a:tblGrid>
              <a:tr h="370840">
                <a:tc>
                  <a:txBody>
                    <a:bodyPr/>
                    <a:lstStyle/>
                    <a:p>
                      <a:endParaRPr lang="en-US" dirty="0"/>
                    </a:p>
                  </a:txBody>
                  <a:tcPr/>
                </a:tc>
                <a:tc>
                  <a:txBody>
                    <a:bodyPr/>
                    <a:lstStyle/>
                    <a:p>
                      <a:pPr algn="ctr"/>
                      <a:r>
                        <a:rPr lang="en-US" baseline="0" dirty="0" err="1" smtClean="0"/>
                        <a:t>CsI</a:t>
                      </a:r>
                      <a:endParaRPr lang="en-US" baseline="-25000" dirty="0"/>
                    </a:p>
                  </a:txBody>
                  <a:tcPr/>
                </a:tc>
              </a:tr>
              <a:tr h="370840">
                <a:tc>
                  <a:txBody>
                    <a:bodyPr/>
                    <a:lstStyle/>
                    <a:p>
                      <a:r>
                        <a:rPr lang="en-US" dirty="0" smtClean="0"/>
                        <a:t>Density (g/cm3)</a:t>
                      </a:r>
                      <a:endParaRPr lang="en-US" dirty="0"/>
                    </a:p>
                  </a:txBody>
                  <a:tcPr/>
                </a:tc>
                <a:tc>
                  <a:txBody>
                    <a:bodyPr/>
                    <a:lstStyle/>
                    <a:p>
                      <a:pPr algn="ctr"/>
                      <a:r>
                        <a:rPr lang="en-US" dirty="0" smtClean="0"/>
                        <a:t>4.51</a:t>
                      </a:r>
                      <a:endParaRPr lang="en-US" dirty="0"/>
                    </a:p>
                  </a:txBody>
                  <a:tcPr/>
                </a:tc>
              </a:tr>
              <a:tr h="370840">
                <a:tc>
                  <a:txBody>
                    <a:bodyPr/>
                    <a:lstStyle/>
                    <a:p>
                      <a:r>
                        <a:rPr lang="en-US" dirty="0" smtClean="0"/>
                        <a:t>Radiation length (cm)</a:t>
                      </a:r>
                      <a:endParaRPr lang="en-US" dirty="0"/>
                    </a:p>
                  </a:txBody>
                  <a:tcPr/>
                </a:tc>
                <a:tc>
                  <a:txBody>
                    <a:bodyPr/>
                    <a:lstStyle/>
                    <a:p>
                      <a:pPr algn="ctr"/>
                      <a:r>
                        <a:rPr lang="en-US" dirty="0" smtClean="0"/>
                        <a:t>1.86</a:t>
                      </a:r>
                      <a:endParaRPr lang="en-US" dirty="0"/>
                    </a:p>
                  </a:txBody>
                  <a:tcPr/>
                </a:tc>
              </a:tr>
              <a:tr h="370840">
                <a:tc>
                  <a:txBody>
                    <a:bodyPr/>
                    <a:lstStyle/>
                    <a:p>
                      <a:r>
                        <a:rPr lang="en-US" dirty="0" smtClean="0"/>
                        <a:t>Moliere Radius (cm)</a:t>
                      </a:r>
                      <a:endParaRPr lang="en-US" dirty="0"/>
                    </a:p>
                  </a:txBody>
                  <a:tcPr/>
                </a:tc>
                <a:tc>
                  <a:txBody>
                    <a:bodyPr/>
                    <a:lstStyle/>
                    <a:p>
                      <a:pPr algn="ctr"/>
                      <a:r>
                        <a:rPr lang="en-US" dirty="0" smtClean="0"/>
                        <a:t>3.57</a:t>
                      </a:r>
                      <a:endParaRPr lang="en-US" dirty="0"/>
                    </a:p>
                  </a:txBody>
                  <a:tcPr/>
                </a:tc>
              </a:tr>
              <a:tr h="370840">
                <a:tc>
                  <a:txBody>
                    <a:bodyPr/>
                    <a:lstStyle/>
                    <a:p>
                      <a:r>
                        <a:rPr lang="en-US" dirty="0" smtClean="0"/>
                        <a:t>Interaction length (cm)</a:t>
                      </a:r>
                      <a:endParaRPr lang="en-US" dirty="0"/>
                    </a:p>
                  </a:txBody>
                  <a:tcPr/>
                </a:tc>
                <a:tc>
                  <a:txBody>
                    <a:bodyPr/>
                    <a:lstStyle/>
                    <a:p>
                      <a:pPr algn="ctr"/>
                      <a:r>
                        <a:rPr lang="en-US" dirty="0" smtClean="0"/>
                        <a:t>39.3</a:t>
                      </a:r>
                      <a:endParaRPr lang="en-US" dirty="0"/>
                    </a:p>
                  </a:txBody>
                  <a:tcPr/>
                </a:tc>
              </a:tr>
              <a:tr h="370840">
                <a:tc>
                  <a:txBody>
                    <a:bodyPr/>
                    <a:lstStyle/>
                    <a:p>
                      <a:r>
                        <a:rPr lang="en-US" dirty="0" err="1" smtClean="0"/>
                        <a:t>dE/dX</a:t>
                      </a:r>
                      <a:r>
                        <a:rPr lang="en-US" dirty="0" smtClean="0"/>
                        <a:t> (</a:t>
                      </a:r>
                      <a:r>
                        <a:rPr lang="en-US" dirty="0" err="1" smtClean="0"/>
                        <a:t>MeV</a:t>
                      </a:r>
                      <a:r>
                        <a:rPr lang="en-US" dirty="0" smtClean="0"/>
                        <a:t>/cm)</a:t>
                      </a:r>
                      <a:endParaRPr lang="en-US" dirty="0"/>
                    </a:p>
                  </a:txBody>
                  <a:tcPr/>
                </a:tc>
                <a:tc>
                  <a:txBody>
                    <a:bodyPr/>
                    <a:lstStyle/>
                    <a:p>
                      <a:pPr algn="ctr"/>
                      <a:r>
                        <a:rPr lang="en-US" dirty="0" smtClean="0"/>
                        <a:t>5.56</a:t>
                      </a:r>
                      <a:endParaRPr lang="en-US" dirty="0"/>
                    </a:p>
                  </a:txBody>
                  <a:tcPr/>
                </a:tc>
              </a:tr>
              <a:tr h="370840">
                <a:tc>
                  <a:txBody>
                    <a:bodyPr/>
                    <a:lstStyle/>
                    <a:p>
                      <a:r>
                        <a:rPr lang="en-US" dirty="0" smtClean="0"/>
                        <a:t>Refractive index</a:t>
                      </a:r>
                      <a:endParaRPr lang="en-US" dirty="0"/>
                    </a:p>
                  </a:txBody>
                  <a:tcPr/>
                </a:tc>
                <a:tc>
                  <a:txBody>
                    <a:bodyPr/>
                    <a:lstStyle/>
                    <a:p>
                      <a:pPr algn="ctr"/>
                      <a:r>
                        <a:rPr lang="en-US" dirty="0" smtClean="0"/>
                        <a:t>1.95</a:t>
                      </a:r>
                      <a:endParaRPr lang="en-US" dirty="0"/>
                    </a:p>
                  </a:txBody>
                  <a:tcPr/>
                </a:tc>
              </a:tr>
              <a:tr h="370840">
                <a:tc>
                  <a:txBody>
                    <a:bodyPr/>
                    <a:lstStyle/>
                    <a:p>
                      <a:r>
                        <a:rPr lang="en-US" dirty="0" smtClean="0"/>
                        <a:t>Peak luminescence</a:t>
                      </a:r>
                      <a:r>
                        <a:rPr lang="en-US" baseline="0" dirty="0" smtClean="0"/>
                        <a:t> (nm)</a:t>
                      </a:r>
                      <a:endParaRPr lang="en-US" dirty="0"/>
                    </a:p>
                  </a:txBody>
                  <a:tcPr/>
                </a:tc>
                <a:tc>
                  <a:txBody>
                    <a:bodyPr/>
                    <a:lstStyle/>
                    <a:p>
                      <a:pPr algn="ctr"/>
                      <a:r>
                        <a:rPr lang="en-US" dirty="0" smtClean="0"/>
                        <a:t>310</a:t>
                      </a:r>
                      <a:endParaRPr lang="en-US" dirty="0"/>
                    </a:p>
                  </a:txBody>
                  <a:tcPr/>
                </a:tc>
              </a:tr>
              <a:tr h="370840">
                <a:tc>
                  <a:txBody>
                    <a:bodyPr/>
                    <a:lstStyle/>
                    <a:p>
                      <a:r>
                        <a:rPr lang="en-US" dirty="0" smtClean="0"/>
                        <a:t>Decay time (ns)</a:t>
                      </a:r>
                      <a:endParaRPr lang="en-US" dirty="0"/>
                    </a:p>
                  </a:txBody>
                  <a:tcPr/>
                </a:tc>
                <a:tc>
                  <a:txBody>
                    <a:bodyPr/>
                    <a:lstStyle/>
                    <a:p>
                      <a:pPr algn="ctr"/>
                      <a:r>
                        <a:rPr lang="en-US" dirty="0" smtClean="0"/>
                        <a:t>26</a:t>
                      </a:r>
                      <a:endParaRPr lang="en-US" dirty="0"/>
                    </a:p>
                  </a:txBody>
                  <a:tcPr/>
                </a:tc>
              </a:tr>
              <a:tr h="370840">
                <a:tc>
                  <a:txBody>
                    <a:bodyPr/>
                    <a:lstStyle/>
                    <a:p>
                      <a:r>
                        <a:rPr lang="en-US" dirty="0" smtClean="0"/>
                        <a:t>Light yield (rel. to </a:t>
                      </a:r>
                      <a:r>
                        <a:rPr lang="en-US" dirty="0" err="1" smtClean="0"/>
                        <a:t>NaI</a:t>
                      </a:r>
                      <a:r>
                        <a:rPr lang="en-US" dirty="0" smtClean="0"/>
                        <a:t>)</a:t>
                      </a:r>
                      <a:endParaRPr lang="en-US" dirty="0"/>
                    </a:p>
                  </a:txBody>
                  <a:tcPr/>
                </a:tc>
                <a:tc>
                  <a:txBody>
                    <a:bodyPr/>
                    <a:lstStyle/>
                    <a:p>
                      <a:pPr algn="ctr"/>
                      <a:r>
                        <a:rPr lang="en-US" dirty="0" smtClean="0"/>
                        <a:t>3.6%</a:t>
                      </a:r>
                      <a:endParaRPr lang="en-US" dirty="0"/>
                    </a:p>
                  </a:txBody>
                  <a:tcPr/>
                </a:tc>
              </a:tr>
              <a:tr h="370840">
                <a:tc>
                  <a:txBody>
                    <a:bodyPr/>
                    <a:lstStyle/>
                    <a:p>
                      <a:r>
                        <a:rPr lang="en-US" dirty="0" smtClean="0"/>
                        <a:t>Variation</a:t>
                      </a:r>
                      <a:r>
                        <a:rPr lang="en-US" baseline="0" dirty="0" smtClean="0"/>
                        <a:t> with temperature</a:t>
                      </a:r>
                      <a:endParaRPr lang="en-US" dirty="0"/>
                    </a:p>
                  </a:txBody>
                  <a:tcPr/>
                </a:tc>
                <a:tc>
                  <a:txBody>
                    <a:bodyPr/>
                    <a:lstStyle/>
                    <a:p>
                      <a:pPr algn="ctr"/>
                      <a:r>
                        <a:rPr lang="en-US" dirty="0" smtClean="0"/>
                        <a:t>-1.4% / deg-C</a:t>
                      </a:r>
                      <a:endParaRPr lang="en-US" dirty="0"/>
                    </a:p>
                  </a:txBody>
                  <a:tcPr/>
                </a:tc>
              </a:tr>
            </a:tbl>
          </a:graphicData>
        </a:graphic>
      </p:graphicFrame>
      <p:sp>
        <p:nvSpPr>
          <p:cNvPr id="4" name="Date Placeholder 3"/>
          <p:cNvSpPr>
            <a:spLocks noGrp="1"/>
          </p:cNvSpPr>
          <p:nvPr>
            <p:ph type="dt" sz="half" idx="10"/>
          </p:nvPr>
        </p:nvSpPr>
        <p:spPr/>
        <p:txBody>
          <a:bodyPr/>
          <a:lstStyle/>
          <a:p>
            <a:r>
              <a:rPr lang="en-US" smtClean="0"/>
              <a:t>May 2017</a:t>
            </a:r>
            <a:endParaRPr lang="en-US"/>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Calorimeter</a:t>
            </a:r>
            <a:endParaRPr lang="en-US" dirty="0"/>
          </a:p>
        </p:txBody>
      </p:sp>
      <p:sp>
        <p:nvSpPr>
          <p:cNvPr id="3" name="Content Placeholder 2"/>
          <p:cNvSpPr>
            <a:spLocks noGrp="1"/>
          </p:cNvSpPr>
          <p:nvPr>
            <p:ph idx="1"/>
          </p:nvPr>
        </p:nvSpPr>
        <p:spPr>
          <a:xfrm>
            <a:off x="457200" y="4804934"/>
            <a:ext cx="8229600" cy="1664194"/>
          </a:xfrm>
        </p:spPr>
        <p:txBody>
          <a:bodyPr>
            <a:normAutofit fontScale="85000" lnSpcReduction="20000"/>
          </a:bodyPr>
          <a:lstStyle/>
          <a:p>
            <a:r>
              <a:rPr lang="en-US" dirty="0" smtClean="0"/>
              <a:t>Will employ 2 disks ( radius = 37-66 cm)</a:t>
            </a:r>
          </a:p>
          <a:p>
            <a:r>
              <a:rPr lang="en-US" dirty="0" smtClean="0"/>
              <a:t>~1400 crystals with square cross-section</a:t>
            </a:r>
          </a:p>
          <a:p>
            <a:pPr lvl="1"/>
            <a:r>
              <a:rPr lang="en-US" dirty="0" smtClean="0"/>
              <a:t>~3 cm diameter, ~20 cm long (10 X</a:t>
            </a:r>
            <a:r>
              <a:rPr lang="en-US" baseline="-25000" dirty="0" smtClean="0"/>
              <a:t>0</a:t>
            </a:r>
            <a:r>
              <a:rPr lang="en-US" dirty="0" smtClean="0"/>
              <a:t>)</a:t>
            </a:r>
          </a:p>
          <a:p>
            <a:r>
              <a:rPr lang="en-US" dirty="0" smtClean="0"/>
              <a:t>Two photo-sensors/crystal on back (MPPCs)</a:t>
            </a:r>
            <a:endParaRPr lang="en-US" dirty="0"/>
          </a:p>
        </p:txBody>
      </p:sp>
      <p:pic>
        <p:nvPicPr>
          <p:cNvPr id="7" name="Picture 6"/>
          <p:cNvPicPr>
            <a:picLocks noChangeAspect="1"/>
          </p:cNvPicPr>
          <p:nvPr/>
        </p:nvPicPr>
        <p:blipFill>
          <a:blip r:embed="rId3"/>
          <a:stretch>
            <a:fillRect/>
          </a:stretch>
        </p:blipFill>
        <p:spPr>
          <a:xfrm>
            <a:off x="1804838" y="1202154"/>
            <a:ext cx="5276850" cy="3538234"/>
          </a:xfrm>
          <a:prstGeom prst="rect">
            <a:avLst/>
          </a:prstGeom>
        </p:spPr>
      </p:pic>
      <p:sp>
        <p:nvSpPr>
          <p:cNvPr id="8" name="TextBox 7"/>
          <p:cNvSpPr txBox="1"/>
          <p:nvPr/>
        </p:nvSpPr>
        <p:spPr>
          <a:xfrm>
            <a:off x="5003523" y="4400829"/>
            <a:ext cx="744051" cy="369332"/>
          </a:xfrm>
          <a:prstGeom prst="rect">
            <a:avLst/>
          </a:prstGeom>
          <a:noFill/>
        </p:spPr>
        <p:txBody>
          <a:bodyPr wrap="none" rtlCol="0">
            <a:spAutoFit/>
          </a:bodyPr>
          <a:lstStyle/>
          <a:p>
            <a:r>
              <a:rPr lang="en-US" dirty="0" smtClean="0"/>
              <a:t>Disk 1</a:t>
            </a:r>
            <a:endParaRPr lang="en-US" dirty="0"/>
          </a:p>
        </p:txBody>
      </p:sp>
      <p:sp>
        <p:nvSpPr>
          <p:cNvPr id="9" name="TextBox 8"/>
          <p:cNvSpPr txBox="1"/>
          <p:nvPr/>
        </p:nvSpPr>
        <p:spPr>
          <a:xfrm>
            <a:off x="6085039" y="4391292"/>
            <a:ext cx="744051" cy="369332"/>
          </a:xfrm>
          <a:prstGeom prst="rect">
            <a:avLst/>
          </a:prstGeom>
          <a:noFill/>
        </p:spPr>
        <p:txBody>
          <a:bodyPr wrap="none" rtlCol="0">
            <a:spAutoFit/>
          </a:bodyPr>
          <a:lstStyle/>
          <a:p>
            <a:r>
              <a:rPr lang="en-US" dirty="0" smtClean="0"/>
              <a:t>Disk 2</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10" name="Footer Placeholder 9"/>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3x3 Prototype</a:t>
            </a:r>
            <a:endParaRPr lang="en-US" dirty="0"/>
          </a:p>
        </p:txBody>
      </p:sp>
      <p:sp>
        <p:nvSpPr>
          <p:cNvPr id="3" name="Content Placeholder 2"/>
          <p:cNvSpPr>
            <a:spLocks noGrp="1"/>
          </p:cNvSpPr>
          <p:nvPr>
            <p:ph idx="1"/>
          </p:nvPr>
        </p:nvSpPr>
        <p:spPr>
          <a:xfrm>
            <a:off x="457200" y="5461001"/>
            <a:ext cx="8229600" cy="558800"/>
          </a:xfrm>
        </p:spPr>
        <p:txBody>
          <a:bodyPr>
            <a:normAutofit lnSpcReduction="10000"/>
          </a:bodyPr>
          <a:lstStyle/>
          <a:p>
            <a:pPr algn="ctr"/>
            <a:r>
              <a:rPr lang="en-US" dirty="0" smtClean="0"/>
              <a:t>Test beam with e</a:t>
            </a:r>
            <a:r>
              <a:rPr lang="en-US" baseline="30000" dirty="0" smtClean="0"/>
              <a:t>-</a:t>
            </a:r>
            <a:r>
              <a:rPr lang="en-US" dirty="0" smtClean="0"/>
              <a:t> at E = 80-120 MeV</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953" r="34291" b="24233"/>
          <a:stretch/>
        </p:blipFill>
        <p:spPr>
          <a:xfrm>
            <a:off x="165099" y="1451145"/>
            <a:ext cx="2660356" cy="19556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290" y="1440109"/>
            <a:ext cx="2981219" cy="196671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900" y="1391094"/>
            <a:ext cx="2946400" cy="2041129"/>
          </a:xfrm>
          <a:prstGeom prst="rect">
            <a:avLst/>
          </a:prstGeom>
        </p:spPr>
      </p:pic>
      <p:sp>
        <p:nvSpPr>
          <p:cNvPr id="10" name="TextBox 9"/>
          <p:cNvSpPr txBox="1"/>
          <p:nvPr/>
        </p:nvSpPr>
        <p:spPr>
          <a:xfrm>
            <a:off x="165099" y="3814464"/>
            <a:ext cx="2608526" cy="646331"/>
          </a:xfrm>
          <a:prstGeom prst="rect">
            <a:avLst/>
          </a:prstGeom>
          <a:noFill/>
        </p:spPr>
        <p:txBody>
          <a:bodyPr wrap="square" rtlCol="0">
            <a:spAutoFit/>
          </a:bodyPr>
          <a:lstStyle/>
          <a:p>
            <a:pPr marL="285750" indent="-285750">
              <a:buFont typeface="Arial" charset="0"/>
              <a:buChar char="•"/>
            </a:pPr>
            <a:r>
              <a:rPr lang="en-US" dirty="0" smtClean="0">
                <a:solidFill>
                  <a:schemeClr val="accent6"/>
                </a:solidFill>
              </a:rPr>
              <a:t>Data well described by the Monte Carlo</a:t>
            </a:r>
            <a:endParaRPr lang="en-US" dirty="0">
              <a:solidFill>
                <a:schemeClr val="accent6"/>
              </a:solidFill>
            </a:endParaRPr>
          </a:p>
        </p:txBody>
      </p:sp>
      <p:sp>
        <p:nvSpPr>
          <p:cNvPr id="11" name="TextBox 10"/>
          <p:cNvSpPr txBox="1"/>
          <p:nvPr/>
        </p:nvSpPr>
        <p:spPr>
          <a:xfrm>
            <a:off x="2921889" y="3773398"/>
            <a:ext cx="2981219" cy="1477328"/>
          </a:xfrm>
          <a:prstGeom prst="rect">
            <a:avLst/>
          </a:prstGeom>
          <a:noFill/>
        </p:spPr>
        <p:txBody>
          <a:bodyPr wrap="square" rtlCol="0">
            <a:spAutoFit/>
          </a:bodyPr>
          <a:lstStyle/>
          <a:p>
            <a:pPr marL="285750" indent="-285750">
              <a:buFont typeface="Arial" charset="0"/>
              <a:buChar char="•"/>
            </a:pPr>
            <a:r>
              <a:rPr lang="en-US" dirty="0" smtClean="0">
                <a:solidFill>
                  <a:schemeClr val="accent6"/>
                </a:solidFill>
              </a:rPr>
              <a:t>Energy Resolution vs E</a:t>
            </a:r>
          </a:p>
          <a:p>
            <a:pPr marL="285750" indent="-285750">
              <a:buFont typeface="Arial" charset="0"/>
              <a:buChar char="•"/>
            </a:pPr>
            <a:r>
              <a:rPr lang="en-US" dirty="0" err="1" smtClean="0">
                <a:solidFill>
                  <a:schemeClr val="accent6"/>
                </a:solidFill>
                <a:latin typeface="Symbol" charset="2"/>
                <a:ea typeface="Symbol" charset="2"/>
                <a:cs typeface="Symbol" charset="2"/>
              </a:rPr>
              <a:t>s</a:t>
            </a:r>
            <a:r>
              <a:rPr lang="en-US" baseline="-25000" dirty="0" err="1" smtClean="0">
                <a:solidFill>
                  <a:schemeClr val="accent6"/>
                </a:solidFill>
              </a:rPr>
              <a:t>E</a:t>
            </a:r>
            <a:r>
              <a:rPr lang="en-US" dirty="0" smtClean="0">
                <a:solidFill>
                  <a:schemeClr val="accent6"/>
                </a:solidFill>
              </a:rPr>
              <a:t> ~ 6-7% at 100 MeV</a:t>
            </a:r>
          </a:p>
          <a:p>
            <a:pPr marL="285750" indent="-285750">
              <a:buFont typeface="Arial" charset="0"/>
              <a:buChar char="•"/>
            </a:pPr>
            <a:r>
              <a:rPr lang="en-US" dirty="0" smtClean="0">
                <a:solidFill>
                  <a:schemeClr val="accent6"/>
                </a:solidFill>
              </a:rPr>
              <a:t>For this small matrix, there is a significant contribution from leakage</a:t>
            </a:r>
            <a:endParaRPr lang="en-US" dirty="0">
              <a:solidFill>
                <a:schemeClr val="accent6"/>
              </a:solidFill>
            </a:endParaRPr>
          </a:p>
        </p:txBody>
      </p:sp>
      <p:sp>
        <p:nvSpPr>
          <p:cNvPr id="12" name="TextBox 11"/>
          <p:cNvSpPr txBox="1"/>
          <p:nvPr/>
        </p:nvSpPr>
        <p:spPr>
          <a:xfrm>
            <a:off x="6023081" y="3678019"/>
            <a:ext cx="2981219" cy="646331"/>
          </a:xfrm>
          <a:prstGeom prst="rect">
            <a:avLst/>
          </a:prstGeom>
          <a:noFill/>
        </p:spPr>
        <p:txBody>
          <a:bodyPr wrap="square" rtlCol="0">
            <a:spAutoFit/>
          </a:bodyPr>
          <a:lstStyle/>
          <a:p>
            <a:pPr marL="285750" indent="-285750">
              <a:buFont typeface="Arial" charset="0"/>
              <a:buChar char="•"/>
            </a:pPr>
            <a:r>
              <a:rPr lang="en-US" dirty="0" smtClean="0">
                <a:solidFill>
                  <a:schemeClr val="accent6"/>
                </a:solidFill>
              </a:rPr>
              <a:t>Time Resolution vs E</a:t>
            </a:r>
          </a:p>
          <a:p>
            <a:pPr marL="285750" indent="-285750">
              <a:buFont typeface="Arial" charset="0"/>
              <a:buChar char="•"/>
            </a:pPr>
            <a:r>
              <a:rPr lang="en-US" dirty="0" err="1">
                <a:solidFill>
                  <a:schemeClr val="accent6"/>
                </a:solidFill>
                <a:latin typeface="Symbol" charset="2"/>
                <a:ea typeface="Symbol" charset="2"/>
                <a:cs typeface="Symbol" charset="2"/>
              </a:rPr>
              <a:t>s</a:t>
            </a:r>
            <a:r>
              <a:rPr lang="en-US" baseline="-25000" dirty="0" err="1" smtClean="0">
                <a:solidFill>
                  <a:schemeClr val="accent6"/>
                </a:solidFill>
              </a:rPr>
              <a:t>t</a:t>
            </a:r>
            <a:r>
              <a:rPr lang="en-US" dirty="0" smtClean="0">
                <a:solidFill>
                  <a:schemeClr val="accent6"/>
                </a:solidFill>
              </a:rPr>
              <a:t> ~ 110 </a:t>
            </a:r>
            <a:r>
              <a:rPr lang="en-US" dirty="0" err="1" smtClean="0">
                <a:solidFill>
                  <a:schemeClr val="accent6"/>
                </a:solidFill>
              </a:rPr>
              <a:t>ps</a:t>
            </a:r>
            <a:r>
              <a:rPr lang="en-US" dirty="0" smtClean="0">
                <a:solidFill>
                  <a:schemeClr val="accent6"/>
                </a:solidFill>
              </a:rPr>
              <a:t> at 100 MeV</a:t>
            </a:r>
          </a:p>
        </p:txBody>
      </p:sp>
      <p:sp>
        <p:nvSpPr>
          <p:cNvPr id="13" name="Footer Placeholder 12"/>
          <p:cNvSpPr>
            <a:spLocks noGrp="1"/>
          </p:cNvSpPr>
          <p:nvPr>
            <p:ph type="ftr" sz="quarter" idx="11"/>
          </p:nvPr>
        </p:nvSpPr>
        <p:spPr/>
        <p:txBody>
          <a:bodyPr/>
          <a:lstStyle/>
          <a:p>
            <a:r>
              <a:rPr lang="en-US" smtClean="0"/>
              <a:t>D.Glenzinski, Fermilab</a:t>
            </a:r>
            <a:endParaRPr lang="en-US"/>
          </a:p>
        </p:txBody>
      </p:sp>
      <p:sp>
        <p:nvSpPr>
          <p:cNvPr id="14" name="Slide Number Placeholder 13"/>
          <p:cNvSpPr>
            <a:spLocks noGrp="1"/>
          </p:cNvSpPr>
          <p:nvPr>
            <p:ph type="sldNum" sz="quarter" idx="12"/>
          </p:nvPr>
        </p:nvSpPr>
        <p:spPr/>
        <p:txBody>
          <a:bodyPr/>
          <a:lstStyle/>
          <a:p>
            <a:fld id="{B447C9B2-03D9-704C-9F48-B71FA4375E6A}" type="slidenum">
              <a:rPr lang="en-US" smtClean="0"/>
              <a:pPr/>
              <a:t>75</a:t>
            </a:fld>
            <a:endParaRPr lang="en-US"/>
          </a:p>
        </p:txBody>
      </p:sp>
    </p:spTree>
    <p:extLst>
      <p:ext uri="{BB962C8B-B14F-4D97-AF65-F5344CB8AC3E}">
        <p14:creationId xmlns:p14="http://schemas.microsoft.com/office/powerpoint/2010/main" val="920952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342"/>
            <a:ext cx="8229600" cy="931425"/>
          </a:xfrm>
        </p:spPr>
        <p:txBody>
          <a:bodyPr/>
          <a:lstStyle/>
          <a:p>
            <a:r>
              <a:rPr lang="en-US" dirty="0" smtClean="0"/>
              <a:t>Mu2e Calorimeter</a:t>
            </a:r>
            <a:endParaRPr lang="en-US" dirty="0"/>
          </a:p>
        </p:txBody>
      </p:sp>
      <p:sp>
        <p:nvSpPr>
          <p:cNvPr id="3" name="Content Placeholder 2"/>
          <p:cNvSpPr>
            <a:spLocks noGrp="1"/>
          </p:cNvSpPr>
          <p:nvPr>
            <p:ph idx="1"/>
          </p:nvPr>
        </p:nvSpPr>
        <p:spPr>
          <a:xfrm>
            <a:off x="457200" y="4956380"/>
            <a:ext cx="8229600" cy="1399969"/>
          </a:xfrm>
        </p:spPr>
        <p:txBody>
          <a:bodyPr>
            <a:normAutofit fontScale="92500" lnSpcReduction="10000"/>
          </a:bodyPr>
          <a:lstStyle/>
          <a:p>
            <a:r>
              <a:rPr lang="en-US" dirty="0" smtClean="0"/>
              <a:t>With 60 ns integration, expect to achieve an energy resolution ~5% for 105 MeV electrons</a:t>
            </a:r>
            <a:endParaRPr lang="en-US" baseline="30000" dirty="0" smtClean="0"/>
          </a:p>
          <a:p>
            <a:pPr lvl="1"/>
            <a:r>
              <a:rPr lang="en-US" dirty="0" smtClean="0"/>
              <a:t>Performance a weak function of rate in relevant range</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659" y="1068767"/>
            <a:ext cx="5638541" cy="3701450"/>
          </a:xfrm>
          <a:prstGeom prst="rect">
            <a:avLst/>
          </a:prstGeom>
        </p:spPr>
      </p:pic>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76</a:t>
            </a:fld>
            <a:endParaRPr lang="en-US"/>
          </a:p>
        </p:txBody>
      </p:sp>
    </p:spTree>
    <p:extLst>
      <p:ext uri="{BB962C8B-B14F-4D97-AF65-F5344CB8AC3E}">
        <p14:creationId xmlns:p14="http://schemas.microsoft.com/office/powerpoint/2010/main" val="335508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 Particle ID</a:t>
            </a:r>
            <a:endParaRPr lang="en-US" dirty="0"/>
          </a:p>
        </p:txBody>
      </p:sp>
      <p:sp>
        <p:nvSpPr>
          <p:cNvPr id="3" name="Content Placeholder 2"/>
          <p:cNvSpPr>
            <a:spLocks noGrp="1"/>
          </p:cNvSpPr>
          <p:nvPr>
            <p:ph idx="1"/>
          </p:nvPr>
        </p:nvSpPr>
        <p:spPr>
          <a:xfrm>
            <a:off x="457200" y="5107512"/>
            <a:ext cx="8229600" cy="1168744"/>
          </a:xfrm>
        </p:spPr>
        <p:txBody>
          <a:bodyPr>
            <a:normAutofit/>
          </a:bodyPr>
          <a:lstStyle/>
          <a:p>
            <a:r>
              <a:rPr lang="en-US" dirty="0" smtClean="0"/>
              <a:t>Combine TOF and E/P information in LLR</a:t>
            </a:r>
          </a:p>
          <a:p>
            <a:pPr lvl="1"/>
            <a:r>
              <a:rPr lang="en-US" dirty="0" smtClean="0"/>
              <a:t>96% electron efficiency for </a:t>
            </a:r>
            <a:r>
              <a:rPr lang="en-US" dirty="0" err="1" smtClean="0"/>
              <a:t>muon</a:t>
            </a:r>
            <a:r>
              <a:rPr lang="en-US" dirty="0" smtClean="0"/>
              <a:t> rejection x200</a:t>
            </a:r>
            <a:endParaRPr lang="en-US" dirty="0"/>
          </a:p>
        </p:txBody>
      </p:sp>
      <p:pic>
        <p:nvPicPr>
          <p:cNvPr id="7" name="Picture 6" descr="Calo-PIDPerformance.jpg"/>
          <p:cNvPicPr>
            <a:picLocks noChangeAspect="1"/>
          </p:cNvPicPr>
          <p:nvPr/>
        </p:nvPicPr>
        <p:blipFill>
          <a:blip r:embed="rId2"/>
          <a:srcRect l="3155"/>
          <a:stretch>
            <a:fillRect/>
          </a:stretch>
        </p:blipFill>
        <p:spPr>
          <a:xfrm>
            <a:off x="414377" y="1358580"/>
            <a:ext cx="8420111" cy="3741420"/>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8" name="TextBox 7"/>
          <p:cNvSpPr txBox="1"/>
          <p:nvPr/>
        </p:nvSpPr>
        <p:spPr>
          <a:xfrm>
            <a:off x="1308100" y="3543300"/>
            <a:ext cx="1756635" cy="738664"/>
          </a:xfrm>
          <a:prstGeom prst="rect">
            <a:avLst/>
          </a:prstGeom>
          <a:solidFill>
            <a:schemeClr val="bg1"/>
          </a:solidFill>
        </p:spPr>
        <p:txBody>
          <a:bodyPr wrap="none" rtlCol="0">
            <a:spAutoFit/>
          </a:bodyPr>
          <a:lstStyle/>
          <a:p>
            <a:r>
              <a:rPr lang="en-US" sz="1400" dirty="0" smtClean="0">
                <a:solidFill>
                  <a:schemeClr val="tx2">
                    <a:lumMod val="60000"/>
                    <a:lumOff val="40000"/>
                  </a:schemeClr>
                </a:solidFill>
              </a:rPr>
              <a:t>Signal only</a:t>
            </a:r>
          </a:p>
          <a:p>
            <a:r>
              <a:rPr lang="en-US" sz="1400" dirty="0" smtClean="0">
                <a:solidFill>
                  <a:schemeClr val="tx2">
                    <a:lumMod val="60000"/>
                    <a:lumOff val="40000"/>
                  </a:schemeClr>
                </a:solidFill>
              </a:rPr>
              <a:t>+ Accidentals x1 (</a:t>
            </a:r>
            <a:r>
              <a:rPr lang="en-US" sz="1400" dirty="0" err="1" smtClean="0">
                <a:solidFill>
                  <a:schemeClr val="tx2">
                    <a:lumMod val="60000"/>
                    <a:lumOff val="40000"/>
                  </a:schemeClr>
                </a:solidFill>
              </a:rPr>
              <a:t>dflt</a:t>
            </a:r>
            <a:r>
              <a:rPr lang="en-US" sz="1400" dirty="0" smtClean="0">
                <a:solidFill>
                  <a:schemeClr val="tx2">
                    <a:lumMod val="60000"/>
                    <a:lumOff val="40000"/>
                  </a:schemeClr>
                </a:solidFill>
              </a:rPr>
              <a:t>)</a:t>
            </a:r>
          </a:p>
          <a:p>
            <a:r>
              <a:rPr lang="en-US" sz="1400" dirty="0" smtClean="0">
                <a:solidFill>
                  <a:schemeClr val="tx2">
                    <a:lumMod val="60000"/>
                    <a:lumOff val="40000"/>
                  </a:schemeClr>
                </a:solidFill>
              </a:rPr>
              <a:t>+ Accidentals x2</a:t>
            </a:r>
            <a:endParaRPr lang="en-US" sz="1400" dirty="0">
              <a:solidFill>
                <a:schemeClr val="tx2">
                  <a:lumMod val="60000"/>
                  <a:lumOff val="40000"/>
                </a:schemeClr>
              </a:solidFill>
            </a:endParaRPr>
          </a:p>
        </p:txBody>
      </p:sp>
      <p:sp>
        <p:nvSpPr>
          <p:cNvPr id="9" name="Footer Placeholder 8"/>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77</a:t>
            </a:fld>
            <a:endParaRPr lang="en-US"/>
          </a:p>
        </p:txBody>
      </p:sp>
    </p:spTree>
    <p:extLst>
      <p:ext uri="{BB962C8B-B14F-4D97-AF65-F5344CB8AC3E}">
        <p14:creationId xmlns:p14="http://schemas.microsoft.com/office/powerpoint/2010/main" val="4155484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Cosmic-Ray Veto</a:t>
            </a:r>
            <a:endParaRPr lang="en-US" dirty="0"/>
          </a:p>
        </p:txBody>
      </p:sp>
      <p:sp>
        <p:nvSpPr>
          <p:cNvPr id="3" name="Content Placeholder 2"/>
          <p:cNvSpPr>
            <a:spLocks noGrp="1"/>
          </p:cNvSpPr>
          <p:nvPr>
            <p:ph idx="1"/>
          </p:nvPr>
        </p:nvSpPr>
        <p:spPr>
          <a:xfrm>
            <a:off x="457200" y="5046791"/>
            <a:ext cx="8229600" cy="1144278"/>
          </a:xfrm>
        </p:spPr>
        <p:txBody>
          <a:bodyPr>
            <a:normAutofit/>
          </a:bodyPr>
          <a:lstStyle/>
          <a:p>
            <a:r>
              <a:rPr lang="en-US" dirty="0" smtClean="0"/>
              <a:t>Cosmic </a:t>
            </a:r>
            <a:r>
              <a:rPr lang="en-US" dirty="0" err="1" smtClean="0">
                <a:latin typeface="Symbol" charset="2"/>
                <a:cs typeface="Symbol" charset="2"/>
              </a:rPr>
              <a:t>m</a:t>
            </a:r>
            <a:r>
              <a:rPr lang="en-US" dirty="0" smtClean="0"/>
              <a:t> can generate background events via decay, scattering, or material interactions</a:t>
            </a:r>
            <a:endParaRPr lang="en-US" dirty="0"/>
          </a:p>
        </p:txBody>
      </p:sp>
      <p:pic>
        <p:nvPicPr>
          <p:cNvPr id="7" name="Picture 6"/>
          <p:cNvPicPr>
            <a:picLocks noChangeAspect="1"/>
          </p:cNvPicPr>
          <p:nvPr/>
        </p:nvPicPr>
        <p:blipFill>
          <a:blip r:embed="rId2"/>
          <a:srcRect l="23408" t="20625" r="32287" b="22500"/>
          <a:stretch>
            <a:fillRect/>
          </a:stretch>
        </p:blipFill>
        <p:spPr>
          <a:xfrm>
            <a:off x="1559592" y="1622388"/>
            <a:ext cx="5581644" cy="3084566"/>
          </a:xfrm>
          <a:prstGeom prst="rect">
            <a:avLst/>
          </a:prstGeom>
        </p:spPr>
      </p:pic>
      <p:sp>
        <p:nvSpPr>
          <p:cNvPr id="8" name="TextBox 7"/>
          <p:cNvSpPr txBox="1"/>
          <p:nvPr/>
        </p:nvSpPr>
        <p:spPr>
          <a:xfrm rot="16200000">
            <a:off x="1303055" y="2279115"/>
            <a:ext cx="1013694" cy="276999"/>
          </a:xfrm>
          <a:prstGeom prst="rect">
            <a:avLst/>
          </a:prstGeom>
          <a:noFill/>
        </p:spPr>
        <p:txBody>
          <a:bodyPr wrap="none" rtlCol="0">
            <a:spAutoFit/>
          </a:bodyPr>
          <a:lstStyle/>
          <a:p>
            <a:r>
              <a:rPr lang="en-US" sz="1200" dirty="0" smtClean="0">
                <a:solidFill>
                  <a:srgbClr val="33CC33"/>
                </a:solidFill>
              </a:rPr>
              <a:t>cosmic </a:t>
            </a:r>
            <a:r>
              <a:rPr lang="en-US" sz="1200" dirty="0" err="1" smtClean="0">
                <a:solidFill>
                  <a:srgbClr val="33CC33"/>
                </a:solidFill>
              </a:rPr>
              <a:t>muon</a:t>
            </a:r>
            <a:endParaRPr lang="en-US" sz="1200" dirty="0">
              <a:solidFill>
                <a:srgbClr val="33CC33"/>
              </a:solidFill>
            </a:endParaRPr>
          </a:p>
        </p:txBody>
      </p:sp>
      <p:sp>
        <p:nvSpPr>
          <p:cNvPr id="9" name="TextBox 8"/>
          <p:cNvSpPr txBox="1"/>
          <p:nvPr/>
        </p:nvSpPr>
        <p:spPr>
          <a:xfrm>
            <a:off x="2590800" y="3557853"/>
            <a:ext cx="702912" cy="276999"/>
          </a:xfrm>
          <a:prstGeom prst="rect">
            <a:avLst/>
          </a:prstGeom>
          <a:noFill/>
        </p:spPr>
        <p:txBody>
          <a:bodyPr wrap="none" rtlCol="0">
            <a:spAutoFit/>
          </a:bodyPr>
          <a:lstStyle/>
          <a:p>
            <a:r>
              <a:rPr lang="en-US" sz="1200" dirty="0" smtClean="0">
                <a:solidFill>
                  <a:srgbClr val="FF0000"/>
                </a:solidFill>
              </a:rPr>
              <a:t>electron</a:t>
            </a:r>
            <a:endParaRPr lang="en-US" sz="1200" dirty="0">
              <a:solidFill>
                <a:srgbClr val="FF0000"/>
              </a:solidFill>
            </a:endParaRPr>
          </a:p>
        </p:txBody>
      </p:sp>
      <p:sp>
        <p:nvSpPr>
          <p:cNvPr id="10" name="TextBox 9"/>
          <p:cNvSpPr txBox="1"/>
          <p:nvPr/>
        </p:nvSpPr>
        <p:spPr>
          <a:xfrm>
            <a:off x="2291532" y="4246431"/>
            <a:ext cx="699756" cy="276999"/>
          </a:xfrm>
          <a:prstGeom prst="rect">
            <a:avLst/>
          </a:prstGeom>
          <a:noFill/>
        </p:spPr>
        <p:txBody>
          <a:bodyPr wrap="none" rtlCol="0">
            <a:spAutoFit/>
          </a:bodyPr>
          <a:lstStyle/>
          <a:p>
            <a:r>
              <a:rPr lang="en-US" sz="1200" dirty="0" smtClean="0">
                <a:solidFill>
                  <a:srgbClr val="0000FF"/>
                </a:solidFill>
              </a:rPr>
              <a:t>photons</a:t>
            </a:r>
            <a:endParaRPr lang="en-US" sz="1200" dirty="0">
              <a:solidFill>
                <a:srgbClr val="0000FF"/>
              </a:solidFill>
            </a:endParaRPr>
          </a:p>
        </p:txBody>
      </p:sp>
      <p:sp>
        <p:nvSpPr>
          <p:cNvPr id="4" name="Date Placeholder 3"/>
          <p:cNvSpPr>
            <a:spLocks noGrp="1"/>
          </p:cNvSpPr>
          <p:nvPr>
            <p:ph type="dt" sz="half" idx="10"/>
          </p:nvPr>
        </p:nvSpPr>
        <p:spPr/>
        <p:txBody>
          <a:bodyPr/>
          <a:lstStyle/>
          <a:p>
            <a:r>
              <a:rPr lang="en-US" smtClean="0"/>
              <a:t>May 2017</a:t>
            </a:r>
            <a:endParaRPr lang="en-US"/>
          </a:p>
        </p:txBody>
      </p:sp>
      <p:sp>
        <p:nvSpPr>
          <p:cNvPr id="11" name="Footer Placeholder 10"/>
          <p:cNvSpPr>
            <a:spLocks noGrp="1"/>
          </p:cNvSpPr>
          <p:nvPr>
            <p:ph type="ftr" sz="quarter" idx="11"/>
          </p:nvPr>
        </p:nvSpPr>
        <p:spPr/>
        <p:txBody>
          <a:bodyPr/>
          <a:lstStyle/>
          <a:p>
            <a:r>
              <a:rPr lang="en-US" smtClean="0"/>
              <a:t>D.Glenzinski, Fermilab</a:t>
            </a:r>
            <a:endParaRPr lang="en-US"/>
          </a:p>
        </p:txBody>
      </p:sp>
      <p:sp>
        <p:nvSpPr>
          <p:cNvPr id="12" name="Slide Number Placeholder 11"/>
          <p:cNvSpPr>
            <a:spLocks noGrp="1"/>
          </p:cNvSpPr>
          <p:nvPr>
            <p:ph type="sldNum" sz="quarter" idx="12"/>
          </p:nvPr>
        </p:nvSpPr>
        <p:spPr/>
        <p:txBody>
          <a:bodyPr/>
          <a:lstStyle/>
          <a:p>
            <a:fld id="{B447C9B2-03D9-704C-9F48-B71FA4375E6A}" type="slidenum">
              <a:rPr lang="en-US" smtClean="0"/>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Cosmic-Ray Veto</a:t>
            </a:r>
            <a:endParaRPr lang="en-US" dirty="0"/>
          </a:p>
        </p:txBody>
      </p:sp>
      <p:sp>
        <p:nvSpPr>
          <p:cNvPr id="3" name="Content Placeholder 2"/>
          <p:cNvSpPr>
            <a:spLocks noGrp="1"/>
          </p:cNvSpPr>
          <p:nvPr>
            <p:ph idx="1"/>
          </p:nvPr>
        </p:nvSpPr>
        <p:spPr>
          <a:xfrm>
            <a:off x="457200" y="5593637"/>
            <a:ext cx="8229600" cy="687980"/>
          </a:xfrm>
        </p:spPr>
        <p:txBody>
          <a:bodyPr>
            <a:normAutofit/>
          </a:bodyPr>
          <a:lstStyle/>
          <a:p>
            <a:pPr algn="ctr"/>
            <a:r>
              <a:rPr lang="en-US" dirty="0" smtClean="0"/>
              <a:t>Veto system covers entire DS and half TS</a:t>
            </a:r>
          </a:p>
        </p:txBody>
      </p:sp>
      <p:grpSp>
        <p:nvGrpSpPr>
          <p:cNvPr id="11" name="Group 10"/>
          <p:cNvGrpSpPr/>
          <p:nvPr/>
        </p:nvGrpSpPr>
        <p:grpSpPr>
          <a:xfrm>
            <a:off x="1005241" y="1443207"/>
            <a:ext cx="7290265" cy="3939185"/>
            <a:chOff x="1005241" y="1443207"/>
            <a:chExt cx="7290265" cy="3939185"/>
          </a:xfrm>
        </p:grpSpPr>
        <p:pic>
          <p:nvPicPr>
            <p:cNvPr id="7" name="Picture 6"/>
            <p:cNvPicPr>
              <a:picLocks noChangeAspect="1"/>
            </p:cNvPicPr>
            <p:nvPr/>
          </p:nvPicPr>
          <p:blipFill>
            <a:blip r:embed="rId2"/>
            <a:stretch>
              <a:fillRect/>
            </a:stretch>
          </p:blipFill>
          <p:spPr>
            <a:xfrm>
              <a:off x="1005241" y="1443207"/>
              <a:ext cx="7290265" cy="3939185"/>
            </a:xfrm>
            <a:prstGeom prst="rect">
              <a:avLst/>
            </a:prstGeom>
          </p:spPr>
        </p:pic>
        <p:sp>
          <p:nvSpPr>
            <p:cNvPr id="8" name="TextBox 7"/>
            <p:cNvSpPr txBox="1"/>
            <p:nvPr/>
          </p:nvSpPr>
          <p:spPr>
            <a:xfrm>
              <a:off x="7330543" y="2612770"/>
              <a:ext cx="409976" cy="369332"/>
            </a:xfrm>
            <a:prstGeom prst="rect">
              <a:avLst/>
            </a:prstGeom>
            <a:noFill/>
          </p:spPr>
          <p:txBody>
            <a:bodyPr wrap="none" rtlCol="0">
              <a:spAutoFit/>
            </a:bodyPr>
            <a:lstStyle/>
            <a:p>
              <a:r>
                <a:rPr lang="en-US" dirty="0" smtClean="0">
                  <a:solidFill>
                    <a:schemeClr val="bg1"/>
                  </a:solidFill>
                </a:rPr>
                <a:t>PS</a:t>
              </a:r>
              <a:endParaRPr lang="en-US" dirty="0">
                <a:solidFill>
                  <a:schemeClr val="bg1"/>
                </a:solidFill>
              </a:endParaRPr>
            </a:p>
          </p:txBody>
        </p:sp>
        <p:sp>
          <p:nvSpPr>
            <p:cNvPr id="9" name="TextBox 8"/>
            <p:cNvSpPr txBox="1"/>
            <p:nvPr/>
          </p:nvSpPr>
          <p:spPr>
            <a:xfrm>
              <a:off x="6206398" y="3085409"/>
              <a:ext cx="402674" cy="369332"/>
            </a:xfrm>
            <a:prstGeom prst="rect">
              <a:avLst/>
            </a:prstGeom>
            <a:noFill/>
          </p:spPr>
          <p:txBody>
            <a:bodyPr wrap="none" rtlCol="0">
              <a:spAutoFit/>
            </a:bodyPr>
            <a:lstStyle/>
            <a:p>
              <a:r>
                <a:rPr lang="en-US" dirty="0" smtClean="0">
                  <a:solidFill>
                    <a:schemeClr val="bg1"/>
                  </a:solidFill>
                </a:rPr>
                <a:t>TS</a:t>
              </a:r>
              <a:endParaRPr lang="en-US" dirty="0">
                <a:solidFill>
                  <a:schemeClr val="bg1"/>
                </a:solidFill>
              </a:endParaRPr>
            </a:p>
          </p:txBody>
        </p:sp>
        <p:sp>
          <p:nvSpPr>
            <p:cNvPr id="10" name="TextBox 9"/>
            <p:cNvSpPr txBox="1"/>
            <p:nvPr/>
          </p:nvSpPr>
          <p:spPr>
            <a:xfrm>
              <a:off x="4028389" y="4628110"/>
              <a:ext cx="3890809" cy="646331"/>
            </a:xfrm>
            <a:prstGeom prst="rect">
              <a:avLst/>
            </a:prstGeom>
            <a:noFill/>
          </p:spPr>
          <p:txBody>
            <a:bodyPr wrap="none" rtlCol="0">
              <a:spAutoFit/>
            </a:bodyPr>
            <a:lstStyle/>
            <a:p>
              <a:r>
                <a:rPr lang="en-US" dirty="0" smtClean="0"/>
                <a:t>Without the veto system, ~1 cosmic-ray</a:t>
              </a:r>
            </a:p>
            <a:p>
              <a:r>
                <a:rPr lang="en-US" dirty="0" smtClean="0"/>
                <a:t>induced background event per day</a:t>
              </a:r>
              <a:endParaRPr lang="en-US" dirty="0"/>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12" name="Footer Placeholder 11"/>
          <p:cNvSpPr>
            <a:spLocks noGrp="1"/>
          </p:cNvSpPr>
          <p:nvPr>
            <p:ph type="ftr" sz="quarter" idx="11"/>
          </p:nvPr>
        </p:nvSpPr>
        <p:spPr/>
        <p:txBody>
          <a:bodyPr/>
          <a:lstStyle/>
          <a:p>
            <a:r>
              <a:rPr lang="en-US" smtClean="0"/>
              <a:t>D.Glenzinski, Fermilab</a:t>
            </a:r>
            <a:endParaRPr lang="en-US"/>
          </a:p>
        </p:txBody>
      </p:sp>
      <p:sp>
        <p:nvSpPr>
          <p:cNvPr id="13" name="Slide Number Placeholder 12"/>
          <p:cNvSpPr>
            <a:spLocks noGrp="1"/>
          </p:cNvSpPr>
          <p:nvPr>
            <p:ph type="sldNum" sz="quarter" idx="12"/>
          </p:nvPr>
        </p:nvSpPr>
        <p:spPr/>
        <p:txBody>
          <a:bodyPr/>
          <a:lstStyle/>
          <a:p>
            <a:fld id="{B447C9B2-03D9-704C-9F48-B71FA4375E6A}"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LFV Predictions</a:t>
            </a:r>
            <a:endParaRPr lang="en-US" dirty="0"/>
          </a:p>
        </p:txBody>
      </p:sp>
      <p:sp>
        <p:nvSpPr>
          <p:cNvPr id="3" name="Content Placeholder 2"/>
          <p:cNvSpPr>
            <a:spLocks noGrp="1"/>
          </p:cNvSpPr>
          <p:nvPr>
            <p:ph idx="1"/>
          </p:nvPr>
        </p:nvSpPr>
        <p:spPr>
          <a:xfrm>
            <a:off x="0" y="5784850"/>
            <a:ext cx="9144000" cy="571500"/>
          </a:xfrm>
        </p:spPr>
        <p:txBody>
          <a:bodyPr>
            <a:normAutofit/>
          </a:bodyPr>
          <a:lstStyle/>
          <a:p>
            <a:pPr marL="0" indent="0" algn="ctr">
              <a:buNone/>
            </a:pPr>
            <a:r>
              <a:rPr lang="en-US" sz="2400" dirty="0"/>
              <a:t>C</a:t>
            </a:r>
            <a:r>
              <a:rPr lang="en-US" sz="2400" dirty="0" smtClean="0"/>
              <a:t>LFV </a:t>
            </a:r>
            <a:r>
              <a:rPr lang="en-US" sz="2400" dirty="0"/>
              <a:t>rates and ratios are sensitive probes of underlying model</a:t>
            </a:r>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8</a:t>
            </a:fld>
            <a:endParaRPr lang="en-US"/>
          </a:p>
        </p:txBody>
      </p:sp>
      <p:pic>
        <p:nvPicPr>
          <p:cNvPr id="7" name="Picture 6" descr="cLFV-Diagrams-Dipo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747838"/>
            <a:ext cx="8001000" cy="1604921"/>
          </a:xfrm>
          <a:prstGeom prst="rect">
            <a:avLst/>
          </a:prstGeom>
        </p:spPr>
      </p:pic>
      <p:sp>
        <p:nvSpPr>
          <p:cNvPr id="8" name="TextBox 7"/>
          <p:cNvSpPr txBox="1"/>
          <p:nvPr/>
        </p:nvSpPr>
        <p:spPr>
          <a:xfrm>
            <a:off x="1346200" y="1295400"/>
            <a:ext cx="6832600" cy="830997"/>
          </a:xfrm>
          <a:prstGeom prst="rect">
            <a:avLst/>
          </a:prstGeom>
          <a:noFill/>
        </p:spPr>
        <p:txBody>
          <a:bodyPr wrap="square" rtlCol="0">
            <a:spAutoFit/>
          </a:bodyPr>
          <a:lstStyle/>
          <a:p>
            <a:r>
              <a:rPr lang="en-US" sz="2400" dirty="0">
                <a:solidFill>
                  <a:schemeClr val="bg1"/>
                </a:solidFill>
                <a:latin typeface="Symbol" charset="2"/>
                <a:sym typeface="Symbol" charset="2"/>
              </a:rPr>
              <a:t></a:t>
            </a:r>
            <a:r>
              <a:rPr lang="en-US" sz="2400" baseline="30000" dirty="0">
                <a:solidFill>
                  <a:schemeClr val="bg1"/>
                </a:solidFill>
                <a:latin typeface="Symbol" charset="2"/>
                <a:sym typeface="Symbol" charset="2"/>
              </a:rPr>
              <a:t></a:t>
            </a:r>
            <a:r>
              <a:rPr lang="en-US" sz="2400" dirty="0">
                <a:solidFill>
                  <a:schemeClr val="bg1"/>
                </a:solidFill>
                <a:latin typeface="Symbol" charset="2"/>
                <a:sym typeface="Symbol" charset="2"/>
              </a:rPr>
              <a:t></a:t>
            </a:r>
            <a:r>
              <a:rPr lang="en-US" sz="2400" dirty="0">
                <a:solidFill>
                  <a:schemeClr val="bg1"/>
                </a:solidFill>
                <a:sym typeface="Wingdings"/>
              </a:rPr>
              <a:t></a:t>
            </a:r>
            <a:r>
              <a:rPr lang="en-US" sz="2400" dirty="0">
                <a:solidFill>
                  <a:schemeClr val="bg1"/>
                </a:solidFill>
                <a:latin typeface="Symbol" charset="2"/>
                <a:sym typeface="Symbol" charset="2"/>
              </a:rPr>
              <a:t></a:t>
            </a:r>
            <a:r>
              <a:rPr lang="en-US" sz="2400" dirty="0">
                <a:solidFill>
                  <a:schemeClr val="bg1"/>
                </a:solidFill>
                <a:latin typeface="Arial" charset="0"/>
              </a:rPr>
              <a:t>e</a:t>
            </a:r>
            <a:r>
              <a:rPr lang="en-US" sz="2400" baseline="30000" dirty="0">
                <a:solidFill>
                  <a:schemeClr val="bg1"/>
                </a:solidFill>
                <a:latin typeface="Arial" charset="0"/>
              </a:rPr>
              <a:t>+</a:t>
            </a:r>
            <a:r>
              <a:rPr lang="en-US" sz="2400" dirty="0" smtClean="0">
                <a:solidFill>
                  <a:schemeClr val="bg1"/>
                </a:solidFill>
                <a:latin typeface="Symbol" charset="2"/>
                <a:sym typeface="Symbol" charset="2"/>
              </a:rPr>
              <a:t>                </a:t>
            </a:r>
            <a:r>
              <a:rPr lang="en-US" sz="2400" dirty="0">
                <a:solidFill>
                  <a:schemeClr val="bg1"/>
                </a:solidFill>
                <a:latin typeface="Symbol" charset="2"/>
                <a:sym typeface="Symbol" charset="2"/>
              </a:rPr>
              <a:t></a:t>
            </a:r>
            <a:r>
              <a:rPr lang="en-US" sz="2400" baseline="30000" dirty="0">
                <a:solidFill>
                  <a:schemeClr val="bg1"/>
                </a:solidFill>
                <a:latin typeface="Symbol" charset="2"/>
                <a:sym typeface="Symbol" charset="2"/>
              </a:rPr>
              <a:t>-</a:t>
            </a:r>
            <a:r>
              <a:rPr lang="en-US" sz="2400" dirty="0">
                <a:solidFill>
                  <a:schemeClr val="bg1"/>
                </a:solidFill>
                <a:latin typeface="Arial" charset="0"/>
              </a:rPr>
              <a:t>N </a:t>
            </a:r>
            <a:r>
              <a:rPr lang="en-US" sz="2400" dirty="0">
                <a:solidFill>
                  <a:schemeClr val="bg1"/>
                </a:solidFill>
                <a:sym typeface="Wingdings"/>
              </a:rPr>
              <a:t></a:t>
            </a:r>
            <a:r>
              <a:rPr lang="en-US" sz="2400" dirty="0">
                <a:solidFill>
                  <a:schemeClr val="bg1"/>
                </a:solidFill>
                <a:latin typeface="Arial" charset="0"/>
              </a:rPr>
              <a:t> e</a:t>
            </a:r>
            <a:r>
              <a:rPr lang="en-US" sz="2400" baseline="30000" dirty="0">
                <a:solidFill>
                  <a:schemeClr val="bg1"/>
                </a:solidFill>
                <a:latin typeface="Arial" charset="0"/>
              </a:rPr>
              <a:t>-</a:t>
            </a:r>
            <a:r>
              <a:rPr lang="en-US" sz="2400" dirty="0" smtClean="0">
                <a:solidFill>
                  <a:schemeClr val="bg1"/>
                </a:solidFill>
                <a:latin typeface="Arial" charset="0"/>
              </a:rPr>
              <a:t>N</a:t>
            </a:r>
            <a:r>
              <a:rPr lang="en-US" sz="2400" dirty="0" smtClean="0">
                <a:solidFill>
                  <a:schemeClr val="bg1"/>
                </a:solidFill>
                <a:latin typeface="Symbol" charset="2"/>
                <a:sym typeface="Symbol" charset="2"/>
              </a:rPr>
              <a:t>               </a:t>
            </a:r>
            <a:r>
              <a:rPr lang="en-US" sz="2400" baseline="30000" dirty="0">
                <a:solidFill>
                  <a:schemeClr val="bg1"/>
                </a:solidFill>
                <a:latin typeface="Symbol" charset="2"/>
                <a:sym typeface="Symbol" charset="2"/>
              </a:rPr>
              <a:t></a:t>
            </a:r>
            <a:r>
              <a:rPr lang="en-US" sz="2400" dirty="0">
                <a:solidFill>
                  <a:schemeClr val="bg1"/>
                </a:solidFill>
                <a:latin typeface="Symbol" charset="2"/>
                <a:sym typeface="Symbol" charset="2"/>
              </a:rPr>
              <a:t></a:t>
            </a:r>
            <a:r>
              <a:rPr lang="en-US" sz="2400" dirty="0">
                <a:solidFill>
                  <a:schemeClr val="bg1"/>
                </a:solidFill>
                <a:sym typeface="Wingdings"/>
              </a:rPr>
              <a:t></a:t>
            </a:r>
            <a:r>
              <a:rPr lang="en-US" sz="2400" dirty="0">
                <a:solidFill>
                  <a:schemeClr val="bg1"/>
                </a:solidFill>
                <a:latin typeface="Symbol" charset="2"/>
                <a:sym typeface="Symbol" charset="2"/>
              </a:rPr>
              <a:t></a:t>
            </a:r>
            <a:r>
              <a:rPr lang="en-US" sz="2400" dirty="0" err="1">
                <a:solidFill>
                  <a:schemeClr val="bg1"/>
                </a:solidFill>
                <a:latin typeface="Arial" charset="0"/>
              </a:rPr>
              <a:t>e</a:t>
            </a:r>
            <a:r>
              <a:rPr lang="en-US" sz="2400" baseline="30000" dirty="0" err="1">
                <a:solidFill>
                  <a:schemeClr val="bg1"/>
                </a:solidFill>
                <a:latin typeface="Arial" charset="0"/>
              </a:rPr>
              <a:t>+</a:t>
            </a:r>
            <a:r>
              <a:rPr lang="en-US" sz="2400" dirty="0" err="1">
                <a:solidFill>
                  <a:schemeClr val="bg1"/>
                </a:solidFill>
                <a:latin typeface="Arial" charset="0"/>
              </a:rPr>
              <a:t>e</a:t>
            </a:r>
            <a:r>
              <a:rPr lang="en-US" sz="2400" baseline="30000" dirty="0" err="1">
                <a:solidFill>
                  <a:schemeClr val="bg1"/>
                </a:solidFill>
                <a:latin typeface="Arial" charset="0"/>
              </a:rPr>
              <a:t>+</a:t>
            </a:r>
            <a:r>
              <a:rPr lang="en-US" sz="2400" dirty="0" err="1">
                <a:solidFill>
                  <a:schemeClr val="bg1"/>
                </a:solidFill>
                <a:latin typeface="Arial" charset="0"/>
              </a:rPr>
              <a:t>e</a:t>
            </a:r>
            <a:r>
              <a:rPr lang="en-US" sz="2400" baseline="30000" dirty="0" smtClean="0">
                <a:solidFill>
                  <a:schemeClr val="bg1"/>
                </a:solidFill>
                <a:latin typeface="Arial" charset="0"/>
              </a:rPr>
              <a:t>-</a:t>
            </a:r>
            <a:r>
              <a:rPr lang="en-US" sz="2400" dirty="0" smtClean="0">
                <a:solidFill>
                  <a:schemeClr val="bg1"/>
                </a:solidFill>
                <a:latin typeface="Arial" charset="0"/>
              </a:rPr>
              <a:t>         </a:t>
            </a:r>
            <a:endParaRPr lang="en-US" sz="2400" dirty="0">
              <a:solidFill>
                <a:schemeClr val="bg1"/>
              </a:solidFill>
              <a:latin typeface="Symbol" charset="2"/>
              <a:sym typeface="Symbol" charset="2"/>
            </a:endParaRPr>
          </a:p>
          <a:p>
            <a:endParaRPr lang="en-US" sz="2400" dirty="0"/>
          </a:p>
        </p:txBody>
      </p:sp>
      <p:sp>
        <p:nvSpPr>
          <p:cNvPr id="9" name="Rectangle 8"/>
          <p:cNvSpPr/>
          <p:nvPr/>
        </p:nvSpPr>
        <p:spPr>
          <a:xfrm>
            <a:off x="4991100" y="2336800"/>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759700" y="2336800"/>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77744" y="2323068"/>
            <a:ext cx="710576" cy="369332"/>
          </a:xfrm>
          <a:prstGeom prst="rect">
            <a:avLst/>
          </a:prstGeom>
          <a:noFill/>
        </p:spPr>
        <p:txBody>
          <a:bodyPr wrap="none" rtlCol="0">
            <a:spAutoFit/>
          </a:bodyPr>
          <a:lstStyle/>
          <a:p>
            <a:r>
              <a:rPr lang="en-US" dirty="0" smtClean="0"/>
              <a:t>, Z, h</a:t>
            </a:r>
            <a:endParaRPr lang="en-US" dirty="0"/>
          </a:p>
        </p:txBody>
      </p:sp>
      <p:sp>
        <p:nvSpPr>
          <p:cNvPr id="12" name="TextBox 11"/>
          <p:cNvSpPr txBox="1"/>
          <p:nvPr/>
        </p:nvSpPr>
        <p:spPr>
          <a:xfrm>
            <a:off x="7544112" y="2367002"/>
            <a:ext cx="710576" cy="369332"/>
          </a:xfrm>
          <a:prstGeom prst="rect">
            <a:avLst/>
          </a:prstGeom>
          <a:noFill/>
        </p:spPr>
        <p:txBody>
          <a:bodyPr wrap="none" rtlCol="0">
            <a:spAutoFit/>
          </a:bodyPr>
          <a:lstStyle/>
          <a:p>
            <a:r>
              <a:rPr lang="en-US" dirty="0" smtClean="0"/>
              <a:t>, Z, h</a:t>
            </a:r>
            <a:endParaRPr lang="en-US" dirty="0"/>
          </a:p>
        </p:txBody>
      </p:sp>
    </p:spTree>
    <p:extLst>
      <p:ext uri="{BB962C8B-B14F-4D97-AF65-F5344CB8AC3E}">
        <p14:creationId xmlns:p14="http://schemas.microsoft.com/office/powerpoint/2010/main" val="16056703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Cosmic-Ray Veto</a:t>
            </a:r>
            <a:endParaRPr lang="en-US" dirty="0"/>
          </a:p>
        </p:txBody>
      </p:sp>
      <p:sp>
        <p:nvSpPr>
          <p:cNvPr id="3" name="Content Placeholder 2"/>
          <p:cNvSpPr>
            <a:spLocks noGrp="1"/>
          </p:cNvSpPr>
          <p:nvPr>
            <p:ph idx="1"/>
          </p:nvPr>
        </p:nvSpPr>
        <p:spPr>
          <a:xfrm>
            <a:off x="457200" y="3699091"/>
            <a:ext cx="8229600" cy="2710376"/>
          </a:xfrm>
        </p:spPr>
        <p:txBody>
          <a:bodyPr>
            <a:normAutofit/>
          </a:bodyPr>
          <a:lstStyle/>
          <a:p>
            <a:r>
              <a:rPr lang="en-US" dirty="0" smtClean="0"/>
              <a:t>Will use 4 overlapping layers of </a:t>
            </a:r>
            <a:r>
              <a:rPr lang="en-US" dirty="0" err="1" smtClean="0"/>
              <a:t>scintillator</a:t>
            </a:r>
            <a:endParaRPr lang="en-US" dirty="0" smtClean="0"/>
          </a:p>
          <a:p>
            <a:pPr lvl="1"/>
            <a:r>
              <a:rPr lang="en-US" dirty="0" smtClean="0"/>
              <a:t>Each bar is 5 </a:t>
            </a:r>
            <a:r>
              <a:rPr lang="en-US" dirty="0" err="1" smtClean="0"/>
              <a:t>x</a:t>
            </a:r>
            <a:r>
              <a:rPr lang="en-US" dirty="0" smtClean="0"/>
              <a:t> 2 </a:t>
            </a:r>
            <a:r>
              <a:rPr lang="en-US" dirty="0" err="1" smtClean="0"/>
              <a:t>x</a:t>
            </a:r>
            <a:r>
              <a:rPr lang="en-US" dirty="0" smtClean="0"/>
              <a:t> ~450 cm</a:t>
            </a:r>
            <a:r>
              <a:rPr lang="en-US" baseline="30000" dirty="0" smtClean="0"/>
              <a:t>3</a:t>
            </a:r>
          </a:p>
          <a:p>
            <a:pPr lvl="1"/>
            <a:r>
              <a:rPr lang="en-US" dirty="0" smtClean="0"/>
              <a:t>2 WLS fibers / bar</a:t>
            </a:r>
          </a:p>
          <a:p>
            <a:pPr lvl="1"/>
            <a:r>
              <a:rPr lang="en-US" dirty="0" smtClean="0"/>
              <a:t>Read-out both ends of each fiber with </a:t>
            </a:r>
            <a:r>
              <a:rPr lang="en-US" dirty="0" err="1" smtClean="0"/>
              <a:t>SiPM</a:t>
            </a:r>
            <a:endParaRPr lang="en-US" dirty="0" smtClean="0"/>
          </a:p>
          <a:p>
            <a:pPr lvl="1"/>
            <a:r>
              <a:rPr lang="en-US" dirty="0" smtClean="0"/>
              <a:t>Have achieved </a:t>
            </a:r>
            <a:r>
              <a:rPr lang="en-US" dirty="0" err="1" smtClean="0">
                <a:latin typeface="Symbol" charset="2"/>
                <a:cs typeface="Symbol" charset="2"/>
              </a:rPr>
              <a:t>e</a:t>
            </a:r>
            <a:r>
              <a:rPr lang="en-US" dirty="0" smtClean="0"/>
              <a:t> &gt; 99.4% (per layer) in test beam</a:t>
            </a:r>
          </a:p>
        </p:txBody>
      </p:sp>
      <p:pic>
        <p:nvPicPr>
          <p:cNvPr id="9" name="Picture 8" descr="CRV-4Layer.jpg"/>
          <p:cNvPicPr>
            <a:picLocks noChangeAspect="1"/>
          </p:cNvPicPr>
          <p:nvPr/>
        </p:nvPicPr>
        <p:blipFill>
          <a:blip r:embed="rId3"/>
          <a:srcRect l="5391" r="2995"/>
          <a:stretch>
            <a:fillRect/>
          </a:stretch>
        </p:blipFill>
        <p:spPr>
          <a:xfrm>
            <a:off x="4532818" y="1321106"/>
            <a:ext cx="4463376" cy="2286000"/>
          </a:xfrm>
          <a:prstGeom prst="rect">
            <a:avLst/>
          </a:prstGeom>
        </p:spPr>
      </p:pic>
      <p:pic>
        <p:nvPicPr>
          <p:cNvPr id="10" name="Picture 9" descr="CRV-AnnaExtrusion.jpg"/>
          <p:cNvPicPr>
            <a:picLocks noChangeAspect="1"/>
          </p:cNvPicPr>
          <p:nvPr/>
        </p:nvPicPr>
        <p:blipFill>
          <a:blip r:embed="rId4"/>
          <a:stretch>
            <a:fillRect/>
          </a:stretch>
        </p:blipFill>
        <p:spPr>
          <a:xfrm>
            <a:off x="207574" y="1319765"/>
            <a:ext cx="4158030" cy="2287341"/>
          </a:xfrm>
          <a:prstGeom prst="rect">
            <a:avLst/>
          </a:prstGeom>
        </p:spPr>
      </p:pic>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Ray Veto</a:t>
            </a:r>
            <a:endParaRPr lang="en-US" dirty="0"/>
          </a:p>
        </p:txBody>
      </p:sp>
      <p:sp>
        <p:nvSpPr>
          <p:cNvPr id="3" name="Content Placeholder 2"/>
          <p:cNvSpPr>
            <a:spLocks noGrp="1"/>
          </p:cNvSpPr>
          <p:nvPr>
            <p:ph idx="1"/>
          </p:nvPr>
        </p:nvSpPr>
        <p:spPr>
          <a:xfrm>
            <a:off x="495300" y="5613401"/>
            <a:ext cx="8229600" cy="698500"/>
          </a:xfrm>
        </p:spPr>
        <p:txBody>
          <a:bodyPr/>
          <a:lstStyle/>
          <a:p>
            <a:pPr algn="ctr"/>
            <a:r>
              <a:rPr lang="en-US" dirty="0" smtClean="0"/>
              <a:t>Test beam data to vet design/performance</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descr="CRV-lab6-CraigRalf.jpg"/>
          <p:cNvPicPr>
            <a:picLocks noChangeAspect="1"/>
          </p:cNvPicPr>
          <p:nvPr/>
        </p:nvPicPr>
        <p:blipFill>
          <a:blip r:embed="rId2"/>
          <a:stretch>
            <a:fillRect/>
          </a:stretch>
        </p:blipFill>
        <p:spPr>
          <a:xfrm>
            <a:off x="473843" y="1581149"/>
            <a:ext cx="2612257" cy="3911855"/>
          </a:xfrm>
          <a:prstGeom prst="rect">
            <a:avLst/>
          </a:prstGeom>
        </p:spPr>
      </p:pic>
      <p:pic>
        <p:nvPicPr>
          <p:cNvPr id="9" name="Picture 3"/>
          <p:cNvPicPr>
            <a:picLocks noChangeAspect="1" noChangeArrowheads="1"/>
          </p:cNvPicPr>
          <p:nvPr/>
        </p:nvPicPr>
        <p:blipFill>
          <a:blip r:embed="rId3"/>
          <a:srcRect/>
          <a:stretch>
            <a:fillRect/>
          </a:stretch>
        </p:blipFill>
        <p:spPr bwMode="auto">
          <a:xfrm rot="5400000">
            <a:off x="4062413" y="1042988"/>
            <a:ext cx="3736975" cy="5207000"/>
          </a:xfrm>
          <a:prstGeom prst="rect">
            <a:avLst/>
          </a:prstGeom>
          <a:noFill/>
          <a:ln w="12700" cap="flat">
            <a:solidFill>
              <a:schemeClr val="tx1"/>
            </a:solidFill>
            <a:prstDash val="solid"/>
            <a:round/>
            <a:headEnd/>
            <a:tailEnd/>
          </a:ln>
          <a:effectLst>
            <a:outerShdw blurRad="190500" dist="8455" dir="2999953" algn="ctr" rotWithShape="0">
              <a:schemeClr val="bg2">
                <a:alpha val="74998"/>
              </a:schemeClr>
            </a:outerShdw>
          </a:effectLst>
        </p:spPr>
      </p:pic>
      <p:sp>
        <p:nvSpPr>
          <p:cNvPr id="10" name="Rectangle 4"/>
          <p:cNvSpPr>
            <a:spLocks/>
          </p:cNvSpPr>
          <p:nvPr/>
        </p:nvSpPr>
        <p:spPr bwMode="auto">
          <a:xfrm>
            <a:off x="3185160" y="1568449"/>
            <a:ext cx="5481320" cy="342900"/>
          </a:xfrm>
          <a:prstGeom prst="rect">
            <a:avLst/>
          </a:prstGeom>
          <a:solidFill>
            <a:srgbClr val="FEFEFE"/>
          </a:solidFill>
          <a:ln w="12700" cap="flat">
            <a:solidFill>
              <a:schemeClr val="tx1"/>
            </a:solidFill>
            <a:prstDash val="solid"/>
            <a:miter lim="800000"/>
            <a:headEnd type="none" w="med" len="med"/>
            <a:tailEnd type="none" w="med" len="med"/>
          </a:ln>
        </p:spPr>
        <p:txBody>
          <a:bodyPr lIns="0" tIns="0" rIns="45155" bIns="0" anchor="ctr">
            <a:prstTxWarp prst="textNoShape">
              <a:avLst/>
            </a:prstTxWarp>
          </a:bodyPr>
          <a:lstStyle/>
          <a:p>
            <a:pPr marL="44450" algn="ctr"/>
            <a:r>
              <a:rPr lang="en-US" sz="1400" dirty="0">
                <a:ea typeface="Arial" charset="0"/>
                <a:cs typeface="Arial" charset="0"/>
              </a:rPr>
              <a:t>Typical light </a:t>
            </a:r>
            <a:r>
              <a:rPr lang="en-US" sz="1400" dirty="0" smtClean="0">
                <a:ea typeface="Arial" charset="0"/>
                <a:cs typeface="Arial" charset="0"/>
              </a:rPr>
              <a:t>yield </a:t>
            </a:r>
            <a:r>
              <a:rPr lang="en-US" sz="1400" dirty="0">
                <a:ea typeface="Arial" charset="0"/>
                <a:cs typeface="Arial" charset="0"/>
              </a:rPr>
              <a:t>from CRV counter </a:t>
            </a:r>
            <a:r>
              <a:rPr lang="en-US" sz="1400" dirty="0" smtClean="0">
                <a:ea typeface="Arial" charset="0"/>
                <a:cs typeface="Arial" charset="0"/>
              </a:rPr>
              <a:t>prototype – 20 cm from RO end</a:t>
            </a:r>
            <a:endParaRPr lang="en-US" sz="1400" dirty="0">
              <a:ea typeface="Arial" charset="0"/>
              <a:cs typeface="Arial" charset="0"/>
            </a:endParaRPr>
          </a:p>
        </p:txBody>
      </p:sp>
      <p:sp>
        <p:nvSpPr>
          <p:cNvPr id="8" name="Footer Placeholder 7"/>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81</a:t>
            </a:fld>
            <a:endParaRPr lang="en-US"/>
          </a:p>
        </p:txBody>
      </p:sp>
    </p:spTree>
    <p:extLst>
      <p:ext uri="{BB962C8B-B14F-4D97-AF65-F5344CB8AC3E}">
        <p14:creationId xmlns:p14="http://schemas.microsoft.com/office/powerpoint/2010/main" val="2834446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885" y="270677"/>
            <a:ext cx="8229600" cy="576605"/>
          </a:xfrm>
        </p:spPr>
        <p:txBody>
          <a:bodyPr>
            <a:normAutofit fontScale="90000"/>
          </a:bodyPr>
          <a:lstStyle/>
          <a:p>
            <a:r>
              <a:rPr lang="en-US" dirty="0" smtClean="0"/>
              <a:t>Cosmic Ray Veto</a:t>
            </a:r>
            <a:endParaRPr lang="en-US" dirty="0"/>
          </a:p>
        </p:txBody>
      </p:sp>
      <p:sp>
        <p:nvSpPr>
          <p:cNvPr id="3" name="Content Placeholder 2"/>
          <p:cNvSpPr>
            <a:spLocks noGrp="1"/>
          </p:cNvSpPr>
          <p:nvPr>
            <p:ph idx="1"/>
          </p:nvPr>
        </p:nvSpPr>
        <p:spPr>
          <a:xfrm>
            <a:off x="353027" y="5709216"/>
            <a:ext cx="8478456" cy="674891"/>
          </a:xfrm>
        </p:spPr>
        <p:txBody>
          <a:bodyPr>
            <a:normAutofit/>
          </a:bodyPr>
          <a:lstStyle/>
          <a:p>
            <a:r>
              <a:rPr lang="en-US" sz="2400" dirty="0" smtClean="0"/>
              <a:t>Low level simulation parameters tuned to match test beam data</a:t>
            </a:r>
            <a:endParaRPr lang="en-US" sz="24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82</a:t>
            </a:fld>
            <a:endParaRPr lang="en-US"/>
          </a:p>
        </p:txBody>
      </p:sp>
      <p:grpSp>
        <p:nvGrpSpPr>
          <p:cNvPr id="15" name="Group 14"/>
          <p:cNvGrpSpPr/>
          <p:nvPr/>
        </p:nvGrpSpPr>
        <p:grpSpPr>
          <a:xfrm>
            <a:off x="2001252" y="836251"/>
            <a:ext cx="4653730" cy="2342181"/>
            <a:chOff x="2001252" y="755227"/>
            <a:chExt cx="4653730" cy="2342181"/>
          </a:xfrm>
        </p:grpSpPr>
        <p:pic>
          <p:nvPicPr>
            <p:cNvPr id="7" name="Picture 6"/>
            <p:cNvPicPr>
              <a:picLocks noChangeAspect="1"/>
            </p:cNvPicPr>
            <p:nvPr/>
          </p:nvPicPr>
          <p:blipFill>
            <a:blip r:embed="rId2"/>
            <a:stretch>
              <a:fillRect/>
            </a:stretch>
          </p:blipFill>
          <p:spPr>
            <a:xfrm>
              <a:off x="2489017" y="916577"/>
              <a:ext cx="4165965" cy="1919221"/>
            </a:xfrm>
            <a:prstGeom prst="rect">
              <a:avLst/>
            </a:prstGeom>
          </p:spPr>
        </p:pic>
        <p:sp>
          <p:nvSpPr>
            <p:cNvPr id="10" name="TextBox 9"/>
            <p:cNvSpPr txBox="1"/>
            <p:nvPr/>
          </p:nvSpPr>
          <p:spPr>
            <a:xfrm>
              <a:off x="2489016" y="2835798"/>
              <a:ext cx="4165965" cy="261610"/>
            </a:xfrm>
            <a:prstGeom prst="rect">
              <a:avLst/>
            </a:prstGeom>
            <a:solidFill>
              <a:schemeClr val="bg1"/>
            </a:solidFill>
            <a:ln>
              <a:noFill/>
            </a:ln>
          </p:spPr>
          <p:txBody>
            <a:bodyPr wrap="square" rtlCol="0">
              <a:spAutoFit/>
            </a:bodyPr>
            <a:lstStyle/>
            <a:p>
              <a:pPr algn="r"/>
              <a:r>
                <a:rPr lang="en-US" sz="1100" dirty="0"/>
                <a:t>d</a:t>
              </a:r>
              <a:r>
                <a:rPr lang="en-US" sz="1100" dirty="0" smtClean="0"/>
                <a:t>istance from </a:t>
              </a:r>
              <a:r>
                <a:rPr lang="en-US" sz="1100" dirty="0" err="1" smtClean="0"/>
                <a:t>SiPM</a:t>
              </a:r>
              <a:r>
                <a:rPr lang="en-US" sz="1100" dirty="0" smtClean="0"/>
                <a:t> (mm)</a:t>
              </a:r>
              <a:endParaRPr lang="en-US" sz="1100" dirty="0"/>
            </a:p>
          </p:txBody>
        </p:sp>
        <p:sp>
          <p:nvSpPr>
            <p:cNvPr id="11" name="TextBox 10"/>
            <p:cNvSpPr txBox="1"/>
            <p:nvPr/>
          </p:nvSpPr>
          <p:spPr>
            <a:xfrm rot="16200000">
              <a:off x="1126397" y="1630082"/>
              <a:ext cx="2119042" cy="369332"/>
            </a:xfrm>
            <a:prstGeom prst="rect">
              <a:avLst/>
            </a:prstGeom>
            <a:noFill/>
          </p:spPr>
          <p:txBody>
            <a:bodyPr wrap="none" rtlCol="0">
              <a:spAutoFit/>
            </a:bodyPr>
            <a:lstStyle/>
            <a:p>
              <a:r>
                <a:rPr lang="en-US" smtClean="0">
                  <a:solidFill>
                    <a:schemeClr val="bg1"/>
                  </a:solidFill>
                </a:rPr>
                <a:t>PE/</a:t>
              </a:r>
              <a:r>
                <a:rPr lang="en-US" dirty="0" err="1" smtClean="0">
                  <a:solidFill>
                    <a:schemeClr val="bg1"/>
                  </a:solidFill>
                </a:rPr>
                <a:t>SiPM</a:t>
              </a:r>
              <a:r>
                <a:rPr lang="en-US" dirty="0" smtClean="0">
                  <a:solidFill>
                    <a:schemeClr val="bg1"/>
                  </a:solidFill>
                </a:rPr>
                <a:t> at one end</a:t>
              </a:r>
              <a:endParaRPr lang="en-US" dirty="0">
                <a:solidFill>
                  <a:schemeClr val="bg1"/>
                </a:solidFill>
              </a:endParaRPr>
            </a:p>
          </p:txBody>
        </p:sp>
      </p:grpSp>
      <p:grpSp>
        <p:nvGrpSpPr>
          <p:cNvPr id="14" name="Group 13"/>
          <p:cNvGrpSpPr/>
          <p:nvPr/>
        </p:nvGrpSpPr>
        <p:grpSpPr>
          <a:xfrm>
            <a:off x="2024831" y="3254334"/>
            <a:ext cx="4641727" cy="2311571"/>
            <a:chOff x="2013256" y="3265909"/>
            <a:chExt cx="4641727" cy="2311571"/>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328" y="3265909"/>
              <a:ext cx="4188654" cy="213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16200000">
              <a:off x="1215345" y="4082404"/>
              <a:ext cx="1965153" cy="369332"/>
            </a:xfrm>
            <a:prstGeom prst="rect">
              <a:avLst/>
            </a:prstGeom>
            <a:noFill/>
          </p:spPr>
          <p:txBody>
            <a:bodyPr wrap="none" rtlCol="0">
              <a:spAutoFit/>
            </a:bodyPr>
            <a:lstStyle/>
            <a:p>
              <a:r>
                <a:rPr lang="en-US" dirty="0">
                  <a:solidFill>
                    <a:schemeClr val="bg1"/>
                  </a:solidFill>
                </a:rPr>
                <a:t>t</a:t>
              </a:r>
              <a:r>
                <a:rPr lang="en-US" dirty="0" smtClean="0">
                  <a:solidFill>
                    <a:schemeClr val="bg1"/>
                  </a:solidFill>
                </a:rPr>
                <a:t>otal PE at one end</a:t>
              </a:r>
              <a:endParaRPr lang="en-US" dirty="0">
                <a:solidFill>
                  <a:schemeClr val="bg1"/>
                </a:solidFill>
              </a:endParaRPr>
            </a:p>
          </p:txBody>
        </p:sp>
        <p:sp>
          <p:nvSpPr>
            <p:cNvPr id="12" name="TextBox 11"/>
            <p:cNvSpPr txBox="1"/>
            <p:nvPr/>
          </p:nvSpPr>
          <p:spPr>
            <a:xfrm>
              <a:off x="2466329" y="5315870"/>
              <a:ext cx="4188654" cy="261610"/>
            </a:xfrm>
            <a:prstGeom prst="rect">
              <a:avLst/>
            </a:prstGeom>
            <a:solidFill>
              <a:schemeClr val="bg1"/>
            </a:solidFill>
            <a:ln>
              <a:noFill/>
            </a:ln>
          </p:spPr>
          <p:txBody>
            <a:bodyPr wrap="square" rtlCol="0">
              <a:spAutoFit/>
            </a:bodyPr>
            <a:lstStyle/>
            <a:p>
              <a:pPr algn="r"/>
              <a:r>
                <a:rPr lang="en-US" sz="1100" dirty="0"/>
                <a:t>d</a:t>
              </a:r>
              <a:r>
                <a:rPr lang="en-US" sz="1100" dirty="0" smtClean="0"/>
                <a:t>istance from extrusion center (mm)</a:t>
              </a:r>
              <a:endParaRPr lang="en-US" sz="1100" dirty="0"/>
            </a:p>
          </p:txBody>
        </p:sp>
      </p:grpSp>
    </p:spTree>
    <p:extLst>
      <p:ext uri="{BB962C8B-B14F-4D97-AF65-F5344CB8AC3E}">
        <p14:creationId xmlns:p14="http://schemas.microsoft.com/office/powerpoint/2010/main" val="626295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Ray Veto</a:t>
            </a:r>
            <a:endParaRPr lang="en-US" dirty="0"/>
          </a:p>
        </p:txBody>
      </p:sp>
      <p:sp>
        <p:nvSpPr>
          <p:cNvPr id="3" name="Content Placeholder 2"/>
          <p:cNvSpPr>
            <a:spLocks noGrp="1"/>
          </p:cNvSpPr>
          <p:nvPr>
            <p:ph idx="1"/>
          </p:nvPr>
        </p:nvSpPr>
        <p:spPr>
          <a:xfrm>
            <a:off x="231493" y="5118904"/>
            <a:ext cx="8681013" cy="888356"/>
          </a:xfrm>
        </p:spPr>
        <p:txBody>
          <a:bodyPr>
            <a:normAutofit/>
          </a:bodyPr>
          <a:lstStyle/>
          <a:p>
            <a:r>
              <a:rPr lang="en-US" sz="2400" dirty="0" smtClean="0"/>
              <a:t>Use detailed simulation and reconstruction to convince ourselves we can reasonably achieve the required veto efficiency</a:t>
            </a:r>
            <a:endParaRPr lang="en-US" sz="2400"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83</a:t>
            </a:fld>
            <a:endParaRPr lang="en-US"/>
          </a:p>
        </p:txBody>
      </p:sp>
      <p:pic>
        <p:nvPicPr>
          <p:cNvPr id="7" name="Picture 6"/>
          <p:cNvPicPr>
            <a:picLocks noChangeAspect="1"/>
          </p:cNvPicPr>
          <p:nvPr/>
        </p:nvPicPr>
        <p:blipFill>
          <a:blip r:embed="rId2"/>
          <a:stretch>
            <a:fillRect/>
          </a:stretch>
        </p:blipFill>
        <p:spPr>
          <a:xfrm>
            <a:off x="1442977" y="1475515"/>
            <a:ext cx="6102745" cy="3189701"/>
          </a:xfrm>
          <a:prstGeom prst="rect">
            <a:avLst/>
          </a:prstGeom>
          <a:solidFill>
            <a:schemeClr val="bg1"/>
          </a:solidFill>
        </p:spPr>
      </p:pic>
      <p:sp>
        <p:nvSpPr>
          <p:cNvPr id="8" name="TextBox 7"/>
          <p:cNvSpPr txBox="1"/>
          <p:nvPr/>
        </p:nvSpPr>
        <p:spPr>
          <a:xfrm>
            <a:off x="6874283" y="2314937"/>
            <a:ext cx="745717" cy="369332"/>
          </a:xfrm>
          <a:prstGeom prst="rect">
            <a:avLst/>
          </a:prstGeom>
          <a:noFill/>
        </p:spPr>
        <p:txBody>
          <a:bodyPr wrap="none" rtlCol="0">
            <a:spAutoFit/>
          </a:bodyPr>
          <a:lstStyle/>
          <a:p>
            <a:r>
              <a:rPr lang="en-US" u="sng" dirty="0" smtClean="0"/>
              <a:t>Hit </a:t>
            </a:r>
            <a:r>
              <a:rPr lang="en-US" u="sng" dirty="0" err="1" smtClean="0"/>
              <a:t>Th</a:t>
            </a:r>
            <a:endParaRPr lang="en-US" u="sng" dirty="0"/>
          </a:p>
        </p:txBody>
      </p:sp>
      <p:cxnSp>
        <p:nvCxnSpPr>
          <p:cNvPr id="10" name="Straight Connector 9"/>
          <p:cNvCxnSpPr/>
          <p:nvPr/>
        </p:nvCxnSpPr>
        <p:spPr>
          <a:xfrm>
            <a:off x="2118167" y="2870522"/>
            <a:ext cx="4780344" cy="4629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72021" y="2634491"/>
            <a:ext cx="1636987" cy="261610"/>
          </a:xfrm>
          <a:prstGeom prst="rect">
            <a:avLst/>
          </a:prstGeom>
          <a:noFill/>
          <a:ln>
            <a:noFill/>
          </a:ln>
        </p:spPr>
        <p:txBody>
          <a:bodyPr wrap="none" rtlCol="0">
            <a:spAutoFit/>
          </a:bodyPr>
          <a:lstStyle/>
          <a:p>
            <a:r>
              <a:rPr lang="en-US" sz="1100" dirty="0" smtClean="0">
                <a:solidFill>
                  <a:srgbClr val="FF0000"/>
                </a:solidFill>
              </a:rPr>
              <a:t>Max. allowed inefficiency</a:t>
            </a:r>
            <a:endParaRPr lang="en-US" sz="1100" dirty="0">
              <a:solidFill>
                <a:srgbClr val="FF0000"/>
              </a:solidFill>
            </a:endParaRPr>
          </a:p>
        </p:txBody>
      </p:sp>
    </p:spTree>
    <p:extLst>
      <p:ext uri="{BB962C8B-B14F-4D97-AF65-F5344CB8AC3E}">
        <p14:creationId xmlns:p14="http://schemas.microsoft.com/office/powerpoint/2010/main" val="100165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Detector Hall</a:t>
            </a:r>
            <a:endParaRPr lang="en-US" dirty="0"/>
          </a:p>
        </p:txBody>
      </p:sp>
      <p:sp>
        <p:nvSpPr>
          <p:cNvPr id="3" name="Content Placeholder 2"/>
          <p:cNvSpPr>
            <a:spLocks noGrp="1"/>
          </p:cNvSpPr>
          <p:nvPr>
            <p:ph idx="1"/>
          </p:nvPr>
        </p:nvSpPr>
        <p:spPr>
          <a:xfrm>
            <a:off x="457200" y="5486401"/>
            <a:ext cx="8229600" cy="774699"/>
          </a:xfrm>
        </p:spPr>
        <p:txBody>
          <a:bodyPr/>
          <a:lstStyle/>
          <a:p>
            <a:pPr algn="ctr"/>
            <a:r>
              <a:rPr lang="en-US" dirty="0"/>
              <a:t>S</a:t>
            </a:r>
            <a:r>
              <a:rPr lang="en-US" dirty="0" smtClean="0"/>
              <a:t>tructurally complete. Outfitting well along. </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4579" t="3885" r="15399" b="44541"/>
          <a:stretch/>
        </p:blipFill>
        <p:spPr>
          <a:xfrm>
            <a:off x="706340" y="1690687"/>
            <a:ext cx="7919702" cy="3313113"/>
          </a:xfrm>
          <a:prstGeom prst="rect">
            <a:avLst/>
          </a:prstGeom>
        </p:spPr>
      </p:pic>
      <p:sp>
        <p:nvSpPr>
          <p:cNvPr id="8" name="TextBox 7"/>
          <p:cNvSpPr txBox="1"/>
          <p:nvPr/>
        </p:nvSpPr>
        <p:spPr>
          <a:xfrm>
            <a:off x="807940" y="4691360"/>
            <a:ext cx="2149114" cy="307777"/>
          </a:xfrm>
          <a:prstGeom prst="rect">
            <a:avLst/>
          </a:prstGeom>
          <a:noFill/>
        </p:spPr>
        <p:txBody>
          <a:bodyPr wrap="none" rtlCol="0">
            <a:spAutoFit/>
          </a:bodyPr>
          <a:lstStyle/>
          <a:p>
            <a:r>
              <a:rPr lang="en-US" sz="1400" smtClean="0">
                <a:solidFill>
                  <a:schemeClr val="bg1"/>
                </a:solidFill>
              </a:rPr>
              <a:t>East Face, September 2016</a:t>
            </a:r>
            <a:endParaRPr lang="en-US" sz="1400">
              <a:solidFill>
                <a:schemeClr val="bg1"/>
              </a:solidFill>
            </a:endParaRPr>
          </a:p>
        </p:txBody>
      </p:sp>
      <p:sp>
        <p:nvSpPr>
          <p:cNvPr id="9" name="Footer Placeholder 8"/>
          <p:cNvSpPr>
            <a:spLocks noGrp="1"/>
          </p:cNvSpPr>
          <p:nvPr>
            <p:ph type="ftr" sz="quarter" idx="11"/>
          </p:nvPr>
        </p:nvSpPr>
        <p:spPr/>
        <p:txBody>
          <a:bodyPr/>
          <a:lstStyle/>
          <a:p>
            <a:r>
              <a:rPr lang="en-US" smtClean="0"/>
              <a:t>D.Glenzinski, Fermilab</a:t>
            </a:r>
            <a:endParaRPr lang="en-US"/>
          </a:p>
        </p:txBody>
      </p:sp>
      <p:sp>
        <p:nvSpPr>
          <p:cNvPr id="10" name="Slide Number Placeholder 9"/>
          <p:cNvSpPr>
            <a:spLocks noGrp="1"/>
          </p:cNvSpPr>
          <p:nvPr>
            <p:ph type="sldNum" sz="quarter" idx="12"/>
          </p:nvPr>
        </p:nvSpPr>
        <p:spPr/>
        <p:txBody>
          <a:bodyPr/>
          <a:lstStyle/>
          <a:p>
            <a:fld id="{B447C9B2-03D9-704C-9F48-B71FA4375E6A}" type="slidenum">
              <a:rPr lang="en-US" smtClean="0"/>
              <a:pPr/>
              <a:t>84</a:t>
            </a:fld>
            <a:endParaRPr lang="en-US"/>
          </a:p>
        </p:txBody>
      </p:sp>
    </p:spTree>
    <p:extLst>
      <p:ext uri="{BB962C8B-B14F-4D97-AF65-F5344CB8AC3E}">
        <p14:creationId xmlns:p14="http://schemas.microsoft.com/office/powerpoint/2010/main" val="1799071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7778" t="8018" r="45413" b="37265"/>
          <a:stretch/>
        </p:blipFill>
        <p:spPr>
          <a:xfrm>
            <a:off x="177799" y="1874839"/>
            <a:ext cx="5951441" cy="2048410"/>
          </a:xfrm>
          <a:prstGeom prst="rect">
            <a:avLst/>
          </a:prstGeom>
        </p:spPr>
      </p:pic>
      <p:sp>
        <p:nvSpPr>
          <p:cNvPr id="2" name="Title 1"/>
          <p:cNvSpPr>
            <a:spLocks noGrp="1"/>
          </p:cNvSpPr>
          <p:nvPr>
            <p:ph type="title"/>
          </p:nvPr>
        </p:nvSpPr>
        <p:spPr>
          <a:xfrm>
            <a:off x="457200" y="274638"/>
            <a:ext cx="8229600" cy="814389"/>
          </a:xfrm>
        </p:spPr>
        <p:txBody>
          <a:bodyPr/>
          <a:lstStyle/>
          <a:p>
            <a:r>
              <a:rPr lang="en-US" dirty="0" smtClean="0"/>
              <a:t>Mu2e Detector Hall</a:t>
            </a:r>
            <a:endParaRPr lang="en-US" dirty="0"/>
          </a:p>
        </p:txBody>
      </p:sp>
      <p:sp>
        <p:nvSpPr>
          <p:cNvPr id="3" name="Content Placeholder 2"/>
          <p:cNvSpPr>
            <a:spLocks noGrp="1"/>
          </p:cNvSpPr>
          <p:nvPr>
            <p:ph idx="1"/>
          </p:nvPr>
        </p:nvSpPr>
        <p:spPr>
          <a:xfrm>
            <a:off x="823276" y="4683661"/>
            <a:ext cx="4953000" cy="1298039"/>
          </a:xfrm>
        </p:spPr>
        <p:txBody>
          <a:bodyPr>
            <a:normAutofit/>
          </a:bodyPr>
          <a:lstStyle/>
          <a:p>
            <a:r>
              <a:rPr lang="en-US" dirty="0" smtClean="0"/>
              <a:t>Beneficial Occupancy received Dec 2016</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17451" y="2401251"/>
            <a:ext cx="5099050" cy="254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6334439" y="5864226"/>
            <a:ext cx="2505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r>
              <a:rPr lang="en-US" altLang="en-US" sz="1600">
                <a:solidFill>
                  <a:schemeClr val="bg1"/>
                </a:solidFill>
              </a:rPr>
              <a:t>DS Solenoid </a:t>
            </a:r>
            <a:r>
              <a:rPr lang="en-US" altLang="en-US" sz="1600" smtClean="0">
                <a:solidFill>
                  <a:schemeClr val="bg1"/>
                </a:solidFill>
              </a:rPr>
              <a:t>Bay,  April </a:t>
            </a:r>
            <a:r>
              <a:rPr lang="en-US" altLang="en-US" sz="1600" dirty="0" smtClean="0">
                <a:solidFill>
                  <a:schemeClr val="bg1"/>
                </a:solidFill>
              </a:rPr>
              <a:t>2016</a:t>
            </a:r>
            <a:endParaRPr lang="en-US" altLang="en-US" sz="1600" dirty="0">
              <a:solidFill>
                <a:schemeClr val="bg1"/>
              </a:solidFill>
            </a:endParaRPr>
          </a:p>
        </p:txBody>
      </p:sp>
      <p:sp>
        <p:nvSpPr>
          <p:cNvPr id="10" name="TextBox 9"/>
          <p:cNvSpPr txBox="1"/>
          <p:nvPr/>
        </p:nvSpPr>
        <p:spPr>
          <a:xfrm>
            <a:off x="314984" y="3606900"/>
            <a:ext cx="2275816" cy="307777"/>
          </a:xfrm>
          <a:prstGeom prst="rect">
            <a:avLst/>
          </a:prstGeom>
          <a:noFill/>
        </p:spPr>
        <p:txBody>
          <a:bodyPr wrap="none" rtlCol="0">
            <a:spAutoFit/>
          </a:bodyPr>
          <a:lstStyle/>
          <a:p>
            <a:r>
              <a:rPr lang="en-US" sz="1400" smtClean="0">
                <a:solidFill>
                  <a:schemeClr val="bg1"/>
                </a:solidFill>
              </a:rPr>
              <a:t>North Face, September 2016</a:t>
            </a:r>
            <a:endParaRPr lang="en-US" sz="1400">
              <a:solidFill>
                <a:schemeClr val="bg1"/>
              </a:solidFill>
            </a:endParaRPr>
          </a:p>
        </p:txBody>
      </p:sp>
      <p:sp>
        <p:nvSpPr>
          <p:cNvPr id="11" name="Footer Placeholder 10"/>
          <p:cNvSpPr>
            <a:spLocks noGrp="1"/>
          </p:cNvSpPr>
          <p:nvPr>
            <p:ph type="ftr" sz="quarter" idx="11"/>
          </p:nvPr>
        </p:nvSpPr>
        <p:spPr/>
        <p:txBody>
          <a:bodyPr/>
          <a:lstStyle/>
          <a:p>
            <a:r>
              <a:rPr lang="en-US" smtClean="0"/>
              <a:t>D.Glenzinski, Fermilab</a:t>
            </a:r>
            <a:endParaRPr lang="en-US"/>
          </a:p>
        </p:txBody>
      </p:sp>
      <p:sp>
        <p:nvSpPr>
          <p:cNvPr id="12" name="Slide Number Placeholder 11"/>
          <p:cNvSpPr>
            <a:spLocks noGrp="1"/>
          </p:cNvSpPr>
          <p:nvPr>
            <p:ph type="sldNum" sz="quarter" idx="12"/>
          </p:nvPr>
        </p:nvSpPr>
        <p:spPr/>
        <p:txBody>
          <a:bodyPr/>
          <a:lstStyle/>
          <a:p>
            <a:fld id="{B447C9B2-03D9-704C-9F48-B71FA4375E6A}" type="slidenum">
              <a:rPr lang="en-US" smtClean="0"/>
              <a:pPr/>
              <a:t>85</a:t>
            </a:fld>
            <a:endParaRPr lang="en-US"/>
          </a:p>
        </p:txBody>
      </p:sp>
    </p:spTree>
    <p:extLst>
      <p:ext uri="{BB962C8B-B14F-4D97-AF65-F5344CB8AC3E}">
        <p14:creationId xmlns:p14="http://schemas.microsoft.com/office/powerpoint/2010/main" val="2674751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457200" y="45720"/>
            <a:ext cx="8229600" cy="684335"/>
          </a:xfrm>
        </p:spPr>
        <p:txBody>
          <a:bodyPr>
            <a:normAutofit/>
          </a:bodyPr>
          <a:lstStyle/>
          <a:p>
            <a:r>
              <a:rPr lang="en-US" sz="3200" dirty="0" err="1" smtClean="0"/>
              <a:t>Fermilab’s</a:t>
            </a:r>
            <a:r>
              <a:rPr lang="en-US" sz="3200" dirty="0" smtClean="0"/>
              <a:t> Muon Campus</a:t>
            </a:r>
            <a:endParaRPr lang="en-US" sz="3200" dirty="0">
              <a:solidFill>
                <a:srgbClr val="FF0000"/>
              </a:solidFill>
            </a:endParaRPr>
          </a:p>
        </p:txBody>
      </p:sp>
      <p:sp>
        <p:nvSpPr>
          <p:cNvPr id="11" name="Content Placeholder 2"/>
          <p:cNvSpPr txBox="1">
            <a:spLocks/>
          </p:cNvSpPr>
          <p:nvPr/>
        </p:nvSpPr>
        <p:spPr>
          <a:xfrm>
            <a:off x="375920" y="4861560"/>
            <a:ext cx="8407758" cy="1450340"/>
          </a:xfrm>
          <a:prstGeom prst="rect">
            <a:avLst/>
          </a:prstGeom>
        </p:spPr>
        <p:txBody>
          <a:bodyPr vert="horz" lIns="91440" tIns="45720" rIns="91440" bIns="45720" rtlCol="0">
            <a:normAutofit fontScale="47500" lnSpcReduction="20000"/>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3800" dirty="0" smtClean="0">
                <a:solidFill>
                  <a:schemeClr val="bg1"/>
                </a:solidFill>
              </a:rPr>
              <a:t>New facility for muon experiments</a:t>
            </a:r>
          </a:p>
          <a:p>
            <a:pPr lvl="1">
              <a:lnSpc>
                <a:spcPct val="120000"/>
              </a:lnSpc>
            </a:pPr>
            <a:r>
              <a:rPr lang="en-US" sz="3600" dirty="0">
                <a:solidFill>
                  <a:schemeClr val="bg1"/>
                </a:solidFill>
              </a:rPr>
              <a:t>T</a:t>
            </a:r>
            <a:r>
              <a:rPr lang="en-US" sz="3600" dirty="0" smtClean="0">
                <a:solidFill>
                  <a:schemeClr val="bg1"/>
                </a:solidFill>
              </a:rPr>
              <a:t>wo new experimental halls and the associated </a:t>
            </a:r>
            <a:r>
              <a:rPr lang="en-US" sz="3600" dirty="0" err="1" smtClean="0">
                <a:solidFill>
                  <a:schemeClr val="bg1"/>
                </a:solidFill>
              </a:rPr>
              <a:t>beamlines</a:t>
            </a:r>
            <a:endParaRPr lang="en-US" sz="3600" dirty="0" smtClean="0">
              <a:solidFill>
                <a:schemeClr val="bg1"/>
              </a:solidFill>
            </a:endParaRPr>
          </a:p>
          <a:p>
            <a:pPr lvl="1">
              <a:lnSpc>
                <a:spcPct val="120000"/>
              </a:lnSpc>
            </a:pPr>
            <a:r>
              <a:rPr lang="en-US" sz="3600" dirty="0" smtClean="0">
                <a:solidFill>
                  <a:schemeClr val="bg1"/>
                </a:solidFill>
              </a:rPr>
              <a:t>Will produce world’s highest intensity muon beams</a:t>
            </a:r>
          </a:p>
          <a:p>
            <a:pPr lvl="1">
              <a:lnSpc>
                <a:spcPct val="120000"/>
              </a:lnSpc>
            </a:pPr>
            <a:r>
              <a:rPr lang="en-US" sz="3600" dirty="0" smtClean="0">
                <a:solidFill>
                  <a:schemeClr val="bg1"/>
                </a:solidFill>
              </a:rPr>
              <a:t>First beam will be delivered in 2017 (Muon g-2) </a:t>
            </a:r>
          </a:p>
        </p:txBody>
      </p:sp>
      <p:sp>
        <p:nvSpPr>
          <p:cNvPr id="2" name="Date Placeholder 1"/>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5" name="Slide Number Placeholder 4"/>
          <p:cNvSpPr>
            <a:spLocks noGrp="1"/>
          </p:cNvSpPr>
          <p:nvPr>
            <p:ph type="sldNum" sz="quarter" idx="12"/>
          </p:nvPr>
        </p:nvSpPr>
        <p:spPr/>
        <p:txBody>
          <a:bodyPr/>
          <a:lstStyle/>
          <a:p>
            <a:fld id="{B447C9B2-03D9-704C-9F48-B71FA4375E6A}" type="slidenum">
              <a:rPr lang="en-US" smtClean="0"/>
              <a:pPr/>
              <a:t>86</a:t>
            </a:fld>
            <a:endParaRPr lang="en-US"/>
          </a:p>
        </p:txBody>
      </p:sp>
      <p:grpSp>
        <p:nvGrpSpPr>
          <p:cNvPr id="6" name="Group 5"/>
          <p:cNvGrpSpPr/>
          <p:nvPr/>
        </p:nvGrpSpPr>
        <p:grpSpPr>
          <a:xfrm>
            <a:off x="1625882" y="846951"/>
            <a:ext cx="5843646" cy="3897712"/>
            <a:chOff x="1776354" y="846951"/>
            <a:chExt cx="5843646" cy="389771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354" y="846951"/>
              <a:ext cx="5843646" cy="3897712"/>
            </a:xfrm>
            <a:prstGeom prst="rect">
              <a:avLst/>
            </a:prstGeom>
          </p:spPr>
        </p:pic>
        <p:sp>
          <p:nvSpPr>
            <p:cNvPr id="12" name="TextBox 11"/>
            <p:cNvSpPr txBox="1"/>
            <p:nvPr/>
          </p:nvSpPr>
          <p:spPr>
            <a:xfrm rot="20475032">
              <a:off x="4878171" y="3159886"/>
              <a:ext cx="762085" cy="369332"/>
            </a:xfrm>
            <a:prstGeom prst="rect">
              <a:avLst/>
            </a:prstGeom>
            <a:noFill/>
          </p:spPr>
          <p:txBody>
            <a:bodyPr wrap="none" rtlCol="0">
              <a:spAutoFit/>
            </a:bodyPr>
            <a:lstStyle/>
            <a:p>
              <a:r>
                <a:rPr lang="en-US" dirty="0" smtClean="0">
                  <a:solidFill>
                    <a:schemeClr val="accent6"/>
                  </a:solidFill>
                </a:rPr>
                <a:t>Mu2e</a:t>
              </a:r>
              <a:endParaRPr lang="en-US" dirty="0">
                <a:solidFill>
                  <a:schemeClr val="accent6"/>
                </a:solidFill>
              </a:endParaRPr>
            </a:p>
          </p:txBody>
        </p:sp>
        <p:sp>
          <p:nvSpPr>
            <p:cNvPr id="13" name="TextBox 12"/>
            <p:cNvSpPr txBox="1"/>
            <p:nvPr/>
          </p:nvSpPr>
          <p:spPr>
            <a:xfrm rot="20129039">
              <a:off x="6298061" y="2668016"/>
              <a:ext cx="518291" cy="369332"/>
            </a:xfrm>
            <a:prstGeom prst="rect">
              <a:avLst/>
            </a:prstGeom>
            <a:noFill/>
          </p:spPr>
          <p:txBody>
            <a:bodyPr wrap="none" rtlCol="0">
              <a:spAutoFit/>
            </a:bodyPr>
            <a:lstStyle/>
            <a:p>
              <a:r>
                <a:rPr lang="en-US" dirty="0">
                  <a:solidFill>
                    <a:schemeClr val="accent6"/>
                  </a:solidFill>
                </a:rPr>
                <a:t>g</a:t>
              </a:r>
              <a:r>
                <a:rPr lang="en-US" dirty="0" smtClean="0">
                  <a:solidFill>
                    <a:schemeClr val="accent6"/>
                  </a:solidFill>
                </a:rPr>
                <a:t>-2</a:t>
              </a:r>
              <a:endParaRPr lang="en-US" dirty="0">
                <a:solidFill>
                  <a:schemeClr val="accent6"/>
                </a:solidFill>
              </a:endParaRPr>
            </a:p>
          </p:txBody>
        </p:sp>
      </p:grpSp>
    </p:spTree>
    <p:extLst>
      <p:ext uri="{BB962C8B-B14F-4D97-AF65-F5344CB8AC3E}">
        <p14:creationId xmlns:p14="http://schemas.microsoft.com/office/powerpoint/2010/main" val="2348506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9" name="Title 1"/>
          <p:cNvSpPr>
            <a:spLocks noGrp="1"/>
          </p:cNvSpPr>
          <p:nvPr>
            <p:ph type="title"/>
          </p:nvPr>
        </p:nvSpPr>
        <p:spPr>
          <a:xfrm>
            <a:off x="457200" y="71438"/>
            <a:ext cx="8229600" cy="1143000"/>
          </a:xfrm>
        </p:spPr>
        <p:txBody>
          <a:bodyPr/>
          <a:lstStyle/>
          <a:p>
            <a:r>
              <a:rPr lang="en-US" dirty="0" smtClean="0"/>
              <a:t> Mu2e Schedule</a:t>
            </a:r>
          </a:p>
        </p:txBody>
      </p:sp>
      <p:sp>
        <p:nvSpPr>
          <p:cNvPr id="15540" name="TextBox 57"/>
          <p:cNvSpPr txBox="1">
            <a:spLocks noChangeArrowheads="1"/>
          </p:cNvSpPr>
          <p:nvPr/>
        </p:nvSpPr>
        <p:spPr bwMode="auto">
          <a:xfrm>
            <a:off x="683192" y="6093460"/>
            <a:ext cx="7969951" cy="307777"/>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rgbClr val="FFFFFF"/>
                </a:solidFill>
              </a:rPr>
              <a:t>FY14                 FY15                   FY16                  FY17                 FY18               FY19                  FY20                FY21</a:t>
            </a:r>
            <a:endParaRPr lang="en-US" sz="1400" dirty="0">
              <a:solidFill>
                <a:srgbClr val="FFFFFF"/>
              </a:solidFill>
            </a:endParaRPr>
          </a:p>
        </p:txBody>
      </p:sp>
      <p:sp>
        <p:nvSpPr>
          <p:cNvPr id="4" name="Date Placeholder 3"/>
          <p:cNvSpPr>
            <a:spLocks noGrp="1"/>
          </p:cNvSpPr>
          <p:nvPr>
            <p:ph type="dt" sz="half" idx="10"/>
          </p:nvPr>
        </p:nvSpPr>
        <p:spPr/>
        <p:txBody>
          <a:bodyPr/>
          <a:lstStyle/>
          <a:p>
            <a:r>
              <a:rPr lang="en-US" smtClean="0"/>
              <a:t>May 2017</a:t>
            </a:r>
            <a:endParaRPr lang="en-US" dirty="0"/>
          </a:p>
        </p:txBody>
      </p:sp>
      <p:grpSp>
        <p:nvGrpSpPr>
          <p:cNvPr id="7" name="Group 6"/>
          <p:cNvGrpSpPr/>
          <p:nvPr/>
        </p:nvGrpSpPr>
        <p:grpSpPr>
          <a:xfrm>
            <a:off x="0" y="971550"/>
            <a:ext cx="9144000" cy="5353050"/>
            <a:chOff x="0" y="1162050"/>
            <a:chExt cx="9144000" cy="5353050"/>
          </a:xfrm>
        </p:grpSpPr>
        <p:sp>
          <p:nvSpPr>
            <p:cNvPr id="10" name="Right Arrow 9"/>
            <p:cNvSpPr/>
            <p:nvPr/>
          </p:nvSpPr>
          <p:spPr>
            <a:xfrm>
              <a:off x="0" y="5740400"/>
              <a:ext cx="9144000" cy="774700"/>
            </a:xfrm>
            <a:prstGeom prst="rightArrow">
              <a:avLst>
                <a:gd name="adj1" fmla="val 50000"/>
                <a:gd name="adj2" fmla="val 38112"/>
              </a:avLst>
            </a:prstGeom>
            <a:solidFill>
              <a:schemeClr val="bg1">
                <a:lumMod val="85000"/>
              </a:schemeClr>
            </a:solidFill>
            <a:ln>
              <a:no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11" name="Straight Connector 10"/>
            <p:cNvCxnSpPr/>
            <p:nvPr/>
          </p:nvCxnSpPr>
          <p:spPr>
            <a:xfrm rot="5400000">
              <a:off x="-1835944" y="39044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819944" y="39108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07962" y="3906838"/>
              <a:ext cx="4703763"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1218406" y="39171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26310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28545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5301456" y="39298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334919" y="3904457"/>
              <a:ext cx="4702175" cy="15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0" name="Diamond 19"/>
            <p:cNvSpPr>
              <a:spLocks noChangeAspect="1"/>
            </p:cNvSpPr>
            <p:nvPr/>
          </p:nvSpPr>
          <p:spPr>
            <a:xfrm>
              <a:off x="311154" y="603964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1" name="Straight Connector 20"/>
            <p:cNvCxnSpPr>
              <a:stCxn id="20" idx="0"/>
            </p:cNvCxnSpPr>
            <p:nvPr/>
          </p:nvCxnSpPr>
          <p:spPr>
            <a:xfrm rot="16200000" flipV="1">
              <a:off x="-1830387" y="3781425"/>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2" name="Diamond 21"/>
            <p:cNvSpPr>
              <a:spLocks noChangeAspect="1"/>
            </p:cNvSpPr>
            <p:nvPr/>
          </p:nvSpPr>
          <p:spPr>
            <a:xfrm>
              <a:off x="12002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3" name="Straight Connector 22"/>
            <p:cNvCxnSpPr>
              <a:stCxn id="22" idx="0"/>
            </p:cNvCxnSpPr>
            <p:nvPr/>
          </p:nvCxnSpPr>
          <p:spPr>
            <a:xfrm rot="16200000" flipV="1">
              <a:off x="-941856"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516" name="TextBox 23"/>
            <p:cNvSpPr txBox="1">
              <a:spLocks noChangeArrowheads="1"/>
            </p:cNvSpPr>
            <p:nvPr/>
          </p:nvSpPr>
          <p:spPr bwMode="auto">
            <a:xfrm>
              <a:off x="160119" y="1163638"/>
              <a:ext cx="571504"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CD-1</a:t>
              </a:r>
            </a:p>
          </p:txBody>
        </p:sp>
        <p:sp>
          <p:nvSpPr>
            <p:cNvPr id="15518" name="TextBox 25"/>
            <p:cNvSpPr txBox="1">
              <a:spLocks noChangeArrowheads="1"/>
            </p:cNvSpPr>
            <p:nvPr/>
          </p:nvSpPr>
          <p:spPr bwMode="auto">
            <a:xfrm>
              <a:off x="982575" y="1162050"/>
              <a:ext cx="690177"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CD-3a</a:t>
              </a:r>
            </a:p>
          </p:txBody>
        </p:sp>
        <p:sp>
          <p:nvSpPr>
            <p:cNvPr id="15519" name="TextBox 26"/>
            <p:cNvSpPr txBox="1">
              <a:spLocks noChangeArrowheads="1"/>
            </p:cNvSpPr>
            <p:nvPr/>
          </p:nvSpPr>
          <p:spPr bwMode="auto">
            <a:xfrm>
              <a:off x="1669292" y="1169988"/>
              <a:ext cx="960214"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CD-2/</a:t>
              </a:r>
              <a:r>
                <a:rPr lang="en-US" sz="1400" dirty="0" smtClean="0">
                  <a:solidFill>
                    <a:srgbClr val="FFFFFF"/>
                  </a:solidFill>
                </a:rPr>
                <a:t>3b</a:t>
              </a:r>
              <a:endParaRPr lang="en-US" sz="1400" dirty="0">
                <a:solidFill>
                  <a:srgbClr val="FFFFFF"/>
                </a:solidFill>
              </a:endParaRPr>
            </a:p>
          </p:txBody>
        </p:sp>
        <p:sp>
          <p:nvSpPr>
            <p:cNvPr id="31" name="Rectangle 30"/>
            <p:cNvSpPr/>
            <p:nvPr/>
          </p:nvSpPr>
          <p:spPr>
            <a:xfrm>
              <a:off x="249238" y="1816307"/>
              <a:ext cx="951033"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Superconductor R&amp;D</a:t>
              </a:r>
            </a:p>
          </p:txBody>
        </p:sp>
        <p:cxnSp>
          <p:nvCxnSpPr>
            <p:cNvPr id="32" name="Straight Connector 31"/>
            <p:cNvCxnSpPr/>
            <p:nvPr/>
          </p:nvCxnSpPr>
          <p:spPr>
            <a:xfrm rot="5400000">
              <a:off x="2247106" y="3906044"/>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5" name="Diamond 34"/>
            <p:cNvSpPr>
              <a:spLocks noChangeAspect="1"/>
            </p:cNvSpPr>
            <p:nvPr/>
          </p:nvSpPr>
          <p:spPr>
            <a:xfrm>
              <a:off x="1950055" y="604133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36" name="Straight Connector 35"/>
            <p:cNvCxnSpPr>
              <a:stCxn id="35" idx="0"/>
            </p:cNvCxnSpPr>
            <p:nvPr/>
          </p:nvCxnSpPr>
          <p:spPr>
            <a:xfrm rot="16200000" flipV="1">
              <a:off x="-192072" y="378301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568699" y="3593069"/>
              <a:ext cx="2819402" cy="36624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Infrastructure</a:t>
              </a:r>
            </a:p>
          </p:txBody>
        </p:sp>
        <p:sp>
          <p:nvSpPr>
            <p:cNvPr id="42" name="Rectangle 41"/>
            <p:cNvSpPr/>
            <p:nvPr/>
          </p:nvSpPr>
          <p:spPr>
            <a:xfrm>
              <a:off x="6388101" y="3517212"/>
              <a:ext cx="1252538" cy="534088"/>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200" dirty="0">
                  <a:solidFill>
                    <a:srgbClr val="000000"/>
                  </a:solidFill>
                </a:rPr>
                <a:t>Solenoid </a:t>
              </a:r>
              <a:r>
                <a:rPr lang="en-US" sz="1200" dirty="0" smtClean="0">
                  <a:solidFill>
                    <a:srgbClr val="000000"/>
                  </a:solidFill>
                </a:rPr>
                <a:t>Installation &amp; Commissioning</a:t>
              </a:r>
              <a:endParaRPr lang="en-US" sz="1200" dirty="0">
                <a:solidFill>
                  <a:srgbClr val="000000"/>
                </a:solidFill>
              </a:endParaRPr>
            </a:p>
          </p:txBody>
        </p:sp>
        <p:sp>
          <p:nvSpPr>
            <p:cNvPr id="54" name="Rectangle 53"/>
            <p:cNvSpPr/>
            <p:nvPr/>
          </p:nvSpPr>
          <p:spPr>
            <a:xfrm>
              <a:off x="562631" y="2535466"/>
              <a:ext cx="2561569" cy="385763"/>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smtClean="0">
                  <a:solidFill>
                    <a:srgbClr val="000000"/>
                  </a:solidFill>
                </a:rPr>
                <a:t>Solenoid Design</a:t>
              </a:r>
              <a:endParaRPr lang="en-US" sz="1200" dirty="0">
                <a:solidFill>
                  <a:srgbClr val="000000"/>
                </a:solidFill>
              </a:endParaRPr>
            </a:p>
          </p:txBody>
        </p:sp>
        <p:sp>
          <p:nvSpPr>
            <p:cNvPr id="34" name="Rectangle 33"/>
            <p:cNvSpPr/>
            <p:nvPr/>
          </p:nvSpPr>
          <p:spPr>
            <a:xfrm>
              <a:off x="3260257" y="5096000"/>
              <a:ext cx="4391492"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Accelerator and </a:t>
              </a:r>
              <a:r>
                <a:rPr lang="en-US" sz="1200" dirty="0" smtClean="0">
                  <a:solidFill>
                    <a:srgbClr val="000000"/>
                  </a:solidFill>
                </a:rPr>
                <a:t>Beamline Construction </a:t>
              </a:r>
              <a:endParaRPr lang="en-US" sz="1200" dirty="0">
                <a:solidFill>
                  <a:srgbClr val="000000"/>
                </a:solidFill>
              </a:endParaRPr>
            </a:p>
          </p:txBody>
        </p:sp>
        <p:sp>
          <p:nvSpPr>
            <p:cNvPr id="33" name="Rectangle 32"/>
            <p:cNvSpPr/>
            <p:nvPr/>
          </p:nvSpPr>
          <p:spPr>
            <a:xfrm>
              <a:off x="3425825" y="4321901"/>
              <a:ext cx="3533775"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Detector Construction</a:t>
              </a:r>
            </a:p>
          </p:txBody>
        </p:sp>
        <p:sp>
          <p:nvSpPr>
            <p:cNvPr id="57" name="Rectangle 56"/>
            <p:cNvSpPr/>
            <p:nvPr/>
          </p:nvSpPr>
          <p:spPr>
            <a:xfrm>
              <a:off x="279400" y="3606112"/>
              <a:ext cx="812800"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Detector Hall Design</a:t>
              </a:r>
              <a:endParaRPr lang="en-US" sz="900" dirty="0">
                <a:solidFill>
                  <a:srgbClr val="000000"/>
                </a:solidFill>
              </a:endParaRPr>
            </a:p>
          </p:txBody>
        </p:sp>
        <p:sp>
          <p:nvSpPr>
            <p:cNvPr id="60" name="Rectangle 59"/>
            <p:cNvSpPr/>
            <p:nvPr/>
          </p:nvSpPr>
          <p:spPr>
            <a:xfrm>
              <a:off x="1444157" y="3606112"/>
              <a:ext cx="488646"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Site Work</a:t>
              </a:r>
            </a:p>
          </p:txBody>
        </p:sp>
        <p:grpSp>
          <p:nvGrpSpPr>
            <p:cNvPr id="5" name="Group 4"/>
            <p:cNvGrpSpPr/>
            <p:nvPr/>
          </p:nvGrpSpPr>
          <p:grpSpPr>
            <a:xfrm>
              <a:off x="7856538" y="4211431"/>
              <a:ext cx="995034" cy="523220"/>
              <a:chOff x="7856538" y="3670974"/>
              <a:chExt cx="995034" cy="523220"/>
            </a:xfrm>
          </p:grpSpPr>
          <p:cxnSp>
            <p:nvCxnSpPr>
              <p:cNvPr id="50" name="Straight Arrow Connector 49"/>
              <p:cNvCxnSpPr/>
              <p:nvPr/>
            </p:nvCxnSpPr>
            <p:spPr>
              <a:xfrm>
                <a:off x="78565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7856538" y="3670974"/>
                <a:ext cx="995034" cy="523220"/>
              </a:xfrm>
              <a:prstGeom prst="rect">
                <a:avLst/>
              </a:prstGeom>
              <a:noFill/>
            </p:spPr>
            <p:txBody>
              <a:bodyPr wrap="none" rtlCol="0">
                <a:spAutoFit/>
              </a:bodyPr>
              <a:lstStyle/>
              <a:p>
                <a:r>
                  <a:rPr lang="en-US" sz="1400" dirty="0" smtClean="0">
                    <a:solidFill>
                      <a:schemeClr val="accent6"/>
                    </a:solidFill>
                  </a:rPr>
                  <a:t>Detector</a:t>
                </a:r>
              </a:p>
              <a:p>
                <a:r>
                  <a:rPr lang="en-US" sz="1400" dirty="0" smtClean="0">
                    <a:solidFill>
                      <a:schemeClr val="accent6"/>
                    </a:solidFill>
                  </a:rPr>
                  <a:t>Operations</a:t>
                </a:r>
                <a:endParaRPr lang="en-US" sz="1400" dirty="0">
                  <a:solidFill>
                    <a:schemeClr val="accent6"/>
                  </a:solidFill>
                </a:endParaRPr>
              </a:p>
            </p:txBody>
          </p:sp>
        </p:grpSp>
        <p:sp>
          <p:nvSpPr>
            <p:cNvPr id="49" name="Rectangle 48"/>
            <p:cNvSpPr/>
            <p:nvPr/>
          </p:nvSpPr>
          <p:spPr>
            <a:xfrm>
              <a:off x="6959600" y="4321901"/>
              <a:ext cx="896938"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Cosmic Tests</a:t>
              </a:r>
              <a:endParaRPr lang="en-US" sz="900" dirty="0">
                <a:solidFill>
                  <a:srgbClr val="000000"/>
                </a:solidFill>
              </a:endParaRPr>
            </a:p>
          </p:txBody>
        </p:sp>
        <p:sp>
          <p:nvSpPr>
            <p:cNvPr id="52" name="Diamond 51"/>
            <p:cNvSpPr>
              <a:spLocks noChangeAspect="1"/>
            </p:cNvSpPr>
            <p:nvPr/>
          </p:nvSpPr>
          <p:spPr>
            <a:xfrm>
              <a:off x="31433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56" name="Straight Connector 55"/>
            <p:cNvCxnSpPr>
              <a:stCxn id="52" idx="0"/>
            </p:cNvCxnSpPr>
            <p:nvPr/>
          </p:nvCxnSpPr>
          <p:spPr>
            <a:xfrm rot="16200000" flipV="1">
              <a:off x="1001244"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2" name="TextBox 25"/>
            <p:cNvSpPr txBox="1">
              <a:spLocks noChangeArrowheads="1"/>
            </p:cNvSpPr>
            <p:nvPr/>
          </p:nvSpPr>
          <p:spPr bwMode="auto">
            <a:xfrm>
              <a:off x="2925675" y="1162050"/>
              <a:ext cx="690177"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a:t>
              </a:r>
              <a:r>
                <a:rPr lang="en-US" sz="1400" dirty="0" smtClean="0">
                  <a:solidFill>
                    <a:srgbClr val="FFFFFF"/>
                  </a:solidFill>
                </a:rPr>
                <a:t>3c</a:t>
              </a:r>
              <a:endParaRPr lang="en-US" sz="1400" dirty="0">
                <a:solidFill>
                  <a:srgbClr val="FFFFFF"/>
                </a:solidFill>
              </a:endParaRPr>
            </a:p>
          </p:txBody>
        </p:sp>
        <p:sp>
          <p:nvSpPr>
            <p:cNvPr id="61" name="Rectangle 60"/>
            <p:cNvSpPr/>
            <p:nvPr/>
          </p:nvSpPr>
          <p:spPr>
            <a:xfrm>
              <a:off x="2066941" y="3610064"/>
              <a:ext cx="1431910"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dirty="0" smtClean="0">
                  <a:solidFill>
                    <a:srgbClr val="000000"/>
                  </a:solidFill>
                </a:rPr>
                <a:t>Detector Hall Construction</a:t>
              </a:r>
            </a:p>
          </p:txBody>
        </p:sp>
        <p:grpSp>
          <p:nvGrpSpPr>
            <p:cNvPr id="63" name="Group 62"/>
            <p:cNvGrpSpPr/>
            <p:nvPr/>
          </p:nvGrpSpPr>
          <p:grpSpPr>
            <a:xfrm>
              <a:off x="7666038" y="4998831"/>
              <a:ext cx="1293794" cy="523220"/>
              <a:chOff x="7856538" y="3670974"/>
              <a:chExt cx="1293794" cy="523220"/>
            </a:xfrm>
          </p:grpSpPr>
          <p:cxnSp>
            <p:nvCxnSpPr>
              <p:cNvPr id="64" name="Straight Arrow Connector 63"/>
              <p:cNvCxnSpPr/>
              <p:nvPr/>
            </p:nvCxnSpPr>
            <p:spPr>
              <a:xfrm>
                <a:off x="78565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7856538" y="3670974"/>
                <a:ext cx="1293794" cy="523220"/>
              </a:xfrm>
              <a:prstGeom prst="rect">
                <a:avLst/>
              </a:prstGeom>
              <a:noFill/>
            </p:spPr>
            <p:txBody>
              <a:bodyPr wrap="none" rtlCol="0">
                <a:spAutoFit/>
              </a:bodyPr>
              <a:lstStyle/>
              <a:p>
                <a:r>
                  <a:rPr lang="en-US" sz="1400" dirty="0" smtClean="0">
                    <a:solidFill>
                      <a:schemeClr val="accent6"/>
                    </a:solidFill>
                  </a:rPr>
                  <a:t>Beam line</a:t>
                </a:r>
              </a:p>
              <a:p>
                <a:r>
                  <a:rPr lang="en-US" sz="1400" dirty="0" smtClean="0">
                    <a:solidFill>
                      <a:schemeClr val="accent6"/>
                    </a:solidFill>
                  </a:rPr>
                  <a:t>Commissioning</a:t>
                </a:r>
                <a:endParaRPr lang="en-US" sz="1400" dirty="0">
                  <a:solidFill>
                    <a:schemeClr val="accent6"/>
                  </a:solidFill>
                </a:endParaRPr>
              </a:p>
            </p:txBody>
          </p:sp>
        </p:grpSp>
        <p:sp>
          <p:nvSpPr>
            <p:cNvPr id="53" name="Rectangle 52"/>
            <p:cNvSpPr/>
            <p:nvPr/>
          </p:nvSpPr>
          <p:spPr>
            <a:xfrm>
              <a:off x="1355210" y="1831712"/>
              <a:ext cx="2708789"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Fabricate and  QA Superconductor</a:t>
              </a:r>
            </a:p>
          </p:txBody>
        </p:sp>
        <p:sp>
          <p:nvSpPr>
            <p:cNvPr id="55" name="Rectangle 54"/>
            <p:cNvSpPr/>
            <p:nvPr/>
          </p:nvSpPr>
          <p:spPr>
            <a:xfrm>
              <a:off x="2349500" y="2947746"/>
              <a:ext cx="3670299" cy="392812"/>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a:t>
              </a:r>
              <a:r>
                <a:rPr lang="en-US" sz="1200" dirty="0" smtClean="0">
                  <a:solidFill>
                    <a:srgbClr val="000000"/>
                  </a:solidFill>
                </a:rPr>
                <a:t>Construction</a:t>
              </a:r>
              <a:endParaRPr lang="en-US" sz="1200" dirty="0">
                <a:solidFill>
                  <a:srgbClr val="000000"/>
                </a:solidFill>
              </a:endParaRPr>
            </a:p>
          </p:txBody>
        </p:sp>
        <p:sp>
          <p:nvSpPr>
            <p:cNvPr id="6" name="TextBox 5"/>
            <p:cNvSpPr txBox="1"/>
            <p:nvPr/>
          </p:nvSpPr>
          <p:spPr>
            <a:xfrm>
              <a:off x="6921248" y="5973763"/>
              <a:ext cx="1765552" cy="276999"/>
            </a:xfrm>
            <a:prstGeom prst="rect">
              <a:avLst/>
            </a:prstGeom>
            <a:noFill/>
          </p:spPr>
          <p:txBody>
            <a:bodyPr wrap="none" rtlCol="0">
              <a:spAutoFit/>
            </a:bodyPr>
            <a:lstStyle/>
            <a:p>
              <a:r>
                <a:rPr lang="en-US" sz="1200" dirty="0" smtClean="0"/>
                <a:t>Produced: February 2015</a:t>
              </a:r>
              <a:endParaRPr lang="en-US" sz="1200" dirty="0"/>
            </a:p>
          </p:txBody>
        </p:sp>
      </p:grpSp>
      <p:sp>
        <p:nvSpPr>
          <p:cNvPr id="2" name="Footer Placeholder 1"/>
          <p:cNvSpPr>
            <a:spLocks noGrp="1"/>
          </p:cNvSpPr>
          <p:nvPr>
            <p:ph type="ftr" sz="quarter" idx="11"/>
          </p:nvPr>
        </p:nvSpPr>
        <p:spPr/>
        <p:txBody>
          <a:bodyPr/>
          <a:lstStyle/>
          <a:p>
            <a:r>
              <a:rPr lang="en-US" smtClean="0"/>
              <a:t>D.Glenzinski, Fermilab</a:t>
            </a:r>
            <a:endParaRPr lang="en-US"/>
          </a:p>
        </p:txBody>
      </p:sp>
      <p:sp>
        <p:nvSpPr>
          <p:cNvPr id="3" name="Slide Number Placeholder 2"/>
          <p:cNvSpPr>
            <a:spLocks noGrp="1"/>
          </p:cNvSpPr>
          <p:nvPr>
            <p:ph type="sldNum" sz="quarter" idx="12"/>
          </p:nvPr>
        </p:nvSpPr>
        <p:spPr/>
        <p:txBody>
          <a:bodyPr/>
          <a:lstStyle/>
          <a:p>
            <a:fld id="{B447C9B2-03D9-704C-9F48-B71FA4375E6A}"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9" name="Title 1"/>
          <p:cNvSpPr>
            <a:spLocks noGrp="1"/>
          </p:cNvSpPr>
          <p:nvPr>
            <p:ph type="title"/>
          </p:nvPr>
        </p:nvSpPr>
        <p:spPr>
          <a:xfrm>
            <a:off x="457200" y="71438"/>
            <a:ext cx="8229600" cy="1143000"/>
          </a:xfrm>
        </p:spPr>
        <p:txBody>
          <a:bodyPr/>
          <a:lstStyle/>
          <a:p>
            <a:r>
              <a:rPr lang="en-US" dirty="0" smtClean="0"/>
              <a:t> Mu2e Schedule</a:t>
            </a:r>
          </a:p>
        </p:txBody>
      </p:sp>
      <p:sp>
        <p:nvSpPr>
          <p:cNvPr id="15540" name="TextBox 57"/>
          <p:cNvSpPr txBox="1">
            <a:spLocks noChangeArrowheads="1"/>
          </p:cNvSpPr>
          <p:nvPr/>
        </p:nvSpPr>
        <p:spPr bwMode="auto">
          <a:xfrm>
            <a:off x="683192" y="6093460"/>
            <a:ext cx="7969951" cy="307777"/>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rgbClr val="FFFFFF"/>
                </a:solidFill>
              </a:rPr>
              <a:t>FY14                 FY15                   FY16                  FY17                 FY18               FY19                  FY20                FY21</a:t>
            </a:r>
            <a:endParaRPr lang="en-US" sz="1400" dirty="0">
              <a:solidFill>
                <a:srgbClr val="FFFFFF"/>
              </a:solidFill>
            </a:endParaRPr>
          </a:p>
        </p:txBody>
      </p:sp>
      <p:sp>
        <p:nvSpPr>
          <p:cNvPr id="4" name="Date Placeholder 3"/>
          <p:cNvSpPr>
            <a:spLocks noGrp="1"/>
          </p:cNvSpPr>
          <p:nvPr>
            <p:ph type="dt" sz="half" idx="10"/>
          </p:nvPr>
        </p:nvSpPr>
        <p:spPr/>
        <p:txBody>
          <a:bodyPr/>
          <a:lstStyle/>
          <a:p>
            <a:r>
              <a:rPr lang="en-US" smtClean="0"/>
              <a:t>May 2017</a:t>
            </a:r>
            <a:endParaRPr lang="en-US" dirty="0"/>
          </a:p>
        </p:txBody>
      </p:sp>
      <p:grpSp>
        <p:nvGrpSpPr>
          <p:cNvPr id="7" name="Group 6"/>
          <p:cNvGrpSpPr/>
          <p:nvPr/>
        </p:nvGrpSpPr>
        <p:grpSpPr>
          <a:xfrm>
            <a:off x="0" y="971550"/>
            <a:ext cx="9144000" cy="5353050"/>
            <a:chOff x="0" y="1162050"/>
            <a:chExt cx="9144000" cy="5353050"/>
          </a:xfrm>
        </p:grpSpPr>
        <p:sp>
          <p:nvSpPr>
            <p:cNvPr id="10" name="Right Arrow 9"/>
            <p:cNvSpPr/>
            <p:nvPr/>
          </p:nvSpPr>
          <p:spPr>
            <a:xfrm>
              <a:off x="0" y="5740400"/>
              <a:ext cx="9144000" cy="774700"/>
            </a:xfrm>
            <a:prstGeom prst="rightArrow">
              <a:avLst>
                <a:gd name="adj1" fmla="val 50000"/>
                <a:gd name="adj2" fmla="val 38112"/>
              </a:avLst>
            </a:prstGeom>
            <a:solidFill>
              <a:schemeClr val="bg1">
                <a:lumMod val="85000"/>
              </a:schemeClr>
            </a:solidFill>
            <a:ln>
              <a:no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11" name="Straight Connector 10"/>
            <p:cNvCxnSpPr/>
            <p:nvPr/>
          </p:nvCxnSpPr>
          <p:spPr>
            <a:xfrm rot="5400000">
              <a:off x="-1835944" y="39044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819944" y="39108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07962" y="3906838"/>
              <a:ext cx="4703763"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1218406" y="39171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26310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28545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5301456" y="39298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334919" y="3904457"/>
              <a:ext cx="4702175" cy="15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0" name="Diamond 19"/>
            <p:cNvSpPr>
              <a:spLocks noChangeAspect="1"/>
            </p:cNvSpPr>
            <p:nvPr/>
          </p:nvSpPr>
          <p:spPr>
            <a:xfrm>
              <a:off x="311154" y="603964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1" name="Straight Connector 20"/>
            <p:cNvCxnSpPr>
              <a:stCxn id="20" idx="0"/>
            </p:cNvCxnSpPr>
            <p:nvPr/>
          </p:nvCxnSpPr>
          <p:spPr>
            <a:xfrm rot="16200000" flipV="1">
              <a:off x="-1830387" y="3781425"/>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2" name="Diamond 21"/>
            <p:cNvSpPr>
              <a:spLocks noChangeAspect="1"/>
            </p:cNvSpPr>
            <p:nvPr/>
          </p:nvSpPr>
          <p:spPr>
            <a:xfrm>
              <a:off x="12002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3" name="Straight Connector 22"/>
            <p:cNvCxnSpPr>
              <a:stCxn id="22" idx="0"/>
            </p:cNvCxnSpPr>
            <p:nvPr/>
          </p:nvCxnSpPr>
          <p:spPr>
            <a:xfrm rot="16200000" flipV="1">
              <a:off x="-941856"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516" name="TextBox 23"/>
            <p:cNvSpPr txBox="1">
              <a:spLocks noChangeArrowheads="1"/>
            </p:cNvSpPr>
            <p:nvPr/>
          </p:nvSpPr>
          <p:spPr bwMode="auto">
            <a:xfrm>
              <a:off x="160119" y="1163638"/>
              <a:ext cx="571504"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CD-1</a:t>
              </a:r>
            </a:p>
          </p:txBody>
        </p:sp>
        <p:sp>
          <p:nvSpPr>
            <p:cNvPr id="15518" name="TextBox 25"/>
            <p:cNvSpPr txBox="1">
              <a:spLocks noChangeArrowheads="1"/>
            </p:cNvSpPr>
            <p:nvPr/>
          </p:nvSpPr>
          <p:spPr bwMode="auto">
            <a:xfrm>
              <a:off x="982575" y="1162050"/>
              <a:ext cx="690177"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CD-3a</a:t>
              </a:r>
            </a:p>
          </p:txBody>
        </p:sp>
        <p:sp>
          <p:nvSpPr>
            <p:cNvPr id="15519" name="TextBox 26"/>
            <p:cNvSpPr txBox="1">
              <a:spLocks noChangeArrowheads="1"/>
            </p:cNvSpPr>
            <p:nvPr/>
          </p:nvSpPr>
          <p:spPr bwMode="auto">
            <a:xfrm>
              <a:off x="1669292" y="1169988"/>
              <a:ext cx="960214"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CD-2/</a:t>
              </a:r>
              <a:r>
                <a:rPr lang="en-US" sz="1400" dirty="0" smtClean="0">
                  <a:solidFill>
                    <a:srgbClr val="FFFFFF"/>
                  </a:solidFill>
                </a:rPr>
                <a:t>3b</a:t>
              </a:r>
              <a:endParaRPr lang="en-US" sz="1400" dirty="0">
                <a:solidFill>
                  <a:srgbClr val="FFFFFF"/>
                </a:solidFill>
              </a:endParaRPr>
            </a:p>
          </p:txBody>
        </p:sp>
        <p:sp>
          <p:nvSpPr>
            <p:cNvPr id="31" name="Rectangle 30"/>
            <p:cNvSpPr/>
            <p:nvPr/>
          </p:nvSpPr>
          <p:spPr>
            <a:xfrm>
              <a:off x="249238" y="1816307"/>
              <a:ext cx="951033"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Superconductor R&amp;D</a:t>
              </a:r>
            </a:p>
          </p:txBody>
        </p:sp>
        <p:cxnSp>
          <p:nvCxnSpPr>
            <p:cNvPr id="32" name="Straight Connector 31"/>
            <p:cNvCxnSpPr/>
            <p:nvPr/>
          </p:nvCxnSpPr>
          <p:spPr>
            <a:xfrm rot="5400000">
              <a:off x="2247106" y="3906044"/>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5" name="Diamond 34"/>
            <p:cNvSpPr>
              <a:spLocks noChangeAspect="1"/>
            </p:cNvSpPr>
            <p:nvPr/>
          </p:nvSpPr>
          <p:spPr>
            <a:xfrm>
              <a:off x="1950055" y="604133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36" name="Straight Connector 35"/>
            <p:cNvCxnSpPr>
              <a:stCxn id="35" idx="0"/>
            </p:cNvCxnSpPr>
            <p:nvPr/>
          </p:nvCxnSpPr>
          <p:spPr>
            <a:xfrm rot="16200000" flipV="1">
              <a:off x="-192072" y="378301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568699" y="3593069"/>
              <a:ext cx="2819402" cy="36624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Infrastructure</a:t>
              </a:r>
            </a:p>
          </p:txBody>
        </p:sp>
        <p:sp>
          <p:nvSpPr>
            <p:cNvPr id="42" name="Rectangle 41"/>
            <p:cNvSpPr/>
            <p:nvPr/>
          </p:nvSpPr>
          <p:spPr>
            <a:xfrm>
              <a:off x="6388101" y="3517212"/>
              <a:ext cx="1252538" cy="534088"/>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200" dirty="0">
                  <a:solidFill>
                    <a:srgbClr val="000000"/>
                  </a:solidFill>
                </a:rPr>
                <a:t>Solenoid </a:t>
              </a:r>
              <a:r>
                <a:rPr lang="en-US" sz="1200" dirty="0" smtClean="0">
                  <a:solidFill>
                    <a:srgbClr val="000000"/>
                  </a:solidFill>
                </a:rPr>
                <a:t>Installation &amp; Commissioning</a:t>
              </a:r>
              <a:endParaRPr lang="en-US" sz="1200" dirty="0">
                <a:solidFill>
                  <a:srgbClr val="000000"/>
                </a:solidFill>
              </a:endParaRPr>
            </a:p>
          </p:txBody>
        </p:sp>
        <p:sp>
          <p:nvSpPr>
            <p:cNvPr id="54" name="Rectangle 53"/>
            <p:cNvSpPr/>
            <p:nvPr/>
          </p:nvSpPr>
          <p:spPr>
            <a:xfrm>
              <a:off x="562631" y="2535466"/>
              <a:ext cx="2561569" cy="385763"/>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smtClean="0">
                  <a:solidFill>
                    <a:srgbClr val="000000"/>
                  </a:solidFill>
                </a:rPr>
                <a:t>Solenoid Design</a:t>
              </a:r>
              <a:endParaRPr lang="en-US" sz="1200" dirty="0">
                <a:solidFill>
                  <a:srgbClr val="000000"/>
                </a:solidFill>
              </a:endParaRPr>
            </a:p>
          </p:txBody>
        </p:sp>
        <p:sp>
          <p:nvSpPr>
            <p:cNvPr id="34" name="Rectangle 33"/>
            <p:cNvSpPr/>
            <p:nvPr/>
          </p:nvSpPr>
          <p:spPr>
            <a:xfrm>
              <a:off x="3260257" y="5096000"/>
              <a:ext cx="4391492"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Accelerator and </a:t>
              </a:r>
              <a:r>
                <a:rPr lang="en-US" sz="1200" dirty="0" smtClean="0">
                  <a:solidFill>
                    <a:srgbClr val="000000"/>
                  </a:solidFill>
                </a:rPr>
                <a:t>Beamline Construction </a:t>
              </a:r>
              <a:endParaRPr lang="en-US" sz="1200" dirty="0">
                <a:solidFill>
                  <a:srgbClr val="000000"/>
                </a:solidFill>
              </a:endParaRPr>
            </a:p>
          </p:txBody>
        </p:sp>
        <p:sp>
          <p:nvSpPr>
            <p:cNvPr id="33" name="Rectangle 32"/>
            <p:cNvSpPr/>
            <p:nvPr/>
          </p:nvSpPr>
          <p:spPr>
            <a:xfrm>
              <a:off x="3425825" y="4321901"/>
              <a:ext cx="3533775"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Detector Construction</a:t>
              </a:r>
            </a:p>
          </p:txBody>
        </p:sp>
        <p:sp>
          <p:nvSpPr>
            <p:cNvPr id="57" name="Rectangle 56"/>
            <p:cNvSpPr/>
            <p:nvPr/>
          </p:nvSpPr>
          <p:spPr>
            <a:xfrm>
              <a:off x="279400" y="3606112"/>
              <a:ext cx="812800"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Detector Hall Design</a:t>
              </a:r>
              <a:endParaRPr lang="en-US" sz="900" dirty="0">
                <a:solidFill>
                  <a:srgbClr val="000000"/>
                </a:solidFill>
              </a:endParaRPr>
            </a:p>
          </p:txBody>
        </p:sp>
        <p:sp>
          <p:nvSpPr>
            <p:cNvPr id="60" name="Rectangle 59"/>
            <p:cNvSpPr/>
            <p:nvPr/>
          </p:nvSpPr>
          <p:spPr>
            <a:xfrm>
              <a:off x="1444157" y="3606112"/>
              <a:ext cx="488646"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Site Work</a:t>
              </a:r>
            </a:p>
          </p:txBody>
        </p:sp>
        <p:grpSp>
          <p:nvGrpSpPr>
            <p:cNvPr id="5" name="Group 4"/>
            <p:cNvGrpSpPr/>
            <p:nvPr/>
          </p:nvGrpSpPr>
          <p:grpSpPr>
            <a:xfrm>
              <a:off x="7856538" y="4211431"/>
              <a:ext cx="995034" cy="523220"/>
              <a:chOff x="7856538" y="3670974"/>
              <a:chExt cx="995034" cy="523220"/>
            </a:xfrm>
          </p:grpSpPr>
          <p:cxnSp>
            <p:nvCxnSpPr>
              <p:cNvPr id="50" name="Straight Arrow Connector 49"/>
              <p:cNvCxnSpPr/>
              <p:nvPr/>
            </p:nvCxnSpPr>
            <p:spPr>
              <a:xfrm>
                <a:off x="78565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7856538" y="3670974"/>
                <a:ext cx="995034" cy="523220"/>
              </a:xfrm>
              <a:prstGeom prst="rect">
                <a:avLst/>
              </a:prstGeom>
              <a:noFill/>
            </p:spPr>
            <p:txBody>
              <a:bodyPr wrap="none" rtlCol="0">
                <a:spAutoFit/>
              </a:bodyPr>
              <a:lstStyle/>
              <a:p>
                <a:r>
                  <a:rPr lang="en-US" sz="1400" dirty="0" smtClean="0">
                    <a:solidFill>
                      <a:schemeClr val="accent6"/>
                    </a:solidFill>
                  </a:rPr>
                  <a:t>Detector</a:t>
                </a:r>
              </a:p>
              <a:p>
                <a:r>
                  <a:rPr lang="en-US" sz="1400" dirty="0" smtClean="0">
                    <a:solidFill>
                      <a:schemeClr val="accent6"/>
                    </a:solidFill>
                  </a:rPr>
                  <a:t>Operations</a:t>
                </a:r>
                <a:endParaRPr lang="en-US" sz="1400" dirty="0">
                  <a:solidFill>
                    <a:schemeClr val="accent6"/>
                  </a:solidFill>
                </a:endParaRPr>
              </a:p>
            </p:txBody>
          </p:sp>
        </p:grpSp>
        <p:sp>
          <p:nvSpPr>
            <p:cNvPr id="49" name="Rectangle 48"/>
            <p:cNvSpPr/>
            <p:nvPr/>
          </p:nvSpPr>
          <p:spPr>
            <a:xfrm>
              <a:off x="6959600" y="4321901"/>
              <a:ext cx="896938"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Cosmic Tests</a:t>
              </a:r>
              <a:endParaRPr lang="en-US" sz="900" dirty="0">
                <a:solidFill>
                  <a:srgbClr val="000000"/>
                </a:solidFill>
              </a:endParaRPr>
            </a:p>
          </p:txBody>
        </p:sp>
        <p:sp>
          <p:nvSpPr>
            <p:cNvPr id="52" name="Diamond 51"/>
            <p:cNvSpPr>
              <a:spLocks noChangeAspect="1"/>
            </p:cNvSpPr>
            <p:nvPr/>
          </p:nvSpPr>
          <p:spPr>
            <a:xfrm>
              <a:off x="31433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56" name="Straight Connector 55"/>
            <p:cNvCxnSpPr>
              <a:stCxn id="52" idx="0"/>
            </p:cNvCxnSpPr>
            <p:nvPr/>
          </p:nvCxnSpPr>
          <p:spPr>
            <a:xfrm rot="16200000" flipV="1">
              <a:off x="1001244"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62" name="TextBox 25"/>
            <p:cNvSpPr txBox="1">
              <a:spLocks noChangeArrowheads="1"/>
            </p:cNvSpPr>
            <p:nvPr/>
          </p:nvSpPr>
          <p:spPr bwMode="auto">
            <a:xfrm>
              <a:off x="2925675" y="1162050"/>
              <a:ext cx="690177"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FFFFFF"/>
                  </a:solidFill>
                </a:rPr>
                <a:t>CD-</a:t>
              </a:r>
              <a:r>
                <a:rPr lang="en-US" sz="1400" dirty="0" smtClean="0">
                  <a:solidFill>
                    <a:srgbClr val="FFFFFF"/>
                  </a:solidFill>
                </a:rPr>
                <a:t>3c</a:t>
              </a:r>
              <a:endParaRPr lang="en-US" sz="1400" dirty="0">
                <a:solidFill>
                  <a:srgbClr val="FFFFFF"/>
                </a:solidFill>
              </a:endParaRPr>
            </a:p>
          </p:txBody>
        </p:sp>
        <p:sp>
          <p:nvSpPr>
            <p:cNvPr id="61" name="Rectangle 60"/>
            <p:cNvSpPr/>
            <p:nvPr/>
          </p:nvSpPr>
          <p:spPr>
            <a:xfrm>
              <a:off x="2066941" y="3610064"/>
              <a:ext cx="1431910"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dirty="0" smtClean="0">
                  <a:solidFill>
                    <a:srgbClr val="000000"/>
                  </a:solidFill>
                </a:rPr>
                <a:t>Detector Hall Construction</a:t>
              </a:r>
            </a:p>
          </p:txBody>
        </p:sp>
        <p:grpSp>
          <p:nvGrpSpPr>
            <p:cNvPr id="63" name="Group 62"/>
            <p:cNvGrpSpPr/>
            <p:nvPr/>
          </p:nvGrpSpPr>
          <p:grpSpPr>
            <a:xfrm>
              <a:off x="7666038" y="4998831"/>
              <a:ext cx="1293794" cy="523220"/>
              <a:chOff x="7856538" y="3670974"/>
              <a:chExt cx="1293794" cy="523220"/>
            </a:xfrm>
          </p:grpSpPr>
          <p:cxnSp>
            <p:nvCxnSpPr>
              <p:cNvPr id="64" name="Straight Arrow Connector 63"/>
              <p:cNvCxnSpPr/>
              <p:nvPr/>
            </p:nvCxnSpPr>
            <p:spPr>
              <a:xfrm>
                <a:off x="78565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7856538" y="3670974"/>
                <a:ext cx="1293794" cy="523220"/>
              </a:xfrm>
              <a:prstGeom prst="rect">
                <a:avLst/>
              </a:prstGeom>
              <a:noFill/>
            </p:spPr>
            <p:txBody>
              <a:bodyPr wrap="none" rtlCol="0">
                <a:spAutoFit/>
              </a:bodyPr>
              <a:lstStyle/>
              <a:p>
                <a:r>
                  <a:rPr lang="en-US" sz="1400" dirty="0" smtClean="0">
                    <a:solidFill>
                      <a:schemeClr val="accent6"/>
                    </a:solidFill>
                  </a:rPr>
                  <a:t>Beam line</a:t>
                </a:r>
              </a:p>
              <a:p>
                <a:r>
                  <a:rPr lang="en-US" sz="1400" dirty="0" smtClean="0">
                    <a:solidFill>
                      <a:schemeClr val="accent6"/>
                    </a:solidFill>
                  </a:rPr>
                  <a:t>Commissioning</a:t>
                </a:r>
                <a:endParaRPr lang="en-US" sz="1400" dirty="0">
                  <a:solidFill>
                    <a:schemeClr val="accent6"/>
                  </a:solidFill>
                </a:endParaRPr>
              </a:p>
            </p:txBody>
          </p:sp>
        </p:grpSp>
        <p:sp>
          <p:nvSpPr>
            <p:cNvPr id="53" name="Rectangle 52"/>
            <p:cNvSpPr/>
            <p:nvPr/>
          </p:nvSpPr>
          <p:spPr>
            <a:xfrm>
              <a:off x="1355210" y="1831712"/>
              <a:ext cx="2708789"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Fabricate and  QA Superconductor</a:t>
              </a:r>
            </a:p>
          </p:txBody>
        </p:sp>
        <p:sp>
          <p:nvSpPr>
            <p:cNvPr id="55" name="Rectangle 54"/>
            <p:cNvSpPr/>
            <p:nvPr/>
          </p:nvSpPr>
          <p:spPr>
            <a:xfrm>
              <a:off x="2349500" y="2947746"/>
              <a:ext cx="3670299" cy="392812"/>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a:t>
              </a:r>
              <a:r>
                <a:rPr lang="en-US" sz="1200" dirty="0" smtClean="0">
                  <a:solidFill>
                    <a:srgbClr val="000000"/>
                  </a:solidFill>
                </a:rPr>
                <a:t>Construction</a:t>
              </a:r>
              <a:endParaRPr lang="en-US" sz="1200" dirty="0">
                <a:solidFill>
                  <a:srgbClr val="000000"/>
                </a:solidFill>
              </a:endParaRPr>
            </a:p>
          </p:txBody>
        </p:sp>
        <p:sp>
          <p:nvSpPr>
            <p:cNvPr id="6" name="TextBox 5"/>
            <p:cNvSpPr txBox="1"/>
            <p:nvPr/>
          </p:nvSpPr>
          <p:spPr>
            <a:xfrm>
              <a:off x="6921248" y="5973763"/>
              <a:ext cx="1765552" cy="276999"/>
            </a:xfrm>
            <a:prstGeom prst="rect">
              <a:avLst/>
            </a:prstGeom>
            <a:noFill/>
          </p:spPr>
          <p:txBody>
            <a:bodyPr wrap="none" rtlCol="0">
              <a:spAutoFit/>
            </a:bodyPr>
            <a:lstStyle/>
            <a:p>
              <a:r>
                <a:rPr lang="en-US" sz="1200" dirty="0" smtClean="0"/>
                <a:t>Produced: February 2015</a:t>
              </a:r>
              <a:endParaRPr lang="en-US" sz="1200" dirty="0"/>
            </a:p>
          </p:txBody>
        </p:sp>
      </p:grpSp>
      <p:sp>
        <p:nvSpPr>
          <p:cNvPr id="2" name="TextBox 1"/>
          <p:cNvSpPr txBox="1"/>
          <p:nvPr/>
        </p:nvSpPr>
        <p:spPr>
          <a:xfrm rot="19710247">
            <a:off x="-2311" y="949386"/>
            <a:ext cx="953723" cy="307777"/>
          </a:xfrm>
          <a:prstGeom prst="rect">
            <a:avLst/>
          </a:prstGeom>
          <a:noFill/>
        </p:spPr>
        <p:txBody>
          <a:bodyPr wrap="none" rtlCol="0">
            <a:spAutoFit/>
          </a:bodyPr>
          <a:lstStyle/>
          <a:p>
            <a:r>
              <a:rPr lang="en-US" sz="1400" smtClean="0">
                <a:solidFill>
                  <a:srgbClr val="00B050"/>
                </a:solidFill>
              </a:rPr>
              <a:t>Approved!</a:t>
            </a:r>
            <a:endParaRPr lang="en-US" sz="1400">
              <a:solidFill>
                <a:srgbClr val="00B050"/>
              </a:solidFill>
            </a:endParaRPr>
          </a:p>
        </p:txBody>
      </p:sp>
      <p:sp>
        <p:nvSpPr>
          <p:cNvPr id="58" name="TextBox 57"/>
          <p:cNvSpPr txBox="1"/>
          <p:nvPr/>
        </p:nvSpPr>
        <p:spPr>
          <a:xfrm rot="19710247">
            <a:off x="799517" y="949157"/>
            <a:ext cx="953723" cy="307777"/>
          </a:xfrm>
          <a:prstGeom prst="rect">
            <a:avLst/>
          </a:prstGeom>
          <a:noFill/>
        </p:spPr>
        <p:txBody>
          <a:bodyPr wrap="none" rtlCol="0">
            <a:spAutoFit/>
          </a:bodyPr>
          <a:lstStyle/>
          <a:p>
            <a:r>
              <a:rPr lang="en-US" sz="1400" smtClean="0">
                <a:solidFill>
                  <a:srgbClr val="00B050"/>
                </a:solidFill>
              </a:rPr>
              <a:t>Approved!</a:t>
            </a:r>
            <a:endParaRPr lang="en-US" sz="1400">
              <a:solidFill>
                <a:srgbClr val="00B050"/>
              </a:solidFill>
            </a:endParaRPr>
          </a:p>
        </p:txBody>
      </p:sp>
      <p:sp>
        <p:nvSpPr>
          <p:cNvPr id="59" name="TextBox 58"/>
          <p:cNvSpPr txBox="1"/>
          <p:nvPr/>
        </p:nvSpPr>
        <p:spPr>
          <a:xfrm rot="19710247">
            <a:off x="1623728" y="939582"/>
            <a:ext cx="953723" cy="307777"/>
          </a:xfrm>
          <a:prstGeom prst="rect">
            <a:avLst/>
          </a:prstGeom>
          <a:noFill/>
        </p:spPr>
        <p:txBody>
          <a:bodyPr wrap="none" rtlCol="0">
            <a:spAutoFit/>
          </a:bodyPr>
          <a:lstStyle/>
          <a:p>
            <a:r>
              <a:rPr lang="en-US" sz="1400" smtClean="0">
                <a:solidFill>
                  <a:srgbClr val="00B050"/>
                </a:solidFill>
              </a:rPr>
              <a:t>Approved!</a:t>
            </a:r>
            <a:endParaRPr lang="en-US" sz="1400">
              <a:solidFill>
                <a:srgbClr val="00B050"/>
              </a:solidFill>
            </a:endParaRPr>
          </a:p>
        </p:txBody>
      </p:sp>
      <p:sp>
        <p:nvSpPr>
          <p:cNvPr id="66" name="TextBox 65"/>
          <p:cNvSpPr txBox="1"/>
          <p:nvPr/>
        </p:nvSpPr>
        <p:spPr>
          <a:xfrm rot="19710247">
            <a:off x="2765621" y="959401"/>
            <a:ext cx="953723" cy="307777"/>
          </a:xfrm>
          <a:prstGeom prst="rect">
            <a:avLst/>
          </a:prstGeom>
          <a:noFill/>
        </p:spPr>
        <p:txBody>
          <a:bodyPr wrap="none" rtlCol="0">
            <a:spAutoFit/>
          </a:bodyPr>
          <a:lstStyle/>
          <a:p>
            <a:r>
              <a:rPr lang="en-US" sz="1400" smtClean="0">
                <a:solidFill>
                  <a:srgbClr val="00B050"/>
                </a:solidFill>
              </a:rPr>
              <a:t>Approved!</a:t>
            </a:r>
            <a:endParaRPr lang="en-US" sz="1400">
              <a:solidFill>
                <a:srgbClr val="00B050"/>
              </a:solidFill>
            </a:endParaRPr>
          </a:p>
        </p:txBody>
      </p:sp>
      <p:sp>
        <p:nvSpPr>
          <p:cNvPr id="3" name="Footer Placeholder 2"/>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88</a:t>
            </a:fld>
            <a:endParaRPr lang="en-US"/>
          </a:p>
        </p:txBody>
      </p:sp>
    </p:spTree>
    <p:extLst>
      <p:ext uri="{BB962C8B-B14F-4D97-AF65-F5344CB8AC3E}">
        <p14:creationId xmlns:p14="http://schemas.microsoft.com/office/powerpoint/2010/main" val="15174516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a:t>
            </a:r>
            <a:endParaRPr lang="en-US" dirty="0"/>
          </a:p>
        </p:txBody>
      </p:sp>
      <p:sp>
        <p:nvSpPr>
          <p:cNvPr id="3" name="Content Placeholder 2"/>
          <p:cNvSpPr>
            <a:spLocks noGrp="1"/>
          </p:cNvSpPr>
          <p:nvPr>
            <p:ph idx="1"/>
          </p:nvPr>
        </p:nvSpPr>
        <p:spPr>
          <a:xfrm>
            <a:off x="5132477" y="1615330"/>
            <a:ext cx="3798916" cy="4327509"/>
          </a:xfrm>
        </p:spPr>
        <p:txBody>
          <a:bodyPr>
            <a:normAutofit fontScale="85000" lnSpcReduction="20000"/>
          </a:bodyPr>
          <a:lstStyle/>
          <a:p>
            <a:r>
              <a:rPr lang="en-US" dirty="0" smtClean="0"/>
              <a:t>A next-generation Mu2e experiment makes sense in all scenarios</a:t>
            </a:r>
          </a:p>
          <a:p>
            <a:pPr lvl="1"/>
            <a:r>
              <a:rPr lang="en-US" dirty="0" smtClean="0"/>
              <a:t>Push sensitivity or</a:t>
            </a:r>
          </a:p>
          <a:p>
            <a:pPr marL="457200" lvl="1" indent="0">
              <a:buNone/>
            </a:pPr>
            <a:endParaRPr lang="en-US" sz="900" dirty="0" smtClean="0"/>
          </a:p>
          <a:p>
            <a:pPr lvl="1"/>
            <a:r>
              <a:rPr lang="en-US" dirty="0" smtClean="0"/>
              <a:t>Achieve precision to study underlying new physics</a:t>
            </a:r>
          </a:p>
          <a:p>
            <a:pPr lvl="1"/>
            <a:endParaRPr lang="en-US" sz="900" dirty="0" smtClean="0">
              <a:sym typeface="Wingdings"/>
            </a:endParaRPr>
          </a:p>
          <a:p>
            <a:pPr lvl="1"/>
            <a:r>
              <a:rPr lang="en-US" dirty="0" smtClean="0">
                <a:sym typeface="Wingdings"/>
              </a:rPr>
              <a:t>white paper, arXiv:1307.1168</a:t>
            </a:r>
          </a:p>
          <a:p>
            <a:pPr lvl="1"/>
            <a:endParaRPr lang="en-US" sz="900" dirty="0" smtClean="0">
              <a:sym typeface="Wingdings"/>
            </a:endParaRPr>
          </a:p>
          <a:p>
            <a:pPr lvl="1"/>
            <a:r>
              <a:rPr lang="en-US" dirty="0" smtClean="0">
                <a:sym typeface="Wingdings"/>
              </a:rPr>
              <a:t>EOI to FNAL PAC      </a:t>
            </a:r>
            <a:r>
              <a:rPr lang="en-US" sz="1900" dirty="0" smtClean="0">
                <a:sym typeface="Wingdings"/>
              </a:rPr>
              <a:t>(mu2e-spokespersons@fnal.gov)</a:t>
            </a:r>
            <a:endParaRPr lang="en-US" sz="1900" dirty="0"/>
          </a:p>
        </p:txBody>
      </p:sp>
      <p:grpSp>
        <p:nvGrpSpPr>
          <p:cNvPr id="19" name="Group 18"/>
          <p:cNvGrpSpPr/>
          <p:nvPr/>
        </p:nvGrpSpPr>
        <p:grpSpPr>
          <a:xfrm>
            <a:off x="379001" y="1455799"/>
            <a:ext cx="4643368" cy="4656670"/>
            <a:chOff x="524878" y="1490123"/>
            <a:chExt cx="4643368" cy="4656670"/>
          </a:xfrm>
          <a:effectLst/>
        </p:grpSpPr>
        <p:sp>
          <p:nvSpPr>
            <p:cNvPr id="7" name="Right Arrow 6"/>
            <p:cNvSpPr/>
            <p:nvPr/>
          </p:nvSpPr>
          <p:spPr>
            <a:xfrm flipV="1">
              <a:off x="2257983" y="5318158"/>
              <a:ext cx="978408" cy="484632"/>
            </a:xfrm>
            <a:prstGeom prst="rightArrow">
              <a:avLst/>
            </a:prstGeom>
            <a:solidFill>
              <a:srgbClr val="77933C"/>
            </a:solidFill>
            <a:ln>
              <a:noFill/>
            </a:ln>
            <a:effectLst>
              <a:outerShdw blurRad="40000" dist="175387" dir="288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4074527" y="4278706"/>
              <a:ext cx="484632" cy="801293"/>
            </a:xfrm>
            <a:prstGeom prst="downArrow">
              <a:avLst/>
            </a:prstGeom>
            <a:solidFill>
              <a:srgbClr val="77933C"/>
            </a:solidFill>
            <a:ln>
              <a:noFill/>
            </a:ln>
            <a:effectLst>
              <a:outerShdw blurRad="40000" dist="162687" dir="19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1141304" y="4278706"/>
              <a:ext cx="484632" cy="572684"/>
            </a:xfrm>
            <a:prstGeom prst="downArrow">
              <a:avLst/>
            </a:prstGeom>
            <a:solidFill>
              <a:srgbClr val="77933C"/>
            </a:solidFill>
            <a:ln>
              <a:noFill/>
            </a:ln>
            <a:effectLst>
              <a:outerShdw blurRad="40000" dist="162687" dir="19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7969967">
              <a:off x="1673375" y="2729473"/>
              <a:ext cx="978408" cy="484632"/>
            </a:xfrm>
            <a:prstGeom prst="rightArrow">
              <a:avLst/>
            </a:prstGeom>
            <a:solidFill>
              <a:schemeClr val="accent3">
                <a:lumMod val="75000"/>
              </a:schemeClr>
            </a:solidFill>
            <a:ln>
              <a:noFill/>
            </a:ln>
            <a:effectLst>
              <a:outerShdw blurRad="40000" dist="175387" dir="5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2617352" flipV="1">
              <a:off x="3171982" y="2718892"/>
              <a:ext cx="978408" cy="484632"/>
            </a:xfrm>
            <a:prstGeom prst="rightArrow">
              <a:avLst/>
            </a:prstGeom>
            <a:solidFill>
              <a:schemeClr val="accent3">
                <a:lumMod val="75000"/>
              </a:schemeClr>
            </a:solidFill>
            <a:ln>
              <a:noFill/>
            </a:ln>
            <a:effectLst>
              <a:outerShdw blurRad="40000" dist="175387" dir="5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rocess 11"/>
            <p:cNvSpPr/>
            <p:nvPr/>
          </p:nvSpPr>
          <p:spPr>
            <a:xfrm>
              <a:off x="524878" y="3547519"/>
              <a:ext cx="1733105" cy="728147"/>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Precision Measurements</a:t>
              </a:r>
            </a:p>
          </p:txBody>
        </p:sp>
        <p:sp>
          <p:nvSpPr>
            <p:cNvPr id="13" name="Process 12"/>
            <p:cNvSpPr/>
            <p:nvPr/>
          </p:nvSpPr>
          <p:spPr>
            <a:xfrm>
              <a:off x="524878" y="4936060"/>
              <a:ext cx="1733105" cy="1210733"/>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Measure conversion rate as a function of Z</a:t>
              </a:r>
            </a:p>
          </p:txBody>
        </p:sp>
        <p:sp>
          <p:nvSpPr>
            <p:cNvPr id="14" name="Process 13"/>
            <p:cNvSpPr/>
            <p:nvPr/>
          </p:nvSpPr>
          <p:spPr>
            <a:xfrm>
              <a:off x="3392799" y="3547521"/>
              <a:ext cx="1733105" cy="731186"/>
            </a:xfrm>
            <a:prstGeom prst="flowChartProcess">
              <a:avLst/>
            </a:prstGeom>
            <a:solidFill>
              <a:srgbClr val="77933C"/>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Higher Sensitivity search</a:t>
              </a:r>
            </a:p>
          </p:txBody>
        </p:sp>
        <p:sp>
          <p:nvSpPr>
            <p:cNvPr id="15" name="Decision 14"/>
            <p:cNvSpPr/>
            <p:nvPr/>
          </p:nvSpPr>
          <p:spPr>
            <a:xfrm>
              <a:off x="2103306" y="1490123"/>
              <a:ext cx="1608666" cy="1498601"/>
            </a:xfrm>
            <a:prstGeom prst="flowChartDecision">
              <a:avLst/>
            </a:prstGeom>
            <a:solidFill>
              <a:schemeClr val="accent3">
                <a:lumMod val="75000"/>
              </a:schemeClr>
            </a:solidFill>
            <a:ln>
              <a:noFill/>
            </a:ln>
            <a:effectLst>
              <a:outerShdw blurRad="95250" dist="162687" dir="2112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solidFill>
                    <a:srgbClr val="FFFFFF"/>
                  </a:solidFill>
                </a:rPr>
                <a:t>Mu2e Signal?</a:t>
              </a:r>
              <a:endParaRPr lang="en-US" sz="2000" dirty="0">
                <a:solidFill>
                  <a:srgbClr val="FFFFFF"/>
                </a:solidFill>
              </a:endParaRPr>
            </a:p>
          </p:txBody>
        </p:sp>
        <p:sp>
          <p:nvSpPr>
            <p:cNvPr id="16" name="TextBox 15"/>
            <p:cNvSpPr txBox="1"/>
            <p:nvPr/>
          </p:nvSpPr>
          <p:spPr>
            <a:xfrm>
              <a:off x="1618656" y="2373234"/>
              <a:ext cx="586068" cy="461665"/>
            </a:xfrm>
            <a:prstGeom prst="rect">
              <a:avLst/>
            </a:prstGeom>
            <a:noFill/>
          </p:spPr>
          <p:txBody>
            <a:bodyPr wrap="none" rtlCol="0">
              <a:spAutoFit/>
            </a:bodyPr>
            <a:lstStyle/>
            <a:p>
              <a:r>
                <a:rPr lang="en-US" sz="2400" dirty="0" smtClean="0">
                  <a:solidFill>
                    <a:schemeClr val="bg1"/>
                  </a:solidFill>
                </a:rPr>
                <a:t>Yes</a:t>
              </a:r>
              <a:endParaRPr lang="en-US" sz="2400" dirty="0">
                <a:solidFill>
                  <a:schemeClr val="bg1"/>
                </a:solidFill>
              </a:endParaRPr>
            </a:p>
          </p:txBody>
        </p:sp>
        <p:sp>
          <p:nvSpPr>
            <p:cNvPr id="17" name="TextBox 16"/>
            <p:cNvSpPr txBox="1"/>
            <p:nvPr/>
          </p:nvSpPr>
          <p:spPr>
            <a:xfrm>
              <a:off x="3644529" y="2386736"/>
              <a:ext cx="545642" cy="461665"/>
            </a:xfrm>
            <a:prstGeom prst="rect">
              <a:avLst/>
            </a:prstGeom>
            <a:noFill/>
          </p:spPr>
          <p:txBody>
            <a:bodyPr wrap="none" rtlCol="0">
              <a:spAutoFit/>
            </a:bodyPr>
            <a:lstStyle/>
            <a:p>
              <a:r>
                <a:rPr lang="en-US" sz="2400" dirty="0" smtClean="0">
                  <a:solidFill>
                    <a:srgbClr val="FFFFFF"/>
                  </a:solidFill>
                </a:rPr>
                <a:t>No</a:t>
              </a:r>
              <a:endParaRPr lang="en-US" sz="2400" dirty="0">
                <a:solidFill>
                  <a:srgbClr val="FFFFFF"/>
                </a:solidFill>
              </a:endParaRPr>
            </a:p>
          </p:txBody>
        </p:sp>
        <p:sp>
          <p:nvSpPr>
            <p:cNvPr id="18" name="Process 17"/>
            <p:cNvSpPr/>
            <p:nvPr/>
          </p:nvSpPr>
          <p:spPr>
            <a:xfrm>
              <a:off x="3435141" y="5206988"/>
              <a:ext cx="1733105" cy="731186"/>
            </a:xfrm>
            <a:prstGeom prst="flowChartProcess">
              <a:avLst/>
            </a:prstGeom>
            <a:solidFill>
              <a:schemeClr val="accent6">
                <a:lumMod val="75000"/>
              </a:schemeClr>
            </a:solidFill>
            <a:ln>
              <a:noFill/>
            </a:ln>
            <a:effectLst>
              <a:outerShdw blurRad="136525" dist="162687" dir="22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FFFF"/>
                  </a:solidFill>
                </a:rPr>
                <a:t>Upgrade Mu2e (Mu2e-II)</a:t>
              </a:r>
            </a:p>
          </p:txBody>
        </p:sp>
      </p:grpSp>
      <p:sp>
        <p:nvSpPr>
          <p:cNvPr id="4" name="Date Placeholder 3"/>
          <p:cNvSpPr>
            <a:spLocks noGrp="1"/>
          </p:cNvSpPr>
          <p:nvPr>
            <p:ph type="dt" sz="half" idx="10"/>
          </p:nvPr>
        </p:nvSpPr>
        <p:spPr/>
        <p:txBody>
          <a:bodyPr/>
          <a:lstStyle/>
          <a:p>
            <a:r>
              <a:rPr lang="en-US" smtClean="0"/>
              <a:t>May 2017</a:t>
            </a:r>
            <a:endParaRPr lang="en-US"/>
          </a:p>
        </p:txBody>
      </p:sp>
      <p:sp>
        <p:nvSpPr>
          <p:cNvPr id="20" name="Footer Placeholder 19"/>
          <p:cNvSpPr>
            <a:spLocks noGrp="1"/>
          </p:cNvSpPr>
          <p:nvPr>
            <p:ph type="ftr" sz="quarter" idx="11"/>
          </p:nvPr>
        </p:nvSpPr>
        <p:spPr/>
        <p:txBody>
          <a:bodyPr/>
          <a:lstStyle/>
          <a:p>
            <a:r>
              <a:rPr lang="en-US" smtClean="0"/>
              <a:t>D.Glenzinski, Fermilab</a:t>
            </a:r>
            <a:endParaRPr lang="en-US"/>
          </a:p>
        </p:txBody>
      </p:sp>
      <p:sp>
        <p:nvSpPr>
          <p:cNvPr id="21" name="Slide Number Placeholder 20"/>
          <p:cNvSpPr>
            <a:spLocks noGrp="1"/>
          </p:cNvSpPr>
          <p:nvPr>
            <p:ph type="sldNum" sz="quarter" idx="12"/>
          </p:nvPr>
        </p:nvSpPr>
        <p:spPr/>
        <p:txBody>
          <a:bodyPr/>
          <a:lstStyle/>
          <a:p>
            <a:fld id="{B447C9B2-03D9-704C-9F48-B71FA4375E6A}" type="slidenum">
              <a:rPr lang="en-US" smtClean="0"/>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LFV Predictions</a:t>
            </a:r>
            <a:endParaRPr lang="en-US" dirty="0"/>
          </a:p>
        </p:txBody>
      </p:sp>
      <p:sp>
        <p:nvSpPr>
          <p:cNvPr id="3" name="Content Placeholder 2"/>
          <p:cNvSpPr>
            <a:spLocks noGrp="1"/>
          </p:cNvSpPr>
          <p:nvPr>
            <p:ph idx="1"/>
          </p:nvPr>
        </p:nvSpPr>
        <p:spPr>
          <a:xfrm>
            <a:off x="0" y="5784850"/>
            <a:ext cx="9144000" cy="571500"/>
          </a:xfrm>
        </p:spPr>
        <p:txBody>
          <a:bodyPr>
            <a:noAutofit/>
          </a:bodyPr>
          <a:lstStyle/>
          <a:p>
            <a:pPr marL="0" indent="0" algn="ctr">
              <a:buNone/>
            </a:pPr>
            <a:r>
              <a:rPr lang="en-US" sz="2400" dirty="0"/>
              <a:t>C</a:t>
            </a:r>
            <a:r>
              <a:rPr lang="en-US" sz="2400" dirty="0" smtClean="0"/>
              <a:t>LFV rates and ratios are sensitive probes of underlying model</a:t>
            </a:r>
            <a:endParaRPr lang="en-US" sz="2400" dirty="0"/>
          </a:p>
        </p:txBody>
      </p:sp>
      <p:sp>
        <p:nvSpPr>
          <p:cNvPr id="4" name="Date Placeholder 3"/>
          <p:cNvSpPr>
            <a:spLocks noGrp="1"/>
          </p:cNvSpPr>
          <p:nvPr>
            <p:ph type="dt" sz="half" idx="10"/>
          </p:nvPr>
        </p:nvSpPr>
        <p:spPr/>
        <p:txBody>
          <a:bodyPr/>
          <a:lstStyle/>
          <a:p>
            <a:r>
              <a:rPr lang="en-US" smtClean="0"/>
              <a:t>May 2016</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9</a:t>
            </a:fld>
            <a:endParaRPr lang="en-US"/>
          </a:p>
        </p:txBody>
      </p:sp>
      <p:pic>
        <p:nvPicPr>
          <p:cNvPr id="7" name="Picture 6" descr="cLFV-Diagrams-Dipo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747838"/>
            <a:ext cx="8001000" cy="1604921"/>
          </a:xfrm>
          <a:prstGeom prst="rect">
            <a:avLst/>
          </a:prstGeom>
        </p:spPr>
      </p:pic>
      <p:sp>
        <p:nvSpPr>
          <p:cNvPr id="8" name="TextBox 7"/>
          <p:cNvSpPr txBox="1"/>
          <p:nvPr/>
        </p:nvSpPr>
        <p:spPr>
          <a:xfrm>
            <a:off x="1346200" y="1295400"/>
            <a:ext cx="6832600" cy="830997"/>
          </a:xfrm>
          <a:prstGeom prst="rect">
            <a:avLst/>
          </a:prstGeom>
          <a:noFill/>
        </p:spPr>
        <p:txBody>
          <a:bodyPr wrap="square" rtlCol="0">
            <a:spAutoFit/>
          </a:bodyPr>
          <a:lstStyle/>
          <a:p>
            <a:r>
              <a:rPr lang="en-US" sz="2400" dirty="0">
                <a:solidFill>
                  <a:schemeClr val="bg1"/>
                </a:solidFill>
                <a:latin typeface="Symbol" charset="2"/>
                <a:sym typeface="Symbol" charset="2"/>
              </a:rPr>
              <a:t></a:t>
            </a:r>
            <a:r>
              <a:rPr lang="en-US" sz="2400" baseline="30000" dirty="0">
                <a:solidFill>
                  <a:schemeClr val="bg1"/>
                </a:solidFill>
                <a:latin typeface="Symbol" charset="2"/>
                <a:sym typeface="Symbol" charset="2"/>
              </a:rPr>
              <a:t></a:t>
            </a:r>
            <a:r>
              <a:rPr lang="en-US" sz="2400" dirty="0">
                <a:solidFill>
                  <a:schemeClr val="bg1"/>
                </a:solidFill>
                <a:latin typeface="Symbol" charset="2"/>
                <a:sym typeface="Symbol" charset="2"/>
              </a:rPr>
              <a:t></a:t>
            </a:r>
            <a:r>
              <a:rPr lang="en-US" sz="2400" dirty="0">
                <a:solidFill>
                  <a:schemeClr val="bg1"/>
                </a:solidFill>
                <a:sym typeface="Wingdings"/>
              </a:rPr>
              <a:t></a:t>
            </a:r>
            <a:r>
              <a:rPr lang="en-US" sz="2400" dirty="0">
                <a:solidFill>
                  <a:schemeClr val="bg1"/>
                </a:solidFill>
                <a:latin typeface="Symbol" charset="2"/>
                <a:sym typeface="Symbol" charset="2"/>
              </a:rPr>
              <a:t></a:t>
            </a:r>
            <a:r>
              <a:rPr lang="en-US" sz="2400" dirty="0">
                <a:solidFill>
                  <a:schemeClr val="bg1"/>
                </a:solidFill>
                <a:latin typeface="Arial" charset="0"/>
              </a:rPr>
              <a:t>e</a:t>
            </a:r>
            <a:r>
              <a:rPr lang="en-US" sz="2400" baseline="30000" dirty="0">
                <a:solidFill>
                  <a:schemeClr val="bg1"/>
                </a:solidFill>
                <a:latin typeface="Arial" charset="0"/>
              </a:rPr>
              <a:t>+</a:t>
            </a:r>
            <a:r>
              <a:rPr lang="en-US" sz="2400" dirty="0" smtClean="0">
                <a:solidFill>
                  <a:schemeClr val="bg1"/>
                </a:solidFill>
                <a:latin typeface="Symbol" charset="2"/>
                <a:sym typeface="Symbol" charset="2"/>
              </a:rPr>
              <a:t>                </a:t>
            </a:r>
            <a:r>
              <a:rPr lang="en-US" sz="2400" dirty="0">
                <a:solidFill>
                  <a:schemeClr val="bg1"/>
                </a:solidFill>
                <a:latin typeface="Symbol" charset="2"/>
                <a:sym typeface="Symbol" charset="2"/>
              </a:rPr>
              <a:t></a:t>
            </a:r>
            <a:r>
              <a:rPr lang="en-US" sz="2400" baseline="30000" dirty="0">
                <a:solidFill>
                  <a:schemeClr val="bg1"/>
                </a:solidFill>
                <a:latin typeface="Symbol" charset="2"/>
                <a:sym typeface="Symbol" charset="2"/>
              </a:rPr>
              <a:t>-</a:t>
            </a:r>
            <a:r>
              <a:rPr lang="en-US" sz="2400" dirty="0">
                <a:solidFill>
                  <a:schemeClr val="bg1"/>
                </a:solidFill>
                <a:latin typeface="Arial" charset="0"/>
              </a:rPr>
              <a:t>N </a:t>
            </a:r>
            <a:r>
              <a:rPr lang="en-US" sz="2400" dirty="0">
                <a:solidFill>
                  <a:schemeClr val="bg1"/>
                </a:solidFill>
                <a:sym typeface="Wingdings"/>
              </a:rPr>
              <a:t></a:t>
            </a:r>
            <a:r>
              <a:rPr lang="en-US" sz="2400" dirty="0">
                <a:solidFill>
                  <a:schemeClr val="bg1"/>
                </a:solidFill>
                <a:latin typeface="Arial" charset="0"/>
              </a:rPr>
              <a:t> e</a:t>
            </a:r>
            <a:r>
              <a:rPr lang="en-US" sz="2400" baseline="30000" dirty="0">
                <a:solidFill>
                  <a:schemeClr val="bg1"/>
                </a:solidFill>
                <a:latin typeface="Arial" charset="0"/>
              </a:rPr>
              <a:t>-</a:t>
            </a:r>
            <a:r>
              <a:rPr lang="en-US" sz="2400" dirty="0" smtClean="0">
                <a:solidFill>
                  <a:schemeClr val="bg1"/>
                </a:solidFill>
                <a:latin typeface="Arial" charset="0"/>
              </a:rPr>
              <a:t>N</a:t>
            </a:r>
            <a:r>
              <a:rPr lang="en-US" sz="2400" dirty="0" smtClean="0">
                <a:solidFill>
                  <a:schemeClr val="bg1"/>
                </a:solidFill>
                <a:latin typeface="Symbol" charset="2"/>
                <a:sym typeface="Symbol" charset="2"/>
              </a:rPr>
              <a:t>               </a:t>
            </a:r>
            <a:r>
              <a:rPr lang="en-US" sz="2400" baseline="30000" dirty="0">
                <a:solidFill>
                  <a:schemeClr val="bg1"/>
                </a:solidFill>
                <a:latin typeface="Symbol" charset="2"/>
                <a:sym typeface="Symbol" charset="2"/>
              </a:rPr>
              <a:t></a:t>
            </a:r>
            <a:r>
              <a:rPr lang="en-US" sz="2400" dirty="0">
                <a:solidFill>
                  <a:schemeClr val="bg1"/>
                </a:solidFill>
                <a:latin typeface="Symbol" charset="2"/>
                <a:sym typeface="Symbol" charset="2"/>
              </a:rPr>
              <a:t></a:t>
            </a:r>
            <a:r>
              <a:rPr lang="en-US" sz="2400" dirty="0">
                <a:solidFill>
                  <a:schemeClr val="bg1"/>
                </a:solidFill>
                <a:sym typeface="Wingdings"/>
              </a:rPr>
              <a:t></a:t>
            </a:r>
            <a:r>
              <a:rPr lang="en-US" sz="2400" dirty="0">
                <a:solidFill>
                  <a:schemeClr val="bg1"/>
                </a:solidFill>
                <a:latin typeface="Symbol" charset="2"/>
                <a:sym typeface="Symbol" charset="2"/>
              </a:rPr>
              <a:t></a:t>
            </a:r>
            <a:r>
              <a:rPr lang="en-US" sz="2400" dirty="0" err="1">
                <a:solidFill>
                  <a:schemeClr val="bg1"/>
                </a:solidFill>
                <a:latin typeface="Arial" charset="0"/>
              </a:rPr>
              <a:t>e</a:t>
            </a:r>
            <a:r>
              <a:rPr lang="en-US" sz="2400" baseline="30000" dirty="0" err="1">
                <a:solidFill>
                  <a:schemeClr val="bg1"/>
                </a:solidFill>
                <a:latin typeface="Arial" charset="0"/>
              </a:rPr>
              <a:t>+</a:t>
            </a:r>
            <a:r>
              <a:rPr lang="en-US" sz="2400" dirty="0" err="1">
                <a:solidFill>
                  <a:schemeClr val="bg1"/>
                </a:solidFill>
                <a:latin typeface="Arial" charset="0"/>
              </a:rPr>
              <a:t>e</a:t>
            </a:r>
            <a:r>
              <a:rPr lang="en-US" sz="2400" baseline="30000" dirty="0" err="1">
                <a:solidFill>
                  <a:schemeClr val="bg1"/>
                </a:solidFill>
                <a:latin typeface="Arial" charset="0"/>
              </a:rPr>
              <a:t>+</a:t>
            </a:r>
            <a:r>
              <a:rPr lang="en-US" sz="2400" dirty="0" err="1">
                <a:solidFill>
                  <a:schemeClr val="bg1"/>
                </a:solidFill>
                <a:latin typeface="Arial" charset="0"/>
              </a:rPr>
              <a:t>e</a:t>
            </a:r>
            <a:r>
              <a:rPr lang="en-US" sz="2400" baseline="30000" dirty="0" smtClean="0">
                <a:solidFill>
                  <a:schemeClr val="bg1"/>
                </a:solidFill>
                <a:latin typeface="Arial" charset="0"/>
              </a:rPr>
              <a:t>-</a:t>
            </a:r>
            <a:r>
              <a:rPr lang="en-US" sz="2400" dirty="0" smtClean="0">
                <a:solidFill>
                  <a:schemeClr val="bg1"/>
                </a:solidFill>
                <a:latin typeface="Arial" charset="0"/>
              </a:rPr>
              <a:t>         </a:t>
            </a:r>
            <a:endParaRPr lang="en-US" sz="2400" dirty="0">
              <a:solidFill>
                <a:schemeClr val="bg1"/>
              </a:solidFill>
              <a:latin typeface="Symbol" charset="2"/>
              <a:sym typeface="Symbol" charset="2"/>
            </a:endParaRPr>
          </a:p>
          <a:p>
            <a:endParaRPr lang="en-US" sz="2400" dirty="0"/>
          </a:p>
        </p:txBody>
      </p:sp>
      <p:sp>
        <p:nvSpPr>
          <p:cNvPr id="9" name="Rectangle 8"/>
          <p:cNvSpPr/>
          <p:nvPr/>
        </p:nvSpPr>
        <p:spPr>
          <a:xfrm>
            <a:off x="4991100" y="2336800"/>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759700" y="2336800"/>
            <a:ext cx="355600" cy="35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77744" y="2323068"/>
            <a:ext cx="710576" cy="369332"/>
          </a:xfrm>
          <a:prstGeom prst="rect">
            <a:avLst/>
          </a:prstGeom>
          <a:noFill/>
        </p:spPr>
        <p:txBody>
          <a:bodyPr wrap="none" rtlCol="0">
            <a:spAutoFit/>
          </a:bodyPr>
          <a:lstStyle/>
          <a:p>
            <a:r>
              <a:rPr lang="en-US" dirty="0" smtClean="0"/>
              <a:t>, Z, h</a:t>
            </a:r>
            <a:endParaRPr lang="en-US" dirty="0"/>
          </a:p>
        </p:txBody>
      </p:sp>
      <p:sp>
        <p:nvSpPr>
          <p:cNvPr id="12" name="TextBox 11"/>
          <p:cNvSpPr txBox="1"/>
          <p:nvPr/>
        </p:nvSpPr>
        <p:spPr>
          <a:xfrm>
            <a:off x="7544112" y="2367002"/>
            <a:ext cx="710576" cy="369332"/>
          </a:xfrm>
          <a:prstGeom prst="rect">
            <a:avLst/>
          </a:prstGeom>
          <a:noFill/>
        </p:spPr>
        <p:txBody>
          <a:bodyPr wrap="none" rtlCol="0">
            <a:spAutoFit/>
          </a:bodyPr>
          <a:lstStyle/>
          <a:p>
            <a:r>
              <a:rPr lang="en-US" dirty="0" smtClean="0"/>
              <a:t>, Z, h</a:t>
            </a:r>
            <a:endParaRPr lang="en-US" dirty="0"/>
          </a:p>
        </p:txBody>
      </p:sp>
      <p:pic>
        <p:nvPicPr>
          <p:cNvPr id="13" name="Picture 12" descr="cLFV-Diagram-Tre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0" y="3492500"/>
            <a:ext cx="4015743" cy="1955759"/>
          </a:xfrm>
          <a:prstGeom prst="rect">
            <a:avLst/>
          </a:prstGeom>
        </p:spPr>
      </p:pic>
    </p:spTree>
    <p:extLst>
      <p:ext uri="{BB962C8B-B14F-4D97-AF65-F5344CB8AC3E}">
        <p14:creationId xmlns:p14="http://schemas.microsoft.com/office/powerpoint/2010/main" val="1222383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Symbol" charset="2"/>
                <a:cs typeface="Symbol" charset="2"/>
              </a:rPr>
              <a:t>m</a:t>
            </a:r>
            <a:r>
              <a:rPr lang="en-US" dirty="0" err="1" smtClean="0"/>
              <a:t>N</a:t>
            </a:r>
            <a:r>
              <a:rPr lang="en-US" dirty="0" err="1" smtClean="0">
                <a:sym typeface="Wingdings"/>
              </a:rPr>
              <a:t>eN</a:t>
            </a:r>
            <a:r>
              <a:rPr lang="en-US" dirty="0" smtClean="0">
                <a:sym typeface="Wingdings"/>
              </a:rPr>
              <a:t> </a:t>
            </a:r>
            <a:r>
              <a:rPr lang="en-US" dirty="0" err="1" smtClean="0">
                <a:sym typeface="Wingdings"/>
              </a:rPr>
              <a:t>vs</a:t>
            </a:r>
            <a:r>
              <a:rPr lang="en-US" dirty="0" smtClean="0">
                <a:sym typeface="Wingdings"/>
              </a:rPr>
              <a:t> stopping-target Z</a:t>
            </a:r>
            <a:endParaRPr lang="en-US" dirty="0"/>
          </a:p>
        </p:txBody>
      </p:sp>
      <p:sp>
        <p:nvSpPr>
          <p:cNvPr id="3" name="Content Placeholder 2"/>
          <p:cNvSpPr>
            <a:spLocks noGrp="1"/>
          </p:cNvSpPr>
          <p:nvPr>
            <p:ph idx="1"/>
          </p:nvPr>
        </p:nvSpPr>
        <p:spPr>
          <a:xfrm>
            <a:off x="294160" y="3873959"/>
            <a:ext cx="3335868" cy="2311900"/>
          </a:xfrm>
        </p:spPr>
        <p:txBody>
          <a:bodyPr>
            <a:normAutofit fontScale="77500" lnSpcReduction="20000"/>
          </a:bodyPr>
          <a:lstStyle/>
          <a:p>
            <a:r>
              <a:rPr lang="en-US" dirty="0" smtClean="0"/>
              <a:t>By measuring the ratio of rates using different stopping targets Mu2e can unveil underlying new-physics mechanism</a:t>
            </a:r>
            <a:endParaRPr lang="en-US" dirty="0"/>
          </a:p>
        </p:txBody>
      </p:sp>
      <p:grpSp>
        <p:nvGrpSpPr>
          <p:cNvPr id="31" name="Group 30"/>
          <p:cNvGrpSpPr/>
          <p:nvPr/>
        </p:nvGrpSpPr>
        <p:grpSpPr>
          <a:xfrm>
            <a:off x="3466991" y="1339205"/>
            <a:ext cx="5398321" cy="4949984"/>
            <a:chOff x="3664354" y="1279138"/>
            <a:chExt cx="5398321" cy="4949984"/>
          </a:xfrm>
        </p:grpSpPr>
        <p:sp>
          <p:nvSpPr>
            <p:cNvPr id="30" name="Rectangle 29"/>
            <p:cNvSpPr/>
            <p:nvPr/>
          </p:nvSpPr>
          <p:spPr>
            <a:xfrm>
              <a:off x="3664354" y="1279138"/>
              <a:ext cx="5398321" cy="49499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3793068" y="1279138"/>
              <a:ext cx="5269607" cy="4949984"/>
              <a:chOff x="3793068" y="1279138"/>
              <a:chExt cx="5269607" cy="4949984"/>
            </a:xfrm>
          </p:grpSpPr>
          <p:grpSp>
            <p:nvGrpSpPr>
              <p:cNvPr id="7" name="Group 6"/>
              <p:cNvGrpSpPr/>
              <p:nvPr/>
            </p:nvGrpSpPr>
            <p:grpSpPr>
              <a:xfrm>
                <a:off x="3793068" y="1279138"/>
                <a:ext cx="5269607" cy="4949984"/>
                <a:chOff x="3793068" y="1279138"/>
                <a:chExt cx="5269607" cy="4949984"/>
              </a:xfrm>
              <a:solidFill>
                <a:schemeClr val="bg1"/>
              </a:solidFill>
            </p:grpSpPr>
            <p:pic>
              <p:nvPicPr>
                <p:cNvPr id="8" name="Picture 7" descr="Screen shot 2013-04-10 at 11.08.44 AM   Apr 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048" y="1451509"/>
                  <a:ext cx="4835269" cy="4623505"/>
                </a:xfrm>
                <a:prstGeom prst="rect">
                  <a:avLst/>
                </a:prstGeom>
                <a:grpFill/>
              </p:spPr>
            </p:pic>
            <p:sp>
              <p:nvSpPr>
                <p:cNvPr id="9" name="Rectangle 8"/>
                <p:cNvSpPr/>
                <p:nvPr/>
              </p:nvSpPr>
              <p:spPr>
                <a:xfrm>
                  <a:off x="4135968" y="1905374"/>
                  <a:ext cx="274320" cy="390144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124092" y="1865938"/>
                  <a:ext cx="248095" cy="276999"/>
                </a:xfrm>
                <a:prstGeom prst="rect">
                  <a:avLst/>
                </a:prstGeom>
                <a:grpFill/>
              </p:spPr>
              <p:txBody>
                <a:bodyPr wrap="none" rtlCol="0">
                  <a:spAutoFit/>
                </a:bodyPr>
                <a:lstStyle/>
                <a:p>
                  <a:r>
                    <a:rPr lang="en-US" sz="1400" dirty="0" smtClean="0"/>
                    <a:t>4</a:t>
                  </a:r>
                  <a:endParaRPr lang="en-US" sz="1400" dirty="0"/>
                </a:p>
              </p:txBody>
            </p:sp>
            <p:sp>
              <p:nvSpPr>
                <p:cNvPr id="11" name="TextBox 10"/>
                <p:cNvSpPr txBox="1"/>
                <p:nvPr/>
              </p:nvSpPr>
              <p:spPr>
                <a:xfrm>
                  <a:off x="4124092" y="5628305"/>
                  <a:ext cx="248095" cy="276999"/>
                </a:xfrm>
                <a:prstGeom prst="rect">
                  <a:avLst/>
                </a:prstGeom>
                <a:grpFill/>
              </p:spPr>
              <p:txBody>
                <a:bodyPr wrap="none" rtlCol="0">
                  <a:spAutoFit/>
                </a:bodyPr>
                <a:lstStyle/>
                <a:p>
                  <a:r>
                    <a:rPr lang="en-US" sz="1400" dirty="0"/>
                    <a:t>0</a:t>
                  </a:r>
                </a:p>
              </p:txBody>
            </p:sp>
            <p:sp>
              <p:nvSpPr>
                <p:cNvPr id="12" name="TextBox 11"/>
                <p:cNvSpPr txBox="1"/>
                <p:nvPr/>
              </p:nvSpPr>
              <p:spPr>
                <a:xfrm>
                  <a:off x="4124092" y="4686669"/>
                  <a:ext cx="248095" cy="276999"/>
                </a:xfrm>
                <a:prstGeom prst="rect">
                  <a:avLst/>
                </a:prstGeom>
                <a:grpFill/>
              </p:spPr>
              <p:txBody>
                <a:bodyPr wrap="none" rtlCol="0">
                  <a:spAutoFit/>
                </a:bodyPr>
                <a:lstStyle/>
                <a:p>
                  <a:r>
                    <a:rPr lang="en-US" sz="1400" dirty="0"/>
                    <a:t>1</a:t>
                  </a:r>
                </a:p>
              </p:txBody>
            </p:sp>
            <p:sp>
              <p:nvSpPr>
                <p:cNvPr id="13" name="TextBox 12"/>
                <p:cNvSpPr txBox="1"/>
                <p:nvPr/>
              </p:nvSpPr>
              <p:spPr>
                <a:xfrm>
                  <a:off x="4124092" y="2809273"/>
                  <a:ext cx="248095" cy="276999"/>
                </a:xfrm>
                <a:prstGeom prst="rect">
                  <a:avLst/>
                </a:prstGeom>
                <a:grpFill/>
              </p:spPr>
              <p:txBody>
                <a:bodyPr wrap="none" rtlCol="0">
                  <a:spAutoFit/>
                </a:bodyPr>
                <a:lstStyle/>
                <a:p>
                  <a:r>
                    <a:rPr lang="en-US" sz="1400" dirty="0"/>
                    <a:t>3</a:t>
                  </a:r>
                </a:p>
              </p:txBody>
            </p:sp>
            <p:sp>
              <p:nvSpPr>
                <p:cNvPr id="14" name="TextBox 13"/>
                <p:cNvSpPr txBox="1"/>
                <p:nvPr/>
              </p:nvSpPr>
              <p:spPr>
                <a:xfrm>
                  <a:off x="4124092" y="3750759"/>
                  <a:ext cx="248095" cy="276999"/>
                </a:xfrm>
                <a:prstGeom prst="rect">
                  <a:avLst/>
                </a:prstGeom>
                <a:grpFill/>
              </p:spPr>
              <p:txBody>
                <a:bodyPr wrap="none" rtlCol="0">
                  <a:spAutoFit/>
                </a:bodyPr>
                <a:lstStyle/>
                <a:p>
                  <a:r>
                    <a:rPr lang="en-US" sz="1400" dirty="0"/>
                    <a:t>2</a:t>
                  </a:r>
                </a:p>
              </p:txBody>
            </p:sp>
            <p:pic>
              <p:nvPicPr>
                <p:cNvPr id="15" name="Picture 14" descr="Screen shot 2013-04-10 at 11.15.04 AM   Apr 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329155" y="3273186"/>
                  <a:ext cx="1239519" cy="311693"/>
                </a:xfrm>
                <a:prstGeom prst="rect">
                  <a:avLst/>
                </a:prstGeom>
                <a:grpFill/>
              </p:spPr>
            </p:pic>
            <p:sp>
              <p:nvSpPr>
                <p:cNvPr id="16" name="TextBox 15"/>
                <p:cNvSpPr txBox="1"/>
                <p:nvPr/>
              </p:nvSpPr>
              <p:spPr>
                <a:xfrm>
                  <a:off x="5149429" y="5787937"/>
                  <a:ext cx="3226176" cy="307777"/>
                </a:xfrm>
                <a:prstGeom prst="rect">
                  <a:avLst/>
                </a:prstGeom>
                <a:grpFill/>
              </p:spPr>
              <p:txBody>
                <a:bodyPr wrap="none" rtlCol="0">
                  <a:spAutoFit/>
                </a:bodyPr>
                <a:lstStyle/>
                <a:p>
                  <a:r>
                    <a:rPr lang="en-US" sz="1400" dirty="0" smtClean="0"/>
                    <a:t>20                40                    60                  80</a:t>
                  </a:r>
                  <a:endParaRPr lang="en-US" sz="1400" dirty="0"/>
                </a:p>
              </p:txBody>
            </p:sp>
            <p:sp>
              <p:nvSpPr>
                <p:cNvPr id="17" name="TextBox 16"/>
                <p:cNvSpPr txBox="1"/>
                <p:nvPr/>
              </p:nvSpPr>
              <p:spPr>
                <a:xfrm>
                  <a:off x="6570110" y="5896723"/>
                  <a:ext cx="263480" cy="332399"/>
                </a:xfrm>
                <a:prstGeom prst="rect">
                  <a:avLst/>
                </a:prstGeom>
                <a:grpFill/>
              </p:spPr>
              <p:txBody>
                <a:bodyPr wrap="none" rtlCol="0">
                  <a:spAutoFit/>
                </a:bodyPr>
                <a:lstStyle/>
                <a:p>
                  <a:r>
                    <a:rPr lang="en-US" dirty="0" smtClean="0"/>
                    <a:t>Z</a:t>
                  </a:r>
                  <a:endParaRPr lang="en-US" dirty="0"/>
                </a:p>
              </p:txBody>
            </p:sp>
            <p:sp>
              <p:nvSpPr>
                <p:cNvPr id="18" name="TextBox 17"/>
                <p:cNvSpPr txBox="1"/>
                <p:nvPr/>
              </p:nvSpPr>
              <p:spPr>
                <a:xfrm>
                  <a:off x="8685976" y="4659949"/>
                  <a:ext cx="326682" cy="369332"/>
                </a:xfrm>
                <a:prstGeom prst="rect">
                  <a:avLst/>
                </a:prstGeom>
                <a:grpFill/>
              </p:spPr>
              <p:txBody>
                <a:bodyPr wrap="none" rtlCol="0">
                  <a:spAutoFit/>
                </a:bodyPr>
                <a:lstStyle/>
                <a:p>
                  <a:r>
                    <a:rPr lang="en-US" dirty="0" smtClean="0">
                      <a:solidFill>
                        <a:srgbClr val="3366FF"/>
                      </a:solidFill>
                    </a:rPr>
                    <a:t>D</a:t>
                  </a:r>
                  <a:endParaRPr lang="en-US" dirty="0">
                    <a:solidFill>
                      <a:srgbClr val="3366FF"/>
                    </a:solidFill>
                  </a:endParaRPr>
                </a:p>
              </p:txBody>
            </p:sp>
            <p:sp>
              <p:nvSpPr>
                <p:cNvPr id="19" name="TextBox 18"/>
                <p:cNvSpPr txBox="1"/>
                <p:nvPr/>
              </p:nvSpPr>
              <p:spPr>
                <a:xfrm>
                  <a:off x="8675035" y="5107086"/>
                  <a:ext cx="290727" cy="369332"/>
                </a:xfrm>
                <a:prstGeom prst="rect">
                  <a:avLst/>
                </a:prstGeom>
                <a:grpFill/>
              </p:spPr>
              <p:txBody>
                <a:bodyPr wrap="none" rtlCol="0">
                  <a:spAutoFit/>
                </a:bodyPr>
                <a:lstStyle/>
                <a:p>
                  <a:r>
                    <a:rPr lang="en-US" dirty="0">
                      <a:solidFill>
                        <a:srgbClr val="FF0000"/>
                      </a:solidFill>
                    </a:rPr>
                    <a:t>S</a:t>
                  </a:r>
                </a:p>
              </p:txBody>
            </p:sp>
            <p:sp>
              <p:nvSpPr>
                <p:cNvPr id="20" name="TextBox 19"/>
                <p:cNvSpPr txBox="1"/>
                <p:nvPr/>
              </p:nvSpPr>
              <p:spPr>
                <a:xfrm>
                  <a:off x="8669043" y="4256749"/>
                  <a:ext cx="393632" cy="369332"/>
                </a:xfrm>
                <a:prstGeom prst="rect">
                  <a:avLst/>
                </a:prstGeom>
                <a:grpFill/>
              </p:spPr>
              <p:txBody>
                <a:bodyPr wrap="none" rtlCol="0">
                  <a:spAutoFit/>
                </a:bodyPr>
                <a:lstStyle/>
                <a:p>
                  <a:r>
                    <a:rPr lang="en-US" dirty="0" smtClean="0">
                      <a:solidFill>
                        <a:srgbClr val="FF02CD"/>
                      </a:solidFill>
                    </a:rPr>
                    <a:t>V</a:t>
                  </a:r>
                  <a:r>
                    <a:rPr lang="en-US" baseline="30000" dirty="0" smtClean="0">
                      <a:solidFill>
                        <a:srgbClr val="FF02CD"/>
                      </a:solidFill>
                    </a:rPr>
                    <a:t>1</a:t>
                  </a:r>
                  <a:endParaRPr lang="en-US" baseline="30000" dirty="0">
                    <a:solidFill>
                      <a:srgbClr val="FF02CD"/>
                    </a:solidFill>
                  </a:endParaRPr>
                </a:p>
              </p:txBody>
            </p:sp>
            <p:sp>
              <p:nvSpPr>
                <p:cNvPr id="21" name="TextBox 20"/>
                <p:cNvSpPr txBox="1"/>
                <p:nvPr/>
              </p:nvSpPr>
              <p:spPr>
                <a:xfrm>
                  <a:off x="8652501" y="2411011"/>
                  <a:ext cx="393632" cy="369332"/>
                </a:xfrm>
                <a:prstGeom prst="rect">
                  <a:avLst/>
                </a:prstGeom>
                <a:grpFill/>
              </p:spPr>
              <p:txBody>
                <a:bodyPr wrap="none" rtlCol="0">
                  <a:spAutoFit/>
                </a:bodyPr>
                <a:lstStyle/>
                <a:p>
                  <a:r>
                    <a:rPr lang="en-US" dirty="0" smtClean="0">
                      <a:solidFill>
                        <a:srgbClr val="008000"/>
                      </a:solidFill>
                    </a:rPr>
                    <a:t>V</a:t>
                  </a:r>
                  <a:r>
                    <a:rPr lang="en-US" baseline="30000" dirty="0">
                      <a:solidFill>
                        <a:srgbClr val="008000"/>
                      </a:solidFill>
                    </a:rPr>
                    <a:t>2</a:t>
                  </a:r>
                </a:p>
              </p:txBody>
            </p:sp>
            <p:sp>
              <p:nvSpPr>
                <p:cNvPr id="22" name="TextBox 21"/>
                <p:cNvSpPr txBox="1"/>
                <p:nvPr/>
              </p:nvSpPr>
              <p:spPr>
                <a:xfrm>
                  <a:off x="5184552" y="1279138"/>
                  <a:ext cx="3211486" cy="276999"/>
                </a:xfrm>
                <a:prstGeom prst="rect">
                  <a:avLst/>
                </a:prstGeom>
                <a:noFill/>
              </p:spPr>
              <p:txBody>
                <a:bodyPr wrap="none" rtlCol="0">
                  <a:spAutoFit/>
                </a:bodyPr>
                <a:lstStyle/>
                <a:p>
                  <a:r>
                    <a:rPr lang="en-US" sz="1200" dirty="0" smtClean="0"/>
                    <a:t>V. </a:t>
                  </a:r>
                  <a:r>
                    <a:rPr lang="en-US" sz="1200" dirty="0" err="1" smtClean="0"/>
                    <a:t>Cirigliano</a:t>
                  </a:r>
                  <a:r>
                    <a:rPr lang="en-US" sz="1200" dirty="0" smtClean="0"/>
                    <a:t> et al., phys. Rev. </a:t>
                  </a:r>
                  <a:r>
                    <a:rPr lang="en-US" sz="1200" b="1" dirty="0" smtClean="0"/>
                    <a:t>D80</a:t>
                  </a:r>
                  <a:r>
                    <a:rPr lang="en-US" sz="1200" dirty="0" smtClean="0"/>
                    <a:t> 013002 (2009)</a:t>
                  </a:r>
                  <a:endParaRPr lang="en-US" sz="1200" dirty="0"/>
                </a:p>
              </p:txBody>
            </p:sp>
          </p:grpSp>
          <p:sp>
            <p:nvSpPr>
              <p:cNvPr id="23" name="TextBox 22"/>
              <p:cNvSpPr txBox="1"/>
              <p:nvPr/>
            </p:nvSpPr>
            <p:spPr>
              <a:xfrm rot="16200000">
                <a:off x="4484048" y="1797266"/>
                <a:ext cx="817426" cy="276999"/>
              </a:xfrm>
              <a:prstGeom prst="rect">
                <a:avLst/>
              </a:prstGeom>
              <a:noFill/>
            </p:spPr>
            <p:txBody>
              <a:bodyPr wrap="none" rtlCol="0">
                <a:spAutoFit/>
              </a:bodyPr>
              <a:lstStyle/>
              <a:p>
                <a:r>
                  <a:rPr lang="en-US" sz="1200" dirty="0" smtClean="0">
                    <a:solidFill>
                      <a:srgbClr val="A6A6A6"/>
                    </a:solidFill>
                  </a:rPr>
                  <a:t>aluminum</a:t>
                </a:r>
                <a:endParaRPr lang="en-US" sz="1200" dirty="0">
                  <a:solidFill>
                    <a:srgbClr val="A6A6A6"/>
                  </a:solidFill>
                </a:endParaRPr>
              </a:p>
            </p:txBody>
          </p:sp>
          <p:sp>
            <p:nvSpPr>
              <p:cNvPr id="24" name="TextBox 23"/>
              <p:cNvSpPr txBox="1"/>
              <p:nvPr/>
            </p:nvSpPr>
            <p:spPr>
              <a:xfrm rot="16200000">
                <a:off x="4943187" y="1813284"/>
                <a:ext cx="713732" cy="276999"/>
              </a:xfrm>
              <a:prstGeom prst="rect">
                <a:avLst/>
              </a:prstGeom>
              <a:noFill/>
            </p:spPr>
            <p:txBody>
              <a:bodyPr wrap="none" rtlCol="0">
                <a:spAutoFit/>
              </a:bodyPr>
              <a:lstStyle/>
              <a:p>
                <a:r>
                  <a:rPr lang="en-US" sz="1200" dirty="0" smtClean="0">
                    <a:solidFill>
                      <a:srgbClr val="A6A6A6"/>
                    </a:solidFill>
                  </a:rPr>
                  <a:t>titanium</a:t>
                </a:r>
                <a:endParaRPr lang="en-US" sz="1200" dirty="0">
                  <a:solidFill>
                    <a:srgbClr val="A6A6A6"/>
                  </a:solidFill>
                </a:endParaRPr>
              </a:p>
            </p:txBody>
          </p:sp>
          <p:sp>
            <p:nvSpPr>
              <p:cNvPr id="25" name="TextBox 24"/>
              <p:cNvSpPr txBox="1"/>
              <p:nvPr/>
            </p:nvSpPr>
            <p:spPr>
              <a:xfrm rot="16200000">
                <a:off x="7958111" y="1712050"/>
                <a:ext cx="451115" cy="276999"/>
              </a:xfrm>
              <a:prstGeom prst="rect">
                <a:avLst/>
              </a:prstGeom>
              <a:noFill/>
            </p:spPr>
            <p:txBody>
              <a:bodyPr wrap="none" rtlCol="0">
                <a:spAutoFit/>
              </a:bodyPr>
              <a:lstStyle/>
              <a:p>
                <a:r>
                  <a:rPr lang="en-US" sz="1200" dirty="0" smtClean="0">
                    <a:solidFill>
                      <a:srgbClr val="A6A6A6"/>
                    </a:solidFill>
                  </a:rPr>
                  <a:t>lead</a:t>
                </a:r>
                <a:endParaRPr lang="en-US" sz="1200" dirty="0">
                  <a:solidFill>
                    <a:srgbClr val="A6A6A6"/>
                  </a:solidFill>
                </a:endParaRPr>
              </a:p>
            </p:txBody>
          </p:sp>
          <p:sp>
            <p:nvSpPr>
              <p:cNvPr id="26" name="TextBox 25"/>
              <p:cNvSpPr txBox="1"/>
              <p:nvPr/>
            </p:nvSpPr>
            <p:spPr>
              <a:xfrm rot="5400000">
                <a:off x="8424406" y="1688347"/>
                <a:ext cx="697627" cy="276999"/>
              </a:xfrm>
              <a:prstGeom prst="rect">
                <a:avLst/>
              </a:prstGeom>
              <a:noFill/>
            </p:spPr>
            <p:txBody>
              <a:bodyPr wrap="none" rtlCol="0">
                <a:spAutoFit/>
              </a:bodyPr>
              <a:lstStyle/>
              <a:p>
                <a:r>
                  <a:rPr lang="en-US" sz="1200" dirty="0" smtClean="0"/>
                  <a:t>Ron Ray</a:t>
                </a:r>
                <a:endParaRPr lang="en-US" sz="1200" dirty="0"/>
              </a:p>
            </p:txBody>
          </p:sp>
          <p:cxnSp>
            <p:nvCxnSpPr>
              <p:cNvPr id="27" name="Straight Connector 26"/>
              <p:cNvCxnSpPr/>
              <p:nvPr/>
            </p:nvCxnSpPr>
            <p:spPr>
              <a:xfrm rot="5400000">
                <a:off x="5837498" y="3657494"/>
                <a:ext cx="4260885" cy="1588"/>
              </a:xfrm>
              <a:prstGeom prst="line">
                <a:avLst/>
              </a:prstGeom>
              <a:ln w="15875" cap="flat" cmpd="sng" algn="ctr">
                <a:solidFill>
                  <a:schemeClr val="bg1">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7623318" y="1701411"/>
                <a:ext cx="453970" cy="276999"/>
              </a:xfrm>
              <a:prstGeom prst="rect">
                <a:avLst/>
              </a:prstGeom>
              <a:noFill/>
            </p:spPr>
            <p:txBody>
              <a:bodyPr wrap="none" rtlCol="0">
                <a:spAutoFit/>
              </a:bodyPr>
              <a:lstStyle/>
              <a:p>
                <a:r>
                  <a:rPr lang="en-US" sz="1200" dirty="0" smtClean="0">
                    <a:solidFill>
                      <a:srgbClr val="A6A6A6"/>
                    </a:solidFill>
                  </a:rPr>
                  <a:t>gold</a:t>
                </a:r>
                <a:endParaRPr lang="en-US" sz="1200" dirty="0">
                  <a:solidFill>
                    <a:srgbClr val="A6A6A6"/>
                  </a:solidFill>
                </a:endParaRPr>
              </a:p>
            </p:txBody>
          </p:sp>
        </p:grpSp>
      </p:grpSp>
      <p:sp>
        <p:nvSpPr>
          <p:cNvPr id="4" name="Date Placeholder 3"/>
          <p:cNvSpPr>
            <a:spLocks noGrp="1"/>
          </p:cNvSpPr>
          <p:nvPr>
            <p:ph type="dt" sz="half" idx="10"/>
          </p:nvPr>
        </p:nvSpPr>
        <p:spPr/>
        <p:txBody>
          <a:bodyPr/>
          <a:lstStyle/>
          <a:p>
            <a:r>
              <a:rPr lang="en-US" smtClean="0"/>
              <a:t>May 2017</a:t>
            </a:r>
            <a:endParaRPr lang="en-US"/>
          </a:p>
        </p:txBody>
      </p:sp>
      <p:sp>
        <p:nvSpPr>
          <p:cNvPr id="32" name="Footer Placeholder 31"/>
          <p:cNvSpPr>
            <a:spLocks noGrp="1"/>
          </p:cNvSpPr>
          <p:nvPr>
            <p:ph type="ftr" sz="quarter" idx="11"/>
          </p:nvPr>
        </p:nvSpPr>
        <p:spPr/>
        <p:txBody>
          <a:bodyPr/>
          <a:lstStyle/>
          <a:p>
            <a:r>
              <a:rPr lang="en-US" smtClean="0"/>
              <a:t>D.Glenzinski, Fermilab</a:t>
            </a:r>
            <a:endParaRPr lang="en-US"/>
          </a:p>
        </p:txBody>
      </p:sp>
      <p:sp>
        <p:nvSpPr>
          <p:cNvPr id="33" name="Slide Number Placeholder 32"/>
          <p:cNvSpPr>
            <a:spLocks noGrp="1"/>
          </p:cNvSpPr>
          <p:nvPr>
            <p:ph type="sldNum" sz="quarter" idx="12"/>
          </p:nvPr>
        </p:nvSpPr>
        <p:spPr/>
        <p:txBody>
          <a:bodyPr/>
          <a:lstStyle/>
          <a:p>
            <a:fld id="{B447C9B2-03D9-704C-9F48-B71FA4375E6A}" type="slidenum">
              <a:rPr lang="en-US" smtClean="0"/>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913"/>
            <a:ext cx="8229600" cy="1143000"/>
          </a:xfrm>
        </p:spPr>
        <p:txBody>
          <a:bodyPr>
            <a:normAutofit/>
          </a:bodyPr>
          <a:lstStyle/>
          <a:p>
            <a:r>
              <a:rPr lang="en-US" sz="6000" dirty="0" smtClean="0"/>
              <a:t>Concluding remarks</a:t>
            </a:r>
            <a:endParaRPr lang="en-US" sz="60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368518"/>
            <a:ext cx="8229600" cy="4987831"/>
          </a:xfrm>
        </p:spPr>
        <p:txBody>
          <a:bodyPr>
            <a:normAutofit lnSpcReduction="10000"/>
          </a:bodyPr>
          <a:lstStyle/>
          <a:p>
            <a:pPr>
              <a:buNone/>
            </a:pPr>
            <a:r>
              <a:rPr lang="en-US" dirty="0" smtClean="0"/>
              <a:t>The Mu2e experiment:</a:t>
            </a:r>
          </a:p>
          <a:p>
            <a:pPr>
              <a:buNone/>
            </a:pPr>
            <a:endParaRPr lang="en-US" sz="1200" dirty="0" smtClean="0"/>
          </a:p>
          <a:p>
            <a:r>
              <a:rPr lang="en-US" dirty="0" smtClean="0"/>
              <a:t>Improves sensitivity by a factor of 10</a:t>
            </a:r>
            <a:r>
              <a:rPr lang="en-US" baseline="30000" dirty="0" smtClean="0"/>
              <a:t>4</a:t>
            </a:r>
            <a:r>
              <a:rPr lang="en-US" dirty="0" smtClean="0"/>
              <a:t> </a:t>
            </a:r>
          </a:p>
          <a:p>
            <a:endParaRPr lang="en-US" sz="1200" dirty="0" smtClean="0"/>
          </a:p>
          <a:p>
            <a:r>
              <a:rPr lang="en-US" dirty="0" smtClean="0"/>
              <a:t>Provides </a:t>
            </a:r>
            <a:r>
              <a:rPr lang="en-US" i="1" dirty="0" smtClean="0"/>
              <a:t>discovery capability </a:t>
            </a:r>
            <a:r>
              <a:rPr lang="en-US" dirty="0" smtClean="0"/>
              <a:t>over wide range of New Physics models</a:t>
            </a:r>
          </a:p>
          <a:p>
            <a:endParaRPr lang="en-US" sz="1200" dirty="0" smtClean="0"/>
          </a:p>
          <a:p>
            <a:r>
              <a:rPr lang="en-US" dirty="0" smtClean="0"/>
              <a:t>Is complementary to LHC, heavy-flavor, dark matter, and neutrino experiments</a:t>
            </a:r>
          </a:p>
          <a:p>
            <a:pPr>
              <a:buNone/>
            </a:pPr>
            <a:endParaRPr lang="en-US" sz="1189" dirty="0" smtClean="0"/>
          </a:p>
          <a:p>
            <a:r>
              <a:rPr lang="en-US" dirty="0" smtClean="0"/>
              <a:t>Is progressing on schedule… will begin commissioning in 2020</a:t>
            </a:r>
          </a:p>
        </p:txBody>
      </p:sp>
      <p:sp>
        <p:nvSpPr>
          <p:cNvPr id="4" name="Date Placeholder 3"/>
          <p:cNvSpPr>
            <a:spLocks noGrp="1"/>
          </p:cNvSpPr>
          <p:nvPr>
            <p:ph type="dt" sz="half" idx="10"/>
          </p:nvPr>
        </p:nvSpPr>
        <p:spPr/>
        <p:txBody>
          <a:bodyPr/>
          <a:lstStyle/>
          <a:p>
            <a:r>
              <a:rPr lang="en-US" smtClean="0"/>
              <a:t>May 2017</a:t>
            </a:r>
            <a:endParaRPr lang="en-US"/>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Interested in learning more?</a:t>
            </a:r>
            <a:endParaRPr lang="en-US" dirty="0"/>
          </a:p>
        </p:txBody>
      </p:sp>
      <p:sp>
        <p:nvSpPr>
          <p:cNvPr id="3" name="Content Placeholder 2"/>
          <p:cNvSpPr>
            <a:spLocks noGrp="1"/>
          </p:cNvSpPr>
          <p:nvPr>
            <p:ph idx="1"/>
          </p:nvPr>
        </p:nvSpPr>
        <p:spPr>
          <a:xfrm>
            <a:off x="457200" y="1557282"/>
            <a:ext cx="8229600" cy="3548127"/>
          </a:xfrm>
        </p:spPr>
        <p:txBody>
          <a:bodyPr/>
          <a:lstStyle/>
          <a:p>
            <a:r>
              <a:rPr lang="en-US" sz="3600" dirty="0" smtClean="0"/>
              <a:t>Technical Design Report</a:t>
            </a:r>
          </a:p>
          <a:p>
            <a:pPr lvl="1"/>
            <a:r>
              <a:rPr lang="en-US" sz="3600" dirty="0" smtClean="0"/>
              <a:t>http://arXiv.org/abs/1501.05241 </a:t>
            </a:r>
          </a:p>
          <a:p>
            <a:endParaRPr lang="en-US" dirty="0" smtClean="0"/>
          </a:p>
          <a:p>
            <a:r>
              <a:rPr lang="en-US" sz="3600" dirty="0" smtClean="0"/>
              <a:t>Experiment web site</a:t>
            </a:r>
          </a:p>
          <a:p>
            <a:pPr lvl="1"/>
            <a:r>
              <a:rPr lang="en-US" sz="3600" dirty="0" smtClean="0"/>
              <a:t>http://mu2e.fnal.gov</a:t>
            </a:r>
          </a:p>
        </p:txBody>
      </p:sp>
      <p:sp>
        <p:nvSpPr>
          <p:cNvPr id="4" name="Date Placeholder 3"/>
          <p:cNvSpPr>
            <a:spLocks noGrp="1"/>
          </p:cNvSpPr>
          <p:nvPr>
            <p:ph type="dt" sz="half" idx="10"/>
          </p:nvPr>
        </p:nvSpPr>
        <p:spPr/>
        <p:txBody>
          <a:bodyPr/>
          <a:lstStyle/>
          <a:p>
            <a:r>
              <a:rPr lang="en-US" smtClean="0"/>
              <a:t>May 2017</a:t>
            </a:r>
            <a:endParaRPr lang="en-US"/>
          </a:p>
        </p:txBody>
      </p:sp>
      <p:pic>
        <p:nvPicPr>
          <p:cNvPr id="8" name="Picture 7" descr="TDR-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034" y="3035300"/>
            <a:ext cx="2517966" cy="3271964"/>
          </a:xfrm>
          <a:prstGeom prst="rect">
            <a:avLst/>
          </a:prstGeom>
        </p:spPr>
      </p:pic>
      <p:sp>
        <p:nvSpPr>
          <p:cNvPr id="7" name="Footer Placeholder 6"/>
          <p:cNvSpPr>
            <a:spLocks noGrp="1"/>
          </p:cNvSpPr>
          <p:nvPr>
            <p:ph type="ftr" sz="quarter" idx="11"/>
          </p:nvPr>
        </p:nvSpPr>
        <p:spPr/>
        <p:txBody>
          <a:bodyPr/>
          <a:lstStyle/>
          <a:p>
            <a:r>
              <a:rPr lang="en-US" smtClean="0"/>
              <a:t>D.Glenzinski, Fermilab</a:t>
            </a:r>
            <a:endParaRPr lang="en-US"/>
          </a:p>
        </p:txBody>
      </p:sp>
      <p:sp>
        <p:nvSpPr>
          <p:cNvPr id="9" name="Slide Number Placeholder 8"/>
          <p:cNvSpPr>
            <a:spLocks noGrp="1"/>
          </p:cNvSpPr>
          <p:nvPr>
            <p:ph type="sldNum" sz="quarter" idx="12"/>
          </p:nvPr>
        </p:nvSpPr>
        <p:spPr/>
        <p:txBody>
          <a:bodyPr/>
          <a:lstStyle/>
          <a:p>
            <a:fld id="{B447C9B2-03D9-704C-9F48-B71FA4375E6A}" type="slidenum">
              <a:rPr lang="en-US" smtClean="0"/>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91"/>
            <a:ext cx="8229600" cy="477716"/>
          </a:xfrm>
        </p:spPr>
        <p:txBody>
          <a:bodyPr>
            <a:normAutofit fontScale="90000"/>
          </a:bodyPr>
          <a:lstStyle/>
          <a:p>
            <a:r>
              <a:rPr lang="en-US" dirty="0" smtClean="0"/>
              <a:t>The </a:t>
            </a:r>
            <a:r>
              <a:rPr lang="en-US" smtClean="0"/>
              <a:t>Mu2e Collaboration</a:t>
            </a:r>
            <a:endParaRPr lang="en-US"/>
          </a:p>
        </p:txBody>
      </p:sp>
      <p:sp>
        <p:nvSpPr>
          <p:cNvPr id="3" name="Content Placeholder 2"/>
          <p:cNvSpPr>
            <a:spLocks noGrp="1"/>
          </p:cNvSpPr>
          <p:nvPr>
            <p:ph idx="1"/>
          </p:nvPr>
        </p:nvSpPr>
        <p:spPr>
          <a:xfrm>
            <a:off x="4282633" y="866794"/>
            <a:ext cx="4311570" cy="471668"/>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smtClean="0"/>
              <a:t>&gt;200 Scientists, 37 institutions</a:t>
            </a:r>
          </a:p>
        </p:txBody>
      </p:sp>
      <p:sp>
        <p:nvSpPr>
          <p:cNvPr id="4" name="Date Placeholder 3"/>
          <p:cNvSpPr>
            <a:spLocks noGrp="1"/>
          </p:cNvSpPr>
          <p:nvPr>
            <p:ph type="dt" sz="half" idx="10"/>
          </p:nvPr>
        </p:nvSpPr>
        <p:spPr/>
        <p:txBody>
          <a:bodyPr/>
          <a:lstStyle/>
          <a:p>
            <a:r>
              <a:rPr lang="en-US" smtClean="0"/>
              <a:t>May 2017</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94</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431" r="1583" b="17109"/>
          <a:stretch/>
        </p:blipFill>
        <p:spPr>
          <a:xfrm>
            <a:off x="416689" y="681594"/>
            <a:ext cx="3483979" cy="3840825"/>
          </a:xfrm>
          <a:prstGeom prst="rect">
            <a:avLst/>
          </a:prstGeom>
        </p:spPr>
      </p:pic>
      <p:sp>
        <p:nvSpPr>
          <p:cNvPr id="8" name="TextBox 7"/>
          <p:cNvSpPr txBox="1"/>
          <p:nvPr/>
        </p:nvSpPr>
        <p:spPr>
          <a:xfrm>
            <a:off x="152400" y="4508500"/>
            <a:ext cx="8915400" cy="2246769"/>
          </a:xfrm>
          <a:prstGeom prst="rect">
            <a:avLst/>
          </a:prstGeom>
          <a:solidFill>
            <a:schemeClr val="bg2">
              <a:lumMod val="25000"/>
            </a:schemeClr>
          </a:solidFill>
          <a:ln>
            <a:noFill/>
          </a:ln>
        </p:spPr>
        <p:txBody>
          <a:bodyPr wrap="square" rtlCol="0">
            <a:spAutoFit/>
          </a:bodyPr>
          <a:lstStyle/>
          <a:p>
            <a:pPr algn="ctr"/>
            <a:r>
              <a:rPr lang="en-US" sz="1400" dirty="0" smtClean="0">
                <a:solidFill>
                  <a:srgbClr val="FFFFFF"/>
                </a:solidFill>
              </a:rPr>
              <a:t>Argonne National Laboratory, Boston University, Brookhaven National Laboratory, University of California Berkeley, University of California Irvine, California Institute of Technology, City University of New York, </a:t>
            </a:r>
          </a:p>
          <a:p>
            <a:pPr algn="ctr"/>
            <a:r>
              <a:rPr lang="en-US" sz="1400" dirty="0" smtClean="0">
                <a:solidFill>
                  <a:srgbClr val="FFFFFF"/>
                </a:solidFill>
              </a:rPr>
              <a:t>Joint Institute of Nuclear Research </a:t>
            </a:r>
            <a:r>
              <a:rPr lang="en-US" sz="1400" dirty="0" err="1" smtClean="0">
                <a:solidFill>
                  <a:srgbClr val="FFFFFF"/>
                </a:solidFill>
              </a:rPr>
              <a:t>Dubna</a:t>
            </a:r>
            <a:r>
              <a:rPr lang="en-US" sz="1400" dirty="0" smtClean="0">
                <a:solidFill>
                  <a:srgbClr val="FFFFFF"/>
                </a:solidFill>
              </a:rPr>
              <a:t>, Duke University, Fermi National Accelerator Laboratory, </a:t>
            </a:r>
          </a:p>
          <a:p>
            <a:pPr algn="ctr"/>
            <a:r>
              <a:rPr lang="en-US" sz="1400" dirty="0" err="1" smtClean="0">
                <a:solidFill>
                  <a:srgbClr val="FFFFFF"/>
                </a:solidFill>
              </a:rPr>
              <a:t>Laboratori</a:t>
            </a:r>
            <a:r>
              <a:rPr lang="en-US" sz="1400" dirty="0" smtClean="0">
                <a:solidFill>
                  <a:srgbClr val="FFFFFF"/>
                </a:solidFill>
              </a:rPr>
              <a:t> </a:t>
            </a:r>
            <a:r>
              <a:rPr lang="en-US" sz="1400" dirty="0" err="1" smtClean="0">
                <a:solidFill>
                  <a:srgbClr val="FFFFFF"/>
                </a:solidFill>
              </a:rPr>
              <a:t>Nazionale</a:t>
            </a:r>
            <a:r>
              <a:rPr lang="en-US" sz="1400" dirty="0" smtClean="0">
                <a:solidFill>
                  <a:srgbClr val="FFFFFF"/>
                </a:solidFill>
              </a:rPr>
              <a:t> di </a:t>
            </a:r>
            <a:r>
              <a:rPr lang="en-US" sz="1400" dirty="0" err="1" smtClean="0">
                <a:solidFill>
                  <a:srgbClr val="FFFFFF"/>
                </a:solidFill>
              </a:rPr>
              <a:t>Frascati</a:t>
            </a:r>
            <a:r>
              <a:rPr lang="en-US" sz="1400" dirty="0" smtClean="0">
                <a:solidFill>
                  <a:srgbClr val="FFFFFF"/>
                </a:solidFill>
              </a:rPr>
              <a:t>, INFN Genova, University of Houston, Helmholtz-</a:t>
            </a:r>
            <a:r>
              <a:rPr lang="en-US" sz="1400" dirty="0" err="1" smtClean="0">
                <a:solidFill>
                  <a:srgbClr val="FFFFFF"/>
                </a:solidFill>
              </a:rPr>
              <a:t>Zentrum</a:t>
            </a:r>
            <a:r>
              <a:rPr lang="en-US" sz="1400" dirty="0" smtClean="0">
                <a:solidFill>
                  <a:srgbClr val="FFFFFF"/>
                </a:solidFill>
              </a:rPr>
              <a:t> Dresden-</a:t>
            </a:r>
            <a:r>
              <a:rPr lang="en-US" sz="1400" dirty="0" err="1" smtClean="0">
                <a:solidFill>
                  <a:srgbClr val="FFFFFF"/>
                </a:solidFill>
              </a:rPr>
              <a:t>Rossendorf</a:t>
            </a:r>
            <a:r>
              <a:rPr lang="en-US" sz="1400" dirty="0" smtClean="0">
                <a:solidFill>
                  <a:srgbClr val="FFFFFF"/>
                </a:solidFill>
              </a:rPr>
              <a:t>, </a:t>
            </a:r>
          </a:p>
          <a:p>
            <a:pPr algn="ctr"/>
            <a:r>
              <a:rPr lang="en-US" sz="1400" dirty="0" smtClean="0">
                <a:solidFill>
                  <a:srgbClr val="FFFFFF"/>
                </a:solidFill>
              </a:rPr>
              <a:t>University of Illinois, Kansas State University, Lawrence Berkeley National Laboratory, INFN Lecce, </a:t>
            </a:r>
          </a:p>
          <a:p>
            <a:pPr algn="ctr"/>
            <a:r>
              <a:rPr lang="en-US" sz="1400" dirty="0" smtClean="0">
                <a:solidFill>
                  <a:srgbClr val="FFFFFF"/>
                </a:solidFill>
              </a:rPr>
              <a:t>Lewis University, University of Liverpool, University College London, University of Louisville, University of Manchester,</a:t>
            </a:r>
          </a:p>
          <a:p>
            <a:pPr algn="ctr"/>
            <a:r>
              <a:rPr lang="en-US" sz="1400" dirty="0">
                <a:solidFill>
                  <a:srgbClr val="FFFFFF"/>
                </a:solidFill>
              </a:rPr>
              <a:t>University Marconi </a:t>
            </a:r>
            <a:r>
              <a:rPr lang="en-US" sz="1400" dirty="0" smtClean="0">
                <a:solidFill>
                  <a:srgbClr val="FFFFFF"/>
                </a:solidFill>
              </a:rPr>
              <a:t>Rome, University of Minnesota, Muons Inc., </a:t>
            </a:r>
            <a:r>
              <a:rPr lang="en-US" sz="1400" dirty="0">
                <a:solidFill>
                  <a:srgbClr val="FFFFFF"/>
                </a:solidFill>
              </a:rPr>
              <a:t>Northwestern University</a:t>
            </a:r>
            <a:r>
              <a:rPr lang="en-US" sz="1400" dirty="0" smtClean="0">
                <a:solidFill>
                  <a:srgbClr val="FFFFFF"/>
                </a:solidFill>
              </a:rPr>
              <a:t>, </a:t>
            </a:r>
          </a:p>
          <a:p>
            <a:pPr algn="ctr"/>
            <a:r>
              <a:rPr lang="en-US" sz="1400" dirty="0" smtClean="0">
                <a:solidFill>
                  <a:srgbClr val="FFFFFF"/>
                </a:solidFill>
              </a:rPr>
              <a:t>Institute for Nuclear Research Moscow, Northern Illinois University</a:t>
            </a:r>
            <a:r>
              <a:rPr lang="en-US" sz="1400" dirty="0">
                <a:solidFill>
                  <a:srgbClr val="FFFFFF"/>
                </a:solidFill>
              </a:rPr>
              <a:t>, </a:t>
            </a:r>
            <a:r>
              <a:rPr lang="en-US" sz="1400" dirty="0" smtClean="0">
                <a:solidFill>
                  <a:srgbClr val="FFFFFF"/>
                </a:solidFill>
              </a:rPr>
              <a:t>INFN Pisa, Purdue University,</a:t>
            </a:r>
          </a:p>
          <a:p>
            <a:pPr algn="ctr"/>
            <a:r>
              <a:rPr lang="en-US" sz="1400" dirty="0" smtClean="0">
                <a:solidFill>
                  <a:srgbClr val="FFFFFF"/>
                </a:solidFill>
              </a:rPr>
              <a:t>Novosibirsk State University/</a:t>
            </a:r>
            <a:r>
              <a:rPr lang="en-US" sz="1400" dirty="0" err="1" smtClean="0">
                <a:solidFill>
                  <a:srgbClr val="FFFFFF"/>
                </a:solidFill>
              </a:rPr>
              <a:t>Budker</a:t>
            </a:r>
            <a:r>
              <a:rPr lang="en-US" sz="1400" dirty="0" smtClean="0">
                <a:solidFill>
                  <a:srgbClr val="FFFFFF"/>
                </a:solidFill>
              </a:rPr>
              <a:t> Institute of Nuclear Physics, Rice University, University of South Alabama, </a:t>
            </a:r>
          </a:p>
          <a:p>
            <a:pPr algn="ctr"/>
            <a:r>
              <a:rPr lang="en-US" sz="1400" dirty="0" smtClean="0">
                <a:solidFill>
                  <a:srgbClr val="FFFFFF"/>
                </a:solidFill>
              </a:rPr>
              <a:t>Sun </a:t>
            </a:r>
            <a:r>
              <a:rPr lang="en-US" sz="1400" dirty="0" err="1" smtClean="0">
                <a:solidFill>
                  <a:srgbClr val="FFFFFF"/>
                </a:solidFill>
              </a:rPr>
              <a:t>Yat-Sen</a:t>
            </a:r>
            <a:r>
              <a:rPr lang="en-US" sz="1400" dirty="0" smtClean="0">
                <a:solidFill>
                  <a:srgbClr val="FFFFFF"/>
                </a:solidFill>
              </a:rPr>
              <a:t> University, University of Virginia, University of Washington, Yale University</a:t>
            </a:r>
            <a:endParaRPr lang="en-US" sz="1400" dirty="0">
              <a:solidFill>
                <a:srgbClr val="FFFFFF"/>
              </a:solidFill>
            </a:endParaRPr>
          </a:p>
        </p:txBody>
      </p:sp>
      <p:pic>
        <p:nvPicPr>
          <p:cNvPr id="9" name="Picture 8"/>
          <p:cNvPicPr>
            <a:picLocks noChangeAspect="1"/>
          </p:cNvPicPr>
          <p:nvPr/>
        </p:nvPicPr>
        <p:blipFill>
          <a:blip r:embed="rId3"/>
          <a:stretch>
            <a:fillRect/>
          </a:stretch>
        </p:blipFill>
        <p:spPr>
          <a:xfrm>
            <a:off x="4523774" y="1401769"/>
            <a:ext cx="1600200" cy="842105"/>
          </a:xfrm>
          <a:prstGeom prst="rect">
            <a:avLst/>
          </a:prstGeom>
          <a:ln w="12700" cap="flat" cmpd="sng" algn="ctr">
            <a:solidFill>
              <a:schemeClr val="accent6">
                <a:lumMod val="50000"/>
              </a:schemeClr>
            </a:solidFill>
            <a:prstDash val="solid"/>
            <a:round/>
            <a:headEnd type="none" w="med" len="med"/>
            <a:tailEnd type="none" w="med" len="med"/>
          </a:ln>
        </p:spPr>
      </p:pic>
      <p:pic>
        <p:nvPicPr>
          <p:cNvPr id="10" name="Picture 9"/>
          <p:cNvPicPr>
            <a:picLocks noChangeAspect="1"/>
          </p:cNvPicPr>
          <p:nvPr/>
        </p:nvPicPr>
        <p:blipFill>
          <a:blip r:embed="rId4"/>
          <a:stretch>
            <a:fillRect/>
          </a:stretch>
        </p:blipFill>
        <p:spPr>
          <a:xfrm>
            <a:off x="6778597" y="1338462"/>
            <a:ext cx="1514505" cy="1030087"/>
          </a:xfrm>
          <a:prstGeom prst="rect">
            <a:avLst/>
          </a:prstGeom>
          <a:ln w="12700" cap="flat" cmpd="sng" algn="ctr">
            <a:solidFill>
              <a:srgbClr val="202020"/>
            </a:solidFill>
            <a:prstDash val="solid"/>
            <a:round/>
            <a:headEnd type="none" w="med" len="med"/>
            <a:tailEnd type="none" w="med" len="med"/>
          </a:ln>
        </p:spPr>
      </p:pic>
      <p:pic>
        <p:nvPicPr>
          <p:cNvPr id="11" name="Picture 10"/>
          <p:cNvPicPr>
            <a:picLocks noChangeAspect="1"/>
          </p:cNvPicPr>
          <p:nvPr/>
        </p:nvPicPr>
        <p:blipFill>
          <a:blip r:embed="rId5"/>
          <a:stretch>
            <a:fillRect/>
          </a:stretch>
        </p:blipFill>
        <p:spPr>
          <a:xfrm>
            <a:off x="6842015" y="2491579"/>
            <a:ext cx="1387667" cy="924186"/>
          </a:xfrm>
          <a:prstGeom prst="rect">
            <a:avLst/>
          </a:prstGeom>
          <a:ln w="12700" cap="flat" cmpd="sng" algn="ctr">
            <a:solidFill>
              <a:srgbClr val="202020"/>
            </a:solidFill>
            <a:prstDash val="solid"/>
            <a:round/>
            <a:headEnd type="none" w="med" len="med"/>
            <a:tailEnd type="none" w="med" len="med"/>
          </a:ln>
        </p:spPr>
      </p:pic>
      <p:pic>
        <p:nvPicPr>
          <p:cNvPr id="12" name="Picture 11" descr="Flag-of-German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2674" y="3500401"/>
            <a:ext cx="1511300" cy="906780"/>
          </a:xfrm>
          <a:prstGeom prst="rect">
            <a:avLst/>
          </a:prstGeom>
          <a:ln>
            <a:solidFill>
              <a:schemeClr val="tx1"/>
            </a:solidFill>
          </a:ln>
        </p:spPr>
      </p:pic>
      <p:pic>
        <p:nvPicPr>
          <p:cNvPr id="13" name="Picture 12" descr="Flag_of_the_People's_Republic_of_China.svg cop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6825" y="3498359"/>
            <a:ext cx="1411552" cy="94079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4268" y="2449603"/>
            <a:ext cx="1659212" cy="827663"/>
          </a:xfrm>
          <a:prstGeom prst="rect">
            <a:avLst/>
          </a:prstGeom>
        </p:spPr>
      </p:pic>
    </p:spTree>
    <p:extLst>
      <p:ext uri="{BB962C8B-B14F-4D97-AF65-F5344CB8AC3E}">
        <p14:creationId xmlns:p14="http://schemas.microsoft.com/office/powerpoint/2010/main" val="10448211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9013"/>
            <a:ext cx="8229600" cy="1143000"/>
          </a:xfrm>
        </p:spPr>
        <p:txBody>
          <a:bodyPr>
            <a:normAutofit/>
          </a:bodyPr>
          <a:lstStyle/>
          <a:p>
            <a:r>
              <a:rPr lang="en-US" sz="6000" dirty="0" smtClean="0"/>
              <a:t>Additional Slides</a:t>
            </a:r>
            <a:endParaRPr lang="en-US" sz="6000" dirty="0"/>
          </a:p>
        </p:txBody>
      </p:sp>
      <p:sp>
        <p:nvSpPr>
          <p:cNvPr id="3" name="Date Placeholder 2"/>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7" name="Slide Number Placeholder 6"/>
          <p:cNvSpPr>
            <a:spLocks noGrp="1"/>
          </p:cNvSpPr>
          <p:nvPr>
            <p:ph type="sldNum" sz="quarter" idx="12"/>
          </p:nvPr>
        </p:nvSpPr>
        <p:spPr/>
        <p:txBody>
          <a:bodyPr/>
          <a:lstStyle/>
          <a:p>
            <a:fld id="{B447C9B2-03D9-704C-9F48-B71FA4375E6A}"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457200" y="45720"/>
            <a:ext cx="8229600" cy="684335"/>
          </a:xfrm>
        </p:spPr>
        <p:txBody>
          <a:bodyPr>
            <a:normAutofit/>
          </a:bodyPr>
          <a:lstStyle/>
          <a:p>
            <a:r>
              <a:rPr lang="en-US" sz="3200" dirty="0" err="1" smtClean="0"/>
              <a:t>Fermilab’s</a:t>
            </a:r>
            <a:r>
              <a:rPr lang="en-US" sz="3200" dirty="0" smtClean="0"/>
              <a:t> Muon Campus</a:t>
            </a:r>
            <a:endParaRPr lang="en-US" sz="3200" dirty="0">
              <a:solidFill>
                <a:srgbClr val="FF0000"/>
              </a:solidFill>
            </a:endParaRPr>
          </a:p>
        </p:txBody>
      </p:sp>
      <p:sp>
        <p:nvSpPr>
          <p:cNvPr id="11" name="Content Placeholder 2"/>
          <p:cNvSpPr txBox="1">
            <a:spLocks/>
          </p:cNvSpPr>
          <p:nvPr/>
        </p:nvSpPr>
        <p:spPr>
          <a:xfrm>
            <a:off x="375920" y="4861560"/>
            <a:ext cx="8407758" cy="1608688"/>
          </a:xfrm>
          <a:prstGeom prst="rect">
            <a:avLst/>
          </a:prstGeom>
        </p:spPr>
        <p:txBody>
          <a:bodyPr vert="horz" lIns="91440" tIns="45720" rIns="91440" bIns="45720" rtlCol="0">
            <a:normAutofit fontScale="40000" lnSpcReduction="20000"/>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3800" dirty="0" smtClean="0">
                <a:solidFill>
                  <a:schemeClr val="bg1"/>
                </a:solidFill>
              </a:rPr>
              <a:t>Hosts a program that uses muons as a probe for New Physics</a:t>
            </a:r>
          </a:p>
          <a:p>
            <a:pPr lvl="1">
              <a:lnSpc>
                <a:spcPct val="120000"/>
              </a:lnSpc>
            </a:pPr>
            <a:r>
              <a:rPr lang="en-US" sz="3600" dirty="0" smtClean="0">
                <a:solidFill>
                  <a:schemeClr val="bg1"/>
                </a:solidFill>
              </a:rPr>
              <a:t>Muon g-2 experiment (beam 2017)</a:t>
            </a:r>
          </a:p>
          <a:p>
            <a:pPr lvl="1">
              <a:lnSpc>
                <a:spcPct val="120000"/>
              </a:lnSpc>
            </a:pPr>
            <a:r>
              <a:rPr lang="en-US" sz="3600" dirty="0" smtClean="0">
                <a:solidFill>
                  <a:schemeClr val="bg1"/>
                </a:solidFill>
              </a:rPr>
              <a:t>Mu2e experiment (beam 2020)</a:t>
            </a:r>
          </a:p>
          <a:p>
            <a:pPr lvl="1">
              <a:lnSpc>
                <a:spcPct val="120000"/>
              </a:lnSpc>
            </a:pPr>
            <a:r>
              <a:rPr lang="en-US" sz="3600" dirty="0" smtClean="0">
                <a:solidFill>
                  <a:schemeClr val="bg1"/>
                </a:solidFill>
              </a:rPr>
              <a:t>Future possibilities for other muon-based experiments </a:t>
            </a:r>
          </a:p>
          <a:p>
            <a:pPr marL="457200" lvl="1" indent="0">
              <a:lnSpc>
                <a:spcPct val="120000"/>
              </a:lnSpc>
              <a:buNone/>
            </a:pPr>
            <a:r>
              <a:rPr lang="en-US" sz="3600" dirty="0">
                <a:solidFill>
                  <a:schemeClr val="bg1"/>
                </a:solidFill>
              </a:rPr>
              <a:t> </a:t>
            </a:r>
            <a:r>
              <a:rPr lang="en-US" sz="3600" dirty="0" smtClean="0">
                <a:solidFill>
                  <a:schemeClr val="bg1"/>
                </a:solidFill>
              </a:rPr>
              <a:t>   (e.g. muon EDM, Mu2e-II, other </a:t>
            </a:r>
            <a:r>
              <a:rPr lang="en-US" sz="3600" dirty="0" err="1" smtClean="0">
                <a:solidFill>
                  <a:schemeClr val="bg1"/>
                </a:solidFill>
              </a:rPr>
              <a:t>cLFV</a:t>
            </a:r>
            <a:r>
              <a:rPr lang="en-US" sz="3600" dirty="0" smtClean="0">
                <a:solidFill>
                  <a:schemeClr val="bg1"/>
                </a:solidFill>
              </a:rPr>
              <a:t> experiments)</a:t>
            </a:r>
          </a:p>
        </p:txBody>
      </p:sp>
      <p:sp>
        <p:nvSpPr>
          <p:cNvPr id="2" name="Date Placeholder 1"/>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5" name="Slide Number Placeholder 4"/>
          <p:cNvSpPr>
            <a:spLocks noGrp="1"/>
          </p:cNvSpPr>
          <p:nvPr>
            <p:ph type="sldNum" sz="quarter" idx="12"/>
          </p:nvPr>
        </p:nvSpPr>
        <p:spPr/>
        <p:txBody>
          <a:bodyPr/>
          <a:lstStyle/>
          <a:p>
            <a:fld id="{B447C9B2-03D9-704C-9F48-B71FA4375E6A}" type="slidenum">
              <a:rPr lang="en-US" smtClean="0"/>
              <a:pPr/>
              <a:t>96</a:t>
            </a:fld>
            <a:endParaRPr lang="en-US"/>
          </a:p>
        </p:txBody>
      </p:sp>
      <p:grpSp>
        <p:nvGrpSpPr>
          <p:cNvPr id="6" name="Group 5"/>
          <p:cNvGrpSpPr/>
          <p:nvPr/>
        </p:nvGrpSpPr>
        <p:grpSpPr>
          <a:xfrm>
            <a:off x="2975118" y="890073"/>
            <a:ext cx="3014780" cy="3695723"/>
            <a:chOff x="5672020" y="2137815"/>
            <a:chExt cx="3014780" cy="3695723"/>
          </a:xfrm>
        </p:grpSpPr>
        <p:grpSp>
          <p:nvGrpSpPr>
            <p:cNvPr id="14" name="Group 13"/>
            <p:cNvGrpSpPr/>
            <p:nvPr/>
          </p:nvGrpSpPr>
          <p:grpSpPr>
            <a:xfrm>
              <a:off x="5672021" y="2137815"/>
              <a:ext cx="3014779" cy="1603455"/>
              <a:chOff x="5672021" y="2214018"/>
              <a:chExt cx="3014779" cy="1603455"/>
            </a:xfrm>
          </p:grpSpPr>
          <p:pic>
            <p:nvPicPr>
              <p:cNvPr id="15" name="Picture 14"/>
              <p:cNvPicPr>
                <a:picLocks noChangeAspect="1"/>
              </p:cNvPicPr>
              <p:nvPr/>
            </p:nvPicPr>
            <p:blipFill>
              <a:blip r:embed="rId3"/>
              <a:stretch>
                <a:fillRect/>
              </a:stretch>
            </p:blipFill>
            <p:spPr>
              <a:xfrm>
                <a:off x="5672021" y="2506074"/>
                <a:ext cx="3014779" cy="1311399"/>
              </a:xfrm>
              <a:prstGeom prst="rect">
                <a:avLst/>
              </a:prstGeom>
              <a:solidFill>
                <a:schemeClr val="bg1"/>
              </a:solidFill>
            </p:spPr>
          </p:pic>
          <p:sp>
            <p:nvSpPr>
              <p:cNvPr id="16" name="TextBox 15"/>
              <p:cNvSpPr txBox="1"/>
              <p:nvPr/>
            </p:nvSpPr>
            <p:spPr>
              <a:xfrm>
                <a:off x="5672021" y="2214018"/>
                <a:ext cx="3014779" cy="338554"/>
              </a:xfrm>
              <a:prstGeom prst="rect">
                <a:avLst/>
              </a:prstGeom>
              <a:solidFill>
                <a:schemeClr val="bg1"/>
              </a:solidFill>
              <a:ln>
                <a:noFill/>
              </a:ln>
            </p:spPr>
            <p:txBody>
              <a:bodyPr wrap="square" rtlCol="0">
                <a:spAutoFit/>
              </a:bodyPr>
              <a:lstStyle/>
              <a:p>
                <a:pPr algn="ctr"/>
                <a:r>
                  <a:rPr lang="en-US" sz="1600" dirty="0" smtClean="0">
                    <a:solidFill>
                      <a:schemeClr val="accent3">
                        <a:lumMod val="75000"/>
                      </a:schemeClr>
                    </a:solidFill>
                  </a:rPr>
                  <a:t>Precision a</a:t>
                </a:r>
                <a:r>
                  <a:rPr lang="en-US" sz="1600" baseline="-25000" dirty="0" smtClean="0">
                    <a:solidFill>
                      <a:schemeClr val="accent3">
                        <a:lumMod val="75000"/>
                      </a:schemeClr>
                    </a:solidFill>
                    <a:latin typeface="Symbol" charset="2"/>
                    <a:ea typeface="Symbol" charset="2"/>
                    <a:cs typeface="Symbol" charset="2"/>
                  </a:rPr>
                  <a:t>m</a:t>
                </a:r>
                <a:r>
                  <a:rPr lang="en-US" sz="1600" dirty="0" smtClean="0">
                    <a:solidFill>
                      <a:schemeClr val="accent3">
                        <a:lumMod val="75000"/>
                      </a:schemeClr>
                    </a:solidFill>
                  </a:rPr>
                  <a:t> probes </a:t>
                </a:r>
                <a:r>
                  <a:rPr lang="en-US" sz="1600" dirty="0" err="1" smtClean="0">
                    <a:solidFill>
                      <a:schemeClr val="accent3">
                        <a:lumMod val="75000"/>
                      </a:schemeClr>
                    </a:solidFill>
                    <a:latin typeface="Symbol" charset="2"/>
                    <a:ea typeface="Symbol" charset="2"/>
                    <a:cs typeface="Symbol" charset="2"/>
                  </a:rPr>
                  <a:t>L</a:t>
                </a:r>
                <a:r>
                  <a:rPr lang="en-US" sz="1600" baseline="-25000" dirty="0" err="1" smtClean="0">
                    <a:solidFill>
                      <a:schemeClr val="accent3">
                        <a:lumMod val="75000"/>
                      </a:schemeClr>
                    </a:solidFill>
                  </a:rPr>
                  <a:t>NP</a:t>
                </a:r>
                <a:r>
                  <a:rPr lang="en-US" sz="1600" dirty="0" err="1" smtClean="0">
                    <a:solidFill>
                      <a:schemeClr val="accent3">
                        <a:lumMod val="75000"/>
                      </a:schemeClr>
                    </a:solidFill>
                  </a:rPr>
                  <a:t>~few</a:t>
                </a:r>
                <a:r>
                  <a:rPr lang="en-US" sz="1600" dirty="0" smtClean="0">
                    <a:solidFill>
                      <a:schemeClr val="accent3">
                        <a:lumMod val="75000"/>
                      </a:schemeClr>
                    </a:solidFill>
                  </a:rPr>
                  <a:t> </a:t>
                </a:r>
                <a:r>
                  <a:rPr lang="en-US" sz="1600" dirty="0" err="1" smtClean="0">
                    <a:solidFill>
                      <a:schemeClr val="accent3">
                        <a:lumMod val="75000"/>
                      </a:schemeClr>
                    </a:solidFill>
                  </a:rPr>
                  <a:t>TeV</a:t>
                </a:r>
                <a:endParaRPr lang="en-US" sz="1600" dirty="0">
                  <a:solidFill>
                    <a:schemeClr val="accent3">
                      <a:lumMod val="75000"/>
                    </a:schemeClr>
                  </a:solidFill>
                </a:endParaRPr>
              </a:p>
            </p:txBody>
          </p:sp>
        </p:grpSp>
        <p:grpSp>
          <p:nvGrpSpPr>
            <p:cNvPr id="17" name="Group 16"/>
            <p:cNvGrpSpPr/>
            <p:nvPr/>
          </p:nvGrpSpPr>
          <p:grpSpPr>
            <a:xfrm>
              <a:off x="5672020" y="3982868"/>
              <a:ext cx="3014780" cy="1850670"/>
              <a:chOff x="5672020" y="3805063"/>
              <a:chExt cx="3014780" cy="1850670"/>
            </a:xfrm>
          </p:grpSpPr>
          <p:sp>
            <p:nvSpPr>
              <p:cNvPr id="19" name="Rectangle 18"/>
              <p:cNvSpPr/>
              <p:nvPr/>
            </p:nvSpPr>
            <p:spPr>
              <a:xfrm>
                <a:off x="5672020" y="4143617"/>
                <a:ext cx="3014780" cy="15121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047" descr="susyloop"/>
              <p:cNvPicPr>
                <a:picLocks noChangeAspect="1" noChangeArrowheads="1"/>
              </p:cNvPicPr>
              <p:nvPr/>
            </p:nvPicPr>
            <p:blipFill>
              <a:blip r:embed="rId4"/>
              <a:srcRect t="7680" b="5760"/>
              <a:stretch>
                <a:fillRect/>
              </a:stretch>
            </p:blipFill>
            <p:spPr bwMode="auto">
              <a:xfrm>
                <a:off x="5834375" y="4118183"/>
                <a:ext cx="2716959" cy="1476308"/>
              </a:xfrm>
              <a:prstGeom prst="rect">
                <a:avLst/>
              </a:prstGeom>
              <a:solidFill>
                <a:schemeClr val="bg1"/>
              </a:solidFill>
              <a:ln w="9525">
                <a:noFill/>
                <a:miter lim="800000"/>
                <a:headEnd/>
                <a:tailEnd/>
              </a:ln>
            </p:spPr>
          </p:pic>
          <p:sp>
            <p:nvSpPr>
              <p:cNvPr id="21" name="TextBox 20"/>
              <p:cNvSpPr txBox="1"/>
              <p:nvPr/>
            </p:nvSpPr>
            <p:spPr>
              <a:xfrm>
                <a:off x="5672020" y="3805063"/>
                <a:ext cx="3014780" cy="338554"/>
              </a:xfrm>
              <a:prstGeom prst="rect">
                <a:avLst/>
              </a:prstGeom>
              <a:solidFill>
                <a:schemeClr val="bg1"/>
              </a:solidFill>
              <a:ln>
                <a:noFill/>
              </a:ln>
            </p:spPr>
            <p:txBody>
              <a:bodyPr wrap="square" rtlCol="0">
                <a:spAutoFit/>
              </a:bodyPr>
              <a:lstStyle/>
              <a:p>
                <a:r>
                  <a:rPr lang="en-US" sz="1600" dirty="0" smtClean="0">
                    <a:solidFill>
                      <a:schemeClr val="accent3">
                        <a:lumMod val="75000"/>
                      </a:schemeClr>
                    </a:solidFill>
                  </a:rPr>
                  <a:t>Precision </a:t>
                </a:r>
                <a:r>
                  <a:rPr lang="en-US" sz="1600" dirty="0" err="1" smtClean="0">
                    <a:solidFill>
                      <a:schemeClr val="accent3">
                        <a:lumMod val="75000"/>
                      </a:schemeClr>
                    </a:solidFill>
                  </a:rPr>
                  <a:t>R</a:t>
                </a:r>
                <a:r>
                  <a:rPr lang="en-US" sz="1600" baseline="-25000" dirty="0" err="1" smtClean="0">
                    <a:solidFill>
                      <a:schemeClr val="accent3">
                        <a:lumMod val="75000"/>
                      </a:schemeClr>
                    </a:solidFill>
                    <a:latin typeface="Symbol" charset="2"/>
                    <a:ea typeface="Symbol" charset="2"/>
                    <a:cs typeface="Symbol" charset="2"/>
                  </a:rPr>
                  <a:t>m</a:t>
                </a:r>
                <a:r>
                  <a:rPr lang="en-US" sz="1600" baseline="-25000" dirty="0" err="1" smtClean="0">
                    <a:solidFill>
                      <a:schemeClr val="accent3">
                        <a:lumMod val="75000"/>
                      </a:schemeClr>
                    </a:solidFill>
                    <a:ea typeface="Symbol" charset="2"/>
                    <a:cs typeface="Symbol" charset="2"/>
                  </a:rPr>
                  <a:t>e</a:t>
                </a:r>
                <a:r>
                  <a:rPr lang="en-US" sz="1600" dirty="0" smtClean="0">
                    <a:solidFill>
                      <a:schemeClr val="accent3">
                        <a:lumMod val="75000"/>
                      </a:schemeClr>
                    </a:solidFill>
                  </a:rPr>
                  <a:t> probes </a:t>
                </a:r>
                <a:r>
                  <a:rPr lang="en-US" sz="1600" dirty="0" smtClean="0">
                    <a:solidFill>
                      <a:schemeClr val="accent3">
                        <a:lumMod val="75000"/>
                      </a:schemeClr>
                    </a:solidFill>
                    <a:latin typeface="Symbol" charset="2"/>
                    <a:ea typeface="Symbol" charset="2"/>
                    <a:cs typeface="Symbol" charset="2"/>
                  </a:rPr>
                  <a:t>L</a:t>
                </a:r>
                <a:r>
                  <a:rPr lang="en-US" sz="1600" baseline="-25000" dirty="0" smtClean="0">
                    <a:solidFill>
                      <a:schemeClr val="accent3">
                        <a:lumMod val="75000"/>
                      </a:schemeClr>
                    </a:solidFill>
                  </a:rPr>
                  <a:t>NP</a:t>
                </a:r>
                <a:r>
                  <a:rPr lang="en-US" sz="1600" dirty="0" smtClean="0">
                    <a:solidFill>
                      <a:schemeClr val="accent3">
                        <a:lumMod val="75000"/>
                      </a:schemeClr>
                    </a:solidFill>
                  </a:rPr>
                  <a:t>~ 10</a:t>
                </a:r>
                <a:r>
                  <a:rPr lang="en-US" sz="1600" baseline="30000" dirty="0" smtClean="0">
                    <a:solidFill>
                      <a:schemeClr val="accent3">
                        <a:lumMod val="75000"/>
                      </a:schemeClr>
                    </a:solidFill>
                  </a:rPr>
                  <a:t>4</a:t>
                </a:r>
                <a:r>
                  <a:rPr lang="en-US" sz="1600" dirty="0" smtClean="0">
                    <a:solidFill>
                      <a:schemeClr val="accent3">
                        <a:lumMod val="75000"/>
                      </a:schemeClr>
                    </a:solidFill>
                  </a:rPr>
                  <a:t> </a:t>
                </a:r>
                <a:r>
                  <a:rPr lang="en-US" sz="1600" dirty="0" err="1" smtClean="0">
                    <a:solidFill>
                      <a:schemeClr val="accent3">
                        <a:lumMod val="75000"/>
                      </a:schemeClr>
                    </a:solidFill>
                  </a:rPr>
                  <a:t>TeV</a:t>
                </a:r>
                <a:endParaRPr lang="en-US" sz="1600" dirty="0">
                  <a:solidFill>
                    <a:schemeClr val="accent3">
                      <a:lumMod val="75000"/>
                    </a:schemeClr>
                  </a:solidFill>
                </a:endParaRPr>
              </a:p>
            </p:txBody>
          </p:sp>
        </p:grpSp>
      </p:grpSp>
    </p:spTree>
    <p:extLst>
      <p:ext uri="{BB962C8B-B14F-4D97-AF65-F5344CB8AC3E}">
        <p14:creationId xmlns:p14="http://schemas.microsoft.com/office/powerpoint/2010/main" val="9608794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457200" y="45720"/>
            <a:ext cx="8229600" cy="684335"/>
          </a:xfrm>
        </p:spPr>
        <p:txBody>
          <a:bodyPr>
            <a:normAutofit/>
          </a:bodyPr>
          <a:lstStyle/>
          <a:p>
            <a:r>
              <a:rPr lang="en-US" sz="3200" dirty="0" err="1" smtClean="0"/>
              <a:t>Fermilab’s</a:t>
            </a:r>
            <a:r>
              <a:rPr lang="en-US" sz="3200" dirty="0" smtClean="0"/>
              <a:t> Muon Campus</a:t>
            </a:r>
            <a:endParaRPr lang="en-US" sz="3200" dirty="0">
              <a:solidFill>
                <a:srgbClr val="FF0000"/>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05498" y="909321"/>
            <a:ext cx="6934456" cy="380238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2"/>
          <p:cNvSpPr txBox="1">
            <a:spLocks/>
          </p:cNvSpPr>
          <p:nvPr/>
        </p:nvSpPr>
        <p:spPr>
          <a:xfrm>
            <a:off x="375920" y="4861560"/>
            <a:ext cx="8407758" cy="1450340"/>
          </a:xfrm>
          <a:prstGeom prst="rect">
            <a:avLst/>
          </a:prstGeom>
        </p:spPr>
        <p:txBody>
          <a:bodyPr vert="horz" lIns="91440" tIns="45720" rIns="91440" bIns="45720" rtlCol="0">
            <a:normAutofit fontScale="47500" lnSpcReduction="20000"/>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3800" dirty="0" smtClean="0">
                <a:solidFill>
                  <a:schemeClr val="bg1"/>
                </a:solidFill>
              </a:rPr>
              <a:t>New facility for muon experiments</a:t>
            </a:r>
          </a:p>
          <a:p>
            <a:pPr lvl="1">
              <a:lnSpc>
                <a:spcPct val="120000"/>
              </a:lnSpc>
            </a:pPr>
            <a:r>
              <a:rPr lang="en-US" sz="3600" dirty="0">
                <a:solidFill>
                  <a:schemeClr val="bg1"/>
                </a:solidFill>
              </a:rPr>
              <a:t>T</a:t>
            </a:r>
            <a:r>
              <a:rPr lang="en-US" sz="3600" dirty="0" smtClean="0">
                <a:solidFill>
                  <a:schemeClr val="bg1"/>
                </a:solidFill>
              </a:rPr>
              <a:t>wo new experimental halls and the associated </a:t>
            </a:r>
            <a:r>
              <a:rPr lang="en-US" sz="3600" dirty="0" err="1" smtClean="0">
                <a:solidFill>
                  <a:schemeClr val="bg1"/>
                </a:solidFill>
              </a:rPr>
              <a:t>beamlines</a:t>
            </a:r>
            <a:endParaRPr lang="en-US" sz="3600" dirty="0" smtClean="0">
              <a:solidFill>
                <a:schemeClr val="bg1"/>
              </a:solidFill>
            </a:endParaRPr>
          </a:p>
          <a:p>
            <a:pPr lvl="1">
              <a:lnSpc>
                <a:spcPct val="120000"/>
              </a:lnSpc>
            </a:pPr>
            <a:r>
              <a:rPr lang="en-US" sz="3600" dirty="0" smtClean="0">
                <a:solidFill>
                  <a:schemeClr val="bg1"/>
                </a:solidFill>
              </a:rPr>
              <a:t>Will produce world’s highest intensity muon beams</a:t>
            </a:r>
          </a:p>
          <a:p>
            <a:pPr lvl="1">
              <a:lnSpc>
                <a:spcPct val="120000"/>
              </a:lnSpc>
            </a:pPr>
            <a:r>
              <a:rPr lang="en-US" sz="3600" dirty="0" smtClean="0">
                <a:solidFill>
                  <a:schemeClr val="bg1"/>
                </a:solidFill>
              </a:rPr>
              <a:t>First beam will be delivered in 2017 (Muon g-2) </a:t>
            </a:r>
          </a:p>
        </p:txBody>
      </p:sp>
      <p:sp>
        <p:nvSpPr>
          <p:cNvPr id="3" name="TextBox 2"/>
          <p:cNvSpPr txBox="1"/>
          <p:nvPr/>
        </p:nvSpPr>
        <p:spPr>
          <a:xfrm rot="20129039">
            <a:off x="4853809" y="2710934"/>
            <a:ext cx="518291" cy="369332"/>
          </a:xfrm>
          <a:prstGeom prst="rect">
            <a:avLst/>
          </a:prstGeom>
          <a:noFill/>
        </p:spPr>
        <p:txBody>
          <a:bodyPr wrap="none" rtlCol="0">
            <a:spAutoFit/>
          </a:bodyPr>
          <a:lstStyle/>
          <a:p>
            <a:r>
              <a:rPr lang="en-US" dirty="0">
                <a:solidFill>
                  <a:schemeClr val="accent6"/>
                </a:solidFill>
              </a:rPr>
              <a:t>g</a:t>
            </a:r>
            <a:r>
              <a:rPr lang="en-US" dirty="0" smtClean="0">
                <a:solidFill>
                  <a:schemeClr val="accent6"/>
                </a:solidFill>
              </a:rPr>
              <a:t>-2</a:t>
            </a:r>
            <a:endParaRPr lang="en-US" dirty="0">
              <a:solidFill>
                <a:schemeClr val="accent6"/>
              </a:solidFill>
            </a:endParaRPr>
          </a:p>
        </p:txBody>
      </p:sp>
      <p:sp>
        <p:nvSpPr>
          <p:cNvPr id="8" name="TextBox 7"/>
          <p:cNvSpPr txBox="1"/>
          <p:nvPr/>
        </p:nvSpPr>
        <p:spPr>
          <a:xfrm rot="20475032">
            <a:off x="4361094" y="3474082"/>
            <a:ext cx="762085" cy="369332"/>
          </a:xfrm>
          <a:prstGeom prst="rect">
            <a:avLst/>
          </a:prstGeom>
          <a:noFill/>
        </p:spPr>
        <p:txBody>
          <a:bodyPr wrap="none" rtlCol="0">
            <a:spAutoFit/>
          </a:bodyPr>
          <a:lstStyle/>
          <a:p>
            <a:r>
              <a:rPr lang="en-US" dirty="0" smtClean="0">
                <a:solidFill>
                  <a:schemeClr val="accent6"/>
                </a:solidFill>
              </a:rPr>
              <a:t>Mu2e</a:t>
            </a:r>
            <a:endParaRPr lang="en-US" dirty="0">
              <a:solidFill>
                <a:schemeClr val="accent6"/>
              </a:solidFill>
            </a:endParaRPr>
          </a:p>
        </p:txBody>
      </p:sp>
      <p:sp>
        <p:nvSpPr>
          <p:cNvPr id="2" name="Date Placeholder 1"/>
          <p:cNvSpPr>
            <a:spLocks noGrp="1"/>
          </p:cNvSpPr>
          <p:nvPr>
            <p:ph type="dt" sz="half" idx="10"/>
          </p:nvPr>
        </p:nvSpPr>
        <p:spPr/>
        <p:txBody>
          <a:bodyPr/>
          <a:lstStyle/>
          <a:p>
            <a:r>
              <a:rPr lang="en-US" smtClean="0"/>
              <a:t>May 2017</a:t>
            </a:r>
            <a:endParaRPr lang="en-US"/>
          </a:p>
        </p:txBody>
      </p:sp>
      <p:sp>
        <p:nvSpPr>
          <p:cNvPr id="4" name="Footer Placeholder 3"/>
          <p:cNvSpPr>
            <a:spLocks noGrp="1"/>
          </p:cNvSpPr>
          <p:nvPr>
            <p:ph type="ftr" sz="quarter" idx="11"/>
          </p:nvPr>
        </p:nvSpPr>
        <p:spPr/>
        <p:txBody>
          <a:bodyPr/>
          <a:lstStyle/>
          <a:p>
            <a:r>
              <a:rPr lang="en-US" smtClean="0"/>
              <a:t>D.Glenzinski, Fermilab</a:t>
            </a:r>
            <a:endParaRPr lang="en-US"/>
          </a:p>
        </p:txBody>
      </p:sp>
      <p:sp>
        <p:nvSpPr>
          <p:cNvPr id="5" name="Slide Number Placeholder 4"/>
          <p:cNvSpPr>
            <a:spLocks noGrp="1"/>
          </p:cNvSpPr>
          <p:nvPr>
            <p:ph type="sldNum" sz="quarter" idx="12"/>
          </p:nvPr>
        </p:nvSpPr>
        <p:spPr/>
        <p:txBody>
          <a:bodyPr/>
          <a:lstStyle/>
          <a:p>
            <a:fld id="{B447C9B2-03D9-704C-9F48-B71FA4375E6A}" type="slidenum">
              <a:rPr lang="en-US" smtClean="0"/>
              <a:pPr/>
              <a:t>97</a:t>
            </a:fld>
            <a:endParaRPr lang="en-US"/>
          </a:p>
        </p:txBody>
      </p:sp>
    </p:spTree>
    <p:extLst>
      <p:ext uri="{BB962C8B-B14F-4D97-AF65-F5344CB8AC3E}">
        <p14:creationId xmlns:p14="http://schemas.microsoft.com/office/powerpoint/2010/main" val="15838967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Constraints from </a:t>
            </a:r>
            <a:r>
              <a:rPr lang="en-US" dirty="0" err="1">
                <a:latin typeface="Symbol" charset="2"/>
                <a:cs typeface="Symbol" charset="2"/>
              </a:rPr>
              <a:t>m</a:t>
            </a:r>
            <a:r>
              <a:rPr lang="en-US" dirty="0" err="1">
                <a:sym typeface="Wingdings"/>
              </a:rPr>
              <a:t>e</a:t>
            </a:r>
            <a:r>
              <a:rPr lang="en-US" dirty="0">
                <a:sym typeface="Wingdings"/>
              </a:rPr>
              <a:t> Experiments</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pic>
        <p:nvPicPr>
          <p:cNvPr id="12" name="Picture 11" descr="atlas_zem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831339"/>
            <a:ext cx="4165600" cy="3519078"/>
          </a:xfrm>
          <a:prstGeom prst="rect">
            <a:avLst/>
          </a:prstGeom>
        </p:spPr>
      </p:pic>
      <p:sp>
        <p:nvSpPr>
          <p:cNvPr id="22" name="TextBox 21"/>
          <p:cNvSpPr txBox="1"/>
          <p:nvPr/>
        </p:nvSpPr>
        <p:spPr>
          <a:xfrm>
            <a:off x="4432300" y="1460382"/>
            <a:ext cx="4618868" cy="3293209"/>
          </a:xfrm>
          <a:prstGeom prst="rect">
            <a:avLst/>
          </a:prstGeom>
          <a:noFill/>
        </p:spPr>
        <p:txBody>
          <a:bodyPr wrap="square" rtlCol="0">
            <a:spAutoFit/>
          </a:bodyPr>
          <a:lstStyle/>
          <a:p>
            <a:pPr algn="ctr"/>
            <a:r>
              <a:rPr lang="en-US" sz="2800" dirty="0" smtClean="0">
                <a:solidFill>
                  <a:srgbClr val="FFFFFF"/>
                </a:solidFill>
                <a:latin typeface="Verdana" charset="0"/>
                <a:ea typeface="Verdana" charset="0"/>
                <a:cs typeface="Verdana" charset="0"/>
              </a:rPr>
              <a:t>Constraints on LFV Z couplings</a:t>
            </a:r>
          </a:p>
          <a:p>
            <a:endParaRPr lang="en-US" sz="800" dirty="0">
              <a:latin typeface="Verdana" charset="0"/>
              <a:ea typeface="Verdana" charset="0"/>
              <a:cs typeface="Verdana" charset="0"/>
              <a:sym typeface="Wingdings"/>
            </a:endParaRPr>
          </a:p>
          <a:p>
            <a:r>
              <a:rPr lang="en-US" sz="2400" dirty="0" err="1" smtClean="0">
                <a:solidFill>
                  <a:schemeClr val="accent6"/>
                </a:solidFill>
                <a:latin typeface="Symbol" charset="2"/>
                <a:cs typeface="Symbol" charset="2"/>
              </a:rPr>
              <a:t>m</a:t>
            </a:r>
            <a:r>
              <a:rPr lang="en-US" sz="2400" dirty="0" err="1">
                <a:solidFill>
                  <a:schemeClr val="accent6"/>
                </a:solidFill>
                <a:sym typeface="Wingdings"/>
              </a:rPr>
              <a:t></a:t>
            </a:r>
            <a:r>
              <a:rPr lang="en-US" sz="2400" dirty="0" err="1" smtClean="0">
                <a:solidFill>
                  <a:schemeClr val="accent6"/>
                </a:solidFill>
                <a:sym typeface="Wingdings"/>
              </a:rPr>
              <a:t>eee</a:t>
            </a:r>
            <a:r>
              <a:rPr lang="en-US" sz="2400" dirty="0" smtClean="0">
                <a:solidFill>
                  <a:schemeClr val="accent6"/>
                </a:solidFill>
                <a:sym typeface="Wingdings"/>
              </a:rPr>
              <a:t>: </a:t>
            </a:r>
            <a:r>
              <a:rPr lang="en-US" sz="2400" dirty="0" smtClean="0">
                <a:solidFill>
                  <a:schemeClr val="accent6"/>
                </a:solidFill>
                <a:latin typeface="Verdana" charset="0"/>
                <a:ea typeface="Verdana" charset="0"/>
                <a:cs typeface="Verdana" charset="0"/>
                <a:sym typeface="Wingdings"/>
              </a:rPr>
              <a:t>B</a:t>
            </a:r>
            <a:r>
              <a:rPr lang="en-US" sz="2400" dirty="0">
                <a:solidFill>
                  <a:schemeClr val="accent6"/>
                </a:solidFill>
                <a:latin typeface="Verdana" charset="0"/>
                <a:ea typeface="Verdana" charset="0"/>
                <a:cs typeface="Verdana" charset="0"/>
                <a:sym typeface="Wingdings"/>
              </a:rPr>
              <a:t>(</a:t>
            </a:r>
            <a:r>
              <a:rPr lang="en-US" sz="2400" dirty="0" err="1">
                <a:solidFill>
                  <a:schemeClr val="accent6"/>
                </a:solidFill>
                <a:latin typeface="Verdana" charset="0"/>
                <a:ea typeface="Verdana" charset="0"/>
                <a:cs typeface="Verdana" charset="0"/>
                <a:sym typeface="Wingdings"/>
              </a:rPr>
              <a:t>Z</a:t>
            </a:r>
            <a:r>
              <a:rPr lang="en-US" sz="2400" dirty="0" err="1">
                <a:solidFill>
                  <a:schemeClr val="accent6"/>
                </a:solidFill>
                <a:latin typeface="Symbol" charset="2"/>
                <a:ea typeface="Verdana" charset="0"/>
                <a:cs typeface="Symbol" charset="2"/>
                <a:sym typeface="Wingdings"/>
              </a:rPr>
              <a:t>m</a:t>
            </a:r>
            <a:r>
              <a:rPr lang="en-US" sz="2400" dirty="0" err="1">
                <a:solidFill>
                  <a:schemeClr val="accent6"/>
                </a:solidFill>
                <a:latin typeface="Verdana" charset="0"/>
                <a:ea typeface="Verdana" charset="0"/>
                <a:cs typeface="Verdana" charset="0"/>
                <a:sym typeface="Wingdings"/>
              </a:rPr>
              <a:t>e</a:t>
            </a:r>
            <a:r>
              <a:rPr lang="en-US" sz="2400" dirty="0" smtClean="0">
                <a:solidFill>
                  <a:schemeClr val="accent6"/>
                </a:solidFill>
                <a:latin typeface="Verdana" charset="0"/>
                <a:ea typeface="Verdana" charset="0"/>
                <a:cs typeface="Verdana" charset="0"/>
                <a:sym typeface="Wingdings"/>
              </a:rPr>
              <a:t>) &lt;5x10</a:t>
            </a:r>
            <a:r>
              <a:rPr lang="en-US" sz="2400" baseline="30000" dirty="0">
                <a:solidFill>
                  <a:schemeClr val="accent6"/>
                </a:solidFill>
                <a:latin typeface="Verdana" charset="0"/>
                <a:ea typeface="Verdana" charset="0"/>
                <a:cs typeface="Verdana" charset="0"/>
                <a:sym typeface="Wingdings"/>
              </a:rPr>
              <a:t>-</a:t>
            </a:r>
            <a:r>
              <a:rPr lang="en-US" sz="2400" baseline="30000" dirty="0" smtClean="0">
                <a:solidFill>
                  <a:schemeClr val="accent6"/>
                </a:solidFill>
                <a:latin typeface="Verdana" charset="0"/>
                <a:ea typeface="Verdana" charset="0"/>
                <a:cs typeface="Verdana" charset="0"/>
                <a:sym typeface="Wingdings"/>
              </a:rPr>
              <a:t>13*</a:t>
            </a:r>
            <a:endParaRPr lang="en-US" sz="2400" baseline="30000" dirty="0">
              <a:solidFill>
                <a:schemeClr val="accent6"/>
              </a:solidFill>
              <a:latin typeface="Verdana" charset="0"/>
              <a:ea typeface="Verdana" charset="0"/>
              <a:cs typeface="Verdana" charset="0"/>
              <a:sym typeface="Wingdings"/>
            </a:endParaRPr>
          </a:p>
          <a:p>
            <a:r>
              <a:rPr lang="en-US" sz="2400" dirty="0" smtClean="0">
                <a:solidFill>
                  <a:srgbClr val="F79646"/>
                </a:solidFill>
                <a:latin typeface="Verdana" charset="0"/>
                <a:ea typeface="Verdana" charset="0"/>
                <a:cs typeface="Verdana" charset="0"/>
                <a:sym typeface="Wingdings"/>
              </a:rPr>
              <a:t>(now)</a:t>
            </a:r>
          </a:p>
          <a:p>
            <a:endParaRPr lang="en-US" sz="2400" dirty="0">
              <a:solidFill>
                <a:srgbClr val="F79646"/>
              </a:solidFill>
              <a:latin typeface="Verdana" charset="0"/>
              <a:ea typeface="Verdana" charset="0"/>
              <a:cs typeface="Verdana" charset="0"/>
              <a:sym typeface="Wingdings"/>
            </a:endParaRPr>
          </a:p>
          <a:p>
            <a:r>
              <a:rPr lang="en-US" sz="2400" dirty="0" smtClean="0">
                <a:solidFill>
                  <a:srgbClr val="F79646"/>
                </a:solidFill>
                <a:latin typeface="Verdana" charset="0"/>
                <a:ea typeface="Verdana" charset="0"/>
                <a:cs typeface="Verdana" charset="0"/>
                <a:sym typeface="Wingdings"/>
              </a:rPr>
              <a:t>CMS : </a:t>
            </a:r>
            <a:r>
              <a:rPr lang="en-US" sz="2400" dirty="0">
                <a:solidFill>
                  <a:srgbClr val="F79646"/>
                </a:solidFill>
                <a:latin typeface="Verdana" charset="0"/>
                <a:ea typeface="Verdana" charset="0"/>
                <a:cs typeface="Verdana" charset="0"/>
                <a:sym typeface="Wingdings"/>
              </a:rPr>
              <a:t>B</a:t>
            </a:r>
            <a:r>
              <a:rPr lang="en-US" sz="2400" dirty="0" smtClean="0">
                <a:solidFill>
                  <a:srgbClr val="F79646"/>
                </a:solidFill>
                <a:latin typeface="Verdana" charset="0"/>
                <a:ea typeface="Verdana" charset="0"/>
                <a:cs typeface="Verdana" charset="0"/>
                <a:sym typeface="Wingdings"/>
              </a:rPr>
              <a:t>(</a:t>
            </a:r>
            <a:r>
              <a:rPr lang="en-US" sz="2400" dirty="0" err="1" smtClean="0">
                <a:solidFill>
                  <a:srgbClr val="F79646"/>
                </a:solidFill>
                <a:latin typeface="Verdana" charset="0"/>
                <a:ea typeface="Verdana" charset="0"/>
                <a:cs typeface="Verdana" charset="0"/>
                <a:sym typeface="Wingdings"/>
              </a:rPr>
              <a:t>Z</a:t>
            </a:r>
            <a:r>
              <a:rPr lang="en-US" sz="2400" dirty="0" err="1">
                <a:solidFill>
                  <a:srgbClr val="F79646"/>
                </a:solidFill>
                <a:latin typeface="Symbol" charset="2"/>
                <a:ea typeface="Verdana" charset="0"/>
                <a:cs typeface="Symbol" charset="2"/>
                <a:sym typeface="Wingdings"/>
              </a:rPr>
              <a:t>m</a:t>
            </a:r>
            <a:r>
              <a:rPr lang="en-US" sz="2400" dirty="0" err="1">
                <a:solidFill>
                  <a:srgbClr val="F79646"/>
                </a:solidFill>
                <a:latin typeface="Verdana" charset="0"/>
                <a:ea typeface="Verdana" charset="0"/>
                <a:cs typeface="Verdana" charset="0"/>
                <a:sym typeface="Wingdings"/>
              </a:rPr>
              <a:t>e</a:t>
            </a:r>
            <a:r>
              <a:rPr lang="en-US" sz="2400" dirty="0">
                <a:solidFill>
                  <a:srgbClr val="F79646"/>
                </a:solidFill>
                <a:latin typeface="Verdana" charset="0"/>
                <a:ea typeface="Verdana" charset="0"/>
                <a:cs typeface="Verdana" charset="0"/>
                <a:sym typeface="Wingdings"/>
              </a:rPr>
              <a:t>) &lt; </a:t>
            </a:r>
            <a:r>
              <a:rPr lang="en-US" sz="2400" dirty="0" smtClean="0">
                <a:solidFill>
                  <a:srgbClr val="F79646"/>
                </a:solidFill>
                <a:latin typeface="Verdana" charset="0"/>
                <a:ea typeface="Verdana" charset="0"/>
                <a:cs typeface="Verdana" charset="0"/>
                <a:sym typeface="Wingdings"/>
              </a:rPr>
              <a:t>7.3 x 10</a:t>
            </a:r>
            <a:r>
              <a:rPr lang="en-US" sz="2400" baseline="30000" dirty="0" smtClean="0">
                <a:solidFill>
                  <a:srgbClr val="F79646"/>
                </a:solidFill>
                <a:latin typeface="Verdana" charset="0"/>
                <a:ea typeface="Verdana" charset="0"/>
                <a:cs typeface="Verdana" charset="0"/>
                <a:sym typeface="Wingdings"/>
              </a:rPr>
              <a:t>-7</a:t>
            </a:r>
          </a:p>
          <a:p>
            <a:r>
              <a:rPr lang="en-US" sz="2000" dirty="0" smtClean="0">
                <a:solidFill>
                  <a:srgbClr val="F79646"/>
                </a:solidFill>
                <a:latin typeface="Verdana" charset="0"/>
                <a:ea typeface="Verdana" charset="0"/>
                <a:cs typeface="Verdana" charset="0"/>
                <a:sym typeface="Wingdings"/>
              </a:rPr>
              <a:t>ATLAS</a:t>
            </a:r>
            <a:r>
              <a:rPr lang="en-US" sz="2400" dirty="0" smtClean="0">
                <a:solidFill>
                  <a:srgbClr val="F79646"/>
                </a:solidFill>
                <a:latin typeface="Verdana" charset="0"/>
                <a:ea typeface="Verdana" charset="0"/>
                <a:cs typeface="Verdana" charset="0"/>
                <a:sym typeface="Wingdings"/>
              </a:rPr>
              <a:t>: </a:t>
            </a:r>
            <a:r>
              <a:rPr lang="en-US" sz="2400" dirty="0">
                <a:solidFill>
                  <a:srgbClr val="F79646"/>
                </a:solidFill>
                <a:latin typeface="Verdana" charset="0"/>
                <a:ea typeface="Verdana" charset="0"/>
                <a:cs typeface="Verdana" charset="0"/>
                <a:sym typeface="Wingdings"/>
              </a:rPr>
              <a:t>B(</a:t>
            </a:r>
            <a:r>
              <a:rPr lang="en-US" sz="2400" dirty="0" err="1">
                <a:solidFill>
                  <a:srgbClr val="F79646"/>
                </a:solidFill>
                <a:latin typeface="Verdana" charset="0"/>
                <a:ea typeface="Verdana" charset="0"/>
                <a:cs typeface="Verdana" charset="0"/>
                <a:sym typeface="Wingdings"/>
              </a:rPr>
              <a:t>Z</a:t>
            </a:r>
            <a:r>
              <a:rPr lang="en-US" sz="2400" dirty="0" err="1">
                <a:solidFill>
                  <a:srgbClr val="F79646"/>
                </a:solidFill>
                <a:latin typeface="Symbol" charset="2"/>
                <a:ea typeface="Verdana" charset="0"/>
                <a:cs typeface="Symbol" charset="2"/>
                <a:sym typeface="Wingdings"/>
              </a:rPr>
              <a:t>m</a:t>
            </a:r>
            <a:r>
              <a:rPr lang="en-US" sz="2400" dirty="0" err="1">
                <a:solidFill>
                  <a:srgbClr val="F79646"/>
                </a:solidFill>
                <a:latin typeface="Verdana" charset="0"/>
                <a:ea typeface="Verdana" charset="0"/>
                <a:cs typeface="Verdana" charset="0"/>
                <a:sym typeface="Wingdings"/>
              </a:rPr>
              <a:t>e</a:t>
            </a:r>
            <a:r>
              <a:rPr lang="en-US" sz="2400" dirty="0">
                <a:solidFill>
                  <a:srgbClr val="F79646"/>
                </a:solidFill>
                <a:latin typeface="Verdana" charset="0"/>
                <a:ea typeface="Verdana" charset="0"/>
                <a:cs typeface="Verdana" charset="0"/>
                <a:sym typeface="Wingdings"/>
              </a:rPr>
              <a:t>) &lt; </a:t>
            </a:r>
            <a:r>
              <a:rPr lang="en-US" sz="2400" dirty="0" smtClean="0">
                <a:solidFill>
                  <a:srgbClr val="F79646"/>
                </a:solidFill>
                <a:latin typeface="Verdana" charset="0"/>
                <a:ea typeface="Verdana" charset="0"/>
                <a:cs typeface="Verdana" charset="0"/>
                <a:sym typeface="Wingdings"/>
              </a:rPr>
              <a:t>7.5 </a:t>
            </a:r>
            <a:r>
              <a:rPr lang="en-US" sz="2400" dirty="0">
                <a:solidFill>
                  <a:srgbClr val="F79646"/>
                </a:solidFill>
                <a:latin typeface="Verdana" charset="0"/>
                <a:ea typeface="Verdana" charset="0"/>
                <a:cs typeface="Verdana" charset="0"/>
                <a:sym typeface="Wingdings"/>
              </a:rPr>
              <a:t>x 10</a:t>
            </a:r>
            <a:r>
              <a:rPr lang="en-US" sz="2400" baseline="30000" dirty="0">
                <a:solidFill>
                  <a:srgbClr val="F79646"/>
                </a:solidFill>
                <a:latin typeface="Verdana" charset="0"/>
                <a:ea typeface="Verdana" charset="0"/>
                <a:cs typeface="Verdana" charset="0"/>
                <a:sym typeface="Wingdings"/>
              </a:rPr>
              <a:t>-</a:t>
            </a:r>
            <a:r>
              <a:rPr lang="en-US" sz="2400" baseline="30000" dirty="0" smtClean="0">
                <a:solidFill>
                  <a:srgbClr val="F79646"/>
                </a:solidFill>
                <a:latin typeface="Verdana" charset="0"/>
                <a:ea typeface="Verdana" charset="0"/>
                <a:cs typeface="Verdana" charset="0"/>
                <a:sym typeface="Wingdings"/>
              </a:rPr>
              <a:t>7</a:t>
            </a:r>
          </a:p>
          <a:p>
            <a:r>
              <a:rPr lang="en-US" sz="2400" dirty="0" smtClean="0">
                <a:solidFill>
                  <a:srgbClr val="F79646"/>
                </a:solidFill>
                <a:latin typeface="Verdana" charset="0"/>
                <a:ea typeface="Verdana" charset="0"/>
                <a:cs typeface="Verdana" charset="0"/>
                <a:sym typeface="Wingdings"/>
              </a:rPr>
              <a:t>(now)</a:t>
            </a:r>
            <a:endParaRPr lang="en-US" sz="2400" dirty="0">
              <a:solidFill>
                <a:srgbClr val="F79646"/>
              </a:solidFill>
              <a:latin typeface="Verdana" charset="0"/>
              <a:ea typeface="Verdana" charset="0"/>
              <a:cs typeface="Verdana" charset="0"/>
              <a:sym typeface="Wingdings"/>
            </a:endParaRPr>
          </a:p>
        </p:txBody>
      </p:sp>
      <p:sp>
        <p:nvSpPr>
          <p:cNvPr id="3" name="TextBox 2"/>
          <p:cNvSpPr txBox="1"/>
          <p:nvPr/>
        </p:nvSpPr>
        <p:spPr>
          <a:xfrm>
            <a:off x="457200" y="5638800"/>
            <a:ext cx="8071440" cy="646331"/>
          </a:xfrm>
          <a:prstGeom prst="rect">
            <a:avLst/>
          </a:prstGeom>
          <a:noFill/>
        </p:spPr>
        <p:txBody>
          <a:bodyPr wrap="none" rtlCol="0">
            <a:spAutoFit/>
          </a:bodyPr>
          <a:lstStyle/>
          <a:p>
            <a:r>
              <a:rPr lang="en-US" dirty="0" smtClean="0">
                <a:solidFill>
                  <a:schemeClr val="accent6"/>
                </a:solidFill>
              </a:rPr>
              <a:t>* S. </a:t>
            </a:r>
            <a:r>
              <a:rPr lang="en-US" dirty="0" err="1" smtClean="0">
                <a:solidFill>
                  <a:schemeClr val="accent6"/>
                </a:solidFill>
              </a:rPr>
              <a:t>Nussinov</a:t>
            </a:r>
            <a:r>
              <a:rPr lang="en-US" dirty="0" smtClean="0">
                <a:solidFill>
                  <a:schemeClr val="accent6"/>
                </a:solidFill>
              </a:rPr>
              <a:t>, R.D. </a:t>
            </a:r>
            <a:r>
              <a:rPr lang="en-US" dirty="0" err="1" smtClean="0">
                <a:solidFill>
                  <a:schemeClr val="accent6"/>
                </a:solidFill>
              </a:rPr>
              <a:t>Peccei</a:t>
            </a:r>
            <a:r>
              <a:rPr lang="en-US" dirty="0" smtClean="0">
                <a:solidFill>
                  <a:schemeClr val="accent6"/>
                </a:solidFill>
              </a:rPr>
              <a:t>, and X.M. Zhang, Phys. Rev. D63 (2001) 016003</a:t>
            </a:r>
          </a:p>
          <a:p>
            <a:r>
              <a:rPr lang="en-US" dirty="0" smtClean="0">
                <a:solidFill>
                  <a:schemeClr val="accent6"/>
                </a:solidFill>
              </a:rPr>
              <a:t>  (arXiv</a:t>
            </a:r>
            <a:r>
              <a:rPr lang="en-US" dirty="0">
                <a:solidFill>
                  <a:schemeClr val="accent6"/>
                </a:solidFill>
              </a:rPr>
              <a:t>:</a:t>
            </a:r>
            <a:r>
              <a:rPr lang="en-US" dirty="0" smtClean="0">
                <a:solidFill>
                  <a:schemeClr val="accent6"/>
                </a:solidFill>
              </a:rPr>
              <a:t>0004153 [</a:t>
            </a:r>
            <a:r>
              <a:rPr lang="en-US" dirty="0" err="1" smtClean="0">
                <a:solidFill>
                  <a:schemeClr val="accent6"/>
                </a:solidFill>
              </a:rPr>
              <a:t>hep-ph</a:t>
            </a:r>
            <a:r>
              <a:rPr lang="en-US" dirty="0" smtClean="0">
                <a:solidFill>
                  <a:schemeClr val="accent6"/>
                </a:solidFill>
              </a:rPr>
              <a:t>]).</a:t>
            </a:r>
            <a:endParaRPr lang="en-US" dirty="0">
              <a:solidFill>
                <a:schemeClr val="accent6"/>
              </a:solidFill>
            </a:endParaRPr>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8" name="Slide Number Placeholder 7"/>
          <p:cNvSpPr>
            <a:spLocks noGrp="1"/>
          </p:cNvSpPr>
          <p:nvPr>
            <p:ph type="sldNum" sz="quarter" idx="12"/>
          </p:nvPr>
        </p:nvSpPr>
        <p:spPr/>
        <p:txBody>
          <a:bodyPr/>
          <a:lstStyle/>
          <a:p>
            <a:fld id="{B447C9B2-03D9-704C-9F48-B71FA4375E6A}" type="slidenum">
              <a:rPr lang="en-US" smtClean="0"/>
              <a:pPr/>
              <a:t>98</a:t>
            </a:fld>
            <a:endParaRPr lang="en-US"/>
          </a:p>
        </p:txBody>
      </p:sp>
    </p:spTree>
    <p:extLst>
      <p:ext uri="{BB962C8B-B14F-4D97-AF65-F5344CB8AC3E}">
        <p14:creationId xmlns:p14="http://schemas.microsoft.com/office/powerpoint/2010/main" val="15687543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Constraints from </a:t>
            </a:r>
            <a:r>
              <a:rPr lang="en-US" dirty="0" err="1" smtClean="0">
                <a:latin typeface="Symbol" charset="2"/>
                <a:cs typeface="Symbol" charset="2"/>
              </a:rPr>
              <a:t>m</a:t>
            </a:r>
            <a:r>
              <a:rPr lang="en-US" dirty="0" err="1" smtClean="0">
                <a:sym typeface="Wingdings"/>
              </a:rPr>
              <a:t>e</a:t>
            </a:r>
            <a:r>
              <a:rPr lang="en-US" dirty="0" smtClean="0">
                <a:sym typeface="Wingdings"/>
              </a:rPr>
              <a:t> Experiments</a:t>
            </a:r>
            <a:endParaRPr lang="en-US" dirty="0"/>
          </a:p>
        </p:txBody>
      </p:sp>
      <p:sp>
        <p:nvSpPr>
          <p:cNvPr id="3" name="Content Placeholder 2"/>
          <p:cNvSpPr>
            <a:spLocks noGrp="1"/>
          </p:cNvSpPr>
          <p:nvPr>
            <p:ph idx="1"/>
          </p:nvPr>
        </p:nvSpPr>
        <p:spPr>
          <a:xfrm>
            <a:off x="457200" y="1600201"/>
            <a:ext cx="8229600" cy="749300"/>
          </a:xfrm>
        </p:spPr>
        <p:txBody>
          <a:bodyPr/>
          <a:lstStyle/>
          <a:p>
            <a:r>
              <a:rPr lang="en-US" dirty="0" err="1" smtClean="0"/>
              <a:t>ddd</a:t>
            </a:r>
            <a:endParaRPr lang="en-US" dirty="0"/>
          </a:p>
        </p:txBody>
      </p:sp>
      <p:sp>
        <p:nvSpPr>
          <p:cNvPr id="4" name="Date Placeholder 3"/>
          <p:cNvSpPr>
            <a:spLocks noGrp="1"/>
          </p:cNvSpPr>
          <p:nvPr>
            <p:ph type="dt" sz="half" idx="10"/>
          </p:nvPr>
        </p:nvSpPr>
        <p:spPr/>
        <p:txBody>
          <a:bodyPr/>
          <a:lstStyle/>
          <a:p>
            <a:r>
              <a:rPr lang="en-US" smtClean="0"/>
              <a:t>May 2017</a:t>
            </a:r>
            <a:endParaRPr lang="en-US"/>
          </a:p>
        </p:txBody>
      </p:sp>
      <p:sp>
        <p:nvSpPr>
          <p:cNvPr id="8" name="TextBox 7"/>
          <p:cNvSpPr txBox="1"/>
          <p:nvPr/>
        </p:nvSpPr>
        <p:spPr>
          <a:xfrm>
            <a:off x="4673600" y="1625482"/>
            <a:ext cx="4377568" cy="4001095"/>
          </a:xfrm>
          <a:prstGeom prst="rect">
            <a:avLst/>
          </a:prstGeom>
          <a:noFill/>
        </p:spPr>
        <p:txBody>
          <a:bodyPr wrap="square" rtlCol="0">
            <a:spAutoFit/>
          </a:bodyPr>
          <a:lstStyle/>
          <a:p>
            <a:pPr algn="ctr"/>
            <a:r>
              <a:rPr lang="en-US" sz="2800" dirty="0" smtClean="0">
                <a:solidFill>
                  <a:srgbClr val="FFFFFF"/>
                </a:solidFill>
                <a:latin typeface="Verdana" charset="0"/>
                <a:ea typeface="Verdana" charset="0"/>
                <a:cs typeface="Verdana" charset="0"/>
              </a:rPr>
              <a:t>Constraints on LFV Yukawa couplings</a:t>
            </a:r>
          </a:p>
          <a:p>
            <a:endParaRPr lang="en-US" sz="2200" dirty="0">
              <a:latin typeface="Verdana" charset="0"/>
              <a:ea typeface="Verdana" charset="0"/>
              <a:cs typeface="Verdana" charset="0"/>
            </a:endParaRPr>
          </a:p>
          <a:p>
            <a:r>
              <a:rPr lang="en-US" sz="2400" dirty="0" err="1">
                <a:solidFill>
                  <a:schemeClr val="accent6"/>
                </a:solidFill>
                <a:latin typeface="Symbol" charset="2"/>
                <a:ea typeface="Verdana" charset="0"/>
                <a:cs typeface="Symbol" charset="2"/>
                <a:sym typeface="Wingdings"/>
              </a:rPr>
              <a:t>m</a:t>
            </a:r>
            <a:r>
              <a:rPr lang="en-US" sz="2400" dirty="0" err="1" smtClean="0">
                <a:solidFill>
                  <a:schemeClr val="accent6"/>
                </a:solidFill>
                <a:latin typeface="Verdana" charset="0"/>
                <a:ea typeface="Verdana" charset="0"/>
                <a:cs typeface="Verdana" charset="0"/>
                <a:sym typeface="Wingdings"/>
              </a:rPr>
              <a:t>e</a:t>
            </a:r>
            <a:r>
              <a:rPr lang="en-US" sz="2400" dirty="0" err="1" smtClean="0">
                <a:solidFill>
                  <a:schemeClr val="accent6"/>
                </a:solidFill>
                <a:latin typeface="Symbol" charset="2"/>
                <a:ea typeface="Verdana" charset="0"/>
                <a:cs typeface="Symbol" charset="2"/>
                <a:sym typeface="Wingdings"/>
              </a:rPr>
              <a:t>g</a:t>
            </a:r>
            <a:r>
              <a:rPr lang="en-US" sz="2400" dirty="0" smtClean="0">
                <a:solidFill>
                  <a:schemeClr val="accent6"/>
                </a:solidFill>
                <a:latin typeface="Verdana" charset="0"/>
                <a:ea typeface="Verdana" charset="0"/>
                <a:cs typeface="Verdana" charset="0"/>
                <a:sym typeface="Wingdings"/>
              </a:rPr>
              <a:t> : B(</a:t>
            </a:r>
            <a:r>
              <a:rPr lang="en-US" sz="2400" dirty="0" err="1" smtClean="0">
                <a:solidFill>
                  <a:schemeClr val="accent6"/>
                </a:solidFill>
                <a:latin typeface="Verdana" charset="0"/>
                <a:ea typeface="Verdana" charset="0"/>
                <a:cs typeface="Verdana" charset="0"/>
                <a:sym typeface="Wingdings"/>
              </a:rPr>
              <a:t>h</a:t>
            </a:r>
            <a:r>
              <a:rPr lang="en-US" sz="2400" dirty="0" err="1">
                <a:solidFill>
                  <a:schemeClr val="accent6"/>
                </a:solidFill>
                <a:latin typeface="Symbol" charset="2"/>
                <a:ea typeface="Verdana" charset="0"/>
                <a:cs typeface="Symbol" charset="2"/>
                <a:sym typeface="Wingdings"/>
              </a:rPr>
              <a:t>m</a:t>
            </a:r>
            <a:r>
              <a:rPr lang="en-US" sz="2400" dirty="0" err="1" smtClean="0">
                <a:solidFill>
                  <a:schemeClr val="accent6"/>
                </a:solidFill>
                <a:latin typeface="Verdana" charset="0"/>
                <a:ea typeface="Verdana" charset="0"/>
                <a:cs typeface="Verdana" charset="0"/>
                <a:sym typeface="Wingdings"/>
              </a:rPr>
              <a:t>e</a:t>
            </a:r>
            <a:r>
              <a:rPr lang="en-US" sz="2400" dirty="0" smtClean="0">
                <a:solidFill>
                  <a:schemeClr val="accent6"/>
                </a:solidFill>
                <a:latin typeface="Verdana" charset="0"/>
                <a:ea typeface="Verdana" charset="0"/>
                <a:cs typeface="Verdana" charset="0"/>
                <a:sym typeface="Wingdings"/>
              </a:rPr>
              <a:t>) &lt; 10</a:t>
            </a:r>
            <a:r>
              <a:rPr lang="en-US" sz="2400" baseline="30000" dirty="0" smtClean="0">
                <a:solidFill>
                  <a:schemeClr val="accent6"/>
                </a:solidFill>
                <a:latin typeface="Verdana" charset="0"/>
                <a:ea typeface="Verdana" charset="0"/>
                <a:cs typeface="Verdana" charset="0"/>
                <a:sym typeface="Wingdings"/>
              </a:rPr>
              <a:t>-8*</a:t>
            </a:r>
          </a:p>
          <a:p>
            <a:r>
              <a:rPr lang="en-US" sz="2400" dirty="0" smtClean="0">
                <a:solidFill>
                  <a:schemeClr val="accent6"/>
                </a:solidFill>
                <a:latin typeface="Verdana" charset="0"/>
                <a:ea typeface="Verdana" charset="0"/>
                <a:cs typeface="Verdana" charset="0"/>
                <a:sym typeface="Wingdings"/>
              </a:rPr>
              <a:t>(now)</a:t>
            </a:r>
          </a:p>
          <a:p>
            <a:endParaRPr lang="en-US" sz="800" dirty="0">
              <a:latin typeface="Verdana" charset="0"/>
              <a:ea typeface="Verdana" charset="0"/>
              <a:cs typeface="Verdana" charset="0"/>
              <a:sym typeface="Wingdings"/>
            </a:endParaRPr>
          </a:p>
          <a:p>
            <a:r>
              <a:rPr lang="en-US" sz="2400" dirty="0" err="1">
                <a:solidFill>
                  <a:srgbClr val="F79646"/>
                </a:solidFill>
                <a:latin typeface="Symbol" charset="2"/>
                <a:ea typeface="Verdana" charset="0"/>
                <a:cs typeface="Symbol" charset="2"/>
                <a:sym typeface="Wingdings"/>
              </a:rPr>
              <a:t>m</a:t>
            </a:r>
            <a:r>
              <a:rPr lang="en-US" sz="2400" dirty="0" err="1" smtClean="0">
                <a:solidFill>
                  <a:srgbClr val="F79646"/>
                </a:solidFill>
                <a:latin typeface="Verdana" charset="0"/>
                <a:ea typeface="Verdana" charset="0"/>
                <a:cs typeface="Verdana" charset="0"/>
                <a:sym typeface="Wingdings"/>
              </a:rPr>
              <a:t>NeN</a:t>
            </a:r>
            <a:r>
              <a:rPr lang="en-US" sz="2400" dirty="0" smtClean="0">
                <a:solidFill>
                  <a:srgbClr val="F79646"/>
                </a:solidFill>
                <a:latin typeface="Verdana" charset="0"/>
                <a:ea typeface="Verdana" charset="0"/>
                <a:cs typeface="Verdana" charset="0"/>
                <a:sym typeface="Wingdings"/>
              </a:rPr>
              <a:t> : B(</a:t>
            </a:r>
            <a:r>
              <a:rPr lang="en-US" sz="2400" dirty="0" err="1" smtClean="0">
                <a:solidFill>
                  <a:srgbClr val="F79646"/>
                </a:solidFill>
                <a:latin typeface="Verdana" charset="0"/>
                <a:ea typeface="Verdana" charset="0"/>
                <a:cs typeface="Verdana" charset="0"/>
                <a:sym typeface="Wingdings"/>
              </a:rPr>
              <a:t>h</a:t>
            </a:r>
            <a:r>
              <a:rPr lang="en-US" sz="2400" dirty="0" err="1" smtClean="0">
                <a:solidFill>
                  <a:srgbClr val="F79646"/>
                </a:solidFill>
                <a:latin typeface="Symbol" charset="2"/>
                <a:ea typeface="Verdana" charset="0"/>
                <a:cs typeface="Symbol" charset="2"/>
                <a:sym typeface="Wingdings"/>
              </a:rPr>
              <a:t>m</a:t>
            </a:r>
            <a:r>
              <a:rPr lang="en-US" sz="2400" dirty="0" err="1">
                <a:solidFill>
                  <a:srgbClr val="F79646"/>
                </a:solidFill>
                <a:latin typeface="Verdana" charset="0"/>
                <a:ea typeface="Verdana" charset="0"/>
                <a:cs typeface="Verdana" charset="0"/>
                <a:sym typeface="Wingdings"/>
              </a:rPr>
              <a:t>e</a:t>
            </a:r>
            <a:r>
              <a:rPr lang="en-US" sz="2400" dirty="0" smtClean="0">
                <a:solidFill>
                  <a:srgbClr val="F79646"/>
                </a:solidFill>
                <a:latin typeface="Verdana" charset="0"/>
                <a:ea typeface="Verdana" charset="0"/>
                <a:cs typeface="Verdana" charset="0"/>
                <a:sym typeface="Wingdings"/>
              </a:rPr>
              <a:t>) &lt; 10</a:t>
            </a:r>
            <a:r>
              <a:rPr lang="en-US" sz="2400" baseline="30000" dirty="0" smtClean="0">
                <a:solidFill>
                  <a:srgbClr val="F79646"/>
                </a:solidFill>
                <a:latin typeface="Verdana" charset="0"/>
                <a:ea typeface="Verdana" charset="0"/>
                <a:cs typeface="Verdana" charset="0"/>
                <a:sym typeface="Wingdings"/>
              </a:rPr>
              <a:t>-10</a:t>
            </a:r>
          </a:p>
          <a:p>
            <a:r>
              <a:rPr lang="en-US" sz="2400" dirty="0" smtClean="0">
                <a:solidFill>
                  <a:srgbClr val="F79646"/>
                </a:solidFill>
                <a:latin typeface="Verdana" charset="0"/>
                <a:ea typeface="Verdana" charset="0"/>
                <a:cs typeface="Verdana" charset="0"/>
                <a:sym typeface="Wingdings"/>
              </a:rPr>
              <a:t>(future)</a:t>
            </a:r>
          </a:p>
          <a:p>
            <a:endParaRPr lang="en-US" sz="2400" dirty="0" smtClean="0">
              <a:solidFill>
                <a:srgbClr val="F79646"/>
              </a:solidFill>
              <a:latin typeface="Verdana" charset="0"/>
              <a:ea typeface="Verdana" charset="0"/>
              <a:cs typeface="Verdana" charset="0"/>
              <a:sym typeface="Wingdings"/>
            </a:endParaRPr>
          </a:p>
          <a:p>
            <a:r>
              <a:rPr lang="en-US" sz="2400" dirty="0" smtClean="0">
                <a:solidFill>
                  <a:srgbClr val="F79646"/>
                </a:solidFill>
                <a:latin typeface="Verdana" charset="0"/>
                <a:ea typeface="Verdana" charset="0"/>
                <a:cs typeface="Verdana" charset="0"/>
                <a:sym typeface="Wingdings"/>
              </a:rPr>
              <a:t>Collider reach</a:t>
            </a:r>
            <a:endParaRPr lang="en-US" sz="2400" dirty="0">
              <a:solidFill>
                <a:srgbClr val="F79646"/>
              </a:solidFill>
              <a:latin typeface="Verdana" charset="0"/>
              <a:ea typeface="Verdana" charset="0"/>
              <a:cs typeface="Verdana" charset="0"/>
              <a:sym typeface="Wingdings"/>
            </a:endParaRPr>
          </a:p>
          <a:p>
            <a:r>
              <a:rPr lang="en-US" sz="2400" dirty="0" smtClean="0">
                <a:solidFill>
                  <a:srgbClr val="F79646"/>
                </a:solidFill>
                <a:latin typeface="Verdana" charset="0"/>
                <a:ea typeface="Verdana" charset="0"/>
                <a:cs typeface="Verdana" charset="0"/>
                <a:sym typeface="Wingdings"/>
              </a:rPr>
              <a:t>LHC : </a:t>
            </a:r>
            <a:r>
              <a:rPr lang="en-US" sz="2400" dirty="0">
                <a:solidFill>
                  <a:srgbClr val="F79646"/>
                </a:solidFill>
                <a:latin typeface="Verdana" charset="0"/>
                <a:ea typeface="Verdana" charset="0"/>
                <a:cs typeface="Verdana" charset="0"/>
                <a:sym typeface="Wingdings"/>
              </a:rPr>
              <a:t>B(</a:t>
            </a:r>
            <a:r>
              <a:rPr lang="en-US" sz="2400" dirty="0" err="1">
                <a:solidFill>
                  <a:srgbClr val="F79646"/>
                </a:solidFill>
                <a:latin typeface="Verdana" charset="0"/>
                <a:ea typeface="Verdana" charset="0"/>
                <a:cs typeface="Verdana" charset="0"/>
                <a:sym typeface="Wingdings"/>
              </a:rPr>
              <a:t>h</a:t>
            </a:r>
            <a:r>
              <a:rPr lang="en-US" sz="2400" dirty="0" err="1">
                <a:solidFill>
                  <a:srgbClr val="F79646"/>
                </a:solidFill>
                <a:latin typeface="Symbol" charset="2"/>
                <a:ea typeface="Verdana" charset="0"/>
                <a:cs typeface="Symbol" charset="2"/>
                <a:sym typeface="Wingdings"/>
              </a:rPr>
              <a:t>m</a:t>
            </a:r>
            <a:r>
              <a:rPr lang="en-US" sz="2400" dirty="0" err="1">
                <a:solidFill>
                  <a:srgbClr val="F79646"/>
                </a:solidFill>
                <a:latin typeface="Verdana" charset="0"/>
                <a:ea typeface="Verdana" charset="0"/>
                <a:cs typeface="Verdana" charset="0"/>
                <a:sym typeface="Wingdings"/>
              </a:rPr>
              <a:t>e</a:t>
            </a:r>
            <a:r>
              <a:rPr lang="en-US" sz="2400" dirty="0">
                <a:solidFill>
                  <a:srgbClr val="F79646"/>
                </a:solidFill>
                <a:latin typeface="Verdana" charset="0"/>
                <a:ea typeface="Verdana" charset="0"/>
                <a:cs typeface="Verdana" charset="0"/>
                <a:sym typeface="Wingdings"/>
              </a:rPr>
              <a:t>) &lt; 10</a:t>
            </a:r>
            <a:r>
              <a:rPr lang="en-US" sz="2400" baseline="30000" dirty="0" smtClean="0">
                <a:solidFill>
                  <a:srgbClr val="F79646"/>
                </a:solidFill>
                <a:latin typeface="Verdana" charset="0"/>
                <a:ea typeface="Verdana" charset="0"/>
                <a:cs typeface="Verdana" charset="0"/>
                <a:sym typeface="Wingdings"/>
              </a:rPr>
              <a:t>-2 </a:t>
            </a:r>
            <a:r>
              <a:rPr lang="en-US" sz="2400" dirty="0">
                <a:solidFill>
                  <a:srgbClr val="F79646"/>
                </a:solidFill>
                <a:latin typeface="Verdana" charset="0"/>
                <a:ea typeface="Verdana" charset="0"/>
                <a:cs typeface="Verdana" charset="0"/>
                <a:sym typeface="Wingdings"/>
              </a:rPr>
              <a:t>-</a:t>
            </a:r>
            <a:r>
              <a:rPr lang="en-US" sz="2400" dirty="0" smtClean="0">
                <a:solidFill>
                  <a:srgbClr val="F79646"/>
                </a:solidFill>
                <a:latin typeface="Verdana" charset="0"/>
                <a:ea typeface="Verdana" charset="0"/>
                <a:cs typeface="Verdana" charset="0"/>
                <a:sym typeface="Wingdings"/>
              </a:rPr>
              <a:t>10</a:t>
            </a:r>
            <a:r>
              <a:rPr lang="en-US" sz="2400" baseline="30000" dirty="0" smtClean="0">
                <a:solidFill>
                  <a:srgbClr val="F79646"/>
                </a:solidFill>
                <a:latin typeface="Verdana" charset="0"/>
                <a:ea typeface="Verdana" charset="0"/>
                <a:cs typeface="Verdana" charset="0"/>
                <a:sym typeface="Wingdings"/>
              </a:rPr>
              <a:t>-3</a:t>
            </a:r>
            <a:endParaRPr lang="en-US" sz="2400" dirty="0" smtClean="0">
              <a:solidFill>
                <a:srgbClr val="F79646"/>
              </a:solidFill>
              <a:latin typeface="Symbol" charset="2"/>
              <a:ea typeface="Symbol" charset="2"/>
              <a:cs typeface="Symbol" charset="2"/>
            </a:endParaRPr>
          </a:p>
        </p:txBody>
      </p:sp>
      <p:pic>
        <p:nvPicPr>
          <p:cNvPr id="9" name="Picture 8"/>
          <p:cNvPicPr>
            <a:picLocks noChangeAspect="1"/>
          </p:cNvPicPr>
          <p:nvPr/>
        </p:nvPicPr>
        <p:blipFill>
          <a:blip r:embed="rId2"/>
          <a:stretch>
            <a:fillRect/>
          </a:stretch>
        </p:blipFill>
        <p:spPr>
          <a:xfrm>
            <a:off x="141188" y="1600201"/>
            <a:ext cx="4454161" cy="4139750"/>
          </a:xfrm>
          <a:prstGeom prst="rect">
            <a:avLst/>
          </a:prstGeom>
        </p:spPr>
      </p:pic>
      <p:sp>
        <p:nvSpPr>
          <p:cNvPr id="10" name="TextBox 9"/>
          <p:cNvSpPr txBox="1"/>
          <p:nvPr/>
        </p:nvSpPr>
        <p:spPr>
          <a:xfrm>
            <a:off x="165100" y="5956300"/>
            <a:ext cx="8713293" cy="369332"/>
          </a:xfrm>
          <a:prstGeom prst="rect">
            <a:avLst/>
          </a:prstGeom>
          <a:noFill/>
        </p:spPr>
        <p:txBody>
          <a:bodyPr wrap="none" rtlCol="0">
            <a:spAutoFit/>
          </a:bodyPr>
          <a:lstStyle/>
          <a:p>
            <a:r>
              <a:rPr lang="en-US" dirty="0" smtClean="0">
                <a:solidFill>
                  <a:schemeClr val="accent6"/>
                </a:solidFill>
              </a:rPr>
              <a:t>* R. </a:t>
            </a:r>
            <a:r>
              <a:rPr lang="en-US" dirty="0" err="1" smtClean="0">
                <a:solidFill>
                  <a:schemeClr val="accent6"/>
                </a:solidFill>
              </a:rPr>
              <a:t>Harnik</a:t>
            </a:r>
            <a:r>
              <a:rPr lang="en-US" dirty="0" smtClean="0">
                <a:solidFill>
                  <a:schemeClr val="accent6"/>
                </a:solidFill>
              </a:rPr>
              <a:t>, J. Kopp, and J. </a:t>
            </a:r>
            <a:r>
              <a:rPr lang="en-US" dirty="0" err="1" smtClean="0">
                <a:solidFill>
                  <a:schemeClr val="accent6"/>
                </a:solidFill>
              </a:rPr>
              <a:t>Zupan</a:t>
            </a:r>
            <a:r>
              <a:rPr lang="en-US" dirty="0" smtClean="0">
                <a:solidFill>
                  <a:schemeClr val="accent6"/>
                </a:solidFill>
              </a:rPr>
              <a:t>, JHEP 03 (2013) 026 (arXiv:1209.1397 [</a:t>
            </a:r>
            <a:r>
              <a:rPr lang="en-US" dirty="0" err="1" smtClean="0">
                <a:solidFill>
                  <a:schemeClr val="accent6"/>
                </a:solidFill>
              </a:rPr>
              <a:t>hep-ph</a:t>
            </a:r>
            <a:r>
              <a:rPr lang="en-US" dirty="0" smtClean="0">
                <a:solidFill>
                  <a:schemeClr val="accent6"/>
                </a:solidFill>
              </a:rPr>
              <a:t>]).</a:t>
            </a:r>
            <a:endParaRPr lang="en-US" dirty="0">
              <a:solidFill>
                <a:schemeClr val="accent6"/>
              </a:solidFill>
            </a:endParaRPr>
          </a:p>
        </p:txBody>
      </p:sp>
      <p:sp>
        <p:nvSpPr>
          <p:cNvPr id="7" name="Footer Placeholder 6"/>
          <p:cNvSpPr>
            <a:spLocks noGrp="1"/>
          </p:cNvSpPr>
          <p:nvPr>
            <p:ph type="ftr" sz="quarter" idx="11"/>
          </p:nvPr>
        </p:nvSpPr>
        <p:spPr/>
        <p:txBody>
          <a:bodyPr/>
          <a:lstStyle/>
          <a:p>
            <a:r>
              <a:rPr lang="en-US" smtClean="0"/>
              <a:t>D.Glenzinski, Fermilab</a:t>
            </a:r>
            <a:endParaRPr lang="en-US"/>
          </a:p>
        </p:txBody>
      </p:sp>
      <p:sp>
        <p:nvSpPr>
          <p:cNvPr id="11" name="Slide Number Placeholder 10"/>
          <p:cNvSpPr>
            <a:spLocks noGrp="1"/>
          </p:cNvSpPr>
          <p:nvPr>
            <p:ph type="sldNum" sz="quarter" idx="12"/>
          </p:nvPr>
        </p:nvSpPr>
        <p:spPr/>
        <p:txBody>
          <a:bodyPr/>
          <a:lstStyle/>
          <a:p>
            <a:fld id="{B447C9B2-03D9-704C-9F48-B71FA4375E6A}" type="slidenum">
              <a:rPr lang="en-US" smtClean="0"/>
              <a:pPr/>
              <a:t>99</a:t>
            </a:fld>
            <a:endParaRPr lang="en-US"/>
          </a:p>
        </p:txBody>
      </p:sp>
    </p:spTree>
    <p:extLst>
      <p:ext uri="{BB962C8B-B14F-4D97-AF65-F5344CB8AC3E}">
        <p14:creationId xmlns:p14="http://schemas.microsoft.com/office/powerpoint/2010/main" val="1397995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7340</TotalTime>
  <Words>9651</Words>
  <Application>Microsoft Macintosh PowerPoint</Application>
  <PresentationFormat>On-screen Show (4:3)</PresentationFormat>
  <Paragraphs>1786</Paragraphs>
  <Slides>138</Slides>
  <Notes>68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138</vt:i4>
      </vt:variant>
    </vt:vector>
  </HeadingPairs>
  <TitlesOfParts>
    <vt:vector size="147" baseType="lpstr">
      <vt:lpstr>Calibri</vt:lpstr>
      <vt:lpstr>MS PGothic</vt:lpstr>
      <vt:lpstr>ＭＳ Ｐゴシック</vt:lpstr>
      <vt:lpstr>Symbol</vt:lpstr>
      <vt:lpstr>Times New Roman</vt:lpstr>
      <vt:lpstr>Verdana</vt:lpstr>
      <vt:lpstr>Wingdings</vt:lpstr>
      <vt:lpstr>Arial</vt:lpstr>
      <vt:lpstr>Office Theme</vt:lpstr>
      <vt:lpstr>A Rare Opportunity – The Mu2e Experiment at Fermilab</vt:lpstr>
      <vt:lpstr>Introduction</vt:lpstr>
      <vt:lpstr>Flavor Violation</vt:lpstr>
      <vt:lpstr>CLFV in the n-Standard Model</vt:lpstr>
      <vt:lpstr>Some CLFV Processes</vt:lpstr>
      <vt:lpstr>Some CLFV Processes</vt:lpstr>
      <vt:lpstr>CLFV Predictions</vt:lpstr>
      <vt:lpstr>CLFV Predictions</vt:lpstr>
      <vt:lpstr>CLFV Predictions</vt:lpstr>
      <vt:lpstr>CLFV Predictions</vt:lpstr>
      <vt:lpstr>CLFV Predictions</vt:lpstr>
      <vt:lpstr>New Physics Contributions to mNeN</vt:lpstr>
      <vt:lpstr>Mu2e Sensitivity</vt:lpstr>
      <vt:lpstr>Mu2e Sensitivity</vt:lpstr>
      <vt:lpstr>Mu2e Sensitivity</vt:lpstr>
      <vt:lpstr>How does Mu2e work?</vt:lpstr>
      <vt:lpstr>Mu2e Concept</vt:lpstr>
      <vt:lpstr>Mu2e Concept</vt:lpstr>
      <vt:lpstr>Mu2e Concept</vt:lpstr>
      <vt:lpstr>Mu2e Concept</vt:lpstr>
      <vt:lpstr>Mu2e Signal</vt:lpstr>
      <vt:lpstr>Mu2e Concept</vt:lpstr>
      <vt:lpstr>Mu2e Experimental Apparatus </vt:lpstr>
      <vt:lpstr>Mu2e Sensitivity</vt:lpstr>
      <vt:lpstr>An Aside Concerning Muonic Atoms</vt:lpstr>
      <vt:lpstr>Aside : muonic atoms</vt:lpstr>
      <vt:lpstr>Aside : muonic atoms</vt:lpstr>
      <vt:lpstr>Aside : muonic atoms</vt:lpstr>
      <vt:lpstr>Backgrounds</vt:lpstr>
      <vt:lpstr>Mu2e Backgrounds</vt:lpstr>
      <vt:lpstr>Mu2e Backgrounds</vt:lpstr>
      <vt:lpstr>Mu2e Intrinsic Backgrounds</vt:lpstr>
      <vt:lpstr>Mu2e Intrinsic Backgrounds</vt:lpstr>
      <vt:lpstr>Mu2e Late Arriving Backgrounds</vt:lpstr>
      <vt:lpstr>Mu2e Proton beam</vt:lpstr>
      <vt:lpstr>Mu2e Proton beam</vt:lpstr>
      <vt:lpstr>Mu2e Proton beam</vt:lpstr>
      <vt:lpstr>Mu2e Late Arriving Backgrounds</vt:lpstr>
      <vt:lpstr>Mu2e Late Arriving Backgrounds</vt:lpstr>
      <vt:lpstr>Mu2e Miscellaneous Backgrounds</vt:lpstr>
      <vt:lpstr>Keys to Mu2e Success</vt:lpstr>
      <vt:lpstr>The Mu2e Beamlines</vt:lpstr>
      <vt:lpstr>The Mu2e Proton Beam</vt:lpstr>
      <vt:lpstr>The Mu2e Proton Beam</vt:lpstr>
      <vt:lpstr>Mitigating out-of-time protons</vt:lpstr>
      <vt:lpstr>Mu2e Experimental Apparatus</vt:lpstr>
      <vt:lpstr>Mu2e Experimental Apparatus</vt:lpstr>
      <vt:lpstr>Mu2e Experimental Apparatus</vt:lpstr>
      <vt:lpstr>Mu2e Experimental Apparatus </vt:lpstr>
      <vt:lpstr>Mu2e Experimental Apparatus </vt:lpstr>
      <vt:lpstr>Mu2e Experimental Apparatus</vt:lpstr>
      <vt:lpstr>Mu2e Solenoid Summary</vt:lpstr>
      <vt:lpstr>Mu2e Conductor R&amp;D</vt:lpstr>
      <vt:lpstr>Mu2e Solenoid Summary</vt:lpstr>
      <vt:lpstr>Some Mu2e numbers</vt:lpstr>
      <vt:lpstr>Total number of stopped muons</vt:lpstr>
      <vt:lpstr>Some Perspective</vt:lpstr>
      <vt:lpstr>The Mu2e Detectors</vt:lpstr>
      <vt:lpstr>The Mu2e Detector</vt:lpstr>
      <vt:lpstr>The Mu2e Tracker</vt:lpstr>
      <vt:lpstr>The Mu2e Tracker</vt:lpstr>
      <vt:lpstr>First Prototype Panel</vt:lpstr>
      <vt:lpstr>The Mu2e Tracker</vt:lpstr>
      <vt:lpstr>The Mu2e Tracker</vt:lpstr>
      <vt:lpstr>8 Channel Prototype</vt:lpstr>
      <vt:lpstr>Mu2e Pattern Recognition</vt:lpstr>
      <vt:lpstr>Mu2e Pattern Recognition</vt:lpstr>
      <vt:lpstr>Mu2e Spectrometer Performance</vt:lpstr>
      <vt:lpstr>After all analysis requirements</vt:lpstr>
      <vt:lpstr>Track Reconstruction and Selection</vt:lpstr>
      <vt:lpstr>Mu2e Performance</vt:lpstr>
      <vt:lpstr>Mu2e Calorimeter</vt:lpstr>
      <vt:lpstr>Mu2e Calorimeter</vt:lpstr>
      <vt:lpstr>Mu2e Calorimeter</vt:lpstr>
      <vt:lpstr>3x3 Prototype</vt:lpstr>
      <vt:lpstr>Mu2e Calorimeter</vt:lpstr>
      <vt:lpstr>Calorimeter Particle ID</vt:lpstr>
      <vt:lpstr>Mu2e Cosmic-Ray Veto</vt:lpstr>
      <vt:lpstr>Mu2e Cosmic-Ray Veto</vt:lpstr>
      <vt:lpstr>Mu2e Cosmic-Ray Veto</vt:lpstr>
      <vt:lpstr>Cosmic Ray Veto</vt:lpstr>
      <vt:lpstr>Cosmic Ray Veto</vt:lpstr>
      <vt:lpstr>Cosmic Ray Veto</vt:lpstr>
      <vt:lpstr>Mu2e Detector Hall</vt:lpstr>
      <vt:lpstr>Mu2e Detector Hall</vt:lpstr>
      <vt:lpstr>Fermilab’s Muon Campus</vt:lpstr>
      <vt:lpstr> Mu2e Schedule</vt:lpstr>
      <vt:lpstr> Mu2e Schedule</vt:lpstr>
      <vt:lpstr>What next?</vt:lpstr>
      <vt:lpstr>mNeN vs stopping-target Z</vt:lpstr>
      <vt:lpstr>Concluding remarks</vt:lpstr>
      <vt:lpstr>Summary</vt:lpstr>
      <vt:lpstr>Interested in learning more?</vt:lpstr>
      <vt:lpstr>The Mu2e Collaboration</vt:lpstr>
      <vt:lpstr>Additional Slides</vt:lpstr>
      <vt:lpstr>Fermilab’s Muon Campus</vt:lpstr>
      <vt:lpstr>Fermilab’s Muon Campus</vt:lpstr>
      <vt:lpstr>Constraints from me Experiments</vt:lpstr>
      <vt:lpstr>Constraints from me Experiments</vt:lpstr>
      <vt:lpstr>Constraints from te,m Experiments</vt:lpstr>
      <vt:lpstr>ht constraints from me cLFV</vt:lpstr>
      <vt:lpstr>Direct Searches for cLFV h decays</vt:lpstr>
      <vt:lpstr>Mu2e Sensitivity</vt:lpstr>
      <vt:lpstr>Mu2e Sensitivity</vt:lpstr>
      <vt:lpstr>Mu2e Sensitivity</vt:lpstr>
      <vt:lpstr>Mu2e Sensitivity</vt:lpstr>
      <vt:lpstr>Mu2e Sensitivity</vt:lpstr>
      <vt:lpstr>Trigger and DAQ System</vt:lpstr>
      <vt:lpstr>Muon momentum distribution</vt:lpstr>
      <vt:lpstr>Pion Survival Probability</vt:lpstr>
      <vt:lpstr>Mu2e Solenoid Summary</vt:lpstr>
      <vt:lpstr>Tracker Parameters</vt:lpstr>
      <vt:lpstr>Selection Requirements</vt:lpstr>
      <vt:lpstr>Estimated background yields</vt:lpstr>
      <vt:lpstr>Systematic Uncertainties</vt:lpstr>
      <vt:lpstr>Mu2e Proton Timing</vt:lpstr>
      <vt:lpstr>Tracker Occupancy</vt:lpstr>
      <vt:lpstr>Signal Momentum Spectrum</vt:lpstr>
      <vt:lpstr>Mu2e Track Reconstruction</vt:lpstr>
      <vt:lpstr>Calorimeter Particle ID</vt:lpstr>
      <vt:lpstr>Calorimeter Radiation Tolerance</vt:lpstr>
      <vt:lpstr>Calorimeter Radiation Tolerance</vt:lpstr>
      <vt:lpstr>False vetoes in CRV </vt:lpstr>
      <vt:lpstr>Estimated dead time from CRV vetos – dominated by n/g background</vt:lpstr>
      <vt:lpstr>Mu2e Neutron Shielding</vt:lpstr>
      <vt:lpstr>Mu2e Neutron Shielding</vt:lpstr>
      <vt:lpstr>PS Heat and Radiation Shield</vt:lpstr>
      <vt:lpstr>Stopping Target Monitor</vt:lpstr>
      <vt:lpstr>Stopping Target Monitor</vt:lpstr>
      <vt:lpstr>Stopping Target Monitor</vt:lpstr>
      <vt:lpstr>Understanding muon capture</vt:lpstr>
      <vt:lpstr>Test Beam – December 2013</vt:lpstr>
      <vt:lpstr>Beam Extinction</vt:lpstr>
      <vt:lpstr>Beam Extinction Monitor</vt:lpstr>
      <vt:lpstr>Beam Extinction Monitor</vt:lpstr>
      <vt:lpstr>Lepton Number Violation– m- --&gt; e+</vt:lpstr>
      <vt:lpstr>Mu2e Sensitivity</vt:lpstr>
      <vt:lpstr>As a function of Z</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Science with Muons An Introduction to Fermilab’s Mu2e Experiment</dc:title>
  <dc:creator>Douglas Glenzinski</dc:creator>
  <cp:lastModifiedBy>Doug Glenzinski</cp:lastModifiedBy>
  <cp:revision>521</cp:revision>
  <cp:lastPrinted>2016-01-19T12:46:47Z</cp:lastPrinted>
  <dcterms:created xsi:type="dcterms:W3CDTF">2015-03-05T01:52:39Z</dcterms:created>
  <dcterms:modified xsi:type="dcterms:W3CDTF">2017-05-10T10:21:19Z</dcterms:modified>
</cp:coreProperties>
</file>