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94" r:id="rId3"/>
    <p:sldId id="295" r:id="rId4"/>
    <p:sldId id="296" r:id="rId5"/>
    <p:sldId id="298" r:id="rId6"/>
    <p:sldId id="330" r:id="rId7"/>
    <p:sldId id="331" r:id="rId8"/>
    <p:sldId id="334" r:id="rId9"/>
    <p:sldId id="323" r:id="rId10"/>
    <p:sldId id="333" r:id="rId11"/>
    <p:sldId id="326" r:id="rId12"/>
    <p:sldId id="324" r:id="rId13"/>
    <p:sldId id="325" r:id="rId14"/>
    <p:sldId id="319" r:id="rId15"/>
    <p:sldId id="309" r:id="rId16"/>
    <p:sldId id="314" r:id="rId17"/>
    <p:sldId id="328" r:id="rId18"/>
    <p:sldId id="329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6" autoAdjust="0"/>
    <p:restoredTop sz="89312" autoAdjust="0"/>
  </p:normalViewPr>
  <p:slideViewPr>
    <p:cSldViewPr>
      <p:cViewPr>
        <p:scale>
          <a:sx n="66" d="100"/>
          <a:sy n="66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9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Test%20TOTALE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Test%20TOTAL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dirty="0" smtClean="0"/>
              <a:t>CUDA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Kernel</a:t>
            </a:r>
            <a:r>
              <a:rPr lang="it-IT" baseline="0" dirty="0" smtClean="0"/>
              <a:t> vs </a:t>
            </a:r>
            <a:r>
              <a:rPr lang="it-IT" baseline="0" dirty="0" err="1" smtClean="0"/>
              <a:t>Squential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Computation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Modul</a:t>
            </a:r>
            <a:r>
              <a:rPr lang="it-IT" dirty="0" smtClean="0"/>
              <a:t>)</a:t>
            </a:r>
            <a:endParaRPr lang="it-IT" dirty="0"/>
          </a:p>
        </c:rich>
      </c:tx>
      <c:layout>
        <c:manualLayout>
          <c:xMode val="edge"/>
          <c:yMode val="edge"/>
          <c:x val="0.32118800763854788"/>
          <c:y val="2.873568594289905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78949449315549"/>
          <c:y val="0.14750985450688192"/>
          <c:w val="0.6680170747104246"/>
          <c:h val="0.61111225438565309"/>
        </c:manualLayout>
      </c:layout>
      <c:lineChart>
        <c:grouping val="standard"/>
        <c:ser>
          <c:idx val="0"/>
          <c:order val="0"/>
          <c:tx>
            <c:strRef>
              <c:f>'Algoritmo new'!$E$3</c:f>
              <c:strCache>
                <c:ptCount val="1"/>
                <c:pt idx="0">
                  <c:v>CUDA</c:v>
                </c:pt>
              </c:strCache>
            </c:strRef>
          </c:tx>
          <c:spPr>
            <a:ln w="38100">
              <a:solidFill>
                <a:srgbClr val="FF420E"/>
              </a:solidFill>
              <a:prstDash val="solid"/>
            </a:ln>
          </c:spPr>
          <c:marker>
            <c:symbol val="dash"/>
            <c:size val="7"/>
            <c:spPr>
              <a:noFill/>
              <a:ln>
                <a:solidFill>
                  <a:srgbClr val="FF420E"/>
                </a:solidFill>
                <a:prstDash val="solid"/>
              </a:ln>
            </c:spPr>
          </c:marker>
          <c:dLbls>
            <c:dLbl>
              <c:idx val="0"/>
              <c:layout/>
              <c:dLblPos val="t"/>
              <c:showVal val="1"/>
            </c:dLbl>
            <c:dLbl>
              <c:idx val="1"/>
              <c:layout/>
              <c:dLblPos val="t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b"/>
            <c:showVal val="1"/>
          </c:dLbls>
          <c:cat>
            <c:multiLvlStrRef>
              <c:f>'Algoritmo new'!$B$17:$D$23</c:f>
              <c:multiLvlStrCache>
                <c:ptCount val="7"/>
                <c:lvl>
                  <c:pt idx="0">
                    <c:v>20</c:v>
                  </c:pt>
                  <c:pt idx="1">
                    <c:v>40</c:v>
                  </c:pt>
                  <c:pt idx="2">
                    <c:v>200</c:v>
                  </c:pt>
                  <c:pt idx="3">
                    <c:v>400</c:v>
                  </c:pt>
                  <c:pt idx="4">
                    <c:v>800</c:v>
                  </c:pt>
                  <c:pt idx="5">
                    <c:v>2000</c:v>
                  </c:pt>
                  <c:pt idx="6">
                    <c:v>4000</c:v>
                  </c:pt>
                </c:lvl>
                <c:lvl>
                  <c:pt idx="0">
                    <c:v>5</c:v>
                  </c:pt>
                  <c:pt idx="1">
                    <c:v>10</c:v>
                  </c:pt>
                  <c:pt idx="2">
                    <c:v>50</c:v>
                  </c:pt>
                  <c:pt idx="3">
                    <c:v>100</c:v>
                  </c:pt>
                  <c:pt idx="4">
                    <c:v>200</c:v>
                  </c:pt>
                  <c:pt idx="5">
                    <c:v>500</c:v>
                  </c:pt>
                  <c:pt idx="6">
                    <c:v>1000</c:v>
                  </c:pt>
                </c:lvl>
                <c:lvl>
                  <c:pt idx="0">
                    <c:v>5</c:v>
                  </c:pt>
                  <c:pt idx="1">
                    <c:v>10</c:v>
                  </c:pt>
                  <c:pt idx="2">
                    <c:v>50</c:v>
                  </c:pt>
                  <c:pt idx="3">
                    <c:v>100</c:v>
                  </c:pt>
                  <c:pt idx="4">
                    <c:v>200</c:v>
                  </c:pt>
                  <c:pt idx="5">
                    <c:v>500</c:v>
                  </c:pt>
                  <c:pt idx="6">
                    <c:v>1000</c:v>
                  </c:pt>
                </c:lvl>
              </c:multiLvlStrCache>
            </c:multiLvlStrRef>
          </c:cat>
          <c:val>
            <c:numRef>
              <c:f>'Algoritmo new'!$K$5:$K$11</c:f>
              <c:numCache>
                <c:formatCode>General" ms"</c:formatCode>
                <c:ptCount val="7"/>
                <c:pt idx="0">
                  <c:v>7.3000000000000023E-2</c:v>
                </c:pt>
                <c:pt idx="1">
                  <c:v>7.3000000000000023E-2</c:v>
                </c:pt>
                <c:pt idx="2">
                  <c:v>0.57200000000000029</c:v>
                </c:pt>
                <c:pt idx="3">
                  <c:v>5.141</c:v>
                </c:pt>
                <c:pt idx="4">
                  <c:v>69.763000000000005</c:v>
                </c:pt>
                <c:pt idx="5">
                  <c:v>2694.5940000000001</c:v>
                </c:pt>
                <c:pt idx="6">
                  <c:v>14818.103999999996</c:v>
                </c:pt>
              </c:numCache>
            </c:numRef>
          </c:val>
        </c:ser>
        <c:ser>
          <c:idx val="1"/>
          <c:order val="1"/>
          <c:tx>
            <c:strRef>
              <c:f>'Algoritmo new'!$P$3</c:f>
              <c:strCache>
                <c:ptCount val="1"/>
                <c:pt idx="0">
                  <c:v>SEQUENTIAL</c:v>
                </c:pt>
              </c:strCache>
            </c:strRef>
          </c:tx>
          <c:spPr>
            <a:ln w="38100">
              <a:solidFill>
                <a:srgbClr val="FFD32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D320"/>
              </a:solidFill>
              <a:ln>
                <a:solidFill>
                  <a:srgbClr val="FFD320"/>
                </a:solidFill>
                <a:prstDash val="solid"/>
              </a:ln>
            </c:spPr>
          </c:marker>
          <c:dLbls>
            <c:dLbl>
              <c:idx val="1"/>
              <c:layout/>
              <c:dLblPos val="b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multiLvlStrRef>
              <c:f>'Algoritmo new'!$B$17:$D$23</c:f>
              <c:multiLvlStrCache>
                <c:ptCount val="7"/>
                <c:lvl>
                  <c:pt idx="0">
                    <c:v>20</c:v>
                  </c:pt>
                  <c:pt idx="1">
                    <c:v>40</c:v>
                  </c:pt>
                  <c:pt idx="2">
                    <c:v>200</c:v>
                  </c:pt>
                  <c:pt idx="3">
                    <c:v>400</c:v>
                  </c:pt>
                  <c:pt idx="4">
                    <c:v>800</c:v>
                  </c:pt>
                  <c:pt idx="5">
                    <c:v>2000</c:v>
                  </c:pt>
                  <c:pt idx="6">
                    <c:v>4000</c:v>
                  </c:pt>
                </c:lvl>
                <c:lvl>
                  <c:pt idx="0">
                    <c:v>5</c:v>
                  </c:pt>
                  <c:pt idx="1">
                    <c:v>10</c:v>
                  </c:pt>
                  <c:pt idx="2">
                    <c:v>50</c:v>
                  </c:pt>
                  <c:pt idx="3">
                    <c:v>100</c:v>
                  </c:pt>
                  <c:pt idx="4">
                    <c:v>200</c:v>
                  </c:pt>
                  <c:pt idx="5">
                    <c:v>500</c:v>
                  </c:pt>
                  <c:pt idx="6">
                    <c:v>1000</c:v>
                  </c:pt>
                </c:lvl>
                <c:lvl>
                  <c:pt idx="0">
                    <c:v>5</c:v>
                  </c:pt>
                  <c:pt idx="1">
                    <c:v>10</c:v>
                  </c:pt>
                  <c:pt idx="2">
                    <c:v>50</c:v>
                  </c:pt>
                  <c:pt idx="3">
                    <c:v>100</c:v>
                  </c:pt>
                  <c:pt idx="4">
                    <c:v>200</c:v>
                  </c:pt>
                  <c:pt idx="5">
                    <c:v>500</c:v>
                  </c:pt>
                  <c:pt idx="6">
                    <c:v>1000</c:v>
                  </c:pt>
                </c:lvl>
              </c:multiLvlStrCache>
            </c:multiLvlStrRef>
          </c:cat>
          <c:val>
            <c:numRef>
              <c:f>'Algoritmo new'!$P$5:$P$11</c:f>
              <c:numCache>
                <c:formatCode>General" ms"</c:formatCode>
                <c:ptCount val="7"/>
                <c:pt idx="0">
                  <c:v>1.4000000000000004E-2</c:v>
                </c:pt>
                <c:pt idx="1">
                  <c:v>4.7000000000000021E-2</c:v>
                </c:pt>
                <c:pt idx="2">
                  <c:v>4.1769999999999996</c:v>
                </c:pt>
                <c:pt idx="3">
                  <c:v>48.856999999999999</c:v>
                </c:pt>
                <c:pt idx="4">
                  <c:v>681.15099999999973</c:v>
                </c:pt>
                <c:pt idx="5">
                  <c:v>22135.501</c:v>
                </c:pt>
                <c:pt idx="6">
                  <c:v>361505.68799999991</c:v>
                </c:pt>
              </c:numCache>
            </c:numRef>
          </c:val>
        </c:ser>
        <c:marker val="1"/>
        <c:axId val="50003328"/>
        <c:axId val="50411008"/>
      </c:lineChart>
      <c:catAx>
        <c:axId val="50003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 sz="1200" b="0" i="0" u="none" strike="noStrike" baseline="0" noProof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noProof="0" smtClean="0"/>
                  <a:t>Particles in input</a:t>
                </a:r>
                <a:endParaRPr lang="en-US" noProof="0"/>
              </a:p>
            </c:rich>
          </c:tx>
          <c:layout>
            <c:manualLayout>
              <c:xMode val="edge"/>
              <c:yMode val="edge"/>
              <c:x val="0.36977106761748774"/>
              <c:y val="0.9214576625689628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50411008"/>
        <c:crossesAt val="0"/>
        <c:auto val="1"/>
        <c:lblAlgn val="ctr"/>
        <c:lblOffset val="100"/>
        <c:tickLblSkip val="1"/>
        <c:tickMarkSkip val="1"/>
      </c:catAx>
      <c:valAx>
        <c:axId val="50411008"/>
        <c:scaling>
          <c:logBase val="10"/>
          <c:orientation val="minMax"/>
          <c:max val="100000"/>
          <c:min val="1.0000000000000009E-2"/>
        </c:scaling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dirty="0" err="1" smtClean="0"/>
                  <a:t>Time</a:t>
                </a:r>
                <a:r>
                  <a:rPr lang="it-IT" dirty="0" smtClean="0"/>
                  <a:t> </a:t>
                </a:r>
                <a:r>
                  <a:rPr lang="it-IT" dirty="0"/>
                  <a:t>(ms)</a:t>
                </a:r>
              </a:p>
            </c:rich>
          </c:tx>
          <c:layout>
            <c:manualLayout>
              <c:xMode val="edge"/>
              <c:yMode val="edge"/>
              <c:x val="2.1592471101751078E-2"/>
              <c:y val="0.37164820486149436"/>
            </c:manualLayout>
          </c:layout>
          <c:spPr>
            <a:noFill/>
            <a:ln w="25400">
              <a:noFill/>
            </a:ln>
          </c:spPr>
        </c:title>
        <c:numFmt formatCode="General&quot; ms&quot;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50003328"/>
        <c:crosses val="autoZero"/>
        <c:crossBetween val="between"/>
        <c:majorUnit val="10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75684352443392"/>
          <c:y val="0.41187816518155351"/>
          <c:w val="0.14979776826839833"/>
          <c:h val="8.2375633036310611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 lang="en-US" sz="1300" b="1" i="0" u="none" strike="noStrike" baseline="0" noProof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noProof="0" smtClean="0"/>
              <a:t>Kernel+Overhead</a:t>
            </a:r>
            <a:r>
              <a:rPr lang="en-US" baseline="0" noProof="0" smtClean="0"/>
              <a:t> vs Squential</a:t>
            </a:r>
            <a:endParaRPr lang="en-US" noProof="0"/>
          </a:p>
        </c:rich>
      </c:tx>
      <c:layout>
        <c:manualLayout>
          <c:xMode val="edge"/>
          <c:yMode val="edge"/>
          <c:x val="0.32559828295839716"/>
          <c:y val="2.873573496252549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714681996604322"/>
          <c:y val="0.15298260885490791"/>
          <c:w val="0.6680170747104246"/>
          <c:h val="0.61111225438565309"/>
        </c:manualLayout>
      </c:layout>
      <c:lineChart>
        <c:grouping val="standard"/>
        <c:ser>
          <c:idx val="0"/>
          <c:order val="0"/>
          <c:tx>
            <c:strRef>
              <c:f>'Algoritmo new'!$E$3</c:f>
              <c:strCache>
                <c:ptCount val="1"/>
                <c:pt idx="0">
                  <c:v>CUDA</c:v>
                </c:pt>
              </c:strCache>
            </c:strRef>
          </c:tx>
          <c:spPr>
            <a:ln w="38100">
              <a:solidFill>
                <a:srgbClr val="FF420E"/>
              </a:solidFill>
              <a:prstDash val="solid"/>
            </a:ln>
          </c:spPr>
          <c:marker>
            <c:symbol val="dash"/>
            <c:size val="7"/>
            <c:spPr>
              <a:noFill/>
              <a:ln>
                <a:solidFill>
                  <a:srgbClr val="FF420E"/>
                </a:solidFill>
                <a:prstDash val="solid"/>
              </a:ln>
            </c:spPr>
          </c:marker>
          <c:dLbls>
            <c:dLbl>
              <c:idx val="0"/>
              <c:layout/>
              <c:dLblPos val="t"/>
              <c:showVal val="1"/>
            </c:dLbl>
            <c:dLbl>
              <c:idx val="1"/>
              <c:layout/>
              <c:dLblPos val="t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b"/>
            <c:showVal val="1"/>
          </c:dLbls>
          <c:cat>
            <c:multiLvlStrRef>
              <c:f>'Algoritmo new'!$B$17:$D$23</c:f>
              <c:multiLvlStrCache>
                <c:ptCount val="7"/>
                <c:lvl>
                  <c:pt idx="0">
                    <c:v>20</c:v>
                  </c:pt>
                  <c:pt idx="1">
                    <c:v>40</c:v>
                  </c:pt>
                  <c:pt idx="2">
                    <c:v>200</c:v>
                  </c:pt>
                  <c:pt idx="3">
                    <c:v>400</c:v>
                  </c:pt>
                  <c:pt idx="4">
                    <c:v>800</c:v>
                  </c:pt>
                  <c:pt idx="5">
                    <c:v>2000</c:v>
                  </c:pt>
                  <c:pt idx="6">
                    <c:v>4000</c:v>
                  </c:pt>
                </c:lvl>
                <c:lvl>
                  <c:pt idx="0">
                    <c:v>5</c:v>
                  </c:pt>
                  <c:pt idx="1">
                    <c:v>10</c:v>
                  </c:pt>
                  <c:pt idx="2">
                    <c:v>50</c:v>
                  </c:pt>
                  <c:pt idx="3">
                    <c:v>100</c:v>
                  </c:pt>
                  <c:pt idx="4">
                    <c:v>200</c:v>
                  </c:pt>
                  <c:pt idx="5">
                    <c:v>500</c:v>
                  </c:pt>
                  <c:pt idx="6">
                    <c:v>1000</c:v>
                  </c:pt>
                </c:lvl>
                <c:lvl>
                  <c:pt idx="0">
                    <c:v>5</c:v>
                  </c:pt>
                  <c:pt idx="1">
                    <c:v>10</c:v>
                  </c:pt>
                  <c:pt idx="2">
                    <c:v>50</c:v>
                  </c:pt>
                  <c:pt idx="3">
                    <c:v>100</c:v>
                  </c:pt>
                  <c:pt idx="4">
                    <c:v>200</c:v>
                  </c:pt>
                  <c:pt idx="5">
                    <c:v>500</c:v>
                  </c:pt>
                  <c:pt idx="6">
                    <c:v>1000</c:v>
                  </c:pt>
                </c:lvl>
              </c:multiLvlStrCache>
            </c:multiLvlStrRef>
          </c:cat>
          <c:val>
            <c:numRef>
              <c:f>'Algoritmo new'!$O$5:$O$11</c:f>
              <c:numCache>
                <c:formatCode>General" ms"</c:formatCode>
                <c:ptCount val="7"/>
                <c:pt idx="0">
                  <c:v>1.7009999999999996</c:v>
                </c:pt>
                <c:pt idx="1">
                  <c:v>1.9560000000000004</c:v>
                </c:pt>
                <c:pt idx="2">
                  <c:v>2.484</c:v>
                </c:pt>
                <c:pt idx="3">
                  <c:v>7.4320000000000004</c:v>
                </c:pt>
                <c:pt idx="4">
                  <c:v>72.653999999999982</c:v>
                </c:pt>
                <c:pt idx="5">
                  <c:v>2711.7190000000001</c:v>
                </c:pt>
                <c:pt idx="6">
                  <c:v>14854.087</c:v>
                </c:pt>
              </c:numCache>
            </c:numRef>
          </c:val>
        </c:ser>
        <c:ser>
          <c:idx val="1"/>
          <c:order val="1"/>
          <c:tx>
            <c:strRef>
              <c:f>'Algoritmo new'!$P$3</c:f>
              <c:strCache>
                <c:ptCount val="1"/>
                <c:pt idx="0">
                  <c:v>SEQUENTIAL</c:v>
                </c:pt>
              </c:strCache>
            </c:strRef>
          </c:tx>
          <c:spPr>
            <a:ln w="38100">
              <a:solidFill>
                <a:srgbClr val="FFD32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D320"/>
              </a:solidFill>
              <a:ln>
                <a:solidFill>
                  <a:srgbClr val="FFD320"/>
                </a:solidFill>
                <a:prstDash val="solid"/>
              </a:ln>
            </c:spPr>
          </c:marker>
          <c:dLbls>
            <c:dLbl>
              <c:idx val="1"/>
              <c:layout/>
              <c:dLblPos val="b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multiLvlStrRef>
              <c:f>'Algoritmo new'!$B$17:$D$23</c:f>
              <c:multiLvlStrCache>
                <c:ptCount val="7"/>
                <c:lvl>
                  <c:pt idx="0">
                    <c:v>20</c:v>
                  </c:pt>
                  <c:pt idx="1">
                    <c:v>40</c:v>
                  </c:pt>
                  <c:pt idx="2">
                    <c:v>200</c:v>
                  </c:pt>
                  <c:pt idx="3">
                    <c:v>400</c:v>
                  </c:pt>
                  <c:pt idx="4">
                    <c:v>800</c:v>
                  </c:pt>
                  <c:pt idx="5">
                    <c:v>2000</c:v>
                  </c:pt>
                  <c:pt idx="6">
                    <c:v>4000</c:v>
                  </c:pt>
                </c:lvl>
                <c:lvl>
                  <c:pt idx="0">
                    <c:v>5</c:v>
                  </c:pt>
                  <c:pt idx="1">
                    <c:v>10</c:v>
                  </c:pt>
                  <c:pt idx="2">
                    <c:v>50</c:v>
                  </c:pt>
                  <c:pt idx="3">
                    <c:v>100</c:v>
                  </c:pt>
                  <c:pt idx="4">
                    <c:v>200</c:v>
                  </c:pt>
                  <c:pt idx="5">
                    <c:v>500</c:v>
                  </c:pt>
                  <c:pt idx="6">
                    <c:v>1000</c:v>
                  </c:pt>
                </c:lvl>
                <c:lvl>
                  <c:pt idx="0">
                    <c:v>5</c:v>
                  </c:pt>
                  <c:pt idx="1">
                    <c:v>10</c:v>
                  </c:pt>
                  <c:pt idx="2">
                    <c:v>50</c:v>
                  </c:pt>
                  <c:pt idx="3">
                    <c:v>100</c:v>
                  </c:pt>
                  <c:pt idx="4">
                    <c:v>200</c:v>
                  </c:pt>
                  <c:pt idx="5">
                    <c:v>500</c:v>
                  </c:pt>
                  <c:pt idx="6">
                    <c:v>1000</c:v>
                  </c:pt>
                </c:lvl>
              </c:multiLvlStrCache>
            </c:multiLvlStrRef>
          </c:cat>
          <c:val>
            <c:numRef>
              <c:f>'Algoritmo new'!$Q$5:$Q$11</c:f>
              <c:numCache>
                <c:formatCode>General" ms"</c:formatCode>
                <c:ptCount val="7"/>
                <c:pt idx="0">
                  <c:v>0.11600000000000002</c:v>
                </c:pt>
                <c:pt idx="1">
                  <c:v>0.15500000000000005</c:v>
                </c:pt>
                <c:pt idx="2">
                  <c:v>4.3010000000000002</c:v>
                </c:pt>
                <c:pt idx="3">
                  <c:v>48.993000000000002</c:v>
                </c:pt>
                <c:pt idx="4">
                  <c:v>681.29300000000023</c:v>
                </c:pt>
                <c:pt idx="5">
                  <c:v>22135.722000000005</c:v>
                </c:pt>
                <c:pt idx="6">
                  <c:v>361506.06300000002</c:v>
                </c:pt>
              </c:numCache>
            </c:numRef>
          </c:val>
        </c:ser>
        <c:marker val="1"/>
        <c:axId val="50462080"/>
        <c:axId val="51226112"/>
      </c:lineChart>
      <c:catAx>
        <c:axId val="50462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 sz="1200" b="0" i="0" u="none" strike="noStrike" baseline="0" noProof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noProof="0" smtClean="0"/>
                  <a:t>Particles in </a:t>
                </a:r>
                <a:r>
                  <a:rPr lang="en-US" noProof="0"/>
                  <a:t>input</a:t>
                </a:r>
              </a:p>
            </c:rich>
          </c:tx>
          <c:layout>
            <c:manualLayout>
              <c:xMode val="edge"/>
              <c:yMode val="edge"/>
              <c:x val="0.36977106761748774"/>
              <c:y val="0.9214576625689628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51226112"/>
        <c:crossesAt val="0"/>
        <c:auto val="1"/>
        <c:lblAlgn val="ctr"/>
        <c:lblOffset val="100"/>
        <c:tickLblSkip val="1"/>
        <c:tickMarkSkip val="1"/>
      </c:catAx>
      <c:valAx>
        <c:axId val="51226112"/>
        <c:scaling>
          <c:logBase val="10"/>
          <c:orientation val="minMax"/>
          <c:max val="100000"/>
          <c:min val="1.0000000000000005E-2"/>
        </c:scaling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dirty="0" err="1" smtClean="0"/>
                  <a:t>Time</a:t>
                </a:r>
                <a:r>
                  <a:rPr lang="it-IT" dirty="0" smtClean="0"/>
                  <a:t> (ms</a:t>
                </a:r>
                <a:r>
                  <a:rPr lang="it-IT" dirty="0"/>
                  <a:t>)</a:t>
                </a:r>
              </a:p>
            </c:rich>
          </c:tx>
          <c:layout>
            <c:manualLayout>
              <c:xMode val="edge"/>
              <c:yMode val="edge"/>
              <c:x val="2.1592471101751071E-2"/>
              <c:y val="0.37164820486149436"/>
            </c:manualLayout>
          </c:layout>
          <c:spPr>
            <a:noFill/>
            <a:ln w="25400">
              <a:noFill/>
            </a:ln>
          </c:spPr>
        </c:title>
        <c:numFmt formatCode="General&quot; ms&quot;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50462080"/>
        <c:crosses val="autoZero"/>
        <c:crossBetween val="between"/>
        <c:majorUnit val="10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75684352443392"/>
          <c:y val="0.41187816518155351"/>
          <c:w val="0.14979776826839833"/>
          <c:h val="8.2375633036310611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33D8-9DC7-4737-863F-01E3168318A8}" type="datetimeFigureOut">
              <a:rPr lang="it-IT" smtClean="0"/>
              <a:pPr/>
              <a:t>03/06/2012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4E9E5-A781-467F-AE2F-34D21E83854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6965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84F8EA3-D726-4636-A041-6EE3686C138A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EAF486D-FF2A-4647-9BDA-B5E20FEB750A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557F5D9-398F-4515-855C-DE697D433712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F40317A-6DF7-475B-ABBF-B43B846339A4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1E9A776-D0CD-44D6-8881-067D84E15162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C1B6203-C837-44CD-8118-CD715FDC2B87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F40317A-6DF7-475B-ABBF-B43B846339A4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1E9A776-D0CD-44D6-8881-067D84E15162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C1B6203-C837-44CD-8118-CD715FDC2B87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F40317A-6DF7-475B-ABBF-B43B846339A4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1E9A776-D0CD-44D6-8881-067D84E15162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C1B6203-C837-44CD-8118-CD715FDC2B87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3296E79-9969-4321-8238-BFBC259F8E0E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B76151C-9E18-4E79-8FB5-5987D016530D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D4A52E9-7D9D-411F-B743-8591EE7CA809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42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F0C049-E84F-4294-A5EF-EE2E00AC62CA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765D3D3-97CE-4362-95EC-A80CA0999583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F931312-DC1D-4331-BCEC-11EE8F3E4F86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r>
              <a:rPr lang="it-IT" smtClean="0">
                <a:latin typeface="Times New Roman" pitchFamily="18" charset="0"/>
              </a:rPr>
              <a:t>Differiscono dalle cpu, strade diverse multi-core e many-core, grande distribuzione miglior rapporto Gflops/costo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E1B967B-AFA6-4D68-AD78-4802B91FE8FA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5D84B08-2008-41F9-905C-FBFB3A1D94E2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C3490F7-36DB-4067-828B-4B3A09F4BF5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r>
              <a:rPr lang="it-IT" smtClean="0">
                <a:latin typeface="Times New Roman" pitchFamily="18" charset="0"/>
              </a:rPr>
              <a:t>1U system rack (sistema a montaggio su rack di un’unità con quattro processori di calcolo NVIDIA Fermi.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B9DC74F-F5BB-458F-92FA-6BE31061D938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BA4F0EE-72B9-467C-A054-94E12F156C07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B6C54E9-FBBC-4EAD-8968-3D6F58790BE6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B9DC74F-F5BB-458F-92FA-6BE31061D938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BA4F0EE-72B9-467C-A054-94E12F156C07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B6C54E9-FBBC-4EAD-8968-3D6F58790BE6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241F036-9A5D-41DA-82CC-E33662D6ED1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098486C-C981-4CE2-AA61-5F100279025C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60231C5-9EBB-4B84-BC5C-43931E469485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74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F40317A-6DF7-475B-ABBF-B43B846339A4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1E9A776-D0CD-44D6-8881-067D84E15162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C1B6203-C837-44CD-8118-CD715FDC2B87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F40317A-6DF7-475B-ABBF-B43B846339A4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1E9A776-D0CD-44D6-8881-067D84E15162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C1B6203-C837-44CD-8118-CD715FDC2B87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F40317A-6DF7-475B-ABBF-B43B846339A4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1E9A776-D0CD-44D6-8881-067D84E15162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C1B6203-C837-44CD-8118-CD715FDC2B87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5672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2ACCD-EEAD-4616-B43A-F160AAD258DA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663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111207-24B3-4DF0-A212-AE1917EEE6C1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0776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3BA0-6FA6-412C-9610-0B94BFCC0E01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78055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63E7-07EB-4E55-A636-62FD0037CF5C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68444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09C-54B5-4025-B49F-CCE9670EF898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2341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EBFF-6CD0-4A68-99A9-C863E1349365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68621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AF20-0228-4FD7-AA31-449BC28E9856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36941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BEBA-E594-41A7-8B2C-B602CD62DD92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55627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04B8-0CB4-4223-BB68-44C470B01B9E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3988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4B28-06BE-4BF6-8636-EBBB8D17658B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09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F4F26-42AD-42BD-9701-2C4FC0CAE230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57907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9BE-B04E-4FB9-9164-8E9B0B375289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34399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393D-D84D-4B16-A69D-C3CBC802151C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30042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2EC9-88E3-4455-95E8-A4EA47C42618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758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52B79-6C29-4C22-8BB0-8F1F4EAB2277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042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0ECCB7-93B3-4479-9CC0-C21D5884F7BC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4713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D56D73-3EAE-4A3C-9466-B2A064989949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36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7D203-8005-4974-BA64-C05AD9A093FA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9619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37313"/>
            <a:ext cx="1080120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9072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4CC19-36E6-44CE-8141-AAB2299FFC93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3403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931F0B-C44F-49BF-B198-46D3A5C569FB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1468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superB\SuperBLogoSmall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04" y="44624"/>
            <a:ext cx="853788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admin\Desktop\superB\infn-main_09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40352" y="72008"/>
            <a:ext cx="1293317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5" descr="C:\Users\admin\Desktop\superB\workshop0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181669"/>
            <a:ext cx="9144000" cy="676331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 userDrawn="1"/>
        </p:nvSpPr>
        <p:spPr>
          <a:xfrm>
            <a:off x="8172400" y="6165304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S. Pardi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5724128" y="643359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noProof="0" smtClean="0">
                <a:solidFill>
                  <a:schemeClr val="bg1"/>
                </a:solidFill>
              </a:rPr>
              <a:t>La</a:t>
            </a:r>
            <a:r>
              <a:rPr lang="en-US" sz="1400" b="1" baseline="0" noProof="0" smtClean="0">
                <a:solidFill>
                  <a:schemeClr val="bg1"/>
                </a:solidFill>
              </a:rPr>
              <a:t> Biodola – 3 June 2012</a:t>
            </a:r>
            <a:r>
              <a:rPr lang="en-US" sz="1400" b="1" i="1" baseline="0" noProof="0" smtClean="0">
                <a:solidFill>
                  <a:schemeClr val="bg1"/>
                </a:solidFill>
              </a:rPr>
              <a:t> </a:t>
            </a:r>
            <a:endParaRPr lang="en-US" sz="1400" b="1" noProof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81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A2B68-CB11-4939-B0FD-DC653DB46E35}" type="datetime1">
              <a:rPr lang="it-IT" smtClean="0"/>
              <a:pPr/>
              <a:t>03/06/2012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790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3060700" y="6300788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85813" y="2214563"/>
            <a:ext cx="7772400" cy="954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2286000" y="3500438"/>
            <a:ext cx="4929188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10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428625" y="4929188"/>
            <a:ext cx="1928813" cy="118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6997700" y="5643563"/>
            <a:ext cx="18923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2143125" y="4929188"/>
            <a:ext cx="1928813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99592" y="1916113"/>
            <a:ext cx="7488832" cy="145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defRPr/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GPGPU Evaluation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– Update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Napoli</a:t>
            </a:r>
            <a:endParaRPr lang="en-US" sz="2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2124075" y="3429000"/>
            <a:ext cx="5045075" cy="108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200" dirty="0" smtClean="0">
                <a:solidFill>
                  <a:srgbClr val="000000"/>
                </a:solidFill>
                <a:cs typeface="Arial" charset="0"/>
              </a:rPr>
              <a:t>Silvio Pardi</a:t>
            </a:r>
            <a:endParaRPr lang="it-IT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-108520" y="751235"/>
            <a:ext cx="91440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CUDA Configurations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08520" y="1484313"/>
            <a:ext cx="9144000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200" dirty="0" smtClean="0">
              <a:cs typeface="Arial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037556" y="1988840"/>
          <a:ext cx="5126732" cy="2762250"/>
        </p:xfrm>
        <a:graphic>
          <a:graphicData uri="http://schemas.openxmlformats.org/drawingml/2006/table">
            <a:tbl>
              <a:tblPr/>
              <a:tblGrid>
                <a:gridCol w="525819"/>
                <a:gridCol w="556154"/>
                <a:gridCol w="596601"/>
                <a:gridCol w="970743"/>
                <a:gridCol w="748280"/>
                <a:gridCol w="829176"/>
                <a:gridCol w="899959"/>
              </a:tblGrid>
              <a:tr h="27622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latin typeface="Times New Roman"/>
                        </a:rPr>
                        <a:t>Configurations (dimPIp*dimPIm*numPI0)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62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latin typeface="Times New Roman"/>
                        </a:rPr>
                        <a:t>Input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Thread per Block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grid.x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grid.y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PI0 trovate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latin typeface="Times New Roman"/>
                        </a:rPr>
                        <a:t>PI+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latin typeface="Times New Roman"/>
                        </a:rPr>
                        <a:t>PI-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latin typeface="Times New Roman"/>
                        </a:rPr>
                        <a:t>Gamma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1024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1024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2063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845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1024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3390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1024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729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729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13580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2000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1024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4555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4555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84950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1000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1000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Times New Roman"/>
                        </a:rPr>
                        <a:t>4000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1024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10000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Times New Roman"/>
                        </a:rPr>
                        <a:t>10000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Times New Roman"/>
                        </a:rPr>
                        <a:t>102400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-108520" y="751235"/>
            <a:ext cx="91440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esults  plot (kernel only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08520" y="1484313"/>
            <a:ext cx="9144000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200" dirty="0" smtClean="0">
              <a:cs typeface="Arial" charset="0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539552" y="1268760"/>
          <a:ext cx="8136904" cy="492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-108520" y="751235"/>
            <a:ext cx="91440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Results  plot (kernel + Overhead)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08520" y="1484313"/>
            <a:ext cx="9144000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200" dirty="0" smtClean="0">
              <a:cs typeface="Arial" charset="0"/>
            </a:endParaRPr>
          </a:p>
        </p:txBody>
      </p:sp>
      <p:graphicFrame>
        <p:nvGraphicFramePr>
          <p:cNvPr id="7" name="Chart 2"/>
          <p:cNvGraphicFramePr>
            <a:graphicFrameLocks/>
          </p:cNvGraphicFramePr>
          <p:nvPr/>
        </p:nvGraphicFramePr>
        <p:xfrm>
          <a:off x="1043608" y="1268760"/>
          <a:ext cx="7151465" cy="485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620713"/>
            <a:ext cx="91440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Conclusion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1484313"/>
            <a:ext cx="9144000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1124744"/>
            <a:ext cx="8740080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Arial" charset="0"/>
              </a:rPr>
              <a:t>In Napoli we started to test the NVIDIA GPGPU architecture and we started to investigate how porting HEP on code in these architectures.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200" dirty="0" smtClean="0"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 smtClean="0">
                <a:cs typeface="Arial" charset="0"/>
              </a:rPr>
              <a:t>The theme seem very attractive for enthusiastic students and we are seizing the opportunity to test GPU for our purpose within an Academic exercise.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200" dirty="0" smtClean="0"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 smtClean="0">
                <a:cs typeface="Arial" charset="0"/>
              </a:rPr>
              <a:t>We learn that the </a:t>
            </a:r>
            <a:r>
              <a:rPr lang="en-US" sz="2200" dirty="0" err="1" smtClean="0">
                <a:cs typeface="Arial" charset="0"/>
              </a:rPr>
              <a:t>CudaFree</a:t>
            </a:r>
            <a:r>
              <a:rPr lang="en-US" sz="2200" dirty="0" smtClean="0">
                <a:cs typeface="Arial" charset="0"/>
              </a:rPr>
              <a:t> function is an other expensive function to take in account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200" dirty="0" smtClean="0"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 smtClean="0">
                <a:cs typeface="Arial" charset="0"/>
              </a:rPr>
              <a:t>After the implementation of the new modules, the kernel algorithm it’s self work  faster than the sequential version, also for relative small input, however the main issue is the </a:t>
            </a:r>
            <a:r>
              <a:rPr lang="en-US" sz="2200" dirty="0" err="1" smtClean="0">
                <a:cs typeface="Arial" charset="0"/>
              </a:rPr>
              <a:t>riduction</a:t>
            </a:r>
            <a:r>
              <a:rPr lang="en-US" sz="2200" smtClean="0">
                <a:cs typeface="Arial" charset="0"/>
              </a:rPr>
              <a:t> of the overhead due to the memory management (allocation, transfer and free)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200" dirty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0" y="2565400"/>
            <a:ext cx="9144000" cy="136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spcBef>
                <a:spcPts val="800"/>
              </a:spcBef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RISERVA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620713"/>
            <a:ext cx="91440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Comparison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malloc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e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cudaMalloc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21509" name="Immagine 8" descr="Allocazion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313" y="1268413"/>
            <a:ext cx="69246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556792"/>
            <a:ext cx="806124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Cuda</a:t>
            </a:r>
            <a:r>
              <a:rPr lang="en-US" sz="3200" dirty="0" smtClean="0"/>
              <a:t> compilation tools, release 4.0, V0.2.1221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NVIDIA-Linux-x86_64-270.41.34.run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cudatoolkit_4.0.17_linux_64_rhel5.5.run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gpucomputingsdk_4.0.17_linux.run</a:t>
            </a:r>
          </a:p>
          <a:p>
            <a:endParaRPr lang="en-US" dirty="0" smtClean="0"/>
          </a:p>
          <a:p>
            <a:endParaRPr lang="it-IT" dirty="0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549275"/>
            <a:ext cx="91440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ENVIRONMENT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620713"/>
            <a:ext cx="91440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Tuning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for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lazily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modality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remotion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9512" y="1340768"/>
            <a:ext cx="86764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 firsts test on the Tesla S2050 GPU with CUDA C show a starting overhead  </a:t>
            </a:r>
            <a:r>
              <a:rPr lang="en-US" sz="2400" u="sng" dirty="0" smtClean="0">
                <a:solidFill>
                  <a:schemeClr val="tx1"/>
                </a:solidFill>
              </a:rPr>
              <a:t>~2 second </a:t>
            </a:r>
            <a:r>
              <a:rPr lang="en-US" sz="2400" dirty="0" smtClean="0">
                <a:solidFill>
                  <a:schemeClr val="tx1"/>
                </a:solidFill>
              </a:rPr>
              <a:t> due the “context” creation needed by the CUDA toolkit. The context is create </a:t>
            </a:r>
            <a:r>
              <a:rPr lang="en-US" sz="2400" b="1" dirty="0" smtClean="0">
                <a:solidFill>
                  <a:schemeClr val="tx1"/>
                </a:solidFill>
              </a:rPr>
              <a:t>on demand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b="1" dirty="0" smtClean="0">
                <a:solidFill>
                  <a:schemeClr val="tx1"/>
                </a:solidFill>
              </a:rPr>
              <a:t>lazily</a:t>
            </a:r>
            <a:r>
              <a:rPr lang="en-US" sz="2400" dirty="0" smtClean="0">
                <a:solidFill>
                  <a:schemeClr val="tx1"/>
                </a:solidFill>
              </a:rPr>
              <a:t>) and de-allocated when is not use.</a:t>
            </a:r>
          </a:p>
          <a:p>
            <a:pPr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b="1" u="sng" dirty="0" smtClean="0">
                <a:solidFill>
                  <a:schemeClr val="tx1"/>
                </a:solidFill>
              </a:rPr>
              <a:t>SOLUTIONS (Suggested </a:t>
            </a:r>
            <a:r>
              <a:rPr lang="en-US" sz="2400" b="1" u="sng" dirty="0" smtClean="0"/>
              <a:t>by </a:t>
            </a:r>
            <a:r>
              <a:rPr lang="it-IT" sz="2400" b="1" u="sng" dirty="0" smtClean="0"/>
              <a:t>Davide Rossetti)</a:t>
            </a:r>
            <a:r>
              <a:rPr lang="en-US" sz="2400" b="1" u="sng" dirty="0" smtClean="0"/>
              <a:t>:</a:t>
            </a:r>
          </a:p>
          <a:p>
            <a:pPr algn="ctr">
              <a:defRPr/>
            </a:pPr>
            <a:endParaRPr lang="en-US" sz="2400" b="1" u="sng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Before the CUDA 4, Create a </a:t>
            </a:r>
            <a:r>
              <a:rPr lang="en-US" sz="2400" i="1" dirty="0" smtClean="0">
                <a:solidFill>
                  <a:schemeClr val="tx1"/>
                </a:solidFill>
              </a:rPr>
              <a:t>dummy process </a:t>
            </a:r>
            <a:r>
              <a:rPr lang="en-US" sz="2400" i="1" dirty="0" err="1" smtClean="0">
                <a:solidFill>
                  <a:schemeClr val="tx1"/>
                </a:solidFill>
              </a:rPr>
              <a:t>allways</a:t>
            </a:r>
            <a:r>
              <a:rPr lang="en-US" sz="2400" i="1" dirty="0" smtClean="0">
                <a:solidFill>
                  <a:schemeClr val="tx1"/>
                </a:solidFill>
              </a:rPr>
              <a:t> active that keep alive the CUDA context “</a:t>
            </a:r>
            <a:r>
              <a:rPr lang="en-US" sz="2400" b="1" dirty="0" err="1" smtClean="0">
                <a:solidFill>
                  <a:schemeClr val="tx1"/>
                </a:solidFill>
              </a:rPr>
              <a:t>nvidia-smi</a:t>
            </a:r>
            <a:r>
              <a:rPr lang="en-US" sz="2400" b="1" dirty="0" smtClean="0">
                <a:solidFill>
                  <a:schemeClr val="tx1"/>
                </a:solidFill>
              </a:rPr>
              <a:t> -l 60 -f /</a:t>
            </a:r>
            <a:r>
              <a:rPr lang="en-US" sz="2400" b="1" dirty="0" err="1" smtClean="0">
                <a:solidFill>
                  <a:schemeClr val="tx1"/>
                </a:solidFill>
              </a:rPr>
              <a:t>tmp</a:t>
            </a:r>
            <a:r>
              <a:rPr lang="en-US" sz="2400" b="1" dirty="0" smtClean="0">
                <a:solidFill>
                  <a:schemeClr val="tx1"/>
                </a:solidFill>
              </a:rPr>
              <a:t>/bu.log”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Since CUDA ver. 4 use the </a:t>
            </a:r>
            <a:r>
              <a:rPr lang="en-US" sz="2400" i="1" dirty="0" smtClean="0">
                <a:solidFill>
                  <a:schemeClr val="tx1"/>
                </a:solidFill>
              </a:rPr>
              <a:t>-pm (persistence-mode ) option from the </a:t>
            </a:r>
            <a:r>
              <a:rPr lang="en-US" sz="2400" i="1" dirty="0" err="1" smtClean="0">
                <a:solidFill>
                  <a:schemeClr val="tx1"/>
                </a:solidFill>
              </a:rPr>
              <a:t>nvidia-smi</a:t>
            </a:r>
            <a:r>
              <a:rPr lang="en-US" sz="2400" i="1" dirty="0" smtClean="0">
                <a:solidFill>
                  <a:schemeClr val="tx1"/>
                </a:solidFill>
              </a:rPr>
              <a:t> command to active the GPU </a:t>
            </a:r>
            <a:r>
              <a:rPr lang="en-US" sz="2400" i="1" dirty="0" err="1" smtClean="0">
                <a:solidFill>
                  <a:schemeClr val="tx1"/>
                </a:solidFill>
              </a:rPr>
              <a:t>contex</a:t>
            </a:r>
            <a:r>
              <a:rPr lang="en-US" sz="2400" i="1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6512" y="546894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Goal of our preliminary tests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3077" name="CasellaDiTesto 6"/>
          <p:cNvSpPr txBox="1">
            <a:spLocks noChangeArrowheads="1"/>
          </p:cNvSpPr>
          <p:nvPr/>
        </p:nvSpPr>
        <p:spPr bwMode="auto">
          <a:xfrm>
            <a:off x="72008" y="1052736"/>
            <a:ext cx="89644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Achieve know-how on the GPGPU architectures in order to test the versatility and investigate </a:t>
            </a:r>
            <a:r>
              <a:rPr lang="en-US" sz="2200" dirty="0" smtClean="0"/>
              <a:t>the adoption </a:t>
            </a:r>
            <a:r>
              <a:rPr lang="en-US" sz="2200" dirty="0" smtClean="0">
                <a:solidFill>
                  <a:schemeClr val="tx1"/>
                </a:solidFill>
              </a:rPr>
              <a:t>for some specific tasks interesting for SuperB. 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Create a list of test which we are interesting for. 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3078" name="Immagine 5" descr="CPU-GPU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925" y="2781826"/>
            <a:ext cx="57721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CasellaDiTesto 6"/>
          <p:cNvSpPr txBox="1">
            <a:spLocks noChangeArrowheads="1"/>
          </p:cNvSpPr>
          <p:nvPr/>
        </p:nvSpPr>
        <p:spPr bwMode="auto">
          <a:xfrm>
            <a:off x="1619250" y="4883676"/>
            <a:ext cx="3097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 smtClean="0">
                <a:solidFill>
                  <a:schemeClr val="tx1"/>
                </a:solidFill>
              </a:rPr>
              <a:t>multi-core Technology</a:t>
            </a:r>
            <a:endParaRPr lang="en-US" sz="160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600" smtClean="0">
                <a:solidFill>
                  <a:schemeClr val="tx1"/>
                </a:solidFill>
              </a:rPr>
              <a:t>High speed and complex processing unit</a:t>
            </a:r>
          </a:p>
          <a:p>
            <a:pPr>
              <a:buFont typeface="Arial" charset="0"/>
              <a:buChar char="•"/>
            </a:pPr>
            <a:r>
              <a:rPr lang="en-US" sz="1600" smtClean="0">
                <a:solidFill>
                  <a:schemeClr val="tx1"/>
                </a:solidFill>
              </a:rPr>
              <a:t> General Purpose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080" name="CasellaDiTesto 7"/>
          <p:cNvSpPr txBox="1">
            <a:spLocks noChangeArrowheads="1"/>
          </p:cNvSpPr>
          <p:nvPr/>
        </p:nvSpPr>
        <p:spPr bwMode="auto">
          <a:xfrm>
            <a:off x="4859338" y="4883676"/>
            <a:ext cx="3241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 smtClean="0">
                <a:solidFill>
                  <a:schemeClr val="tx1"/>
                </a:solidFill>
              </a:rPr>
              <a:t>many-core technology</a:t>
            </a:r>
            <a:endParaRPr lang="en-US" sz="160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600" smtClean="0">
                <a:solidFill>
                  <a:schemeClr val="tx1"/>
                </a:solidFill>
              </a:rPr>
              <a:t> Hundred of simple Processing Units </a:t>
            </a:r>
          </a:p>
          <a:p>
            <a:pPr>
              <a:buFont typeface="Arial" charset="0"/>
              <a:buChar char="•"/>
            </a:pPr>
            <a:r>
              <a:rPr lang="en-US" sz="1600" smtClean="0">
                <a:solidFill>
                  <a:schemeClr val="tx1"/>
                </a:solidFill>
              </a:rPr>
              <a:t> Designed to macht the SIMD paradigm (Single Instruction Multiple Data)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0" y="549275"/>
            <a:ext cx="9144000" cy="58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The Hardware Available in Napoli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-4763" y="5580063"/>
            <a:ext cx="1804988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solidFill>
                <a:srgbClr val="000000"/>
              </a:solidFill>
            </a:endParaRPr>
          </a:p>
        </p:txBody>
      </p:sp>
      <p:pic>
        <p:nvPicPr>
          <p:cNvPr id="6150" name="Immagine 5" descr="Tesla_S205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9688"/>
            <a:ext cx="508000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CasellaDiTesto 7"/>
          <p:cNvSpPr txBox="1">
            <a:spLocks noChangeArrowheads="1"/>
          </p:cNvSpPr>
          <p:nvPr/>
        </p:nvSpPr>
        <p:spPr bwMode="auto">
          <a:xfrm>
            <a:off x="0" y="4186238"/>
            <a:ext cx="514806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chemeClr val="tx1"/>
                </a:solidFill>
              </a:rPr>
              <a:t>1U rack NVIDIA </a:t>
            </a:r>
            <a:r>
              <a:rPr lang="it-IT" sz="2200" b="1" dirty="0" err="1">
                <a:solidFill>
                  <a:schemeClr val="tx1"/>
                </a:solidFill>
              </a:rPr>
              <a:t>Tesla</a:t>
            </a:r>
            <a:r>
              <a:rPr lang="it-IT" sz="2200" b="1" dirty="0">
                <a:solidFill>
                  <a:schemeClr val="tx1"/>
                </a:solidFill>
              </a:rPr>
              <a:t> S2050</a:t>
            </a:r>
          </a:p>
          <a:p>
            <a:pPr lvl="1"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</a:rPr>
              <a:t> 4 GPU Fermi</a:t>
            </a:r>
          </a:p>
          <a:p>
            <a:pPr lvl="1"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</a:rPr>
              <a:t>Memory</a:t>
            </a:r>
            <a:r>
              <a:rPr lang="it-IT" sz="2200" dirty="0" smtClean="0">
                <a:solidFill>
                  <a:schemeClr val="tx1"/>
                </a:solidFill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</a:rPr>
              <a:t>for</a:t>
            </a:r>
            <a:r>
              <a:rPr lang="it-IT" sz="2200" dirty="0" smtClean="0">
                <a:solidFill>
                  <a:schemeClr val="tx1"/>
                </a:solidFill>
              </a:rPr>
              <a:t> GPU: 3.0 GB</a:t>
            </a:r>
            <a:endParaRPr lang="it-IT" sz="22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</a:rPr>
              <a:t>Core</a:t>
            </a:r>
            <a:r>
              <a:rPr lang="it-IT" sz="2200" dirty="0" smtClean="0">
                <a:solidFill>
                  <a:schemeClr val="tx1"/>
                </a:solidFill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</a:rPr>
              <a:t>for</a:t>
            </a:r>
            <a:r>
              <a:rPr lang="it-IT" sz="2200" dirty="0" smtClean="0">
                <a:solidFill>
                  <a:schemeClr val="tx1"/>
                </a:solidFill>
              </a:rPr>
              <a:t> GPU</a:t>
            </a:r>
            <a:r>
              <a:rPr lang="it-IT" sz="2200" dirty="0">
                <a:solidFill>
                  <a:schemeClr val="tx1"/>
                </a:solidFill>
              </a:rPr>
              <a:t>: 448</a:t>
            </a:r>
          </a:p>
          <a:p>
            <a:pPr lvl="1"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</a:rPr>
              <a:t> </a:t>
            </a:r>
            <a:r>
              <a:rPr lang="it-IT" sz="2200" dirty="0" err="1">
                <a:solidFill>
                  <a:schemeClr val="tx1"/>
                </a:solidFill>
              </a:rPr>
              <a:t>Processor</a:t>
            </a:r>
            <a:r>
              <a:rPr lang="it-IT" sz="2200" dirty="0">
                <a:solidFill>
                  <a:schemeClr val="tx1"/>
                </a:solidFill>
              </a:rPr>
              <a:t> </a:t>
            </a:r>
            <a:r>
              <a:rPr lang="it-IT" sz="2200" dirty="0" err="1">
                <a:solidFill>
                  <a:schemeClr val="tx1"/>
                </a:solidFill>
              </a:rPr>
              <a:t>core</a:t>
            </a:r>
            <a:r>
              <a:rPr lang="it-IT" sz="2200" dirty="0">
                <a:solidFill>
                  <a:schemeClr val="tx1"/>
                </a:solidFill>
              </a:rPr>
              <a:t> clock: 1.15 </a:t>
            </a:r>
            <a:r>
              <a:rPr lang="it-IT" sz="2200" dirty="0" err="1">
                <a:solidFill>
                  <a:schemeClr val="tx1"/>
                </a:solidFill>
              </a:rPr>
              <a:t>GHz</a:t>
            </a:r>
            <a:endParaRPr lang="it-IT" sz="2200" dirty="0">
              <a:solidFill>
                <a:schemeClr val="tx1"/>
              </a:solidFill>
            </a:endParaRPr>
          </a:p>
        </p:txBody>
      </p:sp>
      <p:pic>
        <p:nvPicPr>
          <p:cNvPr id="6153" name="Immagine 10" descr="2 Hos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076697"/>
            <a:ext cx="38163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CasellaDiTesto 7"/>
          <p:cNvSpPr txBox="1">
            <a:spLocks noChangeArrowheads="1"/>
          </p:cNvSpPr>
          <p:nvPr/>
        </p:nvSpPr>
        <p:spPr bwMode="auto">
          <a:xfrm>
            <a:off x="5040312" y="3969638"/>
            <a:ext cx="4140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200" b="1" dirty="0">
                <a:solidFill>
                  <a:schemeClr val="tx1"/>
                </a:solidFill>
              </a:rPr>
              <a:t>2U rack </a:t>
            </a:r>
            <a:r>
              <a:rPr lang="it-IT" sz="2200" b="1" dirty="0" err="1">
                <a:solidFill>
                  <a:schemeClr val="tx1"/>
                </a:solidFill>
              </a:rPr>
              <a:t>Dell</a:t>
            </a:r>
            <a:r>
              <a:rPr lang="it-IT" sz="2200" b="1" dirty="0">
                <a:solidFill>
                  <a:schemeClr val="tx1"/>
                </a:solidFill>
              </a:rPr>
              <a:t> </a:t>
            </a:r>
            <a:r>
              <a:rPr lang="it-IT" sz="2200" b="1" dirty="0" err="1">
                <a:solidFill>
                  <a:schemeClr val="tx1"/>
                </a:solidFill>
              </a:rPr>
              <a:t>PowerEdge</a:t>
            </a:r>
            <a:r>
              <a:rPr lang="it-IT" sz="2200" b="1" dirty="0">
                <a:solidFill>
                  <a:schemeClr val="tx1"/>
                </a:solidFill>
              </a:rPr>
              <a:t> R510</a:t>
            </a:r>
            <a:endParaRPr lang="it-IT" sz="22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</a:rPr>
              <a:t>Intel </a:t>
            </a:r>
            <a:r>
              <a:rPr lang="it-IT" sz="2200" dirty="0" err="1">
                <a:solidFill>
                  <a:schemeClr val="tx1"/>
                </a:solidFill>
              </a:rPr>
              <a:t>Xeon</a:t>
            </a:r>
            <a:r>
              <a:rPr lang="it-IT" sz="2200" dirty="0">
                <a:solidFill>
                  <a:schemeClr val="tx1"/>
                </a:solidFill>
              </a:rPr>
              <a:t> E5506     </a:t>
            </a:r>
            <a:r>
              <a:rPr lang="it-IT" sz="2200" dirty="0" err="1">
                <a:solidFill>
                  <a:schemeClr val="tx1"/>
                </a:solidFill>
              </a:rPr>
              <a:t>eight-core</a:t>
            </a:r>
            <a:r>
              <a:rPr lang="it-IT" sz="2200" dirty="0">
                <a:solidFill>
                  <a:schemeClr val="tx1"/>
                </a:solidFill>
              </a:rPr>
              <a:t> @ 2.13 </a:t>
            </a:r>
            <a:r>
              <a:rPr lang="it-IT" sz="2200" dirty="0" err="1">
                <a:solidFill>
                  <a:schemeClr val="tx1"/>
                </a:solidFill>
              </a:rPr>
              <a:t>GHz</a:t>
            </a:r>
            <a:endParaRPr lang="it-IT" sz="22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</a:rPr>
              <a:t>32.0 GB DDR3</a:t>
            </a:r>
          </a:p>
          <a:p>
            <a:pPr lvl="1"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</a:rPr>
              <a:t>8 hard disk SATA     (7200 </a:t>
            </a:r>
            <a:r>
              <a:rPr lang="it-IT" sz="2200" dirty="0" err="1">
                <a:solidFill>
                  <a:schemeClr val="tx1"/>
                </a:solidFill>
              </a:rPr>
              <a:t>rpm</a:t>
            </a:r>
            <a:r>
              <a:rPr lang="it-IT" sz="2200" dirty="0">
                <a:solidFill>
                  <a:schemeClr val="tx1"/>
                </a:solidFill>
              </a:rPr>
              <a:t>), 500 </a:t>
            </a:r>
            <a:r>
              <a:rPr lang="it-IT" sz="2200" dirty="0" smtClean="0">
                <a:solidFill>
                  <a:schemeClr val="tx1"/>
                </a:solidFill>
              </a:rPr>
              <a:t>GB</a:t>
            </a:r>
            <a:endParaRPr lang="it-IT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549275"/>
            <a:ext cx="9144000" cy="1020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B-meson reconstruction algorithm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7174" name="CasellaDiTesto 7"/>
          <p:cNvSpPr txBox="1">
            <a:spLocks noChangeArrowheads="1"/>
          </p:cNvSpPr>
          <p:nvPr/>
        </p:nvSpPr>
        <p:spPr bwMode="auto">
          <a:xfrm>
            <a:off x="5076056" y="1034727"/>
            <a:ext cx="406794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chemeClr val="tx1"/>
                </a:solidFill>
              </a:rPr>
              <a:t>Combinatorial problem</a:t>
            </a:r>
          </a:p>
          <a:p>
            <a:endParaRPr lang="en-US" sz="1600" b="1" u="sng" dirty="0" smtClean="0">
              <a:solidFill>
                <a:schemeClr val="tx1"/>
              </a:solidFill>
            </a:endParaRP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Problem </a:t>
            </a:r>
            <a:r>
              <a:rPr lang="en-US" sz="1600" b="1" u="sng" dirty="0" err="1" smtClean="0">
                <a:solidFill>
                  <a:schemeClr val="tx1"/>
                </a:solidFill>
              </a:rPr>
              <a:t>Modellization</a:t>
            </a:r>
            <a:r>
              <a:rPr lang="en-US" sz="1600" b="1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/>
              <a:t>given N </a:t>
            </a:r>
            <a:r>
              <a:rPr lang="en-US" sz="1600" dirty="0" err="1" smtClean="0"/>
              <a:t>quadrivector</a:t>
            </a:r>
            <a:r>
              <a:rPr lang="en-US" sz="1600" dirty="0" smtClean="0"/>
              <a:t>  (spatial component and energy), combine all the couple without Repetition. Then calculate the mass of the new particle and check if the mass is in a range given by input.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GOAL</a:t>
            </a:r>
            <a:r>
              <a:rPr lang="en-US" sz="1600" b="1" dirty="0" smtClean="0">
                <a:solidFill>
                  <a:schemeClr val="tx1"/>
                </a:solidFill>
              </a:rPr>
              <a:t>:</a:t>
            </a:r>
            <a:r>
              <a:rPr lang="en-US" sz="1600" dirty="0" smtClean="0">
                <a:solidFill>
                  <a:schemeClr val="tx1"/>
                </a:solidFill>
              </a:rPr>
              <a:t> Understand th</a:t>
            </a:r>
            <a:r>
              <a:rPr lang="en-US" sz="1600" dirty="0" smtClean="0"/>
              <a:t>e impact, benefits and limits of using the GPGPU architecture for this use case, through the help of a toy-model, in order to isolate part of the computation.</a:t>
            </a:r>
          </a:p>
          <a:p>
            <a:endParaRPr lang="en-US" sz="1600" b="1" u="sng" dirty="0" smtClean="0">
              <a:solidFill>
                <a:schemeClr val="tx1"/>
              </a:solidFill>
            </a:endParaRPr>
          </a:p>
          <a:p>
            <a:r>
              <a:rPr lang="en-US" sz="1600" b="1" u="sng" dirty="0" smtClean="0"/>
              <a:t>Toy model implemented in CUDA C  by 2  undergraduate students. </a:t>
            </a:r>
          </a:p>
          <a:p>
            <a:endParaRPr lang="en-US" sz="1600" b="1" u="sng" dirty="0" smtClean="0"/>
          </a:p>
          <a:p>
            <a:endParaRPr lang="en-US" sz="1600" b="1" u="sng" dirty="0">
              <a:solidFill>
                <a:schemeClr val="tx1"/>
              </a:solidFill>
            </a:endParaRPr>
          </a:p>
        </p:txBody>
      </p:sp>
      <p:pic>
        <p:nvPicPr>
          <p:cNvPr id="7175" name="Immagine 7" descr="Particel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718050"/>
            <a:ext cx="3133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Gerarchia Cerchiat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1612167"/>
            <a:ext cx="4981939" cy="262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e 8"/>
          <p:cNvSpPr/>
          <p:nvPr/>
        </p:nvSpPr>
        <p:spPr>
          <a:xfrm>
            <a:off x="3228784" y="1612167"/>
            <a:ext cx="1655980" cy="1401214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549280" y="1484784"/>
            <a:ext cx="266843" cy="326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549275"/>
            <a:ext cx="9144000" cy="1020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B-meson reconstruction algorithm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7174" name="CasellaDiTesto 7"/>
          <p:cNvSpPr txBox="1">
            <a:spLocks noChangeArrowheads="1"/>
          </p:cNvSpPr>
          <p:nvPr/>
        </p:nvSpPr>
        <p:spPr bwMode="auto">
          <a:xfrm>
            <a:off x="5076056" y="1034727"/>
            <a:ext cx="406794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chemeClr val="tx1"/>
                </a:solidFill>
              </a:rPr>
              <a:t>Combinatorial problem</a:t>
            </a:r>
          </a:p>
          <a:p>
            <a:endParaRPr lang="en-US" sz="1600" b="1" u="sng" dirty="0" smtClean="0">
              <a:solidFill>
                <a:schemeClr val="tx1"/>
              </a:solidFill>
            </a:endParaRP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Problem </a:t>
            </a:r>
            <a:r>
              <a:rPr lang="en-US" sz="1600" b="1" u="sng" dirty="0" err="1" smtClean="0">
                <a:solidFill>
                  <a:schemeClr val="tx1"/>
                </a:solidFill>
              </a:rPr>
              <a:t>Modellization</a:t>
            </a:r>
            <a:r>
              <a:rPr lang="en-US" sz="1600" b="1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/>
              <a:t>given N </a:t>
            </a:r>
            <a:r>
              <a:rPr lang="en-US" sz="1600" dirty="0" err="1" smtClean="0"/>
              <a:t>quadrivector</a:t>
            </a:r>
            <a:r>
              <a:rPr lang="en-US" sz="1600" dirty="0" smtClean="0"/>
              <a:t>  (spatial component and energy), combine all the couple without Repetition. Then calculate the mass of the new particle and check if the mass is in a range given by input.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GOAL</a:t>
            </a:r>
            <a:r>
              <a:rPr lang="en-US" sz="1600" b="1" dirty="0" smtClean="0">
                <a:solidFill>
                  <a:schemeClr val="tx1"/>
                </a:solidFill>
              </a:rPr>
              <a:t>:</a:t>
            </a:r>
            <a:r>
              <a:rPr lang="en-US" sz="1600" dirty="0" smtClean="0">
                <a:solidFill>
                  <a:schemeClr val="tx1"/>
                </a:solidFill>
              </a:rPr>
              <a:t> Understand th</a:t>
            </a:r>
            <a:r>
              <a:rPr lang="en-US" sz="1600" dirty="0" smtClean="0"/>
              <a:t>e impact, benefits and limits of using the GPGPU architecture for this use case, through the help of a toy-model, in order to isolate part of the computation.</a:t>
            </a:r>
          </a:p>
          <a:p>
            <a:endParaRPr lang="en-US" sz="1600" b="1" u="sng" dirty="0" smtClean="0">
              <a:solidFill>
                <a:schemeClr val="tx1"/>
              </a:solidFill>
            </a:endParaRPr>
          </a:p>
          <a:p>
            <a:r>
              <a:rPr lang="en-US" sz="1600" b="1" u="sng" dirty="0" smtClean="0"/>
              <a:t>Toy model implemented in CUDA C  by 2  undergraduate students. </a:t>
            </a:r>
          </a:p>
          <a:p>
            <a:endParaRPr lang="en-US" sz="1600" b="1" u="sng" dirty="0" smtClean="0"/>
          </a:p>
          <a:p>
            <a:endParaRPr lang="en-US" sz="1600" b="1" u="sng" dirty="0">
              <a:solidFill>
                <a:schemeClr val="tx1"/>
              </a:solidFill>
            </a:endParaRPr>
          </a:p>
        </p:txBody>
      </p:sp>
      <p:pic>
        <p:nvPicPr>
          <p:cNvPr id="7175" name="Immagine 7" descr="Particel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718050"/>
            <a:ext cx="3133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Gerarchia Cerchiat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1612167"/>
            <a:ext cx="4981939" cy="262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e 8"/>
          <p:cNvSpPr/>
          <p:nvPr/>
        </p:nvSpPr>
        <p:spPr>
          <a:xfrm>
            <a:off x="3228784" y="1612167"/>
            <a:ext cx="1655980" cy="1401214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549280" y="1484784"/>
            <a:ext cx="266843" cy="326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grpSp>
        <p:nvGrpSpPr>
          <p:cNvPr id="2" name="Gruppo 12"/>
          <p:cNvGrpSpPr/>
          <p:nvPr/>
        </p:nvGrpSpPr>
        <p:grpSpPr>
          <a:xfrm>
            <a:off x="1237319" y="1667640"/>
            <a:ext cx="2165513" cy="1855273"/>
            <a:chOff x="1237319" y="1667640"/>
            <a:chExt cx="2165513" cy="1855273"/>
          </a:xfrm>
        </p:grpSpPr>
        <p:sp>
          <p:nvSpPr>
            <p:cNvPr id="10" name="Ovale 9"/>
            <p:cNvSpPr/>
            <p:nvPr/>
          </p:nvSpPr>
          <p:spPr>
            <a:xfrm>
              <a:off x="1237319" y="1866933"/>
              <a:ext cx="2165513" cy="165598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702225" y="1667640"/>
              <a:ext cx="266843" cy="326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2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280"/>
            <a:ext cx="3888432" cy="590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5004048" y="476672"/>
            <a:ext cx="30963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Input:</a:t>
            </a:r>
          </a:p>
          <a:p>
            <a:r>
              <a:rPr lang="en-US" sz="2800" b="1" dirty="0" smtClean="0"/>
              <a:t>3 Array: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PI+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PI-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Gamma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Four Modules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K0S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D0KPI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PI0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D0KPIPI0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-107950" y="692150"/>
            <a:ext cx="3563938" cy="94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Parallel implementation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each module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9221" name="Ovale 6"/>
          <p:cNvSpPr>
            <a:spLocks noChangeArrowheads="1"/>
          </p:cNvSpPr>
          <p:nvPr/>
        </p:nvSpPr>
        <p:spPr bwMode="auto">
          <a:xfrm>
            <a:off x="3851275" y="44450"/>
            <a:ext cx="1296988" cy="576263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2" name="CasellaDiTesto 7"/>
          <p:cNvSpPr txBox="1">
            <a:spLocks noChangeArrowheads="1"/>
          </p:cNvSpPr>
          <p:nvPr/>
        </p:nvSpPr>
        <p:spPr bwMode="auto">
          <a:xfrm>
            <a:off x="4140200" y="188913"/>
            <a:ext cx="71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dirty="0" smtClean="0"/>
              <a:t>Start</a:t>
            </a:r>
            <a:endParaRPr lang="it-IT" sz="1400" b="1" dirty="0">
              <a:solidFill>
                <a:schemeClr val="tx1"/>
              </a:solidFill>
            </a:endParaRPr>
          </a:p>
        </p:txBody>
      </p:sp>
      <p:cxnSp>
        <p:nvCxnSpPr>
          <p:cNvPr id="9223" name="Connettore 2 8"/>
          <p:cNvCxnSpPr>
            <a:cxnSpLocks noChangeShapeType="1"/>
          </p:cNvCxnSpPr>
          <p:nvPr/>
        </p:nvCxnSpPr>
        <p:spPr bwMode="auto">
          <a:xfrm flipH="1">
            <a:off x="4500563" y="620713"/>
            <a:ext cx="0" cy="287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24" name="Dati 9"/>
          <p:cNvSpPr>
            <a:spLocks noChangeArrowheads="1"/>
          </p:cNvSpPr>
          <p:nvPr/>
        </p:nvSpPr>
        <p:spPr bwMode="auto">
          <a:xfrm>
            <a:off x="3348038" y="908050"/>
            <a:ext cx="2303462" cy="647700"/>
          </a:xfrm>
          <a:prstGeom prst="flowChartInputOutpu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5" name="CasellaDiTesto 10"/>
          <p:cNvSpPr txBox="1">
            <a:spLocks noChangeArrowheads="1"/>
          </p:cNvSpPr>
          <p:nvPr/>
        </p:nvSpPr>
        <p:spPr bwMode="auto">
          <a:xfrm>
            <a:off x="3635375" y="1052513"/>
            <a:ext cx="187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dirty="0" err="1" smtClean="0">
                <a:solidFill>
                  <a:schemeClr val="tx1"/>
                </a:solidFill>
              </a:rPr>
              <a:t>Read</a:t>
            </a:r>
            <a:r>
              <a:rPr lang="it-IT" sz="1400" b="1" dirty="0" smtClean="0">
                <a:solidFill>
                  <a:schemeClr val="tx1"/>
                </a:solidFill>
              </a:rPr>
              <a:t> Input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9226" name="Elaborazione 11"/>
          <p:cNvSpPr>
            <a:spLocks noChangeArrowheads="1"/>
          </p:cNvSpPr>
          <p:nvPr/>
        </p:nvSpPr>
        <p:spPr bwMode="auto">
          <a:xfrm>
            <a:off x="250825" y="2997200"/>
            <a:ext cx="2520950" cy="792163"/>
          </a:xfrm>
          <a:prstGeom prst="flowChart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7" name="CasellaDiTesto 12"/>
          <p:cNvSpPr txBox="1">
            <a:spLocks noChangeArrowheads="1"/>
          </p:cNvSpPr>
          <p:nvPr/>
        </p:nvSpPr>
        <p:spPr bwMode="auto">
          <a:xfrm>
            <a:off x="250825" y="3049588"/>
            <a:ext cx="25209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u="sng" smtClean="0">
                <a:solidFill>
                  <a:schemeClr val="tx1"/>
                </a:solidFill>
              </a:rPr>
              <a:t>Thread 0:</a:t>
            </a:r>
          </a:p>
          <a:p>
            <a:pPr algn="ctr"/>
            <a:r>
              <a:rPr lang="en-US" sz="1400" b="1" smtClean="0"/>
              <a:t>Sum of n quadrivector </a:t>
            </a:r>
            <a:endParaRPr lang="en-US" sz="1400" b="1" smtClean="0">
              <a:solidFill>
                <a:schemeClr val="tx1"/>
              </a:solidFill>
            </a:endParaRPr>
          </a:p>
          <a:p>
            <a:pPr algn="ctr"/>
            <a:r>
              <a:rPr lang="en-US" sz="1400" b="1" smtClean="0">
                <a:solidFill>
                  <a:schemeClr val="tx1"/>
                </a:solidFill>
              </a:rPr>
              <a:t>m</a:t>
            </a:r>
            <a:r>
              <a:rPr lang="en-US" sz="1400" b="1" baseline="30000" smtClean="0">
                <a:solidFill>
                  <a:schemeClr val="tx1"/>
                </a:solidFill>
              </a:rPr>
              <a:t>2</a:t>
            </a:r>
            <a:r>
              <a:rPr lang="en-US" sz="1400" b="1" smtClean="0">
                <a:solidFill>
                  <a:schemeClr val="tx1"/>
                </a:solidFill>
              </a:rPr>
              <a:t>=E</a:t>
            </a:r>
            <a:r>
              <a:rPr lang="en-US" sz="1400" b="1" baseline="30000" smtClean="0">
                <a:solidFill>
                  <a:schemeClr val="tx1"/>
                </a:solidFill>
              </a:rPr>
              <a:t>2</a:t>
            </a:r>
            <a:r>
              <a:rPr lang="en-US" sz="1400" b="1" smtClean="0">
                <a:solidFill>
                  <a:schemeClr val="tx1"/>
                </a:solidFill>
              </a:rPr>
              <a:t>-px</a:t>
            </a:r>
            <a:r>
              <a:rPr lang="en-US" sz="1400" b="1" baseline="30000" smtClean="0">
                <a:solidFill>
                  <a:schemeClr val="tx1"/>
                </a:solidFill>
              </a:rPr>
              <a:t>2</a:t>
            </a:r>
            <a:r>
              <a:rPr lang="en-US" sz="1400" b="1" smtClean="0">
                <a:solidFill>
                  <a:schemeClr val="tx1"/>
                </a:solidFill>
              </a:rPr>
              <a:t>-py</a:t>
            </a:r>
            <a:r>
              <a:rPr lang="en-US" sz="1400" b="1" baseline="30000" smtClean="0">
                <a:solidFill>
                  <a:schemeClr val="tx1"/>
                </a:solidFill>
              </a:rPr>
              <a:t>2</a:t>
            </a:r>
            <a:r>
              <a:rPr lang="en-US" sz="1400" b="1" smtClean="0">
                <a:solidFill>
                  <a:schemeClr val="tx1"/>
                </a:solidFill>
              </a:rPr>
              <a:t>-pz</a:t>
            </a:r>
            <a:r>
              <a:rPr lang="en-US" sz="1400" b="1" baseline="30000" smtClean="0">
                <a:solidFill>
                  <a:schemeClr val="tx1"/>
                </a:solidFill>
              </a:rPr>
              <a:t>2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9228" name="Elaborazione 17"/>
          <p:cNvSpPr>
            <a:spLocks noChangeArrowheads="1"/>
          </p:cNvSpPr>
          <p:nvPr/>
        </p:nvSpPr>
        <p:spPr bwMode="auto">
          <a:xfrm>
            <a:off x="3203575" y="2997200"/>
            <a:ext cx="2520950" cy="792163"/>
          </a:xfrm>
          <a:prstGeom prst="flowChart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9" name="CasellaDiTesto 18"/>
          <p:cNvSpPr txBox="1">
            <a:spLocks noChangeArrowheads="1"/>
          </p:cNvSpPr>
          <p:nvPr/>
        </p:nvSpPr>
        <p:spPr bwMode="auto">
          <a:xfrm>
            <a:off x="3203575" y="3049588"/>
            <a:ext cx="25209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u="sng" smtClean="0">
                <a:solidFill>
                  <a:schemeClr val="tx1"/>
                </a:solidFill>
              </a:rPr>
              <a:t>Thread 1:</a:t>
            </a:r>
          </a:p>
          <a:p>
            <a:pPr algn="ctr"/>
            <a:r>
              <a:rPr lang="en-US" sz="1400" b="1" smtClean="0"/>
              <a:t>Sum of n quadrivector</a:t>
            </a:r>
            <a:endParaRPr lang="en-US" sz="1400" b="1" smtClean="0">
              <a:solidFill>
                <a:schemeClr val="tx1"/>
              </a:solidFill>
            </a:endParaRPr>
          </a:p>
          <a:p>
            <a:pPr algn="ctr"/>
            <a:r>
              <a:rPr lang="en-US" sz="1400" b="1" smtClean="0">
                <a:solidFill>
                  <a:schemeClr val="tx1"/>
                </a:solidFill>
              </a:rPr>
              <a:t>m</a:t>
            </a:r>
            <a:r>
              <a:rPr lang="en-US" sz="1400" b="1" baseline="30000" smtClean="0">
                <a:solidFill>
                  <a:schemeClr val="tx1"/>
                </a:solidFill>
              </a:rPr>
              <a:t>2</a:t>
            </a:r>
            <a:r>
              <a:rPr lang="en-US" sz="1400" b="1" smtClean="0">
                <a:solidFill>
                  <a:schemeClr val="tx1"/>
                </a:solidFill>
              </a:rPr>
              <a:t>=E</a:t>
            </a:r>
            <a:r>
              <a:rPr lang="en-US" sz="1400" b="1" baseline="30000" smtClean="0">
                <a:solidFill>
                  <a:schemeClr val="tx1"/>
                </a:solidFill>
              </a:rPr>
              <a:t>2</a:t>
            </a:r>
            <a:r>
              <a:rPr lang="en-US" sz="1400" b="1" smtClean="0">
                <a:solidFill>
                  <a:schemeClr val="tx1"/>
                </a:solidFill>
              </a:rPr>
              <a:t>-px</a:t>
            </a:r>
            <a:r>
              <a:rPr lang="en-US" sz="1400" b="1" baseline="30000" smtClean="0">
                <a:solidFill>
                  <a:schemeClr val="tx1"/>
                </a:solidFill>
              </a:rPr>
              <a:t>2</a:t>
            </a:r>
            <a:r>
              <a:rPr lang="en-US" sz="1400" b="1" smtClean="0">
                <a:solidFill>
                  <a:schemeClr val="tx1"/>
                </a:solidFill>
              </a:rPr>
              <a:t>-py</a:t>
            </a:r>
            <a:r>
              <a:rPr lang="en-US" sz="1400" b="1" baseline="30000" smtClean="0">
                <a:solidFill>
                  <a:schemeClr val="tx1"/>
                </a:solidFill>
              </a:rPr>
              <a:t>2</a:t>
            </a:r>
            <a:r>
              <a:rPr lang="en-US" sz="1400" b="1" smtClean="0">
                <a:solidFill>
                  <a:schemeClr val="tx1"/>
                </a:solidFill>
              </a:rPr>
              <a:t>-pz</a:t>
            </a:r>
            <a:r>
              <a:rPr lang="en-US" sz="1400" b="1" baseline="30000" smtClean="0">
                <a:solidFill>
                  <a:schemeClr val="tx1"/>
                </a:solidFill>
              </a:rPr>
              <a:t>2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9230" name="Elaborazione 19"/>
          <p:cNvSpPr>
            <a:spLocks noChangeArrowheads="1"/>
          </p:cNvSpPr>
          <p:nvPr/>
        </p:nvSpPr>
        <p:spPr bwMode="auto">
          <a:xfrm>
            <a:off x="6300788" y="2997200"/>
            <a:ext cx="2663825" cy="792163"/>
          </a:xfrm>
          <a:prstGeom prst="flowChart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31" name="CasellaDiTesto 20"/>
          <p:cNvSpPr txBox="1">
            <a:spLocks noChangeArrowheads="1"/>
          </p:cNvSpPr>
          <p:nvPr/>
        </p:nvSpPr>
        <p:spPr bwMode="auto">
          <a:xfrm>
            <a:off x="6227763" y="3049588"/>
            <a:ext cx="2844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u="sng" smtClean="0">
                <a:solidFill>
                  <a:schemeClr val="tx1"/>
                </a:solidFill>
              </a:rPr>
              <a:t>Thread k:</a:t>
            </a:r>
          </a:p>
          <a:p>
            <a:pPr algn="ctr"/>
            <a:r>
              <a:rPr lang="en-US" sz="1400" b="1" smtClean="0"/>
              <a:t>Sum of n quadrivector</a:t>
            </a:r>
            <a:endParaRPr lang="en-US" sz="1400" b="1" smtClean="0">
              <a:solidFill>
                <a:schemeClr val="tx1"/>
              </a:solidFill>
            </a:endParaRPr>
          </a:p>
          <a:p>
            <a:pPr algn="ctr"/>
            <a:r>
              <a:rPr lang="en-US" sz="1400" b="1" smtClean="0">
                <a:solidFill>
                  <a:schemeClr val="tx1"/>
                </a:solidFill>
              </a:rPr>
              <a:t>m</a:t>
            </a:r>
            <a:r>
              <a:rPr lang="en-US" sz="1400" b="1" baseline="30000" smtClean="0">
                <a:solidFill>
                  <a:schemeClr val="tx1"/>
                </a:solidFill>
              </a:rPr>
              <a:t>2</a:t>
            </a:r>
            <a:r>
              <a:rPr lang="en-US" sz="1400" b="1" smtClean="0">
                <a:solidFill>
                  <a:schemeClr val="tx1"/>
                </a:solidFill>
              </a:rPr>
              <a:t>=E</a:t>
            </a:r>
            <a:r>
              <a:rPr lang="en-US" sz="1400" b="1" baseline="30000" smtClean="0">
                <a:solidFill>
                  <a:schemeClr val="tx1"/>
                </a:solidFill>
              </a:rPr>
              <a:t>2</a:t>
            </a:r>
            <a:r>
              <a:rPr lang="en-US" sz="1400" b="1" smtClean="0">
                <a:solidFill>
                  <a:schemeClr val="tx1"/>
                </a:solidFill>
              </a:rPr>
              <a:t>-px</a:t>
            </a:r>
            <a:r>
              <a:rPr lang="en-US" sz="1400" b="1" baseline="30000" smtClean="0">
                <a:solidFill>
                  <a:schemeClr val="tx1"/>
                </a:solidFill>
              </a:rPr>
              <a:t>2</a:t>
            </a:r>
            <a:r>
              <a:rPr lang="en-US" sz="1400" b="1" smtClean="0">
                <a:solidFill>
                  <a:schemeClr val="tx1"/>
                </a:solidFill>
              </a:rPr>
              <a:t>-py</a:t>
            </a:r>
            <a:r>
              <a:rPr lang="en-US" sz="1400" b="1" baseline="30000" smtClean="0">
                <a:solidFill>
                  <a:schemeClr val="tx1"/>
                </a:solidFill>
              </a:rPr>
              <a:t>2</a:t>
            </a:r>
            <a:r>
              <a:rPr lang="en-US" sz="1400" b="1" smtClean="0">
                <a:solidFill>
                  <a:schemeClr val="tx1"/>
                </a:solidFill>
              </a:rPr>
              <a:t>-pz</a:t>
            </a:r>
            <a:r>
              <a:rPr lang="en-US" sz="1400" b="1" baseline="30000" smtClean="0">
                <a:solidFill>
                  <a:schemeClr val="tx1"/>
                </a:solidFill>
              </a:rPr>
              <a:t>2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9232" name="CasellaDiTesto 21"/>
          <p:cNvSpPr txBox="1">
            <a:spLocks noChangeArrowheads="1"/>
          </p:cNvSpPr>
          <p:nvPr/>
        </p:nvSpPr>
        <p:spPr bwMode="auto">
          <a:xfrm>
            <a:off x="5795963" y="3284538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9233" name="Connettore 2 23"/>
          <p:cNvCxnSpPr>
            <a:cxnSpLocks noChangeShapeType="1"/>
            <a:stCxn id="9270" idx="2"/>
            <a:endCxn id="9226" idx="0"/>
          </p:cNvCxnSpPr>
          <p:nvPr/>
        </p:nvCxnSpPr>
        <p:spPr bwMode="auto">
          <a:xfrm flipH="1">
            <a:off x="1511300" y="2457450"/>
            <a:ext cx="2989263" cy="539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34" name="Connettore 2 27"/>
          <p:cNvCxnSpPr>
            <a:cxnSpLocks noChangeShapeType="1"/>
            <a:stCxn id="9270" idx="2"/>
            <a:endCxn id="9228" idx="0"/>
          </p:cNvCxnSpPr>
          <p:nvPr/>
        </p:nvCxnSpPr>
        <p:spPr bwMode="auto">
          <a:xfrm flipH="1">
            <a:off x="4464050" y="2457450"/>
            <a:ext cx="36513" cy="539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35" name="Connettore 2 29"/>
          <p:cNvCxnSpPr>
            <a:cxnSpLocks noChangeShapeType="1"/>
            <a:stCxn id="9270" idx="2"/>
            <a:endCxn id="9230" idx="0"/>
          </p:cNvCxnSpPr>
          <p:nvPr/>
        </p:nvCxnSpPr>
        <p:spPr bwMode="auto">
          <a:xfrm>
            <a:off x="4500563" y="2457450"/>
            <a:ext cx="3132137" cy="539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36" name="Decisione 31"/>
          <p:cNvSpPr>
            <a:spLocks noChangeArrowheads="1"/>
          </p:cNvSpPr>
          <p:nvPr/>
        </p:nvSpPr>
        <p:spPr bwMode="auto">
          <a:xfrm>
            <a:off x="611188" y="4149725"/>
            <a:ext cx="1800225" cy="792163"/>
          </a:xfrm>
          <a:prstGeom prst="flowChartDecision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37" name="CasellaDiTesto 32"/>
          <p:cNvSpPr txBox="1">
            <a:spLocks noChangeArrowheads="1"/>
          </p:cNvSpPr>
          <p:nvPr/>
        </p:nvSpPr>
        <p:spPr bwMode="auto">
          <a:xfrm>
            <a:off x="755650" y="4365625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m0-</a:t>
            </a:r>
            <a:r>
              <a:rPr lang="el-GR" sz="1400" b="1">
                <a:solidFill>
                  <a:schemeClr val="tx1"/>
                </a:solidFill>
              </a:rPr>
              <a:t>Δ</a:t>
            </a:r>
            <a:r>
              <a:rPr lang="it-IT" sz="1400" b="1">
                <a:solidFill>
                  <a:schemeClr val="tx1"/>
                </a:solidFill>
              </a:rPr>
              <a:t>&lt;m&lt;m0+</a:t>
            </a:r>
            <a:r>
              <a:rPr lang="el-GR" sz="1400" b="1">
                <a:solidFill>
                  <a:schemeClr val="tx1"/>
                </a:solidFill>
              </a:rPr>
              <a:t>Δ</a:t>
            </a:r>
            <a:endParaRPr lang="it-IT" sz="1400" b="1">
              <a:solidFill>
                <a:schemeClr val="tx1"/>
              </a:solidFill>
            </a:endParaRPr>
          </a:p>
        </p:txBody>
      </p:sp>
      <p:sp>
        <p:nvSpPr>
          <p:cNvPr id="9238" name="Elaborazione 33"/>
          <p:cNvSpPr>
            <a:spLocks noChangeArrowheads="1"/>
          </p:cNvSpPr>
          <p:nvPr/>
        </p:nvSpPr>
        <p:spPr bwMode="auto">
          <a:xfrm>
            <a:off x="827088" y="5364163"/>
            <a:ext cx="1368425" cy="576262"/>
          </a:xfrm>
          <a:prstGeom prst="flowChart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39" name="CasellaDiTesto 34"/>
          <p:cNvSpPr txBox="1">
            <a:spLocks noChangeArrowheads="1"/>
          </p:cNvSpPr>
          <p:nvPr/>
        </p:nvSpPr>
        <p:spPr bwMode="auto">
          <a:xfrm>
            <a:off x="899592" y="5508625"/>
            <a:ext cx="1224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smtClean="0"/>
              <a:t>Particle</a:t>
            </a:r>
            <a:r>
              <a:rPr lang="en-US" sz="1400" b="1" baseline="30000" smtClean="0">
                <a:solidFill>
                  <a:schemeClr val="tx1"/>
                </a:solidFill>
              </a:rPr>
              <a:t> </a:t>
            </a:r>
            <a:r>
              <a:rPr lang="en-US" sz="1400" b="1" smtClean="0"/>
              <a:t>found</a:t>
            </a:r>
            <a:endParaRPr lang="en-US" sz="1400"/>
          </a:p>
        </p:txBody>
      </p:sp>
      <p:cxnSp>
        <p:nvCxnSpPr>
          <p:cNvPr id="9240" name="Connettore 2 35"/>
          <p:cNvCxnSpPr>
            <a:cxnSpLocks noChangeShapeType="1"/>
            <a:stCxn id="9236" idx="2"/>
            <a:endCxn id="9238" idx="0"/>
          </p:cNvCxnSpPr>
          <p:nvPr/>
        </p:nvCxnSpPr>
        <p:spPr bwMode="auto">
          <a:xfrm>
            <a:off x="1511300" y="4941888"/>
            <a:ext cx="0" cy="4222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41" name="CasellaDiTesto 36"/>
          <p:cNvSpPr txBox="1">
            <a:spLocks noChangeArrowheads="1"/>
          </p:cNvSpPr>
          <p:nvPr/>
        </p:nvSpPr>
        <p:spPr bwMode="auto">
          <a:xfrm>
            <a:off x="1331913" y="5003800"/>
            <a:ext cx="719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SI</a:t>
            </a:r>
          </a:p>
        </p:txBody>
      </p:sp>
      <p:cxnSp>
        <p:nvCxnSpPr>
          <p:cNvPr id="9242" name="Connettore 2 41"/>
          <p:cNvCxnSpPr>
            <a:cxnSpLocks noChangeShapeType="1"/>
            <a:stCxn id="9227" idx="2"/>
            <a:endCxn id="9236" idx="0"/>
          </p:cNvCxnSpPr>
          <p:nvPr/>
        </p:nvCxnSpPr>
        <p:spPr bwMode="auto">
          <a:xfrm>
            <a:off x="1511300" y="3789363"/>
            <a:ext cx="0" cy="360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43" name="Decisione 42"/>
          <p:cNvSpPr>
            <a:spLocks noChangeArrowheads="1"/>
          </p:cNvSpPr>
          <p:nvPr/>
        </p:nvSpPr>
        <p:spPr bwMode="auto">
          <a:xfrm>
            <a:off x="3563938" y="4149725"/>
            <a:ext cx="1800225" cy="792163"/>
          </a:xfrm>
          <a:prstGeom prst="flowChartDecision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44" name="CasellaDiTesto 43"/>
          <p:cNvSpPr txBox="1">
            <a:spLocks noChangeArrowheads="1"/>
          </p:cNvSpPr>
          <p:nvPr/>
        </p:nvSpPr>
        <p:spPr bwMode="auto">
          <a:xfrm>
            <a:off x="3708400" y="4365625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m0-</a:t>
            </a:r>
            <a:r>
              <a:rPr lang="el-GR" sz="1400" b="1">
                <a:solidFill>
                  <a:schemeClr val="tx1"/>
                </a:solidFill>
              </a:rPr>
              <a:t>Δ</a:t>
            </a:r>
            <a:r>
              <a:rPr lang="it-IT" sz="1400" b="1">
                <a:solidFill>
                  <a:schemeClr val="tx1"/>
                </a:solidFill>
              </a:rPr>
              <a:t>&lt;m&lt;m0+</a:t>
            </a:r>
            <a:r>
              <a:rPr lang="el-GR" sz="1400" b="1">
                <a:solidFill>
                  <a:schemeClr val="tx1"/>
                </a:solidFill>
              </a:rPr>
              <a:t>Δ</a:t>
            </a:r>
            <a:endParaRPr lang="it-IT" sz="1400" b="1">
              <a:solidFill>
                <a:schemeClr val="tx1"/>
              </a:solidFill>
            </a:endParaRPr>
          </a:p>
        </p:txBody>
      </p:sp>
      <p:sp>
        <p:nvSpPr>
          <p:cNvPr id="9245" name="Elaborazione 44"/>
          <p:cNvSpPr>
            <a:spLocks noChangeArrowheads="1"/>
          </p:cNvSpPr>
          <p:nvPr/>
        </p:nvSpPr>
        <p:spPr bwMode="auto">
          <a:xfrm>
            <a:off x="3779838" y="5364163"/>
            <a:ext cx="1368425" cy="576262"/>
          </a:xfrm>
          <a:prstGeom prst="flowChart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9247" name="Connettore 2 46"/>
          <p:cNvCxnSpPr>
            <a:cxnSpLocks noChangeShapeType="1"/>
            <a:stCxn id="9243" idx="2"/>
            <a:endCxn id="9245" idx="0"/>
          </p:cNvCxnSpPr>
          <p:nvPr/>
        </p:nvCxnSpPr>
        <p:spPr bwMode="auto">
          <a:xfrm>
            <a:off x="4464050" y="4941888"/>
            <a:ext cx="0" cy="4222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48" name="CasellaDiTesto 47"/>
          <p:cNvSpPr txBox="1">
            <a:spLocks noChangeArrowheads="1"/>
          </p:cNvSpPr>
          <p:nvPr/>
        </p:nvSpPr>
        <p:spPr bwMode="auto">
          <a:xfrm>
            <a:off x="4284663" y="5003800"/>
            <a:ext cx="719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SI</a:t>
            </a:r>
          </a:p>
        </p:txBody>
      </p:sp>
      <p:sp>
        <p:nvSpPr>
          <p:cNvPr id="9249" name="Decisione 48"/>
          <p:cNvSpPr>
            <a:spLocks noChangeArrowheads="1"/>
          </p:cNvSpPr>
          <p:nvPr/>
        </p:nvSpPr>
        <p:spPr bwMode="auto">
          <a:xfrm>
            <a:off x="6804025" y="4149725"/>
            <a:ext cx="1800225" cy="792163"/>
          </a:xfrm>
          <a:prstGeom prst="flowChartDecision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50" name="CasellaDiTesto 49"/>
          <p:cNvSpPr txBox="1">
            <a:spLocks noChangeArrowheads="1"/>
          </p:cNvSpPr>
          <p:nvPr/>
        </p:nvSpPr>
        <p:spPr bwMode="auto">
          <a:xfrm>
            <a:off x="6948488" y="4365625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m0-</a:t>
            </a:r>
            <a:r>
              <a:rPr lang="el-GR" sz="1400" b="1">
                <a:solidFill>
                  <a:schemeClr val="tx1"/>
                </a:solidFill>
              </a:rPr>
              <a:t>Δ</a:t>
            </a:r>
            <a:r>
              <a:rPr lang="it-IT" sz="1400" b="1">
                <a:solidFill>
                  <a:schemeClr val="tx1"/>
                </a:solidFill>
              </a:rPr>
              <a:t>&lt;m&lt;m0+</a:t>
            </a:r>
            <a:r>
              <a:rPr lang="el-GR" sz="1400" b="1">
                <a:solidFill>
                  <a:schemeClr val="tx1"/>
                </a:solidFill>
              </a:rPr>
              <a:t>Δ</a:t>
            </a:r>
            <a:endParaRPr lang="it-IT" sz="1400" b="1">
              <a:solidFill>
                <a:schemeClr val="tx1"/>
              </a:solidFill>
            </a:endParaRPr>
          </a:p>
        </p:txBody>
      </p:sp>
      <p:sp>
        <p:nvSpPr>
          <p:cNvPr id="9251" name="Elaborazione 50"/>
          <p:cNvSpPr>
            <a:spLocks noChangeArrowheads="1"/>
          </p:cNvSpPr>
          <p:nvPr/>
        </p:nvSpPr>
        <p:spPr bwMode="auto">
          <a:xfrm>
            <a:off x="7019925" y="5364163"/>
            <a:ext cx="1368425" cy="576262"/>
          </a:xfrm>
          <a:prstGeom prst="flowChart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9253" name="Connettore 2 52"/>
          <p:cNvCxnSpPr>
            <a:cxnSpLocks noChangeShapeType="1"/>
            <a:stCxn id="9249" idx="2"/>
            <a:endCxn id="9251" idx="0"/>
          </p:cNvCxnSpPr>
          <p:nvPr/>
        </p:nvCxnSpPr>
        <p:spPr bwMode="auto">
          <a:xfrm>
            <a:off x="7704138" y="4941888"/>
            <a:ext cx="0" cy="4222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54" name="CasellaDiTesto 53"/>
          <p:cNvSpPr txBox="1">
            <a:spLocks noChangeArrowheads="1"/>
          </p:cNvSpPr>
          <p:nvPr/>
        </p:nvSpPr>
        <p:spPr bwMode="auto">
          <a:xfrm>
            <a:off x="7524750" y="5003800"/>
            <a:ext cx="71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SI</a:t>
            </a:r>
          </a:p>
        </p:txBody>
      </p:sp>
      <p:cxnSp>
        <p:nvCxnSpPr>
          <p:cNvPr id="9255" name="Connettore 2 55"/>
          <p:cNvCxnSpPr>
            <a:cxnSpLocks noChangeShapeType="1"/>
            <a:stCxn id="9229" idx="2"/>
            <a:endCxn id="9243" idx="0"/>
          </p:cNvCxnSpPr>
          <p:nvPr/>
        </p:nvCxnSpPr>
        <p:spPr bwMode="auto">
          <a:xfrm>
            <a:off x="4464050" y="3789363"/>
            <a:ext cx="0" cy="360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56" name="Connettore 2 57"/>
          <p:cNvCxnSpPr>
            <a:cxnSpLocks noChangeShapeType="1"/>
            <a:stCxn id="9231" idx="2"/>
            <a:endCxn id="9249" idx="0"/>
          </p:cNvCxnSpPr>
          <p:nvPr/>
        </p:nvCxnSpPr>
        <p:spPr bwMode="auto">
          <a:xfrm>
            <a:off x="7650163" y="3789363"/>
            <a:ext cx="53975" cy="360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59" name="Connettore 2 73"/>
          <p:cNvCxnSpPr>
            <a:cxnSpLocks noChangeShapeType="1"/>
            <a:stCxn id="9238" idx="2"/>
          </p:cNvCxnSpPr>
          <p:nvPr/>
        </p:nvCxnSpPr>
        <p:spPr bwMode="auto">
          <a:xfrm>
            <a:off x="1511300" y="5940425"/>
            <a:ext cx="2413000" cy="522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60" name="Connettore 2 75"/>
          <p:cNvCxnSpPr>
            <a:cxnSpLocks noChangeShapeType="1"/>
            <a:stCxn id="9245" idx="2"/>
          </p:cNvCxnSpPr>
          <p:nvPr/>
        </p:nvCxnSpPr>
        <p:spPr bwMode="auto">
          <a:xfrm>
            <a:off x="4464050" y="5940425"/>
            <a:ext cx="36513" cy="2254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61" name="Connettore 2 77"/>
          <p:cNvCxnSpPr>
            <a:cxnSpLocks noChangeShapeType="1"/>
            <a:stCxn id="9251" idx="2"/>
          </p:cNvCxnSpPr>
          <p:nvPr/>
        </p:nvCxnSpPr>
        <p:spPr bwMode="auto">
          <a:xfrm flipH="1">
            <a:off x="5076825" y="5940425"/>
            <a:ext cx="2627313" cy="522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62" name="Connettore 4 79"/>
          <p:cNvCxnSpPr>
            <a:cxnSpLocks noChangeShapeType="1"/>
            <a:stCxn id="9236" idx="3"/>
          </p:cNvCxnSpPr>
          <p:nvPr/>
        </p:nvCxnSpPr>
        <p:spPr bwMode="auto">
          <a:xfrm>
            <a:off x="2411413" y="4545013"/>
            <a:ext cx="1512887" cy="19177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63" name="Connettore 4 81"/>
          <p:cNvCxnSpPr>
            <a:cxnSpLocks noChangeShapeType="1"/>
            <a:stCxn id="9249" idx="1"/>
          </p:cNvCxnSpPr>
          <p:nvPr/>
        </p:nvCxnSpPr>
        <p:spPr bwMode="auto">
          <a:xfrm rot="10800000" flipV="1">
            <a:off x="5076825" y="4545013"/>
            <a:ext cx="1727200" cy="19177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64" name="Connettore 4 83"/>
          <p:cNvCxnSpPr>
            <a:cxnSpLocks noChangeShapeType="1"/>
            <a:stCxn id="9243" idx="3"/>
          </p:cNvCxnSpPr>
          <p:nvPr/>
        </p:nvCxnSpPr>
        <p:spPr bwMode="auto">
          <a:xfrm flipH="1">
            <a:off x="5076825" y="4546600"/>
            <a:ext cx="287338" cy="1943100"/>
          </a:xfrm>
          <a:prstGeom prst="bentConnector3">
            <a:avLst>
              <a:gd name="adj1" fmla="val -7956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65" name="CasellaDiTesto 84"/>
          <p:cNvSpPr txBox="1">
            <a:spLocks noChangeArrowheads="1"/>
          </p:cNvSpPr>
          <p:nvPr/>
        </p:nvSpPr>
        <p:spPr bwMode="auto">
          <a:xfrm>
            <a:off x="2484438" y="4273550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9266" name="CasellaDiTesto 85"/>
          <p:cNvSpPr txBox="1">
            <a:spLocks noChangeArrowheads="1"/>
          </p:cNvSpPr>
          <p:nvPr/>
        </p:nvSpPr>
        <p:spPr bwMode="auto">
          <a:xfrm>
            <a:off x="6300788" y="4292600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9267" name="CasellaDiTesto 86"/>
          <p:cNvSpPr txBox="1">
            <a:spLocks noChangeArrowheads="1"/>
          </p:cNvSpPr>
          <p:nvPr/>
        </p:nvSpPr>
        <p:spPr bwMode="auto">
          <a:xfrm>
            <a:off x="5292725" y="4292600"/>
            <a:ext cx="503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9268" name="CasellaDiTesto 51"/>
          <p:cNvSpPr txBox="1">
            <a:spLocks noChangeArrowheads="1"/>
          </p:cNvSpPr>
          <p:nvPr/>
        </p:nvSpPr>
        <p:spPr bwMode="auto">
          <a:xfrm>
            <a:off x="6048375" y="836613"/>
            <a:ext cx="3348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smtClean="0">
                <a:solidFill>
                  <a:srgbClr val="00B0F0"/>
                </a:solidFill>
              </a:rPr>
              <a:t>Sequential code(CPU)</a:t>
            </a:r>
          </a:p>
          <a:p>
            <a:r>
              <a:rPr lang="en-US" b="1" smtClean="0">
                <a:solidFill>
                  <a:srgbClr val="92D050"/>
                </a:solidFill>
              </a:rPr>
              <a:t>Parallel code (GPU)</a:t>
            </a:r>
            <a:endParaRPr lang="en-US" b="1">
              <a:solidFill>
                <a:srgbClr val="92D050"/>
              </a:solidFill>
            </a:endParaRPr>
          </a:p>
        </p:txBody>
      </p:sp>
      <p:sp>
        <p:nvSpPr>
          <p:cNvPr id="9270" name="Elaborazione 55"/>
          <p:cNvSpPr>
            <a:spLocks noChangeArrowheads="1"/>
          </p:cNvSpPr>
          <p:nvPr/>
        </p:nvSpPr>
        <p:spPr bwMode="auto">
          <a:xfrm>
            <a:off x="3203575" y="1844675"/>
            <a:ext cx="2592388" cy="612775"/>
          </a:xfrm>
          <a:prstGeom prst="flowChartProcess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9271" name="Connettore 2 61"/>
          <p:cNvCxnSpPr>
            <a:cxnSpLocks noChangeShapeType="1"/>
            <a:stCxn id="9224" idx="4"/>
            <a:endCxn id="9270" idx="0"/>
          </p:cNvCxnSpPr>
          <p:nvPr/>
        </p:nvCxnSpPr>
        <p:spPr bwMode="auto">
          <a:xfrm>
            <a:off x="4500563" y="1555750"/>
            <a:ext cx="0" cy="288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72" name="CasellaDiTesto 65"/>
          <p:cNvSpPr txBox="1">
            <a:spLocks noChangeArrowheads="1"/>
          </p:cNvSpPr>
          <p:nvPr/>
        </p:nvSpPr>
        <p:spPr bwMode="auto">
          <a:xfrm>
            <a:off x="3132138" y="2041103"/>
            <a:ext cx="27352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START MODULE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60" name="Ovale 68"/>
          <p:cNvSpPr>
            <a:spLocks noChangeArrowheads="1"/>
          </p:cNvSpPr>
          <p:nvPr/>
        </p:nvSpPr>
        <p:spPr bwMode="auto">
          <a:xfrm>
            <a:off x="3635896" y="6165850"/>
            <a:ext cx="1512168" cy="6477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t-IT" sz="1200" dirty="0" smtClean="0"/>
              <a:t>END OF THE MODULE</a:t>
            </a:r>
            <a:endParaRPr lang="it-IT" sz="1200" dirty="0"/>
          </a:p>
        </p:txBody>
      </p:sp>
      <p:sp>
        <p:nvSpPr>
          <p:cNvPr id="54" name="CasellaDiTesto 34"/>
          <p:cNvSpPr txBox="1">
            <a:spLocks noChangeArrowheads="1"/>
          </p:cNvSpPr>
          <p:nvPr/>
        </p:nvSpPr>
        <p:spPr bwMode="auto">
          <a:xfrm>
            <a:off x="3851920" y="5517232"/>
            <a:ext cx="1224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smtClean="0"/>
              <a:t>Particle</a:t>
            </a:r>
            <a:r>
              <a:rPr lang="en-US" sz="1400" b="1" baseline="30000" smtClean="0">
                <a:solidFill>
                  <a:schemeClr val="tx1"/>
                </a:solidFill>
              </a:rPr>
              <a:t> </a:t>
            </a:r>
            <a:r>
              <a:rPr lang="en-US" sz="1400" b="1" smtClean="0"/>
              <a:t>found</a:t>
            </a:r>
            <a:endParaRPr lang="en-US" sz="1400"/>
          </a:p>
        </p:txBody>
      </p:sp>
      <p:sp>
        <p:nvSpPr>
          <p:cNvPr id="55" name="CasellaDiTesto 34"/>
          <p:cNvSpPr txBox="1">
            <a:spLocks noChangeArrowheads="1"/>
          </p:cNvSpPr>
          <p:nvPr/>
        </p:nvSpPr>
        <p:spPr bwMode="auto">
          <a:xfrm>
            <a:off x="7092280" y="5517232"/>
            <a:ext cx="1224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smtClean="0"/>
              <a:t>Particle</a:t>
            </a:r>
            <a:r>
              <a:rPr lang="en-US" sz="1400" b="1" baseline="30000" smtClean="0">
                <a:solidFill>
                  <a:schemeClr val="tx1"/>
                </a:solidFill>
              </a:rPr>
              <a:t> </a:t>
            </a:r>
            <a:r>
              <a:rPr lang="en-US" sz="1400" b="1" smtClean="0"/>
              <a:t>found</a:t>
            </a:r>
            <a:endParaRPr lang="en-U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-108520" y="751235"/>
            <a:ext cx="91440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Methodology used in the test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08520" y="1484313"/>
            <a:ext cx="9144000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200" dirty="0" smtClean="0">
              <a:cs typeface="Arial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1268760"/>
            <a:ext cx="57246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9263" marR="0" lvl="0" indent="-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Memory in input</a:t>
            </a:r>
          </a:p>
          <a:p>
            <a:pPr marL="449263" marR="0" lvl="0" indent="-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CudaMalloc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 input</a:t>
            </a:r>
          </a:p>
          <a:p>
            <a:pPr marL="449263" marR="0" lvl="0" indent="-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CudaMalloc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 output</a:t>
            </a:r>
          </a:p>
          <a:p>
            <a:pPr marL="449263" marR="0" lvl="0" indent="-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Load input array </a:t>
            </a:r>
          </a:p>
          <a:p>
            <a:pPr marL="449263" marR="0" lvl="0" indent="-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cudaMemcpy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()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hostTOdevice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 </a:t>
            </a:r>
          </a:p>
          <a:p>
            <a:pPr marL="449263" marR="0" lvl="0" indent="-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cudaMemset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()	</a:t>
            </a:r>
          </a:p>
          <a:p>
            <a:pPr marL="449263" marR="0" lvl="0" indent="-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Kernel </a:t>
            </a:r>
          </a:p>
          <a:p>
            <a:pPr marL="449263" marR="0" lvl="0" indent="-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cudaMemcpy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()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deviceTOhost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 	</a:t>
            </a:r>
          </a:p>
          <a:p>
            <a:pPr marL="449263" marR="0" lvl="0" indent="-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cudaFree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()	</a:t>
            </a:r>
          </a:p>
          <a:p>
            <a:pPr marL="449263" marR="0" lvl="0" indent="-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free()</a:t>
            </a:r>
          </a:p>
          <a:p>
            <a:pPr marL="449263" marR="0" lvl="0" indent="-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latin typeface="Calibri" pitchFamily="34" charset="0"/>
                <a:ea typeface="PMingLiU" pitchFamily="18" charset="-120"/>
                <a:cs typeface="Times New Roman" pitchFamily="18" charset="0"/>
              </a:rPr>
              <a:t>Total time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92080" y="1340768"/>
            <a:ext cx="3851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sequential version of the toy algorithm has be implemented to compare the parallel one.</a:t>
            </a:r>
          </a:p>
          <a:p>
            <a:endParaRPr lang="en-US" sz="2000" dirty="0" smtClean="0"/>
          </a:p>
          <a:p>
            <a:r>
              <a:rPr lang="en-US" sz="2000" dirty="0" smtClean="0"/>
              <a:t>We increment the input in order to found the minimal data set in which the GPU algorithm overcome the sequential code.</a:t>
            </a:r>
          </a:p>
          <a:p>
            <a:endParaRPr lang="en-US" sz="2000" dirty="0" smtClean="0"/>
          </a:p>
          <a:p>
            <a:r>
              <a:rPr lang="en-US" sz="2000" dirty="0" smtClean="0"/>
              <a:t>In testing the CUDA algorithm we measuring the time spent in any single activities in order to evaluate the overhead.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-108520" y="751235"/>
            <a:ext cx="91440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</a:t>
            </a: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Results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08520" y="1484313"/>
            <a:ext cx="9144000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200" dirty="0" smtClean="0">
              <a:cs typeface="Arial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0" y="1340768"/>
          <a:ext cx="9143999" cy="4248469"/>
        </p:xfrm>
        <a:graphic>
          <a:graphicData uri="http://schemas.openxmlformats.org/drawingml/2006/table">
            <a:tbl>
              <a:tblPr/>
              <a:tblGrid>
                <a:gridCol w="381816"/>
                <a:gridCol w="403844"/>
                <a:gridCol w="433214"/>
                <a:gridCol w="616822"/>
                <a:gridCol w="504056"/>
                <a:gridCol w="504056"/>
                <a:gridCol w="720080"/>
                <a:gridCol w="648072"/>
                <a:gridCol w="576064"/>
                <a:gridCol w="576064"/>
                <a:gridCol w="648072"/>
                <a:gridCol w="576064"/>
                <a:gridCol w="504056"/>
                <a:gridCol w="648072"/>
                <a:gridCol w="720080"/>
                <a:gridCol w="683567"/>
              </a:tblGrid>
              <a:tr h="496648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 smtClean="0">
                          <a:latin typeface="Times New Roman"/>
                        </a:rPr>
                        <a:t>Complete</a:t>
                      </a:r>
                      <a:r>
                        <a:rPr lang="it-IT" sz="9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it-IT" sz="900" b="1" i="0" u="none" strike="noStrike" baseline="0" dirty="0" err="1" smtClean="0">
                          <a:latin typeface="Times New Roman"/>
                        </a:rPr>
                        <a:t>Algorithm</a:t>
                      </a:r>
                      <a:endParaRPr lang="it-IT" sz="9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79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latin typeface="Times New Roman"/>
                        </a:rPr>
                        <a:t>Input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latin typeface="Times New Roman"/>
                        </a:rPr>
                        <a:t>CUDA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latin typeface="Times New Roman"/>
                        </a:rPr>
                        <a:t>SEQUENTIAL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80448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latin typeface="Times New Roman"/>
                        </a:rPr>
                        <a:t>PI+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latin typeface="Times New Roman"/>
                        </a:rPr>
                        <a:t>PI-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latin typeface="Times New Roman"/>
                        </a:rPr>
                        <a:t>Gamma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latin typeface="Times New Roman"/>
                        </a:rPr>
                        <a:t>Memory</a:t>
                      </a:r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in input</a:t>
                      </a:r>
                      <a:br>
                        <a:rPr lang="it-IT" sz="9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</a:br>
                      <a:endParaRPr lang="it-IT" sz="9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latin typeface="Times New Roman"/>
                        </a:rPr>
                        <a:t>CudaMalloc</a:t>
                      </a:r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input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latin typeface="Times New Roman"/>
                        </a:rPr>
                        <a:t>CudaMalloc</a:t>
                      </a:r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output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Caricamento </a:t>
                      </a:r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latin typeface="Times New Roman"/>
                        </a:rPr>
                        <a:t>array</a:t>
                      </a:r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input </a:t>
                      </a:r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latin typeface="Times New Roman"/>
                        </a:rPr>
                        <a:t>host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latin typeface="Times New Roman"/>
                        </a:rPr>
                        <a:t>cudaMemcpy</a:t>
                      </a:r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() </a:t>
                      </a:r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latin typeface="Times New Roman"/>
                        </a:rPr>
                        <a:t>hostTOdevice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latin typeface="Times New Roman"/>
                        </a:rPr>
                        <a:t>cudaMemset</a:t>
                      </a:r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()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latin typeface="Times New Roman"/>
                        </a:rPr>
                        <a:t>Kernel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latin typeface="Times New Roman"/>
                        </a:rPr>
                        <a:t>cudaMemcpy</a:t>
                      </a:r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() </a:t>
                      </a:r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latin typeface="Times New Roman"/>
                        </a:rPr>
                        <a:t>deviceTOhost</a:t>
                      </a:r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latin typeface="Times New Roman"/>
                        </a:rPr>
                        <a:t>cudaFree</a:t>
                      </a:r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()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free()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Moduli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13D"/>
                    </a:solidFill>
                  </a:tcPr>
                </a:tc>
              </a:tr>
              <a:tr h="33772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 smtClean="0">
                          <a:latin typeface="Times New Roman"/>
                        </a:rPr>
                        <a:t>l5</a:t>
                      </a:r>
                      <a:endParaRPr lang="it-IT" sz="9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510 byte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0,151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0,225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0,004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0,111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0,056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0,073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0,239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latin typeface="Times New Roman"/>
                        </a:rPr>
                        <a:t>0,832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latin typeface="Times New Roman"/>
                        </a:rPr>
                        <a:t>0,01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latin typeface="Times New Roman"/>
                        </a:rPr>
                        <a:t>1,701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0,014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0,116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3519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1020 byte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0,142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0,329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0,004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0,108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0,05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0,073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0,28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0,959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0,01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1,956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0,047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0,155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33772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5100 byte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0,239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0,226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0,011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0,113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0,051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0,572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0,341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0,918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0,009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2,484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4,177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4,301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41150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10200 byte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0,245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0,332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0,02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0,113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0,055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5,141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0,416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1,055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0,015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7,432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48,857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48,993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41150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20400 byte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0,243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0,458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0,042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0,122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0,05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69,763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0,656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1,291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0,03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72,654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681,151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681,293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41150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2000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51000 byte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0,245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0,705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0,11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0,147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0,051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2694,594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1,976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2,59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0,469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2711,719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22135,501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22135,722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  <a:tr h="41150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1000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1000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Times New Roman"/>
                        </a:rPr>
                        <a:t>4000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102000 byte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0,262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24,844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0,229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0,229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0,059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14818,104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2,964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7,219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0,176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14854,087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Times New Roman"/>
                        </a:rPr>
                        <a:t>361505,69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latin typeface="Times New Roman"/>
                        </a:rPr>
                        <a:t>361506,06 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per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5122</TotalTime>
  <Words>1160</Words>
  <Application>Microsoft Office PowerPoint</Application>
  <PresentationFormat>Presentazione su schermo (4:3)</PresentationFormat>
  <Paragraphs>372</Paragraphs>
  <Slides>17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SuperB</vt:lpstr>
      <vt:lpstr>Personalizza struttura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Domè</dc:creator>
  <cp:lastModifiedBy>OSIO</cp:lastModifiedBy>
  <cp:revision>335</cp:revision>
  <dcterms:created xsi:type="dcterms:W3CDTF">2011-03-29T12:45:38Z</dcterms:created>
  <dcterms:modified xsi:type="dcterms:W3CDTF">2012-06-03T08:59:34Z</dcterms:modified>
</cp:coreProperties>
</file>