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29" r:id="rId5"/>
    <p:sldMasterId id="2147483742" r:id="rId6"/>
  </p:sldMasterIdLst>
  <p:notesMasterIdLst>
    <p:notesMasterId r:id="rId29"/>
  </p:notesMasterIdLst>
  <p:handoutMasterIdLst>
    <p:handoutMasterId r:id="rId30"/>
  </p:handoutMasterIdLst>
  <p:sldIdLst>
    <p:sldId id="256" r:id="rId7"/>
    <p:sldId id="567" r:id="rId8"/>
    <p:sldId id="533" r:id="rId9"/>
    <p:sldId id="505" r:id="rId10"/>
    <p:sldId id="506" r:id="rId11"/>
    <p:sldId id="529" r:id="rId12"/>
    <p:sldId id="411" r:id="rId13"/>
    <p:sldId id="416" r:id="rId14"/>
    <p:sldId id="487" r:id="rId15"/>
    <p:sldId id="392" r:id="rId16"/>
    <p:sldId id="489" r:id="rId17"/>
    <p:sldId id="422" r:id="rId18"/>
    <p:sldId id="424" r:id="rId19"/>
    <p:sldId id="544" r:id="rId20"/>
    <p:sldId id="546" r:id="rId21"/>
    <p:sldId id="547" r:id="rId22"/>
    <p:sldId id="552" r:id="rId23"/>
    <p:sldId id="559" r:id="rId24"/>
    <p:sldId id="517" r:id="rId25"/>
    <p:sldId id="519" r:id="rId26"/>
    <p:sldId id="598" r:id="rId27"/>
    <p:sldId id="476" r:id="rId28"/>
  </p:sldIdLst>
  <p:sldSz cx="9144000" cy="6858000" type="screen4x3"/>
  <p:notesSz cx="7102475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66666"/>
    <a:srgbClr val="66FFFF"/>
    <a:srgbClr val="CCFF66"/>
    <a:srgbClr val="000000"/>
    <a:srgbClr val="BE4D4A"/>
    <a:srgbClr val="FC7668"/>
    <a:srgbClr val="E65B2C"/>
    <a:srgbClr val="E5A4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68" autoAdjust="0"/>
    <p:restoredTop sz="99625" autoAdjust="0"/>
  </p:normalViewPr>
  <p:slideViewPr>
    <p:cSldViewPr>
      <p:cViewPr>
        <p:scale>
          <a:sx n="90" d="100"/>
          <a:sy n="90" d="100"/>
        </p:scale>
        <p:origin x="-140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36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430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Master" Target="slideMasters/slideMaster2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4660" tIns="47330" rIns="94660" bIns="47330" rtlCol="0"/>
          <a:lstStyle>
            <a:lvl1pPr algn="l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wrap="square" lIns="94660" tIns="47330" rIns="94660" bIns="4733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MS PGothic" charset="0"/>
              </a:defRPr>
            </a:lvl1pPr>
          </a:lstStyle>
          <a:p>
            <a:pPr>
              <a:defRPr/>
            </a:pPr>
            <a:fld id="{2DA62E5A-FB31-BE4A-BF32-F18DB8C5AD79}" type="datetimeFigureOut">
              <a:rPr lang="en-US"/>
              <a:pPr>
                <a:defRPr/>
              </a:pPr>
              <a:t>28/09/17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4660" tIns="47330" rIns="94660" bIns="47330" rtlCol="0" anchor="b"/>
          <a:lstStyle>
            <a:lvl1pPr algn="l">
              <a:defRPr sz="1200">
                <a:latin typeface="Calibri" charset="0"/>
                <a:ea typeface="ＭＳ Ｐゴシック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wrap="square" lIns="94660" tIns="47330" rIns="94660" bIns="4733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MS PGothic" charset="0"/>
              </a:defRPr>
            </a:lvl1pPr>
          </a:lstStyle>
          <a:p>
            <a:pPr>
              <a:defRPr/>
            </a:pPr>
            <a:fld id="{603D93E4-DF05-6D43-AE6A-1BF9F7001A14}" type="slidenum">
              <a:rPr lang="en-US"/>
              <a:pPr>
                <a:defRPr/>
              </a:pPr>
              <a:t>‹n.›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2089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1175"/>
          </a:xfrm>
          <a:prstGeom prst="rect">
            <a:avLst/>
          </a:prstGeom>
        </p:spPr>
        <p:txBody>
          <a:bodyPr vert="horz" lIns="94660" tIns="47330" rIns="94660" bIns="47330" rtlCol="0"/>
          <a:lstStyle>
            <a:lvl1pPr algn="l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4022725" y="0"/>
            <a:ext cx="3078163" cy="511175"/>
          </a:xfrm>
          <a:prstGeom prst="rect">
            <a:avLst/>
          </a:prstGeom>
        </p:spPr>
        <p:txBody>
          <a:bodyPr vert="horz" wrap="square" lIns="94660" tIns="47330" rIns="94660" bIns="4733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MS PGothic" charset="0"/>
              </a:defRPr>
            </a:lvl1pPr>
          </a:lstStyle>
          <a:p>
            <a:pPr>
              <a:defRPr/>
            </a:pPr>
            <a:fld id="{5DDB8359-2ADC-4D4F-AADA-00CB9CA94D91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60" tIns="47330" rIns="94660" bIns="47330" rtlCol="0" anchor="ctr"/>
          <a:lstStyle/>
          <a:p>
            <a:pPr lvl="0"/>
            <a:endParaRPr lang="cs-CZ" noProof="0" smtClean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3250" cy="4605338"/>
          </a:xfrm>
          <a:prstGeom prst="rect">
            <a:avLst/>
          </a:prstGeom>
        </p:spPr>
        <p:txBody>
          <a:bodyPr vert="horz" wrap="square" lIns="94660" tIns="47330" rIns="94660" bIns="4733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1175"/>
          </a:xfrm>
          <a:prstGeom prst="rect">
            <a:avLst/>
          </a:prstGeom>
        </p:spPr>
        <p:txBody>
          <a:bodyPr vert="horz" lIns="94660" tIns="47330" rIns="94660" bIns="47330" rtlCol="0" anchor="b"/>
          <a:lstStyle>
            <a:lvl1pPr algn="l">
              <a:defRPr sz="1200">
                <a:latin typeface="Calibri" pitchFamily="34" charset="0"/>
                <a:ea typeface="+mn-ea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4022725" y="9721850"/>
            <a:ext cx="3078163" cy="511175"/>
          </a:xfrm>
          <a:prstGeom prst="rect">
            <a:avLst/>
          </a:prstGeom>
        </p:spPr>
        <p:txBody>
          <a:bodyPr vert="horz" wrap="square" lIns="94660" tIns="47330" rIns="94660" bIns="4733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cs typeface="MS PGothic" charset="0"/>
              </a:defRPr>
            </a:lvl1pPr>
          </a:lstStyle>
          <a:p>
            <a:pPr>
              <a:defRPr/>
            </a:pPr>
            <a:fld id="{5C1B216B-B894-0B40-8195-2DA9B78D4BD4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2204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6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dirty="0">
              <a:latin typeface="Calibri" charset="0"/>
            </a:endParaRPr>
          </a:p>
        </p:txBody>
      </p:sp>
      <p:sp>
        <p:nvSpPr>
          <p:cNvPr id="16387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92CE3E7-BF20-A44F-8F6D-F34E9C745131}" type="slidenum">
              <a:rPr lang="cs-CZ" sz="1200"/>
              <a:pPr eaLnBrk="1" hangingPunct="1"/>
              <a:t>1</a:t>
            </a:fld>
            <a:endParaRPr lang="cs-CZ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B216B-B894-0B40-8195-2DA9B78D4BD4}" type="slidenum">
              <a:rPr lang="cs-CZ" smtClean="0"/>
              <a:pPr>
                <a:defRPr/>
              </a:pPr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1221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B216B-B894-0B40-8195-2DA9B78D4BD4}" type="slidenum">
              <a:rPr lang="cs-CZ" smtClean="0"/>
              <a:pPr>
                <a:defRPr/>
              </a:pPr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47786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egnaposto immagine diapositiva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endParaRPr lang="it-IT" dirty="0"/>
          </a:p>
        </p:txBody>
      </p:sp>
      <p:sp>
        <p:nvSpPr>
          <p:cNvPr id="66563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E3044C34-271A-3646-8BF3-A676612B15D8}" type="slidenum">
              <a:rPr lang="cs-CZ" sz="1200"/>
              <a:pPr eaLnBrk="1" hangingPunct="1"/>
              <a:t>10</a:t>
            </a:fld>
            <a:endParaRPr lang="cs-CZ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en-GB" dirty="0" smtClean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B216B-B894-0B40-8195-2DA9B78D4BD4}" type="slidenum">
              <a:rPr lang="cs-CZ" smtClean="0"/>
              <a:pPr>
                <a:defRPr/>
              </a:pPr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0657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 smtClean="0">
              <a:latin typeface="Calibri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B216B-B894-0B40-8195-2DA9B78D4BD4}" type="slidenum">
              <a:rPr lang="cs-CZ" smtClean="0"/>
              <a:pPr>
                <a:defRPr/>
              </a:pPr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3248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1B216B-B894-0B40-8195-2DA9B78D4BD4}" type="slidenum">
              <a:rPr lang="cs-CZ" smtClean="0">
                <a:solidFill>
                  <a:prstClr val="black"/>
                </a:solidFill>
              </a:rPr>
              <a:pPr>
                <a:defRPr/>
              </a:pPr>
              <a:t>16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29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hyperlink" Target="mailto:gmilluzzo@lns.infn.it" TargetMode="External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jpe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340D46BE-1C1C-F742-8F03-9BD0AF769DD3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5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225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49AF4521-C007-3B45-9782-A251BF33A332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04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2ED0B23A-3B0A-0240-9C9A-2F400DAA0474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429A6577-90E2-BB43-A2B8-1F78B636E84A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627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3F205327-8630-1C4A-83D2-1B65F01A29C8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305DEB0-36EB-004F-9E7F-F3704C88AAF4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9460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340D46BE-1C1C-F742-8F03-9BD0AF769DD3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5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225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49AF4521-C007-3B45-9782-A251BF33A332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017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142852"/>
            <a:ext cx="7186634" cy="714380"/>
          </a:xfrm>
        </p:spPr>
        <p:txBody>
          <a:bodyPr/>
          <a:lstStyle>
            <a:lvl1pPr>
              <a:defRPr sz="3600">
                <a:solidFill>
                  <a:srgbClr val="FF66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74027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43688"/>
            <a:ext cx="2571750" cy="2143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cs typeface="MS PGothic" charset="0"/>
              </a:defRPr>
            </a:lvl1pPr>
          </a:lstStyle>
          <a:p>
            <a:pPr>
              <a:defRPr/>
            </a:pPr>
            <a:fld id="{2E078B75-6CCB-7842-92D7-F548CB4D0C21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375" y="6643688"/>
            <a:ext cx="3929063" cy="214312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00" y="6357938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cs typeface="MS PGothic" charset="0"/>
              </a:defRPr>
            </a:lvl1pPr>
          </a:lstStyle>
          <a:p>
            <a:pPr>
              <a:defRPr/>
            </a:pPr>
            <a:fld id="{4F7F64B2-BDE2-6E40-8482-03002D48FC57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80807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65CB6242-10AB-184C-BB8A-9CD820C50225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E3CA9AD7-D89B-114C-A1FD-E63BBD54E68B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963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EDD5DFF0-CA1F-DC45-9D6A-B246DBDC6FA2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ED46480-22BD-0F46-AF3C-F27D8C93DF29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25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710BB960-B590-114D-A678-9153F6B48D51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2A6D81A6-9B82-4C46-9E08-E0311E9EF62E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565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9266879D-519A-7545-A7A8-0BD3CCD49F17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11A8D62-35B7-234C-8DC7-F2B56F3855E1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4001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6FA43F9-823C-D84C-A476-DA12AF8F95B6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2B7DA394-6C3F-A74A-94BF-EC9BF8E881AD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894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6106A534-F5A4-544F-ADC8-DE1451E8DD32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D83774D6-F57B-804A-B7C1-70F010EFEB4B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83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142852"/>
            <a:ext cx="7186634" cy="714380"/>
          </a:xfrm>
        </p:spPr>
        <p:txBody>
          <a:bodyPr/>
          <a:lstStyle>
            <a:lvl1pPr>
              <a:defRPr sz="3600">
                <a:solidFill>
                  <a:srgbClr val="FF66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74027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43688"/>
            <a:ext cx="2571750" cy="2143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cs typeface="MS PGothic" charset="0"/>
              </a:defRPr>
            </a:lvl1pPr>
          </a:lstStyle>
          <a:p>
            <a:pPr>
              <a:defRPr/>
            </a:pPr>
            <a:fld id="{2E078B75-6CCB-7842-92D7-F548CB4D0C21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375" y="6643688"/>
            <a:ext cx="3929063" cy="214312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00" y="6357938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cs typeface="MS PGothic" charset="0"/>
              </a:defRPr>
            </a:lvl1pPr>
          </a:lstStyle>
          <a:p>
            <a:pPr>
              <a:defRPr/>
            </a:pPr>
            <a:fld id="{4F7F64B2-BDE2-6E40-8482-03002D48FC57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56065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cs-C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CC82C53B-A2E2-7B47-A05D-028A6A6C6F5D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817A1F08-4478-DB4B-9E3C-226287C6E319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03200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2ED0B23A-3B0A-0240-9C9A-2F400DAA0474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429A6577-90E2-BB43-A2B8-1F78B636E84A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2315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3F205327-8630-1C4A-83D2-1B65F01A29C8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305DEB0-36EB-004F-9E7F-F3704C88AAF4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1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1080492"/>
            <a:ext cx="642938" cy="241102"/>
          </a:xfrm>
          <a:prstGeom prst="rect">
            <a:avLst/>
          </a:prstGeom>
          <a:solidFill>
            <a:srgbClr val="FF2600"/>
          </a:solidFill>
          <a:ln w="25400">
            <a:miter lim="400000"/>
          </a:ln>
        </p:spPr>
        <p:txBody>
          <a:bodyPr lIns="35717" tIns="35717" rIns="35717" bIns="35717" anchor="ctr"/>
          <a:lstStyle/>
          <a:p>
            <a:pPr algn="ctr">
              <a:defRPr sz="40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0" name="Shape 70"/>
          <p:cNvSpPr/>
          <p:nvPr/>
        </p:nvSpPr>
        <p:spPr>
          <a:xfrm>
            <a:off x="678656" y="1080492"/>
            <a:ext cx="8474273" cy="241102"/>
          </a:xfrm>
          <a:prstGeom prst="rect">
            <a:avLst/>
          </a:prstGeom>
          <a:solidFill>
            <a:srgbClr val="011993"/>
          </a:solidFill>
          <a:ln w="25400">
            <a:miter lim="400000"/>
          </a:ln>
        </p:spPr>
        <p:txBody>
          <a:bodyPr lIns="35717" tIns="35717" rIns="35717" bIns="35717" anchor="ctr"/>
          <a:lstStyle/>
          <a:p>
            <a:pPr algn="ctr">
              <a:defRPr sz="40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1" name="Shape 71"/>
          <p:cNvSpPr/>
          <p:nvPr/>
        </p:nvSpPr>
        <p:spPr>
          <a:xfrm>
            <a:off x="0" y="6616898"/>
            <a:ext cx="9152930" cy="241102"/>
          </a:xfrm>
          <a:prstGeom prst="rect">
            <a:avLst/>
          </a:prstGeom>
          <a:solidFill>
            <a:srgbClr val="011993"/>
          </a:solidFill>
          <a:ln w="25400">
            <a:miter lim="400000"/>
          </a:ln>
        </p:spPr>
        <p:txBody>
          <a:bodyPr lIns="35717" tIns="35717" rIns="35717" bIns="35717" anchor="ctr"/>
          <a:lstStyle/>
          <a:p>
            <a:pPr algn="ctr">
              <a:defRPr sz="4000" i="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4000"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</a:endParaRPr>
          </a:p>
        </p:txBody>
      </p:sp>
      <p:grpSp>
        <p:nvGrpSpPr>
          <p:cNvPr id="74" name="Group 74"/>
          <p:cNvGrpSpPr/>
          <p:nvPr/>
        </p:nvGrpSpPr>
        <p:grpSpPr>
          <a:xfrm>
            <a:off x="8041184" y="93762"/>
            <a:ext cx="1080492" cy="933041"/>
            <a:chOff x="0" y="0"/>
            <a:chExt cx="1536700" cy="1326991"/>
          </a:xfrm>
        </p:grpSpPr>
        <p:pic>
          <p:nvPicPr>
            <p:cNvPr id="73" name="logo INFN-LNS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31750" y="31750"/>
              <a:ext cx="1473200" cy="126349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72" name="Immagine 71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1536700" cy="1326992"/>
            </a:xfrm>
            <a:prstGeom prst="rect">
              <a:avLst/>
            </a:prstGeom>
            <a:effectLst/>
          </p:spPr>
        </p:pic>
      </p:grpSp>
      <p:sp>
        <p:nvSpPr>
          <p:cNvPr id="75" name="Shape 75"/>
          <p:cNvSpPr/>
          <p:nvPr/>
        </p:nvSpPr>
        <p:spPr>
          <a:xfrm>
            <a:off x="45438" y="6323122"/>
            <a:ext cx="4366618" cy="8107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r>
              <a:rPr>
                <a:solidFill>
                  <a:srgbClr val="366092"/>
                </a:solidFill>
              </a:rPr>
              <a:t>Giuliana Milluzzo - INFN-LNS (Italy) - </a:t>
            </a:r>
            <a:r>
              <a:rPr u="sng">
                <a:solidFill>
                  <a:srgbClr val="366092"/>
                </a:solidFill>
                <a:hlinkClick r:id="rId4"/>
              </a:rPr>
              <a:t>gmilluzzo@lns.infn.it</a:t>
            </a:r>
          </a:p>
        </p:txBody>
      </p:sp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xfrm>
            <a:off x="62508" y="169664"/>
            <a:ext cx="7929563" cy="794742"/>
          </a:xfrm>
          <a:prstGeom prst="rect">
            <a:avLst/>
          </a:prstGeom>
        </p:spPr>
        <p:txBody>
          <a:bodyPr/>
          <a:lstStyle>
            <a:lvl1pPr>
              <a:defRPr sz="5900"/>
            </a:lvl1pPr>
          </a:lstStyle>
          <a:p>
            <a:pPr>
              <a:defRPr>
                <a:effectLst/>
              </a:defRPr>
            </a:pPr>
            <a:r>
              <a:t>Titolo Testo</a:t>
            </a:r>
          </a:p>
        </p:txBody>
      </p:sp>
      <p:sp>
        <p:nvSpPr>
          <p:cNvPr id="77" name="Shape 77"/>
          <p:cNvSpPr>
            <a:spLocks noGrp="1"/>
          </p:cNvSpPr>
          <p:nvPr>
            <p:ph type="sldNum" sz="quarter" idx="2"/>
          </p:nvPr>
        </p:nvSpPr>
        <p:spPr>
          <a:xfrm>
            <a:off x="317004" y="1071563"/>
            <a:ext cx="247852" cy="250031"/>
          </a:xfrm>
          <a:prstGeom prst="rect">
            <a:avLst/>
          </a:prstGeom>
        </p:spPr>
        <p:txBody>
          <a:bodyPr lIns="64291" tIns="32146" rIns="64291" bIns="32146"/>
          <a:lstStyle/>
          <a:p>
            <a:fld id="{86CB4B4D-7CA3-9044-876B-883B54F8677D}" type="slidenum">
              <a:rPr>
                <a:solidFill>
                  <a:srgbClr val="366092"/>
                </a:solidFill>
              </a:rPr>
              <a:pPr/>
              <a:t>‹n.›</a:t>
            </a:fld>
            <a:endParaRPr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217475"/>
      </p:ext>
    </p:extLst>
  </p:cSld>
  <p:clrMapOvr>
    <a:masterClrMapping/>
  </p:clrMapOvr>
  <p:transition xmlns:p14="http://schemas.microsoft.com/office/powerpoint/2010/main"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25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340D46BE-1C1C-F742-8F03-9BD0AF769DD3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43250" y="6492875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7225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49AF4521-C007-3B45-9782-A251BF33A332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382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0166" y="142852"/>
            <a:ext cx="7186634" cy="714380"/>
          </a:xfrm>
        </p:spPr>
        <p:txBody>
          <a:bodyPr/>
          <a:lstStyle>
            <a:lvl1pPr>
              <a:defRPr sz="3600">
                <a:solidFill>
                  <a:srgbClr val="FF663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1214422"/>
            <a:ext cx="8229600" cy="4740277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1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1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1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1">
                    <a:lumMod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43688"/>
            <a:ext cx="2571750" cy="2143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cs typeface="MS PGothic" charset="0"/>
              </a:defRPr>
            </a:lvl1pPr>
          </a:lstStyle>
          <a:p>
            <a:pPr>
              <a:defRPr/>
            </a:pPr>
            <a:fld id="{2E078B75-6CCB-7842-92D7-F548CB4D0C21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375" y="6643688"/>
            <a:ext cx="3929063" cy="214312"/>
          </a:xfrm>
          <a:prstGeom prst="rect">
            <a:avLst/>
          </a:prstGeom>
        </p:spPr>
        <p:txBody>
          <a:bodyPr/>
          <a:lstStyle>
            <a:lvl1pPr>
              <a:defRPr sz="105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72500" y="6357938"/>
            <a:ext cx="5715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100" smtClean="0">
                <a:cs typeface="MS PGothic" charset="0"/>
              </a:defRPr>
            </a:lvl1pPr>
          </a:lstStyle>
          <a:p>
            <a:pPr>
              <a:defRPr/>
            </a:pPr>
            <a:fld id="{4F7F64B2-BDE2-6E40-8482-03002D48FC57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9052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65CB6242-10AB-184C-BB8A-9CD820C50225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E3CA9AD7-D89B-114C-A1FD-E63BBD54E68B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76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EDD5DFF0-CA1F-DC45-9D6A-B246DBDC6FA2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ED46480-22BD-0F46-AF3C-F27D8C93DF29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4593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710BB960-B590-114D-A678-9153F6B48D51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2A6D81A6-9B82-4C46-9E08-E0311E9EF62E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18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9266879D-519A-7545-A7A8-0BD3CCD49F17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11A8D62-35B7-234C-8DC7-F2B56F3855E1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88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65CB6242-10AB-184C-BB8A-9CD820C50225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E3CA9AD7-D89B-114C-A1FD-E63BBD54E68B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49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6FA43F9-823C-D84C-A476-DA12AF8F95B6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2B7DA394-6C3F-A74A-94BF-EC9BF8E881AD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241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6106A534-F5A4-544F-ADC8-DE1451E8DD32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D83774D6-F57B-804A-B7C1-70F010EFEB4B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598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cs-C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CC82C53B-A2E2-7B47-A05D-028A6A6C6F5D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817A1F08-4478-DB4B-9E3C-226287C6E319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1879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2ED0B23A-3B0A-0240-9C9A-2F400DAA0474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429A6577-90E2-BB43-A2B8-1F78B636E84A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2299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3F205327-8630-1C4A-83D2-1B65F01A29C8}" type="datetimeFigureOut">
              <a:rPr lang="cs-CZ">
                <a:solidFill>
                  <a:srgbClr val="366092"/>
                </a:solidFill>
              </a:rPr>
              <a:pPr>
                <a:defRPr/>
              </a:pPr>
              <a:t>28/09/17</a:t>
            </a:fld>
            <a:endParaRPr lang="cs-CZ">
              <a:solidFill>
                <a:srgbClr val="36609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>
              <a:solidFill>
                <a:srgbClr val="36609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305DEB0-36EB-004F-9E7F-F3704C88AAF4}" type="slidenum">
              <a:rPr lang="cs-CZ">
                <a:solidFill>
                  <a:srgbClr val="366092"/>
                </a:solidFill>
              </a:rPr>
              <a:pPr>
                <a:defRPr/>
              </a:pPr>
              <a:t>‹n.›</a:t>
            </a:fld>
            <a:endParaRPr lang="cs-CZ">
              <a:solidFill>
                <a:srgbClr val="36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48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EDD5DFF0-CA1F-DC45-9D6A-B246DBDC6FA2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ED46480-22BD-0F46-AF3C-F27D8C93DF29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61653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710BB960-B590-114D-A678-9153F6B48D51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2A6D81A6-9B82-4C46-9E08-E0311E9EF62E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3785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9266879D-519A-7545-A7A8-0BD3CCD49F17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11A8D62-35B7-234C-8DC7-F2B56F3855E1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9178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F6FA43F9-823C-D84C-A476-DA12AF8F95B6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2B7DA394-6C3F-A74A-94BF-EC9BF8E881AD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3677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6106A534-F5A4-544F-ADC8-DE1451E8DD32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D83774D6-F57B-804A-B7C1-70F010EFEB4B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9441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cs-C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cs-CZ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CC82C53B-A2E2-7B47-A05D-028A6A6C6F5D}" type="datetimeFigureOut">
              <a:rPr lang="cs-CZ"/>
              <a:pPr>
                <a:defRPr/>
              </a:pPr>
              <a:t>28/09/17</a:t>
            </a:fld>
            <a:endParaRPr lang="cs-CZ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800" smtClean="0">
                <a:cs typeface="MS PGothic" charset="0"/>
              </a:defRPr>
            </a:lvl1pPr>
          </a:lstStyle>
          <a:p>
            <a:pPr>
              <a:defRPr/>
            </a:pPr>
            <a:fld id="{817A1F08-4478-DB4B-9E3C-226287C6E319}" type="slidenum">
              <a:rPr lang="cs-CZ"/>
              <a:pPr>
                <a:defRPr/>
              </a:pPr>
              <a:t>‹n.›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48467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emf"/><Relationship Id="rId15" Type="http://schemas.openxmlformats.org/officeDocument/2006/relationships/image" Target="../media/image3.jpe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jpeg"/><Relationship Id="rId19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20" Type="http://schemas.openxmlformats.org/officeDocument/2006/relationships/image" Target="../media/image7.jpeg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14" Type="http://schemas.openxmlformats.org/officeDocument/2006/relationships/image" Target="../media/image1.jpeg"/><Relationship Id="rId15" Type="http://schemas.openxmlformats.org/officeDocument/2006/relationships/image" Target="../media/image2.emf"/><Relationship Id="rId16" Type="http://schemas.openxmlformats.org/officeDocument/2006/relationships/image" Target="../media/image3.jpeg"/><Relationship Id="rId17" Type="http://schemas.openxmlformats.org/officeDocument/2006/relationships/image" Target="../media/image4.jpeg"/><Relationship Id="rId18" Type="http://schemas.openxmlformats.org/officeDocument/2006/relationships/image" Target="../media/image5.jpeg"/><Relationship Id="rId19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4" Type="http://schemas.openxmlformats.org/officeDocument/2006/relationships/image" Target="../media/image2.emf"/><Relationship Id="rId15" Type="http://schemas.openxmlformats.org/officeDocument/2006/relationships/image" Target="../media/image3.jpeg"/><Relationship Id="rId16" Type="http://schemas.openxmlformats.org/officeDocument/2006/relationships/image" Target="../media/image4.jpeg"/><Relationship Id="rId17" Type="http://schemas.openxmlformats.org/officeDocument/2006/relationships/image" Target="../media/image5.jpeg"/><Relationship Id="rId18" Type="http://schemas.openxmlformats.org/officeDocument/2006/relationships/image" Target="../media/image6.jpeg"/><Relationship Id="rId19" Type="http://schemas.openxmlformats.org/officeDocument/2006/relationships/image" Target="../media/image7.jpeg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01"/>
          <a:stretch>
            <a:fillRect/>
          </a:stretch>
        </p:blipFill>
        <p:spPr bwMode="auto">
          <a:xfrm>
            <a:off x="0" y="5883275"/>
            <a:ext cx="30988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00188" y="274638"/>
            <a:ext cx="7186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pic>
        <p:nvPicPr>
          <p:cNvPr id="1029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12509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 userDrawn="1"/>
        </p:nvSpPr>
        <p:spPr>
          <a:xfrm>
            <a:off x="2771775" y="6113463"/>
            <a:ext cx="6337300" cy="54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800"/>
          </a:p>
        </p:txBody>
      </p:sp>
      <p:pic>
        <p:nvPicPr>
          <p:cNvPr id="1031" name="Picture 5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6064250"/>
            <a:ext cx="504825" cy="606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6132513"/>
            <a:ext cx="704850" cy="476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6132513"/>
            <a:ext cx="992187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5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6069013"/>
            <a:ext cx="908050" cy="649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5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6200775"/>
            <a:ext cx="601663" cy="385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852" b="82755"/>
          <a:stretch>
            <a:fillRect/>
          </a:stretch>
        </p:blipFill>
        <p:spPr bwMode="auto">
          <a:xfrm>
            <a:off x="0" y="5883275"/>
            <a:ext cx="9144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81821" r="-401"/>
          <a:stretch>
            <a:fillRect/>
          </a:stretch>
        </p:blipFill>
        <p:spPr bwMode="auto">
          <a:xfrm>
            <a:off x="0" y="6680200"/>
            <a:ext cx="91805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2" t="20897" b="20840"/>
          <a:stretch>
            <a:fillRect/>
          </a:stretch>
        </p:blipFill>
        <p:spPr bwMode="auto">
          <a:xfrm>
            <a:off x="7767638" y="6092825"/>
            <a:ext cx="137636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01"/>
          <a:stretch>
            <a:fillRect/>
          </a:stretch>
        </p:blipFill>
        <p:spPr bwMode="auto">
          <a:xfrm>
            <a:off x="0" y="5883275"/>
            <a:ext cx="30988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00188" y="274638"/>
            <a:ext cx="7186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pic>
        <p:nvPicPr>
          <p:cNvPr id="1029" name="Picture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12509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771775" y="6113463"/>
            <a:ext cx="6337300" cy="54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80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031" name="Picture 5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6064250"/>
            <a:ext cx="504825" cy="606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6132513"/>
            <a:ext cx="704850" cy="476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6132513"/>
            <a:ext cx="992187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5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6069013"/>
            <a:ext cx="908050" cy="649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6200775"/>
            <a:ext cx="601663" cy="385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852" b="82755"/>
          <a:stretch>
            <a:fillRect/>
          </a:stretch>
        </p:blipFill>
        <p:spPr bwMode="auto">
          <a:xfrm>
            <a:off x="0" y="5883275"/>
            <a:ext cx="9144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81821" r="-401"/>
          <a:stretch>
            <a:fillRect/>
          </a:stretch>
        </p:blipFill>
        <p:spPr bwMode="auto">
          <a:xfrm>
            <a:off x="0" y="6680200"/>
            <a:ext cx="91805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2" t="20897" b="20840"/>
          <a:stretch>
            <a:fillRect/>
          </a:stretch>
        </p:blipFill>
        <p:spPr bwMode="auto">
          <a:xfrm>
            <a:off x="7767638" y="6092825"/>
            <a:ext cx="137636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500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701"/>
          <a:stretch>
            <a:fillRect/>
          </a:stretch>
        </p:blipFill>
        <p:spPr bwMode="auto">
          <a:xfrm>
            <a:off x="0" y="5883275"/>
            <a:ext cx="30988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500188" y="274638"/>
            <a:ext cx="718661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pic>
        <p:nvPicPr>
          <p:cNvPr id="1029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214313"/>
            <a:ext cx="1250950" cy="56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 userDrawn="1"/>
        </p:nvSpPr>
        <p:spPr>
          <a:xfrm>
            <a:off x="2771775" y="6113463"/>
            <a:ext cx="6337300" cy="5461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800">
              <a:solidFill>
                <a:srgbClr val="FFFFFF"/>
              </a:solidFill>
              <a:latin typeface="Verdana"/>
            </a:endParaRPr>
          </a:p>
        </p:txBody>
      </p:sp>
      <p:pic>
        <p:nvPicPr>
          <p:cNvPr id="1031" name="Picture 5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938" y="6064250"/>
            <a:ext cx="504825" cy="6064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5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575" y="6132513"/>
            <a:ext cx="704850" cy="476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5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6132513"/>
            <a:ext cx="992187" cy="522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5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6069013"/>
            <a:ext cx="908050" cy="6492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5"/>
          <p:cNvPicPr>
            <a:picLocks noChangeAspect="1" noChangeArrowheads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325" y="6200775"/>
            <a:ext cx="601663" cy="3857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852" b="82755"/>
          <a:stretch>
            <a:fillRect/>
          </a:stretch>
        </p:blipFill>
        <p:spPr bwMode="auto">
          <a:xfrm>
            <a:off x="0" y="5883275"/>
            <a:ext cx="9144000" cy="211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81821" r="-401"/>
          <a:stretch>
            <a:fillRect/>
          </a:stretch>
        </p:blipFill>
        <p:spPr bwMode="auto">
          <a:xfrm>
            <a:off x="0" y="6680200"/>
            <a:ext cx="9180513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22" t="20897" b="20840"/>
          <a:stretch>
            <a:fillRect/>
          </a:stretch>
        </p:blipFill>
        <p:spPr bwMode="auto">
          <a:xfrm>
            <a:off x="7767638" y="6092825"/>
            <a:ext cx="1376362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7168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charset="0"/>
          <a:ea typeface="ＭＳ Ｐゴシック" charset="0"/>
          <a:cs typeface="MS PGothic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2.emf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1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0.png"/><Relationship Id="rId12" Type="http://schemas.openxmlformats.org/officeDocument/2006/relationships/image" Target="../media/image41.png"/><Relationship Id="rId13" Type="http://schemas.openxmlformats.org/officeDocument/2006/relationships/image" Target="../media/image42.png"/><Relationship Id="rId14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33.jp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11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46.png"/><Relationship Id="rId1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jpe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1.png"/><Relationship Id="rId5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11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tiff"/><Relationship Id="rId5" Type="http://schemas.openxmlformats.org/officeDocument/2006/relationships/image" Target="../media/image18.emf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763"/>
            <a:ext cx="9144000" cy="148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800" dirty="0">
              <a:solidFill>
                <a:srgbClr val="000000"/>
              </a:solidFill>
            </a:endParaRPr>
          </a:p>
        </p:txBody>
      </p:sp>
      <p:pic>
        <p:nvPicPr>
          <p:cNvPr id="15363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33375"/>
            <a:ext cx="194310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itle 1"/>
          <p:cNvSpPr>
            <a:spLocks noGrp="1"/>
          </p:cNvSpPr>
          <p:nvPr>
            <p:ph type="ctrTitle"/>
          </p:nvPr>
        </p:nvSpPr>
        <p:spPr>
          <a:xfrm>
            <a:off x="-166417" y="1341884"/>
            <a:ext cx="9433049" cy="1943100"/>
          </a:xfrm>
        </p:spPr>
        <p:txBody>
          <a:bodyPr/>
          <a:lstStyle/>
          <a:p>
            <a:pPr eaLnBrk="1" hangingPunct="1"/>
            <a:r>
              <a:rPr lang="en-US" sz="3400" b="1" i="1" dirty="0" smtClean="0">
                <a:solidFill>
                  <a:schemeClr val="bg1"/>
                </a:solidFill>
                <a:latin typeface="Arial"/>
                <a:cs typeface="Arial"/>
              </a:rPr>
              <a:t>Laser </a:t>
            </a:r>
            <a:r>
              <a:rPr lang="en-US" sz="3400" b="1" i="1" dirty="0">
                <a:solidFill>
                  <a:schemeClr val="bg1"/>
                </a:solidFill>
                <a:latin typeface="Arial"/>
                <a:cs typeface="Arial"/>
              </a:rPr>
              <a:t>driven ion </a:t>
            </a:r>
            <a:r>
              <a:rPr lang="en-US" sz="3400" b="1" i="1" dirty="0" smtClean="0">
                <a:solidFill>
                  <a:schemeClr val="bg1"/>
                </a:solidFill>
                <a:latin typeface="Arial"/>
                <a:cs typeface="Arial"/>
              </a:rPr>
              <a:t>beam </a:t>
            </a:r>
            <a:r>
              <a:rPr lang="en-US" sz="3400" b="1" i="1" dirty="0">
                <a:solidFill>
                  <a:schemeClr val="bg1"/>
                </a:solidFill>
                <a:latin typeface="Arial"/>
                <a:cs typeface="Arial"/>
              </a:rPr>
              <a:t>for  </a:t>
            </a:r>
            <a:r>
              <a:rPr lang="en-US" sz="3400" b="1" i="1" dirty="0" smtClean="0">
                <a:solidFill>
                  <a:schemeClr val="bg1"/>
                </a:solidFill>
                <a:latin typeface="Arial"/>
                <a:cs typeface="Arial"/>
              </a:rPr>
              <a:t>multidisciplinary </a:t>
            </a:r>
            <a:r>
              <a:rPr lang="en-US" sz="3400" b="1" i="1" dirty="0">
                <a:solidFill>
                  <a:schemeClr val="bg1"/>
                </a:solidFill>
                <a:latin typeface="Arial"/>
                <a:cs typeface="Arial"/>
              </a:rPr>
              <a:t>applications </a:t>
            </a:r>
            <a:r>
              <a:rPr lang="en-US" sz="3400" b="1" i="1" dirty="0" smtClean="0">
                <a:solidFill>
                  <a:schemeClr val="bg1"/>
                </a:solidFill>
                <a:latin typeface="Arial"/>
                <a:cs typeface="Arial"/>
              </a:rPr>
              <a:t>at </a:t>
            </a:r>
            <a:r>
              <a:rPr lang="en-US" sz="3400" b="1" i="1" dirty="0">
                <a:solidFill>
                  <a:schemeClr val="bg1"/>
                </a:solidFill>
                <a:latin typeface="Arial"/>
                <a:cs typeface="Arial"/>
              </a:rPr>
              <a:t>ELIMAIA </a:t>
            </a:r>
            <a:r>
              <a:rPr lang="en-US" sz="3400" b="1" i="1" dirty="0" err="1" smtClean="0">
                <a:solidFill>
                  <a:schemeClr val="bg1"/>
                </a:solidFill>
                <a:latin typeface="Arial"/>
                <a:cs typeface="Arial"/>
              </a:rPr>
              <a:t>beamline</a:t>
            </a:r>
            <a:r>
              <a:rPr lang="en-US" sz="3400" b="1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3400" b="1" i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0" y="3500438"/>
            <a:ext cx="9143999" cy="2646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200" b="1" dirty="0" err="1" smtClean="0">
                <a:solidFill>
                  <a:schemeClr val="bg1"/>
                </a:solidFill>
                <a:latin typeface="Arial"/>
                <a:cs typeface="Arial"/>
              </a:rPr>
              <a:t>Valentina</a:t>
            </a:r>
            <a:r>
              <a:rPr lang="en-GB" sz="2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2200" b="1" dirty="0" err="1" smtClean="0">
                <a:solidFill>
                  <a:schemeClr val="bg1"/>
                </a:solidFill>
                <a:latin typeface="Arial"/>
                <a:cs typeface="Arial"/>
              </a:rPr>
              <a:t>Scuderi</a:t>
            </a:r>
            <a:r>
              <a:rPr lang="en-GB" sz="2200" b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eaLnBrk="1" hangingPunct="1"/>
            <a:r>
              <a:rPr lang="en-GB" sz="1800" i="1" dirty="0" smtClean="0">
                <a:solidFill>
                  <a:schemeClr val="bg1"/>
                </a:solidFill>
                <a:latin typeface="Arial"/>
                <a:cs typeface="Arial"/>
              </a:rPr>
              <a:t>on behalf of the ELIMED collaboration</a:t>
            </a:r>
            <a:endParaRPr lang="en-GB" sz="1800" i="1" dirty="0">
              <a:solidFill>
                <a:schemeClr val="bg1"/>
              </a:solidFill>
              <a:latin typeface="Arial"/>
              <a:cs typeface="Arial"/>
            </a:endParaRPr>
          </a:p>
          <a:p>
            <a:pPr eaLnBrk="1" hangingPunct="1"/>
            <a:endParaRPr lang="en-GB" sz="1400" i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eaLnBrk="1" hangingPunct="1"/>
            <a:r>
              <a:rPr lang="en-GB" sz="1400" i="1" dirty="0" err="1" smtClean="0">
                <a:solidFill>
                  <a:schemeClr val="bg1"/>
                </a:solidFill>
                <a:latin typeface="Arial"/>
                <a:cs typeface="Arial"/>
              </a:rPr>
              <a:t>IoP</a:t>
            </a:r>
            <a:r>
              <a:rPr lang="en-GB" sz="1400" i="1" dirty="0">
                <a:solidFill>
                  <a:schemeClr val="bg1"/>
                </a:solidFill>
                <a:latin typeface="Arial"/>
                <a:cs typeface="Arial"/>
              </a:rPr>
              <a:t>-ASCR, ELI-</a:t>
            </a:r>
            <a:r>
              <a:rPr lang="en-GB" sz="1400" i="1" dirty="0" err="1">
                <a:solidFill>
                  <a:schemeClr val="bg1"/>
                </a:solidFill>
                <a:latin typeface="Arial"/>
                <a:cs typeface="Arial"/>
              </a:rPr>
              <a:t>Beamlines</a:t>
            </a:r>
            <a:r>
              <a:rPr lang="en-GB" sz="1400" i="1" dirty="0">
                <a:solidFill>
                  <a:schemeClr val="bg1"/>
                </a:solidFill>
                <a:latin typeface="Arial"/>
                <a:cs typeface="Arial"/>
              </a:rPr>
              <a:t/>
            </a:r>
            <a:br>
              <a:rPr lang="en-GB" sz="1400" i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 sz="1400" i="1" dirty="0">
                <a:solidFill>
                  <a:schemeClr val="bg1"/>
                </a:solidFill>
                <a:latin typeface="Arial"/>
                <a:cs typeface="Arial"/>
              </a:rPr>
              <a:t>Prague, Czech Republic</a:t>
            </a:r>
            <a:br>
              <a:rPr lang="en-GB" sz="1400" i="1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GB" sz="1400" i="1" dirty="0" smtClean="0">
                <a:solidFill>
                  <a:schemeClr val="bg1"/>
                </a:solidFill>
                <a:latin typeface="Arial"/>
                <a:cs typeface="Arial"/>
              </a:rPr>
              <a:t>&amp;</a:t>
            </a:r>
          </a:p>
          <a:p>
            <a:pPr eaLnBrk="1" hangingPunct="1"/>
            <a:r>
              <a:rPr lang="en-GB" sz="1400" i="1" dirty="0" smtClean="0">
                <a:solidFill>
                  <a:schemeClr val="bg1"/>
                </a:solidFill>
                <a:latin typeface="Arial"/>
                <a:cs typeface="Arial"/>
              </a:rPr>
              <a:t>INFN-LNS, Catania, Italy</a:t>
            </a:r>
          </a:p>
          <a:p>
            <a:pPr algn="r" eaLnBrk="1" hangingPunct="1"/>
            <a:r>
              <a:rPr lang="en-GB" sz="1400" i="1" dirty="0" smtClean="0">
                <a:solidFill>
                  <a:schemeClr val="bg1"/>
                </a:solidFill>
                <a:latin typeface="Arial"/>
                <a:cs typeface="Arial"/>
              </a:rPr>
              <a:t>European Advanced Accelerator Concepts Workshop </a:t>
            </a:r>
          </a:p>
          <a:p>
            <a:pPr algn="r" eaLnBrk="1" hangingPunct="1"/>
            <a:r>
              <a:rPr lang="en-GB" sz="1400" i="1" dirty="0" smtClean="0">
                <a:solidFill>
                  <a:schemeClr val="bg1"/>
                </a:solidFill>
                <a:latin typeface="Arial"/>
                <a:cs typeface="Arial"/>
              </a:rPr>
              <a:t>La </a:t>
            </a:r>
            <a:r>
              <a:rPr lang="en-GB" sz="1400" i="1" dirty="0" err="1" smtClean="0">
                <a:solidFill>
                  <a:schemeClr val="bg1"/>
                </a:solidFill>
                <a:latin typeface="Arial"/>
                <a:cs typeface="Arial"/>
              </a:rPr>
              <a:t>Biodola</a:t>
            </a:r>
            <a:r>
              <a:rPr lang="en-GB" sz="1400" i="1" dirty="0" smtClean="0">
                <a:solidFill>
                  <a:schemeClr val="bg1"/>
                </a:solidFill>
                <a:latin typeface="Arial"/>
                <a:cs typeface="Arial"/>
              </a:rPr>
              <a:t>, </a:t>
            </a:r>
            <a:r>
              <a:rPr lang="en-GB" sz="1400" i="1" dirty="0" err="1" smtClean="0">
                <a:solidFill>
                  <a:schemeClr val="bg1"/>
                </a:solidFill>
                <a:latin typeface="Arial"/>
                <a:cs typeface="Arial"/>
              </a:rPr>
              <a:t>Isola</a:t>
            </a:r>
            <a:r>
              <a:rPr lang="en-GB" sz="1400" i="1" dirty="0" smtClean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n-GB" sz="1400" i="1" dirty="0" err="1" smtClean="0">
                <a:solidFill>
                  <a:schemeClr val="bg1"/>
                </a:solidFill>
                <a:latin typeface="Arial"/>
                <a:cs typeface="Arial"/>
              </a:rPr>
              <a:t>d’Elba</a:t>
            </a:r>
            <a:endParaRPr lang="en-GB" sz="1400" i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pPr algn="r" eaLnBrk="1" hangingPunct="1"/>
            <a:r>
              <a:rPr lang="en-GB" sz="1400" i="1" dirty="0" smtClean="0">
                <a:solidFill>
                  <a:schemeClr val="bg1"/>
                </a:solidFill>
                <a:latin typeface="Arial"/>
                <a:cs typeface="Arial"/>
              </a:rPr>
              <a:t>24-30 September 2017</a:t>
            </a:r>
          </a:p>
          <a:p>
            <a:pPr algn="r" eaLnBrk="1" hangingPunct="1"/>
            <a:endParaRPr lang="en-GB" sz="1400" i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6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144016"/>
            <a:ext cx="1234176" cy="105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http://www.eli-beams.eu/wp-content/uploads/2016/04/ELIM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32656"/>
            <a:ext cx="2808312" cy="77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3813"/>
            <a:ext cx="103663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Rettangolo 35"/>
          <p:cNvSpPr/>
          <p:nvPr/>
        </p:nvSpPr>
        <p:spPr>
          <a:xfrm>
            <a:off x="179512" y="1086996"/>
            <a:ext cx="741682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defRPr/>
            </a:pPr>
            <a:r>
              <a:rPr lang="en-GB" sz="2000" b="1" dirty="0" smtClean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Beam transport</a:t>
            </a:r>
            <a:r>
              <a:rPr lang="en-GB" sz="2000" b="1" dirty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 </a:t>
            </a:r>
            <a:r>
              <a:rPr lang="en-GB" sz="2000" b="1" dirty="0" smtClean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and delivery of ions up </a:t>
            </a:r>
            <a:r>
              <a:rPr lang="en-GB" sz="2000" b="1" dirty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to 60 MeV/n</a:t>
            </a:r>
            <a:r>
              <a:rPr lang="en-GB" sz="2000" b="1" dirty="0" smtClean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:</a:t>
            </a:r>
            <a:endParaRPr lang="en-GB" sz="2000" b="1" dirty="0">
              <a:solidFill>
                <a:srgbClr val="366092"/>
              </a:solidFill>
              <a:latin typeface="Arial" charset="0"/>
              <a:ea typeface="Microsoft YaHei" charset="0"/>
              <a:cs typeface="Microsoft YaHei" charset="0"/>
            </a:endParaRPr>
          </a:p>
          <a:p>
            <a:pPr marL="285750" indent="-285750">
              <a:buFont typeface="Wingdings" charset="2"/>
              <a:buChar char="Ø"/>
              <a:defRPr/>
            </a:pPr>
            <a:r>
              <a:rPr lang="en-GB" sz="1400" dirty="0" err="1" smtClean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Tunability</a:t>
            </a:r>
            <a:r>
              <a:rPr lang="en-GB" sz="1400" dirty="0" smtClean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 (</a:t>
            </a:r>
            <a:r>
              <a:rPr lang="en-GB" sz="1400" dirty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deliver ion beams from 5 up to 60 MeV/u) with a controllable energy spread (5% up to 20%) and 10</a:t>
            </a:r>
            <a:r>
              <a:rPr lang="en-GB" sz="1400" baseline="33000" dirty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6</a:t>
            </a:r>
            <a:r>
              <a:rPr lang="en-GB" sz="1400" dirty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-10</a:t>
            </a:r>
            <a:r>
              <a:rPr lang="en-GB" sz="1400" baseline="33000" dirty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11</a:t>
            </a:r>
            <a:r>
              <a:rPr lang="en-GB" sz="1400" dirty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 ions/pulse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GB" sz="1400" dirty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Large acceptance</a:t>
            </a:r>
          </a:p>
          <a:p>
            <a:pPr marL="285750" indent="-285750">
              <a:buFont typeface="Wingdings" charset="2"/>
              <a:buChar char="Ø"/>
              <a:defRPr/>
            </a:pPr>
            <a:r>
              <a:rPr lang="en-GB" sz="1400" dirty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Flexibility to meet different User’s </a:t>
            </a:r>
            <a:r>
              <a:rPr lang="en-GB" sz="1400" dirty="0" smtClean="0">
                <a:solidFill>
                  <a:srgbClr val="366092"/>
                </a:solidFill>
                <a:latin typeface="Arial" charset="0"/>
                <a:ea typeface="Microsoft YaHei" charset="0"/>
                <a:cs typeface="Microsoft YaHei" charset="0"/>
              </a:rPr>
              <a:t>requirements</a:t>
            </a:r>
          </a:p>
        </p:txBody>
      </p:sp>
      <p:sp>
        <p:nvSpPr>
          <p:cNvPr id="13" name="Left-Right Arrow 6"/>
          <p:cNvSpPr/>
          <p:nvPr/>
        </p:nvSpPr>
        <p:spPr>
          <a:xfrm>
            <a:off x="25845" y="3221140"/>
            <a:ext cx="3675529" cy="432048"/>
          </a:xfrm>
          <a:prstGeom prst="leftRightArrow">
            <a:avLst/>
          </a:prstGeom>
          <a:solidFill>
            <a:srgbClr val="FF663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7"/>
          <p:cNvSpPr txBox="1"/>
          <p:nvPr/>
        </p:nvSpPr>
        <p:spPr>
          <a:xfrm>
            <a:off x="9340" y="2628200"/>
            <a:ext cx="3456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33"/>
                </a:solidFill>
                <a:effectLst/>
                <a:uLnTx/>
                <a:uFillTx/>
              </a:rPr>
              <a:t>Acceleration,</a:t>
            </a:r>
            <a:r>
              <a:rPr kumimoji="0" lang="it-IT" sz="1600" b="1" i="0" u="none" strike="noStrike" kern="0" cap="none" spc="0" normalizeH="0" noProof="0" dirty="0" smtClean="0">
                <a:ln>
                  <a:noFill/>
                </a:ln>
                <a:solidFill>
                  <a:srgbClr val="FF6633"/>
                </a:solidFill>
                <a:effectLst/>
                <a:uLnTx/>
                <a:uFillTx/>
              </a:rPr>
              <a:t> </a:t>
            </a:r>
            <a:r>
              <a:rPr kumimoji="0" lang="it-IT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33"/>
                </a:solidFill>
                <a:effectLst/>
                <a:uLnTx/>
                <a:uFillTx/>
              </a:rPr>
              <a:t>Collection &amp; </a:t>
            </a:r>
            <a:r>
              <a:rPr kumimoji="0" lang="it-IT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6633"/>
                </a:solidFill>
                <a:effectLst/>
                <a:uLnTx/>
                <a:uFillTx/>
              </a:rPr>
              <a:t>Diagnostics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FF6633"/>
              </a:solidFill>
              <a:effectLst/>
              <a:uLnTx/>
              <a:uFillTx/>
            </a:endParaRPr>
          </a:p>
        </p:txBody>
      </p:sp>
      <p:sp>
        <p:nvSpPr>
          <p:cNvPr id="15" name="Left-Right Arrow 9"/>
          <p:cNvSpPr/>
          <p:nvPr/>
        </p:nvSpPr>
        <p:spPr>
          <a:xfrm>
            <a:off x="3731256" y="3221140"/>
            <a:ext cx="3331884" cy="432048"/>
          </a:xfrm>
          <a:prstGeom prst="leftRightArrow">
            <a:avLst/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TextBox 10"/>
          <p:cNvSpPr txBox="1"/>
          <p:nvPr/>
        </p:nvSpPr>
        <p:spPr>
          <a:xfrm>
            <a:off x="3635896" y="2564904"/>
            <a:ext cx="345638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it-IT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Selection, </a:t>
            </a:r>
            <a:r>
              <a:rPr lang="it-IT" sz="1600" b="1" kern="0" dirty="0">
                <a:solidFill>
                  <a:srgbClr val="0070C0"/>
                </a:solidFill>
              </a:rPr>
              <a:t>Standard </a:t>
            </a:r>
            <a:r>
              <a:rPr lang="it-IT" sz="1600" b="1" kern="0" dirty="0" err="1">
                <a:solidFill>
                  <a:srgbClr val="0070C0"/>
                </a:solidFill>
              </a:rPr>
              <a:t>transport</a:t>
            </a:r>
            <a:r>
              <a:rPr lang="it-IT" sz="1600" b="1" kern="0" dirty="0">
                <a:solidFill>
                  <a:srgbClr val="0070C0"/>
                </a:solidFill>
              </a:rPr>
              <a:t> </a:t>
            </a:r>
            <a:r>
              <a:rPr lang="it-IT" sz="1600" b="1" kern="0" dirty="0" err="1" smtClean="0">
                <a:solidFill>
                  <a:srgbClr val="0070C0"/>
                </a:solidFill>
              </a:rPr>
              <a:t>elements</a:t>
            </a:r>
            <a:r>
              <a:rPr lang="it-IT" sz="1600" b="1" kern="0" dirty="0" smtClean="0">
                <a:solidFill>
                  <a:srgbClr val="0070C0"/>
                </a:solidFill>
              </a:rPr>
              <a:t> </a:t>
            </a:r>
            <a:r>
              <a:rPr kumimoji="0" lang="it-IT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&amp;</a:t>
            </a:r>
            <a:r>
              <a:rPr kumimoji="0" lang="it-IT" sz="1600" b="1" i="0" u="none" strike="noStrike" kern="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 </a:t>
            </a:r>
            <a:r>
              <a:rPr kumimoji="0" lang="it-IT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Diagnostics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</a:endParaRPr>
          </a:p>
        </p:txBody>
      </p:sp>
      <p:sp>
        <p:nvSpPr>
          <p:cNvPr id="17" name="Left-Right Arrow 11"/>
          <p:cNvSpPr/>
          <p:nvPr/>
        </p:nvSpPr>
        <p:spPr>
          <a:xfrm>
            <a:off x="7093022" y="3212976"/>
            <a:ext cx="1999088" cy="432048"/>
          </a:xfrm>
          <a:prstGeom prst="leftRightArrow">
            <a:avLst/>
          </a:prstGeom>
          <a:solidFill>
            <a:srgbClr val="00B05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Box 12"/>
          <p:cNvSpPr txBox="1"/>
          <p:nvPr/>
        </p:nvSpPr>
        <p:spPr>
          <a:xfrm>
            <a:off x="6572446" y="2420888"/>
            <a:ext cx="3040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In air </a:t>
            </a:r>
            <a:r>
              <a:rPr kumimoji="0" lang="it-IT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Dosimetry</a:t>
            </a:r>
            <a:r>
              <a:rPr kumimoji="0" lang="it-IT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&amp;</a:t>
            </a:r>
            <a:r>
              <a:rPr kumimoji="0" lang="it-IT" sz="1600" b="1" i="0" u="none" strike="noStrike" kern="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</a:rPr>
              <a:t>Irradiation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</a:endParaRPr>
          </a:p>
        </p:txBody>
      </p:sp>
      <p:pic>
        <p:nvPicPr>
          <p:cNvPr id="19" name="Immagine 18" descr="elimedlayou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8" y="3653188"/>
            <a:ext cx="9070848" cy="2182477"/>
          </a:xfrm>
          <a:prstGeom prst="rect">
            <a:avLst/>
          </a:prstGeom>
        </p:spPr>
      </p:pic>
      <p:sp>
        <p:nvSpPr>
          <p:cNvPr id="20" name="TextBox 3"/>
          <p:cNvSpPr txBox="1"/>
          <p:nvPr/>
        </p:nvSpPr>
        <p:spPr>
          <a:xfrm>
            <a:off x="1031234" y="151956"/>
            <a:ext cx="7413733" cy="597757"/>
          </a:xfrm>
          <a:prstGeom prst="rect">
            <a:avLst/>
          </a:prstGeom>
          <a:noFill/>
        </p:spPr>
        <p:txBody>
          <a:bodyPr lIns="104296" tIns="52148" rIns="104296" bIns="52148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6633"/>
                </a:solidFill>
                <a:effectLst/>
                <a:uLnTx/>
                <a:uFillTx/>
                <a:latin typeface="Arial"/>
              </a:rPr>
              <a:t>ELIMAIA design: finalized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6633"/>
              </a:solidFill>
              <a:effectLst/>
              <a:uLnTx/>
              <a:uFillTx/>
              <a:latin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8023" y="548680"/>
            <a:ext cx="5760640" cy="188500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991" y="692696"/>
            <a:ext cx="1656184" cy="1512168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128728"/>
            <a:ext cx="1214415" cy="572080"/>
          </a:xfrm>
          <a:prstGeom prst="rect">
            <a:avLst/>
          </a:prstGeom>
        </p:spPr>
      </p:pic>
      <p:pic>
        <p:nvPicPr>
          <p:cNvPr id="35" name="Immagine 34" descr="Schermata 2016-11-06 alle 12.17.15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8" y="2204865"/>
            <a:ext cx="5078006" cy="2952328"/>
          </a:xfrm>
          <a:prstGeom prst="rect">
            <a:avLst/>
          </a:prstGeom>
        </p:spPr>
      </p:pic>
      <p:sp>
        <p:nvSpPr>
          <p:cNvPr id="36" name="Rettangolo 3"/>
          <p:cNvSpPr>
            <a:spLocks noChangeArrowheads="1"/>
          </p:cNvSpPr>
          <p:nvPr/>
        </p:nvSpPr>
        <p:spPr bwMode="auto">
          <a:xfrm>
            <a:off x="5580112" y="2558514"/>
            <a:ext cx="3456384" cy="1446550"/>
          </a:xfrm>
          <a:prstGeom prst="rect">
            <a:avLst/>
          </a:prstGeom>
          <a:solidFill>
            <a:schemeClr val="accent6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lvl="0"/>
            <a:r>
              <a:rPr lang="en-GB" sz="1800" b="1" dirty="0">
                <a:solidFill>
                  <a:srgbClr val="1F497D"/>
                </a:solidFill>
                <a:latin typeface="Arial"/>
                <a:cs typeface="Arial"/>
              </a:rPr>
              <a:t>Hybrid multi-</a:t>
            </a:r>
            <a:r>
              <a:rPr lang="en-GB" sz="1800" b="1" dirty="0" smtClean="0">
                <a:solidFill>
                  <a:srgbClr val="1F497D"/>
                </a:solidFill>
                <a:latin typeface="Arial"/>
                <a:cs typeface="Arial"/>
              </a:rPr>
              <a:t>array: </a:t>
            </a:r>
            <a:endParaRPr lang="en-GB" sz="1800" b="1" dirty="0">
              <a:solidFill>
                <a:srgbClr val="366092"/>
              </a:solidFill>
              <a:latin typeface="Arial"/>
              <a:cs typeface="Arial"/>
            </a:endParaRPr>
          </a:p>
          <a:p>
            <a:pPr algn="just">
              <a:buFont typeface="Arial"/>
              <a:buChar char="•"/>
            </a:pPr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 Inner </a:t>
            </a:r>
            <a:r>
              <a:rPr lang="en-GB" sz="1400" b="1" dirty="0" err="1" smtClean="0">
                <a:solidFill>
                  <a:srgbClr val="366092"/>
                </a:solidFill>
                <a:latin typeface="Arial"/>
                <a:cs typeface="Arial"/>
              </a:rPr>
              <a:t>Halbach</a:t>
            </a:r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 trapezoidal sectors</a:t>
            </a:r>
          </a:p>
          <a:p>
            <a:pPr algn="just">
              <a:buFont typeface="Arial"/>
              <a:buChar char="•"/>
            </a:pPr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 2 external rectangular hybrid arrays </a:t>
            </a:r>
          </a:p>
          <a:p>
            <a:pPr algn="just">
              <a:buFont typeface="Arial"/>
              <a:buChar char="•"/>
            </a:pPr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 Outer </a:t>
            </a:r>
            <a:r>
              <a:rPr lang="en-GB" sz="1400" b="1" dirty="0">
                <a:solidFill>
                  <a:srgbClr val="366092"/>
                </a:solidFill>
                <a:latin typeface="Arial"/>
                <a:cs typeface="Arial"/>
              </a:rPr>
              <a:t>diameter: 325 </a:t>
            </a:r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mm</a:t>
            </a:r>
          </a:p>
          <a:p>
            <a:pPr algn="just">
              <a:buFont typeface="Arial"/>
              <a:buChar char="•"/>
            </a:pPr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 36 mm magnetic bore </a:t>
            </a:r>
          </a:p>
          <a:p>
            <a:pPr algn="just"/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(3 mm shield + 30 mm net bore)</a:t>
            </a:r>
          </a:p>
        </p:txBody>
      </p:sp>
      <p:pic>
        <p:nvPicPr>
          <p:cNvPr id="38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220" y="548680"/>
            <a:ext cx="980919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077071"/>
            <a:ext cx="3456384" cy="2249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5"/>
          <p:cNvSpPr txBox="1"/>
          <p:nvPr/>
        </p:nvSpPr>
        <p:spPr>
          <a:xfrm>
            <a:off x="35496" y="5877272"/>
            <a:ext cx="3133725" cy="266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wrap="none" lIns="90000" tIns="45000" rIns="90000" bIns="45000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F. </a:t>
            </a:r>
            <a:r>
              <a:rPr lang="en-GB" sz="1200" b="1" dirty="0" err="1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Schillaci</a:t>
            </a:r>
            <a:r>
              <a:rPr lang="en-GB" sz="1200" b="1" dirty="0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 et al., JINST 10 T12001 (2015)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0" y="4492277"/>
            <a:ext cx="47880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 smtClean="0">
                <a:solidFill>
                  <a:schemeClr val="tx2"/>
                </a:solidFill>
                <a:latin typeface="Arial"/>
                <a:cs typeface="Arial"/>
              </a:rPr>
              <a:t>Magnetic field features:</a:t>
            </a:r>
            <a:endParaRPr lang="en-GB" sz="1400" dirty="0" smtClean="0">
              <a:solidFill>
                <a:srgbClr val="366092"/>
              </a:solidFill>
              <a:latin typeface="Arial"/>
              <a:cs typeface="Arial"/>
            </a:endParaRPr>
          </a:p>
          <a:p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● 3 main magnetization directions</a:t>
            </a:r>
            <a:endParaRPr lang="en-GB" sz="1400" b="1" dirty="0">
              <a:solidFill>
                <a:srgbClr val="366092"/>
              </a:solidFill>
              <a:latin typeface="Arial"/>
              <a:cs typeface="Arial"/>
            </a:endParaRPr>
          </a:p>
          <a:p>
            <a:r>
              <a:rPr lang="en-GB" sz="1400" b="1" dirty="0">
                <a:solidFill>
                  <a:srgbClr val="366092"/>
                </a:solidFill>
                <a:latin typeface="Arial"/>
                <a:cs typeface="Arial"/>
              </a:rPr>
              <a:t>● </a:t>
            </a:r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Gradients: ≈ 100 T/m</a:t>
            </a:r>
          </a:p>
          <a:p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● Gradient uniformity: &lt; 2% @ R = 12 mm (80% bore)</a:t>
            </a:r>
          </a:p>
          <a:p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● Integrated gradient uniformity &lt; 0.3% @ R = 12 mm </a:t>
            </a:r>
            <a:r>
              <a:rPr lang="en-GB" sz="1400" b="1" dirty="0">
                <a:solidFill>
                  <a:srgbClr val="366092"/>
                </a:solidFill>
                <a:latin typeface="Arial"/>
                <a:cs typeface="Arial"/>
              </a:rPr>
              <a:t>(80% </a:t>
            </a:r>
            <a:r>
              <a:rPr lang="en-GB" sz="1400" b="1" dirty="0" smtClean="0">
                <a:solidFill>
                  <a:srgbClr val="366092"/>
                </a:solidFill>
                <a:latin typeface="Arial"/>
                <a:cs typeface="Arial"/>
              </a:rPr>
              <a:t>bore)</a:t>
            </a:r>
          </a:p>
        </p:txBody>
      </p:sp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475656" y="130743"/>
            <a:ext cx="78488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E46C0A"/>
                </a:solidFill>
                <a:latin typeface="Arial" charset="0"/>
                <a:cs typeface="Arial" charset="0"/>
              </a:rPr>
              <a:t>C</a:t>
            </a:r>
            <a:r>
              <a:rPr lang="en-GB" b="1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ollection system: Permanent Magnet </a:t>
            </a:r>
            <a:r>
              <a:rPr lang="en-GB" b="1" dirty="0" err="1" smtClean="0">
                <a:solidFill>
                  <a:srgbClr val="E46C0A"/>
                </a:solidFill>
                <a:latin typeface="Arial" charset="0"/>
                <a:cs typeface="Arial" charset="0"/>
              </a:rPr>
              <a:t>Quadrupoles</a:t>
            </a:r>
            <a:endParaRPr lang="en-GB" b="1" dirty="0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256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2" y="0"/>
            <a:ext cx="1065338" cy="90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>
            <a:spLocks noChangeArrowheads="1"/>
          </p:cNvSpPr>
          <p:nvPr/>
        </p:nvSpPr>
        <p:spPr bwMode="auto">
          <a:xfrm>
            <a:off x="1187624" y="44624"/>
            <a:ext cx="710845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GB" sz="2800" b="1" smtClean="0">
                <a:solidFill>
                  <a:srgbClr val="E46C0A"/>
                </a:solidFill>
                <a:latin typeface="Arial" charset="0"/>
                <a:cs typeface="Arial" charset="0"/>
              </a:rPr>
              <a:t>PMQs optics test @ INFN-LNS</a:t>
            </a:r>
            <a:endParaRPr lang="en-GB" sz="2800" b="1">
              <a:solidFill>
                <a:srgbClr val="E46C0A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07504" y="836712"/>
            <a:ext cx="37799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200" b="1" dirty="0" smtClean="0"/>
              <a:t>PMQ delivered last July @ LNS</a:t>
            </a:r>
            <a:endParaRPr lang="en-GB" sz="2200" b="1" dirty="0"/>
          </a:p>
        </p:txBody>
      </p:sp>
      <p:grpSp>
        <p:nvGrpSpPr>
          <p:cNvPr id="77" name="Gruppo 76"/>
          <p:cNvGrpSpPr/>
          <p:nvPr/>
        </p:nvGrpSpPr>
        <p:grpSpPr>
          <a:xfrm>
            <a:off x="107504" y="3430161"/>
            <a:ext cx="4176464" cy="3185193"/>
            <a:chOff x="107504" y="3430161"/>
            <a:chExt cx="4176464" cy="3185193"/>
          </a:xfrm>
        </p:grpSpPr>
        <p:pic>
          <p:nvPicPr>
            <p:cNvPr id="7" name="Immagine 6" descr="IMG_20170718_120919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861048"/>
              <a:ext cx="3672408" cy="2754306"/>
            </a:xfrm>
            <a:prstGeom prst="rect">
              <a:avLst/>
            </a:prstGeom>
          </p:spPr>
        </p:pic>
        <p:cxnSp>
          <p:nvCxnSpPr>
            <p:cNvPr id="11" name="Connettore 2 10"/>
            <p:cNvCxnSpPr/>
            <p:nvPr/>
          </p:nvCxnSpPr>
          <p:spPr>
            <a:xfrm flipH="1">
              <a:off x="2699792" y="5085184"/>
              <a:ext cx="1008112" cy="144016"/>
            </a:xfrm>
            <a:prstGeom prst="straightConnector1">
              <a:avLst/>
            </a:prstGeom>
            <a:ln w="38100" cmpd="sng">
              <a:solidFill>
                <a:srgbClr val="FFFF00"/>
              </a:solidFill>
              <a:headEnd type="non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 rot="21178329">
              <a:off x="2720580" y="4770500"/>
              <a:ext cx="9822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 smtClean="0">
                  <a:solidFill>
                    <a:srgbClr val="FFFF00"/>
                  </a:solidFill>
                </a:rPr>
                <a:t>p beam</a:t>
              </a:r>
              <a:endParaRPr lang="en-GB" sz="2000" b="1" dirty="0">
                <a:solidFill>
                  <a:srgbClr val="FFFF00"/>
                </a:solidFill>
              </a:endParaRPr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1907704" y="4983559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FF00"/>
                  </a:solidFill>
                </a:rPr>
                <a:t>2</a:t>
              </a:r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2267744" y="4941168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FF00"/>
                  </a:solidFill>
                </a:rPr>
                <a:t>1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918974" y="5055567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rgbClr val="FFFF00"/>
                  </a:solidFill>
                </a:rPr>
                <a:t>4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1495038" y="5013176"/>
              <a:ext cx="3406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 smtClean="0">
                  <a:solidFill>
                    <a:srgbClr val="FFFF00"/>
                  </a:solidFill>
                </a:rPr>
                <a:t>3</a:t>
              </a:r>
              <a:endParaRPr lang="it-IT" b="1" dirty="0">
                <a:solidFill>
                  <a:srgbClr val="FFFF00"/>
                </a:solidFill>
              </a:endParaRPr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107504" y="3430161"/>
              <a:ext cx="417646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200" b="1" dirty="0" smtClean="0"/>
                <a:t>60 MeV p optics characterization</a:t>
              </a:r>
              <a:endParaRPr lang="en-GB" sz="2200" b="1" dirty="0"/>
            </a:p>
          </p:txBody>
        </p:sp>
      </p:grpSp>
      <p:sp>
        <p:nvSpPr>
          <p:cNvPr id="38" name="Freccia destra con strisce 37"/>
          <p:cNvSpPr/>
          <p:nvPr/>
        </p:nvSpPr>
        <p:spPr>
          <a:xfrm rot="20106970">
            <a:off x="3736823" y="3979669"/>
            <a:ext cx="1249167" cy="755315"/>
          </a:xfrm>
          <a:prstGeom prst="stripedRightArrow">
            <a:avLst>
              <a:gd name="adj1" fmla="val 46754"/>
              <a:gd name="adj2" fmla="val 50000"/>
            </a:avLst>
          </a:prstGeom>
          <a:solidFill>
            <a:srgbClr val="C3D69B"/>
          </a:solidFill>
          <a:ln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9" name="Immagine 38" descr="Schermata 2017-09-24 alle 18.24.08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268760"/>
            <a:ext cx="3195245" cy="216024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2688616"/>
            <a:ext cx="1259632" cy="66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8" name="Gruppo 77"/>
          <p:cNvGrpSpPr/>
          <p:nvPr/>
        </p:nvGrpSpPr>
        <p:grpSpPr>
          <a:xfrm>
            <a:off x="5004048" y="980728"/>
            <a:ext cx="3816424" cy="5400600"/>
            <a:chOff x="5004048" y="980728"/>
            <a:chExt cx="3816424" cy="5400600"/>
          </a:xfrm>
        </p:grpSpPr>
        <p:sp>
          <p:nvSpPr>
            <p:cNvPr id="32" name="Rettangolo 31"/>
            <p:cNvSpPr/>
            <p:nvPr/>
          </p:nvSpPr>
          <p:spPr>
            <a:xfrm>
              <a:off x="5004048" y="980728"/>
              <a:ext cx="3816424" cy="54006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9050" cmpd="sng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4" name="Immagine 23" descr="Schermata 2017-09-24 alle 18.08.0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1081543"/>
              <a:ext cx="1296144" cy="1162979"/>
            </a:xfrm>
            <a:prstGeom prst="rect">
              <a:avLst/>
            </a:prstGeom>
          </p:spPr>
        </p:pic>
        <p:pic>
          <p:nvPicPr>
            <p:cNvPr id="25" name="Immagine 24" descr="Schermata 2017-09-24 alle 18.08.09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1095938"/>
              <a:ext cx="1270622" cy="1108926"/>
            </a:xfrm>
            <a:prstGeom prst="rect">
              <a:avLst/>
            </a:prstGeom>
          </p:spPr>
        </p:pic>
        <p:pic>
          <p:nvPicPr>
            <p:cNvPr id="26" name="Immagine 25" descr="Schermata 2017-09-24 alle 18.08.24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2377687"/>
              <a:ext cx="1296144" cy="1305402"/>
            </a:xfrm>
            <a:prstGeom prst="rect">
              <a:avLst/>
            </a:prstGeom>
          </p:spPr>
        </p:pic>
        <p:pic>
          <p:nvPicPr>
            <p:cNvPr id="27" name="Immagine 26" descr="Schermata 2017-09-24 alle 18.08.3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2424337"/>
              <a:ext cx="1224136" cy="1220687"/>
            </a:xfrm>
            <a:prstGeom prst="rect">
              <a:avLst/>
            </a:prstGeom>
          </p:spPr>
        </p:pic>
        <p:pic>
          <p:nvPicPr>
            <p:cNvPr id="28" name="Immagine 27" descr="Schermata 2017-09-24 alle 18.08.51.png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160" y="3749492"/>
              <a:ext cx="1296144" cy="1230396"/>
            </a:xfrm>
            <a:prstGeom prst="rect">
              <a:avLst/>
            </a:prstGeom>
          </p:spPr>
        </p:pic>
        <p:pic>
          <p:nvPicPr>
            <p:cNvPr id="29" name="Immagine 28" descr="Schermata 2017-09-24 alle 18.08.59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3817847"/>
              <a:ext cx="1152128" cy="1166620"/>
            </a:xfrm>
            <a:prstGeom prst="rect">
              <a:avLst/>
            </a:prstGeom>
          </p:spPr>
        </p:pic>
        <p:pic>
          <p:nvPicPr>
            <p:cNvPr id="30" name="Immagine 29" descr="Schermata 2017-09-24 alle 18.09.10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271" y="5084740"/>
              <a:ext cx="1250501" cy="1268366"/>
            </a:xfrm>
            <a:prstGeom prst="rect">
              <a:avLst/>
            </a:prstGeom>
          </p:spPr>
        </p:pic>
        <p:pic>
          <p:nvPicPr>
            <p:cNvPr id="31" name="Immagine 30" descr="Schermata 2017-09-24 alle 18.09.16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113991"/>
              <a:ext cx="1152128" cy="1159420"/>
            </a:xfrm>
            <a:prstGeom prst="rect">
              <a:avLst/>
            </a:prstGeom>
          </p:spPr>
        </p:pic>
        <p:sp>
          <p:nvSpPr>
            <p:cNvPr id="33" name="Rettangolo 32"/>
            <p:cNvSpPr/>
            <p:nvPr/>
          </p:nvSpPr>
          <p:spPr>
            <a:xfrm>
              <a:off x="5004048" y="1291407"/>
              <a:ext cx="10081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200" dirty="0" smtClean="0">
                  <a:solidFill>
                    <a:srgbClr val="008000"/>
                  </a:solidFill>
                </a:rPr>
                <a:t>Quad 1 out </a:t>
              </a:r>
              <a:endParaRPr lang="en-GB" sz="2200" dirty="0">
                <a:solidFill>
                  <a:srgbClr val="008000"/>
                </a:solidFill>
              </a:endParaRPr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5004048" y="2708920"/>
              <a:ext cx="10081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200" dirty="0" smtClean="0">
                  <a:solidFill>
                    <a:srgbClr val="008000"/>
                  </a:solidFill>
                </a:rPr>
                <a:t>Quad 2 out </a:t>
              </a:r>
              <a:endParaRPr lang="en-GB" sz="2200" dirty="0">
                <a:solidFill>
                  <a:srgbClr val="008000"/>
                </a:solidFill>
              </a:endParaRPr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5004048" y="4077072"/>
              <a:ext cx="10081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200" dirty="0" smtClean="0">
                  <a:solidFill>
                    <a:srgbClr val="008000"/>
                  </a:solidFill>
                </a:rPr>
                <a:t>Quad 3 out </a:t>
              </a:r>
              <a:endParaRPr lang="en-GB" sz="2200" dirty="0">
                <a:solidFill>
                  <a:srgbClr val="008000"/>
                </a:solidFill>
              </a:endParaRPr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5076056" y="5373216"/>
              <a:ext cx="1008112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200" dirty="0" smtClean="0">
                  <a:solidFill>
                    <a:srgbClr val="008000"/>
                  </a:solidFill>
                </a:rPr>
                <a:t>Quad 4 out </a:t>
              </a:r>
              <a:endParaRPr lang="en-GB" sz="2200" dirty="0">
                <a:solidFill>
                  <a:srgbClr val="008000"/>
                </a:solidFill>
              </a:endParaRPr>
            </a:p>
          </p:txBody>
        </p:sp>
        <p:cxnSp>
          <p:nvCxnSpPr>
            <p:cNvPr id="41" name="Connettore 2 40"/>
            <p:cNvCxnSpPr/>
            <p:nvPr/>
          </p:nvCxnSpPr>
          <p:spPr>
            <a:xfrm>
              <a:off x="6552031" y="1844824"/>
              <a:ext cx="216403" cy="0"/>
            </a:xfrm>
            <a:prstGeom prst="straightConnector1">
              <a:avLst/>
            </a:prstGeom>
            <a:ln w="19050" cmpd="sng"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2 43"/>
            <p:cNvCxnSpPr/>
            <p:nvPr/>
          </p:nvCxnSpPr>
          <p:spPr>
            <a:xfrm>
              <a:off x="6559623" y="5863161"/>
              <a:ext cx="216403" cy="0"/>
            </a:xfrm>
            <a:prstGeom prst="straightConnector1">
              <a:avLst/>
            </a:prstGeom>
            <a:ln w="19050" cmpd="sng"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2 44"/>
            <p:cNvCxnSpPr/>
            <p:nvPr/>
          </p:nvCxnSpPr>
          <p:spPr>
            <a:xfrm>
              <a:off x="6588224" y="3284984"/>
              <a:ext cx="216403" cy="0"/>
            </a:xfrm>
            <a:prstGeom prst="straightConnector1">
              <a:avLst/>
            </a:prstGeom>
            <a:ln w="19050" cmpd="sng"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2 45"/>
            <p:cNvCxnSpPr/>
            <p:nvPr/>
          </p:nvCxnSpPr>
          <p:spPr>
            <a:xfrm>
              <a:off x="6526556" y="4667247"/>
              <a:ext cx="421708" cy="0"/>
            </a:xfrm>
            <a:prstGeom prst="straightConnector1">
              <a:avLst/>
            </a:prstGeom>
            <a:ln w="19050" cmpd="sng"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2 46"/>
            <p:cNvCxnSpPr/>
            <p:nvPr/>
          </p:nvCxnSpPr>
          <p:spPr>
            <a:xfrm flipV="1">
              <a:off x="6516216" y="1599125"/>
              <a:ext cx="0" cy="245913"/>
            </a:xfrm>
            <a:prstGeom prst="straightConnector1">
              <a:avLst/>
            </a:prstGeom>
            <a:ln w="19050" cmpd="sng"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Connettore 2 48"/>
            <p:cNvCxnSpPr/>
            <p:nvPr/>
          </p:nvCxnSpPr>
          <p:spPr>
            <a:xfrm flipV="1">
              <a:off x="6516216" y="2996952"/>
              <a:ext cx="0" cy="245913"/>
            </a:xfrm>
            <a:prstGeom prst="straightConnector1">
              <a:avLst/>
            </a:prstGeom>
            <a:ln w="19050" cmpd="sng"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2 49"/>
            <p:cNvCxnSpPr/>
            <p:nvPr/>
          </p:nvCxnSpPr>
          <p:spPr>
            <a:xfrm flipV="1">
              <a:off x="6444208" y="4437112"/>
              <a:ext cx="0" cy="245913"/>
            </a:xfrm>
            <a:prstGeom prst="straightConnector1">
              <a:avLst/>
            </a:prstGeom>
            <a:ln w="19050" cmpd="sng"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nettore 2 50"/>
            <p:cNvCxnSpPr/>
            <p:nvPr/>
          </p:nvCxnSpPr>
          <p:spPr>
            <a:xfrm flipV="1">
              <a:off x="6516216" y="5589240"/>
              <a:ext cx="0" cy="245913"/>
            </a:xfrm>
            <a:prstGeom prst="straightConnector1">
              <a:avLst/>
            </a:prstGeom>
            <a:ln w="19050" cmpd="sng"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2 51"/>
            <p:cNvCxnSpPr/>
            <p:nvPr/>
          </p:nvCxnSpPr>
          <p:spPr>
            <a:xfrm>
              <a:off x="7884368" y="1988840"/>
              <a:ext cx="383371" cy="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2 52"/>
            <p:cNvCxnSpPr/>
            <p:nvPr/>
          </p:nvCxnSpPr>
          <p:spPr>
            <a:xfrm flipV="1">
              <a:off x="7784138" y="1446980"/>
              <a:ext cx="0" cy="435648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2 53"/>
            <p:cNvCxnSpPr/>
            <p:nvPr/>
          </p:nvCxnSpPr>
          <p:spPr>
            <a:xfrm>
              <a:off x="7884368" y="3356992"/>
              <a:ext cx="383371" cy="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Connettore 2 54"/>
            <p:cNvCxnSpPr/>
            <p:nvPr/>
          </p:nvCxnSpPr>
          <p:spPr>
            <a:xfrm flipV="1">
              <a:off x="7812360" y="2867880"/>
              <a:ext cx="0" cy="36004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Connettore 2 55"/>
            <p:cNvCxnSpPr/>
            <p:nvPr/>
          </p:nvCxnSpPr>
          <p:spPr>
            <a:xfrm>
              <a:off x="7734141" y="4581128"/>
              <a:ext cx="510267" cy="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Connettore 2 56"/>
            <p:cNvCxnSpPr/>
            <p:nvPr/>
          </p:nvCxnSpPr>
          <p:spPr>
            <a:xfrm flipV="1">
              <a:off x="7668344" y="4289330"/>
              <a:ext cx="0" cy="223557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Connettore 2 57"/>
            <p:cNvCxnSpPr/>
            <p:nvPr/>
          </p:nvCxnSpPr>
          <p:spPr>
            <a:xfrm>
              <a:off x="7798249" y="5862328"/>
              <a:ext cx="383371" cy="0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ttore 2 58"/>
            <p:cNvCxnSpPr/>
            <p:nvPr/>
          </p:nvCxnSpPr>
          <p:spPr>
            <a:xfrm flipV="1">
              <a:off x="7668344" y="5574296"/>
              <a:ext cx="0" cy="245913"/>
            </a:xfrm>
            <a:prstGeom prst="straightConnector1">
              <a:avLst/>
            </a:prstGeom>
            <a:ln w="19050" cmpd="sng">
              <a:solidFill>
                <a:srgbClr val="FF00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CasellaDiTesto 59"/>
            <p:cNvSpPr txBox="1"/>
            <p:nvPr/>
          </p:nvSpPr>
          <p:spPr>
            <a:xfrm>
              <a:off x="7785337" y="1988840"/>
              <a:ext cx="6030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00"/>
                  </a:solidFill>
                </a:rPr>
                <a:t>2 mm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61" name="CasellaDiTesto 60"/>
            <p:cNvSpPr txBox="1"/>
            <p:nvPr/>
          </p:nvSpPr>
          <p:spPr>
            <a:xfrm>
              <a:off x="7740352" y="3356992"/>
              <a:ext cx="747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00"/>
                  </a:solidFill>
                </a:rPr>
                <a:t>3.4 mm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62" name="CasellaDiTesto 61"/>
            <p:cNvSpPr txBox="1"/>
            <p:nvPr/>
          </p:nvSpPr>
          <p:spPr>
            <a:xfrm>
              <a:off x="7713329" y="4581128"/>
              <a:ext cx="699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00"/>
                  </a:solidFill>
                </a:rPr>
                <a:t>17 mm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63" name="CasellaDiTesto 62"/>
            <p:cNvSpPr txBox="1"/>
            <p:nvPr/>
          </p:nvSpPr>
          <p:spPr>
            <a:xfrm>
              <a:off x="7713329" y="5805264"/>
              <a:ext cx="747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00"/>
                  </a:solidFill>
                </a:rPr>
                <a:t>6.1 mm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64" name="CasellaDiTesto 63"/>
            <p:cNvSpPr txBox="1"/>
            <p:nvPr/>
          </p:nvSpPr>
          <p:spPr>
            <a:xfrm>
              <a:off x="7236296" y="1196752"/>
              <a:ext cx="747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00"/>
                  </a:solidFill>
                </a:rPr>
                <a:t>2.8 mm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65" name="CasellaDiTesto 64"/>
            <p:cNvSpPr txBox="1"/>
            <p:nvPr/>
          </p:nvSpPr>
          <p:spPr>
            <a:xfrm>
              <a:off x="7251860" y="2881158"/>
              <a:ext cx="6083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FF0000"/>
                  </a:solidFill>
                </a:rPr>
                <a:t>6</a:t>
              </a:r>
              <a:r>
                <a:rPr lang="it-IT" sz="1400" b="1" dirty="0" smtClean="0">
                  <a:solidFill>
                    <a:srgbClr val="FF0000"/>
                  </a:solidFill>
                </a:rPr>
                <a:t> mm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66" name="CasellaDiTesto 65"/>
            <p:cNvSpPr txBox="1"/>
            <p:nvPr/>
          </p:nvSpPr>
          <p:spPr>
            <a:xfrm>
              <a:off x="7281281" y="4005064"/>
              <a:ext cx="747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00"/>
                  </a:solidFill>
                </a:rPr>
                <a:t>0.8 mm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67" name="CasellaDiTesto 66"/>
            <p:cNvSpPr txBox="1"/>
            <p:nvPr/>
          </p:nvSpPr>
          <p:spPr>
            <a:xfrm>
              <a:off x="7308304" y="5229200"/>
              <a:ext cx="747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0000"/>
                  </a:solidFill>
                </a:rPr>
                <a:t>0.8 mm</a:t>
              </a:r>
              <a:endParaRPr lang="it-IT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68" name="CasellaDiTesto 67"/>
            <p:cNvSpPr txBox="1"/>
            <p:nvPr/>
          </p:nvSpPr>
          <p:spPr>
            <a:xfrm>
              <a:off x="5968374" y="1537047"/>
              <a:ext cx="6083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>
                  <a:solidFill>
                    <a:srgbClr val="FFFF66"/>
                  </a:solidFill>
                </a:rPr>
                <a:t>3</a:t>
              </a:r>
              <a:r>
                <a:rPr lang="it-IT" sz="1400" b="1" dirty="0" smtClean="0">
                  <a:solidFill>
                    <a:srgbClr val="FFFF66"/>
                  </a:solidFill>
                </a:rPr>
                <a:t> mm</a:t>
              </a:r>
              <a:endParaRPr lang="it-IT" sz="1400" b="1" dirty="0">
                <a:solidFill>
                  <a:srgbClr val="FFFF66"/>
                </a:solidFill>
              </a:endParaRPr>
            </a:p>
          </p:txBody>
        </p:sp>
        <p:sp>
          <p:nvSpPr>
            <p:cNvPr id="69" name="CasellaDiTesto 68"/>
            <p:cNvSpPr txBox="1"/>
            <p:nvPr/>
          </p:nvSpPr>
          <p:spPr>
            <a:xfrm>
              <a:off x="5979877" y="4149080"/>
              <a:ext cx="6083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FF66"/>
                  </a:solidFill>
                </a:rPr>
                <a:t>1 mm</a:t>
              </a:r>
              <a:endParaRPr lang="it-IT" sz="1400" b="1" dirty="0">
                <a:solidFill>
                  <a:srgbClr val="FFFF66"/>
                </a:solidFill>
              </a:endParaRPr>
            </a:p>
          </p:txBody>
        </p:sp>
        <p:sp>
          <p:nvSpPr>
            <p:cNvPr id="70" name="CasellaDiTesto 69"/>
            <p:cNvSpPr txBox="1"/>
            <p:nvPr/>
          </p:nvSpPr>
          <p:spPr>
            <a:xfrm>
              <a:off x="5967219" y="2723031"/>
              <a:ext cx="6083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FF66"/>
                  </a:solidFill>
                </a:rPr>
                <a:t>6 mm</a:t>
              </a:r>
              <a:endParaRPr lang="it-IT" sz="1400" b="1" dirty="0">
                <a:solidFill>
                  <a:srgbClr val="FFFF66"/>
                </a:solidFill>
              </a:endParaRPr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5951655" y="5518685"/>
              <a:ext cx="6083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FF66"/>
                  </a:solidFill>
                </a:rPr>
                <a:t>1 mm</a:t>
              </a:r>
              <a:endParaRPr lang="it-IT" sz="1400" b="1" dirty="0">
                <a:solidFill>
                  <a:srgbClr val="FFFF66"/>
                </a:solidFill>
              </a:endParaRPr>
            </a:p>
          </p:txBody>
        </p:sp>
        <p:sp>
          <p:nvSpPr>
            <p:cNvPr id="73" name="CasellaDiTesto 72"/>
            <p:cNvSpPr txBox="1"/>
            <p:nvPr/>
          </p:nvSpPr>
          <p:spPr>
            <a:xfrm>
              <a:off x="6339917" y="1825079"/>
              <a:ext cx="6083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FF66"/>
                  </a:solidFill>
                </a:rPr>
                <a:t>2 mm</a:t>
              </a:r>
              <a:endParaRPr lang="it-IT" sz="1400" b="1" dirty="0">
                <a:solidFill>
                  <a:srgbClr val="FFFF66"/>
                </a:solidFill>
              </a:endParaRPr>
            </a:p>
          </p:txBody>
        </p:sp>
        <p:sp>
          <p:nvSpPr>
            <p:cNvPr id="74" name="CasellaDiTesto 73"/>
            <p:cNvSpPr txBox="1"/>
            <p:nvPr/>
          </p:nvSpPr>
          <p:spPr>
            <a:xfrm>
              <a:off x="6372200" y="3284984"/>
              <a:ext cx="74729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FF66"/>
                  </a:solidFill>
                </a:rPr>
                <a:t>4.5 mm</a:t>
              </a:r>
              <a:endParaRPr lang="it-IT" sz="1400" b="1" dirty="0">
                <a:solidFill>
                  <a:srgbClr val="FFFF66"/>
                </a:solidFill>
              </a:endParaRPr>
            </a:p>
          </p:txBody>
        </p:sp>
        <p:sp>
          <p:nvSpPr>
            <p:cNvPr id="75" name="CasellaDiTesto 74"/>
            <p:cNvSpPr txBox="1"/>
            <p:nvPr/>
          </p:nvSpPr>
          <p:spPr>
            <a:xfrm>
              <a:off x="6372200" y="4653136"/>
              <a:ext cx="6993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FF66"/>
                  </a:solidFill>
                </a:rPr>
                <a:t>18 mm</a:t>
              </a:r>
              <a:endParaRPr lang="it-IT" sz="1400" b="1" dirty="0">
                <a:solidFill>
                  <a:srgbClr val="FFFF66"/>
                </a:solidFill>
              </a:endParaRPr>
            </a:p>
          </p:txBody>
        </p:sp>
        <p:sp>
          <p:nvSpPr>
            <p:cNvPr id="76" name="CasellaDiTesto 75"/>
            <p:cNvSpPr txBox="1"/>
            <p:nvPr/>
          </p:nvSpPr>
          <p:spPr>
            <a:xfrm>
              <a:off x="6372200" y="5877272"/>
              <a:ext cx="60834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400" b="1" dirty="0" smtClean="0">
                  <a:solidFill>
                    <a:srgbClr val="FFFF66"/>
                  </a:solidFill>
                </a:rPr>
                <a:t>8 mm</a:t>
              </a:r>
              <a:endParaRPr lang="it-IT" sz="1400" b="1" dirty="0">
                <a:solidFill>
                  <a:srgbClr val="FFFF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525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107504" y="5067860"/>
            <a:ext cx="6065053" cy="1745516"/>
            <a:chOff x="55627" y="2492896"/>
            <a:chExt cx="6244565" cy="1961540"/>
          </a:xfrm>
        </p:grpSpPr>
        <p:pic>
          <p:nvPicPr>
            <p:cNvPr id="13" name="Immagine 12" descr="Schermata 2015-11-15 alle 17.12.31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7" y="2492896"/>
              <a:ext cx="3273452" cy="1961540"/>
            </a:xfrm>
            <a:prstGeom prst="rect">
              <a:avLst/>
            </a:prstGeom>
          </p:spPr>
        </p:pic>
        <p:pic>
          <p:nvPicPr>
            <p:cNvPr id="7" name="Immagine 6" descr="Schermata 2015-11-18 alle 18.22.5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3848" y="2589267"/>
              <a:ext cx="3096344" cy="1847845"/>
            </a:xfrm>
            <a:prstGeom prst="rect">
              <a:avLst/>
            </a:prstGeom>
          </p:spPr>
        </p:pic>
      </p:grpSp>
      <p:sp>
        <p:nvSpPr>
          <p:cNvPr id="2" name="Rettangolo 2"/>
          <p:cNvSpPr>
            <a:spLocks noChangeArrowheads="1"/>
          </p:cNvSpPr>
          <p:nvPr/>
        </p:nvSpPr>
        <p:spPr bwMode="auto">
          <a:xfrm>
            <a:off x="1619672" y="159023"/>
            <a:ext cx="71084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E46C0A"/>
                </a:solidFill>
                <a:latin typeface="Arial" charset="0"/>
                <a:cs typeface="Arial" charset="0"/>
              </a:rPr>
              <a:t>S</a:t>
            </a:r>
            <a:r>
              <a:rPr lang="en-GB" b="1" dirty="0" smtClean="0">
                <a:solidFill>
                  <a:srgbClr val="E46C0A"/>
                </a:solidFill>
                <a:latin typeface="Arial" charset="0"/>
                <a:cs typeface="Arial" charset="0"/>
              </a:rPr>
              <a:t>election system: energy selector</a:t>
            </a:r>
          </a:p>
        </p:txBody>
      </p:sp>
      <p:pic>
        <p:nvPicPr>
          <p:cNvPr id="3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7" y="-1"/>
            <a:ext cx="1187624" cy="1013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uppo 3"/>
          <p:cNvGrpSpPr/>
          <p:nvPr/>
        </p:nvGrpSpPr>
        <p:grpSpPr>
          <a:xfrm>
            <a:off x="107505" y="764705"/>
            <a:ext cx="6480720" cy="1584176"/>
            <a:chOff x="107504" y="764704"/>
            <a:chExt cx="7263087" cy="1885005"/>
          </a:xfrm>
        </p:grpSpPr>
        <p:pic>
          <p:nvPicPr>
            <p:cNvPr id="17" name="Immagin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609951" y="764704"/>
              <a:ext cx="5760640" cy="1885005"/>
            </a:xfrm>
            <a:prstGeom prst="rect">
              <a:avLst/>
            </a:prstGeom>
          </p:spPr>
        </p:pic>
        <p:pic>
          <p:nvPicPr>
            <p:cNvPr id="18" name="Immagin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5776" y="836712"/>
              <a:ext cx="2232248" cy="1656184"/>
            </a:xfrm>
            <a:prstGeom prst="rect">
              <a:avLst/>
            </a:prstGeom>
          </p:spPr>
        </p:pic>
        <p:pic>
          <p:nvPicPr>
            <p:cNvPr id="19" name="Immagine 18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504" y="1344752"/>
              <a:ext cx="1214415" cy="572080"/>
            </a:xfrm>
            <a:prstGeom prst="rect">
              <a:avLst/>
            </a:prstGeom>
          </p:spPr>
        </p:pic>
      </p:grpSp>
      <p:sp>
        <p:nvSpPr>
          <p:cNvPr id="20" name="TextBox 5"/>
          <p:cNvSpPr txBox="1"/>
          <p:nvPr/>
        </p:nvSpPr>
        <p:spPr>
          <a:xfrm>
            <a:off x="6117208" y="5610572"/>
            <a:ext cx="3135312" cy="2667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compatLnSpc="0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200" b="1">
                <a:solidFill>
                  <a:srgbClr val="000000"/>
                </a:solidFill>
                <a:latin typeface="Arial" pitchFamily="18"/>
                <a:ea typeface="Microsoft YaHei" pitchFamily="2"/>
                <a:cs typeface="Mangal" pitchFamily="2"/>
              </a:rPr>
              <a:t>F. Schillaci et al., JINST 11 P08022 (2016)</a:t>
            </a:r>
          </a:p>
        </p:txBody>
      </p:sp>
      <p:pic>
        <p:nvPicPr>
          <p:cNvPr id="22" name="Immagine 21" descr="Schermata 2015-11-15 alle 17.18.35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6292417" cy="2448272"/>
          </a:xfrm>
          <a:prstGeom prst="rect">
            <a:avLst/>
          </a:prstGeom>
        </p:spPr>
      </p:pic>
      <p:sp>
        <p:nvSpPr>
          <p:cNvPr id="23" name="Rettangolo 22"/>
          <p:cNvSpPr/>
          <p:nvPr/>
        </p:nvSpPr>
        <p:spPr>
          <a:xfrm>
            <a:off x="1547664" y="4110171"/>
            <a:ext cx="35283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GB" sz="1200" b="1" dirty="0" smtClean="0">
                <a:latin typeface="Arial"/>
                <a:cs typeface="Arial"/>
              </a:rPr>
              <a:t> 30 mm collimator upstream and downstream (200 mm far from dipoles) </a:t>
            </a:r>
          </a:p>
          <a:p>
            <a:pPr>
              <a:buFont typeface="Arial"/>
              <a:buChar char="•"/>
            </a:pPr>
            <a:r>
              <a:rPr lang="en-GB" sz="1200" b="1" dirty="0" smtClean="0">
                <a:latin typeface="Arial"/>
                <a:cs typeface="Arial"/>
              </a:rPr>
              <a:t> Variable slit aperture size </a:t>
            </a:r>
          </a:p>
          <a:p>
            <a:r>
              <a:rPr lang="en-GB" sz="1200" b="1" dirty="0" smtClean="0">
                <a:latin typeface="Arial"/>
                <a:cs typeface="Arial"/>
              </a:rPr>
              <a:t>(4 to 20 mm) </a:t>
            </a:r>
            <a:endParaRPr lang="en-GB" sz="1200" b="1" dirty="0">
              <a:latin typeface="Arial"/>
              <a:cs typeface="Arial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6516216" y="2948752"/>
            <a:ext cx="2663280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/>
              <a:t>Expected delivery </a:t>
            </a:r>
            <a:r>
              <a:rPr lang="en-GB" dirty="0"/>
              <a:t>@ INFN-</a:t>
            </a:r>
            <a:r>
              <a:rPr lang="en-GB" dirty="0" smtClean="0"/>
              <a:t>LNS December 2017</a:t>
            </a:r>
            <a:endParaRPr lang="en-GB" dirty="0"/>
          </a:p>
        </p:txBody>
      </p:sp>
      <p:pic>
        <p:nvPicPr>
          <p:cNvPr id="25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149080"/>
            <a:ext cx="2333625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2008" y="2340168"/>
            <a:ext cx="2051720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dirty="0" smtClean="0">
                <a:solidFill>
                  <a:srgbClr val="000000"/>
                </a:solidFill>
              </a:rPr>
              <a:t>Reference </a:t>
            </a:r>
            <a:r>
              <a:rPr lang="it-IT" sz="1600" b="1" dirty="0" err="1" smtClean="0">
                <a:solidFill>
                  <a:srgbClr val="000000"/>
                </a:solidFill>
              </a:rPr>
              <a:t>orbit</a:t>
            </a:r>
            <a:r>
              <a:rPr lang="it-IT" sz="1600" b="1" dirty="0" smtClean="0">
                <a:solidFill>
                  <a:srgbClr val="000000"/>
                </a:solidFill>
              </a:rPr>
              <a:t> </a:t>
            </a:r>
          </a:p>
          <a:p>
            <a:r>
              <a:rPr lang="it-IT" sz="1600" b="1" dirty="0" err="1" smtClean="0">
                <a:solidFill>
                  <a:srgbClr val="000000"/>
                </a:solidFill>
              </a:rPr>
              <a:t>Path</a:t>
            </a:r>
            <a:r>
              <a:rPr lang="it-IT" sz="1600" b="1" dirty="0" smtClean="0">
                <a:solidFill>
                  <a:srgbClr val="000000"/>
                </a:solidFill>
              </a:rPr>
              <a:t> </a:t>
            </a:r>
            <a:r>
              <a:rPr lang="it-IT" sz="1600" b="1" dirty="0" err="1">
                <a:solidFill>
                  <a:srgbClr val="000000"/>
                </a:solidFill>
              </a:rPr>
              <a:t>length</a:t>
            </a:r>
            <a:r>
              <a:rPr lang="it-IT" sz="1600" b="1" dirty="0">
                <a:solidFill>
                  <a:srgbClr val="000000"/>
                </a:solidFill>
              </a:rPr>
              <a:t>: </a:t>
            </a:r>
            <a:r>
              <a:rPr lang="it-IT" sz="1600" b="1" dirty="0" smtClean="0">
                <a:solidFill>
                  <a:srgbClr val="000000"/>
                </a:solidFill>
              </a:rPr>
              <a:t>3,17 m</a:t>
            </a:r>
            <a:endParaRPr lang="it-IT" sz="1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7193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3"/>
          <p:cNvSpPr txBox="1"/>
          <p:nvPr/>
        </p:nvSpPr>
        <p:spPr>
          <a:xfrm>
            <a:off x="1046699" y="116632"/>
            <a:ext cx="7413733" cy="536202"/>
          </a:xfrm>
          <a:prstGeom prst="rect">
            <a:avLst/>
          </a:prstGeom>
          <a:noFill/>
        </p:spPr>
        <p:txBody>
          <a:bodyPr lIns="104296" tIns="52148" rIns="104296" bIns="52148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2800" b="1" kern="0" dirty="0" smtClean="0">
                <a:solidFill>
                  <a:srgbClr val="FF6600"/>
                </a:solidFill>
                <a:latin typeface="Arial"/>
                <a:ea typeface="+mn-ea"/>
                <a:cs typeface="+mn-cs"/>
              </a:rPr>
              <a:t>ELIMED </a:t>
            </a:r>
            <a:r>
              <a:rPr lang="it-IT" sz="2800" b="1" kern="0" dirty="0" err="1">
                <a:solidFill>
                  <a:srgbClr val="FF6600"/>
                </a:solidFill>
                <a:latin typeface="Arial"/>
                <a:ea typeface="+mn-ea"/>
                <a:cs typeface="+mn-cs"/>
              </a:rPr>
              <a:t>beam</a:t>
            </a:r>
            <a:r>
              <a:rPr lang="it-IT" sz="2800" b="1" kern="0" dirty="0">
                <a:solidFill>
                  <a:srgbClr val="FF6600"/>
                </a:solidFill>
                <a:latin typeface="Arial"/>
                <a:ea typeface="+mn-ea"/>
                <a:cs typeface="+mn-cs"/>
              </a:rPr>
              <a:t>-</a:t>
            </a:r>
            <a:r>
              <a:rPr lang="it-IT" sz="2800" b="1" kern="0" dirty="0" smtClean="0">
                <a:solidFill>
                  <a:srgbClr val="FF6600"/>
                </a:solidFill>
                <a:latin typeface="Arial"/>
                <a:ea typeface="+mn-ea"/>
                <a:cs typeface="+mn-cs"/>
              </a:rPr>
              <a:t>line </a:t>
            </a:r>
            <a:r>
              <a:rPr lang="it-IT" sz="2800" b="1" kern="0" dirty="0" err="1">
                <a:solidFill>
                  <a:srgbClr val="FF6600"/>
                </a:solidFill>
                <a:latin typeface="Arial"/>
              </a:rPr>
              <a:t>d</a:t>
            </a:r>
            <a:r>
              <a:rPr lang="it-IT" sz="2800" b="1" kern="0" dirty="0" err="1" smtClean="0">
                <a:solidFill>
                  <a:srgbClr val="FF6600"/>
                </a:solidFill>
                <a:latin typeface="Arial"/>
              </a:rPr>
              <a:t>iagnostics</a:t>
            </a:r>
            <a:r>
              <a:rPr lang="it-IT" sz="2800" b="1" kern="0" dirty="0" smtClean="0">
                <a:solidFill>
                  <a:srgbClr val="FF6600"/>
                </a:solidFill>
                <a:latin typeface="Arial"/>
              </a:rPr>
              <a:t> </a:t>
            </a:r>
            <a:endParaRPr lang="it-IT" sz="2800" b="1" kern="0" dirty="0">
              <a:solidFill>
                <a:srgbClr val="FF66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8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293" y="15595"/>
            <a:ext cx="1093139" cy="932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ttangolo 20"/>
          <p:cNvSpPr/>
          <p:nvPr/>
        </p:nvSpPr>
        <p:spPr>
          <a:xfrm>
            <a:off x="5076056" y="799544"/>
            <a:ext cx="35147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kern="0" dirty="0">
                <a:solidFill>
                  <a:srgbClr val="1F497D"/>
                </a:solidFill>
                <a:latin typeface="Arial"/>
                <a:ea typeface="+mn-ea"/>
                <a:cs typeface="Arial"/>
              </a:rPr>
              <a:t>Main diagnostics </a:t>
            </a:r>
            <a:r>
              <a:rPr lang="en-GB" sz="1800" b="1" kern="0" dirty="0" smtClean="0">
                <a:solidFill>
                  <a:srgbClr val="1F497D"/>
                </a:solidFill>
                <a:latin typeface="Arial"/>
                <a:ea typeface="+mn-ea"/>
                <a:cs typeface="Arial"/>
              </a:rPr>
              <a:t>goals</a:t>
            </a:r>
            <a:endParaRPr lang="it-IT" sz="1800" dirty="0" smtClean="0">
              <a:solidFill>
                <a:srgbClr val="1F497D"/>
              </a:solidFill>
              <a:latin typeface="Arial"/>
              <a:ea typeface="+mn-ea"/>
              <a:cs typeface="Arial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it-IT" sz="1800" dirty="0" smtClean="0">
                <a:solidFill>
                  <a:srgbClr val="1F497D"/>
                </a:solidFill>
                <a:latin typeface="Arial"/>
                <a:ea typeface="+mn-ea"/>
                <a:cs typeface="Arial"/>
              </a:rPr>
              <a:t>Online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it-IT" sz="1800" dirty="0" smtClean="0">
                <a:solidFill>
                  <a:srgbClr val="1F497D"/>
                </a:solidFill>
                <a:latin typeface="Arial"/>
                <a:ea typeface="+mn-ea"/>
                <a:cs typeface="Arial"/>
              </a:rPr>
              <a:t>Energy </a:t>
            </a:r>
            <a:r>
              <a:rPr lang="it-IT" sz="1800" dirty="0" err="1" smtClean="0">
                <a:solidFill>
                  <a:srgbClr val="1F497D"/>
                </a:solidFill>
                <a:latin typeface="Arial"/>
                <a:ea typeface="+mn-ea"/>
                <a:cs typeface="Arial"/>
              </a:rPr>
              <a:t>spectrum</a:t>
            </a:r>
            <a:endParaRPr lang="it-IT" sz="1800" dirty="0">
              <a:solidFill>
                <a:srgbClr val="1F497D"/>
              </a:solidFill>
              <a:latin typeface="Arial"/>
              <a:ea typeface="+mn-ea"/>
              <a:cs typeface="Arial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it-IT" sz="1800" dirty="0" err="1" smtClean="0">
                <a:solidFill>
                  <a:srgbClr val="1F497D"/>
                </a:solidFill>
                <a:latin typeface="Arial"/>
                <a:ea typeface="+mn-ea"/>
                <a:cs typeface="Arial"/>
              </a:rPr>
              <a:t>Flux</a:t>
            </a:r>
            <a:endParaRPr lang="it-IT" sz="1800" dirty="0">
              <a:solidFill>
                <a:srgbClr val="1F497D"/>
              </a:solidFill>
              <a:latin typeface="Arial"/>
              <a:ea typeface="+mn-ea"/>
              <a:cs typeface="Arial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Courier New"/>
              <a:buChar char="o"/>
            </a:pPr>
            <a:r>
              <a:rPr lang="it-IT" sz="1800" dirty="0" err="1">
                <a:solidFill>
                  <a:srgbClr val="1F497D"/>
                </a:solidFill>
                <a:latin typeface="Arial"/>
                <a:ea typeface="+mn-ea"/>
                <a:cs typeface="Arial"/>
              </a:rPr>
              <a:t>Shot</a:t>
            </a:r>
            <a:r>
              <a:rPr lang="it-IT" sz="1800" dirty="0">
                <a:solidFill>
                  <a:srgbClr val="1F497D"/>
                </a:solidFill>
                <a:latin typeface="Arial"/>
                <a:ea typeface="+mn-ea"/>
                <a:cs typeface="Arial"/>
              </a:rPr>
              <a:t> to </a:t>
            </a:r>
            <a:r>
              <a:rPr lang="it-IT" sz="1800" dirty="0" err="1">
                <a:solidFill>
                  <a:srgbClr val="1F497D"/>
                </a:solidFill>
                <a:latin typeface="Arial"/>
                <a:ea typeface="+mn-ea"/>
                <a:cs typeface="Arial"/>
              </a:rPr>
              <a:t>shot</a:t>
            </a:r>
            <a:r>
              <a:rPr lang="it-IT" sz="1800" dirty="0">
                <a:solidFill>
                  <a:srgbClr val="1F497D"/>
                </a:solidFill>
                <a:latin typeface="Arial"/>
                <a:ea typeface="+mn-ea"/>
                <a:cs typeface="Arial"/>
              </a:rPr>
              <a:t> </a:t>
            </a:r>
            <a:r>
              <a:rPr lang="it-IT" sz="1800" dirty="0" err="1">
                <a:solidFill>
                  <a:srgbClr val="1F497D"/>
                </a:solidFill>
                <a:latin typeface="Arial"/>
                <a:ea typeface="+mn-ea"/>
                <a:cs typeface="Arial"/>
              </a:rPr>
              <a:t>reproducibility</a:t>
            </a:r>
            <a:endParaRPr lang="it-IT" sz="1800" dirty="0">
              <a:solidFill>
                <a:srgbClr val="1F497D"/>
              </a:solidFill>
              <a:latin typeface="Arial"/>
              <a:ea typeface="+mn-ea"/>
              <a:cs typeface="Arial"/>
            </a:endParaRPr>
          </a:p>
        </p:txBody>
      </p:sp>
      <p:pic>
        <p:nvPicPr>
          <p:cNvPr id="25" name="Immagine 24" descr="Schermata 2017-07-04 alle 00.53.1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75" y="836712"/>
            <a:ext cx="3438034" cy="1562298"/>
          </a:xfrm>
          <a:prstGeom prst="rect">
            <a:avLst/>
          </a:prstGeom>
        </p:spPr>
      </p:pic>
      <p:sp>
        <p:nvSpPr>
          <p:cNvPr id="26" name="Freccia destra 25"/>
          <p:cNvSpPr/>
          <p:nvPr/>
        </p:nvSpPr>
        <p:spPr>
          <a:xfrm>
            <a:off x="4014673" y="1267227"/>
            <a:ext cx="1001063" cy="567765"/>
          </a:xfrm>
          <a:prstGeom prst="rightArrow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it-IT" sz="180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323528" y="2465020"/>
            <a:ext cx="85689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200" b="1" kern="0" dirty="0">
                <a:solidFill>
                  <a:srgbClr val="FF6600"/>
                </a:solidFill>
                <a:latin typeface="Arial" pitchFamily="34" charset="0"/>
                <a:cs typeface="Arial" pitchFamily="34" charset="0"/>
              </a:rPr>
              <a:t>Repetition rate mode:</a:t>
            </a:r>
          </a:p>
          <a:p>
            <a:pPr lvl="0" algn="ctr">
              <a:defRPr/>
            </a:pPr>
            <a:r>
              <a:rPr lang="en-US" sz="2200" b="1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On </a:t>
            </a:r>
            <a:r>
              <a:rPr lang="en-US" sz="220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line beam diagnostics based on TOF technique using Diamond and </a:t>
            </a:r>
            <a:r>
              <a:rPr lang="en-US" sz="2200" b="1" kern="0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SiC</a:t>
            </a:r>
            <a:r>
              <a:rPr lang="en-US" sz="2200" b="1" kern="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kern="0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detectors </a:t>
            </a:r>
            <a:endParaRPr lang="en-US" sz="2200" b="1" kern="0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8" name="Gruppo 7"/>
          <p:cNvGrpSpPr/>
          <p:nvPr/>
        </p:nvGrpSpPr>
        <p:grpSpPr>
          <a:xfrm>
            <a:off x="37656" y="3717032"/>
            <a:ext cx="9070848" cy="2241540"/>
            <a:chOff x="37656" y="3717032"/>
            <a:chExt cx="9070848" cy="2241540"/>
          </a:xfrm>
        </p:grpSpPr>
        <p:pic>
          <p:nvPicPr>
            <p:cNvPr id="19" name="Immagine 18" descr="elimedlayou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656" y="3754546"/>
              <a:ext cx="9070848" cy="2182477"/>
            </a:xfrm>
            <a:prstGeom prst="rect">
              <a:avLst/>
            </a:prstGeom>
          </p:spPr>
        </p:pic>
        <p:cxnSp>
          <p:nvCxnSpPr>
            <p:cNvPr id="5" name="Connettore 2 4"/>
            <p:cNvCxnSpPr/>
            <p:nvPr/>
          </p:nvCxnSpPr>
          <p:spPr>
            <a:xfrm>
              <a:off x="2627784" y="4114586"/>
              <a:ext cx="1008112" cy="0"/>
            </a:xfrm>
            <a:prstGeom prst="straightConnector1">
              <a:avLst/>
            </a:prstGeom>
            <a:ln w="38100" cmpd="sng">
              <a:solidFill>
                <a:srgbClr val="FF66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/>
            <p:cNvCxnSpPr/>
            <p:nvPr/>
          </p:nvCxnSpPr>
          <p:spPr>
            <a:xfrm>
              <a:off x="2627784" y="3898562"/>
              <a:ext cx="4680520" cy="0"/>
            </a:xfrm>
            <a:prstGeom prst="straightConnector1">
              <a:avLst/>
            </a:prstGeom>
            <a:ln w="38100" cmpd="sng">
              <a:solidFill>
                <a:schemeClr val="accent6">
                  <a:lumMod val="7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CasellaDiTesto 6"/>
            <p:cNvSpPr txBox="1"/>
            <p:nvPr/>
          </p:nvSpPr>
          <p:spPr>
            <a:xfrm>
              <a:off x="3094274" y="4042578"/>
              <a:ext cx="541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b="1" dirty="0" smtClean="0">
                  <a:solidFill>
                    <a:srgbClr val="FF0000"/>
                  </a:solidFill>
                </a:rPr>
                <a:t>2 m </a:t>
              </a:r>
              <a:endParaRPr lang="it-IT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22" name="CasellaDiTesto 21"/>
            <p:cNvSpPr txBox="1"/>
            <p:nvPr/>
          </p:nvSpPr>
          <p:spPr>
            <a:xfrm>
              <a:off x="6694674" y="3889270"/>
              <a:ext cx="5416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b="1" dirty="0">
                  <a:solidFill>
                    <a:srgbClr val="FF0000"/>
                  </a:solidFill>
                </a:rPr>
                <a:t>9</a:t>
              </a:r>
              <a:r>
                <a:rPr lang="it-IT" sz="1800" b="1" dirty="0" smtClean="0">
                  <a:solidFill>
                    <a:srgbClr val="FF0000"/>
                  </a:solidFill>
                </a:rPr>
                <a:t> m </a:t>
              </a:r>
              <a:endParaRPr lang="it-IT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3591854" y="3918945"/>
              <a:ext cx="67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b="1" dirty="0" smtClean="0">
                  <a:solidFill>
                    <a:srgbClr val="FF0000"/>
                  </a:solidFill>
                </a:rPr>
                <a:t>TOF1</a:t>
              </a:r>
              <a:endParaRPr lang="it-IT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7278373" y="3717032"/>
              <a:ext cx="678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b="1" dirty="0" smtClean="0">
                  <a:solidFill>
                    <a:srgbClr val="FF0000"/>
                  </a:solidFill>
                </a:rPr>
                <a:t>TOF2</a:t>
              </a:r>
              <a:endParaRPr lang="it-IT" sz="1800" b="1" dirty="0">
                <a:solidFill>
                  <a:srgbClr val="FF0000"/>
                </a:solidFill>
              </a:endParaRPr>
            </a:p>
          </p:txBody>
        </p:sp>
        <p:sp>
          <p:nvSpPr>
            <p:cNvPr id="27" name="CasellaDiTesto 26"/>
            <p:cNvSpPr txBox="1"/>
            <p:nvPr/>
          </p:nvSpPr>
          <p:spPr>
            <a:xfrm>
              <a:off x="2699792" y="5589240"/>
              <a:ext cx="421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1800" b="1" dirty="0" smtClean="0">
                  <a:solidFill>
                    <a:srgbClr val="008000"/>
                  </a:solidFill>
                </a:rPr>
                <a:t>TP</a:t>
              </a:r>
              <a:endParaRPr lang="it-IT" sz="1800" b="1" dirty="0">
                <a:solidFill>
                  <a:srgbClr val="008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93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1343" y="2323630"/>
            <a:ext cx="6886592" cy="95410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kern="0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First TOF results with high energy laser</a:t>
            </a:r>
            <a:r>
              <a:rPr lang="en-GB" sz="2800" b="1" kern="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GB" sz="2800" b="1" kern="0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driven proton beam</a:t>
            </a:r>
            <a:endParaRPr lang="en-GB" sz="2800" b="1" kern="0" dirty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000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4618" y="-11704"/>
            <a:ext cx="98092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 descr="Diamond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6091" y="5056962"/>
            <a:ext cx="775270" cy="808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1621125" y="-4737"/>
            <a:ext cx="547115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GB" sz="2200" b="1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TOF </a:t>
            </a:r>
            <a:r>
              <a:rPr lang="en-GB" sz="22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diagnostics test with the VULCAN PW </a:t>
            </a:r>
            <a:r>
              <a:rPr lang="en-GB" sz="2200" b="1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laser @ RAL </a:t>
            </a:r>
            <a:r>
              <a:rPr lang="en-GB" sz="22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(UK</a:t>
            </a:r>
            <a:r>
              <a:rPr lang="en-GB" sz="2200" b="1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ＭＳ Ｐゴシック" charset="0"/>
                <a:cs typeface="Arial" pitchFamily="34" charset="0"/>
              </a:rPr>
              <a:t>)</a:t>
            </a:r>
            <a:endParaRPr lang="en-GB" sz="2200" b="1" dirty="0">
              <a:solidFill>
                <a:srgbClr val="F79646">
                  <a:lumMod val="75000"/>
                </a:srgbClr>
              </a:solidFill>
              <a:latin typeface="Arial" pitchFamily="34" charset="0"/>
              <a:ea typeface="ＭＳ Ｐゴシック" charset="0"/>
              <a:cs typeface="Arial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836712"/>
            <a:ext cx="9144000" cy="6030628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-828600" y="249289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2400" dirty="0">
              <a:solidFill>
                <a:srgbClr val="366092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144016" y="967368"/>
            <a:ext cx="320384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VULCAN Laser parameters 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Power: 1 PW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Intensity:10</a:t>
            </a:r>
            <a:r>
              <a:rPr lang="en-GB" sz="1400" baseline="30000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21</a:t>
            </a:r>
            <a:r>
              <a:rPr lang="en-GB" sz="1400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 W/cm</a:t>
            </a:r>
            <a:r>
              <a:rPr lang="en-GB" sz="1400" baseline="30000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2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Energy: 650 J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Time pulse: 500 </a:t>
            </a:r>
            <a:r>
              <a:rPr lang="en-GB" sz="1400" dirty="0" err="1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fs</a:t>
            </a:r>
            <a:endParaRPr lang="en-GB" sz="1400" dirty="0" smtClean="0">
              <a:solidFill>
                <a:srgbClr val="0000FF"/>
              </a:solidFill>
              <a:latin typeface="Arial"/>
              <a:ea typeface="ＭＳ Ｐゴシック" charset="0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0000FF"/>
                </a:solidFill>
                <a:latin typeface="Arial"/>
                <a:ea typeface="ＭＳ Ｐゴシック" charset="0"/>
                <a:cs typeface="Arial"/>
              </a:rPr>
              <a:t>Target: 25 um Al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400" dirty="0" smtClean="0">
              <a:solidFill>
                <a:srgbClr val="0000FF"/>
              </a:solidFill>
              <a:latin typeface="Arial"/>
              <a:ea typeface="ＭＳ Ｐゴシック" charset="0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GB" sz="1400" dirty="0">
              <a:solidFill>
                <a:srgbClr val="0000FF"/>
              </a:solidFill>
              <a:latin typeface="Arial"/>
              <a:ea typeface="ＭＳ Ｐゴシック" charset="0"/>
              <a:cs typeface="Arial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b="1" dirty="0">
                <a:solidFill>
                  <a:srgbClr val="800000"/>
                </a:solidFill>
                <a:latin typeface="Arial"/>
                <a:ea typeface="ＭＳ Ｐゴシック" charset="0"/>
                <a:cs typeface="Arial"/>
              </a:rPr>
              <a:t>Devices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800000"/>
                </a:solidFill>
                <a:latin typeface="Arial"/>
                <a:ea typeface="ＭＳ Ｐゴシック" charset="0"/>
                <a:cs typeface="Arial"/>
              </a:rPr>
              <a:t>Diamond detectors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 smtClean="0">
                <a:solidFill>
                  <a:srgbClr val="800000"/>
                </a:solidFill>
                <a:latin typeface="Arial"/>
                <a:ea typeface="ＭＳ Ｐゴシック" charset="0"/>
                <a:cs typeface="Arial"/>
              </a:rPr>
              <a:t>CR39 </a:t>
            </a:r>
            <a:r>
              <a:rPr lang="en-GB" sz="1400" dirty="0">
                <a:solidFill>
                  <a:srgbClr val="800000"/>
                </a:solidFill>
                <a:latin typeface="Arial"/>
                <a:ea typeface="ＭＳ Ｐゴシック" charset="0"/>
                <a:cs typeface="Arial"/>
              </a:rPr>
              <a:t>nuclear track detectors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GB" sz="1400" dirty="0">
                <a:solidFill>
                  <a:srgbClr val="800000"/>
                </a:solidFill>
                <a:latin typeface="Arial"/>
                <a:ea typeface="ＭＳ Ｐゴシック" charset="0"/>
                <a:cs typeface="Arial"/>
              </a:rPr>
              <a:t>Thompson Parabola (TP</a:t>
            </a:r>
            <a:r>
              <a:rPr lang="en-GB" sz="1400" dirty="0" smtClean="0">
                <a:solidFill>
                  <a:srgbClr val="800000"/>
                </a:solidFill>
                <a:latin typeface="Arial"/>
                <a:ea typeface="ＭＳ Ｐゴシック" charset="0"/>
                <a:cs typeface="Arial"/>
              </a:rPr>
              <a:t>)</a:t>
            </a:r>
            <a:endParaRPr lang="en-GB" sz="1400" dirty="0">
              <a:solidFill>
                <a:srgbClr val="800000"/>
              </a:solidFill>
              <a:latin typeface="Arial"/>
              <a:ea typeface="ＭＳ Ｐゴシック" charset="0"/>
              <a:cs typeface="Arial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940152" y="764704"/>
            <a:ext cx="3168352" cy="1600438"/>
          </a:xfrm>
          <a:prstGeom prst="rect">
            <a:avLst/>
          </a:prstGeom>
          <a:solidFill>
            <a:srgbClr val="FFFF66">
              <a:alpha val="50000"/>
            </a:srgbClr>
          </a:solidFill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b="1" dirty="0" err="1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Main</a:t>
            </a:r>
            <a:r>
              <a:rPr lang="it-IT" b="1" dirty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goals</a:t>
            </a:r>
            <a:r>
              <a:rPr lang="it-IT" b="1" dirty="0" smtClean="0">
                <a:solidFill>
                  <a:srgbClr val="FF0000"/>
                </a:solidFill>
                <a:latin typeface="Calibri" charset="0"/>
                <a:ea typeface="ＭＳ Ｐゴシック" charset="0"/>
                <a:cs typeface="ＭＳ Ｐゴシック" charset="0"/>
              </a:rPr>
              <a:t>: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it-IT" sz="16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Energy </a:t>
            </a:r>
            <a:r>
              <a:rPr lang="it-IT" sz="16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cut</a:t>
            </a:r>
            <a:r>
              <a:rPr lang="it-IT" sz="16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-off and </a:t>
            </a:r>
            <a:r>
              <a:rPr lang="it-IT" sz="1600" dirty="0" err="1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fluence</a:t>
            </a:r>
            <a:r>
              <a:rPr lang="it-IT" sz="16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600" dirty="0" err="1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backward</a:t>
            </a:r>
            <a:r>
              <a:rPr lang="it-IT" sz="16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and </a:t>
            </a:r>
            <a:r>
              <a:rPr lang="it-IT" sz="16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forward</a:t>
            </a:r>
            <a:r>
              <a:rPr lang="it-IT" sz="16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direction</a:t>
            </a:r>
            <a:endParaRPr lang="it-IT" sz="1600" dirty="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it-IT" sz="16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TOF procedure </a:t>
            </a:r>
            <a:r>
              <a:rPr lang="it-IT" sz="1600" dirty="0" err="1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validation</a:t>
            </a:r>
            <a:r>
              <a:rPr lang="it-IT" sz="16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by </a:t>
            </a:r>
            <a:r>
              <a:rPr lang="it-IT" sz="16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comparing</a:t>
            </a:r>
            <a:r>
              <a:rPr lang="it-IT" sz="16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with CR39s and TP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Wingdings" charset="2"/>
              <a:buChar char="ü"/>
            </a:pPr>
            <a:r>
              <a:rPr lang="it-IT" sz="16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Shot</a:t>
            </a:r>
            <a:r>
              <a:rPr lang="it-IT" sz="16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to </a:t>
            </a:r>
            <a:r>
              <a:rPr lang="it-IT" sz="16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shot</a:t>
            </a:r>
            <a:r>
              <a:rPr lang="it-IT" sz="1600" dirty="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it-IT" sz="1600" dirty="0" err="1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reproducibility</a:t>
            </a:r>
            <a:endParaRPr lang="it-IT" sz="1600" dirty="0">
              <a:solidFill>
                <a:srgbClr val="0000FF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TextBox 3"/>
          <p:cNvSpPr txBox="1"/>
          <p:nvPr/>
        </p:nvSpPr>
        <p:spPr>
          <a:xfrm>
            <a:off x="0" y="3975812"/>
            <a:ext cx="2836306" cy="533308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compatLnSpc="0">
            <a:spAutoFit/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 smtClean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V. </a:t>
            </a:r>
            <a:r>
              <a:rPr lang="en-GB" sz="1000" b="1" dirty="0" err="1" smtClean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Scuderi</a:t>
            </a:r>
            <a:r>
              <a:rPr lang="en-GB" sz="1000" b="1" dirty="0" smtClean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 et </a:t>
            </a:r>
            <a:r>
              <a:rPr lang="en-GB" sz="1000" b="1" dirty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al., JINST </a:t>
            </a:r>
            <a:r>
              <a:rPr lang="en-GB" sz="1000" b="1" dirty="0" smtClean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12 C03086 (2017)</a:t>
            </a:r>
            <a:endParaRPr lang="en-GB" sz="1000" b="1" dirty="0">
              <a:solidFill>
                <a:srgbClr val="1F497D"/>
              </a:solidFill>
              <a:latin typeface="Arial" pitchFamily="18"/>
              <a:ea typeface="Microsoft YaHei" pitchFamily="2"/>
              <a:cs typeface="Mangal" pitchFamily="2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 smtClean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G. </a:t>
            </a:r>
            <a:r>
              <a:rPr lang="en-GB" sz="1000" b="1" dirty="0" err="1" smtClean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Milluzzo</a:t>
            </a:r>
            <a:r>
              <a:rPr lang="en-GB" sz="1000" b="1" dirty="0" smtClean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en-GB" sz="1000" b="1" dirty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et al., </a:t>
            </a:r>
            <a:r>
              <a:rPr lang="en-GB" sz="1000" b="1" dirty="0" smtClean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JINST </a:t>
            </a:r>
            <a:r>
              <a:rPr lang="nb-NO" sz="1000" b="1" dirty="0" smtClean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12 C02025 (2017)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00" b="1" dirty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G. </a:t>
            </a:r>
            <a:r>
              <a:rPr lang="en-GB" sz="1000" b="1" dirty="0" err="1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Milluzzo</a:t>
            </a:r>
            <a:r>
              <a:rPr lang="en-GB" sz="1000" b="1" dirty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 et al.,</a:t>
            </a:r>
            <a:r>
              <a:rPr lang="nb-NO" sz="1000" b="1" dirty="0" smtClean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nb-NO" sz="1000" b="1" dirty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JINST 12 </a:t>
            </a:r>
            <a:r>
              <a:rPr lang="nb-NO" sz="1000" b="1" dirty="0" smtClean="0">
                <a:solidFill>
                  <a:srgbClr val="1F497D"/>
                </a:solidFill>
                <a:latin typeface="Arial" pitchFamily="18"/>
                <a:ea typeface="Microsoft YaHei" pitchFamily="2"/>
                <a:cs typeface="Mangal" pitchFamily="2"/>
              </a:rPr>
              <a:t>C03044 (2017) </a:t>
            </a:r>
            <a:endParaRPr lang="nb-NO" sz="1000" b="1" dirty="0">
              <a:solidFill>
                <a:srgbClr val="1F497D"/>
              </a:solidFill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285593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110" y="-6392"/>
            <a:ext cx="98092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34796" y="6120"/>
            <a:ext cx="55431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200" b="1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TOF </a:t>
            </a:r>
            <a:r>
              <a:rPr lang="en-GB" sz="22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diagnostics test with the VULCAN PW </a:t>
            </a:r>
            <a:r>
              <a:rPr lang="en-GB" sz="2200" b="1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laser @ RAL </a:t>
            </a:r>
            <a:r>
              <a:rPr lang="en-GB" sz="22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(UK</a:t>
            </a:r>
            <a:r>
              <a:rPr lang="en-GB" sz="2200" b="1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GB" sz="2200" b="1" dirty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14" descr="Diamo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9926" y="38232"/>
            <a:ext cx="69046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544" y="830320"/>
            <a:ext cx="4477456" cy="1562115"/>
          </a:xfrm>
          <a:prstGeom prst="rect">
            <a:avLst/>
          </a:prstGeom>
        </p:spPr>
      </p:pic>
      <p:pic>
        <p:nvPicPr>
          <p:cNvPr id="8" name="Immagine 7" descr="Schermata 2017-07-03 alle 19.11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665" y="1207431"/>
            <a:ext cx="4035778" cy="2258483"/>
          </a:xfrm>
          <a:prstGeom prst="rect">
            <a:avLst/>
          </a:prstGeom>
        </p:spPr>
      </p:pic>
      <p:pic>
        <p:nvPicPr>
          <p:cNvPr id="9" name="Immagine 8" descr="Schermata 2017-07-03 alle 19.07.49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8294" y="1052210"/>
            <a:ext cx="4293980" cy="2761587"/>
          </a:xfrm>
          <a:prstGeom prst="rect">
            <a:avLst/>
          </a:prstGeom>
        </p:spPr>
      </p:pic>
      <p:pic>
        <p:nvPicPr>
          <p:cNvPr id="10" name="Immagine 9" descr="Schermata 2017-07-03 alle 19.07.28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6" y="3100210"/>
            <a:ext cx="4147429" cy="2572456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432329" y="885543"/>
            <a:ext cx="33030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>
                <a:solidFill>
                  <a:srgbClr val="0000FF"/>
                </a:solidFill>
                <a:latin typeface="Verdana"/>
                <a:ea typeface="+mn-ea"/>
                <a:cs typeface="+mn-cs"/>
              </a:rPr>
              <a:t>pCVD@122 cm +50 </a:t>
            </a:r>
            <a:r>
              <a:rPr lang="it-IT" sz="1400" b="1" dirty="0" err="1">
                <a:solidFill>
                  <a:srgbClr val="0000FF"/>
                </a:solidFill>
                <a:latin typeface="Verdana"/>
                <a:ea typeface="+mn-ea"/>
                <a:cs typeface="+mn-cs"/>
              </a:rPr>
              <a:t>um</a:t>
            </a:r>
            <a:r>
              <a:rPr lang="it-IT" sz="1400" b="1" dirty="0">
                <a:solidFill>
                  <a:srgbClr val="0000FF"/>
                </a:solidFill>
                <a:latin typeface="Verdana"/>
                <a:ea typeface="+mn-ea"/>
                <a:cs typeface="+mn-cs"/>
              </a:rPr>
              <a:t> Al </a:t>
            </a:r>
            <a:r>
              <a:rPr lang="it-IT" sz="1400" b="1" dirty="0" err="1">
                <a:solidFill>
                  <a:srgbClr val="0000FF"/>
                </a:solidFill>
                <a:latin typeface="Verdana"/>
                <a:ea typeface="+mn-ea"/>
                <a:cs typeface="+mn-cs"/>
              </a:rPr>
              <a:t>filter</a:t>
            </a:r>
            <a:endParaRPr lang="it-IT" sz="1400" b="1" dirty="0">
              <a:solidFill>
                <a:srgbClr val="0000FF"/>
              </a:solidFill>
              <a:latin typeface="Verdana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1125619" y="2797597"/>
            <a:ext cx="26198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it-IT" sz="1400" b="1" dirty="0" smtClean="0">
                <a:solidFill>
                  <a:srgbClr val="FF0000"/>
                </a:solidFill>
                <a:latin typeface="Verdana"/>
                <a:ea typeface="+mn-ea"/>
                <a:cs typeface="+mn-cs"/>
              </a:rPr>
              <a:t>TP </a:t>
            </a:r>
            <a:r>
              <a:rPr lang="it-IT" sz="1400" b="1" dirty="0" err="1" smtClean="0">
                <a:solidFill>
                  <a:srgbClr val="FF0000"/>
                </a:solidFill>
                <a:latin typeface="Verdana"/>
                <a:ea typeface="+mn-ea"/>
                <a:cs typeface="+mn-cs"/>
              </a:rPr>
              <a:t>p</a:t>
            </a:r>
            <a:r>
              <a:rPr lang="it-IT" sz="1400" b="1" dirty="0" smtClean="0">
                <a:solidFill>
                  <a:srgbClr val="FF0000"/>
                </a:solidFill>
                <a:latin typeface="Verdana"/>
                <a:ea typeface="+mn-ea"/>
                <a:cs typeface="+mn-cs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Verdana"/>
                <a:ea typeface="+mn-ea"/>
                <a:cs typeface="+mn-cs"/>
              </a:rPr>
              <a:t>energy</a:t>
            </a:r>
            <a:r>
              <a:rPr lang="it-IT" sz="1400" b="1" dirty="0" smtClean="0">
                <a:solidFill>
                  <a:srgbClr val="FF0000"/>
                </a:solidFill>
                <a:latin typeface="Verdana"/>
                <a:ea typeface="+mn-ea"/>
                <a:cs typeface="+mn-cs"/>
              </a:rPr>
              <a:t> </a:t>
            </a:r>
            <a:r>
              <a:rPr lang="it-IT" sz="1400" b="1" dirty="0" err="1" smtClean="0">
                <a:solidFill>
                  <a:srgbClr val="FF0000"/>
                </a:solidFill>
                <a:latin typeface="Verdana"/>
                <a:ea typeface="+mn-ea"/>
                <a:cs typeface="+mn-cs"/>
              </a:rPr>
              <a:t>distribution</a:t>
            </a:r>
            <a:endParaRPr lang="it-IT" sz="1400" b="1" dirty="0">
              <a:solidFill>
                <a:srgbClr val="FF0000"/>
              </a:solidFill>
              <a:latin typeface="Verdana"/>
              <a:ea typeface="+mn-ea"/>
              <a:cs typeface="+mn-cs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4288586" y="3729130"/>
            <a:ext cx="4848444" cy="3139387"/>
            <a:chOff x="4288586" y="3729130"/>
            <a:chExt cx="4848444" cy="3139387"/>
          </a:xfrm>
        </p:grpSpPr>
        <p:pic>
          <p:nvPicPr>
            <p:cNvPr id="11" name="Immagine 10" descr="Schermata 2017-07-03 alle 19.07.35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8586" y="3729130"/>
              <a:ext cx="4848444" cy="3139387"/>
            </a:xfrm>
            <a:prstGeom prst="rect">
              <a:avLst/>
            </a:prstGeom>
          </p:spPr>
        </p:pic>
        <p:sp>
          <p:nvSpPr>
            <p:cNvPr id="13" name="Rettangolo 12"/>
            <p:cNvSpPr/>
            <p:nvPr/>
          </p:nvSpPr>
          <p:spPr>
            <a:xfrm>
              <a:off x="7264840" y="5644883"/>
              <a:ext cx="922582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it-IT" sz="1600" b="1" dirty="0">
                  <a:solidFill>
                    <a:srgbClr val="0000FF"/>
                  </a:solidFill>
                  <a:latin typeface="Corpo"/>
                  <a:ea typeface="+mn-ea"/>
                  <a:cs typeface="Corpo"/>
                </a:rPr>
                <a:t>2</a:t>
              </a:r>
              <a:r>
                <a:rPr lang="mr-IN" sz="1600" b="1" dirty="0" smtClean="0">
                  <a:solidFill>
                    <a:srgbClr val="0000FF"/>
                  </a:solidFill>
                  <a:latin typeface="Corpo"/>
                  <a:ea typeface="+mn-ea"/>
                  <a:cs typeface="Corpo"/>
                </a:rPr>
                <a:t>.</a:t>
              </a:r>
              <a:r>
                <a:rPr lang="it-IT" sz="1600" b="1" dirty="0" smtClean="0">
                  <a:solidFill>
                    <a:srgbClr val="0000FF"/>
                  </a:solidFill>
                  <a:latin typeface="Corpo"/>
                  <a:ea typeface="+mn-ea"/>
                  <a:cs typeface="Corpo"/>
                </a:rPr>
                <a:t>6</a:t>
              </a:r>
              <a:r>
                <a:rPr lang="mr-IN" sz="1600" b="1" dirty="0" smtClean="0">
                  <a:solidFill>
                    <a:srgbClr val="0000FF"/>
                  </a:solidFill>
                  <a:latin typeface="Corpo"/>
                  <a:ea typeface="+mn-ea"/>
                  <a:cs typeface="Corpo"/>
                </a:rPr>
                <a:t>*10</a:t>
              </a:r>
              <a:r>
                <a:rPr lang="mr-IN" sz="1600" b="1" baseline="30000" dirty="0" smtClean="0">
                  <a:solidFill>
                    <a:srgbClr val="0000FF"/>
                  </a:solidFill>
                  <a:latin typeface="Corpo"/>
                  <a:ea typeface="+mn-ea"/>
                  <a:cs typeface="Corpo"/>
                </a:rPr>
                <a:t>11</a:t>
              </a:r>
              <a:endParaRPr lang="it-IT" sz="1600" b="1" baseline="30000" dirty="0">
                <a:solidFill>
                  <a:srgbClr val="0000FF"/>
                </a:solidFill>
                <a:latin typeface="Corpo"/>
                <a:ea typeface="+mn-ea"/>
                <a:cs typeface="Corpo"/>
              </a:endParaRPr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7284820" y="4885870"/>
              <a:ext cx="1073633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mr-IN" sz="1600" b="1" dirty="0">
                  <a:solidFill>
                    <a:srgbClr val="FF0000"/>
                  </a:solidFill>
                  <a:latin typeface="Mangal"/>
                  <a:ea typeface="+mn-ea"/>
                  <a:cs typeface="+mn-cs"/>
                </a:rPr>
                <a:t>3.3*</a:t>
              </a:r>
              <a:r>
                <a:rPr lang="mr-IN" sz="1600" b="1" dirty="0" smtClean="0">
                  <a:solidFill>
                    <a:srgbClr val="FF0000"/>
                  </a:solidFill>
                  <a:latin typeface="Mangal"/>
                  <a:ea typeface="+mn-ea"/>
                  <a:cs typeface="+mn-cs"/>
                </a:rPr>
                <a:t>10</a:t>
              </a:r>
              <a:r>
                <a:rPr lang="mr-IN" sz="1600" b="1" baseline="30000" dirty="0" smtClean="0">
                  <a:solidFill>
                    <a:srgbClr val="FF0000"/>
                  </a:solidFill>
                  <a:latin typeface="Mangal"/>
                  <a:ea typeface="+mn-ea"/>
                  <a:cs typeface="+mn-cs"/>
                </a:rPr>
                <a:t>11</a:t>
              </a:r>
              <a:endParaRPr lang="it-IT" sz="1600" b="1" baseline="30000" dirty="0">
                <a:solidFill>
                  <a:srgbClr val="FF0000"/>
                </a:solidFill>
                <a:latin typeface="Verdana"/>
                <a:ea typeface="+mn-ea"/>
                <a:cs typeface="+mn-cs"/>
              </a:endParaRPr>
            </a:p>
          </p:txBody>
        </p:sp>
        <p:sp>
          <p:nvSpPr>
            <p:cNvPr id="16" name="Rettangolo 15"/>
            <p:cNvSpPr/>
            <p:nvPr/>
          </p:nvSpPr>
          <p:spPr>
            <a:xfrm>
              <a:off x="6305177" y="4064000"/>
              <a:ext cx="2415269" cy="2256118"/>
            </a:xfrm>
            <a:prstGeom prst="rect">
              <a:avLst/>
            </a:prstGeom>
            <a:solidFill>
              <a:schemeClr val="tx1">
                <a:lumMod val="20000"/>
                <a:lumOff val="80000"/>
                <a:alpha val="3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</a:pPr>
              <a:endParaRPr lang="it-IT" sz="1800">
                <a:solidFill>
                  <a:srgbClr val="FFFFFF"/>
                </a:solidFill>
                <a:latin typeface="Verdan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04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5141495" y="6231058"/>
            <a:ext cx="338709" cy="281910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34" name="Group 33"/>
          <p:cNvGrpSpPr/>
          <p:nvPr/>
        </p:nvGrpSpPr>
        <p:grpSpPr>
          <a:xfrm>
            <a:off x="107504" y="1340768"/>
            <a:ext cx="5877860" cy="3304496"/>
            <a:chOff x="3173119" y="2920129"/>
            <a:chExt cx="6872810" cy="3863851"/>
          </a:xfrm>
        </p:grpSpPr>
        <p:pic>
          <p:nvPicPr>
            <p:cNvPr id="21" name="image50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73119" y="2920129"/>
              <a:ext cx="6837663" cy="3863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CasellaDiTesto 4"/>
            <p:cNvSpPr txBox="1"/>
            <p:nvPr/>
          </p:nvSpPr>
          <p:spPr>
            <a:xfrm>
              <a:off x="3392227" y="3065973"/>
              <a:ext cx="793714" cy="430707"/>
            </a:xfrm>
            <a:prstGeom prst="rect">
              <a:avLst/>
            </a:prstGeom>
            <a:noFill/>
          </p:spPr>
          <p:txBody>
            <a:bodyPr wrap="none" lIns="78154" tIns="39077" rIns="78154" bIns="39077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it-IT" sz="188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SEM</a:t>
              </a:r>
            </a:p>
          </p:txBody>
        </p:sp>
        <p:sp>
          <p:nvSpPr>
            <p:cNvPr id="23" name="CasellaDiTesto 5"/>
            <p:cNvSpPr txBox="1"/>
            <p:nvPr/>
          </p:nvSpPr>
          <p:spPr>
            <a:xfrm>
              <a:off x="4379030" y="3724914"/>
              <a:ext cx="2521860" cy="430707"/>
            </a:xfrm>
            <a:prstGeom prst="rect">
              <a:avLst/>
            </a:prstGeom>
            <a:noFill/>
          </p:spPr>
          <p:txBody>
            <a:bodyPr wrap="none" lIns="78154" tIns="39077" rIns="78154" bIns="39077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it-IT" sz="188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Multi-gap</a:t>
              </a:r>
              <a:r>
                <a:rPr lang="it-IT" sz="188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 </a:t>
              </a:r>
              <a:r>
                <a:rPr lang="it-IT" sz="188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chamber</a:t>
              </a:r>
              <a:endParaRPr lang="it-IT" sz="1881" dirty="0">
                <a:solidFill>
                  <a:srgbClr val="FFFF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24" name="CasellaDiTesto 6"/>
            <p:cNvSpPr txBox="1"/>
            <p:nvPr/>
          </p:nvSpPr>
          <p:spPr>
            <a:xfrm>
              <a:off x="7114817" y="3293115"/>
              <a:ext cx="2411274" cy="430707"/>
            </a:xfrm>
            <a:prstGeom prst="rect">
              <a:avLst/>
            </a:prstGeom>
            <a:noFill/>
          </p:spPr>
          <p:txBody>
            <a:bodyPr wrap="none" lIns="78154" tIns="39077" rIns="78154" bIns="39077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it-IT" sz="188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Irradiation</a:t>
              </a:r>
              <a:r>
                <a:rPr lang="it-IT" sz="188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 system</a:t>
              </a:r>
            </a:p>
          </p:txBody>
        </p:sp>
        <p:sp>
          <p:nvSpPr>
            <p:cNvPr id="25" name="CasellaDiTesto 7"/>
            <p:cNvSpPr txBox="1"/>
            <p:nvPr/>
          </p:nvSpPr>
          <p:spPr>
            <a:xfrm>
              <a:off x="8290676" y="4879023"/>
              <a:ext cx="1755253" cy="430707"/>
            </a:xfrm>
            <a:prstGeom prst="rect">
              <a:avLst/>
            </a:prstGeom>
            <a:noFill/>
          </p:spPr>
          <p:txBody>
            <a:bodyPr wrap="none" lIns="78154" tIns="39077" rIns="78154" bIns="39077">
              <a:prstTxWarp prst="textNoShape">
                <a:avLst/>
              </a:prstTxWarp>
              <a:spAutoFit/>
            </a:bodyPr>
            <a:lstStyle/>
            <a:p>
              <a:pPr algn="ctr">
                <a:defRPr/>
              </a:pPr>
              <a:r>
                <a:rPr lang="en-GB" sz="188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Arial" charset="0"/>
                  <a:ea typeface="Arial" charset="0"/>
                  <a:cs typeface="Arial" charset="0"/>
                </a:rPr>
                <a:t>Faraday cup</a:t>
              </a:r>
            </a:p>
          </p:txBody>
        </p:sp>
        <p:sp>
          <p:nvSpPr>
            <p:cNvPr id="27" name="Freccia bidirezionale orizzontale 9"/>
            <p:cNvSpPr/>
            <p:nvPr/>
          </p:nvSpPr>
          <p:spPr>
            <a:xfrm rot="21109009">
              <a:off x="3196903" y="6067219"/>
              <a:ext cx="3093466" cy="466725"/>
            </a:xfrm>
            <a:prstGeom prst="leftRightArrow">
              <a:avLst/>
            </a:prstGeom>
            <a:solidFill>
              <a:srgbClr val="FFFF00">
                <a:alpha val="5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8154" tIns="39077" rIns="78154" bIns="39077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68" b="1" i="1" kern="0" dirty="0">
                  <a:solidFill>
                    <a:srgbClr val="000090"/>
                  </a:solidFill>
                  <a:latin typeface="Arial"/>
                  <a:ea typeface="ＭＳ Ｐゴシック" charset="-128"/>
                  <a:cs typeface="Arial"/>
                </a:rPr>
                <a:t>On-line relative </a:t>
              </a:r>
              <a:r>
                <a:rPr lang="en-GB" sz="1368" b="1" i="1" kern="0" dirty="0" err="1">
                  <a:solidFill>
                    <a:srgbClr val="000090"/>
                  </a:solidFill>
                  <a:latin typeface="Arial"/>
                  <a:ea typeface="ＭＳ Ｐゴシック" charset="-128"/>
                  <a:cs typeface="Arial"/>
                </a:rPr>
                <a:t>dosimetry</a:t>
              </a:r>
              <a:endParaRPr lang="en-GB" sz="1368" b="1" i="1" kern="0" dirty="0">
                <a:solidFill>
                  <a:srgbClr val="000090"/>
                </a:solidFill>
                <a:latin typeface="Arial"/>
                <a:ea typeface="ＭＳ Ｐゴシック" charset="-128"/>
                <a:cs typeface="Arial"/>
              </a:endParaRPr>
            </a:p>
          </p:txBody>
        </p:sp>
        <p:sp>
          <p:nvSpPr>
            <p:cNvPr id="28" name="Freccia bidirezionale orizzontale 10"/>
            <p:cNvSpPr/>
            <p:nvPr/>
          </p:nvSpPr>
          <p:spPr>
            <a:xfrm>
              <a:off x="6851843" y="5872449"/>
              <a:ext cx="3135313" cy="766192"/>
            </a:xfrm>
            <a:prstGeom prst="leftRightArrow">
              <a:avLst>
                <a:gd name="adj1" fmla="val 50000"/>
                <a:gd name="adj2" fmla="val 41736"/>
              </a:avLst>
            </a:prstGeom>
            <a:solidFill>
              <a:srgbClr val="FFFF00">
                <a:alpha val="50000"/>
              </a:srgbClr>
            </a:solidFill>
            <a:ln w="9525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lIns="78154" tIns="39077" rIns="78154" bIns="39077" anchor="ctr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68" b="1" i="1" kern="0" dirty="0">
                  <a:solidFill>
                    <a:srgbClr val="000090"/>
                  </a:solidFill>
                  <a:latin typeface="Arial"/>
                  <a:ea typeface="ＭＳ Ｐゴシック" charset="-128"/>
                  <a:cs typeface="Arial"/>
                </a:rPr>
                <a:t>Absolute </a:t>
              </a:r>
              <a:r>
                <a:rPr lang="en-GB" sz="1368" b="1" i="1" kern="0" dirty="0" err="1">
                  <a:solidFill>
                    <a:srgbClr val="000090"/>
                  </a:solidFill>
                  <a:latin typeface="Arial"/>
                  <a:ea typeface="ＭＳ Ｐゴシック" charset="-128"/>
                  <a:cs typeface="Arial"/>
                </a:rPr>
                <a:t>dosimetry</a:t>
              </a:r>
              <a:endParaRPr lang="en-GB" sz="1368" b="1" i="1" kern="0" dirty="0">
                <a:solidFill>
                  <a:srgbClr val="000090"/>
                </a:solidFill>
                <a:latin typeface="Arial"/>
                <a:ea typeface="ＭＳ Ｐゴシック" charset="-128"/>
                <a:cs typeface="Arial"/>
              </a:endParaRP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368" b="1" i="1" kern="0" dirty="0">
                  <a:solidFill>
                    <a:srgbClr val="000090"/>
                  </a:solidFill>
                  <a:latin typeface="Arial"/>
                  <a:ea typeface="ＭＳ Ｐゴシック" charset="-128"/>
                  <a:cs typeface="Arial"/>
                </a:rPr>
                <a:t>and sample irradiation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76392" y="3068961"/>
            <a:ext cx="1975328" cy="3474621"/>
            <a:chOff x="89322" y="3811396"/>
            <a:chExt cx="2011020" cy="3611024"/>
          </a:xfrm>
        </p:grpSpPr>
        <p:pic>
          <p:nvPicPr>
            <p:cNvPr id="37" name="Immagine 2" descr="Schermata 2016-01-22 alle 06.50.00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322" y="5647323"/>
              <a:ext cx="1768955" cy="1775097"/>
            </a:xfrm>
            <a:prstGeom prst="rect">
              <a:avLst/>
            </a:prstGeom>
          </p:spPr>
        </p:pic>
        <p:cxnSp>
          <p:nvCxnSpPr>
            <p:cNvPr id="41" name="Straight Connector 40"/>
            <p:cNvCxnSpPr/>
            <p:nvPr/>
          </p:nvCxnSpPr>
          <p:spPr>
            <a:xfrm flipH="1">
              <a:off x="777296" y="3811396"/>
              <a:ext cx="1323046" cy="1835928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5580113" y="1398302"/>
            <a:ext cx="3233525" cy="2339338"/>
            <a:chOff x="6524662" y="1406195"/>
            <a:chExt cx="3780866" cy="2735320"/>
          </a:xfrm>
        </p:grpSpPr>
        <p:pic>
          <p:nvPicPr>
            <p:cNvPr id="40" name="Immagine 1"/>
            <p:cNvPicPr>
              <a:picLocks noChangeAspect="1"/>
            </p:cNvPicPr>
            <p:nvPr/>
          </p:nvPicPr>
          <p:blipFill>
            <a:blip r:embed="rId4"/>
            <a:srcRect r="28370"/>
            <a:stretch>
              <a:fillRect/>
            </a:stretch>
          </p:blipFill>
          <p:spPr>
            <a:xfrm>
              <a:off x="7722170" y="1406195"/>
              <a:ext cx="2583358" cy="2735320"/>
            </a:xfrm>
            <a:prstGeom prst="rect">
              <a:avLst/>
            </a:prstGeom>
          </p:spPr>
        </p:pic>
        <p:cxnSp>
          <p:nvCxnSpPr>
            <p:cNvPr id="47" name="Straight Connector 46"/>
            <p:cNvCxnSpPr/>
            <p:nvPr/>
          </p:nvCxnSpPr>
          <p:spPr>
            <a:xfrm flipV="1">
              <a:off x="6524662" y="1406195"/>
              <a:ext cx="1197509" cy="1364074"/>
            </a:xfrm>
            <a:prstGeom prst="line">
              <a:avLst/>
            </a:prstGeom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3059832" y="4725144"/>
            <a:ext cx="5820036" cy="1891374"/>
            <a:chOff x="772955" y="5313519"/>
            <a:chExt cx="6805199" cy="2211528"/>
          </a:xfrm>
        </p:grpSpPr>
        <p:pic>
          <p:nvPicPr>
            <p:cNvPr id="52" name="Picture 88"/>
            <p:cNvPicPr>
              <a:picLocks noChangeAspect="1" noChangeArrowheads="1"/>
            </p:cNvPicPr>
            <p:nvPr/>
          </p:nvPicPr>
          <p:blipFill>
            <a:blip r:embed="rId5" cstate="print">
              <a:lum bright="22000" contrast="-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7762" y="5313519"/>
              <a:ext cx="3550392" cy="2211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3" name="Rettangolo arrotondato 9"/>
            <p:cNvSpPr/>
            <p:nvPr/>
          </p:nvSpPr>
          <p:spPr>
            <a:xfrm>
              <a:off x="772955" y="5475731"/>
              <a:ext cx="3144980" cy="1100741"/>
            </a:xfrm>
            <a:prstGeom prst="roundRect">
              <a:avLst/>
            </a:prstGeom>
            <a:solidFill>
              <a:srgbClr val="FFFF00"/>
            </a:solidFill>
            <a:ln w="25400" cap="flat">
              <a:noFill/>
              <a:prstDash val="solid"/>
              <a:miter lim="400000"/>
            </a:ln>
            <a:effectLst>
              <a:outerShdw blurRad="82550" dist="165100" dir="2700000" algn="tl" rotWithShape="0">
                <a:srgbClr val="000000">
                  <a:alpha val="43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spcFirstLastPara="1" wrap="square" lIns="43446" tIns="43446" rIns="43446" bIns="43446" spcCol="38100" anchor="ctr">
              <a:spAutoFit/>
            </a:bodyPr>
            <a:lstStyle/>
            <a:p>
              <a:pPr algn="ctr">
                <a:defRPr/>
              </a:pPr>
              <a:endParaRPr lang="en-GB" sz="342" dirty="0">
                <a:solidFill>
                  <a:srgbClr val="000000"/>
                </a:solidFill>
                <a:latin typeface="Arial" charset="0"/>
              </a:endParaRPr>
            </a:p>
            <a:p>
              <a:pPr algn="ctr">
                <a:defRPr/>
              </a:pPr>
              <a:r>
                <a:rPr lang="en-GB" sz="1539" i="1" dirty="0">
                  <a:solidFill>
                    <a:srgbClr val="000000"/>
                  </a:solidFill>
                  <a:latin typeface="Arial" charset="0"/>
                </a:rPr>
                <a:t>Test bed @ </a:t>
              </a:r>
              <a:r>
                <a:rPr lang="en-GB" sz="1539" i="1" dirty="0" smtClean="0">
                  <a:solidFill>
                    <a:srgbClr val="000000"/>
                  </a:solidFill>
                  <a:latin typeface="Arial" charset="0"/>
                </a:rPr>
                <a:t>INFN-LNS </a:t>
              </a:r>
              <a:r>
                <a:rPr lang="en-GB" sz="1539" i="1" dirty="0">
                  <a:solidFill>
                    <a:srgbClr val="000000"/>
                  </a:solidFill>
                  <a:latin typeface="Arial" charset="0"/>
                </a:rPr>
                <a:t>with</a:t>
              </a:r>
            </a:p>
            <a:p>
              <a:pPr algn="ctr">
                <a:defRPr/>
              </a:pPr>
              <a:r>
                <a:rPr lang="en-GB" sz="1539" i="1" u="sng" dirty="0" smtClean="0">
                  <a:solidFill>
                    <a:srgbClr val="000000"/>
                  </a:solidFill>
                  <a:latin typeface="Arial" charset="0"/>
                </a:rPr>
                <a:t>“conventional” </a:t>
              </a:r>
              <a:r>
                <a:rPr lang="en-GB" sz="1539" i="1" u="sng" dirty="0">
                  <a:solidFill>
                    <a:srgbClr val="000000"/>
                  </a:solidFill>
                  <a:latin typeface="Arial" charset="0"/>
                </a:rPr>
                <a:t>ions </a:t>
              </a:r>
              <a:r>
                <a:rPr lang="en-GB" sz="1539" i="1" dirty="0">
                  <a:solidFill>
                    <a:srgbClr val="000000"/>
                  </a:solidFill>
                  <a:latin typeface="Arial" charset="0"/>
                </a:rPr>
                <a:t>(cyclotron)</a:t>
              </a:r>
            </a:p>
          </p:txBody>
        </p:sp>
      </p:grpSp>
      <p:pic>
        <p:nvPicPr>
          <p:cNvPr id="29" name="Immagin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584" y="44624"/>
            <a:ext cx="980920" cy="8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ttangolo 29"/>
          <p:cNvSpPr/>
          <p:nvPr/>
        </p:nvSpPr>
        <p:spPr>
          <a:xfrm>
            <a:off x="3131840" y="97468"/>
            <a:ext cx="34766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ELIMED </a:t>
            </a:r>
            <a:r>
              <a:rPr lang="en-GB" sz="2800" b="1" dirty="0" err="1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dosimetry</a:t>
            </a:r>
            <a:endParaRPr lang="en-GB" sz="2800" b="1" dirty="0">
              <a:solidFill>
                <a:srgbClr val="F79646">
                  <a:lumMod val="75000"/>
                </a:srgb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9 CuadroTexto"/>
          <p:cNvSpPr txBox="1">
            <a:spLocks noChangeArrowheads="1"/>
          </p:cNvSpPr>
          <p:nvPr/>
        </p:nvSpPr>
        <p:spPr bwMode="auto">
          <a:xfrm>
            <a:off x="1524000" y="620688"/>
            <a:ext cx="3048000" cy="747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2" rIns="91383" bIns="45692">
            <a:prstTxWarp prst="textNoShape">
              <a:avLst/>
            </a:prstTxWarp>
            <a:spAutoFit/>
          </a:bodyPr>
          <a:lstStyle/>
          <a:p>
            <a:pPr>
              <a:lnSpc>
                <a:spcPct val="120000"/>
              </a:lnSpc>
            </a:pPr>
            <a:r>
              <a:rPr lang="es-ES" sz="1800" b="1" i="1" dirty="0" smtClean="0">
                <a:solidFill>
                  <a:srgbClr val="00009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In air final section of the ELIMED beam line</a:t>
            </a:r>
            <a:endParaRPr lang="es-ES" sz="1800" b="1" i="1" dirty="0">
              <a:solidFill>
                <a:srgbClr val="00009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7302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 l="12100" t="22982" r="7089" b="4788"/>
          <a:stretch>
            <a:fillRect/>
          </a:stretch>
        </p:blipFill>
        <p:spPr>
          <a:xfrm>
            <a:off x="26356" y="1196752"/>
            <a:ext cx="5184576" cy="400212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116632"/>
            <a:ext cx="1440160" cy="718190"/>
          </a:xfrm>
          <a:prstGeom prst="rect">
            <a:avLst/>
          </a:prstGeom>
        </p:spPr>
      </p:pic>
      <p:sp>
        <p:nvSpPr>
          <p:cNvPr id="5" name="Freccia circolare a destra 4"/>
          <p:cNvSpPr/>
          <p:nvPr/>
        </p:nvSpPr>
        <p:spPr>
          <a:xfrm flipV="1">
            <a:off x="1187624" y="3140968"/>
            <a:ext cx="741784" cy="1080120"/>
          </a:xfrm>
          <a:prstGeom prst="curvedRightArrow">
            <a:avLst/>
          </a:prstGeom>
          <a:solidFill>
            <a:srgbClr val="28F700"/>
          </a:solidFill>
          <a:ln w="25400" cap="flat">
            <a:solidFill>
              <a:srgbClr val="000000"/>
            </a:solidFill>
            <a:prstDash val="solid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979712" y="188640"/>
            <a:ext cx="41654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ELIMED FC </a:t>
            </a:r>
            <a:r>
              <a:rPr lang="en-GB" sz="2800" b="1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test @ LOA</a:t>
            </a:r>
            <a:endParaRPr lang="it-IT" sz="2800" dirty="0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4482"/>
            <a:ext cx="1036637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arrotondato 9"/>
          <p:cNvSpPr/>
          <p:nvPr/>
        </p:nvSpPr>
        <p:spPr>
          <a:xfrm>
            <a:off x="3923928" y="1052736"/>
            <a:ext cx="4752528" cy="1407478"/>
          </a:xfrm>
          <a:prstGeom prst="roundRect">
            <a:avLst/>
          </a:prstGeom>
          <a:solidFill>
            <a:srgbClr val="FFFF00"/>
          </a:solidFill>
          <a:ln w="25400" cap="flat">
            <a:noFill/>
            <a:prstDash val="solid"/>
            <a:miter lim="400000"/>
          </a:ln>
          <a:effectLst>
            <a:outerShdw blurRad="82550" dist="165100" dir="2700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wrap="square" lIns="50800" tIns="50800" rIns="50800" bIns="50800" spcCol="38100" anchor="ctr">
            <a:spAutoFit/>
          </a:bodyPr>
          <a:lstStyle/>
          <a:p>
            <a:pPr algn="ctr">
              <a:defRPr/>
            </a:pPr>
            <a:endParaRPr lang="en-GB" sz="400" dirty="0">
              <a:solidFill>
                <a:srgbClr val="000000"/>
              </a:solidFill>
              <a:latin typeface="Arial" charset="0"/>
            </a:endParaRPr>
          </a:p>
          <a:p>
            <a:pPr algn="ctr">
              <a:defRPr/>
            </a:pP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Test dosimeter response </a:t>
            </a:r>
            <a:endParaRPr lang="en-GB" sz="1800" i="1" dirty="0" smtClean="0">
              <a:solidFill>
                <a:srgbClr val="000000"/>
              </a:solidFill>
              <a:latin typeface="Arial" charset="0"/>
            </a:endParaRPr>
          </a:p>
          <a:p>
            <a:pPr algn="ctr">
              <a:defRPr/>
            </a:pPr>
            <a:r>
              <a:rPr lang="en-GB" sz="1800" i="1" dirty="0" smtClean="0">
                <a:solidFill>
                  <a:srgbClr val="000000"/>
                </a:solidFill>
                <a:latin typeface="Arial" charset="0"/>
              </a:rPr>
              <a:t>(SEM</a:t>
            </a: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, IC </a:t>
            </a:r>
            <a:r>
              <a:rPr lang="en-GB" sz="1800" i="1" dirty="0" smtClean="0">
                <a:solidFill>
                  <a:srgbClr val="000000"/>
                </a:solidFill>
                <a:latin typeface="Arial" charset="0"/>
              </a:rPr>
              <a:t>and FC) with laser</a:t>
            </a: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-driven </a:t>
            </a:r>
            <a:r>
              <a:rPr lang="en-GB" sz="1800" i="1" dirty="0" smtClean="0">
                <a:solidFill>
                  <a:srgbClr val="000000"/>
                </a:solidFill>
                <a:latin typeface="Arial" charset="0"/>
              </a:rPr>
              <a:t>protons @ LOA:</a:t>
            </a:r>
            <a:endParaRPr lang="en-GB" sz="1800" i="1" dirty="0">
              <a:solidFill>
                <a:srgbClr val="000000"/>
              </a:solidFill>
              <a:latin typeface="Arial" charset="0"/>
            </a:endParaRPr>
          </a:p>
          <a:p>
            <a:pPr marL="285750" indent="-285750" algn="ctr">
              <a:buFont typeface="Arial"/>
              <a:buChar char="•"/>
              <a:defRPr/>
            </a:pPr>
            <a:r>
              <a:rPr lang="en-GB" sz="1800" i="1" dirty="0">
                <a:solidFill>
                  <a:srgbClr val="000000"/>
                </a:solidFill>
                <a:latin typeface="Arial" charset="0"/>
              </a:rPr>
              <a:t>High rep-</a:t>
            </a:r>
            <a:r>
              <a:rPr lang="en-GB" sz="1800" i="1" dirty="0" smtClean="0">
                <a:solidFill>
                  <a:srgbClr val="000000"/>
                </a:solidFill>
                <a:latin typeface="Arial" charset="0"/>
              </a:rPr>
              <a:t>rate</a:t>
            </a:r>
            <a:endParaRPr lang="en-GB" sz="1800" i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5508104" y="3861048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800" b="1" dirty="0" smtClean="0">
                <a:solidFill>
                  <a:srgbClr val="008000"/>
                </a:solidFill>
                <a:latin typeface="Arial"/>
                <a:cs typeface="Arial"/>
              </a:rPr>
              <a:t>INFN-LNS </a:t>
            </a:r>
            <a:r>
              <a:rPr lang="it-IT" sz="1800" b="1" dirty="0" err="1" smtClean="0">
                <a:solidFill>
                  <a:srgbClr val="008000"/>
                </a:solidFill>
                <a:latin typeface="Arial"/>
                <a:cs typeface="Arial"/>
              </a:rPr>
              <a:t>PMQs</a:t>
            </a:r>
            <a:r>
              <a:rPr lang="it-IT" sz="1800" b="1" dirty="0" smtClean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it-IT" sz="1800" b="1" dirty="0" err="1" smtClean="0">
                <a:solidFill>
                  <a:srgbClr val="008000"/>
                </a:solidFill>
                <a:latin typeface="Arial"/>
                <a:cs typeface="Arial"/>
              </a:rPr>
              <a:t>prototype</a:t>
            </a:r>
            <a:r>
              <a:rPr lang="it-IT" sz="1800" b="1" dirty="0">
                <a:solidFill>
                  <a:srgbClr val="008000"/>
                </a:solidFill>
                <a:latin typeface="Arial"/>
                <a:cs typeface="Arial"/>
              </a:rPr>
              <a:t> </a:t>
            </a:r>
            <a:r>
              <a:rPr lang="it-IT" sz="1800" b="1" dirty="0" smtClean="0">
                <a:solidFill>
                  <a:srgbClr val="008000"/>
                </a:solidFill>
                <a:latin typeface="Arial"/>
                <a:cs typeface="Arial"/>
              </a:rPr>
              <a:t>(</a:t>
            </a:r>
            <a:r>
              <a:rPr lang="it-IT" sz="1800" b="1" dirty="0" err="1" smtClean="0">
                <a:solidFill>
                  <a:srgbClr val="008000"/>
                </a:solidFill>
                <a:latin typeface="Arial"/>
                <a:cs typeface="Arial"/>
              </a:rPr>
              <a:t>focusing</a:t>
            </a:r>
            <a:r>
              <a:rPr lang="it-IT" sz="1800" b="1" dirty="0" smtClean="0">
                <a:solidFill>
                  <a:srgbClr val="008000"/>
                </a:solidFill>
                <a:latin typeface="Arial"/>
                <a:cs typeface="Arial"/>
              </a:rPr>
              <a:t> up </a:t>
            </a:r>
            <a:r>
              <a:rPr lang="it-IT" sz="1800" b="1" dirty="0">
                <a:solidFill>
                  <a:srgbClr val="008000"/>
                </a:solidFill>
                <a:latin typeface="Arial"/>
                <a:cs typeface="Arial"/>
              </a:rPr>
              <a:t>to 30 </a:t>
            </a:r>
            <a:r>
              <a:rPr lang="it-IT" sz="1800" b="1" dirty="0" err="1">
                <a:solidFill>
                  <a:srgbClr val="008000"/>
                </a:solidFill>
                <a:latin typeface="Arial"/>
                <a:cs typeface="Arial"/>
              </a:rPr>
              <a:t>MeV</a:t>
            </a:r>
            <a:r>
              <a:rPr lang="it-IT" sz="1800" b="1" dirty="0">
                <a:solidFill>
                  <a:srgbClr val="008000"/>
                </a:solidFill>
                <a:latin typeface="Arial"/>
                <a:cs typeface="Arial"/>
              </a:rPr>
              <a:t>) </a:t>
            </a:r>
            <a:endParaRPr lang="it-IT" sz="1800" b="1" dirty="0" smtClean="0">
              <a:solidFill>
                <a:srgbClr val="008000"/>
              </a:solidFill>
              <a:latin typeface="Arial"/>
              <a:cs typeface="Arial"/>
            </a:endParaRPr>
          </a:p>
          <a:p>
            <a:pPr algn="ctr"/>
            <a:r>
              <a:rPr lang="it-IT" sz="1800" b="1" dirty="0" smtClean="0">
                <a:solidFill>
                  <a:srgbClr val="008000"/>
                </a:solidFill>
                <a:latin typeface="Arial"/>
                <a:cs typeface="Arial"/>
              </a:rPr>
              <a:t>to </a:t>
            </a:r>
            <a:r>
              <a:rPr lang="it-IT" sz="1800" b="1" dirty="0" err="1">
                <a:solidFill>
                  <a:srgbClr val="008000"/>
                </a:solidFill>
                <a:latin typeface="Arial"/>
                <a:cs typeface="Arial"/>
              </a:rPr>
              <a:t>enhance</a:t>
            </a:r>
            <a:r>
              <a:rPr lang="it-IT" sz="1800" b="1" dirty="0">
                <a:solidFill>
                  <a:srgbClr val="008000"/>
                </a:solidFill>
                <a:latin typeface="Arial"/>
                <a:cs typeface="Arial"/>
              </a:rPr>
              <a:t> the dose </a:t>
            </a:r>
            <a:r>
              <a:rPr lang="it-IT" sz="1800" b="1" dirty="0" err="1" smtClean="0">
                <a:solidFill>
                  <a:srgbClr val="008000"/>
                </a:solidFill>
                <a:latin typeface="Arial"/>
                <a:cs typeface="Arial"/>
              </a:rPr>
              <a:t>delivered</a:t>
            </a:r>
            <a:endParaRPr lang="it-IT" sz="1800" b="1" u="sng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14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645024"/>
            <a:ext cx="3744416" cy="224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arrotondato 5"/>
          <p:cNvSpPr/>
          <p:nvPr/>
        </p:nvSpPr>
        <p:spPr>
          <a:xfrm rot="20264868">
            <a:off x="2009596" y="4639094"/>
            <a:ext cx="2532520" cy="1036195"/>
          </a:xfrm>
          <a:prstGeom prst="roundRect">
            <a:avLst/>
          </a:prstGeom>
          <a:noFill/>
          <a:ln w="38100" cap="flat" cmpd="sng">
            <a:solidFill>
              <a:srgbClr val="008000"/>
            </a:solidFill>
            <a:prstDash val="dash"/>
            <a:miter lim="4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4226251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08720"/>
            <a:ext cx="6061478" cy="3672408"/>
          </a:xfrm>
          <a:prstGeom prst="rect">
            <a:avLst/>
          </a:prstGeom>
        </p:spPr>
      </p:pic>
      <p:sp>
        <p:nvSpPr>
          <p:cNvPr id="6" name="Rettangolo 1"/>
          <p:cNvSpPr/>
          <p:nvPr/>
        </p:nvSpPr>
        <p:spPr>
          <a:xfrm>
            <a:off x="5940152" y="3140968"/>
            <a:ext cx="3148408" cy="3677930"/>
          </a:xfrm>
          <a:prstGeom prst="rect">
            <a:avLst/>
          </a:prstGeom>
          <a:solidFill>
            <a:schemeClr val="bg1">
              <a:lumMod val="95000"/>
            </a:schemeClr>
          </a:solidFill>
          <a:ln w="63500">
            <a:noFill/>
          </a:ln>
        </p:spPr>
        <p:txBody>
          <a:bodyPr wrap="square" lIns="182880" tIns="182880" rIns="182880" bIns="18288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Wide </a:t>
            </a:r>
            <a:r>
              <a:rPr lang="en-US" sz="1200" b="1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energy</a:t>
            </a: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 and </a:t>
            </a:r>
            <a:r>
              <a:rPr lang="en-US" sz="1200" b="1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fluenc</a:t>
            </a: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e range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Small energy </a:t>
            </a:r>
            <a:r>
              <a:rPr lang="en-US" sz="1200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spread</a:t>
            </a:r>
            <a:br>
              <a:rPr lang="en-US" sz="1200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</a:br>
            <a:r>
              <a:rPr lang="en-US" sz="1200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(</a:t>
            </a:r>
            <a:r>
              <a:rPr lang="en-US" sz="1200" b="1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quasi-</a:t>
            </a:r>
            <a:r>
              <a:rPr lang="en-US" sz="1200" b="1" dirty="0" err="1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monoenergetic</a:t>
            </a:r>
            <a:r>
              <a:rPr lang="en-US" sz="1200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 </a:t>
            </a: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beams)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b="1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Homogeneous</a:t>
            </a: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 transverse beam distribution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Shot-to-shot </a:t>
            </a:r>
            <a:r>
              <a:rPr lang="en-US" sz="1200" b="1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stability</a:t>
            </a: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/>
            </a:r>
            <a:b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</a:br>
            <a:r>
              <a:rPr lang="en-US" sz="1200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(energy </a:t>
            </a: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and fluence)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Variable beam spot size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Full beam </a:t>
            </a:r>
            <a:r>
              <a:rPr lang="en-US" sz="1200" b="1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control</a:t>
            </a: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 (fluence and </a:t>
            </a:r>
            <a:r>
              <a:rPr lang="en-US" sz="1200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dose)</a:t>
            </a:r>
            <a:br>
              <a:rPr lang="en-US" sz="1200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</a:br>
            <a:r>
              <a:rPr lang="en-US" sz="1200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with </a:t>
            </a: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&lt; 5% error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Possibility of </a:t>
            </a:r>
            <a:r>
              <a:rPr lang="en-US" sz="1200" b="1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in-air </a:t>
            </a:r>
            <a:r>
              <a:rPr lang="en-US" sz="1200" b="1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irradiation</a:t>
            </a:r>
            <a:br>
              <a:rPr lang="en-US" sz="1200" b="1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</a:br>
            <a:r>
              <a:rPr lang="en-US" sz="1200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(e.g</a:t>
            </a: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. bio-samples)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  <a:defRPr/>
            </a:pP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Use of </a:t>
            </a:r>
            <a:r>
              <a:rPr lang="en-US" sz="1200" b="1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different ion </a:t>
            </a:r>
            <a:r>
              <a:rPr lang="en-US" sz="1200" b="1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species</a:t>
            </a:r>
            <a:br>
              <a:rPr lang="en-US" sz="1200" b="1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</a:br>
            <a:r>
              <a:rPr lang="en-US" sz="1200" dirty="0" smtClean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(H</a:t>
            </a:r>
            <a:r>
              <a:rPr lang="en-US" sz="1200" dirty="0">
                <a:solidFill>
                  <a:srgbClr val="58595B"/>
                </a:solidFill>
                <a:latin typeface="Arial" panose="020B0604020202020204" pitchFamily="34" charset="0"/>
                <a:ea typeface="Verdana" pitchFamily="34" charset="0"/>
              </a:rPr>
              <a:t>, He, Li, C)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18856" y="2802414"/>
            <a:ext cx="41909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en-US" sz="1600" b="1" dirty="0">
                <a:solidFill>
                  <a:srgbClr val="F15A29"/>
                </a:solidFill>
                <a:latin typeface="Arial" pitchFamily="34" charset="0"/>
              </a:rPr>
              <a:t>Typical user requirements</a:t>
            </a:r>
          </a:p>
        </p:txBody>
      </p:sp>
      <p:sp>
        <p:nvSpPr>
          <p:cNvPr id="8" name="Title 5"/>
          <p:cNvSpPr txBox="1">
            <a:spLocks/>
          </p:cNvSpPr>
          <p:nvPr/>
        </p:nvSpPr>
        <p:spPr bwMode="auto">
          <a:xfrm>
            <a:off x="1800745" y="188640"/>
            <a:ext cx="6443663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noProof="1" smtClean="0">
                <a:solidFill>
                  <a:srgbClr val="F79646">
                    <a:lumMod val="75000"/>
                  </a:srgbClr>
                </a:solidFill>
                <a:latin typeface="Arial"/>
                <a:cs typeface="Arial"/>
              </a:rPr>
              <a:t>Applications </a:t>
            </a:r>
            <a:r>
              <a:rPr lang="en-US" sz="2800" b="1" noProof="1">
                <a:solidFill>
                  <a:srgbClr val="F79646">
                    <a:lumMod val="75000"/>
                  </a:srgbClr>
                </a:solidFill>
                <a:latin typeface="Arial"/>
                <a:cs typeface="Arial"/>
              </a:rPr>
              <a:t>of Laser-driven Protons </a:t>
            </a:r>
          </a:p>
          <a:p>
            <a:pPr algn="r"/>
            <a:r>
              <a:rPr lang="it-IT" altLang="en-US" sz="2800" b="1" dirty="0" smtClean="0">
                <a:solidFill>
                  <a:srgbClr val="FF6633"/>
                </a:solidFill>
                <a:latin typeface="Arial"/>
                <a:ea typeface="MS PGothic" pitchFamily="34" charset="-128"/>
                <a:cs typeface="Arial"/>
              </a:rPr>
              <a:t> </a:t>
            </a:r>
            <a:endParaRPr lang="en-US" altLang="en-US" sz="2800" b="1" dirty="0">
              <a:solidFill>
                <a:srgbClr val="FF6633"/>
              </a:solidFill>
              <a:latin typeface="Arial"/>
              <a:ea typeface="MS PGothic" pitchFamily="34" charset="-128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498326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rcRect r="28370"/>
          <a:stretch>
            <a:fillRect/>
          </a:stretch>
        </p:blipFill>
        <p:spPr>
          <a:xfrm>
            <a:off x="121096" y="992088"/>
            <a:ext cx="4495800" cy="4760259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rcRect r="73632" b="77291"/>
          <a:stretch>
            <a:fillRect/>
          </a:stretch>
        </p:blipFill>
        <p:spPr>
          <a:xfrm>
            <a:off x="5607496" y="839688"/>
            <a:ext cx="3429000" cy="14478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rcRect r="73634" b="77490"/>
          <a:stretch>
            <a:fillRect/>
          </a:stretch>
        </p:blipFill>
        <p:spPr>
          <a:xfrm>
            <a:off x="5607496" y="2135088"/>
            <a:ext cx="3429000" cy="14351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/>
          <a:srcRect r="73633" b="77490"/>
          <a:stretch>
            <a:fillRect/>
          </a:stretch>
        </p:blipFill>
        <p:spPr>
          <a:xfrm>
            <a:off x="5607496" y="3430488"/>
            <a:ext cx="3429000" cy="143510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/>
          <a:srcRect r="73633" b="79681"/>
          <a:stretch>
            <a:fillRect/>
          </a:stretch>
        </p:blipFill>
        <p:spPr>
          <a:xfrm>
            <a:off x="5607496" y="4725888"/>
            <a:ext cx="3429000" cy="1295400"/>
          </a:xfrm>
          <a:prstGeom prst="rect">
            <a:avLst/>
          </a:prstGeom>
        </p:spPr>
      </p:pic>
      <p:sp>
        <p:nvSpPr>
          <p:cNvPr id="8" name="Ovale 7"/>
          <p:cNvSpPr/>
          <p:nvPr/>
        </p:nvSpPr>
        <p:spPr>
          <a:xfrm>
            <a:off x="3550096" y="3913923"/>
            <a:ext cx="1066800" cy="1009848"/>
          </a:xfrm>
          <a:prstGeom prst="ellipse">
            <a:avLst/>
          </a:prstGeom>
          <a:noFill/>
          <a:ln w="31750" cap="flat">
            <a:solidFill>
              <a:srgbClr val="FF0000"/>
            </a:solidFill>
            <a:prstDash val="sysDash"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40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>
                <a:outerShdw blurRad="38100" dist="12700" dir="5400000" rotWithShape="0">
                  <a:srgbClr val="000000">
                    <a:alpha val="50000"/>
                  </a:srgbClr>
                </a:outerShdw>
              </a:effectLst>
              <a:uFillTx/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9" name="Text Box 21"/>
          <p:cNvSpPr txBox="1">
            <a:spLocks noChangeArrowheads="1"/>
          </p:cNvSpPr>
          <p:nvPr/>
        </p:nvSpPr>
        <p:spPr bwMode="auto">
          <a:xfrm>
            <a:off x="2864296" y="4856258"/>
            <a:ext cx="2057400" cy="707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83" tIns="45692" rIns="91383" bIns="45692">
            <a:prstTxWarp prst="textNoShape">
              <a:avLst/>
            </a:prstTxWarp>
            <a:spAutoFit/>
          </a:bodyPr>
          <a:lstStyle/>
          <a:p>
            <a:pPr algn="ctr">
              <a:spcBef>
                <a:spcPct val="10000"/>
              </a:spcBef>
              <a:spcAft>
                <a:spcPts val="600"/>
              </a:spcAft>
            </a:pPr>
            <a:r>
              <a:rPr lang="en-GB" sz="2000" b="1" i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rPr>
              <a:t>band-width filters</a:t>
            </a:r>
            <a:endParaRPr lang="en-GB" sz="2000" b="1" i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464496" y="260395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marR="0" lvl="0" indent="-269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b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900 MHz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464496" y="3899356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marR="0" lvl="0" indent="-269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b="1" kern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600 MHz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4478607" y="5197199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875" marR="0" lvl="0" indent="-269875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1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rPr>
              <a:t>100 MHz</a:t>
            </a:r>
          </a:p>
        </p:txBody>
      </p:sp>
      <p:sp>
        <p:nvSpPr>
          <p:cNvPr id="28" name="Rettangolo 27"/>
          <p:cNvSpPr/>
          <p:nvPr/>
        </p:nvSpPr>
        <p:spPr>
          <a:xfrm>
            <a:off x="1907704" y="188640"/>
            <a:ext cx="3116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Fighting the </a:t>
            </a:r>
            <a:r>
              <a:rPr lang="en-GB" sz="2800" b="1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EMP</a:t>
            </a:r>
            <a:endParaRPr lang="it-IT" dirty="0">
              <a:solidFill>
                <a:srgbClr val="366092"/>
              </a:solidFill>
            </a:endParaRPr>
          </a:p>
        </p:txBody>
      </p:sp>
      <p:pic>
        <p:nvPicPr>
          <p:cNvPr id="30" name="Immagin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9045" y="16402"/>
            <a:ext cx="928605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magine 17" descr="Schermata 2017-09-25 alle 00.39.2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36912"/>
            <a:ext cx="4968552" cy="3379346"/>
          </a:xfrm>
          <a:prstGeom prst="rect">
            <a:avLst/>
          </a:prstGeom>
        </p:spPr>
      </p:pic>
      <p:pic>
        <p:nvPicPr>
          <p:cNvPr id="21" name="Immagine 20" descr="Schermata 2017-09-25 alle 00.39.32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2636912"/>
            <a:ext cx="6208424" cy="3384376"/>
          </a:xfrm>
          <a:prstGeom prst="rect">
            <a:avLst/>
          </a:prstGeom>
        </p:spPr>
      </p:pic>
      <p:sp>
        <p:nvSpPr>
          <p:cNvPr id="24" name="Shape 525"/>
          <p:cNvSpPr/>
          <p:nvPr/>
        </p:nvSpPr>
        <p:spPr>
          <a:xfrm>
            <a:off x="4427984" y="3789040"/>
            <a:ext cx="1495015" cy="434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b="1" i="0">
                <a:solidFill>
                  <a:srgbClr val="FF2600"/>
                </a:solidFill>
              </a:defRPr>
            </a:lvl1pPr>
          </a:lstStyle>
          <a:p>
            <a:r>
              <a:rPr lang="it-IT" dirty="0" smtClean="0">
                <a:solidFill>
                  <a:srgbClr val="0000FF"/>
                </a:solidFill>
                <a:latin typeface="Calibri"/>
                <a:cs typeface="Calibri"/>
              </a:rPr>
              <a:t> ≈ </a:t>
            </a:r>
            <a:r>
              <a:rPr lang="mr-IN" dirty="0" smtClean="0">
                <a:solidFill>
                  <a:srgbClr val="0000FF"/>
                </a:solidFill>
                <a:latin typeface="Calibri"/>
                <a:cs typeface="Calibri"/>
              </a:rPr>
              <a:t>10</a:t>
            </a:r>
            <a:r>
              <a:rPr lang="it-IT" baseline="30000" dirty="0" smtClean="0">
                <a:solidFill>
                  <a:srgbClr val="0000FF"/>
                </a:solidFill>
                <a:latin typeface="Calibri"/>
                <a:cs typeface="Calibri"/>
              </a:rPr>
              <a:t>8</a:t>
            </a:r>
            <a:r>
              <a:rPr lang="mr-IN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it-IT" dirty="0" err="1" smtClean="0">
                <a:solidFill>
                  <a:srgbClr val="0000FF"/>
                </a:solidFill>
                <a:latin typeface="Calibri"/>
                <a:cs typeface="Calibri"/>
              </a:rPr>
              <a:t>p</a:t>
            </a:r>
            <a:endParaRPr lang="it-IT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2178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59026" y="47526"/>
            <a:ext cx="4777470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err="1">
                <a:solidFill>
                  <a:srgbClr val="FF6633"/>
                </a:solidFill>
                <a:latin typeface="Calibri"/>
                <a:cs typeface="Calibri"/>
              </a:rPr>
              <a:t>Summary</a:t>
            </a:r>
            <a:r>
              <a:rPr lang="it-IT" sz="3200" b="1" dirty="0">
                <a:solidFill>
                  <a:srgbClr val="FF6633"/>
                </a:solidFill>
                <a:latin typeface="Calibri"/>
                <a:cs typeface="Calibri"/>
              </a:rPr>
              <a:t> and </a:t>
            </a:r>
            <a:r>
              <a:rPr lang="it-IT" sz="3200" b="1" dirty="0" err="1">
                <a:solidFill>
                  <a:srgbClr val="FF6633"/>
                </a:solidFill>
                <a:latin typeface="Calibri"/>
                <a:cs typeface="Calibri"/>
              </a:rPr>
              <a:t>perspectives</a:t>
            </a:r>
            <a:r>
              <a:rPr lang="it-IT" sz="3200" b="1" dirty="0">
                <a:solidFill>
                  <a:srgbClr val="FF6633"/>
                </a:solidFill>
                <a:latin typeface="Calibri"/>
                <a:cs typeface="Calibri"/>
              </a:rPr>
              <a:t> </a:t>
            </a:r>
            <a:endParaRPr lang="it-IT" sz="3200" b="1" dirty="0">
              <a:latin typeface="Calibri"/>
              <a:cs typeface="Calibri"/>
            </a:endParaRPr>
          </a:p>
          <a:p>
            <a:endParaRPr lang="it-IT" sz="3200" b="1" dirty="0">
              <a:latin typeface="Calibri"/>
              <a:cs typeface="Calibri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51520" y="1064925"/>
            <a:ext cx="87849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charset="2"/>
              <a:buChar char="ü"/>
            </a:pPr>
            <a:r>
              <a:rPr lang="en-GB" b="1" dirty="0" smtClean="0"/>
              <a:t>New </a:t>
            </a:r>
            <a:r>
              <a:rPr lang="en-GB" b="1" dirty="0" err="1" smtClean="0"/>
              <a:t>targetry</a:t>
            </a:r>
            <a:r>
              <a:rPr lang="en-GB" b="1" dirty="0" smtClean="0"/>
              <a:t> for the user </a:t>
            </a:r>
            <a:r>
              <a:rPr lang="en-GB" b="1" dirty="0" err="1" smtClean="0"/>
              <a:t>beamline</a:t>
            </a:r>
            <a:r>
              <a:rPr lang="en-GB" b="1" dirty="0" smtClean="0"/>
              <a:t> </a:t>
            </a:r>
            <a:r>
              <a:rPr lang="en-GB" b="1" i="1" dirty="0" smtClean="0"/>
              <a:t>ELIMAIA</a:t>
            </a:r>
          </a:p>
          <a:p>
            <a:pPr marL="342900" indent="-342900">
              <a:buFont typeface="Wingdings" charset="2"/>
              <a:buChar char="ü"/>
            </a:pPr>
            <a:endParaRPr lang="en-GB" b="1" i="1" dirty="0" smtClean="0"/>
          </a:p>
          <a:p>
            <a:pPr marL="342900" indent="-342900">
              <a:buFont typeface="Wingdings" charset="2"/>
              <a:buChar char="ü"/>
            </a:pPr>
            <a:r>
              <a:rPr lang="en-GB" b="1" dirty="0" smtClean="0"/>
              <a:t>PMQ collection system travelling to ELI next month </a:t>
            </a:r>
          </a:p>
          <a:p>
            <a:pPr marL="342900" indent="-342900">
              <a:buFont typeface="Wingdings" charset="2"/>
              <a:buChar char="ü"/>
            </a:pPr>
            <a:endParaRPr lang="en-GB" b="1" dirty="0" smtClean="0"/>
          </a:p>
          <a:p>
            <a:pPr marL="342900" indent="-342900">
              <a:buFont typeface="Wingdings" charset="2"/>
              <a:buChar char="ü"/>
            </a:pPr>
            <a:r>
              <a:rPr lang="en-GB" b="1" dirty="0" smtClean="0"/>
              <a:t>Energy selector chicane expected to be tested and delivered by March 2018</a:t>
            </a:r>
          </a:p>
          <a:p>
            <a:pPr marL="342900" indent="-342900">
              <a:buFont typeface="Wingdings" charset="2"/>
              <a:buChar char="ü"/>
            </a:pPr>
            <a:endParaRPr lang="en-GB" b="1" dirty="0"/>
          </a:p>
          <a:p>
            <a:pPr marL="342900" indent="-342900">
              <a:buFont typeface="Wingdings" charset="2"/>
              <a:buChar char="ü"/>
            </a:pPr>
            <a:r>
              <a:rPr lang="en-GB" b="1" dirty="0" smtClean="0"/>
              <a:t>On-line TOF based diagnostics ready for high energy and high rep-rate</a:t>
            </a:r>
          </a:p>
          <a:p>
            <a:pPr marL="342900" indent="-342900">
              <a:buFont typeface="Wingdings" charset="2"/>
              <a:buChar char="ü"/>
            </a:pPr>
            <a:endParaRPr lang="en-GB" dirty="0"/>
          </a:p>
          <a:p>
            <a:pPr marL="342900" indent="-342900">
              <a:buFont typeface="Wingdings" charset="2"/>
              <a:buChar char="ü"/>
            </a:pPr>
            <a:r>
              <a:rPr lang="en-GB" b="1" dirty="0" smtClean="0"/>
              <a:t>Absolute and relative </a:t>
            </a:r>
            <a:r>
              <a:rPr lang="en-GB" b="1" dirty="0" err="1"/>
              <a:t>d</a:t>
            </a:r>
            <a:r>
              <a:rPr lang="en-GB" b="1" dirty="0" err="1" smtClean="0"/>
              <a:t>osimetry</a:t>
            </a:r>
            <a:r>
              <a:rPr lang="en-GB" b="1" dirty="0" smtClean="0"/>
              <a:t> device characterization with laser-driven ion beams </a:t>
            </a:r>
          </a:p>
        </p:txBody>
      </p:sp>
    </p:spTree>
    <p:extLst>
      <p:ext uri="{BB962C8B-B14F-4D97-AF65-F5344CB8AC3E}">
        <p14:creationId xmlns:p14="http://schemas.microsoft.com/office/powerpoint/2010/main" val="42335042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2"/>
          <p:cNvSpPr>
            <a:spLocks noChangeArrowheads="1"/>
          </p:cNvSpPr>
          <p:nvPr/>
        </p:nvSpPr>
        <p:spPr bwMode="auto">
          <a:xfrm>
            <a:off x="755576" y="4437112"/>
            <a:ext cx="7623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4000" b="1" dirty="0">
                <a:solidFill>
                  <a:srgbClr val="FF6600"/>
                </a:solidFill>
                <a:latin typeface="Handwriting-Dakota" charset="0"/>
              </a:rPr>
              <a:t>Thank you for your attention</a:t>
            </a:r>
            <a:endParaRPr lang="en-GB" sz="4000" b="1" dirty="0">
              <a:solidFill>
                <a:srgbClr val="FF6600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216024" y="1340768"/>
            <a:ext cx="86764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 smtClean="0"/>
              <a:t>INFN:</a:t>
            </a:r>
          </a:p>
          <a:p>
            <a:r>
              <a:rPr lang="it-IT" sz="1600" i="1" dirty="0" smtClean="0"/>
              <a:t>Attili Andrea, Amico Antonio, </a:t>
            </a:r>
            <a:r>
              <a:rPr lang="it-IT" sz="1600" i="1" dirty="0" err="1" smtClean="0"/>
              <a:t>Cirrone</a:t>
            </a:r>
            <a:r>
              <a:rPr lang="it-IT" sz="1600" i="1" dirty="0" smtClean="0"/>
              <a:t> Pablo, Cuttone Giacomo, </a:t>
            </a:r>
            <a:r>
              <a:rPr lang="it-IT" sz="1600" i="1" dirty="0" err="1" smtClean="0"/>
              <a:t>Giordanengo</a:t>
            </a:r>
            <a:r>
              <a:rPr lang="it-IT" sz="1600" i="1" dirty="0" smtClean="0"/>
              <a:t> Simona, Larosa Giuseppina,</a:t>
            </a:r>
            <a:r>
              <a:rPr lang="it-IT" sz="1600" i="1" dirty="0"/>
              <a:t> </a:t>
            </a:r>
            <a:r>
              <a:rPr lang="it-IT" sz="1600" i="1" dirty="0" smtClean="0"/>
              <a:t>Leanza Renata,</a:t>
            </a:r>
            <a:r>
              <a:rPr lang="it-IT" sz="1600" i="1" dirty="0"/>
              <a:t> </a:t>
            </a:r>
            <a:r>
              <a:rPr lang="it-IT" sz="1600" i="1" dirty="0" smtClean="0"/>
              <a:t>Manna Rosanna, Marchetto Flavio,</a:t>
            </a:r>
            <a:r>
              <a:rPr lang="it-IT" sz="1600" i="1" dirty="0"/>
              <a:t> </a:t>
            </a:r>
            <a:r>
              <a:rPr lang="it-IT" sz="1600" i="1" dirty="0" err="1" smtClean="0"/>
              <a:t>Milluzzo</a:t>
            </a:r>
            <a:r>
              <a:rPr lang="it-IT" sz="1600" i="1" dirty="0" smtClean="0"/>
              <a:t> Giuliana, </a:t>
            </a:r>
            <a:r>
              <a:rPr lang="it-IT" sz="1600" i="1" dirty="0" err="1" smtClean="0"/>
              <a:t>Petringa</a:t>
            </a:r>
            <a:r>
              <a:rPr lang="it-IT" sz="1600" i="1" dirty="0" smtClean="0"/>
              <a:t> Giada, </a:t>
            </a:r>
            <a:r>
              <a:rPr lang="it-IT" sz="1600" i="1" dirty="0" err="1" smtClean="0"/>
              <a:t>Pipek</a:t>
            </a:r>
            <a:r>
              <a:rPr lang="it-IT" sz="1600" i="1" dirty="0" smtClean="0"/>
              <a:t> Jan, Romano Francesco, Russo Antonio, Sacchi Roberto, Vignati Anna</a:t>
            </a:r>
          </a:p>
          <a:p>
            <a:endParaRPr lang="it-IT" sz="1600" i="1" dirty="0"/>
          </a:p>
          <a:p>
            <a:r>
              <a:rPr lang="it-IT" sz="1600" b="1" i="1" dirty="0" smtClean="0"/>
              <a:t>ELI-</a:t>
            </a:r>
            <a:r>
              <a:rPr lang="it-IT" sz="1600" b="1" i="1" dirty="0" err="1" smtClean="0"/>
              <a:t>Beamlines</a:t>
            </a:r>
            <a:r>
              <a:rPr lang="it-IT" sz="1600" b="1" i="1" dirty="0" smtClean="0"/>
              <a:t>:</a:t>
            </a:r>
          </a:p>
          <a:p>
            <a:r>
              <a:rPr lang="it-IT" sz="1600" i="1" dirty="0" smtClean="0"/>
              <a:t>Georg Korn, Daniele </a:t>
            </a:r>
            <a:r>
              <a:rPr lang="it-IT" sz="1600" i="1" dirty="0" err="1" smtClean="0"/>
              <a:t>Margarone</a:t>
            </a:r>
            <a:r>
              <a:rPr lang="it-IT" sz="1600" i="1" dirty="0"/>
              <a:t>, </a:t>
            </a:r>
            <a:r>
              <a:rPr lang="it-IT" sz="1600" i="1" dirty="0" smtClean="0"/>
              <a:t>Andrey </a:t>
            </a:r>
            <a:r>
              <a:rPr lang="it-IT" sz="1600" i="1" dirty="0" err="1" smtClean="0"/>
              <a:t>Velyhan</a:t>
            </a:r>
            <a:r>
              <a:rPr lang="it-IT" sz="1600" i="1" dirty="0" smtClean="0"/>
              <a:t>, Lorenzo Giuffrida, </a:t>
            </a:r>
            <a:r>
              <a:rPr lang="it-IT" sz="1600" i="1" dirty="0" err="1"/>
              <a:t>Filip</a:t>
            </a:r>
            <a:r>
              <a:rPr lang="it-IT" sz="1600" i="1" dirty="0"/>
              <a:t> </a:t>
            </a:r>
            <a:r>
              <a:rPr lang="it-IT" sz="1600" i="1" dirty="0" err="1" smtClean="0"/>
              <a:t>Grepl</a:t>
            </a:r>
            <a:r>
              <a:rPr lang="it-IT" sz="1600" i="1" dirty="0" smtClean="0"/>
              <a:t>, M</a:t>
            </a:r>
            <a:r>
              <a:rPr lang="it-IT" sz="1600" i="1" dirty="0"/>
              <a:t>. </a:t>
            </a:r>
            <a:r>
              <a:rPr lang="it-IT" sz="1600" i="1" dirty="0" err="1"/>
              <a:t>Zakova</a:t>
            </a:r>
            <a:r>
              <a:rPr lang="it-IT" sz="1600" i="1" dirty="0"/>
              <a:t>, </a:t>
            </a:r>
            <a:r>
              <a:rPr lang="it-IT" sz="1600" i="1" dirty="0" err="1"/>
              <a:t>J</a:t>
            </a:r>
            <a:r>
              <a:rPr lang="it-IT" sz="1600" i="1" dirty="0"/>
              <a:t>. </a:t>
            </a:r>
            <a:r>
              <a:rPr lang="it-IT" sz="1600" i="1" dirty="0" err="1" smtClean="0"/>
              <a:t>Psikal</a:t>
            </a:r>
            <a:r>
              <a:rPr lang="it-IT" sz="1600" i="1" dirty="0" smtClean="0"/>
              <a:t>, </a:t>
            </a:r>
            <a:r>
              <a:rPr lang="it-IT" sz="1600" i="1" dirty="0" err="1"/>
              <a:t>F</a:t>
            </a:r>
            <a:r>
              <a:rPr lang="it-IT" sz="1600" i="1" dirty="0"/>
              <a:t>. Schillaci, V. </a:t>
            </a:r>
            <a:r>
              <a:rPr lang="it-IT" sz="1600" i="1" dirty="0" err="1"/>
              <a:t>Scuderi</a:t>
            </a:r>
            <a:r>
              <a:rPr lang="it-IT" sz="1600" i="1" dirty="0" smtClean="0"/>
              <a:t>, P</a:t>
            </a:r>
            <a:r>
              <a:rPr lang="it-IT" sz="1600" i="1" dirty="0"/>
              <a:t>. </a:t>
            </a:r>
            <a:r>
              <a:rPr lang="it-IT" sz="1600" i="1" dirty="0" err="1"/>
              <a:t>Lutoslawski</a:t>
            </a:r>
            <a:r>
              <a:rPr lang="it-IT" sz="1600" i="1" dirty="0"/>
              <a:t>, S.V. </a:t>
            </a:r>
            <a:r>
              <a:rPr lang="it-IT" sz="1600" i="1" dirty="0" err="1" smtClean="0"/>
              <a:t>Bulanov</a:t>
            </a:r>
            <a:endParaRPr lang="it-IT" sz="1600" i="1" dirty="0"/>
          </a:p>
        </p:txBody>
      </p:sp>
    </p:spTree>
    <p:extLst>
      <p:ext uri="{BB962C8B-B14F-4D97-AF65-F5344CB8AC3E}">
        <p14:creationId xmlns:p14="http://schemas.microsoft.com/office/powerpoint/2010/main" val="267729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magine 31" descr="Schermata 2017-07-04 alle 00.36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696"/>
            <a:ext cx="9144000" cy="5087726"/>
          </a:xfrm>
          <a:prstGeom prst="rect">
            <a:avLst/>
          </a:prstGeom>
        </p:spPr>
      </p:pic>
      <p:sp>
        <p:nvSpPr>
          <p:cNvPr id="33" name="TextBox 7"/>
          <p:cNvSpPr txBox="1"/>
          <p:nvPr/>
        </p:nvSpPr>
        <p:spPr>
          <a:xfrm>
            <a:off x="1718515" y="90862"/>
            <a:ext cx="7413733" cy="597757"/>
          </a:xfrm>
          <a:prstGeom prst="rect">
            <a:avLst/>
          </a:prstGeom>
          <a:noFill/>
        </p:spPr>
        <p:txBody>
          <a:bodyPr lIns="104296" tIns="52148" rIns="104296" bIns="52148">
            <a:spAutoFit/>
          </a:bodyPr>
          <a:lstStyle/>
          <a:p>
            <a:pPr algn="r">
              <a:defRPr/>
            </a:pPr>
            <a:r>
              <a:rPr lang="it-IT" sz="3200" b="1" dirty="0">
                <a:solidFill>
                  <a:srgbClr val="FF6633"/>
                </a:solidFill>
                <a:latin typeface="+mj-lt"/>
              </a:rPr>
              <a:t>ELIMAIA: a </a:t>
            </a:r>
            <a:r>
              <a:rPr lang="it-IT" sz="3200" b="1" u="sng" dirty="0">
                <a:solidFill>
                  <a:srgbClr val="FF6633"/>
                </a:solidFill>
                <a:latin typeface="+mj-lt"/>
              </a:rPr>
              <a:t>U</a:t>
            </a:r>
            <a:r>
              <a:rPr lang="it-IT" sz="3200" b="1" u="sng" dirty="0" smtClean="0">
                <a:solidFill>
                  <a:srgbClr val="FF6633"/>
                </a:solidFill>
                <a:latin typeface="+mj-lt"/>
              </a:rPr>
              <a:t>ser</a:t>
            </a:r>
            <a:r>
              <a:rPr lang="it-IT" sz="3200" b="1" dirty="0" smtClean="0">
                <a:solidFill>
                  <a:srgbClr val="FF6633"/>
                </a:solidFill>
                <a:latin typeface="+mj-lt"/>
              </a:rPr>
              <a:t> </a:t>
            </a:r>
            <a:r>
              <a:rPr lang="it-IT" sz="3200" b="1" dirty="0">
                <a:solidFill>
                  <a:srgbClr val="FF6633"/>
                </a:solidFill>
                <a:latin typeface="+mj-lt"/>
              </a:rPr>
              <a:t>B</a:t>
            </a:r>
            <a:r>
              <a:rPr lang="it-IT" sz="3200" b="1" dirty="0" smtClean="0">
                <a:solidFill>
                  <a:srgbClr val="FF6633"/>
                </a:solidFill>
                <a:latin typeface="+mj-lt"/>
              </a:rPr>
              <a:t>eamline</a:t>
            </a:r>
            <a:endParaRPr lang="en-US" sz="3200" b="1" dirty="0">
              <a:solidFill>
                <a:srgbClr val="FF66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2330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10"/>
          <p:cNvSpPr txBox="1"/>
          <p:nvPr/>
        </p:nvSpPr>
        <p:spPr>
          <a:xfrm>
            <a:off x="1403648" y="764704"/>
            <a:ext cx="7606833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  <a:spcAft>
                <a:spcPts val="1800"/>
              </a:spcAft>
            </a:pPr>
            <a:r>
              <a:rPr lang="en-US" sz="2000" b="1" dirty="0" smtClean="0">
                <a:solidFill>
                  <a:srgbClr val="FF0000"/>
                </a:solidFill>
              </a:rPr>
              <a:t>1 PW 10 Hz </a:t>
            </a:r>
            <a:r>
              <a:rPr lang="en-US" sz="2000" b="1" dirty="0" smtClean="0"/>
              <a:t>repetition rate beamline</a:t>
            </a:r>
          </a:p>
          <a:p>
            <a:pPr>
              <a:lnSpc>
                <a:spcPts val="2200"/>
              </a:lnSpc>
              <a:spcAft>
                <a:spcPts val="600"/>
              </a:spcAft>
            </a:pPr>
            <a:r>
              <a:rPr lang="en-US" sz="2000" b="1" dirty="0"/>
              <a:t>All laser amplifiers pumped by DPSSL technology</a:t>
            </a:r>
            <a:r>
              <a:rPr lang="en-US" sz="2000" b="1" dirty="0" smtClean="0"/>
              <a:t>: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2000" b="1" dirty="0" smtClean="0"/>
              <a:t>High pulse-to-pulse stability, robustness, low maintenance, high level of automation, scalability to higher peak power and rep rate</a:t>
            </a:r>
          </a:p>
          <a:p>
            <a:pPr>
              <a:lnSpc>
                <a:spcPts val="2200"/>
              </a:lnSpc>
              <a:spcAft>
                <a:spcPts val="1800"/>
              </a:spcAft>
            </a:pPr>
            <a:r>
              <a:rPr lang="en-US" sz="2000" b="1" dirty="0" smtClean="0"/>
              <a:t>Supplier:</a:t>
            </a:r>
            <a:r>
              <a:rPr lang="en-US" sz="1200" b="1" dirty="0" smtClean="0"/>
              <a:t> </a:t>
            </a:r>
            <a:r>
              <a:rPr lang="en-US" sz="2000" b="1" dirty="0" smtClean="0"/>
              <a:t> LLNL</a:t>
            </a:r>
            <a:br>
              <a:rPr lang="en-US" sz="2000" b="1" dirty="0" smtClean="0"/>
            </a:br>
            <a:r>
              <a:rPr lang="en-US" sz="2000" b="1" dirty="0"/>
              <a:t>	</a:t>
            </a:r>
            <a:r>
              <a:rPr lang="en-US" sz="2000" b="1" dirty="0" smtClean="0"/>
              <a:t>  Collaborative effort of ELI-Beamlines on development of the 	  PW compressor, PW diagnostics, control &amp; timing systems</a:t>
            </a:r>
            <a:endParaRPr lang="en-US" sz="2000" b="1" dirty="0"/>
          </a:p>
          <a:p>
            <a:pPr>
              <a:lnSpc>
                <a:spcPts val="2800"/>
              </a:lnSpc>
              <a:spcAft>
                <a:spcPts val="1200"/>
              </a:spcAft>
            </a:pPr>
            <a:r>
              <a:rPr lang="en-US" sz="2000" b="1" dirty="0" smtClean="0"/>
              <a:t>Planned to become PW workhorse of the ELI-Beamlines facility</a:t>
            </a:r>
          </a:p>
        </p:txBody>
      </p:sp>
      <p:sp>
        <p:nvSpPr>
          <p:cNvPr id="5" name="Rounded Rectangle 3"/>
          <p:cNvSpPr>
            <a:spLocks noChangeArrowheads="1"/>
          </p:cNvSpPr>
          <p:nvPr/>
        </p:nvSpPr>
        <p:spPr bwMode="auto">
          <a:xfrm>
            <a:off x="179512" y="1556792"/>
            <a:ext cx="1368152" cy="259228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/>
        </p:spPr>
        <p:txBody>
          <a:bodyPr tIns="720000" bIns="720000" anchor="ctr" anchorCtr="1"/>
          <a:lstStyle/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L3</a:t>
            </a:r>
          </a:p>
        </p:txBody>
      </p:sp>
      <p:cxnSp>
        <p:nvCxnSpPr>
          <p:cNvPr id="6" name="Přímá spojnice 19"/>
          <p:cNvCxnSpPr/>
          <p:nvPr/>
        </p:nvCxnSpPr>
        <p:spPr>
          <a:xfrm>
            <a:off x="1403648" y="908720"/>
            <a:ext cx="0" cy="48245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899592" y="44624"/>
            <a:ext cx="78488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noProof="1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Laser system for </a:t>
            </a:r>
            <a:r>
              <a:rPr lang="en-US" sz="2800" b="1" noProof="1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ELIMAIA</a:t>
            </a:r>
            <a:endParaRPr lang="en-US" sz="2800" b="1" noProof="1">
              <a:solidFill>
                <a:srgbClr val="F79646">
                  <a:lumMod val="75000"/>
                </a:srgb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Immagine 7" descr="Schermata 2017-09-23 alle 13.13.0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365104"/>
            <a:ext cx="2371576" cy="2404837"/>
          </a:xfrm>
          <a:prstGeom prst="rect">
            <a:avLst/>
          </a:prstGeom>
        </p:spPr>
      </p:pic>
      <p:sp>
        <p:nvSpPr>
          <p:cNvPr id="9" name="Rettangolo 8"/>
          <p:cNvSpPr/>
          <p:nvPr/>
        </p:nvSpPr>
        <p:spPr>
          <a:xfrm>
            <a:off x="4067944" y="4038163"/>
            <a:ext cx="3888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smtClean="0">
                <a:solidFill>
                  <a:srgbClr val="0000FF"/>
                </a:solidFill>
                <a:latin typeface="Calibri"/>
                <a:cs typeface="Calibri"/>
              </a:rPr>
              <a:t>High-Repetition-Rate Advanced Petawatt Laser System (HALPS) arrived on 06/09/2107 in 62 crates at ELI Beamlines</a:t>
            </a:r>
          </a:p>
          <a:p>
            <a:pPr algn="ctr"/>
            <a:endParaRPr lang="en-GB" sz="1600" b="1" smtClean="0">
              <a:solidFill>
                <a:srgbClr val="0000FF"/>
              </a:solidFill>
              <a:latin typeface="Calibri"/>
              <a:cs typeface="Calibri"/>
            </a:endParaRPr>
          </a:p>
          <a:p>
            <a:pPr algn="ctr"/>
            <a:r>
              <a:rPr lang="en-GB" sz="1600" b="1" smtClean="0">
                <a:solidFill>
                  <a:srgbClr val="0000FF"/>
                </a:solidFill>
                <a:latin typeface="Calibri"/>
                <a:cs typeface="Calibri"/>
              </a:rPr>
              <a:t>Installation starts this week!</a:t>
            </a:r>
            <a:endParaRPr lang="en-GB" sz="1600" b="1">
              <a:solidFill>
                <a:srgbClr val="0000FF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5146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10371667" y="2652889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5" name="Rectangle 1"/>
          <p:cNvSpPr txBox="1">
            <a:spLocks noChangeArrowheads="1"/>
          </p:cNvSpPr>
          <p:nvPr/>
        </p:nvSpPr>
        <p:spPr bwMode="auto">
          <a:xfrm>
            <a:off x="899592" y="44624"/>
            <a:ext cx="7848872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noProof="1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Laser system for ELIMAIA</a:t>
            </a:r>
            <a:endParaRPr lang="en-US" sz="2800" b="1" noProof="1">
              <a:solidFill>
                <a:srgbClr val="F79646">
                  <a:lumMod val="75000"/>
                </a:srgb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6" name="TextovéPole 20"/>
          <p:cNvSpPr txBox="1"/>
          <p:nvPr/>
        </p:nvSpPr>
        <p:spPr>
          <a:xfrm>
            <a:off x="1475656" y="1682188"/>
            <a:ext cx="7488832" cy="3490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2000" b="1" dirty="0" smtClean="0">
                <a:solidFill>
                  <a:srgbClr val="FF0000"/>
                </a:solidFill>
              </a:rPr>
              <a:t>10 PW kJ</a:t>
            </a:r>
            <a:r>
              <a:rPr lang="en-US" sz="2000" b="1" dirty="0" smtClean="0"/>
              <a:t> CPA laser</a:t>
            </a:r>
            <a:r>
              <a:rPr lang="en-US" sz="2000" b="1" dirty="0"/>
              <a:t>:  mixed Nd:glass providing spectral </a:t>
            </a:r>
            <a:r>
              <a:rPr lang="en-US" sz="2000" b="1" dirty="0" smtClean="0"/>
              <a:t>bandwidth</a:t>
            </a:r>
            <a:br>
              <a:rPr lang="en-US" sz="2000" b="1" dirty="0" smtClean="0"/>
            </a:br>
            <a:r>
              <a:rPr lang="en-US" sz="2000" b="1" dirty="0" smtClean="0"/>
              <a:t>for </a:t>
            </a:r>
            <a:r>
              <a:rPr lang="en-US" sz="2000" b="1" dirty="0"/>
              <a:t>direct pulse compression to </a:t>
            </a:r>
            <a:r>
              <a:rPr lang="en-US" sz="2000" b="1" dirty="0" smtClean="0">
                <a:solidFill>
                  <a:srgbClr val="FF0000"/>
                </a:solidFill>
                <a:sym typeface="Symbol"/>
              </a:rPr>
              <a:t></a:t>
            </a:r>
            <a:r>
              <a:rPr lang="en-US" sz="2000" b="1" dirty="0" smtClean="0">
                <a:solidFill>
                  <a:srgbClr val="FF0000"/>
                </a:solidFill>
              </a:rPr>
              <a:t>150 </a:t>
            </a:r>
            <a:r>
              <a:rPr lang="en-US" sz="2000" b="1" dirty="0">
                <a:solidFill>
                  <a:srgbClr val="FF0000"/>
                </a:solidFill>
              </a:rPr>
              <a:t>fs</a:t>
            </a:r>
          </a:p>
          <a:p>
            <a:pPr>
              <a:lnSpc>
                <a:spcPts val="2400"/>
              </a:lnSpc>
              <a:spcAft>
                <a:spcPts val="1200"/>
              </a:spcAft>
            </a:pPr>
            <a:r>
              <a:rPr lang="en-US" sz="2000" b="1" dirty="0"/>
              <a:t>Nanosecond pulses with programmable temporal shape for sophisticated laser-plasma experiments 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sz="2000" b="1" dirty="0">
                <a:solidFill>
                  <a:srgbClr val="FF0000"/>
                </a:solidFill>
              </a:rPr>
              <a:t>PW auxiliary</a:t>
            </a:r>
            <a:r>
              <a:rPr lang="en-US" sz="2000" b="1" dirty="0"/>
              <a:t> beam for plasma probing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sz="2000" b="1" dirty="0" smtClean="0"/>
              <a:t>Possible future </a:t>
            </a:r>
            <a:r>
              <a:rPr lang="en-US" sz="2000" b="1" dirty="0"/>
              <a:t>use as OPCPA driver for generation &gt;10 PW </a:t>
            </a:r>
            <a:r>
              <a:rPr lang="en-US" sz="2000" b="1" dirty="0" smtClean="0"/>
              <a:t>power</a:t>
            </a:r>
          </a:p>
          <a:p>
            <a:pPr>
              <a:lnSpc>
                <a:spcPts val="2300"/>
              </a:lnSpc>
              <a:spcAft>
                <a:spcPts val="1200"/>
              </a:spcAft>
            </a:pPr>
            <a:r>
              <a:rPr lang="en-US" sz="2000" b="1" dirty="0" smtClean="0"/>
              <a:t>Supplier:</a:t>
            </a:r>
            <a:r>
              <a:rPr lang="en-US" sz="1200" b="1" dirty="0" smtClean="0"/>
              <a:t> </a:t>
            </a:r>
            <a:r>
              <a:rPr lang="en-US" sz="2000" b="1" dirty="0" smtClean="0"/>
              <a:t> NE-EKSPLA (Texas)</a:t>
            </a:r>
            <a:br>
              <a:rPr lang="en-US" sz="2000" b="1" dirty="0" smtClean="0"/>
            </a:br>
            <a:r>
              <a:rPr lang="en-US" sz="2000" b="1" dirty="0" smtClean="0"/>
              <a:t>	  </a:t>
            </a:r>
            <a:r>
              <a:rPr lang="en-US" sz="2000" b="1" dirty="0"/>
              <a:t>ELI-Beamlines co-develops </a:t>
            </a:r>
            <a:r>
              <a:rPr lang="en-US" sz="2000" b="1" dirty="0" smtClean="0"/>
              <a:t>10 PW </a:t>
            </a:r>
            <a:r>
              <a:rPr lang="en-US" sz="2000" b="1" dirty="0"/>
              <a:t>compressor + </a:t>
            </a:r>
            <a:r>
              <a:rPr lang="en-US" sz="2000" b="1" dirty="0" smtClean="0"/>
              <a:t>diagnostics</a:t>
            </a:r>
            <a:br>
              <a:rPr lang="en-US" sz="2000" b="1" dirty="0" smtClean="0"/>
            </a:br>
            <a:r>
              <a:rPr lang="en-US" sz="2000" b="1" dirty="0" smtClean="0"/>
              <a:t>	  + timing system </a:t>
            </a:r>
            <a:endParaRPr lang="en-US" sz="2000" b="1" dirty="0"/>
          </a:p>
        </p:txBody>
      </p:sp>
      <p:sp>
        <p:nvSpPr>
          <p:cNvPr id="7" name="Rounded Rectangle 3"/>
          <p:cNvSpPr>
            <a:spLocks noChangeArrowheads="1"/>
          </p:cNvSpPr>
          <p:nvPr/>
        </p:nvSpPr>
        <p:spPr bwMode="auto">
          <a:xfrm>
            <a:off x="107504" y="1556792"/>
            <a:ext cx="1368152" cy="2592288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/>
        </p:spPr>
        <p:txBody>
          <a:bodyPr tIns="720000" bIns="720000" anchor="ctr" anchorCtr="1"/>
          <a:lstStyle/>
          <a:p>
            <a:pPr>
              <a:spcBef>
                <a:spcPct val="30000"/>
              </a:spcBef>
              <a:spcAft>
                <a:spcPct val="30000"/>
              </a:spcAft>
            </a:pPr>
            <a:r>
              <a:rPr lang="en-US" sz="4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itchFamily="34" charset="0"/>
              </a:rPr>
              <a:t>L4</a:t>
            </a:r>
          </a:p>
        </p:txBody>
      </p:sp>
      <p:cxnSp>
        <p:nvCxnSpPr>
          <p:cNvPr id="8" name="Přímá spojnice 11"/>
          <p:cNvCxnSpPr/>
          <p:nvPr/>
        </p:nvCxnSpPr>
        <p:spPr>
          <a:xfrm>
            <a:off x="1331640" y="908720"/>
            <a:ext cx="0" cy="4824536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1997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755650" y="2420938"/>
            <a:ext cx="7272338" cy="584200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Advanced </a:t>
            </a:r>
            <a:r>
              <a:rPr lang="en-US" sz="3200" b="1" kern="0" dirty="0" err="1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targetry</a:t>
            </a:r>
            <a:r>
              <a:rPr lang="en-US" sz="3200" b="1" kern="0" dirty="0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 R&amp;D</a:t>
            </a:r>
          </a:p>
        </p:txBody>
      </p:sp>
    </p:spTree>
    <p:extLst>
      <p:ext uri="{BB962C8B-B14F-4D97-AF65-F5344CB8AC3E}">
        <p14:creationId xmlns:p14="http://schemas.microsoft.com/office/powerpoint/2010/main" val="137412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/>
          <p:cNvGrpSpPr/>
          <p:nvPr/>
        </p:nvGrpSpPr>
        <p:grpSpPr>
          <a:xfrm>
            <a:off x="251520" y="3574343"/>
            <a:ext cx="8280919" cy="2662969"/>
            <a:chOff x="755576" y="2780928"/>
            <a:chExt cx="8280919" cy="2662969"/>
          </a:xfrm>
        </p:grpSpPr>
        <p:grpSp>
          <p:nvGrpSpPr>
            <p:cNvPr id="27" name="Group 2"/>
            <p:cNvGrpSpPr/>
            <p:nvPr/>
          </p:nvGrpSpPr>
          <p:grpSpPr>
            <a:xfrm>
              <a:off x="755576" y="2780928"/>
              <a:ext cx="8280919" cy="2662969"/>
              <a:chOff x="1043608" y="2961444"/>
              <a:chExt cx="7994516" cy="2393003"/>
            </a:xfrm>
          </p:grpSpPr>
          <p:pic>
            <p:nvPicPr>
              <p:cNvPr id="30" name="Picture 2"/>
              <p:cNvPicPr>
                <a:picLocks noChangeAspect="1" noChangeArrowheads="1"/>
              </p:cNvPicPr>
              <p:nvPr/>
            </p:nvPicPr>
            <p:blipFill rotWithShape="1">
              <a:blip r:embed="rId3"/>
              <a:srcRect t="-662"/>
              <a:stretch/>
            </p:blipFill>
            <p:spPr bwMode="auto">
              <a:xfrm>
                <a:off x="7223845" y="2961444"/>
                <a:ext cx="1814279" cy="23930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1" name="Picture 2" descr="C:\Users\daniele.margarone\Desktop\Tae Moon\paper on nanospheres\PRX\Fig.3.tif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3608" y="3284984"/>
                <a:ext cx="5778388" cy="1715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Right Arrow 1"/>
            <p:cNvSpPr/>
            <p:nvPr/>
          </p:nvSpPr>
          <p:spPr>
            <a:xfrm rot="10800000">
              <a:off x="6869188" y="3738493"/>
              <a:ext cx="288032" cy="216024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Right Arrow 12"/>
            <p:cNvSpPr/>
            <p:nvPr/>
          </p:nvSpPr>
          <p:spPr>
            <a:xfrm rot="10800000">
              <a:off x="6869188" y="4653135"/>
              <a:ext cx="288032" cy="216024"/>
            </a:xfrm>
            <a:prstGeom prst="rightArrow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4" name="Picture 7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42" r="11453"/>
          <a:stretch/>
        </p:blipFill>
        <p:spPr bwMode="auto">
          <a:xfrm>
            <a:off x="4067944" y="1412776"/>
            <a:ext cx="4392488" cy="2232248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Rectangle 2"/>
          <p:cNvSpPr/>
          <p:nvPr/>
        </p:nvSpPr>
        <p:spPr>
          <a:xfrm>
            <a:off x="899592" y="-66293"/>
            <a:ext cx="7272808" cy="830997"/>
          </a:xfrm>
          <a:prstGeom prst="rect">
            <a:avLst/>
          </a:prstGeom>
          <a:noFill/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Ion Acceleration R&amp;D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(energy</a:t>
            </a:r>
            <a:r>
              <a:rPr lang="en-US" b="1" kern="0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ea typeface="+mn-ea"/>
                <a:cs typeface="Arial" pitchFamily="34" charset="0"/>
              </a:rPr>
              <a:t>, n. particle and beam quality</a:t>
            </a:r>
            <a:r>
              <a:rPr kumimoji="0" lang="en-US" b="1" i="0" u="none" strike="noStrike" kern="0" cap="none" spc="0" normalizeH="0" baseline="0" noProof="0" dirty="0" smtClean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)</a:t>
            </a: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3"/>
          <a:srcRect t="47878"/>
          <a:stretch/>
        </p:blipFill>
        <p:spPr bwMode="auto">
          <a:xfrm>
            <a:off x="236180" y="1628800"/>
            <a:ext cx="231959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197697" y="836712"/>
            <a:ext cx="3046711" cy="523220"/>
          </a:xfrm>
          <a:prstGeom prst="rect">
            <a:avLst/>
          </a:prstGeom>
          <a:noFill/>
          <a:ln w="25400" cap="flat" cmpd="sng" algn="ctr">
            <a:solidFill>
              <a:srgbClr val="F79646">
                <a:shade val="50000"/>
              </a:srgbClr>
            </a:solidFill>
            <a:prstDash val="solid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Max. proton energy increment</a:t>
            </a:r>
            <a:endParaRPr kumimoji="0" lang="en-GB" sz="14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GB" sz="1400" b="0" i="0" u="none" strike="noStrike" kern="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 Conversion efficiency increment</a:t>
            </a:r>
            <a:endParaRPr kumimoji="0" lang="en-GB" sz="1400" b="1" i="0" u="none" strike="noStrike" kern="0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3" name="Down Arrow 13"/>
          <p:cNvSpPr/>
          <p:nvPr/>
        </p:nvSpPr>
        <p:spPr>
          <a:xfrm>
            <a:off x="6542975" y="1412776"/>
            <a:ext cx="405289" cy="464934"/>
          </a:xfrm>
          <a:prstGeom prst="downArrow">
            <a:avLst/>
          </a:prstGeom>
          <a:solidFill>
            <a:srgbClr val="F79646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7504" y="972016"/>
            <a:ext cx="38884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1F497D"/>
                </a:solidFill>
              </a:rPr>
              <a:t>D. </a:t>
            </a:r>
            <a:r>
              <a:rPr lang="it-IT" sz="1600" b="1" dirty="0" err="1" smtClean="0">
                <a:solidFill>
                  <a:srgbClr val="1F497D"/>
                </a:solidFill>
              </a:rPr>
              <a:t>Margarone</a:t>
            </a:r>
            <a:r>
              <a:rPr lang="it-IT" sz="1600" b="1" dirty="0" smtClean="0">
                <a:solidFill>
                  <a:srgbClr val="1F497D"/>
                </a:solidFill>
              </a:rPr>
              <a:t> et al. PRL 109 (2012) 234801 </a:t>
            </a:r>
          </a:p>
          <a:p>
            <a:r>
              <a:rPr lang="it-IT" sz="1600" b="1" dirty="0" smtClean="0">
                <a:solidFill>
                  <a:srgbClr val="1F497D"/>
                </a:solidFill>
              </a:rPr>
              <a:t>D</a:t>
            </a:r>
            <a:r>
              <a:rPr lang="it-IT" sz="1600" b="1" dirty="0">
                <a:solidFill>
                  <a:srgbClr val="1F497D"/>
                </a:solidFill>
              </a:rPr>
              <a:t>. </a:t>
            </a:r>
            <a:r>
              <a:rPr lang="it-IT" sz="1600" b="1" dirty="0" err="1">
                <a:solidFill>
                  <a:srgbClr val="1F497D"/>
                </a:solidFill>
              </a:rPr>
              <a:t>Margarone</a:t>
            </a:r>
            <a:r>
              <a:rPr lang="it-IT" sz="1600" b="1" dirty="0">
                <a:solidFill>
                  <a:srgbClr val="1F497D"/>
                </a:solidFill>
              </a:rPr>
              <a:t> et </a:t>
            </a:r>
            <a:r>
              <a:rPr lang="it-IT" sz="1600" b="1" dirty="0" smtClean="0">
                <a:solidFill>
                  <a:srgbClr val="1F497D"/>
                </a:solidFill>
              </a:rPr>
              <a:t>al. PRST 18 (2015) 071304</a:t>
            </a:r>
          </a:p>
        </p:txBody>
      </p:sp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251520" y="3337828"/>
            <a:ext cx="396044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it-IT" sz="14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Exp</a:t>
            </a:r>
            <a:r>
              <a:rPr lang="it-IT" sz="14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at</a:t>
            </a:r>
            <a:r>
              <a:rPr lang="it-IT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APRI-GIST: </a:t>
            </a:r>
            <a:r>
              <a:rPr lang="it-IT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Scaling</a:t>
            </a:r>
            <a:r>
              <a:rPr lang="it-IT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laws</a:t>
            </a:r>
            <a:r>
              <a:rPr lang="it-IT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and </a:t>
            </a:r>
            <a:r>
              <a:rPr lang="it-IT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improvement</a:t>
            </a:r>
            <a:r>
              <a:rPr lang="it-IT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of </a:t>
            </a:r>
            <a:r>
              <a:rPr lang="it-IT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proton</a:t>
            </a:r>
            <a:r>
              <a:rPr lang="it-IT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dirty="0" err="1">
                <a:solidFill>
                  <a:srgbClr val="000000"/>
                </a:solidFill>
                <a:latin typeface="Arial" charset="0"/>
                <a:cs typeface="Arial" charset="0"/>
              </a:rPr>
              <a:t>beam</a:t>
            </a:r>
            <a:r>
              <a:rPr lang="it-IT" sz="14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spatial</a:t>
            </a:r>
            <a:r>
              <a:rPr lang="it-IT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it-IT" sz="14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profile</a:t>
            </a:r>
            <a:r>
              <a:rPr lang="it-IT" sz="1400" b="1" dirty="0">
                <a:solidFill>
                  <a:srgbClr val="000000"/>
                </a:solidFill>
                <a:latin typeface="Arial" charset="0"/>
                <a:cs typeface="Arial" charset="0"/>
              </a:rPr>
              <a:t>!</a:t>
            </a:r>
          </a:p>
        </p:txBody>
      </p:sp>
      <p:pic>
        <p:nvPicPr>
          <p:cNvPr id="3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677" y="116632"/>
            <a:ext cx="1758374" cy="404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699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Schermata 2017-09-24 alle 08.44.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11" y="1772816"/>
            <a:ext cx="3105345" cy="2016224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762" y="44625"/>
            <a:ext cx="878741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Rectangle 11"/>
          <p:cNvSpPr/>
          <p:nvPr/>
        </p:nvSpPr>
        <p:spPr>
          <a:xfrm>
            <a:off x="107504" y="-27384"/>
            <a:ext cx="9001000" cy="830997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1002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err="1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acc.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rom 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s</a:t>
            </a: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olid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-H</a:t>
            </a:r>
            <a:r>
              <a:rPr lang="it-IT" b="1" baseline="-25000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it-IT" b="1" dirty="0" err="1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ribbon</a:t>
            </a:r>
            <a:r>
              <a:rPr lang="it-IT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(ELISE)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 smtClean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(rep rate)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ight Arrow 33"/>
          <p:cNvSpPr/>
          <p:nvPr/>
        </p:nvSpPr>
        <p:spPr>
          <a:xfrm rot="16200000" flipH="1">
            <a:off x="1467535" y="1404655"/>
            <a:ext cx="330696" cy="26161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" descr="C:\Users\Daniele\Desktop\andriy\48910 Hic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t="8338" r="28115" b="4835"/>
          <a:stretch/>
        </p:blipFill>
        <p:spPr bwMode="auto">
          <a:xfrm>
            <a:off x="3457228" y="836712"/>
            <a:ext cx="2770956" cy="252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Daniele\Desktop\andriy\40445 PMCNT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1" t="9738" r="28609" b="5011"/>
          <a:stretch/>
        </p:blipFill>
        <p:spPr bwMode="auto">
          <a:xfrm>
            <a:off x="6372200" y="903730"/>
            <a:ext cx="2664296" cy="238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7"/>
          <p:cNvSpPr txBox="1"/>
          <p:nvPr/>
        </p:nvSpPr>
        <p:spPr>
          <a:xfrm>
            <a:off x="3961284" y="1234153"/>
            <a:ext cx="1690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H</a:t>
            </a:r>
            <a:r>
              <a:rPr lang="it-IT" baseline="-25000" dirty="0" smtClean="0">
                <a:solidFill>
                  <a:srgbClr val="FF0000"/>
                </a:solidFill>
              </a:rPr>
              <a:t>2</a:t>
            </a:r>
            <a:r>
              <a:rPr lang="it-IT" dirty="0" smtClean="0">
                <a:solidFill>
                  <a:srgbClr val="FF0000"/>
                </a:solidFill>
              </a:rPr>
              <a:t> target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4" name="TextBox 11"/>
          <p:cNvSpPr txBox="1"/>
          <p:nvPr/>
        </p:nvSpPr>
        <p:spPr>
          <a:xfrm>
            <a:off x="6804248" y="1234153"/>
            <a:ext cx="18722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CH</a:t>
            </a:r>
            <a:r>
              <a:rPr lang="it-IT" baseline="-25000" dirty="0" smtClean="0">
                <a:solidFill>
                  <a:srgbClr val="FF0000"/>
                </a:solidFill>
              </a:rPr>
              <a:t>2</a:t>
            </a:r>
            <a:r>
              <a:rPr lang="it-IT" dirty="0" smtClean="0">
                <a:solidFill>
                  <a:srgbClr val="FF0000"/>
                </a:solidFill>
              </a:rPr>
              <a:t> target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Rectangle 5"/>
          <p:cNvSpPr/>
          <p:nvPr/>
        </p:nvSpPr>
        <p:spPr>
          <a:xfrm>
            <a:off x="-108520" y="836712"/>
            <a:ext cx="3456384" cy="523220"/>
          </a:xfrm>
          <a:prstGeom prst="rect">
            <a:avLst/>
          </a:prstGeom>
          <a:noFill/>
        </p:spPr>
        <p:style>
          <a:lnRef idx="0">
            <a:schemeClr val="accent1"/>
          </a:lnRef>
          <a:fillRef idx="1002">
            <a:schemeClr val="dk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it-IT" sz="1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Pilot</a:t>
            </a:r>
            <a:r>
              <a:rPr lang="it-IT" sz="1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it-IT" sz="1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experiment</a:t>
            </a:r>
            <a:r>
              <a:rPr lang="it-IT" sz="1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it-IT" sz="1400" b="1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at</a:t>
            </a:r>
            <a:r>
              <a:rPr lang="it-IT" sz="1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PALS: </a:t>
            </a:r>
            <a:r>
              <a:rPr lang="it-IT" sz="14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preliminary</a:t>
            </a: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</a:t>
            </a:r>
            <a:r>
              <a:rPr lang="it-IT" sz="1400" b="1" dirty="0" smtClean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test </a:t>
            </a: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with a </a:t>
            </a:r>
            <a:r>
              <a:rPr lang="it-IT" sz="1400" b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kJ</a:t>
            </a:r>
            <a:r>
              <a:rPr lang="it-IT" sz="14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itchFamily="34" charset="0"/>
              </a:rPr>
              <a:t> laser </a:t>
            </a:r>
          </a:p>
        </p:txBody>
      </p:sp>
      <p:pic>
        <p:nvPicPr>
          <p:cNvPr id="10" name="Picture 2" descr="For the first time ever: Protons accelerated in the plasma produced from hydrogen ice by a las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6" y="1412776"/>
            <a:ext cx="1005352" cy="86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C:\Users\daniele.margarone\Desktop\ELISE\ELISE_PALS\article\PRX_original-submission\Figure6.t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63"/>
          <a:stretch>
            <a:fillRect/>
          </a:stretch>
        </p:blipFill>
        <p:spPr bwMode="auto">
          <a:xfrm>
            <a:off x="3275856" y="3565712"/>
            <a:ext cx="3384376" cy="231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6732240" y="3591841"/>
            <a:ext cx="280831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Only 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protons 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on 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TP spectrometer</a:t>
            </a:r>
          </a:p>
          <a:p>
            <a:pPr eaLnBrk="1" hangingPunct="1"/>
            <a:endParaRPr lang="en-US" altLang="en-US" sz="1600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Directional </a:t>
            </a:r>
            <a:r>
              <a:rPr lang="en-US" altLang="en-US" sz="1600" b="1" dirty="0">
                <a:solidFill>
                  <a:srgbClr val="000000"/>
                </a:solidFill>
                <a:latin typeface="Arial" panose="020B0604020202020204" pitchFamily="34" charset="0"/>
              </a:rPr>
              <a:t>proton emission:</a:t>
            </a:r>
            <a:r>
              <a:rPr lang="en-US" altLang="en-US" sz="1600" dirty="0">
                <a:solidFill>
                  <a:srgbClr val="000000"/>
                </a:solidFill>
                <a:latin typeface="Arial" panose="020B0604020202020204" pitchFamily="34" charset="0"/>
              </a:rPr>
              <a:t> 25 </a:t>
            </a:r>
            <a:r>
              <a:rPr lang="en-US" altLang="en-US" sz="1600" dirty="0" smtClean="0">
                <a:solidFill>
                  <a:srgbClr val="000000"/>
                </a:solidFill>
                <a:latin typeface="Arial" panose="020B0604020202020204" pitchFamily="34" charset="0"/>
              </a:rPr>
              <a:t>degrees cone aperture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endParaRPr lang="en-US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ü"/>
            </a:pPr>
            <a:r>
              <a:rPr lang="en-US" altLang="en-US" sz="16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Higher flux</a:t>
            </a:r>
            <a:endParaRPr lang="en-US" altLang="en-US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Immagine 1" descr="Schermata 2016-11-10 alle 13.03.44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70253"/>
            <a:ext cx="3024336" cy="2407019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626" y="5589240"/>
            <a:ext cx="341924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D. </a:t>
            </a:r>
            <a:r>
              <a:rPr lang="en-US" sz="1200" b="1" dirty="0" err="1" smtClean="0"/>
              <a:t>Margarone</a:t>
            </a:r>
            <a:r>
              <a:rPr lang="en-US" sz="1200" b="1" dirty="0" smtClean="0"/>
              <a:t> et al. Phys. Rev X </a:t>
            </a:r>
            <a:r>
              <a:rPr lang="en-US" sz="1200" b="1" dirty="0"/>
              <a:t>6, 041030 (2016)</a:t>
            </a:r>
            <a:endParaRPr lang="it-IT" sz="1200" b="1" dirty="0"/>
          </a:p>
        </p:txBody>
      </p:sp>
      <p:sp>
        <p:nvSpPr>
          <p:cNvPr id="4" name="Rettangolo 3"/>
          <p:cNvSpPr/>
          <p:nvPr/>
        </p:nvSpPr>
        <p:spPr>
          <a:xfrm>
            <a:off x="179512" y="3947572"/>
            <a:ext cx="19442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b="1" i="1" dirty="0"/>
              <a:t>Laser and target:</a:t>
            </a:r>
          </a:p>
          <a:p>
            <a:r>
              <a:rPr lang="bg-BG" sz="1600" dirty="0"/>
              <a:t>• </a:t>
            </a:r>
            <a:r>
              <a:rPr lang="bg-BG" sz="1600" b="1" i="1" dirty="0"/>
              <a:t>600J</a:t>
            </a:r>
          </a:p>
          <a:p>
            <a:r>
              <a:rPr lang="mr-IN" sz="1600" dirty="0"/>
              <a:t>• </a:t>
            </a:r>
            <a:r>
              <a:rPr lang="mr-IN" sz="1600" b="1" i="1" dirty="0"/>
              <a:t>300 ps (FWHM)</a:t>
            </a:r>
          </a:p>
          <a:p>
            <a:r>
              <a:rPr lang="bg-BG" sz="1600" dirty="0"/>
              <a:t>• </a:t>
            </a:r>
            <a:r>
              <a:rPr lang="bg-BG" sz="1600" b="1" i="1" dirty="0"/>
              <a:t>1315 nm</a:t>
            </a:r>
          </a:p>
          <a:p>
            <a:r>
              <a:rPr lang="fi-FI" sz="1600" dirty="0"/>
              <a:t>• </a:t>
            </a:r>
            <a:r>
              <a:rPr lang="fi-FI" sz="1600" b="1" i="1" dirty="0"/>
              <a:t>3x10</a:t>
            </a:r>
            <a:r>
              <a:rPr lang="fi-FI" sz="1600" b="1" i="1" baseline="30000" dirty="0"/>
              <a:t>16</a:t>
            </a:r>
            <a:r>
              <a:rPr lang="fi-FI" sz="1600" b="1" i="1" dirty="0"/>
              <a:t> W/cm2</a:t>
            </a:r>
          </a:p>
          <a:p>
            <a:r>
              <a:rPr lang="bg-BG" sz="1600" dirty="0"/>
              <a:t>• </a:t>
            </a:r>
            <a:r>
              <a:rPr lang="bg-BG" sz="1600" b="1" i="1" dirty="0" smtClean="0"/>
              <a:t>60</a:t>
            </a:r>
            <a:r>
              <a:rPr lang="it-IT" sz="1600" dirty="0"/>
              <a:t> </a:t>
            </a:r>
            <a:r>
              <a:rPr lang="en-GB" sz="1400" dirty="0">
                <a:solidFill>
                  <a:schemeClr val="tx2"/>
                </a:solidFill>
                <a:latin typeface="Symbol" panose="05050102010706020507" pitchFamily="18" charset="2"/>
              </a:rPr>
              <a:t>m</a:t>
            </a:r>
            <a:r>
              <a:rPr lang="bg-BG" sz="1600" b="1" i="1" dirty="0" smtClean="0">
                <a:solidFill>
                  <a:schemeClr val="tx2"/>
                </a:solidFill>
              </a:rPr>
              <a:t>m</a:t>
            </a:r>
            <a:endParaRPr lang="it-IT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42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4482"/>
            <a:ext cx="1036637" cy="8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23813"/>
            <a:ext cx="1036637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tangolo 7"/>
          <p:cNvSpPr/>
          <p:nvPr/>
        </p:nvSpPr>
        <p:spPr>
          <a:xfrm>
            <a:off x="214883" y="1988840"/>
            <a:ext cx="874960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800" b="1" dirty="0" smtClean="0">
                <a:solidFill>
                  <a:srgbClr val="F79646">
                    <a:lumMod val="75000"/>
                  </a:srgbClr>
                </a:solidFill>
                <a:latin typeface="Arial" pitchFamily="34" charset="0"/>
                <a:cs typeface="Arial" pitchFamily="34" charset="0"/>
              </a:rPr>
              <a:t>Beam-line development for laser-driven ion beams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GB" sz="2800" dirty="0" smtClean="0"/>
          </a:p>
          <a:p>
            <a:pPr marL="457200" indent="-457200">
              <a:buFont typeface="Wingdings" charset="2"/>
              <a:buChar char="Ø"/>
              <a:defRPr/>
            </a:pPr>
            <a:r>
              <a:rPr lang="en-GB" sz="2800" dirty="0" smtClean="0"/>
              <a:t>Beam transport solutions</a:t>
            </a:r>
          </a:p>
          <a:p>
            <a:pPr marL="457200" indent="-457200">
              <a:buFont typeface="Wingdings" charset="2"/>
              <a:buChar char="Ø"/>
              <a:defRPr/>
            </a:pPr>
            <a:r>
              <a:rPr lang="en-GB" sz="2800" dirty="0" smtClean="0"/>
              <a:t>Diagnostics</a:t>
            </a:r>
          </a:p>
          <a:p>
            <a:pPr marL="457200" indent="-457200">
              <a:buFont typeface="Wingdings" charset="2"/>
              <a:buChar char="Ø"/>
              <a:defRPr/>
            </a:pPr>
            <a:r>
              <a:rPr lang="en-GB" sz="2800" dirty="0" err="1" smtClean="0"/>
              <a:t>Dosimetry</a:t>
            </a:r>
            <a:endParaRPr lang="en-GB" sz="2800" dirty="0" smtClean="0"/>
          </a:p>
          <a:p>
            <a:pPr>
              <a:defRPr/>
            </a:pP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2656828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RNaELI_TUL_v4">
  <a:themeElements>
    <a:clrScheme name="Custom 1">
      <a:dk1>
        <a:srgbClr val="366092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CERNaELI_TUL_v4">
  <a:themeElements>
    <a:clrScheme name="Custom 1">
      <a:dk1>
        <a:srgbClr val="366092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ERNaELI_TUL_v4">
  <a:themeElements>
    <a:clrScheme name="Custom 1">
      <a:dk1>
        <a:srgbClr val="366092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4CC7EE1600334E980FEDBA7E01BB59" ma:contentTypeVersion="0" ma:contentTypeDescription="Create a new document." ma:contentTypeScope="" ma:versionID="573e13b0438acf244d74ff1895cd866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D19462A-026B-42BA-926F-1D1B7C5F11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08D75F-6A2B-4417-A0D7-4F29AFE9B87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1A7D05F4-82ED-448C-A3C0-F0E64BA6ACE7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CERNaELI_TUL_v4</Template>
  <TotalTime>69011</TotalTime>
  <Words>1090</Words>
  <Application>Microsoft Macintosh PowerPoint</Application>
  <PresentationFormat>Presentazione su schermo (4:3)</PresentationFormat>
  <Paragraphs>215</Paragraphs>
  <Slides>22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22</vt:i4>
      </vt:variant>
    </vt:vector>
  </HeadingPairs>
  <TitlesOfParts>
    <vt:vector size="25" baseType="lpstr">
      <vt:lpstr>CERNaELI_TUL_v4</vt:lpstr>
      <vt:lpstr>3_CERNaELI_TUL_v4</vt:lpstr>
      <vt:lpstr>2_CERNaELI_TUL_v4</vt:lpstr>
      <vt:lpstr>Laser driven ion beam for  multidisciplinary applications at ELIMAIA beamline 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Setup for LIDT tests of coatings with 25 TW Ti:Sapphire laser</dc:title>
  <dc:creator>Daniel Kramer</dc:creator>
  <cp:lastModifiedBy>Mac</cp:lastModifiedBy>
  <cp:revision>2134</cp:revision>
  <cp:lastPrinted>2011-10-17T14:41:33Z</cp:lastPrinted>
  <dcterms:created xsi:type="dcterms:W3CDTF">2011-09-27T11:35:10Z</dcterms:created>
  <dcterms:modified xsi:type="dcterms:W3CDTF">2017-09-28T09:16:52Z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0x010100C84CC7EE1600334E980FEDBA7E01BB59</vt:lpwstr>
  </property>
</Properties>
</file>