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sldIdLst>
    <p:sldId id="256" r:id="rId2"/>
    <p:sldId id="257" r:id="rId3"/>
    <p:sldId id="261" r:id="rId4"/>
    <p:sldId id="262" r:id="rId5"/>
    <p:sldId id="263" r:id="rId6"/>
    <p:sldId id="321" r:id="rId7"/>
    <p:sldId id="293" r:id="rId8"/>
    <p:sldId id="294" r:id="rId9"/>
    <p:sldId id="323" r:id="rId10"/>
    <p:sldId id="320" r:id="rId11"/>
    <p:sldId id="297" r:id="rId12"/>
    <p:sldId id="266" r:id="rId13"/>
    <p:sldId id="298" r:id="rId14"/>
    <p:sldId id="306" r:id="rId15"/>
    <p:sldId id="325" r:id="rId16"/>
    <p:sldId id="305" r:id="rId17"/>
    <p:sldId id="299" r:id="rId18"/>
    <p:sldId id="264" r:id="rId19"/>
    <p:sldId id="308" r:id="rId20"/>
    <p:sldId id="309" r:id="rId21"/>
    <p:sldId id="310" r:id="rId22"/>
    <p:sldId id="283" r:id="rId23"/>
    <p:sldId id="274" r:id="rId24"/>
    <p:sldId id="317" r:id="rId25"/>
    <p:sldId id="275" r:id="rId26"/>
    <p:sldId id="276" r:id="rId27"/>
    <p:sldId id="277" r:id="rId28"/>
    <p:sldId id="281" r:id="rId29"/>
    <p:sldId id="282" r:id="rId30"/>
    <p:sldId id="289" r:id="rId31"/>
    <p:sldId id="260" r:id="rId32"/>
    <p:sldId id="258" r:id="rId33"/>
    <p:sldId id="331" r:id="rId34"/>
    <p:sldId id="327" r:id="rId35"/>
    <p:sldId id="295" r:id="rId36"/>
    <p:sldId id="328" r:id="rId37"/>
    <p:sldId id="329" r:id="rId38"/>
    <p:sldId id="33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658"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A50DF-9373-47D0-AF59-280041504EE5}" type="datetimeFigureOut">
              <a:rPr lang="en-GB" smtClean="0"/>
              <a:t>16/12/2018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3F997-885A-4AA3-96BA-95F45D19A29C}" type="slidenum">
              <a:rPr lang="en-GB" smtClean="0"/>
              <a:t>‹#›</a:t>
            </a:fld>
            <a:endParaRPr lang="en-GB"/>
          </a:p>
        </p:txBody>
      </p:sp>
    </p:spTree>
    <p:extLst>
      <p:ext uri="{BB962C8B-B14F-4D97-AF65-F5344CB8AC3E}">
        <p14:creationId xmlns:p14="http://schemas.microsoft.com/office/powerpoint/2010/main" val="25638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39775"/>
            <a:ext cx="6581775" cy="37036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F910EFC-3EE3-4663-9DF9-12732E88D659}" type="slidenum">
              <a:rPr lang="fr-CH" smtClean="0"/>
              <a:pPr/>
              <a:t>9</a:t>
            </a:fld>
            <a:endParaRPr lang="fr-CH"/>
          </a:p>
        </p:txBody>
      </p:sp>
    </p:spTree>
    <p:extLst>
      <p:ext uri="{BB962C8B-B14F-4D97-AF65-F5344CB8AC3E}">
        <p14:creationId xmlns:p14="http://schemas.microsoft.com/office/powerpoint/2010/main" val="3529520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16000" y="2181663"/>
            <a:ext cx="336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1185528"/>
            <a:ext cx="4267200" cy="730250"/>
          </a:xfrm>
        </p:spPr>
        <p:txBody>
          <a:bodyPr tIns="0" bIns="0" anchor="t"/>
          <a:lstStyle>
            <a:lvl1pPr algn="l">
              <a:buNone/>
              <a:defRPr sz="1800" b="1">
                <a:solidFill>
                  <a:schemeClr val="tx1"/>
                </a:solidFill>
              </a:defRPr>
            </a:lvl1pPr>
          </a:lstStyle>
          <a:p>
            <a:r>
              <a:rPr kumimoji="0" lang="fr-CH" smtClean="0"/>
              <a:t>Click to edit Master title style</a:t>
            </a:r>
            <a:endParaRPr kumimoji="0" lang="en-US" dirty="0"/>
          </a:p>
        </p:txBody>
      </p:sp>
      <p:sp>
        <p:nvSpPr>
          <p:cNvPr id="3" name="Espace réservé du texte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
        <p:nvSpPr>
          <p:cNvPr id="4" name="Espace réservé du contenu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5"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6"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7"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08976" y="1705709"/>
            <a:ext cx="4071824" cy="1253808"/>
          </a:xfrm>
        </p:spPr>
        <p:txBody>
          <a:bodyPr anchor="b"/>
          <a:lstStyle>
            <a:lvl1pPr algn="l">
              <a:buNone/>
              <a:defRPr sz="2200" b="1">
                <a:solidFill>
                  <a:schemeClr val="tx1"/>
                </a:solidFill>
              </a:defRPr>
            </a:lvl1pPr>
          </a:lstStyle>
          <a:p>
            <a:r>
              <a:rPr kumimoji="0" lang="fr-CH" smtClean="0"/>
              <a:t>Click to edit Master title style</a:t>
            </a:r>
            <a:endParaRPr kumimoji="0" lang="en-US"/>
          </a:p>
        </p:txBody>
      </p:sp>
      <p:sp>
        <p:nvSpPr>
          <p:cNvPr id="3" name="Espace réservé pour une image  2"/>
          <p:cNvSpPr>
            <a:spLocks noGrp="1"/>
          </p:cNvSpPr>
          <p:nvPr>
            <p:ph type="pic" idx="1"/>
          </p:nvPr>
        </p:nvSpPr>
        <p:spPr>
          <a:xfrm>
            <a:off x="745063" y="802197"/>
            <a:ext cx="6346019"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fr-CH" smtClean="0"/>
              <a:t>Drag picture to placeholder or click icon to add</a:t>
            </a:r>
            <a:endParaRPr kumimoji="0" lang="en-US" dirty="0"/>
          </a:p>
        </p:txBody>
      </p:sp>
      <p:sp>
        <p:nvSpPr>
          <p:cNvPr id="4" name="Espace réservé du texte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CH" smtClean="0"/>
              <a:t>Click to edit Master text styles</a:t>
            </a:r>
          </a:p>
        </p:txBody>
      </p:sp>
      <p:sp>
        <p:nvSpPr>
          <p:cNvPr id="5"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6"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7"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CH" smtClean="0"/>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4"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5"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6"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kumimoji="0" lang="fr-CH" smtClean="0"/>
              <a:t>Click to edit Master title style</a:t>
            </a:r>
            <a:endParaRPr kumimoji="0"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4"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5"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6"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28357" y="2703285"/>
            <a:ext cx="1563273"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28357" y="2703285"/>
            <a:ext cx="1563273"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6000" y="2169000"/>
            <a:ext cx="336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270787" y="2878269"/>
            <a:ext cx="1629261"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dirty="0"/>
          </a:p>
        </p:txBody>
      </p:sp>
      <p:sp>
        <p:nvSpPr>
          <p:cNvPr id="4"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5"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6"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75733" y="2515819"/>
            <a:ext cx="11021312"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fr-CH" smtClean="0"/>
              <a:t>Click to edit Master title style</a:t>
            </a:r>
            <a:endParaRPr kumimoji="0" lang="en-US" dirty="0"/>
          </a:p>
        </p:txBody>
      </p:sp>
      <p:sp>
        <p:nvSpPr>
          <p:cNvPr id="3" name="Espace réservé du texte 2"/>
          <p:cNvSpPr>
            <a:spLocks noGrp="1"/>
          </p:cNvSpPr>
          <p:nvPr>
            <p:ph type="body" idx="1"/>
          </p:nvPr>
        </p:nvSpPr>
        <p:spPr>
          <a:xfrm>
            <a:off x="575733" y="1329869"/>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CH" smtClean="0"/>
              <a:t>Click to edit Master text styles</a:t>
            </a:r>
          </a:p>
        </p:txBody>
      </p:sp>
      <p:sp>
        <p:nvSpPr>
          <p:cNvPr id="4"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5"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6"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9956800" cy="1143000"/>
          </a:xfrm>
        </p:spPr>
        <p:txBody>
          <a:bodyPr/>
          <a:lstStyle/>
          <a:p>
            <a:r>
              <a:rPr kumimoji="0" lang="fr-CH" smtClean="0"/>
              <a:t>Click to edit Master title style</a:t>
            </a:r>
            <a:endParaRPr kumimoji="0" lang="en-US"/>
          </a:p>
        </p:txBody>
      </p:sp>
      <p:sp>
        <p:nvSpPr>
          <p:cNvPr id="3" name="Espace réservé du contenu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4" name="Espace réservé du contenu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5"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6"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7"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1"/>
            <a:ext cx="10972800" cy="893977"/>
          </a:xfrm>
        </p:spPr>
        <p:txBody>
          <a:bodyPr anchor="ctr"/>
          <a:lstStyle>
            <a:lvl1pPr>
              <a:defRPr/>
            </a:lvl1pPr>
          </a:lstStyle>
          <a:p>
            <a:r>
              <a:rPr kumimoji="0" lang="fr-CH" smtClean="0"/>
              <a:t>Click to edit Master title style</a:t>
            </a:r>
            <a:endParaRPr kumimoji="0" lang="en-US"/>
          </a:p>
        </p:txBody>
      </p:sp>
      <p:sp>
        <p:nvSpPr>
          <p:cNvPr id="3" name="Espace réservé du texte 2"/>
          <p:cNvSpPr>
            <a:spLocks noGrp="1"/>
          </p:cNvSpPr>
          <p:nvPr>
            <p:ph type="body" idx="1"/>
          </p:nvPr>
        </p:nvSpPr>
        <p:spPr>
          <a:xfrm>
            <a:off x="609600" y="5101967"/>
            <a:ext cx="5386917"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Click to edit Master text styles</a:t>
            </a:r>
          </a:p>
        </p:txBody>
      </p:sp>
      <p:sp>
        <p:nvSpPr>
          <p:cNvPr id="4" name="Espace réservé du texte 3"/>
          <p:cNvSpPr>
            <a:spLocks noGrp="1"/>
          </p:cNvSpPr>
          <p:nvPr>
            <p:ph type="body" sz="half" idx="3"/>
          </p:nvPr>
        </p:nvSpPr>
        <p:spPr>
          <a:xfrm>
            <a:off x="6193368" y="5101967"/>
            <a:ext cx="5389033"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Click to edit Master text styles</a:t>
            </a:r>
          </a:p>
        </p:txBody>
      </p:sp>
      <p:sp>
        <p:nvSpPr>
          <p:cNvPr id="5" name="Espace réservé du contenu 4"/>
          <p:cNvSpPr>
            <a:spLocks noGrp="1"/>
          </p:cNvSpPr>
          <p:nvPr>
            <p:ph sz="quarter" idx="2"/>
          </p:nvPr>
        </p:nvSpPr>
        <p:spPr>
          <a:xfrm>
            <a:off x="609600" y="1269778"/>
            <a:ext cx="5386917"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dirty="0"/>
          </a:p>
        </p:txBody>
      </p:sp>
      <p:sp>
        <p:nvSpPr>
          <p:cNvPr id="6" name="Espace réservé du contenu 5"/>
          <p:cNvSpPr>
            <a:spLocks noGrp="1"/>
          </p:cNvSpPr>
          <p:nvPr>
            <p:ph sz="quarter" idx="4"/>
          </p:nvPr>
        </p:nvSpPr>
        <p:spPr>
          <a:xfrm>
            <a:off x="6193368" y="1269778"/>
            <a:ext cx="5389033"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7"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8" name="Footer Placeholder 2"/>
          <p:cNvSpPr>
            <a:spLocks noGrp="1"/>
          </p:cNvSpPr>
          <p:nvPr>
            <p:ph type="ftr" sz="quarter" idx="11"/>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9" name="Slide Number Placeholder 3"/>
          <p:cNvSpPr>
            <a:spLocks noGrp="1"/>
          </p:cNvSpPr>
          <p:nvPr>
            <p:ph type="sldNum" sz="quarter" idx="12"/>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320"/>
            <a:ext cx="9960864" cy="1143000"/>
          </a:xfrm>
        </p:spPr>
        <p:txBody>
          <a:bodyPr anchor="ctr"/>
          <a:lstStyle>
            <a:lvl1pPr algn="l">
              <a:defRPr sz="4600"/>
            </a:lvl1pPr>
          </a:lstStyle>
          <a:p>
            <a:r>
              <a:rPr kumimoji="0" lang="fr-CH" smtClean="0"/>
              <a:t>Click to edit Master title style</a:t>
            </a:r>
            <a:endParaRPr kumimoji="0" lang="en-US"/>
          </a:p>
        </p:txBody>
      </p:sp>
      <p:sp>
        <p:nvSpPr>
          <p:cNvPr id="3"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4"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t>Paolo Chiggiato, DAFNE as vacuum test bench</a:t>
            </a:r>
            <a:endParaRPr lang="en-US" dirty="0"/>
          </a:p>
        </p:txBody>
      </p:sp>
      <p:sp>
        <p:nvSpPr>
          <p:cNvPr id="5"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609600" y="233493"/>
            <a:ext cx="10969139" cy="940443"/>
          </a:xfrm>
          <a:prstGeom prst="rect">
            <a:avLst/>
          </a:prstGeom>
        </p:spPr>
        <p:txBody>
          <a:bodyPr vert="horz" lIns="45720" rIns="45720" anchor="ctr">
            <a:normAutofit/>
          </a:bodyPr>
          <a:lstStyle/>
          <a:p>
            <a:r>
              <a:rPr kumimoji="0" lang="en-GB" noProof="0" dirty="0" err="1" smtClean="0"/>
              <a:t>Cliquez</a:t>
            </a:r>
            <a:r>
              <a:rPr kumimoji="0" lang="en-GB" noProof="0" dirty="0" smtClean="0"/>
              <a:t> et </a:t>
            </a:r>
            <a:r>
              <a:rPr kumimoji="0" lang="en-GB" noProof="0" dirty="0" err="1" smtClean="0"/>
              <a:t>modifiez</a:t>
            </a:r>
            <a:r>
              <a:rPr kumimoji="0" lang="en-GB" noProof="0" dirty="0" smtClean="0"/>
              <a:t> le titre</a:t>
            </a:r>
            <a:endParaRPr kumimoji="0" lang="en-GB" noProof="0" dirty="0"/>
          </a:p>
        </p:txBody>
      </p:sp>
      <p:sp>
        <p:nvSpPr>
          <p:cNvPr id="30" name="Espace réservé du texte 29"/>
          <p:cNvSpPr>
            <a:spLocks noGrp="1"/>
          </p:cNvSpPr>
          <p:nvPr>
            <p:ph type="body" idx="1"/>
          </p:nvPr>
        </p:nvSpPr>
        <p:spPr>
          <a:xfrm>
            <a:off x="609600" y="1325607"/>
            <a:ext cx="10969139" cy="4667421"/>
          </a:xfrm>
          <a:prstGeom prst="rect">
            <a:avLst/>
          </a:prstGeom>
        </p:spPr>
        <p:txBody>
          <a:bodyPr vert="horz">
            <a:normAutofit/>
          </a:bodyPr>
          <a:lstStyle/>
          <a:p>
            <a:pPr lvl="0" eaLnBrk="1" latinLnBrk="0" hangingPunct="1"/>
            <a:r>
              <a:rPr kumimoji="0" lang="en-GB" noProof="0" dirty="0" err="1" smtClean="0"/>
              <a:t>Cliquez</a:t>
            </a:r>
            <a:r>
              <a:rPr kumimoji="0" lang="en-GB" noProof="0" dirty="0" smtClean="0"/>
              <a:t> pour modifier les styles du </a:t>
            </a:r>
            <a:r>
              <a:rPr kumimoji="0" lang="en-GB" noProof="0" dirty="0" err="1" smtClean="0"/>
              <a:t>texte</a:t>
            </a:r>
            <a:r>
              <a:rPr kumimoji="0" lang="en-GB" noProof="0" dirty="0" smtClean="0"/>
              <a:t> du masque</a:t>
            </a:r>
          </a:p>
          <a:p>
            <a:pPr lvl="1" eaLnBrk="1" latinLnBrk="0" hangingPunct="1"/>
            <a:r>
              <a:rPr kumimoji="0" lang="en-GB" noProof="0" dirty="0" err="1" smtClean="0"/>
              <a:t>Deuxième</a:t>
            </a:r>
            <a:r>
              <a:rPr kumimoji="0" lang="en-GB" noProof="0" dirty="0" smtClean="0"/>
              <a:t> </a:t>
            </a:r>
            <a:r>
              <a:rPr kumimoji="0" lang="en-GB" noProof="0" dirty="0" err="1" smtClean="0"/>
              <a:t>niveau</a:t>
            </a:r>
            <a:endParaRPr kumimoji="0" lang="en-GB" noProof="0" dirty="0" smtClean="0"/>
          </a:p>
          <a:p>
            <a:pPr lvl="2" eaLnBrk="1" latinLnBrk="0" hangingPunct="1"/>
            <a:r>
              <a:rPr kumimoji="0" lang="en-GB" noProof="0" dirty="0" err="1" smtClean="0"/>
              <a:t>Troisième</a:t>
            </a:r>
            <a:r>
              <a:rPr kumimoji="0" lang="en-GB" noProof="0" dirty="0" smtClean="0"/>
              <a:t> </a:t>
            </a:r>
            <a:r>
              <a:rPr kumimoji="0" lang="en-GB" noProof="0" dirty="0" err="1" smtClean="0"/>
              <a:t>niveau</a:t>
            </a:r>
            <a:endParaRPr kumimoji="0" lang="en-GB" noProof="0" dirty="0" smtClean="0"/>
          </a:p>
          <a:p>
            <a:pPr lvl="3" eaLnBrk="1" latinLnBrk="0" hangingPunct="1"/>
            <a:r>
              <a:rPr kumimoji="0" lang="en-GB" noProof="0" dirty="0" err="1" smtClean="0"/>
              <a:t>Quatrième</a:t>
            </a:r>
            <a:r>
              <a:rPr kumimoji="0" lang="en-GB" noProof="0" dirty="0" smtClean="0"/>
              <a:t> </a:t>
            </a:r>
            <a:r>
              <a:rPr kumimoji="0" lang="en-GB" noProof="0" dirty="0" err="1" smtClean="0"/>
              <a:t>niveau</a:t>
            </a:r>
            <a:endParaRPr kumimoji="0" lang="en-GB" noProof="0" dirty="0" smtClean="0"/>
          </a:p>
          <a:p>
            <a:pPr lvl="4" eaLnBrk="1" latinLnBrk="0" hangingPunct="1"/>
            <a:r>
              <a:rPr kumimoji="0" lang="en-GB" noProof="0" dirty="0" err="1" smtClean="0"/>
              <a:t>Cinquième</a:t>
            </a:r>
            <a:r>
              <a:rPr kumimoji="0" lang="en-GB" noProof="0" dirty="0" smtClean="0"/>
              <a:t> </a:t>
            </a:r>
            <a:r>
              <a:rPr kumimoji="0" lang="en-GB" noProof="0" dirty="0" err="1" smtClean="0"/>
              <a:t>niveau</a:t>
            </a:r>
            <a:endParaRPr kumimoji="0" lang="en-GB" noProof="0" dirty="0"/>
          </a:p>
        </p:txBody>
      </p:sp>
      <p:pic>
        <p:nvPicPr>
          <p:cNvPr id="5" name="Image 4" descr="bande-01.eps"/>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0" y="6157663"/>
            <a:ext cx="12192000" cy="707202"/>
          </a:xfrm>
          <a:prstGeom prst="rect">
            <a:avLst/>
          </a:prstGeom>
        </p:spPr>
      </p:pic>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17/12/2018</a:t>
            </a:r>
            <a:endParaRPr lang="en-US" dirty="0"/>
          </a:p>
        </p:txBody>
      </p:sp>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4" r:id="rId15"/>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43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574.pn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 Id="rId11" Type="http://schemas.openxmlformats.org/officeDocument/2006/relationships/image" Target="../media/image47.jpeg"/><Relationship Id="rId10" Type="http://schemas.openxmlformats.org/officeDocument/2006/relationships/image" Target="../media/image575.png"/><Relationship Id="rId9"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1008" y="756889"/>
            <a:ext cx="6737692" cy="1015663"/>
          </a:xfrm>
          <a:prstGeom prst="rect">
            <a:avLst/>
          </a:prstGeom>
          <a:noFill/>
        </p:spPr>
        <p:txBody>
          <a:bodyPr wrap="square" rtlCol="0">
            <a:spAutoFit/>
          </a:bodyPr>
          <a:lstStyle/>
          <a:p>
            <a:pPr algn="ctr"/>
            <a:r>
              <a:rPr lang="en-GB" sz="2000" b="1" dirty="0"/>
              <a:t>DAFNE as a test bench for vacuum equipment </a:t>
            </a:r>
          </a:p>
          <a:p>
            <a:pPr algn="ctr"/>
            <a:r>
              <a:rPr lang="en-GB" sz="2000" b="1" dirty="0"/>
              <a:t>and innovative surface treatments</a:t>
            </a:r>
            <a:endParaRPr lang="en-GB" sz="2000" dirty="0"/>
          </a:p>
          <a:p>
            <a:pPr algn="ctr"/>
            <a:endParaRPr lang="en-GB" sz="2000" dirty="0"/>
          </a:p>
        </p:txBody>
      </p:sp>
      <p:sp>
        <p:nvSpPr>
          <p:cNvPr id="3" name="TextBox 2"/>
          <p:cNvSpPr txBox="1"/>
          <p:nvPr/>
        </p:nvSpPr>
        <p:spPr>
          <a:xfrm>
            <a:off x="3387101" y="5019459"/>
            <a:ext cx="5605509" cy="369332"/>
          </a:xfrm>
          <a:prstGeom prst="rect">
            <a:avLst/>
          </a:prstGeom>
          <a:noFill/>
        </p:spPr>
        <p:txBody>
          <a:bodyPr wrap="none" rtlCol="0">
            <a:spAutoFit/>
          </a:bodyPr>
          <a:lstStyle/>
          <a:p>
            <a:r>
              <a:rPr lang="en-GB" dirty="0"/>
              <a:t>V. </a:t>
            </a:r>
            <a:r>
              <a:rPr lang="en-GB" dirty="0" err="1"/>
              <a:t>Baglin</a:t>
            </a:r>
            <a:r>
              <a:rPr lang="en-GB" dirty="0"/>
              <a:t>, </a:t>
            </a:r>
            <a:r>
              <a:rPr lang="en-GB" u="sng" dirty="0"/>
              <a:t>P. Chiggiato</a:t>
            </a:r>
            <a:r>
              <a:rPr lang="en-GB" dirty="0"/>
              <a:t>, R. </a:t>
            </a:r>
            <a:r>
              <a:rPr lang="en-GB" dirty="0" err="1"/>
              <a:t>Kersevan</a:t>
            </a:r>
            <a:r>
              <a:rPr lang="en-GB" dirty="0"/>
              <a:t>, and M. Taborelli </a:t>
            </a:r>
          </a:p>
        </p:txBody>
      </p:sp>
      <p:sp>
        <p:nvSpPr>
          <p:cNvPr id="4" name="TextBox 3"/>
          <p:cNvSpPr txBox="1"/>
          <p:nvPr/>
        </p:nvSpPr>
        <p:spPr>
          <a:xfrm>
            <a:off x="3890130" y="5649855"/>
            <a:ext cx="4181466" cy="646331"/>
          </a:xfrm>
          <a:prstGeom prst="rect">
            <a:avLst/>
          </a:prstGeom>
          <a:noFill/>
        </p:spPr>
        <p:txBody>
          <a:bodyPr wrap="none" rtlCol="0">
            <a:spAutoFit/>
          </a:bodyPr>
          <a:lstStyle/>
          <a:p>
            <a:pPr algn="ctr"/>
            <a:r>
              <a:rPr lang="en-GB" dirty="0"/>
              <a:t>Technology Department</a:t>
            </a:r>
          </a:p>
          <a:p>
            <a:pPr algn="ctr"/>
            <a:r>
              <a:rPr lang="en-GB" dirty="0"/>
              <a:t>Vacuum, Surfaces and Coatings Group</a:t>
            </a:r>
          </a:p>
        </p:txBody>
      </p:sp>
    </p:spTree>
    <p:extLst>
      <p:ext uri="{BB962C8B-B14F-4D97-AF65-F5344CB8AC3E}">
        <p14:creationId xmlns:p14="http://schemas.microsoft.com/office/powerpoint/2010/main" val="625351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10</a:t>
            </a:fld>
            <a:endParaRPr lang="en-US" dirty="0"/>
          </a:p>
        </p:txBody>
      </p:sp>
      <p:sp>
        <p:nvSpPr>
          <p:cNvPr id="5" name="TextBox 4"/>
          <p:cNvSpPr txBox="1"/>
          <p:nvPr/>
        </p:nvSpPr>
        <p:spPr>
          <a:xfrm>
            <a:off x="5172363" y="2401455"/>
            <a:ext cx="1877437" cy="369332"/>
          </a:xfrm>
          <a:prstGeom prst="rect">
            <a:avLst/>
          </a:prstGeom>
          <a:noFill/>
        </p:spPr>
        <p:txBody>
          <a:bodyPr wrap="none" rtlCol="0">
            <a:spAutoFit/>
          </a:bodyPr>
          <a:lstStyle/>
          <a:p>
            <a:r>
              <a:rPr lang="en-GB" dirty="0" smtClean="0"/>
              <a:t>Existing contract</a:t>
            </a:r>
            <a:endParaRPr lang="en-GB" dirty="0"/>
          </a:p>
        </p:txBody>
      </p:sp>
      <p:pic>
        <p:nvPicPr>
          <p:cNvPr id="6" name="Picture 5"/>
          <p:cNvPicPr>
            <a:picLocks noChangeAspect="1"/>
          </p:cNvPicPr>
          <p:nvPr/>
        </p:nvPicPr>
        <p:blipFill rotWithShape="1">
          <a:blip r:embed="rId2"/>
          <a:srcRect l="19306" t="31728" r="19444" b="24814"/>
          <a:stretch/>
        </p:blipFill>
        <p:spPr>
          <a:xfrm>
            <a:off x="482600" y="1549400"/>
            <a:ext cx="11201400" cy="4470400"/>
          </a:xfrm>
          <a:prstGeom prst="rect">
            <a:avLst/>
          </a:prstGeom>
        </p:spPr>
      </p:pic>
      <p:sp>
        <p:nvSpPr>
          <p:cNvPr id="7" name="TextBox 6"/>
          <p:cNvSpPr txBox="1"/>
          <p:nvPr/>
        </p:nvSpPr>
        <p:spPr>
          <a:xfrm>
            <a:off x="1044322" y="754041"/>
            <a:ext cx="10538078" cy="369332"/>
          </a:xfrm>
          <a:prstGeom prst="rect">
            <a:avLst/>
          </a:prstGeom>
          <a:noFill/>
        </p:spPr>
        <p:txBody>
          <a:bodyPr wrap="none" rtlCol="0">
            <a:spAutoFit/>
          </a:bodyPr>
          <a:lstStyle/>
          <a:p>
            <a:r>
              <a:rPr lang="en-US" dirty="0"/>
              <a:t>ADDENDUM No. 4 KE3084/TE/HL-LHC to FRAMEWORK COLLABORATION AGREEMENT KN3083</a:t>
            </a:r>
            <a:endParaRPr lang="en-GB" dirty="0"/>
          </a:p>
        </p:txBody>
      </p:sp>
      <p:sp>
        <p:nvSpPr>
          <p:cNvPr id="8" name="Title 1"/>
          <p:cNvSpPr txBox="1">
            <a:spLocks/>
          </p:cNvSpPr>
          <p:nvPr/>
        </p:nvSpPr>
        <p:spPr>
          <a:xfrm>
            <a:off x="4010475" y="57731"/>
            <a:ext cx="4422698" cy="458915"/>
          </a:xfrm>
          <a:prstGeom prst="rect">
            <a:avLst/>
          </a:prstGeom>
        </p:spPr>
        <p:txBody>
          <a:bodyP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t>Carbon coatings for HL-LHC</a:t>
            </a:r>
            <a:endParaRPr lang="en-GB" sz="2400" dirty="0"/>
          </a:p>
        </p:txBody>
      </p:sp>
    </p:spTree>
    <p:extLst>
      <p:ext uri="{BB962C8B-B14F-4D97-AF65-F5344CB8AC3E}">
        <p14:creationId xmlns:p14="http://schemas.microsoft.com/office/powerpoint/2010/main" val="3660303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dirty="0" smtClean="0"/>
              <a:t>17/12/2018</a:t>
            </a:r>
            <a:endParaRPr lang="en-GB" dirty="0"/>
          </a:p>
        </p:txBody>
      </p:sp>
      <p:sp>
        <p:nvSpPr>
          <p:cNvPr id="3" name="Footer Placeholder 2"/>
          <p:cNvSpPr>
            <a:spLocks noGrp="1"/>
          </p:cNvSpPr>
          <p:nvPr>
            <p:ph type="ftr" sz="quarter" idx="3"/>
          </p:nvPr>
        </p:nvSpPr>
        <p:spPr/>
        <p:txBody>
          <a:bodyPr/>
          <a:lstStyle/>
          <a:p>
            <a:r>
              <a:rPr lang="en-GB" dirty="0" smtClean="0"/>
              <a:t>Paolo Chiggiato, DAFNE as vacuum test bench</a:t>
            </a:r>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GB" smtClean="0"/>
              <a:pPr/>
              <a:t>11</a:t>
            </a:fld>
            <a:endParaRPr lang="en-GB" dirty="0"/>
          </a:p>
        </p:txBody>
      </p:sp>
      <p:sp>
        <p:nvSpPr>
          <p:cNvPr id="10" name="TextBox 9"/>
          <p:cNvSpPr txBox="1"/>
          <p:nvPr/>
        </p:nvSpPr>
        <p:spPr>
          <a:xfrm>
            <a:off x="1975232" y="1547547"/>
            <a:ext cx="8938603" cy="3416320"/>
          </a:xfrm>
          <a:prstGeom prst="rect">
            <a:avLst/>
          </a:prstGeom>
          <a:noFill/>
        </p:spPr>
        <p:txBody>
          <a:bodyPr wrap="square" rtlCol="0">
            <a:spAutoFit/>
          </a:bodyPr>
          <a:lstStyle/>
          <a:p>
            <a:pPr marL="285750" indent="-285750">
              <a:buFontTx/>
              <a:buChar char="-"/>
            </a:pPr>
            <a:r>
              <a:rPr lang="en-GB" dirty="0" smtClean="0"/>
              <a:t>In the SPS:  </a:t>
            </a:r>
            <a:r>
              <a:rPr lang="en-GB" b="1" dirty="0" smtClean="0">
                <a:solidFill>
                  <a:srgbClr val="C00000"/>
                </a:solidFill>
              </a:rPr>
              <a:t>strip detector </a:t>
            </a:r>
            <a:r>
              <a:rPr lang="en-GB" dirty="0" smtClean="0"/>
              <a:t>(room temperature, weak dipole magnetic field).</a:t>
            </a:r>
          </a:p>
          <a:p>
            <a:pPr marL="1657350" lvl="3" indent="-285750">
              <a:buFontTx/>
              <a:buChar char="-"/>
            </a:pPr>
            <a:r>
              <a:rPr lang="en-GB" dirty="0" smtClean="0"/>
              <a:t>Electron current distribution.</a:t>
            </a:r>
          </a:p>
          <a:p>
            <a:pPr lvl="3"/>
            <a:endParaRPr lang="en-GB" dirty="0" smtClean="0"/>
          </a:p>
          <a:p>
            <a:pPr marL="285750" indent="-285750">
              <a:buFontTx/>
              <a:buChar char="-"/>
            </a:pPr>
            <a:r>
              <a:rPr lang="en-GB" dirty="0" smtClean="0"/>
              <a:t>In the SPS: </a:t>
            </a:r>
            <a:r>
              <a:rPr lang="en-GB" b="1" dirty="0" smtClean="0">
                <a:solidFill>
                  <a:srgbClr val="C00000"/>
                </a:solidFill>
              </a:rPr>
              <a:t>COLDEX</a:t>
            </a:r>
            <a:r>
              <a:rPr lang="en-GB" dirty="0" smtClean="0"/>
              <a:t> (cryogenic temperature, no magnetic field, gas injection)</a:t>
            </a:r>
          </a:p>
          <a:p>
            <a:pPr marL="1657350" lvl="3" indent="-285750">
              <a:buFontTx/>
              <a:buChar char="-"/>
            </a:pPr>
            <a:r>
              <a:rPr lang="en-GB" dirty="0" smtClean="0"/>
              <a:t>Electron current.</a:t>
            </a:r>
          </a:p>
          <a:p>
            <a:pPr marL="1657350" lvl="3" indent="-285750">
              <a:buFontTx/>
              <a:buChar char="-"/>
            </a:pPr>
            <a:r>
              <a:rPr lang="en-GB" dirty="0" smtClean="0"/>
              <a:t>Heat deposition (&gt;100 </a:t>
            </a:r>
            <a:r>
              <a:rPr lang="en-GB" dirty="0" err="1" smtClean="0"/>
              <a:t>mW</a:t>
            </a:r>
            <a:r>
              <a:rPr lang="en-GB" dirty="0" smtClean="0"/>
              <a:t>/m)</a:t>
            </a:r>
          </a:p>
          <a:p>
            <a:pPr marL="1657350" lvl="3" indent="-285750">
              <a:buFontTx/>
              <a:buChar char="-"/>
            </a:pPr>
            <a:r>
              <a:rPr lang="en-GB" dirty="0" smtClean="0"/>
              <a:t>Pressure and gas composition.</a:t>
            </a:r>
          </a:p>
          <a:p>
            <a:pPr lvl="3"/>
            <a:endParaRPr lang="en-GB" dirty="0" smtClean="0"/>
          </a:p>
          <a:p>
            <a:pPr marL="285750" indent="-285750">
              <a:buFontTx/>
              <a:buChar char="-"/>
            </a:pPr>
            <a:r>
              <a:rPr lang="en-GB" dirty="0" smtClean="0"/>
              <a:t>In the </a:t>
            </a:r>
            <a:r>
              <a:rPr lang="en-GB" b="1" dirty="0" smtClean="0">
                <a:solidFill>
                  <a:srgbClr val="00B050"/>
                </a:solidFill>
              </a:rPr>
              <a:t>LHC</a:t>
            </a:r>
            <a:r>
              <a:rPr lang="en-GB" dirty="0" smtClean="0"/>
              <a:t>: </a:t>
            </a:r>
            <a:r>
              <a:rPr lang="en-GB" b="1" dirty="0" smtClean="0">
                <a:solidFill>
                  <a:srgbClr val="C00000"/>
                </a:solidFill>
              </a:rPr>
              <a:t>Vacuum pilot sector </a:t>
            </a:r>
            <a:r>
              <a:rPr lang="en-GB" dirty="0" smtClean="0"/>
              <a:t>(room temperature, no magnetic field)</a:t>
            </a:r>
          </a:p>
          <a:p>
            <a:pPr marL="1657350" lvl="3" indent="-285750">
              <a:buFontTx/>
              <a:buChar char="-"/>
            </a:pPr>
            <a:r>
              <a:rPr lang="en-GB" dirty="0" smtClean="0"/>
              <a:t>Electron current.</a:t>
            </a:r>
          </a:p>
          <a:p>
            <a:pPr marL="1657350" lvl="3" indent="-285750">
              <a:buFontTx/>
              <a:buChar char="-"/>
            </a:pPr>
            <a:r>
              <a:rPr lang="en-GB" dirty="0" smtClean="0"/>
              <a:t>Heat </a:t>
            </a:r>
            <a:r>
              <a:rPr lang="en-GB" dirty="0" smtClean="0"/>
              <a:t>deposition.</a:t>
            </a:r>
            <a:endParaRPr lang="en-GB" dirty="0" smtClean="0"/>
          </a:p>
          <a:p>
            <a:pPr marL="1657350" lvl="3" indent="-285750">
              <a:buFontTx/>
              <a:buChar char="-"/>
            </a:pPr>
            <a:r>
              <a:rPr lang="en-GB" dirty="0" smtClean="0"/>
              <a:t>Pressure and gas composition.</a:t>
            </a:r>
            <a:endParaRPr lang="en-GB" dirty="0"/>
          </a:p>
        </p:txBody>
      </p:sp>
      <p:sp>
        <p:nvSpPr>
          <p:cNvPr id="11" name="TextBox 10"/>
          <p:cNvSpPr txBox="1"/>
          <p:nvPr/>
        </p:nvSpPr>
        <p:spPr>
          <a:xfrm>
            <a:off x="666666" y="101526"/>
            <a:ext cx="11061041" cy="461665"/>
          </a:xfrm>
          <a:prstGeom prst="rect">
            <a:avLst/>
          </a:prstGeom>
          <a:noFill/>
        </p:spPr>
        <p:txBody>
          <a:bodyPr wrap="none" rtlCol="0">
            <a:spAutoFit/>
          </a:bodyPr>
          <a:lstStyle/>
          <a:p>
            <a:r>
              <a:rPr lang="en-GB" sz="2400" b="1" dirty="0" smtClean="0"/>
              <a:t>Measurements of e-cloud characteristics and mitigation efficiency at CERN</a:t>
            </a:r>
          </a:p>
        </p:txBody>
      </p:sp>
    </p:spTree>
    <p:custDataLst>
      <p:tags r:id="rId1"/>
    </p:custDataLst>
    <p:extLst>
      <p:ext uri="{BB962C8B-B14F-4D97-AF65-F5344CB8AC3E}">
        <p14:creationId xmlns:p14="http://schemas.microsoft.com/office/powerpoint/2010/main" val="2557314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12</a:t>
            </a:fld>
            <a:endParaRPr lang="en-US" dirty="0"/>
          </a:p>
        </p:txBody>
      </p:sp>
      <p:sp>
        <p:nvSpPr>
          <p:cNvPr id="5" name="TextBox 4"/>
          <p:cNvSpPr txBox="1"/>
          <p:nvPr/>
        </p:nvSpPr>
        <p:spPr>
          <a:xfrm>
            <a:off x="6255959" y="3224393"/>
            <a:ext cx="583814" cy="307777"/>
          </a:xfrm>
          <a:prstGeom prst="rect">
            <a:avLst/>
          </a:prstGeom>
          <a:noFill/>
        </p:spPr>
        <p:txBody>
          <a:bodyPr wrap="none" rtlCol="0">
            <a:spAutoFit/>
          </a:bodyPr>
          <a:lstStyle/>
          <a:p>
            <a:r>
              <a:rPr lang="en-GB" sz="1400" dirty="0" smtClean="0">
                <a:solidFill>
                  <a:schemeClr val="bg1"/>
                </a:solidFill>
              </a:rPr>
              <a:t>Slots</a:t>
            </a:r>
            <a:endParaRPr lang="en-GB" sz="1400" dirty="0">
              <a:solidFill>
                <a:schemeClr val="bg1"/>
              </a:solidFill>
            </a:endParaRPr>
          </a:p>
        </p:txBody>
      </p:sp>
      <p:sp>
        <p:nvSpPr>
          <p:cNvPr id="6" name="TextBox 5"/>
          <p:cNvSpPr txBox="1"/>
          <p:nvPr/>
        </p:nvSpPr>
        <p:spPr>
          <a:xfrm>
            <a:off x="9024665" y="2608485"/>
            <a:ext cx="1010213" cy="307777"/>
          </a:xfrm>
          <a:prstGeom prst="rect">
            <a:avLst/>
          </a:prstGeom>
          <a:noFill/>
        </p:spPr>
        <p:txBody>
          <a:bodyPr wrap="none" rtlCol="0">
            <a:spAutoFit/>
          </a:bodyPr>
          <a:lstStyle/>
          <a:p>
            <a:r>
              <a:rPr lang="en-GB" sz="1400" dirty="0" smtClean="0">
                <a:solidFill>
                  <a:schemeClr val="bg1"/>
                </a:solidFill>
              </a:rPr>
              <a:t>RF fingers</a:t>
            </a:r>
            <a:endParaRPr lang="en-GB" sz="1400" dirty="0">
              <a:solidFill>
                <a:schemeClr val="bg1"/>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6404" y="1469986"/>
            <a:ext cx="3295090" cy="2471318"/>
          </a:xfrm>
          <a:prstGeom prst="rect">
            <a:avLst/>
          </a:prstGeom>
        </p:spPr>
      </p:pic>
      <p:pic>
        <p:nvPicPr>
          <p:cNvPr id="13" name="Picture 12"/>
          <p:cNvPicPr>
            <a:picLocks noChangeAspect="1" noChangeArrowheads="1"/>
          </p:cNvPicPr>
          <p:nvPr/>
        </p:nvPicPr>
        <p:blipFill>
          <a:blip r:embed="rId3" cstate="print"/>
          <a:srcRect/>
          <a:stretch>
            <a:fillRect/>
          </a:stretch>
        </p:blipFill>
        <p:spPr bwMode="auto">
          <a:xfrm>
            <a:off x="5638084" y="837617"/>
            <a:ext cx="6096716" cy="3849511"/>
          </a:xfrm>
          <a:prstGeom prst="rect">
            <a:avLst/>
          </a:prstGeom>
          <a:noFill/>
          <a:ln w="9525">
            <a:noFill/>
            <a:miter lim="800000"/>
            <a:headEnd/>
            <a:tailEnd/>
          </a:ln>
          <a:effectLst/>
        </p:spPr>
      </p:pic>
      <p:pic>
        <p:nvPicPr>
          <p:cNvPr id="14" name="Picture 2"/>
          <p:cNvPicPr>
            <a:picLocks noChangeAspect="1"/>
          </p:cNvPicPr>
          <p:nvPr/>
        </p:nvPicPr>
        <p:blipFill>
          <a:blip r:embed="rId4"/>
          <a:stretch>
            <a:fillRect/>
          </a:stretch>
        </p:blipFill>
        <p:spPr>
          <a:xfrm>
            <a:off x="1970359" y="4206813"/>
            <a:ext cx="8251282" cy="1800000"/>
          </a:xfrm>
          <a:prstGeom prst="rect">
            <a:avLst/>
          </a:prstGeom>
        </p:spPr>
      </p:pic>
      <p:sp>
        <p:nvSpPr>
          <p:cNvPr id="10" name="TextBox 9"/>
          <p:cNvSpPr txBox="1"/>
          <p:nvPr/>
        </p:nvSpPr>
        <p:spPr>
          <a:xfrm>
            <a:off x="1122050" y="951847"/>
            <a:ext cx="1826141" cy="369332"/>
          </a:xfrm>
          <a:prstGeom prst="rect">
            <a:avLst/>
          </a:prstGeom>
          <a:noFill/>
        </p:spPr>
        <p:txBody>
          <a:bodyPr wrap="none" rtlCol="0">
            <a:spAutoFit/>
          </a:bodyPr>
          <a:lstStyle/>
          <a:p>
            <a:r>
              <a:rPr lang="fr-CH" b="1" dirty="0" smtClean="0"/>
              <a:t>COLDEX (BA4)</a:t>
            </a:r>
            <a:endParaRPr lang="en-GB" b="1" dirty="0"/>
          </a:p>
        </p:txBody>
      </p:sp>
      <p:sp>
        <p:nvSpPr>
          <p:cNvPr id="12" name="TextBox 11"/>
          <p:cNvSpPr txBox="1"/>
          <p:nvPr/>
        </p:nvSpPr>
        <p:spPr>
          <a:xfrm>
            <a:off x="666666" y="101526"/>
            <a:ext cx="11061041" cy="461665"/>
          </a:xfrm>
          <a:prstGeom prst="rect">
            <a:avLst/>
          </a:prstGeom>
          <a:noFill/>
        </p:spPr>
        <p:txBody>
          <a:bodyPr wrap="none" rtlCol="0">
            <a:spAutoFit/>
          </a:bodyPr>
          <a:lstStyle/>
          <a:p>
            <a:r>
              <a:rPr lang="en-GB" sz="2400" b="1" dirty="0" smtClean="0"/>
              <a:t>Measurements of e-cloud characteristics and mitigation efficiency at CERN</a:t>
            </a:r>
          </a:p>
        </p:txBody>
      </p:sp>
    </p:spTree>
    <p:extLst>
      <p:ext uri="{BB962C8B-B14F-4D97-AF65-F5344CB8AC3E}">
        <p14:creationId xmlns:p14="http://schemas.microsoft.com/office/powerpoint/2010/main" val="3369051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13</a:t>
            </a:fld>
            <a:endParaRPr lang="en-US" dirty="0"/>
          </a:p>
        </p:txBody>
      </p:sp>
      <p:sp>
        <p:nvSpPr>
          <p:cNvPr id="11" name="TextBox 10"/>
          <p:cNvSpPr txBox="1"/>
          <p:nvPr/>
        </p:nvSpPr>
        <p:spPr>
          <a:xfrm rot="18568824">
            <a:off x="-135759" y="1934311"/>
            <a:ext cx="3172728" cy="369332"/>
          </a:xfrm>
          <a:prstGeom prst="rect">
            <a:avLst/>
          </a:prstGeom>
          <a:noFill/>
        </p:spPr>
        <p:txBody>
          <a:bodyPr wrap="none" rtlCol="0">
            <a:spAutoFit/>
          </a:bodyPr>
          <a:lstStyle/>
          <a:p>
            <a:r>
              <a:rPr lang="fr-CH" b="1" dirty="0" smtClean="0"/>
              <a:t>Vacuum pilot </a:t>
            </a:r>
            <a:r>
              <a:rPr lang="fr-CH" b="1" dirty="0" err="1" smtClean="0"/>
              <a:t>sector</a:t>
            </a:r>
            <a:r>
              <a:rPr lang="fr-CH" b="1" dirty="0" smtClean="0"/>
              <a:t> (LSS8)</a:t>
            </a:r>
            <a:endParaRPr lang="en-GB" b="1" dirty="0"/>
          </a:p>
        </p:txBody>
      </p:sp>
      <p:pic>
        <p:nvPicPr>
          <p:cNvPr id="12" name="Picture 11"/>
          <p:cNvPicPr/>
          <p:nvPr/>
        </p:nvPicPr>
        <p:blipFill rotWithShape="1">
          <a:blip r:embed="rId2"/>
          <a:srcRect t="12938"/>
          <a:stretch/>
        </p:blipFill>
        <p:spPr>
          <a:xfrm>
            <a:off x="2800559" y="781050"/>
            <a:ext cx="6673989" cy="3500920"/>
          </a:xfrm>
          <a:prstGeom prst="rect">
            <a:avLst/>
          </a:prstGeom>
        </p:spPr>
      </p:pic>
      <p:pic>
        <p:nvPicPr>
          <p:cNvPr id="13" name="Picture 12" descr="F:\thesis\vps 2016.png"/>
          <p:cNvPicPr/>
          <p:nvPr/>
        </p:nvPicPr>
        <p:blipFill>
          <a:blip r:embed="rId3">
            <a:extLst>
              <a:ext uri="{28A0092B-C50C-407E-A947-70E740481C1C}">
                <a14:useLocalDpi xmlns:a14="http://schemas.microsoft.com/office/drawing/2010/main" val="0"/>
              </a:ext>
            </a:extLst>
          </a:blip>
          <a:srcRect/>
          <a:stretch>
            <a:fillRect/>
          </a:stretch>
        </p:blipFill>
        <p:spPr bwMode="auto">
          <a:xfrm>
            <a:off x="2574431" y="4281970"/>
            <a:ext cx="7127979" cy="1522164"/>
          </a:xfrm>
          <a:prstGeom prst="rect">
            <a:avLst/>
          </a:prstGeom>
          <a:noFill/>
          <a:ln>
            <a:noFill/>
          </a:ln>
        </p:spPr>
      </p:pic>
      <p:cxnSp>
        <p:nvCxnSpPr>
          <p:cNvPr id="14" name="Connettore 2 19"/>
          <p:cNvCxnSpPr/>
          <p:nvPr/>
        </p:nvCxnSpPr>
        <p:spPr>
          <a:xfrm>
            <a:off x="3167864" y="5804133"/>
            <a:ext cx="583809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57848" y="5154516"/>
            <a:ext cx="428322" cy="341632"/>
          </a:xfrm>
          <a:prstGeom prst="rect">
            <a:avLst/>
          </a:prstGeom>
          <a:noFill/>
        </p:spPr>
        <p:txBody>
          <a:bodyPr wrap="none" rtlCol="0">
            <a:spAutoFit/>
          </a:bodyPr>
          <a:lstStyle/>
          <a:p>
            <a:r>
              <a:rPr lang="en-GB" sz="1620" dirty="0">
                <a:latin typeface="Calibri Light" panose="020F0302020204030204" pitchFamily="34" charset="0"/>
              </a:rPr>
              <a:t>Q5</a:t>
            </a:r>
          </a:p>
        </p:txBody>
      </p:sp>
      <p:sp>
        <p:nvSpPr>
          <p:cNvPr id="16" name="TextBox 15"/>
          <p:cNvSpPr txBox="1"/>
          <p:nvPr/>
        </p:nvSpPr>
        <p:spPr>
          <a:xfrm>
            <a:off x="9063216" y="5173387"/>
            <a:ext cx="428322" cy="341632"/>
          </a:xfrm>
          <a:prstGeom prst="rect">
            <a:avLst/>
          </a:prstGeom>
          <a:noFill/>
        </p:spPr>
        <p:txBody>
          <a:bodyPr wrap="none" rtlCol="0">
            <a:spAutoFit/>
          </a:bodyPr>
          <a:lstStyle/>
          <a:p>
            <a:r>
              <a:rPr lang="en-GB" sz="1620" dirty="0">
                <a:latin typeface="Calibri Light" panose="020F0302020204030204" pitchFamily="34" charset="0"/>
              </a:rPr>
              <a:t>Q4</a:t>
            </a:r>
          </a:p>
        </p:txBody>
      </p:sp>
      <p:sp>
        <p:nvSpPr>
          <p:cNvPr id="17" name="CasellaDiTesto 21"/>
          <p:cNvSpPr txBox="1"/>
          <p:nvPr/>
        </p:nvSpPr>
        <p:spPr>
          <a:xfrm>
            <a:off x="5633826" y="5787794"/>
            <a:ext cx="1062193" cy="341632"/>
          </a:xfrm>
          <a:prstGeom prst="rect">
            <a:avLst/>
          </a:prstGeom>
          <a:noFill/>
        </p:spPr>
        <p:txBody>
          <a:bodyPr wrap="square" rtlCol="0">
            <a:spAutoFit/>
          </a:bodyPr>
          <a:lstStyle/>
          <a:p>
            <a:r>
              <a:rPr lang="it-IT" sz="1620" dirty="0">
                <a:latin typeface="Calibri Light" panose="020F0302020204030204" pitchFamily="34" charset="0"/>
              </a:rPr>
              <a:t>18 meters</a:t>
            </a:r>
          </a:p>
        </p:txBody>
      </p:sp>
      <p:sp>
        <p:nvSpPr>
          <p:cNvPr id="19" name="TextBox 18"/>
          <p:cNvSpPr txBox="1"/>
          <p:nvPr/>
        </p:nvSpPr>
        <p:spPr>
          <a:xfrm>
            <a:off x="666666" y="101526"/>
            <a:ext cx="11061041" cy="461665"/>
          </a:xfrm>
          <a:prstGeom prst="rect">
            <a:avLst/>
          </a:prstGeom>
          <a:noFill/>
        </p:spPr>
        <p:txBody>
          <a:bodyPr wrap="none" rtlCol="0">
            <a:spAutoFit/>
          </a:bodyPr>
          <a:lstStyle/>
          <a:p>
            <a:r>
              <a:rPr lang="en-GB" sz="2400" b="1" dirty="0" smtClean="0"/>
              <a:t>Measurements of e-cloud characteristics and mitigation efficiency at CERN</a:t>
            </a:r>
          </a:p>
        </p:txBody>
      </p:sp>
    </p:spTree>
    <p:extLst>
      <p:ext uri="{BB962C8B-B14F-4D97-AF65-F5344CB8AC3E}">
        <p14:creationId xmlns:p14="http://schemas.microsoft.com/office/powerpoint/2010/main" val="820487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14</a:t>
            </a:fld>
            <a:endParaRPr lang="en-US" dirty="0"/>
          </a:p>
        </p:txBody>
      </p:sp>
      <p:sp>
        <p:nvSpPr>
          <p:cNvPr id="4" name="TextBox 3"/>
          <p:cNvSpPr txBox="1"/>
          <p:nvPr/>
        </p:nvSpPr>
        <p:spPr>
          <a:xfrm>
            <a:off x="271112" y="1612050"/>
            <a:ext cx="3634138" cy="949707"/>
          </a:xfrm>
          <a:prstGeom prst="rect">
            <a:avLst/>
          </a:prstGeom>
          <a:noFill/>
        </p:spPr>
        <p:txBody>
          <a:bodyPr wrap="square" lIns="102321" tIns="51161" rIns="102321" bIns="51161" rtlCol="0">
            <a:spAutoFit/>
          </a:bodyPr>
          <a:lstStyle/>
          <a:p>
            <a:pPr marL="0" lvl="1" algn="just">
              <a:buClr>
                <a:srgbClr val="00CC99"/>
              </a:buClr>
            </a:pPr>
            <a:endParaRPr lang="en-GB" sz="100" dirty="0" smtClean="0"/>
          </a:p>
          <a:p>
            <a:pPr marL="0" lvl="1">
              <a:buClr>
                <a:srgbClr val="00CC99"/>
              </a:buClr>
            </a:pPr>
            <a:r>
              <a:rPr lang="en-GB" dirty="0" smtClean="0"/>
              <a:t>Disentangle electron multipacting and photoelectron contributions for different surfaces.</a:t>
            </a:r>
          </a:p>
        </p:txBody>
      </p:sp>
      <p:pic>
        <p:nvPicPr>
          <p:cNvPr id="6" name="Picture 5"/>
          <p:cNvPicPr>
            <a:picLocks noChangeAspect="1"/>
          </p:cNvPicPr>
          <p:nvPr/>
        </p:nvPicPr>
        <p:blipFill>
          <a:blip r:embed="rId2"/>
          <a:stretch>
            <a:fillRect/>
          </a:stretch>
        </p:blipFill>
        <p:spPr>
          <a:xfrm>
            <a:off x="488638" y="3241721"/>
            <a:ext cx="10759479" cy="2937650"/>
          </a:xfrm>
          <a:prstGeom prst="rect">
            <a:avLst/>
          </a:prstGeom>
        </p:spPr>
      </p:pic>
      <p:pic>
        <p:nvPicPr>
          <p:cNvPr id="10"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5185" t="24980" r="28166" b="2130"/>
          <a:stretch/>
        </p:blipFill>
        <p:spPr bwMode="auto">
          <a:xfrm rot="16200000">
            <a:off x="4989223" y="233418"/>
            <a:ext cx="1909506" cy="391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171" t="14291" r="21295" b="30860"/>
          <a:stretch/>
        </p:blipFill>
        <p:spPr bwMode="auto">
          <a:xfrm>
            <a:off x="8281114" y="571499"/>
            <a:ext cx="3158151" cy="262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8859" y="932694"/>
            <a:ext cx="3172728" cy="369332"/>
          </a:xfrm>
          <a:prstGeom prst="rect">
            <a:avLst/>
          </a:prstGeom>
          <a:noFill/>
        </p:spPr>
        <p:txBody>
          <a:bodyPr wrap="none" rtlCol="0">
            <a:spAutoFit/>
          </a:bodyPr>
          <a:lstStyle/>
          <a:p>
            <a:r>
              <a:rPr lang="fr-CH" b="1" dirty="0" smtClean="0"/>
              <a:t>Vacuum pilot </a:t>
            </a:r>
            <a:r>
              <a:rPr lang="fr-CH" b="1" dirty="0" err="1" smtClean="0"/>
              <a:t>sector</a:t>
            </a:r>
            <a:r>
              <a:rPr lang="fr-CH" b="1" dirty="0" smtClean="0"/>
              <a:t> (LSS8)</a:t>
            </a:r>
            <a:endParaRPr lang="en-GB" b="1" dirty="0"/>
          </a:p>
        </p:txBody>
      </p:sp>
      <p:sp>
        <p:nvSpPr>
          <p:cNvPr id="11" name="TextBox 10"/>
          <p:cNvSpPr txBox="1"/>
          <p:nvPr/>
        </p:nvSpPr>
        <p:spPr>
          <a:xfrm>
            <a:off x="666666" y="101526"/>
            <a:ext cx="11061041" cy="461665"/>
          </a:xfrm>
          <a:prstGeom prst="rect">
            <a:avLst/>
          </a:prstGeom>
          <a:noFill/>
        </p:spPr>
        <p:txBody>
          <a:bodyPr wrap="none" rtlCol="0">
            <a:spAutoFit/>
          </a:bodyPr>
          <a:lstStyle/>
          <a:p>
            <a:r>
              <a:rPr lang="en-GB" sz="2400" b="1" dirty="0" smtClean="0"/>
              <a:t>Measurements of e-cloud characteristics and mitigation efficiency at CERN</a:t>
            </a:r>
          </a:p>
        </p:txBody>
      </p:sp>
    </p:spTree>
    <p:extLst>
      <p:ext uri="{BB962C8B-B14F-4D97-AF65-F5344CB8AC3E}">
        <p14:creationId xmlns:p14="http://schemas.microsoft.com/office/powerpoint/2010/main" val="2089761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15</a:t>
            </a:fld>
            <a:endParaRPr lang="en-US" dirty="0"/>
          </a:p>
        </p:txBody>
      </p:sp>
      <p:sp>
        <p:nvSpPr>
          <p:cNvPr id="5" name="TextBox 4"/>
          <p:cNvSpPr txBox="1"/>
          <p:nvPr/>
        </p:nvSpPr>
        <p:spPr>
          <a:xfrm>
            <a:off x="1076241" y="1710206"/>
            <a:ext cx="10706184" cy="3046988"/>
          </a:xfrm>
          <a:prstGeom prst="rect">
            <a:avLst/>
          </a:prstGeom>
          <a:noFill/>
        </p:spPr>
        <p:txBody>
          <a:bodyPr wrap="square" rtlCol="0">
            <a:spAutoFit/>
          </a:bodyPr>
          <a:lstStyle/>
          <a:p>
            <a:r>
              <a:rPr lang="en-GB" sz="2400" dirty="0" smtClean="0"/>
              <a:t>Main </a:t>
            </a:r>
            <a:r>
              <a:rPr lang="en-GB" sz="2400" b="1" dirty="0" smtClean="0">
                <a:solidFill>
                  <a:srgbClr val="C00000"/>
                </a:solidFill>
              </a:rPr>
              <a:t>limitations</a:t>
            </a:r>
            <a:r>
              <a:rPr lang="en-GB" sz="2400" dirty="0" smtClean="0"/>
              <a:t> of the three systems:</a:t>
            </a:r>
          </a:p>
          <a:p>
            <a:endParaRPr lang="en-GB" sz="2400" dirty="0"/>
          </a:p>
          <a:p>
            <a:r>
              <a:rPr lang="en-GB" sz="2400" dirty="0" smtClean="0"/>
              <a:t> </a:t>
            </a:r>
          </a:p>
          <a:p>
            <a:pPr marL="285750" indent="-285750">
              <a:buFontTx/>
              <a:buChar char="-"/>
            </a:pPr>
            <a:r>
              <a:rPr lang="en-GB" sz="2400" dirty="0"/>
              <a:t>D</a:t>
            </a:r>
            <a:r>
              <a:rPr lang="en-GB" sz="2400" dirty="0" smtClean="0"/>
              <a:t>edicated studies are limited to small fractions of MD time.</a:t>
            </a:r>
          </a:p>
          <a:p>
            <a:pPr marL="285750" indent="-285750">
              <a:buFontTx/>
              <a:buChar char="-"/>
            </a:pPr>
            <a:endParaRPr lang="en-GB" sz="2400" dirty="0" smtClean="0"/>
          </a:p>
          <a:p>
            <a:pPr marL="285750" indent="-285750">
              <a:buFontTx/>
              <a:buChar char="-"/>
            </a:pPr>
            <a:r>
              <a:rPr lang="en-GB" sz="2400" dirty="0" smtClean="0"/>
              <a:t>During the LHC runs, access to the tunnel is rare and limited in time.</a:t>
            </a:r>
          </a:p>
          <a:p>
            <a:pPr marL="285750" indent="-285750">
              <a:buFontTx/>
              <a:buChar char="-"/>
            </a:pPr>
            <a:endParaRPr lang="en-GB" sz="2400" dirty="0" smtClean="0"/>
          </a:p>
          <a:p>
            <a:pPr marL="285750" indent="-285750">
              <a:buFontTx/>
              <a:buChar char="-"/>
            </a:pPr>
            <a:r>
              <a:rPr lang="en-GB" sz="2400" dirty="0" smtClean="0"/>
              <a:t>Only few samples can be studied.</a:t>
            </a:r>
          </a:p>
        </p:txBody>
      </p:sp>
      <p:sp>
        <p:nvSpPr>
          <p:cNvPr id="7" name="TextBox 6"/>
          <p:cNvSpPr txBox="1"/>
          <p:nvPr/>
        </p:nvSpPr>
        <p:spPr>
          <a:xfrm>
            <a:off x="666666" y="101526"/>
            <a:ext cx="11061041" cy="461665"/>
          </a:xfrm>
          <a:prstGeom prst="rect">
            <a:avLst/>
          </a:prstGeom>
          <a:noFill/>
        </p:spPr>
        <p:txBody>
          <a:bodyPr wrap="none" rtlCol="0">
            <a:spAutoFit/>
          </a:bodyPr>
          <a:lstStyle/>
          <a:p>
            <a:r>
              <a:rPr lang="en-GB" sz="2400" b="1" dirty="0" smtClean="0"/>
              <a:t>Measurements of e-cloud characteristics and mitigation efficiency at CERN</a:t>
            </a:r>
          </a:p>
        </p:txBody>
      </p:sp>
    </p:spTree>
    <p:extLst>
      <p:ext uri="{BB962C8B-B14F-4D97-AF65-F5344CB8AC3E}">
        <p14:creationId xmlns:p14="http://schemas.microsoft.com/office/powerpoint/2010/main" val="2580176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16</a:t>
            </a:fld>
            <a:endParaRPr lang="en-US" dirty="0"/>
          </a:p>
        </p:txBody>
      </p:sp>
      <p:sp>
        <p:nvSpPr>
          <p:cNvPr id="6" name="TextBox 5"/>
          <p:cNvSpPr txBox="1"/>
          <p:nvPr/>
        </p:nvSpPr>
        <p:spPr>
          <a:xfrm>
            <a:off x="683491" y="2420504"/>
            <a:ext cx="11176000" cy="3600986"/>
          </a:xfrm>
          <a:prstGeom prst="rect">
            <a:avLst/>
          </a:prstGeom>
          <a:noFill/>
        </p:spPr>
        <p:txBody>
          <a:bodyPr wrap="square" rtlCol="0">
            <a:spAutoFit/>
          </a:bodyPr>
          <a:lstStyle/>
          <a:p>
            <a:r>
              <a:rPr lang="en-GB" sz="2400" dirty="0" smtClean="0"/>
              <a:t>The measurement features of the three CERN’s </a:t>
            </a:r>
            <a:r>
              <a:rPr lang="en-GB" sz="2400" dirty="0" smtClean="0"/>
              <a:t>set-ups can </a:t>
            </a:r>
            <a:r>
              <a:rPr lang="en-GB" sz="2400" dirty="0" smtClean="0"/>
              <a:t>be exported at DAFNE profiting of:</a:t>
            </a:r>
          </a:p>
          <a:p>
            <a:endParaRPr lang="en-GB" dirty="0" smtClean="0"/>
          </a:p>
          <a:p>
            <a:pPr marL="285750" indent="-285750">
              <a:buFontTx/>
              <a:buChar char="-"/>
            </a:pPr>
            <a:r>
              <a:rPr lang="en-GB" sz="2400" dirty="0" smtClean="0"/>
              <a:t>A more flexible access, resulting in a larger variety of samples that can be measured.</a:t>
            </a:r>
          </a:p>
          <a:p>
            <a:pPr marL="285750" indent="-285750">
              <a:buFontTx/>
              <a:buChar char="-"/>
            </a:pPr>
            <a:endParaRPr lang="en-GB" sz="2400" dirty="0" smtClean="0"/>
          </a:p>
          <a:p>
            <a:pPr marL="285750" indent="-285750">
              <a:buFontTx/>
              <a:buChar char="-"/>
            </a:pPr>
            <a:r>
              <a:rPr lang="en-GB" sz="2400" dirty="0" smtClean="0"/>
              <a:t>Variable and tuneable beam parameters for e-cloud studies.</a:t>
            </a:r>
          </a:p>
          <a:p>
            <a:pPr marL="285750" indent="-285750">
              <a:buFontTx/>
              <a:buChar char="-"/>
            </a:pPr>
            <a:endParaRPr lang="en-GB" sz="2400" dirty="0" smtClean="0"/>
          </a:p>
          <a:p>
            <a:pPr marL="285750" indent="-285750">
              <a:buFontTx/>
              <a:buChar char="-"/>
            </a:pPr>
            <a:r>
              <a:rPr lang="en-GB" sz="2400" dirty="0" smtClean="0"/>
              <a:t>Hopefully, more dedicated beam time.</a:t>
            </a:r>
          </a:p>
          <a:p>
            <a:endParaRPr lang="en-GB" dirty="0" smtClean="0"/>
          </a:p>
        </p:txBody>
      </p:sp>
      <p:sp>
        <p:nvSpPr>
          <p:cNvPr id="8" name="TextBox 7"/>
          <p:cNvSpPr txBox="1"/>
          <p:nvPr/>
        </p:nvSpPr>
        <p:spPr>
          <a:xfrm>
            <a:off x="871066" y="239006"/>
            <a:ext cx="10042769" cy="830997"/>
          </a:xfrm>
          <a:prstGeom prst="rect">
            <a:avLst/>
          </a:prstGeom>
          <a:noFill/>
        </p:spPr>
        <p:txBody>
          <a:bodyPr wrap="square" rtlCol="0">
            <a:spAutoFit/>
          </a:bodyPr>
          <a:lstStyle/>
          <a:p>
            <a:pPr algn="ctr"/>
            <a:r>
              <a:rPr lang="en-GB" sz="2400" b="1" dirty="0" smtClean="0">
                <a:solidFill>
                  <a:srgbClr val="00B050"/>
                </a:solidFill>
              </a:rPr>
              <a:t>A better understanding of the LHC heat load origin and of its mitigation are essential.</a:t>
            </a:r>
          </a:p>
        </p:txBody>
      </p:sp>
      <p:sp>
        <p:nvSpPr>
          <p:cNvPr id="5" name="TextBox 4"/>
          <p:cNvSpPr txBox="1"/>
          <p:nvPr/>
        </p:nvSpPr>
        <p:spPr>
          <a:xfrm>
            <a:off x="3257550" y="1445525"/>
            <a:ext cx="5077031" cy="523220"/>
          </a:xfrm>
          <a:prstGeom prst="rect">
            <a:avLst/>
          </a:prstGeom>
          <a:noFill/>
        </p:spPr>
        <p:txBody>
          <a:bodyPr wrap="none" rtlCol="0">
            <a:spAutoFit/>
          </a:bodyPr>
          <a:lstStyle/>
          <a:p>
            <a:r>
              <a:rPr lang="en-GB" sz="2800" b="1" dirty="0" smtClean="0">
                <a:solidFill>
                  <a:schemeClr val="tx2"/>
                </a:solidFill>
              </a:rPr>
              <a:t>How DAFNE </a:t>
            </a:r>
            <a:r>
              <a:rPr lang="en-GB" sz="2800" b="1" dirty="0" smtClean="0">
                <a:solidFill>
                  <a:schemeClr val="tx2"/>
                </a:solidFill>
              </a:rPr>
              <a:t>can </a:t>
            </a:r>
            <a:r>
              <a:rPr lang="en-GB" sz="2800" b="1" dirty="0" smtClean="0">
                <a:solidFill>
                  <a:schemeClr val="tx2"/>
                </a:solidFill>
              </a:rPr>
              <a:t>contribute?</a:t>
            </a:r>
            <a:endParaRPr lang="en-GB" sz="2800" b="1" dirty="0">
              <a:solidFill>
                <a:schemeClr val="tx2"/>
              </a:solidFill>
            </a:endParaRPr>
          </a:p>
        </p:txBody>
      </p:sp>
    </p:spTree>
    <p:extLst>
      <p:ext uri="{BB962C8B-B14F-4D97-AF65-F5344CB8AC3E}">
        <p14:creationId xmlns:p14="http://schemas.microsoft.com/office/powerpoint/2010/main" val="804282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dirty="0" smtClean="0"/>
              <a:t>17/12/2018</a:t>
            </a:r>
            <a:endParaRPr lang="en-GB" dirty="0"/>
          </a:p>
        </p:txBody>
      </p:sp>
      <p:sp>
        <p:nvSpPr>
          <p:cNvPr id="3" name="Footer Placeholder 2"/>
          <p:cNvSpPr>
            <a:spLocks noGrp="1"/>
          </p:cNvSpPr>
          <p:nvPr>
            <p:ph type="ftr" sz="quarter" idx="3"/>
          </p:nvPr>
        </p:nvSpPr>
        <p:spPr/>
        <p:txBody>
          <a:bodyPr/>
          <a:lstStyle/>
          <a:p>
            <a:r>
              <a:rPr lang="en-GB" dirty="0" smtClean="0"/>
              <a:t>Paolo Chiggiato, DAFNE as vacuum test bench</a:t>
            </a:r>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GB" smtClean="0"/>
              <a:pPr/>
              <a:t>17</a:t>
            </a:fld>
            <a:endParaRPr lang="en-GB" dirty="0"/>
          </a:p>
        </p:txBody>
      </p:sp>
      <p:sp>
        <p:nvSpPr>
          <p:cNvPr id="5" name="Content Placeholder 2"/>
          <p:cNvSpPr txBox="1">
            <a:spLocks/>
          </p:cNvSpPr>
          <p:nvPr/>
        </p:nvSpPr>
        <p:spPr>
          <a:xfrm>
            <a:off x="1771666" y="859932"/>
            <a:ext cx="9350630" cy="1356796"/>
          </a:xfrm>
          <a:prstGeom prst="rect">
            <a:avLst/>
          </a:prstGeom>
          <a:solidFill>
            <a:schemeClr val="tx2">
              <a:lumMod val="20000"/>
              <a:lumOff val="80000"/>
            </a:schemeClr>
          </a:solidFill>
        </p:spPr>
        <p:txBody>
          <a:bodyPr>
            <a:noAutofit/>
          </a:bodyPr>
          <a:lstStyle>
            <a:lvl1pPr marL="493776" indent="-457200" algn="l" rtl="0" eaLnBrk="1" latinLnBrk="0" hangingPunct="1">
              <a:spcBef>
                <a:spcPct val="20000"/>
              </a:spcBef>
              <a:buClr>
                <a:schemeClr val="accent1"/>
              </a:buClr>
              <a:buSzPct val="80000"/>
              <a:buFont typeface="Arial"/>
              <a:buChar char="•"/>
              <a:defRPr kumimoji="0" sz="28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4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0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8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spcBef>
                <a:spcPts val="1200"/>
              </a:spcBef>
            </a:pPr>
            <a:r>
              <a:rPr lang="en-GB" sz="2000" b="1" dirty="0" smtClean="0">
                <a:solidFill>
                  <a:schemeClr val="tx2"/>
                </a:solidFill>
              </a:rPr>
              <a:t>Preparation of CERN’s future</a:t>
            </a:r>
            <a:r>
              <a:rPr lang="en-GB" sz="2000" dirty="0" smtClean="0">
                <a:solidFill>
                  <a:schemeClr val="tx2"/>
                </a:solidFill>
              </a:rPr>
              <a:t>:</a:t>
            </a:r>
          </a:p>
          <a:p>
            <a:pPr lvl="1">
              <a:spcBef>
                <a:spcPts val="0"/>
              </a:spcBef>
            </a:pPr>
            <a:r>
              <a:rPr lang="en-GB" sz="1700" dirty="0" smtClean="0">
                <a:solidFill>
                  <a:schemeClr val="tx2"/>
                </a:solidFill>
              </a:rPr>
              <a:t>vibrant </a:t>
            </a:r>
            <a:r>
              <a:rPr lang="en-GB" sz="1700" b="1" dirty="0" smtClean="0">
                <a:solidFill>
                  <a:srgbClr val="C00000"/>
                </a:solidFill>
              </a:rPr>
              <a:t>accelerator R&amp;D programme </a:t>
            </a:r>
            <a:r>
              <a:rPr lang="en-GB" sz="1700" dirty="0" smtClean="0">
                <a:solidFill>
                  <a:schemeClr val="tx2"/>
                </a:solidFill>
              </a:rPr>
              <a:t>exploiting CERN’s strengths and uniqueness.</a:t>
            </a:r>
          </a:p>
          <a:p>
            <a:pPr lvl="1">
              <a:spcBef>
                <a:spcPts val="0"/>
              </a:spcBef>
            </a:pPr>
            <a:r>
              <a:rPr lang="en-GB" sz="1700" dirty="0" smtClean="0">
                <a:solidFill>
                  <a:schemeClr val="tx2"/>
                </a:solidFill>
              </a:rPr>
              <a:t>design studies for </a:t>
            </a:r>
            <a:r>
              <a:rPr lang="en-GB" sz="1700" b="1" dirty="0" smtClean="0">
                <a:solidFill>
                  <a:srgbClr val="C00000"/>
                </a:solidFill>
              </a:rPr>
              <a:t>future accelerators</a:t>
            </a:r>
            <a:r>
              <a:rPr lang="en-GB" sz="1700" dirty="0" smtClean="0">
                <a:solidFill>
                  <a:schemeClr val="tx2"/>
                </a:solidFill>
              </a:rPr>
              <a:t>: CLIC, FCC (includes HE-LHC).</a:t>
            </a:r>
          </a:p>
          <a:p>
            <a:pPr lvl="1">
              <a:spcBef>
                <a:spcPts val="0"/>
              </a:spcBef>
            </a:pPr>
            <a:r>
              <a:rPr lang="en-GB" sz="1700" dirty="0" smtClean="0">
                <a:solidFill>
                  <a:schemeClr val="tx2"/>
                </a:solidFill>
              </a:rPr>
              <a:t>future opportunities of diversity programme: “Physics Beyond Colliders”.</a:t>
            </a:r>
            <a:endParaRPr lang="en-GB" sz="800" dirty="0" smtClean="0">
              <a:solidFill>
                <a:schemeClr val="tx2"/>
              </a:solidFill>
            </a:endParaRPr>
          </a:p>
        </p:txBody>
      </p:sp>
      <p:grpSp>
        <p:nvGrpSpPr>
          <p:cNvPr id="20" name="Group 19"/>
          <p:cNvGrpSpPr/>
          <p:nvPr/>
        </p:nvGrpSpPr>
        <p:grpSpPr>
          <a:xfrm>
            <a:off x="2489201" y="2567712"/>
            <a:ext cx="8017162" cy="3472865"/>
            <a:chOff x="2489201" y="2567712"/>
            <a:chExt cx="8017162" cy="3472865"/>
          </a:xfrm>
        </p:grpSpPr>
        <p:sp>
          <p:nvSpPr>
            <p:cNvPr id="9" name="Rounded Rectangle 8"/>
            <p:cNvSpPr/>
            <p:nvPr/>
          </p:nvSpPr>
          <p:spPr>
            <a:xfrm>
              <a:off x="5260109" y="2567712"/>
              <a:ext cx="2373745" cy="9790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bg1"/>
                  </a:solidFill>
                </a:rPr>
                <a:t>Impedance measurements</a:t>
              </a:r>
              <a:endParaRPr lang="en-GB" dirty="0">
                <a:solidFill>
                  <a:schemeClr val="bg1"/>
                </a:solidFill>
              </a:endParaRPr>
            </a:p>
          </p:txBody>
        </p:sp>
        <p:sp>
          <p:nvSpPr>
            <p:cNvPr id="10" name="Rounded Rectangle 9"/>
            <p:cNvSpPr/>
            <p:nvPr/>
          </p:nvSpPr>
          <p:spPr>
            <a:xfrm>
              <a:off x="2489201" y="4650504"/>
              <a:ext cx="2373745" cy="9790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bg1"/>
                  </a:solidFill>
                </a:rPr>
                <a:t>Synchrotron rad. studies</a:t>
              </a:r>
              <a:endParaRPr lang="en-GB" dirty="0">
                <a:solidFill>
                  <a:schemeClr val="bg1"/>
                </a:solidFill>
              </a:endParaRPr>
            </a:p>
          </p:txBody>
        </p:sp>
        <p:sp>
          <p:nvSpPr>
            <p:cNvPr id="11" name="Rounded Rectangle 10"/>
            <p:cNvSpPr/>
            <p:nvPr/>
          </p:nvSpPr>
          <p:spPr>
            <a:xfrm>
              <a:off x="8132618" y="4571995"/>
              <a:ext cx="2373745" cy="9790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bg1"/>
                  </a:solidFill>
                </a:rPr>
                <a:t>E-cloud understanding and mitigation</a:t>
              </a:r>
              <a:endParaRPr lang="en-GB" dirty="0">
                <a:solidFill>
                  <a:schemeClr val="bg1"/>
                </a:solidFill>
              </a:endParaRPr>
            </a:p>
          </p:txBody>
        </p:sp>
        <p:cxnSp>
          <p:nvCxnSpPr>
            <p:cNvPr id="15" name="Straight Arrow Connector 14"/>
            <p:cNvCxnSpPr>
              <a:stCxn id="10" idx="3"/>
              <a:endCxn id="11" idx="1"/>
            </p:cNvCxnSpPr>
            <p:nvPr/>
          </p:nvCxnSpPr>
          <p:spPr>
            <a:xfrm flipV="1">
              <a:off x="4862946" y="5061523"/>
              <a:ext cx="3269672" cy="78509"/>
            </a:xfrm>
            <a:prstGeom prst="straightConnector1">
              <a:avLst/>
            </a:prstGeom>
            <a:ln w="76200">
              <a:solidFill>
                <a:schemeClr val="tx1">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9" idx="2"/>
            </p:cNvCxnSpPr>
            <p:nvPr/>
          </p:nvCxnSpPr>
          <p:spPr>
            <a:xfrm flipV="1">
              <a:off x="6446981" y="3546767"/>
              <a:ext cx="1" cy="1160888"/>
            </a:xfrm>
            <a:prstGeom prst="straightConnector1">
              <a:avLst/>
            </a:prstGeom>
            <a:ln w="76200">
              <a:solidFill>
                <a:schemeClr val="tx1">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477164" y="4100940"/>
              <a:ext cx="1939637" cy="1939637"/>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DAFNE</a:t>
              </a:r>
              <a:endParaRPr lang="en-GB" b="1" dirty="0">
                <a:solidFill>
                  <a:schemeClr val="tx1"/>
                </a:solidFill>
              </a:endParaRPr>
            </a:p>
          </p:txBody>
        </p:sp>
      </p:grpSp>
      <p:sp>
        <p:nvSpPr>
          <p:cNvPr id="14" name="Title 1"/>
          <p:cNvSpPr txBox="1">
            <a:spLocks/>
          </p:cNvSpPr>
          <p:nvPr/>
        </p:nvSpPr>
        <p:spPr>
          <a:xfrm>
            <a:off x="3933046" y="156253"/>
            <a:ext cx="5027869" cy="458915"/>
          </a:xfrm>
          <a:prstGeom prst="rect">
            <a:avLst/>
          </a:prstGeom>
        </p:spPr>
        <p:txBody>
          <a:bodyP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t>Our priorities: R&amp;D and studies</a:t>
            </a:r>
            <a:endParaRPr lang="en-GB" sz="2400" dirty="0"/>
          </a:p>
        </p:txBody>
      </p:sp>
    </p:spTree>
    <p:custDataLst>
      <p:tags r:id="rId1"/>
    </p:custDataLst>
    <p:extLst>
      <p:ext uri="{BB962C8B-B14F-4D97-AF65-F5344CB8AC3E}">
        <p14:creationId xmlns:p14="http://schemas.microsoft.com/office/powerpoint/2010/main" val="3066194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18</a:t>
            </a:fld>
            <a:endParaRPr lang="en-US" dirty="0"/>
          </a:p>
        </p:txBody>
      </p:sp>
      <p:sp>
        <p:nvSpPr>
          <p:cNvPr id="3" name="Title 1"/>
          <p:cNvSpPr txBox="1">
            <a:spLocks/>
          </p:cNvSpPr>
          <p:nvPr/>
        </p:nvSpPr>
        <p:spPr>
          <a:xfrm>
            <a:off x="1652900" y="8392"/>
            <a:ext cx="9568873" cy="501652"/>
          </a:xfrm>
          <a:prstGeom prst="rect">
            <a:avLst/>
          </a:prstGeom>
        </p:spPr>
        <p:txBody>
          <a:bodyPr/>
          <a:lstStyle>
            <a:lvl1pPr algn="l" rtl="0" eaLnBrk="1" latinLnBrk="0" hangingPunct="1">
              <a:spcBef>
                <a:spcPct val="0"/>
              </a:spcBef>
              <a:buNone/>
              <a:defRPr kumimoji="0" sz="2800" kern="1200">
                <a:solidFill>
                  <a:schemeClr val="tx1"/>
                </a:solidFill>
                <a:latin typeface="+mj-lt"/>
                <a:ea typeface="+mj-ea"/>
                <a:cs typeface="+mj-cs"/>
              </a:defRPr>
            </a:lvl1pPr>
          </a:lstStyle>
          <a:p>
            <a:pPr lvl="0"/>
            <a:r>
              <a:rPr lang="en-US" sz="2000" b="1" dirty="0"/>
              <a:t>A cryogenic system for impedance measurement of accelerator components.</a:t>
            </a:r>
            <a:endParaRPr lang="en-GB" sz="2000" b="1" dirty="0"/>
          </a:p>
        </p:txBody>
      </p:sp>
      <p:sp>
        <p:nvSpPr>
          <p:cNvPr id="4" name="TextBox 3"/>
          <p:cNvSpPr txBox="1"/>
          <p:nvPr/>
        </p:nvSpPr>
        <p:spPr>
          <a:xfrm>
            <a:off x="203200" y="623867"/>
            <a:ext cx="6600713" cy="923330"/>
          </a:xfrm>
          <a:prstGeom prst="rect">
            <a:avLst/>
          </a:prstGeom>
          <a:noFill/>
        </p:spPr>
        <p:txBody>
          <a:bodyPr wrap="square" rtlCol="0">
            <a:spAutoFit/>
          </a:bodyPr>
          <a:lstStyle/>
          <a:p>
            <a:r>
              <a:rPr lang="en-US" dirty="0" smtClean="0"/>
              <a:t>We have started a program that aims to measure impedance of components at high magnetic field and cryogenic temperature </a:t>
            </a:r>
            <a:r>
              <a:rPr lang="en-US" b="1" dirty="0" smtClean="0">
                <a:solidFill>
                  <a:srgbClr val="C00000"/>
                </a:solidFill>
              </a:rPr>
              <a:t>in laboratory</a:t>
            </a:r>
            <a:r>
              <a:rPr lang="en-US" dirty="0" smtClean="0"/>
              <a:t>. </a:t>
            </a:r>
            <a:endParaRPr lang="en-US" sz="1800" dirty="0" smtClean="0"/>
          </a:p>
        </p:txBody>
      </p:sp>
      <p:pic>
        <p:nvPicPr>
          <p:cNvPr id="5" name="Picture 4"/>
          <p:cNvPicPr>
            <a:picLocks noChangeAspect="1"/>
          </p:cNvPicPr>
          <p:nvPr/>
        </p:nvPicPr>
        <p:blipFill>
          <a:blip r:embed="rId2"/>
          <a:stretch>
            <a:fillRect/>
          </a:stretch>
        </p:blipFill>
        <p:spPr>
          <a:xfrm>
            <a:off x="1123009" y="4406784"/>
            <a:ext cx="4675960" cy="1535165"/>
          </a:xfrm>
          <a:prstGeom prst="rect">
            <a:avLst/>
          </a:prstGeom>
        </p:spPr>
      </p:pic>
      <p:pic>
        <p:nvPicPr>
          <p:cNvPr id="6" name="Content Placeholder 9"/>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660000">
            <a:off x="1896587" y="1193863"/>
            <a:ext cx="2505091" cy="4085337"/>
          </a:xfrm>
          <a:prstGeom prst="rect">
            <a:avLst/>
          </a:prstGeom>
        </p:spPr>
      </p:pic>
      <p:sp>
        <p:nvSpPr>
          <p:cNvPr id="7" name="TextBox 6"/>
          <p:cNvSpPr txBox="1"/>
          <p:nvPr/>
        </p:nvSpPr>
        <p:spPr>
          <a:xfrm>
            <a:off x="5479967" y="1808672"/>
            <a:ext cx="1351652" cy="369332"/>
          </a:xfrm>
          <a:prstGeom prst="rect">
            <a:avLst/>
          </a:prstGeom>
          <a:noFill/>
        </p:spPr>
        <p:txBody>
          <a:bodyPr wrap="none" rtlCol="0">
            <a:spAutoFit/>
          </a:bodyPr>
          <a:lstStyle/>
          <a:p>
            <a:r>
              <a:rPr lang="en-GB" sz="1800" dirty="0" smtClean="0"/>
              <a:t>Even mode</a:t>
            </a:r>
            <a:endParaRPr lang="en-GB" sz="1800" dirty="0"/>
          </a:p>
        </p:txBody>
      </p:sp>
      <p:sp>
        <p:nvSpPr>
          <p:cNvPr id="8" name="TextBox 7"/>
          <p:cNvSpPr txBox="1"/>
          <p:nvPr/>
        </p:nvSpPr>
        <p:spPr>
          <a:xfrm>
            <a:off x="5458257" y="3113743"/>
            <a:ext cx="1261884" cy="369332"/>
          </a:xfrm>
          <a:prstGeom prst="rect">
            <a:avLst/>
          </a:prstGeom>
          <a:noFill/>
        </p:spPr>
        <p:txBody>
          <a:bodyPr wrap="none" rtlCol="0">
            <a:spAutoFit/>
          </a:bodyPr>
          <a:lstStyle/>
          <a:p>
            <a:r>
              <a:rPr lang="en-GB" sz="1800" dirty="0" smtClean="0"/>
              <a:t>Odd mode</a:t>
            </a:r>
            <a:endParaRPr lang="en-GB" sz="1800" dirty="0"/>
          </a:p>
        </p:txBody>
      </p:sp>
      <p:pic>
        <p:nvPicPr>
          <p:cNvPr id="9" name="Tartalom hely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10341" y="1027122"/>
            <a:ext cx="3310262" cy="248269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803913" y="3770585"/>
                <a:ext cx="4704736" cy="2171364"/>
              </a:xfrm>
              <a:prstGeom prst="rect">
                <a:avLst/>
              </a:prstGeom>
            </p:spPr>
            <p:txBody>
              <a:bodyPr wrap="square">
                <a:spAutoFit/>
              </a:bodyPr>
              <a:lstStyle/>
              <a:p>
                <a:r>
                  <a:rPr lang="en-GB" sz="1400" dirty="0"/>
                  <a:t>Through measuring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11</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22</m:t>
                        </m:r>
                      </m:sub>
                    </m:sSub>
                  </m:oMath>
                </a14:m>
                <a:r>
                  <a:rPr lang="en-GB" sz="1400" dirty="0"/>
                  <a:t>,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12</m:t>
                        </m:r>
                      </m:sub>
                    </m:sSub>
                  </m:oMath>
                </a14:m>
                <a:r>
                  <a:rPr lang="en-GB" sz="1400" dirty="0"/>
                  <a:t>,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𝑙𝑜𝑎𝑑</m:t>
                        </m:r>
                      </m:sub>
                    </m:sSub>
                  </m:oMath>
                </a14:m>
                <a:r>
                  <a:rPr lang="en-GB" sz="1400" dirty="0"/>
                  <a:t> one can deduce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𝑤𝑎𝑙𝑙</m:t>
                        </m:r>
                      </m:sub>
                    </m:sSub>
                  </m:oMath>
                </a14:m>
                <a:r>
                  <a:rPr lang="en-GB" sz="1400" dirty="0"/>
                  <a:t> for both modes</a:t>
                </a:r>
              </a:p>
              <a:p>
                <a:r>
                  <a:rPr lang="en-GB" sz="1400" dirty="0"/>
                  <a:t>If the inner rods’ resistance is assumed to be identical,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𝑠𝑜</m:t>
                        </m:r>
                      </m:sub>
                    </m:sSub>
                  </m:oMath>
                </a14:m>
                <a:r>
                  <a:rPr lang="en-GB" sz="1400" dirty="0"/>
                  <a:t> can be obtained</a:t>
                </a:r>
              </a:p>
              <a:p>
                <a:pPr marL="36576" indent="0">
                  <a:buNone/>
                </a:pPr>
                <a:endParaRPr lang="en-GB" sz="1400" i="1" dirty="0">
                  <a:latin typeface="Cambria Math" panose="02040503050406030204" pitchFamily="18" charset="0"/>
                </a:endParaRPr>
              </a:p>
              <a:p>
                <a:pPr marL="36576" indent="0">
                  <a:buNone/>
                </a:pPr>
                <a14:m>
                  <m:oMathPara xmlns:m="http://schemas.openxmlformats.org/officeDocument/2006/math">
                    <m:oMathParaPr>
                      <m:jc m:val="centerGroup"/>
                    </m:oMathParaPr>
                    <m:oMath xmlns:m="http://schemas.openxmlformats.org/officeDocument/2006/math">
                      <m:d>
                        <m:dPr>
                          <m:begChr m:val="{"/>
                          <m:endChr m:val=""/>
                          <m:ctrlPr>
                            <a:rPr lang="en-GB" sz="1400" i="1">
                              <a:latin typeface="Cambria Math" panose="02040503050406030204" pitchFamily="18" charset="0"/>
                            </a:rPr>
                          </m:ctrlPr>
                        </m:dPr>
                        <m:e>
                          <m:m>
                            <m:mPr>
                              <m:mcs>
                                <m:mc>
                                  <m:mcPr>
                                    <m:count m:val="1"/>
                                    <m:mcJc m:val="center"/>
                                  </m:mcPr>
                                </m:mc>
                              </m:mcs>
                              <m:ctrlPr>
                                <a:rPr lang="en-GB" sz="1400" i="1">
                                  <a:latin typeface="Cambria Math" panose="02040503050406030204" pitchFamily="18" charset="0"/>
                                </a:rPr>
                              </m:ctrlPr>
                            </m:mPr>
                            <m:mr>
                              <m:e>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𝑤𝑎𝑙𝑙</m:t>
                                        </m:r>
                                        <m:r>
                                          <a:rPr lang="en-GB" sz="1400" i="1">
                                            <a:latin typeface="Cambria Math" panose="02040503050406030204" pitchFamily="18" charset="0"/>
                                          </a:rPr>
                                          <m:t>,∆</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𝑖𝑛𝑛𝑒𝑟</m:t>
                                        </m:r>
                                        <m:r>
                                          <a:rPr lang="en-GB" sz="1400" i="1">
                                            <a:latin typeface="Cambria Math" panose="02040503050406030204" pitchFamily="18" charset="0"/>
                                          </a:rPr>
                                          <m:t>,∆</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𝑜𝑢𝑡𝑒𝑟</m:t>
                                        </m:r>
                                        <m:r>
                                          <a:rPr lang="en-GB" sz="1400" i="1">
                                            <a:latin typeface="Cambria Math" panose="02040503050406030204" pitchFamily="18" charset="0"/>
                                          </a:rPr>
                                          <m:t>,∆</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𝑠𝑖</m:t>
                                        </m:r>
                                      </m:sub>
                                    </m:sSub>
                                  </m:num>
                                  <m:den>
                                    <m:sSub>
                                      <m:sSubPr>
                                        <m:ctrlPr>
                                          <a:rPr lang="en-GB" sz="1400" i="1">
                                            <a:latin typeface="Cambria Math" panose="02040503050406030204" pitchFamily="18" charset="0"/>
                                          </a:rPr>
                                        </m:ctrlPr>
                                      </m:sSubPr>
                                      <m:e>
                                        <m:r>
                                          <m:rPr>
                                            <m:sty m:val="p"/>
                                          </m:rPr>
                                          <a:rPr lang="el-GR" sz="1400" i="1">
                                            <a:latin typeface="Cambria Math" panose="02040503050406030204" pitchFamily="18" charset="0"/>
                                          </a:rPr>
                                          <m:t>Γ</m:t>
                                        </m:r>
                                      </m:e>
                                      <m:sub>
                                        <m:r>
                                          <a:rPr lang="en-GB" sz="1400" i="1">
                                            <a:latin typeface="Cambria Math" panose="02040503050406030204" pitchFamily="18" charset="0"/>
                                          </a:rPr>
                                          <m:t>𝑖</m:t>
                                        </m:r>
                                        <m:r>
                                          <a:rPr lang="en-GB" sz="1400" i="1">
                                            <a:latin typeface="Cambria Math" panose="02040503050406030204" pitchFamily="18" charset="0"/>
                                          </a:rPr>
                                          <m:t>,∆</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𝑠𝑜</m:t>
                                        </m:r>
                                      </m:sub>
                                    </m:sSub>
                                  </m:num>
                                  <m:den>
                                    <m:sSub>
                                      <m:sSubPr>
                                        <m:ctrlPr>
                                          <a:rPr lang="en-GB" sz="1400" i="1">
                                            <a:latin typeface="Cambria Math" panose="02040503050406030204" pitchFamily="18" charset="0"/>
                                          </a:rPr>
                                        </m:ctrlPr>
                                      </m:sSubPr>
                                      <m:e>
                                        <m:r>
                                          <m:rPr>
                                            <m:sty m:val="p"/>
                                          </m:rPr>
                                          <a:rPr lang="el-GR" sz="1400" i="1">
                                            <a:latin typeface="Cambria Math" panose="02040503050406030204" pitchFamily="18" charset="0"/>
                                          </a:rPr>
                                          <m:t>Γ</m:t>
                                        </m:r>
                                      </m:e>
                                      <m:sub>
                                        <m:r>
                                          <a:rPr lang="en-GB" sz="1400" i="1">
                                            <a:latin typeface="Cambria Math" panose="02040503050406030204" pitchFamily="18" charset="0"/>
                                          </a:rPr>
                                          <m:t>𝑜</m:t>
                                        </m:r>
                                        <m:r>
                                          <a:rPr lang="en-GB" sz="1400" i="1">
                                            <a:latin typeface="Cambria Math" panose="02040503050406030204" pitchFamily="18" charset="0"/>
                                          </a:rPr>
                                          <m:t>,∆</m:t>
                                        </m:r>
                                      </m:sub>
                                    </m:sSub>
                                  </m:den>
                                </m:f>
                              </m:e>
                            </m:mr>
                            <m:mr>
                              <m:e>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𝑤𝑎𝑙𝑙</m:t>
                                        </m:r>
                                        <m:r>
                                          <a:rPr lang="en-GB" sz="1400" i="1">
                                            <a:latin typeface="Cambria Math" panose="02040503050406030204" pitchFamily="18" charset="0"/>
                                          </a:rPr>
                                          <m:t>,</m:t>
                                        </m:r>
                                        <m:r>
                                          <m:rPr>
                                            <m:sty m:val="p"/>
                                          </m:rPr>
                                          <a:rPr lang="el-GR" sz="1400" i="1">
                                            <a:latin typeface="Cambria Math" panose="02040503050406030204" pitchFamily="18" charset="0"/>
                                          </a:rPr>
                                          <m:t>Σ</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𝑖𝑛𝑛𝑒𝑟</m:t>
                                        </m:r>
                                        <m:r>
                                          <a:rPr lang="en-GB" sz="1400" i="1">
                                            <a:latin typeface="Cambria Math" panose="02040503050406030204" pitchFamily="18" charset="0"/>
                                          </a:rPr>
                                          <m:t>,</m:t>
                                        </m:r>
                                        <m:r>
                                          <m:rPr>
                                            <m:sty m:val="p"/>
                                          </m:rPr>
                                          <a:rPr lang="el-GR" sz="1400" i="1">
                                            <a:latin typeface="Cambria Math" panose="02040503050406030204" pitchFamily="18" charset="0"/>
                                          </a:rPr>
                                          <m:t>Σ</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𝑄</m:t>
                                        </m:r>
                                      </m:e>
                                      <m:sub>
                                        <m:r>
                                          <a:rPr lang="en-GB" sz="1400" i="1">
                                            <a:latin typeface="Cambria Math" panose="02040503050406030204" pitchFamily="18" charset="0"/>
                                          </a:rPr>
                                          <m:t>𝑜𝑢𝑡𝑒𝑟</m:t>
                                        </m:r>
                                        <m:r>
                                          <a:rPr lang="en-GB" sz="1400" i="1">
                                            <a:latin typeface="Cambria Math" panose="02040503050406030204" pitchFamily="18" charset="0"/>
                                          </a:rPr>
                                          <m:t>,</m:t>
                                        </m:r>
                                        <m:r>
                                          <m:rPr>
                                            <m:sty m:val="p"/>
                                          </m:rPr>
                                          <a:rPr lang="el-GR" sz="1400" i="1">
                                            <a:latin typeface="Cambria Math" panose="02040503050406030204" pitchFamily="18" charset="0"/>
                                          </a:rPr>
                                          <m:t>Σ</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𝑠𝑖</m:t>
                                        </m:r>
                                      </m:sub>
                                    </m:sSub>
                                  </m:num>
                                  <m:den>
                                    <m:sSub>
                                      <m:sSubPr>
                                        <m:ctrlPr>
                                          <a:rPr lang="en-GB" sz="1400" i="1">
                                            <a:latin typeface="Cambria Math" panose="02040503050406030204" pitchFamily="18" charset="0"/>
                                          </a:rPr>
                                        </m:ctrlPr>
                                      </m:sSubPr>
                                      <m:e>
                                        <m:r>
                                          <m:rPr>
                                            <m:sty m:val="p"/>
                                          </m:rPr>
                                          <a:rPr lang="el-GR" sz="1400" i="1">
                                            <a:latin typeface="Cambria Math" panose="02040503050406030204" pitchFamily="18" charset="0"/>
                                          </a:rPr>
                                          <m:t>Γ</m:t>
                                        </m:r>
                                      </m:e>
                                      <m:sub>
                                        <m:r>
                                          <a:rPr lang="en-GB" sz="1400" i="1">
                                            <a:latin typeface="Cambria Math" panose="02040503050406030204" pitchFamily="18" charset="0"/>
                                          </a:rPr>
                                          <m:t>𝑖</m:t>
                                        </m:r>
                                        <m:r>
                                          <a:rPr lang="en-GB" sz="1400" i="1">
                                            <a:latin typeface="Cambria Math" panose="02040503050406030204" pitchFamily="18" charset="0"/>
                                          </a:rPr>
                                          <m:t>,</m:t>
                                        </m:r>
                                        <m:r>
                                          <m:rPr>
                                            <m:sty m:val="p"/>
                                          </m:rPr>
                                          <a:rPr lang="el-GR" sz="1400" i="1">
                                            <a:latin typeface="Cambria Math" panose="02040503050406030204" pitchFamily="18" charset="0"/>
                                          </a:rPr>
                                          <m:t>Σ</m:t>
                                        </m:r>
                                      </m:sub>
                                    </m:sSub>
                                  </m:den>
                                </m:f>
                                <m:r>
                                  <m:rPr>
                                    <m:brk m:alnAt="7"/>
                                  </m:rPr>
                                  <a:rPr lang="en-GB" sz="1400" i="1">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𝑠𝑜</m:t>
                                        </m:r>
                                      </m:sub>
                                    </m:sSub>
                                  </m:num>
                                  <m:den>
                                    <m:sSub>
                                      <m:sSubPr>
                                        <m:ctrlPr>
                                          <a:rPr lang="en-GB" sz="1400" i="1">
                                            <a:latin typeface="Cambria Math" panose="02040503050406030204" pitchFamily="18" charset="0"/>
                                          </a:rPr>
                                        </m:ctrlPr>
                                      </m:sSubPr>
                                      <m:e>
                                        <m:r>
                                          <m:rPr>
                                            <m:sty m:val="p"/>
                                          </m:rPr>
                                          <a:rPr lang="el-GR" sz="1400" i="1">
                                            <a:latin typeface="Cambria Math" panose="02040503050406030204" pitchFamily="18" charset="0"/>
                                          </a:rPr>
                                          <m:t>Γ</m:t>
                                        </m:r>
                                      </m:e>
                                      <m:sub>
                                        <m:r>
                                          <a:rPr lang="en-GB" sz="1400" i="1">
                                            <a:latin typeface="Cambria Math" panose="02040503050406030204" pitchFamily="18" charset="0"/>
                                          </a:rPr>
                                          <m:t>𝑜</m:t>
                                        </m:r>
                                        <m:r>
                                          <a:rPr lang="en-GB" sz="1400" i="1">
                                            <a:latin typeface="Cambria Math" panose="02040503050406030204" pitchFamily="18" charset="0"/>
                                          </a:rPr>
                                          <m:t>,</m:t>
                                        </m:r>
                                        <m:r>
                                          <m:rPr>
                                            <m:sty m:val="p"/>
                                          </m:rPr>
                                          <a:rPr lang="el-GR" sz="1400" i="1">
                                            <a:latin typeface="Cambria Math" panose="02040503050406030204" pitchFamily="18" charset="0"/>
                                          </a:rPr>
                                          <m:t>Σ</m:t>
                                        </m:r>
                                      </m:sub>
                                    </m:sSub>
                                  </m:den>
                                </m:f>
                              </m:e>
                            </m:mr>
                          </m:m>
                        </m:e>
                      </m:d>
                    </m:oMath>
                  </m:oMathPara>
                </a14:m>
                <a:endParaRPr lang="en-GB" sz="1400" dirty="0"/>
              </a:p>
            </p:txBody>
          </p:sp>
        </mc:Choice>
        <mc:Fallback xmlns="">
          <p:sp>
            <p:nvSpPr>
              <p:cNvPr id="10" name="Rectangle 9"/>
              <p:cNvSpPr>
                <a:spLocks noRot="1" noChangeAspect="1" noMove="1" noResize="1" noEditPoints="1" noAdjustHandles="1" noChangeArrowheads="1" noChangeShapeType="1" noTextEdit="1"/>
              </p:cNvSpPr>
              <p:nvPr/>
            </p:nvSpPr>
            <p:spPr>
              <a:xfrm>
                <a:off x="6803913" y="3770585"/>
                <a:ext cx="4704736" cy="2171364"/>
              </a:xfrm>
              <a:prstGeom prst="rect">
                <a:avLst/>
              </a:prstGeom>
              <a:blipFill>
                <a:blip r:embed="rId5"/>
                <a:stretch>
                  <a:fillRect l="-389" t="-562"/>
                </a:stretch>
              </a:blipFill>
            </p:spPr>
            <p:txBody>
              <a:bodyPr/>
              <a:lstStyle/>
              <a:p>
                <a:r>
                  <a:rPr lang="en-GB">
                    <a:noFill/>
                  </a:rPr>
                  <a:t> </a:t>
                </a:r>
              </a:p>
            </p:txBody>
          </p:sp>
        </mc:Fallback>
      </mc:AlternateContent>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660000">
            <a:off x="1873374" y="-32243"/>
            <a:ext cx="2551518" cy="4085336"/>
          </a:xfrm>
          <a:prstGeom prst="rect">
            <a:avLst/>
          </a:prstGeom>
        </p:spPr>
      </p:pic>
      <p:sp>
        <p:nvSpPr>
          <p:cNvPr id="13" name="TextBox 12"/>
          <p:cNvSpPr txBox="1"/>
          <p:nvPr/>
        </p:nvSpPr>
        <p:spPr>
          <a:xfrm>
            <a:off x="297805" y="3796352"/>
            <a:ext cx="6003636" cy="646331"/>
          </a:xfrm>
          <a:prstGeom prst="rect">
            <a:avLst/>
          </a:prstGeom>
          <a:noFill/>
        </p:spPr>
        <p:txBody>
          <a:bodyPr wrap="square" rtlCol="0">
            <a:spAutoFit/>
          </a:bodyPr>
          <a:lstStyle/>
          <a:p>
            <a:r>
              <a:rPr lang="en-US" dirty="0"/>
              <a:t>First laboratory simple </a:t>
            </a:r>
            <a:r>
              <a:rPr lang="en-US" dirty="0" smtClean="0"/>
              <a:t>prototype based </a:t>
            </a:r>
            <a:r>
              <a:rPr lang="en-US" dirty="0"/>
              <a:t>on a Cu tube + inner rods.</a:t>
            </a:r>
            <a:endParaRPr lang="en-GB" dirty="0"/>
          </a:p>
        </p:txBody>
      </p:sp>
      <p:sp>
        <p:nvSpPr>
          <p:cNvPr id="11" name="TextBox 10"/>
          <p:cNvSpPr txBox="1"/>
          <p:nvPr/>
        </p:nvSpPr>
        <p:spPr>
          <a:xfrm>
            <a:off x="8696325" y="510044"/>
            <a:ext cx="2634054" cy="369332"/>
          </a:xfrm>
          <a:prstGeom prst="rect">
            <a:avLst/>
          </a:prstGeom>
          <a:noFill/>
        </p:spPr>
        <p:txBody>
          <a:bodyPr wrap="none" rtlCol="0">
            <a:spAutoFit/>
          </a:bodyPr>
          <a:lstStyle/>
          <a:p>
            <a:r>
              <a:rPr lang="en-GB" i="1" dirty="0" smtClean="0"/>
              <a:t>Courtesy of S. </a:t>
            </a:r>
            <a:r>
              <a:rPr lang="en-GB" i="1" dirty="0" err="1" smtClean="0"/>
              <a:t>Calatroni</a:t>
            </a:r>
            <a:endParaRPr lang="en-GB" i="1" dirty="0" smtClean="0"/>
          </a:p>
        </p:txBody>
      </p:sp>
    </p:spTree>
    <p:extLst>
      <p:ext uri="{BB962C8B-B14F-4D97-AF65-F5344CB8AC3E}">
        <p14:creationId xmlns:p14="http://schemas.microsoft.com/office/powerpoint/2010/main" val="3023769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19</a:t>
            </a:fld>
            <a:endParaRPr lang="en-US" dirty="0"/>
          </a:p>
        </p:txBody>
      </p:sp>
      <p:sp>
        <p:nvSpPr>
          <p:cNvPr id="6" name="TextBox 5"/>
          <p:cNvSpPr txBox="1"/>
          <p:nvPr/>
        </p:nvSpPr>
        <p:spPr>
          <a:xfrm>
            <a:off x="3241207" y="1034534"/>
            <a:ext cx="5442516" cy="369332"/>
          </a:xfrm>
          <a:prstGeom prst="rect">
            <a:avLst/>
          </a:prstGeom>
          <a:noFill/>
        </p:spPr>
        <p:txBody>
          <a:bodyPr wrap="none" rtlCol="0">
            <a:spAutoFit/>
          </a:bodyPr>
          <a:lstStyle/>
          <a:p>
            <a:r>
              <a:rPr lang="fr-CH" dirty="0" err="1" smtClean="0"/>
              <a:t>Examples</a:t>
            </a:r>
            <a:r>
              <a:rPr lang="fr-CH" dirty="0" smtClean="0"/>
              <a:t> of </a:t>
            </a:r>
            <a:r>
              <a:rPr lang="fr-CH" dirty="0" err="1" smtClean="0"/>
              <a:t>samples</a:t>
            </a:r>
            <a:r>
              <a:rPr lang="fr-CH" dirty="0" smtClean="0"/>
              <a:t> for </a:t>
            </a:r>
            <a:r>
              <a:rPr lang="fr-CH" dirty="0" err="1" smtClean="0"/>
              <a:t>impedance</a:t>
            </a:r>
            <a:r>
              <a:rPr lang="fr-CH" dirty="0" smtClean="0"/>
              <a:t> </a:t>
            </a:r>
            <a:r>
              <a:rPr lang="fr-CH" dirty="0" err="1" smtClean="0"/>
              <a:t>measurement</a:t>
            </a:r>
            <a:r>
              <a:rPr lang="fr-CH" dirty="0"/>
              <a:t>.</a:t>
            </a:r>
            <a:endParaRPr lang="en-GB" dirty="0"/>
          </a:p>
        </p:txBody>
      </p:sp>
      <p:sp>
        <p:nvSpPr>
          <p:cNvPr id="7" name="Rounded Rectangle 6"/>
          <p:cNvSpPr/>
          <p:nvPr/>
        </p:nvSpPr>
        <p:spPr>
          <a:xfrm>
            <a:off x="1043709" y="1939636"/>
            <a:ext cx="4174836" cy="1819564"/>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smtClean="0">
                <a:solidFill>
                  <a:schemeClr val="tx2"/>
                </a:solidFill>
              </a:rPr>
              <a:t>Laser </a:t>
            </a:r>
            <a:r>
              <a:rPr lang="fr-CH" dirty="0" err="1" smtClean="0">
                <a:solidFill>
                  <a:schemeClr val="tx2"/>
                </a:solidFill>
              </a:rPr>
              <a:t>treated</a:t>
            </a:r>
            <a:r>
              <a:rPr lang="fr-CH" dirty="0" smtClean="0">
                <a:solidFill>
                  <a:schemeClr val="tx2"/>
                </a:solidFill>
              </a:rPr>
              <a:t> surfaces: </a:t>
            </a:r>
            <a:r>
              <a:rPr lang="fr-CH" dirty="0" err="1" smtClean="0">
                <a:solidFill>
                  <a:schemeClr val="tx2"/>
                </a:solidFill>
              </a:rPr>
              <a:t>tuning</a:t>
            </a:r>
            <a:r>
              <a:rPr lang="fr-CH" dirty="0" smtClean="0">
                <a:solidFill>
                  <a:schemeClr val="tx2"/>
                </a:solidFill>
              </a:rPr>
              <a:t> of laser </a:t>
            </a:r>
            <a:r>
              <a:rPr lang="fr-CH" dirty="0" err="1" smtClean="0">
                <a:solidFill>
                  <a:schemeClr val="tx2"/>
                </a:solidFill>
              </a:rPr>
              <a:t>parameters</a:t>
            </a:r>
            <a:r>
              <a:rPr lang="fr-CH" dirty="0">
                <a:solidFill>
                  <a:schemeClr val="tx2"/>
                </a:solidFill>
              </a:rPr>
              <a:t> </a:t>
            </a:r>
            <a:r>
              <a:rPr lang="fr-CH" dirty="0" smtClean="0">
                <a:solidFill>
                  <a:schemeClr val="tx2"/>
                </a:solidFill>
              </a:rPr>
              <a:t>for </a:t>
            </a:r>
            <a:r>
              <a:rPr lang="fr-CH" dirty="0" err="1" smtClean="0">
                <a:solidFill>
                  <a:schemeClr val="tx2"/>
                </a:solidFill>
              </a:rPr>
              <a:t>trade</a:t>
            </a:r>
            <a:r>
              <a:rPr lang="fr-CH" dirty="0" smtClean="0">
                <a:solidFill>
                  <a:schemeClr val="tx2"/>
                </a:solidFill>
              </a:rPr>
              <a:t>-off </a:t>
            </a:r>
            <a:r>
              <a:rPr lang="fr-CH" dirty="0" err="1" smtClean="0">
                <a:solidFill>
                  <a:schemeClr val="tx2"/>
                </a:solidFill>
              </a:rPr>
              <a:t>between</a:t>
            </a:r>
            <a:r>
              <a:rPr lang="fr-CH" dirty="0" smtClean="0">
                <a:solidFill>
                  <a:schemeClr val="tx2"/>
                </a:solidFill>
              </a:rPr>
              <a:t> e-cloud and </a:t>
            </a:r>
            <a:r>
              <a:rPr lang="fr-CH" dirty="0" err="1" smtClean="0">
                <a:solidFill>
                  <a:schemeClr val="tx2"/>
                </a:solidFill>
              </a:rPr>
              <a:t>impedance</a:t>
            </a:r>
            <a:r>
              <a:rPr lang="fr-CH" dirty="0" smtClean="0">
                <a:solidFill>
                  <a:schemeClr val="tx2"/>
                </a:solidFill>
              </a:rPr>
              <a:t> </a:t>
            </a:r>
            <a:r>
              <a:rPr lang="fr-CH" dirty="0" err="1" smtClean="0">
                <a:solidFill>
                  <a:schemeClr val="tx2"/>
                </a:solidFill>
              </a:rPr>
              <a:t>reduction</a:t>
            </a:r>
            <a:r>
              <a:rPr lang="fr-CH" dirty="0" smtClean="0">
                <a:solidFill>
                  <a:schemeClr val="tx2"/>
                </a:solidFill>
              </a:rPr>
              <a:t>.</a:t>
            </a:r>
            <a:endParaRPr lang="en-GB" dirty="0">
              <a:solidFill>
                <a:schemeClr val="tx2"/>
              </a:solidFill>
            </a:endParaRPr>
          </a:p>
        </p:txBody>
      </p:sp>
      <p:sp>
        <p:nvSpPr>
          <p:cNvPr id="8" name="Rounded Rectangle 7"/>
          <p:cNvSpPr/>
          <p:nvPr/>
        </p:nvSpPr>
        <p:spPr>
          <a:xfrm>
            <a:off x="6596305" y="1939636"/>
            <a:ext cx="4174836" cy="1819564"/>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smtClean="0">
                <a:solidFill>
                  <a:schemeClr val="tx2"/>
                </a:solidFill>
              </a:rPr>
              <a:t>New concepts in vacuum </a:t>
            </a:r>
            <a:r>
              <a:rPr lang="fr-CH" dirty="0" err="1" smtClean="0">
                <a:solidFill>
                  <a:schemeClr val="tx2"/>
                </a:solidFill>
              </a:rPr>
              <a:t>chambers</a:t>
            </a:r>
            <a:r>
              <a:rPr lang="fr-CH" dirty="0" smtClean="0">
                <a:solidFill>
                  <a:schemeClr val="tx2"/>
                </a:solidFill>
              </a:rPr>
              <a:t> and RF </a:t>
            </a:r>
            <a:r>
              <a:rPr lang="fr-CH" dirty="0" err="1" smtClean="0">
                <a:solidFill>
                  <a:schemeClr val="tx2"/>
                </a:solidFill>
              </a:rPr>
              <a:t>fingers</a:t>
            </a:r>
            <a:endParaRPr lang="en-GB" dirty="0">
              <a:solidFill>
                <a:schemeClr val="tx2"/>
              </a:solidFill>
            </a:endParaRPr>
          </a:p>
        </p:txBody>
      </p:sp>
      <p:sp>
        <p:nvSpPr>
          <p:cNvPr id="9" name="Rounded Rectangle 8"/>
          <p:cNvSpPr/>
          <p:nvPr/>
        </p:nvSpPr>
        <p:spPr>
          <a:xfrm>
            <a:off x="1043709" y="4045649"/>
            <a:ext cx="4174836" cy="1819564"/>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err="1" smtClean="0">
                <a:solidFill>
                  <a:schemeClr val="tx2"/>
                </a:solidFill>
              </a:rPr>
              <a:t>Very</a:t>
            </a:r>
            <a:r>
              <a:rPr lang="fr-CH" dirty="0" smtClean="0">
                <a:solidFill>
                  <a:schemeClr val="tx2"/>
                </a:solidFill>
              </a:rPr>
              <a:t> </a:t>
            </a:r>
            <a:r>
              <a:rPr lang="fr-CH" dirty="0" err="1">
                <a:solidFill>
                  <a:schemeClr val="tx2"/>
                </a:solidFill>
              </a:rPr>
              <a:t>t</a:t>
            </a:r>
            <a:r>
              <a:rPr lang="fr-CH" dirty="0" err="1" smtClean="0">
                <a:solidFill>
                  <a:schemeClr val="tx2"/>
                </a:solidFill>
              </a:rPr>
              <a:t>hin</a:t>
            </a:r>
            <a:r>
              <a:rPr lang="fr-CH" dirty="0" smtClean="0">
                <a:solidFill>
                  <a:schemeClr val="tx2"/>
                </a:solidFill>
              </a:rPr>
              <a:t> NEG </a:t>
            </a:r>
            <a:r>
              <a:rPr lang="fr-CH" dirty="0" err="1" smtClean="0">
                <a:solidFill>
                  <a:schemeClr val="tx2"/>
                </a:solidFill>
              </a:rPr>
              <a:t>coatings</a:t>
            </a:r>
            <a:r>
              <a:rPr lang="fr-CH" dirty="0" smtClean="0">
                <a:solidFill>
                  <a:schemeClr val="tx2"/>
                </a:solidFill>
              </a:rPr>
              <a:t> for future </a:t>
            </a:r>
            <a:r>
              <a:rPr lang="fr-CH" dirty="0" err="1" smtClean="0">
                <a:solidFill>
                  <a:schemeClr val="tx2"/>
                </a:solidFill>
              </a:rPr>
              <a:t>synchtron</a:t>
            </a:r>
            <a:r>
              <a:rPr lang="fr-CH" dirty="0" smtClean="0">
                <a:solidFill>
                  <a:schemeClr val="tx2"/>
                </a:solidFill>
              </a:rPr>
              <a:t> light </a:t>
            </a:r>
            <a:r>
              <a:rPr lang="fr-CH" dirty="0" err="1" smtClean="0">
                <a:solidFill>
                  <a:schemeClr val="tx2"/>
                </a:solidFill>
              </a:rPr>
              <a:t>facilities</a:t>
            </a:r>
            <a:r>
              <a:rPr lang="fr-CH" dirty="0" smtClean="0">
                <a:solidFill>
                  <a:schemeClr val="tx2"/>
                </a:solidFill>
              </a:rPr>
              <a:t> and FCC-</a:t>
            </a:r>
            <a:r>
              <a:rPr lang="fr-CH" dirty="0" err="1" smtClean="0">
                <a:solidFill>
                  <a:schemeClr val="tx2"/>
                </a:solidFill>
              </a:rPr>
              <a:t>ee</a:t>
            </a:r>
            <a:r>
              <a:rPr lang="fr-CH" dirty="0" smtClean="0">
                <a:solidFill>
                  <a:schemeClr val="tx2"/>
                </a:solidFill>
              </a:rPr>
              <a:t>.</a:t>
            </a:r>
            <a:endParaRPr lang="en-GB" dirty="0">
              <a:solidFill>
                <a:schemeClr val="tx2"/>
              </a:solidFill>
            </a:endParaRPr>
          </a:p>
        </p:txBody>
      </p:sp>
      <p:sp>
        <p:nvSpPr>
          <p:cNvPr id="10" name="Rounded Rectangle 9"/>
          <p:cNvSpPr/>
          <p:nvPr/>
        </p:nvSpPr>
        <p:spPr>
          <a:xfrm>
            <a:off x="6596305" y="4045649"/>
            <a:ext cx="4174836" cy="1819564"/>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CH" dirty="0" smtClean="0">
                <a:solidFill>
                  <a:schemeClr val="tx2"/>
                </a:solidFill>
              </a:rPr>
              <a:t>HTS </a:t>
            </a:r>
            <a:r>
              <a:rPr lang="fr-CH" dirty="0" err="1" smtClean="0">
                <a:solidFill>
                  <a:schemeClr val="tx2"/>
                </a:solidFill>
              </a:rPr>
              <a:t>coatings</a:t>
            </a:r>
            <a:r>
              <a:rPr lang="fr-CH" dirty="0" smtClean="0">
                <a:solidFill>
                  <a:schemeClr val="tx2"/>
                </a:solidFill>
              </a:rPr>
              <a:t> for FCC-</a:t>
            </a:r>
            <a:r>
              <a:rPr lang="fr-CH" dirty="0" err="1" smtClean="0">
                <a:solidFill>
                  <a:schemeClr val="tx2"/>
                </a:solidFill>
              </a:rPr>
              <a:t>hh</a:t>
            </a:r>
            <a:r>
              <a:rPr lang="fr-CH" dirty="0" smtClean="0">
                <a:solidFill>
                  <a:schemeClr val="tx2"/>
                </a:solidFill>
              </a:rPr>
              <a:t> </a:t>
            </a:r>
            <a:r>
              <a:rPr lang="fr-CH" dirty="0" err="1" smtClean="0">
                <a:solidFill>
                  <a:schemeClr val="tx2"/>
                </a:solidFill>
              </a:rPr>
              <a:t>beam</a:t>
            </a:r>
            <a:r>
              <a:rPr lang="fr-CH" dirty="0" smtClean="0">
                <a:solidFill>
                  <a:schemeClr val="tx2"/>
                </a:solidFill>
              </a:rPr>
              <a:t> </a:t>
            </a:r>
            <a:r>
              <a:rPr lang="fr-CH" dirty="0" err="1" smtClean="0">
                <a:solidFill>
                  <a:schemeClr val="tx2"/>
                </a:solidFill>
              </a:rPr>
              <a:t>screens</a:t>
            </a:r>
            <a:r>
              <a:rPr lang="fr-CH" dirty="0" smtClean="0">
                <a:solidFill>
                  <a:schemeClr val="tx2"/>
                </a:solidFill>
              </a:rPr>
              <a:t> </a:t>
            </a:r>
            <a:endParaRPr lang="en-GB" dirty="0">
              <a:solidFill>
                <a:schemeClr val="tx2"/>
              </a:solidFill>
            </a:endParaRPr>
          </a:p>
        </p:txBody>
      </p:sp>
      <p:sp>
        <p:nvSpPr>
          <p:cNvPr id="11" name="TextBox 10"/>
          <p:cNvSpPr txBox="1"/>
          <p:nvPr/>
        </p:nvSpPr>
        <p:spPr>
          <a:xfrm>
            <a:off x="3365514" y="139626"/>
            <a:ext cx="5557932" cy="461665"/>
          </a:xfrm>
          <a:prstGeom prst="rect">
            <a:avLst/>
          </a:prstGeom>
          <a:noFill/>
        </p:spPr>
        <p:txBody>
          <a:bodyPr wrap="none" rtlCol="0">
            <a:spAutoFit/>
          </a:bodyPr>
          <a:lstStyle/>
          <a:p>
            <a:r>
              <a:rPr lang="en-GB" sz="2400" b="1" dirty="0" smtClean="0">
                <a:solidFill>
                  <a:srgbClr val="00B050"/>
                </a:solidFill>
              </a:rPr>
              <a:t>Impedance measurement at DAFNE</a:t>
            </a:r>
            <a:endParaRPr lang="en-GB" sz="2400" b="1" dirty="0">
              <a:solidFill>
                <a:srgbClr val="00B050"/>
              </a:solidFill>
            </a:endParaRPr>
          </a:p>
        </p:txBody>
      </p:sp>
    </p:spTree>
    <p:extLst>
      <p:ext uri="{BB962C8B-B14F-4D97-AF65-F5344CB8AC3E}">
        <p14:creationId xmlns:p14="http://schemas.microsoft.com/office/powerpoint/2010/main" val="2477633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a:t>
            </a:fld>
            <a:endParaRPr lang="en-US" dirty="0"/>
          </a:p>
        </p:txBody>
      </p:sp>
      <p:sp>
        <p:nvSpPr>
          <p:cNvPr id="5" name="TextBox 4"/>
          <p:cNvSpPr txBox="1"/>
          <p:nvPr/>
        </p:nvSpPr>
        <p:spPr>
          <a:xfrm>
            <a:off x="2273804" y="174940"/>
            <a:ext cx="7717922" cy="5632311"/>
          </a:xfrm>
          <a:prstGeom prst="rect">
            <a:avLst/>
          </a:prstGeom>
          <a:noFill/>
          <a:ln w="28575">
            <a:solidFill>
              <a:srgbClr val="00B050"/>
            </a:solidFill>
          </a:ln>
        </p:spPr>
        <p:txBody>
          <a:bodyPr wrap="square" rtlCol="0">
            <a:spAutoFit/>
          </a:bodyPr>
          <a:lstStyle/>
          <a:p>
            <a:r>
              <a:rPr lang="en-GB" b="1" dirty="0" smtClean="0">
                <a:solidFill>
                  <a:srgbClr val="00B050"/>
                </a:solidFill>
              </a:rPr>
              <a:t>CERN vision and strategy:</a:t>
            </a:r>
          </a:p>
          <a:p>
            <a:endParaRPr lang="en-GB" b="1" dirty="0">
              <a:solidFill>
                <a:srgbClr val="00B050"/>
              </a:solidFill>
            </a:endParaRPr>
          </a:p>
          <a:p>
            <a:r>
              <a:rPr lang="en-GB" b="1" dirty="0" smtClean="0">
                <a:solidFill>
                  <a:srgbClr val="00B050"/>
                </a:solidFill>
              </a:rPr>
              <a:t>		- Long shutdown 2 (LS2) and Run 3</a:t>
            </a:r>
          </a:p>
          <a:p>
            <a:r>
              <a:rPr lang="en-GB" b="1" dirty="0">
                <a:solidFill>
                  <a:srgbClr val="00B050"/>
                </a:solidFill>
              </a:rPr>
              <a:t>	</a:t>
            </a:r>
            <a:r>
              <a:rPr lang="en-GB" b="1" dirty="0" smtClean="0">
                <a:solidFill>
                  <a:srgbClr val="00B050"/>
                </a:solidFill>
              </a:rPr>
              <a:t>	- High-Luminosity LHC</a:t>
            </a:r>
          </a:p>
          <a:p>
            <a:r>
              <a:rPr lang="en-GB" dirty="0"/>
              <a:t>	</a:t>
            </a:r>
            <a:r>
              <a:rPr lang="en-GB" dirty="0" smtClean="0"/>
              <a:t>	</a:t>
            </a:r>
            <a:endParaRPr lang="en-GB" dirty="0"/>
          </a:p>
          <a:p>
            <a:r>
              <a:rPr lang="en-GB" dirty="0"/>
              <a:t>Heat load in LHC </a:t>
            </a:r>
            <a:r>
              <a:rPr lang="en-GB" dirty="0" err="1" smtClean="0"/>
              <a:t>cryo</a:t>
            </a:r>
            <a:r>
              <a:rPr lang="en-GB" dirty="0" smtClean="0"/>
              <a:t>-magnets</a:t>
            </a:r>
          </a:p>
          <a:p>
            <a:endParaRPr lang="en-GB" dirty="0"/>
          </a:p>
          <a:p>
            <a:r>
              <a:rPr lang="en-GB" dirty="0"/>
              <a:t>Measurements of </a:t>
            </a:r>
            <a:r>
              <a:rPr lang="en-GB" dirty="0" err="1"/>
              <a:t>ecloud</a:t>
            </a:r>
            <a:r>
              <a:rPr lang="en-GB" dirty="0"/>
              <a:t> characteristics and mitigation efficiency at </a:t>
            </a:r>
            <a:r>
              <a:rPr lang="en-GB" dirty="0" smtClean="0"/>
              <a:t>CERN</a:t>
            </a:r>
          </a:p>
          <a:p>
            <a:endParaRPr lang="en-GB" dirty="0"/>
          </a:p>
          <a:p>
            <a:r>
              <a:rPr lang="en-GB" dirty="0" smtClean="0"/>
              <a:t>How </a:t>
            </a:r>
            <a:r>
              <a:rPr lang="en-GB" dirty="0"/>
              <a:t>could </a:t>
            </a:r>
            <a:r>
              <a:rPr lang="en-GB" dirty="0" smtClean="0"/>
              <a:t>DAFNE contribute to the understanding of heat load in LHC?</a:t>
            </a:r>
          </a:p>
          <a:p>
            <a:endParaRPr lang="en-GB" dirty="0"/>
          </a:p>
          <a:p>
            <a:r>
              <a:rPr lang="en-GB" b="1" dirty="0">
                <a:solidFill>
                  <a:srgbClr val="00B050"/>
                </a:solidFill>
              </a:rPr>
              <a:t>CERN vision and strategy:</a:t>
            </a:r>
          </a:p>
          <a:p>
            <a:endParaRPr lang="en-GB" b="1" dirty="0">
              <a:solidFill>
                <a:srgbClr val="00B050"/>
              </a:solidFill>
            </a:endParaRPr>
          </a:p>
          <a:p>
            <a:r>
              <a:rPr lang="en-GB" b="1" dirty="0">
                <a:solidFill>
                  <a:srgbClr val="00B050"/>
                </a:solidFill>
              </a:rPr>
              <a:t>		- R&amp;D </a:t>
            </a:r>
            <a:r>
              <a:rPr lang="en-GB" b="1" dirty="0" smtClean="0">
                <a:solidFill>
                  <a:srgbClr val="00B050"/>
                </a:solidFill>
              </a:rPr>
              <a:t>programs</a:t>
            </a:r>
          </a:p>
          <a:p>
            <a:endParaRPr lang="en-GB" dirty="0"/>
          </a:p>
          <a:p>
            <a:r>
              <a:rPr lang="en-GB" dirty="0" smtClean="0"/>
              <a:t>DAFNE contribution in the measurements of impedance. </a:t>
            </a:r>
          </a:p>
          <a:p>
            <a:endParaRPr lang="en-GB" dirty="0"/>
          </a:p>
          <a:p>
            <a:r>
              <a:rPr lang="en-GB" dirty="0" smtClean="0"/>
              <a:t>Synchrotron radiation studies at DAFNE</a:t>
            </a:r>
          </a:p>
          <a:p>
            <a:endParaRPr lang="en-GB" dirty="0"/>
          </a:p>
          <a:p>
            <a:r>
              <a:rPr lang="en-GB" dirty="0" smtClean="0"/>
              <a:t>An example: FCC-</a:t>
            </a:r>
            <a:r>
              <a:rPr lang="en-GB" dirty="0" err="1" smtClean="0"/>
              <a:t>ee</a:t>
            </a:r>
            <a:endParaRPr lang="en-GB" dirty="0"/>
          </a:p>
        </p:txBody>
      </p:sp>
    </p:spTree>
    <p:extLst>
      <p:ext uri="{BB962C8B-B14F-4D97-AF65-F5344CB8AC3E}">
        <p14:creationId xmlns:p14="http://schemas.microsoft.com/office/powerpoint/2010/main" val="3161406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20</a:t>
            </a:fld>
            <a:endParaRPr lang="en-US" dirty="0"/>
          </a:p>
        </p:txBody>
      </p:sp>
      <p:pic>
        <p:nvPicPr>
          <p:cNvPr id="5" name="Picture 4"/>
          <p:cNvPicPr>
            <a:picLocks noChangeAspect="1"/>
          </p:cNvPicPr>
          <p:nvPr/>
        </p:nvPicPr>
        <p:blipFill rotWithShape="1">
          <a:blip r:embed="rId2"/>
          <a:srcRect r="49247" b="7819"/>
          <a:stretch/>
        </p:blipFill>
        <p:spPr>
          <a:xfrm>
            <a:off x="928256" y="120072"/>
            <a:ext cx="5486464" cy="5594928"/>
          </a:xfrm>
          <a:prstGeom prst="rect">
            <a:avLst/>
          </a:prstGeom>
        </p:spPr>
      </p:pic>
      <p:sp>
        <p:nvSpPr>
          <p:cNvPr id="6" name="TextBox 5"/>
          <p:cNvSpPr txBox="1"/>
          <p:nvPr/>
        </p:nvSpPr>
        <p:spPr>
          <a:xfrm>
            <a:off x="6910341" y="2853821"/>
            <a:ext cx="4770517" cy="646331"/>
          </a:xfrm>
          <a:prstGeom prst="rect">
            <a:avLst/>
          </a:prstGeom>
          <a:noFill/>
        </p:spPr>
        <p:txBody>
          <a:bodyPr wrap="square" rtlCol="0">
            <a:spAutoFit/>
          </a:bodyPr>
          <a:lstStyle/>
          <a:p>
            <a:pPr algn="ctr"/>
            <a:r>
              <a:rPr lang="en-GB" dirty="0" smtClean="0">
                <a:solidFill>
                  <a:srgbClr val="FF0000"/>
                </a:solidFill>
              </a:rPr>
              <a:t>R</a:t>
            </a:r>
            <a:r>
              <a:rPr lang="en-GB" dirty="0" smtClean="0"/>
              <a:t>are </a:t>
            </a:r>
            <a:r>
              <a:rPr lang="en-GB" dirty="0" smtClean="0">
                <a:solidFill>
                  <a:srgbClr val="FF0000"/>
                </a:solidFill>
              </a:rPr>
              <a:t>E</a:t>
            </a:r>
            <a:r>
              <a:rPr lang="en-GB" dirty="0" smtClean="0"/>
              <a:t>arth element, </a:t>
            </a:r>
            <a:r>
              <a:rPr lang="en-GB" dirty="0" smtClean="0">
                <a:solidFill>
                  <a:srgbClr val="FF0000"/>
                </a:solidFill>
              </a:rPr>
              <a:t>B</a:t>
            </a:r>
            <a:r>
              <a:rPr lang="en-GB" dirty="0" smtClean="0"/>
              <a:t>arium and </a:t>
            </a:r>
            <a:r>
              <a:rPr lang="en-GB" dirty="0" smtClean="0">
                <a:solidFill>
                  <a:srgbClr val="FF0000"/>
                </a:solidFill>
              </a:rPr>
              <a:t>C</a:t>
            </a:r>
            <a:r>
              <a:rPr lang="en-GB" dirty="0" smtClean="0"/>
              <a:t>opper </a:t>
            </a:r>
            <a:r>
              <a:rPr lang="en-GB" dirty="0" err="1" smtClean="0">
                <a:solidFill>
                  <a:srgbClr val="FF0000"/>
                </a:solidFill>
              </a:rPr>
              <a:t>O</a:t>
            </a:r>
            <a:r>
              <a:rPr lang="en-GB" dirty="0" err="1" smtClean="0"/>
              <a:t>xyde</a:t>
            </a:r>
            <a:r>
              <a:rPr lang="en-GB" dirty="0" smtClean="0"/>
              <a:t> </a:t>
            </a:r>
            <a:r>
              <a:rPr lang="en-GB" dirty="0" smtClean="0">
                <a:solidFill>
                  <a:srgbClr val="FF0000"/>
                </a:solidFill>
              </a:rPr>
              <a:t>C</a:t>
            </a:r>
            <a:r>
              <a:rPr lang="en-GB" dirty="0" smtClean="0"/>
              <a:t>oated </a:t>
            </a:r>
            <a:r>
              <a:rPr lang="en-GB" dirty="0" smtClean="0">
                <a:solidFill>
                  <a:srgbClr val="FF0000"/>
                </a:solidFill>
              </a:rPr>
              <a:t>C</a:t>
            </a:r>
            <a:r>
              <a:rPr lang="en-GB" dirty="0" smtClean="0"/>
              <a:t>onductor</a:t>
            </a:r>
            <a:endParaRPr lang="en-GB" dirty="0"/>
          </a:p>
        </p:txBody>
      </p:sp>
      <mc:AlternateContent xmlns:mc="http://schemas.openxmlformats.org/markup-compatibility/2006" xmlns:a14="http://schemas.microsoft.com/office/drawing/2010/main">
        <mc:Choice Requires="a14">
          <p:sp>
            <p:nvSpPr>
              <p:cNvPr id="7" name="TextBox 6"/>
              <p:cNvSpPr txBox="1"/>
              <p:nvPr/>
            </p:nvSpPr>
            <p:spPr>
              <a:xfrm>
                <a:off x="509541" y="5782743"/>
                <a:ext cx="6400800" cy="315792"/>
              </a:xfrm>
              <a:prstGeom prst="rect">
                <a:avLst/>
              </a:prstGeom>
              <a:noFill/>
              <a:ln w="9525">
                <a:solidFill>
                  <a:srgbClr val="FF0000"/>
                </a:solidFill>
              </a:ln>
            </p:spPr>
            <p:txBody>
              <a:bodyPr wrap="square" rtlCol="0">
                <a:spAutoFit/>
              </a:bodyPr>
              <a:lstStyle/>
              <a:p>
                <a:r>
                  <a:rPr lang="en-US" sz="1400" dirty="0" smtClean="0"/>
                  <a:t>FCC-</a:t>
                </a:r>
                <a:r>
                  <a:rPr lang="en-US" sz="1400" dirty="0" err="1" smtClean="0"/>
                  <a:t>hh</a:t>
                </a:r>
                <a:r>
                  <a:rPr lang="en-US" sz="1400" dirty="0" smtClean="0"/>
                  <a:t> &lt; 1 GHz: expected further improvement compared to Cu as </a:t>
                </a:r>
                <a14:m>
                  <m:oMath xmlns:m="http://schemas.openxmlformats.org/officeDocument/2006/math">
                    <m:sSup>
                      <m:sSupPr>
                        <m:ctrlPr>
                          <a:rPr lang="en-US" sz="1400" i="1" smtClean="0">
                            <a:latin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𝜈</m:t>
                        </m:r>
                      </m:e>
                      <m:sup>
                        <m:r>
                          <a:rPr lang="en-US" sz="1400" b="0" i="1" smtClean="0">
                            <a:latin typeface="Cambria Math" panose="02040503050406030204" pitchFamily="18" charset="0"/>
                          </a:rPr>
                          <m:t>−3/2</m:t>
                        </m:r>
                      </m:sup>
                    </m:sSup>
                  </m:oMath>
                </a14:m>
                <a:r>
                  <a:rPr lang="en-US" sz="1400" dirty="0" smtClean="0"/>
                  <a:t>  </a:t>
                </a:r>
                <a:endParaRPr lang="en-US" sz="1400" dirty="0"/>
              </a:p>
            </p:txBody>
          </p:sp>
        </mc:Choice>
        <mc:Fallback xmlns="">
          <p:sp>
            <p:nvSpPr>
              <p:cNvPr id="7" name="TextBox 6"/>
              <p:cNvSpPr txBox="1">
                <a:spLocks noRot="1" noChangeAspect="1" noMove="1" noResize="1" noEditPoints="1" noAdjustHandles="1" noChangeArrowheads="1" noChangeShapeType="1" noTextEdit="1"/>
              </p:cNvSpPr>
              <p:nvPr/>
            </p:nvSpPr>
            <p:spPr>
              <a:xfrm>
                <a:off x="509541" y="5782743"/>
                <a:ext cx="6400800" cy="315792"/>
              </a:xfrm>
              <a:prstGeom prst="rect">
                <a:avLst/>
              </a:prstGeom>
              <a:blipFill>
                <a:blip r:embed="rId3"/>
                <a:stretch>
                  <a:fillRect l="-190" b="-18868"/>
                </a:stretch>
              </a:blipFill>
              <a:ln w="9525">
                <a:solidFill>
                  <a:srgbClr val="FF0000"/>
                </a:solidFill>
              </a:ln>
            </p:spPr>
            <p:txBody>
              <a:bodyPr/>
              <a:lstStyle/>
              <a:p>
                <a:r>
                  <a:rPr lang="en-GB">
                    <a:noFill/>
                  </a:rPr>
                  <a:t> </a:t>
                </a:r>
              </a:p>
            </p:txBody>
          </p:sp>
        </mc:Fallback>
      </mc:AlternateContent>
      <p:sp>
        <p:nvSpPr>
          <p:cNvPr id="8" name="TextBox 7"/>
          <p:cNvSpPr txBox="1"/>
          <p:nvPr/>
        </p:nvSpPr>
        <p:spPr>
          <a:xfrm>
            <a:off x="7978572" y="871724"/>
            <a:ext cx="2634054" cy="369332"/>
          </a:xfrm>
          <a:prstGeom prst="rect">
            <a:avLst/>
          </a:prstGeom>
          <a:noFill/>
        </p:spPr>
        <p:txBody>
          <a:bodyPr wrap="none" rtlCol="0">
            <a:spAutoFit/>
          </a:bodyPr>
          <a:lstStyle/>
          <a:p>
            <a:r>
              <a:rPr lang="en-GB" i="1" dirty="0" smtClean="0"/>
              <a:t>Courtesy of S. </a:t>
            </a:r>
            <a:r>
              <a:rPr lang="en-GB" i="1" dirty="0" err="1" smtClean="0"/>
              <a:t>Calatroni</a:t>
            </a:r>
            <a:endParaRPr lang="en-GB" i="1" dirty="0"/>
          </a:p>
        </p:txBody>
      </p:sp>
    </p:spTree>
    <p:extLst>
      <p:ext uri="{BB962C8B-B14F-4D97-AF65-F5344CB8AC3E}">
        <p14:creationId xmlns:p14="http://schemas.microsoft.com/office/powerpoint/2010/main" val="2043296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21</a:t>
            </a:fld>
            <a:endParaRPr lang="en-US" dirty="0"/>
          </a:p>
        </p:txBody>
      </p:sp>
      <p:sp>
        <p:nvSpPr>
          <p:cNvPr id="6" name="TextBox 5"/>
          <p:cNvSpPr txBox="1"/>
          <p:nvPr/>
        </p:nvSpPr>
        <p:spPr>
          <a:xfrm>
            <a:off x="471053" y="797904"/>
            <a:ext cx="11416145" cy="5324535"/>
          </a:xfrm>
          <a:prstGeom prst="rect">
            <a:avLst/>
          </a:prstGeom>
          <a:noFill/>
        </p:spPr>
        <p:txBody>
          <a:bodyPr wrap="square" rtlCol="0">
            <a:spAutoFit/>
          </a:bodyPr>
          <a:lstStyle/>
          <a:p>
            <a:r>
              <a:rPr lang="en-GB" sz="2000" dirty="0" smtClean="0"/>
              <a:t>Today, CERN has collaboration for synchrotron radiation studies at:</a:t>
            </a:r>
          </a:p>
          <a:p>
            <a:endParaRPr lang="en-GB" sz="2000" dirty="0" smtClean="0"/>
          </a:p>
          <a:p>
            <a:pPr marL="285750" indent="-285750">
              <a:buFont typeface="Arial" panose="020B0604020202020204" pitchFamily="34" charset="0"/>
              <a:buChar char="•"/>
            </a:pPr>
            <a:r>
              <a:rPr lang="en-GB" sz="2000" dirty="0" smtClean="0"/>
              <a:t>BINP (variable e- beam energy, wide spectrum, cryogenic condition, high magnetic field)</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KEK Photon Factory (fixed energy, </a:t>
            </a:r>
            <a:r>
              <a:rPr lang="en-GB" sz="2000" dirty="0"/>
              <a:t>room </a:t>
            </a:r>
            <a:r>
              <a:rPr lang="en-GB" sz="2000" dirty="0" smtClean="0"/>
              <a:t>and </a:t>
            </a:r>
            <a:r>
              <a:rPr lang="en-GB" sz="2000" dirty="0"/>
              <a:t>LN</a:t>
            </a:r>
            <a:r>
              <a:rPr lang="en-GB" sz="2000" baseline="-25000" dirty="0"/>
              <a:t>2</a:t>
            </a:r>
            <a:r>
              <a:rPr lang="en-GB" sz="2000" dirty="0"/>
              <a:t> </a:t>
            </a:r>
            <a:r>
              <a:rPr lang="en-GB" sz="2000" dirty="0" smtClean="0"/>
              <a:t>temperatures)</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KIT-KARA (FCC-</a:t>
            </a:r>
            <a:r>
              <a:rPr lang="en-GB" sz="2000" dirty="0" err="1" smtClean="0"/>
              <a:t>hh</a:t>
            </a:r>
            <a:r>
              <a:rPr lang="en-GB" sz="2000" dirty="0" smtClean="0"/>
              <a:t>, fixed energy, room temperature, LN</a:t>
            </a:r>
            <a:r>
              <a:rPr lang="en-GB" sz="2000" baseline="-25000" dirty="0" smtClean="0"/>
              <a:t>2</a:t>
            </a:r>
            <a:r>
              <a:rPr lang="en-GB" sz="2000" dirty="0" smtClean="0"/>
              <a:t> temperature in the near future)</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b="1" dirty="0" smtClean="0"/>
              <a:t>INFN-LNF-DAFNE</a:t>
            </a:r>
            <a:r>
              <a:rPr lang="en-GB" sz="2000" dirty="0" smtClean="0"/>
              <a:t> (variable energy, wide and </a:t>
            </a:r>
            <a:r>
              <a:rPr lang="en-GB" sz="2000" b="1" dirty="0" smtClean="0"/>
              <a:t>monochromatic spectra</a:t>
            </a:r>
            <a:r>
              <a:rPr lang="en-GB" sz="2000" dirty="0" smtClean="0"/>
              <a:t>, irradiation of </a:t>
            </a:r>
            <a:r>
              <a:rPr lang="en-GB" sz="2000" b="1" dirty="0" smtClean="0"/>
              <a:t>small samples</a:t>
            </a:r>
            <a:r>
              <a:rPr lang="en-GB" sz="2000" dirty="0" smtClean="0"/>
              <a:t> and </a:t>
            </a:r>
            <a:r>
              <a:rPr lang="en-GB" sz="2000" b="1" dirty="0" err="1" smtClean="0"/>
              <a:t>beampipes</a:t>
            </a:r>
            <a:r>
              <a:rPr lang="en-GB" sz="2000" b="1" dirty="0" smtClean="0"/>
              <a:t>, cryogenic temperatures</a:t>
            </a:r>
            <a:r>
              <a:rPr lang="en-GB" sz="2000" dirty="0" smtClean="0"/>
              <a:t>).</a:t>
            </a:r>
          </a:p>
          <a:p>
            <a:pPr marL="285750" indent="-285750">
              <a:buFont typeface="Arial" panose="020B0604020202020204" pitchFamily="34" charset="0"/>
              <a:buChar char="•"/>
            </a:pPr>
            <a:endParaRPr lang="en-GB" sz="2000" dirty="0" smtClean="0"/>
          </a:p>
          <a:p>
            <a:r>
              <a:rPr lang="en-GB" sz="2000" b="1" dirty="0" smtClean="0">
                <a:solidFill>
                  <a:srgbClr val="C00000"/>
                </a:solidFill>
              </a:rPr>
              <a:t>CERN is investing on both KARA and DAFNE facilities</a:t>
            </a:r>
            <a:r>
              <a:rPr lang="en-GB" sz="2000" dirty="0" smtClean="0"/>
              <a:t>. They are complementary. Funds are ensured until 2021.</a:t>
            </a:r>
          </a:p>
          <a:p>
            <a:endParaRPr lang="en-GB" sz="2000" dirty="0" smtClean="0"/>
          </a:p>
          <a:p>
            <a:r>
              <a:rPr lang="en-GB" sz="2000" dirty="0" smtClean="0"/>
              <a:t>My wish is to continue the development of synchrotron radiation study at DAFNE.</a:t>
            </a:r>
          </a:p>
          <a:p>
            <a:endParaRPr lang="en-GB" sz="2000" dirty="0"/>
          </a:p>
          <a:p>
            <a:r>
              <a:rPr lang="en-GB" sz="2000" b="1" dirty="0" smtClean="0">
                <a:solidFill>
                  <a:srgbClr val="00B050"/>
                </a:solidFill>
              </a:rPr>
              <a:t>DAFNE can become the reference lab </a:t>
            </a:r>
            <a:r>
              <a:rPr lang="en-GB" sz="2000" dirty="0" smtClean="0"/>
              <a:t>for synchrotron radiation studies in vacuum technology. </a:t>
            </a:r>
            <a:endParaRPr lang="en-GB" sz="2000" dirty="0"/>
          </a:p>
        </p:txBody>
      </p:sp>
      <p:sp>
        <p:nvSpPr>
          <p:cNvPr id="7" name="TextBox 6"/>
          <p:cNvSpPr txBox="1"/>
          <p:nvPr/>
        </p:nvSpPr>
        <p:spPr>
          <a:xfrm>
            <a:off x="3661236" y="96300"/>
            <a:ext cx="4559261" cy="461665"/>
          </a:xfrm>
          <a:prstGeom prst="rect">
            <a:avLst/>
          </a:prstGeom>
          <a:noFill/>
        </p:spPr>
        <p:txBody>
          <a:bodyPr wrap="none" rtlCol="0">
            <a:spAutoFit/>
          </a:bodyPr>
          <a:lstStyle/>
          <a:p>
            <a:r>
              <a:rPr lang="en-GB" sz="2400" b="1" dirty="0" smtClean="0">
                <a:solidFill>
                  <a:srgbClr val="00B050"/>
                </a:solidFill>
              </a:rPr>
              <a:t>Synchrotron radiation studies</a:t>
            </a:r>
            <a:endParaRPr lang="en-GB" sz="2400" b="1" dirty="0">
              <a:solidFill>
                <a:srgbClr val="00B050"/>
              </a:solidFill>
            </a:endParaRPr>
          </a:p>
        </p:txBody>
      </p:sp>
    </p:spTree>
    <p:custDataLst>
      <p:tags r:id="rId1"/>
    </p:custDataLst>
    <p:extLst>
      <p:ext uri="{BB962C8B-B14F-4D97-AF65-F5344CB8AC3E}">
        <p14:creationId xmlns:p14="http://schemas.microsoft.com/office/powerpoint/2010/main" val="3724255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22</a:t>
            </a:fld>
            <a:endParaRPr lang="en-US" dirty="0"/>
          </a:p>
        </p:txBody>
      </p:sp>
      <p:sp>
        <p:nvSpPr>
          <p:cNvPr id="6" name="TextBox 5"/>
          <p:cNvSpPr txBox="1"/>
          <p:nvPr/>
        </p:nvSpPr>
        <p:spPr>
          <a:xfrm>
            <a:off x="4254791" y="74869"/>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552" y="2897477"/>
            <a:ext cx="3706526" cy="2473591"/>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blip>
          <a:srcRect t="9393"/>
          <a:stretch/>
        </p:blipFill>
        <p:spPr>
          <a:xfrm>
            <a:off x="-126067" y="789769"/>
            <a:ext cx="5753114" cy="2409127"/>
          </a:xfrm>
          <a:prstGeom prst="rect">
            <a:avLst/>
          </a:prstGeom>
        </p:spPr>
      </p:pic>
      <p:pic>
        <p:nvPicPr>
          <p:cNvPr id="10" name="Picture 9"/>
          <p:cNvPicPr>
            <a:picLocks noChangeAspect="1"/>
          </p:cNvPicPr>
          <p:nvPr/>
        </p:nvPicPr>
        <p:blipFill>
          <a:blip r:embed="rId4"/>
          <a:stretch>
            <a:fillRect/>
          </a:stretch>
        </p:blipFill>
        <p:spPr>
          <a:xfrm>
            <a:off x="7149131" y="565370"/>
            <a:ext cx="4921623" cy="3947153"/>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val="0"/>
              </a:ext>
            </a:extLst>
          </a:blip>
          <a:srcRect t="14300" r="5201" b="18500"/>
          <a:stretch/>
        </p:blipFill>
        <p:spPr>
          <a:xfrm>
            <a:off x="4550274" y="2911133"/>
            <a:ext cx="2617367" cy="2473781"/>
          </a:xfrm>
          <a:prstGeom prst="rect">
            <a:avLst/>
          </a:prstGeom>
        </p:spPr>
      </p:pic>
      <p:sp>
        <p:nvSpPr>
          <p:cNvPr id="12" name="TextBox 11"/>
          <p:cNvSpPr txBox="1"/>
          <p:nvPr/>
        </p:nvSpPr>
        <p:spPr>
          <a:xfrm>
            <a:off x="7493827" y="4721384"/>
            <a:ext cx="4400698" cy="584775"/>
          </a:xfrm>
          <a:prstGeom prst="rect">
            <a:avLst/>
          </a:prstGeom>
          <a:noFill/>
        </p:spPr>
        <p:txBody>
          <a:bodyPr wrap="square" rtlCol="0">
            <a:spAutoFit/>
          </a:bodyPr>
          <a:lstStyle/>
          <a:p>
            <a:pPr algn="ctr"/>
            <a:r>
              <a:rPr lang="en-GB" dirty="0" smtClean="0"/>
              <a:t>Courtesy of </a:t>
            </a:r>
            <a:r>
              <a:rPr lang="en-GB" b="1" dirty="0" smtClean="0"/>
              <a:t>A. Milanese, CERN</a:t>
            </a:r>
          </a:p>
          <a:p>
            <a:pPr algn="ctr"/>
            <a:r>
              <a:rPr lang="en-GB" sz="1400" dirty="0" smtClean="0"/>
              <a:t>(see his contribution at </a:t>
            </a:r>
            <a:r>
              <a:rPr lang="en-GB" sz="1400" i="1" dirty="0" smtClean="0"/>
              <a:t>Proc. FCC Week 2017</a:t>
            </a:r>
            <a:r>
              <a:rPr lang="en-GB" sz="1400" dirty="0" smtClean="0"/>
              <a:t>, Berlin)</a:t>
            </a:r>
            <a:endParaRPr lang="en-GB" sz="1400" dirty="0"/>
          </a:p>
        </p:txBody>
      </p:sp>
      <p:sp>
        <p:nvSpPr>
          <p:cNvPr id="13" name="TextBox 12"/>
          <p:cNvSpPr txBox="1"/>
          <p:nvPr/>
        </p:nvSpPr>
        <p:spPr>
          <a:xfrm>
            <a:off x="5136697" y="900324"/>
            <a:ext cx="2667779" cy="1877437"/>
          </a:xfrm>
          <a:prstGeom prst="rect">
            <a:avLst/>
          </a:prstGeom>
          <a:solidFill>
            <a:schemeClr val="bg1"/>
          </a:solidFill>
        </p:spPr>
        <p:txBody>
          <a:bodyPr wrap="square" rtlCol="0">
            <a:spAutoFit/>
          </a:bodyPr>
          <a:lstStyle/>
          <a:p>
            <a:pPr algn="ctr"/>
            <a:r>
              <a:rPr lang="en-GB" b="1" dirty="0" smtClean="0"/>
              <a:t>Combined-yoke dipoles and quadrupoles – </a:t>
            </a:r>
          </a:p>
          <a:p>
            <a:pPr algn="ctr"/>
            <a:endParaRPr lang="en-GB" sz="800" b="1" dirty="0"/>
          </a:p>
          <a:p>
            <a:pPr algn="ctr"/>
            <a:r>
              <a:rPr lang="en-GB" b="1" dirty="0" smtClean="0">
                <a:sym typeface="Wingdings" panose="05000000000000000000" pitchFamily="2" charset="2"/>
              </a:rPr>
              <a:t> </a:t>
            </a:r>
            <a:r>
              <a:rPr lang="en-GB" b="1" dirty="0" smtClean="0"/>
              <a:t>Magnetic models </a:t>
            </a:r>
            <a:r>
              <a:rPr lang="en-GB" b="1" dirty="0" smtClean="0">
                <a:sym typeface="Wingdings" panose="05000000000000000000" pitchFamily="2" charset="2"/>
              </a:rPr>
              <a:t></a:t>
            </a:r>
            <a:r>
              <a:rPr lang="en-GB" b="1" dirty="0" smtClean="0"/>
              <a:t> and 1m-long </a:t>
            </a:r>
            <a:r>
              <a:rPr lang="en-GB" b="1" u="sng" dirty="0" smtClean="0"/>
              <a:t>prototypes</a:t>
            </a:r>
            <a:endParaRPr lang="en-GB" b="1" u="sng" dirty="0"/>
          </a:p>
        </p:txBody>
      </p:sp>
      <p:sp>
        <p:nvSpPr>
          <p:cNvPr id="14" name="TextBox 13"/>
          <p:cNvSpPr txBox="1"/>
          <p:nvPr/>
        </p:nvSpPr>
        <p:spPr>
          <a:xfrm>
            <a:off x="470958" y="5685415"/>
            <a:ext cx="11250083" cy="369332"/>
          </a:xfrm>
          <a:prstGeom prst="rect">
            <a:avLst/>
          </a:prstGeom>
          <a:noFill/>
        </p:spPr>
        <p:txBody>
          <a:bodyPr wrap="square" rtlCol="0">
            <a:spAutoFit/>
          </a:bodyPr>
          <a:lstStyle/>
          <a:p>
            <a:r>
              <a:rPr lang="en-GB" dirty="0" smtClean="0"/>
              <a:t>Ref.: R. Kersevan, “</a:t>
            </a:r>
            <a:r>
              <a:rPr lang="en-GB" i="1" dirty="0" smtClean="0"/>
              <a:t>FCC-</a:t>
            </a:r>
            <a:r>
              <a:rPr lang="en-GB" i="1" dirty="0" err="1" smtClean="0"/>
              <a:t>ee</a:t>
            </a:r>
            <a:r>
              <a:rPr lang="en-GB" i="1" dirty="0" smtClean="0"/>
              <a:t> beam vacuum concept: the beam pipe of FCC-</a:t>
            </a:r>
            <a:r>
              <a:rPr lang="en-GB" i="1" dirty="0" err="1" smtClean="0"/>
              <a:t>ee</a:t>
            </a:r>
            <a:r>
              <a:rPr lang="en-GB" dirty="0" smtClean="0"/>
              <a:t>”, FCC Week 2018, Amsterdam</a:t>
            </a:r>
            <a:endParaRPr lang="en-GB" dirty="0"/>
          </a:p>
        </p:txBody>
      </p:sp>
    </p:spTree>
    <p:extLst>
      <p:ext uri="{BB962C8B-B14F-4D97-AF65-F5344CB8AC3E}">
        <p14:creationId xmlns:p14="http://schemas.microsoft.com/office/powerpoint/2010/main" val="3882288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32137" y="4515469"/>
            <a:ext cx="11866880" cy="12281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smtClean="0"/>
              <a:t>SUPERKEKB-type cross-section, with lumped SR absorbers (“V-shaped”), spaced by 5.8 m on average.</a:t>
            </a:r>
          </a:p>
          <a:p>
            <a:pPr marL="342900" indent="-342900"/>
            <a:r>
              <a:rPr lang="en-GB" sz="2000" dirty="0" smtClean="0"/>
              <a:t>The pumping plenum hosts vacuum pumps.</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65431" y="0"/>
            <a:ext cx="9066942" cy="4089717"/>
          </a:xfrm>
          <a:prstGeom prst="rect">
            <a:avLst/>
          </a:prstGeom>
        </p:spPr>
      </p:pic>
      <p:sp>
        <p:nvSpPr>
          <p:cNvPr id="4" name="TextBox 3"/>
          <p:cNvSpPr txBox="1"/>
          <p:nvPr/>
        </p:nvSpPr>
        <p:spPr>
          <a:xfrm>
            <a:off x="0" y="7539"/>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spTree>
    <p:extLst>
      <p:ext uri="{BB962C8B-B14F-4D97-AF65-F5344CB8AC3E}">
        <p14:creationId xmlns:p14="http://schemas.microsoft.com/office/powerpoint/2010/main" val="710797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76425" y="538666"/>
            <a:ext cx="8248650" cy="5547765"/>
          </a:xfrm>
          <a:prstGeom prst="rect">
            <a:avLst/>
          </a:prstGeom>
        </p:spPr>
      </p:pic>
      <p:sp>
        <p:nvSpPr>
          <p:cNvPr id="3" name="TextBox 2"/>
          <p:cNvSpPr txBox="1"/>
          <p:nvPr/>
        </p:nvSpPr>
        <p:spPr>
          <a:xfrm>
            <a:off x="752475" y="169334"/>
            <a:ext cx="11304057" cy="369332"/>
          </a:xfrm>
          <a:prstGeom prst="rect">
            <a:avLst/>
          </a:prstGeom>
          <a:noFill/>
        </p:spPr>
        <p:txBody>
          <a:bodyPr wrap="square" rtlCol="0">
            <a:spAutoFit/>
          </a:bodyPr>
          <a:lstStyle/>
          <a:p>
            <a:r>
              <a:rPr lang="en-GB" dirty="0" smtClean="0"/>
              <a:t>FCC-</a:t>
            </a:r>
            <a:r>
              <a:rPr lang="en-GB" dirty="0" err="1" smtClean="0"/>
              <a:t>ee</a:t>
            </a:r>
            <a:r>
              <a:rPr lang="en-GB" dirty="0" smtClean="0"/>
              <a:t> Arc Vacuum Chambers Concept, R. Kersevan, CERN-TE-VSC/M. Gil Costa, CIEMAT, July 2018</a:t>
            </a:r>
            <a:endParaRPr lang="en-GB" dirty="0"/>
          </a:p>
        </p:txBody>
      </p:sp>
    </p:spTree>
    <p:extLst>
      <p:ext uri="{BB962C8B-B14F-4D97-AF65-F5344CB8AC3E}">
        <p14:creationId xmlns:p14="http://schemas.microsoft.com/office/powerpoint/2010/main" val="2463315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0047" y="0"/>
            <a:ext cx="8899592" cy="6083929"/>
          </a:xfrm>
          <a:prstGeom prst="rect">
            <a:avLst/>
          </a:prstGeom>
        </p:spPr>
      </p:pic>
      <p:sp>
        <p:nvSpPr>
          <p:cNvPr id="3" name="TextBox 2"/>
          <p:cNvSpPr txBox="1"/>
          <p:nvPr/>
        </p:nvSpPr>
        <p:spPr>
          <a:xfrm>
            <a:off x="7399867" y="169334"/>
            <a:ext cx="4656666" cy="923330"/>
          </a:xfrm>
          <a:prstGeom prst="rect">
            <a:avLst/>
          </a:prstGeom>
          <a:noFill/>
        </p:spPr>
        <p:txBody>
          <a:bodyPr wrap="square" rtlCol="0">
            <a:spAutoFit/>
          </a:bodyPr>
          <a:lstStyle/>
          <a:p>
            <a:r>
              <a:rPr lang="en-GB" dirty="0" smtClean="0"/>
              <a:t>FCC-</a:t>
            </a:r>
            <a:r>
              <a:rPr lang="en-GB" dirty="0" err="1" smtClean="0"/>
              <a:t>ee</a:t>
            </a:r>
            <a:r>
              <a:rPr lang="en-GB" dirty="0" smtClean="0"/>
              <a:t> Arc Vacuum Chambers Concept</a:t>
            </a:r>
          </a:p>
          <a:p>
            <a:r>
              <a:rPr lang="en-GB" dirty="0" smtClean="0"/>
              <a:t>R. Kersevan, CERN-TE-VSC/M. Gil Costa, CIEMAT</a:t>
            </a:r>
          </a:p>
          <a:p>
            <a:r>
              <a:rPr lang="en-GB" dirty="0" smtClean="0"/>
              <a:t>July 2018</a:t>
            </a:r>
            <a:endParaRPr lang="en-GB" dirty="0"/>
          </a:p>
        </p:txBody>
      </p:sp>
      <p:sp>
        <p:nvSpPr>
          <p:cNvPr id="4" name="TextBox 3"/>
          <p:cNvSpPr txBox="1"/>
          <p:nvPr/>
        </p:nvSpPr>
        <p:spPr>
          <a:xfrm>
            <a:off x="282866" y="5113594"/>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spTree>
    <p:extLst>
      <p:ext uri="{BB962C8B-B14F-4D97-AF65-F5344CB8AC3E}">
        <p14:creationId xmlns:p14="http://schemas.microsoft.com/office/powerpoint/2010/main" val="4173319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6377" y="-139765"/>
            <a:ext cx="9908072" cy="6257299"/>
          </a:xfrm>
          <a:prstGeom prst="rect">
            <a:avLst/>
          </a:prstGeom>
        </p:spPr>
      </p:pic>
      <p:sp>
        <p:nvSpPr>
          <p:cNvPr id="3" name="TextBox 2"/>
          <p:cNvSpPr txBox="1"/>
          <p:nvPr/>
        </p:nvSpPr>
        <p:spPr>
          <a:xfrm>
            <a:off x="7399867" y="169334"/>
            <a:ext cx="4656666" cy="923330"/>
          </a:xfrm>
          <a:prstGeom prst="rect">
            <a:avLst/>
          </a:prstGeom>
          <a:noFill/>
        </p:spPr>
        <p:txBody>
          <a:bodyPr wrap="square" rtlCol="0">
            <a:spAutoFit/>
          </a:bodyPr>
          <a:lstStyle/>
          <a:p>
            <a:r>
              <a:rPr lang="en-GB" dirty="0" smtClean="0"/>
              <a:t>FCC-</a:t>
            </a:r>
            <a:r>
              <a:rPr lang="en-GB" dirty="0" err="1" smtClean="0"/>
              <a:t>ee</a:t>
            </a:r>
            <a:r>
              <a:rPr lang="en-GB" dirty="0" smtClean="0"/>
              <a:t> Arc Vacuum Chambers Concept</a:t>
            </a:r>
          </a:p>
          <a:p>
            <a:r>
              <a:rPr lang="en-GB" dirty="0" smtClean="0"/>
              <a:t>R. Kersevan, CERN-TE-VSC/M. Gil Costa, CIEMAT</a:t>
            </a:r>
          </a:p>
          <a:p>
            <a:r>
              <a:rPr lang="en-GB" dirty="0" smtClean="0"/>
              <a:t>July 2018</a:t>
            </a:r>
            <a:endParaRPr lang="en-GB" dirty="0"/>
          </a:p>
        </p:txBody>
      </p:sp>
      <p:sp>
        <p:nvSpPr>
          <p:cNvPr id="4" name="TextBox 3"/>
          <p:cNvSpPr txBox="1"/>
          <p:nvPr/>
        </p:nvSpPr>
        <p:spPr>
          <a:xfrm>
            <a:off x="378116" y="5123119"/>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spTree>
    <p:extLst>
      <p:ext uri="{BB962C8B-B14F-4D97-AF65-F5344CB8AC3E}">
        <p14:creationId xmlns:p14="http://schemas.microsoft.com/office/powerpoint/2010/main" val="4104943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7967" y="0"/>
            <a:ext cx="11256065" cy="6858000"/>
          </a:xfrm>
          <a:prstGeom prst="rect">
            <a:avLst/>
          </a:prstGeom>
        </p:spPr>
      </p:pic>
      <p:sp>
        <p:nvSpPr>
          <p:cNvPr id="3" name="TextBox 2"/>
          <p:cNvSpPr txBox="1"/>
          <p:nvPr/>
        </p:nvSpPr>
        <p:spPr>
          <a:xfrm>
            <a:off x="7399867" y="169334"/>
            <a:ext cx="4656666" cy="923330"/>
          </a:xfrm>
          <a:prstGeom prst="rect">
            <a:avLst/>
          </a:prstGeom>
          <a:noFill/>
        </p:spPr>
        <p:txBody>
          <a:bodyPr wrap="square" rtlCol="0">
            <a:spAutoFit/>
          </a:bodyPr>
          <a:lstStyle/>
          <a:p>
            <a:r>
              <a:rPr lang="en-GB" dirty="0" smtClean="0"/>
              <a:t>FCC-</a:t>
            </a:r>
            <a:r>
              <a:rPr lang="en-GB" dirty="0" err="1" smtClean="0"/>
              <a:t>ee</a:t>
            </a:r>
            <a:r>
              <a:rPr lang="en-GB" dirty="0" smtClean="0"/>
              <a:t> Arc Vacuum Chambers Concept</a:t>
            </a:r>
          </a:p>
          <a:p>
            <a:r>
              <a:rPr lang="en-GB" dirty="0" smtClean="0"/>
              <a:t>R. Kersevan, CERN-TE-VSC/M. Gil Costa, CIEMAT</a:t>
            </a:r>
          </a:p>
          <a:p>
            <a:r>
              <a:rPr lang="en-GB" dirty="0" smtClean="0"/>
              <a:t>July 2018</a:t>
            </a:r>
            <a:endParaRPr lang="en-GB" dirty="0"/>
          </a:p>
        </p:txBody>
      </p:sp>
      <p:cxnSp>
        <p:nvCxnSpPr>
          <p:cNvPr id="5" name="Straight Arrow Connector 4"/>
          <p:cNvCxnSpPr/>
          <p:nvPr/>
        </p:nvCxnSpPr>
        <p:spPr>
          <a:xfrm>
            <a:off x="1768642" y="169334"/>
            <a:ext cx="2923674" cy="135867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727032" y="2346158"/>
            <a:ext cx="4001168" cy="2077453"/>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374858" y="2179721"/>
            <a:ext cx="3146258" cy="2013284"/>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8279731" y="5011153"/>
            <a:ext cx="2669006" cy="1758616"/>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82941" y="4844715"/>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spTree>
    <p:extLst>
      <p:ext uri="{BB962C8B-B14F-4D97-AF65-F5344CB8AC3E}">
        <p14:creationId xmlns:p14="http://schemas.microsoft.com/office/powerpoint/2010/main" val="1959001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49698" y="1782902"/>
            <a:ext cx="4757003" cy="4014970"/>
          </a:xfrm>
          <a:prstGeom prst="rect">
            <a:avLst/>
          </a:prstGeom>
        </p:spPr>
      </p:pic>
      <p:sp>
        <p:nvSpPr>
          <p:cNvPr id="3" name="TextBox 2"/>
          <p:cNvSpPr txBox="1"/>
          <p:nvPr/>
        </p:nvSpPr>
        <p:spPr>
          <a:xfrm>
            <a:off x="7399867" y="169334"/>
            <a:ext cx="4656666" cy="923330"/>
          </a:xfrm>
          <a:prstGeom prst="rect">
            <a:avLst/>
          </a:prstGeom>
          <a:noFill/>
        </p:spPr>
        <p:txBody>
          <a:bodyPr wrap="square" rtlCol="0">
            <a:spAutoFit/>
          </a:bodyPr>
          <a:lstStyle/>
          <a:p>
            <a:r>
              <a:rPr lang="en-GB" dirty="0" smtClean="0"/>
              <a:t>3D-printed prototypes (1 m-long) (LEFT), and CAD view of the BPM blocks (LEP-type, BOTTOM)</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743" y="488944"/>
            <a:ext cx="7078571" cy="5308927"/>
          </a:xfrm>
          <a:prstGeom prst="rect">
            <a:avLst/>
          </a:prstGeom>
        </p:spPr>
      </p:pic>
      <p:sp>
        <p:nvSpPr>
          <p:cNvPr id="6" name="TextBox 5"/>
          <p:cNvSpPr txBox="1"/>
          <p:nvPr/>
        </p:nvSpPr>
        <p:spPr>
          <a:xfrm>
            <a:off x="95743" y="5209666"/>
            <a:ext cx="7078571" cy="369332"/>
          </a:xfrm>
          <a:prstGeom prst="rect">
            <a:avLst/>
          </a:prstGeom>
          <a:noFill/>
        </p:spPr>
        <p:txBody>
          <a:bodyPr wrap="square" rtlCol="0">
            <a:spAutoFit/>
          </a:bodyPr>
          <a:lstStyle/>
          <a:p>
            <a:pPr algn="ctr"/>
            <a:r>
              <a:rPr lang="en-GB" b="1" dirty="0" smtClean="0"/>
              <a:t>Photo courtesy C. Duclos, CERN</a:t>
            </a:r>
            <a:endParaRPr lang="en-GB" b="1" dirty="0"/>
          </a:p>
        </p:txBody>
      </p:sp>
      <p:sp>
        <p:nvSpPr>
          <p:cNvPr id="7" name="TextBox 6"/>
          <p:cNvSpPr txBox="1"/>
          <p:nvPr/>
        </p:nvSpPr>
        <p:spPr>
          <a:xfrm>
            <a:off x="216191" y="-34276"/>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spTree>
    <p:extLst>
      <p:ext uri="{BB962C8B-B14F-4D97-AF65-F5344CB8AC3E}">
        <p14:creationId xmlns:p14="http://schemas.microsoft.com/office/powerpoint/2010/main" val="3103918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711" y="922622"/>
            <a:ext cx="11538284" cy="4462760"/>
          </a:xfrm>
          <a:prstGeom prst="rect">
            <a:avLst/>
          </a:prstGeom>
          <a:noFill/>
        </p:spPr>
        <p:txBody>
          <a:bodyPr wrap="square" rtlCol="0">
            <a:spAutoFit/>
          </a:bodyPr>
          <a:lstStyle/>
          <a:p>
            <a:pPr algn="ctr"/>
            <a:r>
              <a:rPr lang="en-GB" sz="2400" b="1" dirty="0" smtClean="0">
                <a:solidFill>
                  <a:srgbClr val="00B050"/>
                </a:solidFill>
              </a:rPr>
              <a:t>Suitable experimental measurement campaign to be carried out at DAFNE</a:t>
            </a:r>
            <a:endParaRPr lang="en-GB" sz="2400" b="1" dirty="0">
              <a:solidFill>
                <a:srgbClr val="00B050"/>
              </a:solidFill>
            </a:endParaRPr>
          </a:p>
          <a:p>
            <a:pPr algn="ctr"/>
            <a:endParaRPr lang="en-GB" dirty="0" smtClean="0"/>
          </a:p>
          <a:p>
            <a:r>
              <a:rPr lang="en-GB" dirty="0" smtClean="0"/>
              <a:t>CERN shall produce one SR absorber prototype, brazed inside a short SUPERKEKB-type chamber cross-section (1 m), on which the </a:t>
            </a:r>
            <a:r>
              <a:rPr lang="en-GB" b="1" dirty="0" smtClean="0"/>
              <a:t>following measurements should be carried out</a:t>
            </a:r>
            <a:r>
              <a:rPr lang="en-GB" dirty="0" smtClean="0"/>
              <a:t>:</a:t>
            </a:r>
          </a:p>
          <a:p>
            <a:endParaRPr lang="en-GB" dirty="0"/>
          </a:p>
          <a:p>
            <a:pPr marL="342900" indent="-342900">
              <a:spcAft>
                <a:spcPts val="600"/>
              </a:spcAft>
              <a:buFont typeface="+mj-lt"/>
              <a:buAutoNum type="arabicPeriod"/>
            </a:pPr>
            <a:r>
              <a:rPr lang="en-GB" dirty="0" smtClean="0"/>
              <a:t>Measure photon-stimulated desorption (</a:t>
            </a:r>
            <a:r>
              <a:rPr lang="en-GB" b="1" dirty="0" smtClean="0"/>
              <a:t>PSD</a:t>
            </a:r>
            <a:r>
              <a:rPr lang="en-GB" dirty="0" smtClean="0"/>
              <a:t>);</a:t>
            </a:r>
          </a:p>
          <a:p>
            <a:pPr marL="342900" indent="-342900">
              <a:spcAft>
                <a:spcPts val="600"/>
              </a:spcAft>
              <a:buFont typeface="+mj-lt"/>
              <a:buAutoNum type="arabicPeriod"/>
            </a:pPr>
            <a:endParaRPr lang="en-GB" sz="800" dirty="0" smtClean="0"/>
          </a:p>
          <a:p>
            <a:pPr marL="342900" indent="-342900">
              <a:spcAft>
                <a:spcPts val="600"/>
              </a:spcAft>
              <a:buFont typeface="+mj-lt"/>
              <a:buAutoNum type="arabicPeriod"/>
            </a:pPr>
            <a:r>
              <a:rPr lang="en-GB" dirty="0" smtClean="0"/>
              <a:t>Measure/estimate </a:t>
            </a:r>
            <a:r>
              <a:rPr lang="en-GB" b="1" dirty="0" smtClean="0"/>
              <a:t>photon trapping efficiency </a:t>
            </a:r>
            <a:r>
              <a:rPr lang="en-GB" dirty="0" smtClean="0"/>
              <a:t>of V-shaped SR absorbers;</a:t>
            </a:r>
          </a:p>
          <a:p>
            <a:pPr marL="342900" indent="-342900">
              <a:spcAft>
                <a:spcPts val="600"/>
              </a:spcAft>
              <a:buFont typeface="+mj-lt"/>
              <a:buAutoNum type="arabicPeriod"/>
            </a:pPr>
            <a:endParaRPr lang="en-GB" sz="800" dirty="0" smtClean="0"/>
          </a:p>
          <a:p>
            <a:pPr marL="342900" indent="-342900">
              <a:spcAft>
                <a:spcPts val="600"/>
              </a:spcAft>
              <a:buFont typeface="+mj-lt"/>
              <a:buAutoNum type="arabicPeriod"/>
            </a:pPr>
            <a:r>
              <a:rPr lang="en-GB" dirty="0" smtClean="0"/>
              <a:t>Measure </a:t>
            </a:r>
            <a:r>
              <a:rPr lang="en-GB" b="1" dirty="0" smtClean="0"/>
              <a:t>reflectivity vs angle and energy</a:t>
            </a:r>
            <a:r>
              <a:rPr lang="en-GB" dirty="0" smtClean="0"/>
              <a:t>;</a:t>
            </a:r>
          </a:p>
          <a:p>
            <a:pPr marL="342900" indent="-342900">
              <a:spcAft>
                <a:spcPts val="600"/>
              </a:spcAft>
              <a:buFont typeface="+mj-lt"/>
              <a:buAutoNum type="arabicPeriod"/>
            </a:pPr>
            <a:endParaRPr lang="en-GB" sz="800" dirty="0" smtClean="0"/>
          </a:p>
          <a:p>
            <a:pPr marL="342900" indent="-342900">
              <a:spcAft>
                <a:spcPts val="600"/>
              </a:spcAft>
              <a:buFont typeface="+mj-lt"/>
              <a:buAutoNum type="arabicPeriod"/>
            </a:pPr>
            <a:r>
              <a:rPr lang="en-GB" dirty="0" smtClean="0"/>
              <a:t>Estimate effect of </a:t>
            </a:r>
            <a:r>
              <a:rPr lang="en-GB" b="1" dirty="0" smtClean="0"/>
              <a:t>NEG-coating </a:t>
            </a:r>
            <a:r>
              <a:rPr lang="en-GB" dirty="0" smtClean="0"/>
              <a:t>on impedance; “thin” NEG coating, preferentially (120 nm);</a:t>
            </a:r>
          </a:p>
          <a:p>
            <a:pPr marL="342900" indent="-342900">
              <a:spcAft>
                <a:spcPts val="600"/>
              </a:spcAft>
              <a:buFont typeface="+mj-lt"/>
              <a:buAutoNum type="arabicPeriod"/>
            </a:pPr>
            <a:endParaRPr lang="en-GB" sz="800" dirty="0" smtClean="0"/>
          </a:p>
          <a:p>
            <a:r>
              <a:rPr lang="en-GB" dirty="0" smtClean="0"/>
              <a:t>In addition, measurements on circular Cu chamber with </a:t>
            </a:r>
            <a:r>
              <a:rPr lang="en-GB" b="1" dirty="0" smtClean="0"/>
              <a:t>a-C coating for FCC-</a:t>
            </a:r>
            <a:r>
              <a:rPr lang="en-GB" b="1" dirty="0" err="1" smtClean="0"/>
              <a:t>ee</a:t>
            </a:r>
            <a:r>
              <a:rPr lang="en-GB" b="1" dirty="0" smtClean="0"/>
              <a:t> booster</a:t>
            </a:r>
            <a:r>
              <a:rPr lang="en-GB" dirty="0" smtClean="0"/>
              <a:t>, which will accelerate both e- and e+ and cannot be baked, could be required.</a:t>
            </a:r>
          </a:p>
          <a:p>
            <a:pPr marL="342900" indent="-342900">
              <a:buFont typeface="+mj-lt"/>
              <a:buAutoNum type="arabicPeriod"/>
            </a:pPr>
            <a:endParaRPr lang="en-GB" sz="800" dirty="0" smtClean="0"/>
          </a:p>
        </p:txBody>
      </p:sp>
      <p:sp>
        <p:nvSpPr>
          <p:cNvPr id="3" name="TextBox 2"/>
          <p:cNvSpPr txBox="1"/>
          <p:nvPr/>
        </p:nvSpPr>
        <p:spPr>
          <a:xfrm>
            <a:off x="4254791" y="74869"/>
            <a:ext cx="3682418" cy="523220"/>
          </a:xfrm>
          <a:prstGeom prst="rect">
            <a:avLst/>
          </a:prstGeom>
          <a:noFill/>
        </p:spPr>
        <p:txBody>
          <a:bodyPr wrap="none" rtlCol="0">
            <a:spAutoFit/>
          </a:bodyPr>
          <a:lstStyle/>
          <a:p>
            <a:r>
              <a:rPr lang="fr-CH" sz="2800" b="1" dirty="0" smtClean="0"/>
              <a:t>An </a:t>
            </a:r>
            <a:r>
              <a:rPr lang="fr-CH" sz="2800" b="1" dirty="0" err="1" smtClean="0"/>
              <a:t>example</a:t>
            </a:r>
            <a:r>
              <a:rPr lang="fr-CH" sz="2800" b="1" dirty="0" smtClean="0"/>
              <a:t>: FCC-</a:t>
            </a:r>
            <a:r>
              <a:rPr lang="fr-CH" sz="2800" b="1" dirty="0" err="1" smtClean="0"/>
              <a:t>ee</a:t>
            </a:r>
            <a:endParaRPr lang="en-GB" sz="2800" b="1" dirty="0"/>
          </a:p>
        </p:txBody>
      </p:sp>
    </p:spTree>
    <p:custDataLst>
      <p:tags r:id="rId1"/>
    </p:custDataLst>
    <p:extLst>
      <p:ext uri="{BB962C8B-B14F-4D97-AF65-F5344CB8AC3E}">
        <p14:creationId xmlns:p14="http://schemas.microsoft.com/office/powerpoint/2010/main" val="2626400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a:t>
            </a:fld>
            <a:endParaRPr lang="en-US" dirty="0"/>
          </a:p>
        </p:txBody>
      </p:sp>
      <p:sp>
        <p:nvSpPr>
          <p:cNvPr id="5" name="Title 1"/>
          <p:cNvSpPr txBox="1">
            <a:spLocks/>
          </p:cNvSpPr>
          <p:nvPr/>
        </p:nvSpPr>
        <p:spPr>
          <a:xfrm>
            <a:off x="457200" y="104154"/>
            <a:ext cx="11212982" cy="940443"/>
          </a:xfrm>
          <a:prstGeom prst="rect">
            <a:avLst/>
          </a:prstGeom>
        </p:spPr>
        <p:txBody>
          <a:bodyPr>
            <a:norm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solidFill>
                  <a:schemeClr val="tx2"/>
                </a:solidFill>
              </a:rPr>
              <a:t>CERN Vision &amp; Strategy</a:t>
            </a:r>
            <a:br>
              <a:rPr lang="en-GB" sz="2400" b="1" dirty="0" smtClean="0">
                <a:solidFill>
                  <a:schemeClr val="tx2"/>
                </a:solidFill>
              </a:rPr>
            </a:br>
            <a:r>
              <a:rPr lang="en-GB" sz="2400" i="1" dirty="0" smtClean="0">
                <a:solidFill>
                  <a:schemeClr val="tx2"/>
                </a:solidFill>
              </a:rPr>
              <a:t>Three main scientific pillars</a:t>
            </a:r>
            <a:endParaRPr lang="en-GB" sz="2400" i="1" dirty="0">
              <a:solidFill>
                <a:schemeClr val="tx2"/>
              </a:solidFill>
            </a:endParaRPr>
          </a:p>
        </p:txBody>
      </p:sp>
      <p:sp>
        <p:nvSpPr>
          <p:cNvPr id="6" name="Content Placeholder 2"/>
          <p:cNvSpPr txBox="1">
            <a:spLocks/>
          </p:cNvSpPr>
          <p:nvPr/>
        </p:nvSpPr>
        <p:spPr>
          <a:xfrm>
            <a:off x="209006" y="859931"/>
            <a:ext cx="11982994" cy="3884569"/>
          </a:xfrm>
          <a:prstGeom prst="rect">
            <a:avLst/>
          </a:prstGeom>
        </p:spPr>
        <p:txBody>
          <a:bodyPr>
            <a:noAutofit/>
          </a:bodyPr>
          <a:lstStyle>
            <a:lvl1pPr marL="493776" indent="-457200" algn="l" rtl="0" eaLnBrk="1" latinLnBrk="0" hangingPunct="1">
              <a:spcBef>
                <a:spcPct val="20000"/>
              </a:spcBef>
              <a:buClr>
                <a:schemeClr val="accent1"/>
              </a:buClr>
              <a:buSzPct val="80000"/>
              <a:buFont typeface="Arial"/>
              <a:buChar char="•"/>
              <a:defRPr kumimoji="0" sz="28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4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0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8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8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spcBef>
                <a:spcPts val="0"/>
              </a:spcBef>
            </a:pPr>
            <a:r>
              <a:rPr lang="en-GB" sz="2000" b="1" dirty="0" smtClean="0">
                <a:solidFill>
                  <a:schemeClr val="tx2"/>
                </a:solidFill>
              </a:rPr>
              <a:t>Full exploitation of the LHC</a:t>
            </a:r>
            <a:r>
              <a:rPr lang="en-GB" sz="2000" dirty="0" smtClean="0">
                <a:solidFill>
                  <a:schemeClr val="tx2"/>
                </a:solidFill>
              </a:rPr>
              <a:t>:</a:t>
            </a:r>
          </a:p>
          <a:p>
            <a:pPr lvl="1">
              <a:spcBef>
                <a:spcPts val="0"/>
              </a:spcBef>
            </a:pPr>
            <a:r>
              <a:rPr lang="en-GB" sz="1700" i="1" dirty="0">
                <a:solidFill>
                  <a:srgbClr val="00B050"/>
                </a:solidFill>
              </a:rPr>
              <a:t>Successful Run </a:t>
            </a:r>
            <a:r>
              <a:rPr lang="en-GB" sz="1700" i="1" dirty="0" smtClean="0">
                <a:solidFill>
                  <a:srgbClr val="00B050"/>
                </a:solidFill>
              </a:rPr>
              <a:t>2</a:t>
            </a:r>
            <a:r>
              <a:rPr lang="en-GB" sz="1700" dirty="0" smtClean="0">
                <a:solidFill>
                  <a:schemeClr val="tx2"/>
                </a:solidFill>
              </a:rPr>
              <a:t>, LS2*, and Run 3 start-up.</a:t>
            </a:r>
          </a:p>
          <a:p>
            <a:pPr lvl="1">
              <a:spcBef>
                <a:spcPts val="0"/>
              </a:spcBef>
            </a:pPr>
            <a:r>
              <a:rPr lang="en-GB" sz="1700" dirty="0" smtClean="0">
                <a:solidFill>
                  <a:schemeClr val="tx2"/>
                </a:solidFill>
              </a:rPr>
              <a:t>Upgrade of LHC Injectors; on-track construction of HL-LHC.</a:t>
            </a:r>
          </a:p>
          <a:p>
            <a:pPr>
              <a:spcBef>
                <a:spcPts val="1200"/>
              </a:spcBef>
            </a:pPr>
            <a:r>
              <a:rPr lang="en-GB" sz="2000" b="1" dirty="0" smtClean="0">
                <a:solidFill>
                  <a:schemeClr val="tx2"/>
                </a:solidFill>
              </a:rPr>
              <a:t>Scientific diversity programme </a:t>
            </a:r>
            <a:r>
              <a:rPr lang="en-GB" sz="2000" dirty="0" smtClean="0">
                <a:solidFill>
                  <a:schemeClr val="tx2"/>
                </a:solidFill>
              </a:rPr>
              <a:t>serving a broad community:</a:t>
            </a:r>
          </a:p>
          <a:p>
            <a:pPr lvl="1">
              <a:spcBef>
                <a:spcPts val="0"/>
              </a:spcBef>
            </a:pPr>
            <a:r>
              <a:rPr lang="en-GB" sz="1700" dirty="0" smtClean="0">
                <a:solidFill>
                  <a:schemeClr val="tx2"/>
                </a:solidFill>
              </a:rPr>
              <a:t>ongoing experiments and facilities at Booster, PS, SPS and their upgrades.</a:t>
            </a:r>
          </a:p>
          <a:p>
            <a:pPr lvl="1">
              <a:spcBef>
                <a:spcPts val="0"/>
              </a:spcBef>
            </a:pPr>
            <a:r>
              <a:rPr lang="en-GB" sz="1700" dirty="0" smtClean="0">
                <a:solidFill>
                  <a:schemeClr val="tx2"/>
                </a:solidFill>
              </a:rPr>
              <a:t>participation in accelerator-based neutrino through CERN Neutrino Platform.</a:t>
            </a:r>
          </a:p>
          <a:p>
            <a:pPr>
              <a:spcBef>
                <a:spcPts val="1200"/>
              </a:spcBef>
            </a:pPr>
            <a:r>
              <a:rPr lang="en-GB" sz="2000" b="1" dirty="0" smtClean="0">
                <a:solidFill>
                  <a:schemeClr val="tx2"/>
                </a:solidFill>
              </a:rPr>
              <a:t>Preparation of CERN’s future</a:t>
            </a:r>
            <a:r>
              <a:rPr lang="en-GB" sz="2000" dirty="0" smtClean="0">
                <a:solidFill>
                  <a:schemeClr val="tx2"/>
                </a:solidFill>
              </a:rPr>
              <a:t>:</a:t>
            </a:r>
          </a:p>
          <a:p>
            <a:pPr lvl="1">
              <a:spcBef>
                <a:spcPts val="0"/>
              </a:spcBef>
            </a:pPr>
            <a:r>
              <a:rPr lang="en-GB" sz="1700" dirty="0" smtClean="0">
                <a:solidFill>
                  <a:schemeClr val="tx2"/>
                </a:solidFill>
              </a:rPr>
              <a:t>vibrant accelerator R&amp;D programme exploiting CERN’s strengths and uniqueness.</a:t>
            </a:r>
          </a:p>
          <a:p>
            <a:pPr lvl="1">
              <a:spcBef>
                <a:spcPts val="0"/>
              </a:spcBef>
            </a:pPr>
            <a:r>
              <a:rPr lang="en-GB" sz="1700" dirty="0" smtClean="0">
                <a:solidFill>
                  <a:schemeClr val="tx2"/>
                </a:solidFill>
              </a:rPr>
              <a:t>design studies for future accelerators: CLIC, FCC (includes HE-LHC).</a:t>
            </a:r>
          </a:p>
          <a:p>
            <a:pPr lvl="1">
              <a:spcBef>
                <a:spcPts val="0"/>
              </a:spcBef>
            </a:pPr>
            <a:r>
              <a:rPr lang="en-GB" sz="1700" dirty="0" smtClean="0">
                <a:solidFill>
                  <a:schemeClr val="tx2"/>
                </a:solidFill>
              </a:rPr>
              <a:t>future opportunities of diversity programme: “Physics Beyond Colliders”.</a:t>
            </a:r>
          </a:p>
          <a:p>
            <a:pPr lvl="1"/>
            <a:endParaRPr lang="en-GB" sz="800" dirty="0" smtClean="0">
              <a:solidFill>
                <a:schemeClr val="tx2"/>
              </a:solidFill>
            </a:endParaRPr>
          </a:p>
          <a:p>
            <a:pPr marL="36576" indent="0">
              <a:buFont typeface="Arial"/>
              <a:buNone/>
            </a:pPr>
            <a:r>
              <a:rPr lang="en-GB" sz="2000" b="1" dirty="0" smtClean="0">
                <a:solidFill>
                  <a:srgbClr val="FF0000"/>
                </a:solidFill>
              </a:rPr>
              <a:t>Important milestone</a:t>
            </a:r>
            <a:r>
              <a:rPr lang="en-GB" sz="2000" dirty="0" smtClean="0">
                <a:solidFill>
                  <a:schemeClr val="tx2"/>
                </a:solidFill>
              </a:rPr>
              <a:t>: update of the European Strategy for Particle Physics (ESPP)  in </a:t>
            </a:r>
            <a:r>
              <a:rPr lang="en-GB" sz="2000" b="1" dirty="0" smtClean="0">
                <a:solidFill>
                  <a:schemeClr val="tx2"/>
                </a:solidFill>
              </a:rPr>
              <a:t>2020</a:t>
            </a:r>
            <a:r>
              <a:rPr lang="en-GB" sz="2000" dirty="0" smtClean="0">
                <a:solidFill>
                  <a:schemeClr val="tx2"/>
                </a:solidFill>
              </a:rPr>
              <a:t>.</a:t>
            </a:r>
            <a:endParaRPr lang="en-GB" sz="2000" dirty="0">
              <a:solidFill>
                <a:schemeClr val="tx2"/>
              </a:solidFill>
            </a:endParaRPr>
          </a:p>
        </p:txBody>
      </p:sp>
      <p:sp>
        <p:nvSpPr>
          <p:cNvPr id="7" name="TextBox 6"/>
          <p:cNvSpPr txBox="1"/>
          <p:nvPr/>
        </p:nvSpPr>
        <p:spPr>
          <a:xfrm>
            <a:off x="9505950" y="675265"/>
            <a:ext cx="2435282" cy="369332"/>
          </a:xfrm>
          <a:prstGeom prst="rect">
            <a:avLst/>
          </a:prstGeom>
          <a:noFill/>
        </p:spPr>
        <p:txBody>
          <a:bodyPr wrap="none" rtlCol="0">
            <a:spAutoFit/>
          </a:bodyPr>
          <a:lstStyle/>
          <a:p>
            <a:r>
              <a:rPr lang="en-GB" b="1" dirty="0" smtClean="0"/>
              <a:t>*LS</a:t>
            </a:r>
            <a:r>
              <a:rPr lang="en-GB" dirty="0" smtClean="0"/>
              <a:t> = Long Shutdown</a:t>
            </a:r>
            <a:endParaRPr lang="en-GB" dirty="0"/>
          </a:p>
        </p:txBody>
      </p:sp>
      <p:sp>
        <p:nvSpPr>
          <p:cNvPr id="8" name="TextBox 7">
            <a:extLst>
              <a:ext uri="{FF2B5EF4-FFF2-40B4-BE49-F238E27FC236}">
                <a16:creationId xmlns:a16="http://schemas.microsoft.com/office/drawing/2014/main" id="{399CCDA8-2B7C-9946-80CC-7ABC0AAFC01D}"/>
              </a:ext>
            </a:extLst>
          </p:cNvPr>
          <p:cNvSpPr txBox="1">
            <a:spLocks noChangeArrowheads="1"/>
          </p:cNvSpPr>
          <p:nvPr/>
        </p:nvSpPr>
        <p:spPr bwMode="auto">
          <a:xfrm>
            <a:off x="3124200" y="4744500"/>
            <a:ext cx="7426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en-US" sz="1600" dirty="0">
                <a:solidFill>
                  <a:schemeClr val="tx1"/>
                </a:solidFill>
                <a:cs typeface="ＭＳ Ｐゴシック" panose="020B0600070205080204" pitchFamily="34" charset="-128"/>
              </a:rPr>
              <a:t>The update of the ESPP in 2020 will hopefully:</a:t>
            </a:r>
          </a:p>
          <a:p>
            <a:pPr marL="285750" indent="-285750">
              <a:buFont typeface="Wingdings" pitchFamily="2" charset="2"/>
              <a:buChar char="q"/>
              <a:defRPr/>
            </a:pPr>
            <a:r>
              <a:rPr lang="en-US" altLang="en-US" sz="1600" b="1" dirty="0">
                <a:solidFill>
                  <a:srgbClr val="407700"/>
                </a:solidFill>
                <a:cs typeface="ＭＳ Ｐゴシック" panose="020B0600070205080204" pitchFamily="34" charset="-128"/>
              </a:rPr>
              <a:t>identify the priority for a future collider at CERN</a:t>
            </a:r>
          </a:p>
          <a:p>
            <a:pPr marL="285750" indent="-285750">
              <a:buFont typeface="Wingdings" pitchFamily="2" charset="2"/>
              <a:buChar char="q"/>
              <a:defRPr/>
            </a:pPr>
            <a:r>
              <a:rPr lang="en-US" altLang="en-US" sz="1600" dirty="0">
                <a:solidFill>
                  <a:srgbClr val="407700"/>
                </a:solidFill>
                <a:cs typeface="ＭＳ Ｐゴシック" panose="020B0600070205080204" pitchFamily="34" charset="-128"/>
              </a:rPr>
              <a:t>recommend a compelling, complementary set of projects at the injectors</a:t>
            </a:r>
          </a:p>
          <a:p>
            <a:pPr marL="285750" indent="-285750">
              <a:buFont typeface="Wingdings" pitchFamily="2" charset="2"/>
              <a:buChar char="q"/>
              <a:defRPr/>
            </a:pPr>
            <a:r>
              <a:rPr lang="en-US" altLang="en-US" sz="1600" dirty="0">
                <a:solidFill>
                  <a:srgbClr val="407700"/>
                </a:solidFill>
                <a:cs typeface="ＭＳ Ｐゴシック" panose="020B0600070205080204" pitchFamily="34" charset="-128"/>
              </a:rPr>
              <a:t>support accelerator R&amp;D </a:t>
            </a:r>
            <a:r>
              <a:rPr lang="en-US" altLang="en-US" sz="1600" dirty="0">
                <a:solidFill>
                  <a:schemeClr val="tx1"/>
                </a:solidFill>
                <a:cs typeface="ＭＳ Ｐゴシック" panose="020B0600070205080204" pitchFamily="34" charset="-128"/>
              </a:rPr>
              <a:t>(superconducting high-field magnets, AWAKE, etc.)</a:t>
            </a:r>
          </a:p>
          <a:p>
            <a:pPr marL="285750" indent="-285750">
              <a:buFont typeface="Wingdings" pitchFamily="2" charset="2"/>
              <a:buChar char="q"/>
              <a:defRPr/>
            </a:pPr>
            <a:r>
              <a:rPr lang="en-US" altLang="en-US" sz="1600" dirty="0">
                <a:solidFill>
                  <a:schemeClr val="tx1"/>
                </a:solidFill>
                <a:cs typeface="ＭＳ Ｐゴシック" panose="020B0600070205080204" pitchFamily="34" charset="-128"/>
              </a:rPr>
              <a:t>etc.</a:t>
            </a:r>
          </a:p>
        </p:txBody>
      </p:sp>
      <p:sp>
        <p:nvSpPr>
          <p:cNvPr id="9" name="Left Brace 8"/>
          <p:cNvSpPr/>
          <p:nvPr/>
        </p:nvSpPr>
        <p:spPr>
          <a:xfrm>
            <a:off x="2838450" y="4667250"/>
            <a:ext cx="123825" cy="1401225"/>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 name="TextBox 9"/>
          <p:cNvSpPr txBox="1"/>
          <p:nvPr/>
        </p:nvSpPr>
        <p:spPr>
          <a:xfrm>
            <a:off x="273303" y="4929166"/>
            <a:ext cx="2403222" cy="738664"/>
          </a:xfrm>
          <a:prstGeom prst="rect">
            <a:avLst/>
          </a:prstGeom>
          <a:noFill/>
        </p:spPr>
        <p:txBody>
          <a:bodyPr wrap="none" rtlCol="0">
            <a:spAutoFit/>
          </a:bodyPr>
          <a:lstStyle/>
          <a:p>
            <a:r>
              <a:rPr lang="en-GB" sz="1400" dirty="0" smtClean="0"/>
              <a:t>Fabiola </a:t>
            </a:r>
            <a:r>
              <a:rPr lang="en-GB" sz="1400" dirty="0" err="1" smtClean="0"/>
              <a:t>Gianotti</a:t>
            </a:r>
            <a:endParaRPr lang="en-GB" sz="1400" dirty="0" smtClean="0"/>
          </a:p>
          <a:p>
            <a:r>
              <a:rPr lang="en-GB" sz="1400" dirty="0" smtClean="0"/>
              <a:t>8</a:t>
            </a:r>
            <a:r>
              <a:rPr lang="en-GB" sz="1400" baseline="30000" dirty="0" smtClean="0"/>
              <a:t>th</a:t>
            </a:r>
            <a:r>
              <a:rPr lang="en-GB" sz="1400" dirty="0" smtClean="0"/>
              <a:t> HL-LHC collaboration </a:t>
            </a:r>
          </a:p>
          <a:p>
            <a:r>
              <a:rPr lang="en-GB" sz="1400" dirty="0" smtClean="0"/>
              <a:t>Meeting, October 15</a:t>
            </a:r>
            <a:r>
              <a:rPr lang="en-GB" sz="1400" baseline="30000" dirty="0" smtClean="0"/>
              <a:t>th</a:t>
            </a:r>
            <a:r>
              <a:rPr lang="en-GB" sz="1400" dirty="0" smtClean="0"/>
              <a:t>, 2018</a:t>
            </a:r>
            <a:endParaRPr lang="en-GB" sz="1400" dirty="0"/>
          </a:p>
        </p:txBody>
      </p:sp>
    </p:spTree>
    <p:custDataLst>
      <p:tags r:id="rId1"/>
    </p:custDataLst>
    <p:extLst>
      <p:ext uri="{BB962C8B-B14F-4D97-AF65-F5344CB8AC3E}">
        <p14:creationId xmlns:p14="http://schemas.microsoft.com/office/powerpoint/2010/main" val="2504347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30</a:t>
            </a:fld>
            <a:endParaRPr lang="en-US" dirty="0"/>
          </a:p>
        </p:txBody>
      </p:sp>
      <p:sp>
        <p:nvSpPr>
          <p:cNvPr id="5" name="TextBox 4"/>
          <p:cNvSpPr txBox="1"/>
          <p:nvPr/>
        </p:nvSpPr>
        <p:spPr>
          <a:xfrm>
            <a:off x="4658774" y="172499"/>
            <a:ext cx="2342308" cy="523220"/>
          </a:xfrm>
          <a:prstGeom prst="rect">
            <a:avLst/>
          </a:prstGeom>
          <a:noFill/>
        </p:spPr>
        <p:txBody>
          <a:bodyPr wrap="none" rtlCol="0">
            <a:spAutoFit/>
          </a:bodyPr>
          <a:lstStyle/>
          <a:p>
            <a:r>
              <a:rPr lang="en-GB" sz="2800" b="1" dirty="0" smtClean="0"/>
              <a:t>Conclusions</a:t>
            </a:r>
            <a:endParaRPr lang="en-GB" sz="2800" b="1" dirty="0"/>
          </a:p>
        </p:txBody>
      </p:sp>
      <p:sp>
        <p:nvSpPr>
          <p:cNvPr id="6" name="TextBox 5"/>
          <p:cNvSpPr txBox="1"/>
          <p:nvPr/>
        </p:nvSpPr>
        <p:spPr>
          <a:xfrm>
            <a:off x="704851" y="1514763"/>
            <a:ext cx="10877549" cy="1754326"/>
          </a:xfrm>
          <a:prstGeom prst="rect">
            <a:avLst/>
          </a:prstGeom>
          <a:solidFill>
            <a:schemeClr val="tx1">
              <a:lumMod val="20000"/>
              <a:lumOff val="80000"/>
            </a:schemeClr>
          </a:solidFill>
        </p:spPr>
        <p:txBody>
          <a:bodyPr wrap="square" rtlCol="0">
            <a:spAutoFit/>
          </a:bodyPr>
          <a:lstStyle/>
          <a:p>
            <a:pPr marL="342900" indent="-342900">
              <a:buFont typeface="+mj-lt"/>
              <a:buAutoNum type="arabicPeriod"/>
            </a:pPr>
            <a:r>
              <a:rPr lang="en-GB" b="1" dirty="0" smtClean="0"/>
              <a:t>DAFNE can help CERN </a:t>
            </a:r>
            <a:r>
              <a:rPr lang="en-GB" dirty="0" smtClean="0"/>
              <a:t>in fulfilling its main objectives in the short-medium term:</a:t>
            </a:r>
          </a:p>
          <a:p>
            <a:pPr marL="342900" indent="-342900">
              <a:buFont typeface="+mj-lt"/>
              <a:buAutoNum type="arabicPeriod"/>
            </a:pPr>
            <a:endParaRPr lang="en-GB" dirty="0"/>
          </a:p>
          <a:p>
            <a:pPr marL="1714500" lvl="3" indent="-342900">
              <a:buFont typeface="+mj-lt"/>
              <a:buAutoNum type="alphaLcParenR"/>
            </a:pPr>
            <a:r>
              <a:rPr lang="en-GB" dirty="0" smtClean="0"/>
              <a:t>Providing </a:t>
            </a:r>
            <a:r>
              <a:rPr lang="en-GB" b="1" dirty="0" smtClean="0">
                <a:solidFill>
                  <a:srgbClr val="00B050"/>
                </a:solidFill>
              </a:rPr>
              <a:t>dedicated electron cloud measurements </a:t>
            </a:r>
            <a:r>
              <a:rPr lang="en-GB" dirty="0" smtClean="0"/>
              <a:t>to understand the cause of the high heat load measured in some locations of the LHC.</a:t>
            </a:r>
          </a:p>
          <a:p>
            <a:pPr marL="1714500" lvl="3" indent="-342900">
              <a:buFont typeface="+mj-lt"/>
              <a:buAutoNum type="alphaLcParenR"/>
            </a:pPr>
            <a:r>
              <a:rPr lang="en-GB" dirty="0" smtClean="0"/>
              <a:t>Improving the </a:t>
            </a:r>
            <a:r>
              <a:rPr lang="en-GB" b="1" dirty="0" smtClean="0">
                <a:solidFill>
                  <a:srgbClr val="00B050"/>
                </a:solidFill>
              </a:rPr>
              <a:t>knowledge of a-C coatings</a:t>
            </a:r>
            <a:r>
              <a:rPr lang="en-GB" dirty="0" smtClean="0"/>
              <a:t>, which are the baseline mitigation for the excessive heat load in the beam screens of the HL-LHC’s triplets magnets.</a:t>
            </a:r>
            <a:endParaRPr lang="en-GB" dirty="0"/>
          </a:p>
        </p:txBody>
      </p:sp>
      <p:sp>
        <p:nvSpPr>
          <p:cNvPr id="7" name="TextBox 6"/>
          <p:cNvSpPr txBox="1"/>
          <p:nvPr/>
        </p:nvSpPr>
        <p:spPr>
          <a:xfrm>
            <a:off x="704851" y="3445623"/>
            <a:ext cx="10877550" cy="1754326"/>
          </a:xfrm>
          <a:prstGeom prst="rect">
            <a:avLst/>
          </a:prstGeom>
          <a:solidFill>
            <a:schemeClr val="tx1">
              <a:lumMod val="20000"/>
              <a:lumOff val="80000"/>
            </a:schemeClr>
          </a:solidFill>
        </p:spPr>
        <p:txBody>
          <a:bodyPr wrap="square" rtlCol="0">
            <a:spAutoFit/>
          </a:bodyPr>
          <a:lstStyle/>
          <a:p>
            <a:pPr marL="342900" indent="-342900">
              <a:buFont typeface="+mj-lt"/>
              <a:buAutoNum type="arabicPeriod" startAt="2"/>
            </a:pPr>
            <a:r>
              <a:rPr lang="en-GB" dirty="0" smtClean="0"/>
              <a:t>In the long run, </a:t>
            </a:r>
            <a:r>
              <a:rPr lang="en-GB" b="1" dirty="0" smtClean="0"/>
              <a:t>DAFNE will be an unavoidable test facility </a:t>
            </a:r>
            <a:r>
              <a:rPr lang="en-GB" dirty="0" smtClean="0"/>
              <a:t>for future studies/projects:</a:t>
            </a:r>
          </a:p>
          <a:p>
            <a:pPr marL="342900" indent="-342900">
              <a:buFont typeface="+mj-lt"/>
              <a:buAutoNum type="arabicPeriod" startAt="2"/>
            </a:pPr>
            <a:endParaRPr lang="en-GB" dirty="0"/>
          </a:p>
          <a:p>
            <a:pPr marL="1714500" lvl="3" indent="-342900">
              <a:buFont typeface="+mj-lt"/>
              <a:buAutoNum type="alphaLcParenR"/>
            </a:pPr>
            <a:r>
              <a:rPr lang="en-GB" dirty="0" smtClean="0"/>
              <a:t>to characterize new components and surface treatments in term of </a:t>
            </a:r>
            <a:r>
              <a:rPr lang="en-GB" b="1" dirty="0" smtClean="0">
                <a:solidFill>
                  <a:srgbClr val="00B050"/>
                </a:solidFill>
              </a:rPr>
              <a:t>impedance</a:t>
            </a:r>
            <a:r>
              <a:rPr lang="en-GB" dirty="0" smtClean="0"/>
              <a:t>;</a:t>
            </a:r>
          </a:p>
          <a:p>
            <a:pPr marL="1714500" lvl="3" indent="-342900">
              <a:buFont typeface="+mj-lt"/>
              <a:buAutoNum type="alphaLcParenR"/>
            </a:pPr>
            <a:r>
              <a:rPr lang="en-GB" dirty="0" smtClean="0"/>
              <a:t>to measure the </a:t>
            </a:r>
            <a:r>
              <a:rPr lang="en-GB" b="1" dirty="0" smtClean="0">
                <a:solidFill>
                  <a:srgbClr val="00B050"/>
                </a:solidFill>
              </a:rPr>
              <a:t>synchrotron radiation impacts </a:t>
            </a:r>
            <a:r>
              <a:rPr lang="en-GB" dirty="0" smtClean="0"/>
              <a:t>on vacuum systems;</a:t>
            </a:r>
          </a:p>
          <a:p>
            <a:pPr marL="1714500" lvl="3" indent="-342900">
              <a:buFont typeface="+mj-lt"/>
              <a:buAutoNum type="alphaLcParenR"/>
            </a:pPr>
            <a:r>
              <a:rPr lang="en-GB" dirty="0" smtClean="0"/>
              <a:t>to clarify the effects of surface modifications and beam parameters on </a:t>
            </a:r>
            <a:r>
              <a:rPr lang="en-GB" b="1" dirty="0" smtClean="0">
                <a:solidFill>
                  <a:srgbClr val="00B050"/>
                </a:solidFill>
              </a:rPr>
              <a:t>electron clouds</a:t>
            </a:r>
            <a:r>
              <a:rPr lang="en-GB" dirty="0" smtClean="0"/>
              <a:t>;</a:t>
            </a:r>
          </a:p>
          <a:p>
            <a:pPr marL="1714500" lvl="3" indent="-342900">
              <a:buFont typeface="+mj-lt"/>
              <a:buAutoNum type="alphaLcParenR"/>
            </a:pPr>
            <a:r>
              <a:rPr lang="en-GB" dirty="0" smtClean="0"/>
              <a:t>to provide simulation codes with </a:t>
            </a:r>
            <a:r>
              <a:rPr lang="en-GB" b="1" dirty="0" smtClean="0">
                <a:solidFill>
                  <a:srgbClr val="00B050"/>
                </a:solidFill>
              </a:rPr>
              <a:t>reliable experimental inputs</a:t>
            </a:r>
            <a:r>
              <a:rPr lang="en-GB" dirty="0" smtClean="0"/>
              <a:t>.</a:t>
            </a:r>
          </a:p>
        </p:txBody>
      </p:sp>
    </p:spTree>
    <p:extLst>
      <p:ext uri="{BB962C8B-B14F-4D97-AF65-F5344CB8AC3E}">
        <p14:creationId xmlns:p14="http://schemas.microsoft.com/office/powerpoint/2010/main" val="3478891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927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32</a:t>
            </a:fld>
            <a:endParaRPr lang="en-US" dirty="0"/>
          </a:p>
        </p:txBody>
      </p:sp>
      <p:sp>
        <p:nvSpPr>
          <p:cNvPr id="5" name="TextBox 4"/>
          <p:cNvSpPr txBox="1"/>
          <p:nvPr/>
        </p:nvSpPr>
        <p:spPr>
          <a:xfrm>
            <a:off x="285750" y="498914"/>
            <a:ext cx="11525250" cy="5878532"/>
          </a:xfrm>
          <a:prstGeom prst="rect">
            <a:avLst/>
          </a:prstGeom>
          <a:noFill/>
        </p:spPr>
        <p:txBody>
          <a:bodyPr wrap="square" rtlCol="0">
            <a:spAutoFit/>
          </a:bodyPr>
          <a:lstStyle/>
          <a:p>
            <a:pPr algn="ctr"/>
            <a:r>
              <a:rPr lang="en-GB" sz="2000" b="1" dirty="0"/>
              <a:t>DAFNE as a test bench for vacuum equipment and innovative surface </a:t>
            </a:r>
            <a:r>
              <a:rPr lang="en-GB" sz="2000" b="1" dirty="0" smtClean="0"/>
              <a:t>treatments</a:t>
            </a:r>
          </a:p>
          <a:p>
            <a:endParaRPr lang="en-GB" sz="1600" dirty="0"/>
          </a:p>
          <a:p>
            <a:r>
              <a:rPr lang="en-GB" dirty="0"/>
              <a:t>DAFNE offers a unique opportunity to test vacuum components and surface modifications with beams. Thanks to its flexible beam parameters, a large spectrum of applications can be covered and a multitude of experiments could be conceived. </a:t>
            </a:r>
            <a:endParaRPr lang="en-GB" dirty="0" smtClean="0"/>
          </a:p>
          <a:p>
            <a:endParaRPr lang="en-GB" dirty="0"/>
          </a:p>
          <a:p>
            <a:r>
              <a:rPr lang="en-GB" dirty="0"/>
              <a:t>A typical example is the study of photon interaction with surfaces exposed to synchrotron radiation. Indeed, DAFNE may provide photons, in either a large or narrow spectrum of energy, that can be focused on samples or distributed along metre-long vacuum vessels. In the framework of HL-LHC and FCC, CERN’s Technology Department has a running collaboration with INFN on this theme</a:t>
            </a:r>
            <a:r>
              <a:rPr lang="en-GB" dirty="0" smtClean="0"/>
              <a:t>.</a:t>
            </a:r>
          </a:p>
          <a:p>
            <a:endParaRPr lang="en-GB" dirty="0"/>
          </a:p>
          <a:p>
            <a:r>
              <a:rPr lang="en-GB" dirty="0"/>
              <a:t>The effect of specific surface treatments (thin-film coating and modified morphology) on electron clouds can be measured with positively charged beams. In that respect, DAFNE would be the ideal test bench to assess surface modifications and validate new concepts for electron pickups and other sensors.  </a:t>
            </a:r>
            <a:endParaRPr lang="en-GB" dirty="0" smtClean="0"/>
          </a:p>
          <a:p>
            <a:endParaRPr lang="en-GB" dirty="0"/>
          </a:p>
          <a:p>
            <a:r>
              <a:rPr lang="en-GB" dirty="0"/>
              <a:t>New designs and materials could be tested for impedance reduction at different temperatures with beams having distinct characteristics</a:t>
            </a:r>
            <a:r>
              <a:rPr lang="en-GB" dirty="0" smtClean="0"/>
              <a:t>.</a:t>
            </a:r>
          </a:p>
          <a:p>
            <a:endParaRPr lang="en-GB" dirty="0"/>
          </a:p>
          <a:p>
            <a:r>
              <a:rPr lang="en-GB" dirty="0"/>
              <a:t>In addition to the exceptional beam quality of DAFNE, LNF is equipped with key infrastructures, e.g. cryogenic facilities, and the expertise of skilled technical and scientific colleagues. </a:t>
            </a:r>
          </a:p>
          <a:p>
            <a:endParaRPr lang="en-GB" sz="1600" dirty="0"/>
          </a:p>
        </p:txBody>
      </p:sp>
      <p:sp>
        <p:nvSpPr>
          <p:cNvPr id="6" name="TextBox 5"/>
          <p:cNvSpPr txBox="1"/>
          <p:nvPr/>
        </p:nvSpPr>
        <p:spPr>
          <a:xfrm>
            <a:off x="5092236" y="-27104"/>
            <a:ext cx="1435008" cy="461665"/>
          </a:xfrm>
          <a:prstGeom prst="rect">
            <a:avLst/>
          </a:prstGeom>
          <a:noFill/>
        </p:spPr>
        <p:txBody>
          <a:bodyPr wrap="none" rtlCol="0">
            <a:spAutoFit/>
          </a:bodyPr>
          <a:lstStyle/>
          <a:p>
            <a:r>
              <a:rPr lang="en-GB" sz="2400" b="1" i="1" dirty="0" smtClean="0">
                <a:solidFill>
                  <a:srgbClr val="00B050"/>
                </a:solidFill>
              </a:rPr>
              <a:t>Abstract</a:t>
            </a:r>
            <a:endParaRPr lang="en-GB" sz="2400" b="1" i="1" dirty="0">
              <a:solidFill>
                <a:srgbClr val="00B050"/>
              </a:solidFill>
            </a:endParaRPr>
          </a:p>
        </p:txBody>
      </p:sp>
    </p:spTree>
    <p:extLst>
      <p:ext uri="{BB962C8B-B14F-4D97-AF65-F5344CB8AC3E}">
        <p14:creationId xmlns:p14="http://schemas.microsoft.com/office/powerpoint/2010/main" val="1506858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33</a:t>
            </a:fld>
            <a:endParaRPr lang="en-US" dirty="0"/>
          </a:p>
        </p:txBody>
      </p:sp>
      <p:sp>
        <p:nvSpPr>
          <p:cNvPr id="5" name="Rectangle 4"/>
          <p:cNvSpPr/>
          <p:nvPr/>
        </p:nvSpPr>
        <p:spPr>
          <a:xfrm>
            <a:off x="800099" y="1982450"/>
            <a:ext cx="11058525" cy="2339102"/>
          </a:xfrm>
          <a:prstGeom prst="rect">
            <a:avLst/>
          </a:prstGeom>
        </p:spPr>
        <p:txBody>
          <a:bodyPr wrap="square">
            <a:spAutoFit/>
          </a:bodyPr>
          <a:lstStyle/>
          <a:p>
            <a:endParaRPr lang="en-GB" dirty="0"/>
          </a:p>
          <a:p>
            <a:r>
              <a:rPr lang="en-GB" b="1" dirty="0" smtClean="0">
                <a:solidFill>
                  <a:srgbClr val="00B050"/>
                </a:solidFill>
              </a:rPr>
              <a:t>FCC-</a:t>
            </a:r>
            <a:r>
              <a:rPr lang="en-GB" b="1" dirty="0" err="1" smtClean="0">
                <a:solidFill>
                  <a:srgbClr val="00B050"/>
                </a:solidFill>
              </a:rPr>
              <a:t>ee</a:t>
            </a:r>
            <a:r>
              <a:rPr lang="en-GB" b="1" dirty="0" smtClean="0">
                <a:solidFill>
                  <a:srgbClr val="00B050"/>
                </a:solidFill>
              </a:rPr>
              <a:t> reminder</a:t>
            </a:r>
            <a:r>
              <a:rPr lang="en-GB" dirty="0"/>
              <a:t>: </a:t>
            </a:r>
          </a:p>
          <a:p>
            <a:pPr marL="285750" indent="-285750">
              <a:spcBef>
                <a:spcPts val="600"/>
              </a:spcBef>
              <a:spcAft>
                <a:spcPts val="600"/>
              </a:spcAft>
              <a:buFont typeface="Arial" panose="020B0604020202020204" pitchFamily="34" charset="0"/>
              <a:buChar char="•"/>
            </a:pPr>
            <a:r>
              <a:rPr lang="en-GB" dirty="0"/>
              <a:t>The critical energy of SR generated by the arc dipoles of FCC-</a:t>
            </a:r>
            <a:r>
              <a:rPr lang="en-GB" dirty="0" err="1"/>
              <a:t>ee</a:t>
            </a:r>
            <a:r>
              <a:rPr lang="en-GB" dirty="0"/>
              <a:t> Z-pole (45.6 GeV) is ~ 19.5 </a:t>
            </a:r>
            <a:r>
              <a:rPr lang="en-GB" dirty="0" err="1"/>
              <a:t>keV</a:t>
            </a:r>
            <a:r>
              <a:rPr lang="en-GB" dirty="0"/>
              <a:t>, Flux=7.5 10</a:t>
            </a:r>
            <a:r>
              <a:rPr lang="en-GB" baseline="30000" dirty="0"/>
              <a:t>18</a:t>
            </a:r>
            <a:r>
              <a:rPr lang="en-GB" dirty="0"/>
              <a:t> </a:t>
            </a:r>
            <a:r>
              <a:rPr lang="en-GB" dirty="0" err="1"/>
              <a:t>ph</a:t>
            </a:r>
            <a:r>
              <a:rPr lang="en-GB" dirty="0"/>
              <a:t>/s/</a:t>
            </a:r>
            <a:r>
              <a:rPr lang="en-GB" dirty="0" err="1"/>
              <a:t>mrad</a:t>
            </a:r>
            <a:r>
              <a:rPr lang="en-GB" dirty="0"/>
              <a:t>, Power=7.9 kW/</a:t>
            </a:r>
            <a:r>
              <a:rPr lang="en-GB" dirty="0" err="1"/>
              <a:t>mrad</a:t>
            </a:r>
            <a:r>
              <a:rPr lang="en-GB" dirty="0"/>
              <a:t>; </a:t>
            </a:r>
          </a:p>
          <a:p>
            <a:pPr marL="285750" indent="-285750">
              <a:spcBef>
                <a:spcPts val="600"/>
              </a:spcBef>
              <a:spcAft>
                <a:spcPts val="600"/>
              </a:spcAft>
              <a:buFont typeface="Arial" panose="020B0604020202020204" pitchFamily="34" charset="0"/>
              <a:buChar char="•"/>
            </a:pPr>
            <a:r>
              <a:rPr lang="en-GB" dirty="0"/>
              <a:t>The power value is less important, should focus more on flux, since the critical energy is well below the Compton edge (~ 200 </a:t>
            </a:r>
            <a:r>
              <a:rPr lang="en-GB" dirty="0" err="1"/>
              <a:t>keV</a:t>
            </a:r>
            <a:r>
              <a:rPr lang="en-GB" dirty="0"/>
              <a:t> for Cu);</a:t>
            </a:r>
          </a:p>
          <a:p>
            <a:pPr marL="285750" indent="-285750">
              <a:spcAft>
                <a:spcPts val="600"/>
              </a:spcAft>
              <a:buFont typeface="Arial" panose="020B0604020202020204" pitchFamily="34" charset="0"/>
              <a:buChar char="•"/>
            </a:pPr>
            <a:r>
              <a:rPr lang="en-GB" dirty="0"/>
              <a:t>Each absorber covers, on average, 0.45 </a:t>
            </a:r>
            <a:r>
              <a:rPr lang="en-GB" dirty="0" err="1"/>
              <a:t>mrad</a:t>
            </a:r>
            <a:endParaRPr lang="en-GB" dirty="0"/>
          </a:p>
        </p:txBody>
      </p:sp>
    </p:spTree>
    <p:extLst>
      <p:ext uri="{BB962C8B-B14F-4D97-AF65-F5344CB8AC3E}">
        <p14:creationId xmlns:p14="http://schemas.microsoft.com/office/powerpoint/2010/main" val="3172006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dirty="0" smtClean="0"/>
              <a:t>17/12/2018</a:t>
            </a:r>
            <a:endParaRPr lang="en-GB" dirty="0"/>
          </a:p>
        </p:txBody>
      </p:sp>
      <p:sp>
        <p:nvSpPr>
          <p:cNvPr id="3" name="Footer Placeholder 2"/>
          <p:cNvSpPr>
            <a:spLocks noGrp="1"/>
          </p:cNvSpPr>
          <p:nvPr>
            <p:ph type="ftr" sz="quarter" idx="3"/>
          </p:nvPr>
        </p:nvSpPr>
        <p:spPr/>
        <p:txBody>
          <a:bodyPr/>
          <a:lstStyle/>
          <a:p>
            <a:r>
              <a:rPr lang="en-GB" dirty="0" smtClean="0"/>
              <a:t>Paolo Chiggiato, DAFNE as vacuum test bench</a:t>
            </a:r>
            <a:endParaRPr lang="en-GB" dirty="0"/>
          </a:p>
        </p:txBody>
      </p:sp>
      <p:sp>
        <p:nvSpPr>
          <p:cNvPr id="4" name="Slide Number Placeholder 3"/>
          <p:cNvSpPr>
            <a:spLocks noGrp="1"/>
          </p:cNvSpPr>
          <p:nvPr>
            <p:ph type="sldNum" sz="quarter" idx="4"/>
          </p:nvPr>
        </p:nvSpPr>
        <p:spPr/>
        <p:txBody>
          <a:bodyPr/>
          <a:lstStyle/>
          <a:p>
            <a:fld id="{17918391-D411-FE40-AAD7-861AE5233E0E}" type="slidenum">
              <a:rPr lang="en-GB" smtClean="0"/>
              <a:pPr/>
              <a:t>34</a:t>
            </a:fld>
            <a:endParaRPr lang="en-GB" dirty="0"/>
          </a:p>
        </p:txBody>
      </p:sp>
      <p:sp>
        <p:nvSpPr>
          <p:cNvPr id="9" name="TextBox 8"/>
          <p:cNvSpPr txBox="1"/>
          <p:nvPr/>
        </p:nvSpPr>
        <p:spPr>
          <a:xfrm>
            <a:off x="615859" y="493342"/>
            <a:ext cx="11123558" cy="369332"/>
          </a:xfrm>
          <a:prstGeom prst="rect">
            <a:avLst/>
          </a:prstGeom>
          <a:noFill/>
        </p:spPr>
        <p:txBody>
          <a:bodyPr wrap="none" rtlCol="0">
            <a:spAutoFit/>
          </a:bodyPr>
          <a:lstStyle/>
          <a:p>
            <a:r>
              <a:rPr lang="en-GB" b="1" dirty="0">
                <a:solidFill>
                  <a:srgbClr val="00B050"/>
                </a:solidFill>
              </a:rPr>
              <a:t>M</a:t>
            </a:r>
            <a:r>
              <a:rPr lang="en-GB" b="1" dirty="0" smtClean="0">
                <a:solidFill>
                  <a:srgbClr val="00B050"/>
                </a:solidFill>
              </a:rPr>
              <a:t>itigation techniques based on reduction of secondary electron emission by surface modifications.</a:t>
            </a:r>
            <a:endParaRPr lang="en-GB" b="1" dirty="0">
              <a:solidFill>
                <a:srgbClr val="00B050"/>
              </a:solidFill>
            </a:endParaRPr>
          </a:p>
        </p:txBody>
      </p:sp>
      <p:sp>
        <p:nvSpPr>
          <p:cNvPr id="10" name="TextBox 9"/>
          <p:cNvSpPr txBox="1"/>
          <p:nvPr/>
        </p:nvSpPr>
        <p:spPr>
          <a:xfrm>
            <a:off x="618836" y="1833418"/>
            <a:ext cx="11120581" cy="2862322"/>
          </a:xfrm>
          <a:prstGeom prst="rect">
            <a:avLst/>
          </a:prstGeom>
          <a:noFill/>
        </p:spPr>
        <p:txBody>
          <a:bodyPr wrap="square" rtlCol="0">
            <a:spAutoFit/>
          </a:bodyPr>
          <a:lstStyle/>
          <a:p>
            <a:pPr marL="285750" indent="-285750">
              <a:buFontTx/>
              <a:buChar char="-"/>
            </a:pPr>
            <a:r>
              <a:rPr lang="en-GB" dirty="0" smtClean="0"/>
              <a:t>Beam scrubbing: the arcs of LHC rely on that.</a:t>
            </a:r>
          </a:p>
          <a:p>
            <a:endParaRPr lang="en-GB" dirty="0" smtClean="0"/>
          </a:p>
          <a:p>
            <a:pPr marL="285750" indent="-285750">
              <a:buFontTx/>
              <a:buChar char="-"/>
            </a:pPr>
            <a:r>
              <a:rPr lang="en-GB" dirty="0" smtClean="0"/>
              <a:t>NEG coating (CERN,1996): extensively used in the LSS of LHC.</a:t>
            </a:r>
          </a:p>
          <a:p>
            <a:endParaRPr lang="en-GB" dirty="0" smtClean="0"/>
          </a:p>
          <a:p>
            <a:pPr marL="285750" indent="-285750">
              <a:buFontTx/>
              <a:buChar char="-"/>
            </a:pPr>
            <a:r>
              <a:rPr lang="en-GB" dirty="0" err="1" smtClean="0"/>
              <a:t>TiN</a:t>
            </a:r>
            <a:r>
              <a:rPr lang="en-GB" dirty="0" smtClean="0"/>
              <a:t> thin film coatings and grooved surfaces (for example as in KEKB Al vacuum chambers).</a:t>
            </a:r>
          </a:p>
          <a:p>
            <a:pPr marL="285750" indent="-285750">
              <a:buFontTx/>
              <a:buChar char="-"/>
            </a:pPr>
            <a:endParaRPr lang="en-GB" dirty="0" smtClean="0"/>
          </a:p>
          <a:p>
            <a:pPr marL="285750" indent="-285750">
              <a:buFontTx/>
              <a:buChar char="-"/>
            </a:pPr>
            <a:r>
              <a:rPr lang="en-GB" dirty="0" smtClean="0"/>
              <a:t>Sputtered carbon coatings developed </a:t>
            </a:r>
            <a:r>
              <a:rPr lang="en-GB" dirty="0"/>
              <a:t>(</a:t>
            </a:r>
            <a:r>
              <a:rPr lang="en-GB" dirty="0" smtClean="0"/>
              <a:t>CERN, 2007), implemented in tens of beam pipes in the SPS, and soon in two stand alone magnets of LHC and, possibly, in the final focusing magnets of LHC in LS3.</a:t>
            </a:r>
          </a:p>
          <a:p>
            <a:r>
              <a:rPr lang="en-GB" dirty="0" smtClean="0"/>
              <a:t> </a:t>
            </a:r>
          </a:p>
          <a:p>
            <a:pPr marL="285750" indent="-285750">
              <a:buFontTx/>
              <a:buChar char="-"/>
            </a:pPr>
            <a:r>
              <a:rPr lang="en-GB" dirty="0" smtClean="0"/>
              <a:t>Increased surface roughness by laser, developed by ASTEC-STFC and University of Dundee.</a:t>
            </a:r>
            <a:endParaRPr lang="en-GB" dirty="0"/>
          </a:p>
        </p:txBody>
      </p:sp>
    </p:spTree>
    <p:extLst>
      <p:ext uri="{BB962C8B-B14F-4D97-AF65-F5344CB8AC3E}">
        <p14:creationId xmlns:p14="http://schemas.microsoft.com/office/powerpoint/2010/main" val="3734194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B8DB06F-170C-DB4C-96F0-DADD83C50719}"/>
              </a:ext>
            </a:extLst>
          </p:cNvPr>
          <p:cNvSpPr txBox="1"/>
          <p:nvPr/>
        </p:nvSpPr>
        <p:spPr>
          <a:xfrm>
            <a:off x="1807781" y="100558"/>
            <a:ext cx="7620000" cy="461665"/>
          </a:xfrm>
          <a:prstGeom prst="rect">
            <a:avLst/>
          </a:prstGeom>
          <a:noFill/>
        </p:spPr>
        <p:txBody>
          <a:bodyPr wrap="square" rtlCol="0">
            <a:spAutoFit/>
          </a:bodyPr>
          <a:lstStyle/>
          <a:p>
            <a:pPr algn="r"/>
            <a:r>
              <a:rPr lang="en-US" sz="2400" b="1" dirty="0" smtClean="0">
                <a:solidFill>
                  <a:srgbClr val="00B050"/>
                </a:solidFill>
                <a:latin typeface="Calibri" pitchFamily="34" charset="0"/>
              </a:rPr>
              <a:t>HL-LHC arc </a:t>
            </a:r>
            <a:r>
              <a:rPr lang="en-US" sz="2400" b="1" dirty="0">
                <a:solidFill>
                  <a:srgbClr val="00B050"/>
                </a:solidFill>
                <a:latin typeface="Calibri" pitchFamily="34" charset="0"/>
              </a:rPr>
              <a:t>heat loads - scaling with bunch intensity</a:t>
            </a:r>
          </a:p>
        </p:txBody>
      </p:sp>
      <p:grpSp>
        <p:nvGrpSpPr>
          <p:cNvPr id="52" name="Group 51">
            <a:extLst>
              <a:ext uri="{FF2B5EF4-FFF2-40B4-BE49-F238E27FC236}">
                <a16:creationId xmlns:a16="http://schemas.microsoft.com/office/drawing/2014/main" id="{35041BCD-58A9-A54A-BCA0-64DAC73DDE39}"/>
              </a:ext>
            </a:extLst>
          </p:cNvPr>
          <p:cNvGrpSpPr>
            <a:grpSpLocks noChangeAspect="1"/>
          </p:cNvGrpSpPr>
          <p:nvPr/>
        </p:nvGrpSpPr>
        <p:grpSpPr>
          <a:xfrm>
            <a:off x="1498362" y="1450172"/>
            <a:ext cx="4675085" cy="3960000"/>
            <a:chOff x="1" y="2736391"/>
            <a:chExt cx="4352079" cy="3686400"/>
          </a:xfrm>
        </p:grpSpPr>
        <p:grpSp>
          <p:nvGrpSpPr>
            <p:cNvPr id="11" name="Group 10">
              <a:extLst>
                <a:ext uri="{FF2B5EF4-FFF2-40B4-BE49-F238E27FC236}">
                  <a16:creationId xmlns:a16="http://schemas.microsoft.com/office/drawing/2014/main" id="{67A15E4D-A661-9748-A08D-0C45F2D35164}"/>
                </a:ext>
              </a:extLst>
            </p:cNvPr>
            <p:cNvGrpSpPr>
              <a:grpSpLocks noChangeAspect="1"/>
            </p:cNvGrpSpPr>
            <p:nvPr/>
          </p:nvGrpSpPr>
          <p:grpSpPr>
            <a:xfrm>
              <a:off x="1" y="2736391"/>
              <a:ext cx="4203507" cy="3686400"/>
              <a:chOff x="1116001" y="526472"/>
              <a:chExt cx="4925042" cy="4319172"/>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r="28733"/>
              <a:stretch/>
            </p:blipFill>
            <p:spPr>
              <a:xfrm>
                <a:off x="1116001" y="526472"/>
                <a:ext cx="4925042" cy="4319172"/>
              </a:xfrm>
              <a:prstGeom prst="rect">
                <a:avLst/>
              </a:prstGeom>
              <a:ln>
                <a:solidFill>
                  <a:schemeClr val="tx1"/>
                </a:solidFill>
              </a:ln>
            </p:spPr>
          </p:pic>
          <p:sp>
            <p:nvSpPr>
              <p:cNvPr id="18" name="Rectangle 17"/>
              <p:cNvSpPr/>
              <p:nvPr/>
            </p:nvSpPr>
            <p:spPr>
              <a:xfrm rot="16200000">
                <a:off x="4555824" y="1619243"/>
                <a:ext cx="1639362" cy="335692"/>
              </a:xfrm>
              <a:prstGeom prst="rect">
                <a:avLst/>
              </a:prstGeom>
            </p:spPr>
            <p:txBody>
              <a:bodyPr wrap="square">
                <a:spAutoFit/>
              </a:bodyPr>
              <a:lstStyle/>
              <a:p>
                <a:pPr marL="285750" lvl="1" indent="-285750" algn="r">
                  <a:spcBef>
                    <a:spcPts val="600"/>
                  </a:spcBef>
                  <a:buClr>
                    <a:schemeClr val="tx2"/>
                  </a:buClr>
                  <a:defRPr/>
                </a:pPr>
                <a:r>
                  <a:rPr lang="en-US" sz="1400" b="1" dirty="0">
                    <a:latin typeface="Arial" charset="0"/>
                    <a:ea typeface="Arial" charset="0"/>
                    <a:cs typeface="Arial" charset="0"/>
                  </a:rPr>
                  <a:t>HL-LHC</a:t>
                </a:r>
              </a:p>
            </p:txBody>
          </p:sp>
          <p:cxnSp>
            <p:nvCxnSpPr>
              <p:cNvPr id="21" name="Straight Connector 20"/>
              <p:cNvCxnSpPr/>
              <p:nvPr/>
            </p:nvCxnSpPr>
            <p:spPr>
              <a:xfrm flipH="1">
                <a:off x="1820884" y="2643896"/>
                <a:ext cx="4069277"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794663" y="2625045"/>
                <a:ext cx="3213483" cy="335692"/>
              </a:xfrm>
              <a:prstGeom prst="rect">
                <a:avLst/>
              </a:prstGeom>
            </p:spPr>
            <p:txBody>
              <a:bodyPr wrap="square">
                <a:spAutoFit/>
              </a:bodyPr>
              <a:lstStyle/>
              <a:p>
                <a:pPr marL="285750" lvl="1" indent="-285750">
                  <a:spcBef>
                    <a:spcPts val="600"/>
                  </a:spcBef>
                  <a:buClr>
                    <a:schemeClr val="tx2"/>
                  </a:buClr>
                  <a:defRPr/>
                </a:pPr>
                <a:r>
                  <a:rPr lang="en-US" sz="1400" b="1" dirty="0">
                    <a:latin typeface="Arial" charset="0"/>
                    <a:ea typeface="Arial" charset="0"/>
                    <a:cs typeface="Arial" charset="0"/>
                  </a:rPr>
                  <a:t>8 kW/arc (~160W/</a:t>
                </a:r>
                <a:r>
                  <a:rPr lang="en-US" sz="1400" b="1" dirty="0" err="1">
                    <a:latin typeface="Arial" charset="0"/>
                    <a:ea typeface="Arial" charset="0"/>
                    <a:cs typeface="Arial" charset="0"/>
                  </a:rPr>
                  <a:t>hcell</a:t>
                </a:r>
                <a:r>
                  <a:rPr lang="en-US" sz="1400" b="1" dirty="0">
                    <a:latin typeface="Arial" charset="0"/>
                    <a:ea typeface="Arial" charset="0"/>
                    <a:cs typeface="Arial" charset="0"/>
                  </a:rPr>
                  <a:t>)</a:t>
                </a:r>
              </a:p>
            </p:txBody>
          </p:sp>
          <p:cxnSp>
            <p:nvCxnSpPr>
              <p:cNvPr id="17" name="Straight Connector 16"/>
              <p:cNvCxnSpPr/>
              <p:nvPr/>
            </p:nvCxnSpPr>
            <p:spPr>
              <a:xfrm flipV="1">
                <a:off x="5534877" y="950026"/>
                <a:ext cx="0" cy="336071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7E2F274-380A-6048-B994-30D0BC665600}"/>
                </a:ext>
              </a:extLst>
            </p:cNvPr>
            <p:cNvGrpSpPr/>
            <p:nvPr/>
          </p:nvGrpSpPr>
          <p:grpSpPr>
            <a:xfrm>
              <a:off x="704123" y="3332292"/>
              <a:ext cx="2019213" cy="257860"/>
              <a:chOff x="1120812" y="2355798"/>
              <a:chExt cx="2019213" cy="257860"/>
            </a:xfrm>
          </p:grpSpPr>
          <p:sp>
            <p:nvSpPr>
              <p:cNvPr id="19" name="TextBox 18"/>
              <p:cNvSpPr txBox="1"/>
              <p:nvPr/>
            </p:nvSpPr>
            <p:spPr>
              <a:xfrm>
                <a:off x="1526604" y="2355798"/>
                <a:ext cx="1613421" cy="257860"/>
              </a:xfrm>
              <a:prstGeom prst="rect">
                <a:avLst/>
              </a:prstGeom>
              <a:noFill/>
            </p:spPr>
            <p:txBody>
              <a:bodyPr wrap="none" rtlCol="0">
                <a:spAutoFit/>
              </a:bodyPr>
              <a:lstStyle/>
              <a:p>
                <a:r>
                  <a:rPr lang="en-US" sz="1200" dirty="0">
                    <a:latin typeface="Arial" charset="0"/>
                    <a:ea typeface="Arial" charset="0"/>
                    <a:cs typeface="Arial" charset="0"/>
                  </a:rPr>
                  <a:t>e-cloud in quadrupoles</a:t>
                </a:r>
              </a:p>
            </p:txBody>
          </p:sp>
          <p:sp>
            <p:nvSpPr>
              <p:cNvPr id="13" name="Rectangle 12">
                <a:extLst>
                  <a:ext uri="{FF2B5EF4-FFF2-40B4-BE49-F238E27FC236}">
                    <a16:creationId xmlns:a16="http://schemas.microsoft.com/office/drawing/2014/main" id="{0C4F3EE4-7DFB-414C-99CF-EDEA1F3A827F}"/>
                  </a:ext>
                </a:extLst>
              </p:cNvPr>
              <p:cNvSpPr/>
              <p:nvPr/>
            </p:nvSpPr>
            <p:spPr>
              <a:xfrm>
                <a:off x="1120812" y="2440238"/>
                <a:ext cx="393539" cy="138896"/>
              </a:xfrm>
              <a:prstGeom prst="rect">
                <a:avLst/>
              </a:prstGeom>
              <a:solidFill>
                <a:srgbClr val="B2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5" name="Group 14">
              <a:extLst>
                <a:ext uri="{FF2B5EF4-FFF2-40B4-BE49-F238E27FC236}">
                  <a16:creationId xmlns:a16="http://schemas.microsoft.com/office/drawing/2014/main" id="{25375583-EFF8-AB49-A9D3-D0D8448AE225}"/>
                </a:ext>
              </a:extLst>
            </p:cNvPr>
            <p:cNvGrpSpPr/>
            <p:nvPr/>
          </p:nvGrpSpPr>
          <p:grpSpPr>
            <a:xfrm>
              <a:off x="704123" y="3110954"/>
              <a:ext cx="1686442" cy="257860"/>
              <a:chOff x="1120812" y="2087614"/>
              <a:chExt cx="1686442" cy="257860"/>
            </a:xfrm>
          </p:grpSpPr>
          <p:sp>
            <p:nvSpPr>
              <p:cNvPr id="3" name="TextBox 2"/>
              <p:cNvSpPr txBox="1"/>
              <p:nvPr/>
            </p:nvSpPr>
            <p:spPr>
              <a:xfrm>
                <a:off x="1526604" y="2087614"/>
                <a:ext cx="1280650" cy="257860"/>
              </a:xfrm>
              <a:prstGeom prst="rect">
                <a:avLst/>
              </a:prstGeom>
              <a:noFill/>
            </p:spPr>
            <p:txBody>
              <a:bodyPr wrap="none" rtlCol="0">
                <a:spAutoFit/>
              </a:bodyPr>
              <a:lstStyle/>
              <a:p>
                <a:r>
                  <a:rPr lang="en-US" sz="1200" dirty="0">
                    <a:latin typeface="Arial" charset="0"/>
                    <a:ea typeface="Arial" charset="0"/>
                    <a:cs typeface="Arial" charset="0"/>
                  </a:rPr>
                  <a:t>e-cloud in dipoles</a:t>
                </a:r>
              </a:p>
            </p:txBody>
          </p:sp>
          <p:sp>
            <p:nvSpPr>
              <p:cNvPr id="30" name="Rectangle 29">
                <a:extLst>
                  <a:ext uri="{FF2B5EF4-FFF2-40B4-BE49-F238E27FC236}">
                    <a16:creationId xmlns:a16="http://schemas.microsoft.com/office/drawing/2014/main" id="{3D7600B7-4210-ED44-B91D-9C72AECDDC35}"/>
                  </a:ext>
                </a:extLst>
              </p:cNvPr>
              <p:cNvSpPr/>
              <p:nvPr/>
            </p:nvSpPr>
            <p:spPr>
              <a:xfrm>
                <a:off x="1120812" y="2172054"/>
                <a:ext cx="393539" cy="138896"/>
              </a:xfrm>
              <a:prstGeom prst="rect">
                <a:avLst/>
              </a:prstGeom>
              <a:solidFill>
                <a:srgbClr val="FF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4" name="Group 33">
              <a:extLst>
                <a:ext uri="{FF2B5EF4-FFF2-40B4-BE49-F238E27FC236}">
                  <a16:creationId xmlns:a16="http://schemas.microsoft.com/office/drawing/2014/main" id="{AF5B73AF-8CBE-9942-B311-FFD0232093E3}"/>
                </a:ext>
              </a:extLst>
            </p:cNvPr>
            <p:cNvGrpSpPr/>
            <p:nvPr/>
          </p:nvGrpSpPr>
          <p:grpSpPr>
            <a:xfrm>
              <a:off x="704123" y="3553630"/>
              <a:ext cx="1546169" cy="257860"/>
              <a:chOff x="1120812" y="1819429"/>
              <a:chExt cx="1546169" cy="257860"/>
            </a:xfrm>
          </p:grpSpPr>
          <p:sp>
            <p:nvSpPr>
              <p:cNvPr id="20" name="TextBox 19"/>
              <p:cNvSpPr txBox="1"/>
              <p:nvPr/>
            </p:nvSpPr>
            <p:spPr>
              <a:xfrm>
                <a:off x="1526604" y="1819429"/>
                <a:ext cx="1140377" cy="257860"/>
              </a:xfrm>
              <a:prstGeom prst="rect">
                <a:avLst/>
              </a:prstGeom>
              <a:noFill/>
            </p:spPr>
            <p:txBody>
              <a:bodyPr wrap="none" rtlCol="0">
                <a:spAutoFit/>
              </a:bodyPr>
              <a:lstStyle/>
              <a:p>
                <a:r>
                  <a:rPr lang="en-US" sz="1200" dirty="0">
                    <a:latin typeface="Arial" charset="0"/>
                    <a:ea typeface="Arial" charset="0"/>
                    <a:cs typeface="Arial" charset="0"/>
                  </a:rPr>
                  <a:t>e-cloud in drifts</a:t>
                </a:r>
              </a:p>
            </p:txBody>
          </p:sp>
          <p:sp>
            <p:nvSpPr>
              <p:cNvPr id="31" name="Rectangle 30">
                <a:extLst>
                  <a:ext uri="{FF2B5EF4-FFF2-40B4-BE49-F238E27FC236}">
                    <a16:creationId xmlns:a16="http://schemas.microsoft.com/office/drawing/2014/main" id="{FD072937-8169-384F-AA83-969E19920035}"/>
                  </a:ext>
                </a:extLst>
              </p:cNvPr>
              <p:cNvSpPr/>
              <p:nvPr/>
            </p:nvSpPr>
            <p:spPr>
              <a:xfrm>
                <a:off x="1120812" y="1903869"/>
                <a:ext cx="393539" cy="138896"/>
              </a:xfrm>
              <a:prstGeom prst="rect">
                <a:avLst/>
              </a:prstGeom>
              <a:solidFill>
                <a:srgbClr val="FF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5" name="Group 34">
              <a:extLst>
                <a:ext uri="{FF2B5EF4-FFF2-40B4-BE49-F238E27FC236}">
                  <a16:creationId xmlns:a16="http://schemas.microsoft.com/office/drawing/2014/main" id="{E4EB82A8-88AC-EB41-9F75-F70A14CFC7E8}"/>
                </a:ext>
              </a:extLst>
            </p:cNvPr>
            <p:cNvGrpSpPr/>
            <p:nvPr/>
          </p:nvGrpSpPr>
          <p:grpSpPr>
            <a:xfrm>
              <a:off x="704123" y="3774968"/>
              <a:ext cx="1283534" cy="257860"/>
              <a:chOff x="1120812" y="1551244"/>
              <a:chExt cx="1283534" cy="257860"/>
            </a:xfrm>
          </p:grpSpPr>
          <p:sp>
            <p:nvSpPr>
              <p:cNvPr id="25" name="TextBox 24"/>
              <p:cNvSpPr txBox="1"/>
              <p:nvPr/>
            </p:nvSpPr>
            <p:spPr>
              <a:xfrm>
                <a:off x="1526604" y="1551244"/>
                <a:ext cx="877742" cy="257860"/>
              </a:xfrm>
              <a:prstGeom prst="rect">
                <a:avLst/>
              </a:prstGeom>
              <a:noFill/>
            </p:spPr>
            <p:txBody>
              <a:bodyPr wrap="none" rtlCol="0">
                <a:spAutoFit/>
              </a:bodyPr>
              <a:lstStyle/>
              <a:p>
                <a:r>
                  <a:rPr lang="en-US" sz="1200">
                    <a:latin typeface="Arial" charset="0"/>
                    <a:ea typeface="Arial" charset="0"/>
                    <a:cs typeface="Arial" charset="0"/>
                  </a:rPr>
                  <a:t>Impedance</a:t>
                </a:r>
                <a:endParaRPr lang="en-US" sz="1200" dirty="0">
                  <a:latin typeface="Arial" charset="0"/>
                  <a:ea typeface="Arial" charset="0"/>
                  <a:cs typeface="Arial" charset="0"/>
                </a:endParaRPr>
              </a:p>
            </p:txBody>
          </p:sp>
          <p:sp>
            <p:nvSpPr>
              <p:cNvPr id="32" name="Rectangle 31">
                <a:extLst>
                  <a:ext uri="{FF2B5EF4-FFF2-40B4-BE49-F238E27FC236}">
                    <a16:creationId xmlns:a16="http://schemas.microsoft.com/office/drawing/2014/main" id="{4A062F5A-99CF-1B46-8E39-7D4CAA12F0BA}"/>
                  </a:ext>
                </a:extLst>
              </p:cNvPr>
              <p:cNvSpPr/>
              <p:nvPr/>
            </p:nvSpPr>
            <p:spPr>
              <a:xfrm>
                <a:off x="1120812" y="1635684"/>
                <a:ext cx="393539" cy="138896"/>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6" name="Group 35">
              <a:extLst>
                <a:ext uri="{FF2B5EF4-FFF2-40B4-BE49-F238E27FC236}">
                  <a16:creationId xmlns:a16="http://schemas.microsoft.com/office/drawing/2014/main" id="{D0A0B8CE-20E2-AD43-A598-1A7F45785CB3}"/>
                </a:ext>
              </a:extLst>
            </p:cNvPr>
            <p:cNvGrpSpPr/>
            <p:nvPr/>
          </p:nvGrpSpPr>
          <p:grpSpPr>
            <a:xfrm>
              <a:off x="704123" y="3996304"/>
              <a:ext cx="1934155" cy="257860"/>
              <a:chOff x="1120812" y="1283059"/>
              <a:chExt cx="1934155" cy="257860"/>
            </a:xfrm>
          </p:grpSpPr>
          <p:sp>
            <p:nvSpPr>
              <p:cNvPr id="27" name="TextBox 26"/>
              <p:cNvSpPr txBox="1"/>
              <p:nvPr/>
            </p:nvSpPr>
            <p:spPr>
              <a:xfrm>
                <a:off x="1526604" y="1283059"/>
                <a:ext cx="1528363" cy="257860"/>
              </a:xfrm>
              <a:prstGeom prst="rect">
                <a:avLst/>
              </a:prstGeom>
              <a:noFill/>
            </p:spPr>
            <p:txBody>
              <a:bodyPr wrap="none" rtlCol="0">
                <a:spAutoFit/>
              </a:bodyPr>
              <a:lstStyle/>
              <a:p>
                <a:r>
                  <a:rPr lang="en-US" sz="1200" dirty="0">
                    <a:latin typeface="Arial" charset="0"/>
                    <a:ea typeface="Arial" charset="0"/>
                    <a:cs typeface="Arial" charset="0"/>
                  </a:rPr>
                  <a:t>Synchrotron radiation</a:t>
                </a:r>
              </a:p>
            </p:txBody>
          </p:sp>
          <p:sp>
            <p:nvSpPr>
              <p:cNvPr id="33" name="Rectangle 32">
                <a:extLst>
                  <a:ext uri="{FF2B5EF4-FFF2-40B4-BE49-F238E27FC236}">
                    <a16:creationId xmlns:a16="http://schemas.microsoft.com/office/drawing/2014/main" id="{1853E8F7-60ED-9E44-8662-6DEE1E5F8C8A}"/>
                  </a:ext>
                </a:extLst>
              </p:cNvPr>
              <p:cNvSpPr/>
              <p:nvPr/>
            </p:nvSpPr>
            <p:spPr>
              <a:xfrm>
                <a:off x="1120812" y="1350379"/>
                <a:ext cx="393539" cy="138896"/>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7" name="Rectangle 36">
              <a:extLst>
                <a:ext uri="{FF2B5EF4-FFF2-40B4-BE49-F238E27FC236}">
                  <a16:creationId xmlns:a16="http://schemas.microsoft.com/office/drawing/2014/main" id="{B4DD85E0-2228-4E4F-AB90-B366E5F1E3BF}"/>
                </a:ext>
              </a:extLst>
            </p:cNvPr>
            <p:cNvSpPr/>
            <p:nvPr/>
          </p:nvSpPr>
          <p:spPr>
            <a:xfrm flipH="1">
              <a:off x="4097436" y="3129932"/>
              <a:ext cx="254644" cy="133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Rectangle 39">
              <a:extLst>
                <a:ext uri="{FF2B5EF4-FFF2-40B4-BE49-F238E27FC236}">
                  <a16:creationId xmlns:a16="http://schemas.microsoft.com/office/drawing/2014/main" id="{BB5A81EC-5403-324C-8409-150A68E3EC2C}"/>
                </a:ext>
              </a:extLst>
            </p:cNvPr>
            <p:cNvSpPr/>
            <p:nvPr/>
          </p:nvSpPr>
          <p:spPr>
            <a:xfrm flipH="1">
              <a:off x="1356162" y="2831040"/>
              <a:ext cx="1965769" cy="26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53" name="Group 52">
            <a:extLst>
              <a:ext uri="{FF2B5EF4-FFF2-40B4-BE49-F238E27FC236}">
                <a16:creationId xmlns:a16="http://schemas.microsoft.com/office/drawing/2014/main" id="{93511030-1B0E-194D-99C0-4004040D1CE4}"/>
              </a:ext>
            </a:extLst>
          </p:cNvPr>
          <p:cNvGrpSpPr>
            <a:grpSpLocks noChangeAspect="1"/>
          </p:cNvGrpSpPr>
          <p:nvPr/>
        </p:nvGrpSpPr>
        <p:grpSpPr>
          <a:xfrm>
            <a:off x="5989238" y="1450172"/>
            <a:ext cx="4682324" cy="3960000"/>
            <a:chOff x="4692583" y="2736391"/>
            <a:chExt cx="4358819" cy="3686400"/>
          </a:xfrm>
        </p:grpSpPr>
        <p:sp>
          <p:nvSpPr>
            <p:cNvPr id="23" name="Rectangle 22"/>
            <p:cNvSpPr/>
            <p:nvPr/>
          </p:nvSpPr>
          <p:spPr>
            <a:xfrm>
              <a:off x="5944953" y="3152249"/>
              <a:ext cx="1845705" cy="816559"/>
            </a:xfrm>
            <a:prstGeom prst="rect">
              <a:avLst/>
            </a:prstGeom>
          </p:spPr>
          <p:txBody>
            <a:bodyPr wrap="square">
              <a:spAutoFit/>
            </a:bodyPr>
            <a:lstStyle/>
            <a:p>
              <a:pPr marL="0" lvl="1" algn="ctr">
                <a:spcBef>
                  <a:spcPts val="600"/>
                </a:spcBef>
                <a:buClr>
                  <a:schemeClr val="tx2"/>
                </a:buClr>
              </a:pPr>
              <a:r>
                <a:rPr lang="en-US" sz="1700" dirty="0">
                  <a:solidFill>
                    <a:schemeClr val="tx2"/>
                  </a:solidFill>
                </a:rPr>
                <a:t>Present situation in the </a:t>
              </a:r>
              <a:r>
                <a:rPr lang="en-US" sz="1700" b="1" dirty="0">
                  <a:solidFill>
                    <a:srgbClr val="FF0000"/>
                  </a:solidFill>
                </a:rPr>
                <a:t>low-load sectors</a:t>
              </a:r>
              <a:endParaRPr lang="en-US" sz="1700" b="1" dirty="0">
                <a:solidFill>
                  <a:schemeClr val="tx2"/>
                </a:solidFill>
              </a:endParaRPr>
            </a:p>
          </p:txBody>
        </p:sp>
        <p:pic>
          <p:nvPicPr>
            <p:cNvPr id="29" name="Picture 28">
              <a:extLst>
                <a:ext uri="{FF2B5EF4-FFF2-40B4-BE49-F238E27FC236}">
                  <a16:creationId xmlns:a16="http://schemas.microsoft.com/office/drawing/2014/main" id="{90E6015C-17C6-3747-B316-2F1CA8D4BF4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27866"/>
            <a:stretch/>
          </p:blipFill>
          <p:spPr>
            <a:xfrm>
              <a:off x="4692583" y="2736391"/>
              <a:ext cx="4254652" cy="3686400"/>
            </a:xfrm>
            <a:prstGeom prst="rect">
              <a:avLst/>
            </a:prstGeom>
          </p:spPr>
        </p:pic>
        <p:sp>
          <p:nvSpPr>
            <p:cNvPr id="38" name="Rectangle 37">
              <a:extLst>
                <a:ext uri="{FF2B5EF4-FFF2-40B4-BE49-F238E27FC236}">
                  <a16:creationId xmlns:a16="http://schemas.microsoft.com/office/drawing/2014/main" id="{9B726589-9E1E-3D48-A448-F7FB13584BC5}"/>
                </a:ext>
              </a:extLst>
            </p:cNvPr>
            <p:cNvSpPr/>
            <p:nvPr/>
          </p:nvSpPr>
          <p:spPr>
            <a:xfrm flipH="1">
              <a:off x="8787111" y="3073987"/>
              <a:ext cx="264291" cy="164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D229832B-AB1F-FC4D-B811-1CACDCBC032F}"/>
                </a:ext>
              </a:extLst>
            </p:cNvPr>
            <p:cNvSpPr/>
            <p:nvPr/>
          </p:nvSpPr>
          <p:spPr>
            <a:xfrm flipH="1">
              <a:off x="6067115" y="2831040"/>
              <a:ext cx="1965769" cy="26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Rectangle 46">
              <a:extLst>
                <a:ext uri="{FF2B5EF4-FFF2-40B4-BE49-F238E27FC236}">
                  <a16:creationId xmlns:a16="http://schemas.microsoft.com/office/drawing/2014/main" id="{0D290D2F-A74E-6C47-85C2-51CEAB4C92F7}"/>
                </a:ext>
              </a:extLst>
            </p:cNvPr>
            <p:cNvSpPr/>
            <p:nvPr/>
          </p:nvSpPr>
          <p:spPr>
            <a:xfrm rot="16200000">
              <a:off x="7606490" y="3660104"/>
              <a:ext cx="1399191" cy="286512"/>
            </a:xfrm>
            <a:prstGeom prst="rect">
              <a:avLst/>
            </a:prstGeom>
          </p:spPr>
          <p:txBody>
            <a:bodyPr wrap="square">
              <a:spAutoFit/>
            </a:bodyPr>
            <a:lstStyle/>
            <a:p>
              <a:pPr marL="285750" lvl="1" indent="-285750" algn="r">
                <a:spcBef>
                  <a:spcPts val="600"/>
                </a:spcBef>
                <a:buClr>
                  <a:schemeClr val="tx2"/>
                </a:buClr>
                <a:defRPr/>
              </a:pPr>
              <a:r>
                <a:rPr lang="en-US" sz="1400" b="1" dirty="0">
                  <a:latin typeface="Arial" charset="0"/>
                  <a:ea typeface="Arial" charset="0"/>
                  <a:cs typeface="Arial" charset="0"/>
                </a:rPr>
                <a:t>HL-LHC</a:t>
              </a:r>
            </a:p>
          </p:txBody>
        </p:sp>
        <p:cxnSp>
          <p:nvCxnSpPr>
            <p:cNvPr id="48" name="Straight Connector 47">
              <a:extLst>
                <a:ext uri="{FF2B5EF4-FFF2-40B4-BE49-F238E27FC236}">
                  <a16:creationId xmlns:a16="http://schemas.microsoft.com/office/drawing/2014/main" id="{F23CA84C-3A3A-6944-B7F9-A91B0D58E1C6}"/>
                </a:ext>
              </a:extLst>
            </p:cNvPr>
            <p:cNvCxnSpPr/>
            <p:nvPr/>
          </p:nvCxnSpPr>
          <p:spPr>
            <a:xfrm flipH="1">
              <a:off x="5272228" y="4534642"/>
              <a:ext cx="3473114"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92C069E-C0C2-A243-A115-0563506FC2A1}"/>
                </a:ext>
              </a:extLst>
            </p:cNvPr>
            <p:cNvSpPr/>
            <p:nvPr/>
          </p:nvSpPr>
          <p:spPr>
            <a:xfrm>
              <a:off x="5249849" y="4518553"/>
              <a:ext cx="2742697" cy="286512"/>
            </a:xfrm>
            <a:prstGeom prst="rect">
              <a:avLst/>
            </a:prstGeom>
          </p:spPr>
          <p:txBody>
            <a:bodyPr wrap="square">
              <a:spAutoFit/>
            </a:bodyPr>
            <a:lstStyle/>
            <a:p>
              <a:pPr marL="285750" lvl="1" indent="-285750">
                <a:spcBef>
                  <a:spcPts val="600"/>
                </a:spcBef>
                <a:buClr>
                  <a:schemeClr val="tx2"/>
                </a:buClr>
                <a:defRPr/>
              </a:pPr>
              <a:r>
                <a:rPr lang="en-US" sz="1400" b="1" dirty="0">
                  <a:latin typeface="Arial" charset="0"/>
                  <a:ea typeface="Arial" charset="0"/>
                  <a:cs typeface="Arial" charset="0"/>
                </a:rPr>
                <a:t>8 kW/arc (~160W/</a:t>
              </a:r>
              <a:r>
                <a:rPr lang="en-US" sz="1400" b="1" dirty="0" err="1">
                  <a:latin typeface="Arial" charset="0"/>
                  <a:ea typeface="Arial" charset="0"/>
                  <a:cs typeface="Arial" charset="0"/>
                </a:rPr>
                <a:t>hcell</a:t>
              </a:r>
              <a:r>
                <a:rPr lang="en-US" sz="1400" b="1" dirty="0">
                  <a:latin typeface="Arial" charset="0"/>
                  <a:ea typeface="Arial" charset="0"/>
                  <a:cs typeface="Arial" charset="0"/>
                </a:rPr>
                <a:t>)</a:t>
              </a:r>
            </a:p>
          </p:txBody>
        </p:sp>
        <p:cxnSp>
          <p:nvCxnSpPr>
            <p:cNvPr id="50" name="Straight Connector 49">
              <a:extLst>
                <a:ext uri="{FF2B5EF4-FFF2-40B4-BE49-F238E27FC236}">
                  <a16:creationId xmlns:a16="http://schemas.microsoft.com/office/drawing/2014/main" id="{EAC20FEE-8C2D-4B4D-A415-38DA205780EF}"/>
                </a:ext>
              </a:extLst>
            </p:cNvPr>
            <p:cNvCxnSpPr/>
            <p:nvPr/>
          </p:nvCxnSpPr>
          <p:spPr>
            <a:xfrm flipV="1">
              <a:off x="8442109" y="3088929"/>
              <a:ext cx="0" cy="286836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2931CACD-BEE6-8343-BCC5-92CEAE615E5F}"/>
              </a:ext>
            </a:extLst>
          </p:cNvPr>
          <p:cNvSpPr/>
          <p:nvPr/>
        </p:nvSpPr>
        <p:spPr>
          <a:xfrm>
            <a:off x="2049003" y="804206"/>
            <a:ext cx="3733328"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sym typeface="Wingdings"/>
              </a:rPr>
              <a:t>Present state of the </a:t>
            </a:r>
            <a:r>
              <a:rPr lang="en-US" sz="1600" b="1" u="sng" dirty="0">
                <a:latin typeface="Arial" panose="020B0604020202020204" pitchFamily="34" charset="0"/>
                <a:cs typeface="Arial" panose="020B0604020202020204" pitchFamily="34" charset="0"/>
                <a:sym typeface="Wingdings"/>
              </a:rPr>
              <a:t>low-load</a:t>
            </a:r>
            <a:r>
              <a:rPr lang="en-US" sz="1600" b="1" dirty="0">
                <a:latin typeface="Arial" panose="020B0604020202020204" pitchFamily="34" charset="0"/>
                <a:cs typeface="Arial" panose="020B0604020202020204" pitchFamily="34" charset="0"/>
                <a:sym typeface="Wingdings"/>
              </a:rPr>
              <a:t> sectors</a:t>
            </a:r>
          </a:p>
          <a:p>
            <a:pPr algn="ctr"/>
            <a:r>
              <a:rPr lang="en-US" sz="1600" dirty="0">
                <a:latin typeface="Arial" panose="020B0604020202020204" pitchFamily="34" charset="0"/>
                <a:cs typeface="Arial" panose="020B0604020202020204" pitchFamily="34" charset="0"/>
                <a:sym typeface="Wingdings"/>
              </a:rPr>
              <a:t>(Sec. 34, 45, 56, 67 - SEY = 1.25)</a:t>
            </a:r>
            <a:endParaRPr lang="en-US" sz="1600"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F7E405E3-EFF5-4544-8B27-92C19BFD0D8D}"/>
              </a:ext>
            </a:extLst>
          </p:cNvPr>
          <p:cNvSpPr/>
          <p:nvPr/>
        </p:nvSpPr>
        <p:spPr>
          <a:xfrm>
            <a:off x="6528907" y="825269"/>
            <a:ext cx="3858749" cy="584775"/>
          </a:xfrm>
          <a:prstGeom prst="rect">
            <a:avLst/>
          </a:prstGeom>
        </p:spPr>
        <p:txBody>
          <a:bodyPr wrap="none">
            <a:spAutoFit/>
          </a:bodyPr>
          <a:lstStyle/>
          <a:p>
            <a:pPr algn="ctr"/>
            <a:r>
              <a:rPr lang="en-US" sz="1600" b="1" dirty="0">
                <a:latin typeface="Arial" panose="020B0604020202020204" pitchFamily="34" charset="0"/>
                <a:cs typeface="Arial" panose="020B0604020202020204" pitchFamily="34" charset="0"/>
                <a:sym typeface="Wingdings"/>
              </a:rPr>
              <a:t>Present state of the </a:t>
            </a:r>
            <a:r>
              <a:rPr lang="en-US" sz="1600" b="1" u="sng" dirty="0">
                <a:latin typeface="Arial" panose="020B0604020202020204" pitchFamily="34" charset="0"/>
                <a:cs typeface="Arial" panose="020B0604020202020204" pitchFamily="34" charset="0"/>
                <a:sym typeface="Wingdings"/>
              </a:rPr>
              <a:t>high-load</a:t>
            </a:r>
            <a:r>
              <a:rPr lang="en-US" sz="1600" b="1" dirty="0">
                <a:latin typeface="Arial" panose="020B0604020202020204" pitchFamily="34" charset="0"/>
                <a:cs typeface="Arial" panose="020B0604020202020204" pitchFamily="34" charset="0"/>
                <a:sym typeface="Wingdings"/>
              </a:rPr>
              <a:t> sectors</a:t>
            </a:r>
          </a:p>
          <a:p>
            <a:pPr algn="ctr"/>
            <a:r>
              <a:rPr lang="en-US" sz="1600" dirty="0">
                <a:latin typeface="Arial" panose="020B0604020202020204" pitchFamily="34" charset="0"/>
                <a:cs typeface="Arial" panose="020B0604020202020204" pitchFamily="34" charset="0"/>
                <a:sym typeface="Wingdings"/>
              </a:rPr>
              <a:t>(Sec. 12, 23, 78, 81, SEY = 1.35)</a:t>
            </a:r>
            <a:endParaRPr lang="en-US" sz="16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5A5461B-2D2B-1B4B-A42C-F784BCCE5F00}"/>
              </a:ext>
            </a:extLst>
          </p:cNvPr>
          <p:cNvSpPr txBox="1"/>
          <p:nvPr/>
        </p:nvSpPr>
        <p:spPr>
          <a:xfrm rot="16200000">
            <a:off x="236866" y="3279662"/>
            <a:ext cx="3093722" cy="200055"/>
          </a:xfrm>
          <a:prstGeom prst="rect">
            <a:avLst/>
          </a:prstGeom>
          <a:solidFill>
            <a:schemeClr val="bg1"/>
          </a:solidFill>
        </p:spPr>
        <p:txBody>
          <a:bodyPr wrap="square" tIns="0" bIns="0" rtlCol="0">
            <a:spAutoFit/>
          </a:bodyPr>
          <a:lstStyle/>
          <a:p>
            <a:pPr algn="ctr"/>
            <a:r>
              <a:rPr lang="en-US" sz="1300" dirty="0">
                <a:latin typeface="Arial" panose="020B0604020202020204" pitchFamily="34" charset="0"/>
                <a:cs typeface="Arial" panose="020B0604020202020204" pitchFamily="34" charset="0"/>
              </a:rPr>
              <a:t>Heat load [kW/arc]</a:t>
            </a:r>
          </a:p>
        </p:txBody>
      </p:sp>
      <p:sp>
        <p:nvSpPr>
          <p:cNvPr id="62" name="TextBox 61">
            <a:extLst>
              <a:ext uri="{FF2B5EF4-FFF2-40B4-BE49-F238E27FC236}">
                <a16:creationId xmlns:a16="http://schemas.microsoft.com/office/drawing/2014/main" id="{5AF11C09-C3F7-1E4C-9CA3-3365CB78EDC6}"/>
              </a:ext>
            </a:extLst>
          </p:cNvPr>
          <p:cNvSpPr txBox="1"/>
          <p:nvPr/>
        </p:nvSpPr>
        <p:spPr>
          <a:xfrm>
            <a:off x="2170952" y="5151247"/>
            <a:ext cx="3746809" cy="200055"/>
          </a:xfrm>
          <a:prstGeom prst="rect">
            <a:avLst/>
          </a:prstGeom>
          <a:solidFill>
            <a:schemeClr val="bg1"/>
          </a:solidFill>
        </p:spPr>
        <p:txBody>
          <a:bodyPr wrap="square" tIns="0" bIns="0" rtlCol="0">
            <a:spAutoFit/>
          </a:bodyPr>
          <a:lstStyle/>
          <a:p>
            <a:pPr algn="ctr"/>
            <a:r>
              <a:rPr lang="en-US" sz="1300" dirty="0">
                <a:latin typeface="Arial" panose="020B0604020202020204" pitchFamily="34" charset="0"/>
                <a:cs typeface="Arial" panose="020B0604020202020204" pitchFamily="34" charset="0"/>
              </a:rPr>
              <a:t>Bunch intensity [10</a:t>
            </a:r>
            <a:r>
              <a:rPr lang="en-US" sz="1300" baseline="30000" dirty="0">
                <a:latin typeface="Arial" panose="020B0604020202020204" pitchFamily="34" charset="0"/>
                <a:cs typeface="Arial" panose="020B0604020202020204" pitchFamily="34" charset="0"/>
              </a:rPr>
              <a:t>11</a:t>
            </a:r>
            <a:r>
              <a:rPr lang="en-US" sz="1300" dirty="0">
                <a:latin typeface="Arial" panose="020B0604020202020204" pitchFamily="34" charset="0"/>
                <a:cs typeface="Arial" panose="020B0604020202020204" pitchFamily="34" charset="0"/>
              </a:rPr>
              <a:t> p/bunch] </a:t>
            </a:r>
          </a:p>
        </p:txBody>
      </p:sp>
      <p:sp>
        <p:nvSpPr>
          <p:cNvPr id="63" name="TextBox 62">
            <a:extLst>
              <a:ext uri="{FF2B5EF4-FFF2-40B4-BE49-F238E27FC236}">
                <a16:creationId xmlns:a16="http://schemas.microsoft.com/office/drawing/2014/main" id="{F7052249-A300-F24A-839F-504402565D3D}"/>
              </a:ext>
            </a:extLst>
          </p:cNvPr>
          <p:cNvSpPr txBox="1"/>
          <p:nvPr/>
        </p:nvSpPr>
        <p:spPr>
          <a:xfrm rot="16200000">
            <a:off x="4732667" y="3279662"/>
            <a:ext cx="3093722" cy="200055"/>
          </a:xfrm>
          <a:prstGeom prst="rect">
            <a:avLst/>
          </a:prstGeom>
          <a:solidFill>
            <a:schemeClr val="bg1"/>
          </a:solidFill>
        </p:spPr>
        <p:txBody>
          <a:bodyPr wrap="square" tIns="0" bIns="0" rtlCol="0">
            <a:spAutoFit/>
          </a:bodyPr>
          <a:lstStyle/>
          <a:p>
            <a:pPr algn="ctr"/>
            <a:r>
              <a:rPr lang="en-US" sz="1300" dirty="0">
                <a:latin typeface="Arial" panose="020B0604020202020204" pitchFamily="34" charset="0"/>
                <a:cs typeface="Arial" panose="020B0604020202020204" pitchFamily="34" charset="0"/>
              </a:rPr>
              <a:t>Heat load [kW/arc]</a:t>
            </a:r>
          </a:p>
        </p:txBody>
      </p:sp>
      <p:sp>
        <p:nvSpPr>
          <p:cNvPr id="64" name="TextBox 63">
            <a:extLst>
              <a:ext uri="{FF2B5EF4-FFF2-40B4-BE49-F238E27FC236}">
                <a16:creationId xmlns:a16="http://schemas.microsoft.com/office/drawing/2014/main" id="{A8AC22BF-A897-E547-B149-389D24DA7BEF}"/>
              </a:ext>
            </a:extLst>
          </p:cNvPr>
          <p:cNvSpPr txBox="1"/>
          <p:nvPr/>
        </p:nvSpPr>
        <p:spPr>
          <a:xfrm>
            <a:off x="6615953" y="5151247"/>
            <a:ext cx="3746809" cy="200055"/>
          </a:xfrm>
          <a:prstGeom prst="rect">
            <a:avLst/>
          </a:prstGeom>
          <a:solidFill>
            <a:schemeClr val="bg1"/>
          </a:solidFill>
        </p:spPr>
        <p:txBody>
          <a:bodyPr wrap="square" tIns="0" bIns="0" rtlCol="0">
            <a:spAutoFit/>
          </a:bodyPr>
          <a:lstStyle/>
          <a:p>
            <a:pPr algn="ctr"/>
            <a:r>
              <a:rPr lang="en-US" sz="1300" dirty="0">
                <a:latin typeface="Arial" panose="020B0604020202020204" pitchFamily="34" charset="0"/>
                <a:cs typeface="Arial" panose="020B0604020202020204" pitchFamily="34" charset="0"/>
              </a:rPr>
              <a:t>Bunch intensity [10</a:t>
            </a:r>
            <a:r>
              <a:rPr lang="en-US" sz="1300" baseline="30000" dirty="0">
                <a:latin typeface="Arial" panose="020B0604020202020204" pitchFamily="34" charset="0"/>
                <a:cs typeface="Arial" panose="020B0604020202020204" pitchFamily="34" charset="0"/>
              </a:rPr>
              <a:t>11</a:t>
            </a:r>
            <a:r>
              <a:rPr lang="en-US" sz="1300" dirty="0">
                <a:latin typeface="Arial" panose="020B0604020202020204" pitchFamily="34" charset="0"/>
                <a:cs typeface="Arial" panose="020B0604020202020204" pitchFamily="34" charset="0"/>
              </a:rPr>
              <a:t> p/bunch] </a:t>
            </a:r>
          </a:p>
        </p:txBody>
      </p:sp>
      <p:sp>
        <p:nvSpPr>
          <p:cNvPr id="51" name="TextBox 50">
            <a:extLst>
              <a:ext uri="{FF2B5EF4-FFF2-40B4-BE49-F238E27FC236}">
                <a16:creationId xmlns:a16="http://schemas.microsoft.com/office/drawing/2014/main" id="{B9365B5A-FFF0-FD4C-AA48-E0D5CE805670}"/>
              </a:ext>
            </a:extLst>
          </p:cNvPr>
          <p:cNvSpPr txBox="1"/>
          <p:nvPr/>
        </p:nvSpPr>
        <p:spPr>
          <a:xfrm>
            <a:off x="392695" y="5731703"/>
            <a:ext cx="3724096" cy="338554"/>
          </a:xfrm>
          <a:prstGeom prst="rect">
            <a:avLst/>
          </a:prstGeom>
          <a:noFill/>
        </p:spPr>
        <p:txBody>
          <a:bodyPr wrap="none" rtlCol="0">
            <a:spAutoFit/>
          </a:bodyPr>
          <a:lstStyle/>
          <a:p>
            <a:r>
              <a:rPr lang="en-US" sz="1600" i="1" dirty="0" smtClean="0">
                <a:solidFill>
                  <a:schemeClr val="tx2"/>
                </a:solidFill>
              </a:rPr>
              <a:t>Courtesy of G</a:t>
            </a:r>
            <a:r>
              <a:rPr lang="en-US" sz="1600" i="1" dirty="0">
                <a:solidFill>
                  <a:schemeClr val="tx2"/>
                </a:solidFill>
              </a:rPr>
              <a:t>. </a:t>
            </a:r>
            <a:r>
              <a:rPr lang="en-US" sz="1600" i="1" dirty="0" err="1" smtClean="0">
                <a:solidFill>
                  <a:schemeClr val="tx2"/>
                </a:solidFill>
              </a:rPr>
              <a:t>Skripka</a:t>
            </a:r>
            <a:r>
              <a:rPr lang="en-US" sz="1600" i="1" dirty="0" smtClean="0">
                <a:solidFill>
                  <a:schemeClr val="tx2"/>
                </a:solidFill>
              </a:rPr>
              <a:t> and G. Iadarola</a:t>
            </a:r>
            <a:endParaRPr lang="en-US" sz="1600" i="1" dirty="0">
              <a:solidFill>
                <a:schemeClr val="tx2"/>
              </a:solidFill>
            </a:endParaRPr>
          </a:p>
        </p:txBody>
      </p:sp>
    </p:spTree>
    <p:extLst>
      <p:ext uri="{BB962C8B-B14F-4D97-AF65-F5344CB8AC3E}">
        <p14:creationId xmlns:p14="http://schemas.microsoft.com/office/powerpoint/2010/main" val="3362114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3" grpId="0" animBg="1"/>
      <p:bldP spid="6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36</a:t>
            </a:fld>
            <a:endParaRPr lang="en-US" dirty="0"/>
          </a:p>
        </p:txBody>
      </p:sp>
      <p:sp>
        <p:nvSpPr>
          <p:cNvPr id="3" name="Rectangle 2"/>
          <p:cNvSpPr/>
          <p:nvPr/>
        </p:nvSpPr>
        <p:spPr>
          <a:xfrm>
            <a:off x="-33445" y="8950"/>
            <a:ext cx="2705100" cy="461665"/>
          </a:xfrm>
          <a:prstGeom prst="rect">
            <a:avLst/>
          </a:prstGeom>
        </p:spPr>
        <p:txBody>
          <a:bodyPr wrap="square">
            <a:spAutoFit/>
          </a:bodyPr>
          <a:lstStyle/>
          <a:p>
            <a:pPr algn="ctr"/>
            <a:r>
              <a:rPr lang="fr-FR" sz="2400" b="1" dirty="0" smtClean="0"/>
              <a:t>FCC-</a:t>
            </a:r>
            <a:r>
              <a:rPr lang="fr-FR" sz="2400" b="1" dirty="0" err="1" smtClean="0"/>
              <a:t>hh</a:t>
            </a:r>
            <a:r>
              <a:rPr lang="fr-FR" sz="2400" b="1" dirty="0" smtClean="0"/>
              <a:t> at KARA</a:t>
            </a:r>
            <a:endParaRPr lang="fr-FR" sz="2400" b="1" dirty="0"/>
          </a:p>
        </p:txBody>
      </p:sp>
      <p:sp>
        <p:nvSpPr>
          <p:cNvPr id="4" name="Rectangle 3"/>
          <p:cNvSpPr/>
          <p:nvPr/>
        </p:nvSpPr>
        <p:spPr>
          <a:xfrm>
            <a:off x="518692" y="543831"/>
            <a:ext cx="12244808" cy="646331"/>
          </a:xfrm>
          <a:prstGeom prst="rect">
            <a:avLst/>
          </a:prstGeom>
        </p:spPr>
        <p:txBody>
          <a:bodyPr wrap="square">
            <a:spAutoFit/>
          </a:bodyPr>
          <a:lstStyle/>
          <a:p>
            <a:pPr>
              <a:buClr>
                <a:srgbClr val="00CC99"/>
              </a:buClr>
            </a:pPr>
            <a:r>
              <a:rPr lang="en-US" dirty="0" err="1" smtClean="0"/>
              <a:t>Characterisation</a:t>
            </a:r>
            <a:r>
              <a:rPr lang="en-US" dirty="0" smtClean="0"/>
              <a:t> of FCC-</a:t>
            </a:r>
            <a:r>
              <a:rPr lang="en-US" dirty="0" err="1" smtClean="0"/>
              <a:t>hh</a:t>
            </a:r>
            <a:r>
              <a:rPr lang="en-US" dirty="0" smtClean="0"/>
              <a:t> like beam screen prototypes with </a:t>
            </a:r>
            <a:r>
              <a:rPr lang="en-US" dirty="0" err="1" smtClean="0"/>
              <a:t>sawtooth</a:t>
            </a:r>
            <a:r>
              <a:rPr lang="en-US" dirty="0" smtClean="0"/>
              <a:t> and laser treated surface at KARA.</a:t>
            </a:r>
          </a:p>
          <a:p>
            <a:pPr>
              <a:buClr>
                <a:srgbClr val="00CC99"/>
              </a:buClr>
              <a:buFontTx/>
              <a:buChar char="•"/>
            </a:pPr>
            <a:endParaRPr lang="en-US" dirty="0" smtClean="0">
              <a:solidFill>
                <a:schemeClr val="tx1">
                  <a:lumMod val="75000"/>
                  <a:lumOff val="25000"/>
                </a:schemeClr>
              </a:solidFill>
            </a:endParaRPr>
          </a:p>
        </p:txBody>
      </p:sp>
      <p:sp>
        <p:nvSpPr>
          <p:cNvPr id="5" name="TextBox 4"/>
          <p:cNvSpPr txBox="1"/>
          <p:nvPr/>
        </p:nvSpPr>
        <p:spPr>
          <a:xfrm>
            <a:off x="4874271" y="2780928"/>
            <a:ext cx="583814" cy="307777"/>
          </a:xfrm>
          <a:prstGeom prst="rect">
            <a:avLst/>
          </a:prstGeom>
          <a:noFill/>
        </p:spPr>
        <p:txBody>
          <a:bodyPr wrap="none" rtlCol="0">
            <a:spAutoFit/>
          </a:bodyPr>
          <a:lstStyle/>
          <a:p>
            <a:r>
              <a:rPr lang="en-GB" sz="1400" dirty="0" smtClean="0">
                <a:solidFill>
                  <a:schemeClr val="bg1"/>
                </a:solidFill>
              </a:rPr>
              <a:t>Slots</a:t>
            </a:r>
            <a:endParaRPr lang="en-GB" sz="1400" dirty="0">
              <a:solidFill>
                <a:schemeClr val="bg1"/>
              </a:solidFill>
            </a:endParaRPr>
          </a:p>
        </p:txBody>
      </p:sp>
      <p:grpSp>
        <p:nvGrpSpPr>
          <p:cNvPr id="6" name="Group 5"/>
          <p:cNvGrpSpPr/>
          <p:nvPr/>
        </p:nvGrpSpPr>
        <p:grpSpPr>
          <a:xfrm>
            <a:off x="263282" y="1243414"/>
            <a:ext cx="4114025" cy="4639099"/>
            <a:chOff x="322385" y="1484784"/>
            <a:chExt cx="4114025" cy="4639099"/>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val="0"/>
                </a:ext>
              </a:extLst>
            </a:blip>
            <a:srcRect l="13766" t="15166" r="14488"/>
            <a:stretch/>
          </p:blipFill>
          <p:spPr>
            <a:xfrm rot="5400000">
              <a:off x="59848" y="1747322"/>
              <a:ext cx="4639099" cy="4114024"/>
            </a:xfrm>
            <a:prstGeom prst="rect">
              <a:avLst/>
            </a:prstGeom>
          </p:spPr>
        </p:pic>
        <p:sp>
          <p:nvSpPr>
            <p:cNvPr id="8" name="TextBox 7"/>
            <p:cNvSpPr txBox="1"/>
            <p:nvPr/>
          </p:nvSpPr>
          <p:spPr>
            <a:xfrm>
              <a:off x="352763" y="2719373"/>
              <a:ext cx="1158459" cy="369332"/>
            </a:xfrm>
            <a:prstGeom prst="rect">
              <a:avLst/>
            </a:prstGeom>
            <a:noFill/>
            <a:ln>
              <a:noFill/>
            </a:ln>
          </p:spPr>
          <p:txBody>
            <a:bodyPr wrap="none" rtlCol="0">
              <a:spAutoFit/>
            </a:bodyPr>
            <a:lstStyle/>
            <a:p>
              <a:r>
                <a:rPr lang="en-GB" b="1" dirty="0" smtClean="0">
                  <a:solidFill>
                    <a:schemeClr val="bg1"/>
                  </a:solidFill>
                </a:rPr>
                <a:t>Saw tooth</a:t>
              </a:r>
              <a:endParaRPr lang="en-GB" b="1" dirty="0">
                <a:solidFill>
                  <a:schemeClr val="bg1"/>
                </a:solidFill>
              </a:endParaRPr>
            </a:p>
          </p:txBody>
        </p:sp>
        <p:sp>
          <p:nvSpPr>
            <p:cNvPr id="9" name="TextBox 8"/>
            <p:cNvSpPr txBox="1"/>
            <p:nvPr/>
          </p:nvSpPr>
          <p:spPr>
            <a:xfrm>
              <a:off x="322385" y="4941168"/>
              <a:ext cx="1388009" cy="369332"/>
            </a:xfrm>
            <a:prstGeom prst="rect">
              <a:avLst/>
            </a:prstGeom>
            <a:noFill/>
          </p:spPr>
          <p:txBody>
            <a:bodyPr wrap="none" rtlCol="0">
              <a:spAutoFit/>
            </a:bodyPr>
            <a:lstStyle/>
            <a:p>
              <a:r>
                <a:rPr lang="en-GB" b="1" dirty="0" smtClean="0">
                  <a:solidFill>
                    <a:schemeClr val="bg1"/>
                  </a:solidFill>
                </a:rPr>
                <a:t>LASE surface</a:t>
              </a:r>
              <a:endParaRPr lang="en-GB" b="1" dirty="0">
                <a:solidFill>
                  <a:schemeClr val="bg1"/>
                </a:solidFill>
              </a:endParaRPr>
            </a:p>
          </p:txBody>
        </p:sp>
        <p:cxnSp>
          <p:nvCxnSpPr>
            <p:cNvPr id="10" name="Straight Arrow Connector 9"/>
            <p:cNvCxnSpPr/>
            <p:nvPr/>
          </p:nvCxnSpPr>
          <p:spPr>
            <a:xfrm flipV="1">
              <a:off x="1115616" y="4365104"/>
              <a:ext cx="307998" cy="648072"/>
            </a:xfrm>
            <a:prstGeom prst="straightConnector1">
              <a:avLst/>
            </a:prstGeom>
            <a:ln w="38100">
              <a:solidFill>
                <a:schemeClr val="bg1"/>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55576" y="3088705"/>
              <a:ext cx="144016" cy="700335"/>
            </a:xfrm>
            <a:prstGeom prst="straightConnector1">
              <a:avLst/>
            </a:prstGeom>
            <a:ln w="38100">
              <a:solidFill>
                <a:schemeClr val="bg1"/>
              </a:solidFill>
              <a:headEnd type="oval"/>
              <a:tailEnd type="stealth"/>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5780" y="1153561"/>
            <a:ext cx="3324862" cy="2092988"/>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6961554" y="1237456"/>
                <a:ext cx="1104853" cy="215444"/>
              </a:xfrm>
              <a:prstGeom prst="rect">
                <a:avLst/>
              </a:prstGeom>
              <a:solidFill>
                <a:schemeClr val="bg1"/>
              </a:solidFill>
              <a:ln w="158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𝑃</m:t>
                      </m:r>
                      <m:r>
                        <a:rPr lang="en-GB" sz="1400" b="0" i="1" smtClean="0">
                          <a:latin typeface="Cambria Math" panose="02040503050406030204" pitchFamily="18" charset="0"/>
                        </a:rPr>
                        <m:t>=</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𝑃</m:t>
                          </m:r>
                        </m:e>
                        <m:sub>
                          <m:r>
                            <a:rPr lang="en-GB" sz="1400" b="0" i="1" smtClean="0">
                              <a:latin typeface="Cambria Math" panose="02040503050406030204" pitchFamily="18" charset="0"/>
                            </a:rPr>
                            <m:t>0</m:t>
                          </m:r>
                        </m:sub>
                      </m:sSub>
                      <m:r>
                        <a:rPr lang="en-GB" sz="1400" b="0" i="1" smtClean="0">
                          <a:latin typeface="Cambria Math" panose="02040503050406030204" pitchFamily="18" charset="0"/>
                          <a:ea typeface="Cambria Math" panose="02040503050406030204" pitchFamily="18" charset="0"/>
                        </a:rPr>
                        <m:t>∙</m:t>
                      </m:r>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𝐷</m:t>
                          </m:r>
                        </m:e>
                        <m:sup>
                          <m:r>
                            <a:rPr lang="en-GB" sz="1400" b="0" i="1" smtClean="0">
                              <a:latin typeface="Cambria Math" panose="02040503050406030204" pitchFamily="18" charset="0"/>
                              <a:ea typeface="Cambria Math" panose="02040503050406030204" pitchFamily="18" charset="0"/>
                            </a:rPr>
                            <m:t>−0.4</m:t>
                          </m:r>
                        </m:sup>
                      </m:sSup>
                    </m:oMath>
                  </m:oMathPara>
                </a14:m>
                <a:endParaRPr lang="en-GB"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961554" y="1237456"/>
                <a:ext cx="1104853" cy="215444"/>
              </a:xfrm>
              <a:prstGeom prst="rect">
                <a:avLst/>
              </a:prstGeom>
              <a:blipFill>
                <a:blip r:embed="rId8"/>
                <a:stretch>
                  <a:fillRect l="-3315" r="-1105" b="-17143"/>
                </a:stretch>
              </a:blipFill>
              <a:ln w="15875">
                <a:noFill/>
              </a:ln>
            </p:spPr>
            <p:txBody>
              <a:bodyPr/>
              <a:lstStyle/>
              <a:p>
                <a:r>
                  <a:rPr lang="en-GB">
                    <a:noFill/>
                  </a:rPr>
                  <a:t> </a:t>
                </a:r>
              </a:p>
            </p:txBody>
          </p:sp>
        </mc:Fallback>
      </mc:AlternateContent>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665840" y="3562964"/>
            <a:ext cx="3740396" cy="2395746"/>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6961554" y="4961408"/>
                <a:ext cx="1306961" cy="215444"/>
              </a:xfrm>
              <a:prstGeom prst="rect">
                <a:avLst/>
              </a:prstGeom>
              <a:solidFill>
                <a:schemeClr val="bg1"/>
              </a:solidFill>
              <a:ln w="158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𝐹𝑜𝑟𝑤𝑎𝑟𝑑</m:t>
                          </m:r>
                        </m:sub>
                      </m:sSub>
                      <m:r>
                        <a:rPr lang="en-GB" sz="1400" b="0" i="1" smtClean="0">
                          <a:latin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1 %</m:t>
                      </m:r>
                    </m:oMath>
                  </m:oMathPara>
                </a14:m>
                <a:endParaRPr lang="en-GB" sz="1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961554" y="4961408"/>
                <a:ext cx="1306961" cy="215444"/>
              </a:xfrm>
              <a:prstGeom prst="rect">
                <a:avLst/>
              </a:prstGeom>
              <a:blipFill>
                <a:blip r:embed="rId10"/>
                <a:stretch>
                  <a:fillRect l="-935" r="-1402" b="-17143"/>
                </a:stretch>
              </a:blipFill>
              <a:ln w="15875">
                <a:noFill/>
              </a:ln>
            </p:spPr>
            <p:txBody>
              <a:bodyPr/>
              <a:lstStyle/>
              <a:p>
                <a:r>
                  <a:rPr lang="en-GB">
                    <a:noFill/>
                  </a:rPr>
                  <a:t> </a:t>
                </a:r>
              </a:p>
            </p:txBody>
          </p:sp>
        </mc:Fallback>
      </mc:AlternateContent>
      <p:pic>
        <p:nvPicPr>
          <p:cNvPr id="17" name="Picture 16"/>
          <p:cNvPicPr>
            <a:picLocks noChangeAspect="1"/>
          </p:cNvPicPr>
          <p:nvPr/>
        </p:nvPicPr>
        <p:blipFill rotWithShape="1">
          <a:blip r:embed="rId11" cstate="email">
            <a:extLst>
              <a:ext uri="{28A0092B-C50C-407E-A947-70E740481C1C}">
                <a14:useLocalDpi xmlns:a14="http://schemas.microsoft.com/office/drawing/2010/main" val="0"/>
              </a:ext>
            </a:extLst>
          </a:blip>
          <a:srcRect r="1553"/>
          <a:stretch/>
        </p:blipFill>
        <p:spPr>
          <a:xfrm>
            <a:off x="8645498" y="1109288"/>
            <a:ext cx="3367888" cy="4561388"/>
          </a:xfrm>
          <a:prstGeom prst="rect">
            <a:avLst/>
          </a:prstGeom>
        </p:spPr>
      </p:pic>
    </p:spTree>
    <p:extLst>
      <p:ext uri="{BB962C8B-B14F-4D97-AF65-F5344CB8AC3E}">
        <p14:creationId xmlns:p14="http://schemas.microsoft.com/office/powerpoint/2010/main" val="1200931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37</a:t>
            </a:fld>
            <a:endParaRPr lang="en-US" dirty="0"/>
          </a:p>
        </p:txBody>
      </p:sp>
      <p:sp>
        <p:nvSpPr>
          <p:cNvPr id="3" name="Rectangle 2"/>
          <p:cNvSpPr/>
          <p:nvPr/>
        </p:nvSpPr>
        <p:spPr>
          <a:xfrm>
            <a:off x="749057" y="839319"/>
            <a:ext cx="5354108" cy="1015663"/>
          </a:xfrm>
          <a:prstGeom prst="rect">
            <a:avLst/>
          </a:prstGeom>
        </p:spPr>
        <p:txBody>
          <a:bodyPr wrap="square">
            <a:spAutoFit/>
          </a:bodyPr>
          <a:lstStyle/>
          <a:p>
            <a:pPr algn="ctr"/>
            <a:r>
              <a:rPr lang="en-GB" sz="2000" dirty="0" smtClean="0"/>
              <a:t>Photon </a:t>
            </a:r>
            <a:r>
              <a:rPr lang="en-GB" sz="2000" dirty="0"/>
              <a:t>s</a:t>
            </a:r>
            <a:r>
              <a:rPr lang="en-GB" sz="2000" dirty="0" smtClean="0"/>
              <a:t>timulated molecular desorption of </a:t>
            </a:r>
          </a:p>
          <a:p>
            <a:pPr algn="ctr"/>
            <a:r>
              <a:rPr lang="en-GB" sz="2000" dirty="0" smtClean="0"/>
              <a:t>a-C coating for HL-LHC</a:t>
            </a:r>
          </a:p>
          <a:p>
            <a:pPr algn="ctr"/>
            <a:r>
              <a:rPr lang="en-GB" sz="2000" b="1" dirty="0" smtClean="0"/>
              <a:t>Collaboration with BINP</a:t>
            </a:r>
            <a:endParaRPr lang="en-GB" sz="2000" b="1" dirty="0"/>
          </a:p>
        </p:txBody>
      </p:sp>
      <p:sp>
        <p:nvSpPr>
          <p:cNvPr id="4" name="Rectangle 3"/>
          <p:cNvSpPr/>
          <p:nvPr/>
        </p:nvSpPr>
        <p:spPr>
          <a:xfrm>
            <a:off x="6769921" y="4474580"/>
            <a:ext cx="5049183" cy="1477328"/>
          </a:xfrm>
          <a:prstGeom prst="rect">
            <a:avLst/>
          </a:prstGeom>
        </p:spPr>
        <p:txBody>
          <a:bodyPr wrap="square">
            <a:spAutoFit/>
          </a:bodyPr>
          <a:lstStyle/>
          <a:p>
            <a:pPr>
              <a:buClr>
                <a:srgbClr val="00CC99"/>
              </a:buClr>
            </a:pPr>
            <a:r>
              <a:rPr lang="en-US" dirty="0" smtClean="0"/>
              <a:t>Commissioning of BINP beam line with SR at ~ 45 eV critical energy</a:t>
            </a:r>
          </a:p>
          <a:p>
            <a:pPr>
              <a:buClr>
                <a:srgbClr val="00CC99"/>
              </a:buClr>
              <a:buFontTx/>
              <a:buChar char="•"/>
            </a:pPr>
            <a:endParaRPr lang="en-US" dirty="0"/>
          </a:p>
          <a:p>
            <a:pPr>
              <a:buClr>
                <a:srgbClr val="00CC99"/>
              </a:buClr>
            </a:pPr>
            <a:r>
              <a:rPr lang="en-US" dirty="0" smtClean="0"/>
              <a:t>Comparison between a-C and Cu as a function of the synchrotron light critical energy</a:t>
            </a:r>
          </a:p>
        </p:txBody>
      </p:sp>
      <p:sp>
        <p:nvSpPr>
          <p:cNvPr id="5" name="TextBox 4"/>
          <p:cNvSpPr txBox="1"/>
          <p:nvPr/>
        </p:nvSpPr>
        <p:spPr>
          <a:xfrm>
            <a:off x="4874271" y="2780928"/>
            <a:ext cx="583814" cy="307777"/>
          </a:xfrm>
          <a:prstGeom prst="rect">
            <a:avLst/>
          </a:prstGeom>
          <a:noFill/>
        </p:spPr>
        <p:txBody>
          <a:bodyPr wrap="none" rtlCol="0">
            <a:spAutoFit/>
          </a:bodyPr>
          <a:lstStyle/>
          <a:p>
            <a:r>
              <a:rPr lang="en-GB" sz="1400" dirty="0" smtClean="0">
                <a:solidFill>
                  <a:schemeClr val="bg1"/>
                </a:solidFill>
              </a:rPr>
              <a:t>Slots</a:t>
            </a:r>
            <a:endParaRPr lang="en-GB" sz="1400" dirty="0">
              <a:solidFill>
                <a:schemeClr val="bg1"/>
              </a:solidFill>
            </a:endParaRPr>
          </a:p>
        </p:txBody>
      </p:sp>
      <p:sp>
        <p:nvSpPr>
          <p:cNvPr id="6" name="TextBox 5"/>
          <p:cNvSpPr txBox="1"/>
          <p:nvPr/>
        </p:nvSpPr>
        <p:spPr>
          <a:xfrm>
            <a:off x="7642977" y="2165020"/>
            <a:ext cx="1010213" cy="307777"/>
          </a:xfrm>
          <a:prstGeom prst="rect">
            <a:avLst/>
          </a:prstGeom>
          <a:noFill/>
        </p:spPr>
        <p:txBody>
          <a:bodyPr wrap="none" rtlCol="0">
            <a:spAutoFit/>
          </a:bodyPr>
          <a:lstStyle/>
          <a:p>
            <a:r>
              <a:rPr lang="en-GB" sz="1400" dirty="0" smtClean="0">
                <a:solidFill>
                  <a:schemeClr val="bg1"/>
                </a:solidFill>
              </a:rPr>
              <a:t>RF fingers</a:t>
            </a:r>
            <a:endParaRPr lang="en-GB" sz="1400" dirty="0">
              <a:solidFill>
                <a:schemeClr val="bg1"/>
              </a:solidFill>
            </a:endParaRPr>
          </a:p>
        </p:txBody>
      </p:sp>
      <p:pic>
        <p:nvPicPr>
          <p:cNvPr id="7" name="Рисунок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69922" y="524839"/>
            <a:ext cx="5049183" cy="3786888"/>
          </a:xfrm>
          <a:prstGeom prst="rect">
            <a:avLst/>
          </a:prstGeom>
        </p:spPr>
      </p:pic>
      <p:pic>
        <p:nvPicPr>
          <p:cNvPr id="8" name="Picture 7"/>
          <p:cNvPicPr>
            <a:picLocks noChangeAspect="1"/>
          </p:cNvPicPr>
          <p:nvPr/>
        </p:nvPicPr>
        <p:blipFill>
          <a:blip r:embed="rId3"/>
          <a:stretch>
            <a:fillRect/>
          </a:stretch>
        </p:blipFill>
        <p:spPr>
          <a:xfrm>
            <a:off x="749925" y="2078807"/>
            <a:ext cx="4714710" cy="3700433"/>
          </a:xfrm>
          <a:prstGeom prst="rect">
            <a:avLst/>
          </a:prstGeom>
        </p:spPr>
      </p:pic>
      <p:sp>
        <p:nvSpPr>
          <p:cNvPr id="10" name="TextBox 9"/>
          <p:cNvSpPr txBox="1"/>
          <p:nvPr/>
        </p:nvSpPr>
        <p:spPr>
          <a:xfrm>
            <a:off x="0" y="51745"/>
            <a:ext cx="9565439" cy="400110"/>
          </a:xfrm>
          <a:prstGeom prst="rect">
            <a:avLst/>
          </a:prstGeom>
          <a:noFill/>
        </p:spPr>
        <p:txBody>
          <a:bodyPr wrap="none" rtlCol="0">
            <a:spAutoFit/>
          </a:bodyPr>
          <a:lstStyle/>
          <a:p>
            <a:r>
              <a:rPr lang="en-US" sz="2000" b="1" dirty="0"/>
              <a:t>Synchrotron light facilities for characterization of vacuum </a:t>
            </a:r>
            <a:r>
              <a:rPr lang="en-US" sz="2000" b="1" dirty="0" smtClean="0"/>
              <a:t>equipment at BINP</a:t>
            </a:r>
            <a:endParaRPr lang="en-GB" sz="2000" b="1" dirty="0"/>
          </a:p>
        </p:txBody>
      </p:sp>
      <p:sp>
        <p:nvSpPr>
          <p:cNvPr id="11" name="TextBox 10"/>
          <p:cNvSpPr txBox="1"/>
          <p:nvPr/>
        </p:nvSpPr>
        <p:spPr>
          <a:xfrm>
            <a:off x="11423481" y="50770"/>
            <a:ext cx="742511" cy="400110"/>
          </a:xfrm>
          <a:prstGeom prst="rect">
            <a:avLst/>
          </a:prstGeom>
          <a:noFill/>
        </p:spPr>
        <p:txBody>
          <a:bodyPr wrap="none" rtlCol="0">
            <a:spAutoFit/>
          </a:bodyPr>
          <a:lstStyle/>
          <a:p>
            <a:r>
              <a:rPr lang="en-GB" sz="2000" b="1" dirty="0" smtClean="0"/>
              <a:t>R&amp;D</a:t>
            </a:r>
            <a:endParaRPr lang="en-GB" sz="2000" b="1" dirty="0"/>
          </a:p>
        </p:txBody>
      </p:sp>
    </p:spTree>
    <p:extLst>
      <p:ext uri="{BB962C8B-B14F-4D97-AF65-F5344CB8AC3E}">
        <p14:creationId xmlns:p14="http://schemas.microsoft.com/office/powerpoint/2010/main" val="3256952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38</a:t>
            </a:fld>
            <a:endParaRPr lang="en-US" dirty="0"/>
          </a:p>
        </p:txBody>
      </p:sp>
      <p:sp>
        <p:nvSpPr>
          <p:cNvPr id="5" name="TextBox 4"/>
          <p:cNvSpPr txBox="1"/>
          <p:nvPr/>
        </p:nvSpPr>
        <p:spPr>
          <a:xfrm>
            <a:off x="5600700" y="42565"/>
            <a:ext cx="833883" cy="461665"/>
          </a:xfrm>
          <a:prstGeom prst="rect">
            <a:avLst/>
          </a:prstGeom>
          <a:noFill/>
        </p:spPr>
        <p:txBody>
          <a:bodyPr wrap="none" rtlCol="0">
            <a:spAutoFit/>
          </a:bodyPr>
          <a:lstStyle/>
          <a:p>
            <a:r>
              <a:rPr lang="en-GB" sz="2400" b="1" dirty="0" smtClean="0"/>
              <a:t>UFO</a:t>
            </a:r>
            <a:endParaRPr lang="en-GB" sz="2400" b="1" dirty="0"/>
          </a:p>
        </p:txBody>
      </p:sp>
    </p:spTree>
    <p:extLst>
      <p:ext uri="{BB962C8B-B14F-4D97-AF65-F5344CB8AC3E}">
        <p14:creationId xmlns:p14="http://schemas.microsoft.com/office/powerpoint/2010/main" val="4132454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a:t>
            </a:fld>
            <a:endParaRPr lang="en-US" dirty="0"/>
          </a:p>
        </p:txBody>
      </p:sp>
      <p:sp>
        <p:nvSpPr>
          <p:cNvPr id="5" name="Title 1"/>
          <p:cNvSpPr txBox="1">
            <a:spLocks/>
          </p:cNvSpPr>
          <p:nvPr/>
        </p:nvSpPr>
        <p:spPr>
          <a:xfrm>
            <a:off x="4940378" y="18152"/>
            <a:ext cx="3381586" cy="458915"/>
          </a:xfrm>
          <a:prstGeom prst="rect">
            <a:avLst/>
          </a:prstGeom>
        </p:spPr>
        <p:txBody>
          <a:bodyP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t>Our priorities: LS2</a:t>
            </a:r>
            <a:endParaRPr lang="en-GB" sz="2400" dirty="0"/>
          </a:p>
        </p:txBody>
      </p:sp>
      <p:pic>
        <p:nvPicPr>
          <p:cNvPr id="6"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b="32055"/>
          <a:stretch/>
        </p:blipFill>
        <p:spPr>
          <a:xfrm>
            <a:off x="1093290" y="734365"/>
            <a:ext cx="9173822" cy="2722981"/>
          </a:xfrm>
          <a:prstGeom prst="rect">
            <a:avLst/>
          </a:prstGeom>
          <a:solidFill>
            <a:schemeClr val="bg1"/>
          </a:solidFill>
        </p:spPr>
      </p:pic>
      <p:sp>
        <p:nvSpPr>
          <p:cNvPr id="7" name="TextBox 6"/>
          <p:cNvSpPr txBox="1"/>
          <p:nvPr/>
        </p:nvSpPr>
        <p:spPr>
          <a:xfrm>
            <a:off x="1763033" y="4295111"/>
            <a:ext cx="10314667" cy="1477328"/>
          </a:xfrm>
          <a:prstGeom prst="rect">
            <a:avLst/>
          </a:prstGeom>
          <a:noFill/>
        </p:spPr>
        <p:txBody>
          <a:bodyPr wrap="square" rtlCol="0">
            <a:spAutoFit/>
          </a:bodyPr>
          <a:lstStyle/>
          <a:p>
            <a:pPr marL="168275" indent="-168275">
              <a:buFont typeface="Arial" panose="020B0604020202020204" pitchFamily="34" charset="0"/>
              <a:buChar char="•"/>
              <a:defRPr/>
            </a:pPr>
            <a:r>
              <a:rPr lang="en-GB" b="1" dirty="0">
                <a:solidFill>
                  <a:srgbClr val="002060"/>
                </a:solidFill>
                <a:ea typeface="ＭＳ Ｐゴシック" pitchFamily="-108" charset="-128"/>
              </a:rPr>
              <a:t>Perform major </a:t>
            </a:r>
            <a:r>
              <a:rPr lang="en-GB" b="1" dirty="0">
                <a:solidFill>
                  <a:srgbClr val="00B0F0"/>
                </a:solidFill>
                <a:ea typeface="ＭＳ Ｐゴシック" pitchFamily="-108" charset="-128"/>
              </a:rPr>
              <a:t>Maintenance and Consolidations</a:t>
            </a:r>
          </a:p>
          <a:p>
            <a:pPr marL="168275" indent="-168275">
              <a:buFont typeface="Arial" panose="020B0604020202020204" pitchFamily="34" charset="0"/>
              <a:buChar char="•"/>
              <a:defRPr/>
            </a:pPr>
            <a:r>
              <a:rPr lang="en-GB" b="1" dirty="0">
                <a:solidFill>
                  <a:srgbClr val="002060"/>
                </a:solidFill>
                <a:ea typeface="ＭＳ Ｐゴシック" pitchFamily="-108" charset="-128"/>
              </a:rPr>
              <a:t>Increase intensity/brightness in the injectors to match HL-LHC requirements (</a:t>
            </a:r>
            <a:r>
              <a:rPr lang="en-GB" b="1" dirty="0">
                <a:solidFill>
                  <a:srgbClr val="00B0F0"/>
                </a:solidFill>
                <a:ea typeface="ＭＳ Ｐゴシック" pitchFamily="-108" charset="-128"/>
              </a:rPr>
              <a:t>LIU Project</a:t>
            </a:r>
            <a:r>
              <a:rPr lang="en-GB" b="1" dirty="0">
                <a:solidFill>
                  <a:srgbClr val="002060"/>
                </a:solidFill>
                <a:ea typeface="ＭＳ Ｐゴシック" pitchFamily="-108" charset="-128"/>
              </a:rPr>
              <a:t>)</a:t>
            </a:r>
            <a:endParaRPr lang="en-GB" b="1" dirty="0">
              <a:solidFill>
                <a:srgbClr val="002060"/>
              </a:solidFill>
            </a:endParaRPr>
          </a:p>
          <a:p>
            <a:pPr marL="168275" indent="-168275">
              <a:buFont typeface="Arial" panose="020B0604020202020204" pitchFamily="34" charset="0"/>
              <a:buChar char="•"/>
              <a:defRPr/>
            </a:pPr>
            <a:r>
              <a:rPr lang="en-GB" b="1" dirty="0">
                <a:solidFill>
                  <a:srgbClr val="002060"/>
                </a:solidFill>
                <a:ea typeface="ＭＳ Ｐゴシック" pitchFamily="-108" charset="-128"/>
              </a:rPr>
              <a:t>Increase </a:t>
            </a:r>
            <a:r>
              <a:rPr lang="en-GB" b="1" dirty="0">
                <a:solidFill>
                  <a:srgbClr val="00B0F0"/>
                </a:solidFill>
                <a:ea typeface="ＭＳ Ｐゴシック" pitchFamily="-108" charset="-128"/>
              </a:rPr>
              <a:t>injector reliability and lifetime </a:t>
            </a:r>
            <a:r>
              <a:rPr lang="en-GB" b="1" dirty="0">
                <a:solidFill>
                  <a:srgbClr val="002060"/>
                </a:solidFill>
                <a:ea typeface="ＭＳ Ｐゴシック" pitchFamily="-108" charset="-128"/>
              </a:rPr>
              <a:t>to cover HL-LHC run (until ~2035) closely related to consolidation programs (in synergy with LIU Project)</a:t>
            </a:r>
          </a:p>
          <a:p>
            <a:pPr marL="168275" indent="-168275">
              <a:buFont typeface="Arial" panose="020B0604020202020204" pitchFamily="34" charset="0"/>
              <a:buChar char="•"/>
              <a:defRPr/>
            </a:pPr>
            <a:r>
              <a:rPr lang="en-GB" b="1" dirty="0">
                <a:solidFill>
                  <a:srgbClr val="002060"/>
                </a:solidFill>
                <a:ea typeface="ＭＳ Ｐゴシック" pitchFamily="-108" charset="-128"/>
              </a:rPr>
              <a:t>Anticipate </a:t>
            </a:r>
            <a:r>
              <a:rPr lang="en-GB" b="1" dirty="0">
                <a:solidFill>
                  <a:srgbClr val="00B0F0"/>
                </a:solidFill>
                <a:ea typeface="ＭＳ Ｐゴシック" pitchFamily="-108" charset="-128"/>
              </a:rPr>
              <a:t>HL-LHC</a:t>
            </a:r>
            <a:r>
              <a:rPr lang="en-GB" b="1" dirty="0">
                <a:solidFill>
                  <a:srgbClr val="002060"/>
                </a:solidFill>
                <a:ea typeface="ＭＳ Ｐゴシック" pitchFamily="-108" charset="-128"/>
              </a:rPr>
              <a:t> </a:t>
            </a:r>
            <a:r>
              <a:rPr lang="en-GB" b="1" dirty="0" smtClean="0">
                <a:solidFill>
                  <a:srgbClr val="002060"/>
                </a:solidFill>
                <a:ea typeface="ＭＳ Ｐゴシック" pitchFamily="-108" charset="-128"/>
              </a:rPr>
              <a:t>work</a:t>
            </a:r>
            <a:endParaRPr lang="en-GB" sz="1400" b="1" dirty="0">
              <a:solidFill>
                <a:srgbClr val="002060"/>
              </a:solidFill>
              <a:ea typeface="ＭＳ Ｐゴシック" pitchFamily="-108" charset="-128"/>
            </a:endParaRPr>
          </a:p>
        </p:txBody>
      </p:sp>
      <p:sp>
        <p:nvSpPr>
          <p:cNvPr id="8" name="Left Brace 7"/>
          <p:cNvSpPr/>
          <p:nvPr/>
        </p:nvSpPr>
        <p:spPr>
          <a:xfrm>
            <a:off x="1605619" y="4295111"/>
            <a:ext cx="157414" cy="1477328"/>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 name="TextBox 8"/>
          <p:cNvSpPr txBox="1"/>
          <p:nvPr/>
        </p:nvSpPr>
        <p:spPr>
          <a:xfrm>
            <a:off x="83218" y="4433610"/>
            <a:ext cx="1443694" cy="1200329"/>
          </a:xfrm>
          <a:prstGeom prst="rect">
            <a:avLst/>
          </a:prstGeom>
          <a:noFill/>
        </p:spPr>
        <p:txBody>
          <a:bodyPr wrap="square" rtlCol="0">
            <a:spAutoFit/>
          </a:bodyPr>
          <a:lstStyle/>
          <a:p>
            <a:r>
              <a:rPr lang="en-GB" dirty="0" smtClean="0"/>
              <a:t>F. </a:t>
            </a:r>
            <a:r>
              <a:rPr lang="en-GB" dirty="0" err="1" smtClean="0"/>
              <a:t>Bordry</a:t>
            </a:r>
            <a:endParaRPr lang="en-GB" dirty="0" smtClean="0"/>
          </a:p>
          <a:p>
            <a:r>
              <a:rPr lang="en-GB" dirty="0" smtClean="0"/>
              <a:t>8</a:t>
            </a:r>
            <a:r>
              <a:rPr lang="en-GB" baseline="30000" dirty="0" smtClean="0"/>
              <a:t>th</a:t>
            </a:r>
            <a:r>
              <a:rPr lang="en-GB" dirty="0" smtClean="0"/>
              <a:t> HL-LHC Coll. Meet.</a:t>
            </a:r>
          </a:p>
          <a:p>
            <a:r>
              <a:rPr lang="en-GB" dirty="0" smtClean="0"/>
              <a:t>15-10-2018</a:t>
            </a:r>
            <a:endParaRPr lang="en-GB" dirty="0"/>
          </a:p>
        </p:txBody>
      </p:sp>
      <p:sp>
        <p:nvSpPr>
          <p:cNvPr id="10" name="TextBox 9"/>
          <p:cNvSpPr txBox="1"/>
          <p:nvPr/>
        </p:nvSpPr>
        <p:spPr>
          <a:xfrm>
            <a:off x="383970" y="3714646"/>
            <a:ext cx="1773242" cy="461665"/>
          </a:xfrm>
          <a:prstGeom prst="rect">
            <a:avLst/>
          </a:prstGeom>
          <a:noFill/>
        </p:spPr>
        <p:txBody>
          <a:bodyPr wrap="none" rtlCol="0">
            <a:spAutoFit/>
          </a:bodyPr>
          <a:lstStyle/>
          <a:p>
            <a:r>
              <a:rPr lang="en-GB" sz="2400" b="1" dirty="0" smtClean="0">
                <a:solidFill>
                  <a:srgbClr val="FF0000"/>
                </a:solidFill>
              </a:rPr>
              <a:t>LS2 period</a:t>
            </a:r>
            <a:endParaRPr lang="en-GB" sz="2400" b="1" dirty="0">
              <a:solidFill>
                <a:srgbClr val="FF0000"/>
              </a:solidFill>
            </a:endParaRPr>
          </a:p>
        </p:txBody>
      </p:sp>
    </p:spTree>
    <p:extLst>
      <p:ext uri="{BB962C8B-B14F-4D97-AF65-F5344CB8AC3E}">
        <p14:creationId xmlns:p14="http://schemas.microsoft.com/office/powerpoint/2010/main" val="2338518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918391-D411-FE40-AAD7-861AE5233E0E}" type="slidenum">
              <a:rPr lang="en-US" smtClean="0"/>
              <a:pPr/>
              <a:t>5</a:t>
            </a:fld>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0678" y="1462793"/>
            <a:ext cx="9114757" cy="1958042"/>
          </a:xfrm>
          <a:prstGeom prst="rect">
            <a:avLst/>
          </a:prstGeom>
        </p:spPr>
      </p:pic>
      <p:sp>
        <p:nvSpPr>
          <p:cNvPr id="6" name="TextBox 5"/>
          <p:cNvSpPr txBox="1"/>
          <p:nvPr/>
        </p:nvSpPr>
        <p:spPr>
          <a:xfrm>
            <a:off x="764689" y="3869315"/>
            <a:ext cx="7378150" cy="1661993"/>
          </a:xfrm>
          <a:prstGeom prst="rect">
            <a:avLst/>
          </a:prstGeom>
          <a:noFill/>
        </p:spPr>
        <p:txBody>
          <a:bodyPr wrap="square" rtlCol="0">
            <a:spAutoFit/>
          </a:bodyPr>
          <a:lstStyle/>
          <a:p>
            <a:pPr>
              <a:tabLst>
                <a:tab pos="1485900" algn="l"/>
              </a:tabLst>
            </a:pPr>
            <a:r>
              <a:rPr lang="en-GB" sz="2200" dirty="0" smtClean="0"/>
              <a:t>2021:</a:t>
            </a:r>
            <a:r>
              <a:rPr lang="en-GB" sz="2400" dirty="0" smtClean="0"/>
              <a:t> </a:t>
            </a:r>
            <a:r>
              <a:rPr lang="en-GB" dirty="0" smtClean="0"/>
              <a:t>	beam commissioning in the injectors after LIU upgrade</a:t>
            </a:r>
          </a:p>
          <a:p>
            <a:pPr>
              <a:tabLst>
                <a:tab pos="1485900" algn="l"/>
              </a:tabLst>
            </a:pPr>
            <a:r>
              <a:rPr lang="en-GB" dirty="0" smtClean="0"/>
              <a:t>	LHC 14 </a:t>
            </a:r>
            <a:r>
              <a:rPr lang="en-GB" dirty="0" err="1" smtClean="0"/>
              <a:t>TeV</a:t>
            </a:r>
            <a:r>
              <a:rPr lang="en-GB" dirty="0" smtClean="0"/>
              <a:t> commissioning and operation</a:t>
            </a:r>
          </a:p>
          <a:p>
            <a:pPr>
              <a:tabLst>
                <a:tab pos="1485900" algn="l"/>
              </a:tabLst>
            </a:pPr>
            <a:endParaRPr lang="en-GB" dirty="0" smtClean="0"/>
          </a:p>
          <a:p>
            <a:pPr>
              <a:tabLst>
                <a:tab pos="1485900" algn="l"/>
              </a:tabLst>
            </a:pPr>
            <a:r>
              <a:rPr lang="en-GB" sz="2200" dirty="0" smtClean="0"/>
              <a:t>2022-2023</a:t>
            </a:r>
            <a:r>
              <a:rPr lang="en-GB" dirty="0" smtClean="0"/>
              <a:t>: production years at 14 </a:t>
            </a:r>
            <a:r>
              <a:rPr lang="en-GB" dirty="0" err="1" smtClean="0"/>
              <a:t>TeV</a:t>
            </a:r>
            <a:r>
              <a:rPr lang="en-GB" dirty="0" smtClean="0"/>
              <a:t> ; </a:t>
            </a:r>
          </a:p>
          <a:p>
            <a:pPr>
              <a:tabLst>
                <a:tab pos="1485900" algn="l"/>
              </a:tabLst>
            </a:pPr>
            <a:r>
              <a:rPr lang="en-GB" dirty="0"/>
              <a:t>	</a:t>
            </a:r>
            <a:r>
              <a:rPr lang="en-GB" dirty="0" err="1" smtClean="0"/>
              <a:t>Lpeak</a:t>
            </a:r>
            <a:r>
              <a:rPr lang="en-GB" dirty="0" smtClean="0"/>
              <a:t> ~ 2.0-2.2 10</a:t>
            </a:r>
            <a:r>
              <a:rPr lang="en-GB" baseline="30000" dirty="0" smtClean="0"/>
              <a:t>34</a:t>
            </a:r>
            <a:r>
              <a:rPr lang="en-GB" dirty="0" smtClean="0"/>
              <a:t> cm</a:t>
            </a:r>
            <a:r>
              <a:rPr lang="en-GB" baseline="30000" dirty="0" smtClean="0"/>
              <a:t>-2</a:t>
            </a:r>
            <a:r>
              <a:rPr lang="en-GB" dirty="0" smtClean="0"/>
              <a:t>s</a:t>
            </a:r>
            <a:r>
              <a:rPr lang="en-GB" baseline="30000" dirty="0" smtClean="0"/>
              <a:t>-1 </a:t>
            </a:r>
            <a:r>
              <a:rPr lang="en-GB" dirty="0" smtClean="0"/>
              <a:t>; luminosity levelling </a:t>
            </a:r>
          </a:p>
        </p:txBody>
      </p:sp>
      <p:sp>
        <p:nvSpPr>
          <p:cNvPr id="7" name="TextBox 6"/>
          <p:cNvSpPr txBox="1"/>
          <p:nvPr/>
        </p:nvSpPr>
        <p:spPr>
          <a:xfrm>
            <a:off x="5939379" y="2686929"/>
            <a:ext cx="1192955" cy="369332"/>
          </a:xfrm>
          <a:prstGeom prst="rect">
            <a:avLst/>
          </a:prstGeom>
          <a:noFill/>
        </p:spPr>
        <p:txBody>
          <a:bodyPr wrap="none" rtlCol="0">
            <a:spAutoFit/>
          </a:bodyPr>
          <a:lstStyle/>
          <a:p>
            <a:r>
              <a:rPr lang="fr-FR" b="1" dirty="0" smtClean="0">
                <a:solidFill>
                  <a:srgbClr val="002060"/>
                </a:solidFill>
              </a:rPr>
              <a:t>10-15 fb</a:t>
            </a:r>
            <a:r>
              <a:rPr lang="fr-FR" b="1" baseline="30000" dirty="0" smtClean="0">
                <a:solidFill>
                  <a:srgbClr val="002060"/>
                </a:solidFill>
              </a:rPr>
              <a:t>-1</a:t>
            </a:r>
            <a:endParaRPr lang="fr-FR" b="1" baseline="30000" dirty="0">
              <a:solidFill>
                <a:srgbClr val="002060"/>
              </a:solidFill>
            </a:endParaRPr>
          </a:p>
        </p:txBody>
      </p:sp>
      <p:sp>
        <p:nvSpPr>
          <p:cNvPr id="8" name="TextBox 7"/>
          <p:cNvSpPr txBox="1"/>
          <p:nvPr/>
        </p:nvSpPr>
        <p:spPr>
          <a:xfrm>
            <a:off x="7811587" y="2686929"/>
            <a:ext cx="1327608" cy="369332"/>
          </a:xfrm>
          <a:prstGeom prst="rect">
            <a:avLst/>
          </a:prstGeom>
          <a:noFill/>
        </p:spPr>
        <p:txBody>
          <a:bodyPr wrap="none" rtlCol="0">
            <a:spAutoFit/>
          </a:bodyPr>
          <a:lstStyle/>
          <a:p>
            <a:r>
              <a:rPr lang="fr-FR" b="1" dirty="0">
                <a:solidFill>
                  <a:srgbClr val="002060"/>
                </a:solidFill>
              </a:rPr>
              <a:t>~</a:t>
            </a:r>
            <a:r>
              <a:rPr lang="fr-FR" b="1" dirty="0" smtClean="0">
                <a:solidFill>
                  <a:srgbClr val="002060"/>
                </a:solidFill>
              </a:rPr>
              <a:t>75-80 fb</a:t>
            </a:r>
            <a:r>
              <a:rPr lang="fr-FR" b="1" baseline="30000" dirty="0" smtClean="0">
                <a:solidFill>
                  <a:srgbClr val="002060"/>
                </a:solidFill>
              </a:rPr>
              <a:t>-1</a:t>
            </a:r>
            <a:endParaRPr lang="fr-FR" b="1" baseline="30000" dirty="0">
              <a:solidFill>
                <a:srgbClr val="002060"/>
              </a:solidFill>
            </a:endParaRPr>
          </a:p>
        </p:txBody>
      </p:sp>
      <p:sp>
        <p:nvSpPr>
          <p:cNvPr id="9" name="TextBox 8"/>
          <p:cNvSpPr txBox="1"/>
          <p:nvPr/>
        </p:nvSpPr>
        <p:spPr>
          <a:xfrm>
            <a:off x="9634645" y="2686929"/>
            <a:ext cx="1327608" cy="369332"/>
          </a:xfrm>
          <a:prstGeom prst="rect">
            <a:avLst/>
          </a:prstGeom>
          <a:noFill/>
        </p:spPr>
        <p:txBody>
          <a:bodyPr wrap="none" rtlCol="0">
            <a:spAutoFit/>
          </a:bodyPr>
          <a:lstStyle/>
          <a:p>
            <a:r>
              <a:rPr lang="fr-FR" b="1" dirty="0" smtClean="0">
                <a:solidFill>
                  <a:srgbClr val="002060"/>
                </a:solidFill>
              </a:rPr>
              <a:t>~75-80 fb</a:t>
            </a:r>
            <a:r>
              <a:rPr lang="fr-FR" b="1" baseline="30000" dirty="0" smtClean="0">
                <a:solidFill>
                  <a:srgbClr val="002060"/>
                </a:solidFill>
              </a:rPr>
              <a:t>-1</a:t>
            </a:r>
            <a:endParaRPr lang="fr-FR" b="1" baseline="30000" dirty="0">
              <a:solidFill>
                <a:srgbClr val="002060"/>
              </a:solidFill>
            </a:endParaRPr>
          </a:p>
        </p:txBody>
      </p:sp>
      <p:sp>
        <p:nvSpPr>
          <p:cNvPr id="10" name="Right Brace 9"/>
          <p:cNvSpPr/>
          <p:nvPr/>
        </p:nvSpPr>
        <p:spPr>
          <a:xfrm>
            <a:off x="7815980" y="3869315"/>
            <a:ext cx="337182" cy="1944216"/>
          </a:xfrm>
          <a:prstGeom prst="rightBrace">
            <a:avLst/>
          </a:prstGeom>
          <a:ln w="57150">
            <a:solidFill>
              <a:srgbClr val="FF0000"/>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fr-FR"/>
          </a:p>
        </p:txBody>
      </p:sp>
      <p:sp>
        <p:nvSpPr>
          <p:cNvPr id="11" name="Rectangle 10"/>
          <p:cNvSpPr/>
          <p:nvPr/>
        </p:nvSpPr>
        <p:spPr>
          <a:xfrm>
            <a:off x="8359185" y="4472091"/>
            <a:ext cx="2888932" cy="738664"/>
          </a:xfrm>
          <a:prstGeom prst="rect">
            <a:avLst/>
          </a:prstGeom>
        </p:spPr>
        <p:txBody>
          <a:bodyPr wrap="none">
            <a:spAutoFit/>
          </a:bodyPr>
          <a:lstStyle/>
          <a:p>
            <a:pPr algn="ctr"/>
            <a:r>
              <a:rPr lang="en-GB" b="1" dirty="0"/>
              <a:t>∑(Run1 + Run2 + Run 3) </a:t>
            </a:r>
            <a:endParaRPr lang="en-GB" b="1" dirty="0" smtClean="0"/>
          </a:p>
          <a:p>
            <a:pPr algn="ctr"/>
            <a:r>
              <a:rPr lang="en-GB" sz="2400" b="1" dirty="0" smtClean="0">
                <a:solidFill>
                  <a:srgbClr val="C00000"/>
                </a:solidFill>
              </a:rPr>
              <a:t>~350 </a:t>
            </a:r>
            <a:r>
              <a:rPr lang="en-GB" sz="2400" b="1" dirty="0">
                <a:solidFill>
                  <a:srgbClr val="C00000"/>
                </a:solidFill>
              </a:rPr>
              <a:t>fb</a:t>
            </a:r>
            <a:r>
              <a:rPr lang="en-GB" sz="2400" b="1" baseline="30000" dirty="0">
                <a:solidFill>
                  <a:srgbClr val="C00000"/>
                </a:solidFill>
              </a:rPr>
              <a:t>-1</a:t>
            </a:r>
          </a:p>
        </p:txBody>
      </p:sp>
      <p:sp>
        <p:nvSpPr>
          <p:cNvPr id="12" name="TextBox 11"/>
          <p:cNvSpPr txBox="1"/>
          <p:nvPr/>
        </p:nvSpPr>
        <p:spPr>
          <a:xfrm>
            <a:off x="644525" y="1180570"/>
            <a:ext cx="2351991" cy="369332"/>
          </a:xfrm>
          <a:prstGeom prst="rect">
            <a:avLst/>
          </a:prstGeom>
          <a:noFill/>
        </p:spPr>
        <p:txBody>
          <a:bodyPr wrap="none" rtlCol="0">
            <a:spAutoFit/>
          </a:bodyPr>
          <a:lstStyle/>
          <a:p>
            <a:r>
              <a:rPr lang="en-GB" i="1" dirty="0" smtClean="0"/>
              <a:t>Courtesy of F. </a:t>
            </a:r>
            <a:r>
              <a:rPr lang="en-GB" i="1" dirty="0" err="1" smtClean="0"/>
              <a:t>Bordry</a:t>
            </a:r>
            <a:endParaRPr lang="en-GB" i="1" dirty="0"/>
          </a:p>
        </p:txBody>
      </p:sp>
      <p:sp>
        <p:nvSpPr>
          <p:cNvPr id="14" name="Title 1"/>
          <p:cNvSpPr txBox="1">
            <a:spLocks/>
          </p:cNvSpPr>
          <p:nvPr/>
        </p:nvSpPr>
        <p:spPr>
          <a:xfrm>
            <a:off x="4171996" y="2788"/>
            <a:ext cx="4524519" cy="458915"/>
          </a:xfrm>
          <a:prstGeom prst="rect">
            <a:avLst/>
          </a:prstGeom>
        </p:spPr>
        <p:txBody>
          <a:bodyP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t>Our priorities: LHC Run 3</a:t>
            </a:r>
            <a:endParaRPr lang="en-GB" sz="2400" dirty="0"/>
          </a:p>
        </p:txBody>
      </p:sp>
    </p:spTree>
    <p:custDataLst>
      <p:tags r:id="rId1"/>
    </p:custDataLst>
    <p:extLst>
      <p:ext uri="{BB962C8B-B14F-4D97-AF65-F5344CB8AC3E}">
        <p14:creationId xmlns:p14="http://schemas.microsoft.com/office/powerpoint/2010/main" val="3878020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210800" y="6356350"/>
            <a:ext cx="360000" cy="360000"/>
          </a:xfrm>
          <a:prstGeom prst="rect">
            <a:avLst/>
          </a:prstGeom>
        </p:spPr>
        <p:txBody>
          <a:bodyPr/>
          <a:lstStyle/>
          <a:p>
            <a:fld id="{BFDCA1C4-9514-7B4F-976F-D92F7E296653}" type="slidenum">
              <a:rPr lang="fr-FR" smtClean="0"/>
              <a:pPr/>
              <a:t>6</a:t>
            </a:fld>
            <a:endParaRPr lang="fr-FR"/>
          </a:p>
        </p:txBody>
      </p:sp>
      <p:sp>
        <p:nvSpPr>
          <p:cNvPr id="5" name="TextBox 4"/>
          <p:cNvSpPr txBox="1"/>
          <p:nvPr/>
        </p:nvSpPr>
        <p:spPr>
          <a:xfrm>
            <a:off x="342900" y="882016"/>
            <a:ext cx="11753850" cy="646331"/>
          </a:xfrm>
          <a:prstGeom prst="rect">
            <a:avLst/>
          </a:prstGeom>
          <a:noFill/>
        </p:spPr>
        <p:txBody>
          <a:bodyPr wrap="square" rtlCol="0">
            <a:spAutoFit/>
          </a:bodyPr>
          <a:lstStyle/>
          <a:p>
            <a:r>
              <a:rPr lang="en-GB" dirty="0"/>
              <a:t>At present, </a:t>
            </a:r>
            <a:r>
              <a:rPr lang="en-GB" b="1" dirty="0">
                <a:solidFill>
                  <a:srgbClr val="FF0000"/>
                </a:solidFill>
              </a:rPr>
              <a:t>HL-LHC is the most important CERN’s project</a:t>
            </a:r>
            <a:r>
              <a:rPr lang="en-GB" dirty="0"/>
              <a:t>. Its objective is an </a:t>
            </a:r>
            <a:r>
              <a:rPr lang="en-GB" b="1" dirty="0">
                <a:solidFill>
                  <a:srgbClr val="FF0000"/>
                </a:solidFill>
              </a:rPr>
              <a:t>annual </a:t>
            </a:r>
            <a:r>
              <a:rPr lang="en-GB" dirty="0"/>
              <a:t>LHC integrated luminosity of </a:t>
            </a:r>
            <a:r>
              <a:rPr lang="en-GB" b="1" dirty="0" smtClean="0">
                <a:solidFill>
                  <a:srgbClr val="FF0000"/>
                </a:solidFill>
              </a:rPr>
              <a:t>250 </a:t>
            </a:r>
            <a:r>
              <a:rPr lang="en-GB" b="1" dirty="0">
                <a:solidFill>
                  <a:srgbClr val="FF0000"/>
                </a:solidFill>
              </a:rPr>
              <a:t>fb</a:t>
            </a:r>
            <a:r>
              <a:rPr lang="en-GB" b="1" baseline="30000" dirty="0">
                <a:solidFill>
                  <a:srgbClr val="FF0000"/>
                </a:solidFill>
              </a:rPr>
              <a:t>-1</a:t>
            </a:r>
            <a:r>
              <a:rPr lang="en-GB" b="1" dirty="0">
                <a:solidFill>
                  <a:srgbClr val="FF0000"/>
                </a:solidFill>
              </a:rPr>
              <a:t> in ATLAS and CMS </a:t>
            </a:r>
            <a:r>
              <a:rPr lang="en-GB" dirty="0"/>
              <a:t>for </a:t>
            </a:r>
            <a:r>
              <a:rPr lang="en-GB" dirty="0" smtClean="0"/>
              <a:t>12 </a:t>
            </a:r>
            <a:r>
              <a:rPr lang="en-GB" dirty="0"/>
              <a:t>years of operation.</a:t>
            </a:r>
          </a:p>
        </p:txBody>
      </p:sp>
      <p:sp>
        <p:nvSpPr>
          <p:cNvPr id="6" name="TextBox 5"/>
          <p:cNvSpPr txBox="1"/>
          <p:nvPr/>
        </p:nvSpPr>
        <p:spPr>
          <a:xfrm>
            <a:off x="2174324" y="1965049"/>
            <a:ext cx="8075240" cy="2308324"/>
          </a:xfrm>
          <a:prstGeom prst="rect">
            <a:avLst/>
          </a:prstGeom>
          <a:noFill/>
        </p:spPr>
        <p:txBody>
          <a:bodyPr wrap="square" rtlCol="0">
            <a:spAutoFit/>
          </a:bodyPr>
          <a:lstStyle/>
          <a:p>
            <a:r>
              <a:rPr lang="en-GB" dirty="0"/>
              <a:t>To achieve this ambitious goal:</a:t>
            </a:r>
          </a:p>
          <a:p>
            <a:pPr marL="285750" indent="-285750">
              <a:buFont typeface="Arial" panose="020B0604020202020204" pitchFamily="34" charset="0"/>
              <a:buChar char="•"/>
            </a:pPr>
            <a:r>
              <a:rPr lang="en-GB" dirty="0"/>
              <a:t>The LHC injector chain will be upgraded:</a:t>
            </a:r>
          </a:p>
          <a:p>
            <a:pPr marL="742950" lvl="1" indent="-285750">
              <a:buFont typeface="Arial" panose="020B0604020202020204" pitchFamily="34" charset="0"/>
              <a:buChar char="•"/>
            </a:pPr>
            <a:r>
              <a:rPr lang="en-GB" dirty="0"/>
              <a:t>Bunch population from 1.15 to 2.2x10</a:t>
            </a:r>
            <a:r>
              <a:rPr lang="en-GB" baseline="30000" dirty="0"/>
              <a:t>11</a:t>
            </a:r>
            <a:r>
              <a:rPr lang="en-GB" dirty="0"/>
              <a:t>.</a:t>
            </a:r>
          </a:p>
          <a:p>
            <a:pPr marL="742950" lvl="1" indent="-285750">
              <a:buFont typeface="Arial" panose="020B0604020202020204" pitchFamily="34" charset="0"/>
              <a:buChar char="•"/>
            </a:pPr>
            <a:r>
              <a:rPr lang="en-GB" dirty="0"/>
              <a:t>Emittance reduction from 3.4 to 2.0 </a:t>
            </a:r>
            <a:r>
              <a:rPr lang="en-GB" dirty="0">
                <a:latin typeface="Symbol" panose="05050102010706020507" pitchFamily="18" charset="2"/>
              </a:rPr>
              <a:t>m</a:t>
            </a:r>
            <a:r>
              <a:rPr lang="en-GB" dirty="0"/>
              <a:t>m at the SPS extraction.</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beam optics in IP1 and IP5 will be improved:</a:t>
            </a:r>
          </a:p>
          <a:p>
            <a:pPr marL="742950" lvl="1" indent="-285750">
              <a:buFont typeface="Arial" panose="020B0604020202020204" pitchFamily="34" charset="0"/>
              <a:buChar char="•"/>
            </a:pPr>
            <a:r>
              <a:rPr lang="en-GB" dirty="0">
                <a:latin typeface="Symbol" panose="05050102010706020507" pitchFamily="18" charset="2"/>
              </a:rPr>
              <a:t>b</a:t>
            </a:r>
            <a:r>
              <a:rPr lang="en-GB" baseline="30000" dirty="0">
                <a:latin typeface="+mj-lt"/>
              </a:rPr>
              <a:t>* </a:t>
            </a:r>
            <a:r>
              <a:rPr lang="en-GB" dirty="0">
                <a:latin typeface="+mj-lt"/>
              </a:rPr>
              <a:t>reduction from 0.55 to 0.15 m.</a:t>
            </a:r>
          </a:p>
          <a:p>
            <a:pPr marL="742950" lvl="1" indent="-285750">
              <a:buFont typeface="Arial" panose="020B0604020202020204" pitchFamily="34" charset="0"/>
              <a:buChar char="•"/>
            </a:pPr>
            <a:r>
              <a:rPr lang="en-GB" dirty="0">
                <a:latin typeface="+mj-lt"/>
              </a:rPr>
              <a:t>Bunch rotation by crab cavities.</a:t>
            </a:r>
            <a:endParaRPr lang="en-GB" dirty="0">
              <a:latin typeface="Symbol" panose="05050102010706020507" pitchFamily="18" charset="2"/>
            </a:endParaRPr>
          </a:p>
        </p:txBody>
      </p:sp>
      <p:sp>
        <p:nvSpPr>
          <p:cNvPr id="7" name="TextBox 6"/>
          <p:cNvSpPr txBox="1"/>
          <p:nvPr/>
        </p:nvSpPr>
        <p:spPr>
          <a:xfrm>
            <a:off x="266699" y="4725144"/>
            <a:ext cx="11696701" cy="1200329"/>
          </a:xfrm>
          <a:prstGeom prst="rect">
            <a:avLst/>
          </a:prstGeom>
          <a:noFill/>
        </p:spPr>
        <p:txBody>
          <a:bodyPr wrap="square" rtlCol="0">
            <a:spAutoFit/>
          </a:bodyPr>
          <a:lstStyle/>
          <a:p>
            <a:pPr algn="just"/>
            <a:r>
              <a:rPr lang="en-GB" dirty="0"/>
              <a:t>The new parameters coupled together imply, among other modifications, </a:t>
            </a:r>
            <a:r>
              <a:rPr lang="en-GB" b="1" dirty="0">
                <a:solidFill>
                  <a:srgbClr val="FF0000"/>
                </a:solidFill>
              </a:rPr>
              <a:t>larger aperture insertion magnets </a:t>
            </a:r>
            <a:r>
              <a:rPr lang="en-GB" dirty="0"/>
              <a:t>(triplet magnets, D1, D2 and Q4, Q5 magnets) in P1 and P5.</a:t>
            </a:r>
          </a:p>
          <a:p>
            <a:pPr algn="just"/>
            <a:endParaRPr lang="en-GB" dirty="0"/>
          </a:p>
          <a:p>
            <a:r>
              <a:rPr lang="en-GB" dirty="0"/>
              <a:t>The insertion magnets of P2 (ALICE) and P8 (</a:t>
            </a:r>
            <a:r>
              <a:rPr lang="en-GB" dirty="0" err="1"/>
              <a:t>LHCb</a:t>
            </a:r>
            <a:r>
              <a:rPr lang="en-GB" dirty="0"/>
              <a:t>) are not replaced nor modified.</a:t>
            </a:r>
          </a:p>
        </p:txBody>
      </p:sp>
      <p:sp>
        <p:nvSpPr>
          <p:cNvPr id="8" name="Title 1"/>
          <p:cNvSpPr txBox="1">
            <a:spLocks/>
          </p:cNvSpPr>
          <p:nvPr/>
        </p:nvSpPr>
        <p:spPr>
          <a:xfrm>
            <a:off x="4330777" y="110516"/>
            <a:ext cx="3557077" cy="458915"/>
          </a:xfrm>
          <a:prstGeom prst="rect">
            <a:avLst/>
          </a:prstGeom>
        </p:spPr>
        <p:txBody>
          <a:bodyP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t>Our priorities: HL-LHC</a:t>
            </a:r>
            <a:endParaRPr lang="en-GB" sz="2400" dirty="0"/>
          </a:p>
        </p:txBody>
      </p:sp>
    </p:spTree>
    <p:custDataLst>
      <p:tags r:id="rId1"/>
    </p:custDataLst>
    <p:extLst>
      <p:ext uri="{BB962C8B-B14F-4D97-AF65-F5344CB8AC3E}">
        <p14:creationId xmlns:p14="http://schemas.microsoft.com/office/powerpoint/2010/main" val="1468020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58438" t="38666" r="5625" b="29001"/>
          <a:stretch/>
        </p:blipFill>
        <p:spPr>
          <a:xfrm>
            <a:off x="1689107" y="3790075"/>
            <a:ext cx="8229600" cy="2313830"/>
          </a:xfrm>
          <a:prstGeom prst="rect">
            <a:avLst/>
          </a:prstGeom>
        </p:spPr>
      </p:pic>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7</a:t>
            </a:fld>
            <a:endParaRPr lang="en-US" dirty="0"/>
          </a:p>
        </p:txBody>
      </p:sp>
      <p:sp>
        <p:nvSpPr>
          <p:cNvPr id="5" name="TextBox 4"/>
          <p:cNvSpPr txBox="1"/>
          <p:nvPr/>
        </p:nvSpPr>
        <p:spPr>
          <a:xfrm>
            <a:off x="3428898" y="110443"/>
            <a:ext cx="4750018" cy="461665"/>
          </a:xfrm>
          <a:prstGeom prst="rect">
            <a:avLst/>
          </a:prstGeom>
          <a:noFill/>
        </p:spPr>
        <p:txBody>
          <a:bodyPr wrap="none" rtlCol="0">
            <a:spAutoFit/>
          </a:bodyPr>
          <a:lstStyle/>
          <a:p>
            <a:r>
              <a:rPr lang="en-GB" sz="2400" b="1" dirty="0" smtClean="0"/>
              <a:t>Heat load in LHC </a:t>
            </a:r>
            <a:r>
              <a:rPr lang="en-GB" sz="2400" b="1" dirty="0" err="1" smtClean="0"/>
              <a:t>cryo</a:t>
            </a:r>
            <a:r>
              <a:rPr lang="en-GB" sz="2400" b="1" dirty="0" smtClean="0"/>
              <a:t>-magnets</a:t>
            </a:r>
            <a:endParaRPr lang="en-GB" sz="2400" b="1" dirty="0"/>
          </a:p>
        </p:txBody>
      </p:sp>
      <p:sp>
        <p:nvSpPr>
          <p:cNvPr id="7" name="TextBox 6"/>
          <p:cNvSpPr txBox="1"/>
          <p:nvPr/>
        </p:nvSpPr>
        <p:spPr>
          <a:xfrm>
            <a:off x="1327521" y="771971"/>
            <a:ext cx="9198708" cy="2308324"/>
          </a:xfrm>
          <a:prstGeom prst="rect">
            <a:avLst/>
          </a:prstGeom>
          <a:noFill/>
        </p:spPr>
        <p:txBody>
          <a:bodyPr wrap="square" rtlCol="0">
            <a:spAutoFit/>
          </a:bodyPr>
          <a:lstStyle/>
          <a:p>
            <a:r>
              <a:rPr lang="en-GB" dirty="0" smtClean="0"/>
              <a:t>The </a:t>
            </a:r>
            <a:r>
              <a:rPr lang="en-GB" b="1" dirty="0" smtClean="0">
                <a:solidFill>
                  <a:srgbClr val="C00000"/>
                </a:solidFill>
              </a:rPr>
              <a:t>heat load </a:t>
            </a:r>
            <a:r>
              <a:rPr lang="en-GB" dirty="0" smtClean="0"/>
              <a:t>in the LHC’s arcs remain a </a:t>
            </a:r>
            <a:r>
              <a:rPr lang="en-GB" b="1" dirty="0" smtClean="0">
                <a:solidFill>
                  <a:srgbClr val="C00000"/>
                </a:solidFill>
              </a:rPr>
              <a:t>concern</a:t>
            </a:r>
            <a:r>
              <a:rPr lang="en-GB" dirty="0" smtClean="0"/>
              <a:t>.</a:t>
            </a:r>
          </a:p>
          <a:p>
            <a:endParaRPr lang="en-GB" dirty="0" smtClean="0"/>
          </a:p>
          <a:p>
            <a:pPr marL="742950" lvl="1" indent="-285750">
              <a:buFont typeface="Arial" panose="020B0604020202020204" pitchFamily="34" charset="0"/>
              <a:buChar char="•"/>
            </a:pPr>
            <a:r>
              <a:rPr lang="en-GB" b="1" dirty="0" smtClean="0">
                <a:solidFill>
                  <a:srgbClr val="C00000"/>
                </a:solidFill>
              </a:rPr>
              <a:t>Heat load is higher than expected </a:t>
            </a:r>
            <a:r>
              <a:rPr lang="en-GB" dirty="0" smtClean="0"/>
              <a:t>(most probably due to e-cloud) in 4 arcs.</a:t>
            </a:r>
          </a:p>
          <a:p>
            <a:pPr marL="742950" lvl="1" indent="-285750">
              <a:buFont typeface="Arial" panose="020B0604020202020204" pitchFamily="34" charset="0"/>
              <a:buChar char="•"/>
            </a:pPr>
            <a:r>
              <a:rPr lang="en-GB" dirty="0" smtClean="0"/>
              <a:t>The generation of the uneven distribution is probably </a:t>
            </a:r>
            <a:r>
              <a:rPr lang="en-GB" b="1" dirty="0" smtClean="0">
                <a:solidFill>
                  <a:srgbClr val="C00000"/>
                </a:solidFill>
              </a:rPr>
              <a:t>simultaneous with LS1</a:t>
            </a:r>
            <a:r>
              <a:rPr lang="en-GB" dirty="0" smtClean="0"/>
              <a:t>.</a:t>
            </a:r>
          </a:p>
          <a:p>
            <a:pPr marL="742950" lvl="1" indent="-285750">
              <a:buFont typeface="Arial" panose="020B0604020202020204" pitchFamily="34" charset="0"/>
              <a:buChar char="•"/>
            </a:pPr>
            <a:r>
              <a:rPr lang="en-GB" dirty="0" smtClean="0"/>
              <a:t>The heat load is erratically distributed in the high heat-load arcs.</a:t>
            </a:r>
          </a:p>
          <a:p>
            <a:pPr lvl="1"/>
            <a:endParaRPr lang="en-GB" dirty="0" smtClean="0"/>
          </a:p>
          <a:p>
            <a:pPr marL="742950" lvl="1" indent="-285750">
              <a:buFont typeface="Arial" panose="020B0604020202020204" pitchFamily="34" charset="0"/>
              <a:buChar char="•"/>
            </a:pPr>
            <a:r>
              <a:rPr lang="en-GB" dirty="0" smtClean="0"/>
              <a:t>In </a:t>
            </a:r>
            <a:r>
              <a:rPr lang="en-GB" dirty="0"/>
              <a:t>the same half </a:t>
            </a:r>
            <a:r>
              <a:rPr lang="en-GB" dirty="0" smtClean="0"/>
              <a:t>cell, different heat load in dipole magnets.</a:t>
            </a:r>
          </a:p>
          <a:p>
            <a:pPr marL="742950" lvl="1" indent="-285750">
              <a:buFont typeface="Arial" panose="020B0604020202020204" pitchFamily="34" charset="0"/>
              <a:buChar char="•"/>
            </a:pPr>
            <a:r>
              <a:rPr lang="en-GB" dirty="0" smtClean="0"/>
              <a:t>In </a:t>
            </a:r>
            <a:r>
              <a:rPr lang="en-GB" dirty="0"/>
              <a:t>single beam </a:t>
            </a:r>
            <a:r>
              <a:rPr lang="en-GB" dirty="0" smtClean="0"/>
              <a:t>pipes, longitudinal variation of heat load.</a:t>
            </a:r>
            <a:endParaRPr lang="en-GB" dirty="0"/>
          </a:p>
        </p:txBody>
      </p:sp>
      <p:sp>
        <p:nvSpPr>
          <p:cNvPr id="8" name="Right Brace 7"/>
          <p:cNvSpPr/>
          <p:nvPr/>
        </p:nvSpPr>
        <p:spPr>
          <a:xfrm>
            <a:off x="8893704" y="2495118"/>
            <a:ext cx="345845" cy="585962"/>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 name="TextBox 8"/>
          <p:cNvSpPr txBox="1"/>
          <p:nvPr/>
        </p:nvSpPr>
        <p:spPr>
          <a:xfrm>
            <a:off x="9292132" y="2603433"/>
            <a:ext cx="1877437" cy="369332"/>
          </a:xfrm>
          <a:prstGeom prst="rect">
            <a:avLst/>
          </a:prstGeom>
          <a:noFill/>
        </p:spPr>
        <p:txBody>
          <a:bodyPr wrap="none" rtlCol="0">
            <a:spAutoFit/>
          </a:bodyPr>
          <a:lstStyle/>
          <a:p>
            <a:r>
              <a:rPr lang="en-GB" dirty="0" smtClean="0"/>
              <a:t>Limited statistics</a:t>
            </a:r>
            <a:endParaRPr lang="en-GB" dirty="0"/>
          </a:p>
        </p:txBody>
      </p:sp>
      <p:sp>
        <p:nvSpPr>
          <p:cNvPr id="13" name="TextBox 12"/>
          <p:cNvSpPr txBox="1"/>
          <p:nvPr/>
        </p:nvSpPr>
        <p:spPr>
          <a:xfrm>
            <a:off x="4274820" y="4049625"/>
            <a:ext cx="3304110" cy="307777"/>
          </a:xfrm>
          <a:prstGeom prst="rect">
            <a:avLst/>
          </a:prstGeom>
          <a:noFill/>
        </p:spPr>
        <p:txBody>
          <a:bodyPr wrap="none" rtlCol="0">
            <a:spAutoFit/>
          </a:bodyPr>
          <a:lstStyle/>
          <a:p>
            <a:r>
              <a:rPr lang="en-GB" sz="1400" i="1" dirty="0" smtClean="0"/>
              <a:t>Courtesy of G. Iadarola CERN BE-ABP</a:t>
            </a:r>
            <a:endParaRPr lang="en-GB" sz="1400" i="1" dirty="0"/>
          </a:p>
        </p:txBody>
      </p:sp>
    </p:spTree>
    <p:extLst>
      <p:ext uri="{BB962C8B-B14F-4D97-AF65-F5344CB8AC3E}">
        <p14:creationId xmlns:p14="http://schemas.microsoft.com/office/powerpoint/2010/main" val="3614704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GB" smtClean="0"/>
              <a:t>17/12/2018</a:t>
            </a:r>
            <a:endParaRPr lang="en-US" dirty="0"/>
          </a:p>
        </p:txBody>
      </p:sp>
      <p:sp>
        <p:nvSpPr>
          <p:cNvPr id="3" name="Footer Placeholder 2"/>
          <p:cNvSpPr>
            <a:spLocks noGrp="1"/>
          </p:cNvSpPr>
          <p:nvPr>
            <p:ph type="ftr" sz="quarter" idx="3"/>
          </p:nvPr>
        </p:nvSpPr>
        <p:spPr/>
        <p:txBody>
          <a:bodyPr/>
          <a:lstStyle/>
          <a:p>
            <a:r>
              <a:rPr lang="en-GB" smtClean="0"/>
              <a:t>Paolo Chiggiato, DAFNE as vacuum test bench</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8</a:t>
            </a:fld>
            <a:endParaRPr lang="en-US" dirty="0"/>
          </a:p>
        </p:txBody>
      </p:sp>
      <p:sp>
        <p:nvSpPr>
          <p:cNvPr id="6" name="TextBox 5"/>
          <p:cNvSpPr txBox="1"/>
          <p:nvPr/>
        </p:nvSpPr>
        <p:spPr>
          <a:xfrm>
            <a:off x="434937" y="2728579"/>
            <a:ext cx="5368970" cy="1477328"/>
          </a:xfrm>
          <a:prstGeom prst="rect">
            <a:avLst/>
          </a:prstGeom>
          <a:noFill/>
        </p:spPr>
        <p:txBody>
          <a:bodyPr wrap="square" rtlCol="0">
            <a:spAutoFit/>
          </a:bodyPr>
          <a:lstStyle/>
          <a:p>
            <a:r>
              <a:rPr lang="en-GB" b="1" dirty="0" smtClean="0">
                <a:solidFill>
                  <a:srgbClr val="C00000"/>
                </a:solidFill>
              </a:rPr>
              <a:t>Concern for </a:t>
            </a:r>
            <a:r>
              <a:rPr lang="en-GB" b="1" dirty="0">
                <a:solidFill>
                  <a:srgbClr val="C00000"/>
                </a:solidFill>
              </a:rPr>
              <a:t>LS2 and LS3 </a:t>
            </a:r>
            <a:r>
              <a:rPr lang="en-GB" dirty="0"/>
              <a:t>until the cause for the higher load is not fully understood.</a:t>
            </a:r>
          </a:p>
          <a:p>
            <a:endParaRPr lang="en-GB" dirty="0" smtClean="0"/>
          </a:p>
          <a:p>
            <a:r>
              <a:rPr lang="en-GB" dirty="0" smtClean="0"/>
              <a:t>And the situation is not going to be better with HL-LHC beams…</a:t>
            </a:r>
            <a:endParaRPr lang="en-GB" dirty="0"/>
          </a:p>
        </p:txBody>
      </p:sp>
      <p:pic>
        <p:nvPicPr>
          <p:cNvPr id="12" name="Picture 11"/>
          <p:cNvPicPr>
            <a:picLocks noChangeAspect="1"/>
          </p:cNvPicPr>
          <p:nvPr/>
        </p:nvPicPr>
        <p:blipFill rotWithShape="1">
          <a:blip r:embed="rId2"/>
          <a:srcRect l="64382" t="35484" r="19005" b="14967"/>
          <a:stretch/>
        </p:blipFill>
        <p:spPr>
          <a:xfrm>
            <a:off x="5875698" y="1000125"/>
            <a:ext cx="5425533" cy="5056807"/>
          </a:xfrm>
          <a:prstGeom prst="rect">
            <a:avLst/>
          </a:prstGeom>
        </p:spPr>
      </p:pic>
      <p:sp>
        <p:nvSpPr>
          <p:cNvPr id="10" name="TextBox 9"/>
          <p:cNvSpPr txBox="1"/>
          <p:nvPr/>
        </p:nvSpPr>
        <p:spPr>
          <a:xfrm>
            <a:off x="3428898" y="110443"/>
            <a:ext cx="4750018" cy="461665"/>
          </a:xfrm>
          <a:prstGeom prst="rect">
            <a:avLst/>
          </a:prstGeom>
          <a:noFill/>
        </p:spPr>
        <p:txBody>
          <a:bodyPr wrap="none" rtlCol="0">
            <a:spAutoFit/>
          </a:bodyPr>
          <a:lstStyle/>
          <a:p>
            <a:r>
              <a:rPr lang="en-GB" sz="2400" b="1" dirty="0" smtClean="0"/>
              <a:t>Heat load in LHC </a:t>
            </a:r>
            <a:r>
              <a:rPr lang="en-GB" sz="2400" b="1" dirty="0" err="1" smtClean="0"/>
              <a:t>cryo</a:t>
            </a:r>
            <a:r>
              <a:rPr lang="en-GB" sz="2400" b="1" dirty="0" smtClean="0"/>
              <a:t>-magnets</a:t>
            </a:r>
            <a:endParaRPr lang="en-GB" sz="2400" b="1" dirty="0"/>
          </a:p>
        </p:txBody>
      </p:sp>
    </p:spTree>
    <p:extLst>
      <p:ext uri="{BB962C8B-B14F-4D97-AF65-F5344CB8AC3E}">
        <p14:creationId xmlns:p14="http://schemas.microsoft.com/office/powerpoint/2010/main" val="1910649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18329" y="1677529"/>
            <a:ext cx="2811451" cy="2097581"/>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l="34933" t="12731" r="25572" b="13741"/>
          <a:stretch/>
        </p:blipFill>
        <p:spPr>
          <a:xfrm rot="16200000">
            <a:off x="3468860" y="3431589"/>
            <a:ext cx="2212848" cy="3113907"/>
          </a:xfrm>
          <a:prstGeom prst="rect">
            <a:avLst/>
          </a:prstGeom>
        </p:spPr>
      </p:pic>
      <p:sp>
        <p:nvSpPr>
          <p:cNvPr id="12" name="Rectangle 11"/>
          <p:cNvSpPr/>
          <p:nvPr/>
        </p:nvSpPr>
        <p:spPr>
          <a:xfrm>
            <a:off x="125824" y="885810"/>
            <a:ext cx="12191999" cy="400110"/>
          </a:xfrm>
          <a:prstGeom prst="rect">
            <a:avLst/>
          </a:prstGeom>
        </p:spPr>
        <p:txBody>
          <a:bodyPr wrap="square">
            <a:spAutoFit/>
          </a:bodyPr>
          <a:lstStyle/>
          <a:p>
            <a:pPr algn="ctr"/>
            <a:r>
              <a:rPr lang="en-US" sz="2000" dirty="0" smtClean="0"/>
              <a:t>In-situ deposition of a-C coatings in the LHC: the </a:t>
            </a:r>
            <a:r>
              <a:rPr lang="en-US" sz="2000" b="1" dirty="0" smtClean="0"/>
              <a:t>coating system &amp; process are validated.</a:t>
            </a:r>
            <a:endParaRPr lang="en-GB" sz="2000" dirty="0">
              <a:latin typeface="Calibri" panose="020F0502020204030204" pitchFamily="34" charset="0"/>
            </a:endParaRPr>
          </a:p>
        </p:txBody>
      </p:sp>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t="7902" b="2291"/>
          <a:stretch/>
        </p:blipFill>
        <p:spPr>
          <a:xfrm>
            <a:off x="5914470" y="1676370"/>
            <a:ext cx="3115868" cy="2098740"/>
          </a:xfrm>
          <a:prstGeom prst="rect">
            <a:avLst/>
          </a:prstGeom>
        </p:spPr>
      </p:pic>
      <p:pic>
        <p:nvPicPr>
          <p:cNvPr id="23" name="Picture 2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9107347" y="1677529"/>
            <a:ext cx="2796775" cy="2097581"/>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05815" y="3881927"/>
            <a:ext cx="2798307" cy="2213040"/>
          </a:xfrm>
          <a:prstGeom prst="rect">
            <a:avLst/>
          </a:prstGeom>
        </p:spPr>
      </p:pic>
      <p:pic>
        <p:nvPicPr>
          <p:cNvPr id="5" name="Picture 4"/>
          <p:cNvPicPr>
            <a:picLocks noChangeAspect="1"/>
          </p:cNvPicPr>
          <p:nvPr/>
        </p:nvPicPr>
        <p:blipFill rotWithShape="1">
          <a:blip r:embed="rId8" cstate="hqprint">
            <a:extLst>
              <a:ext uri="{28A0092B-C50C-407E-A947-70E740481C1C}">
                <a14:useLocalDpi xmlns:a14="http://schemas.microsoft.com/office/drawing/2010/main"/>
              </a:ext>
            </a:extLst>
          </a:blip>
          <a:srcRect l="5311" r="-246"/>
          <a:stretch/>
        </p:blipFill>
        <p:spPr>
          <a:xfrm rot="10800000">
            <a:off x="6221824" y="3881927"/>
            <a:ext cx="2801257" cy="2213040"/>
          </a:xfrm>
          <a:prstGeom prst="rect">
            <a:avLst/>
          </a:prstGeom>
        </p:spPr>
      </p:pic>
      <p:pic>
        <p:nvPicPr>
          <p:cNvPr id="7" name="Picture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43211" y="1676370"/>
            <a:ext cx="2492384" cy="4418597"/>
          </a:xfrm>
          <a:prstGeom prst="rect">
            <a:avLst/>
          </a:prstGeom>
        </p:spPr>
      </p:pic>
      <p:sp>
        <p:nvSpPr>
          <p:cNvPr id="8" name="TextBox 7"/>
          <p:cNvSpPr txBox="1"/>
          <p:nvPr/>
        </p:nvSpPr>
        <p:spPr>
          <a:xfrm>
            <a:off x="9052640" y="3808895"/>
            <a:ext cx="2632772" cy="369332"/>
          </a:xfrm>
          <a:prstGeom prst="rect">
            <a:avLst/>
          </a:prstGeom>
          <a:noFill/>
        </p:spPr>
        <p:txBody>
          <a:bodyPr wrap="none" rtlCol="0">
            <a:spAutoFit/>
          </a:bodyPr>
          <a:lstStyle/>
          <a:p>
            <a:r>
              <a:rPr lang="en-US" dirty="0" smtClean="0">
                <a:solidFill>
                  <a:schemeClr val="bg1"/>
                </a:solidFill>
              </a:rPr>
              <a:t>Beam screen after coating</a:t>
            </a:r>
            <a:endParaRPr lang="en-GB" dirty="0">
              <a:solidFill>
                <a:schemeClr val="bg1"/>
              </a:solidFill>
            </a:endParaRPr>
          </a:p>
        </p:txBody>
      </p:sp>
      <p:sp>
        <p:nvSpPr>
          <p:cNvPr id="27" name="TextBox 26"/>
          <p:cNvSpPr txBox="1"/>
          <p:nvPr/>
        </p:nvSpPr>
        <p:spPr>
          <a:xfrm>
            <a:off x="7050199" y="3808895"/>
            <a:ext cx="1872885" cy="369332"/>
          </a:xfrm>
          <a:prstGeom prst="rect">
            <a:avLst/>
          </a:prstGeom>
          <a:noFill/>
        </p:spPr>
        <p:txBody>
          <a:bodyPr wrap="none" rtlCol="0">
            <a:spAutoFit/>
          </a:bodyPr>
          <a:lstStyle/>
          <a:p>
            <a:r>
              <a:rPr lang="en-US" dirty="0" smtClean="0">
                <a:solidFill>
                  <a:schemeClr val="bg1"/>
                </a:solidFill>
              </a:rPr>
              <a:t>Optical inspection</a:t>
            </a:r>
            <a:endParaRPr lang="en-GB" dirty="0">
              <a:solidFill>
                <a:schemeClr val="bg1"/>
              </a:solidFill>
            </a:endParaRPr>
          </a:p>
        </p:txBody>
      </p:sp>
      <p:sp>
        <p:nvSpPr>
          <p:cNvPr id="28" name="TextBox 27"/>
          <p:cNvSpPr txBox="1"/>
          <p:nvPr/>
        </p:nvSpPr>
        <p:spPr>
          <a:xfrm>
            <a:off x="2952841" y="3800648"/>
            <a:ext cx="1863011" cy="369332"/>
          </a:xfrm>
          <a:prstGeom prst="rect">
            <a:avLst/>
          </a:prstGeom>
          <a:noFill/>
        </p:spPr>
        <p:txBody>
          <a:bodyPr wrap="none" rtlCol="0">
            <a:spAutoFit/>
          </a:bodyPr>
          <a:lstStyle/>
          <a:p>
            <a:r>
              <a:rPr lang="en-US" dirty="0" smtClean="0">
                <a:solidFill>
                  <a:schemeClr val="bg1"/>
                </a:solidFill>
              </a:rPr>
              <a:t>During deposition</a:t>
            </a:r>
            <a:endParaRPr lang="en-GB" dirty="0">
              <a:solidFill>
                <a:schemeClr val="bg1"/>
              </a:solidFill>
            </a:endParaRPr>
          </a:p>
        </p:txBody>
      </p:sp>
      <p:sp>
        <p:nvSpPr>
          <p:cNvPr id="29" name="TextBox 28"/>
          <p:cNvSpPr txBox="1"/>
          <p:nvPr/>
        </p:nvSpPr>
        <p:spPr>
          <a:xfrm>
            <a:off x="4222137" y="1651913"/>
            <a:ext cx="1511928" cy="369332"/>
          </a:xfrm>
          <a:prstGeom prst="rect">
            <a:avLst/>
          </a:prstGeom>
          <a:solidFill>
            <a:srgbClr val="FFFFFF">
              <a:alpha val="50980"/>
            </a:srgbClr>
          </a:solidFill>
          <a:effectLst>
            <a:softEdge rad="63500"/>
          </a:effectLst>
        </p:spPr>
        <p:txBody>
          <a:bodyPr wrap="square" rtlCol="0">
            <a:spAutoFit/>
          </a:bodyPr>
          <a:lstStyle/>
          <a:p>
            <a:pPr algn="ctr"/>
            <a:r>
              <a:rPr lang="en-US" dirty="0" smtClean="0"/>
              <a:t>Assembling</a:t>
            </a:r>
            <a:endParaRPr lang="en-GB" dirty="0"/>
          </a:p>
        </p:txBody>
      </p:sp>
      <p:sp>
        <p:nvSpPr>
          <p:cNvPr id="31" name="TextBox 30"/>
          <p:cNvSpPr txBox="1"/>
          <p:nvPr/>
        </p:nvSpPr>
        <p:spPr>
          <a:xfrm>
            <a:off x="5850109" y="1610055"/>
            <a:ext cx="2532425" cy="369332"/>
          </a:xfrm>
          <a:prstGeom prst="rect">
            <a:avLst/>
          </a:prstGeom>
          <a:noFill/>
        </p:spPr>
        <p:txBody>
          <a:bodyPr wrap="none" rtlCol="0">
            <a:spAutoFit/>
          </a:bodyPr>
          <a:lstStyle/>
          <a:p>
            <a:r>
              <a:rPr lang="en-US" dirty="0" smtClean="0">
                <a:solidFill>
                  <a:schemeClr val="bg1"/>
                </a:solidFill>
              </a:rPr>
              <a:t>Coating system &amp; SSS243</a:t>
            </a:r>
            <a:endParaRPr lang="en-GB" dirty="0">
              <a:solidFill>
                <a:schemeClr val="bg1"/>
              </a:solidFill>
            </a:endParaRPr>
          </a:p>
        </p:txBody>
      </p:sp>
      <p:sp>
        <p:nvSpPr>
          <p:cNvPr id="32" name="TextBox 31"/>
          <p:cNvSpPr txBox="1"/>
          <p:nvPr/>
        </p:nvSpPr>
        <p:spPr>
          <a:xfrm>
            <a:off x="9058414" y="1618314"/>
            <a:ext cx="798617" cy="369332"/>
          </a:xfrm>
          <a:prstGeom prst="rect">
            <a:avLst/>
          </a:prstGeom>
          <a:noFill/>
        </p:spPr>
        <p:txBody>
          <a:bodyPr wrap="none" rtlCol="0">
            <a:spAutoFit/>
          </a:bodyPr>
          <a:lstStyle/>
          <a:p>
            <a:r>
              <a:rPr lang="en-US" dirty="0"/>
              <a:t>C</a:t>
            </a:r>
            <a:r>
              <a:rPr lang="en-US" dirty="0" smtClean="0"/>
              <a:t>ables</a:t>
            </a:r>
            <a:endParaRPr lang="en-GB" dirty="0"/>
          </a:p>
        </p:txBody>
      </p:sp>
      <p:sp>
        <p:nvSpPr>
          <p:cNvPr id="33" name="Title 1"/>
          <p:cNvSpPr txBox="1">
            <a:spLocks/>
          </p:cNvSpPr>
          <p:nvPr/>
        </p:nvSpPr>
        <p:spPr>
          <a:xfrm>
            <a:off x="4010475" y="57731"/>
            <a:ext cx="4422698" cy="458915"/>
          </a:xfrm>
          <a:prstGeom prst="rect">
            <a:avLst/>
          </a:prstGeom>
        </p:spPr>
        <p:txBody>
          <a:bodyP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pPr algn="ctr"/>
            <a:r>
              <a:rPr lang="en-GB" sz="2400" b="1" dirty="0" smtClean="0"/>
              <a:t>Carbon coatings for HL-LHC</a:t>
            </a:r>
            <a:endParaRPr lang="en-GB" sz="2400" dirty="0"/>
          </a:p>
        </p:txBody>
      </p:sp>
    </p:spTree>
    <p:extLst>
      <p:ext uri="{BB962C8B-B14F-4D97-AF65-F5344CB8AC3E}">
        <p14:creationId xmlns:p14="http://schemas.microsoft.com/office/powerpoint/2010/main" val="4121485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2|0.3|0.3|0.3"/>
</p:tagLst>
</file>

<file path=ppt/tags/tag2.xml><?xml version="1.0" encoding="utf-8"?>
<p:tagLst xmlns:a="http://schemas.openxmlformats.org/drawingml/2006/main" xmlns:r="http://schemas.openxmlformats.org/officeDocument/2006/relationships" xmlns:p="http://schemas.openxmlformats.org/presentationml/2006/main">
  <p:tag name="TIMING" val="|1.4|7.5"/>
</p:tagLst>
</file>

<file path=ppt/tags/tag3.xml><?xml version="1.0" encoding="utf-8"?>
<p:tagLst xmlns:a="http://schemas.openxmlformats.org/drawingml/2006/main" xmlns:r="http://schemas.openxmlformats.org/officeDocument/2006/relationships" xmlns:p="http://schemas.openxmlformats.org/presentationml/2006/main">
  <p:tag name="TIMING" val="|2.1|13.9|2.3|0.9|15.1"/>
</p:tagLst>
</file>

<file path=ppt/tags/tag4.xml><?xml version="1.0" encoding="utf-8"?>
<p:tagLst xmlns:a="http://schemas.openxmlformats.org/drawingml/2006/main" xmlns:r="http://schemas.openxmlformats.org/officeDocument/2006/relationships" xmlns:p="http://schemas.openxmlformats.org/presentationml/2006/main">
  <p:tag name="TIMING" val="|10.6|24|16.8"/>
</p:tagLst>
</file>

<file path=ppt/tags/tag5.xml><?xml version="1.0" encoding="utf-8"?>
<p:tagLst xmlns:a="http://schemas.openxmlformats.org/drawingml/2006/main" xmlns:r="http://schemas.openxmlformats.org/officeDocument/2006/relationships" xmlns:p="http://schemas.openxmlformats.org/presentationml/2006/main">
  <p:tag name="TIMING" val="|1.9|16.6"/>
</p:tagLst>
</file>

<file path=ppt/tags/tag6.xml><?xml version="1.0" encoding="utf-8"?>
<p:tagLst xmlns:a="http://schemas.openxmlformats.org/drawingml/2006/main" xmlns:r="http://schemas.openxmlformats.org/officeDocument/2006/relationships" xmlns:p="http://schemas.openxmlformats.org/presentationml/2006/main">
  <p:tag name="TIMING" val="|9.9|21.8|9|24.7|25.2"/>
</p:tagLst>
</file>

<file path=ppt/tags/tag7.xml><?xml version="1.0" encoding="utf-8"?>
<p:tagLst xmlns:a="http://schemas.openxmlformats.org/drawingml/2006/main" xmlns:r="http://schemas.openxmlformats.org/officeDocument/2006/relationships" xmlns:p="http://schemas.openxmlformats.org/presentationml/2006/main">
  <p:tag name="TIMING" val="|18.6|5.3|7.6|7.3|23.4"/>
</p:tagLst>
</file>

<file path=ppt/theme/theme1.xml><?xml version="1.0" encoding="utf-8"?>
<a:theme xmlns:a="http://schemas.openxmlformats.org/drawingml/2006/main" name="CERN(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CERN(4-3).thmx</Template>
  <TotalTime>1121</TotalTime>
  <Words>2407</Words>
  <Application>Microsoft Office PowerPoint</Application>
  <PresentationFormat>Widescreen</PresentationFormat>
  <Paragraphs>377</Paragraphs>
  <Slides>38</Slides>
  <Notes>1</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ＭＳ Ｐゴシック</vt:lpstr>
      <vt:lpstr>Arial</vt:lpstr>
      <vt:lpstr>Calibri</vt:lpstr>
      <vt:lpstr>Calibri Light</vt:lpstr>
      <vt:lpstr>Cambria Math</vt:lpstr>
      <vt:lpstr>Symbol</vt:lpstr>
      <vt:lpstr>Wingdings</vt:lpstr>
      <vt:lpstr>CERN(4-3)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Paolo Chiggiato</cp:lastModifiedBy>
  <cp:revision>80</cp:revision>
  <dcterms:created xsi:type="dcterms:W3CDTF">2012-11-30T11:04:26Z</dcterms:created>
  <dcterms:modified xsi:type="dcterms:W3CDTF">2018-12-16T10:20:02Z</dcterms:modified>
</cp:coreProperties>
</file>