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8" r:id="rId2"/>
    <p:sldId id="415" r:id="rId3"/>
    <p:sldId id="421" r:id="rId4"/>
    <p:sldId id="443" r:id="rId5"/>
    <p:sldId id="422" r:id="rId6"/>
    <p:sldId id="423" r:id="rId7"/>
    <p:sldId id="424" r:id="rId8"/>
    <p:sldId id="425" r:id="rId9"/>
    <p:sldId id="427" r:id="rId10"/>
    <p:sldId id="428" r:id="rId11"/>
    <p:sldId id="453" r:id="rId12"/>
    <p:sldId id="429" r:id="rId13"/>
    <p:sldId id="454" r:id="rId14"/>
    <p:sldId id="442" r:id="rId15"/>
    <p:sldId id="430" r:id="rId16"/>
    <p:sldId id="431" r:id="rId17"/>
    <p:sldId id="444" r:id="rId18"/>
    <p:sldId id="445" r:id="rId19"/>
    <p:sldId id="432" r:id="rId20"/>
    <p:sldId id="433" r:id="rId21"/>
    <p:sldId id="446" r:id="rId22"/>
    <p:sldId id="448" r:id="rId23"/>
    <p:sldId id="447" r:id="rId24"/>
    <p:sldId id="449" r:id="rId25"/>
    <p:sldId id="439" r:id="rId26"/>
    <p:sldId id="440" r:id="rId27"/>
    <p:sldId id="441" r:id="rId28"/>
    <p:sldId id="450" r:id="rId29"/>
    <p:sldId id="451" r:id="rId30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8000"/>
    <a:srgbClr val="304276"/>
    <a:srgbClr val="000000"/>
    <a:srgbClr val="F9EE3A"/>
    <a:srgbClr val="F0F7FC"/>
    <a:srgbClr val="C6EFCE"/>
    <a:srgbClr val="002060"/>
    <a:srgbClr val="00B050"/>
    <a:srgbClr val="FFC7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27" autoAdjust="0"/>
    <p:restoredTop sz="99632" autoAdjust="0"/>
  </p:normalViewPr>
  <p:slideViewPr>
    <p:cSldViewPr snapToGrid="0" snapToObjects="1">
      <p:cViewPr>
        <p:scale>
          <a:sx n="90" d="100"/>
          <a:sy n="90" d="100"/>
        </p:scale>
        <p:origin x="-1648" y="-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3BC8F-FAEA-4E3A-9DAE-45442BED5C35}" type="datetimeFigureOut">
              <a:rPr lang="en-US" altLang="en-US"/>
              <a:pPr/>
              <a:t>03.04.2017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8"/>
            <a:ext cx="2946400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rbe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0138"/>
            <a:ext cx="2946400" cy="49649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DE36E8-E5F7-4A15-90EA-88DBD377818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4903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0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723E24B-49D9-45A4-A85D-15776467990D}" type="datetimeFigureOut">
              <a:rPr lang="en-US" altLang="en-US"/>
              <a:pPr/>
              <a:t>03.04.2017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8129"/>
            <a:ext cx="5438775" cy="3909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9"/>
            <a:ext cx="2946400" cy="4980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30139"/>
            <a:ext cx="2946400" cy="4980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605958F-B865-4633-9F7C-AEAA557A9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67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fld id="{3F4EF424-F1F4-4777-86A2-DA5989A8E720}" type="slidenum">
              <a:rPr lang="en-US" altLang="en-US" sz="120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0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5958F-B865-4633-9F7C-AEAA557A9FB5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1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Fr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2015-01-13_CERN_ENdept 36% h32mm 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472113"/>
            <a:ext cx="30749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800" y="2121292"/>
            <a:ext cx="8265984" cy="1826363"/>
          </a:xfrm>
        </p:spPr>
        <p:txBody>
          <a:bodyPr tIns="0" bIns="0" anchor="b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buNone/>
              <a:defRPr kumimoji="0" lang="en-US" sz="3000" b="1" i="0" kern="1200" cap="none" spc="0" baseline="0" dirty="0">
                <a:ln w="12700">
                  <a:noFill/>
                  <a:prstDash val="solid"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Ubuntu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31800" y="4171952"/>
            <a:ext cx="8265984" cy="1066688"/>
          </a:xfrm>
        </p:spPr>
        <p:txBody>
          <a:bodyPr lIns="45720" tIns="0" rIns="4572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100" b="0" i="0">
                <a:solidFill>
                  <a:schemeClr val="accent4"/>
                </a:solidFill>
                <a:effectLst/>
                <a:latin typeface="+mn-lt"/>
                <a:cs typeface="Ubuntu Light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082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245523"/>
            <a:ext cx="8226425" cy="5028279"/>
          </a:xfrm>
        </p:spPr>
        <p:txBody>
          <a:bodyPr/>
          <a:lstStyle>
            <a:lvl2pPr>
              <a:defRPr sz="1800" baseline="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9FC9755-3F17-4A88-BC36-1FB3879279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61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4528"/>
            <a:ext cx="8226854" cy="833710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260000"/>
            <a:ext cx="8226425" cy="5016068"/>
          </a:xfrm>
          <a:noFill/>
          <a:ln>
            <a:noFill/>
          </a:ln>
        </p:spPr>
        <p:txBody>
          <a:bodyPr/>
          <a:lstStyle>
            <a:lvl2pPr>
              <a:defRPr sz="2100" baseline="0"/>
            </a:lvl2pPr>
            <a:lvl3pPr>
              <a:defRPr sz="195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0421B4-580E-4317-84D1-ED4C3F55CB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03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4528"/>
            <a:ext cx="8226854" cy="833710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1260000"/>
            <a:ext cx="4073702" cy="5016068"/>
          </a:xfrm>
          <a:noFill/>
          <a:ln>
            <a:noFill/>
          </a:ln>
        </p:spPr>
        <p:txBody>
          <a:bodyPr/>
          <a:lstStyle>
            <a:lvl2pPr>
              <a:defRPr sz="2100" baseline="0"/>
            </a:lvl2pPr>
            <a:lvl3pPr>
              <a:defRPr sz="195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5666" y="1260000"/>
            <a:ext cx="4071135" cy="5016068"/>
          </a:xfrm>
          <a:noFill/>
          <a:ln>
            <a:noFill/>
          </a:ln>
        </p:spPr>
        <p:txBody>
          <a:bodyPr/>
          <a:lstStyle>
            <a:lvl2pPr>
              <a:defRPr sz="2100" baseline="0"/>
            </a:lvl2pPr>
            <a:lvl3pPr>
              <a:defRPr sz="195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8FE782C-61DB-49A1-9DB7-03288D737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14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 userDrawn="1"/>
        </p:nvSpPr>
        <p:spPr>
          <a:xfrm>
            <a:off x="417513" y="1438275"/>
            <a:ext cx="4113212" cy="833438"/>
          </a:xfrm>
          <a:prstGeom prst="rect">
            <a:avLst/>
          </a:prstGeom>
          <a:ln>
            <a:noFill/>
          </a:ln>
        </p:spPr>
        <p:txBody>
          <a:bodyPr lIns="34290" rIns="3429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rgbClr val="0C377B"/>
                </a:solidFill>
                <a:latin typeface="+mj-lt"/>
                <a:ea typeface="+mj-ea"/>
                <a:cs typeface="Ubuntu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x-none" sz="2700" dirty="0" smtClean="0"/>
              <a:t>Slide Title</a:t>
            </a:r>
            <a:endParaRPr lang="en-US" sz="2700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0413" y="1438275"/>
            <a:ext cx="4113212" cy="833438"/>
          </a:xfrm>
          <a:prstGeom prst="rect">
            <a:avLst/>
          </a:prstGeom>
          <a:ln>
            <a:noFill/>
          </a:ln>
        </p:spPr>
        <p:txBody>
          <a:bodyPr lIns="34290" rIns="34290" anchor="ctr"/>
          <a:lstStyle>
            <a:lvl1pPr algn="l" rtl="0" eaLnBrk="1" latinLnBrk="0" hangingPunct="1">
              <a:spcBef>
                <a:spcPct val="0"/>
              </a:spcBef>
              <a:buNone/>
              <a:defRPr kumimoji="0" sz="4800" b="1" i="0" kern="1200">
                <a:solidFill>
                  <a:srgbClr val="0C377B"/>
                </a:solidFill>
                <a:latin typeface="+mj-lt"/>
                <a:ea typeface="+mj-ea"/>
                <a:cs typeface="Ubuntu Light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x-none" sz="2700" dirty="0" smtClean="0"/>
              <a:t>Slide Title</a:t>
            </a:r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4528"/>
            <a:ext cx="8226854" cy="833710"/>
          </a:xfrm>
          <a:ln>
            <a:noFill/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1" y="2352782"/>
            <a:ext cx="4073702" cy="3923286"/>
          </a:xfrm>
          <a:noFill/>
          <a:ln>
            <a:noFill/>
          </a:ln>
        </p:spPr>
        <p:txBody>
          <a:bodyPr/>
          <a:lstStyle>
            <a:lvl2pPr>
              <a:defRPr sz="2100" baseline="0"/>
            </a:lvl2pPr>
            <a:lvl3pPr>
              <a:defRPr sz="195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5666" y="2352782"/>
            <a:ext cx="4071135" cy="3923286"/>
          </a:xfrm>
          <a:noFill/>
          <a:ln>
            <a:noFill/>
          </a:ln>
        </p:spPr>
        <p:txBody>
          <a:bodyPr/>
          <a:lstStyle>
            <a:lvl2pPr>
              <a:defRPr sz="2100" baseline="0"/>
            </a:lvl2pPr>
            <a:lvl3pPr>
              <a:defRPr sz="195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4A95BAA-57E0-43A6-9BEB-8F8A537BF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0611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us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EEE8E-04E1-46DF-8F91-11A50BCA24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349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CD9C9-8FB1-4DB5-8443-88D9D5EF6F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81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48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2015-01-13_CERN_ENdept 36% h32mm 3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38" y="2797175"/>
            <a:ext cx="3074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14450" y="4214815"/>
            <a:ext cx="6535738" cy="1609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647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2015-01-13_CERN_ENdept 13% h12mm 300dpi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335713"/>
            <a:ext cx="11525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95525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rgbClr val="729FCF"/>
                </a:solidFill>
                <a:latin typeface="+mn-lt"/>
                <a:ea typeface="+mn-ea"/>
                <a:cs typeface="Ubuntu Light"/>
              </a:defRPr>
            </a:lvl1pPr>
          </a:lstStyle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667125" y="6356350"/>
            <a:ext cx="4289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b="0" i="0">
                <a:solidFill>
                  <a:srgbClr val="729FCF"/>
                </a:solidFill>
                <a:latin typeface="+mn-lt"/>
                <a:ea typeface="+mn-ea"/>
                <a:cs typeface="Ubuntu Light"/>
              </a:defRPr>
            </a:lvl1pPr>
          </a:lstStyle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56550" y="6356350"/>
            <a:ext cx="730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729FCF"/>
                </a:solidFill>
              </a:defRPr>
            </a:lvl1pPr>
          </a:lstStyle>
          <a:p>
            <a:fld id="{C8079559-D982-4BBB-B918-CE7B7CA1B2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0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131888"/>
            <a:ext cx="822642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en-US" smtClean="0"/>
              <a:t>Slide text first level</a:t>
            </a:r>
          </a:p>
          <a:p>
            <a:pPr lvl="1"/>
            <a:r>
              <a:rPr lang="fr-CH" altLang="en-US" smtClean="0"/>
              <a:t>Slide text second level</a:t>
            </a:r>
          </a:p>
          <a:p>
            <a:pPr lvl="2"/>
            <a:r>
              <a:rPr lang="fr-CH" altLang="en-US" smtClean="0"/>
              <a:t>Slide text third level</a:t>
            </a:r>
          </a:p>
          <a:p>
            <a:pPr lvl="3"/>
            <a:r>
              <a:rPr lang="fr-CH" altLang="en-US" smtClean="0"/>
              <a:t>Slide text fourth level</a:t>
            </a:r>
          </a:p>
          <a:p>
            <a:pPr lvl="4"/>
            <a:r>
              <a:rPr lang="fr-CH" altLang="en-US" smtClean="0"/>
              <a:t>Slide text fifth level</a:t>
            </a:r>
            <a:endParaRPr lang="en-US" altLang="en-US" smtClean="0"/>
          </a:p>
        </p:txBody>
      </p:sp>
      <p:sp>
        <p:nvSpPr>
          <p:cNvPr id="1031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233363"/>
            <a:ext cx="8226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Slide Title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628650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64" r:id="rId7"/>
    <p:sldLayoutId id="2147483771" r:id="rId8"/>
    <p:sldLayoutId id="214748377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C377B"/>
          </a:solidFill>
          <a:latin typeface="+mj-lt"/>
          <a:ea typeface="MS PGothic" panose="020B0600070205080204" pitchFamily="34" charset="-128"/>
          <a:cs typeface="Ubuntu Ligh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MS PGothic" panose="020B0600070205080204" pitchFamily="34" charset="-128"/>
          <a:cs typeface="Ubuntu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MS PGothic" panose="020B0600070205080204" pitchFamily="34" charset="-128"/>
          <a:cs typeface="Ubuntu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MS PGothic" panose="020B0600070205080204" pitchFamily="34" charset="-128"/>
          <a:cs typeface="Ubuntu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MS PGothic" panose="020B0600070205080204" pitchFamily="34" charset="-128"/>
          <a:cs typeface="Ubuntu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ＭＳ Ｐゴシック" charset="0"/>
          <a:cs typeface="Ubuntu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ＭＳ Ｐゴシック" charset="0"/>
          <a:cs typeface="Ubuntu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ＭＳ Ｐゴシック" charset="0"/>
          <a:cs typeface="Ubuntu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C377B"/>
          </a:solidFill>
          <a:latin typeface="Corbel" charset="0"/>
          <a:ea typeface="ＭＳ Ｐゴシック" charset="0"/>
          <a:cs typeface="Ubuntu Light" charset="0"/>
        </a:defRPr>
      </a:lvl9pPr>
    </p:titleStyle>
    <p:bodyStyle>
      <a:lvl1pPr marL="168275" indent="-168275" algn="l" rtl="0" eaLnBrk="0" fontAlgn="base" hangingPunct="0">
        <a:spcBef>
          <a:spcPts val="675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200" kern="1200">
          <a:solidFill>
            <a:srgbClr val="0C377B"/>
          </a:solidFill>
          <a:latin typeface="+mn-lt"/>
          <a:ea typeface="MS PGothic" panose="020B0600070205080204" pitchFamily="34" charset="-128"/>
          <a:cs typeface="Ubuntu Light"/>
        </a:defRPr>
      </a:lvl1pPr>
      <a:lvl2pPr marL="344488" indent="-171450" algn="l" rtl="0" eaLnBrk="0" fontAlgn="base" hangingPunct="0">
        <a:spcBef>
          <a:spcPts val="675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•"/>
        <a:defRPr sz="2100" kern="1200">
          <a:solidFill>
            <a:srgbClr val="0C377B"/>
          </a:solidFill>
          <a:latin typeface="+mn-lt"/>
          <a:ea typeface="Ubuntu Light" charset="0"/>
          <a:cs typeface="Ubuntu Light"/>
        </a:defRPr>
      </a:lvl2pPr>
      <a:lvl3pPr marL="514350" indent="-168275" algn="l" rtl="0" eaLnBrk="0" fontAlgn="base" hangingPunct="0">
        <a:spcBef>
          <a:spcPts val="675"/>
        </a:spcBef>
        <a:spcAft>
          <a:spcPct val="0"/>
        </a:spcAft>
        <a:buClr>
          <a:schemeClr val="accent2"/>
        </a:buClr>
        <a:buSzPct val="100000"/>
        <a:buFont typeface="Arial" panose="020B0604020202020204" pitchFamily="34" charset="0"/>
        <a:buChar char="•"/>
        <a:defRPr kern="1200">
          <a:solidFill>
            <a:srgbClr val="0C377B"/>
          </a:solidFill>
          <a:latin typeface="+mn-lt"/>
          <a:ea typeface="Ubuntu Light" charset="0"/>
          <a:cs typeface="Ubuntu Light"/>
        </a:defRPr>
      </a:lvl3pPr>
      <a:lvl4pPr marL="681038" indent="-166688" algn="l" rtl="0" eaLnBrk="0" fontAlgn="base" hangingPunct="0">
        <a:spcBef>
          <a:spcPts val="675"/>
        </a:spcBef>
        <a:spcAft>
          <a:spcPct val="0"/>
        </a:spcAft>
        <a:buClr>
          <a:srgbClr val="4F9A06"/>
        </a:buClr>
        <a:buSzPct val="100000"/>
        <a:buFont typeface="Arial" panose="020B0604020202020204" pitchFamily="34" charset="0"/>
        <a:buChar char="•"/>
        <a:defRPr kern="1200">
          <a:solidFill>
            <a:srgbClr val="0C377B"/>
          </a:solidFill>
          <a:latin typeface="+mn-lt"/>
          <a:ea typeface="Ubuntu Light" charset="0"/>
          <a:cs typeface="Ubuntu Light"/>
        </a:defRPr>
      </a:lvl4pPr>
      <a:lvl5pPr marL="858838" indent="-176213" algn="l" rtl="0" eaLnBrk="0" fontAlgn="base" hangingPunct="0">
        <a:spcBef>
          <a:spcPts val="675"/>
        </a:spcBef>
        <a:spcAft>
          <a:spcPct val="0"/>
        </a:spcAft>
        <a:buClr>
          <a:srgbClr val="5197CC"/>
        </a:buClr>
        <a:buSzPct val="100000"/>
        <a:buFont typeface="Arial" panose="020B0604020202020204" pitchFamily="34" charset="0"/>
        <a:buChar char="•"/>
        <a:defRPr kern="1200">
          <a:solidFill>
            <a:srgbClr val="0C377B"/>
          </a:solidFill>
          <a:latin typeface="+mn-lt"/>
          <a:ea typeface="Ubuntu Light" charset="0"/>
          <a:cs typeface="Ubuntu Light"/>
        </a:defRPr>
      </a:lvl5pPr>
      <a:lvl6pPr marL="1275588" indent="-13716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04772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" indent="-13716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bc.web.cern.ch/" TargetMode="Externa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hyperlink" Target="http://pbc.web.cern.ch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31800" y="2878665"/>
            <a:ext cx="8642350" cy="118233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3600" dirty="0" smtClean="0">
                <a:ln>
                  <a:noFill/>
                </a:ln>
                <a:ea typeface="MS PGothic" panose="020B0600070205080204" pitchFamily="34" charset="-128"/>
              </a:rPr>
              <a:t>RF-separated beams</a:t>
            </a:r>
            <a:br>
              <a:rPr lang="en-GB" altLang="en-US" sz="3600" dirty="0" smtClean="0">
                <a:ln>
                  <a:noFill/>
                </a:ln>
                <a:ea typeface="MS PGothic" panose="020B0600070205080204" pitchFamily="34" charset="-128"/>
              </a:rPr>
            </a:br>
            <a:r>
              <a:rPr lang="en-GB" altLang="en-US" sz="3600" dirty="0" smtClean="0">
                <a:ln>
                  <a:noFill/>
                </a:ln>
                <a:ea typeface="MS PGothic" panose="020B0600070205080204" pitchFamily="34" charset="-128"/>
              </a:rPr>
              <a:t>and “Physics Beyond Colliders”</a:t>
            </a:r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3" y="5478463"/>
            <a:ext cx="11557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79427" y="4284838"/>
            <a:ext cx="6916736" cy="10668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5197CC"/>
                </a:solidFill>
              </a:rPr>
              <a:t>Johannes BERNHARD (CERN EN-EA), Lau GATIGNON (</a:t>
            </a:r>
            <a:r>
              <a:rPr lang="en-US" altLang="en-US" sz="1800" dirty="0">
                <a:solidFill>
                  <a:srgbClr val="5197CC"/>
                </a:solidFill>
              </a:rPr>
              <a:t>CERN EN-EA)</a:t>
            </a:r>
            <a:endParaRPr lang="en-US" altLang="en-US" sz="1800" dirty="0" smtClean="0">
              <a:solidFill>
                <a:srgbClr val="5197CC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 smtClean="0">
                <a:solidFill>
                  <a:srgbClr val="5197CC"/>
                </a:solidFill>
              </a:rPr>
              <a:t>03.04.2017</a:t>
            </a:r>
          </a:p>
          <a:p>
            <a:pPr eaLnBrk="1" hangingPunct="1">
              <a:spcBef>
                <a:spcPct val="0"/>
              </a:spcBef>
            </a:pPr>
            <a:endParaRPr lang="en-US" altLang="en-US" sz="1800" dirty="0">
              <a:solidFill>
                <a:srgbClr val="5197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0"/>
          <a:stretch/>
        </p:blipFill>
        <p:spPr>
          <a:xfrm>
            <a:off x="0" y="0"/>
            <a:ext cx="9144000" cy="2624667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43022" y="1162677"/>
            <a:ext cx="84579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XIV International Workshop on Hadron Structure and Spectroscopy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Cortona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(Italy), 2 - 5 April 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592" y="5478463"/>
            <a:ext cx="1261374" cy="113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Beams </a:t>
            </a:r>
            <a:r>
              <a:rPr lang="en-US" dirty="0"/>
              <a:t>– </a:t>
            </a:r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436928" y="3016638"/>
            <a:ext cx="2526548" cy="3069561"/>
          </a:xfrm>
          <a:prstGeom prst="roundRect">
            <a:avLst/>
          </a:prstGeom>
          <a:solidFill>
            <a:srgbClr val="CCFFCC"/>
          </a:solidFill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3"/>
                </a:solidFill>
              </a:rPr>
              <a:t>CBWG-ECN3</a:t>
            </a:r>
          </a:p>
          <a:p>
            <a:pPr algn="ctr"/>
            <a:endParaRPr lang="en-GB" b="1" dirty="0">
              <a:solidFill>
                <a:schemeClr val="accent3"/>
              </a:solidFill>
            </a:endParaRPr>
          </a:p>
          <a:p>
            <a:pPr algn="ctr"/>
            <a:r>
              <a:rPr lang="en-GB" b="1" dirty="0">
                <a:solidFill>
                  <a:schemeClr val="accent3"/>
                </a:solidFill>
              </a:rPr>
              <a:t>Members</a:t>
            </a:r>
            <a:r>
              <a:rPr lang="en-GB" dirty="0">
                <a:solidFill>
                  <a:schemeClr val="accent3"/>
                </a:solidFill>
              </a:rPr>
              <a:t>:</a:t>
            </a:r>
          </a:p>
          <a:p>
            <a:pPr algn="ctr"/>
            <a:r>
              <a:rPr lang="en-GB" dirty="0">
                <a:solidFill>
                  <a:schemeClr val="accent3"/>
                </a:solidFill>
              </a:rPr>
              <a:t>EA physicists</a:t>
            </a:r>
            <a:r>
              <a:rPr lang="en-GB" dirty="0" smtClean="0">
                <a:solidFill>
                  <a:schemeClr val="accent3"/>
                </a:solidFill>
              </a:rPr>
              <a:t>,</a:t>
            </a:r>
            <a:r>
              <a:rPr lang="en-GB" dirty="0">
                <a:solidFill>
                  <a:schemeClr val="accent3"/>
                </a:solidFill>
              </a:rPr>
              <a:t/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dirty="0">
                <a:solidFill>
                  <a:schemeClr val="accent3"/>
                </a:solidFill>
              </a:rPr>
              <a:t>RP, HSE, CV, EL,</a:t>
            </a:r>
            <a:br>
              <a:rPr lang="en-GB" dirty="0">
                <a:solidFill>
                  <a:schemeClr val="accent3"/>
                </a:solidFill>
              </a:rPr>
            </a:br>
            <a:r>
              <a:rPr lang="en-GB" dirty="0">
                <a:solidFill>
                  <a:schemeClr val="accent3"/>
                </a:solidFill>
              </a:rPr>
              <a:t>MPE, STI, MSC, </a:t>
            </a:r>
            <a:r>
              <a:rPr lang="en-GB" dirty="0" smtClean="0">
                <a:solidFill>
                  <a:schemeClr val="accent3"/>
                </a:solidFill>
              </a:rPr>
              <a:t>EPC, SMB</a:t>
            </a:r>
          </a:p>
          <a:p>
            <a:pPr algn="ctr"/>
            <a:endParaRPr lang="en-GB" dirty="0" smtClean="0">
              <a:solidFill>
                <a:schemeClr val="accent3"/>
              </a:solidFill>
            </a:endParaRPr>
          </a:p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3528" y="3027910"/>
            <a:ext cx="2526548" cy="305828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CBWG-EHN2</a:t>
            </a:r>
          </a:p>
          <a:p>
            <a:pPr algn="ctr"/>
            <a:endParaRPr lang="en-GB" dirty="0">
              <a:solidFill>
                <a:srgbClr val="0000FF"/>
              </a:solidFill>
            </a:endParaRPr>
          </a:p>
          <a:p>
            <a:pPr algn="ctr"/>
            <a:r>
              <a:rPr lang="en-GB" b="1" dirty="0" smtClean="0">
                <a:solidFill>
                  <a:srgbClr val="0000FF"/>
                </a:solidFill>
              </a:rPr>
              <a:t>Members:</a:t>
            </a:r>
          </a:p>
          <a:p>
            <a:pPr algn="ctr"/>
            <a:r>
              <a:rPr lang="en-GB" dirty="0" smtClean="0">
                <a:solidFill>
                  <a:srgbClr val="0000FF"/>
                </a:solidFill>
              </a:rPr>
              <a:t>EA physicists,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RP, HSE, RF, CV, EL, STI, MSC, </a:t>
            </a:r>
            <a:br>
              <a:rPr lang="en-GB" dirty="0" smtClean="0">
                <a:solidFill>
                  <a:srgbClr val="0000FF"/>
                </a:solidFill>
              </a:rPr>
            </a:br>
            <a:r>
              <a:rPr lang="en-GB" dirty="0" smtClean="0">
                <a:solidFill>
                  <a:srgbClr val="0000FF"/>
                </a:solidFill>
              </a:rPr>
              <a:t>EPC, CRG, SMB</a:t>
            </a:r>
          </a:p>
          <a:p>
            <a:pPr algn="ctr"/>
            <a:endParaRPr lang="en-GB" dirty="0" smtClean="0">
              <a:solidFill>
                <a:srgbClr val="0000FF"/>
              </a:solidFill>
            </a:endParaRPr>
          </a:p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4848" y="3021541"/>
            <a:ext cx="2529480" cy="30646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CBWG-EHN1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Members: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EA physicists,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RP, HSE, CV, EL, 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MSC, EPC</a:t>
            </a:r>
          </a:p>
          <a:p>
            <a:pPr algn="ctr"/>
            <a:endParaRPr lang="en-GB" dirty="0" smtClean="0">
              <a:solidFill>
                <a:srgbClr val="FF0000"/>
              </a:solidFill>
            </a:endParaRPr>
          </a:p>
          <a:p>
            <a:pPr algn="ctr"/>
            <a:endParaRPr lang="en-GB" dirty="0" smtClean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7474" y="1183572"/>
            <a:ext cx="8226854" cy="1515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CONVENTIONAL BEAMS WORKING GROUP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Conveners: </a:t>
            </a:r>
            <a:r>
              <a:rPr lang="en-GB" dirty="0" err="1" smtClean="0">
                <a:solidFill>
                  <a:schemeClr val="tx1"/>
                </a:solidFill>
              </a:rPr>
              <a:t>L.Gatignon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M.Brugger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Members: Experiments, </a:t>
            </a:r>
            <a:r>
              <a:rPr lang="en-GB" dirty="0" err="1" smtClean="0">
                <a:solidFill>
                  <a:schemeClr val="tx1"/>
                </a:solidFill>
              </a:rPr>
              <a:t>H.Wilkens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G.Lanfranchi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T.Spadaro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EA physicists, HSE, RP, EL, CV, RF, STI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1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Beams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644" y="1608760"/>
            <a:ext cx="6654801" cy="4684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199" y="1139223"/>
            <a:ext cx="60339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Successful kick-off meeting February 22nd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03115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A66B-3B4A-5441-A5CC-B272079E3912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33363"/>
            <a:ext cx="8226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Particle production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898" t="31395" b="35116"/>
          <a:stretch/>
        </p:blipFill>
        <p:spPr>
          <a:xfrm>
            <a:off x="6080062" y="2681111"/>
            <a:ext cx="2794383" cy="785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b="75256"/>
          <a:stretch/>
        </p:blipFill>
        <p:spPr>
          <a:xfrm>
            <a:off x="457200" y="1475645"/>
            <a:ext cx="8226425" cy="753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t="23861" r="54903"/>
          <a:stretch/>
        </p:blipFill>
        <p:spPr>
          <a:xfrm>
            <a:off x="5946960" y="3466993"/>
            <a:ext cx="2918000" cy="1824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63666"/>
            <a:ext cx="620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Atherton </a:t>
            </a:r>
            <a:r>
              <a:rPr lang="en-US" sz="2200" dirty="0" err="1" smtClean="0"/>
              <a:t>parameterisation</a:t>
            </a:r>
            <a:r>
              <a:rPr lang="en-US" sz="2200" dirty="0" smtClean="0"/>
              <a:t> (CERN 80-07):</a:t>
            </a:r>
            <a:endParaRPr lang="en-US" sz="22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199" y="2062505"/>
            <a:ext cx="667092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/>
              <a:t>with primary momentum p</a:t>
            </a:r>
            <a:r>
              <a:rPr lang="en-US" sz="1400" baseline="-25000" dirty="0" smtClean="0"/>
              <a:t>0</a:t>
            </a:r>
            <a:r>
              <a:rPr lang="en-US" sz="1400" dirty="0"/>
              <a:t> </a:t>
            </a:r>
            <a:r>
              <a:rPr lang="en-US" sz="1400" dirty="0" smtClean="0"/>
              <a:t>and production angle </a:t>
            </a:r>
            <a:r>
              <a:rPr lang="en-US" sz="1400" dirty="0" smtClean="0">
                <a:latin typeface="Symbol" charset="2"/>
                <a:cs typeface="Symbol" charset="2"/>
              </a:rPr>
              <a:t>q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+mn-lt"/>
                <a:cs typeface="Symbol" charset="2"/>
              </a:rPr>
              <a:t>Flux per solid angle [</a:t>
            </a:r>
            <a:r>
              <a:rPr lang="en-US" sz="1400" dirty="0" err="1" smtClean="0">
                <a:latin typeface="+mn-lt"/>
                <a:cs typeface="Symbol" charset="2"/>
              </a:rPr>
              <a:t>steradian</a:t>
            </a:r>
            <a:r>
              <a:rPr lang="en-US" sz="1400" dirty="0" smtClean="0">
                <a:latin typeface="+mn-lt"/>
                <a:cs typeface="Symbol" charset="2"/>
              </a:rPr>
              <a:t>], per interacting proton, and per </a:t>
            </a:r>
            <a:r>
              <a:rPr lang="en-US" sz="1400" dirty="0" err="1" smtClean="0">
                <a:latin typeface="+mn-lt"/>
                <a:cs typeface="Symbol" charset="2"/>
              </a:rPr>
              <a:t>dp</a:t>
            </a:r>
            <a:r>
              <a:rPr lang="en-US" sz="1400" dirty="0" smtClean="0">
                <a:latin typeface="+mn-lt"/>
                <a:cs typeface="Symbol" charset="2"/>
              </a:rPr>
              <a:t> [GeV/c] </a:t>
            </a:r>
            <a:endParaRPr lang="en-US" sz="1400" dirty="0">
              <a:latin typeface="+mn-lt"/>
              <a:cs typeface="Symbol" charset="2"/>
            </a:endParaRPr>
          </a:p>
        </p:txBody>
      </p:sp>
      <p:pic>
        <p:nvPicPr>
          <p:cNvPr id="12" name="Picture 11" descr="20170331_170159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" y="2836333"/>
            <a:ext cx="5489761" cy="329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6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A66B-3B4A-5441-A5CC-B272079E391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33363"/>
            <a:ext cx="8226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Particle production</a:t>
            </a:r>
            <a:endParaRPr lang="en-GB" dirty="0"/>
          </a:p>
        </p:txBody>
      </p:sp>
      <p:pic>
        <p:nvPicPr>
          <p:cNvPr id="5" name="Picture 4" descr="JPlot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457200" y="2423553"/>
            <a:ext cx="5525911" cy="3838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898" t="31395" b="35116"/>
          <a:stretch/>
        </p:blipFill>
        <p:spPr>
          <a:xfrm>
            <a:off x="6080062" y="2681111"/>
            <a:ext cx="2794383" cy="7858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b="75256"/>
          <a:stretch/>
        </p:blipFill>
        <p:spPr>
          <a:xfrm>
            <a:off x="457200" y="1475645"/>
            <a:ext cx="8226425" cy="7539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t="23861" r="54903"/>
          <a:stretch/>
        </p:blipFill>
        <p:spPr>
          <a:xfrm>
            <a:off x="5946960" y="3466993"/>
            <a:ext cx="2918000" cy="1824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163666"/>
            <a:ext cx="6203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Atherton </a:t>
            </a:r>
            <a:r>
              <a:rPr lang="en-US" sz="2200" dirty="0" err="1" smtClean="0"/>
              <a:t>parameterisation</a:t>
            </a:r>
            <a:r>
              <a:rPr lang="en-US" sz="2200" dirty="0" smtClean="0"/>
              <a:t> (CERN 80-07):</a:t>
            </a:r>
            <a:endParaRPr lang="en-US" sz="2200" dirty="0"/>
          </a:p>
        </p:txBody>
      </p:sp>
      <p:pic>
        <p:nvPicPr>
          <p:cNvPr id="20" name="Picture 19" descr="JPlot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8"/>
          <a:stretch/>
        </p:blipFill>
        <p:spPr>
          <a:xfrm>
            <a:off x="4845403" y="3608104"/>
            <a:ext cx="581362" cy="231500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7199" y="2062505"/>
            <a:ext cx="6670921" cy="60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/>
              <a:t>with primary momentum p</a:t>
            </a:r>
            <a:r>
              <a:rPr lang="en-US" sz="1400" baseline="-25000" dirty="0" smtClean="0"/>
              <a:t>0</a:t>
            </a:r>
            <a:r>
              <a:rPr lang="en-US" sz="1400" dirty="0"/>
              <a:t> </a:t>
            </a:r>
            <a:r>
              <a:rPr lang="en-US" sz="1400" dirty="0" smtClean="0"/>
              <a:t>and production angle </a:t>
            </a:r>
            <a:r>
              <a:rPr lang="en-US" sz="1400" dirty="0" smtClean="0">
                <a:latin typeface="Symbol" charset="2"/>
                <a:cs typeface="Symbol" charset="2"/>
              </a:rPr>
              <a:t>q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+mn-lt"/>
                <a:cs typeface="Symbol" charset="2"/>
              </a:rPr>
              <a:t>Flux per solid angle [</a:t>
            </a:r>
            <a:r>
              <a:rPr lang="en-US" sz="1400" dirty="0" err="1" smtClean="0">
                <a:latin typeface="+mn-lt"/>
                <a:cs typeface="Symbol" charset="2"/>
              </a:rPr>
              <a:t>steradian</a:t>
            </a:r>
            <a:r>
              <a:rPr lang="en-US" sz="1400" dirty="0" smtClean="0">
                <a:latin typeface="+mn-lt"/>
                <a:cs typeface="Symbol" charset="2"/>
              </a:rPr>
              <a:t>], per interacting proton, and per </a:t>
            </a:r>
            <a:r>
              <a:rPr lang="en-US" sz="1400" dirty="0" err="1" smtClean="0">
                <a:latin typeface="+mn-lt"/>
                <a:cs typeface="Symbol" charset="2"/>
              </a:rPr>
              <a:t>dp</a:t>
            </a:r>
            <a:r>
              <a:rPr lang="en-US" sz="1400" dirty="0" smtClean="0">
                <a:latin typeface="+mn-lt"/>
                <a:cs typeface="Symbol" charset="2"/>
              </a:rPr>
              <a:t> [GeV/c] </a:t>
            </a:r>
            <a:endParaRPr lang="en-US" sz="1400" dirty="0">
              <a:latin typeface="+mn-lt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9443" y="2751667"/>
            <a:ext cx="127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q =</a:t>
            </a:r>
            <a:r>
              <a:rPr lang="en-US" dirty="0" smtClean="0"/>
              <a:t> 0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8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A66B-3B4A-5441-A5CC-B272079E391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4402408"/>
            <a:ext cx="5917004" cy="170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solidFill>
                  <a:srgbClr val="0C377B"/>
                </a:solidFill>
                <a:cs typeface="+mn-cs"/>
              </a:rPr>
              <a:t>Best case for flux: 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about 50 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GeV/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c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C377B"/>
                </a:solidFill>
              </a:rPr>
              <a:t>0.77 </a:t>
            </a:r>
            <a:r>
              <a:rPr lang="en-US" sz="2200" dirty="0" err="1">
                <a:solidFill>
                  <a:srgbClr val="0C377B"/>
                </a:solidFill>
              </a:rPr>
              <a:t>pbar</a:t>
            </a:r>
            <a:r>
              <a:rPr lang="en-US" sz="2200" dirty="0">
                <a:solidFill>
                  <a:srgbClr val="0C377B"/>
                </a:solidFill>
              </a:rPr>
              <a:t> / interacting proton / </a:t>
            </a:r>
            <a:r>
              <a:rPr lang="en-US" sz="2200" dirty="0" err="1">
                <a:solidFill>
                  <a:srgbClr val="0C377B"/>
                </a:solidFill>
              </a:rPr>
              <a:t>steradian</a:t>
            </a:r>
            <a:r>
              <a:rPr lang="en-US" sz="2200" dirty="0">
                <a:solidFill>
                  <a:srgbClr val="0C377B"/>
                </a:solidFill>
              </a:rPr>
              <a:t> / </a:t>
            </a:r>
            <a:r>
              <a:rPr lang="en-US" sz="2200" dirty="0" smtClean="0">
                <a:solidFill>
                  <a:srgbClr val="0C377B"/>
                </a:solidFill>
              </a:rPr>
              <a:t>GeV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3.2</a:t>
            </a:r>
            <a:r>
              <a:rPr lang="en-US" sz="2200" dirty="0">
                <a:solidFill>
                  <a:srgbClr val="0C377B"/>
                </a:solidFill>
              </a:rPr>
              <a:t>% of the total negative hadron </a:t>
            </a:r>
            <a:r>
              <a:rPr lang="en-US" sz="2200" dirty="0" smtClean="0">
                <a:solidFill>
                  <a:srgbClr val="0C377B"/>
                </a:solidFill>
              </a:rPr>
              <a:t>flux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Warning: many electrons at low energies!</a:t>
            </a:r>
            <a:endParaRPr lang="en-US" sz="2200" dirty="0">
              <a:solidFill>
                <a:srgbClr val="0C377B"/>
              </a:solidFill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457200" y="233363"/>
            <a:ext cx="8226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Particle production – </a:t>
            </a:r>
            <a:r>
              <a:rPr lang="en-US" dirty="0" err="1" smtClean="0"/>
              <a:t>pbar</a:t>
            </a:r>
            <a:r>
              <a:rPr lang="en-US" dirty="0" smtClean="0"/>
              <a:t> case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113176" y="1706818"/>
            <a:ext cx="288285" cy="14473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JPlot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/>
        </p:blipFill>
        <p:spPr>
          <a:xfrm>
            <a:off x="203202" y="1248746"/>
            <a:ext cx="4257007" cy="2956858"/>
          </a:xfrm>
          <a:prstGeom prst="rect">
            <a:avLst/>
          </a:prstGeom>
        </p:spPr>
      </p:pic>
      <p:pic>
        <p:nvPicPr>
          <p:cNvPr id="16" name="Picture 15" descr="JPlot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78"/>
          <a:stretch/>
        </p:blipFill>
        <p:spPr>
          <a:xfrm>
            <a:off x="3590639" y="2171077"/>
            <a:ext cx="436760" cy="1739191"/>
          </a:xfrm>
          <a:prstGeom prst="rect">
            <a:avLst/>
          </a:prstGeom>
        </p:spPr>
      </p:pic>
      <p:pic>
        <p:nvPicPr>
          <p:cNvPr id="3" name="Picture 2" descr="Jfractionpba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7" y="1248746"/>
            <a:ext cx="4351249" cy="293709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47887" y="1125193"/>
            <a:ext cx="127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q =</a:t>
            </a:r>
            <a:r>
              <a:rPr lang="en-US" dirty="0" smtClean="0"/>
              <a:t> 0 </a:t>
            </a:r>
            <a:r>
              <a:rPr lang="en-US" dirty="0" err="1" smtClean="0"/>
              <a:t>mrad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8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2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2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6221D-A74F-854F-A6F1-399DF9274BAA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39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GB">
              <a:cs typeface="+mn-cs"/>
            </a:endParaRPr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09251"/>
              </p:ext>
            </p:extLst>
          </p:nvPr>
        </p:nvGraphicFramePr>
        <p:xfrm>
          <a:off x="301979" y="933451"/>
          <a:ext cx="4349603" cy="337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Graph" r:id="rId3" imgW="4037854" imgH="3127928" progId="Origin50.Graph">
                  <p:embed/>
                </p:oleObj>
              </mc:Choice>
              <mc:Fallback>
                <p:oleObj name="Graph" r:id="rId3" imgW="4037854" imgH="312792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979" y="933451"/>
                        <a:ext cx="4349603" cy="3370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28641"/>
              </p:ext>
            </p:extLst>
          </p:nvPr>
        </p:nvGraphicFramePr>
        <p:xfrm>
          <a:off x="1270000" y="4194886"/>
          <a:ext cx="2887693" cy="2042160"/>
        </p:xfrm>
        <a:graphic>
          <a:graphicData uri="http://schemas.openxmlformats.org/drawingml/2006/table">
            <a:tbl>
              <a:tblPr/>
              <a:tblGrid>
                <a:gridCol w="1465732"/>
                <a:gridCol w="1421961"/>
              </a:tblGrid>
              <a:tr h="605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Momentum [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GeV/c]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</a:t>
                      </a:r>
                      <a:r>
                        <a:rPr kumimoji="0" lang="en-US" sz="2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fraction [ 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% ]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50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30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100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0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200</a:t>
                      </a: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0.7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457200" y="233363"/>
            <a:ext cx="8226425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Electron production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4706410" y="1299311"/>
            <a:ext cx="4211812" cy="4446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Monte Carlo for e</a:t>
            </a:r>
            <a:r>
              <a:rPr lang="en-US" sz="2200" baseline="30000" dirty="0" smtClean="0"/>
              <a:t>-</a:t>
            </a:r>
            <a:r>
              <a:rPr lang="en-US" sz="2200" dirty="0" smtClean="0"/>
              <a:t> production: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Process </a:t>
            </a:r>
            <a:r>
              <a:rPr lang="en-US" sz="2200" dirty="0" err="1" smtClean="0">
                <a:latin typeface="Symbol" charset="2"/>
                <a:cs typeface="Symbol" charset="2"/>
              </a:rPr>
              <a:t>p</a:t>
            </a:r>
            <a:r>
              <a:rPr lang="en-US" sz="2200" baseline="30000" dirty="0" err="1" smtClean="0"/>
              <a:t>o</a:t>
            </a:r>
            <a:r>
              <a:rPr lang="en-US" sz="2200" dirty="0" smtClean="0"/>
              <a:t> </a:t>
            </a:r>
            <a:r>
              <a:rPr lang="en-US" sz="2200" dirty="0"/>
              <a:t>= (</a:t>
            </a:r>
            <a:r>
              <a:rPr lang="en-US" sz="2200" dirty="0">
                <a:latin typeface="Symbol" charset="2"/>
                <a:cs typeface="Symbol" charset="2"/>
              </a:rPr>
              <a:t>p</a:t>
            </a:r>
            <a:r>
              <a:rPr lang="en-US" sz="2200" baseline="30000" dirty="0"/>
              <a:t>+</a:t>
            </a:r>
            <a:r>
              <a:rPr lang="en-US" sz="2200" dirty="0"/>
              <a:t> + </a:t>
            </a:r>
            <a:r>
              <a:rPr lang="en-US" sz="2200" dirty="0">
                <a:latin typeface="Symbol" charset="2"/>
                <a:cs typeface="Symbol" charset="2"/>
              </a:rPr>
              <a:t>p</a:t>
            </a:r>
            <a:r>
              <a:rPr lang="en-US" sz="2200" baseline="30000" dirty="0"/>
              <a:t>-</a:t>
            </a:r>
            <a:r>
              <a:rPr lang="en-US" sz="2200" dirty="0"/>
              <a:t>)/2 , </a:t>
            </a:r>
            <a:r>
              <a:rPr lang="en-US" sz="2200" dirty="0" err="1">
                <a:latin typeface="Symbol" charset="2"/>
                <a:cs typeface="Symbol" charset="2"/>
              </a:rPr>
              <a:t>p</a:t>
            </a:r>
            <a:r>
              <a:rPr lang="en-US" sz="2200" baseline="30000" dirty="0" err="1"/>
              <a:t>o</a:t>
            </a:r>
            <a:r>
              <a:rPr lang="en-US" sz="2200" dirty="0"/>
              <a:t> </a:t>
            </a:r>
            <a:r>
              <a:rPr lang="en-US" sz="2200" dirty="0">
                <a:sym typeface="Symbol"/>
              </a:rPr>
              <a:t></a:t>
            </a:r>
            <a:r>
              <a:rPr lang="en-US" sz="2200" dirty="0"/>
              <a:t> </a:t>
            </a:r>
            <a:r>
              <a:rPr lang="en-US" sz="2200" dirty="0" err="1" smtClean="0">
                <a:latin typeface="Symbol" charset="2"/>
                <a:cs typeface="Symbol" charset="2"/>
              </a:rPr>
              <a:t>gg</a:t>
            </a: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x</a:t>
            </a:r>
            <a:r>
              <a:rPr lang="en-US" sz="2200" dirty="0"/>
              <a:t>=</a:t>
            </a:r>
            <a:r>
              <a:rPr lang="en-US" sz="2200" dirty="0" err="1"/>
              <a:t>E</a:t>
            </a:r>
            <a:r>
              <a:rPr lang="en-US" sz="2200" baseline="-25000" dirty="0" err="1"/>
              <a:t>e</a:t>
            </a:r>
            <a:r>
              <a:rPr lang="en-US" sz="2200" dirty="0"/>
              <a:t>/</a:t>
            </a:r>
            <a:r>
              <a:rPr lang="en-US" sz="2200" dirty="0" err="1"/>
              <a:t>E</a:t>
            </a:r>
            <a:r>
              <a:rPr lang="en-US" sz="2200" baseline="-25000" dirty="0" err="1">
                <a:latin typeface="Symbol" charset="2"/>
                <a:cs typeface="Symbol" charset="2"/>
              </a:rPr>
              <a:t>g</a:t>
            </a:r>
            <a:r>
              <a:rPr lang="en-US" sz="2200" dirty="0"/>
              <a:t> </a:t>
            </a:r>
            <a:r>
              <a:rPr lang="en-US" sz="1600" dirty="0" smtClean="0"/>
              <a:t>with f</a:t>
            </a:r>
            <a:r>
              <a:rPr lang="en-US" sz="1600" dirty="0"/>
              <a:t>(x)=x</a:t>
            </a:r>
            <a:r>
              <a:rPr lang="en-US" sz="1600" baseline="30000" dirty="0"/>
              <a:t>2</a:t>
            </a:r>
            <a:r>
              <a:rPr lang="en-US" sz="1600" dirty="0"/>
              <a:t>+(1-x)</a:t>
            </a:r>
            <a:r>
              <a:rPr lang="en-US" sz="1600" baseline="30000" dirty="0"/>
              <a:t>2</a:t>
            </a:r>
            <a:r>
              <a:rPr lang="en-US" sz="1600" dirty="0"/>
              <a:t>+2x(1-x)/</a:t>
            </a:r>
            <a:r>
              <a:rPr lang="en-US" sz="1600" dirty="0" smtClean="0"/>
              <a:t>3</a:t>
            </a: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Extrapolation from </a:t>
            </a:r>
            <a:r>
              <a:rPr lang="en-US" sz="2200" dirty="0">
                <a:solidFill>
                  <a:srgbClr val="0C377B"/>
                </a:solidFill>
              </a:rPr>
              <a:t>West Area experience</a:t>
            </a:r>
            <a:r>
              <a:rPr lang="en-US" sz="2200" dirty="0" smtClean="0">
                <a:solidFill>
                  <a:srgbClr val="0C377B"/>
                </a:solidFill>
              </a:rPr>
              <a:t>: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e</a:t>
            </a:r>
            <a:r>
              <a:rPr lang="en-US" sz="2200" baseline="30000" dirty="0" smtClean="0">
                <a:solidFill>
                  <a:srgbClr val="0C377B"/>
                </a:solidFill>
              </a:rPr>
              <a:t>-</a:t>
            </a:r>
            <a:r>
              <a:rPr lang="en-US" sz="2200" dirty="0" smtClean="0">
                <a:solidFill>
                  <a:srgbClr val="0C377B"/>
                </a:solidFill>
              </a:rPr>
              <a:t> about </a:t>
            </a:r>
            <a:r>
              <a:rPr lang="en-US" sz="2200" dirty="0">
                <a:solidFill>
                  <a:srgbClr val="0C377B"/>
                </a:solidFill>
              </a:rPr>
              <a:t>8% of beam </a:t>
            </a:r>
            <a:r>
              <a:rPr lang="en-US" sz="2200" dirty="0" smtClean="0">
                <a:solidFill>
                  <a:srgbClr val="0C377B"/>
                </a:solidFill>
              </a:rPr>
              <a:t>at </a:t>
            </a:r>
            <a:r>
              <a:rPr lang="en-US" sz="2200" dirty="0">
                <a:solidFill>
                  <a:srgbClr val="0C377B"/>
                </a:solidFill>
              </a:rPr>
              <a:t>-120 GeV/c </a:t>
            </a:r>
            <a:r>
              <a:rPr lang="en-US" sz="2200" dirty="0" smtClean="0">
                <a:solidFill>
                  <a:srgbClr val="0C377B"/>
                </a:solidFill>
              </a:rPr>
              <a:t>(</a:t>
            </a:r>
            <a:r>
              <a:rPr lang="en-US" sz="2400" dirty="0" smtClean="0">
                <a:latin typeface="Symbol" charset="2"/>
                <a:cs typeface="Symbol" charset="2"/>
              </a:rPr>
              <a:t>q = </a:t>
            </a:r>
            <a:r>
              <a:rPr lang="en-US" sz="2200" dirty="0" smtClean="0">
                <a:solidFill>
                  <a:srgbClr val="0C377B"/>
                </a:solidFill>
              </a:rPr>
              <a:t>0 </a:t>
            </a:r>
            <a:r>
              <a:rPr lang="en-US" sz="2200" dirty="0" err="1">
                <a:solidFill>
                  <a:srgbClr val="0C377B"/>
                </a:solidFill>
              </a:rPr>
              <a:t>mrad</a:t>
            </a:r>
            <a:r>
              <a:rPr lang="en-US" sz="2200" dirty="0" smtClean="0">
                <a:solidFill>
                  <a:srgbClr val="0C377B"/>
                </a:solidFill>
              </a:rPr>
              <a:t>)</a:t>
            </a: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Possible reduction: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>
                <a:solidFill>
                  <a:srgbClr val="0C377B"/>
                </a:solidFill>
              </a:rPr>
              <a:t>T</a:t>
            </a:r>
            <a:r>
              <a:rPr lang="en-US" sz="2200" dirty="0" smtClean="0">
                <a:solidFill>
                  <a:srgbClr val="0C377B"/>
                </a:solidFill>
              </a:rPr>
              <a:t>hin </a:t>
            </a:r>
            <a:r>
              <a:rPr lang="en-US" sz="2200" dirty="0" err="1" smtClean="0">
                <a:solidFill>
                  <a:srgbClr val="0C377B"/>
                </a:solidFill>
              </a:rPr>
              <a:t>Pb</a:t>
            </a:r>
            <a:r>
              <a:rPr lang="en-US" sz="2200" dirty="0" smtClean="0">
                <a:solidFill>
                  <a:srgbClr val="0C377B"/>
                </a:solidFill>
              </a:rPr>
              <a:t> sheet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Drawback: affects parallelism at CEDARs</a:t>
            </a:r>
            <a:endParaRPr lang="en-US" sz="2200" dirty="0">
              <a:solidFill>
                <a:srgbClr val="0C377B"/>
              </a:solidFill>
            </a:endParaRPr>
          </a:p>
          <a:p>
            <a:pPr>
              <a:lnSpc>
                <a:spcPts val="2400"/>
              </a:lnSpc>
              <a:spcBef>
                <a:spcPts val="600"/>
              </a:spcBef>
              <a:defRPr/>
            </a:pPr>
            <a:endParaRPr lang="en-US" sz="2200" dirty="0">
              <a:solidFill>
                <a:srgbClr val="0C377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194886"/>
            <a:ext cx="6491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M2: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00756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F4A07-AB3A-2A47-95F7-B794C480B88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438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113120"/>
              </p:ext>
            </p:extLst>
          </p:nvPr>
        </p:nvGraphicFramePr>
        <p:xfrm>
          <a:off x="1528513" y="1797815"/>
          <a:ext cx="6100761" cy="2959191"/>
        </p:xfrm>
        <a:graphic>
          <a:graphicData uri="http://schemas.openxmlformats.org/drawingml/2006/table">
            <a:tbl>
              <a:tblPr/>
              <a:tblGrid>
                <a:gridCol w="2059007"/>
                <a:gridCol w="2008167"/>
                <a:gridCol w="2033587"/>
              </a:tblGrid>
              <a:tr h="8986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Particle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type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Fraction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at T6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Fraction at COMPASS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sym typeface="Symbol" charset="0"/>
                        </a:rPr>
                        <a:t>pbar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sym typeface="Symbol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1.7 %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2.1 %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K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5.8 %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1.6 %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84.5 %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86.3 %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5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</a:t>
                      </a:r>
                      <a:r>
                        <a:rPr kumimoji="0" lang="en-US" sz="22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-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8.0 %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10.0 %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457200" y="4741829"/>
            <a:ext cx="8226425" cy="14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4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C377B"/>
                </a:solidFill>
              </a:rPr>
              <a:t>P</a:t>
            </a:r>
            <a:r>
              <a:rPr lang="en-US" sz="2200" dirty="0" smtClean="0">
                <a:solidFill>
                  <a:srgbClr val="0C377B"/>
                </a:solidFill>
              </a:rPr>
              <a:t>resent </a:t>
            </a:r>
            <a:r>
              <a:rPr lang="en-US" sz="2200" dirty="0">
                <a:solidFill>
                  <a:srgbClr val="0C377B"/>
                </a:solidFill>
              </a:rPr>
              <a:t>M2 hadron </a:t>
            </a:r>
            <a:r>
              <a:rPr lang="en-US" sz="2200" dirty="0" smtClean="0">
                <a:solidFill>
                  <a:srgbClr val="0C377B"/>
                </a:solidFill>
              </a:rPr>
              <a:t>beam: </a:t>
            </a:r>
            <a:r>
              <a:rPr lang="en-US" sz="2200" dirty="0">
                <a:solidFill>
                  <a:srgbClr val="0C377B"/>
                </a:solidFill>
              </a:rPr>
              <a:t>≤ 2 </a:t>
            </a:r>
            <a:r>
              <a:rPr lang="en-US" sz="2200" dirty="0" smtClean="0">
                <a:solidFill>
                  <a:srgbClr val="0C377B"/>
                </a:solidFill>
              </a:rPr>
              <a:t>10</a:t>
            </a:r>
            <a:r>
              <a:rPr lang="en-US" sz="2200" baseline="30000" dirty="0" smtClean="0">
                <a:solidFill>
                  <a:srgbClr val="0C377B"/>
                </a:solidFill>
              </a:rPr>
              <a:t>6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</a:t>
            </a:r>
            <a:r>
              <a:rPr lang="en-US" sz="2200" dirty="0" err="1" smtClean="0">
                <a:solidFill>
                  <a:srgbClr val="0C377B"/>
                </a:solidFill>
                <a:sym typeface="Symbol" charset="0"/>
              </a:rPr>
              <a:t>pbar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due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to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10</a:t>
            </a:r>
            <a:r>
              <a:rPr lang="en-US" sz="2200" baseline="30000" dirty="0" smtClean="0">
                <a:solidFill>
                  <a:srgbClr val="0C377B"/>
                </a:solidFill>
                <a:sym typeface="Symbol" charset="0"/>
              </a:rPr>
              <a:t>8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/ 10 s spill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limit on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total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beam flux for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RP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</a:pP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Drell-Yan configuration: &lt;</a:t>
            </a:r>
            <a:r>
              <a:rPr lang="en-GB" sz="2200" dirty="0" smtClean="0"/>
              <a:t> </a:t>
            </a:r>
            <a:r>
              <a:rPr lang="en-GB" sz="2200" dirty="0"/>
              <a:t>10</a:t>
            </a:r>
            <a:r>
              <a:rPr lang="en-GB" sz="2200" baseline="30000" dirty="0"/>
              <a:t>7</a:t>
            </a:r>
            <a:r>
              <a:rPr lang="en-GB" sz="2200" dirty="0"/>
              <a:t> </a:t>
            </a:r>
            <a:r>
              <a:rPr lang="en-GB" sz="2200" dirty="0" err="1" smtClean="0"/>
              <a:t>pbar</a:t>
            </a:r>
            <a:r>
              <a:rPr lang="en-GB" sz="2200" dirty="0" smtClean="0"/>
              <a:t> (for </a:t>
            </a:r>
            <a:r>
              <a:rPr lang="en-GB" sz="2200" dirty="0"/>
              <a:t>5 10</a:t>
            </a:r>
            <a:r>
              <a:rPr lang="en-GB" sz="2200" baseline="30000" dirty="0"/>
              <a:t>8</a:t>
            </a:r>
            <a:r>
              <a:rPr lang="en-GB" sz="2200" dirty="0"/>
              <a:t> </a:t>
            </a:r>
            <a:r>
              <a:rPr lang="en-GB" sz="2200" dirty="0" smtClean="0"/>
              <a:t>total flux)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18029"/>
            <a:ext cx="8226425" cy="811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Beam composition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1201599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Example: p =  -100 GeV/c (</a:t>
            </a:r>
            <a:r>
              <a:rPr lang="en-US" sz="2200" dirty="0" err="1" smtClean="0"/>
              <a:t>Kaons</a:t>
            </a:r>
            <a:r>
              <a:rPr lang="en-US" sz="2200" dirty="0" smtClean="0"/>
              <a:t> and electrons at similar fractions)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1370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F4A07-AB3A-2A47-95F7-B794C480B88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4388" name="Text Box 52"/>
          <p:cNvSpPr txBox="1">
            <a:spLocks noChangeArrowheads="1"/>
          </p:cNvSpPr>
          <p:nvPr/>
        </p:nvSpPr>
        <p:spPr bwMode="auto">
          <a:xfrm>
            <a:off x="457200" y="2857499"/>
            <a:ext cx="8226425" cy="343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/>
              <a:t>Example: +300 GeV/c beam filtered with 3m </a:t>
            </a:r>
            <a:r>
              <a:rPr lang="en-US" sz="2200" dirty="0" smtClean="0"/>
              <a:t>polyethylene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I</a:t>
            </a:r>
            <a:r>
              <a:rPr lang="en-US" sz="2200" dirty="0" smtClean="0"/>
              <a:t>nitial flux 5 10</a:t>
            </a:r>
            <a:r>
              <a:rPr lang="en-US" sz="2200" baseline="30000" dirty="0" smtClean="0"/>
              <a:t>8</a:t>
            </a:r>
            <a:r>
              <a:rPr lang="en-US" sz="2200" dirty="0" smtClean="0"/>
              <a:t> particles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/>
          </a:p>
          <a:p>
            <a:pPr>
              <a:lnSpc>
                <a:spcPct val="110000"/>
              </a:lnSpc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Drawbacks: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mall suppression factor for unwanted particles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ig losses with low efficiency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32140"/>
            <a:ext cx="8226425" cy="811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Enrichment of particle species</a:t>
            </a:r>
            <a:r>
              <a:rPr lang="en-US" dirty="0"/>
              <a:t> – I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1201599"/>
            <a:ext cx="5461137" cy="15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Differential absorption: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eam through filter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E</a:t>
            </a:r>
            <a:r>
              <a:rPr lang="en-US" sz="2200" dirty="0" smtClean="0"/>
              <a:t>nrichment = single particle attenuation </a:t>
            </a:r>
            <a:r>
              <a:rPr lang="en-US" sz="2200" i="1" dirty="0" err="1" smtClean="0"/>
              <a:t>a</a:t>
            </a:r>
            <a:r>
              <a:rPr lang="en-US" sz="2200" i="1" baseline="-25000" dirty="0" err="1" smtClean="0"/>
              <a:t>i</a:t>
            </a:r>
            <a:r>
              <a:rPr lang="en-US" sz="2200" dirty="0" smtClean="0"/>
              <a:t> over total beam attenuation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950" y="1379114"/>
            <a:ext cx="2692675" cy="88574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37065" y="1818257"/>
            <a:ext cx="690964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4096622" y="1736327"/>
            <a:ext cx="1051466" cy="163855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148088" y="1820457"/>
            <a:ext cx="62814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280890"/>
              </p:ext>
            </p:extLst>
          </p:nvPr>
        </p:nvGraphicFramePr>
        <p:xfrm>
          <a:off x="457200" y="3663660"/>
          <a:ext cx="822642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606"/>
                <a:gridCol w="2056606"/>
                <a:gridCol w="2056606"/>
                <a:gridCol w="20566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Particles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initial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filtered 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Flux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Protons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7.9 10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2.1 10</a:t>
                      </a:r>
                      <a:r>
                        <a:rPr lang="en-US" baseline="30000" dirty="0" smtClean="0"/>
                        <a:t>6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Kaons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8 10</a:t>
                      </a:r>
                      <a:r>
                        <a:rPr lang="en-US" baseline="30000" dirty="0" smtClean="0"/>
                        <a:t>5</a:t>
                      </a:r>
                      <a:endParaRPr lang="en-US" baseline="30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90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F4A07-AB3A-2A47-95F7-B794C480B881}" type="slidenum">
              <a:rPr lang="en-US"/>
              <a:pPr>
                <a:defRPr/>
              </a:pPr>
              <a:t>18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1060450"/>
            <a:ext cx="8226425" cy="0"/>
          </a:xfrm>
          <a:prstGeom prst="line">
            <a:avLst/>
          </a:prstGeom>
          <a:ln w="6350" cmpd="sng">
            <a:solidFill>
              <a:srgbClr val="0C37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" y="1201599"/>
            <a:ext cx="8226424" cy="4928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Electrostatic separation: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B</a:t>
            </a:r>
            <a:r>
              <a:rPr lang="en-US" sz="2200" dirty="0" smtClean="0"/>
              <a:t>eam traverses electric field coupled to magnetic fields at the ends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S</a:t>
            </a:r>
            <a:r>
              <a:rPr lang="en-US" sz="2200" dirty="0" smtClean="0"/>
              <a:t>eparation for particle species 1 and species 2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sz="22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U</a:t>
            </a:r>
            <a:r>
              <a:rPr lang="en-US" sz="2200" dirty="0" smtClean="0"/>
              <a:t>nwanted particles dumped on collimators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Drawbacks: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Separation only for very low momenta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Chromatic aberrations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87350" y="1934332"/>
            <a:ext cx="8296274" cy="1637260"/>
            <a:chOff x="387350" y="2089553"/>
            <a:chExt cx="8296274" cy="163726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3102"/>
            <a:stretch/>
          </p:blipFill>
          <p:spPr>
            <a:xfrm>
              <a:off x="457200" y="2146300"/>
              <a:ext cx="8226424" cy="158051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87350" y="2089553"/>
              <a:ext cx="558800" cy="1893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44282"/>
            <a:ext cx="4444294" cy="820325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457200" y="332140"/>
            <a:ext cx="8226425" cy="8112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C377B"/>
                </a:solidFill>
                <a:latin typeface="+mj-lt"/>
                <a:ea typeface="MS PGothic" panose="020B0600070205080204" pitchFamily="34" charset="-128"/>
                <a:cs typeface="Ubuntu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MS PGothic" panose="020B0600070205080204" pitchFamily="34" charset="-128"/>
                <a:cs typeface="Ubuntu Ligh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377B"/>
                </a:solidFill>
                <a:latin typeface="Corbel" charset="0"/>
                <a:ea typeface="ＭＳ Ｐゴシック" charset="0"/>
                <a:cs typeface="Ubuntu Light" charset="0"/>
              </a:defRPr>
            </a:lvl9pPr>
          </a:lstStyle>
          <a:p>
            <a:r>
              <a:rPr lang="en-US" dirty="0" smtClean="0"/>
              <a:t>Enrichment of particle species</a:t>
            </a:r>
            <a:r>
              <a:rPr lang="en-US" dirty="0"/>
              <a:t> – </a:t>
            </a:r>
            <a:r>
              <a:rPr lang="en-US" dirty="0" smtClean="0"/>
              <a:t>II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6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B9760-48E5-0A4D-A4B9-A97C95CFC4A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98" y="2181232"/>
            <a:ext cx="7293252" cy="222047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6425" cy="811212"/>
          </a:xfrm>
        </p:spPr>
        <p:txBody>
          <a:bodyPr/>
          <a:lstStyle/>
          <a:p>
            <a:r>
              <a:rPr lang="en-US" dirty="0" smtClean="0"/>
              <a:t>RF-separated beams</a:t>
            </a:r>
            <a:endParaRPr lang="en-US" dirty="0"/>
          </a:p>
        </p:txBody>
      </p:sp>
      <p:sp>
        <p:nvSpPr>
          <p:cNvPr id="5155" name="Text Box 35"/>
          <p:cNvSpPr txBox="1">
            <a:spLocks noChangeArrowheads="1"/>
          </p:cNvSpPr>
          <p:nvPr/>
        </p:nvSpPr>
        <p:spPr bwMode="auto">
          <a:xfrm>
            <a:off x="457200" y="965752"/>
            <a:ext cx="8226425" cy="1203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2200" dirty="0" smtClean="0"/>
              <a:t>Note: Preliminary considerations, </a:t>
            </a:r>
            <a:r>
              <a:rPr lang="en-US" sz="2200" dirty="0"/>
              <a:t>guided </a:t>
            </a:r>
            <a:r>
              <a:rPr lang="en-US" sz="2200" dirty="0" smtClean="0"/>
              <a:t>by initial </a:t>
            </a:r>
            <a:r>
              <a:rPr lang="en-US" sz="2200" dirty="0"/>
              <a:t>studies for </a:t>
            </a:r>
            <a:r>
              <a:rPr lang="en-US" sz="2200" dirty="0" smtClean="0"/>
              <a:t>P326 and CKM </a:t>
            </a:r>
            <a:r>
              <a:rPr lang="en-US" sz="2200" dirty="0"/>
              <a:t>studies by </a:t>
            </a:r>
            <a:r>
              <a:rPr lang="en-US" sz="2200" dirty="0" err="1"/>
              <a:t>J.Doornbos</a:t>
            </a:r>
            <a:r>
              <a:rPr lang="en-US" sz="2200" dirty="0"/>
              <a:t>/</a:t>
            </a:r>
            <a:r>
              <a:rPr lang="en-US" sz="2200" dirty="0" smtClean="0"/>
              <a:t>TRIUMF</a:t>
            </a:r>
            <a:endParaRPr lang="en-US" sz="800" dirty="0" smtClean="0"/>
          </a:p>
          <a:p>
            <a:pPr>
              <a:lnSpc>
                <a:spcPct val="110000"/>
              </a:lnSpc>
              <a:defRPr/>
            </a:pPr>
            <a:r>
              <a:rPr lang="en-US" sz="2200" dirty="0"/>
              <a:t>Panofsky-Schnell-System with two cavities (CERN 68-29)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457199" y="4278833"/>
            <a:ext cx="8390468" cy="194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+mn-lt"/>
                <a:cs typeface="+mn-cs"/>
              </a:rPr>
              <a:t>Particle species have same momenta but different velocities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Time-dependent </a:t>
            </a:r>
            <a:r>
              <a:rPr lang="en-US" sz="2200" dirty="0">
                <a:latin typeface="+mn-lt"/>
              </a:rPr>
              <a:t>t</a:t>
            </a:r>
            <a:r>
              <a:rPr lang="en-US" sz="2200" dirty="0" smtClean="0">
                <a:latin typeface="+mn-lt"/>
                <a:cs typeface="+mn-cs"/>
              </a:rPr>
              <a:t>ransverse kick by RF cavities in dipole mode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RF1 kick compensated or amplified by RF2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>
                <a:latin typeface="+mn-lt"/>
              </a:rPr>
              <a:t>Selection of particle species by selection of phase difference </a:t>
            </a:r>
          </a:p>
          <a:p>
            <a:pPr>
              <a:lnSpc>
                <a:spcPct val="110000"/>
              </a:lnSpc>
              <a:defRPr/>
            </a:pPr>
            <a:r>
              <a:rPr lang="en-US" sz="2200" dirty="0">
                <a:latin typeface="+mn-lt"/>
                <a:cs typeface="+mn-cs"/>
              </a:rPr>
              <a:t> </a:t>
            </a:r>
            <a:r>
              <a:rPr lang="en-US" sz="2200" dirty="0" smtClean="0">
                <a:latin typeface="+mn-lt"/>
                <a:cs typeface="+mn-cs"/>
              </a:rPr>
              <a:t>      </a:t>
            </a:r>
            <a:r>
              <a:rPr lang="en-US" sz="2200" dirty="0" smtClean="0">
                <a:latin typeface="Symbol" charset="0"/>
                <a:cs typeface="+mn-cs"/>
              </a:rPr>
              <a:t>DF</a:t>
            </a:r>
            <a:r>
              <a:rPr lang="en-US" sz="2200" dirty="0" smtClean="0">
                <a:latin typeface="Comic Sans MS" charset="0"/>
                <a:cs typeface="+mn-cs"/>
              </a:rPr>
              <a:t> </a:t>
            </a:r>
            <a:r>
              <a:rPr lang="en-US" sz="2200" dirty="0">
                <a:latin typeface="Comic Sans MS" charset="0"/>
                <a:cs typeface="+mn-cs"/>
              </a:rPr>
              <a:t>=</a:t>
            </a:r>
            <a:r>
              <a:rPr lang="en-US" sz="2200" dirty="0">
                <a:latin typeface="+mn-lt"/>
                <a:cs typeface="+mn-cs"/>
              </a:rPr>
              <a:t> 2</a:t>
            </a:r>
            <a:r>
              <a:rPr lang="en-US" sz="2200" dirty="0">
                <a:latin typeface="Symbol" charset="0"/>
                <a:cs typeface="+mn-cs"/>
              </a:rPr>
              <a:t>p</a:t>
            </a:r>
            <a:r>
              <a:rPr lang="en-US" sz="2200" dirty="0">
                <a:latin typeface="+mn-lt"/>
                <a:cs typeface="+mn-cs"/>
              </a:rPr>
              <a:t> (L f / c) (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 smtClean="0">
                <a:latin typeface="+mn-lt"/>
                <a:cs typeface="+mn-cs"/>
              </a:rPr>
              <a:t>)</a:t>
            </a:r>
            <a:r>
              <a:rPr lang="en-US" sz="2200" baseline="30000" dirty="0" smtClean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194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Agenda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60000"/>
            <a:ext cx="8226425" cy="5016068"/>
          </a:xfrm>
        </p:spPr>
        <p:txBody>
          <a:bodyPr/>
          <a:lstStyle/>
          <a:p>
            <a:r>
              <a:rPr lang="en-GB" dirty="0" smtClean="0"/>
              <a:t>The “Physics beyond Colliders” Initiative</a:t>
            </a:r>
          </a:p>
          <a:p>
            <a:r>
              <a:rPr lang="en-GB" dirty="0" smtClean="0"/>
              <a:t>Particle production and beam composition</a:t>
            </a:r>
          </a:p>
          <a:p>
            <a:r>
              <a:rPr lang="en-GB" dirty="0" smtClean="0"/>
              <a:t>Enrichment of particle species in beams</a:t>
            </a:r>
          </a:p>
          <a:p>
            <a:r>
              <a:rPr lang="en-GB" dirty="0" smtClean="0"/>
              <a:t>Considerations for RF-separated beams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52963" y="5721258"/>
            <a:ext cx="243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http://pbc.web.cern.ch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964" y="3481911"/>
            <a:ext cx="2430662" cy="21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36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choose phases?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8E-835D-724A-9909-836DDD9B6BC5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66941" y="2033934"/>
            <a:ext cx="180401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u="sng" dirty="0"/>
              <a:t>For K</a:t>
            </a:r>
            <a:r>
              <a:rPr lang="en-US" sz="2200" u="sng" baseline="30000" dirty="0">
                <a:cs typeface="Arial" charset="0"/>
              </a:rPr>
              <a:t>±</a:t>
            </a:r>
            <a:r>
              <a:rPr lang="en-US" sz="2200" u="sng" dirty="0"/>
              <a:t> beams: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270952" y="2040108"/>
            <a:ext cx="679798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200" dirty="0" err="1">
                <a:solidFill>
                  <a:srgbClr val="0C377B"/>
                </a:solidFill>
                <a:latin typeface="Symbol" charset="0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Symbol" charset="0"/>
              </a:rPr>
              <a:t>p</a:t>
            </a:r>
            <a:r>
              <a:rPr lang="en-US" sz="2200" baseline="-25000" dirty="0" err="1">
                <a:solidFill>
                  <a:srgbClr val="0C377B"/>
                </a:solidFill>
                <a:latin typeface="+mn-lt"/>
              </a:rPr>
              <a:t>p</a:t>
            </a:r>
            <a:r>
              <a:rPr lang="en-US" sz="2200" dirty="0">
                <a:solidFill>
                  <a:srgbClr val="0C377B"/>
                </a:solidFill>
                <a:latin typeface="+mn-lt"/>
              </a:rPr>
              <a:t> = 360</a:t>
            </a:r>
            <a:r>
              <a:rPr lang="en-US" sz="2200" baseline="30000" dirty="0">
                <a:solidFill>
                  <a:srgbClr val="0C377B"/>
                </a:solidFill>
                <a:latin typeface="+mn-lt"/>
              </a:rPr>
              <a:t>o</a:t>
            </a:r>
            <a:r>
              <a:rPr lang="en-US" sz="2200" dirty="0">
                <a:solidFill>
                  <a:srgbClr val="0C377B"/>
                </a:solidFill>
                <a:latin typeface="+mn-lt"/>
              </a:rPr>
              <a:t>   and </a:t>
            </a:r>
            <a:r>
              <a:rPr lang="en-US" sz="2200" dirty="0">
                <a:solidFill>
                  <a:srgbClr val="0C377B"/>
                </a:solidFill>
                <a:latin typeface="Symbol" charset="0"/>
              </a:rPr>
              <a:t>F</a:t>
            </a:r>
            <a:r>
              <a:rPr lang="en-US" sz="2200" baseline="-25000" dirty="0">
                <a:solidFill>
                  <a:srgbClr val="0C377B"/>
                </a:solidFill>
                <a:latin typeface="+mn-lt"/>
              </a:rPr>
              <a:t>RF2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C377B"/>
                </a:solidFill>
              </a:rPr>
              <a:t>such that both </a:t>
            </a:r>
            <a:r>
              <a:rPr lang="en-US" sz="2200" dirty="0">
                <a:solidFill>
                  <a:srgbClr val="0C377B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>
                <a:solidFill>
                  <a:srgbClr val="0C377B"/>
                </a:solidFill>
              </a:rPr>
              <a:t> and </a:t>
            </a:r>
            <a:r>
              <a:rPr lang="en-US" sz="2200" dirty="0" smtClean="0">
                <a:solidFill>
                  <a:srgbClr val="0C377B"/>
                </a:solidFill>
              </a:rPr>
              <a:t>p go straight</a:t>
            </a:r>
            <a:r>
              <a:rPr lang="en-US" sz="2200" dirty="0">
                <a:solidFill>
                  <a:srgbClr val="0C377B"/>
                </a:solidFill>
              </a:rPr>
              <a:t/>
            </a:r>
            <a:br>
              <a:rPr lang="en-US" sz="2200" dirty="0">
                <a:solidFill>
                  <a:srgbClr val="0C377B"/>
                </a:solidFill>
              </a:rPr>
            </a:br>
            <a:r>
              <a:rPr lang="en-US" sz="2200" dirty="0">
                <a:solidFill>
                  <a:srgbClr val="0C377B"/>
                </a:solidFill>
              </a:rPr>
              <a:t>i.e. </a:t>
            </a:r>
            <a:r>
              <a:rPr lang="en-US" sz="2200" dirty="0" smtClean="0">
                <a:solidFill>
                  <a:srgbClr val="0C377B"/>
                </a:solidFill>
              </a:rPr>
              <a:t>dumped</a:t>
            </a:r>
            <a:endParaRPr lang="en-US" sz="2200" dirty="0">
              <a:solidFill>
                <a:srgbClr val="0C377B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200" dirty="0" err="1">
                <a:solidFill>
                  <a:srgbClr val="0C377B"/>
                </a:solidFill>
                <a:latin typeface="Symbol" charset="0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Corbel"/>
                <a:cs typeface="Corbel"/>
              </a:rPr>
              <a:t>pK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</a:rPr>
              <a:t> = 94</a:t>
            </a:r>
            <a:r>
              <a:rPr lang="en-US" sz="2200" baseline="30000" dirty="0">
                <a:solidFill>
                  <a:srgbClr val="0C377B"/>
                </a:solidFill>
                <a:latin typeface="Corbel"/>
                <a:cs typeface="Corbel"/>
              </a:rPr>
              <a:t>o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</a:rPr>
              <a:t>,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</a:rPr>
              <a:t> </a:t>
            </a:r>
            <a:r>
              <a:rPr lang="en-US" sz="2200" dirty="0" smtClean="0">
                <a:solidFill>
                  <a:srgbClr val="0C377B"/>
                </a:solidFill>
              </a:rPr>
              <a:t>i.e. </a:t>
            </a:r>
            <a:r>
              <a:rPr lang="en-US" sz="2200" dirty="0">
                <a:solidFill>
                  <a:srgbClr val="0C377B"/>
                </a:solidFill>
              </a:rPr>
              <a:t>a good fraction of </a:t>
            </a:r>
            <a:r>
              <a:rPr lang="en-US" sz="2200" dirty="0" smtClean="0">
                <a:solidFill>
                  <a:srgbClr val="0C377B"/>
                </a:solidFill>
              </a:rPr>
              <a:t>K outside </a:t>
            </a:r>
            <a:r>
              <a:rPr lang="en-US" sz="2200" dirty="0">
                <a:solidFill>
                  <a:srgbClr val="0C377B"/>
                </a:solidFill>
              </a:rPr>
              <a:t>the </a:t>
            </a:r>
            <a:r>
              <a:rPr lang="en-US" sz="2200" dirty="0" smtClean="0">
                <a:solidFill>
                  <a:srgbClr val="0C377B"/>
                </a:solidFill>
              </a:rPr>
              <a:t>dump, depending on phase at 1</a:t>
            </a:r>
            <a:r>
              <a:rPr lang="en-US" sz="2200" baseline="30000" dirty="0" smtClean="0">
                <a:solidFill>
                  <a:srgbClr val="0C377B"/>
                </a:solidFill>
              </a:rPr>
              <a:t>st</a:t>
            </a:r>
            <a:r>
              <a:rPr lang="en-US" sz="2200" dirty="0" smtClean="0">
                <a:solidFill>
                  <a:srgbClr val="0C377B"/>
                </a:solidFill>
              </a:rPr>
              <a:t> cavity </a:t>
            </a:r>
            <a:endParaRPr lang="en-US" sz="2200" baseline="30000" dirty="0">
              <a:solidFill>
                <a:srgbClr val="0C377B"/>
              </a:solidFill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6039" y="3721981"/>
            <a:ext cx="20704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u="sng" dirty="0" smtClean="0"/>
              <a:t>For</a:t>
            </a:r>
            <a:r>
              <a:rPr lang="en-US" sz="2200" u="sng" dirty="0" smtClean="0">
                <a:sym typeface="Symbol" charset="0"/>
              </a:rPr>
              <a:t> </a:t>
            </a:r>
            <a:r>
              <a:rPr lang="en-US" sz="2200" u="sng" dirty="0" err="1" smtClean="0">
                <a:sym typeface="Symbol" charset="0"/>
              </a:rPr>
              <a:t>pbar</a:t>
            </a:r>
            <a:r>
              <a:rPr lang="en-US" sz="2200" u="sng" dirty="0" smtClean="0">
                <a:sym typeface="Symbol" charset="0"/>
              </a:rPr>
              <a:t> </a:t>
            </a:r>
            <a:r>
              <a:rPr lang="en-US" sz="2200" u="sng" dirty="0">
                <a:sym typeface="Symbol" charset="0"/>
              </a:rPr>
              <a:t>beams: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556475" y="3680706"/>
            <a:ext cx="6291192" cy="183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200" dirty="0" err="1">
                <a:solidFill>
                  <a:srgbClr val="0C377B"/>
                </a:solidFill>
                <a:latin typeface="Symbol" charset="0"/>
                <a:cs typeface="+mn-cs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Symbol" charset="0"/>
                <a:cs typeface="+mn-cs"/>
              </a:rPr>
              <a:t>p</a:t>
            </a:r>
            <a:r>
              <a:rPr lang="en-US" sz="2200" baseline="-25000" dirty="0" err="1">
                <a:solidFill>
                  <a:srgbClr val="0C377B"/>
                </a:solidFill>
                <a:cs typeface="+mn-cs"/>
              </a:rPr>
              <a:t>p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 = 180</a:t>
            </a:r>
            <a:r>
              <a:rPr lang="en-US" sz="2200" baseline="30000" dirty="0">
                <a:solidFill>
                  <a:srgbClr val="0C377B"/>
                </a:solidFill>
                <a:cs typeface="+mn-cs"/>
              </a:rPr>
              <a:t>o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 and then </a:t>
            </a:r>
            <a:r>
              <a:rPr lang="en-US" sz="2200" dirty="0" err="1">
                <a:solidFill>
                  <a:srgbClr val="0C377B"/>
                </a:solidFill>
                <a:latin typeface="Symbol" charset="0"/>
                <a:cs typeface="+mn-cs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Corbel"/>
                <a:cs typeface="Corbel"/>
              </a:rPr>
              <a:t>pe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</a:rPr>
              <a:t> = 184</a:t>
            </a:r>
            <a:r>
              <a:rPr lang="en-US" sz="2200" baseline="30000" dirty="0">
                <a:solidFill>
                  <a:srgbClr val="0C377B"/>
                </a:solidFill>
                <a:latin typeface="Corbel"/>
                <a:cs typeface="Corbel"/>
              </a:rPr>
              <a:t>o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</a:rPr>
              <a:t> , </a:t>
            </a:r>
            <a:r>
              <a:rPr lang="en-US" sz="2200" dirty="0" err="1">
                <a:solidFill>
                  <a:srgbClr val="0C377B"/>
                </a:solidFill>
                <a:latin typeface="Symbol" charset="0"/>
                <a:cs typeface="+mn-cs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Corbel"/>
                <a:cs typeface="Corbel"/>
              </a:rPr>
              <a:t>pK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</a:rPr>
              <a:t> = </a:t>
            </a:r>
            <a:r>
              <a:rPr lang="en-US" sz="2200" dirty="0" smtClean="0">
                <a:solidFill>
                  <a:srgbClr val="0C377B"/>
                </a:solidFill>
                <a:latin typeface="Corbel"/>
                <a:cs typeface="Corbel"/>
              </a:rPr>
              <a:t>133</a:t>
            </a:r>
            <a:r>
              <a:rPr lang="en-US" sz="2200" baseline="30000" dirty="0" smtClean="0">
                <a:solidFill>
                  <a:srgbClr val="0C377B"/>
                </a:solidFill>
                <a:latin typeface="Corbel"/>
                <a:cs typeface="Corbel"/>
              </a:rPr>
              <a:t>o  </a:t>
            </a:r>
            <a:r>
              <a:rPr lang="en-US" sz="2200" baseline="30000" dirty="0" smtClean="0">
                <a:solidFill>
                  <a:srgbClr val="0C377B"/>
                </a:solidFill>
                <a:latin typeface="Comic Sans MS" charset="0"/>
                <a:cs typeface="+mn-cs"/>
              </a:rPr>
              <a:t>           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with phase 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of RF2 such that </a:t>
            </a:r>
            <a:r>
              <a:rPr lang="en-US" sz="2200" dirty="0" err="1">
                <a:solidFill>
                  <a:srgbClr val="0C377B"/>
                </a:solidFill>
                <a:cs typeface="+mn-cs"/>
              </a:rPr>
              <a:t>pions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 go straight,</a:t>
            </a:r>
            <a:br>
              <a:rPr lang="en-US" sz="2200" dirty="0">
                <a:solidFill>
                  <a:srgbClr val="0C377B"/>
                </a:solidFill>
                <a:cs typeface="+mn-cs"/>
              </a:rPr>
            </a:br>
            <a:r>
              <a:rPr lang="en-US" sz="2200" dirty="0" smtClean="0">
                <a:solidFill>
                  <a:srgbClr val="0C377B"/>
                </a:solidFill>
                <a:cs typeface="+mn-cs"/>
              </a:rPr>
              <a:t>antiprotons 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get 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reasonable deflection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, electrons are </a:t>
            </a:r>
            <a:r>
              <a:rPr lang="en-US" sz="2200" dirty="0" smtClean="0">
                <a:solidFill>
                  <a:srgbClr val="0C377B"/>
                </a:solidFill>
              </a:rPr>
              <a:t>du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mped effectively </a:t>
            </a:r>
            <a:r>
              <a:rPr lang="en-US" sz="2200" dirty="0">
                <a:solidFill>
                  <a:srgbClr val="0C377B"/>
                </a:solidFill>
                <a:cs typeface="+mn-cs"/>
              </a:rPr>
              <a:t>and </a:t>
            </a:r>
            <a:r>
              <a:rPr lang="en-US" sz="2200" dirty="0" smtClean="0">
                <a:solidFill>
                  <a:srgbClr val="0C377B"/>
                </a:solidFill>
                <a:cs typeface="+mn-cs"/>
              </a:rPr>
              <a:t>K reduced</a:t>
            </a:r>
            <a:endParaRPr lang="en-US" sz="2200" dirty="0">
              <a:solidFill>
                <a:srgbClr val="0C377B"/>
              </a:solidFill>
              <a:cs typeface="+mn-cs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57200" y="5511431"/>
            <a:ext cx="766561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C377B"/>
                </a:solidFill>
                <a:cs typeface="+mn-cs"/>
              </a:rPr>
              <a:t>Note: </a:t>
            </a:r>
            <a:r>
              <a:rPr lang="en-US" sz="2200" dirty="0" err="1" smtClean="0">
                <a:solidFill>
                  <a:srgbClr val="0C377B"/>
                </a:solidFill>
                <a:cs typeface="+mn-cs"/>
                <a:sym typeface="Symbol" charset="0"/>
              </a:rPr>
              <a:t>pbar</a:t>
            </a:r>
            <a:r>
              <a:rPr lang="en-US" sz="2200" dirty="0" smtClean="0">
                <a:solidFill>
                  <a:srgbClr val="0C377B"/>
                </a:solidFill>
                <a:cs typeface="+mn-cs"/>
                <a:sym typeface="Symbol" charset="0"/>
              </a:rPr>
              <a:t> </a:t>
            </a:r>
            <a:r>
              <a:rPr lang="en-US" sz="2200" dirty="0">
                <a:solidFill>
                  <a:srgbClr val="0C377B"/>
                </a:solidFill>
                <a:cs typeface="+mn-cs"/>
                <a:sym typeface="Symbol" charset="0"/>
              </a:rPr>
              <a:t>may arrive at any phase </a:t>
            </a:r>
            <a:r>
              <a:rPr lang="en-US" sz="2200" dirty="0" err="1">
                <a:solidFill>
                  <a:srgbClr val="0C377B"/>
                </a:solidFill>
                <a:cs typeface="+mn-cs"/>
                <a:sym typeface="Symbol" charset="0"/>
              </a:rPr>
              <a:t>w.r.t</a:t>
            </a:r>
            <a:r>
              <a:rPr lang="en-US" sz="2200" dirty="0">
                <a:solidFill>
                  <a:srgbClr val="0C377B"/>
                </a:solidFill>
                <a:cs typeface="+mn-cs"/>
                <a:sym typeface="Symbol" charset="0"/>
              </a:rPr>
              <a:t>. the RF signal  </a:t>
            </a:r>
            <a:r>
              <a:rPr lang="en-US" sz="2200" b="1" dirty="0">
                <a:solidFill>
                  <a:srgbClr val="0C377B"/>
                </a:solidFill>
                <a:cs typeface="+mn-cs"/>
                <a:sym typeface="Symbol" charset="0"/>
              </a:rPr>
              <a:t>Losses!</a:t>
            </a: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7817" y="1062217"/>
            <a:ext cx="6160911" cy="8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atin typeface="Symbol" charset="0"/>
                <a:cs typeface="+mn-cs"/>
              </a:rPr>
              <a:t>DF</a:t>
            </a:r>
            <a:r>
              <a:rPr lang="en-US" sz="2200" dirty="0">
                <a:latin typeface="Comic Sans MS" charset="0"/>
                <a:cs typeface="+mn-cs"/>
              </a:rPr>
              <a:t> =</a:t>
            </a:r>
            <a:r>
              <a:rPr lang="en-US" sz="2200" dirty="0">
                <a:latin typeface="+mn-lt"/>
                <a:cs typeface="+mn-cs"/>
              </a:rPr>
              <a:t> 2</a:t>
            </a:r>
            <a:r>
              <a:rPr lang="en-US" sz="2200" dirty="0">
                <a:latin typeface="Symbol" charset="0"/>
                <a:cs typeface="+mn-cs"/>
              </a:rPr>
              <a:t>p</a:t>
            </a:r>
            <a:r>
              <a:rPr lang="en-US" sz="2200" dirty="0">
                <a:latin typeface="+mn-lt"/>
                <a:cs typeface="+mn-cs"/>
              </a:rPr>
              <a:t> (L f / c) (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) </a:t>
            </a: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sz="2200" dirty="0" smtClean="0">
                <a:latin typeface="+mn-lt"/>
                <a:cs typeface="+mn-cs"/>
              </a:rPr>
              <a:t>For large momenta: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= (m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-m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)/</a:t>
            </a:r>
            <a:r>
              <a:rPr lang="en-US" sz="2200" dirty="0" smtClean="0">
                <a:latin typeface="+mn-lt"/>
                <a:cs typeface="+mn-cs"/>
              </a:rPr>
              <a:t>2</a:t>
            </a:r>
            <a:r>
              <a:rPr lang="en-US" sz="2200" b="1" dirty="0" smtClean="0">
                <a:latin typeface="+mn-lt"/>
                <a:cs typeface="+mn-cs"/>
              </a:rPr>
              <a:t>p</a:t>
            </a:r>
            <a:r>
              <a:rPr lang="en-US" sz="2200" b="1" baseline="30000" dirty="0" smtClean="0">
                <a:latin typeface="+mn-lt"/>
                <a:cs typeface="+mn-cs"/>
              </a:rPr>
              <a:t>2</a:t>
            </a:r>
            <a:r>
              <a:rPr lang="en-US" sz="2200" baseline="30000" dirty="0" smtClean="0">
                <a:latin typeface="+mn-lt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531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8E-835D-724A-9909-836DDD9B6BC5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7817" y="1062217"/>
            <a:ext cx="6160911" cy="8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atin typeface="Symbol" charset="0"/>
                <a:cs typeface="+mn-cs"/>
              </a:rPr>
              <a:t>DF</a:t>
            </a:r>
            <a:r>
              <a:rPr lang="en-US" sz="2200" dirty="0">
                <a:latin typeface="Comic Sans MS" charset="0"/>
                <a:cs typeface="+mn-cs"/>
              </a:rPr>
              <a:t> =</a:t>
            </a:r>
            <a:r>
              <a:rPr lang="en-US" sz="2200" dirty="0">
                <a:latin typeface="+mn-lt"/>
                <a:cs typeface="+mn-cs"/>
              </a:rPr>
              <a:t> 2</a:t>
            </a:r>
            <a:r>
              <a:rPr lang="en-US" sz="2200" dirty="0">
                <a:latin typeface="Symbol" charset="0"/>
                <a:cs typeface="+mn-cs"/>
              </a:rPr>
              <a:t>p</a:t>
            </a:r>
            <a:r>
              <a:rPr lang="en-US" sz="2200" dirty="0">
                <a:latin typeface="+mn-lt"/>
                <a:cs typeface="+mn-cs"/>
              </a:rPr>
              <a:t> (L f / c) (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) </a:t>
            </a: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sz="2200" dirty="0" smtClean="0">
                <a:latin typeface="+mn-lt"/>
                <a:cs typeface="+mn-cs"/>
              </a:rPr>
              <a:t>For large momenta: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= (m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-m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)/</a:t>
            </a:r>
            <a:r>
              <a:rPr lang="en-US" sz="2200" dirty="0" smtClean="0">
                <a:latin typeface="+mn-lt"/>
                <a:cs typeface="+mn-cs"/>
              </a:rPr>
              <a:t>2</a:t>
            </a:r>
            <a:r>
              <a:rPr lang="en-US" sz="2200" b="1" dirty="0" smtClean="0">
                <a:latin typeface="+mn-lt"/>
                <a:cs typeface="+mn-cs"/>
              </a:rPr>
              <a:t>p</a:t>
            </a:r>
            <a:r>
              <a:rPr lang="en-US" sz="2200" b="1" baseline="30000" dirty="0" smtClean="0">
                <a:latin typeface="+mn-lt"/>
                <a:cs typeface="+mn-cs"/>
              </a:rPr>
              <a:t>2</a:t>
            </a:r>
            <a:r>
              <a:rPr lang="en-US" sz="2200" baseline="30000" dirty="0" smtClean="0">
                <a:latin typeface="+mn-lt"/>
                <a:cs typeface="+mn-cs"/>
              </a:rPr>
              <a:t> </a:t>
            </a:r>
          </a:p>
        </p:txBody>
      </p:sp>
      <p:sp>
        <p:nvSpPr>
          <p:cNvPr id="13" name="Line 3"/>
          <p:cNvSpPr>
            <a:spLocks noChangeShapeType="1"/>
          </p:cNvSpPr>
          <p:nvPr/>
        </p:nvSpPr>
        <p:spPr bwMode="auto">
          <a:xfrm flipH="1">
            <a:off x="1022350" y="3032628"/>
            <a:ext cx="1066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 flipH="1">
            <a:off x="488950" y="3032628"/>
            <a:ext cx="533400" cy="0"/>
          </a:xfrm>
          <a:prstGeom prst="line">
            <a:avLst/>
          </a:prstGeom>
          <a:noFill/>
          <a:ln w="28575">
            <a:solidFill>
              <a:srgbClr val="DF2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1022350" y="2651628"/>
            <a:ext cx="228600" cy="381000"/>
          </a:xfrm>
          <a:prstGeom prst="line">
            <a:avLst/>
          </a:prstGeom>
          <a:noFill/>
          <a:ln w="28575">
            <a:solidFill>
              <a:srgbClr val="DF2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>
            <a:off x="1250950" y="2651628"/>
            <a:ext cx="685800" cy="0"/>
          </a:xfrm>
          <a:prstGeom prst="line">
            <a:avLst/>
          </a:prstGeom>
          <a:noFill/>
          <a:ln w="28575">
            <a:solidFill>
              <a:srgbClr val="DF2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1936750" y="2651628"/>
            <a:ext cx="152400" cy="381000"/>
          </a:xfrm>
          <a:prstGeom prst="line">
            <a:avLst/>
          </a:prstGeom>
          <a:noFill/>
          <a:ln w="28575">
            <a:solidFill>
              <a:srgbClr val="DF21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2851150" y="2804028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5892800" y="2311903"/>
            <a:ext cx="565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+mn-lt"/>
                <a:cs typeface="+mn-cs"/>
              </a:rPr>
              <a:t>RF2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2546350" y="234682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FF"/>
                </a:solidFill>
                <a:latin typeface="+mn-lt"/>
                <a:cs typeface="+mn-cs"/>
              </a:rPr>
              <a:t>RF1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>
            <a:off x="2927350" y="2804028"/>
            <a:ext cx="3200400" cy="457200"/>
          </a:xfrm>
          <a:prstGeom prst="hexagon">
            <a:avLst>
              <a:gd name="adj" fmla="val 175000"/>
              <a:gd name="vf" fmla="val 11547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6361112" y="2570666"/>
            <a:ext cx="447675" cy="914400"/>
          </a:xfrm>
          <a:prstGeom prst="triangle">
            <a:avLst>
              <a:gd name="adj" fmla="val 50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6051550" y="2804028"/>
            <a:ext cx="228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7042150" y="2804028"/>
            <a:ext cx="10668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042150" y="3185028"/>
            <a:ext cx="1066800" cy="76200"/>
          </a:xfrm>
          <a:prstGeom prst="rect">
            <a:avLst/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8108950" y="2651628"/>
            <a:ext cx="0" cy="8382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7" name="Text Box 17"/>
          <p:cNvSpPr txBox="1">
            <a:spLocks noChangeArrowheads="1"/>
          </p:cNvSpPr>
          <p:nvPr/>
        </p:nvSpPr>
        <p:spPr bwMode="auto">
          <a:xfrm>
            <a:off x="7118350" y="2818316"/>
            <a:ext cx="857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+mn-lt"/>
                <a:cs typeface="+mn-cs"/>
              </a:rPr>
              <a:t>DUMP</a:t>
            </a:r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2089150" y="3032628"/>
            <a:ext cx="6553200" cy="0"/>
          </a:xfrm>
          <a:prstGeom prst="line">
            <a:avLst/>
          </a:prstGeom>
          <a:noFill/>
          <a:ln w="28575">
            <a:solidFill>
              <a:srgbClr val="DF210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>
            <a:off x="3003550" y="3718428"/>
            <a:ext cx="3200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4206875" y="3302503"/>
            <a:ext cx="3095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  <a:latin typeface="+mn-lt"/>
                <a:cs typeface="+mn-cs"/>
              </a:rPr>
              <a:t>L</a:t>
            </a: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7042150" y="2880228"/>
            <a:ext cx="914400" cy="304800"/>
          </a:xfrm>
          <a:prstGeom prst="rect">
            <a:avLst/>
          </a:prstGeom>
          <a:solidFill>
            <a:srgbClr val="945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7102475" y="2837895"/>
            <a:ext cx="841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</a:rPr>
              <a:t>DUMP</a:t>
            </a:r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V="1">
            <a:off x="1784350" y="2727828"/>
            <a:ext cx="0" cy="685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125251" y="3454903"/>
            <a:ext cx="13562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  <a:cs typeface="+mn-cs"/>
              </a:rPr>
              <a:t>Momentum</a:t>
            </a:r>
          </a:p>
          <a:p>
            <a:pPr algn="ctr">
              <a:defRPr/>
            </a:pPr>
            <a:r>
              <a:rPr lang="en-US" b="1" dirty="0">
                <a:solidFill>
                  <a:srgbClr val="FF00FF"/>
                </a:solidFill>
                <a:latin typeface="+mn-lt"/>
                <a:cs typeface="+mn-cs"/>
              </a:rPr>
              <a:t>selection</a:t>
            </a: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1403350" y="2194428"/>
            <a:ext cx="152400" cy="3810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1403350" y="2727828"/>
            <a:ext cx="152400" cy="381000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200011"/>
            <a:ext cx="7518400" cy="1948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Use input from CKM studies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Kick: 15 MeV/c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f = 3.9 </a:t>
            </a:r>
            <a:r>
              <a:rPr lang="en-US" sz="2200" dirty="0" smtClean="0"/>
              <a:t>GHz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 smtClean="0"/>
              <a:t>dp</a:t>
            </a:r>
            <a:r>
              <a:rPr lang="en-US" sz="2200" dirty="0" smtClean="0"/>
              <a:t>/p = 2%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0C377B"/>
                </a:solidFill>
                <a:latin typeface="Symbol" charset="0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Symbol" charset="0"/>
              </a:rPr>
              <a:t>p</a:t>
            </a:r>
            <a:r>
              <a:rPr lang="en-US" sz="2200" baseline="-25000" dirty="0" err="1">
                <a:solidFill>
                  <a:srgbClr val="0C377B"/>
                </a:solidFill>
              </a:rPr>
              <a:t>p</a:t>
            </a:r>
            <a:r>
              <a:rPr lang="en-US" sz="2200" dirty="0">
                <a:solidFill>
                  <a:srgbClr val="0C377B"/>
                </a:solidFill>
              </a:rPr>
              <a:t> = </a:t>
            </a:r>
            <a:r>
              <a:rPr lang="en-US" sz="2200" dirty="0" smtClean="0">
                <a:solidFill>
                  <a:srgbClr val="0C377B"/>
                </a:solidFill>
                <a:latin typeface="Symbol" charset="0"/>
              </a:rPr>
              <a:t>p </a:t>
            </a:r>
            <a:r>
              <a:rPr lang="en-US" sz="2200" dirty="0" smtClean="0">
                <a:solidFill>
                  <a:srgbClr val="0C377B"/>
                </a:solidFill>
                <a:latin typeface="+mn-lt"/>
              </a:rPr>
              <a:t>(</a:t>
            </a:r>
            <a:r>
              <a:rPr lang="en-US" sz="2200" dirty="0" err="1" smtClean="0">
                <a:solidFill>
                  <a:srgbClr val="0C377B"/>
                </a:solidFill>
                <a:latin typeface="+mn-lt"/>
              </a:rPr>
              <a:t>pbar</a:t>
            </a:r>
            <a:r>
              <a:rPr lang="en-US" sz="2200" dirty="0" smtClean="0">
                <a:solidFill>
                  <a:srgbClr val="0C377B"/>
                </a:solidFill>
                <a:latin typeface="+mn-lt"/>
              </a:rPr>
              <a:t> selection) / </a:t>
            </a:r>
            <a:r>
              <a:rPr lang="en-US" sz="2200" dirty="0" err="1">
                <a:solidFill>
                  <a:srgbClr val="0C377B"/>
                </a:solidFill>
                <a:latin typeface="Symbol" charset="0"/>
              </a:rPr>
              <a:t>Df</a:t>
            </a:r>
            <a:r>
              <a:rPr lang="en-US" sz="2200" baseline="-25000" dirty="0" err="1">
                <a:solidFill>
                  <a:srgbClr val="0C377B"/>
                </a:solidFill>
                <a:latin typeface="Symbol" charset="0"/>
              </a:rPr>
              <a:t>p</a:t>
            </a:r>
            <a:r>
              <a:rPr lang="en-US" sz="2200" baseline="-25000" dirty="0" err="1">
                <a:solidFill>
                  <a:srgbClr val="0C377B"/>
                </a:solidFill>
              </a:rPr>
              <a:t>p</a:t>
            </a:r>
            <a:r>
              <a:rPr lang="en-US" sz="2200" dirty="0">
                <a:solidFill>
                  <a:srgbClr val="0C377B"/>
                </a:solidFill>
              </a:rPr>
              <a:t> = </a:t>
            </a:r>
            <a:r>
              <a:rPr lang="en-US" sz="2200" dirty="0" smtClean="0">
                <a:solidFill>
                  <a:srgbClr val="0C377B"/>
                </a:solidFill>
              </a:rPr>
              <a:t>2</a:t>
            </a:r>
            <a:r>
              <a:rPr lang="en-US" sz="2200" dirty="0" smtClean="0">
                <a:solidFill>
                  <a:srgbClr val="0C377B"/>
                </a:solidFill>
                <a:latin typeface="Symbol" charset="0"/>
              </a:rPr>
              <a:t>p </a:t>
            </a:r>
            <a:r>
              <a:rPr lang="en-US" sz="2200" dirty="0" smtClean="0">
                <a:solidFill>
                  <a:srgbClr val="0C377B"/>
                </a:solidFill>
              </a:rPr>
              <a:t>(</a:t>
            </a:r>
            <a:r>
              <a:rPr lang="en-US" sz="2200" dirty="0">
                <a:solidFill>
                  <a:srgbClr val="0C377B"/>
                </a:solidFill>
              </a:rPr>
              <a:t>K</a:t>
            </a:r>
            <a:r>
              <a:rPr lang="en-US" sz="2200" dirty="0" smtClean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0C377B"/>
                </a:solidFill>
              </a:rPr>
              <a:t>selection)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8113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8E-835D-724A-9909-836DDD9B6BC5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7817" y="1062217"/>
            <a:ext cx="6160911" cy="8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atin typeface="Symbol" charset="0"/>
                <a:cs typeface="+mn-cs"/>
              </a:rPr>
              <a:t>DF</a:t>
            </a:r>
            <a:r>
              <a:rPr lang="en-US" sz="2200" dirty="0">
                <a:latin typeface="Comic Sans MS" charset="0"/>
                <a:cs typeface="+mn-cs"/>
              </a:rPr>
              <a:t> =</a:t>
            </a:r>
            <a:r>
              <a:rPr lang="en-US" sz="2200" dirty="0">
                <a:latin typeface="+mn-lt"/>
                <a:cs typeface="+mn-cs"/>
              </a:rPr>
              <a:t> 2</a:t>
            </a:r>
            <a:r>
              <a:rPr lang="en-US" sz="2200" dirty="0">
                <a:latin typeface="Symbol" charset="0"/>
                <a:cs typeface="+mn-cs"/>
              </a:rPr>
              <a:t>p</a:t>
            </a:r>
            <a:r>
              <a:rPr lang="en-US" sz="2200" dirty="0">
                <a:latin typeface="+mn-lt"/>
                <a:cs typeface="+mn-cs"/>
              </a:rPr>
              <a:t> (L f / c) (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) </a:t>
            </a: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sz="2200" dirty="0" smtClean="0">
                <a:latin typeface="+mn-lt"/>
                <a:cs typeface="+mn-cs"/>
              </a:rPr>
              <a:t>For large momenta: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= (m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-m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)/</a:t>
            </a:r>
            <a:r>
              <a:rPr lang="en-US" sz="2200" dirty="0" smtClean="0">
                <a:latin typeface="+mn-lt"/>
                <a:cs typeface="+mn-cs"/>
              </a:rPr>
              <a:t>2</a:t>
            </a:r>
            <a:r>
              <a:rPr lang="en-US" sz="2200" b="1" dirty="0" smtClean="0">
                <a:latin typeface="+mn-lt"/>
                <a:cs typeface="+mn-cs"/>
              </a:rPr>
              <a:t>p</a:t>
            </a:r>
            <a:r>
              <a:rPr lang="en-US" sz="2200" b="1" baseline="30000" dirty="0" smtClean="0">
                <a:latin typeface="+mn-lt"/>
                <a:cs typeface="+mn-cs"/>
              </a:rPr>
              <a:t>2</a:t>
            </a:r>
            <a:r>
              <a:rPr lang="en-US" sz="2200" baseline="30000" dirty="0" smtClean="0">
                <a:latin typeface="+mn-lt"/>
                <a:cs typeface="+mn-cs"/>
              </a:rPr>
              <a:t> </a:t>
            </a:r>
          </a:p>
        </p:txBody>
      </p:sp>
      <p:pic>
        <p:nvPicPr>
          <p:cNvPr id="5" name="Picture 4" descr="R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3" y="2126215"/>
            <a:ext cx="3639874" cy="841002"/>
          </a:xfrm>
          <a:prstGeom prst="rect">
            <a:avLst/>
          </a:prstGeom>
        </p:spPr>
      </p:pic>
      <p:pic>
        <p:nvPicPr>
          <p:cNvPr id="6" name="Picture 5" descr="JPlotwhole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30017"/>
            <a:ext cx="8226426" cy="450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5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8E-835D-724A-9909-836DDD9B6BC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57817" y="1062217"/>
            <a:ext cx="6160911" cy="89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200" dirty="0">
                <a:latin typeface="Symbol" charset="0"/>
                <a:cs typeface="+mn-cs"/>
              </a:rPr>
              <a:t>DF</a:t>
            </a:r>
            <a:r>
              <a:rPr lang="en-US" sz="2200" dirty="0">
                <a:latin typeface="Comic Sans MS" charset="0"/>
                <a:cs typeface="+mn-cs"/>
              </a:rPr>
              <a:t> =</a:t>
            </a:r>
            <a:r>
              <a:rPr lang="en-US" sz="2200" dirty="0">
                <a:latin typeface="+mn-lt"/>
                <a:cs typeface="+mn-cs"/>
              </a:rPr>
              <a:t> 2</a:t>
            </a:r>
            <a:r>
              <a:rPr lang="en-US" sz="2200" dirty="0">
                <a:latin typeface="Symbol" charset="0"/>
                <a:cs typeface="+mn-cs"/>
              </a:rPr>
              <a:t>p</a:t>
            </a:r>
            <a:r>
              <a:rPr lang="en-US" sz="2200" dirty="0">
                <a:latin typeface="+mn-lt"/>
                <a:cs typeface="+mn-cs"/>
              </a:rPr>
              <a:t> (L f / c) (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) </a:t>
            </a:r>
            <a:endParaRPr lang="en-US" sz="2200" dirty="0">
              <a:latin typeface="+mn-lt"/>
            </a:endParaRPr>
          </a:p>
          <a:p>
            <a:pPr>
              <a:lnSpc>
                <a:spcPct val="120000"/>
              </a:lnSpc>
              <a:defRPr/>
            </a:pPr>
            <a:r>
              <a:rPr lang="en-US" sz="2200" dirty="0" smtClean="0">
                <a:latin typeface="+mn-lt"/>
                <a:cs typeface="+mn-cs"/>
              </a:rPr>
              <a:t>For large momenta: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– </a:t>
            </a:r>
            <a:r>
              <a:rPr lang="en-US" sz="2200" dirty="0">
                <a:latin typeface="Symbol" charset="0"/>
                <a:cs typeface="+mn-cs"/>
              </a:rPr>
              <a:t>b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-1</a:t>
            </a:r>
            <a:r>
              <a:rPr lang="en-US" sz="2200" dirty="0">
                <a:latin typeface="+mn-lt"/>
                <a:cs typeface="+mn-cs"/>
              </a:rPr>
              <a:t> = (m</a:t>
            </a:r>
            <a:r>
              <a:rPr lang="en-US" sz="2200" baseline="-25000" dirty="0">
                <a:latin typeface="+mn-lt"/>
                <a:cs typeface="+mn-cs"/>
              </a:rPr>
              <a:t>1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-m</a:t>
            </a:r>
            <a:r>
              <a:rPr lang="en-US" sz="2200" baseline="-25000" dirty="0">
                <a:latin typeface="+mn-lt"/>
                <a:cs typeface="+mn-cs"/>
              </a:rPr>
              <a:t>2</a:t>
            </a:r>
            <a:r>
              <a:rPr lang="en-US" sz="2200" baseline="30000" dirty="0">
                <a:latin typeface="+mn-lt"/>
                <a:cs typeface="+mn-cs"/>
              </a:rPr>
              <a:t>2</a:t>
            </a:r>
            <a:r>
              <a:rPr lang="en-US" sz="2200" dirty="0">
                <a:latin typeface="+mn-lt"/>
                <a:cs typeface="+mn-cs"/>
              </a:rPr>
              <a:t>)/</a:t>
            </a:r>
            <a:r>
              <a:rPr lang="en-US" sz="2200" dirty="0" smtClean="0">
                <a:latin typeface="+mn-lt"/>
                <a:cs typeface="+mn-cs"/>
              </a:rPr>
              <a:t>2</a:t>
            </a:r>
            <a:r>
              <a:rPr lang="en-US" sz="2200" b="1" dirty="0" smtClean="0">
                <a:latin typeface="+mn-lt"/>
                <a:cs typeface="+mn-cs"/>
              </a:rPr>
              <a:t>p</a:t>
            </a:r>
            <a:r>
              <a:rPr lang="en-US" sz="2200" b="1" baseline="30000" dirty="0" smtClean="0">
                <a:latin typeface="+mn-lt"/>
                <a:cs typeface="+mn-cs"/>
              </a:rPr>
              <a:t>2</a:t>
            </a:r>
            <a:r>
              <a:rPr lang="en-US" sz="2200" baseline="30000" dirty="0" smtClean="0">
                <a:latin typeface="+mn-lt"/>
                <a:cs typeface="+mn-cs"/>
              </a:rPr>
              <a:t> </a:t>
            </a:r>
          </a:p>
        </p:txBody>
      </p:sp>
      <p:pic>
        <p:nvPicPr>
          <p:cNvPr id="37" name="Picture 36" descr="Jplot70-130Ra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5" y="1730018"/>
            <a:ext cx="8394310" cy="4500232"/>
          </a:xfrm>
          <a:prstGeom prst="rect">
            <a:avLst/>
          </a:prstGeom>
        </p:spPr>
      </p:pic>
      <p:pic>
        <p:nvPicPr>
          <p:cNvPr id="38" name="Picture 37" descr="R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3" y="2126215"/>
            <a:ext cx="3639874" cy="841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2625" y="4648753"/>
            <a:ext cx="2921000" cy="646331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About 900 m between cavities for -100GeV/c </a:t>
            </a:r>
            <a:r>
              <a:rPr lang="en-US" dirty="0" err="1" smtClean="0"/>
              <a:t>pbars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7" idx="1"/>
          </p:cNvCxnSpPr>
          <p:nvPr/>
        </p:nvCxnSpPr>
        <p:spPr>
          <a:xfrm flipH="1" flipV="1">
            <a:off x="3824111" y="4648754"/>
            <a:ext cx="1938514" cy="3231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22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DB68E-835D-724A-9909-836DDD9B6BC5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57200" y="1092751"/>
            <a:ext cx="8226425" cy="157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/>
              <a:t>Phase shift depends on square momentum: Separation only over very limited momentum range for one particle species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/>
              <a:t>Dispersion: </a:t>
            </a:r>
            <a:r>
              <a:rPr lang="en-US" sz="2200" dirty="0" err="1" smtClean="0">
                <a:latin typeface="Symbol" charset="0"/>
              </a:rPr>
              <a:t>DF</a:t>
            </a:r>
            <a:r>
              <a:rPr lang="en-US" sz="2200" baseline="-25000" dirty="0" err="1" smtClean="0"/>
              <a:t>final</a:t>
            </a:r>
            <a:r>
              <a:rPr lang="en-US" sz="2200" dirty="0" smtClean="0">
                <a:latin typeface="Symbol" charset="0"/>
              </a:rPr>
              <a:t> = </a:t>
            </a:r>
            <a:r>
              <a:rPr lang="en-US" sz="2200" dirty="0" err="1" smtClean="0">
                <a:latin typeface="Symbol" charset="0"/>
              </a:rPr>
              <a:t>DF</a:t>
            </a:r>
            <a:r>
              <a:rPr lang="en-US" sz="2200" baseline="-25000" dirty="0" err="1" smtClean="0"/>
              <a:t>i</a:t>
            </a:r>
            <a:r>
              <a:rPr lang="en-US" sz="2200" baseline="-25000" dirty="0" err="1" smtClean="0">
                <a:latin typeface="Corbel"/>
                <a:cs typeface="Corbel"/>
              </a:rPr>
              <a:t>nitial</a:t>
            </a:r>
            <a:r>
              <a:rPr lang="en-US" sz="2200" dirty="0" smtClean="0">
                <a:latin typeface="Corbel"/>
                <a:cs typeface="Corbel"/>
              </a:rPr>
              <a:t> (1 – 2 </a:t>
            </a:r>
            <a:r>
              <a:rPr lang="en-US" sz="2200" dirty="0" err="1">
                <a:latin typeface="Symbol" charset="0"/>
              </a:rPr>
              <a:t>D</a:t>
            </a:r>
            <a:r>
              <a:rPr lang="en-US" sz="2200" dirty="0" err="1" smtClean="0">
                <a:latin typeface="Corbel"/>
                <a:cs typeface="Corbel"/>
              </a:rPr>
              <a:t>p</a:t>
            </a:r>
            <a:r>
              <a:rPr lang="en-US" sz="2200" dirty="0" smtClean="0">
                <a:latin typeface="Corbel"/>
                <a:cs typeface="Corbel"/>
              </a:rPr>
              <a:t>/p)</a:t>
            </a:r>
            <a:endParaRPr lang="en-US" sz="2200" dirty="0">
              <a:latin typeface="Corbel"/>
              <a:cs typeface="Corbel"/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  <a:defRPr/>
            </a:pPr>
            <a:r>
              <a:rPr lang="en-US" sz="2200" dirty="0" smtClean="0"/>
              <a:t>Limits </a:t>
            </a:r>
            <a:r>
              <a:rPr lang="en-US" sz="2200" dirty="0" err="1">
                <a:latin typeface="Symbol" charset="0"/>
              </a:rPr>
              <a:t>D</a:t>
            </a:r>
            <a:r>
              <a:rPr lang="en-US" sz="2200" dirty="0" err="1" smtClean="0"/>
              <a:t>p</a:t>
            </a:r>
            <a:r>
              <a:rPr lang="en-US" sz="2200" dirty="0" smtClean="0"/>
              <a:t>/p to about 1 %</a:t>
            </a:r>
            <a:endParaRPr lang="en-US" sz="2200" dirty="0"/>
          </a:p>
        </p:txBody>
      </p:sp>
      <p:pic>
        <p:nvPicPr>
          <p:cNvPr id="3" name="Picture 2" descr="JDeltaPhi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4" y="2497667"/>
            <a:ext cx="5529029" cy="368601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386665" y="3697111"/>
            <a:ext cx="0" cy="733778"/>
          </a:xfrm>
          <a:prstGeom prst="straightConnector1">
            <a:avLst/>
          </a:prstGeom>
          <a:ln w="28575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81022" y="3675239"/>
            <a:ext cx="1329267" cy="0"/>
          </a:xfrm>
          <a:prstGeom prst="straightConnector1">
            <a:avLst/>
          </a:prstGeom>
          <a:ln w="28575" cmpd="sng"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2500" y="3242734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 GeV/c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881840" y="3869214"/>
            <a:ext cx="50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665803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D0ECE6-D6AF-D64E-BAB0-B565A259522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25439" y="1207910"/>
            <a:ext cx="8028340" cy="403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Another example: f = 3.9 GHz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RF wavelength </a:t>
            </a:r>
            <a:r>
              <a:rPr lang="en-US" sz="2200" dirty="0">
                <a:solidFill>
                  <a:srgbClr val="0C377B"/>
                </a:solidFill>
                <a:latin typeface="Symbol" charset="0"/>
              </a:rPr>
              <a:t>l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C377B"/>
                </a:solidFill>
              </a:rPr>
              <a:t>= c/f = 3 10</a:t>
            </a:r>
            <a:r>
              <a:rPr lang="en-US" sz="2200" baseline="30000" dirty="0">
                <a:solidFill>
                  <a:srgbClr val="0C377B"/>
                </a:solidFill>
              </a:rPr>
              <a:t>10</a:t>
            </a:r>
            <a:r>
              <a:rPr lang="en-US" sz="2200" dirty="0">
                <a:solidFill>
                  <a:srgbClr val="0C377B"/>
                </a:solidFill>
              </a:rPr>
              <a:t> cm s</a:t>
            </a:r>
            <a:r>
              <a:rPr lang="en-US" sz="2200" baseline="30000" dirty="0">
                <a:solidFill>
                  <a:srgbClr val="0C377B"/>
                </a:solidFill>
              </a:rPr>
              <a:t>-1</a:t>
            </a:r>
            <a:r>
              <a:rPr lang="en-US" sz="2200" dirty="0">
                <a:solidFill>
                  <a:srgbClr val="0C377B"/>
                </a:solidFill>
              </a:rPr>
              <a:t> / </a:t>
            </a:r>
            <a:r>
              <a:rPr lang="en-US" sz="2200" dirty="0" smtClean="0">
                <a:solidFill>
                  <a:srgbClr val="0C377B"/>
                </a:solidFill>
              </a:rPr>
              <a:t>3.9 </a:t>
            </a:r>
            <a:r>
              <a:rPr lang="en-US" sz="2200" dirty="0">
                <a:solidFill>
                  <a:srgbClr val="0C377B"/>
                </a:solidFill>
              </a:rPr>
              <a:t>10</a:t>
            </a:r>
            <a:r>
              <a:rPr lang="en-US" sz="2200" baseline="30000" dirty="0">
                <a:solidFill>
                  <a:srgbClr val="0C377B"/>
                </a:solidFill>
              </a:rPr>
              <a:t>9</a:t>
            </a:r>
            <a:r>
              <a:rPr lang="en-US" sz="2200" dirty="0">
                <a:solidFill>
                  <a:srgbClr val="0C377B"/>
                </a:solidFill>
              </a:rPr>
              <a:t> s</a:t>
            </a:r>
            <a:r>
              <a:rPr lang="en-US" sz="2200" baseline="30000" dirty="0">
                <a:solidFill>
                  <a:srgbClr val="0C377B"/>
                </a:solidFill>
              </a:rPr>
              <a:t>-1</a:t>
            </a:r>
            <a:r>
              <a:rPr lang="en-US" sz="2200" dirty="0">
                <a:solidFill>
                  <a:srgbClr val="0C377B"/>
                </a:solidFill>
              </a:rPr>
              <a:t> = </a:t>
            </a:r>
            <a:r>
              <a:rPr lang="en-US" sz="2200" dirty="0" smtClean="0">
                <a:solidFill>
                  <a:srgbClr val="0C377B"/>
                </a:solidFill>
              </a:rPr>
              <a:t>7.5 cm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C377B"/>
                </a:solidFill>
              </a:rPr>
              <a:t>C</a:t>
            </a:r>
            <a:r>
              <a:rPr lang="en-US" sz="2200" dirty="0" smtClean="0">
                <a:solidFill>
                  <a:srgbClr val="0C377B"/>
                </a:solidFill>
              </a:rPr>
              <a:t>oherence </a:t>
            </a:r>
            <a:r>
              <a:rPr lang="en-US" sz="2200" dirty="0">
                <a:solidFill>
                  <a:srgbClr val="0C377B"/>
                </a:solidFill>
              </a:rPr>
              <a:t>length </a:t>
            </a:r>
            <a:r>
              <a:rPr lang="en-US" sz="2200" dirty="0" smtClean="0">
                <a:solidFill>
                  <a:srgbClr val="0C377B"/>
                </a:solidFill>
              </a:rPr>
              <a:t>(“phase </a:t>
            </a:r>
            <a:r>
              <a:rPr lang="en-US" sz="2200" dirty="0">
                <a:solidFill>
                  <a:srgbClr val="0C377B"/>
                </a:solidFill>
              </a:rPr>
              <a:t>is sufficiently </a:t>
            </a:r>
            <a:r>
              <a:rPr lang="en-US" sz="2200" dirty="0" smtClean="0">
                <a:solidFill>
                  <a:srgbClr val="0C377B"/>
                </a:solidFill>
              </a:rPr>
              <a:t>preserved”,</a:t>
            </a:r>
            <a:r>
              <a:rPr lang="en-US" sz="2200" dirty="0" smtClean="0">
                <a:solidFill>
                  <a:srgbClr val="0C377B"/>
                </a:solidFill>
                <a:latin typeface="Comic Sans MS" charset="0"/>
              </a:rPr>
              <a:t> </a:t>
            </a:r>
            <a:r>
              <a:rPr lang="en-US" sz="2200" dirty="0" err="1">
                <a:solidFill>
                  <a:srgbClr val="0C377B"/>
                </a:solidFill>
                <a:latin typeface="Symbol" charset="0"/>
              </a:rPr>
              <a:t>Df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</a:rPr>
              <a:t> 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  <a:sym typeface="Symbol" charset="0"/>
              </a:rPr>
              <a:t> </a:t>
            </a:r>
            <a:r>
              <a:rPr lang="en-US" sz="2200" dirty="0">
                <a:solidFill>
                  <a:srgbClr val="0C377B"/>
                </a:solidFill>
                <a:latin typeface="Symbol" charset="0"/>
                <a:sym typeface="Symbol" charset="0"/>
              </a:rPr>
              <a:t>p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/</a:t>
            </a:r>
            <a:r>
              <a:rPr lang="en-US" sz="2200" dirty="0" smtClean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10)</a:t>
            </a:r>
            <a:endParaRPr lang="en-US" sz="2200" dirty="0">
              <a:solidFill>
                <a:srgbClr val="0C377B"/>
              </a:solidFill>
              <a:latin typeface="Corbel"/>
              <a:cs typeface="Corbel"/>
              <a:sym typeface="Symbol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		</a:t>
            </a:r>
            <a:r>
              <a:rPr lang="en-US" sz="2200" dirty="0" err="1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L</a:t>
            </a:r>
            <a:r>
              <a:rPr lang="en-US" sz="2200" baseline="-25000" dirty="0" err="1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coh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  <a:sym typeface="Symbol" charset="0"/>
              </a:rPr>
              <a:t>  </a:t>
            </a:r>
            <a:r>
              <a:rPr lang="en-US" sz="2200" dirty="0">
                <a:solidFill>
                  <a:srgbClr val="0C377B"/>
                </a:solidFill>
                <a:latin typeface="Symbol" charset="0"/>
                <a:sym typeface="Symbol" charset="0"/>
              </a:rPr>
              <a:t>l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  <a:sym typeface="Symbol" charset="0"/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  <a:latin typeface="Comic Sans MS" charset="0"/>
                <a:sym typeface="Symbol" charset="0"/>
              </a:rPr>
              <a:t>.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 (</a:t>
            </a:r>
            <a:r>
              <a:rPr lang="en-US" sz="2200" dirty="0">
                <a:solidFill>
                  <a:srgbClr val="0C377B"/>
                </a:solidFill>
                <a:latin typeface="Symbol" charset="0"/>
                <a:sym typeface="Symbol" charset="0"/>
              </a:rPr>
              <a:t>p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/10) / (2</a:t>
            </a:r>
            <a:r>
              <a:rPr lang="en-US" sz="2200" dirty="0">
                <a:solidFill>
                  <a:srgbClr val="0C377B"/>
                </a:solidFill>
                <a:latin typeface="Symbol" charset="0"/>
                <a:sym typeface="Symbol" charset="0"/>
              </a:rPr>
              <a:t>p</a:t>
            </a:r>
            <a:r>
              <a:rPr lang="en-US" sz="2200" dirty="0">
                <a:solidFill>
                  <a:srgbClr val="0C377B"/>
                </a:solidFill>
                <a:latin typeface="Corbel"/>
                <a:cs typeface="Corbel"/>
                <a:sym typeface="Symbol" charset="0"/>
              </a:rPr>
              <a:t>) </a:t>
            </a:r>
            <a:r>
              <a:rPr lang="en-US" sz="2200" dirty="0">
                <a:solidFill>
                  <a:srgbClr val="0C377B"/>
                </a:solidFill>
                <a:latin typeface="Comic Sans MS" charset="0"/>
                <a:sym typeface="Symbol" charset="0"/>
              </a:rPr>
              <a:t>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4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mm</a:t>
            </a:r>
          </a:p>
          <a:p>
            <a:pPr marL="0" lvl="1">
              <a:lnSpc>
                <a:spcPct val="130000"/>
              </a:lnSpc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          Beam </a:t>
            </a:r>
            <a:r>
              <a:rPr lang="en-US" sz="2200" dirty="0">
                <a:solidFill>
                  <a:srgbClr val="0C377B"/>
                </a:solidFill>
              </a:rPr>
              <a:t>spot has to remain within ±</a:t>
            </a:r>
            <a:r>
              <a:rPr lang="en-US" sz="2200" dirty="0" smtClean="0">
                <a:solidFill>
                  <a:srgbClr val="0C377B"/>
                </a:solidFill>
              </a:rPr>
              <a:t>1.5 </a:t>
            </a:r>
            <a:r>
              <a:rPr lang="en-US" sz="2200" dirty="0">
                <a:solidFill>
                  <a:srgbClr val="0C377B"/>
                </a:solidFill>
              </a:rPr>
              <a:t>mm throughout the </a:t>
            </a:r>
            <a:r>
              <a:rPr lang="en-US" sz="2200" dirty="0" smtClean="0">
                <a:solidFill>
                  <a:srgbClr val="0C377B"/>
                </a:solidFill>
              </a:rPr>
              <a:t>cavity</a:t>
            </a:r>
            <a:endParaRPr lang="en-US" sz="2200" dirty="0" smtClean="0">
              <a:solidFill>
                <a:srgbClr val="0C377B"/>
              </a:solidFill>
              <a:sym typeface="Symbol" charset="0"/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 err="1" smtClean="0">
                <a:solidFill>
                  <a:srgbClr val="0C377B"/>
                </a:solidFill>
              </a:rPr>
              <a:t>p</a:t>
            </a:r>
            <a:r>
              <a:rPr lang="en-US" sz="2200" baseline="-25000" dirty="0" err="1" smtClean="0">
                <a:solidFill>
                  <a:srgbClr val="0C377B"/>
                </a:solidFill>
              </a:rPr>
              <a:t>t</a:t>
            </a:r>
            <a:r>
              <a:rPr lang="en-US" sz="2200" dirty="0">
                <a:solidFill>
                  <a:srgbClr val="0C377B"/>
                </a:solidFill>
              </a:rPr>
              <a:t>-kick </a:t>
            </a:r>
            <a:r>
              <a:rPr lang="en-US" sz="2200" dirty="0" smtClean="0">
                <a:solidFill>
                  <a:srgbClr val="0C377B"/>
                </a:solidFill>
              </a:rPr>
              <a:t>15 </a:t>
            </a:r>
            <a:r>
              <a:rPr lang="en-US" sz="2200" dirty="0">
                <a:solidFill>
                  <a:srgbClr val="0C377B"/>
                </a:solidFill>
              </a:rPr>
              <a:t>MeV/c (see CKM system</a:t>
            </a:r>
            <a:r>
              <a:rPr lang="en-US" sz="2200" dirty="0" smtClean="0">
                <a:solidFill>
                  <a:srgbClr val="0C377B"/>
                </a:solidFill>
              </a:rPr>
              <a:t>), i.e. 0.15 </a:t>
            </a:r>
            <a:r>
              <a:rPr lang="en-US" sz="2200" dirty="0" err="1">
                <a:solidFill>
                  <a:srgbClr val="0C377B"/>
                </a:solidFill>
              </a:rPr>
              <a:t>mrad</a:t>
            </a:r>
            <a:r>
              <a:rPr lang="en-US" sz="2200" dirty="0">
                <a:solidFill>
                  <a:srgbClr val="0C377B"/>
                </a:solidFill>
              </a:rPr>
              <a:t> at </a:t>
            </a:r>
            <a:r>
              <a:rPr lang="en-US" sz="2200" dirty="0" smtClean="0">
                <a:solidFill>
                  <a:srgbClr val="0C377B"/>
                </a:solidFill>
              </a:rPr>
              <a:t>1o0 GeV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>
                <a:solidFill>
                  <a:srgbClr val="0C377B"/>
                </a:solidFill>
              </a:rPr>
              <a:t>B</a:t>
            </a:r>
            <a:r>
              <a:rPr lang="en-US" sz="2200" dirty="0" smtClean="0">
                <a:solidFill>
                  <a:srgbClr val="0C377B"/>
                </a:solidFill>
              </a:rPr>
              <a:t>eam </a:t>
            </a:r>
            <a:r>
              <a:rPr lang="en-US" sz="2200" dirty="0">
                <a:solidFill>
                  <a:srgbClr val="0C377B"/>
                </a:solidFill>
              </a:rPr>
              <a:t>divergence must be </a:t>
            </a:r>
            <a:r>
              <a:rPr lang="en-US" sz="2200" dirty="0" smtClean="0">
                <a:solidFill>
                  <a:srgbClr val="0C377B"/>
                </a:solidFill>
              </a:rPr>
              <a:t>smaller </a:t>
            </a:r>
            <a:r>
              <a:rPr lang="en-US" sz="2200" dirty="0">
                <a:solidFill>
                  <a:srgbClr val="0C377B"/>
                </a:solidFill>
              </a:rPr>
              <a:t>than </a:t>
            </a:r>
            <a:r>
              <a:rPr lang="en-US" sz="2200" dirty="0" smtClean="0">
                <a:solidFill>
                  <a:srgbClr val="0C377B"/>
                </a:solidFill>
              </a:rPr>
              <a:t>this in the bending plane</a:t>
            </a: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Non-bending plane: sufficiently small divergence, e.g</a:t>
            </a:r>
            <a:r>
              <a:rPr lang="en-US" sz="2200" dirty="0">
                <a:solidFill>
                  <a:srgbClr val="0C377B"/>
                </a:solidFill>
              </a:rPr>
              <a:t>. ± 0.5 </a:t>
            </a:r>
            <a:r>
              <a:rPr lang="en-US" sz="2200" dirty="0" err="1" smtClean="0">
                <a:solidFill>
                  <a:srgbClr val="0C377B"/>
                </a:solidFill>
              </a:rPr>
              <a:t>mrad</a:t>
            </a:r>
            <a:endParaRPr lang="en-US" sz="2200" dirty="0" smtClean="0">
              <a:solidFill>
                <a:srgbClr val="0C377B"/>
              </a:solidFill>
            </a:endParaRPr>
          </a:p>
          <a:p>
            <a:pPr marL="342900" indent="-342900">
              <a:lnSpc>
                <a:spcPct val="130000"/>
              </a:lnSpc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Conclusion: RF system limits transverse </a:t>
            </a:r>
            <a:r>
              <a:rPr lang="en-US" sz="2200" dirty="0" err="1" smtClean="0">
                <a:solidFill>
                  <a:srgbClr val="0C377B"/>
                </a:solidFill>
              </a:rPr>
              <a:t>emittance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Coherence length of cavity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4444" y="3265861"/>
            <a:ext cx="338667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9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3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BB984-CCF0-3F44-9AAE-534513E15F1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18535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79537"/>
              </p:ext>
            </p:extLst>
          </p:nvPr>
        </p:nvGraphicFramePr>
        <p:xfrm>
          <a:off x="457200" y="1826344"/>
          <a:ext cx="8001000" cy="2540000"/>
        </p:xfrm>
        <a:graphic>
          <a:graphicData uri="http://schemas.openxmlformats.org/drawingml/2006/table">
            <a:tbl>
              <a:tblPr/>
              <a:tblGrid>
                <a:gridCol w="3810000"/>
                <a:gridCol w="2133600"/>
                <a:gridCol w="20574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CKM K</a:t>
                      </a:r>
                      <a:r>
                        <a:rPr kumimoji="0" lang="en-US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pbar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beam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Beam momentum [GeV/c]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Momentum spread [%]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Angular emittance H, V [mrad]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±3.5, ±2.5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±3.5, ±2.5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Solid angle [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sterad]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10-12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10-12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latin typeface="Symbol" charset="0"/>
                          <a:ea typeface="ＭＳ Ｐゴシック" charset="0"/>
                        </a:rPr>
                        <a:t>p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C377B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% wanted particles lost on stopper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C377B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6" name="Text Box 104"/>
          <p:cNvSpPr txBox="1">
            <a:spLocks noChangeArrowheads="1"/>
          </p:cNvSpPr>
          <p:nvPr/>
        </p:nvSpPr>
        <p:spPr bwMode="auto">
          <a:xfrm>
            <a:off x="457200" y="4512915"/>
            <a:ext cx="785718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Estimation by Lau: As the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</a:t>
            </a:r>
            <a:r>
              <a:rPr lang="en-US" sz="2200" dirty="0" err="1" smtClean="0">
                <a:solidFill>
                  <a:srgbClr val="0C377B"/>
                </a:solidFill>
                <a:sym typeface="Symbol" charset="0"/>
              </a:rPr>
              <a:t>pbar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kick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is more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favorable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than for K</a:t>
            </a:r>
            <a:r>
              <a:rPr lang="en-US" sz="2200" baseline="30000" dirty="0">
                <a:solidFill>
                  <a:srgbClr val="0C377B"/>
                </a:solidFill>
                <a:sym typeface="Symbol" charset="0"/>
              </a:rPr>
              <a:t>+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,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assume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that 80%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of p bar pass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beyond the beam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stopper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2088" y="5523672"/>
            <a:ext cx="5363250" cy="434975"/>
            <a:chOff x="1462088" y="5867400"/>
            <a:chExt cx="5363250" cy="434975"/>
          </a:xfrm>
        </p:grpSpPr>
        <p:sp>
          <p:nvSpPr>
            <p:cNvPr id="18537" name="Text Box 105"/>
            <p:cNvSpPr txBox="1">
              <a:spLocks noChangeArrowheads="1"/>
            </p:cNvSpPr>
            <p:nvPr/>
          </p:nvSpPr>
          <p:spPr bwMode="auto">
            <a:xfrm>
              <a:off x="2819401" y="5867400"/>
              <a:ext cx="4005937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0C377B"/>
                  </a:solidFill>
                  <a:cs typeface="+mn-cs"/>
                </a:rPr>
                <a:t>Acceptance 10</a:t>
              </a:r>
              <a:r>
                <a:rPr lang="en-US" sz="2200" dirty="0">
                  <a:solidFill>
                    <a:srgbClr val="0C377B"/>
                  </a:solidFill>
                  <a:latin typeface="Symbol" charset="0"/>
                  <a:cs typeface="+mn-cs"/>
                </a:rPr>
                <a:t>p</a:t>
              </a:r>
              <a:r>
                <a:rPr lang="en-US" sz="2200" dirty="0">
                  <a:solidFill>
                    <a:srgbClr val="0C377B"/>
                  </a:solidFill>
                  <a:cs typeface="+mn-cs"/>
                </a:rPr>
                <a:t> </a:t>
              </a:r>
              <a:r>
                <a:rPr lang="en-US" sz="2200" dirty="0" err="1">
                  <a:solidFill>
                    <a:srgbClr val="0C377B"/>
                  </a:solidFill>
                  <a:latin typeface="Symbol" charset="0"/>
                  <a:cs typeface="+mn-cs"/>
                </a:rPr>
                <a:t>m</a:t>
              </a:r>
              <a:r>
                <a:rPr lang="en-US" sz="2200" dirty="0" err="1">
                  <a:solidFill>
                    <a:srgbClr val="0C377B"/>
                  </a:solidFill>
                  <a:cs typeface="+mn-cs"/>
                </a:rPr>
                <a:t>sterad</a:t>
              </a:r>
              <a:r>
                <a:rPr lang="en-US" sz="2200" dirty="0">
                  <a:solidFill>
                    <a:srgbClr val="0C377B"/>
                  </a:solidFill>
                  <a:cs typeface="+mn-cs"/>
                </a:rPr>
                <a:t>, 2 </a:t>
              </a:r>
              <a:r>
                <a:rPr lang="en-US" sz="2200" dirty="0" err="1">
                  <a:solidFill>
                    <a:srgbClr val="0C377B"/>
                  </a:solidFill>
                  <a:cs typeface="+mn-cs"/>
                </a:rPr>
                <a:t>GeV</a:t>
              </a:r>
              <a:r>
                <a:rPr lang="en-US" sz="2200" dirty="0">
                  <a:solidFill>
                    <a:srgbClr val="0C377B"/>
                  </a:solidFill>
                  <a:cs typeface="+mn-cs"/>
                </a:rPr>
                <a:t>/c</a:t>
              </a:r>
            </a:p>
          </p:txBody>
        </p:sp>
        <p:sp>
          <p:nvSpPr>
            <p:cNvPr id="18538" name="AutoShape 106"/>
            <p:cNvSpPr>
              <a:spLocks noChangeArrowheads="1"/>
            </p:cNvSpPr>
            <p:nvPr/>
          </p:nvSpPr>
          <p:spPr bwMode="auto">
            <a:xfrm>
              <a:off x="1462088" y="5969000"/>
              <a:ext cx="976313" cy="333375"/>
            </a:xfrm>
            <a:prstGeom prst="rightArrow">
              <a:avLst>
                <a:gd name="adj1" fmla="val 50000"/>
                <a:gd name="adj2" fmla="val 7321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6425" cy="811212"/>
          </a:xfrm>
        </p:spPr>
        <p:txBody>
          <a:bodyPr/>
          <a:lstStyle/>
          <a:p>
            <a:r>
              <a:rPr lang="en-US" dirty="0"/>
              <a:t>Acceptance </a:t>
            </a:r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3556"/>
            <a:ext cx="756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Note: rough </a:t>
            </a:r>
            <a:r>
              <a:rPr lang="en-US" sz="2200" dirty="0"/>
              <a:t>estimate, based </a:t>
            </a:r>
            <a:r>
              <a:rPr lang="en-US" sz="2200" dirty="0" smtClean="0"/>
              <a:t>on extrapolation </a:t>
            </a:r>
            <a:r>
              <a:rPr lang="en-US" sz="2200" dirty="0"/>
              <a:t>from </a:t>
            </a:r>
            <a:r>
              <a:rPr lang="en-US" sz="2200" dirty="0" err="1" smtClean="0"/>
              <a:t>J.Doornbos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26284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exercise for p = -100 GeV/c</a:t>
            </a:r>
            <a:endParaRPr lang="en-GB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0E49-A5F2-804D-9F86-D08FCE7157DE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90170" y="1116672"/>
            <a:ext cx="8293455" cy="44766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Atherton </a:t>
            </a:r>
            <a:r>
              <a:rPr lang="en-US" sz="2200" dirty="0" err="1" smtClean="0">
                <a:solidFill>
                  <a:srgbClr val="0C377B"/>
                </a:solidFill>
              </a:rPr>
              <a:t>parameterisation</a:t>
            </a:r>
            <a:r>
              <a:rPr lang="en-US" sz="2200" dirty="0" smtClean="0">
                <a:solidFill>
                  <a:srgbClr val="0C377B"/>
                </a:solidFill>
              </a:rPr>
              <a:t>: </a:t>
            </a:r>
            <a:r>
              <a:rPr lang="en-US" sz="2200" dirty="0">
                <a:solidFill>
                  <a:srgbClr val="3366FF"/>
                </a:solidFill>
              </a:rPr>
              <a:t>0.42 </a:t>
            </a:r>
            <a:r>
              <a:rPr lang="en-US" sz="2200" dirty="0" err="1" smtClean="0">
                <a:solidFill>
                  <a:srgbClr val="3366FF"/>
                </a:solidFill>
                <a:sym typeface="Symbol" charset="0"/>
              </a:rPr>
              <a:t>pbar</a:t>
            </a:r>
            <a:r>
              <a:rPr lang="en-US" sz="2200" dirty="0" smtClean="0">
                <a:solidFill>
                  <a:srgbClr val="3366FF"/>
                </a:solidFill>
                <a:sym typeface="Symbol" charset="0"/>
              </a:rPr>
              <a:t>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/ </a:t>
            </a:r>
            <a:r>
              <a:rPr lang="en-US" sz="2200" dirty="0" err="1">
                <a:solidFill>
                  <a:srgbClr val="0C377B"/>
                </a:solidFill>
                <a:sym typeface="Symbol" charset="0"/>
              </a:rPr>
              <a:t>int.proton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 /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GeV / </a:t>
            </a:r>
            <a:r>
              <a:rPr lang="en-US" sz="2200" dirty="0" err="1" smtClean="0">
                <a:solidFill>
                  <a:srgbClr val="0C377B"/>
                </a:solidFill>
                <a:sym typeface="Symbol" charset="0"/>
              </a:rPr>
              <a:t>steradian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Solid angle </a:t>
            </a:r>
            <a:r>
              <a:rPr lang="en-US" sz="2200" dirty="0" smtClean="0">
                <a:solidFill>
                  <a:srgbClr val="800080"/>
                </a:solidFill>
                <a:latin typeface="Symbol" charset="0"/>
              </a:rPr>
              <a:t>p</a:t>
            </a:r>
            <a:r>
              <a:rPr lang="en-US" sz="2200" dirty="0" smtClean="0">
                <a:solidFill>
                  <a:srgbClr val="800080"/>
                </a:solidFill>
              </a:rPr>
              <a:t> </a:t>
            </a:r>
            <a:r>
              <a:rPr lang="en-US" sz="2200" baseline="30000" dirty="0">
                <a:solidFill>
                  <a:srgbClr val="800080"/>
                </a:solidFill>
              </a:rPr>
              <a:t>.</a:t>
            </a:r>
            <a:r>
              <a:rPr lang="en-US" sz="2200" dirty="0">
                <a:solidFill>
                  <a:srgbClr val="800080"/>
                </a:solidFill>
              </a:rPr>
              <a:t> 10</a:t>
            </a:r>
            <a:r>
              <a:rPr lang="en-US" sz="2200" baseline="30000" dirty="0">
                <a:solidFill>
                  <a:srgbClr val="800080"/>
                </a:solidFill>
              </a:rPr>
              <a:t>-5</a:t>
            </a:r>
            <a:endParaRPr lang="en-US" sz="2200" dirty="0" smtClean="0">
              <a:solidFill>
                <a:srgbClr val="800080"/>
              </a:solidFill>
              <a:sym typeface="Symbo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Assume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target efficiency of </a:t>
            </a:r>
            <a:r>
              <a:rPr lang="en-US" sz="2200" dirty="0">
                <a:solidFill>
                  <a:srgbClr val="008000"/>
                </a:solidFill>
                <a:sym typeface="Symbol" charset="0"/>
              </a:rPr>
              <a:t>40</a:t>
            </a:r>
            <a:r>
              <a:rPr lang="en-US" sz="2200" dirty="0" smtClean="0">
                <a:solidFill>
                  <a:srgbClr val="008000"/>
                </a:solidFill>
                <a:sym typeface="Symbol" charset="0"/>
              </a:rPr>
              <a:t>%</a:t>
            </a:r>
            <a:r>
              <a:rPr lang="en-US" sz="2200" dirty="0" smtClean="0">
                <a:sym typeface="Symbol" charset="0"/>
              </a:rPr>
              <a:t> and </a:t>
            </a:r>
            <a:r>
              <a:rPr lang="en-US" sz="2200" dirty="0">
                <a:solidFill>
                  <a:srgbClr val="FF0000"/>
                </a:solidFill>
                <a:sym typeface="Symbol" charset="0"/>
              </a:rPr>
              <a:t>10</a:t>
            </a:r>
            <a:r>
              <a:rPr lang="en-US" sz="2200" baseline="30000" dirty="0">
                <a:solidFill>
                  <a:srgbClr val="FF0000"/>
                </a:solidFill>
                <a:sym typeface="Symbol" charset="0"/>
              </a:rPr>
              <a:t>13</a:t>
            </a:r>
            <a:r>
              <a:rPr lang="en-US" sz="22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sym typeface="Symbol" charset="0"/>
              </a:rPr>
              <a:t>ppp</a:t>
            </a:r>
            <a:r>
              <a:rPr lang="en-US" sz="2200" dirty="0">
                <a:solidFill>
                  <a:srgbClr val="FF0000"/>
                </a:solidFill>
                <a:sym typeface="Symbol" charset="0"/>
              </a:rPr>
              <a:t>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on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target</a:t>
            </a:r>
            <a:endParaRPr lang="en-US" sz="2200" dirty="0">
              <a:sym typeface="Symbo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ym typeface="Symbol" charset="0"/>
              </a:rPr>
              <a:t>Assume </a:t>
            </a:r>
            <a:r>
              <a:rPr lang="en-US" sz="2200" dirty="0" smtClean="0">
                <a:solidFill>
                  <a:srgbClr val="FF8000"/>
                </a:solidFill>
                <a:sym typeface="Symbol" charset="0"/>
              </a:rPr>
              <a:t>80%</a:t>
            </a:r>
            <a:r>
              <a:rPr lang="en-US" sz="2200" dirty="0" smtClean="0">
                <a:sym typeface="Symbol" charset="0"/>
              </a:rPr>
              <a:t> wanted particles pass dump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ym typeface="Symbol" charset="0"/>
              </a:rPr>
              <a:t>Assume </a:t>
            </a:r>
            <a:r>
              <a:rPr lang="en-US" sz="2200" dirty="0" smtClean="0">
                <a:solidFill>
                  <a:schemeClr val="bg2">
                    <a:lumMod val="75000"/>
                  </a:schemeClr>
                </a:solidFill>
                <a:sym typeface="Symbol" charset="0"/>
              </a:rPr>
              <a:t>2%</a:t>
            </a:r>
            <a:r>
              <a:rPr lang="en-US" sz="2200" dirty="0" smtClean="0">
                <a:sym typeface="Symbol" charset="0"/>
              </a:rPr>
              <a:t> momentum bite</a:t>
            </a:r>
          </a:p>
          <a:p>
            <a:pPr>
              <a:lnSpc>
                <a:spcPct val="130000"/>
              </a:lnSpc>
              <a:spcBef>
                <a:spcPts val="0"/>
              </a:spcBef>
              <a:defRPr/>
            </a:pPr>
            <a:r>
              <a:rPr lang="en-US" sz="2200" dirty="0" smtClean="0">
                <a:solidFill>
                  <a:srgbClr val="0C377B"/>
                </a:solidFill>
              </a:rPr>
              <a:t>Particle flux: </a:t>
            </a:r>
            <a:r>
              <a:rPr lang="en-US" sz="2200" dirty="0" smtClean="0">
                <a:solidFill>
                  <a:srgbClr val="008000"/>
                </a:solidFill>
              </a:rPr>
              <a:t>0.4</a:t>
            </a:r>
            <a:r>
              <a:rPr lang="en-US" sz="2200" dirty="0" smtClean="0">
                <a:solidFill>
                  <a:srgbClr val="0C377B"/>
                </a:solidFill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</a:rPr>
              <a:t>.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FF0000"/>
                </a:solidFill>
              </a:rPr>
              <a:t>10</a:t>
            </a:r>
            <a:r>
              <a:rPr lang="en-US" sz="2200" baseline="30000" dirty="0">
                <a:solidFill>
                  <a:srgbClr val="FF0000"/>
                </a:solidFill>
              </a:rPr>
              <a:t>13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</a:rPr>
              <a:t>.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3366FF"/>
                </a:solidFill>
              </a:rPr>
              <a:t>0.42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</a:rPr>
              <a:t>.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800080"/>
                </a:solidFill>
                <a:latin typeface="Symbol" charset="0"/>
              </a:rPr>
              <a:t>p</a:t>
            </a:r>
            <a:r>
              <a:rPr lang="en-US" sz="2200" dirty="0">
                <a:solidFill>
                  <a:srgbClr val="800080"/>
                </a:solidFill>
              </a:rPr>
              <a:t> </a:t>
            </a:r>
            <a:r>
              <a:rPr lang="en-US" sz="2200" baseline="30000" dirty="0">
                <a:solidFill>
                  <a:srgbClr val="800080"/>
                </a:solidFill>
              </a:rPr>
              <a:t>.</a:t>
            </a:r>
            <a:r>
              <a:rPr lang="en-US" sz="2200" dirty="0">
                <a:solidFill>
                  <a:srgbClr val="800080"/>
                </a:solidFill>
              </a:rPr>
              <a:t> 10</a:t>
            </a:r>
            <a:r>
              <a:rPr lang="en-US" sz="2200" baseline="30000" dirty="0">
                <a:solidFill>
                  <a:srgbClr val="800080"/>
                </a:solidFill>
              </a:rPr>
              <a:t>-5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</a:rPr>
              <a:t>.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737373"/>
                </a:solidFill>
              </a:rPr>
              <a:t>2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baseline="30000" dirty="0">
                <a:solidFill>
                  <a:srgbClr val="0C377B"/>
                </a:solidFill>
              </a:rPr>
              <a:t>.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>
                <a:solidFill>
                  <a:srgbClr val="FF8000"/>
                </a:solidFill>
              </a:rPr>
              <a:t>0.8</a:t>
            </a:r>
            <a:r>
              <a:rPr lang="en-US" sz="2200" dirty="0">
                <a:solidFill>
                  <a:srgbClr val="0C377B"/>
                </a:solidFill>
              </a:rPr>
              <a:t> </a:t>
            </a:r>
            <a:r>
              <a:rPr lang="en-US" sz="2200" dirty="0" err="1" smtClean="0">
                <a:solidFill>
                  <a:srgbClr val="0C377B"/>
                </a:solidFill>
                <a:sym typeface="Symbol" charset="0"/>
              </a:rPr>
              <a:t>pbar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= </a:t>
            </a:r>
            <a:r>
              <a:rPr lang="en-US" sz="2200" b="1" dirty="0"/>
              <a:t>8 10</a:t>
            </a:r>
            <a:r>
              <a:rPr lang="en-US" sz="2200" b="1" baseline="30000" dirty="0"/>
              <a:t>7</a:t>
            </a:r>
            <a:r>
              <a:rPr lang="en-US" sz="2200" b="1" dirty="0"/>
              <a:t> </a:t>
            </a:r>
            <a:r>
              <a:rPr lang="en-US" sz="2200" b="1" dirty="0" err="1" smtClean="0">
                <a:sym typeface="Symbol" charset="0"/>
              </a:rPr>
              <a:t>pbar</a:t>
            </a:r>
            <a:r>
              <a:rPr lang="en-US" sz="2200" b="1" dirty="0" smtClean="0">
                <a:sym typeface="Symbol" charset="0"/>
              </a:rPr>
              <a:t>/pulse</a:t>
            </a:r>
            <a:endParaRPr lang="en-US" sz="2200" dirty="0" smtClean="0">
              <a:sym typeface="Symbol" charset="0"/>
            </a:endParaRPr>
          </a:p>
          <a:p>
            <a:pPr marL="36195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defRPr/>
            </a:pP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Note: e</a:t>
            </a:r>
            <a:r>
              <a:rPr lang="en-US" sz="2200" baseline="30000" dirty="0">
                <a:solidFill>
                  <a:srgbClr val="0C377B"/>
                </a:solidFill>
                <a:sym typeface="Symbol" charset="0"/>
              </a:rPr>
              <a:t>-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 and </a:t>
            </a:r>
            <a:r>
              <a:rPr lang="en-US" sz="2200" dirty="0">
                <a:solidFill>
                  <a:srgbClr val="0C377B"/>
                </a:solidFill>
                <a:latin typeface="Symbol" charset="0"/>
                <a:sym typeface="Symbol" charset="0"/>
              </a:rPr>
              <a:t>p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 are well filtered, but K</a:t>
            </a:r>
            <a:r>
              <a:rPr lang="en-US" sz="2200" baseline="30000" dirty="0">
                <a:solidFill>
                  <a:srgbClr val="0C377B"/>
                </a:solidFill>
                <a:sym typeface="Symbol" charset="0"/>
              </a:rPr>
              <a:t>+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 only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partly</a:t>
            </a:r>
            <a:endParaRPr lang="en-US" sz="2200" dirty="0">
              <a:solidFill>
                <a:srgbClr val="0C377B"/>
              </a:solidFill>
              <a:sym typeface="Symbol" charset="0"/>
            </a:endParaRP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tabLst>
                <a:tab pos="266700" algn="l"/>
              </a:tabLst>
              <a:defRPr/>
            </a:pP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For RP limit of 10</a:t>
            </a:r>
            <a:r>
              <a:rPr lang="en-US" sz="2200" baseline="30000" dirty="0" smtClean="0">
                <a:solidFill>
                  <a:srgbClr val="0C377B"/>
                </a:solidFill>
                <a:sym typeface="Symbol" charset="0"/>
              </a:rPr>
              <a:t>8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 on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total flux, max antiproton flux 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limited </a:t>
            </a:r>
            <a:r>
              <a:rPr lang="en-US" sz="2200" dirty="0">
                <a:solidFill>
                  <a:srgbClr val="0C377B"/>
                </a:solidFill>
                <a:sym typeface="Symbol" charset="0"/>
              </a:rPr>
              <a:t>by purity (probably about 50%</a:t>
            </a:r>
            <a:r>
              <a:rPr lang="en-US" sz="2200" dirty="0" smtClean="0">
                <a:solidFill>
                  <a:srgbClr val="0C377B"/>
                </a:solidFill>
                <a:sym typeface="Symbol" charset="0"/>
              </a:rPr>
              <a:t>), hence </a:t>
            </a:r>
            <a:r>
              <a:rPr lang="en-US" sz="2200" b="1" dirty="0" smtClean="0">
                <a:solidFill>
                  <a:srgbClr val="FF3300"/>
                </a:solidFill>
              </a:rPr>
              <a:t>5 </a:t>
            </a:r>
            <a:r>
              <a:rPr lang="en-US" sz="2200" b="1" dirty="0">
                <a:solidFill>
                  <a:srgbClr val="FF3300"/>
                </a:solidFill>
              </a:rPr>
              <a:t>10</a:t>
            </a:r>
            <a:r>
              <a:rPr lang="en-US" sz="2200" b="1" baseline="30000" dirty="0">
                <a:solidFill>
                  <a:srgbClr val="FF3300"/>
                </a:solidFill>
              </a:rPr>
              <a:t>7</a:t>
            </a:r>
            <a:r>
              <a:rPr lang="en-US" sz="2200" b="1" dirty="0">
                <a:solidFill>
                  <a:srgbClr val="FF3300"/>
                </a:solidFill>
              </a:rPr>
              <a:t> </a:t>
            </a:r>
            <a:r>
              <a:rPr lang="en-US" sz="2200" b="1" dirty="0" err="1" smtClean="0">
                <a:solidFill>
                  <a:srgbClr val="FF3300"/>
                </a:solidFill>
                <a:sym typeface="Symbol" charset="0"/>
              </a:rPr>
              <a:t>pbar</a:t>
            </a:r>
            <a:r>
              <a:rPr lang="en-US" sz="2200" b="1" dirty="0" smtClean="0">
                <a:solidFill>
                  <a:srgbClr val="FF3300"/>
                </a:solidFill>
                <a:sym typeface="Symbol" charset="0"/>
              </a:rPr>
              <a:t> per pulse</a:t>
            </a:r>
          </a:p>
          <a:p>
            <a:pPr marL="342900" indent="-342900">
              <a:lnSpc>
                <a:spcPct val="130000"/>
              </a:lnSpc>
              <a:spcBef>
                <a:spcPts val="0"/>
              </a:spcBef>
              <a:buFont typeface="Arial"/>
              <a:buChar char="•"/>
              <a:tabLst>
                <a:tab pos="266700" algn="l"/>
              </a:tabLst>
              <a:defRPr/>
            </a:pPr>
            <a:r>
              <a:rPr lang="en-US" sz="2200" dirty="0" smtClean="0">
                <a:sym typeface="Symbol" charset="0"/>
              </a:rPr>
              <a:t>K</a:t>
            </a:r>
            <a:r>
              <a:rPr lang="en-US" sz="2200" baseline="30000" dirty="0" smtClean="0">
                <a:sym typeface="Symbol" charset="0"/>
              </a:rPr>
              <a:t>+ </a:t>
            </a:r>
            <a:r>
              <a:rPr lang="en-US" sz="2200" dirty="0" smtClean="0">
                <a:sym typeface="Symbol" charset="0"/>
              </a:rPr>
              <a:t>flux: reduced by factor 1.6 / 2.1 ~0.75 (see before) </a:t>
            </a:r>
            <a:endParaRPr lang="en-US" sz="22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198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RF separated beams and "Physics Beyond Colliders"</a:t>
            </a:r>
            <a:endParaRPr lang="en-US">
              <a:sym typeface="Symbol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A0E49-A5F2-804D-9F86-D08FCE7157D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7835" y="1003784"/>
            <a:ext cx="5935489" cy="53004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200" dirty="0" smtClean="0"/>
              <a:t>RF-separated beams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GB" sz="2200" dirty="0" smtClean="0"/>
              <a:t>Increase </a:t>
            </a:r>
            <a:r>
              <a:rPr lang="en-GB" sz="2200" dirty="0"/>
              <a:t>the beam content of </a:t>
            </a:r>
            <a:r>
              <a:rPr lang="en-GB" sz="2200" dirty="0" smtClean="0"/>
              <a:t>wanted particles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GB" sz="2200" dirty="0" smtClean="0"/>
              <a:t>Reduce </a:t>
            </a:r>
            <a:r>
              <a:rPr lang="en-GB" sz="2200" dirty="0"/>
              <a:t>the required overall beam </a:t>
            </a:r>
            <a:r>
              <a:rPr lang="en-GB" sz="2200" dirty="0" smtClean="0"/>
              <a:t>intensity (less radiation)</a:t>
            </a:r>
            <a:endParaRPr lang="en-GB" sz="22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200" dirty="0" smtClean="0"/>
              <a:t>Complex and detailed study needed in the framework of “Physics Beyond Colliders” </a:t>
            </a:r>
            <a:r>
              <a:rPr lang="en-GB" sz="2200" dirty="0"/>
              <a:t>–</a:t>
            </a:r>
            <a:r>
              <a:rPr lang="en-GB" sz="2200" dirty="0" smtClean="0"/>
              <a:t>  Conventional Beams WG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GB" sz="2200" dirty="0" smtClean="0"/>
              <a:t>Examples: refine principle (3 cavity design?), optics, technology survey (RF, CRG, </a:t>
            </a:r>
            <a:r>
              <a:rPr lang="is-IS" sz="2200" dirty="0" smtClean="0"/>
              <a:t>…</a:t>
            </a:r>
            <a:r>
              <a:rPr lang="en-GB" sz="2200" dirty="0" smtClean="0"/>
              <a:t>), radiation </a:t>
            </a:r>
            <a:r>
              <a:rPr lang="en-GB" sz="2200" dirty="0"/>
              <a:t>p</a:t>
            </a:r>
            <a:r>
              <a:rPr lang="en-GB" sz="2200" dirty="0" smtClean="0"/>
              <a:t>rotection, expected purity, muon backgrounds, beam instrumentation / particle ID, integration in existing tunnel, etc.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/>
              <a:buChar char="•"/>
            </a:pPr>
            <a:r>
              <a:rPr lang="en-GB" sz="2200" dirty="0" smtClean="0"/>
              <a:t>Work will be organised within the CBWG – EHN2 subgroup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25" y="1108375"/>
            <a:ext cx="2400300" cy="511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3325" y="675243"/>
            <a:ext cx="2430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http://pbc.web.cern.ch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99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69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Beyond Colliders</a:t>
            </a:r>
            <a:r>
              <a:rPr lang="en-US" dirty="0"/>
              <a:t> – </a:t>
            </a: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108973"/>
            <a:ext cx="8226425" cy="5008272"/>
          </a:xfrm>
        </p:spPr>
        <p:txBody>
          <a:bodyPr/>
          <a:lstStyle/>
          <a:p>
            <a:r>
              <a:rPr lang="en-US" dirty="0" err="1" smtClean="0"/>
              <a:t>Extrapolary</a:t>
            </a:r>
            <a:r>
              <a:rPr lang="en-US" dirty="0" smtClean="0"/>
              <a:t> study aimed at exploiting </a:t>
            </a:r>
            <a:r>
              <a:rPr lang="en-US" dirty="0"/>
              <a:t>the full scientific potential of CERN's accelerator complex and its scientific infrastructure through projects complementary to the LHC, HL-LHC and other possible future </a:t>
            </a:r>
            <a:r>
              <a:rPr lang="en-US" dirty="0" smtClean="0"/>
              <a:t>colliders </a:t>
            </a:r>
          </a:p>
          <a:p>
            <a:r>
              <a:rPr lang="en-US" dirty="0" smtClean="0"/>
              <a:t>Projects targeting </a:t>
            </a:r>
            <a:r>
              <a:rPr lang="en-US" dirty="0"/>
              <a:t>fundamental physics questions that are similar in spirit to those addressed by high-energy colliders, but that require different types of beams and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Initiated by CERN director-general and coordinated by J. </a:t>
            </a:r>
            <a:r>
              <a:rPr lang="en-US" dirty="0" err="1" smtClean="0"/>
              <a:t>Jaeckel</a:t>
            </a:r>
            <a:r>
              <a:rPr lang="en-US" dirty="0" smtClean="0"/>
              <a:t>, M. Lamont and C. </a:t>
            </a:r>
            <a:r>
              <a:rPr lang="en-US" dirty="0" err="1" smtClean="0"/>
              <a:t>Vallee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Kick</a:t>
            </a:r>
            <a:r>
              <a:rPr lang="en-US" dirty="0"/>
              <a:t>-off workshop </a:t>
            </a:r>
            <a:r>
              <a:rPr lang="en-US" dirty="0" smtClean="0"/>
              <a:t>(September 2016) </a:t>
            </a:r>
            <a:r>
              <a:rPr lang="en-US" dirty="0"/>
              <a:t>identified a number of areas of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Working </a:t>
            </a:r>
            <a:r>
              <a:rPr lang="en-US" dirty="0"/>
              <a:t>groups </a:t>
            </a:r>
            <a:r>
              <a:rPr lang="en-US" dirty="0" smtClean="0"/>
              <a:t>set</a:t>
            </a:r>
            <a:r>
              <a:rPr lang="en-US" dirty="0"/>
              <a:t>-up to pursue studies in these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PBC </a:t>
            </a:r>
            <a:r>
              <a:rPr lang="en-US" dirty="0"/>
              <a:t>study remains open to further ideas for new </a:t>
            </a:r>
            <a:r>
              <a:rPr lang="en-US" dirty="0" smtClean="0"/>
              <a:t>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592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Beyond Colliders</a:t>
            </a:r>
            <a:r>
              <a:rPr lang="en-US" dirty="0"/>
              <a:t> – </a:t>
            </a: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2" y="1065045"/>
            <a:ext cx="5826123" cy="5291305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 smtClean="0"/>
              <a:t>Physics Groups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BSM </a:t>
            </a:r>
            <a:r>
              <a:rPr lang="en-US" b="1" dirty="0"/>
              <a:t>subgroup: </a:t>
            </a:r>
            <a:r>
              <a:rPr lang="en-US" dirty="0" smtClean="0"/>
              <a:t>SHIP</a:t>
            </a:r>
            <a:r>
              <a:rPr lang="en-US" dirty="0"/>
              <a:t>; NA64++; NA62++; KLEVER; IAXO; LSW; EDM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QCD subgroup: </a:t>
            </a:r>
            <a:r>
              <a:rPr lang="en-US" i="1" dirty="0" smtClean="0"/>
              <a:t>COMPASS</a:t>
            </a:r>
            <a:r>
              <a:rPr lang="en-US" i="1" dirty="0"/>
              <a:t>++</a:t>
            </a:r>
            <a:r>
              <a:rPr lang="en-US" dirty="0"/>
              <a:t>; μ-e; LHC FT (gas </a:t>
            </a:r>
            <a:r>
              <a:rPr lang="en-US" dirty="0" smtClean="0"/>
              <a:t>target + crystal </a:t>
            </a:r>
            <a:r>
              <a:rPr lang="en-US" dirty="0"/>
              <a:t>extraction); DIRAC++; NA60++; NA61++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Deliverables:</a:t>
            </a:r>
          </a:p>
          <a:p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of the physics case in the worldwide </a:t>
            </a:r>
            <a:r>
              <a:rPr lang="en-US" dirty="0" smtClean="0"/>
              <a:t>context</a:t>
            </a:r>
            <a:endParaRPr lang="en-US" dirty="0"/>
          </a:p>
          <a:p>
            <a:r>
              <a:rPr lang="en-US" dirty="0" smtClean="0"/>
              <a:t>Possible </a:t>
            </a:r>
            <a:r>
              <a:rPr lang="en-US" dirty="0"/>
              <a:t>further detector </a:t>
            </a:r>
            <a:r>
              <a:rPr lang="en-US" dirty="0" smtClean="0"/>
              <a:t>optimization</a:t>
            </a:r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new </a:t>
            </a:r>
            <a:r>
              <a:rPr lang="en-US" dirty="0" smtClean="0"/>
              <a:t>projects: </a:t>
            </a:r>
            <a:r>
              <a:rPr lang="en-US" dirty="0"/>
              <a:t>investigation of the uniqueness of the CERN accelerator complex for their </a:t>
            </a:r>
            <a:r>
              <a:rPr lang="en-US" dirty="0" smtClean="0"/>
              <a:t>realization</a:t>
            </a: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325" y="1108375"/>
            <a:ext cx="24003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Working Group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6075"/>
            <a:ext cx="9144000" cy="51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57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Physics Beyond Colliders</a:t>
            </a:r>
            <a:r>
              <a:rPr lang="en-US" dirty="0"/>
              <a:t> – </a:t>
            </a:r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1" y="1068008"/>
            <a:ext cx="8226425" cy="518577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i="1" dirty="0"/>
              <a:t>Conventional beams subgroup</a:t>
            </a:r>
            <a:r>
              <a:rPr lang="en-US" dirty="0"/>
              <a:t>: Evaluation of NA62 beam dump, </a:t>
            </a:r>
            <a:r>
              <a:rPr lang="en-US" i="1" dirty="0"/>
              <a:t>COMPASS RF separated beam</a:t>
            </a:r>
            <a:r>
              <a:rPr lang="en-US" dirty="0"/>
              <a:t>, NA61++ beam, KLEVER beam + possible siting of NA64++, μ-e elastic experiment, NA60++, and DIRAC++ beams </a:t>
            </a:r>
          </a:p>
          <a:p>
            <a:pPr>
              <a:lnSpc>
                <a:spcPct val="110000"/>
              </a:lnSpc>
            </a:pPr>
            <a:r>
              <a:rPr lang="en-US" b="1" dirty="0" smtClean="0"/>
              <a:t>BDF </a:t>
            </a:r>
            <a:r>
              <a:rPr lang="en-US" b="1" dirty="0"/>
              <a:t>subgroup</a:t>
            </a:r>
            <a:r>
              <a:rPr lang="en-US" dirty="0"/>
              <a:t>: </a:t>
            </a:r>
            <a:r>
              <a:rPr lang="en-US" dirty="0" smtClean="0"/>
              <a:t>Completion of technical </a:t>
            </a:r>
            <a:r>
              <a:rPr lang="en-US" dirty="0"/>
              <a:t>feasibility studies of a Bump Dump Facility as input to the SHiP conceptual design study (CDS</a:t>
            </a:r>
            <a:r>
              <a:rPr lang="en-US" dirty="0" smtClean="0"/>
              <a:t>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EDM subgroup</a:t>
            </a:r>
            <a:r>
              <a:rPr lang="en-US" dirty="0"/>
              <a:t>: </a:t>
            </a:r>
            <a:r>
              <a:rPr lang="en-US" dirty="0" smtClean="0"/>
              <a:t>Feasibility </a:t>
            </a:r>
            <a:r>
              <a:rPr lang="en-US" dirty="0"/>
              <a:t>study including preliminary </a:t>
            </a:r>
            <a:r>
              <a:rPr lang="en-US" dirty="0" smtClean="0"/>
              <a:t>costing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 smtClean="0"/>
              <a:t>LHC </a:t>
            </a:r>
            <a:r>
              <a:rPr lang="en-US" b="1" dirty="0"/>
              <a:t>Fixed Target subgroup</a:t>
            </a:r>
            <a:r>
              <a:rPr lang="en-US" dirty="0"/>
              <a:t>: </a:t>
            </a:r>
            <a:r>
              <a:rPr lang="en-US" dirty="0" smtClean="0"/>
              <a:t>Collection of various </a:t>
            </a:r>
            <a:r>
              <a:rPr lang="en-US" dirty="0"/>
              <a:t>initiatives (UA9, LHC collimation team, AFTER collaboration) </a:t>
            </a:r>
            <a:r>
              <a:rPr lang="en-US" dirty="0" smtClean="0"/>
              <a:t>with the aim of a conceptual </a:t>
            </a:r>
            <a:r>
              <a:rPr lang="en-US" dirty="0"/>
              <a:t>design </a:t>
            </a:r>
            <a:r>
              <a:rPr lang="en-US" dirty="0" smtClean="0"/>
              <a:t>report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b="1" dirty="0"/>
              <a:t>Technology subgroup</a:t>
            </a:r>
            <a:r>
              <a:rPr lang="en-US" dirty="0"/>
              <a:t>: </a:t>
            </a:r>
            <a:r>
              <a:rPr lang="en-US" dirty="0" smtClean="0"/>
              <a:t>Evaluation </a:t>
            </a:r>
            <a:r>
              <a:rPr lang="en-US" dirty="0"/>
              <a:t>of possible technological contributions of CERN to non-accelerator projects possibly hosted elsewhere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33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Beams</a:t>
            </a:r>
            <a:r>
              <a:rPr lang="en-US" dirty="0"/>
              <a:t> – </a:t>
            </a:r>
            <a:r>
              <a:rPr lang="en-GB" dirty="0" smtClean="0"/>
              <a:t>Strategy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2" y="1245523"/>
            <a:ext cx="8226424" cy="502827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Large number </a:t>
            </a:r>
            <a:r>
              <a:rPr lang="en-US" dirty="0"/>
              <a:t>of fixed target </a:t>
            </a:r>
            <a:r>
              <a:rPr lang="en-US" dirty="0" smtClean="0"/>
              <a:t>proposals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Pre-proposal studies for working </a:t>
            </a:r>
            <a:r>
              <a:rPr lang="en-US" dirty="0"/>
              <a:t>groups </a:t>
            </a:r>
            <a:r>
              <a:rPr lang="en-US" dirty="0" smtClean="0"/>
              <a:t>to ensure </a:t>
            </a:r>
            <a:r>
              <a:rPr lang="en-US" dirty="0"/>
              <a:t>progress with their </a:t>
            </a:r>
            <a:r>
              <a:rPr lang="en-US" dirty="0" smtClean="0"/>
              <a:t>evaluation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Focus </a:t>
            </a:r>
            <a:r>
              <a:rPr lang="en-US" dirty="0"/>
              <a:t>first </a:t>
            </a:r>
            <a:r>
              <a:rPr lang="en-US" dirty="0" smtClean="0"/>
              <a:t>on projects with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Possible </a:t>
            </a:r>
            <a:r>
              <a:rPr lang="en-US" dirty="0"/>
              <a:t>short and medium time-scale </a:t>
            </a:r>
            <a:r>
              <a:rPr lang="en-US" dirty="0" smtClean="0"/>
              <a:t>implementation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</a:t>
            </a:r>
            <a:r>
              <a:rPr lang="en-US" dirty="0" smtClean="0"/>
              <a:t>imited resources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M</a:t>
            </a:r>
            <a:r>
              <a:rPr lang="en-US" dirty="0" smtClean="0"/>
              <a:t>ost </a:t>
            </a:r>
            <a:r>
              <a:rPr lang="en-US" dirty="0"/>
              <a:t>advanced and </a:t>
            </a:r>
            <a:r>
              <a:rPr lang="en-US" dirty="0" smtClean="0"/>
              <a:t>competitive (based </a:t>
            </a:r>
            <a:r>
              <a:rPr lang="en-US" dirty="0"/>
              <a:t>on the available </a:t>
            </a:r>
            <a:r>
              <a:rPr lang="en-US" dirty="0" smtClean="0"/>
              <a:t>input and first </a:t>
            </a:r>
            <a:r>
              <a:rPr lang="en-US" dirty="0"/>
              <a:t>feasibility analysis regarding the FT </a:t>
            </a:r>
            <a:r>
              <a:rPr lang="en-US" dirty="0" smtClean="0"/>
              <a:t>implementation)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Additional studies </a:t>
            </a:r>
            <a:r>
              <a:rPr lang="en-US" dirty="0"/>
              <a:t>based on the information provided by the collaborations and the following </a:t>
            </a:r>
            <a:r>
              <a:rPr lang="en-US" dirty="0" smtClean="0"/>
              <a:t>criteria: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</a:t>
            </a:r>
            <a:r>
              <a:rPr lang="en-US" dirty="0" smtClean="0"/>
              <a:t>nalysis </a:t>
            </a:r>
            <a:r>
              <a:rPr lang="en-US" dirty="0"/>
              <a:t>of the physics WG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ufficient </a:t>
            </a:r>
            <a:r>
              <a:rPr lang="en-US" dirty="0"/>
              <a:t>details </a:t>
            </a:r>
            <a:r>
              <a:rPr lang="en-US" dirty="0" smtClean="0"/>
              <a:t>known that are required </a:t>
            </a:r>
            <a:r>
              <a:rPr lang="en-US" dirty="0"/>
              <a:t>for an implementation study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</a:t>
            </a:r>
            <a:r>
              <a:rPr lang="en-US" dirty="0" smtClean="0"/>
              <a:t>tudy </a:t>
            </a:r>
            <a:r>
              <a:rPr lang="en-US" dirty="0"/>
              <a:t>can be performed within the timescale of the European Strategy </a:t>
            </a:r>
            <a:r>
              <a:rPr lang="en-US" dirty="0" smtClean="0"/>
              <a:t>update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492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Beams </a:t>
            </a:r>
            <a:r>
              <a:rPr lang="en-US" dirty="0"/>
              <a:t>– </a:t>
            </a:r>
            <a:r>
              <a:rPr lang="en-GB" dirty="0" smtClean="0"/>
              <a:t>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dirty="0"/>
              <a:t>Under consideration at </a:t>
            </a:r>
            <a:r>
              <a:rPr lang="en-US" dirty="0" smtClean="0"/>
              <a:t>present:</a:t>
            </a:r>
            <a:endParaRPr lang="en-US" dirty="0"/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NA62: </a:t>
            </a:r>
            <a:r>
              <a:rPr lang="en-US" dirty="0" smtClean="0"/>
              <a:t>Proposal </a:t>
            </a:r>
            <a:r>
              <a:rPr lang="en-US" dirty="0"/>
              <a:t>to operate in beam-dump mode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NA64++: High intensity electron, muon and hadron beams for dark particles searches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K</a:t>
            </a:r>
            <a:r>
              <a:rPr lang="en-US" baseline="-25000" dirty="0"/>
              <a:t>L</a:t>
            </a:r>
            <a:r>
              <a:rPr lang="en-US" dirty="0"/>
              <a:t>EVER: </a:t>
            </a:r>
            <a:r>
              <a:rPr lang="en-US" dirty="0" smtClean="0"/>
              <a:t>High </a:t>
            </a:r>
            <a:r>
              <a:rPr lang="en-US" dirty="0"/>
              <a:t>intensity K</a:t>
            </a:r>
            <a:r>
              <a:rPr lang="en-US" baseline="-25000" dirty="0"/>
              <a:t>L</a:t>
            </a:r>
            <a:r>
              <a:rPr lang="en-US" dirty="0"/>
              <a:t> beam (high flux, pencil beam, new target) for rare decays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i="1" dirty="0"/>
              <a:t>COMPASS++: RF separated beams for hadron structure and spectroscopy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μ-e: </a:t>
            </a:r>
            <a:r>
              <a:rPr lang="en-US" dirty="0"/>
              <a:t>150 GeV muon beams for high </a:t>
            </a:r>
            <a:r>
              <a:rPr lang="en-US" dirty="0" smtClean="0"/>
              <a:t>precision measurement of </a:t>
            </a:r>
            <a:r>
              <a:rPr lang="en-US" dirty="0"/>
              <a:t>hadron vacuum </a:t>
            </a:r>
            <a:r>
              <a:rPr lang="en-US" dirty="0" err="1"/>
              <a:t>polarisation</a:t>
            </a:r>
            <a:r>
              <a:rPr lang="en-US" dirty="0"/>
              <a:t> for </a:t>
            </a:r>
            <a:r>
              <a:rPr lang="en-US" dirty="0" smtClean="0"/>
              <a:t>g-2 of the muon</a:t>
            </a:r>
            <a:endParaRPr lang="en-US" dirty="0"/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DIRAC++: DIRAC@SPS for high statistic </a:t>
            </a:r>
            <a:r>
              <a:rPr lang="en-US" dirty="0" err="1"/>
              <a:t>mesonic</a:t>
            </a:r>
            <a:r>
              <a:rPr lang="en-US" dirty="0"/>
              <a:t> atoms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NA60++: Heavy ion beams for </a:t>
            </a:r>
            <a:r>
              <a:rPr lang="en-US" dirty="0" smtClean="0"/>
              <a:t>di-muon </a:t>
            </a:r>
            <a:r>
              <a:rPr lang="en-US" dirty="0"/>
              <a:t>physics</a:t>
            </a:r>
          </a:p>
          <a:p>
            <a:pPr marL="536575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NA61++: Higher intensity ion beam for charm studies </a:t>
            </a:r>
          </a:p>
        </p:txBody>
      </p:sp>
    </p:spTree>
    <p:extLst>
      <p:ext uri="{BB962C8B-B14F-4D97-AF65-F5344CB8AC3E}">
        <p14:creationId xmlns:p14="http://schemas.microsoft.com/office/powerpoint/2010/main" val="14235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Beams </a:t>
            </a:r>
            <a:r>
              <a:rPr lang="en-US" dirty="0"/>
              <a:t>– </a:t>
            </a:r>
            <a:r>
              <a:rPr lang="en-GB" dirty="0" smtClean="0"/>
              <a:t>Structure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J.Bernhard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RF separated beams and "Physics Beyond Colliders"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FC9755-3F17-4A88-BC36-1FB3879279F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Rounded Rectangle 7"/>
          <p:cNvSpPr/>
          <p:nvPr/>
        </p:nvSpPr>
        <p:spPr>
          <a:xfrm>
            <a:off x="436928" y="3016638"/>
            <a:ext cx="2526548" cy="3069561"/>
          </a:xfrm>
          <a:prstGeom prst="roundRect">
            <a:avLst/>
          </a:prstGeom>
          <a:solidFill>
            <a:srgbClr val="CCFFCC"/>
          </a:solidFill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accent3"/>
                </a:solidFill>
              </a:rPr>
              <a:t>CBWG-ECN3</a:t>
            </a:r>
          </a:p>
          <a:p>
            <a:pPr algn="ctr"/>
            <a:endParaRPr lang="en-GB" dirty="0" smtClean="0">
              <a:solidFill>
                <a:srgbClr val="008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K</a:t>
            </a:r>
            <a:r>
              <a:rPr lang="en-US" baseline="-25000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L</a:t>
            </a:r>
            <a:r>
              <a:rPr lang="en-US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NA62 Dump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NA60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  <a:ea typeface="MS PGothic" panose="020B0600070205080204" pitchFamily="34" charset="-128"/>
              </a:rPr>
              <a:t>DIRAC</a:t>
            </a:r>
            <a:endParaRPr lang="en-GB" dirty="0">
              <a:solidFill>
                <a:schemeClr val="accent3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/>
            </a:r>
            <a:br>
              <a:rPr lang="en-GB" dirty="0" smtClean="0">
                <a:solidFill>
                  <a:srgbClr val="008000"/>
                </a:solidFill>
              </a:rPr>
            </a:br>
            <a:endParaRPr lang="en-GB" dirty="0" smtClean="0">
              <a:solidFill>
                <a:srgbClr val="008000"/>
              </a:solidFill>
            </a:endParaRPr>
          </a:p>
          <a:p>
            <a:pPr algn="ctr"/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23528" y="3027910"/>
            <a:ext cx="2526548" cy="3058289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0000FF"/>
                </a:solidFill>
              </a:rPr>
              <a:t>CBWG-EHN2</a:t>
            </a:r>
          </a:p>
          <a:p>
            <a:pPr algn="ctr"/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COMPASS           (RF-separated and low energy </a:t>
            </a:r>
            <a:r>
              <a:rPr lang="en-GB" dirty="0" err="1" smtClean="0">
                <a:solidFill>
                  <a:srgbClr val="0000FF"/>
                </a:solidFill>
              </a:rPr>
              <a:t>pbar</a:t>
            </a:r>
            <a:r>
              <a:rPr lang="en-GB" dirty="0" smtClean="0">
                <a:solidFill>
                  <a:srgbClr val="0000FF"/>
                </a:solidFill>
              </a:rPr>
              <a:t> beams)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rgbClr val="0000FF"/>
                </a:solidFill>
              </a:rPr>
              <a:t>μ-</a:t>
            </a:r>
            <a:r>
              <a:rPr lang="en-GB" dirty="0" smtClean="0">
                <a:solidFill>
                  <a:srgbClr val="0000FF"/>
                </a:solidFill>
              </a:rPr>
              <a:t>e elastic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NA64-</a:t>
            </a:r>
            <a:r>
              <a:rPr lang="el-GR" dirty="0" smtClean="0">
                <a:solidFill>
                  <a:srgbClr val="0000FF"/>
                </a:solidFill>
              </a:rPr>
              <a:t>μ</a:t>
            </a:r>
            <a:endParaRPr lang="en-GB" dirty="0" smtClean="0">
              <a:solidFill>
                <a:srgbClr val="0000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00FF"/>
                </a:solidFill>
              </a:rPr>
              <a:t>CEDAR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4848" y="3021541"/>
            <a:ext cx="2529480" cy="30646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CBWG-EHN1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NA61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NA64 hadrons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77474" y="1183572"/>
            <a:ext cx="8226854" cy="1515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CONVENTIONAL BEAMS WORKING GROUP</a:t>
            </a: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Conveners: </a:t>
            </a:r>
            <a:r>
              <a:rPr lang="en-GB" dirty="0" err="1" smtClean="0">
                <a:solidFill>
                  <a:schemeClr val="tx1"/>
                </a:solidFill>
              </a:rPr>
              <a:t>L.Gatignon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M.Brugger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</a:rPr>
              <a:t>Members: Experiments, </a:t>
            </a:r>
            <a:r>
              <a:rPr lang="en-GB" dirty="0" err="1" smtClean="0">
                <a:solidFill>
                  <a:schemeClr val="tx1"/>
                </a:solidFill>
              </a:rPr>
              <a:t>H.Wilkens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G.Lanfranchi</a:t>
            </a:r>
            <a:r>
              <a:rPr lang="en-GB" dirty="0" smtClean="0">
                <a:solidFill>
                  <a:schemeClr val="tx1"/>
                </a:solidFill>
              </a:rPr>
              <a:t>, </a:t>
            </a:r>
            <a:r>
              <a:rPr lang="en-GB" dirty="0" err="1" smtClean="0">
                <a:solidFill>
                  <a:schemeClr val="tx1"/>
                </a:solidFill>
              </a:rPr>
              <a:t>T.Spadaro</a:t>
            </a:r>
            <a:r>
              <a:rPr lang="en-GB" dirty="0" smtClean="0">
                <a:solidFill>
                  <a:schemeClr val="tx1"/>
                </a:solidFill>
              </a:rPr>
              <a:t>,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EA physicists, HSE, RP, EL, CV, RF, STI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49468"/>
      </p:ext>
    </p:extLst>
  </p:cSld>
  <p:clrMapOvr>
    <a:masterClrMapping/>
  </p:clrMapOvr>
</p:sld>
</file>

<file path=ppt/theme/theme1.xml><?xml version="1.0" encoding="utf-8"?>
<a:theme xmlns:a="http://schemas.openxmlformats.org/drawingml/2006/main" name="CERN_ENdept_Presentation_ArialFont copy">
  <a:themeElements>
    <a:clrScheme name="CERN">
      <a:dk1>
        <a:srgbClr val="0C377B"/>
      </a:dk1>
      <a:lt1>
        <a:srgbClr val="FFFFFF"/>
      </a:lt1>
      <a:dk2>
        <a:srgbClr val="333333"/>
      </a:dk2>
      <a:lt2>
        <a:srgbClr val="999999"/>
      </a:lt2>
      <a:accent1>
        <a:srgbClr val="0C377B"/>
      </a:accent1>
      <a:accent2>
        <a:srgbClr val="A40000"/>
      </a:accent2>
      <a:accent3>
        <a:srgbClr val="4F9A06"/>
      </a:accent3>
      <a:accent4>
        <a:srgbClr val="5197CC"/>
      </a:accent4>
      <a:accent5>
        <a:srgbClr val="EF2929"/>
      </a:accent5>
      <a:accent6>
        <a:srgbClr val="8AE234"/>
      </a:accent6>
      <a:hlink>
        <a:srgbClr val="3465A4"/>
      </a:hlink>
      <a:folHlink>
        <a:srgbClr val="3465A4"/>
      </a:folHlink>
    </a:clrScheme>
    <a:fontScheme name="Corbe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EN Department template" id="{5ECFE7AF-D9A1-4298-8928-D1955F309E82}" vid="{1273F9BD-111A-445A-9BB1-83C187A986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25761</TotalTime>
  <Words>2306</Words>
  <Application>Microsoft Macintosh PowerPoint</Application>
  <PresentationFormat>On-screen Show (4:3)</PresentationFormat>
  <Paragraphs>373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CERN_ENdept_Presentation_ArialFont copy</vt:lpstr>
      <vt:lpstr>Graph</vt:lpstr>
      <vt:lpstr>RF-separated beams and “Physics Beyond Colliders”</vt:lpstr>
      <vt:lpstr>Agenda</vt:lpstr>
      <vt:lpstr>Physics Beyond Colliders – Introduction</vt:lpstr>
      <vt:lpstr>Physics Beyond Colliders – Introduction</vt:lpstr>
      <vt:lpstr>Accelerator Working Group</vt:lpstr>
      <vt:lpstr>Physics Beyond Colliders – Introduction</vt:lpstr>
      <vt:lpstr>Conventional Beams – Strategy</vt:lpstr>
      <vt:lpstr>Conventional Beams – Projects</vt:lpstr>
      <vt:lpstr>Conventional Beams – Structure</vt:lpstr>
      <vt:lpstr>Conventional Beams – Structure</vt:lpstr>
      <vt:lpstr>Conventional Beams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RF-separated beams</vt:lpstr>
      <vt:lpstr>How to choose phases?</vt:lpstr>
      <vt:lpstr>Example</vt:lpstr>
      <vt:lpstr>Example</vt:lpstr>
      <vt:lpstr>Example</vt:lpstr>
      <vt:lpstr>Example</vt:lpstr>
      <vt:lpstr>Coherence length of cavity</vt:lpstr>
      <vt:lpstr>Acceptance values</vt:lpstr>
      <vt:lpstr>Summary of exercise for p = -100 GeV/c</vt:lpstr>
      <vt:lpstr>Summary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Department Template</dc:title>
  <dc:creator>Roberto Losito</dc:creator>
  <cp:lastModifiedBy>Johannes Bernhard</cp:lastModifiedBy>
  <cp:revision>669</cp:revision>
  <cp:lastPrinted>2017-01-11T14:48:20Z</cp:lastPrinted>
  <dcterms:created xsi:type="dcterms:W3CDTF">2016-04-11T07:30:05Z</dcterms:created>
  <dcterms:modified xsi:type="dcterms:W3CDTF">2017-04-03T10:12:38Z</dcterms:modified>
</cp:coreProperties>
</file>