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avi" ContentType="video/x-msvideo"/>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84" r:id="rId1"/>
  </p:sldMasterIdLst>
  <p:notesMasterIdLst>
    <p:notesMasterId r:id="rId31"/>
  </p:notesMasterIdLst>
  <p:sldIdLst>
    <p:sldId id="283" r:id="rId2"/>
    <p:sldId id="326" r:id="rId3"/>
    <p:sldId id="345" r:id="rId4"/>
    <p:sldId id="346" r:id="rId5"/>
    <p:sldId id="330" r:id="rId6"/>
    <p:sldId id="325" r:id="rId7"/>
    <p:sldId id="327" r:id="rId8"/>
    <p:sldId id="328" r:id="rId9"/>
    <p:sldId id="329" r:id="rId10"/>
    <p:sldId id="315" r:id="rId11"/>
    <p:sldId id="316" r:id="rId12"/>
    <p:sldId id="340" r:id="rId13"/>
    <p:sldId id="341" r:id="rId14"/>
    <p:sldId id="343" r:id="rId15"/>
    <p:sldId id="318" r:id="rId16"/>
    <p:sldId id="331" r:id="rId17"/>
    <p:sldId id="344" r:id="rId18"/>
    <p:sldId id="332" r:id="rId19"/>
    <p:sldId id="334" r:id="rId20"/>
    <p:sldId id="335" r:id="rId21"/>
    <p:sldId id="336" r:id="rId22"/>
    <p:sldId id="342" r:id="rId23"/>
    <p:sldId id="320" r:id="rId24"/>
    <p:sldId id="333" r:id="rId25"/>
    <p:sldId id="339" r:id="rId26"/>
    <p:sldId id="337" r:id="rId27"/>
    <p:sldId id="338" r:id="rId28"/>
    <p:sldId id="274" r:id="rId29"/>
    <p:sldId id="347"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DejaVu Sans" panose="020B0603030804020204" pitchFamily="34" charset="0"/>
      <p:regular r:id="rId36"/>
      <p:bold r:id="rId37"/>
      <p:italic r:id="rId38"/>
      <p:boldItalic r:id="rId39"/>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7B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03" autoAdjust="0"/>
    <p:restoredTop sz="95972" autoAdjust="0"/>
  </p:normalViewPr>
  <p:slideViewPr>
    <p:cSldViewPr snapToGrid="0" snapToObjects="1">
      <p:cViewPr varScale="1">
        <p:scale>
          <a:sx n="125" d="100"/>
          <a:sy n="125" d="100"/>
        </p:scale>
        <p:origin x="388" y="64"/>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104" d="100"/>
          <a:sy n="104" d="100"/>
        </p:scale>
        <p:origin x="-430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Jonny\Documents\support\STFC\3DResults.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04111986001749E-2"/>
          <c:y val="2.5428331875182269E-2"/>
          <c:w val="0.91290988626421699"/>
          <c:h val="0.54380322251385238"/>
        </c:manualLayout>
      </c:layout>
      <c:scatterChart>
        <c:scatterStyle val="smoothMarker"/>
        <c:varyColors val="0"/>
        <c:ser>
          <c:idx val="0"/>
          <c:order val="0"/>
          <c:tx>
            <c:strRef>
              <c:f>'FurmanPivi-AngDist'!$D$1</c:f>
              <c:strCache>
                <c:ptCount val="1"/>
                <c:pt idx="0">
                  <c:v>if all true secondaries then dependence of delta on incoming angle</c:v>
                </c:pt>
              </c:strCache>
            </c:strRef>
          </c:tx>
          <c:spPr>
            <a:ln w="19050" cap="rnd">
              <a:solidFill>
                <a:schemeClr val="accent1"/>
              </a:solidFill>
              <a:round/>
            </a:ln>
            <a:effectLst/>
          </c:spPr>
          <c:marker>
            <c:symbol val="circle"/>
            <c:size val="5"/>
            <c:spPr>
              <a:solidFill>
                <a:schemeClr val="accent1"/>
              </a:solidFill>
              <a:ln w="9525">
                <a:solidFill>
                  <a:schemeClr val="accent1"/>
                </a:solidFill>
              </a:ln>
              <a:effectLst/>
            </c:spPr>
          </c:marker>
          <c:xVal>
            <c:numRef>
              <c:f>'FurmanPivi-AngDist'!$A$2:$A$14</c:f>
              <c:numCache>
                <c:formatCode>General</c:formatCode>
                <c:ptCount val="13"/>
                <c:pt idx="0">
                  <c:v>-1.5707963267948966</c:v>
                </c:pt>
                <c:pt idx="1">
                  <c:v>-1.3089969389957472</c:v>
                </c:pt>
                <c:pt idx="2">
                  <c:v>-1.0471975511965976</c:v>
                </c:pt>
                <c:pt idx="3">
                  <c:v>-0.78539816339744828</c:v>
                </c:pt>
                <c:pt idx="4">
                  <c:v>-0.52359877559829882</c:v>
                </c:pt>
                <c:pt idx="5">
                  <c:v>-0.26179938779914941</c:v>
                </c:pt>
                <c:pt idx="6">
                  <c:v>0</c:v>
                </c:pt>
                <c:pt idx="7">
                  <c:v>0.26179938779914941</c:v>
                </c:pt>
                <c:pt idx="8">
                  <c:v>0.52359877559829882</c:v>
                </c:pt>
                <c:pt idx="9">
                  <c:v>0.78539816339744828</c:v>
                </c:pt>
                <c:pt idx="10">
                  <c:v>1.0471975511965976</c:v>
                </c:pt>
                <c:pt idx="11">
                  <c:v>1.3089969389957472</c:v>
                </c:pt>
                <c:pt idx="12">
                  <c:v>1.5707963267948966</c:v>
                </c:pt>
              </c:numCache>
            </c:numRef>
          </c:xVal>
          <c:yVal>
            <c:numRef>
              <c:f>'FurmanPivi-AngDist'!$D$2:$D$14</c:f>
              <c:numCache>
                <c:formatCode>General</c:formatCode>
                <c:ptCount val="13"/>
                <c:pt idx="0">
                  <c:v>1.6599999999999293</c:v>
                </c:pt>
                <c:pt idx="1">
                  <c:v>1.4361583389028447</c:v>
                </c:pt>
                <c:pt idx="2">
                  <c:v>1.2809295428509784</c:v>
                </c:pt>
                <c:pt idx="3">
                  <c:v>1.1598135330515686</c:v>
                </c:pt>
                <c:pt idx="4">
                  <c:v>1.0717411888712189</c:v>
                </c:pt>
                <c:pt idx="5">
                  <c:v>1.018053318676903</c:v>
                </c:pt>
                <c:pt idx="6">
                  <c:v>1</c:v>
                </c:pt>
                <c:pt idx="7">
                  <c:v>1.018053318676903</c:v>
                </c:pt>
                <c:pt idx="8">
                  <c:v>1.0717411888712189</c:v>
                </c:pt>
                <c:pt idx="9">
                  <c:v>1.1598135330515686</c:v>
                </c:pt>
                <c:pt idx="10">
                  <c:v>1.2809295428509784</c:v>
                </c:pt>
                <c:pt idx="11">
                  <c:v>1.4361583389028447</c:v>
                </c:pt>
                <c:pt idx="12">
                  <c:v>1.6599999999999293</c:v>
                </c:pt>
              </c:numCache>
            </c:numRef>
          </c:yVal>
          <c:smooth val="1"/>
          <c:extLst>
            <c:ext xmlns:c16="http://schemas.microsoft.com/office/drawing/2014/chart" uri="{C3380CC4-5D6E-409C-BE32-E72D297353CC}">
              <c16:uniqueId val="{00000000-0DE1-4FB0-B1D5-C24F6725CD07}"/>
            </c:ext>
          </c:extLst>
        </c:ser>
        <c:ser>
          <c:idx val="1"/>
          <c:order val="1"/>
          <c:tx>
            <c:strRef>
              <c:f>'FurmanPivi-AngDist'!$E$1</c:f>
              <c:strCache>
                <c:ptCount val="1"/>
                <c:pt idx="0">
                  <c:v>if elastic or rediffused</c:v>
                </c:pt>
              </c:strCache>
            </c:strRef>
          </c:tx>
          <c:spPr>
            <a:ln w="19050" cap="rnd">
              <a:solidFill>
                <a:schemeClr val="accent2"/>
              </a:solidFill>
              <a:prstDash val="sysDash"/>
              <a:round/>
            </a:ln>
            <a:effectLst/>
          </c:spPr>
          <c:marker>
            <c:symbol val="circle"/>
            <c:size val="5"/>
            <c:spPr>
              <a:solidFill>
                <a:schemeClr val="accent2"/>
              </a:solidFill>
              <a:ln w="9525">
                <a:solidFill>
                  <a:schemeClr val="accent2"/>
                </a:solidFill>
              </a:ln>
              <a:effectLst/>
            </c:spPr>
          </c:marker>
          <c:xVal>
            <c:numRef>
              <c:f>'FurmanPivi-AngDist'!$A$2:$A$14</c:f>
              <c:numCache>
                <c:formatCode>General</c:formatCode>
                <c:ptCount val="13"/>
                <c:pt idx="0">
                  <c:v>-1.5707963267948966</c:v>
                </c:pt>
                <c:pt idx="1">
                  <c:v>-1.3089969389957472</c:v>
                </c:pt>
                <c:pt idx="2">
                  <c:v>-1.0471975511965976</c:v>
                </c:pt>
                <c:pt idx="3">
                  <c:v>-0.78539816339744828</c:v>
                </c:pt>
                <c:pt idx="4">
                  <c:v>-0.52359877559829882</c:v>
                </c:pt>
                <c:pt idx="5">
                  <c:v>-0.26179938779914941</c:v>
                </c:pt>
                <c:pt idx="6">
                  <c:v>0</c:v>
                </c:pt>
                <c:pt idx="7">
                  <c:v>0.26179938779914941</c:v>
                </c:pt>
                <c:pt idx="8">
                  <c:v>0.52359877559829882</c:v>
                </c:pt>
                <c:pt idx="9">
                  <c:v>0.78539816339744828</c:v>
                </c:pt>
                <c:pt idx="10">
                  <c:v>1.0471975511965976</c:v>
                </c:pt>
                <c:pt idx="11">
                  <c:v>1.3089969389957472</c:v>
                </c:pt>
                <c:pt idx="12">
                  <c:v>1.5707963267948966</c:v>
                </c:pt>
              </c:numCache>
            </c:numRef>
          </c:xVal>
          <c:yVal>
            <c:numRef>
              <c:f>'FurmanPivi-AngDist'!$E$2:$E$14</c:f>
              <c:numCache>
                <c:formatCode>General</c:formatCode>
                <c:ptCount val="13"/>
                <c:pt idx="0">
                  <c:v>1.26</c:v>
                </c:pt>
                <c:pt idx="1">
                  <c:v>1.242583302491977</c:v>
                </c:pt>
                <c:pt idx="2">
                  <c:v>1.1950000000000001</c:v>
                </c:pt>
                <c:pt idx="3">
                  <c:v>1.1299999999999999</c:v>
                </c:pt>
                <c:pt idx="4">
                  <c:v>1.0649999999999999</c:v>
                </c:pt>
                <c:pt idx="5">
                  <c:v>1.017416697508023</c:v>
                </c:pt>
                <c:pt idx="6">
                  <c:v>1</c:v>
                </c:pt>
                <c:pt idx="7">
                  <c:v>1.017416697508023</c:v>
                </c:pt>
                <c:pt idx="8">
                  <c:v>1.0649999999999999</c:v>
                </c:pt>
                <c:pt idx="9">
                  <c:v>1.1299999999999999</c:v>
                </c:pt>
                <c:pt idx="10">
                  <c:v>1.1950000000000001</c:v>
                </c:pt>
                <c:pt idx="11">
                  <c:v>1.242583302491977</c:v>
                </c:pt>
                <c:pt idx="12">
                  <c:v>1.26</c:v>
                </c:pt>
              </c:numCache>
            </c:numRef>
          </c:yVal>
          <c:smooth val="1"/>
          <c:extLst>
            <c:ext xmlns:c16="http://schemas.microsoft.com/office/drawing/2014/chart" uri="{C3380CC4-5D6E-409C-BE32-E72D297353CC}">
              <c16:uniqueId val="{00000001-0DE1-4FB0-B1D5-C24F6725CD07}"/>
            </c:ext>
          </c:extLst>
        </c:ser>
        <c:dLbls>
          <c:showLegendKey val="0"/>
          <c:showVal val="0"/>
          <c:showCatName val="0"/>
          <c:showSerName val="0"/>
          <c:showPercent val="0"/>
          <c:showBubbleSize val="0"/>
        </c:dLbls>
        <c:axId val="228789928"/>
        <c:axId val="228790320"/>
      </c:scatterChart>
      <c:valAx>
        <c:axId val="228789928"/>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8790320"/>
        <c:crosses val="autoZero"/>
        <c:crossBetween val="midCat"/>
      </c:valAx>
      <c:valAx>
        <c:axId val="2287903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2878992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BD1CF2-1033-8349-A312-4279319BC5C3}" type="datetimeFigureOut">
              <a:rPr lang="en-US" smtClean="0"/>
              <a:pPr/>
              <a:t>6/5/2018</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901876-E7D8-2049-B44B-96964CDD1BF2}" type="slidenum">
              <a:rPr lang="en-US" smtClean="0"/>
              <a:pPr/>
              <a:t>‹#›</a:t>
            </a:fld>
            <a:endParaRPr lang="en-US"/>
          </a:p>
        </p:txBody>
      </p:sp>
    </p:spTree>
    <p:extLst>
      <p:ext uri="{BB962C8B-B14F-4D97-AF65-F5344CB8AC3E}">
        <p14:creationId xmlns:p14="http://schemas.microsoft.com/office/powerpoint/2010/main" val="369184479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7901876-E7D8-2049-B44B-96964CDD1BF2}" type="slidenum">
              <a:rPr lang="en-US" smtClean="0"/>
              <a:pPr/>
              <a:t>1</a:t>
            </a:fld>
            <a:endParaRPr lang="en-US"/>
          </a:p>
        </p:txBody>
      </p:sp>
    </p:spTree>
    <p:extLst>
      <p:ext uri="{BB962C8B-B14F-4D97-AF65-F5344CB8AC3E}">
        <p14:creationId xmlns:p14="http://schemas.microsoft.com/office/powerpoint/2010/main" val="1777486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surface treatment (blackening) was carried out on a surface of commercially available copper (Cu), aluminium (Al), and 316L stainless steel (SS) foils with a purity of 99.999% of 1-mm thickness. Prior to laser exposure, the samples were degreased. A Nd:YVO4 laser with maximum average power of 20W at </a:t>
            </a:r>
            <a:r>
              <a:rPr lang="en-GB" dirty="0" err="1"/>
              <a:t>lamda</a:t>
            </a:r>
            <a:r>
              <a:rPr lang="en-GB" dirty="0"/>
              <a:t>=1064nm (for processing Al and stainless steel foils) and 10W at </a:t>
            </a:r>
            <a:r>
              <a:rPr lang="en-GB" dirty="0" err="1"/>
              <a:t>lamda</a:t>
            </a:r>
            <a:r>
              <a:rPr lang="en-GB" dirty="0"/>
              <a:t>=532nm (for processing Cu foil) was utilized for irradiation of the samples in an argon atmosphere at room temperature. The diameter of the laser beam focused spot on each target, between the points where the intensity has fallen to 1/e2 of the central value, was measured to be 60micron. The laser beam had a Gaussian intensity proﬁle (Msquared~1.1) and was focused onto the target surfaces using a ﬂat ﬁeld scanning lens system, a specialised lens system in which the focal plane of the deﬂected laser beam is a ﬂat surface. The average laser ﬂuences employed for processing were 6.1, 6.8, and 3.6J/cm2 for copper, aluminium, and stainless steel, respectively. The beam was raster-scanned over the surface of the targets in both the horizontal and vertical directions using a </a:t>
            </a:r>
            <a:r>
              <a:rPr lang="en-GB" dirty="0" err="1"/>
              <a:t>computercontrolled</a:t>
            </a:r>
            <a:r>
              <a:rPr lang="en-GB" dirty="0"/>
              <a:t> scanner system.27 Figure 1 shows images of Cu samples with and without the laser treatment</a:t>
            </a:r>
          </a:p>
        </p:txBody>
      </p:sp>
      <p:sp>
        <p:nvSpPr>
          <p:cNvPr id="4" name="Slide Number Placeholder 3"/>
          <p:cNvSpPr>
            <a:spLocks noGrp="1"/>
          </p:cNvSpPr>
          <p:nvPr>
            <p:ph type="sldNum" sz="quarter" idx="10"/>
          </p:nvPr>
        </p:nvSpPr>
        <p:spPr/>
        <p:txBody>
          <a:bodyPr/>
          <a:lstStyle/>
          <a:p>
            <a:fld id="{17901876-E7D8-2049-B44B-96964CDD1BF2}" type="slidenum">
              <a:rPr lang="en-US" smtClean="0"/>
              <a:pPr/>
              <a:t>7</a:t>
            </a:fld>
            <a:endParaRPr lang="en-US"/>
          </a:p>
        </p:txBody>
      </p:sp>
    </p:spTree>
    <p:extLst>
      <p:ext uri="{BB962C8B-B14F-4D97-AF65-F5344CB8AC3E}">
        <p14:creationId xmlns:p14="http://schemas.microsoft.com/office/powerpoint/2010/main" val="8064810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arenBoth"/>
            </a:pPr>
            <a:r>
              <a:rPr lang="en-GB" sz="1200" kern="1200" dirty="0">
                <a:solidFill>
                  <a:schemeClr val="tx1"/>
                </a:solidFill>
                <a:effectLst/>
                <a:latin typeface="+mn-lt"/>
                <a:ea typeface="+mn-ea"/>
                <a:cs typeface="+mn-cs"/>
              </a:rPr>
              <a:t>A particle source is created at the left wall (lower </a:t>
            </a:r>
            <a:r>
              <a:rPr lang="en-GB" sz="1200" i="1" kern="12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emitting particles quasi-randomly with a uniform time and transverse spatial distribution. We start with no secondary electrons. </a:t>
            </a:r>
            <a:r>
              <a:rPr lang="en-GB" sz="1200" kern="1200" dirty="0" err="1">
                <a:solidFill>
                  <a:schemeClr val="tx1"/>
                </a:solidFill>
                <a:effectLst/>
                <a:latin typeface="+mn-lt"/>
                <a:ea typeface="+mn-ea"/>
                <a:cs typeface="+mn-cs"/>
              </a:rPr>
              <a:t>Dirichlet</a:t>
            </a:r>
            <a:r>
              <a:rPr lang="en-GB" sz="1200" kern="1200" dirty="0">
                <a:solidFill>
                  <a:schemeClr val="tx1"/>
                </a:solidFill>
                <a:effectLst/>
                <a:latin typeface="+mn-lt"/>
                <a:ea typeface="+mn-ea"/>
                <a:cs typeface="+mn-cs"/>
              </a:rPr>
              <a:t> conditions are applied to the fields (0 V). Matched current density in the 2014 APL papers. “</a:t>
            </a:r>
          </a:p>
          <a:p>
            <a:pPr marL="228600" indent="-228600">
              <a:buAutoNum type="alphaUcParenBoth"/>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(B) As in the experiment, only secondary particles that do not go on to have further interactions with the surface matter, so only those leaving the simulation domain on the left hand side are counted in the determination of SEY. </a:t>
            </a:r>
          </a:p>
          <a:p>
            <a:r>
              <a:rPr lang="en-GB" sz="1200" kern="1200" dirty="0">
                <a:solidFill>
                  <a:schemeClr val="tx1"/>
                </a:solidFill>
                <a:effectLst/>
                <a:latin typeface="+mn-lt"/>
                <a:ea typeface="+mn-ea"/>
                <a:cs typeface="+mn-cs"/>
              </a:rPr>
              <a:t>(C) Periodic </a:t>
            </a:r>
            <a:r>
              <a:rPr lang="en-US" sz="1200" kern="1200" dirty="0">
                <a:solidFill>
                  <a:schemeClr val="tx1"/>
                </a:solidFill>
                <a:effectLst/>
                <a:latin typeface="+mn-lt"/>
                <a:ea typeface="+mn-ea"/>
                <a:cs typeface="+mn-cs"/>
              </a:rPr>
              <a:t>boundary conditions are applied on both particles and fields in both transverse coordinates, </a:t>
            </a:r>
            <a:r>
              <a:rPr lang="en-US" sz="1200" i="1" kern="1200" dirty="0">
                <a:solidFill>
                  <a:schemeClr val="tx1"/>
                </a:solidFill>
                <a:effectLst/>
                <a:latin typeface="+mn-lt"/>
                <a:ea typeface="+mn-ea"/>
                <a:cs typeface="+mn-cs"/>
              </a:rPr>
              <a:t>y </a:t>
            </a:r>
            <a:r>
              <a:rPr lang="en-US" sz="1200" kern="1200" dirty="0">
                <a:solidFill>
                  <a:schemeClr val="tx1"/>
                </a:solidFill>
                <a:effectLst/>
                <a:latin typeface="+mn-lt"/>
                <a:ea typeface="+mn-ea"/>
                <a:cs typeface="+mn-cs"/>
              </a:rPr>
              <a:t>and </a:t>
            </a:r>
            <a:r>
              <a:rPr lang="en-US" sz="1200" i="1" kern="1200" dirty="0">
                <a:solidFill>
                  <a:schemeClr val="tx1"/>
                </a:solidFill>
                <a:effectLst/>
                <a:latin typeface="+mn-lt"/>
                <a:ea typeface="+mn-ea"/>
                <a:cs typeface="+mn-cs"/>
              </a:rPr>
              <a:t>z. </a:t>
            </a:r>
            <a:r>
              <a:rPr lang="en-US" sz="1200" kern="1200" dirty="0">
                <a:solidFill>
                  <a:schemeClr val="tx1"/>
                </a:solidFill>
                <a:effectLst/>
                <a:latin typeface="+mn-lt"/>
                <a:ea typeface="+mn-ea"/>
                <a:cs typeface="+mn-cs"/>
              </a:rPr>
              <a:t>Particles exiting at </a:t>
            </a:r>
            <a:r>
              <a:rPr lang="en-US" sz="1200" i="1" kern="1200" dirty="0">
                <a:solidFill>
                  <a:schemeClr val="tx1"/>
                </a:solidFill>
                <a:effectLst/>
                <a:latin typeface="+mn-lt"/>
                <a:ea typeface="+mn-ea"/>
                <a:cs typeface="+mn-cs"/>
              </a:rPr>
              <a:t>+y</a:t>
            </a:r>
            <a:r>
              <a:rPr lang="en-US" sz="1200" kern="1200" dirty="0">
                <a:solidFill>
                  <a:schemeClr val="tx1"/>
                </a:solidFill>
                <a:effectLst/>
                <a:latin typeface="+mn-lt"/>
                <a:ea typeface="+mn-ea"/>
                <a:cs typeface="+mn-cs"/>
              </a:rPr>
              <a:t> are wrapped around and come back in at </a:t>
            </a:r>
            <a:r>
              <a:rPr lang="en-US" sz="1200" i="1" kern="1200" dirty="0">
                <a:solidFill>
                  <a:schemeClr val="tx1"/>
                </a:solidFill>
                <a:effectLst/>
                <a:latin typeface="+mn-lt"/>
                <a:ea typeface="+mn-ea"/>
                <a:cs typeface="+mn-cs"/>
              </a:rPr>
              <a:t>–y, </a:t>
            </a:r>
            <a:r>
              <a:rPr lang="en-US" sz="1200" kern="1200" dirty="0">
                <a:solidFill>
                  <a:schemeClr val="tx1"/>
                </a:solidFill>
                <a:effectLst/>
                <a:latin typeface="+mn-lt"/>
                <a:ea typeface="+mn-ea"/>
                <a:cs typeface="+mn-cs"/>
              </a:rPr>
              <a:t>ensuring no loss of electrons from the side of the simulation. Previous tests were performed using absorbing walls and a prescribed field with no substantial difference.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(D) Primary and secondary particles are absorbed and saved on right wall (upper </a:t>
            </a:r>
            <a:r>
              <a:rPr lang="en-GB" sz="1200" i="1" kern="1200" dirty="0">
                <a:solidFill>
                  <a:schemeClr val="tx1"/>
                </a:solidFill>
                <a:effectLst/>
                <a:latin typeface="+mn-lt"/>
                <a:ea typeface="+mn-ea"/>
                <a:cs typeface="+mn-cs"/>
              </a:rPr>
              <a:t>x</a:t>
            </a:r>
            <a:r>
              <a:rPr lang="en-GB" sz="1200" kern="1200" dirty="0">
                <a:solidFill>
                  <a:schemeClr val="tx1"/>
                </a:solidFill>
                <a:effectLst/>
                <a:latin typeface="+mn-lt"/>
                <a:ea typeface="+mn-ea"/>
                <a:cs typeface="+mn-cs"/>
              </a:rPr>
              <a:t>). The current and spectrum of absorbed particles may be measured here independently for each separate species. Model [6] applied on absorbed particles to determine new particle velocities and probability of generating them. We are able to apply time averaging to the current on this wall. </a:t>
            </a:r>
            <a:r>
              <a:rPr lang="en-GB" sz="1200" kern="1200" dirty="0" err="1">
                <a:solidFill>
                  <a:schemeClr val="tx1"/>
                </a:solidFill>
                <a:effectLst/>
                <a:latin typeface="+mn-lt"/>
                <a:ea typeface="+mn-ea"/>
                <a:cs typeface="+mn-cs"/>
              </a:rPr>
              <a:t>Dirichlet</a:t>
            </a:r>
            <a:r>
              <a:rPr lang="en-GB" sz="1200" kern="1200" dirty="0">
                <a:solidFill>
                  <a:schemeClr val="tx1"/>
                </a:solidFill>
                <a:effectLst/>
                <a:latin typeface="+mn-lt"/>
                <a:ea typeface="+mn-ea"/>
                <a:cs typeface="+mn-cs"/>
              </a:rPr>
              <a:t> conditions are applied to the fields on the flat surface, or surface of the pyramids.</a:t>
            </a:r>
          </a:p>
          <a:p>
            <a:endParaRPr lang="en-GB" dirty="0"/>
          </a:p>
        </p:txBody>
      </p:sp>
      <p:sp>
        <p:nvSpPr>
          <p:cNvPr id="4" name="Slide Number Placeholder 3"/>
          <p:cNvSpPr>
            <a:spLocks noGrp="1"/>
          </p:cNvSpPr>
          <p:nvPr>
            <p:ph type="sldNum" sz="quarter" idx="10"/>
          </p:nvPr>
        </p:nvSpPr>
        <p:spPr/>
        <p:txBody>
          <a:bodyPr/>
          <a:lstStyle/>
          <a:p>
            <a:fld id="{17901876-E7D8-2049-B44B-96964CDD1BF2}" type="slidenum">
              <a:rPr lang="en-US" smtClean="0"/>
              <a:pPr/>
              <a:t>16</a:t>
            </a:fld>
            <a:endParaRPr lang="en-US"/>
          </a:p>
        </p:txBody>
      </p:sp>
    </p:spTree>
    <p:extLst>
      <p:ext uri="{BB962C8B-B14F-4D97-AF65-F5344CB8AC3E}">
        <p14:creationId xmlns:p14="http://schemas.microsoft.com/office/powerpoint/2010/main" val="1507841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Conditioning reduces the SEY from what is shown here.</a:t>
            </a:r>
          </a:p>
          <a:p>
            <a:r>
              <a:rPr lang="en-GB" dirty="0"/>
              <a:t>The bias mechanism acts to increase the number of particles getting out to the faraday cup</a:t>
            </a:r>
          </a:p>
          <a:p>
            <a:r>
              <a:rPr lang="en-GB" dirty="0"/>
              <a:t>Unsurprisingly the flat surface doesn’t really require high-res simulation. A more complex geometry is more sensitive to incorrect representation of the structure, and justifies handling this semi-independently from a macroscopic simulation</a:t>
            </a:r>
          </a:p>
          <a:p>
            <a:r>
              <a:rPr lang="en-GB" dirty="0"/>
              <a:t>Since the Cu Furman </a:t>
            </a:r>
            <a:r>
              <a:rPr lang="en-GB" dirty="0" err="1"/>
              <a:t>Pivi</a:t>
            </a:r>
            <a:r>
              <a:rPr lang="en-GB" dirty="0"/>
              <a:t> model we use peaks at delta&gt;2, it is not surprising this is reflected in our simulation results. Relevant plot from the Furman </a:t>
            </a:r>
            <a:r>
              <a:rPr lang="en-GB" dirty="0" err="1"/>
              <a:t>Pivi</a:t>
            </a:r>
            <a:r>
              <a:rPr lang="en-GB" dirty="0"/>
              <a:t> paper is shown.</a:t>
            </a:r>
          </a:p>
          <a:p>
            <a:r>
              <a:rPr lang="en-GB" dirty="0"/>
              <a:t>Note, behaviour under these ‘ideal’ experimental conditions may not reflect behaviour in presence of (very) high fields.</a:t>
            </a:r>
          </a:p>
          <a:p>
            <a:endParaRPr lang="en-GB" dirty="0"/>
          </a:p>
        </p:txBody>
      </p:sp>
      <p:sp>
        <p:nvSpPr>
          <p:cNvPr id="4" name="Slide Number Placeholder 3"/>
          <p:cNvSpPr>
            <a:spLocks noGrp="1"/>
          </p:cNvSpPr>
          <p:nvPr>
            <p:ph type="sldNum" sz="quarter" idx="10"/>
          </p:nvPr>
        </p:nvSpPr>
        <p:spPr/>
        <p:txBody>
          <a:bodyPr/>
          <a:lstStyle/>
          <a:p>
            <a:fld id="{17901876-E7D8-2049-B44B-96964CDD1BF2}" type="slidenum">
              <a:rPr lang="en-US" smtClean="0"/>
              <a:pPr/>
              <a:t>18</a:t>
            </a:fld>
            <a:endParaRPr lang="en-US"/>
          </a:p>
        </p:txBody>
      </p:sp>
    </p:spTree>
    <p:extLst>
      <p:ext uri="{BB962C8B-B14F-4D97-AF65-F5344CB8AC3E}">
        <p14:creationId xmlns:p14="http://schemas.microsoft.com/office/powerpoint/2010/main" val="29577986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Grouping third and higher generations.</a:t>
            </a:r>
          </a:p>
          <a:p>
            <a:r>
              <a:rPr lang="en-GB" dirty="0"/>
              <a:t>General slope present as electrons are being accelerated in the bias.</a:t>
            </a:r>
          </a:p>
          <a:p>
            <a:r>
              <a:rPr lang="en-GB" dirty="0"/>
              <a:t>Tertiary and higher order particles are a much lower energy</a:t>
            </a:r>
          </a:p>
        </p:txBody>
      </p:sp>
      <p:sp>
        <p:nvSpPr>
          <p:cNvPr id="4" name="Slide Number Placeholder 3"/>
          <p:cNvSpPr>
            <a:spLocks noGrp="1"/>
          </p:cNvSpPr>
          <p:nvPr>
            <p:ph type="sldNum" sz="quarter" idx="10"/>
          </p:nvPr>
        </p:nvSpPr>
        <p:spPr/>
        <p:txBody>
          <a:bodyPr/>
          <a:lstStyle/>
          <a:p>
            <a:fld id="{17901876-E7D8-2049-B44B-96964CDD1BF2}" type="slidenum">
              <a:rPr lang="en-US" smtClean="0"/>
              <a:pPr/>
              <a:t>20</a:t>
            </a:fld>
            <a:endParaRPr lang="en-US"/>
          </a:p>
        </p:txBody>
      </p:sp>
    </p:spTree>
    <p:extLst>
      <p:ext uri="{BB962C8B-B14F-4D97-AF65-F5344CB8AC3E}">
        <p14:creationId xmlns:p14="http://schemas.microsoft.com/office/powerpoint/2010/main" val="3787159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7901876-E7D8-2049-B44B-96964CDD1BF2}" type="slidenum">
              <a:rPr lang="en-US" smtClean="0"/>
              <a:pPr/>
              <a:t>28</a:t>
            </a:fld>
            <a:endParaRPr lang="en-US"/>
          </a:p>
        </p:txBody>
      </p:sp>
    </p:spTree>
    <p:extLst>
      <p:ext uri="{BB962C8B-B14F-4D97-AF65-F5344CB8AC3E}">
        <p14:creationId xmlns:p14="http://schemas.microsoft.com/office/powerpoint/2010/main" val="2654659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lgn="ctr">
              <a:defRPr baseline="0">
                <a:solidFill>
                  <a:schemeClr val="accent3"/>
                </a:solidFill>
              </a:defRPr>
            </a:lvl1pPr>
          </a:lstStyle>
          <a:p>
            <a:r>
              <a:rPr lang="en-US" dirty="0"/>
              <a:t>Click to edit Master title style</a:t>
            </a:r>
          </a:p>
        </p:txBody>
      </p:sp>
      <p:sp>
        <p:nvSpPr>
          <p:cNvPr id="3" name="Subtitle 2"/>
          <p:cNvSpPr>
            <a:spLocks noGrp="1"/>
          </p:cNvSpPr>
          <p:nvPr>
            <p:ph type="subTitle" idx="1"/>
          </p:nvPr>
        </p:nvSpPr>
        <p:spPr>
          <a:xfrm>
            <a:off x="1828800" y="3492604"/>
            <a:ext cx="85344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lvl1pPr>
              <a:defRPr sz="1400" b="1">
                <a:solidFill>
                  <a:schemeClr val="tx2"/>
                </a:solidFill>
              </a:defRPr>
            </a:lvl1pPr>
          </a:lstStyle>
          <a:p>
            <a:fld id="{63FF491B-EC06-49C1-A9E2-E1861B439852}" type="datetime1">
              <a:rPr lang="en-US" smtClean="0"/>
              <a:pPr/>
              <a:t>6/5/2018</a:t>
            </a:fld>
            <a:endParaRPr lang="en-US" dirty="0"/>
          </a:p>
        </p:txBody>
      </p:sp>
      <p:sp>
        <p:nvSpPr>
          <p:cNvPr id="6" name="Slide Number Placeholder 5"/>
          <p:cNvSpPr>
            <a:spLocks noGrp="1"/>
          </p:cNvSpPr>
          <p:nvPr>
            <p:ph type="sldNum" sz="quarter" idx="12"/>
          </p:nvPr>
        </p:nvSpPr>
        <p:spPr/>
        <p:txBody>
          <a:bodyPr/>
          <a:lstStyle>
            <a:lvl1pPr>
              <a:defRPr sz="1600">
                <a:solidFill>
                  <a:schemeClr val="tx2"/>
                </a:solidFill>
              </a:defRPr>
            </a:lvl1pPr>
          </a:lstStyle>
          <a:p>
            <a:fld id="{D609A6E3-43D3-3843-8B73-66C2C5AC553F}"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28600" indent="-228600">
              <a:buClr>
                <a:schemeClr val="accent4"/>
              </a:buClr>
              <a:buFont typeface="Wingdings" panose="05000000000000000000" pitchFamily="2" charset="2"/>
              <a:buChar char="Ø"/>
              <a:defRPr/>
            </a:lvl1pPr>
            <a:lvl2pPr marL="457200" indent="-228600">
              <a:buClr>
                <a:schemeClr val="accent4"/>
              </a:buClr>
              <a:buFont typeface="Wingdings" panose="05000000000000000000" pitchFamily="2" charset="2"/>
              <a:buChar char="Ø"/>
              <a:defRPr/>
            </a:lvl2pPr>
            <a:lvl3pPr marL="685800" indent="-228600">
              <a:buClr>
                <a:schemeClr val="accent4"/>
              </a:buClr>
              <a:buFont typeface="Wingdings" panose="05000000000000000000" pitchFamily="2" charset="2"/>
              <a:buChar char="Ø"/>
              <a:defRPr/>
            </a:lvl3pPr>
            <a:lvl4pPr marL="914400" indent="-228600">
              <a:buClr>
                <a:schemeClr val="accent4"/>
              </a:buClr>
              <a:buFont typeface="Wingdings" panose="05000000000000000000" pitchFamily="2" charset="2"/>
              <a:buChar char="Ø"/>
              <a:defRPr/>
            </a:lvl4pPr>
            <a:lvl5pPr marL="1143000" marR="0" indent="-228600" algn="l" defTabSz="457200" rtl="0" eaLnBrk="1" fontAlgn="auto" latinLnBrk="0" hangingPunct="1">
              <a:lnSpc>
                <a:spcPct val="90000"/>
              </a:lnSpc>
              <a:spcBef>
                <a:spcPts val="0"/>
              </a:spcBef>
              <a:spcAft>
                <a:spcPts val="0"/>
              </a:spcAft>
              <a:buClr>
                <a:schemeClr val="accent4"/>
              </a:buClr>
              <a:buSzTx/>
              <a:buFont typeface="Wingdings" panose="05000000000000000000" pitchFamily="2" charset="2"/>
              <a:buChar char="Ø"/>
              <a:tabLs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marL="1143000" marR="0" lvl="4" indent="-228600" algn="l" defTabSz="457200" rtl="0" eaLnBrk="1" fontAlgn="auto" latinLnBrk="0" hangingPunct="1">
              <a:lnSpc>
                <a:spcPct val="90000"/>
              </a:lnSpc>
              <a:spcBef>
                <a:spcPts val="0"/>
              </a:spcBef>
              <a:spcAft>
                <a:spcPts val="0"/>
              </a:spcAft>
              <a:buClr>
                <a:srgbClr val="267BB5"/>
              </a:buClr>
              <a:buSzTx/>
              <a:buFont typeface="Lucida Grande"/>
              <a:buChar char="◊"/>
              <a:tabLst/>
              <a:defRPr/>
            </a:pPr>
            <a:r>
              <a:rPr lang="en-US" dirty="0"/>
              <a:t>Fifth level</a:t>
            </a:r>
            <a:fld id="{D609A6E3-43D3-3843-8B73-66C2C5AC553F}" type="slidenum">
              <a:rPr lang="en-US" smtClean="0"/>
              <a:pPr marL="1143000" marR="0" lvl="4" indent="-228600" algn="l" defTabSz="457200" rtl="0" eaLnBrk="1" fontAlgn="auto" latinLnBrk="0" hangingPunct="1">
                <a:lnSpc>
                  <a:spcPct val="90000"/>
                </a:lnSpc>
                <a:spcBef>
                  <a:spcPts val="0"/>
                </a:spcBef>
                <a:spcAft>
                  <a:spcPts val="0"/>
                </a:spcAft>
                <a:buClr>
                  <a:srgbClr val="267BB5"/>
                </a:buClr>
                <a:buSzTx/>
                <a:buFont typeface="Lucida Grande"/>
                <a:buChar char="◊"/>
                <a:tabLst/>
                <a:defRPr/>
              </a:pPr>
              <a:t>‹#›</a:t>
            </a:fld>
            <a:endParaRPr lang="en-US" dirty="0"/>
          </a:p>
          <a:p>
            <a:pPr lvl="4"/>
            <a:endParaRPr lang="en-US" dirty="0"/>
          </a:p>
        </p:txBody>
      </p:sp>
      <p:pic>
        <p:nvPicPr>
          <p:cNvPr id="9" name="Picture 8"/>
          <p:cNvPicPr>
            <a:picLocks noChangeAspect="1"/>
          </p:cNvPicPr>
          <p:nvPr userDrawn="1"/>
        </p:nvPicPr>
        <p:blipFill>
          <a:blip r:embed="rId2"/>
          <a:stretch>
            <a:fillRect/>
          </a:stretch>
        </p:blipFill>
        <p:spPr>
          <a:xfrm>
            <a:off x="-1" y="0"/>
            <a:ext cx="1543051" cy="1417320"/>
          </a:xfrm>
          <a:prstGeom prst="rect">
            <a:avLst/>
          </a:prstGeom>
        </p:spPr>
      </p:pic>
      <p:sp>
        <p:nvSpPr>
          <p:cNvPr id="13" name="Date Placeholder 12"/>
          <p:cNvSpPr>
            <a:spLocks noGrp="1"/>
          </p:cNvSpPr>
          <p:nvPr>
            <p:ph type="dt" sz="half" idx="10"/>
          </p:nvPr>
        </p:nvSpPr>
        <p:spPr/>
        <p:txBody>
          <a:bodyPr/>
          <a:lstStyle/>
          <a:p>
            <a:fld id="{6C5063DC-8A35-4C5C-9175-8DB906E89750}" type="datetime1">
              <a:rPr lang="en-US" smtClean="0"/>
              <a:pPr/>
              <a:t>6/5/2018</a:t>
            </a:fld>
            <a:endParaRPr lang="en-US"/>
          </a:p>
        </p:txBody>
      </p:sp>
      <p:sp>
        <p:nvSpPr>
          <p:cNvPr id="14" name="Footer Placeholder 13"/>
          <p:cNvSpPr>
            <a:spLocks noGrp="1"/>
          </p:cNvSpPr>
          <p:nvPr>
            <p:ph type="ftr" sz="quarter" idx="11"/>
          </p:nvPr>
        </p:nvSpPr>
        <p:spPr/>
        <p:txBody>
          <a:bodyPr/>
          <a:lstStyle/>
          <a:p>
            <a:r>
              <a:rPr lang="en-US"/>
              <a:t>SIMULATIONS EMPOWERING YOUR INNOVATIONS</a:t>
            </a:r>
            <a:endParaRPr lang="en-US" dirty="0"/>
          </a:p>
        </p:txBody>
      </p:sp>
      <p:sp>
        <p:nvSpPr>
          <p:cNvPr id="15" name="Slide Number Placeholder 14"/>
          <p:cNvSpPr>
            <a:spLocks noGrp="1"/>
          </p:cNvSpPr>
          <p:nvPr>
            <p:ph type="sldNum" sz="quarter" idx="12"/>
          </p:nvPr>
        </p:nvSpPr>
        <p:spPr/>
        <p:txBody>
          <a:bodyPr/>
          <a:lstStyle/>
          <a:p>
            <a:fld id="{D609A6E3-43D3-3843-8B73-66C2C5AC553F}" type="slidenum">
              <a:rPr lang="en-US" smtClean="0"/>
              <a:pPr/>
              <a:t>‹#›</a:t>
            </a:fld>
            <a:endParaRPr lang="en-US" dirty="0"/>
          </a:p>
        </p:txBody>
      </p:sp>
      <p:sp>
        <p:nvSpPr>
          <p:cNvPr id="17" name="Title 16"/>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38057" y="287174"/>
            <a:ext cx="10630199" cy="855798"/>
          </a:xfrm>
        </p:spPr>
        <p:txBody>
          <a:bodyPr/>
          <a:lstStyle/>
          <a:p>
            <a:r>
              <a:rPr lang="en-US" dirty="0"/>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marL="228600" indent="-228600">
              <a:buClr>
                <a:schemeClr val="accent3"/>
              </a:buClr>
              <a:buFont typeface="Wingdings" panose="05000000000000000000" pitchFamily="2" charset="2"/>
              <a:buChar char="Ø"/>
              <a:defRPr sz="2800"/>
            </a:lvl1pPr>
            <a:lvl2pPr marL="457200" indent="-228600">
              <a:buClr>
                <a:schemeClr val="accent3"/>
              </a:buClr>
              <a:buFont typeface="Wingdings" panose="05000000000000000000" pitchFamily="2" charset="2"/>
              <a:buChar char="Ø"/>
              <a:defRPr sz="2400"/>
            </a:lvl2pPr>
            <a:lvl3pPr marL="685800" indent="-228600">
              <a:buClr>
                <a:schemeClr val="accent3"/>
              </a:buClr>
              <a:buFont typeface="Wingdings" panose="05000000000000000000" pitchFamily="2" charset="2"/>
              <a:buChar char="Ø"/>
              <a:defRPr sz="2000"/>
            </a:lvl3pPr>
            <a:lvl4pPr marL="914400" indent="-228600">
              <a:buClr>
                <a:schemeClr val="accent3"/>
              </a:buClr>
              <a:buFont typeface="Wingdings" panose="05000000000000000000" pitchFamily="2" charset="2"/>
              <a:buChar char="Ø"/>
              <a:defRPr sz="1800"/>
            </a:lvl4pPr>
            <a:lvl5pPr marL="1143000" indent="-228600">
              <a:buClr>
                <a:schemeClr val="accent3"/>
              </a:buClr>
              <a:buFont typeface="Wingdings" panose="05000000000000000000" pitchFamily="2" charset="2"/>
              <a:buChar char="Ø"/>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p:spPr>
        <p:txBody>
          <a:bodyPr/>
          <a:lstStyle>
            <a:lvl1pPr marL="228600" indent="-228600">
              <a:buClr>
                <a:schemeClr val="accent3"/>
              </a:buClr>
              <a:buFont typeface="Wingdings" panose="05000000000000000000" pitchFamily="2" charset="2"/>
              <a:buChar char="Ø"/>
              <a:defRPr sz="2800"/>
            </a:lvl1pPr>
            <a:lvl2pPr marL="457200" indent="-228600">
              <a:buClr>
                <a:schemeClr val="accent3"/>
              </a:buClr>
              <a:buFont typeface="Wingdings" panose="05000000000000000000" pitchFamily="2" charset="2"/>
              <a:buChar char="Ø"/>
              <a:defRPr sz="2400"/>
            </a:lvl2pPr>
            <a:lvl3pPr marL="685800" indent="-228600">
              <a:buClr>
                <a:schemeClr val="accent3"/>
              </a:buClr>
              <a:buFont typeface="Wingdings" panose="05000000000000000000" pitchFamily="2" charset="2"/>
              <a:buChar char="Ø"/>
              <a:defRPr sz="2000"/>
            </a:lvl3pPr>
            <a:lvl4pPr marL="914400" indent="-228600">
              <a:buClr>
                <a:schemeClr val="accent3"/>
              </a:buClr>
              <a:buFont typeface="Wingdings" panose="05000000000000000000" pitchFamily="2" charset="2"/>
              <a:buChar char="Ø"/>
              <a:defRPr sz="1800"/>
            </a:lvl4pPr>
            <a:lvl5pPr marL="1143000" indent="-228600">
              <a:buClr>
                <a:schemeClr val="accent3"/>
              </a:buClr>
              <a:buFont typeface="Wingdings" panose="05000000000000000000" pitchFamily="2" charset="2"/>
              <a:buChar char="Ø"/>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2"/>
          <a:stretch>
            <a:fillRect/>
          </a:stretch>
        </p:blipFill>
        <p:spPr>
          <a:xfrm>
            <a:off x="0" y="5971"/>
            <a:ext cx="1565910" cy="1451354"/>
          </a:xfrm>
          <a:prstGeom prst="rect">
            <a:avLst/>
          </a:prstGeom>
        </p:spPr>
      </p:pic>
      <p:sp>
        <p:nvSpPr>
          <p:cNvPr id="12" name="Date Placeholder 11"/>
          <p:cNvSpPr>
            <a:spLocks noGrp="1"/>
          </p:cNvSpPr>
          <p:nvPr>
            <p:ph type="dt" sz="half" idx="10"/>
          </p:nvPr>
        </p:nvSpPr>
        <p:spPr/>
        <p:txBody>
          <a:bodyPr/>
          <a:lstStyle/>
          <a:p>
            <a:fld id="{6C5063DC-8A35-4C5C-9175-8DB906E89750}" type="datetime1">
              <a:rPr lang="en-US" smtClean="0"/>
              <a:pPr/>
              <a:t>6/5/2018</a:t>
            </a:fld>
            <a:endParaRPr lang="en-US"/>
          </a:p>
        </p:txBody>
      </p:sp>
      <p:sp>
        <p:nvSpPr>
          <p:cNvPr id="13" name="Footer Placeholder 12"/>
          <p:cNvSpPr>
            <a:spLocks noGrp="1"/>
          </p:cNvSpPr>
          <p:nvPr>
            <p:ph type="ftr" sz="quarter" idx="11"/>
          </p:nvPr>
        </p:nvSpPr>
        <p:spPr/>
        <p:txBody>
          <a:bodyPr/>
          <a:lstStyle/>
          <a:p>
            <a:r>
              <a:rPr lang="en-US"/>
              <a:t>SIMULATIONS EMPOWERING YOUR INNOVATIONS</a:t>
            </a:r>
            <a:endParaRPr lang="en-US" dirty="0"/>
          </a:p>
        </p:txBody>
      </p:sp>
      <p:sp>
        <p:nvSpPr>
          <p:cNvPr id="14" name="Slide Number Placeholder 13"/>
          <p:cNvSpPr>
            <a:spLocks noGrp="1"/>
          </p:cNvSpPr>
          <p:nvPr>
            <p:ph type="sldNum" sz="quarter" idx="12"/>
          </p:nvPr>
        </p:nvSpPr>
        <p:spPr/>
        <p:txBody>
          <a:bodyPr/>
          <a:lstStyle/>
          <a:p>
            <a:fld id="{D609A6E3-43D3-3843-8B73-66C2C5AC553F}"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0" y="6492876"/>
            <a:ext cx="2844800" cy="365125"/>
          </a:xfrm>
        </p:spPr>
        <p:txBody>
          <a:bodyPr/>
          <a:lstStyle>
            <a:lvl1pPr>
              <a:defRPr sz="1400" b="1">
                <a:solidFill>
                  <a:schemeClr val="tx2"/>
                </a:solidFill>
              </a:defRPr>
            </a:lvl1pPr>
          </a:lstStyle>
          <a:p>
            <a:fld id="{E4073677-265E-43B3-AEAD-43FF9C17BEB2}" type="datetime1">
              <a:rPr lang="en-US" smtClean="0"/>
              <a:pPr/>
              <a:t>6/5/2018</a:t>
            </a:fld>
            <a:endParaRPr lang="en-US" dirty="0"/>
          </a:p>
        </p:txBody>
      </p:sp>
      <p:sp>
        <p:nvSpPr>
          <p:cNvPr id="4" name="Footer Placeholder 3"/>
          <p:cNvSpPr>
            <a:spLocks noGrp="1"/>
          </p:cNvSpPr>
          <p:nvPr>
            <p:ph type="ftr" sz="quarter" idx="11"/>
          </p:nvPr>
        </p:nvSpPr>
        <p:spPr/>
        <p:txBody>
          <a:bodyPr/>
          <a:lstStyle/>
          <a:p>
            <a:r>
              <a:rPr lang="en-US"/>
              <a:t>SIMULATIONS EMPOWERING YOUR INNOVATIONS</a:t>
            </a:r>
          </a:p>
        </p:txBody>
      </p:sp>
      <p:sp>
        <p:nvSpPr>
          <p:cNvPr id="5" name="Slide Number Placeholder 4"/>
          <p:cNvSpPr>
            <a:spLocks noGrp="1"/>
          </p:cNvSpPr>
          <p:nvPr>
            <p:ph type="sldNum" sz="quarter" idx="12"/>
          </p:nvPr>
        </p:nvSpPr>
        <p:spPr>
          <a:xfrm>
            <a:off x="9347200" y="6492875"/>
            <a:ext cx="2844800" cy="365125"/>
          </a:xfrm>
        </p:spPr>
        <p:txBody>
          <a:bodyPr/>
          <a:lstStyle>
            <a:lvl1pPr>
              <a:defRPr sz="2000" b="1">
                <a:solidFill>
                  <a:schemeClr val="tx2"/>
                </a:solidFill>
              </a:defRPr>
            </a:lvl1pPr>
          </a:lstStyle>
          <a:p>
            <a:fld id="{D609A6E3-43D3-3843-8B73-66C2C5AC553F}" type="slidenum">
              <a:rPr lang="en-US" smtClean="0"/>
              <a:pPr/>
              <a:t>‹#›</a:t>
            </a:fld>
            <a:endParaRPr lang="en-US" dirty="0"/>
          </a:p>
        </p:txBody>
      </p:sp>
      <p:pic>
        <p:nvPicPr>
          <p:cNvPr id="8" name="Picture 7"/>
          <p:cNvPicPr>
            <a:picLocks noChangeAspect="1"/>
          </p:cNvPicPr>
          <p:nvPr userDrawn="1"/>
        </p:nvPicPr>
        <p:blipFill>
          <a:blip r:embed="rId2"/>
          <a:stretch>
            <a:fillRect/>
          </a:stretch>
        </p:blipFill>
        <p:spPr>
          <a:xfrm>
            <a:off x="-1" y="0"/>
            <a:ext cx="1565911" cy="1463040"/>
          </a:xfrm>
          <a:prstGeom prst="rect">
            <a:avLst/>
          </a:prstGeom>
        </p:spPr>
      </p:pic>
      <p:sp>
        <p:nvSpPr>
          <p:cNvPr id="9" name="Title 8"/>
          <p:cNvSpPr>
            <a:spLocks noGrp="1"/>
          </p:cNvSpPr>
          <p:nvPr>
            <p:ph type="title"/>
          </p:nvPr>
        </p:nvSpPr>
        <p:spPr/>
        <p:txBody>
          <a:bodyPr/>
          <a:lstStyle/>
          <a:p>
            <a:r>
              <a:rPr lang="en-US"/>
              <a:t>Click to edit Master title style</a:t>
            </a:r>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6C5063DC-8A35-4C5C-9175-8DB906E89750}" type="datetime1">
              <a:rPr lang="en-US" smtClean="0"/>
              <a:pPr/>
              <a:t>6/5/2018</a:t>
            </a:fld>
            <a:endParaRPr lang="en-US"/>
          </a:p>
        </p:txBody>
      </p:sp>
      <p:sp>
        <p:nvSpPr>
          <p:cNvPr id="6" name="Footer Placeholder 5"/>
          <p:cNvSpPr>
            <a:spLocks noGrp="1"/>
          </p:cNvSpPr>
          <p:nvPr>
            <p:ph type="ftr" sz="quarter" idx="11"/>
          </p:nvPr>
        </p:nvSpPr>
        <p:spPr/>
        <p:txBody>
          <a:bodyPr/>
          <a:lstStyle/>
          <a:p>
            <a:r>
              <a:rPr lang="en-US"/>
              <a:t>SIMULATIONS EMPOWERING YOUR INNOVATIONS</a:t>
            </a:r>
            <a:endParaRPr lang="en-US" dirty="0"/>
          </a:p>
        </p:txBody>
      </p:sp>
      <p:sp>
        <p:nvSpPr>
          <p:cNvPr id="7" name="Slide Number Placeholder 6"/>
          <p:cNvSpPr>
            <a:spLocks noGrp="1"/>
          </p:cNvSpPr>
          <p:nvPr>
            <p:ph type="sldNum" sz="quarter" idx="12"/>
          </p:nvPr>
        </p:nvSpPr>
        <p:spPr/>
        <p:txBody>
          <a:bodyPr/>
          <a:lstStyle/>
          <a:p>
            <a:fld id="{D609A6E3-43D3-3843-8B73-66C2C5AC553F}"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marL="228600" indent="-228600">
              <a:buClr>
                <a:schemeClr val="accent3"/>
              </a:buClr>
              <a:buFont typeface="Wingdings" panose="05000000000000000000" pitchFamily="2" charset="2"/>
              <a:buChar char="Ø"/>
              <a:defRPr sz="3200"/>
            </a:lvl1pPr>
            <a:lvl2pPr marL="457200" indent="-228600">
              <a:buClr>
                <a:schemeClr val="accent3"/>
              </a:buClr>
              <a:buFont typeface="Wingdings" panose="05000000000000000000" pitchFamily="2" charset="2"/>
              <a:buChar char="Ø"/>
              <a:defRPr sz="2800"/>
            </a:lvl2pPr>
            <a:lvl3pPr marL="685800" indent="-228600">
              <a:buClr>
                <a:schemeClr val="accent3"/>
              </a:buClr>
              <a:buFont typeface="Wingdings" panose="05000000000000000000" pitchFamily="2" charset="2"/>
              <a:buChar char="Ø"/>
              <a:defRPr sz="2400"/>
            </a:lvl3pPr>
            <a:lvl4pPr marL="914400" indent="-228600">
              <a:buClr>
                <a:schemeClr val="accent3"/>
              </a:buClr>
              <a:buFont typeface="Wingdings" panose="05000000000000000000" pitchFamily="2" charset="2"/>
              <a:buChar char="Ø"/>
              <a:defRPr sz="2000"/>
            </a:lvl4pPr>
            <a:lvl5pPr marL="1143000" indent="-228600">
              <a:buClr>
                <a:schemeClr val="accent3"/>
              </a:buClr>
              <a:buFont typeface="Wingdings" panose="05000000000000000000" pitchFamily="2" charset="2"/>
              <a:buChar char="Ø"/>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499226"/>
            <a:ext cx="2844800" cy="365125"/>
          </a:xfrm>
        </p:spPr>
        <p:txBody>
          <a:bodyPr/>
          <a:lstStyle>
            <a:lvl1pPr>
              <a:defRPr sz="1400" b="1">
                <a:solidFill>
                  <a:schemeClr val="tx2"/>
                </a:solidFill>
              </a:defRPr>
            </a:lvl1pPr>
          </a:lstStyle>
          <a:p>
            <a:fld id="{E46CE452-AD11-4E76-969C-B78647D15B04}" type="datetime1">
              <a:rPr lang="en-US" smtClean="0"/>
              <a:pPr/>
              <a:t>6/5/2018</a:t>
            </a:fld>
            <a:endParaRPr lang="en-US" dirty="0"/>
          </a:p>
        </p:txBody>
      </p:sp>
      <p:sp>
        <p:nvSpPr>
          <p:cNvPr id="7" name="Slide Number Placeholder 6"/>
          <p:cNvSpPr>
            <a:spLocks noGrp="1"/>
          </p:cNvSpPr>
          <p:nvPr>
            <p:ph type="sldNum" sz="quarter" idx="12"/>
          </p:nvPr>
        </p:nvSpPr>
        <p:spPr>
          <a:xfrm>
            <a:off x="9347200" y="6492876"/>
            <a:ext cx="2844800" cy="365125"/>
          </a:xfrm>
        </p:spPr>
        <p:txBody>
          <a:bodyPr/>
          <a:lstStyle>
            <a:lvl1pPr>
              <a:defRPr sz="2000" b="1" i="0" baseline="0">
                <a:solidFill>
                  <a:schemeClr val="tx2"/>
                </a:solidFill>
              </a:defRPr>
            </a:lvl1pPr>
          </a:lstStyle>
          <a:p>
            <a:fld id="{D609A6E3-43D3-3843-8B73-66C2C5AC553F}" type="slidenum">
              <a:rPr lang="en-US" smtClean="0"/>
              <a:pPr/>
              <a:t>‹#›</a:t>
            </a:fld>
            <a:endParaRPr lang="en-US" dirty="0"/>
          </a:p>
        </p:txBody>
      </p:sp>
      <p:pic>
        <p:nvPicPr>
          <p:cNvPr id="10" name="Picture 9"/>
          <p:cNvPicPr>
            <a:picLocks noChangeAspect="1"/>
          </p:cNvPicPr>
          <p:nvPr userDrawn="1"/>
        </p:nvPicPr>
        <p:blipFill>
          <a:blip r:embed="rId2"/>
          <a:stretch>
            <a:fillRect/>
          </a:stretch>
        </p:blipFill>
        <p:spPr>
          <a:xfrm>
            <a:off x="0" y="0"/>
            <a:ext cx="1594485" cy="1435101"/>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0" y="6492876"/>
            <a:ext cx="2844800" cy="365125"/>
          </a:xfrm>
        </p:spPr>
        <p:txBody>
          <a:bodyPr/>
          <a:lstStyle>
            <a:lvl1pPr>
              <a:defRPr sz="1400" b="1" i="0" baseline="0">
                <a:solidFill>
                  <a:schemeClr val="tx2"/>
                </a:solidFill>
                <a:latin typeface="Interstate-Light" pitchFamily="2" charset="0"/>
              </a:defRPr>
            </a:lvl1pPr>
          </a:lstStyle>
          <a:p>
            <a:fld id="{3D3B0F3E-6469-443E-BA5A-0084B75B7213}" type="datetime1">
              <a:rPr lang="en-US" smtClean="0"/>
              <a:pPr/>
              <a:t>6/5/2018</a:t>
            </a:fld>
            <a:endParaRPr lang="en-US" dirty="0"/>
          </a:p>
        </p:txBody>
      </p:sp>
      <p:sp>
        <p:nvSpPr>
          <p:cNvPr id="6" name="Footer Placeholder 5"/>
          <p:cNvSpPr>
            <a:spLocks noGrp="1"/>
          </p:cNvSpPr>
          <p:nvPr>
            <p:ph type="ftr" sz="quarter" idx="11"/>
          </p:nvPr>
        </p:nvSpPr>
        <p:spPr/>
        <p:txBody>
          <a:bodyPr/>
          <a:lstStyle/>
          <a:p>
            <a:r>
              <a:rPr lang="en-US"/>
              <a:t>SIMULATIONS EMPOWERING YOUR INNOVATIONS</a:t>
            </a:r>
          </a:p>
        </p:txBody>
      </p:sp>
      <p:sp>
        <p:nvSpPr>
          <p:cNvPr id="7" name="Slide Number Placeholder 6"/>
          <p:cNvSpPr>
            <a:spLocks noGrp="1"/>
          </p:cNvSpPr>
          <p:nvPr>
            <p:ph type="sldNum" sz="quarter" idx="12"/>
          </p:nvPr>
        </p:nvSpPr>
        <p:spPr>
          <a:xfrm>
            <a:off x="9347200" y="6495087"/>
            <a:ext cx="2844800" cy="365125"/>
          </a:xfrm>
        </p:spPr>
        <p:txBody>
          <a:bodyPr/>
          <a:lstStyle>
            <a:lvl1pPr>
              <a:defRPr sz="2000" b="1" i="0" baseline="0">
                <a:solidFill>
                  <a:schemeClr val="tx2"/>
                </a:solidFill>
                <a:latin typeface="Interstate-Light" pitchFamily="2" charset="0"/>
              </a:defRPr>
            </a:lvl1pPr>
          </a:lstStyle>
          <a:p>
            <a:fld id="{D609A6E3-43D3-3843-8B73-66C2C5AC553F}" type="slidenum">
              <a:rPr lang="en-US" smtClean="0"/>
              <a:pPr/>
              <a:t>‹#›</a:t>
            </a:fld>
            <a:endParaRPr lang="en-US" dirty="0"/>
          </a:p>
        </p:txBody>
      </p:sp>
      <p:pic>
        <p:nvPicPr>
          <p:cNvPr id="9" name="Picture 8"/>
          <p:cNvPicPr>
            <a:picLocks noChangeAspect="1"/>
          </p:cNvPicPr>
          <p:nvPr userDrawn="1"/>
        </p:nvPicPr>
        <p:blipFill>
          <a:blip r:embed="rId2"/>
          <a:stretch>
            <a:fillRect/>
          </a:stretch>
        </p:blipFill>
        <p:spPr>
          <a:xfrm>
            <a:off x="0" y="0"/>
            <a:ext cx="1651635" cy="1434465"/>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 name="Freeform 12"/>
          <p:cNvSpPr/>
          <p:nvPr userDrawn="1"/>
        </p:nvSpPr>
        <p:spPr>
          <a:xfrm>
            <a:off x="-1" y="1233445"/>
            <a:ext cx="12520783" cy="267233"/>
          </a:xfrm>
          <a:custGeom>
            <a:avLst/>
            <a:gdLst>
              <a:gd name="connsiteX0" fmla="*/ 0 w 9523452"/>
              <a:gd name="connsiteY0" fmla="*/ 650730 h 938943"/>
              <a:gd name="connsiteX1" fmla="*/ 3486002 w 9523452"/>
              <a:gd name="connsiteY1" fmla="*/ 164371 h 938943"/>
              <a:gd name="connsiteX2" fmla="*/ 6107260 w 9523452"/>
              <a:gd name="connsiteY2" fmla="*/ 934440 h 938943"/>
              <a:gd name="connsiteX3" fmla="*/ 9025773 w 9523452"/>
              <a:gd name="connsiteY3" fmla="*/ 137351 h 938943"/>
              <a:gd name="connsiteX4" fmla="*/ 9093332 w 9523452"/>
              <a:gd name="connsiteY4" fmla="*/ 110331 h 938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23452" h="938943">
                <a:moveTo>
                  <a:pt x="0" y="650730"/>
                </a:moveTo>
                <a:cubicBezTo>
                  <a:pt x="1234062" y="383908"/>
                  <a:pt x="2468125" y="117086"/>
                  <a:pt x="3486002" y="164371"/>
                </a:cubicBezTo>
                <a:cubicBezTo>
                  <a:pt x="4503879" y="211656"/>
                  <a:pt x="5183965" y="938943"/>
                  <a:pt x="6107260" y="934440"/>
                </a:cubicBezTo>
                <a:cubicBezTo>
                  <a:pt x="7030555" y="929937"/>
                  <a:pt x="8528094" y="274703"/>
                  <a:pt x="9025773" y="137351"/>
                </a:cubicBezTo>
                <a:cubicBezTo>
                  <a:pt x="9523452" y="0"/>
                  <a:pt x="9093332" y="110331"/>
                  <a:pt x="9093332" y="110331"/>
                </a:cubicBezTo>
              </a:path>
            </a:pathLst>
          </a:custGeom>
          <a:ln w="53975">
            <a:solidFill>
              <a:srgbClr val="AFDCF7">
                <a:alpha val="73000"/>
              </a:srgb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pic>
        <p:nvPicPr>
          <p:cNvPr id="10" name="Picture 9" descr="WindScreenDots.png"/>
          <p:cNvPicPr>
            <a:picLocks noChangeAspect="1"/>
          </p:cNvPicPr>
          <p:nvPr userDrawn="1"/>
        </p:nvPicPr>
        <p:blipFill>
          <a:blip r:embed="rId9"/>
          <a:stretch>
            <a:fillRect/>
          </a:stretch>
        </p:blipFill>
        <p:spPr>
          <a:xfrm>
            <a:off x="0" y="8166"/>
            <a:ext cx="12192000" cy="723014"/>
          </a:xfrm>
          <a:prstGeom prst="rect">
            <a:avLst/>
          </a:prstGeom>
        </p:spPr>
      </p:pic>
      <p:sp>
        <p:nvSpPr>
          <p:cNvPr id="2" name="Title Placeholder 1"/>
          <p:cNvSpPr>
            <a:spLocks noGrp="1"/>
          </p:cNvSpPr>
          <p:nvPr>
            <p:ph type="title"/>
          </p:nvPr>
        </p:nvSpPr>
        <p:spPr>
          <a:xfrm>
            <a:off x="1238056" y="172874"/>
            <a:ext cx="10630200" cy="103517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904181"/>
            <a:ext cx="10972800" cy="452079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733675"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5063DC-8A35-4C5C-9175-8DB906E89750}" type="datetime1">
              <a:rPr lang="en-US" smtClean="0"/>
              <a:pPr/>
              <a:t>6/5/2018</a:t>
            </a:fld>
            <a:endParaRPr lang="en-US"/>
          </a:p>
        </p:txBody>
      </p:sp>
      <p:sp>
        <p:nvSpPr>
          <p:cNvPr id="5" name="Footer Placeholder 4"/>
          <p:cNvSpPr>
            <a:spLocks noGrp="1"/>
          </p:cNvSpPr>
          <p:nvPr>
            <p:ph type="ftr" sz="quarter" idx="3"/>
          </p:nvPr>
        </p:nvSpPr>
        <p:spPr>
          <a:xfrm>
            <a:off x="3343275" y="6356351"/>
            <a:ext cx="5612130" cy="503860"/>
          </a:xfrm>
          <a:prstGeom prst="rect">
            <a:avLst/>
          </a:prstGeom>
        </p:spPr>
        <p:txBody>
          <a:bodyPr vert="horz" lIns="91440" tIns="45720" rIns="91440" bIns="45720" rtlCol="0" anchor="ctr"/>
          <a:lstStyle>
            <a:lvl1pPr algn="ctr">
              <a:lnSpc>
                <a:spcPct val="90000"/>
              </a:lnSpc>
              <a:defRPr sz="1600" spc="100" baseline="0">
                <a:solidFill>
                  <a:schemeClr val="bg1">
                    <a:lumMod val="75000"/>
                  </a:schemeClr>
                </a:solidFill>
                <a:latin typeface="Interstate-Light"/>
              </a:defRPr>
            </a:lvl1pPr>
          </a:lstStyle>
          <a:p>
            <a:r>
              <a:rPr lang="en-US" dirty="0"/>
              <a:t>SIMULATIONS EMPOWERING YOUR INNOVATIONS</a:t>
            </a:r>
          </a:p>
        </p:txBody>
      </p:sp>
      <p:sp>
        <p:nvSpPr>
          <p:cNvPr id="6" name="Slide Number Placeholder 5"/>
          <p:cNvSpPr>
            <a:spLocks noGrp="1"/>
          </p:cNvSpPr>
          <p:nvPr>
            <p:ph type="sldNum" sz="quarter" idx="4"/>
          </p:nvPr>
        </p:nvSpPr>
        <p:spPr>
          <a:xfrm>
            <a:off x="8915400" y="6356351"/>
            <a:ext cx="26670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9A6E3-43D3-3843-8B73-66C2C5AC553F}" type="slidenum">
              <a:rPr lang="en-US" smtClean="0"/>
              <a:pPr/>
              <a:t>‹#›</a:t>
            </a:fld>
            <a:endParaRPr lang="en-US" dirty="0"/>
          </a:p>
        </p:txBody>
      </p:sp>
      <p:sp>
        <p:nvSpPr>
          <p:cNvPr id="11" name="Freeform 10"/>
          <p:cNvSpPr/>
          <p:nvPr userDrawn="1"/>
        </p:nvSpPr>
        <p:spPr>
          <a:xfrm>
            <a:off x="0" y="1233444"/>
            <a:ext cx="12192000" cy="389222"/>
          </a:xfrm>
          <a:custGeom>
            <a:avLst/>
            <a:gdLst>
              <a:gd name="connsiteX0" fmla="*/ 0 w 8998750"/>
              <a:gd name="connsiteY0" fmla="*/ 252186 h 812850"/>
              <a:gd name="connsiteX1" fmla="*/ 2161862 w 8998750"/>
              <a:gd name="connsiteY1" fmla="*/ 90066 h 812850"/>
              <a:gd name="connsiteX2" fmla="*/ 5715423 w 8998750"/>
              <a:gd name="connsiteY2" fmla="*/ 792585 h 812850"/>
              <a:gd name="connsiteX3" fmla="*/ 8998750 w 8998750"/>
              <a:gd name="connsiteY3" fmla="*/ 211656 h 812850"/>
              <a:gd name="connsiteX4" fmla="*/ 8998750 w 8998750"/>
              <a:gd name="connsiteY4" fmla="*/ 211656 h 812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98750" h="812850">
                <a:moveTo>
                  <a:pt x="0" y="252186"/>
                </a:moveTo>
                <a:cubicBezTo>
                  <a:pt x="604646" y="126093"/>
                  <a:pt x="1209292" y="0"/>
                  <a:pt x="2161862" y="90066"/>
                </a:cubicBezTo>
                <a:cubicBezTo>
                  <a:pt x="3114432" y="180132"/>
                  <a:pt x="4575942" y="772320"/>
                  <a:pt x="5715423" y="792585"/>
                </a:cubicBezTo>
                <a:cubicBezTo>
                  <a:pt x="6854904" y="812850"/>
                  <a:pt x="8998750" y="211656"/>
                  <a:pt x="8998750" y="211656"/>
                </a:cubicBezTo>
                <a:lnTo>
                  <a:pt x="8998750" y="211656"/>
                </a:lnTo>
              </a:path>
            </a:pathLst>
          </a:custGeom>
          <a:ln w="47625">
            <a:solidFill>
              <a:schemeClr val="tx2">
                <a:alpha val="26000"/>
              </a:schemeClr>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8" r:id="rId3"/>
    <p:sldLayoutId id="2147483690" r:id="rId4"/>
    <p:sldLayoutId id="2147483691" r:id="rId5"/>
    <p:sldLayoutId id="2147483692" r:id="rId6"/>
    <p:sldLayoutId id="2147483693" r:id="rId7"/>
  </p:sldLayoutIdLst>
  <p:hf sldNum="0" hdr="0" dt="0"/>
  <p:txStyles>
    <p:titleStyle>
      <a:lvl1pPr algn="l" defTabSz="457200" rtl="0" eaLnBrk="1" latinLnBrk="0" hangingPunct="1">
        <a:lnSpc>
          <a:spcPct val="90000"/>
        </a:lnSpc>
        <a:spcBef>
          <a:spcPct val="0"/>
        </a:spcBef>
        <a:buNone/>
        <a:defRPr sz="3000" kern="1200" baseline="0">
          <a:solidFill>
            <a:schemeClr val="accent3"/>
          </a:solidFill>
          <a:latin typeface="+mj-lt"/>
          <a:ea typeface="+mj-ea"/>
          <a:cs typeface="+mj-cs"/>
        </a:defRPr>
      </a:lvl1pPr>
    </p:titleStyle>
    <p:bodyStyle>
      <a:lvl1pPr marL="228600" indent="-228600" algn="l" defTabSz="457200" rtl="0" eaLnBrk="1" latinLnBrk="0" hangingPunct="1">
        <a:lnSpc>
          <a:spcPct val="90000"/>
        </a:lnSpc>
        <a:spcBef>
          <a:spcPts val="0"/>
        </a:spcBef>
        <a:buClr>
          <a:srgbClr val="267BB5"/>
        </a:buClr>
        <a:buSzPct val="140000"/>
        <a:buFont typeface="Arial"/>
        <a:buChar char="•"/>
        <a:defRPr sz="2800" kern="1200">
          <a:solidFill>
            <a:schemeClr val="tx1"/>
          </a:solidFill>
          <a:latin typeface="+mn-lt"/>
          <a:ea typeface="+mn-ea"/>
          <a:cs typeface="+mn-cs"/>
        </a:defRPr>
      </a:lvl1pPr>
      <a:lvl2pPr marL="457200" indent="-228600" algn="l" defTabSz="457200" rtl="0" eaLnBrk="1" latinLnBrk="0" hangingPunct="1">
        <a:lnSpc>
          <a:spcPct val="90000"/>
        </a:lnSpc>
        <a:spcBef>
          <a:spcPts val="0"/>
        </a:spcBef>
        <a:buClr>
          <a:srgbClr val="267BB5"/>
        </a:buClr>
        <a:buSzPct val="60000"/>
        <a:buFont typeface="Wingdings" charset="2"/>
        <a:buChar char="u"/>
        <a:defRPr sz="2600" kern="1200">
          <a:solidFill>
            <a:schemeClr val="tx1"/>
          </a:solidFill>
          <a:latin typeface="+mn-lt"/>
          <a:ea typeface="+mn-ea"/>
          <a:cs typeface="+mn-cs"/>
        </a:defRPr>
      </a:lvl2pPr>
      <a:lvl3pPr marL="685800" indent="-228600" algn="l" defTabSz="457200" rtl="0" eaLnBrk="1" latinLnBrk="0" hangingPunct="1">
        <a:lnSpc>
          <a:spcPct val="90000"/>
        </a:lnSpc>
        <a:spcBef>
          <a:spcPts val="0"/>
        </a:spcBef>
        <a:buClr>
          <a:srgbClr val="267BB5"/>
        </a:buClr>
        <a:buFont typeface="Wingdings" charset="2"/>
        <a:buChar char="§"/>
        <a:defRPr sz="2400" kern="1200">
          <a:solidFill>
            <a:schemeClr val="tx1"/>
          </a:solidFill>
          <a:latin typeface="+mn-lt"/>
          <a:ea typeface="+mn-ea"/>
          <a:cs typeface="+mn-cs"/>
        </a:defRPr>
      </a:lvl3pPr>
      <a:lvl4pPr marL="914400" indent="-228600" algn="l" defTabSz="457200" rtl="0" eaLnBrk="1" latinLnBrk="0" hangingPunct="1">
        <a:lnSpc>
          <a:spcPct val="90000"/>
        </a:lnSpc>
        <a:spcBef>
          <a:spcPts val="0"/>
        </a:spcBef>
        <a:buClr>
          <a:srgbClr val="267BB5"/>
        </a:buClr>
        <a:buFont typeface="Lucida Grande"/>
        <a:buChar char="◗"/>
        <a:defRPr sz="2000" kern="1200">
          <a:solidFill>
            <a:schemeClr val="tx1"/>
          </a:solidFill>
          <a:latin typeface="+mn-lt"/>
          <a:ea typeface="+mn-ea"/>
          <a:cs typeface="+mn-cs"/>
        </a:defRPr>
      </a:lvl4pPr>
      <a:lvl5pPr marL="1143000" indent="-228600" algn="l" defTabSz="457200" rtl="0" eaLnBrk="1" latinLnBrk="0" hangingPunct="1">
        <a:lnSpc>
          <a:spcPct val="90000"/>
        </a:lnSpc>
        <a:spcBef>
          <a:spcPts val="0"/>
        </a:spcBef>
        <a:buClr>
          <a:srgbClr val="267BB5"/>
        </a:buClr>
        <a:buFont typeface="Lucida Grande"/>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7.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wmf"/><Relationship Id="rId4"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4.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slideLayout" Target="../slideLayouts/slideLayout2.xml"/><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video" Target="../media/media5.avi"/><Relationship Id="rId1" Type="http://schemas.microsoft.com/office/2007/relationships/media" Target="../media/media5.avi"/><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28.png"/><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28.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5.xml"/><Relationship Id="rId5" Type="http://schemas.openxmlformats.org/officeDocument/2006/relationships/hyperlink" Target="http://www.txcorp.com/vsim" TargetMode="External"/><Relationship Id="rId4" Type="http://schemas.openxmlformats.org/officeDocument/2006/relationships/hyperlink" Target="mailto:Jonathan.Smith@txcorp.co.uk"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avi"/><Relationship Id="rId7" Type="http://schemas.openxmlformats.org/officeDocument/2006/relationships/slideLayout" Target="../slideLayouts/slideLayout2.xml"/><Relationship Id="rId12" Type="http://schemas.openxmlformats.org/officeDocument/2006/relationships/image" Target="../media/image15.png"/><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video" Target="../media/media3.avi"/><Relationship Id="rId11" Type="http://schemas.openxmlformats.org/officeDocument/2006/relationships/image" Target="../media/image14.png"/><Relationship Id="rId5" Type="http://schemas.microsoft.com/office/2007/relationships/media" Target="../media/media3.avi"/><Relationship Id="rId10" Type="http://schemas.openxmlformats.org/officeDocument/2006/relationships/image" Target="../media/image13.png"/><Relationship Id="rId4" Type="http://schemas.openxmlformats.org/officeDocument/2006/relationships/video" Target="../media/media2.avi"/><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4294967295"/>
          </p:nvPr>
        </p:nvSpPr>
        <p:spPr>
          <a:xfrm>
            <a:off x="2041585" y="5090849"/>
            <a:ext cx="8499418" cy="2031325"/>
          </a:xfrm>
        </p:spPr>
        <p:txBody>
          <a:bodyPr wrap="square">
            <a:spAutoFit/>
          </a:bodyPr>
          <a:lstStyle/>
          <a:p>
            <a:pPr marL="0" indent="0" algn="r">
              <a:buNone/>
            </a:pPr>
            <a:r>
              <a:rPr lang="en-US" sz="2000" b="1" u="sng" dirty="0">
                <a:solidFill>
                  <a:srgbClr val="000000"/>
                </a:solidFill>
                <a:cs typeface="Futura"/>
              </a:rPr>
              <a:t>Jonathan D.A. Smith</a:t>
            </a:r>
            <a:r>
              <a:rPr lang="en-US" sz="2000" dirty="0">
                <a:solidFill>
                  <a:srgbClr val="000000"/>
                </a:solidFill>
                <a:cs typeface="Futura"/>
              </a:rPr>
              <a:t>: Tech-X UK Ltd, Daresbury, Warrington, UK</a:t>
            </a:r>
          </a:p>
          <a:p>
            <a:pPr marL="0" indent="0" algn="r">
              <a:buNone/>
            </a:pPr>
            <a:r>
              <a:rPr lang="en-US" sz="2000" dirty="0">
                <a:solidFill>
                  <a:srgbClr val="000000"/>
                </a:solidFill>
                <a:cs typeface="Futura"/>
              </a:rPr>
              <a:t>Oleg </a:t>
            </a:r>
            <a:r>
              <a:rPr lang="en-US" sz="2000" dirty="0" err="1">
                <a:solidFill>
                  <a:srgbClr val="000000"/>
                </a:solidFill>
                <a:cs typeface="Futura"/>
              </a:rPr>
              <a:t>Malyshev</a:t>
            </a:r>
            <a:r>
              <a:rPr lang="en-US" sz="2000" dirty="0">
                <a:solidFill>
                  <a:srgbClr val="000000"/>
                </a:solidFill>
                <a:cs typeface="Futura"/>
              </a:rPr>
              <a:t>, Reza </a:t>
            </a:r>
            <a:r>
              <a:rPr lang="en-US" sz="2000" dirty="0" err="1">
                <a:solidFill>
                  <a:srgbClr val="000000"/>
                </a:solidFill>
                <a:cs typeface="Futura"/>
              </a:rPr>
              <a:t>Valizadeh</a:t>
            </a:r>
            <a:r>
              <a:rPr lang="en-US" sz="2000" dirty="0">
                <a:solidFill>
                  <a:srgbClr val="000000"/>
                </a:solidFill>
                <a:cs typeface="Futura"/>
              </a:rPr>
              <a:t>: </a:t>
            </a:r>
            <a:r>
              <a:rPr lang="en-US" sz="2000" dirty="0" err="1">
                <a:solidFill>
                  <a:srgbClr val="000000"/>
                </a:solidFill>
                <a:cs typeface="Futura"/>
              </a:rPr>
              <a:t>ASTeC</a:t>
            </a:r>
            <a:r>
              <a:rPr lang="en-US" sz="2000" dirty="0">
                <a:solidFill>
                  <a:srgbClr val="000000"/>
                </a:solidFill>
                <a:cs typeface="Futura"/>
              </a:rPr>
              <a:t>, STFC Daresbury Lab, UK</a:t>
            </a:r>
          </a:p>
          <a:p>
            <a:pPr marL="0" indent="0" algn="r">
              <a:buNone/>
            </a:pPr>
            <a:r>
              <a:rPr lang="en-US" sz="2000" dirty="0">
                <a:solidFill>
                  <a:srgbClr val="000000"/>
                </a:solidFill>
                <a:cs typeface="Futura"/>
              </a:rPr>
              <a:t>W. Allan Gillespie, Amin </a:t>
            </a:r>
            <a:r>
              <a:rPr lang="en-US" sz="2000" dirty="0" err="1">
                <a:solidFill>
                  <a:srgbClr val="000000"/>
                </a:solidFill>
                <a:cs typeface="Futura"/>
              </a:rPr>
              <a:t>Abdolvand</a:t>
            </a:r>
            <a:r>
              <a:rPr lang="en-US" sz="2000" dirty="0">
                <a:solidFill>
                  <a:srgbClr val="000000"/>
                </a:solidFill>
                <a:cs typeface="Futura"/>
              </a:rPr>
              <a:t>, Svetlana A. </a:t>
            </a:r>
            <a:r>
              <a:rPr lang="en-US" sz="2000" dirty="0" err="1">
                <a:solidFill>
                  <a:srgbClr val="000000"/>
                </a:solidFill>
                <a:cs typeface="Futura"/>
              </a:rPr>
              <a:t>Zotlovskaya</a:t>
            </a:r>
            <a:endParaRPr lang="en-US" sz="2000" dirty="0">
              <a:solidFill>
                <a:srgbClr val="000000"/>
              </a:solidFill>
              <a:cs typeface="Futura"/>
            </a:endParaRPr>
          </a:p>
          <a:p>
            <a:pPr marL="0" indent="0" algn="r">
              <a:buNone/>
            </a:pPr>
            <a:r>
              <a:rPr lang="en-US" sz="2000" dirty="0">
                <a:solidFill>
                  <a:srgbClr val="000000"/>
                </a:solidFill>
                <a:cs typeface="Futura"/>
              </a:rPr>
              <a:t>Univ. Dundee, UK</a:t>
            </a:r>
          </a:p>
          <a:p>
            <a:pPr marL="0" indent="0" algn="r">
              <a:buNone/>
            </a:pPr>
            <a:r>
              <a:rPr lang="en-US" sz="2000" dirty="0">
                <a:solidFill>
                  <a:srgbClr val="000000"/>
                </a:solidFill>
                <a:cs typeface="Futura"/>
              </a:rPr>
              <a:t>Seth A. </a:t>
            </a:r>
            <a:r>
              <a:rPr lang="en-US" sz="2000" dirty="0" err="1">
                <a:solidFill>
                  <a:srgbClr val="000000"/>
                </a:solidFill>
                <a:cs typeface="Futura"/>
              </a:rPr>
              <a:t>Veitzer</a:t>
            </a:r>
            <a:r>
              <a:rPr lang="en-US" sz="2000" dirty="0">
                <a:solidFill>
                  <a:srgbClr val="000000"/>
                </a:solidFill>
                <a:cs typeface="Futura"/>
              </a:rPr>
              <a:t>, David N. </a:t>
            </a:r>
            <a:r>
              <a:rPr lang="en-US" sz="2000" dirty="0" err="1">
                <a:solidFill>
                  <a:srgbClr val="000000"/>
                </a:solidFill>
                <a:cs typeface="Futura"/>
              </a:rPr>
              <a:t>Smithe</a:t>
            </a:r>
            <a:r>
              <a:rPr lang="en-US" sz="2000" dirty="0">
                <a:solidFill>
                  <a:srgbClr val="000000"/>
                </a:solidFill>
                <a:cs typeface="Futura"/>
              </a:rPr>
              <a:t>, Peter H. Stoltz</a:t>
            </a:r>
          </a:p>
          <a:p>
            <a:pPr marL="0" indent="0" algn="r">
              <a:buNone/>
            </a:pPr>
            <a:r>
              <a:rPr lang="en-US" sz="2000" dirty="0">
                <a:solidFill>
                  <a:srgbClr val="000000"/>
                </a:solidFill>
                <a:cs typeface="Futura"/>
              </a:rPr>
              <a:t>Tech-X Corp. Boulder, CO, USA</a:t>
            </a:r>
          </a:p>
          <a:p>
            <a:pPr marL="0" indent="0" algn="r">
              <a:buNone/>
            </a:pPr>
            <a:endParaRPr lang="en-US" sz="2000" dirty="0">
              <a:solidFill>
                <a:srgbClr val="000000"/>
              </a:solidFill>
              <a:cs typeface="Futura"/>
            </a:endParaRPr>
          </a:p>
        </p:txBody>
      </p:sp>
      <p:sp>
        <p:nvSpPr>
          <p:cNvPr id="7" name="TextBox 6"/>
          <p:cNvSpPr txBox="1"/>
          <p:nvPr/>
        </p:nvSpPr>
        <p:spPr>
          <a:xfrm>
            <a:off x="476250" y="3292203"/>
            <a:ext cx="10021622" cy="1754326"/>
          </a:xfrm>
          <a:prstGeom prst="rect">
            <a:avLst/>
          </a:prstGeom>
          <a:noFill/>
        </p:spPr>
        <p:txBody>
          <a:bodyPr wrap="square" rtlCol="0">
            <a:spAutoFit/>
          </a:bodyPr>
          <a:lstStyle/>
          <a:p>
            <a:pPr algn="just"/>
            <a:r>
              <a:rPr lang="en-GB" sz="3600" b="1" u="sng" cap="small" dirty="0">
                <a:latin typeface="+mj-lt"/>
                <a:cs typeface="Arial" panose="020B0604020202020204" pitchFamily="34" charset="0"/>
              </a:rPr>
              <a:t>Computation</a:t>
            </a:r>
            <a:r>
              <a:rPr lang="en-GB" sz="3600" cap="small" dirty="0">
                <a:latin typeface="+mj-lt"/>
                <a:cs typeface="Arial" panose="020B0604020202020204" pitchFamily="34" charset="0"/>
              </a:rPr>
              <a:t> of Geometric Secondary Electron Yield Suppression in Metals (LASE) with </a:t>
            </a:r>
            <a:r>
              <a:rPr lang="en-GB" sz="3600" cap="small" dirty="0" err="1">
                <a:latin typeface="+mj-lt"/>
                <a:cs typeface="Arial" panose="020B0604020202020204" pitchFamily="34" charset="0"/>
              </a:rPr>
              <a:t>VSim</a:t>
            </a:r>
            <a:r>
              <a:rPr lang="en-GB" sz="3600" cap="small" dirty="0">
                <a:latin typeface="+mj-lt"/>
                <a:cs typeface="Arial" panose="020B0604020202020204" pitchFamily="34" charset="0"/>
              </a:rPr>
              <a:t> </a:t>
            </a:r>
            <a:endParaRPr lang="en-US" sz="3600" cap="small" dirty="0">
              <a:latin typeface="+mj-lt"/>
              <a:cs typeface="Arial" panose="020B0604020202020204" pitchFamily="34" charset="0"/>
            </a:endParaRPr>
          </a:p>
        </p:txBody>
      </p:sp>
      <p:pic>
        <p:nvPicPr>
          <p:cNvPr id="9" name="Picture 8" descr="Tech-XQRCorrect.png"/>
          <p:cNvPicPr>
            <a:picLocks noChangeAspect="1"/>
          </p:cNvPicPr>
          <p:nvPr/>
        </p:nvPicPr>
        <p:blipFill>
          <a:blip r:embed="rId3"/>
          <a:stretch>
            <a:fillRect/>
          </a:stretch>
        </p:blipFill>
        <p:spPr>
          <a:xfrm>
            <a:off x="0" y="5904949"/>
            <a:ext cx="953051" cy="953051"/>
          </a:xfrm>
          <a:prstGeom prst="rect">
            <a:avLst/>
          </a:prstGeom>
        </p:spPr>
      </p:pic>
      <p:sp>
        <p:nvSpPr>
          <p:cNvPr id="10" name="TextBox 9"/>
          <p:cNvSpPr txBox="1"/>
          <p:nvPr/>
        </p:nvSpPr>
        <p:spPr>
          <a:xfrm>
            <a:off x="7019866" y="1556744"/>
            <a:ext cx="3334588" cy="830997"/>
          </a:xfrm>
          <a:prstGeom prst="rect">
            <a:avLst/>
          </a:prstGeom>
          <a:noFill/>
        </p:spPr>
        <p:txBody>
          <a:bodyPr wrap="square" rtlCol="0">
            <a:spAutoFit/>
          </a:bodyPr>
          <a:lstStyle/>
          <a:p>
            <a:pPr algn="r"/>
            <a:r>
              <a:rPr lang="en-US" sz="2400" cap="small" dirty="0">
                <a:latin typeface="Futura"/>
                <a:cs typeface="Futura"/>
              </a:rPr>
              <a:t>ECLOUD, June 2018, </a:t>
            </a:r>
          </a:p>
          <a:p>
            <a:pPr algn="r"/>
            <a:r>
              <a:rPr lang="en-US" sz="2400" cap="small" dirty="0" err="1">
                <a:latin typeface="Futura"/>
                <a:cs typeface="Futura"/>
              </a:rPr>
              <a:t>Biodola</a:t>
            </a:r>
            <a:r>
              <a:rPr lang="en-US" sz="2400" cap="small" dirty="0">
                <a:latin typeface="Futura"/>
                <a:cs typeface="Futura"/>
              </a:rPr>
              <a:t>, Elba, Italy</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02771" y="2534648"/>
            <a:ext cx="1851683" cy="576648"/>
          </a:xfrm>
          <a:prstGeom prst="rect">
            <a:avLst/>
          </a:prstGeom>
        </p:spPr>
      </p:pic>
      <p:pic>
        <p:nvPicPr>
          <p:cNvPr id="11" name="Picture 10"/>
          <p:cNvPicPr>
            <a:picLocks noChangeAspect="1"/>
          </p:cNvPicPr>
          <p:nvPr/>
        </p:nvPicPr>
        <p:blipFill>
          <a:blip r:embed="rId5"/>
          <a:stretch>
            <a:fillRect/>
          </a:stretch>
        </p:blipFill>
        <p:spPr>
          <a:xfrm>
            <a:off x="5849478" y="2283022"/>
            <a:ext cx="945263" cy="937973"/>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6691" y="2342301"/>
            <a:ext cx="984128" cy="905582"/>
          </a:xfrm>
          <a:prstGeom prst="rect">
            <a:avLst/>
          </a:prstGeom>
        </p:spPr>
      </p:pic>
      <p:pic>
        <p:nvPicPr>
          <p:cNvPr id="14" name="Picture 13"/>
          <p:cNvPicPr>
            <a:picLocks noChangeAspect="1"/>
          </p:cNvPicPr>
          <p:nvPr/>
        </p:nvPicPr>
        <p:blipFill>
          <a:blip r:embed="rId7"/>
          <a:stretch>
            <a:fillRect/>
          </a:stretch>
        </p:blipFill>
        <p:spPr>
          <a:xfrm>
            <a:off x="1654683" y="-40531"/>
            <a:ext cx="3629054" cy="3151827"/>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1" y="552896"/>
            <a:ext cx="7796291" cy="507831"/>
          </a:xfrm>
        </p:spPr>
        <p:txBody>
          <a:bodyPr/>
          <a:lstStyle/>
          <a:p>
            <a:r>
              <a:rPr lang="en-GB" dirty="0"/>
              <a:t>SEY improvement applies to SS and Al</a:t>
            </a: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1706109"/>
            <a:ext cx="9144000" cy="4177631"/>
          </a:xfrm>
        </p:spPr>
      </p:pic>
      <p:sp>
        <p:nvSpPr>
          <p:cNvPr id="3" name="Date Placeholder 2"/>
          <p:cNvSpPr>
            <a:spLocks noGrp="1"/>
          </p:cNvSpPr>
          <p:nvPr>
            <p:ph type="dt" sz="half" idx="10"/>
          </p:nvPr>
        </p:nvSpPr>
        <p:spPr>
          <a:xfrm>
            <a:off x="0" y="6492876"/>
            <a:ext cx="2844800" cy="365125"/>
          </a:xfrm>
        </p:spPr>
        <p:txBody>
          <a:bodyPr/>
          <a:lstStyle/>
          <a:p>
            <a:fld id="{185539A9-7B7C-4474-9B7B-6EEFA9B13D46}" type="datetime1">
              <a:rPr lang="en-US" smtClean="0"/>
              <a:t>6/5/2018</a:t>
            </a:fld>
            <a:endParaRPr lang="en-US" dirty="0"/>
          </a:p>
        </p:txBody>
      </p:sp>
      <p:sp>
        <p:nvSpPr>
          <p:cNvPr id="5" name="Slide Number Placeholder 4"/>
          <p:cNvSpPr>
            <a:spLocks noGrp="1"/>
          </p:cNvSpPr>
          <p:nvPr>
            <p:ph type="sldNum" sz="quarter" idx="12"/>
          </p:nvPr>
        </p:nvSpPr>
        <p:spPr>
          <a:xfrm>
            <a:off x="8737600" y="6356350"/>
            <a:ext cx="3454400" cy="501650"/>
          </a:xfrm>
        </p:spPr>
        <p:txBody>
          <a:bodyPr/>
          <a:lstStyle/>
          <a:p>
            <a:fld id="{FCFA7075-00C9-4A43-9218-6D16F545458B}" type="slidenum">
              <a:rPr lang="en-US" smtClean="0"/>
              <a:pPr/>
              <a:t>10</a:t>
            </a:fld>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9861"/>
            <a:ext cx="2319392" cy="722301"/>
          </a:xfrm>
          <a:prstGeom prst="rect">
            <a:avLst/>
          </a:prstGeom>
        </p:spPr>
      </p:pic>
      <p:sp>
        <p:nvSpPr>
          <p:cNvPr id="9" name="TextBox 8"/>
          <p:cNvSpPr txBox="1"/>
          <p:nvPr/>
        </p:nvSpPr>
        <p:spPr>
          <a:xfrm>
            <a:off x="2792154" y="6421582"/>
            <a:ext cx="6463927" cy="369332"/>
          </a:xfrm>
          <a:prstGeom prst="rect">
            <a:avLst/>
          </a:prstGeom>
          <a:noFill/>
        </p:spPr>
        <p:txBody>
          <a:bodyPr wrap="square" rtlCol="0">
            <a:spAutoFit/>
          </a:bodyPr>
          <a:lstStyle/>
          <a:p>
            <a:r>
              <a:rPr lang="en-GB" dirty="0"/>
              <a:t>NB: Conditioning ~500eV electrons, significant flux</a:t>
            </a:r>
          </a:p>
        </p:txBody>
      </p:sp>
    </p:spTree>
    <p:extLst>
      <p:ext uri="{BB962C8B-B14F-4D97-AF65-F5344CB8AC3E}">
        <p14:creationId xmlns:p14="http://schemas.microsoft.com/office/powerpoint/2010/main" val="19654378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201" y="264114"/>
            <a:ext cx="10718799" cy="1154381"/>
          </a:xfrm>
        </p:spPr>
        <p:txBody>
          <a:bodyPr>
            <a:normAutofit fontScale="90000"/>
          </a:bodyPr>
          <a:lstStyle/>
          <a:p>
            <a:r>
              <a:rPr lang="en-GB" dirty="0"/>
              <a:t>Tech-X got involved in the simulations:</a:t>
            </a:r>
            <a:br>
              <a:rPr lang="en-GB" dirty="0"/>
            </a:br>
            <a:r>
              <a:rPr lang="en-GB" dirty="0"/>
              <a:t>          has correct comp. physics capabilities for such calculations</a:t>
            </a:r>
            <a:br>
              <a:rPr lang="en-GB" dirty="0"/>
            </a:br>
            <a:endParaRPr lang="en-GB" dirty="0"/>
          </a:p>
        </p:txBody>
      </p:sp>
      <p:sp>
        <p:nvSpPr>
          <p:cNvPr id="3" name="Content Placeholder 2"/>
          <p:cNvSpPr>
            <a:spLocks noGrp="1"/>
          </p:cNvSpPr>
          <p:nvPr>
            <p:ph idx="1"/>
          </p:nvPr>
        </p:nvSpPr>
        <p:spPr>
          <a:xfrm>
            <a:off x="157397" y="1530852"/>
            <a:ext cx="12034603" cy="5149983"/>
          </a:xfrm>
        </p:spPr>
        <p:txBody>
          <a:bodyPr>
            <a:normAutofit fontScale="77500" lnSpcReduction="20000"/>
          </a:bodyPr>
          <a:lstStyle/>
          <a:p>
            <a:pPr>
              <a:lnSpc>
                <a:spcPct val="100000"/>
              </a:lnSpc>
              <a:spcAft>
                <a:spcPts val="600"/>
              </a:spcAft>
            </a:pPr>
            <a:r>
              <a:rPr lang="en-GB" dirty="0"/>
              <a:t>1D/2D/3D </a:t>
            </a:r>
            <a:r>
              <a:rPr lang="en-GB" b="1" dirty="0">
                <a:solidFill>
                  <a:schemeClr val="accent4"/>
                </a:solidFill>
              </a:rPr>
              <a:t>ES</a:t>
            </a:r>
            <a:r>
              <a:rPr lang="en-GB" dirty="0"/>
              <a:t> or EM PIC, </a:t>
            </a:r>
            <a:r>
              <a:rPr lang="en-GB" dirty="0" err="1"/>
              <a:t>eg</a:t>
            </a:r>
            <a:r>
              <a:rPr lang="en-GB" dirty="0"/>
              <a:t> can apply external bias, </a:t>
            </a:r>
            <a:r>
              <a:rPr lang="en-GB" dirty="0" err="1"/>
              <a:t>dE</a:t>
            </a:r>
            <a:r>
              <a:rPr lang="en-GB" dirty="0"/>
              <a:t>/</a:t>
            </a:r>
            <a:r>
              <a:rPr lang="en-GB" dirty="0" err="1"/>
              <a:t>dz</a:t>
            </a:r>
            <a:r>
              <a:rPr lang="en-GB" dirty="0"/>
              <a:t>, </a:t>
            </a:r>
            <a:r>
              <a:rPr lang="en-GB" dirty="0">
                <a:solidFill>
                  <a:schemeClr val="accent4"/>
                </a:solidFill>
              </a:rPr>
              <a:t>Poisson Solve</a:t>
            </a:r>
            <a:r>
              <a:rPr lang="en-GB" dirty="0"/>
              <a:t>, Yee Solve.</a:t>
            </a:r>
          </a:p>
          <a:p>
            <a:pPr>
              <a:lnSpc>
                <a:spcPct val="100000"/>
              </a:lnSpc>
              <a:spcAft>
                <a:spcPts val="600"/>
              </a:spcAft>
            </a:pPr>
            <a:r>
              <a:rPr lang="en-GB" dirty="0">
                <a:solidFill>
                  <a:schemeClr val="bg1">
                    <a:lumMod val="75000"/>
                  </a:schemeClr>
                </a:solidFill>
              </a:rPr>
              <a:t>Initial electrons with arbitrary physical and velocity distribution: Choose energy, angle.</a:t>
            </a:r>
          </a:p>
          <a:p>
            <a:pPr>
              <a:lnSpc>
                <a:spcPct val="100000"/>
              </a:lnSpc>
              <a:spcAft>
                <a:spcPts val="600"/>
              </a:spcAft>
            </a:pPr>
            <a:r>
              <a:rPr lang="en-GB" dirty="0">
                <a:solidFill>
                  <a:schemeClr val="bg1">
                    <a:lumMod val="75000"/>
                  </a:schemeClr>
                </a:solidFill>
              </a:rPr>
              <a:t>Variable weight macroparticles – sim need not slow down towards saturation. Restart.</a:t>
            </a:r>
          </a:p>
          <a:p>
            <a:pPr>
              <a:lnSpc>
                <a:spcPct val="100000"/>
              </a:lnSpc>
              <a:spcAft>
                <a:spcPts val="600"/>
              </a:spcAft>
            </a:pPr>
            <a:r>
              <a:rPr lang="en-GB" dirty="0">
                <a:solidFill>
                  <a:schemeClr val="bg1">
                    <a:lumMod val="75000"/>
                  </a:schemeClr>
                </a:solidFill>
              </a:rPr>
              <a:t>Furman &amp; </a:t>
            </a:r>
            <a:r>
              <a:rPr lang="en-GB" dirty="0" err="1">
                <a:solidFill>
                  <a:schemeClr val="bg1">
                    <a:lumMod val="75000"/>
                  </a:schemeClr>
                </a:solidFill>
              </a:rPr>
              <a:t>Pivi</a:t>
            </a:r>
            <a:r>
              <a:rPr lang="en-GB" dirty="0">
                <a:solidFill>
                  <a:schemeClr val="bg1">
                    <a:lumMod val="75000"/>
                  </a:schemeClr>
                </a:solidFill>
              </a:rPr>
              <a:t> model (or Vaughan, or any other for SEY, </a:t>
            </a:r>
            <a:r>
              <a:rPr lang="en-GB" dirty="0" err="1">
                <a:solidFill>
                  <a:schemeClr val="bg1">
                    <a:lumMod val="75000"/>
                  </a:schemeClr>
                </a:solidFill>
              </a:rPr>
              <a:t>dn</a:t>
            </a:r>
            <a:r>
              <a:rPr lang="en-GB" dirty="0">
                <a:solidFill>
                  <a:schemeClr val="bg1">
                    <a:lumMod val="75000"/>
                  </a:schemeClr>
                </a:solidFill>
              </a:rPr>
              <a:t>/</a:t>
            </a:r>
            <a:r>
              <a:rPr lang="en-GB" dirty="0" err="1">
                <a:solidFill>
                  <a:schemeClr val="bg1">
                    <a:lumMod val="75000"/>
                  </a:schemeClr>
                </a:solidFill>
              </a:rPr>
              <a:t>dE</a:t>
            </a:r>
            <a:r>
              <a:rPr lang="en-GB" dirty="0">
                <a:solidFill>
                  <a:schemeClr val="bg1">
                    <a:lumMod val="75000"/>
                  </a:schemeClr>
                </a:solidFill>
              </a:rPr>
              <a:t>, </a:t>
            </a:r>
            <a:r>
              <a:rPr lang="en-GB" dirty="0" err="1">
                <a:solidFill>
                  <a:schemeClr val="bg1">
                    <a:lumMod val="75000"/>
                  </a:schemeClr>
                </a:solidFill>
              </a:rPr>
              <a:t>dn</a:t>
            </a:r>
            <a:r>
              <a:rPr lang="en-GB" dirty="0">
                <a:solidFill>
                  <a:schemeClr val="bg1">
                    <a:lumMod val="75000"/>
                  </a:schemeClr>
                </a:solidFill>
              </a:rPr>
              <a:t>/</a:t>
            </a:r>
            <a:r>
              <a:rPr lang="en-GB" dirty="0" err="1">
                <a:solidFill>
                  <a:schemeClr val="bg1">
                    <a:lumMod val="75000"/>
                  </a:schemeClr>
                </a:solidFill>
              </a:rPr>
              <a:t>dphi</a:t>
            </a:r>
            <a:r>
              <a:rPr lang="en-GB" dirty="0">
                <a:solidFill>
                  <a:schemeClr val="bg1">
                    <a:lumMod val="75000"/>
                  </a:schemeClr>
                </a:solidFill>
              </a:rPr>
              <a:t>, </a:t>
            </a:r>
            <a:r>
              <a:rPr lang="en-GB" dirty="0" err="1">
                <a:solidFill>
                  <a:schemeClr val="bg1">
                    <a:lumMod val="75000"/>
                  </a:schemeClr>
                </a:solidFill>
              </a:rPr>
              <a:t>eg</a:t>
            </a:r>
            <a:r>
              <a:rPr lang="en-GB" dirty="0">
                <a:solidFill>
                  <a:schemeClr val="bg1">
                    <a:lumMod val="75000"/>
                  </a:schemeClr>
                </a:solidFill>
              </a:rPr>
              <a:t> for dielectric)</a:t>
            </a:r>
          </a:p>
          <a:p>
            <a:pPr>
              <a:lnSpc>
                <a:spcPct val="100000"/>
              </a:lnSpc>
              <a:spcAft>
                <a:spcPts val="600"/>
              </a:spcAft>
            </a:pPr>
            <a:r>
              <a:rPr lang="en-GB" dirty="0">
                <a:solidFill>
                  <a:schemeClr val="bg1">
                    <a:lumMod val="75000"/>
                  </a:schemeClr>
                </a:solidFill>
              </a:rPr>
              <a:t>Flat or complex structured geometry, with accurate emission from complex surfaces.</a:t>
            </a:r>
            <a:endParaRPr lang="en-GB" dirty="0"/>
          </a:p>
          <a:p>
            <a:pPr>
              <a:lnSpc>
                <a:spcPct val="100000"/>
              </a:lnSpc>
              <a:spcAft>
                <a:spcPts val="600"/>
              </a:spcAft>
            </a:pPr>
            <a:r>
              <a:rPr lang="en-GB" dirty="0">
                <a:solidFill>
                  <a:schemeClr val="bg1">
                    <a:lumMod val="75000"/>
                  </a:schemeClr>
                </a:solidFill>
              </a:rPr>
              <a:t>Collisions between particles, fluid, plasmas</a:t>
            </a:r>
          </a:p>
          <a:p>
            <a:pPr>
              <a:lnSpc>
                <a:spcPct val="100000"/>
              </a:lnSpc>
              <a:spcAft>
                <a:spcPts val="600"/>
              </a:spcAft>
            </a:pPr>
            <a:r>
              <a:rPr lang="en-GB" dirty="0">
                <a:solidFill>
                  <a:schemeClr val="bg1">
                    <a:lumMod val="75000"/>
                  </a:schemeClr>
                </a:solidFill>
              </a:rPr>
              <a:t>Switch on/off space-charge </a:t>
            </a:r>
          </a:p>
          <a:p>
            <a:pPr lvl="1">
              <a:lnSpc>
                <a:spcPct val="100000"/>
              </a:lnSpc>
              <a:spcAft>
                <a:spcPts val="600"/>
              </a:spcAft>
            </a:pPr>
            <a:r>
              <a:rPr lang="en-GB" dirty="0">
                <a:solidFill>
                  <a:schemeClr val="bg1">
                    <a:lumMod val="75000"/>
                  </a:schemeClr>
                </a:solidFill>
              </a:rPr>
              <a:t>Models saturation (Lingwood et al. 2012)</a:t>
            </a:r>
          </a:p>
          <a:p>
            <a:pPr>
              <a:lnSpc>
                <a:spcPct val="100000"/>
              </a:lnSpc>
              <a:spcAft>
                <a:spcPts val="600"/>
              </a:spcAft>
            </a:pPr>
            <a:r>
              <a:rPr lang="en-GB" dirty="0" err="1">
                <a:solidFill>
                  <a:schemeClr val="bg1">
                    <a:lumMod val="75000"/>
                  </a:schemeClr>
                </a:solidFill>
              </a:rPr>
              <a:t>Secondaries</a:t>
            </a:r>
            <a:r>
              <a:rPr lang="en-GB" dirty="0">
                <a:solidFill>
                  <a:schemeClr val="bg1">
                    <a:lumMod val="75000"/>
                  </a:schemeClr>
                </a:solidFill>
              </a:rPr>
              <a:t>: </a:t>
            </a:r>
          </a:p>
          <a:p>
            <a:pPr lvl="1">
              <a:lnSpc>
                <a:spcPct val="100000"/>
              </a:lnSpc>
              <a:spcAft>
                <a:spcPts val="600"/>
              </a:spcAft>
            </a:pPr>
            <a:r>
              <a:rPr lang="en-GB" dirty="0">
                <a:solidFill>
                  <a:schemeClr val="bg1">
                    <a:lumMod val="75000"/>
                  </a:schemeClr>
                </a:solidFill>
              </a:rPr>
              <a:t>Probability/SEY, Energy Spread, Angular Spread</a:t>
            </a:r>
          </a:p>
          <a:p>
            <a:pPr lvl="1">
              <a:lnSpc>
                <a:spcPct val="100000"/>
              </a:lnSpc>
              <a:spcAft>
                <a:spcPts val="600"/>
              </a:spcAft>
            </a:pPr>
            <a:r>
              <a:rPr lang="en-GB" dirty="0">
                <a:solidFill>
                  <a:schemeClr val="bg1">
                    <a:lumMod val="75000"/>
                  </a:schemeClr>
                </a:solidFill>
              </a:rPr>
              <a:t>Parameters may be varied by # previous impacts</a:t>
            </a:r>
          </a:p>
          <a:p>
            <a:pPr marL="228600" lvl="1" indent="0">
              <a:lnSpc>
                <a:spcPct val="100000"/>
              </a:lnSpc>
              <a:spcAft>
                <a:spcPts val="600"/>
              </a:spcAft>
              <a:buNone/>
            </a:pPr>
            <a:r>
              <a:rPr lang="en-GB" dirty="0">
                <a:solidFill>
                  <a:schemeClr val="bg1">
                    <a:lumMod val="75000"/>
                  </a:schemeClr>
                </a:solidFill>
              </a:rPr>
              <a:t>or time, position, any field that may be calculated.</a:t>
            </a:r>
          </a:p>
          <a:p>
            <a:pPr>
              <a:lnSpc>
                <a:spcPct val="100000"/>
              </a:lnSpc>
              <a:spcAft>
                <a:spcPts val="600"/>
              </a:spcAft>
            </a:pPr>
            <a:r>
              <a:rPr lang="en-GB" dirty="0">
                <a:solidFill>
                  <a:schemeClr val="bg1">
                    <a:lumMod val="75000"/>
                  </a:schemeClr>
                </a:solidFill>
              </a:rPr>
              <a:t>Field scaling particles, Hard &amp; Soft barriers</a:t>
            </a:r>
          </a:p>
          <a:p>
            <a:pPr>
              <a:lnSpc>
                <a:spcPct val="100000"/>
              </a:lnSpc>
              <a:spcAft>
                <a:spcPts val="600"/>
              </a:spcAft>
            </a:pPr>
            <a:r>
              <a:rPr lang="en-GB" dirty="0">
                <a:solidFill>
                  <a:schemeClr val="bg1">
                    <a:lumMod val="75000"/>
                  </a:schemeClr>
                </a:solidFill>
              </a:rPr>
              <a:t>Separating backscattered, ‘true’ </a:t>
            </a:r>
            <a:r>
              <a:rPr lang="en-GB" dirty="0" err="1">
                <a:solidFill>
                  <a:schemeClr val="bg1">
                    <a:lumMod val="75000"/>
                  </a:schemeClr>
                </a:solidFill>
              </a:rPr>
              <a:t>secondaries</a:t>
            </a:r>
            <a:r>
              <a:rPr lang="en-GB" dirty="0">
                <a:solidFill>
                  <a:schemeClr val="bg1">
                    <a:lumMod val="75000"/>
                  </a:schemeClr>
                </a:solidFill>
              </a:rPr>
              <a:t>, </a:t>
            </a:r>
            <a:r>
              <a:rPr lang="en-GB" dirty="0" err="1">
                <a:solidFill>
                  <a:schemeClr val="bg1">
                    <a:lumMod val="75000"/>
                  </a:schemeClr>
                </a:solidFill>
              </a:rPr>
              <a:t>rediffused</a:t>
            </a:r>
            <a:endParaRPr lang="en-GB" dirty="0">
              <a:solidFill>
                <a:schemeClr val="bg1">
                  <a:lumMod val="75000"/>
                </a:schemeClr>
              </a:solidFill>
            </a:endParaRPr>
          </a:p>
          <a:p>
            <a:pPr>
              <a:lnSpc>
                <a:spcPct val="100000"/>
              </a:lnSpc>
              <a:spcAft>
                <a:spcPts val="600"/>
              </a:spcAft>
            </a:pPr>
            <a:r>
              <a:rPr lang="en-GB" dirty="0">
                <a:solidFill>
                  <a:schemeClr val="bg1">
                    <a:lumMod val="75000"/>
                  </a:schemeClr>
                </a:solidFill>
              </a:rPr>
              <a:t>Monitoring particles belonging to different </a:t>
            </a:r>
            <a:r>
              <a:rPr lang="en-GB" dirty="0" err="1">
                <a:solidFill>
                  <a:schemeClr val="bg1">
                    <a:lumMod val="75000"/>
                  </a:schemeClr>
                </a:solidFill>
              </a:rPr>
              <a:t>multipactor</a:t>
            </a:r>
            <a:r>
              <a:rPr lang="en-GB" dirty="0">
                <a:solidFill>
                  <a:schemeClr val="bg1">
                    <a:lumMod val="75000"/>
                  </a:schemeClr>
                </a:solidFill>
              </a:rPr>
              <a:t> orders</a:t>
            </a:r>
          </a:p>
        </p:txBody>
      </p:sp>
      <p:sp>
        <p:nvSpPr>
          <p:cNvPr id="5" name="Date Placeholder 4"/>
          <p:cNvSpPr>
            <a:spLocks noGrp="1"/>
          </p:cNvSpPr>
          <p:nvPr>
            <p:ph type="dt" sz="half" idx="10"/>
          </p:nvPr>
        </p:nvSpPr>
        <p:spPr>
          <a:xfrm>
            <a:off x="0" y="6492876"/>
            <a:ext cx="2844800" cy="365125"/>
          </a:xfrm>
        </p:spPr>
        <p:txBody>
          <a:bodyPr/>
          <a:lstStyle/>
          <a:p>
            <a:fld id="{590E06A6-2EB6-45F5-9005-C2F14A1C25BE}" type="datetime1">
              <a:rPr lang="en-US" smtClean="0"/>
              <a:t>6/5/2018</a:t>
            </a:fld>
            <a:endParaRPr lang="en-US" dirty="0"/>
          </a:p>
        </p:txBody>
      </p:sp>
      <p:sp>
        <p:nvSpPr>
          <p:cNvPr id="7" name="Slide Number Placeholder 6"/>
          <p:cNvSpPr>
            <a:spLocks noGrp="1"/>
          </p:cNvSpPr>
          <p:nvPr>
            <p:ph type="sldNum" sz="quarter" idx="12"/>
          </p:nvPr>
        </p:nvSpPr>
        <p:spPr>
          <a:xfrm>
            <a:off x="8737600" y="6356350"/>
            <a:ext cx="3454400" cy="501650"/>
          </a:xfrm>
        </p:spPr>
        <p:txBody>
          <a:bodyPr/>
          <a:lstStyle/>
          <a:p>
            <a:fld id="{FCFA7075-00C9-4A43-9218-6D16F545458B}" type="slidenum">
              <a:rPr lang="en-US" smtClean="0"/>
              <a:pPr/>
              <a:t>11</a:t>
            </a:fld>
            <a:endParaRPr lang="en-US" dirty="0"/>
          </a:p>
        </p:txBody>
      </p:sp>
      <p:pic>
        <p:nvPicPr>
          <p:cNvPr id="9" name="Picture 8"/>
          <p:cNvPicPr>
            <a:picLocks noChangeAspect="1"/>
          </p:cNvPicPr>
          <p:nvPr/>
        </p:nvPicPr>
        <p:blipFill>
          <a:blip r:embed="rId3"/>
          <a:stretch>
            <a:fillRect/>
          </a:stretch>
        </p:blipFill>
        <p:spPr>
          <a:xfrm>
            <a:off x="1552730" y="659416"/>
            <a:ext cx="823211" cy="306960"/>
          </a:xfrm>
          <a:prstGeom prst="rect">
            <a:avLst/>
          </a:prstGeom>
        </p:spPr>
      </p:pic>
      <p:sp>
        <p:nvSpPr>
          <p:cNvPr id="11" name="AutoShape 2"/>
          <p:cNvSpPr>
            <a:spLocks noChangeArrowheads="1"/>
          </p:cNvSpPr>
          <p:nvPr/>
        </p:nvSpPr>
        <p:spPr bwMode="auto">
          <a:xfrm>
            <a:off x="6092479" y="3836182"/>
            <a:ext cx="1307828" cy="801906"/>
          </a:xfrm>
          <a:prstGeom prst="rightArrowCallout">
            <a:avLst>
              <a:gd name="adj1" fmla="val 25000"/>
              <a:gd name="adj2" fmla="val 25000"/>
              <a:gd name="adj3" fmla="val 26667"/>
              <a:gd name="adj4" fmla="val 66667"/>
            </a:avLst>
          </a:prstGeom>
          <a:solidFill>
            <a:srgbClr val="94BD5E">
              <a:alpha val="50195"/>
            </a:srgbClr>
          </a:solidFill>
          <a:ln w="9360">
            <a:solidFill>
              <a:srgbClr val="000000"/>
            </a:solidFill>
            <a:prstDash val="sysDot"/>
            <a:round/>
            <a:headEnd/>
            <a:tailEnd/>
          </a:ln>
        </p:spPr>
        <p:txBody>
          <a:bodyPr wrap="none" lIns="90000" tIns="45000" rIns="90000" bIns="45000" anchor="ctr"/>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buClr>
                <a:srgbClr val="0000CC"/>
              </a:buClr>
              <a:buFont typeface="45 Helvetica Light" charset="0"/>
              <a:buNone/>
            </a:pPr>
            <a:r>
              <a:rPr lang="en-US" altLang="en-US" sz="1400" dirty="0">
                <a:solidFill>
                  <a:srgbClr val="000000"/>
                </a:solidFill>
                <a:latin typeface="45 Helvetica Light" charset="0"/>
              </a:rPr>
              <a:t>Fields defined</a:t>
            </a:r>
          </a:p>
          <a:p>
            <a:pPr algn="ctr" eaLnBrk="1" hangingPunct="1">
              <a:buClr>
                <a:srgbClr val="0000CC"/>
              </a:buClr>
              <a:buFont typeface="45 Helvetica Light" charset="0"/>
              <a:buNone/>
            </a:pPr>
            <a:r>
              <a:rPr lang="en-US" altLang="en-US" sz="1400" dirty="0">
                <a:solidFill>
                  <a:srgbClr val="000000"/>
                </a:solidFill>
                <a:latin typeface="45 Helvetica Light" charset="0"/>
              </a:rPr>
              <a:t>and initialized</a:t>
            </a:r>
          </a:p>
          <a:p>
            <a:pPr algn="ctr" eaLnBrk="1" hangingPunct="1">
              <a:buClr>
                <a:srgbClr val="0000CC"/>
              </a:buClr>
              <a:buFont typeface="45 Helvetica Light" charset="0"/>
              <a:buNone/>
            </a:pPr>
            <a:r>
              <a:rPr lang="en-US" altLang="en-US" sz="1400" dirty="0">
                <a:solidFill>
                  <a:srgbClr val="000000"/>
                </a:solidFill>
                <a:latin typeface="45 Helvetica Light" charset="0"/>
              </a:rPr>
              <a:t>on a grid</a:t>
            </a:r>
          </a:p>
          <a:p>
            <a:pPr algn="ctr" eaLnBrk="1" hangingPunct="1">
              <a:buClr>
                <a:srgbClr val="0000CC"/>
              </a:buClr>
              <a:buFont typeface="45 Helvetica Light" charset="0"/>
              <a:buNone/>
            </a:pPr>
            <a:r>
              <a:rPr lang="en-US" altLang="en-US" sz="1400" dirty="0">
                <a:solidFill>
                  <a:srgbClr val="000000"/>
                </a:solidFill>
                <a:latin typeface="45 Helvetica Light" charset="0"/>
              </a:rPr>
              <a:t>{</a:t>
            </a:r>
            <a:r>
              <a:rPr lang="en-US" altLang="en-US" sz="1400" b="1" i="1" dirty="0" err="1">
                <a:solidFill>
                  <a:srgbClr val="000000"/>
                </a:solidFill>
                <a:latin typeface="45 Helvetica Light" charset="0"/>
              </a:rPr>
              <a:t>E</a:t>
            </a:r>
            <a:r>
              <a:rPr lang="en-US" altLang="en-US" sz="1400" b="1" baseline="-33000" dirty="0" err="1">
                <a:solidFill>
                  <a:srgbClr val="000000"/>
                </a:solidFill>
                <a:latin typeface="45 Helvetica Light" charset="0"/>
              </a:rPr>
              <a:t>i</a:t>
            </a:r>
            <a:r>
              <a:rPr lang="en-US" altLang="en-US" sz="1400" dirty="0">
                <a:solidFill>
                  <a:srgbClr val="000000"/>
                </a:solidFill>
                <a:latin typeface="45 Helvetica Light" charset="0"/>
              </a:rPr>
              <a:t>, </a:t>
            </a:r>
            <a:r>
              <a:rPr lang="en-US" altLang="en-US" sz="1400" b="1" i="1" dirty="0">
                <a:solidFill>
                  <a:srgbClr val="000000"/>
                </a:solidFill>
                <a:latin typeface="45 Helvetica Light" charset="0"/>
              </a:rPr>
              <a:t>B</a:t>
            </a:r>
            <a:r>
              <a:rPr lang="en-US" altLang="en-US" sz="1400" b="1" baseline="-33000" dirty="0">
                <a:solidFill>
                  <a:srgbClr val="000000"/>
                </a:solidFill>
                <a:latin typeface="45 Helvetica Light" charset="0"/>
              </a:rPr>
              <a:t>i</a:t>
            </a:r>
            <a:r>
              <a:rPr lang="en-US" altLang="en-US" sz="1400" dirty="0">
                <a:solidFill>
                  <a:srgbClr val="000000"/>
                </a:solidFill>
                <a:latin typeface="45 Helvetica Light" charset="0"/>
              </a:rPr>
              <a:t>}</a:t>
            </a:r>
          </a:p>
        </p:txBody>
      </p:sp>
      <p:sp>
        <p:nvSpPr>
          <p:cNvPr id="12" name="AutoShape 3"/>
          <p:cNvSpPr>
            <a:spLocks noChangeArrowheads="1"/>
          </p:cNvSpPr>
          <p:nvPr/>
        </p:nvSpPr>
        <p:spPr bwMode="auto">
          <a:xfrm>
            <a:off x="7537675" y="3836182"/>
            <a:ext cx="1471307" cy="801906"/>
          </a:xfrm>
          <a:prstGeom prst="rightArrowCallout">
            <a:avLst>
              <a:gd name="adj1" fmla="val 25000"/>
              <a:gd name="adj2" fmla="val 25000"/>
              <a:gd name="adj3" fmla="val 30000"/>
              <a:gd name="adj4" fmla="val 66667"/>
            </a:avLst>
          </a:prstGeom>
          <a:solidFill>
            <a:srgbClr val="94BD5E">
              <a:alpha val="50195"/>
            </a:srgbClr>
          </a:solidFill>
          <a:ln w="9360">
            <a:solidFill>
              <a:srgbClr val="000000"/>
            </a:solidFill>
            <a:prstDash val="sysDot"/>
            <a:round/>
            <a:headEnd/>
            <a:tailEnd/>
          </a:ln>
        </p:spPr>
        <p:txBody>
          <a:bodyPr wrap="none" lIns="90000" tIns="45000" rIns="90000" bIns="45000" anchor="ctr"/>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buClr>
                <a:srgbClr val="0000CC"/>
              </a:buClr>
              <a:buFont typeface="45 Helvetica Light" charset="0"/>
              <a:buNone/>
            </a:pPr>
            <a:r>
              <a:rPr lang="en-US" altLang="en-US" sz="1400" dirty="0">
                <a:solidFill>
                  <a:srgbClr val="000000"/>
                </a:solidFill>
                <a:latin typeface="45 Helvetica Light" charset="0"/>
              </a:rPr>
              <a:t>Particle positions</a:t>
            </a:r>
          </a:p>
          <a:p>
            <a:pPr algn="ctr" eaLnBrk="1" hangingPunct="1">
              <a:buClr>
                <a:srgbClr val="0000CC"/>
              </a:buClr>
              <a:buFont typeface="45 Helvetica Light" charset="0"/>
              <a:buNone/>
            </a:pPr>
            <a:r>
              <a:rPr lang="en-US" altLang="en-US" sz="1400" dirty="0">
                <a:solidFill>
                  <a:srgbClr val="000000"/>
                </a:solidFill>
                <a:latin typeface="45 Helvetica Light" charset="0"/>
              </a:rPr>
              <a:t>&amp; velocities </a:t>
            </a:r>
          </a:p>
          <a:p>
            <a:pPr algn="ctr" eaLnBrk="1" hangingPunct="1">
              <a:buClr>
                <a:srgbClr val="0000CC"/>
              </a:buClr>
              <a:buFont typeface="45 Helvetica Light" charset="0"/>
              <a:buNone/>
            </a:pPr>
            <a:r>
              <a:rPr lang="en-US" altLang="en-US" sz="1400" dirty="0">
                <a:solidFill>
                  <a:srgbClr val="000000"/>
                </a:solidFill>
                <a:latin typeface="45 Helvetica Light" charset="0"/>
              </a:rPr>
              <a:t>initialized</a:t>
            </a:r>
          </a:p>
          <a:p>
            <a:pPr algn="ctr" eaLnBrk="1" hangingPunct="1">
              <a:buClr>
                <a:srgbClr val="0000CC"/>
              </a:buClr>
              <a:buFont typeface="45 Helvetica Light" charset="0"/>
              <a:buNone/>
            </a:pPr>
            <a:r>
              <a:rPr lang="en-US" altLang="en-US" sz="1400" dirty="0">
                <a:solidFill>
                  <a:srgbClr val="000000"/>
                </a:solidFill>
                <a:latin typeface="45 Helvetica Light" charset="0"/>
              </a:rPr>
              <a:t>{</a:t>
            </a:r>
            <a:r>
              <a:rPr lang="en-US" altLang="en-US" sz="1400" b="1" i="1" dirty="0">
                <a:solidFill>
                  <a:srgbClr val="000000"/>
                </a:solidFill>
                <a:latin typeface="45 Helvetica Light" charset="0"/>
              </a:rPr>
              <a:t>x</a:t>
            </a:r>
            <a:r>
              <a:rPr lang="en-US" altLang="en-US" sz="1400" baseline="-33000" dirty="0">
                <a:solidFill>
                  <a:srgbClr val="000000"/>
                </a:solidFill>
                <a:latin typeface="DejaVu Sans" panose="020B0603030804020204" pitchFamily="34" charset="0"/>
              </a:rPr>
              <a:t>α</a:t>
            </a:r>
            <a:r>
              <a:rPr lang="en-US" altLang="en-US" sz="1400" dirty="0">
                <a:solidFill>
                  <a:srgbClr val="000000"/>
                </a:solidFill>
                <a:latin typeface="45 Helvetica Light" charset="0"/>
              </a:rPr>
              <a:t>, </a:t>
            </a:r>
            <a:r>
              <a:rPr lang="en-US" altLang="en-US" sz="1400" b="1" i="1" dirty="0">
                <a:solidFill>
                  <a:srgbClr val="000000"/>
                </a:solidFill>
                <a:latin typeface="45 Helvetica Light" charset="0"/>
              </a:rPr>
              <a:t>v</a:t>
            </a:r>
            <a:r>
              <a:rPr lang="en-US" altLang="en-US" sz="1400" baseline="-33000" dirty="0">
                <a:solidFill>
                  <a:srgbClr val="000000"/>
                </a:solidFill>
                <a:latin typeface="DejaVu Sans" panose="020B0603030804020204" pitchFamily="34" charset="0"/>
              </a:rPr>
              <a:t>α</a:t>
            </a:r>
            <a:r>
              <a:rPr lang="en-US" altLang="en-US" sz="1400" dirty="0">
                <a:solidFill>
                  <a:srgbClr val="000000"/>
                </a:solidFill>
                <a:latin typeface="45 Helvetica Light" charset="0"/>
              </a:rPr>
              <a:t>}</a:t>
            </a:r>
          </a:p>
        </p:txBody>
      </p:sp>
      <p:sp>
        <p:nvSpPr>
          <p:cNvPr id="13" name="AutoShape 4"/>
          <p:cNvSpPr>
            <a:spLocks noChangeArrowheads="1"/>
          </p:cNvSpPr>
          <p:nvPr/>
        </p:nvSpPr>
        <p:spPr bwMode="auto">
          <a:xfrm>
            <a:off x="9326857" y="3836182"/>
            <a:ext cx="1471307" cy="801906"/>
          </a:xfrm>
          <a:prstGeom prst="rightArrowCallout">
            <a:avLst>
              <a:gd name="adj1" fmla="val 25000"/>
              <a:gd name="adj2" fmla="val 25000"/>
              <a:gd name="adj3" fmla="val 30000"/>
              <a:gd name="adj4" fmla="val 66667"/>
            </a:avLst>
          </a:prstGeom>
          <a:solidFill>
            <a:srgbClr val="99CCFF"/>
          </a:solidFill>
          <a:ln w="9360">
            <a:solidFill>
              <a:srgbClr val="000000"/>
            </a:solidFill>
            <a:round/>
            <a:headEnd/>
            <a:tailEnd/>
          </a:ln>
        </p:spPr>
        <p:txBody>
          <a:bodyPr wrap="none" lIns="90000" tIns="45000" rIns="90000" bIns="45000" anchor="ctr"/>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buClr>
                <a:srgbClr val="0000CC"/>
              </a:buClr>
              <a:buFont typeface="45 Helvetica Light" charset="0"/>
              <a:buNone/>
            </a:pPr>
            <a:r>
              <a:rPr lang="en-US" altLang="en-US" sz="1400" dirty="0">
                <a:solidFill>
                  <a:srgbClr val="000000"/>
                </a:solidFill>
                <a:latin typeface="45 Helvetica Light" charset="0"/>
              </a:rPr>
              <a:t>Particles</a:t>
            </a:r>
          </a:p>
          <a:p>
            <a:pPr algn="ctr" eaLnBrk="1" hangingPunct="1">
              <a:buClr>
                <a:srgbClr val="0000CC"/>
              </a:buClr>
              <a:buFont typeface="45 Helvetica Light" charset="0"/>
              <a:buNone/>
            </a:pPr>
            <a:r>
              <a:rPr lang="en-US" altLang="en-US" sz="1400" dirty="0">
                <a:solidFill>
                  <a:srgbClr val="000000"/>
                </a:solidFill>
                <a:latin typeface="45 Helvetica Light" charset="0"/>
              </a:rPr>
              <a:t>accelerated </a:t>
            </a:r>
          </a:p>
          <a:p>
            <a:pPr algn="ctr" eaLnBrk="1" hangingPunct="1">
              <a:buClr>
                <a:srgbClr val="0000CC"/>
              </a:buClr>
              <a:buFont typeface="45 Helvetica Light" charset="0"/>
              <a:buNone/>
            </a:pPr>
            <a:r>
              <a:rPr lang="en-US" altLang="en-US" sz="1400" dirty="0">
                <a:solidFill>
                  <a:srgbClr val="000000"/>
                </a:solidFill>
                <a:latin typeface="45 Helvetica Light" charset="0"/>
              </a:rPr>
              <a:t>by the fields</a:t>
            </a:r>
          </a:p>
          <a:p>
            <a:pPr algn="ctr" eaLnBrk="1" hangingPunct="1">
              <a:buClr>
                <a:srgbClr val="0000CC"/>
              </a:buClr>
              <a:buFont typeface="45 Helvetica Light" charset="0"/>
              <a:buNone/>
            </a:pPr>
            <a:r>
              <a:rPr lang="en-US" altLang="en-US" sz="1400" dirty="0">
                <a:solidFill>
                  <a:srgbClr val="000000"/>
                </a:solidFill>
                <a:latin typeface="45 Helvetica Light" charset="0"/>
              </a:rPr>
              <a:t>{</a:t>
            </a:r>
            <a:r>
              <a:rPr lang="en-US" altLang="en-US" sz="1400" b="1" i="1" dirty="0">
                <a:solidFill>
                  <a:srgbClr val="000000"/>
                </a:solidFill>
                <a:latin typeface="45 Helvetica Light" charset="0"/>
              </a:rPr>
              <a:t>v'</a:t>
            </a:r>
            <a:r>
              <a:rPr lang="en-US" altLang="en-US" sz="1400" baseline="-33000" dirty="0">
                <a:solidFill>
                  <a:srgbClr val="000000"/>
                </a:solidFill>
                <a:latin typeface="DejaVu Sans" panose="020B0603030804020204" pitchFamily="34" charset="0"/>
              </a:rPr>
              <a:t>α</a:t>
            </a:r>
            <a:r>
              <a:rPr lang="en-US" altLang="en-US" sz="1400" dirty="0">
                <a:solidFill>
                  <a:srgbClr val="000000"/>
                </a:solidFill>
                <a:latin typeface="45 Helvetica Light" charset="0"/>
              </a:rPr>
              <a:t>}</a:t>
            </a:r>
          </a:p>
        </p:txBody>
      </p:sp>
      <p:sp>
        <p:nvSpPr>
          <p:cNvPr id="14" name="AutoShape 5"/>
          <p:cNvSpPr>
            <a:spLocks noChangeArrowheads="1"/>
          </p:cNvSpPr>
          <p:nvPr/>
        </p:nvSpPr>
        <p:spPr bwMode="auto">
          <a:xfrm>
            <a:off x="10961642" y="3836182"/>
            <a:ext cx="980871" cy="1283050"/>
          </a:xfrm>
          <a:prstGeom prst="downArrowCallout">
            <a:avLst>
              <a:gd name="adj1" fmla="val 25000"/>
              <a:gd name="adj2" fmla="val 25000"/>
              <a:gd name="adj3" fmla="val 22222"/>
              <a:gd name="adj4" fmla="val 63194"/>
            </a:avLst>
          </a:prstGeom>
          <a:solidFill>
            <a:srgbClr val="99CCFF"/>
          </a:solidFill>
          <a:ln w="9360">
            <a:solidFill>
              <a:srgbClr val="000000"/>
            </a:solidFill>
            <a:round/>
            <a:headEnd/>
            <a:tailEnd/>
          </a:ln>
        </p:spPr>
        <p:txBody>
          <a:bodyPr wrap="none" lIns="90000" tIns="45000" rIns="90000" bIns="45000" anchor="ctr"/>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buClr>
                <a:srgbClr val="0000CC"/>
              </a:buClr>
              <a:buFont typeface="45 Helvetica Light" charset="0"/>
              <a:buNone/>
            </a:pPr>
            <a:r>
              <a:rPr lang="en-US" altLang="en-US" sz="1400" dirty="0">
                <a:solidFill>
                  <a:srgbClr val="000000"/>
                </a:solidFill>
                <a:latin typeface="45 Helvetica Light" charset="0"/>
              </a:rPr>
              <a:t>Particles</a:t>
            </a:r>
          </a:p>
          <a:p>
            <a:pPr algn="ctr" eaLnBrk="1" hangingPunct="1">
              <a:buClr>
                <a:srgbClr val="0000CC"/>
              </a:buClr>
              <a:buFont typeface="45 Helvetica Light" charset="0"/>
              <a:buNone/>
            </a:pPr>
            <a:r>
              <a:rPr lang="en-US" altLang="en-US" sz="1400" dirty="0">
                <a:solidFill>
                  <a:srgbClr val="000000"/>
                </a:solidFill>
                <a:latin typeface="45 Helvetica Light" charset="0"/>
              </a:rPr>
              <a:t>moved based on </a:t>
            </a:r>
          </a:p>
          <a:p>
            <a:pPr algn="ctr" eaLnBrk="1" hangingPunct="1">
              <a:buClr>
                <a:srgbClr val="0000CC"/>
              </a:buClr>
              <a:buFont typeface="45 Helvetica Light" charset="0"/>
              <a:buNone/>
            </a:pPr>
            <a:r>
              <a:rPr lang="en-US" altLang="en-US" sz="1400" dirty="0">
                <a:solidFill>
                  <a:srgbClr val="000000"/>
                </a:solidFill>
                <a:latin typeface="45 Helvetica Light" charset="0"/>
              </a:rPr>
              <a:t>new velocity</a:t>
            </a:r>
          </a:p>
          <a:p>
            <a:pPr algn="ctr" eaLnBrk="1" hangingPunct="1">
              <a:buClr>
                <a:srgbClr val="0000CC"/>
              </a:buClr>
              <a:buFont typeface="45 Helvetica Light" charset="0"/>
              <a:buNone/>
            </a:pPr>
            <a:r>
              <a:rPr lang="en-US" altLang="en-US" sz="1400" dirty="0">
                <a:solidFill>
                  <a:srgbClr val="000000"/>
                </a:solidFill>
                <a:latin typeface="45 Helvetica Light" charset="0"/>
              </a:rPr>
              <a:t>{</a:t>
            </a:r>
            <a:r>
              <a:rPr lang="en-US" altLang="en-US" sz="1400" b="1" i="1" dirty="0">
                <a:solidFill>
                  <a:srgbClr val="000000"/>
                </a:solidFill>
                <a:latin typeface="45 Helvetica Light" charset="0"/>
              </a:rPr>
              <a:t>x'</a:t>
            </a:r>
            <a:r>
              <a:rPr lang="en-US" altLang="en-US" sz="1400" baseline="-33000" dirty="0">
                <a:solidFill>
                  <a:srgbClr val="000000"/>
                </a:solidFill>
                <a:latin typeface="DejaVu Sans" panose="020B0603030804020204" pitchFamily="34" charset="0"/>
              </a:rPr>
              <a:t>α</a:t>
            </a:r>
            <a:r>
              <a:rPr lang="en-US" altLang="en-US" sz="1400" dirty="0">
                <a:solidFill>
                  <a:srgbClr val="000000"/>
                </a:solidFill>
                <a:latin typeface="45 Helvetica Light" charset="0"/>
              </a:rPr>
              <a:t>}</a:t>
            </a:r>
          </a:p>
        </p:txBody>
      </p:sp>
      <p:sp>
        <p:nvSpPr>
          <p:cNvPr id="15" name="AutoShape 6"/>
          <p:cNvSpPr>
            <a:spLocks noChangeArrowheads="1"/>
          </p:cNvSpPr>
          <p:nvPr/>
        </p:nvSpPr>
        <p:spPr bwMode="auto">
          <a:xfrm>
            <a:off x="10471206" y="5279613"/>
            <a:ext cx="1471307" cy="801906"/>
          </a:xfrm>
          <a:prstGeom prst="leftArrowCallout">
            <a:avLst>
              <a:gd name="adj1" fmla="val 25000"/>
              <a:gd name="adj2" fmla="val 25000"/>
              <a:gd name="adj3" fmla="val 30000"/>
              <a:gd name="adj4" fmla="val 66667"/>
            </a:avLst>
          </a:prstGeom>
          <a:solidFill>
            <a:srgbClr val="99CCFF"/>
          </a:solidFill>
          <a:ln w="9360">
            <a:solidFill>
              <a:srgbClr val="000000"/>
            </a:solidFill>
            <a:round/>
            <a:headEnd/>
            <a:tailEnd/>
          </a:ln>
        </p:spPr>
        <p:txBody>
          <a:bodyPr wrap="none" lIns="90000" tIns="45000" rIns="90000" bIns="45000" anchor="ctr"/>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buClr>
                <a:srgbClr val="0000CC"/>
              </a:buClr>
              <a:buFont typeface="45 Helvetica Light" charset="0"/>
              <a:buNone/>
            </a:pPr>
            <a:r>
              <a:rPr lang="en-US" altLang="en-US" sz="1400" dirty="0">
                <a:solidFill>
                  <a:srgbClr val="000000"/>
                </a:solidFill>
                <a:latin typeface="45 Helvetica Light" charset="0"/>
              </a:rPr>
              <a:t>Charge </a:t>
            </a:r>
          </a:p>
          <a:p>
            <a:pPr algn="ctr" eaLnBrk="1" hangingPunct="1">
              <a:buClr>
                <a:srgbClr val="0000CC"/>
              </a:buClr>
              <a:buFont typeface="45 Helvetica Light" charset="0"/>
              <a:buNone/>
            </a:pPr>
            <a:r>
              <a:rPr lang="en-US" altLang="en-US" sz="1400" dirty="0">
                <a:solidFill>
                  <a:srgbClr val="000000"/>
                </a:solidFill>
                <a:latin typeface="45 Helvetica Light" charset="0"/>
              </a:rPr>
              <a:t>“deposited”</a:t>
            </a:r>
          </a:p>
          <a:p>
            <a:pPr algn="ctr" eaLnBrk="1" hangingPunct="1">
              <a:buClr>
                <a:srgbClr val="0000CC"/>
              </a:buClr>
              <a:buFont typeface="45 Helvetica Light" charset="0"/>
              <a:buNone/>
            </a:pPr>
            <a:r>
              <a:rPr lang="en-US" altLang="en-US" sz="1400" dirty="0">
                <a:solidFill>
                  <a:srgbClr val="000000"/>
                </a:solidFill>
                <a:latin typeface="45 Helvetica Light" charset="0"/>
              </a:rPr>
              <a:t>on the grid</a:t>
            </a:r>
          </a:p>
          <a:p>
            <a:pPr algn="ctr" eaLnBrk="1" hangingPunct="1">
              <a:buClr>
                <a:srgbClr val="0000CC"/>
              </a:buClr>
              <a:buFont typeface="45 Helvetica Light" charset="0"/>
              <a:buNone/>
            </a:pPr>
            <a:r>
              <a:rPr lang="en-US" altLang="en-US" sz="1400" dirty="0">
                <a:solidFill>
                  <a:srgbClr val="000000"/>
                </a:solidFill>
                <a:latin typeface="45 Helvetica Light" charset="0"/>
              </a:rPr>
              <a:t>{</a:t>
            </a:r>
            <a:r>
              <a:rPr lang="en-US" altLang="en-US" sz="1400" i="1" dirty="0" err="1">
                <a:solidFill>
                  <a:srgbClr val="000000"/>
                </a:solidFill>
                <a:latin typeface="45 Helvetica Light" charset="0"/>
              </a:rPr>
              <a:t>ρ</a:t>
            </a:r>
            <a:r>
              <a:rPr lang="en-US" altLang="en-US" sz="1400" b="1" baseline="-33000" dirty="0" err="1">
                <a:solidFill>
                  <a:srgbClr val="000000"/>
                </a:solidFill>
                <a:latin typeface="45 Helvetica Light" charset="0"/>
              </a:rPr>
              <a:t>i</a:t>
            </a:r>
            <a:r>
              <a:rPr lang="en-US" altLang="en-US" sz="1400" dirty="0">
                <a:solidFill>
                  <a:srgbClr val="000000"/>
                </a:solidFill>
                <a:latin typeface="45 Helvetica Light" charset="0"/>
              </a:rPr>
              <a:t>}</a:t>
            </a:r>
          </a:p>
        </p:txBody>
      </p:sp>
      <p:sp>
        <p:nvSpPr>
          <p:cNvPr id="16" name="AutoShape 7"/>
          <p:cNvSpPr>
            <a:spLocks noChangeArrowheads="1"/>
          </p:cNvSpPr>
          <p:nvPr/>
        </p:nvSpPr>
        <p:spPr bwMode="auto">
          <a:xfrm>
            <a:off x="9326857" y="4798469"/>
            <a:ext cx="980871" cy="1283050"/>
          </a:xfrm>
          <a:prstGeom prst="upArrowCallout">
            <a:avLst>
              <a:gd name="adj1" fmla="val 25000"/>
              <a:gd name="adj2" fmla="val 25000"/>
              <a:gd name="adj3" fmla="val 22222"/>
              <a:gd name="adj4" fmla="val 62491"/>
            </a:avLst>
          </a:prstGeom>
          <a:solidFill>
            <a:srgbClr val="99CCFF"/>
          </a:solidFill>
          <a:ln w="9360">
            <a:solidFill>
              <a:srgbClr val="000000"/>
            </a:solidFill>
            <a:round/>
            <a:headEnd/>
            <a:tailEnd/>
          </a:ln>
        </p:spPr>
        <p:txBody>
          <a:bodyPr wrap="none" lIns="90000" tIns="45000" rIns="90000" bIns="45000" anchor="ctr"/>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buClr>
                <a:srgbClr val="0000CC"/>
              </a:buClr>
              <a:buFont typeface="45 Helvetica Light" charset="0"/>
              <a:buNone/>
            </a:pPr>
            <a:r>
              <a:rPr lang="en-US" altLang="en-US" sz="1400" dirty="0">
                <a:solidFill>
                  <a:srgbClr val="000000"/>
                </a:solidFill>
                <a:latin typeface="45 Helvetica Light" charset="0"/>
              </a:rPr>
              <a:t>New fields</a:t>
            </a:r>
          </a:p>
          <a:p>
            <a:pPr algn="ctr" eaLnBrk="1" hangingPunct="1">
              <a:buClr>
                <a:srgbClr val="0000CC"/>
              </a:buClr>
              <a:buFont typeface="45 Helvetica Light" charset="0"/>
              <a:buNone/>
            </a:pPr>
            <a:r>
              <a:rPr lang="en-US" altLang="en-US" sz="1400" dirty="0">
                <a:solidFill>
                  <a:srgbClr val="000000"/>
                </a:solidFill>
                <a:latin typeface="45 Helvetica Light" charset="0"/>
              </a:rPr>
              <a:t>computed from</a:t>
            </a:r>
          </a:p>
          <a:p>
            <a:pPr algn="ctr" eaLnBrk="1" hangingPunct="1">
              <a:buClr>
                <a:srgbClr val="0000CC"/>
              </a:buClr>
              <a:buFont typeface="45 Helvetica Light" charset="0"/>
              <a:buNone/>
            </a:pPr>
            <a:r>
              <a:rPr lang="en-US" altLang="en-US" sz="1400" dirty="0">
                <a:solidFill>
                  <a:srgbClr val="000000"/>
                </a:solidFill>
                <a:latin typeface="45 Helvetica Light" charset="0"/>
              </a:rPr>
              <a:t>charges</a:t>
            </a:r>
          </a:p>
          <a:p>
            <a:pPr algn="ctr" eaLnBrk="1" hangingPunct="1">
              <a:buClr>
                <a:srgbClr val="0000CC"/>
              </a:buClr>
              <a:buFont typeface="45 Helvetica Light" charset="0"/>
              <a:buNone/>
            </a:pPr>
            <a:r>
              <a:rPr lang="en-US" altLang="en-US" sz="1400" dirty="0">
                <a:solidFill>
                  <a:srgbClr val="000000"/>
                </a:solidFill>
                <a:latin typeface="45 Helvetica Light" charset="0"/>
              </a:rPr>
              <a:t>{</a:t>
            </a:r>
            <a:r>
              <a:rPr lang="en-US" altLang="en-US" sz="1400" b="1" i="1" dirty="0" err="1">
                <a:solidFill>
                  <a:srgbClr val="000000"/>
                </a:solidFill>
                <a:latin typeface="45 Helvetica Light" charset="0"/>
              </a:rPr>
              <a:t>E’</a:t>
            </a:r>
            <a:r>
              <a:rPr lang="en-US" altLang="en-US" sz="1400" b="1" baseline="-33000" dirty="0" err="1">
                <a:solidFill>
                  <a:srgbClr val="000000"/>
                </a:solidFill>
                <a:latin typeface="45 Helvetica Light" charset="0"/>
              </a:rPr>
              <a:t>i</a:t>
            </a:r>
            <a:r>
              <a:rPr lang="en-US" altLang="en-US" sz="1400" dirty="0">
                <a:solidFill>
                  <a:srgbClr val="000000"/>
                </a:solidFill>
                <a:latin typeface="45 Helvetica Light" charset="0"/>
              </a:rPr>
              <a:t>}</a:t>
            </a:r>
          </a:p>
        </p:txBody>
      </p:sp>
      <p:sp>
        <p:nvSpPr>
          <p:cNvPr id="17" name="Text Box 8"/>
          <p:cNvSpPr txBox="1">
            <a:spLocks noChangeArrowheads="1"/>
          </p:cNvSpPr>
          <p:nvPr/>
        </p:nvSpPr>
        <p:spPr bwMode="auto">
          <a:xfrm>
            <a:off x="10144249" y="4692662"/>
            <a:ext cx="980871" cy="53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nchor="ctr" anchorCtr="1"/>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spcBef>
                <a:spcPts val="600"/>
              </a:spcBef>
              <a:buClr>
                <a:srgbClr val="8E0067"/>
              </a:buClr>
              <a:buFont typeface="45 Helvetica Light" charset="0"/>
              <a:buNone/>
            </a:pPr>
            <a:r>
              <a:rPr lang="en-US" altLang="en-US" sz="2200" b="1">
                <a:solidFill>
                  <a:srgbClr val="800000"/>
                </a:solidFill>
                <a:latin typeface="45 Helvetica Light" charset="0"/>
              </a:rPr>
              <a:t>One Time Step</a:t>
            </a:r>
          </a:p>
        </p:txBody>
      </p:sp>
      <p:sp>
        <p:nvSpPr>
          <p:cNvPr id="18" name="AutoShape 10"/>
          <p:cNvSpPr>
            <a:spLocks/>
          </p:cNvSpPr>
          <p:nvPr/>
        </p:nvSpPr>
        <p:spPr bwMode="auto">
          <a:xfrm>
            <a:off x="8886373" y="5279613"/>
            <a:ext cx="181643" cy="801906"/>
          </a:xfrm>
          <a:prstGeom prst="rightBrace">
            <a:avLst>
              <a:gd name="adj1" fmla="val 37500"/>
              <a:gd name="adj2" fmla="val 50000"/>
            </a:avLst>
          </a:prstGeom>
          <a:noFill/>
          <a:ln w="3672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DejaVu Sans" panose="020B0603030804020204" pitchFamily="34" charset="0"/>
              </a:defRPr>
            </a:lvl2pPr>
            <a:lvl3pPr eaLnBrk="0" hangingPunct="0">
              <a:defRPr sz="2400">
                <a:solidFill>
                  <a:schemeClr val="bg1"/>
                </a:solidFill>
                <a:latin typeface="Times New Roman" panose="02020603050405020304" pitchFamily="18" charset="0"/>
                <a:cs typeface="DejaVu Sans" panose="020B0603030804020204" pitchFamily="34" charset="0"/>
              </a:defRPr>
            </a:lvl3pPr>
            <a:lvl4pPr eaLnBrk="0" hangingPunct="0">
              <a:defRPr sz="2400">
                <a:solidFill>
                  <a:schemeClr val="bg1"/>
                </a:solidFill>
                <a:latin typeface="Times New Roman" panose="02020603050405020304" pitchFamily="18" charset="0"/>
                <a:cs typeface="DejaVu Sans" panose="020B0603030804020204" pitchFamily="34" charset="0"/>
              </a:defRPr>
            </a:lvl4pPr>
            <a:lvl5pPr eaLnBrk="0" hangingPunct="0">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9pPr>
          </a:lstStyle>
          <a:p>
            <a:endParaRPr lang="en-US" altLang="en-US"/>
          </a:p>
        </p:txBody>
      </p:sp>
      <p:sp>
        <p:nvSpPr>
          <p:cNvPr id="19" name="Rectangle 14"/>
          <p:cNvSpPr>
            <a:spLocks noChangeArrowheads="1"/>
          </p:cNvSpPr>
          <p:nvPr/>
        </p:nvSpPr>
        <p:spPr bwMode="auto">
          <a:xfrm>
            <a:off x="9163378" y="3675801"/>
            <a:ext cx="2942614" cy="2566100"/>
          </a:xfrm>
          <a:prstGeom prst="rect">
            <a:avLst/>
          </a:prstGeom>
          <a:noFill/>
          <a:ln w="36720">
            <a:solidFill>
              <a:srgbClr val="8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DejaVu Sans" panose="020B0603030804020204" pitchFamily="34" charset="0"/>
              </a:defRPr>
            </a:lvl2pPr>
            <a:lvl3pPr eaLnBrk="0" hangingPunct="0">
              <a:defRPr sz="2400">
                <a:solidFill>
                  <a:schemeClr val="bg1"/>
                </a:solidFill>
                <a:latin typeface="Times New Roman" panose="02020603050405020304" pitchFamily="18" charset="0"/>
                <a:cs typeface="DejaVu Sans" panose="020B0603030804020204" pitchFamily="34" charset="0"/>
              </a:defRPr>
            </a:lvl3pPr>
            <a:lvl4pPr eaLnBrk="0" hangingPunct="0">
              <a:defRPr sz="2400">
                <a:solidFill>
                  <a:schemeClr val="bg1"/>
                </a:solidFill>
                <a:latin typeface="Times New Roman" panose="02020603050405020304" pitchFamily="18" charset="0"/>
                <a:cs typeface="DejaVu Sans" panose="020B0603030804020204" pitchFamily="34" charset="0"/>
              </a:defRPr>
            </a:lvl4pPr>
            <a:lvl5pPr eaLnBrk="0" hangingPunct="0">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9pPr>
          </a:lstStyle>
          <a:p>
            <a:endParaRPr lang="en-US" altLang="en-US"/>
          </a:p>
        </p:txBody>
      </p:sp>
      <p:sp>
        <p:nvSpPr>
          <p:cNvPr id="20" name="Text Box 15"/>
          <p:cNvSpPr txBox="1">
            <a:spLocks noChangeArrowheads="1"/>
          </p:cNvSpPr>
          <p:nvPr/>
        </p:nvSpPr>
        <p:spPr bwMode="auto">
          <a:xfrm>
            <a:off x="6089073" y="3424091"/>
            <a:ext cx="2469208" cy="2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eaLnBrk="1" hangingPunct="1">
              <a:spcBef>
                <a:spcPts val="600"/>
              </a:spcBef>
              <a:buClr>
                <a:srgbClr val="8E0067"/>
              </a:buClr>
              <a:buFont typeface="45 Helvetica Light" charset="0"/>
              <a:buNone/>
            </a:pPr>
            <a:r>
              <a:rPr lang="en-US" altLang="en-US" sz="2200" b="1" dirty="0">
                <a:solidFill>
                  <a:srgbClr val="800000"/>
                </a:solidFill>
                <a:latin typeface="45 Helvetica Light" charset="0"/>
              </a:rPr>
              <a:t>Initialization Steps...</a:t>
            </a:r>
          </a:p>
        </p:txBody>
      </p:sp>
      <p:graphicFrame>
        <p:nvGraphicFramePr>
          <p:cNvPr id="21" name="Object 2"/>
          <p:cNvGraphicFramePr>
            <a:graphicFrameLocks noChangeAspect="1"/>
          </p:cNvGraphicFramePr>
          <p:nvPr>
            <p:extLst>
              <p:ext uri="{D42A27DB-BD31-4B8C-83A1-F6EECF244321}">
                <p14:modId xmlns:p14="http://schemas.microsoft.com/office/powerpoint/2010/main" val="4059612142"/>
              </p:ext>
            </p:extLst>
          </p:nvPr>
        </p:nvGraphicFramePr>
        <p:xfrm>
          <a:off x="8106444" y="5376510"/>
          <a:ext cx="707271" cy="608112"/>
        </p:xfrm>
        <a:graphic>
          <a:graphicData uri="http://schemas.openxmlformats.org/presentationml/2006/ole">
            <mc:AlternateContent xmlns:mc="http://schemas.openxmlformats.org/markup-compatibility/2006">
              <mc:Choice xmlns:v="urn:schemas-microsoft-com:vml" Requires="v">
                <p:oleObj spid="_x0000_s4119" name="Equation" r:id="rId4" imgW="723900" imgH="635000" progId="Equation.3">
                  <p:embed/>
                </p:oleObj>
              </mc:Choice>
              <mc:Fallback>
                <p:oleObj name="Equation" r:id="rId4" imgW="723900" imgH="635000" progId="Equation.3">
                  <p:embed/>
                  <p:pic>
                    <p:nvPicPr>
                      <p:cNvPr id="2048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6444" y="5376510"/>
                        <a:ext cx="707271" cy="608112"/>
                      </a:xfrm>
                      <a:prstGeom prst="rect">
                        <a:avLst/>
                      </a:prstGeom>
                      <a:noFill/>
                      <a:extLst/>
                    </p:spPr>
                  </p:pic>
                </p:oleObj>
              </mc:Fallback>
            </mc:AlternateContent>
          </a:graphicData>
        </a:graphic>
      </p:graphicFrame>
    </p:spTree>
    <p:extLst>
      <p:ext uri="{BB962C8B-B14F-4D97-AF65-F5344CB8AC3E}">
        <p14:creationId xmlns:p14="http://schemas.microsoft.com/office/powerpoint/2010/main" val="633089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201" y="264114"/>
            <a:ext cx="10718799" cy="1154381"/>
          </a:xfrm>
        </p:spPr>
        <p:txBody>
          <a:bodyPr>
            <a:normAutofit fontScale="90000"/>
          </a:bodyPr>
          <a:lstStyle/>
          <a:p>
            <a:r>
              <a:rPr lang="en-GB" dirty="0"/>
              <a:t>Tech-X got involved in the simulations:</a:t>
            </a:r>
            <a:br>
              <a:rPr lang="en-GB" dirty="0"/>
            </a:br>
            <a:r>
              <a:rPr lang="en-GB" dirty="0"/>
              <a:t>          has correct comp. physics capabilities for such calculations</a:t>
            </a:r>
            <a:br>
              <a:rPr lang="en-GB" dirty="0"/>
            </a:br>
            <a:endParaRPr lang="en-GB" dirty="0"/>
          </a:p>
        </p:txBody>
      </p:sp>
      <p:sp>
        <p:nvSpPr>
          <p:cNvPr id="3" name="Content Placeholder 2"/>
          <p:cNvSpPr>
            <a:spLocks noGrp="1"/>
          </p:cNvSpPr>
          <p:nvPr>
            <p:ph idx="1"/>
          </p:nvPr>
        </p:nvSpPr>
        <p:spPr>
          <a:xfrm>
            <a:off x="157397" y="1530852"/>
            <a:ext cx="12034603" cy="5149983"/>
          </a:xfrm>
        </p:spPr>
        <p:txBody>
          <a:bodyPr>
            <a:normAutofit fontScale="77500" lnSpcReduction="20000"/>
          </a:bodyPr>
          <a:lstStyle/>
          <a:p>
            <a:pPr>
              <a:lnSpc>
                <a:spcPct val="100000"/>
              </a:lnSpc>
              <a:spcAft>
                <a:spcPts val="600"/>
              </a:spcAft>
            </a:pPr>
            <a:r>
              <a:rPr lang="en-GB" dirty="0"/>
              <a:t>1D/2D/3D ES or </a:t>
            </a:r>
            <a:r>
              <a:rPr lang="en-GB" b="1" dirty="0">
                <a:solidFill>
                  <a:schemeClr val="accent3"/>
                </a:solidFill>
              </a:rPr>
              <a:t>EM</a:t>
            </a:r>
            <a:r>
              <a:rPr lang="en-GB" dirty="0"/>
              <a:t> PIC, </a:t>
            </a:r>
            <a:r>
              <a:rPr lang="en-GB" dirty="0" err="1"/>
              <a:t>eg</a:t>
            </a:r>
            <a:r>
              <a:rPr lang="en-GB" dirty="0"/>
              <a:t> can apply external bias, </a:t>
            </a:r>
            <a:r>
              <a:rPr lang="en-GB" dirty="0" err="1"/>
              <a:t>dE</a:t>
            </a:r>
            <a:r>
              <a:rPr lang="en-GB" dirty="0"/>
              <a:t>/</a:t>
            </a:r>
            <a:r>
              <a:rPr lang="en-GB" dirty="0" err="1"/>
              <a:t>dz</a:t>
            </a:r>
            <a:r>
              <a:rPr lang="en-GB" dirty="0"/>
              <a:t>, Poisson Solve, </a:t>
            </a:r>
            <a:r>
              <a:rPr lang="en-GB" b="1" dirty="0">
                <a:solidFill>
                  <a:schemeClr val="accent3"/>
                </a:solidFill>
              </a:rPr>
              <a:t>Yee Solve</a:t>
            </a:r>
            <a:r>
              <a:rPr lang="en-GB" dirty="0"/>
              <a:t>.</a:t>
            </a:r>
          </a:p>
          <a:p>
            <a:pPr>
              <a:lnSpc>
                <a:spcPct val="100000"/>
              </a:lnSpc>
              <a:spcAft>
                <a:spcPts val="600"/>
              </a:spcAft>
            </a:pPr>
            <a:r>
              <a:rPr lang="en-GB" dirty="0">
                <a:solidFill>
                  <a:schemeClr val="bg1">
                    <a:lumMod val="75000"/>
                  </a:schemeClr>
                </a:solidFill>
              </a:rPr>
              <a:t>Initial electrons with arbitrary physical and velocity distribution: Choose energy, angle.</a:t>
            </a:r>
          </a:p>
          <a:p>
            <a:pPr>
              <a:lnSpc>
                <a:spcPct val="100000"/>
              </a:lnSpc>
              <a:spcAft>
                <a:spcPts val="600"/>
              </a:spcAft>
            </a:pPr>
            <a:r>
              <a:rPr lang="en-GB" dirty="0">
                <a:solidFill>
                  <a:schemeClr val="bg1">
                    <a:lumMod val="75000"/>
                  </a:schemeClr>
                </a:solidFill>
              </a:rPr>
              <a:t>Variable weight macroparticles – sim need not slow down towards saturation. Restart.</a:t>
            </a:r>
          </a:p>
          <a:p>
            <a:pPr>
              <a:lnSpc>
                <a:spcPct val="100000"/>
              </a:lnSpc>
              <a:spcAft>
                <a:spcPts val="600"/>
              </a:spcAft>
            </a:pPr>
            <a:r>
              <a:rPr lang="en-GB" dirty="0">
                <a:solidFill>
                  <a:schemeClr val="bg1">
                    <a:lumMod val="75000"/>
                  </a:schemeClr>
                </a:solidFill>
              </a:rPr>
              <a:t>Furman &amp; </a:t>
            </a:r>
            <a:r>
              <a:rPr lang="en-GB" dirty="0" err="1">
                <a:solidFill>
                  <a:schemeClr val="bg1">
                    <a:lumMod val="75000"/>
                  </a:schemeClr>
                </a:solidFill>
              </a:rPr>
              <a:t>Pivi</a:t>
            </a:r>
            <a:r>
              <a:rPr lang="en-GB" dirty="0">
                <a:solidFill>
                  <a:schemeClr val="bg1">
                    <a:lumMod val="75000"/>
                  </a:schemeClr>
                </a:solidFill>
              </a:rPr>
              <a:t> model (or Vaughan, or any other for SEY, </a:t>
            </a:r>
            <a:r>
              <a:rPr lang="en-GB" dirty="0" err="1">
                <a:solidFill>
                  <a:schemeClr val="bg1">
                    <a:lumMod val="75000"/>
                  </a:schemeClr>
                </a:solidFill>
              </a:rPr>
              <a:t>dn</a:t>
            </a:r>
            <a:r>
              <a:rPr lang="en-GB" dirty="0">
                <a:solidFill>
                  <a:schemeClr val="bg1">
                    <a:lumMod val="75000"/>
                  </a:schemeClr>
                </a:solidFill>
              </a:rPr>
              <a:t>/</a:t>
            </a:r>
            <a:r>
              <a:rPr lang="en-GB" dirty="0" err="1">
                <a:solidFill>
                  <a:schemeClr val="bg1">
                    <a:lumMod val="75000"/>
                  </a:schemeClr>
                </a:solidFill>
              </a:rPr>
              <a:t>dE</a:t>
            </a:r>
            <a:r>
              <a:rPr lang="en-GB" dirty="0">
                <a:solidFill>
                  <a:schemeClr val="bg1">
                    <a:lumMod val="75000"/>
                  </a:schemeClr>
                </a:solidFill>
              </a:rPr>
              <a:t>, </a:t>
            </a:r>
            <a:r>
              <a:rPr lang="en-GB" dirty="0" err="1">
                <a:solidFill>
                  <a:schemeClr val="bg1">
                    <a:lumMod val="75000"/>
                  </a:schemeClr>
                </a:solidFill>
              </a:rPr>
              <a:t>dn</a:t>
            </a:r>
            <a:r>
              <a:rPr lang="en-GB" dirty="0">
                <a:solidFill>
                  <a:schemeClr val="bg1">
                    <a:lumMod val="75000"/>
                  </a:schemeClr>
                </a:solidFill>
              </a:rPr>
              <a:t>/</a:t>
            </a:r>
            <a:r>
              <a:rPr lang="en-GB" dirty="0" err="1">
                <a:solidFill>
                  <a:schemeClr val="bg1">
                    <a:lumMod val="75000"/>
                  </a:schemeClr>
                </a:solidFill>
              </a:rPr>
              <a:t>dphi</a:t>
            </a:r>
            <a:r>
              <a:rPr lang="en-GB" dirty="0">
                <a:solidFill>
                  <a:schemeClr val="bg1">
                    <a:lumMod val="75000"/>
                  </a:schemeClr>
                </a:solidFill>
              </a:rPr>
              <a:t>, </a:t>
            </a:r>
            <a:r>
              <a:rPr lang="en-GB" dirty="0" err="1">
                <a:solidFill>
                  <a:schemeClr val="bg1">
                    <a:lumMod val="75000"/>
                  </a:schemeClr>
                </a:solidFill>
              </a:rPr>
              <a:t>eg</a:t>
            </a:r>
            <a:r>
              <a:rPr lang="en-GB" dirty="0">
                <a:solidFill>
                  <a:schemeClr val="bg1">
                    <a:lumMod val="75000"/>
                  </a:schemeClr>
                </a:solidFill>
              </a:rPr>
              <a:t> for dielectric)</a:t>
            </a:r>
          </a:p>
          <a:p>
            <a:pPr>
              <a:lnSpc>
                <a:spcPct val="100000"/>
              </a:lnSpc>
              <a:spcAft>
                <a:spcPts val="600"/>
              </a:spcAft>
            </a:pPr>
            <a:r>
              <a:rPr lang="en-GB" dirty="0">
                <a:solidFill>
                  <a:schemeClr val="bg1">
                    <a:lumMod val="75000"/>
                  </a:schemeClr>
                </a:solidFill>
              </a:rPr>
              <a:t>Flat or complex structured geometry, with accurate emission from complex surfaces.</a:t>
            </a:r>
          </a:p>
          <a:p>
            <a:pPr>
              <a:lnSpc>
                <a:spcPct val="100000"/>
              </a:lnSpc>
              <a:spcAft>
                <a:spcPts val="600"/>
              </a:spcAft>
            </a:pPr>
            <a:r>
              <a:rPr lang="en-GB" dirty="0">
                <a:solidFill>
                  <a:schemeClr val="bg1">
                    <a:lumMod val="75000"/>
                  </a:schemeClr>
                </a:solidFill>
              </a:rPr>
              <a:t>Collisions between particles, fluid, plasmas</a:t>
            </a:r>
          </a:p>
          <a:p>
            <a:pPr>
              <a:lnSpc>
                <a:spcPct val="100000"/>
              </a:lnSpc>
              <a:spcAft>
                <a:spcPts val="600"/>
              </a:spcAft>
            </a:pPr>
            <a:r>
              <a:rPr lang="en-GB" dirty="0">
                <a:solidFill>
                  <a:schemeClr val="bg1">
                    <a:lumMod val="75000"/>
                  </a:schemeClr>
                </a:solidFill>
              </a:rPr>
              <a:t>Switch on/off space-charge </a:t>
            </a:r>
          </a:p>
          <a:p>
            <a:pPr lvl="1">
              <a:lnSpc>
                <a:spcPct val="100000"/>
              </a:lnSpc>
              <a:spcAft>
                <a:spcPts val="600"/>
              </a:spcAft>
            </a:pPr>
            <a:r>
              <a:rPr lang="en-GB" dirty="0">
                <a:solidFill>
                  <a:schemeClr val="bg1">
                    <a:lumMod val="75000"/>
                  </a:schemeClr>
                </a:solidFill>
              </a:rPr>
              <a:t>Models saturation (Lingwood et al. 2012)</a:t>
            </a:r>
          </a:p>
          <a:p>
            <a:pPr>
              <a:lnSpc>
                <a:spcPct val="100000"/>
              </a:lnSpc>
              <a:spcAft>
                <a:spcPts val="600"/>
              </a:spcAft>
            </a:pPr>
            <a:r>
              <a:rPr lang="en-GB" dirty="0" err="1">
                <a:solidFill>
                  <a:schemeClr val="bg1">
                    <a:lumMod val="75000"/>
                  </a:schemeClr>
                </a:solidFill>
              </a:rPr>
              <a:t>Secondaries</a:t>
            </a:r>
            <a:r>
              <a:rPr lang="en-GB" dirty="0">
                <a:solidFill>
                  <a:schemeClr val="bg1">
                    <a:lumMod val="75000"/>
                  </a:schemeClr>
                </a:solidFill>
              </a:rPr>
              <a:t>: </a:t>
            </a:r>
          </a:p>
          <a:p>
            <a:pPr lvl="1">
              <a:lnSpc>
                <a:spcPct val="100000"/>
              </a:lnSpc>
              <a:spcAft>
                <a:spcPts val="600"/>
              </a:spcAft>
            </a:pPr>
            <a:r>
              <a:rPr lang="en-GB" dirty="0">
                <a:solidFill>
                  <a:schemeClr val="bg1">
                    <a:lumMod val="75000"/>
                  </a:schemeClr>
                </a:solidFill>
              </a:rPr>
              <a:t>Probability/SEY, Energy Spread, Angular Spread</a:t>
            </a:r>
          </a:p>
          <a:p>
            <a:pPr lvl="1">
              <a:lnSpc>
                <a:spcPct val="100000"/>
              </a:lnSpc>
              <a:spcAft>
                <a:spcPts val="600"/>
              </a:spcAft>
            </a:pPr>
            <a:r>
              <a:rPr lang="en-GB" dirty="0">
                <a:solidFill>
                  <a:schemeClr val="bg1">
                    <a:lumMod val="75000"/>
                  </a:schemeClr>
                </a:solidFill>
              </a:rPr>
              <a:t>Parameters may be varied by # previous impacts</a:t>
            </a:r>
          </a:p>
          <a:p>
            <a:pPr marL="228600" lvl="1" indent="0">
              <a:lnSpc>
                <a:spcPct val="100000"/>
              </a:lnSpc>
              <a:spcAft>
                <a:spcPts val="600"/>
              </a:spcAft>
              <a:buNone/>
            </a:pPr>
            <a:r>
              <a:rPr lang="en-GB" dirty="0">
                <a:solidFill>
                  <a:schemeClr val="bg1">
                    <a:lumMod val="75000"/>
                  </a:schemeClr>
                </a:solidFill>
              </a:rPr>
              <a:t>or time, position, any field that may be calculated.</a:t>
            </a:r>
          </a:p>
          <a:p>
            <a:pPr>
              <a:lnSpc>
                <a:spcPct val="100000"/>
              </a:lnSpc>
              <a:spcAft>
                <a:spcPts val="600"/>
              </a:spcAft>
            </a:pPr>
            <a:r>
              <a:rPr lang="en-GB" dirty="0">
                <a:solidFill>
                  <a:schemeClr val="bg1">
                    <a:lumMod val="75000"/>
                  </a:schemeClr>
                </a:solidFill>
              </a:rPr>
              <a:t>Field scaling particles, Hard &amp; Soft barriers</a:t>
            </a:r>
          </a:p>
          <a:p>
            <a:pPr>
              <a:lnSpc>
                <a:spcPct val="100000"/>
              </a:lnSpc>
              <a:spcAft>
                <a:spcPts val="600"/>
              </a:spcAft>
            </a:pPr>
            <a:r>
              <a:rPr lang="en-GB" dirty="0">
                <a:solidFill>
                  <a:schemeClr val="bg1">
                    <a:lumMod val="75000"/>
                  </a:schemeClr>
                </a:solidFill>
              </a:rPr>
              <a:t>Separating backscattered, ‘true’ </a:t>
            </a:r>
            <a:r>
              <a:rPr lang="en-GB" dirty="0" err="1">
                <a:solidFill>
                  <a:schemeClr val="bg1">
                    <a:lumMod val="75000"/>
                  </a:schemeClr>
                </a:solidFill>
              </a:rPr>
              <a:t>secondaries</a:t>
            </a:r>
            <a:r>
              <a:rPr lang="en-GB" dirty="0">
                <a:solidFill>
                  <a:schemeClr val="bg1">
                    <a:lumMod val="75000"/>
                  </a:schemeClr>
                </a:solidFill>
              </a:rPr>
              <a:t>, </a:t>
            </a:r>
            <a:r>
              <a:rPr lang="en-GB" dirty="0" err="1">
                <a:solidFill>
                  <a:schemeClr val="bg1">
                    <a:lumMod val="75000"/>
                  </a:schemeClr>
                </a:solidFill>
              </a:rPr>
              <a:t>rediffused</a:t>
            </a:r>
            <a:endParaRPr lang="en-GB" dirty="0">
              <a:solidFill>
                <a:schemeClr val="bg1">
                  <a:lumMod val="75000"/>
                </a:schemeClr>
              </a:solidFill>
            </a:endParaRPr>
          </a:p>
          <a:p>
            <a:pPr>
              <a:lnSpc>
                <a:spcPct val="100000"/>
              </a:lnSpc>
              <a:spcAft>
                <a:spcPts val="600"/>
              </a:spcAft>
            </a:pPr>
            <a:r>
              <a:rPr lang="en-GB" dirty="0">
                <a:solidFill>
                  <a:schemeClr val="bg1">
                    <a:lumMod val="75000"/>
                  </a:schemeClr>
                </a:solidFill>
              </a:rPr>
              <a:t>Monitoring particles belonging to different </a:t>
            </a:r>
            <a:r>
              <a:rPr lang="en-GB" dirty="0" err="1">
                <a:solidFill>
                  <a:schemeClr val="bg1">
                    <a:lumMod val="75000"/>
                  </a:schemeClr>
                </a:solidFill>
              </a:rPr>
              <a:t>multipactor</a:t>
            </a:r>
            <a:r>
              <a:rPr lang="en-GB" dirty="0">
                <a:solidFill>
                  <a:schemeClr val="bg1">
                    <a:lumMod val="75000"/>
                  </a:schemeClr>
                </a:solidFill>
              </a:rPr>
              <a:t> orders</a:t>
            </a:r>
          </a:p>
        </p:txBody>
      </p:sp>
      <p:sp>
        <p:nvSpPr>
          <p:cNvPr id="5" name="Date Placeholder 4"/>
          <p:cNvSpPr>
            <a:spLocks noGrp="1"/>
          </p:cNvSpPr>
          <p:nvPr>
            <p:ph type="dt" sz="half" idx="10"/>
          </p:nvPr>
        </p:nvSpPr>
        <p:spPr>
          <a:xfrm>
            <a:off x="0" y="6492876"/>
            <a:ext cx="2844800" cy="365125"/>
          </a:xfrm>
        </p:spPr>
        <p:txBody>
          <a:bodyPr/>
          <a:lstStyle/>
          <a:p>
            <a:fld id="{590E06A6-2EB6-45F5-9005-C2F14A1C25BE}" type="datetime1">
              <a:rPr lang="en-US" smtClean="0"/>
              <a:t>6/5/2018</a:t>
            </a:fld>
            <a:endParaRPr lang="en-US" dirty="0"/>
          </a:p>
        </p:txBody>
      </p:sp>
      <p:sp>
        <p:nvSpPr>
          <p:cNvPr id="7" name="Slide Number Placeholder 6"/>
          <p:cNvSpPr>
            <a:spLocks noGrp="1"/>
          </p:cNvSpPr>
          <p:nvPr>
            <p:ph type="sldNum" sz="quarter" idx="12"/>
          </p:nvPr>
        </p:nvSpPr>
        <p:spPr>
          <a:xfrm>
            <a:off x="8737600" y="6356350"/>
            <a:ext cx="3454400" cy="501650"/>
          </a:xfrm>
        </p:spPr>
        <p:txBody>
          <a:bodyPr/>
          <a:lstStyle/>
          <a:p>
            <a:fld id="{FCFA7075-00C9-4A43-9218-6D16F545458B}" type="slidenum">
              <a:rPr lang="en-US" smtClean="0"/>
              <a:pPr/>
              <a:t>12</a:t>
            </a:fld>
            <a:endParaRPr lang="en-US" dirty="0"/>
          </a:p>
        </p:txBody>
      </p:sp>
      <p:pic>
        <p:nvPicPr>
          <p:cNvPr id="9" name="Picture 8"/>
          <p:cNvPicPr>
            <a:picLocks noChangeAspect="1"/>
          </p:cNvPicPr>
          <p:nvPr/>
        </p:nvPicPr>
        <p:blipFill>
          <a:blip r:embed="rId3"/>
          <a:stretch>
            <a:fillRect/>
          </a:stretch>
        </p:blipFill>
        <p:spPr>
          <a:xfrm>
            <a:off x="1552730" y="659416"/>
            <a:ext cx="823211" cy="306960"/>
          </a:xfrm>
          <a:prstGeom prst="rect">
            <a:avLst/>
          </a:prstGeom>
        </p:spPr>
      </p:pic>
      <p:sp>
        <p:nvSpPr>
          <p:cNvPr id="11" name="AutoShape 2"/>
          <p:cNvSpPr>
            <a:spLocks noChangeArrowheads="1"/>
          </p:cNvSpPr>
          <p:nvPr/>
        </p:nvSpPr>
        <p:spPr bwMode="auto">
          <a:xfrm>
            <a:off x="6092479" y="3836182"/>
            <a:ext cx="1307828" cy="801906"/>
          </a:xfrm>
          <a:prstGeom prst="rightArrowCallout">
            <a:avLst>
              <a:gd name="adj1" fmla="val 25000"/>
              <a:gd name="adj2" fmla="val 25000"/>
              <a:gd name="adj3" fmla="val 26667"/>
              <a:gd name="adj4" fmla="val 66667"/>
            </a:avLst>
          </a:prstGeom>
          <a:solidFill>
            <a:srgbClr val="94BD5E">
              <a:alpha val="50195"/>
            </a:srgbClr>
          </a:solidFill>
          <a:ln w="9360">
            <a:solidFill>
              <a:srgbClr val="000000"/>
            </a:solidFill>
            <a:prstDash val="sysDot"/>
            <a:round/>
            <a:headEnd/>
            <a:tailEnd/>
          </a:ln>
        </p:spPr>
        <p:txBody>
          <a:bodyPr wrap="none" lIns="90000" tIns="45000" rIns="90000" bIns="45000" anchor="ctr"/>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buClr>
                <a:srgbClr val="0000CC"/>
              </a:buClr>
              <a:buFont typeface="45 Helvetica Light" charset="0"/>
              <a:buNone/>
            </a:pPr>
            <a:r>
              <a:rPr lang="en-US" altLang="en-US" sz="1400" dirty="0">
                <a:solidFill>
                  <a:srgbClr val="000000"/>
                </a:solidFill>
                <a:latin typeface="45 Helvetica Light" charset="0"/>
              </a:rPr>
              <a:t>Fields defined</a:t>
            </a:r>
          </a:p>
          <a:p>
            <a:pPr algn="ctr" eaLnBrk="1" hangingPunct="1">
              <a:buClr>
                <a:srgbClr val="0000CC"/>
              </a:buClr>
              <a:buFont typeface="45 Helvetica Light" charset="0"/>
              <a:buNone/>
            </a:pPr>
            <a:r>
              <a:rPr lang="en-US" altLang="en-US" sz="1400" dirty="0">
                <a:solidFill>
                  <a:srgbClr val="000000"/>
                </a:solidFill>
                <a:latin typeface="45 Helvetica Light" charset="0"/>
              </a:rPr>
              <a:t>and initialized</a:t>
            </a:r>
          </a:p>
          <a:p>
            <a:pPr algn="ctr" eaLnBrk="1" hangingPunct="1">
              <a:buClr>
                <a:srgbClr val="0000CC"/>
              </a:buClr>
              <a:buFont typeface="45 Helvetica Light" charset="0"/>
              <a:buNone/>
            </a:pPr>
            <a:r>
              <a:rPr lang="en-US" altLang="en-US" sz="1400" dirty="0">
                <a:solidFill>
                  <a:srgbClr val="000000"/>
                </a:solidFill>
                <a:latin typeface="45 Helvetica Light" charset="0"/>
              </a:rPr>
              <a:t>on a grid</a:t>
            </a:r>
          </a:p>
          <a:p>
            <a:pPr algn="ctr" eaLnBrk="1" hangingPunct="1">
              <a:buClr>
                <a:srgbClr val="0000CC"/>
              </a:buClr>
              <a:buFont typeface="45 Helvetica Light" charset="0"/>
              <a:buNone/>
            </a:pPr>
            <a:r>
              <a:rPr lang="en-US" altLang="en-US" sz="1400" dirty="0">
                <a:solidFill>
                  <a:srgbClr val="000000"/>
                </a:solidFill>
                <a:latin typeface="45 Helvetica Light" charset="0"/>
              </a:rPr>
              <a:t>{</a:t>
            </a:r>
            <a:r>
              <a:rPr lang="en-US" altLang="en-US" sz="1400" b="1" i="1" dirty="0" err="1">
                <a:solidFill>
                  <a:srgbClr val="000000"/>
                </a:solidFill>
                <a:latin typeface="45 Helvetica Light" charset="0"/>
              </a:rPr>
              <a:t>E</a:t>
            </a:r>
            <a:r>
              <a:rPr lang="en-US" altLang="en-US" sz="1400" b="1" baseline="-33000" dirty="0" err="1">
                <a:solidFill>
                  <a:srgbClr val="000000"/>
                </a:solidFill>
                <a:latin typeface="45 Helvetica Light" charset="0"/>
              </a:rPr>
              <a:t>i</a:t>
            </a:r>
            <a:r>
              <a:rPr lang="en-US" altLang="en-US" sz="1400" dirty="0">
                <a:solidFill>
                  <a:srgbClr val="000000"/>
                </a:solidFill>
                <a:latin typeface="45 Helvetica Light" charset="0"/>
              </a:rPr>
              <a:t>, </a:t>
            </a:r>
            <a:r>
              <a:rPr lang="en-US" altLang="en-US" sz="1400" b="1" i="1" dirty="0">
                <a:solidFill>
                  <a:srgbClr val="000000"/>
                </a:solidFill>
                <a:latin typeface="45 Helvetica Light" charset="0"/>
              </a:rPr>
              <a:t>B</a:t>
            </a:r>
            <a:r>
              <a:rPr lang="en-US" altLang="en-US" sz="1400" b="1" baseline="-33000" dirty="0">
                <a:solidFill>
                  <a:srgbClr val="000000"/>
                </a:solidFill>
                <a:latin typeface="45 Helvetica Light" charset="0"/>
              </a:rPr>
              <a:t>i</a:t>
            </a:r>
            <a:r>
              <a:rPr lang="en-US" altLang="en-US" sz="1400" dirty="0">
                <a:solidFill>
                  <a:srgbClr val="000000"/>
                </a:solidFill>
                <a:latin typeface="45 Helvetica Light" charset="0"/>
              </a:rPr>
              <a:t>}</a:t>
            </a:r>
          </a:p>
        </p:txBody>
      </p:sp>
      <p:sp>
        <p:nvSpPr>
          <p:cNvPr id="12" name="AutoShape 3"/>
          <p:cNvSpPr>
            <a:spLocks noChangeArrowheads="1"/>
          </p:cNvSpPr>
          <p:nvPr/>
        </p:nvSpPr>
        <p:spPr bwMode="auto">
          <a:xfrm>
            <a:off x="7537675" y="3836182"/>
            <a:ext cx="1471307" cy="801906"/>
          </a:xfrm>
          <a:prstGeom prst="rightArrowCallout">
            <a:avLst>
              <a:gd name="adj1" fmla="val 25000"/>
              <a:gd name="adj2" fmla="val 25000"/>
              <a:gd name="adj3" fmla="val 30000"/>
              <a:gd name="adj4" fmla="val 66667"/>
            </a:avLst>
          </a:prstGeom>
          <a:solidFill>
            <a:srgbClr val="94BD5E">
              <a:alpha val="50195"/>
            </a:srgbClr>
          </a:solidFill>
          <a:ln w="9360">
            <a:solidFill>
              <a:srgbClr val="000000"/>
            </a:solidFill>
            <a:prstDash val="sysDot"/>
            <a:round/>
            <a:headEnd/>
            <a:tailEnd/>
          </a:ln>
        </p:spPr>
        <p:txBody>
          <a:bodyPr wrap="none" lIns="90000" tIns="45000" rIns="90000" bIns="45000" anchor="ctr"/>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buClr>
                <a:srgbClr val="0000CC"/>
              </a:buClr>
              <a:buFont typeface="45 Helvetica Light" charset="0"/>
              <a:buNone/>
            </a:pPr>
            <a:r>
              <a:rPr lang="en-US" altLang="en-US" sz="1400" dirty="0">
                <a:solidFill>
                  <a:srgbClr val="000000"/>
                </a:solidFill>
                <a:latin typeface="45 Helvetica Light" charset="0"/>
              </a:rPr>
              <a:t>Particle positions</a:t>
            </a:r>
          </a:p>
          <a:p>
            <a:pPr algn="ctr" eaLnBrk="1" hangingPunct="1">
              <a:buClr>
                <a:srgbClr val="0000CC"/>
              </a:buClr>
              <a:buFont typeface="45 Helvetica Light" charset="0"/>
              <a:buNone/>
            </a:pPr>
            <a:r>
              <a:rPr lang="en-US" altLang="en-US" sz="1400" dirty="0">
                <a:solidFill>
                  <a:srgbClr val="000000"/>
                </a:solidFill>
                <a:latin typeface="45 Helvetica Light" charset="0"/>
              </a:rPr>
              <a:t>&amp; velocities </a:t>
            </a:r>
          </a:p>
          <a:p>
            <a:pPr algn="ctr" eaLnBrk="1" hangingPunct="1">
              <a:buClr>
                <a:srgbClr val="0000CC"/>
              </a:buClr>
              <a:buFont typeface="45 Helvetica Light" charset="0"/>
              <a:buNone/>
            </a:pPr>
            <a:r>
              <a:rPr lang="en-US" altLang="en-US" sz="1400" dirty="0">
                <a:solidFill>
                  <a:srgbClr val="000000"/>
                </a:solidFill>
                <a:latin typeface="45 Helvetica Light" charset="0"/>
              </a:rPr>
              <a:t>initialized</a:t>
            </a:r>
          </a:p>
          <a:p>
            <a:pPr algn="ctr" eaLnBrk="1" hangingPunct="1">
              <a:buClr>
                <a:srgbClr val="0000CC"/>
              </a:buClr>
              <a:buFont typeface="45 Helvetica Light" charset="0"/>
              <a:buNone/>
            </a:pPr>
            <a:r>
              <a:rPr lang="en-US" altLang="en-US" sz="1400" dirty="0">
                <a:solidFill>
                  <a:srgbClr val="000000"/>
                </a:solidFill>
                <a:latin typeface="45 Helvetica Light" charset="0"/>
              </a:rPr>
              <a:t>{</a:t>
            </a:r>
            <a:r>
              <a:rPr lang="en-US" altLang="en-US" sz="1400" b="1" i="1" dirty="0">
                <a:solidFill>
                  <a:srgbClr val="000000"/>
                </a:solidFill>
                <a:latin typeface="45 Helvetica Light" charset="0"/>
              </a:rPr>
              <a:t>x</a:t>
            </a:r>
            <a:r>
              <a:rPr lang="en-US" altLang="en-US" sz="1400" baseline="-33000" dirty="0">
                <a:solidFill>
                  <a:srgbClr val="000000"/>
                </a:solidFill>
                <a:latin typeface="DejaVu Sans" panose="020B0603030804020204" pitchFamily="34" charset="0"/>
              </a:rPr>
              <a:t>α</a:t>
            </a:r>
            <a:r>
              <a:rPr lang="en-US" altLang="en-US" sz="1400" dirty="0">
                <a:solidFill>
                  <a:srgbClr val="000000"/>
                </a:solidFill>
                <a:latin typeface="45 Helvetica Light" charset="0"/>
              </a:rPr>
              <a:t>, </a:t>
            </a:r>
            <a:r>
              <a:rPr lang="en-US" altLang="en-US" sz="1400" b="1" i="1" dirty="0">
                <a:solidFill>
                  <a:srgbClr val="000000"/>
                </a:solidFill>
                <a:latin typeface="45 Helvetica Light" charset="0"/>
              </a:rPr>
              <a:t>v</a:t>
            </a:r>
            <a:r>
              <a:rPr lang="en-US" altLang="en-US" sz="1400" baseline="-33000" dirty="0">
                <a:solidFill>
                  <a:srgbClr val="000000"/>
                </a:solidFill>
                <a:latin typeface="DejaVu Sans" panose="020B0603030804020204" pitchFamily="34" charset="0"/>
              </a:rPr>
              <a:t>α</a:t>
            </a:r>
            <a:r>
              <a:rPr lang="en-US" altLang="en-US" sz="1400" dirty="0">
                <a:solidFill>
                  <a:srgbClr val="000000"/>
                </a:solidFill>
                <a:latin typeface="45 Helvetica Light" charset="0"/>
              </a:rPr>
              <a:t>}</a:t>
            </a:r>
          </a:p>
        </p:txBody>
      </p:sp>
      <p:sp>
        <p:nvSpPr>
          <p:cNvPr id="13" name="AutoShape 4"/>
          <p:cNvSpPr>
            <a:spLocks noChangeArrowheads="1"/>
          </p:cNvSpPr>
          <p:nvPr/>
        </p:nvSpPr>
        <p:spPr bwMode="auto">
          <a:xfrm>
            <a:off x="9326857" y="3836182"/>
            <a:ext cx="1471307" cy="801906"/>
          </a:xfrm>
          <a:prstGeom prst="rightArrowCallout">
            <a:avLst>
              <a:gd name="adj1" fmla="val 25000"/>
              <a:gd name="adj2" fmla="val 25000"/>
              <a:gd name="adj3" fmla="val 30000"/>
              <a:gd name="adj4" fmla="val 66667"/>
            </a:avLst>
          </a:prstGeom>
          <a:solidFill>
            <a:srgbClr val="99CCFF"/>
          </a:solidFill>
          <a:ln w="9360">
            <a:solidFill>
              <a:srgbClr val="000000"/>
            </a:solidFill>
            <a:round/>
            <a:headEnd/>
            <a:tailEnd/>
          </a:ln>
        </p:spPr>
        <p:txBody>
          <a:bodyPr wrap="none" lIns="90000" tIns="45000" rIns="90000" bIns="45000" anchor="ctr"/>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buClr>
                <a:srgbClr val="0000CC"/>
              </a:buClr>
              <a:buFont typeface="45 Helvetica Light" charset="0"/>
              <a:buNone/>
            </a:pPr>
            <a:r>
              <a:rPr lang="en-US" altLang="en-US" sz="1400" dirty="0">
                <a:solidFill>
                  <a:srgbClr val="000000"/>
                </a:solidFill>
                <a:latin typeface="45 Helvetica Light" charset="0"/>
              </a:rPr>
              <a:t>Particles</a:t>
            </a:r>
          </a:p>
          <a:p>
            <a:pPr algn="ctr" eaLnBrk="1" hangingPunct="1">
              <a:buClr>
                <a:srgbClr val="0000CC"/>
              </a:buClr>
              <a:buFont typeface="45 Helvetica Light" charset="0"/>
              <a:buNone/>
            </a:pPr>
            <a:r>
              <a:rPr lang="en-US" altLang="en-US" sz="1400" dirty="0">
                <a:solidFill>
                  <a:srgbClr val="000000"/>
                </a:solidFill>
                <a:latin typeface="45 Helvetica Light" charset="0"/>
              </a:rPr>
              <a:t>accelerated </a:t>
            </a:r>
          </a:p>
          <a:p>
            <a:pPr algn="ctr" eaLnBrk="1" hangingPunct="1">
              <a:buClr>
                <a:srgbClr val="0000CC"/>
              </a:buClr>
              <a:buFont typeface="45 Helvetica Light" charset="0"/>
              <a:buNone/>
            </a:pPr>
            <a:r>
              <a:rPr lang="en-US" altLang="en-US" sz="1400" dirty="0">
                <a:solidFill>
                  <a:srgbClr val="000000"/>
                </a:solidFill>
                <a:latin typeface="45 Helvetica Light" charset="0"/>
              </a:rPr>
              <a:t>by the fields</a:t>
            </a:r>
          </a:p>
          <a:p>
            <a:pPr algn="ctr" eaLnBrk="1" hangingPunct="1">
              <a:buClr>
                <a:srgbClr val="0000CC"/>
              </a:buClr>
              <a:buFont typeface="45 Helvetica Light" charset="0"/>
              <a:buNone/>
            </a:pPr>
            <a:r>
              <a:rPr lang="en-US" altLang="en-US" sz="1400" dirty="0">
                <a:solidFill>
                  <a:srgbClr val="000000"/>
                </a:solidFill>
                <a:latin typeface="45 Helvetica Light" charset="0"/>
              </a:rPr>
              <a:t>{</a:t>
            </a:r>
            <a:r>
              <a:rPr lang="en-US" altLang="en-US" sz="1400" b="1" i="1" dirty="0">
                <a:solidFill>
                  <a:srgbClr val="000000"/>
                </a:solidFill>
                <a:latin typeface="45 Helvetica Light" charset="0"/>
              </a:rPr>
              <a:t>v'</a:t>
            </a:r>
            <a:r>
              <a:rPr lang="en-US" altLang="en-US" sz="1400" baseline="-33000" dirty="0">
                <a:solidFill>
                  <a:srgbClr val="000000"/>
                </a:solidFill>
                <a:latin typeface="DejaVu Sans" panose="020B0603030804020204" pitchFamily="34" charset="0"/>
              </a:rPr>
              <a:t>α</a:t>
            </a:r>
            <a:r>
              <a:rPr lang="en-US" altLang="en-US" sz="1400" dirty="0">
                <a:solidFill>
                  <a:srgbClr val="000000"/>
                </a:solidFill>
                <a:latin typeface="45 Helvetica Light" charset="0"/>
              </a:rPr>
              <a:t>}</a:t>
            </a:r>
          </a:p>
        </p:txBody>
      </p:sp>
      <p:sp>
        <p:nvSpPr>
          <p:cNvPr id="14" name="AutoShape 5"/>
          <p:cNvSpPr>
            <a:spLocks noChangeArrowheads="1"/>
          </p:cNvSpPr>
          <p:nvPr/>
        </p:nvSpPr>
        <p:spPr bwMode="auto">
          <a:xfrm>
            <a:off x="10961642" y="3836182"/>
            <a:ext cx="980871" cy="1283050"/>
          </a:xfrm>
          <a:prstGeom prst="downArrowCallout">
            <a:avLst>
              <a:gd name="adj1" fmla="val 25000"/>
              <a:gd name="adj2" fmla="val 25000"/>
              <a:gd name="adj3" fmla="val 22222"/>
              <a:gd name="adj4" fmla="val 63194"/>
            </a:avLst>
          </a:prstGeom>
          <a:solidFill>
            <a:srgbClr val="99CCFF"/>
          </a:solidFill>
          <a:ln w="9360">
            <a:solidFill>
              <a:srgbClr val="000000"/>
            </a:solidFill>
            <a:round/>
            <a:headEnd/>
            <a:tailEnd/>
          </a:ln>
        </p:spPr>
        <p:txBody>
          <a:bodyPr wrap="none" lIns="90000" tIns="45000" rIns="90000" bIns="45000" anchor="ctr"/>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buClr>
                <a:srgbClr val="0000CC"/>
              </a:buClr>
              <a:buFont typeface="45 Helvetica Light" charset="0"/>
              <a:buNone/>
            </a:pPr>
            <a:r>
              <a:rPr lang="en-US" altLang="en-US" sz="1400" dirty="0">
                <a:solidFill>
                  <a:srgbClr val="000000"/>
                </a:solidFill>
                <a:latin typeface="45 Helvetica Light" charset="0"/>
              </a:rPr>
              <a:t>Particles</a:t>
            </a:r>
          </a:p>
          <a:p>
            <a:pPr algn="ctr" eaLnBrk="1" hangingPunct="1">
              <a:buClr>
                <a:srgbClr val="0000CC"/>
              </a:buClr>
              <a:buFont typeface="45 Helvetica Light" charset="0"/>
              <a:buNone/>
            </a:pPr>
            <a:r>
              <a:rPr lang="en-US" altLang="en-US" sz="1400" dirty="0">
                <a:solidFill>
                  <a:srgbClr val="000000"/>
                </a:solidFill>
                <a:latin typeface="45 Helvetica Light" charset="0"/>
              </a:rPr>
              <a:t>moved based on </a:t>
            </a:r>
          </a:p>
          <a:p>
            <a:pPr algn="ctr" eaLnBrk="1" hangingPunct="1">
              <a:buClr>
                <a:srgbClr val="0000CC"/>
              </a:buClr>
              <a:buFont typeface="45 Helvetica Light" charset="0"/>
              <a:buNone/>
            </a:pPr>
            <a:r>
              <a:rPr lang="en-US" altLang="en-US" sz="1400" dirty="0">
                <a:solidFill>
                  <a:srgbClr val="000000"/>
                </a:solidFill>
                <a:latin typeface="45 Helvetica Light" charset="0"/>
              </a:rPr>
              <a:t>new velocity</a:t>
            </a:r>
          </a:p>
          <a:p>
            <a:pPr algn="ctr" eaLnBrk="1" hangingPunct="1">
              <a:buClr>
                <a:srgbClr val="0000CC"/>
              </a:buClr>
              <a:buFont typeface="45 Helvetica Light" charset="0"/>
              <a:buNone/>
            </a:pPr>
            <a:r>
              <a:rPr lang="en-US" altLang="en-US" sz="1400" dirty="0">
                <a:solidFill>
                  <a:srgbClr val="000000"/>
                </a:solidFill>
                <a:latin typeface="45 Helvetica Light" charset="0"/>
              </a:rPr>
              <a:t>{</a:t>
            </a:r>
            <a:r>
              <a:rPr lang="en-US" altLang="en-US" sz="1400" b="1" i="1" dirty="0">
                <a:solidFill>
                  <a:srgbClr val="000000"/>
                </a:solidFill>
                <a:latin typeface="45 Helvetica Light" charset="0"/>
              </a:rPr>
              <a:t>x'</a:t>
            </a:r>
            <a:r>
              <a:rPr lang="en-US" altLang="en-US" sz="1400" baseline="-33000" dirty="0">
                <a:solidFill>
                  <a:srgbClr val="000000"/>
                </a:solidFill>
                <a:latin typeface="DejaVu Sans" panose="020B0603030804020204" pitchFamily="34" charset="0"/>
              </a:rPr>
              <a:t>α</a:t>
            </a:r>
            <a:r>
              <a:rPr lang="en-US" altLang="en-US" sz="1400" dirty="0">
                <a:solidFill>
                  <a:srgbClr val="000000"/>
                </a:solidFill>
                <a:latin typeface="45 Helvetica Light" charset="0"/>
              </a:rPr>
              <a:t>}</a:t>
            </a:r>
          </a:p>
        </p:txBody>
      </p:sp>
      <p:sp>
        <p:nvSpPr>
          <p:cNvPr id="15" name="AutoShape 6"/>
          <p:cNvSpPr>
            <a:spLocks noChangeArrowheads="1"/>
          </p:cNvSpPr>
          <p:nvPr/>
        </p:nvSpPr>
        <p:spPr bwMode="auto">
          <a:xfrm>
            <a:off x="10471206" y="5279613"/>
            <a:ext cx="1471307" cy="801906"/>
          </a:xfrm>
          <a:prstGeom prst="leftArrowCallout">
            <a:avLst>
              <a:gd name="adj1" fmla="val 25000"/>
              <a:gd name="adj2" fmla="val 25000"/>
              <a:gd name="adj3" fmla="val 30000"/>
              <a:gd name="adj4" fmla="val 66667"/>
            </a:avLst>
          </a:prstGeom>
          <a:solidFill>
            <a:srgbClr val="99CCFF"/>
          </a:solidFill>
          <a:ln w="9360">
            <a:solidFill>
              <a:srgbClr val="000000"/>
            </a:solidFill>
            <a:round/>
            <a:headEnd/>
            <a:tailEnd/>
          </a:ln>
        </p:spPr>
        <p:txBody>
          <a:bodyPr wrap="none" lIns="90000" tIns="45000" rIns="90000" bIns="45000" anchor="ctr"/>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buClr>
                <a:srgbClr val="0000CC"/>
              </a:buClr>
              <a:buFont typeface="45 Helvetica Light" charset="0"/>
              <a:buNone/>
            </a:pPr>
            <a:r>
              <a:rPr lang="en-US" altLang="en-US" sz="1400" dirty="0">
                <a:solidFill>
                  <a:srgbClr val="000000"/>
                </a:solidFill>
                <a:latin typeface="45 Helvetica Light" charset="0"/>
              </a:rPr>
              <a:t>Currents </a:t>
            </a:r>
          </a:p>
          <a:p>
            <a:pPr algn="ctr" eaLnBrk="1" hangingPunct="1">
              <a:buClr>
                <a:srgbClr val="0000CC"/>
              </a:buClr>
              <a:buFont typeface="45 Helvetica Light" charset="0"/>
              <a:buNone/>
            </a:pPr>
            <a:r>
              <a:rPr lang="en-US" altLang="en-US" sz="1400" dirty="0">
                <a:solidFill>
                  <a:srgbClr val="000000"/>
                </a:solidFill>
                <a:latin typeface="45 Helvetica Light" charset="0"/>
              </a:rPr>
              <a:t>“deposited”</a:t>
            </a:r>
          </a:p>
          <a:p>
            <a:pPr algn="ctr" eaLnBrk="1" hangingPunct="1">
              <a:buClr>
                <a:srgbClr val="0000CC"/>
              </a:buClr>
              <a:buFont typeface="45 Helvetica Light" charset="0"/>
              <a:buNone/>
            </a:pPr>
            <a:r>
              <a:rPr lang="en-US" altLang="en-US" sz="1400" dirty="0">
                <a:solidFill>
                  <a:srgbClr val="000000"/>
                </a:solidFill>
                <a:latin typeface="45 Helvetica Light" charset="0"/>
              </a:rPr>
              <a:t>on the grid</a:t>
            </a:r>
          </a:p>
          <a:p>
            <a:pPr algn="ctr" eaLnBrk="1" hangingPunct="1">
              <a:buClr>
                <a:srgbClr val="0000CC"/>
              </a:buClr>
              <a:buFont typeface="45 Helvetica Light" charset="0"/>
              <a:buNone/>
            </a:pPr>
            <a:r>
              <a:rPr lang="en-US" altLang="en-US" sz="1400" dirty="0">
                <a:solidFill>
                  <a:srgbClr val="000000"/>
                </a:solidFill>
                <a:latin typeface="45 Helvetica Light" charset="0"/>
              </a:rPr>
              <a:t>{</a:t>
            </a:r>
            <a:r>
              <a:rPr lang="en-US" altLang="en-US" sz="1400" b="1" i="1" dirty="0">
                <a:solidFill>
                  <a:srgbClr val="000000"/>
                </a:solidFill>
                <a:latin typeface="45 Helvetica Light" charset="0"/>
              </a:rPr>
              <a:t>J</a:t>
            </a:r>
            <a:r>
              <a:rPr lang="en-US" altLang="en-US" sz="1400" b="1" baseline="-33000" dirty="0">
                <a:solidFill>
                  <a:srgbClr val="000000"/>
                </a:solidFill>
                <a:latin typeface="45 Helvetica Light" charset="0"/>
              </a:rPr>
              <a:t>i</a:t>
            </a:r>
            <a:r>
              <a:rPr lang="en-US" altLang="en-US" sz="1400" dirty="0">
                <a:solidFill>
                  <a:srgbClr val="000000"/>
                </a:solidFill>
                <a:latin typeface="45 Helvetica Light" charset="0"/>
              </a:rPr>
              <a:t>}</a:t>
            </a:r>
          </a:p>
        </p:txBody>
      </p:sp>
      <p:sp>
        <p:nvSpPr>
          <p:cNvPr id="16" name="AutoShape 7"/>
          <p:cNvSpPr>
            <a:spLocks noChangeArrowheads="1"/>
          </p:cNvSpPr>
          <p:nvPr/>
        </p:nvSpPr>
        <p:spPr bwMode="auto">
          <a:xfrm>
            <a:off x="9326857" y="4798469"/>
            <a:ext cx="980871" cy="1283050"/>
          </a:xfrm>
          <a:prstGeom prst="upArrowCallout">
            <a:avLst>
              <a:gd name="adj1" fmla="val 25000"/>
              <a:gd name="adj2" fmla="val 25000"/>
              <a:gd name="adj3" fmla="val 22222"/>
              <a:gd name="adj4" fmla="val 62491"/>
            </a:avLst>
          </a:prstGeom>
          <a:solidFill>
            <a:srgbClr val="99CCFF"/>
          </a:solidFill>
          <a:ln w="9360">
            <a:solidFill>
              <a:srgbClr val="000000"/>
            </a:solidFill>
            <a:round/>
            <a:headEnd/>
            <a:tailEnd/>
          </a:ln>
        </p:spPr>
        <p:txBody>
          <a:bodyPr wrap="none" lIns="90000" tIns="45000" rIns="90000" bIns="45000" anchor="ctr"/>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buClr>
                <a:srgbClr val="0000CC"/>
              </a:buClr>
              <a:buFont typeface="45 Helvetica Light" charset="0"/>
              <a:buNone/>
            </a:pPr>
            <a:r>
              <a:rPr lang="en-US" altLang="en-US" sz="1400" dirty="0">
                <a:solidFill>
                  <a:srgbClr val="000000"/>
                </a:solidFill>
                <a:latin typeface="45 Helvetica Light" charset="0"/>
              </a:rPr>
              <a:t>New fields</a:t>
            </a:r>
          </a:p>
          <a:p>
            <a:pPr algn="ctr" eaLnBrk="1" hangingPunct="1">
              <a:buClr>
                <a:srgbClr val="0000CC"/>
              </a:buClr>
              <a:buFont typeface="45 Helvetica Light" charset="0"/>
              <a:buNone/>
            </a:pPr>
            <a:r>
              <a:rPr lang="en-US" altLang="en-US" sz="1400" dirty="0">
                <a:solidFill>
                  <a:srgbClr val="000000"/>
                </a:solidFill>
                <a:latin typeface="45 Helvetica Light" charset="0"/>
              </a:rPr>
              <a:t>computed from</a:t>
            </a:r>
          </a:p>
          <a:p>
            <a:pPr algn="ctr" eaLnBrk="1" hangingPunct="1">
              <a:buClr>
                <a:srgbClr val="0000CC"/>
              </a:buClr>
              <a:buFont typeface="45 Helvetica Light" charset="0"/>
              <a:buNone/>
            </a:pPr>
            <a:r>
              <a:rPr lang="en-US" altLang="en-US" sz="1400" dirty="0">
                <a:solidFill>
                  <a:srgbClr val="000000"/>
                </a:solidFill>
                <a:latin typeface="45 Helvetica Light" charset="0"/>
              </a:rPr>
              <a:t>old fields</a:t>
            </a:r>
          </a:p>
          <a:p>
            <a:pPr algn="ctr" eaLnBrk="1" hangingPunct="1">
              <a:buClr>
                <a:srgbClr val="0000CC"/>
              </a:buClr>
              <a:buFont typeface="45 Helvetica Light" charset="0"/>
              <a:buNone/>
            </a:pPr>
            <a:r>
              <a:rPr lang="en-US" altLang="en-US" sz="1400" dirty="0">
                <a:solidFill>
                  <a:srgbClr val="000000"/>
                </a:solidFill>
                <a:latin typeface="45 Helvetica Light" charset="0"/>
              </a:rPr>
              <a:t>{</a:t>
            </a:r>
            <a:r>
              <a:rPr lang="en-US" altLang="en-US" sz="1400" b="1" i="1" dirty="0">
                <a:solidFill>
                  <a:srgbClr val="000000"/>
                </a:solidFill>
                <a:latin typeface="45 Helvetica Light" charset="0"/>
              </a:rPr>
              <a:t>E’</a:t>
            </a:r>
            <a:r>
              <a:rPr lang="en-US" altLang="en-US" sz="1400" b="1" baseline="-33000" dirty="0">
                <a:solidFill>
                  <a:srgbClr val="000000"/>
                </a:solidFill>
                <a:latin typeface="45 Helvetica Light" charset="0"/>
              </a:rPr>
              <a:t> </a:t>
            </a:r>
            <a:r>
              <a:rPr lang="en-US" altLang="en-US" sz="1400" b="1" baseline="-33000" dirty="0" err="1">
                <a:solidFill>
                  <a:srgbClr val="000000"/>
                </a:solidFill>
                <a:latin typeface="45 Helvetica Light" charset="0"/>
              </a:rPr>
              <a:t>i</a:t>
            </a:r>
            <a:r>
              <a:rPr lang="en-US" altLang="en-US" sz="1400" b="1" i="1" dirty="0">
                <a:solidFill>
                  <a:srgbClr val="000000"/>
                </a:solidFill>
                <a:latin typeface="45 Helvetica Light" charset="0"/>
              </a:rPr>
              <a:t> ,</a:t>
            </a:r>
            <a:r>
              <a:rPr lang="en-US" altLang="en-US" sz="1400" b="1" i="1" dirty="0" err="1">
                <a:solidFill>
                  <a:srgbClr val="000000"/>
                </a:solidFill>
                <a:latin typeface="45 Helvetica Light" charset="0"/>
              </a:rPr>
              <a:t>B’</a:t>
            </a:r>
            <a:r>
              <a:rPr lang="en-US" altLang="en-US" sz="1400" b="1" baseline="-33000" dirty="0" err="1">
                <a:solidFill>
                  <a:srgbClr val="000000"/>
                </a:solidFill>
                <a:latin typeface="45 Helvetica Light" charset="0"/>
              </a:rPr>
              <a:t>i</a:t>
            </a:r>
            <a:r>
              <a:rPr lang="en-US" altLang="en-US" sz="1400" b="1" baseline="-33000" dirty="0">
                <a:solidFill>
                  <a:srgbClr val="000000"/>
                </a:solidFill>
                <a:latin typeface="45 Helvetica Light" charset="0"/>
              </a:rPr>
              <a:t> </a:t>
            </a:r>
            <a:r>
              <a:rPr lang="en-US" altLang="en-US" sz="1400" dirty="0">
                <a:solidFill>
                  <a:srgbClr val="000000"/>
                </a:solidFill>
                <a:latin typeface="45 Helvetica Light" charset="0"/>
              </a:rPr>
              <a:t>}</a:t>
            </a:r>
          </a:p>
        </p:txBody>
      </p:sp>
      <p:sp>
        <p:nvSpPr>
          <p:cNvPr id="17" name="Text Box 8"/>
          <p:cNvSpPr txBox="1">
            <a:spLocks noChangeArrowheads="1"/>
          </p:cNvSpPr>
          <p:nvPr/>
        </p:nvSpPr>
        <p:spPr bwMode="auto">
          <a:xfrm>
            <a:off x="10144249" y="4692662"/>
            <a:ext cx="980871" cy="533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nchor="ctr" anchorCtr="1"/>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algn="ctr" eaLnBrk="1" hangingPunct="1">
              <a:spcBef>
                <a:spcPts val="600"/>
              </a:spcBef>
              <a:buClr>
                <a:srgbClr val="8E0067"/>
              </a:buClr>
              <a:buFont typeface="45 Helvetica Light" charset="0"/>
              <a:buNone/>
            </a:pPr>
            <a:r>
              <a:rPr lang="en-US" altLang="en-US" sz="2200" b="1">
                <a:solidFill>
                  <a:srgbClr val="800000"/>
                </a:solidFill>
                <a:latin typeface="45 Helvetica Light" charset="0"/>
              </a:rPr>
              <a:t>One Time Step</a:t>
            </a:r>
          </a:p>
        </p:txBody>
      </p:sp>
      <p:sp>
        <p:nvSpPr>
          <p:cNvPr id="18" name="AutoShape 10"/>
          <p:cNvSpPr>
            <a:spLocks/>
          </p:cNvSpPr>
          <p:nvPr/>
        </p:nvSpPr>
        <p:spPr bwMode="auto">
          <a:xfrm>
            <a:off x="8886373" y="5099507"/>
            <a:ext cx="181643" cy="801906"/>
          </a:xfrm>
          <a:prstGeom prst="rightBrace">
            <a:avLst>
              <a:gd name="adj1" fmla="val 37500"/>
              <a:gd name="adj2" fmla="val 50000"/>
            </a:avLst>
          </a:prstGeom>
          <a:noFill/>
          <a:ln w="3672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DejaVu Sans" panose="020B0603030804020204" pitchFamily="34" charset="0"/>
              </a:defRPr>
            </a:lvl2pPr>
            <a:lvl3pPr eaLnBrk="0" hangingPunct="0">
              <a:defRPr sz="2400">
                <a:solidFill>
                  <a:schemeClr val="bg1"/>
                </a:solidFill>
                <a:latin typeface="Times New Roman" panose="02020603050405020304" pitchFamily="18" charset="0"/>
                <a:cs typeface="DejaVu Sans" panose="020B0603030804020204" pitchFamily="34" charset="0"/>
              </a:defRPr>
            </a:lvl3pPr>
            <a:lvl4pPr eaLnBrk="0" hangingPunct="0">
              <a:defRPr sz="2400">
                <a:solidFill>
                  <a:schemeClr val="bg1"/>
                </a:solidFill>
                <a:latin typeface="Times New Roman" panose="02020603050405020304" pitchFamily="18" charset="0"/>
                <a:cs typeface="DejaVu Sans" panose="020B0603030804020204" pitchFamily="34" charset="0"/>
              </a:defRPr>
            </a:lvl4pPr>
            <a:lvl5pPr eaLnBrk="0" hangingPunct="0">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9pPr>
          </a:lstStyle>
          <a:p>
            <a:endParaRPr lang="en-US" altLang="en-US"/>
          </a:p>
        </p:txBody>
      </p:sp>
      <p:sp>
        <p:nvSpPr>
          <p:cNvPr id="19" name="Rectangle 14"/>
          <p:cNvSpPr>
            <a:spLocks noChangeArrowheads="1"/>
          </p:cNvSpPr>
          <p:nvPr/>
        </p:nvSpPr>
        <p:spPr bwMode="auto">
          <a:xfrm>
            <a:off x="9163378" y="3675801"/>
            <a:ext cx="2942614" cy="2566100"/>
          </a:xfrm>
          <a:prstGeom prst="rect">
            <a:avLst/>
          </a:prstGeom>
          <a:noFill/>
          <a:ln w="36720">
            <a:solidFill>
              <a:srgbClr val="8000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defRPr sz="2400">
                <a:solidFill>
                  <a:schemeClr val="bg1"/>
                </a:solidFill>
                <a:latin typeface="Times New Roman" panose="02020603050405020304" pitchFamily="18" charset="0"/>
                <a:cs typeface="DejaVu Sans" panose="020B0603030804020204" pitchFamily="34" charset="0"/>
              </a:defRPr>
            </a:lvl2pPr>
            <a:lvl3pPr eaLnBrk="0" hangingPunct="0">
              <a:defRPr sz="2400">
                <a:solidFill>
                  <a:schemeClr val="bg1"/>
                </a:solidFill>
                <a:latin typeface="Times New Roman" panose="02020603050405020304" pitchFamily="18" charset="0"/>
                <a:cs typeface="DejaVu Sans" panose="020B0603030804020204" pitchFamily="34" charset="0"/>
              </a:defRPr>
            </a:lvl3pPr>
            <a:lvl4pPr eaLnBrk="0" hangingPunct="0">
              <a:defRPr sz="2400">
                <a:solidFill>
                  <a:schemeClr val="bg1"/>
                </a:solidFill>
                <a:latin typeface="Times New Roman" panose="02020603050405020304" pitchFamily="18" charset="0"/>
                <a:cs typeface="DejaVu Sans" panose="020B0603030804020204" pitchFamily="34" charset="0"/>
              </a:defRPr>
            </a:lvl4pPr>
            <a:lvl5pPr eaLnBrk="0" hangingPunct="0">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defRPr sz="2400">
                <a:solidFill>
                  <a:schemeClr val="bg1"/>
                </a:solidFill>
                <a:latin typeface="Times New Roman" panose="02020603050405020304" pitchFamily="18" charset="0"/>
                <a:cs typeface="DejaVu Sans" panose="020B0603030804020204" pitchFamily="34" charset="0"/>
              </a:defRPr>
            </a:lvl9pPr>
          </a:lstStyle>
          <a:p>
            <a:endParaRPr lang="en-US" altLang="en-US"/>
          </a:p>
        </p:txBody>
      </p:sp>
      <p:sp>
        <p:nvSpPr>
          <p:cNvPr id="20" name="Text Box 15"/>
          <p:cNvSpPr txBox="1">
            <a:spLocks noChangeArrowheads="1"/>
          </p:cNvSpPr>
          <p:nvPr/>
        </p:nvSpPr>
        <p:spPr bwMode="auto">
          <a:xfrm>
            <a:off x="6089073" y="3424091"/>
            <a:ext cx="2469208" cy="2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5000" rIns="90000" bIns="45000"/>
          <a:lstStyle>
            <a:lvl1pPr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1pPr>
            <a:lvl2pPr marL="37931725" indent="-37474525" eaLnBrk="0" hangingPunct="0">
              <a:buClr>
                <a:srgbClr val="000000"/>
              </a:buClr>
              <a:buSzPct val="100000"/>
              <a:buFont typeface="Times New Roman" panose="02020603050405020304" pitchFamily="18"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Times New Roman" panose="02020603050405020304" pitchFamily="18" charset="0"/>
                <a:cs typeface="DejaVu Sans" panose="020B0603030804020204" pitchFamily="34" charset="0"/>
              </a:defRPr>
            </a:lvl9pPr>
          </a:lstStyle>
          <a:p>
            <a:pPr eaLnBrk="1" hangingPunct="1">
              <a:spcBef>
                <a:spcPts val="600"/>
              </a:spcBef>
              <a:buClr>
                <a:srgbClr val="8E0067"/>
              </a:buClr>
              <a:buFont typeface="45 Helvetica Light" charset="0"/>
              <a:buNone/>
            </a:pPr>
            <a:r>
              <a:rPr lang="en-US" altLang="en-US" sz="2200" b="1" dirty="0">
                <a:solidFill>
                  <a:srgbClr val="800000"/>
                </a:solidFill>
                <a:latin typeface="45 Helvetica Light" charset="0"/>
              </a:rPr>
              <a:t>Initialization Steps...</a:t>
            </a:r>
          </a:p>
        </p:txBody>
      </p:sp>
      <p:graphicFrame>
        <p:nvGraphicFramePr>
          <p:cNvPr id="22" name="Object 2"/>
          <p:cNvGraphicFramePr>
            <a:graphicFrameLocks noChangeAspect="1"/>
          </p:cNvGraphicFramePr>
          <p:nvPr>
            <p:extLst>
              <p:ext uri="{D42A27DB-BD31-4B8C-83A1-F6EECF244321}">
                <p14:modId xmlns:p14="http://schemas.microsoft.com/office/powerpoint/2010/main" val="2186521280"/>
              </p:ext>
            </p:extLst>
          </p:nvPr>
        </p:nvGraphicFramePr>
        <p:xfrm>
          <a:off x="7268413" y="5033103"/>
          <a:ext cx="1617960" cy="928232"/>
        </p:xfrm>
        <a:graphic>
          <a:graphicData uri="http://schemas.openxmlformats.org/presentationml/2006/ole">
            <mc:AlternateContent xmlns:mc="http://schemas.openxmlformats.org/markup-compatibility/2006">
              <mc:Choice xmlns:v="urn:schemas-microsoft-com:vml" Requires="v">
                <p:oleObj spid="_x0000_s5142" name="Equation" r:id="rId4" imgW="1460500" imgH="838200" progId="Equation.3">
                  <p:embed/>
                </p:oleObj>
              </mc:Choice>
              <mc:Fallback>
                <p:oleObj name="Equation" r:id="rId4" imgW="1460500" imgH="838200" progId="Equation.3">
                  <p:embed/>
                  <p:pic>
                    <p:nvPicPr>
                      <p:cNvPr id="2253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68413" y="5033103"/>
                        <a:ext cx="1617960" cy="928232"/>
                      </a:xfrm>
                      <a:prstGeom prst="rect">
                        <a:avLst/>
                      </a:prstGeom>
                      <a:noFill/>
                      <a:extLst/>
                    </p:spPr>
                  </p:pic>
                </p:oleObj>
              </mc:Fallback>
            </mc:AlternateContent>
          </a:graphicData>
        </a:graphic>
      </p:graphicFrame>
    </p:spTree>
    <p:extLst>
      <p:ext uri="{BB962C8B-B14F-4D97-AF65-F5344CB8AC3E}">
        <p14:creationId xmlns:p14="http://schemas.microsoft.com/office/powerpoint/2010/main" val="3914377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201" y="264114"/>
            <a:ext cx="10718799" cy="1154381"/>
          </a:xfrm>
        </p:spPr>
        <p:txBody>
          <a:bodyPr>
            <a:normAutofit fontScale="90000"/>
          </a:bodyPr>
          <a:lstStyle/>
          <a:p>
            <a:r>
              <a:rPr lang="en-GB" dirty="0"/>
              <a:t>Tech-X got involved in the simulations:</a:t>
            </a:r>
            <a:br>
              <a:rPr lang="en-GB" dirty="0"/>
            </a:br>
            <a:r>
              <a:rPr lang="en-GB" dirty="0"/>
              <a:t>          has correct comp. physics capabilities for such calculations</a:t>
            </a:r>
            <a:br>
              <a:rPr lang="en-GB" dirty="0"/>
            </a:br>
            <a:endParaRPr lang="en-GB" dirty="0"/>
          </a:p>
        </p:txBody>
      </p:sp>
      <p:sp>
        <p:nvSpPr>
          <p:cNvPr id="3" name="Content Placeholder 2"/>
          <p:cNvSpPr>
            <a:spLocks noGrp="1"/>
          </p:cNvSpPr>
          <p:nvPr>
            <p:ph idx="1"/>
          </p:nvPr>
        </p:nvSpPr>
        <p:spPr>
          <a:xfrm>
            <a:off x="157397" y="1530852"/>
            <a:ext cx="12034603" cy="5149983"/>
          </a:xfrm>
        </p:spPr>
        <p:txBody>
          <a:bodyPr>
            <a:normAutofit fontScale="77500" lnSpcReduction="20000"/>
          </a:bodyPr>
          <a:lstStyle/>
          <a:p>
            <a:pPr>
              <a:lnSpc>
                <a:spcPct val="100000"/>
              </a:lnSpc>
              <a:spcAft>
                <a:spcPts val="600"/>
              </a:spcAft>
            </a:pPr>
            <a:r>
              <a:rPr lang="en-GB" dirty="0"/>
              <a:t>1D/2D/3D ES or EM PIC, </a:t>
            </a:r>
            <a:r>
              <a:rPr lang="en-GB" dirty="0" err="1"/>
              <a:t>eg</a:t>
            </a:r>
            <a:r>
              <a:rPr lang="en-GB" dirty="0"/>
              <a:t> can apply external bias, </a:t>
            </a:r>
            <a:r>
              <a:rPr lang="en-GB" dirty="0" err="1"/>
              <a:t>dE</a:t>
            </a:r>
            <a:r>
              <a:rPr lang="en-GB" dirty="0"/>
              <a:t>/</a:t>
            </a:r>
            <a:r>
              <a:rPr lang="en-GB" dirty="0" err="1"/>
              <a:t>dz</a:t>
            </a:r>
            <a:r>
              <a:rPr lang="en-GB" dirty="0"/>
              <a:t>, Poisson Solve, Yee Solve.</a:t>
            </a:r>
          </a:p>
          <a:p>
            <a:pPr>
              <a:lnSpc>
                <a:spcPct val="100000"/>
              </a:lnSpc>
              <a:spcAft>
                <a:spcPts val="600"/>
              </a:spcAft>
            </a:pPr>
            <a:r>
              <a:rPr lang="en-GB" dirty="0"/>
              <a:t>Initial electrons with arbitrary physical and velocity distribution: Choose energy, angle.</a:t>
            </a:r>
          </a:p>
          <a:p>
            <a:pPr>
              <a:lnSpc>
                <a:spcPct val="100000"/>
              </a:lnSpc>
              <a:spcAft>
                <a:spcPts val="600"/>
              </a:spcAft>
            </a:pPr>
            <a:r>
              <a:rPr lang="en-GB" dirty="0"/>
              <a:t>Variable weight macroparticles – sim need not slow down towards saturation. Restart.</a:t>
            </a:r>
          </a:p>
          <a:p>
            <a:pPr>
              <a:lnSpc>
                <a:spcPct val="100000"/>
              </a:lnSpc>
              <a:spcAft>
                <a:spcPts val="600"/>
              </a:spcAft>
            </a:pPr>
            <a:r>
              <a:rPr lang="en-GB" dirty="0">
                <a:solidFill>
                  <a:schemeClr val="bg1">
                    <a:lumMod val="75000"/>
                  </a:schemeClr>
                </a:solidFill>
              </a:rPr>
              <a:t>Furman &amp; </a:t>
            </a:r>
            <a:r>
              <a:rPr lang="en-GB" dirty="0" err="1">
                <a:solidFill>
                  <a:schemeClr val="bg1">
                    <a:lumMod val="75000"/>
                  </a:schemeClr>
                </a:solidFill>
              </a:rPr>
              <a:t>Pivi</a:t>
            </a:r>
            <a:r>
              <a:rPr lang="en-GB" dirty="0">
                <a:solidFill>
                  <a:schemeClr val="bg1">
                    <a:lumMod val="75000"/>
                  </a:schemeClr>
                </a:solidFill>
              </a:rPr>
              <a:t> model (or Vaughan, or any other for SEY, </a:t>
            </a:r>
            <a:r>
              <a:rPr lang="en-GB" dirty="0" err="1">
                <a:solidFill>
                  <a:schemeClr val="bg1">
                    <a:lumMod val="75000"/>
                  </a:schemeClr>
                </a:solidFill>
              </a:rPr>
              <a:t>dn</a:t>
            </a:r>
            <a:r>
              <a:rPr lang="en-GB" dirty="0">
                <a:solidFill>
                  <a:schemeClr val="bg1">
                    <a:lumMod val="75000"/>
                  </a:schemeClr>
                </a:solidFill>
              </a:rPr>
              <a:t>/</a:t>
            </a:r>
            <a:r>
              <a:rPr lang="en-GB" dirty="0" err="1">
                <a:solidFill>
                  <a:schemeClr val="bg1">
                    <a:lumMod val="75000"/>
                  </a:schemeClr>
                </a:solidFill>
              </a:rPr>
              <a:t>dE</a:t>
            </a:r>
            <a:r>
              <a:rPr lang="en-GB" dirty="0">
                <a:solidFill>
                  <a:schemeClr val="bg1">
                    <a:lumMod val="75000"/>
                  </a:schemeClr>
                </a:solidFill>
              </a:rPr>
              <a:t>, </a:t>
            </a:r>
            <a:r>
              <a:rPr lang="en-GB" dirty="0" err="1">
                <a:solidFill>
                  <a:schemeClr val="bg1">
                    <a:lumMod val="75000"/>
                  </a:schemeClr>
                </a:solidFill>
              </a:rPr>
              <a:t>dn</a:t>
            </a:r>
            <a:r>
              <a:rPr lang="en-GB" dirty="0">
                <a:solidFill>
                  <a:schemeClr val="bg1">
                    <a:lumMod val="75000"/>
                  </a:schemeClr>
                </a:solidFill>
              </a:rPr>
              <a:t>/</a:t>
            </a:r>
            <a:r>
              <a:rPr lang="en-GB" dirty="0" err="1">
                <a:solidFill>
                  <a:schemeClr val="bg1">
                    <a:lumMod val="75000"/>
                  </a:schemeClr>
                </a:solidFill>
              </a:rPr>
              <a:t>dphi</a:t>
            </a:r>
            <a:r>
              <a:rPr lang="en-GB" dirty="0">
                <a:solidFill>
                  <a:schemeClr val="bg1">
                    <a:lumMod val="75000"/>
                  </a:schemeClr>
                </a:solidFill>
              </a:rPr>
              <a:t>, </a:t>
            </a:r>
            <a:r>
              <a:rPr lang="en-GB" dirty="0" err="1">
                <a:solidFill>
                  <a:schemeClr val="bg1">
                    <a:lumMod val="75000"/>
                  </a:schemeClr>
                </a:solidFill>
              </a:rPr>
              <a:t>eg</a:t>
            </a:r>
            <a:r>
              <a:rPr lang="en-GB" dirty="0">
                <a:solidFill>
                  <a:schemeClr val="bg1">
                    <a:lumMod val="75000"/>
                  </a:schemeClr>
                </a:solidFill>
              </a:rPr>
              <a:t> for dielectric)</a:t>
            </a:r>
          </a:p>
          <a:p>
            <a:pPr>
              <a:lnSpc>
                <a:spcPct val="100000"/>
              </a:lnSpc>
              <a:spcAft>
                <a:spcPts val="600"/>
              </a:spcAft>
            </a:pPr>
            <a:r>
              <a:rPr lang="en-GB" dirty="0">
                <a:solidFill>
                  <a:schemeClr val="bg1">
                    <a:lumMod val="75000"/>
                  </a:schemeClr>
                </a:solidFill>
              </a:rPr>
              <a:t>Flat or complex structured geometry, with accurate emission from complex surfaces.</a:t>
            </a:r>
          </a:p>
          <a:p>
            <a:pPr>
              <a:lnSpc>
                <a:spcPct val="100000"/>
              </a:lnSpc>
              <a:spcAft>
                <a:spcPts val="600"/>
              </a:spcAft>
            </a:pPr>
            <a:r>
              <a:rPr lang="en-GB" dirty="0">
                <a:solidFill>
                  <a:schemeClr val="bg1">
                    <a:lumMod val="75000"/>
                  </a:schemeClr>
                </a:solidFill>
              </a:rPr>
              <a:t>Collisions between particles, fluid, plasmas</a:t>
            </a:r>
          </a:p>
          <a:p>
            <a:pPr>
              <a:lnSpc>
                <a:spcPct val="100000"/>
              </a:lnSpc>
              <a:spcAft>
                <a:spcPts val="600"/>
              </a:spcAft>
            </a:pPr>
            <a:r>
              <a:rPr lang="en-GB" dirty="0">
                <a:solidFill>
                  <a:schemeClr val="bg1">
                    <a:lumMod val="75000"/>
                  </a:schemeClr>
                </a:solidFill>
              </a:rPr>
              <a:t>Switch on/off space-charge </a:t>
            </a:r>
          </a:p>
          <a:p>
            <a:pPr lvl="1">
              <a:lnSpc>
                <a:spcPct val="100000"/>
              </a:lnSpc>
              <a:spcAft>
                <a:spcPts val="600"/>
              </a:spcAft>
            </a:pPr>
            <a:r>
              <a:rPr lang="en-GB" dirty="0">
                <a:solidFill>
                  <a:schemeClr val="bg1">
                    <a:lumMod val="75000"/>
                  </a:schemeClr>
                </a:solidFill>
              </a:rPr>
              <a:t>Models saturation (Lingwood et al. 2012)</a:t>
            </a:r>
          </a:p>
          <a:p>
            <a:pPr>
              <a:lnSpc>
                <a:spcPct val="100000"/>
              </a:lnSpc>
              <a:spcAft>
                <a:spcPts val="600"/>
              </a:spcAft>
            </a:pPr>
            <a:r>
              <a:rPr lang="en-GB" dirty="0" err="1">
                <a:solidFill>
                  <a:schemeClr val="bg1">
                    <a:lumMod val="75000"/>
                  </a:schemeClr>
                </a:solidFill>
              </a:rPr>
              <a:t>Secondaries</a:t>
            </a:r>
            <a:r>
              <a:rPr lang="en-GB" dirty="0">
                <a:solidFill>
                  <a:schemeClr val="bg1">
                    <a:lumMod val="75000"/>
                  </a:schemeClr>
                </a:solidFill>
              </a:rPr>
              <a:t>: </a:t>
            </a:r>
          </a:p>
          <a:p>
            <a:pPr lvl="1">
              <a:lnSpc>
                <a:spcPct val="100000"/>
              </a:lnSpc>
              <a:spcAft>
                <a:spcPts val="600"/>
              </a:spcAft>
            </a:pPr>
            <a:r>
              <a:rPr lang="en-GB" dirty="0">
                <a:solidFill>
                  <a:schemeClr val="bg1">
                    <a:lumMod val="75000"/>
                  </a:schemeClr>
                </a:solidFill>
              </a:rPr>
              <a:t>Probability/SEY, Energy Spread, Angular Spread</a:t>
            </a:r>
          </a:p>
          <a:p>
            <a:pPr lvl="1">
              <a:lnSpc>
                <a:spcPct val="100000"/>
              </a:lnSpc>
              <a:spcAft>
                <a:spcPts val="600"/>
              </a:spcAft>
            </a:pPr>
            <a:r>
              <a:rPr lang="en-GB" dirty="0">
                <a:solidFill>
                  <a:schemeClr val="bg1">
                    <a:lumMod val="75000"/>
                  </a:schemeClr>
                </a:solidFill>
              </a:rPr>
              <a:t>Parameters may be varied by # previous impacts</a:t>
            </a:r>
          </a:p>
          <a:p>
            <a:pPr marL="228600" lvl="1" indent="0">
              <a:lnSpc>
                <a:spcPct val="100000"/>
              </a:lnSpc>
              <a:spcAft>
                <a:spcPts val="600"/>
              </a:spcAft>
              <a:buNone/>
            </a:pPr>
            <a:r>
              <a:rPr lang="en-GB" dirty="0">
                <a:solidFill>
                  <a:schemeClr val="bg1">
                    <a:lumMod val="75000"/>
                  </a:schemeClr>
                </a:solidFill>
              </a:rPr>
              <a:t>or time, position, any field, file that may be calculated.</a:t>
            </a:r>
          </a:p>
          <a:p>
            <a:pPr>
              <a:lnSpc>
                <a:spcPct val="100000"/>
              </a:lnSpc>
              <a:spcAft>
                <a:spcPts val="600"/>
              </a:spcAft>
            </a:pPr>
            <a:r>
              <a:rPr lang="en-GB" dirty="0">
                <a:solidFill>
                  <a:schemeClr val="bg1">
                    <a:lumMod val="75000"/>
                  </a:schemeClr>
                </a:solidFill>
              </a:rPr>
              <a:t>Field scaling particles, Hard &amp; Soft barriers</a:t>
            </a:r>
          </a:p>
          <a:p>
            <a:pPr>
              <a:lnSpc>
                <a:spcPct val="100000"/>
              </a:lnSpc>
              <a:spcAft>
                <a:spcPts val="600"/>
              </a:spcAft>
            </a:pPr>
            <a:r>
              <a:rPr lang="en-GB" dirty="0">
                <a:solidFill>
                  <a:schemeClr val="bg1">
                    <a:lumMod val="75000"/>
                  </a:schemeClr>
                </a:solidFill>
              </a:rPr>
              <a:t>Separating backscattered, ‘true’ </a:t>
            </a:r>
            <a:r>
              <a:rPr lang="en-GB" dirty="0" err="1">
                <a:solidFill>
                  <a:schemeClr val="bg1">
                    <a:lumMod val="75000"/>
                  </a:schemeClr>
                </a:solidFill>
              </a:rPr>
              <a:t>secondaries</a:t>
            </a:r>
            <a:r>
              <a:rPr lang="en-GB" dirty="0">
                <a:solidFill>
                  <a:schemeClr val="bg1">
                    <a:lumMod val="75000"/>
                  </a:schemeClr>
                </a:solidFill>
              </a:rPr>
              <a:t>, </a:t>
            </a:r>
            <a:r>
              <a:rPr lang="en-GB" dirty="0" err="1">
                <a:solidFill>
                  <a:schemeClr val="bg1">
                    <a:lumMod val="75000"/>
                  </a:schemeClr>
                </a:solidFill>
              </a:rPr>
              <a:t>rediffused</a:t>
            </a:r>
            <a:endParaRPr lang="en-GB" dirty="0">
              <a:solidFill>
                <a:schemeClr val="bg1">
                  <a:lumMod val="75000"/>
                </a:schemeClr>
              </a:solidFill>
            </a:endParaRPr>
          </a:p>
          <a:p>
            <a:pPr>
              <a:lnSpc>
                <a:spcPct val="100000"/>
              </a:lnSpc>
              <a:spcAft>
                <a:spcPts val="600"/>
              </a:spcAft>
            </a:pPr>
            <a:r>
              <a:rPr lang="en-GB" dirty="0">
                <a:solidFill>
                  <a:schemeClr val="bg1">
                    <a:lumMod val="75000"/>
                  </a:schemeClr>
                </a:solidFill>
              </a:rPr>
              <a:t>Monitoring particles belonging to different </a:t>
            </a:r>
            <a:r>
              <a:rPr lang="en-GB" dirty="0" err="1">
                <a:solidFill>
                  <a:schemeClr val="bg1">
                    <a:lumMod val="75000"/>
                  </a:schemeClr>
                </a:solidFill>
              </a:rPr>
              <a:t>multipactor</a:t>
            </a:r>
            <a:r>
              <a:rPr lang="en-GB" dirty="0">
                <a:solidFill>
                  <a:schemeClr val="bg1">
                    <a:lumMod val="75000"/>
                  </a:schemeClr>
                </a:solidFill>
              </a:rPr>
              <a:t> orders</a:t>
            </a:r>
          </a:p>
        </p:txBody>
      </p:sp>
      <p:sp>
        <p:nvSpPr>
          <p:cNvPr id="5" name="Date Placeholder 4"/>
          <p:cNvSpPr>
            <a:spLocks noGrp="1"/>
          </p:cNvSpPr>
          <p:nvPr>
            <p:ph type="dt" sz="half" idx="10"/>
          </p:nvPr>
        </p:nvSpPr>
        <p:spPr>
          <a:xfrm>
            <a:off x="0" y="6492876"/>
            <a:ext cx="2844800" cy="365125"/>
          </a:xfrm>
        </p:spPr>
        <p:txBody>
          <a:bodyPr/>
          <a:lstStyle/>
          <a:p>
            <a:fld id="{590E06A6-2EB6-45F5-9005-C2F14A1C25BE}" type="datetime1">
              <a:rPr lang="en-US" smtClean="0"/>
              <a:t>6/5/2018</a:t>
            </a:fld>
            <a:endParaRPr lang="en-US" dirty="0"/>
          </a:p>
        </p:txBody>
      </p:sp>
      <p:sp>
        <p:nvSpPr>
          <p:cNvPr id="7" name="Slide Number Placeholder 6"/>
          <p:cNvSpPr>
            <a:spLocks noGrp="1"/>
          </p:cNvSpPr>
          <p:nvPr>
            <p:ph type="sldNum" sz="quarter" idx="12"/>
          </p:nvPr>
        </p:nvSpPr>
        <p:spPr>
          <a:xfrm>
            <a:off x="8737600" y="6356350"/>
            <a:ext cx="3454400" cy="501650"/>
          </a:xfrm>
        </p:spPr>
        <p:txBody>
          <a:bodyPr/>
          <a:lstStyle/>
          <a:p>
            <a:fld id="{FCFA7075-00C9-4A43-9218-6D16F545458B}" type="slidenum">
              <a:rPr lang="en-US" smtClean="0"/>
              <a:pPr/>
              <a:t>13</a:t>
            </a:fld>
            <a:endParaRPr lang="en-US" dirty="0"/>
          </a:p>
        </p:txBody>
      </p:sp>
      <p:pic>
        <p:nvPicPr>
          <p:cNvPr id="9" name="Picture 8"/>
          <p:cNvPicPr>
            <a:picLocks noChangeAspect="1"/>
          </p:cNvPicPr>
          <p:nvPr/>
        </p:nvPicPr>
        <p:blipFill>
          <a:blip r:embed="rId2"/>
          <a:stretch>
            <a:fillRect/>
          </a:stretch>
        </p:blipFill>
        <p:spPr>
          <a:xfrm>
            <a:off x="1552730" y="659416"/>
            <a:ext cx="823211" cy="306960"/>
          </a:xfrm>
          <a:prstGeom prst="rect">
            <a:avLst/>
          </a:prstGeom>
        </p:spPr>
      </p:pic>
      <p:pic>
        <p:nvPicPr>
          <p:cNvPr id="4" name="Picture 3"/>
          <p:cNvPicPr>
            <a:picLocks noChangeAspect="1"/>
          </p:cNvPicPr>
          <p:nvPr/>
        </p:nvPicPr>
        <p:blipFill>
          <a:blip r:embed="rId3"/>
          <a:stretch>
            <a:fillRect/>
          </a:stretch>
        </p:blipFill>
        <p:spPr>
          <a:xfrm>
            <a:off x="6651545" y="3214253"/>
            <a:ext cx="2750608" cy="2626287"/>
          </a:xfrm>
          <a:prstGeom prst="rect">
            <a:avLst/>
          </a:prstGeom>
        </p:spPr>
      </p:pic>
      <p:pic>
        <p:nvPicPr>
          <p:cNvPr id="6" name="Picture 5"/>
          <p:cNvPicPr>
            <a:picLocks noChangeAspect="1"/>
          </p:cNvPicPr>
          <p:nvPr/>
        </p:nvPicPr>
        <p:blipFill>
          <a:blip r:embed="rId4"/>
          <a:stretch>
            <a:fillRect/>
          </a:stretch>
        </p:blipFill>
        <p:spPr>
          <a:xfrm>
            <a:off x="9596338" y="3626805"/>
            <a:ext cx="2595662" cy="2617188"/>
          </a:xfrm>
          <a:prstGeom prst="rect">
            <a:avLst/>
          </a:prstGeom>
        </p:spPr>
      </p:pic>
      <p:pic>
        <p:nvPicPr>
          <p:cNvPr id="10" name="Picture 9"/>
          <p:cNvPicPr>
            <a:picLocks noChangeAspect="1"/>
          </p:cNvPicPr>
          <p:nvPr/>
        </p:nvPicPr>
        <p:blipFill>
          <a:blip r:embed="rId5"/>
          <a:stretch>
            <a:fillRect/>
          </a:stretch>
        </p:blipFill>
        <p:spPr>
          <a:xfrm>
            <a:off x="8509532" y="1084653"/>
            <a:ext cx="3682468" cy="2097959"/>
          </a:xfrm>
          <a:prstGeom prst="rect">
            <a:avLst/>
          </a:prstGeom>
        </p:spPr>
      </p:pic>
      <p:pic>
        <p:nvPicPr>
          <p:cNvPr id="8" name="Picture 7"/>
          <p:cNvPicPr>
            <a:picLocks noChangeAspect="1"/>
          </p:cNvPicPr>
          <p:nvPr/>
        </p:nvPicPr>
        <p:blipFill>
          <a:blip r:embed="rId6"/>
          <a:stretch>
            <a:fillRect/>
          </a:stretch>
        </p:blipFill>
        <p:spPr>
          <a:xfrm>
            <a:off x="4893383" y="1035425"/>
            <a:ext cx="4081633" cy="2196416"/>
          </a:xfrm>
          <a:prstGeom prst="rect">
            <a:avLst/>
          </a:prstGeom>
        </p:spPr>
      </p:pic>
      <p:pic>
        <p:nvPicPr>
          <p:cNvPr id="21" name="Picture 20"/>
          <p:cNvPicPr>
            <a:picLocks noChangeAspect="1"/>
          </p:cNvPicPr>
          <p:nvPr/>
        </p:nvPicPr>
        <p:blipFill rotWithShape="1">
          <a:blip r:embed="rId7"/>
          <a:srcRect l="14940"/>
          <a:stretch/>
        </p:blipFill>
        <p:spPr>
          <a:xfrm>
            <a:off x="5521035" y="2989462"/>
            <a:ext cx="3573435" cy="2207140"/>
          </a:xfrm>
          <a:prstGeom prst="rect">
            <a:avLst/>
          </a:prstGeom>
        </p:spPr>
      </p:pic>
      <p:pic>
        <p:nvPicPr>
          <p:cNvPr id="23" name="Picture 22"/>
          <p:cNvPicPr>
            <a:picLocks noChangeAspect="1"/>
          </p:cNvPicPr>
          <p:nvPr/>
        </p:nvPicPr>
        <p:blipFill rotWithShape="1">
          <a:blip r:embed="rId8"/>
          <a:srcRect l="15822"/>
          <a:stretch/>
        </p:blipFill>
        <p:spPr>
          <a:xfrm>
            <a:off x="8818418" y="2984320"/>
            <a:ext cx="3317032" cy="2243046"/>
          </a:xfrm>
          <a:prstGeom prst="rect">
            <a:avLst/>
          </a:prstGeom>
        </p:spPr>
      </p:pic>
      <p:pic>
        <p:nvPicPr>
          <p:cNvPr id="24" name="Picture 23"/>
          <p:cNvPicPr>
            <a:picLocks noChangeAspect="1"/>
          </p:cNvPicPr>
          <p:nvPr/>
        </p:nvPicPr>
        <p:blipFill rotWithShape="1">
          <a:blip r:embed="rId9"/>
          <a:srcRect t="8736" r="5237" b="6696"/>
          <a:stretch/>
        </p:blipFill>
        <p:spPr>
          <a:xfrm>
            <a:off x="5035910" y="4994563"/>
            <a:ext cx="3886418" cy="1798629"/>
          </a:xfrm>
          <a:prstGeom prst="rect">
            <a:avLst/>
          </a:prstGeom>
        </p:spPr>
      </p:pic>
      <p:pic>
        <p:nvPicPr>
          <p:cNvPr id="25" name="Picture 24"/>
          <p:cNvPicPr>
            <a:picLocks noChangeAspect="1"/>
          </p:cNvPicPr>
          <p:nvPr/>
        </p:nvPicPr>
        <p:blipFill>
          <a:blip r:embed="rId10"/>
          <a:stretch>
            <a:fillRect/>
          </a:stretch>
        </p:blipFill>
        <p:spPr>
          <a:xfrm>
            <a:off x="8509532" y="4935399"/>
            <a:ext cx="3724404" cy="1899480"/>
          </a:xfrm>
          <a:prstGeom prst="rect">
            <a:avLst/>
          </a:prstGeom>
        </p:spPr>
      </p:pic>
    </p:spTree>
    <p:extLst>
      <p:ext uri="{BB962C8B-B14F-4D97-AF65-F5344CB8AC3E}">
        <p14:creationId xmlns:p14="http://schemas.microsoft.com/office/powerpoint/2010/main" val="2890388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9" presetClass="emph" presetSubtype="0" fill="hold" nodeType="clickEffect">
                                  <p:stCondLst>
                                    <p:cond delay="0"/>
                                  </p:stCondLst>
                                  <p:childTnLst>
                                    <p:animClr clrSpc="rgb" dir="cw">
                                      <p:cBhvr override="childStyle">
                                        <p:cTn id="6" dur="500" fill="hold"/>
                                        <p:tgtEl>
                                          <p:spTgt spid="3">
                                            <p:txEl>
                                              <p:pRg st="3" end="3"/>
                                            </p:txEl>
                                          </p:spTgt>
                                        </p:tgtEl>
                                        <p:attrNameLst>
                                          <p:attrName>style.color</p:attrName>
                                        </p:attrNameLst>
                                      </p:cBhvr>
                                      <p:to>
                                        <a:schemeClr val="tx1"/>
                                      </p:to>
                                    </p:animClr>
                                    <p:animClr clrSpc="rgb" dir="cw">
                                      <p:cBhvr>
                                        <p:cTn id="7" dur="500" fill="hold"/>
                                        <p:tgtEl>
                                          <p:spTgt spid="3">
                                            <p:txEl>
                                              <p:pRg st="3" end="3"/>
                                            </p:txEl>
                                          </p:spTgt>
                                        </p:tgtEl>
                                        <p:attrNameLst>
                                          <p:attrName>fillcolor</p:attrName>
                                        </p:attrNameLst>
                                      </p:cBhvr>
                                      <p:to>
                                        <a:schemeClr val="tx1"/>
                                      </p:to>
                                    </p:animClr>
                                    <p:set>
                                      <p:cBhvr>
                                        <p:cTn id="8" dur="500" fill="hold"/>
                                        <p:tgtEl>
                                          <p:spTgt spid="3">
                                            <p:txEl>
                                              <p:pRg st="3" end="3"/>
                                            </p:txEl>
                                          </p:spTgt>
                                        </p:tgtEl>
                                        <p:attrNameLst>
                                          <p:attrName>fill.type</p:attrName>
                                        </p:attrNameLst>
                                      </p:cBhvr>
                                      <p:to>
                                        <p:strVal val="solid"/>
                                      </p:to>
                                    </p:set>
                                    <p:set>
                                      <p:cBhvr>
                                        <p:cTn id="9" dur="500" fill="hold"/>
                                        <p:tgtEl>
                                          <p:spTgt spid="3">
                                            <p:txEl>
                                              <p:pRg st="3" end="3"/>
                                            </p:txEl>
                                          </p:spTgt>
                                        </p:tgtEl>
                                        <p:attrNameLst>
                                          <p:attrName>fill.on</p:attrName>
                                        </p:attrNameLst>
                                      </p:cBhvr>
                                      <p:to>
                                        <p:strVal val="true"/>
                                      </p:to>
                                    </p:set>
                                  </p:childTnLst>
                                </p:cTn>
                              </p:par>
                            </p:childTnLst>
                          </p:cTn>
                        </p:par>
                      </p:childTnLst>
                    </p:cTn>
                  </p:par>
                  <p:par>
                    <p:cTn id="10" fill="hold">
                      <p:stCondLst>
                        <p:cond delay="indefinite"/>
                      </p:stCondLst>
                      <p:childTnLst>
                        <p:par>
                          <p:cTn id="11" fill="hold">
                            <p:stCondLst>
                              <p:cond delay="0"/>
                            </p:stCondLst>
                            <p:childTnLst>
                              <p:par>
                                <p:cTn id="12" presetID="19" presetClass="emph" presetSubtype="0" fill="hold" nodeType="clickEffect">
                                  <p:stCondLst>
                                    <p:cond delay="0"/>
                                  </p:stCondLst>
                                  <p:childTnLst>
                                    <p:animClr clrSpc="rgb" dir="cw">
                                      <p:cBhvr override="childStyle">
                                        <p:cTn id="13" dur="500" fill="hold"/>
                                        <p:tgtEl>
                                          <p:spTgt spid="3">
                                            <p:txEl>
                                              <p:pRg st="4" end="4"/>
                                            </p:txEl>
                                          </p:spTgt>
                                        </p:tgtEl>
                                        <p:attrNameLst>
                                          <p:attrName>style.color</p:attrName>
                                        </p:attrNameLst>
                                      </p:cBhvr>
                                      <p:to>
                                        <a:schemeClr val="tx1"/>
                                      </p:to>
                                    </p:animClr>
                                    <p:animClr clrSpc="rgb" dir="cw">
                                      <p:cBhvr>
                                        <p:cTn id="14" dur="500" fill="hold"/>
                                        <p:tgtEl>
                                          <p:spTgt spid="3">
                                            <p:txEl>
                                              <p:pRg st="4" end="4"/>
                                            </p:txEl>
                                          </p:spTgt>
                                        </p:tgtEl>
                                        <p:attrNameLst>
                                          <p:attrName>fillcolor</p:attrName>
                                        </p:attrNameLst>
                                      </p:cBhvr>
                                      <p:to>
                                        <a:schemeClr val="tx1"/>
                                      </p:to>
                                    </p:animClr>
                                    <p:set>
                                      <p:cBhvr>
                                        <p:cTn id="15" dur="500" fill="hold"/>
                                        <p:tgtEl>
                                          <p:spTgt spid="3">
                                            <p:txEl>
                                              <p:pRg st="4" end="4"/>
                                            </p:txEl>
                                          </p:spTgt>
                                        </p:tgtEl>
                                        <p:attrNameLst>
                                          <p:attrName>fill.type</p:attrName>
                                        </p:attrNameLst>
                                      </p:cBhvr>
                                      <p:to>
                                        <p:strVal val="solid"/>
                                      </p:to>
                                    </p:set>
                                    <p:set>
                                      <p:cBhvr>
                                        <p:cTn id="16" dur="500" fill="hold"/>
                                        <p:tgtEl>
                                          <p:spTgt spid="3">
                                            <p:txEl>
                                              <p:pRg st="4" end="4"/>
                                            </p:txEl>
                                          </p:spTgt>
                                        </p:tgtEl>
                                        <p:attrNameLst>
                                          <p:attrName>fill.on</p:attrName>
                                        </p:attrNameLst>
                                      </p:cBhvr>
                                      <p:to>
                                        <p:strVal val="true"/>
                                      </p:to>
                                    </p:set>
                                  </p:childTnLst>
                                </p:cTn>
                              </p:par>
                              <p:par>
                                <p:cTn id="17" presetID="2" presetClass="entr" presetSubtype="2"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1+#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1+#ppt_w/2"/>
                                          </p:val>
                                        </p:tav>
                                        <p:tav tm="100000">
                                          <p:val>
                                            <p:strVal val="#ppt_x"/>
                                          </p:val>
                                        </p:tav>
                                      </p:tavLst>
                                    </p:anim>
                                    <p:anim calcmode="lin" valueType="num">
                                      <p:cBhvr additive="base">
                                        <p:cTn id="24" dur="500" fill="hold"/>
                                        <p:tgtEl>
                                          <p:spTgt spid="4"/>
                                        </p:tgtEl>
                                        <p:attrNameLst>
                                          <p:attrName>ppt_y</p:attrName>
                                        </p:attrNameLst>
                                      </p:cBhvr>
                                      <p:tavLst>
                                        <p:tav tm="0">
                                          <p:val>
                                            <p:strVal val="#ppt_y"/>
                                          </p:val>
                                        </p:tav>
                                        <p:tav tm="100000">
                                          <p:val>
                                            <p:strVal val="#ppt_y"/>
                                          </p:val>
                                        </p:tav>
                                      </p:tavLst>
                                    </p:anim>
                                  </p:childTnLst>
                                </p:cTn>
                              </p:par>
                              <p:par>
                                <p:cTn id="25" presetID="19" presetClass="emph" presetSubtype="0" fill="hold" nodeType="withEffect">
                                  <p:stCondLst>
                                    <p:cond delay="0"/>
                                  </p:stCondLst>
                                  <p:childTnLst>
                                    <p:animClr clrSpc="rgb" dir="cw">
                                      <p:cBhvr override="childStyle">
                                        <p:cTn id="26" dur="500" fill="hold"/>
                                        <p:tgtEl>
                                          <p:spTgt spid="3">
                                            <p:txEl>
                                              <p:pRg st="5" end="5"/>
                                            </p:txEl>
                                          </p:spTgt>
                                        </p:tgtEl>
                                        <p:attrNameLst>
                                          <p:attrName>style.color</p:attrName>
                                        </p:attrNameLst>
                                      </p:cBhvr>
                                      <p:to>
                                        <a:schemeClr val="tx1"/>
                                      </p:to>
                                    </p:animClr>
                                    <p:animClr clrSpc="rgb" dir="cw">
                                      <p:cBhvr>
                                        <p:cTn id="27" dur="500" fill="hold"/>
                                        <p:tgtEl>
                                          <p:spTgt spid="3">
                                            <p:txEl>
                                              <p:pRg st="5" end="5"/>
                                            </p:txEl>
                                          </p:spTgt>
                                        </p:tgtEl>
                                        <p:attrNameLst>
                                          <p:attrName>fillcolor</p:attrName>
                                        </p:attrNameLst>
                                      </p:cBhvr>
                                      <p:to>
                                        <a:schemeClr val="tx1"/>
                                      </p:to>
                                    </p:animClr>
                                    <p:set>
                                      <p:cBhvr>
                                        <p:cTn id="28" dur="500" fill="hold"/>
                                        <p:tgtEl>
                                          <p:spTgt spid="3">
                                            <p:txEl>
                                              <p:pRg st="5" end="5"/>
                                            </p:txEl>
                                          </p:spTgt>
                                        </p:tgtEl>
                                        <p:attrNameLst>
                                          <p:attrName>fill.type</p:attrName>
                                        </p:attrNameLst>
                                      </p:cBhvr>
                                      <p:to>
                                        <p:strVal val="solid"/>
                                      </p:to>
                                    </p:set>
                                    <p:set>
                                      <p:cBhvr>
                                        <p:cTn id="29" dur="500" fill="hold"/>
                                        <p:tgtEl>
                                          <p:spTgt spid="3">
                                            <p:txEl>
                                              <p:pRg st="5" end="5"/>
                                            </p:txEl>
                                          </p:spTgt>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9" presetClass="emph" presetSubtype="0" fill="hold" nodeType="clickEffect">
                                  <p:stCondLst>
                                    <p:cond delay="0"/>
                                  </p:stCondLst>
                                  <p:childTnLst>
                                    <p:animClr clrSpc="rgb" dir="cw">
                                      <p:cBhvr override="childStyle">
                                        <p:cTn id="33" dur="500" fill="hold"/>
                                        <p:tgtEl>
                                          <p:spTgt spid="3">
                                            <p:txEl>
                                              <p:pRg st="6" end="6"/>
                                            </p:txEl>
                                          </p:spTgt>
                                        </p:tgtEl>
                                        <p:attrNameLst>
                                          <p:attrName>style.color</p:attrName>
                                        </p:attrNameLst>
                                      </p:cBhvr>
                                      <p:to>
                                        <a:schemeClr val="tx1"/>
                                      </p:to>
                                    </p:animClr>
                                    <p:animClr clrSpc="rgb" dir="cw">
                                      <p:cBhvr>
                                        <p:cTn id="34" dur="500" fill="hold"/>
                                        <p:tgtEl>
                                          <p:spTgt spid="3">
                                            <p:txEl>
                                              <p:pRg st="6" end="6"/>
                                            </p:txEl>
                                          </p:spTgt>
                                        </p:tgtEl>
                                        <p:attrNameLst>
                                          <p:attrName>fillcolor</p:attrName>
                                        </p:attrNameLst>
                                      </p:cBhvr>
                                      <p:to>
                                        <a:schemeClr val="tx1"/>
                                      </p:to>
                                    </p:animClr>
                                    <p:set>
                                      <p:cBhvr>
                                        <p:cTn id="35" dur="500" fill="hold"/>
                                        <p:tgtEl>
                                          <p:spTgt spid="3">
                                            <p:txEl>
                                              <p:pRg st="6" end="6"/>
                                            </p:txEl>
                                          </p:spTgt>
                                        </p:tgtEl>
                                        <p:attrNameLst>
                                          <p:attrName>fill.type</p:attrName>
                                        </p:attrNameLst>
                                      </p:cBhvr>
                                      <p:to>
                                        <p:strVal val="solid"/>
                                      </p:to>
                                    </p:set>
                                    <p:set>
                                      <p:cBhvr>
                                        <p:cTn id="36" dur="500" fill="hold"/>
                                        <p:tgtEl>
                                          <p:spTgt spid="3">
                                            <p:txEl>
                                              <p:pRg st="6" end="6"/>
                                            </p:txEl>
                                          </p:spTgt>
                                        </p:tgtEl>
                                        <p:attrNameLst>
                                          <p:attrName>fill.on</p:attrName>
                                        </p:attrNameLst>
                                      </p:cBhvr>
                                      <p:to>
                                        <p:strVal val="true"/>
                                      </p:to>
                                    </p:set>
                                  </p:childTnLst>
                                </p:cTn>
                              </p:par>
                              <p:par>
                                <p:cTn id="37" presetID="19" presetClass="emph" presetSubtype="0" fill="hold" nodeType="withEffect">
                                  <p:stCondLst>
                                    <p:cond delay="0"/>
                                  </p:stCondLst>
                                  <p:childTnLst>
                                    <p:animClr clrSpc="rgb" dir="cw">
                                      <p:cBhvr override="childStyle">
                                        <p:cTn id="38" dur="500" fill="hold"/>
                                        <p:tgtEl>
                                          <p:spTgt spid="3">
                                            <p:txEl>
                                              <p:pRg st="7" end="7"/>
                                            </p:txEl>
                                          </p:spTgt>
                                        </p:tgtEl>
                                        <p:attrNameLst>
                                          <p:attrName>style.color</p:attrName>
                                        </p:attrNameLst>
                                      </p:cBhvr>
                                      <p:to>
                                        <a:schemeClr val="tx1"/>
                                      </p:to>
                                    </p:animClr>
                                    <p:animClr clrSpc="rgb" dir="cw">
                                      <p:cBhvr>
                                        <p:cTn id="39" dur="500" fill="hold"/>
                                        <p:tgtEl>
                                          <p:spTgt spid="3">
                                            <p:txEl>
                                              <p:pRg st="7" end="7"/>
                                            </p:txEl>
                                          </p:spTgt>
                                        </p:tgtEl>
                                        <p:attrNameLst>
                                          <p:attrName>fillcolor</p:attrName>
                                        </p:attrNameLst>
                                      </p:cBhvr>
                                      <p:to>
                                        <a:schemeClr val="tx1"/>
                                      </p:to>
                                    </p:animClr>
                                    <p:set>
                                      <p:cBhvr>
                                        <p:cTn id="40" dur="500" fill="hold"/>
                                        <p:tgtEl>
                                          <p:spTgt spid="3">
                                            <p:txEl>
                                              <p:pRg st="7" end="7"/>
                                            </p:txEl>
                                          </p:spTgt>
                                        </p:tgtEl>
                                        <p:attrNameLst>
                                          <p:attrName>fill.type</p:attrName>
                                        </p:attrNameLst>
                                      </p:cBhvr>
                                      <p:to>
                                        <p:strVal val="solid"/>
                                      </p:to>
                                    </p:set>
                                    <p:set>
                                      <p:cBhvr>
                                        <p:cTn id="41" dur="500" fill="hold"/>
                                        <p:tgtEl>
                                          <p:spTgt spid="3">
                                            <p:txEl>
                                              <p:pRg st="7" end="7"/>
                                            </p:txEl>
                                          </p:spTgt>
                                        </p:tgtEl>
                                        <p:attrNameLst>
                                          <p:attrName>fill.on</p:attrName>
                                        </p:attrNameLst>
                                      </p:cBhvr>
                                      <p:to>
                                        <p:strVal val="true"/>
                                      </p:to>
                                    </p:set>
                                  </p:childTnLst>
                                </p:cTn>
                              </p:par>
                              <p:par>
                                <p:cTn id="42" presetID="2" presetClass="exit" presetSubtype="2" fill="hold" nodeType="withEffect">
                                  <p:stCondLst>
                                    <p:cond delay="0"/>
                                  </p:stCondLst>
                                  <p:childTnLst>
                                    <p:anim calcmode="lin" valueType="num">
                                      <p:cBhvr additive="base">
                                        <p:cTn id="43" dur="500"/>
                                        <p:tgtEl>
                                          <p:spTgt spid="6"/>
                                        </p:tgtEl>
                                        <p:attrNameLst>
                                          <p:attrName>ppt_x</p:attrName>
                                        </p:attrNameLst>
                                      </p:cBhvr>
                                      <p:tavLst>
                                        <p:tav tm="0">
                                          <p:val>
                                            <p:strVal val="ppt_x"/>
                                          </p:val>
                                        </p:tav>
                                        <p:tav tm="100000">
                                          <p:val>
                                            <p:strVal val="1+ppt_w/2"/>
                                          </p:val>
                                        </p:tav>
                                      </p:tavLst>
                                    </p:anim>
                                    <p:anim calcmode="lin" valueType="num">
                                      <p:cBhvr additive="base">
                                        <p:cTn id="44" dur="500"/>
                                        <p:tgtEl>
                                          <p:spTgt spid="6"/>
                                        </p:tgtEl>
                                        <p:attrNameLst>
                                          <p:attrName>ppt_y</p:attrName>
                                        </p:attrNameLst>
                                      </p:cBhvr>
                                      <p:tavLst>
                                        <p:tav tm="0">
                                          <p:val>
                                            <p:strVal val="ppt_y"/>
                                          </p:val>
                                        </p:tav>
                                        <p:tav tm="100000">
                                          <p:val>
                                            <p:strVal val="ppt_y"/>
                                          </p:val>
                                        </p:tav>
                                      </p:tavLst>
                                    </p:anim>
                                    <p:set>
                                      <p:cBhvr>
                                        <p:cTn id="45" dur="1" fill="hold">
                                          <p:stCondLst>
                                            <p:cond delay="499"/>
                                          </p:stCondLst>
                                        </p:cTn>
                                        <p:tgtEl>
                                          <p:spTgt spid="6"/>
                                        </p:tgtEl>
                                        <p:attrNameLst>
                                          <p:attrName>style.visibility</p:attrName>
                                        </p:attrNameLst>
                                      </p:cBhvr>
                                      <p:to>
                                        <p:strVal val="hidden"/>
                                      </p:to>
                                    </p:set>
                                  </p:childTnLst>
                                </p:cTn>
                              </p:par>
                              <p:par>
                                <p:cTn id="46" presetID="2" presetClass="exit" presetSubtype="2" fill="hold" nodeType="withEffect">
                                  <p:stCondLst>
                                    <p:cond delay="0"/>
                                  </p:stCondLst>
                                  <p:childTnLst>
                                    <p:anim calcmode="lin" valueType="num">
                                      <p:cBhvr additive="base">
                                        <p:cTn id="47" dur="500"/>
                                        <p:tgtEl>
                                          <p:spTgt spid="4"/>
                                        </p:tgtEl>
                                        <p:attrNameLst>
                                          <p:attrName>ppt_x</p:attrName>
                                        </p:attrNameLst>
                                      </p:cBhvr>
                                      <p:tavLst>
                                        <p:tav tm="0">
                                          <p:val>
                                            <p:strVal val="ppt_x"/>
                                          </p:val>
                                        </p:tav>
                                        <p:tav tm="100000">
                                          <p:val>
                                            <p:strVal val="1+ppt_w/2"/>
                                          </p:val>
                                        </p:tav>
                                      </p:tavLst>
                                    </p:anim>
                                    <p:anim calcmode="lin" valueType="num">
                                      <p:cBhvr additive="base">
                                        <p:cTn id="48" dur="500"/>
                                        <p:tgtEl>
                                          <p:spTgt spid="4"/>
                                        </p:tgtEl>
                                        <p:attrNameLst>
                                          <p:attrName>ppt_y</p:attrName>
                                        </p:attrNameLst>
                                      </p:cBhvr>
                                      <p:tavLst>
                                        <p:tav tm="0">
                                          <p:val>
                                            <p:strVal val="ppt_y"/>
                                          </p:val>
                                        </p:tav>
                                        <p:tav tm="100000">
                                          <p:val>
                                            <p:strVal val="ppt_y"/>
                                          </p:val>
                                        </p:tav>
                                      </p:tavLst>
                                    </p:anim>
                                    <p:set>
                                      <p:cBhvr>
                                        <p:cTn id="49" dur="1" fill="hold">
                                          <p:stCondLst>
                                            <p:cond delay="499"/>
                                          </p:stCondLst>
                                        </p:cTn>
                                        <p:tgtEl>
                                          <p:spTgt spid="4"/>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23"/>
                                        </p:tgtEl>
                                        <p:attrNameLst>
                                          <p:attrName>style.visibility</p:attrName>
                                        </p:attrNameLst>
                                      </p:cBhvr>
                                      <p:to>
                                        <p:strVal val="visible"/>
                                      </p:to>
                                    </p:set>
                                    <p:anim calcmode="lin" valueType="num">
                                      <p:cBhvr additive="base">
                                        <p:cTn id="54" dur="500" fill="hold"/>
                                        <p:tgtEl>
                                          <p:spTgt spid="23"/>
                                        </p:tgtEl>
                                        <p:attrNameLst>
                                          <p:attrName>ppt_x</p:attrName>
                                        </p:attrNameLst>
                                      </p:cBhvr>
                                      <p:tavLst>
                                        <p:tav tm="0">
                                          <p:val>
                                            <p:strVal val="#ppt_x"/>
                                          </p:val>
                                        </p:tav>
                                        <p:tav tm="100000">
                                          <p:val>
                                            <p:strVal val="#ppt_x"/>
                                          </p:val>
                                        </p:tav>
                                      </p:tavLst>
                                    </p:anim>
                                    <p:anim calcmode="lin" valueType="num">
                                      <p:cBhvr additive="base">
                                        <p:cTn id="55" dur="500" fill="hold"/>
                                        <p:tgtEl>
                                          <p:spTgt spid="23"/>
                                        </p:tgtEl>
                                        <p:attrNameLst>
                                          <p:attrName>ppt_y</p:attrName>
                                        </p:attrNameLst>
                                      </p:cBhvr>
                                      <p:tavLst>
                                        <p:tav tm="0">
                                          <p:val>
                                            <p:strVal val="1+#ppt_h/2"/>
                                          </p:val>
                                        </p:tav>
                                        <p:tav tm="100000">
                                          <p:val>
                                            <p:strVal val="#ppt_y"/>
                                          </p:val>
                                        </p:tav>
                                      </p:tavLst>
                                    </p:anim>
                                  </p:childTnLst>
                                </p:cTn>
                              </p:par>
                              <p:par>
                                <p:cTn id="56" presetID="2" presetClass="entr" presetSubtype="4" fill="hold" nodeType="withEffect">
                                  <p:stCondLst>
                                    <p:cond delay="0"/>
                                  </p:stCondLst>
                                  <p:childTnLst>
                                    <p:set>
                                      <p:cBhvr>
                                        <p:cTn id="57" dur="1" fill="hold">
                                          <p:stCondLst>
                                            <p:cond delay="0"/>
                                          </p:stCondLst>
                                        </p:cTn>
                                        <p:tgtEl>
                                          <p:spTgt spid="21"/>
                                        </p:tgtEl>
                                        <p:attrNameLst>
                                          <p:attrName>style.visibility</p:attrName>
                                        </p:attrNameLst>
                                      </p:cBhvr>
                                      <p:to>
                                        <p:strVal val="visible"/>
                                      </p:to>
                                    </p:set>
                                    <p:anim calcmode="lin" valueType="num">
                                      <p:cBhvr additive="base">
                                        <p:cTn id="58" dur="500" fill="hold"/>
                                        <p:tgtEl>
                                          <p:spTgt spid="21"/>
                                        </p:tgtEl>
                                        <p:attrNameLst>
                                          <p:attrName>ppt_x</p:attrName>
                                        </p:attrNameLst>
                                      </p:cBhvr>
                                      <p:tavLst>
                                        <p:tav tm="0">
                                          <p:val>
                                            <p:strVal val="#ppt_x"/>
                                          </p:val>
                                        </p:tav>
                                        <p:tav tm="100000">
                                          <p:val>
                                            <p:strVal val="#ppt_x"/>
                                          </p:val>
                                        </p:tav>
                                      </p:tavLst>
                                    </p:anim>
                                    <p:anim calcmode="lin" valueType="num">
                                      <p:cBhvr additive="base">
                                        <p:cTn id="59" dur="500" fill="hold"/>
                                        <p:tgtEl>
                                          <p:spTgt spid="21"/>
                                        </p:tgtEl>
                                        <p:attrNameLst>
                                          <p:attrName>ppt_y</p:attrName>
                                        </p:attrNameLst>
                                      </p:cBhvr>
                                      <p:tavLst>
                                        <p:tav tm="0">
                                          <p:val>
                                            <p:strVal val="1+#ppt_h/2"/>
                                          </p:val>
                                        </p:tav>
                                        <p:tav tm="100000">
                                          <p:val>
                                            <p:strVal val="#ppt_y"/>
                                          </p:val>
                                        </p:tav>
                                      </p:tavLst>
                                    </p:anim>
                                  </p:childTnLst>
                                </p:cTn>
                              </p:par>
                              <p:par>
                                <p:cTn id="60" presetID="2" presetClass="entr" presetSubtype="4" fill="hold" nodeType="with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par>
                                <p:cTn id="64" presetID="2" presetClass="entr" presetSubtype="4" fill="hold" nodeType="with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additive="base">
                                        <p:cTn id="66" dur="500" fill="hold"/>
                                        <p:tgtEl>
                                          <p:spTgt spid="10"/>
                                        </p:tgtEl>
                                        <p:attrNameLst>
                                          <p:attrName>ppt_x</p:attrName>
                                        </p:attrNameLst>
                                      </p:cBhvr>
                                      <p:tavLst>
                                        <p:tav tm="0">
                                          <p:val>
                                            <p:strVal val="#ppt_x"/>
                                          </p:val>
                                        </p:tav>
                                        <p:tav tm="100000">
                                          <p:val>
                                            <p:strVal val="#ppt_x"/>
                                          </p:val>
                                        </p:tav>
                                      </p:tavLst>
                                    </p:anim>
                                    <p:anim calcmode="lin" valueType="num">
                                      <p:cBhvr additive="base">
                                        <p:cTn id="67" dur="500" fill="hold"/>
                                        <p:tgtEl>
                                          <p:spTgt spid="10"/>
                                        </p:tgtEl>
                                        <p:attrNameLst>
                                          <p:attrName>ppt_y</p:attrName>
                                        </p:attrNameLst>
                                      </p:cBhvr>
                                      <p:tavLst>
                                        <p:tav tm="0">
                                          <p:val>
                                            <p:strVal val="1+#ppt_h/2"/>
                                          </p:val>
                                        </p:tav>
                                        <p:tav tm="100000">
                                          <p:val>
                                            <p:strVal val="#ppt_y"/>
                                          </p:val>
                                        </p:tav>
                                      </p:tavLst>
                                    </p:anim>
                                  </p:childTnLst>
                                </p:cTn>
                              </p:par>
                              <p:par>
                                <p:cTn id="68" presetID="2" presetClass="entr" presetSubtype="4" fill="hold" nodeType="withEffect">
                                  <p:stCondLst>
                                    <p:cond delay="0"/>
                                  </p:stCondLst>
                                  <p:childTnLst>
                                    <p:set>
                                      <p:cBhvr>
                                        <p:cTn id="69" dur="1" fill="hold">
                                          <p:stCondLst>
                                            <p:cond delay="0"/>
                                          </p:stCondLst>
                                        </p:cTn>
                                        <p:tgtEl>
                                          <p:spTgt spid="25"/>
                                        </p:tgtEl>
                                        <p:attrNameLst>
                                          <p:attrName>style.visibility</p:attrName>
                                        </p:attrNameLst>
                                      </p:cBhvr>
                                      <p:to>
                                        <p:strVal val="visible"/>
                                      </p:to>
                                    </p:set>
                                    <p:anim calcmode="lin" valueType="num">
                                      <p:cBhvr additive="base">
                                        <p:cTn id="70" dur="500" fill="hold"/>
                                        <p:tgtEl>
                                          <p:spTgt spid="25"/>
                                        </p:tgtEl>
                                        <p:attrNameLst>
                                          <p:attrName>ppt_x</p:attrName>
                                        </p:attrNameLst>
                                      </p:cBhvr>
                                      <p:tavLst>
                                        <p:tav tm="0">
                                          <p:val>
                                            <p:strVal val="#ppt_x"/>
                                          </p:val>
                                        </p:tav>
                                        <p:tav tm="100000">
                                          <p:val>
                                            <p:strVal val="#ppt_x"/>
                                          </p:val>
                                        </p:tav>
                                      </p:tavLst>
                                    </p:anim>
                                    <p:anim calcmode="lin" valueType="num">
                                      <p:cBhvr additive="base">
                                        <p:cTn id="71" dur="500" fill="hold"/>
                                        <p:tgtEl>
                                          <p:spTgt spid="25"/>
                                        </p:tgtEl>
                                        <p:attrNameLst>
                                          <p:attrName>ppt_y</p:attrName>
                                        </p:attrNameLst>
                                      </p:cBhvr>
                                      <p:tavLst>
                                        <p:tav tm="0">
                                          <p:val>
                                            <p:strVal val="1+#ppt_h/2"/>
                                          </p:val>
                                        </p:tav>
                                        <p:tav tm="100000">
                                          <p:val>
                                            <p:strVal val="#ppt_y"/>
                                          </p:val>
                                        </p:tav>
                                      </p:tavLst>
                                    </p:anim>
                                  </p:childTnLst>
                                </p:cTn>
                              </p:par>
                              <p:par>
                                <p:cTn id="72" presetID="2" presetClass="entr" presetSubtype="4" fill="hold" nodeType="with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additive="base">
                                        <p:cTn id="74" dur="500" fill="hold"/>
                                        <p:tgtEl>
                                          <p:spTgt spid="24"/>
                                        </p:tgtEl>
                                        <p:attrNameLst>
                                          <p:attrName>ppt_x</p:attrName>
                                        </p:attrNameLst>
                                      </p:cBhvr>
                                      <p:tavLst>
                                        <p:tav tm="0">
                                          <p:val>
                                            <p:strVal val="#ppt_x"/>
                                          </p:val>
                                        </p:tav>
                                        <p:tav tm="100000">
                                          <p:val>
                                            <p:strVal val="#ppt_x"/>
                                          </p:val>
                                        </p:tav>
                                      </p:tavLst>
                                    </p:anim>
                                    <p:anim calcmode="lin" valueType="num">
                                      <p:cBhvr additive="base">
                                        <p:cTn id="7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500"/>
                                        <p:tgtEl>
                                          <p:spTgt spid="23"/>
                                        </p:tgtEl>
                                      </p:cBhvr>
                                    </p:animEffect>
                                    <p:set>
                                      <p:cBhvr>
                                        <p:cTn id="80" dur="1" fill="hold">
                                          <p:stCondLst>
                                            <p:cond delay="499"/>
                                          </p:stCondLst>
                                        </p:cTn>
                                        <p:tgtEl>
                                          <p:spTgt spid="23"/>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21"/>
                                        </p:tgtEl>
                                      </p:cBhvr>
                                    </p:animEffect>
                                    <p:set>
                                      <p:cBhvr>
                                        <p:cTn id="83" dur="1" fill="hold">
                                          <p:stCondLst>
                                            <p:cond delay="499"/>
                                          </p:stCondLst>
                                        </p:cTn>
                                        <p:tgtEl>
                                          <p:spTgt spid="21"/>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8"/>
                                        </p:tgtEl>
                                      </p:cBhvr>
                                    </p:animEffect>
                                    <p:set>
                                      <p:cBhvr>
                                        <p:cTn id="86" dur="1" fill="hold">
                                          <p:stCondLst>
                                            <p:cond delay="499"/>
                                          </p:stCondLst>
                                        </p:cTn>
                                        <p:tgtEl>
                                          <p:spTgt spid="8"/>
                                        </p:tgtEl>
                                        <p:attrNameLst>
                                          <p:attrName>style.visibility</p:attrName>
                                        </p:attrNameLst>
                                      </p:cBhvr>
                                      <p:to>
                                        <p:strVal val="hidden"/>
                                      </p:to>
                                    </p:set>
                                  </p:childTnLst>
                                </p:cTn>
                              </p:par>
                              <p:par>
                                <p:cTn id="87" presetID="10" presetClass="exit" presetSubtype="0" fill="hold" nodeType="withEffect">
                                  <p:stCondLst>
                                    <p:cond delay="0"/>
                                  </p:stCondLst>
                                  <p:childTnLst>
                                    <p:animEffect transition="out" filter="fade">
                                      <p:cBhvr>
                                        <p:cTn id="88" dur="500"/>
                                        <p:tgtEl>
                                          <p:spTgt spid="10"/>
                                        </p:tgtEl>
                                      </p:cBhvr>
                                    </p:animEffect>
                                    <p:set>
                                      <p:cBhvr>
                                        <p:cTn id="89" dur="1" fill="hold">
                                          <p:stCondLst>
                                            <p:cond delay="499"/>
                                          </p:stCondLst>
                                        </p:cTn>
                                        <p:tgtEl>
                                          <p:spTgt spid="10"/>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5"/>
                                        </p:tgtEl>
                                      </p:cBhvr>
                                    </p:animEffect>
                                    <p:set>
                                      <p:cBhvr>
                                        <p:cTn id="92" dur="1" fill="hold">
                                          <p:stCondLst>
                                            <p:cond delay="499"/>
                                          </p:stCondLst>
                                        </p:cTn>
                                        <p:tgtEl>
                                          <p:spTgt spid="25"/>
                                        </p:tgtEl>
                                        <p:attrNameLst>
                                          <p:attrName>style.visibility</p:attrName>
                                        </p:attrNameLst>
                                      </p:cBhvr>
                                      <p:to>
                                        <p:strVal val="hidden"/>
                                      </p:to>
                                    </p:set>
                                  </p:childTnLst>
                                </p:cTn>
                              </p:par>
                              <p:par>
                                <p:cTn id="93" presetID="10" presetClass="exit" presetSubtype="0" fill="hold" nodeType="withEffect">
                                  <p:stCondLst>
                                    <p:cond delay="0"/>
                                  </p:stCondLst>
                                  <p:childTnLst>
                                    <p:animEffect transition="out" filter="fade">
                                      <p:cBhvr>
                                        <p:cTn id="94" dur="500"/>
                                        <p:tgtEl>
                                          <p:spTgt spid="24"/>
                                        </p:tgtEl>
                                      </p:cBhvr>
                                    </p:animEffect>
                                    <p:set>
                                      <p:cBhvr>
                                        <p:cTn id="95" dur="1" fill="hold">
                                          <p:stCondLst>
                                            <p:cond delay="499"/>
                                          </p:stCondLst>
                                        </p:cTn>
                                        <p:tgtEl>
                                          <p:spTgt spid="24"/>
                                        </p:tgtEl>
                                        <p:attrNameLst>
                                          <p:attrName>style.visibility</p:attrName>
                                        </p:attrNameLst>
                                      </p:cBhvr>
                                      <p:to>
                                        <p:strVal val="hidden"/>
                                      </p:to>
                                    </p:set>
                                  </p:childTnLst>
                                </p:cTn>
                              </p:par>
                              <p:par>
                                <p:cTn id="96" presetID="19" presetClass="emph" presetSubtype="0" fill="hold" nodeType="withEffect">
                                  <p:stCondLst>
                                    <p:cond delay="0"/>
                                  </p:stCondLst>
                                  <p:childTnLst>
                                    <p:animClr clrSpc="rgb" dir="cw">
                                      <p:cBhvr override="childStyle">
                                        <p:cTn id="97" dur="500" fill="hold"/>
                                        <p:tgtEl>
                                          <p:spTgt spid="3">
                                            <p:txEl>
                                              <p:pRg st="8" end="8"/>
                                            </p:txEl>
                                          </p:spTgt>
                                        </p:tgtEl>
                                        <p:attrNameLst>
                                          <p:attrName>style.color</p:attrName>
                                        </p:attrNameLst>
                                      </p:cBhvr>
                                      <p:to>
                                        <a:schemeClr val="tx1"/>
                                      </p:to>
                                    </p:animClr>
                                    <p:animClr clrSpc="rgb" dir="cw">
                                      <p:cBhvr>
                                        <p:cTn id="98" dur="500" fill="hold"/>
                                        <p:tgtEl>
                                          <p:spTgt spid="3">
                                            <p:txEl>
                                              <p:pRg st="8" end="8"/>
                                            </p:txEl>
                                          </p:spTgt>
                                        </p:tgtEl>
                                        <p:attrNameLst>
                                          <p:attrName>fillcolor</p:attrName>
                                        </p:attrNameLst>
                                      </p:cBhvr>
                                      <p:to>
                                        <a:schemeClr val="tx1"/>
                                      </p:to>
                                    </p:animClr>
                                    <p:set>
                                      <p:cBhvr>
                                        <p:cTn id="99" dur="500" fill="hold"/>
                                        <p:tgtEl>
                                          <p:spTgt spid="3">
                                            <p:txEl>
                                              <p:pRg st="8" end="8"/>
                                            </p:txEl>
                                          </p:spTgt>
                                        </p:tgtEl>
                                        <p:attrNameLst>
                                          <p:attrName>fill.type</p:attrName>
                                        </p:attrNameLst>
                                      </p:cBhvr>
                                      <p:to>
                                        <p:strVal val="solid"/>
                                      </p:to>
                                    </p:set>
                                    <p:set>
                                      <p:cBhvr>
                                        <p:cTn id="100" dur="500" fill="hold"/>
                                        <p:tgtEl>
                                          <p:spTgt spid="3">
                                            <p:txEl>
                                              <p:pRg st="8" end="8"/>
                                            </p:txEl>
                                          </p:spTgt>
                                        </p:tgtEl>
                                        <p:attrNameLst>
                                          <p:attrName>fill.on</p:attrName>
                                        </p:attrNameLst>
                                      </p:cBhvr>
                                      <p:to>
                                        <p:strVal val="true"/>
                                      </p:to>
                                    </p:set>
                                  </p:childTnLst>
                                </p:cTn>
                              </p:par>
                              <p:par>
                                <p:cTn id="101" presetID="19" presetClass="emph" presetSubtype="0" fill="hold" nodeType="withEffect">
                                  <p:stCondLst>
                                    <p:cond delay="0"/>
                                  </p:stCondLst>
                                  <p:childTnLst>
                                    <p:animClr clrSpc="rgb" dir="cw">
                                      <p:cBhvr override="childStyle">
                                        <p:cTn id="102" dur="500" fill="hold"/>
                                        <p:tgtEl>
                                          <p:spTgt spid="3">
                                            <p:txEl>
                                              <p:pRg st="9" end="9"/>
                                            </p:txEl>
                                          </p:spTgt>
                                        </p:tgtEl>
                                        <p:attrNameLst>
                                          <p:attrName>style.color</p:attrName>
                                        </p:attrNameLst>
                                      </p:cBhvr>
                                      <p:to>
                                        <a:schemeClr val="tx1"/>
                                      </p:to>
                                    </p:animClr>
                                    <p:animClr clrSpc="rgb" dir="cw">
                                      <p:cBhvr>
                                        <p:cTn id="103" dur="500" fill="hold"/>
                                        <p:tgtEl>
                                          <p:spTgt spid="3">
                                            <p:txEl>
                                              <p:pRg st="9" end="9"/>
                                            </p:txEl>
                                          </p:spTgt>
                                        </p:tgtEl>
                                        <p:attrNameLst>
                                          <p:attrName>fillcolor</p:attrName>
                                        </p:attrNameLst>
                                      </p:cBhvr>
                                      <p:to>
                                        <a:schemeClr val="tx1"/>
                                      </p:to>
                                    </p:animClr>
                                    <p:set>
                                      <p:cBhvr>
                                        <p:cTn id="104" dur="500" fill="hold"/>
                                        <p:tgtEl>
                                          <p:spTgt spid="3">
                                            <p:txEl>
                                              <p:pRg st="9" end="9"/>
                                            </p:txEl>
                                          </p:spTgt>
                                        </p:tgtEl>
                                        <p:attrNameLst>
                                          <p:attrName>fill.type</p:attrName>
                                        </p:attrNameLst>
                                      </p:cBhvr>
                                      <p:to>
                                        <p:strVal val="solid"/>
                                      </p:to>
                                    </p:set>
                                    <p:set>
                                      <p:cBhvr>
                                        <p:cTn id="105" dur="500" fill="hold"/>
                                        <p:tgtEl>
                                          <p:spTgt spid="3">
                                            <p:txEl>
                                              <p:pRg st="9" end="9"/>
                                            </p:txEl>
                                          </p:spTgt>
                                        </p:tgtEl>
                                        <p:attrNameLst>
                                          <p:attrName>fill.on</p:attrName>
                                        </p:attrNameLst>
                                      </p:cBhvr>
                                      <p:to>
                                        <p:strVal val="true"/>
                                      </p:to>
                                    </p:set>
                                  </p:childTnLst>
                                </p:cTn>
                              </p:par>
                              <p:par>
                                <p:cTn id="106" presetID="19" presetClass="emph" presetSubtype="0" fill="hold" nodeType="withEffect">
                                  <p:stCondLst>
                                    <p:cond delay="0"/>
                                  </p:stCondLst>
                                  <p:childTnLst>
                                    <p:animClr clrSpc="rgb" dir="cw">
                                      <p:cBhvr override="childStyle">
                                        <p:cTn id="107" dur="500" fill="hold"/>
                                        <p:tgtEl>
                                          <p:spTgt spid="3">
                                            <p:txEl>
                                              <p:pRg st="10" end="10"/>
                                            </p:txEl>
                                          </p:spTgt>
                                        </p:tgtEl>
                                        <p:attrNameLst>
                                          <p:attrName>style.color</p:attrName>
                                        </p:attrNameLst>
                                      </p:cBhvr>
                                      <p:to>
                                        <a:schemeClr val="tx1"/>
                                      </p:to>
                                    </p:animClr>
                                    <p:animClr clrSpc="rgb" dir="cw">
                                      <p:cBhvr>
                                        <p:cTn id="108" dur="500" fill="hold"/>
                                        <p:tgtEl>
                                          <p:spTgt spid="3">
                                            <p:txEl>
                                              <p:pRg st="10" end="10"/>
                                            </p:txEl>
                                          </p:spTgt>
                                        </p:tgtEl>
                                        <p:attrNameLst>
                                          <p:attrName>fillcolor</p:attrName>
                                        </p:attrNameLst>
                                      </p:cBhvr>
                                      <p:to>
                                        <a:schemeClr val="tx1"/>
                                      </p:to>
                                    </p:animClr>
                                    <p:set>
                                      <p:cBhvr>
                                        <p:cTn id="109" dur="500" fill="hold"/>
                                        <p:tgtEl>
                                          <p:spTgt spid="3">
                                            <p:txEl>
                                              <p:pRg st="10" end="10"/>
                                            </p:txEl>
                                          </p:spTgt>
                                        </p:tgtEl>
                                        <p:attrNameLst>
                                          <p:attrName>fill.type</p:attrName>
                                        </p:attrNameLst>
                                      </p:cBhvr>
                                      <p:to>
                                        <p:strVal val="solid"/>
                                      </p:to>
                                    </p:set>
                                    <p:set>
                                      <p:cBhvr>
                                        <p:cTn id="110" dur="500" fill="hold"/>
                                        <p:tgtEl>
                                          <p:spTgt spid="3">
                                            <p:txEl>
                                              <p:pRg st="10" end="10"/>
                                            </p:txEl>
                                          </p:spTgt>
                                        </p:tgtEl>
                                        <p:attrNameLst>
                                          <p:attrName>fill.on</p:attrName>
                                        </p:attrNameLst>
                                      </p:cBhvr>
                                      <p:to>
                                        <p:strVal val="true"/>
                                      </p:to>
                                    </p:set>
                                  </p:childTnLst>
                                </p:cTn>
                              </p:par>
                              <p:par>
                                <p:cTn id="111" presetID="19" presetClass="emph" presetSubtype="0" fill="hold" nodeType="withEffect">
                                  <p:stCondLst>
                                    <p:cond delay="0"/>
                                  </p:stCondLst>
                                  <p:childTnLst>
                                    <p:animClr clrSpc="rgb" dir="cw">
                                      <p:cBhvr override="childStyle">
                                        <p:cTn id="112" dur="500" fill="hold"/>
                                        <p:tgtEl>
                                          <p:spTgt spid="3">
                                            <p:txEl>
                                              <p:pRg st="11" end="11"/>
                                            </p:txEl>
                                          </p:spTgt>
                                        </p:tgtEl>
                                        <p:attrNameLst>
                                          <p:attrName>style.color</p:attrName>
                                        </p:attrNameLst>
                                      </p:cBhvr>
                                      <p:to>
                                        <a:schemeClr val="tx1"/>
                                      </p:to>
                                    </p:animClr>
                                    <p:animClr clrSpc="rgb" dir="cw">
                                      <p:cBhvr>
                                        <p:cTn id="113" dur="500" fill="hold"/>
                                        <p:tgtEl>
                                          <p:spTgt spid="3">
                                            <p:txEl>
                                              <p:pRg st="11" end="11"/>
                                            </p:txEl>
                                          </p:spTgt>
                                        </p:tgtEl>
                                        <p:attrNameLst>
                                          <p:attrName>fillcolor</p:attrName>
                                        </p:attrNameLst>
                                      </p:cBhvr>
                                      <p:to>
                                        <a:schemeClr val="tx1"/>
                                      </p:to>
                                    </p:animClr>
                                    <p:set>
                                      <p:cBhvr>
                                        <p:cTn id="114" dur="500" fill="hold"/>
                                        <p:tgtEl>
                                          <p:spTgt spid="3">
                                            <p:txEl>
                                              <p:pRg st="11" end="11"/>
                                            </p:txEl>
                                          </p:spTgt>
                                        </p:tgtEl>
                                        <p:attrNameLst>
                                          <p:attrName>fill.type</p:attrName>
                                        </p:attrNameLst>
                                      </p:cBhvr>
                                      <p:to>
                                        <p:strVal val="solid"/>
                                      </p:to>
                                    </p:set>
                                    <p:set>
                                      <p:cBhvr>
                                        <p:cTn id="115" dur="500" fill="hold"/>
                                        <p:tgtEl>
                                          <p:spTgt spid="3">
                                            <p:txEl>
                                              <p:pRg st="11" end="11"/>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3201" y="264114"/>
            <a:ext cx="10718799" cy="1154381"/>
          </a:xfrm>
        </p:spPr>
        <p:txBody>
          <a:bodyPr>
            <a:normAutofit fontScale="90000"/>
          </a:bodyPr>
          <a:lstStyle/>
          <a:p>
            <a:r>
              <a:rPr lang="en-GB" dirty="0"/>
              <a:t>Tech-X got involved in the simulations:</a:t>
            </a:r>
            <a:br>
              <a:rPr lang="en-GB" dirty="0"/>
            </a:br>
            <a:r>
              <a:rPr lang="en-GB" dirty="0"/>
              <a:t>          has correct comp. physics capabilities for such calculations</a:t>
            </a:r>
            <a:br>
              <a:rPr lang="en-GB" dirty="0"/>
            </a:br>
            <a:endParaRPr lang="en-GB" dirty="0"/>
          </a:p>
        </p:txBody>
      </p:sp>
      <p:sp>
        <p:nvSpPr>
          <p:cNvPr id="3" name="Content Placeholder 2"/>
          <p:cNvSpPr>
            <a:spLocks noGrp="1"/>
          </p:cNvSpPr>
          <p:nvPr>
            <p:ph idx="1"/>
          </p:nvPr>
        </p:nvSpPr>
        <p:spPr>
          <a:xfrm>
            <a:off x="157397" y="1530852"/>
            <a:ext cx="12034603" cy="5149983"/>
          </a:xfrm>
        </p:spPr>
        <p:txBody>
          <a:bodyPr>
            <a:normAutofit fontScale="77500" lnSpcReduction="20000"/>
          </a:bodyPr>
          <a:lstStyle/>
          <a:p>
            <a:pPr>
              <a:lnSpc>
                <a:spcPct val="100000"/>
              </a:lnSpc>
              <a:spcAft>
                <a:spcPts val="600"/>
              </a:spcAft>
            </a:pPr>
            <a:r>
              <a:rPr lang="en-GB" dirty="0"/>
              <a:t>1D/2D/3D ES or EM PIC, </a:t>
            </a:r>
            <a:r>
              <a:rPr lang="en-GB" dirty="0" err="1"/>
              <a:t>eg</a:t>
            </a:r>
            <a:r>
              <a:rPr lang="en-GB" dirty="0"/>
              <a:t> can apply external bias, </a:t>
            </a:r>
            <a:r>
              <a:rPr lang="en-GB" dirty="0" err="1"/>
              <a:t>dE</a:t>
            </a:r>
            <a:r>
              <a:rPr lang="en-GB" dirty="0"/>
              <a:t>/</a:t>
            </a:r>
            <a:r>
              <a:rPr lang="en-GB" dirty="0" err="1"/>
              <a:t>dz</a:t>
            </a:r>
            <a:r>
              <a:rPr lang="en-GB" dirty="0"/>
              <a:t>, Poisson Solve, Yee Solve.</a:t>
            </a:r>
          </a:p>
          <a:p>
            <a:pPr>
              <a:lnSpc>
                <a:spcPct val="100000"/>
              </a:lnSpc>
              <a:spcAft>
                <a:spcPts val="600"/>
              </a:spcAft>
            </a:pPr>
            <a:r>
              <a:rPr lang="en-GB" dirty="0"/>
              <a:t>Initial electrons with arbitrary physical and velocity distribution: Choose energy, angle.</a:t>
            </a:r>
          </a:p>
          <a:p>
            <a:pPr>
              <a:lnSpc>
                <a:spcPct val="100000"/>
              </a:lnSpc>
              <a:spcAft>
                <a:spcPts val="600"/>
              </a:spcAft>
            </a:pPr>
            <a:r>
              <a:rPr lang="en-GB" dirty="0"/>
              <a:t>Variable weight macroparticles – sim need not slow down towards saturation. Restart.</a:t>
            </a:r>
          </a:p>
          <a:p>
            <a:pPr>
              <a:lnSpc>
                <a:spcPct val="100000"/>
              </a:lnSpc>
              <a:spcAft>
                <a:spcPts val="600"/>
              </a:spcAft>
            </a:pPr>
            <a:r>
              <a:rPr lang="en-GB" dirty="0"/>
              <a:t>Furman &amp; </a:t>
            </a:r>
            <a:r>
              <a:rPr lang="en-GB" dirty="0" err="1"/>
              <a:t>Pivi</a:t>
            </a:r>
            <a:r>
              <a:rPr lang="en-GB" dirty="0"/>
              <a:t> model (or Vaughan, or any other for SEY, </a:t>
            </a:r>
            <a:r>
              <a:rPr lang="en-GB" dirty="0" err="1"/>
              <a:t>dn</a:t>
            </a:r>
            <a:r>
              <a:rPr lang="en-GB" dirty="0"/>
              <a:t>/</a:t>
            </a:r>
            <a:r>
              <a:rPr lang="en-GB" dirty="0" err="1"/>
              <a:t>dE</a:t>
            </a:r>
            <a:r>
              <a:rPr lang="en-GB" dirty="0"/>
              <a:t>, </a:t>
            </a:r>
            <a:r>
              <a:rPr lang="en-GB" dirty="0" err="1"/>
              <a:t>dn</a:t>
            </a:r>
            <a:r>
              <a:rPr lang="en-GB" dirty="0"/>
              <a:t>/</a:t>
            </a:r>
            <a:r>
              <a:rPr lang="en-GB" dirty="0" err="1"/>
              <a:t>dphi</a:t>
            </a:r>
            <a:r>
              <a:rPr lang="en-GB" dirty="0"/>
              <a:t>, </a:t>
            </a:r>
            <a:r>
              <a:rPr lang="en-GB" dirty="0" err="1"/>
              <a:t>eg</a:t>
            </a:r>
            <a:r>
              <a:rPr lang="en-GB" dirty="0"/>
              <a:t> for dielectric)</a:t>
            </a:r>
          </a:p>
          <a:p>
            <a:pPr>
              <a:lnSpc>
                <a:spcPct val="100000"/>
              </a:lnSpc>
              <a:spcAft>
                <a:spcPts val="600"/>
              </a:spcAft>
            </a:pPr>
            <a:r>
              <a:rPr lang="en-GB" dirty="0"/>
              <a:t>Flat or complex structured geometry, with accurate emission from complex surfaces.</a:t>
            </a:r>
          </a:p>
          <a:p>
            <a:pPr>
              <a:lnSpc>
                <a:spcPct val="100000"/>
              </a:lnSpc>
              <a:spcAft>
                <a:spcPts val="600"/>
              </a:spcAft>
            </a:pPr>
            <a:r>
              <a:rPr lang="en-GB" dirty="0"/>
              <a:t>Collisions between particles, fluid, plasmas</a:t>
            </a:r>
          </a:p>
          <a:p>
            <a:pPr>
              <a:lnSpc>
                <a:spcPct val="100000"/>
              </a:lnSpc>
              <a:spcAft>
                <a:spcPts val="600"/>
              </a:spcAft>
            </a:pPr>
            <a:r>
              <a:rPr lang="en-GB" dirty="0"/>
              <a:t>Switch on/off space-charge </a:t>
            </a:r>
          </a:p>
          <a:p>
            <a:pPr lvl="1">
              <a:lnSpc>
                <a:spcPct val="100000"/>
              </a:lnSpc>
              <a:spcAft>
                <a:spcPts val="600"/>
              </a:spcAft>
            </a:pPr>
            <a:r>
              <a:rPr lang="en-GB" dirty="0"/>
              <a:t>Models saturation (Lingwood et al. 2012)</a:t>
            </a:r>
          </a:p>
          <a:p>
            <a:pPr>
              <a:lnSpc>
                <a:spcPct val="100000"/>
              </a:lnSpc>
              <a:spcAft>
                <a:spcPts val="600"/>
              </a:spcAft>
            </a:pPr>
            <a:r>
              <a:rPr lang="en-GB" dirty="0" err="1"/>
              <a:t>Secondaries</a:t>
            </a:r>
            <a:r>
              <a:rPr lang="en-GB" dirty="0"/>
              <a:t>: </a:t>
            </a:r>
          </a:p>
          <a:p>
            <a:pPr lvl="1">
              <a:lnSpc>
                <a:spcPct val="100000"/>
              </a:lnSpc>
              <a:spcAft>
                <a:spcPts val="600"/>
              </a:spcAft>
            </a:pPr>
            <a:r>
              <a:rPr lang="en-GB" dirty="0"/>
              <a:t>Probability/SEY, Energy Spread, Angular Spread</a:t>
            </a:r>
          </a:p>
          <a:p>
            <a:pPr lvl="1">
              <a:lnSpc>
                <a:spcPct val="100000"/>
              </a:lnSpc>
              <a:spcAft>
                <a:spcPts val="600"/>
              </a:spcAft>
            </a:pPr>
            <a:r>
              <a:rPr lang="en-GB" dirty="0"/>
              <a:t>Parameters may be varied by # previous impacts</a:t>
            </a:r>
          </a:p>
          <a:p>
            <a:pPr marL="228600" lvl="1" indent="0">
              <a:lnSpc>
                <a:spcPct val="100000"/>
              </a:lnSpc>
              <a:spcAft>
                <a:spcPts val="600"/>
              </a:spcAft>
              <a:buNone/>
            </a:pPr>
            <a:r>
              <a:rPr lang="en-GB" dirty="0"/>
              <a:t>or time, position, any field, file that may be calculated</a:t>
            </a:r>
            <a:r>
              <a:rPr lang="en-GB" dirty="0">
                <a:solidFill>
                  <a:schemeClr val="bg1">
                    <a:lumMod val="75000"/>
                  </a:schemeClr>
                </a:solidFill>
              </a:rPr>
              <a:t>.</a:t>
            </a:r>
          </a:p>
          <a:p>
            <a:pPr>
              <a:lnSpc>
                <a:spcPct val="100000"/>
              </a:lnSpc>
              <a:spcAft>
                <a:spcPts val="600"/>
              </a:spcAft>
            </a:pPr>
            <a:r>
              <a:rPr lang="en-GB" dirty="0"/>
              <a:t>Field scaling particles, </a:t>
            </a:r>
            <a:r>
              <a:rPr lang="en-GB" dirty="0">
                <a:solidFill>
                  <a:schemeClr val="bg1">
                    <a:lumMod val="75000"/>
                  </a:schemeClr>
                </a:solidFill>
              </a:rPr>
              <a:t>Hard &amp; Soft barriers</a:t>
            </a:r>
          </a:p>
          <a:p>
            <a:pPr>
              <a:lnSpc>
                <a:spcPct val="100000"/>
              </a:lnSpc>
              <a:spcAft>
                <a:spcPts val="600"/>
              </a:spcAft>
            </a:pPr>
            <a:r>
              <a:rPr lang="en-GB" dirty="0">
                <a:solidFill>
                  <a:schemeClr val="bg1">
                    <a:lumMod val="75000"/>
                  </a:schemeClr>
                </a:solidFill>
              </a:rPr>
              <a:t>Separating backscattered, ‘true’ </a:t>
            </a:r>
            <a:r>
              <a:rPr lang="en-GB" dirty="0" err="1">
                <a:solidFill>
                  <a:schemeClr val="bg1">
                    <a:lumMod val="75000"/>
                  </a:schemeClr>
                </a:solidFill>
              </a:rPr>
              <a:t>secondaries</a:t>
            </a:r>
            <a:r>
              <a:rPr lang="en-GB" dirty="0">
                <a:solidFill>
                  <a:schemeClr val="bg1">
                    <a:lumMod val="75000"/>
                  </a:schemeClr>
                </a:solidFill>
              </a:rPr>
              <a:t>, </a:t>
            </a:r>
            <a:r>
              <a:rPr lang="en-GB" dirty="0" err="1">
                <a:solidFill>
                  <a:schemeClr val="bg1">
                    <a:lumMod val="75000"/>
                  </a:schemeClr>
                </a:solidFill>
              </a:rPr>
              <a:t>rediffused</a:t>
            </a:r>
            <a:endParaRPr lang="en-GB" dirty="0">
              <a:solidFill>
                <a:schemeClr val="bg1">
                  <a:lumMod val="75000"/>
                </a:schemeClr>
              </a:solidFill>
            </a:endParaRPr>
          </a:p>
          <a:p>
            <a:pPr>
              <a:lnSpc>
                <a:spcPct val="100000"/>
              </a:lnSpc>
              <a:spcAft>
                <a:spcPts val="600"/>
              </a:spcAft>
            </a:pPr>
            <a:r>
              <a:rPr lang="en-GB" dirty="0">
                <a:solidFill>
                  <a:schemeClr val="bg1">
                    <a:lumMod val="75000"/>
                  </a:schemeClr>
                </a:solidFill>
              </a:rPr>
              <a:t>Monitoring particles belonging to different </a:t>
            </a:r>
            <a:r>
              <a:rPr lang="en-GB" dirty="0" err="1">
                <a:solidFill>
                  <a:schemeClr val="bg1">
                    <a:lumMod val="75000"/>
                  </a:schemeClr>
                </a:solidFill>
              </a:rPr>
              <a:t>multipactor</a:t>
            </a:r>
            <a:r>
              <a:rPr lang="en-GB" dirty="0">
                <a:solidFill>
                  <a:schemeClr val="bg1">
                    <a:lumMod val="75000"/>
                  </a:schemeClr>
                </a:solidFill>
              </a:rPr>
              <a:t> orders</a:t>
            </a:r>
          </a:p>
        </p:txBody>
      </p:sp>
      <p:sp>
        <p:nvSpPr>
          <p:cNvPr id="5" name="Date Placeholder 4"/>
          <p:cNvSpPr>
            <a:spLocks noGrp="1"/>
          </p:cNvSpPr>
          <p:nvPr>
            <p:ph type="dt" sz="half" idx="10"/>
          </p:nvPr>
        </p:nvSpPr>
        <p:spPr>
          <a:xfrm>
            <a:off x="0" y="6492876"/>
            <a:ext cx="2844800" cy="365125"/>
          </a:xfrm>
        </p:spPr>
        <p:txBody>
          <a:bodyPr/>
          <a:lstStyle/>
          <a:p>
            <a:fld id="{590E06A6-2EB6-45F5-9005-C2F14A1C25BE}" type="datetime1">
              <a:rPr lang="en-US" smtClean="0"/>
              <a:t>6/5/2018</a:t>
            </a:fld>
            <a:endParaRPr lang="en-US" dirty="0"/>
          </a:p>
        </p:txBody>
      </p:sp>
      <p:sp>
        <p:nvSpPr>
          <p:cNvPr id="7" name="Slide Number Placeholder 6"/>
          <p:cNvSpPr>
            <a:spLocks noGrp="1"/>
          </p:cNvSpPr>
          <p:nvPr>
            <p:ph type="sldNum" sz="quarter" idx="12"/>
          </p:nvPr>
        </p:nvSpPr>
        <p:spPr>
          <a:xfrm>
            <a:off x="8737600" y="6356350"/>
            <a:ext cx="3454400" cy="501650"/>
          </a:xfrm>
        </p:spPr>
        <p:txBody>
          <a:bodyPr/>
          <a:lstStyle/>
          <a:p>
            <a:fld id="{FCFA7075-00C9-4A43-9218-6D16F545458B}" type="slidenum">
              <a:rPr lang="en-US" smtClean="0"/>
              <a:pPr/>
              <a:t>14</a:t>
            </a:fld>
            <a:endParaRPr lang="en-US" dirty="0"/>
          </a:p>
        </p:txBody>
      </p:sp>
      <p:pic>
        <p:nvPicPr>
          <p:cNvPr id="9" name="Picture 8"/>
          <p:cNvPicPr>
            <a:picLocks noChangeAspect="1"/>
          </p:cNvPicPr>
          <p:nvPr/>
        </p:nvPicPr>
        <p:blipFill>
          <a:blip r:embed="rId4"/>
          <a:stretch>
            <a:fillRect/>
          </a:stretch>
        </p:blipFill>
        <p:spPr>
          <a:xfrm>
            <a:off x="1552730" y="659416"/>
            <a:ext cx="823211" cy="306960"/>
          </a:xfrm>
          <a:prstGeom prst="rect">
            <a:avLst/>
          </a:prstGeom>
        </p:spPr>
      </p:pic>
      <p:pic>
        <p:nvPicPr>
          <p:cNvPr id="12" name="Picture 11"/>
          <p:cNvPicPr>
            <a:picLocks noChangeAspect="1"/>
          </p:cNvPicPr>
          <p:nvPr/>
        </p:nvPicPr>
        <p:blipFill>
          <a:blip r:embed="rId5"/>
          <a:stretch>
            <a:fillRect/>
          </a:stretch>
        </p:blipFill>
        <p:spPr>
          <a:xfrm>
            <a:off x="5860473" y="977520"/>
            <a:ext cx="6462581" cy="2387339"/>
          </a:xfrm>
          <a:prstGeom prst="rect">
            <a:avLst/>
          </a:prstGeom>
        </p:spPr>
      </p:pic>
      <p:pic>
        <p:nvPicPr>
          <p:cNvPr id="13" name="Picture 12"/>
          <p:cNvPicPr>
            <a:picLocks noChangeAspect="1"/>
          </p:cNvPicPr>
          <p:nvPr/>
        </p:nvPicPr>
        <p:blipFill>
          <a:blip r:embed="rId6"/>
          <a:stretch>
            <a:fillRect/>
          </a:stretch>
        </p:blipFill>
        <p:spPr>
          <a:xfrm>
            <a:off x="5486401" y="3364860"/>
            <a:ext cx="6767946" cy="2550360"/>
          </a:xfrm>
          <a:prstGeom prst="rect">
            <a:avLst/>
          </a:prstGeom>
        </p:spPr>
      </p:pic>
      <p:pic>
        <p:nvPicPr>
          <p:cNvPr id="14" name="Picture 13"/>
          <p:cNvPicPr>
            <a:picLocks noChangeAspect="1"/>
          </p:cNvPicPr>
          <p:nvPr/>
        </p:nvPicPr>
        <p:blipFill>
          <a:blip r:embed="rId7"/>
          <a:stretch>
            <a:fillRect/>
          </a:stretch>
        </p:blipFill>
        <p:spPr>
          <a:xfrm>
            <a:off x="3111701" y="1384436"/>
            <a:ext cx="4749400" cy="3581366"/>
          </a:xfrm>
          <a:prstGeom prst="rect">
            <a:avLst/>
          </a:prstGeom>
        </p:spPr>
      </p:pic>
      <p:pic>
        <p:nvPicPr>
          <p:cNvPr id="15" name="Picture 14"/>
          <p:cNvPicPr>
            <a:picLocks noChangeAspect="1"/>
          </p:cNvPicPr>
          <p:nvPr/>
        </p:nvPicPr>
        <p:blipFill>
          <a:blip r:embed="rId8"/>
          <a:stretch>
            <a:fillRect/>
          </a:stretch>
        </p:blipFill>
        <p:spPr>
          <a:xfrm>
            <a:off x="7457221" y="1353686"/>
            <a:ext cx="4800306" cy="3617422"/>
          </a:xfrm>
          <a:prstGeom prst="rect">
            <a:avLst/>
          </a:prstGeom>
        </p:spPr>
      </p:pic>
      <p:pic>
        <p:nvPicPr>
          <p:cNvPr id="16" name="Picture 15"/>
          <p:cNvPicPr>
            <a:picLocks noChangeAspect="1"/>
          </p:cNvPicPr>
          <p:nvPr/>
        </p:nvPicPr>
        <p:blipFill>
          <a:blip r:embed="rId9"/>
          <a:stretch>
            <a:fillRect/>
          </a:stretch>
        </p:blipFill>
        <p:spPr>
          <a:xfrm>
            <a:off x="127882" y="1530852"/>
            <a:ext cx="3164883" cy="2671412"/>
          </a:xfrm>
          <a:prstGeom prst="rect">
            <a:avLst/>
          </a:prstGeom>
        </p:spPr>
      </p:pic>
      <p:pic>
        <p:nvPicPr>
          <p:cNvPr id="17" name="coaxMultipactin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7177844" y="1032955"/>
            <a:ext cx="4840974" cy="4840974"/>
          </a:xfrm>
          <a:prstGeom prst="rect">
            <a:avLst/>
          </a:prstGeom>
        </p:spPr>
      </p:pic>
      <p:pic>
        <p:nvPicPr>
          <p:cNvPr id="18" name="Picture 17"/>
          <p:cNvPicPr>
            <a:picLocks noChangeAspect="1"/>
          </p:cNvPicPr>
          <p:nvPr/>
        </p:nvPicPr>
        <p:blipFill>
          <a:blip r:embed="rId11"/>
          <a:stretch>
            <a:fillRect/>
          </a:stretch>
        </p:blipFill>
        <p:spPr>
          <a:xfrm>
            <a:off x="3430541" y="1343145"/>
            <a:ext cx="3575828" cy="2696236"/>
          </a:xfrm>
          <a:prstGeom prst="rect">
            <a:avLst/>
          </a:prstGeom>
        </p:spPr>
      </p:pic>
      <p:pic>
        <p:nvPicPr>
          <p:cNvPr id="19" name="Picture 18"/>
          <p:cNvPicPr>
            <a:picLocks noChangeAspect="1"/>
          </p:cNvPicPr>
          <p:nvPr/>
        </p:nvPicPr>
        <p:blipFill rotWithShape="1">
          <a:blip r:embed="rId12"/>
          <a:srcRect l="5057" t="6985" r="8239" b="2972"/>
          <a:stretch/>
        </p:blipFill>
        <p:spPr>
          <a:xfrm>
            <a:off x="7633731" y="3267139"/>
            <a:ext cx="3002961" cy="2350114"/>
          </a:xfrm>
          <a:prstGeom prst="rect">
            <a:avLst/>
          </a:prstGeom>
        </p:spPr>
      </p:pic>
    </p:spTree>
    <p:extLst>
      <p:ext uri="{BB962C8B-B14F-4D97-AF65-F5344CB8AC3E}">
        <p14:creationId xmlns:p14="http://schemas.microsoft.com/office/powerpoint/2010/main" val="63920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par>
                                <p:cTn id="7" presetID="1" presetClass="exit" presetSubtype="0" fill="hold"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9" presetClass="emph" presetSubtype="0" fill="hold" nodeType="withEffect">
                                  <p:stCondLst>
                                    <p:cond delay="0"/>
                                  </p:stCondLst>
                                  <p:iterate type="wd">
                                    <p:tmPct val="10000"/>
                                  </p:iterate>
                                  <p:childTnLst>
                                    <p:animClr clrSpc="rgb" dir="cw">
                                      <p:cBhvr override="childStyle">
                                        <p:cTn id="10" dur="500" fill="hold"/>
                                        <p:tgtEl>
                                          <p:spTgt spid="3">
                                            <p:txEl>
                                              <p:pRg st="12" end="12"/>
                                            </p:txEl>
                                          </p:spTgt>
                                        </p:tgtEl>
                                        <p:attrNameLst>
                                          <p:attrName>style.color</p:attrName>
                                        </p:attrNameLst>
                                      </p:cBhvr>
                                      <p:to>
                                        <a:schemeClr val="tx1"/>
                                      </p:to>
                                    </p:animClr>
                                    <p:animClr clrSpc="rgb" dir="cw">
                                      <p:cBhvr>
                                        <p:cTn id="11" dur="500" fill="hold"/>
                                        <p:tgtEl>
                                          <p:spTgt spid="3">
                                            <p:txEl>
                                              <p:pRg st="12" end="12"/>
                                            </p:txEl>
                                          </p:spTgt>
                                        </p:tgtEl>
                                        <p:attrNameLst>
                                          <p:attrName>fillcolor</p:attrName>
                                        </p:attrNameLst>
                                      </p:cBhvr>
                                      <p:to>
                                        <a:schemeClr val="tx1"/>
                                      </p:to>
                                    </p:animClr>
                                    <p:set>
                                      <p:cBhvr>
                                        <p:cTn id="12" dur="500" fill="hold"/>
                                        <p:tgtEl>
                                          <p:spTgt spid="3">
                                            <p:txEl>
                                              <p:pRg st="12" end="12"/>
                                            </p:txEl>
                                          </p:spTgt>
                                        </p:tgtEl>
                                        <p:attrNameLst>
                                          <p:attrName>fill.type</p:attrName>
                                        </p:attrNameLst>
                                      </p:cBhvr>
                                      <p:to>
                                        <p:strVal val="solid"/>
                                      </p:to>
                                    </p:set>
                                    <p:set>
                                      <p:cBhvr>
                                        <p:cTn id="13" dur="500" fill="hold"/>
                                        <p:tgtEl>
                                          <p:spTgt spid="3">
                                            <p:txEl>
                                              <p:pRg st="12" end="12"/>
                                            </p:txEl>
                                          </p:spTgt>
                                        </p:tgtEl>
                                        <p:attrNameLst>
                                          <p:attrName>fill.on</p:attrName>
                                        </p:attrNameLst>
                                      </p:cBhvr>
                                      <p:to>
                                        <p:strVal val="true"/>
                                      </p:to>
                                    </p:se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9" presetClass="emph" presetSubtype="0" fill="hold" nodeType="clickEffect">
                                  <p:stCondLst>
                                    <p:cond delay="0"/>
                                  </p:stCondLst>
                                  <p:childTnLst>
                                    <p:animClr clrSpc="rgb" dir="cw">
                                      <p:cBhvr override="childStyle">
                                        <p:cTn id="23" dur="500" fill="hold"/>
                                        <p:tgtEl>
                                          <p:spTgt spid="3">
                                            <p:txEl>
                                              <p:pRg st="13" end="13"/>
                                            </p:txEl>
                                          </p:spTgt>
                                        </p:tgtEl>
                                        <p:attrNameLst>
                                          <p:attrName>style.color</p:attrName>
                                        </p:attrNameLst>
                                      </p:cBhvr>
                                      <p:to>
                                        <a:schemeClr val="tx1"/>
                                      </p:to>
                                    </p:animClr>
                                    <p:animClr clrSpc="rgb" dir="cw">
                                      <p:cBhvr>
                                        <p:cTn id="24" dur="500" fill="hold"/>
                                        <p:tgtEl>
                                          <p:spTgt spid="3">
                                            <p:txEl>
                                              <p:pRg st="13" end="13"/>
                                            </p:txEl>
                                          </p:spTgt>
                                        </p:tgtEl>
                                        <p:attrNameLst>
                                          <p:attrName>fillcolor</p:attrName>
                                        </p:attrNameLst>
                                      </p:cBhvr>
                                      <p:to>
                                        <a:schemeClr val="tx1"/>
                                      </p:to>
                                    </p:animClr>
                                    <p:set>
                                      <p:cBhvr>
                                        <p:cTn id="25" dur="500" fill="hold"/>
                                        <p:tgtEl>
                                          <p:spTgt spid="3">
                                            <p:txEl>
                                              <p:pRg st="13" end="13"/>
                                            </p:txEl>
                                          </p:spTgt>
                                        </p:tgtEl>
                                        <p:attrNameLst>
                                          <p:attrName>fill.type</p:attrName>
                                        </p:attrNameLst>
                                      </p:cBhvr>
                                      <p:to>
                                        <p:strVal val="solid"/>
                                      </p:to>
                                    </p:set>
                                    <p:set>
                                      <p:cBhvr>
                                        <p:cTn id="26" dur="500" fill="hold"/>
                                        <p:tgtEl>
                                          <p:spTgt spid="3">
                                            <p:txEl>
                                              <p:pRg st="13" end="13"/>
                                            </p:txEl>
                                          </p:spTgt>
                                        </p:tgtEl>
                                        <p:attrNameLst>
                                          <p:attrName>fill.on</p:attrName>
                                        </p:attrNameLst>
                                      </p:cBhvr>
                                      <p:to>
                                        <p:strVal val="true"/>
                                      </p:to>
                                    </p:set>
                                  </p:childTnLst>
                                </p:cTn>
                              </p:par>
                              <p:par>
                                <p:cTn id="27" presetID="19" presetClass="emph" presetSubtype="0" fill="hold" nodeType="withEffect">
                                  <p:stCondLst>
                                    <p:cond delay="0"/>
                                  </p:stCondLst>
                                  <p:childTnLst>
                                    <p:animClr clrSpc="rgb" dir="cw">
                                      <p:cBhvr override="childStyle">
                                        <p:cTn id="28" dur="500" fill="hold"/>
                                        <p:tgtEl>
                                          <p:spTgt spid="3">
                                            <p:txEl>
                                              <p:pRg st="14" end="14"/>
                                            </p:txEl>
                                          </p:spTgt>
                                        </p:tgtEl>
                                        <p:attrNameLst>
                                          <p:attrName>style.color</p:attrName>
                                        </p:attrNameLst>
                                      </p:cBhvr>
                                      <p:to>
                                        <a:schemeClr val="tx1"/>
                                      </p:to>
                                    </p:animClr>
                                    <p:animClr clrSpc="rgb" dir="cw">
                                      <p:cBhvr>
                                        <p:cTn id="29" dur="500" fill="hold"/>
                                        <p:tgtEl>
                                          <p:spTgt spid="3">
                                            <p:txEl>
                                              <p:pRg st="14" end="14"/>
                                            </p:txEl>
                                          </p:spTgt>
                                        </p:tgtEl>
                                        <p:attrNameLst>
                                          <p:attrName>fillcolor</p:attrName>
                                        </p:attrNameLst>
                                      </p:cBhvr>
                                      <p:to>
                                        <a:schemeClr val="tx1"/>
                                      </p:to>
                                    </p:animClr>
                                    <p:set>
                                      <p:cBhvr>
                                        <p:cTn id="30" dur="500" fill="hold"/>
                                        <p:tgtEl>
                                          <p:spTgt spid="3">
                                            <p:txEl>
                                              <p:pRg st="14" end="14"/>
                                            </p:txEl>
                                          </p:spTgt>
                                        </p:tgtEl>
                                        <p:attrNameLst>
                                          <p:attrName>fill.type</p:attrName>
                                        </p:attrNameLst>
                                      </p:cBhvr>
                                      <p:to>
                                        <p:strVal val="solid"/>
                                      </p:to>
                                    </p:set>
                                    <p:set>
                                      <p:cBhvr>
                                        <p:cTn id="31" dur="500" fill="hold"/>
                                        <p:tgtEl>
                                          <p:spTgt spid="3">
                                            <p:txEl>
                                              <p:pRg st="14" end="14"/>
                                            </p:txEl>
                                          </p:spTgt>
                                        </p:tgtEl>
                                        <p:attrNameLst>
                                          <p:attrName>fill.on</p:attrName>
                                        </p:attrNameLst>
                                      </p:cBhvr>
                                      <p:to>
                                        <p:strVal val="true"/>
                                      </p:to>
                                    </p:set>
                                  </p:childTnLst>
                                </p:cTn>
                              </p:par>
                              <p:par>
                                <p:cTn id="32" presetID="1" presetClass="exit" presetSubtype="0" fill="hold" nodeType="withEffect">
                                  <p:stCondLst>
                                    <p:cond delay="0"/>
                                  </p:stCondLst>
                                  <p:childTnLst>
                                    <p:set>
                                      <p:cBhvr>
                                        <p:cTn id="33" dur="1" fill="hold">
                                          <p:stCondLst>
                                            <p:cond delay="0"/>
                                          </p:stCondLst>
                                        </p:cTn>
                                        <p:tgtEl>
                                          <p:spTgt spid="15"/>
                                        </p:tgtEl>
                                        <p:attrNameLst>
                                          <p:attrName>style.visibility</p:attrName>
                                        </p:attrNameLst>
                                      </p:cBhvr>
                                      <p:to>
                                        <p:strVal val="hidden"/>
                                      </p:to>
                                    </p:set>
                                  </p:childTnLst>
                                </p:cTn>
                              </p:par>
                              <p:par>
                                <p:cTn id="34" presetID="1" presetClass="exit" presetSubtype="0" fill="hold" nodeType="withEffect">
                                  <p:stCondLst>
                                    <p:cond delay="0"/>
                                  </p:stCondLst>
                                  <p:childTnLst>
                                    <p:set>
                                      <p:cBhvr>
                                        <p:cTn id="35" dur="1" fill="hold">
                                          <p:stCondLst>
                                            <p:cond delay="0"/>
                                          </p:stCondLst>
                                        </p:cTn>
                                        <p:tgtEl>
                                          <p:spTgt spid="14"/>
                                        </p:tgtEl>
                                        <p:attrNameLst>
                                          <p:attrName>style.visibility</p:attrName>
                                        </p:attrNameLst>
                                      </p:cBhvr>
                                      <p:to>
                                        <p:strVal val="hidden"/>
                                      </p:to>
                                    </p:set>
                                  </p:childTnLst>
                                </p:cTn>
                              </p:par>
                              <p:par>
                                <p:cTn id="36" presetID="1"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17"/>
                                        </p:tgtEl>
                                        <p:attrNameLst>
                                          <p:attrName>style.visibility</p:attrName>
                                        </p:attrNameLst>
                                      </p:cBhvr>
                                      <p:to>
                                        <p:strVal val="visible"/>
                                      </p:to>
                                    </p:set>
                                  </p:childTnLst>
                                </p:cTn>
                              </p:par>
                              <p:par>
                                <p:cTn id="44" presetID="1" presetClass="mediacall" presetSubtype="0" fill="hold" nodeType="withEffect">
                                  <p:stCondLst>
                                    <p:cond delay="0"/>
                                  </p:stCondLst>
                                  <p:childTnLst>
                                    <p:cmd type="call" cmd="playFrom(0.0)">
                                      <p:cBhvr>
                                        <p:cTn id="45" dur="24066"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46" fill="hold" display="0">
                  <p:stCondLst>
                    <p:cond delay="indefinite"/>
                  </p:stCondLst>
                </p:cTn>
                <p:tgtEl>
                  <p:spTgt spid="17"/>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1" y="345146"/>
            <a:ext cx="7796291" cy="923330"/>
          </a:xfrm>
        </p:spPr>
        <p:txBody>
          <a:bodyPr/>
          <a:lstStyle/>
          <a:p>
            <a:r>
              <a:rPr lang="en-GB" dirty="0"/>
              <a:t>Tech-X performed 3D calculations to</a:t>
            </a:r>
            <a:br>
              <a:rPr lang="en-GB" dirty="0"/>
            </a:br>
            <a:r>
              <a:rPr lang="en-GB" dirty="0"/>
              <a:t>predict geometric factor (effective SEY)</a:t>
            </a:r>
          </a:p>
        </p:txBody>
      </p:sp>
      <p:sp>
        <p:nvSpPr>
          <p:cNvPr id="3" name="Content Placeholder 2"/>
          <p:cNvSpPr>
            <a:spLocks noGrp="1"/>
          </p:cNvSpPr>
          <p:nvPr>
            <p:ph idx="1"/>
          </p:nvPr>
        </p:nvSpPr>
        <p:spPr>
          <a:xfrm>
            <a:off x="615076" y="1904181"/>
            <a:ext cx="10972800" cy="4520798"/>
          </a:xfrm>
        </p:spPr>
        <p:txBody>
          <a:bodyPr>
            <a:normAutofit/>
          </a:bodyPr>
          <a:lstStyle/>
          <a:p>
            <a:pPr marL="0" indent="0">
              <a:buNone/>
            </a:pPr>
            <a:r>
              <a:rPr lang="en-GB" sz="2400" dirty="0"/>
              <a:t>+ parallel computation + open data format + …</a:t>
            </a:r>
          </a:p>
          <a:p>
            <a:pPr marL="0" indent="0">
              <a:buNone/>
            </a:pPr>
            <a:endParaRPr lang="en-GB" sz="2400" dirty="0"/>
          </a:p>
          <a:p>
            <a:pPr marL="0" indent="0">
              <a:buNone/>
            </a:pPr>
            <a:r>
              <a:rPr lang="en-GB" sz="2400" dirty="0"/>
              <a:t>Flat surface was compared to Pyramidal structure with high-to-base ratio </a:t>
            </a:r>
            <a:r>
              <a:rPr lang="en-GB" sz="2400" b="1" dirty="0"/>
              <a:t>a/b= 1 </a:t>
            </a:r>
            <a:r>
              <a:rPr lang="en-GB" sz="2400" dirty="0"/>
              <a:t>for α</a:t>
            </a:r>
            <a:r>
              <a:rPr lang="en-GB" sz="2400" baseline="-25000" dirty="0"/>
              <a:t>0</a:t>
            </a:r>
            <a:r>
              <a:rPr lang="en-GB" sz="2400" dirty="0"/>
              <a:t> = 90 degrees and α</a:t>
            </a:r>
            <a:r>
              <a:rPr lang="en-GB" sz="2400" baseline="-25000" dirty="0"/>
              <a:t>0</a:t>
            </a:r>
            <a:r>
              <a:rPr lang="en-GB" sz="2400" dirty="0"/>
              <a:t> = 45 degrees</a:t>
            </a:r>
          </a:p>
          <a:p>
            <a:pPr marL="0" indent="0">
              <a:buNone/>
            </a:pPr>
            <a:r>
              <a:rPr lang="en-GB" sz="2400" dirty="0"/>
              <a:t>Structures had height 10 to 50um. </a:t>
            </a:r>
          </a:p>
          <a:p>
            <a:pPr marL="0" indent="0">
              <a:buNone/>
            </a:pPr>
            <a:endParaRPr lang="en-GB" sz="24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7" y="3880681"/>
            <a:ext cx="5799323" cy="2065199"/>
          </a:xfrm>
          <a:prstGeom prst="rect">
            <a:avLst/>
          </a:prstGeom>
        </p:spPr>
      </p:pic>
      <p:sp>
        <p:nvSpPr>
          <p:cNvPr id="7" name="Date Placeholder 6"/>
          <p:cNvSpPr>
            <a:spLocks noGrp="1"/>
          </p:cNvSpPr>
          <p:nvPr>
            <p:ph type="dt" sz="half" idx="10"/>
          </p:nvPr>
        </p:nvSpPr>
        <p:spPr>
          <a:xfrm>
            <a:off x="0" y="6492876"/>
            <a:ext cx="2844800" cy="365125"/>
          </a:xfrm>
        </p:spPr>
        <p:txBody>
          <a:bodyPr/>
          <a:lstStyle/>
          <a:p>
            <a:fld id="{3A3EEB85-1CC8-4797-9FD4-16158FD4DA5C}" type="datetime1">
              <a:rPr lang="en-US" smtClean="0"/>
              <a:t>6/5/2018</a:t>
            </a:fld>
            <a:endParaRPr lang="en-US" dirty="0"/>
          </a:p>
        </p:txBody>
      </p:sp>
      <p:sp>
        <p:nvSpPr>
          <p:cNvPr id="8" name="Slide Number Placeholder 7"/>
          <p:cNvSpPr>
            <a:spLocks noGrp="1"/>
          </p:cNvSpPr>
          <p:nvPr>
            <p:ph type="sldNum" sz="quarter" idx="12"/>
          </p:nvPr>
        </p:nvSpPr>
        <p:spPr>
          <a:xfrm>
            <a:off x="8737600" y="6356350"/>
            <a:ext cx="3454400" cy="501650"/>
          </a:xfrm>
        </p:spPr>
        <p:txBody>
          <a:bodyPr/>
          <a:lstStyle/>
          <a:p>
            <a:fld id="{FCFA7075-00C9-4A43-9218-6D16F545458B}" type="slidenum">
              <a:rPr lang="en-US" smtClean="0"/>
              <a:pPr/>
              <a:t>15</a:t>
            </a:fld>
            <a:endParaRPr lang="en-US" dirty="0"/>
          </a:p>
        </p:txBody>
      </p:sp>
      <p:pic>
        <p:nvPicPr>
          <p:cNvPr id="4" name="FurmanPiviPyramidMovie">
            <a:hlinkClick r:id="" action="ppaction://media"/>
            <a:extLst>
              <a:ext uri="{FF2B5EF4-FFF2-40B4-BE49-F238E27FC236}">
                <a16:creationId xmlns:a16="http://schemas.microsoft.com/office/drawing/2014/main" id="{A0E024C7-CC6E-42E3-AE2C-3022F4FD7A1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38238" y="3326423"/>
            <a:ext cx="6440242" cy="3166453"/>
          </a:xfrm>
          <a:prstGeom prst="rect">
            <a:avLst/>
          </a:prstGeom>
        </p:spPr>
      </p:pic>
    </p:spTree>
    <p:extLst>
      <p:ext uri="{BB962C8B-B14F-4D97-AF65-F5344CB8AC3E}">
        <p14:creationId xmlns:p14="http://schemas.microsoft.com/office/powerpoint/2010/main" val="129422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2714" y="1801887"/>
            <a:ext cx="3049286" cy="4520798"/>
          </a:xfrm>
        </p:spPr>
        <p:txBody>
          <a:bodyPr>
            <a:normAutofit/>
          </a:bodyPr>
          <a:lstStyle/>
          <a:p>
            <a:r>
              <a:rPr lang="en-GB" sz="2400" dirty="0"/>
              <a:t>(A) (green) incident particles (not necessary normal)</a:t>
            </a:r>
          </a:p>
          <a:p>
            <a:r>
              <a:rPr lang="en-GB" sz="2400" dirty="0"/>
              <a:t>(B) (red) outgoing particles</a:t>
            </a:r>
          </a:p>
          <a:p>
            <a:r>
              <a:rPr lang="en-GB" sz="2400" dirty="0"/>
              <a:t>(C) periodic BCs (on or off)</a:t>
            </a:r>
          </a:p>
          <a:p>
            <a:r>
              <a:rPr lang="en-GB" sz="2400" dirty="0"/>
              <a:t>(D) Electrostatic </a:t>
            </a:r>
            <a:r>
              <a:rPr lang="en-GB" sz="2400" dirty="0" err="1"/>
              <a:t>Biassed</a:t>
            </a:r>
            <a:r>
              <a:rPr lang="en-GB" sz="2400" dirty="0"/>
              <a:t> wall, Furman-</a:t>
            </a:r>
            <a:r>
              <a:rPr lang="en-GB" sz="2400" dirty="0" err="1"/>
              <a:t>Pivi</a:t>
            </a:r>
            <a:r>
              <a:rPr lang="en-GB" sz="2400" dirty="0"/>
              <a:t> applied here for particles</a:t>
            </a:r>
          </a:p>
        </p:txBody>
      </p:sp>
      <p:sp>
        <p:nvSpPr>
          <p:cNvPr id="3" name="Footer Placeholder 2"/>
          <p:cNvSpPr>
            <a:spLocks noGrp="1"/>
          </p:cNvSpPr>
          <p:nvPr>
            <p:ph type="ftr" sz="quarter" idx="11"/>
          </p:nvPr>
        </p:nvSpPr>
        <p:spPr>
          <a:xfrm>
            <a:off x="3286125" y="6356351"/>
            <a:ext cx="5612130" cy="503860"/>
          </a:xfrm>
        </p:spPr>
        <p:txBody>
          <a:bodyPr/>
          <a:lstStyle/>
          <a:p>
            <a:r>
              <a:rPr lang="en-US" dirty="0"/>
              <a:t>SIMULATIONS EMPOWERING YOUR INNOVATIONS</a:t>
            </a:r>
          </a:p>
        </p:txBody>
      </p:sp>
      <p:sp>
        <p:nvSpPr>
          <p:cNvPr id="4" name="Title 3"/>
          <p:cNvSpPr>
            <a:spLocks noGrp="1"/>
          </p:cNvSpPr>
          <p:nvPr>
            <p:ph type="title"/>
          </p:nvPr>
        </p:nvSpPr>
        <p:spPr>
          <a:xfrm>
            <a:off x="1243771" y="172874"/>
            <a:ext cx="10630200" cy="1035170"/>
          </a:xfrm>
        </p:spPr>
        <p:txBody>
          <a:bodyPr/>
          <a:lstStyle/>
          <a:p>
            <a:r>
              <a:rPr lang="en-GB" dirty="0"/>
              <a:t>Simulation setup in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474" y="1817793"/>
            <a:ext cx="8604069" cy="4243741"/>
          </a:xfrm>
          <a:prstGeom prst="rect">
            <a:avLst/>
          </a:prstGeom>
        </p:spPr>
      </p:pic>
      <p:sp>
        <p:nvSpPr>
          <p:cNvPr id="6" name="Right Arrow 4"/>
          <p:cNvSpPr/>
          <p:nvPr/>
        </p:nvSpPr>
        <p:spPr>
          <a:xfrm>
            <a:off x="174171" y="2364861"/>
            <a:ext cx="818606" cy="844731"/>
          </a:xfrm>
          <a:prstGeom prst="rightArrow">
            <a:avLst/>
          </a:prstGeom>
          <a:solidFill>
            <a:srgbClr val="00E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3161831" y="5876868"/>
            <a:ext cx="184731" cy="369332"/>
          </a:xfrm>
          <a:prstGeom prst="rect">
            <a:avLst/>
          </a:prstGeom>
          <a:noFill/>
        </p:spPr>
        <p:txBody>
          <a:bodyPr wrap="none" rtlCol="0">
            <a:spAutoFit/>
          </a:bodyPr>
          <a:lstStyle/>
          <a:p>
            <a:endParaRPr lang="en-GB" dirty="0"/>
          </a:p>
        </p:txBody>
      </p:sp>
      <p:sp>
        <p:nvSpPr>
          <p:cNvPr id="8" name="TextBox 7"/>
          <p:cNvSpPr txBox="1"/>
          <p:nvPr/>
        </p:nvSpPr>
        <p:spPr>
          <a:xfrm>
            <a:off x="4328304" y="1633127"/>
            <a:ext cx="984565" cy="369332"/>
          </a:xfrm>
          <a:prstGeom prst="rect">
            <a:avLst/>
          </a:prstGeom>
          <a:noFill/>
        </p:spPr>
        <p:txBody>
          <a:bodyPr wrap="none" rtlCol="0">
            <a:spAutoFit/>
          </a:bodyPr>
          <a:lstStyle/>
          <a:p>
            <a:r>
              <a:rPr lang="en-GB" i="1" dirty="0">
                <a:latin typeface="Times New Roman" panose="02020603050405020304" pitchFamily="18" charset="0"/>
                <a:cs typeface="Times New Roman" panose="02020603050405020304" pitchFamily="18" charset="0"/>
              </a:rPr>
              <a:t>x</a:t>
            </a:r>
            <a:r>
              <a:rPr lang="en-GB"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sym typeface="Symbol" panose="05050102010706020507" pitchFamily="18" charset="2"/>
              </a:rPr>
              <a:t></a:t>
            </a:r>
            <a:r>
              <a:rPr lang="en-GB" dirty="0">
                <a:latin typeface="Times New Roman" panose="02020603050405020304" pitchFamily="18" charset="0"/>
                <a:cs typeface="Times New Roman" panose="02020603050405020304" pitchFamily="18" charset="0"/>
              </a:rPr>
              <a:t>10</a:t>
            </a:r>
            <a:r>
              <a:rPr lang="en-GB" baseline="30000" dirty="0">
                <a:latin typeface="Times New Roman" panose="02020603050405020304" pitchFamily="18" charset="0"/>
                <a:cs typeface="Times New Roman" panose="02020603050405020304" pitchFamily="18" charset="0"/>
              </a:rPr>
              <a:t>-6</a:t>
            </a:r>
            <a:r>
              <a:rPr lang="en-GB" dirty="0">
                <a:latin typeface="Times New Roman" panose="02020603050405020304" pitchFamily="18" charset="0"/>
                <a:cs typeface="Times New Roman" panose="02020603050405020304" pitchFamily="18" charset="0"/>
              </a:rPr>
              <a:t>)</a:t>
            </a:r>
          </a:p>
        </p:txBody>
      </p:sp>
      <p:sp>
        <p:nvSpPr>
          <p:cNvPr id="9" name="Right Arrow 8"/>
          <p:cNvSpPr/>
          <p:nvPr/>
        </p:nvSpPr>
        <p:spPr>
          <a:xfrm flipH="1">
            <a:off x="182880" y="4601391"/>
            <a:ext cx="818606" cy="844731"/>
          </a:xfrm>
          <a:prstGeom prst="rightArrow">
            <a:avLst/>
          </a:prstGeom>
          <a:solidFill>
            <a:srgbClr val="FD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77140" y="3163425"/>
            <a:ext cx="612668" cy="461665"/>
          </a:xfrm>
          <a:prstGeom prst="rect">
            <a:avLst/>
          </a:prstGeom>
          <a:noFill/>
        </p:spPr>
        <p:txBody>
          <a:bodyPr wrap="none" rtlCol="0">
            <a:spAutoFit/>
          </a:bodyPr>
          <a:lstStyle/>
          <a:p>
            <a:r>
              <a:rPr lang="en-GB" sz="2400" b="1" dirty="0">
                <a:latin typeface="Times New Roman" panose="02020603050405020304" pitchFamily="18" charset="0"/>
                <a:cs typeface="Times New Roman" panose="02020603050405020304" pitchFamily="18" charset="0"/>
              </a:rPr>
              <a:t>(A)</a:t>
            </a:r>
          </a:p>
        </p:txBody>
      </p:sp>
      <p:sp>
        <p:nvSpPr>
          <p:cNvPr id="11" name="TextBox 10"/>
          <p:cNvSpPr txBox="1"/>
          <p:nvPr/>
        </p:nvSpPr>
        <p:spPr>
          <a:xfrm>
            <a:off x="285849" y="4139726"/>
            <a:ext cx="595035" cy="461665"/>
          </a:xfrm>
          <a:prstGeom prst="rect">
            <a:avLst/>
          </a:prstGeom>
          <a:noFill/>
        </p:spPr>
        <p:txBody>
          <a:bodyPr wrap="none" rtlCol="0">
            <a:spAutoFit/>
          </a:bodyPr>
          <a:lstStyle/>
          <a:p>
            <a:r>
              <a:rPr lang="en-GB" sz="2400" b="1" dirty="0">
                <a:latin typeface="Times New Roman" panose="02020603050405020304" pitchFamily="18" charset="0"/>
                <a:cs typeface="Times New Roman" panose="02020603050405020304" pitchFamily="18" charset="0"/>
              </a:rPr>
              <a:t>(B)</a:t>
            </a:r>
          </a:p>
        </p:txBody>
      </p:sp>
      <p:sp>
        <p:nvSpPr>
          <p:cNvPr id="12" name="TextBox 11"/>
          <p:cNvSpPr txBox="1"/>
          <p:nvPr/>
        </p:nvSpPr>
        <p:spPr>
          <a:xfrm>
            <a:off x="4400649" y="6015367"/>
            <a:ext cx="612668" cy="461665"/>
          </a:xfrm>
          <a:prstGeom prst="rect">
            <a:avLst/>
          </a:prstGeom>
          <a:noFill/>
        </p:spPr>
        <p:txBody>
          <a:bodyPr wrap="none" rtlCol="0">
            <a:spAutoFit/>
          </a:bodyPr>
          <a:lstStyle/>
          <a:p>
            <a:r>
              <a:rPr lang="en-GB" sz="2400" b="1" dirty="0">
                <a:latin typeface="Times New Roman" panose="02020603050405020304" pitchFamily="18" charset="0"/>
                <a:cs typeface="Times New Roman" panose="02020603050405020304" pitchFamily="18" charset="0"/>
              </a:rPr>
              <a:t>(C)</a:t>
            </a:r>
          </a:p>
        </p:txBody>
      </p:sp>
      <p:sp>
        <p:nvSpPr>
          <p:cNvPr id="13" name="TextBox 12"/>
          <p:cNvSpPr txBox="1"/>
          <p:nvPr/>
        </p:nvSpPr>
        <p:spPr>
          <a:xfrm>
            <a:off x="8724702" y="3477998"/>
            <a:ext cx="612668" cy="461665"/>
          </a:xfrm>
          <a:prstGeom prst="rect">
            <a:avLst/>
          </a:prstGeom>
          <a:noFill/>
        </p:spPr>
        <p:txBody>
          <a:bodyPr wrap="none" rtlCol="0">
            <a:spAutoFit/>
          </a:bodyPr>
          <a:lstStyle/>
          <a:p>
            <a:r>
              <a:rPr lang="en-GB" sz="2400" b="1" dirty="0">
                <a:latin typeface="Times New Roman" panose="02020603050405020304" pitchFamily="18" charset="0"/>
                <a:cs typeface="Times New Roman" panose="02020603050405020304" pitchFamily="18" charset="0"/>
              </a:rPr>
              <a:t>(D)</a:t>
            </a:r>
          </a:p>
        </p:txBody>
      </p:sp>
      <p:sp>
        <p:nvSpPr>
          <p:cNvPr id="14" name="Rectangle 13"/>
          <p:cNvSpPr/>
          <p:nvPr/>
        </p:nvSpPr>
        <p:spPr>
          <a:xfrm>
            <a:off x="553386" y="1721995"/>
            <a:ext cx="409411" cy="2654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4"/>
          <a:stretch>
            <a:fillRect/>
          </a:stretch>
        </p:blipFill>
        <p:spPr>
          <a:xfrm>
            <a:off x="4820586" y="222885"/>
            <a:ext cx="1685925" cy="628650"/>
          </a:xfrm>
          <a:prstGeom prst="rect">
            <a:avLst/>
          </a:prstGeom>
        </p:spPr>
      </p:pic>
      <p:sp>
        <p:nvSpPr>
          <p:cNvPr id="18" name="Arc 17"/>
          <p:cNvSpPr/>
          <p:nvPr/>
        </p:nvSpPr>
        <p:spPr>
          <a:xfrm flipH="1">
            <a:off x="6016337" y="1077450"/>
            <a:ext cx="3246120" cy="2080260"/>
          </a:xfrm>
          <a:prstGeom prst="arc">
            <a:avLst>
              <a:gd name="adj1" fmla="val 16146843"/>
              <a:gd name="adj2" fmla="val 21322540"/>
            </a:avLst>
          </a:prstGeom>
          <a:ln>
            <a:headEnd type="none" w="lg" len="lg"/>
            <a:tailEnd type="arrow"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a:p>
        </p:txBody>
      </p:sp>
      <p:sp>
        <p:nvSpPr>
          <p:cNvPr id="19" name="TextBox 18"/>
          <p:cNvSpPr txBox="1"/>
          <p:nvPr/>
        </p:nvSpPr>
        <p:spPr>
          <a:xfrm>
            <a:off x="7682162" y="851535"/>
            <a:ext cx="4418197" cy="369332"/>
          </a:xfrm>
          <a:prstGeom prst="rect">
            <a:avLst/>
          </a:prstGeom>
          <a:noFill/>
        </p:spPr>
        <p:txBody>
          <a:bodyPr wrap="none" rtlCol="0">
            <a:spAutoFit/>
          </a:bodyPr>
          <a:lstStyle/>
          <a:p>
            <a:r>
              <a:rPr lang="en-GB" dirty="0"/>
              <a:t>Tested with absorbing and periodic BCs</a:t>
            </a:r>
          </a:p>
        </p:txBody>
      </p:sp>
      <p:sp>
        <p:nvSpPr>
          <p:cNvPr id="20" name="Right Arrow 4"/>
          <p:cNvSpPr/>
          <p:nvPr/>
        </p:nvSpPr>
        <p:spPr>
          <a:xfrm rot="19722604">
            <a:off x="326571" y="2449135"/>
            <a:ext cx="818606" cy="912858"/>
          </a:xfrm>
          <a:prstGeom prst="rightArrow">
            <a:avLst/>
          </a:prstGeom>
          <a:solidFill>
            <a:srgbClr val="00E4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2" name="Straight Arrow Connector 21"/>
          <p:cNvCxnSpPr>
            <a:stCxn id="20" idx="3"/>
          </p:cNvCxnSpPr>
          <p:nvPr/>
        </p:nvCxnSpPr>
        <p:spPr>
          <a:xfrm flipV="1">
            <a:off x="1085644" y="1987469"/>
            <a:ext cx="1823811" cy="705516"/>
          </a:xfrm>
          <a:prstGeom prst="straightConnector1">
            <a:avLst/>
          </a:prstGeom>
          <a:ln w="38100">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flipV="1">
            <a:off x="2909455" y="2964873"/>
            <a:ext cx="5534890" cy="2911995"/>
          </a:xfrm>
          <a:prstGeom prst="straightConnector1">
            <a:avLst/>
          </a:prstGeom>
          <a:ln w="44450">
            <a:solidFill>
              <a:srgbClr val="00B050"/>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814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9" presetClass="exit" presetSubtype="0" fill="hold" grpId="1" nodeType="clickEffect">
                                  <p:stCondLst>
                                    <p:cond delay="0"/>
                                  </p:stCondLst>
                                  <p:childTnLst>
                                    <p:animEffect transition="out" filter="dissolv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childTnLst>
                          </p:cTn>
                        </p:par>
                        <p:par>
                          <p:cTn id="31" fill="hold">
                            <p:stCondLst>
                              <p:cond delay="500"/>
                            </p:stCondLst>
                            <p:childTnLst>
                              <p:par>
                                <p:cTn id="32" presetID="22" presetClass="entr" presetSubtype="8" fill="hold" nodeType="afterEffect">
                                  <p:stCondLst>
                                    <p:cond delay="200"/>
                                  </p:stCondLst>
                                  <p:childTnLst>
                                    <p:set>
                                      <p:cBhvr>
                                        <p:cTn id="33" dur="1" fill="hold">
                                          <p:stCondLst>
                                            <p:cond delay="0"/>
                                          </p:stCondLst>
                                        </p:cTn>
                                        <p:tgtEl>
                                          <p:spTgt spid="22"/>
                                        </p:tgtEl>
                                        <p:attrNameLst>
                                          <p:attrName>style.visibility</p:attrName>
                                        </p:attrNameLst>
                                      </p:cBhvr>
                                      <p:to>
                                        <p:strVal val="visible"/>
                                      </p:to>
                                    </p:set>
                                    <p:animEffect transition="in" filter="wipe(left)">
                                      <p:cBhvr>
                                        <p:cTn id="34" dur="1000"/>
                                        <p:tgtEl>
                                          <p:spTgt spid="22"/>
                                        </p:tgtEl>
                                      </p:cBhvr>
                                    </p:animEffect>
                                  </p:childTnLst>
                                </p:cTn>
                              </p:par>
                            </p:childTnLst>
                          </p:cTn>
                        </p:par>
                        <p:par>
                          <p:cTn id="35" fill="hold">
                            <p:stCondLst>
                              <p:cond delay="1700"/>
                            </p:stCondLst>
                            <p:childTnLst>
                              <p:par>
                                <p:cTn id="36" presetID="22" presetClass="entr" presetSubtype="8" fill="hold" nodeType="after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left)">
                                      <p:cBhvr>
                                        <p:cTn id="38" dur="500"/>
                                        <p:tgtEl>
                                          <p:spTgt spid="24"/>
                                        </p:tgtEl>
                                      </p:cBhvr>
                                    </p:animEffect>
                                  </p:childTnLst>
                                </p:cTn>
                              </p:par>
                              <p:par>
                                <p:cTn id="39" presetID="1" presetClass="entr" presetSubtype="0" fill="hold" nodeType="with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18" grpId="0" animBg="1"/>
      <p:bldP spid="19" grpId="0"/>
      <p:bldP spid="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t="3981" r="4260" b="7799"/>
          <a:stretch/>
        </p:blipFill>
        <p:spPr>
          <a:xfrm>
            <a:off x="1314654" y="1729563"/>
            <a:ext cx="9239932" cy="4713768"/>
          </a:xfrm>
        </p:spPr>
      </p:pic>
      <p:sp>
        <p:nvSpPr>
          <p:cNvPr id="3" name="Footer Placeholder 2"/>
          <p:cNvSpPr>
            <a:spLocks noGrp="1"/>
          </p:cNvSpPr>
          <p:nvPr>
            <p:ph type="ftr" sz="quarter" idx="11"/>
          </p:nvPr>
        </p:nvSpPr>
        <p:spPr/>
        <p:txBody>
          <a:bodyPr/>
          <a:lstStyle/>
          <a:p>
            <a:r>
              <a:rPr lang="en-US"/>
              <a:t>SIMULATIONS EMPOWERING YOUR INNOVATIONS</a:t>
            </a:r>
            <a:endParaRPr lang="en-US" dirty="0"/>
          </a:p>
        </p:txBody>
      </p:sp>
      <p:sp>
        <p:nvSpPr>
          <p:cNvPr id="4" name="Title 3"/>
          <p:cNvSpPr>
            <a:spLocks noGrp="1"/>
          </p:cNvSpPr>
          <p:nvPr>
            <p:ph type="title"/>
          </p:nvPr>
        </p:nvSpPr>
        <p:spPr/>
        <p:txBody>
          <a:bodyPr/>
          <a:lstStyle/>
          <a:p>
            <a:r>
              <a:rPr lang="en-GB" dirty="0"/>
              <a:t>We measure various currents in the model to determine effective SEY away from the surface, same as experiment </a:t>
            </a:r>
          </a:p>
        </p:txBody>
      </p:sp>
      <p:sp>
        <p:nvSpPr>
          <p:cNvPr id="7" name="TextBox 6"/>
          <p:cNvSpPr txBox="1"/>
          <p:nvPr/>
        </p:nvSpPr>
        <p:spPr>
          <a:xfrm>
            <a:off x="167959" y="3235451"/>
            <a:ext cx="2665227" cy="3416320"/>
          </a:xfrm>
          <a:prstGeom prst="rect">
            <a:avLst/>
          </a:prstGeom>
          <a:noFill/>
        </p:spPr>
        <p:txBody>
          <a:bodyPr wrap="square" rtlCol="0">
            <a:spAutoFit/>
          </a:bodyPr>
          <a:lstStyle/>
          <a:p>
            <a:r>
              <a:rPr lang="en-GB" dirty="0"/>
              <a:t>(0) Primaries</a:t>
            </a:r>
          </a:p>
          <a:p>
            <a:pPr marL="342900" indent="-342900">
              <a:buAutoNum type="arabicParenBoth"/>
            </a:pPr>
            <a:r>
              <a:rPr lang="en-GB" dirty="0"/>
              <a:t>Secs on right</a:t>
            </a:r>
          </a:p>
          <a:p>
            <a:pPr marL="342900" indent="-342900">
              <a:buAutoNum type="arabicParenBoth"/>
            </a:pPr>
            <a:r>
              <a:rPr lang="en-GB" dirty="0"/>
              <a:t>Secs out left &amp; sides</a:t>
            </a:r>
          </a:p>
          <a:p>
            <a:pPr marL="342900" indent="-342900">
              <a:buAutoNum type="arabicParenBoth"/>
            </a:pPr>
            <a:r>
              <a:rPr lang="en-GB" dirty="0"/>
              <a:t>Tertiary+ out left &amp; sides</a:t>
            </a:r>
          </a:p>
          <a:p>
            <a:pPr marL="342900" indent="-342900">
              <a:buAutoNum type="arabicParenBoth"/>
            </a:pPr>
            <a:endParaRPr lang="en-GB" dirty="0"/>
          </a:p>
          <a:p>
            <a:r>
              <a:rPr lang="en-GB" dirty="0"/>
              <a:t>Noise affects # macroparticles to use</a:t>
            </a:r>
          </a:p>
          <a:p>
            <a:endParaRPr lang="en-GB" dirty="0"/>
          </a:p>
          <a:p>
            <a:r>
              <a:rPr lang="en-GB" dirty="0" err="1"/>
              <a:t>Secondaries</a:t>
            </a:r>
            <a:r>
              <a:rPr lang="en-GB" dirty="0"/>
              <a:t> on right can be ignored.</a:t>
            </a:r>
          </a:p>
        </p:txBody>
      </p:sp>
    </p:spTree>
    <p:extLst>
      <p:ext uri="{BB962C8B-B14F-4D97-AF65-F5344CB8AC3E}">
        <p14:creationId xmlns:p14="http://schemas.microsoft.com/office/powerpoint/2010/main" val="41411529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SIMULATIONS EMPOWERING YOUR INNOVATIONS</a:t>
            </a:r>
            <a:endParaRPr lang="en-US" dirty="0"/>
          </a:p>
        </p:txBody>
      </p:sp>
      <p:sp>
        <p:nvSpPr>
          <p:cNvPr id="4" name="Title 3"/>
          <p:cNvSpPr>
            <a:spLocks noGrp="1"/>
          </p:cNvSpPr>
          <p:nvPr>
            <p:ph type="title"/>
          </p:nvPr>
        </p:nvSpPr>
        <p:spPr/>
        <p:txBody>
          <a:bodyPr/>
          <a:lstStyle/>
          <a:p>
            <a:r>
              <a:rPr lang="en-GB" dirty="0"/>
              <a:t>Behaviour of Cu SEY on complex surface close to experiment</a:t>
            </a:r>
          </a:p>
        </p:txBody>
      </p:sp>
      <p:pic>
        <p:nvPicPr>
          <p:cNvPr id="1027" name="Picture 3" descr="SEYsimsVsExp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375" y="1208045"/>
            <a:ext cx="8846439" cy="5517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Down 4"/>
          <p:cNvSpPr/>
          <p:nvPr/>
        </p:nvSpPr>
        <p:spPr>
          <a:xfrm>
            <a:off x="5882596" y="2774632"/>
            <a:ext cx="1028700" cy="554355"/>
          </a:xfrm>
          <a:prstGeom prst="downArrow">
            <a:avLst/>
          </a:prstGeom>
          <a:gradFill>
            <a:gsLst>
              <a:gs pos="0">
                <a:schemeClr val="accent3"/>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Arrow: Down 7"/>
          <p:cNvSpPr/>
          <p:nvPr/>
        </p:nvSpPr>
        <p:spPr>
          <a:xfrm>
            <a:off x="5855970" y="3923318"/>
            <a:ext cx="1028700" cy="554355"/>
          </a:xfrm>
          <a:prstGeom prst="downArrow">
            <a:avLst/>
          </a:prstGeom>
          <a:gradFill>
            <a:gsLst>
              <a:gs pos="0">
                <a:schemeClr val="accent3"/>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TextBox 5"/>
          <p:cNvSpPr txBox="1"/>
          <p:nvPr/>
        </p:nvSpPr>
        <p:spPr>
          <a:xfrm>
            <a:off x="9896179" y="3223260"/>
            <a:ext cx="2295821" cy="584775"/>
          </a:xfrm>
          <a:prstGeom prst="rect">
            <a:avLst/>
          </a:prstGeom>
          <a:noFill/>
        </p:spPr>
        <p:txBody>
          <a:bodyPr wrap="none" rtlCol="0">
            <a:spAutoFit/>
          </a:bodyPr>
          <a:lstStyle/>
          <a:p>
            <a:r>
              <a:rPr lang="en-GB" sz="1600" dirty="0">
                <a:solidFill>
                  <a:schemeClr val="accent3"/>
                </a:solidFill>
              </a:rPr>
              <a:t>Conditioning</a:t>
            </a:r>
          </a:p>
          <a:p>
            <a:r>
              <a:rPr lang="en-GB" sz="1600" dirty="0">
                <a:solidFill>
                  <a:schemeClr val="accent3"/>
                </a:solidFill>
              </a:rPr>
              <a:t>(high field processing)</a:t>
            </a:r>
          </a:p>
        </p:txBody>
      </p:sp>
      <p:sp>
        <p:nvSpPr>
          <p:cNvPr id="10" name="Arrow: Down 9"/>
          <p:cNvSpPr/>
          <p:nvPr/>
        </p:nvSpPr>
        <p:spPr>
          <a:xfrm>
            <a:off x="11025061" y="2927032"/>
            <a:ext cx="1028700" cy="554355"/>
          </a:xfrm>
          <a:prstGeom prst="downArrow">
            <a:avLst/>
          </a:prstGeom>
          <a:gradFill>
            <a:gsLst>
              <a:gs pos="0">
                <a:schemeClr val="accent3"/>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Arrow: Up 11"/>
          <p:cNvSpPr/>
          <p:nvPr/>
        </p:nvSpPr>
        <p:spPr>
          <a:xfrm>
            <a:off x="5855970" y="3439325"/>
            <a:ext cx="1028700" cy="398206"/>
          </a:xfrm>
          <a:prstGeom prst="upArrow">
            <a:avLst/>
          </a:prstGeom>
          <a:gradFill>
            <a:gsLst>
              <a:gs pos="0">
                <a:schemeClr val="accent1">
                  <a:tint val="100000"/>
                  <a:shade val="100000"/>
                  <a:satMod val="130000"/>
                  <a:alpha val="20000"/>
                </a:schemeClr>
              </a:gs>
              <a:gs pos="100000">
                <a:schemeClr val="accent3">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Arrow: Up 12"/>
          <p:cNvSpPr/>
          <p:nvPr/>
        </p:nvSpPr>
        <p:spPr>
          <a:xfrm>
            <a:off x="10993062" y="4022379"/>
            <a:ext cx="1028700" cy="398206"/>
          </a:xfrm>
          <a:prstGeom prst="upArrow">
            <a:avLst/>
          </a:prstGeom>
          <a:gradFill>
            <a:gsLst>
              <a:gs pos="0">
                <a:schemeClr val="accent1">
                  <a:tint val="100000"/>
                  <a:shade val="100000"/>
                  <a:satMod val="130000"/>
                  <a:alpha val="20000"/>
                </a:schemeClr>
              </a:gs>
              <a:gs pos="100000">
                <a:schemeClr val="accent3">
                  <a:lumMod val="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TextBox 8"/>
          <p:cNvSpPr txBox="1"/>
          <p:nvPr/>
        </p:nvSpPr>
        <p:spPr>
          <a:xfrm>
            <a:off x="10548415" y="4104263"/>
            <a:ext cx="643125" cy="369332"/>
          </a:xfrm>
          <a:prstGeom prst="rect">
            <a:avLst/>
          </a:prstGeom>
          <a:noFill/>
        </p:spPr>
        <p:txBody>
          <a:bodyPr wrap="none" rtlCol="0">
            <a:spAutoFit/>
          </a:bodyPr>
          <a:lstStyle/>
          <a:p>
            <a:r>
              <a:rPr lang="en-GB" dirty="0">
                <a:solidFill>
                  <a:schemeClr val="accent4"/>
                </a:solidFill>
              </a:rPr>
              <a:t>Bias</a:t>
            </a:r>
          </a:p>
        </p:txBody>
      </p:sp>
      <p:grpSp>
        <p:nvGrpSpPr>
          <p:cNvPr id="11" name="Group 10"/>
          <p:cNvGrpSpPr/>
          <p:nvPr/>
        </p:nvGrpSpPr>
        <p:grpSpPr>
          <a:xfrm>
            <a:off x="220292" y="4400840"/>
            <a:ext cx="3370079" cy="1726541"/>
            <a:chOff x="220292" y="4400840"/>
            <a:chExt cx="3370079" cy="1726541"/>
          </a:xfrm>
        </p:grpSpPr>
        <p:sp>
          <p:nvSpPr>
            <p:cNvPr id="15" name="Isosceles Triangle 14"/>
            <p:cNvSpPr/>
            <p:nvPr/>
          </p:nvSpPr>
          <p:spPr>
            <a:xfrm>
              <a:off x="220292" y="5332903"/>
              <a:ext cx="989351" cy="794478"/>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Isosceles Triangle 15"/>
            <p:cNvSpPr/>
            <p:nvPr/>
          </p:nvSpPr>
          <p:spPr>
            <a:xfrm>
              <a:off x="1209643" y="5332903"/>
              <a:ext cx="989351" cy="794478"/>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Isosceles Triangle 16"/>
            <p:cNvSpPr/>
            <p:nvPr/>
          </p:nvSpPr>
          <p:spPr>
            <a:xfrm>
              <a:off x="2198994" y="5332903"/>
              <a:ext cx="989351" cy="794478"/>
            </a:xfrm>
            <a:prstGeom prst="triangle">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Down Arrow 6"/>
            <p:cNvSpPr/>
            <p:nvPr/>
          </p:nvSpPr>
          <p:spPr>
            <a:xfrm>
              <a:off x="2296430" y="4493453"/>
              <a:ext cx="322288" cy="839450"/>
            </a:xfrm>
            <a:prstGeom prst="downArrow">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Arc 18"/>
            <p:cNvSpPr/>
            <p:nvPr/>
          </p:nvSpPr>
          <p:spPr>
            <a:xfrm rot="10997203">
              <a:off x="1815259" y="5415728"/>
              <a:ext cx="1227003" cy="244857"/>
            </a:xfrm>
            <a:prstGeom prst="arc">
              <a:avLst>
                <a:gd name="adj1" fmla="val 14779048"/>
                <a:gd name="adj2" fmla="val 21504337"/>
              </a:avLst>
            </a:prstGeom>
            <a:noFill/>
            <a:ln w="38100">
              <a:solidFill>
                <a:schemeClr val="tx1"/>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Arc 19"/>
            <p:cNvSpPr/>
            <p:nvPr/>
          </p:nvSpPr>
          <p:spPr>
            <a:xfrm rot="11565799">
              <a:off x="1676751" y="4798274"/>
              <a:ext cx="1243677" cy="838131"/>
            </a:xfrm>
            <a:prstGeom prst="arc">
              <a:avLst>
                <a:gd name="adj1" fmla="val 14779048"/>
                <a:gd name="adj2" fmla="val 21504337"/>
              </a:avLst>
            </a:prstGeom>
            <a:noFill/>
            <a:ln w="3810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1" name="TextBox 20"/>
            <p:cNvSpPr txBox="1"/>
            <p:nvPr/>
          </p:nvSpPr>
          <p:spPr>
            <a:xfrm>
              <a:off x="2537390" y="4545382"/>
              <a:ext cx="1052981" cy="646331"/>
            </a:xfrm>
            <a:prstGeom prst="rect">
              <a:avLst/>
            </a:prstGeom>
            <a:solidFill>
              <a:schemeClr val="bg1">
                <a:alpha val="80000"/>
              </a:schemeClr>
            </a:solidFill>
          </p:spPr>
          <p:txBody>
            <a:bodyPr wrap="none" rtlCol="0">
              <a:spAutoFit/>
            </a:bodyPr>
            <a:lstStyle/>
            <a:p>
              <a:r>
                <a:rPr lang="en-GB" dirty="0">
                  <a:latin typeface="Times New Roman" panose="02020603050405020304" pitchFamily="18" charset="0"/>
                  <a:cs typeface="Times New Roman" panose="02020603050405020304" pitchFamily="18" charset="0"/>
                </a:rPr>
                <a:t>Incident</a:t>
              </a:r>
            </a:p>
            <a:p>
              <a:r>
                <a:rPr lang="en-GB" dirty="0">
                  <a:latin typeface="Times New Roman" panose="02020603050405020304" pitchFamily="18" charset="0"/>
                  <a:cs typeface="Times New Roman" panose="02020603050405020304" pitchFamily="18" charset="0"/>
                </a:rPr>
                <a:t>electrons</a:t>
              </a:r>
            </a:p>
          </p:txBody>
        </p:sp>
        <p:cxnSp>
          <p:nvCxnSpPr>
            <p:cNvPr id="22" name="Straight Connector 21"/>
            <p:cNvCxnSpPr>
              <a:stCxn id="19" idx="2"/>
            </p:cNvCxnSpPr>
            <p:nvPr/>
          </p:nvCxnSpPr>
          <p:spPr>
            <a:xfrm flipH="1" flipV="1">
              <a:off x="1343769" y="5217339"/>
              <a:ext cx="477402" cy="3028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49330" y="4970992"/>
              <a:ext cx="1217000"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Lower bias</a:t>
              </a:r>
            </a:p>
          </p:txBody>
        </p:sp>
        <p:cxnSp>
          <p:nvCxnSpPr>
            <p:cNvPr id="24" name="Straight Connector 23"/>
            <p:cNvCxnSpPr>
              <a:stCxn id="20" idx="2"/>
            </p:cNvCxnSpPr>
            <p:nvPr/>
          </p:nvCxnSpPr>
          <p:spPr>
            <a:xfrm flipH="1" flipV="1">
              <a:off x="1599534" y="4740791"/>
              <a:ext cx="89278" cy="3561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14967" y="4400840"/>
              <a:ext cx="1329595" cy="369332"/>
            </a:xfrm>
            <a:prstGeom prst="rect">
              <a:avLst/>
            </a:prstGeom>
            <a:noFill/>
          </p:spPr>
          <p:txBody>
            <a:bodyPr wrap="none" rtlCol="0">
              <a:spAutoFit/>
            </a:bodyPr>
            <a:lstStyle/>
            <a:p>
              <a:r>
                <a:rPr lang="en-GB" dirty="0">
                  <a:latin typeface="Times New Roman" panose="02020603050405020304" pitchFamily="18" charset="0"/>
                  <a:cs typeface="Times New Roman" panose="02020603050405020304" pitchFamily="18" charset="0"/>
                </a:rPr>
                <a:t>Greater bias</a:t>
              </a:r>
            </a:p>
          </p:txBody>
        </p:sp>
      </p:grpSp>
      <p:sp>
        <p:nvSpPr>
          <p:cNvPr id="14" name="TextBox 13"/>
          <p:cNvSpPr txBox="1"/>
          <p:nvPr/>
        </p:nvSpPr>
        <p:spPr>
          <a:xfrm flipH="1">
            <a:off x="10545151" y="4420585"/>
            <a:ext cx="1475823" cy="369332"/>
          </a:xfrm>
          <a:prstGeom prst="rect">
            <a:avLst/>
          </a:prstGeom>
          <a:noFill/>
        </p:spPr>
        <p:txBody>
          <a:bodyPr wrap="square" rtlCol="0">
            <a:spAutoFit/>
          </a:bodyPr>
          <a:lstStyle/>
          <a:p>
            <a:r>
              <a:rPr lang="en-GB" dirty="0">
                <a:solidFill>
                  <a:schemeClr val="accent4"/>
                </a:solidFill>
              </a:rPr>
              <a:t>Resolution</a:t>
            </a:r>
          </a:p>
        </p:txBody>
      </p:sp>
      <p:sp>
        <p:nvSpPr>
          <p:cNvPr id="26" name="TextBox 25"/>
          <p:cNvSpPr txBox="1"/>
          <p:nvPr/>
        </p:nvSpPr>
        <p:spPr>
          <a:xfrm>
            <a:off x="10532269" y="4755335"/>
            <a:ext cx="1659732" cy="1477328"/>
          </a:xfrm>
          <a:prstGeom prst="rect">
            <a:avLst/>
          </a:prstGeom>
          <a:noFill/>
        </p:spPr>
        <p:txBody>
          <a:bodyPr wrap="square" rtlCol="0">
            <a:spAutoFit/>
          </a:bodyPr>
          <a:lstStyle/>
          <a:p>
            <a:r>
              <a:rPr lang="en-GB" dirty="0">
                <a:solidFill>
                  <a:schemeClr val="accent4"/>
                </a:solidFill>
              </a:rPr>
              <a:t>Difference between “as received” and model peak SEY</a:t>
            </a:r>
          </a:p>
        </p:txBody>
      </p:sp>
      <p:pic>
        <p:nvPicPr>
          <p:cNvPr id="28" name="Picture 27"/>
          <p:cNvPicPr>
            <a:picLocks noChangeAspect="1"/>
          </p:cNvPicPr>
          <p:nvPr/>
        </p:nvPicPr>
        <p:blipFill rotWithShape="1">
          <a:blip r:embed="rId4"/>
          <a:srcRect t="3702"/>
          <a:stretch/>
        </p:blipFill>
        <p:spPr>
          <a:xfrm>
            <a:off x="7311775" y="648929"/>
            <a:ext cx="3474489" cy="3052094"/>
          </a:xfrm>
          <a:prstGeom prst="rect">
            <a:avLst/>
          </a:prstGeom>
          <a:solidFill>
            <a:schemeClr val="bg1"/>
          </a:solidFill>
        </p:spPr>
      </p:pic>
    </p:spTree>
    <p:extLst>
      <p:ext uri="{BB962C8B-B14F-4D97-AF65-F5344CB8AC3E}">
        <p14:creationId xmlns:p14="http://schemas.microsoft.com/office/powerpoint/2010/main" val="421280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5"/>
                                        </p:tgtEl>
                                        <p:attrNameLst>
                                          <p:attrName>ppt_x</p:attrName>
                                        </p:attrNameLst>
                                      </p:cBhvr>
                                      <p:tavLst>
                                        <p:tav tm="0">
                                          <p:val>
                                            <p:strVal val="ppt_x"/>
                                          </p:val>
                                        </p:tav>
                                        <p:tav tm="100000">
                                          <p:val>
                                            <p:strVal val="ppt_x"/>
                                          </p:val>
                                        </p:tav>
                                      </p:tavLst>
                                    </p:anim>
                                    <p:anim calcmode="lin" valueType="num">
                                      <p:cBhvr additive="base">
                                        <p:cTn id="25" dur="500"/>
                                        <p:tgtEl>
                                          <p:spTgt spid="5"/>
                                        </p:tgtEl>
                                        <p:attrNameLst>
                                          <p:attrName>ppt_y</p:attrName>
                                        </p:attrNameLst>
                                      </p:cBhvr>
                                      <p:tavLst>
                                        <p:tav tm="0">
                                          <p:val>
                                            <p:strVal val="ppt_y"/>
                                          </p:val>
                                        </p:tav>
                                        <p:tav tm="100000">
                                          <p:val>
                                            <p:strVal val="1+ppt_h/2"/>
                                          </p:val>
                                        </p:tav>
                                      </p:tavLst>
                                    </p:anim>
                                    <p:set>
                                      <p:cBhvr>
                                        <p:cTn id="26" dur="1" fill="hold">
                                          <p:stCondLst>
                                            <p:cond delay="499"/>
                                          </p:stCondLst>
                                        </p:cTn>
                                        <p:tgtEl>
                                          <p:spTgt spid="5"/>
                                        </p:tgtEl>
                                        <p:attrNameLst>
                                          <p:attrName>style.visibility</p:attrName>
                                        </p:attrNameLst>
                                      </p:cBhvr>
                                      <p:to>
                                        <p:strVal val="hidden"/>
                                      </p:to>
                                    </p:set>
                                  </p:childTnLst>
                                </p:cTn>
                              </p:par>
                              <p:par>
                                <p:cTn id="27" presetID="2" presetClass="exit" presetSubtype="4" fill="hold" grpId="1" nodeType="withEffect">
                                  <p:stCondLst>
                                    <p:cond delay="0"/>
                                  </p:stCondLst>
                                  <p:childTnLst>
                                    <p:anim calcmode="lin" valueType="num">
                                      <p:cBhvr additive="base">
                                        <p:cTn id="28" dur="500"/>
                                        <p:tgtEl>
                                          <p:spTgt spid="8"/>
                                        </p:tgtEl>
                                        <p:attrNameLst>
                                          <p:attrName>ppt_x</p:attrName>
                                        </p:attrNameLst>
                                      </p:cBhvr>
                                      <p:tavLst>
                                        <p:tav tm="0">
                                          <p:val>
                                            <p:strVal val="ppt_x"/>
                                          </p:val>
                                        </p:tav>
                                        <p:tav tm="100000">
                                          <p:val>
                                            <p:strVal val="ppt_x"/>
                                          </p:val>
                                        </p:tav>
                                      </p:tavLst>
                                    </p:anim>
                                    <p:anim calcmode="lin" valueType="num">
                                      <p:cBhvr additive="base">
                                        <p:cTn id="29" dur="500"/>
                                        <p:tgtEl>
                                          <p:spTgt spid="8"/>
                                        </p:tgtEl>
                                        <p:attrNameLst>
                                          <p:attrName>ppt_y</p:attrName>
                                        </p:attrNameLst>
                                      </p:cBhvr>
                                      <p:tavLst>
                                        <p:tav tm="0">
                                          <p:val>
                                            <p:strVal val="ppt_y"/>
                                          </p:val>
                                        </p:tav>
                                        <p:tav tm="100000">
                                          <p:val>
                                            <p:strVal val="1+ppt_h/2"/>
                                          </p:val>
                                        </p:tav>
                                      </p:tavLst>
                                    </p:anim>
                                    <p:set>
                                      <p:cBhvr>
                                        <p:cTn id="30" dur="1" fill="hold">
                                          <p:stCondLst>
                                            <p:cond delay="499"/>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ppt_x"/>
                                          </p:val>
                                        </p:tav>
                                        <p:tav tm="100000">
                                          <p:val>
                                            <p:strVal val="#ppt_x"/>
                                          </p:val>
                                        </p:tav>
                                      </p:tavLst>
                                    </p:anim>
                                    <p:anim calcmode="lin" valueType="num">
                                      <p:cBhvr additive="base">
                                        <p:cTn id="40" dur="500" fill="hold"/>
                                        <p:tgtEl>
                                          <p:spTgt spid="13"/>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additive="base">
                                        <p:cTn id="43" dur="500" fill="hold"/>
                                        <p:tgtEl>
                                          <p:spTgt spid="9"/>
                                        </p:tgtEl>
                                        <p:attrNameLst>
                                          <p:attrName>ppt_x</p:attrName>
                                        </p:attrNameLst>
                                      </p:cBhvr>
                                      <p:tavLst>
                                        <p:tav tm="0">
                                          <p:val>
                                            <p:strVal val="#ppt_x"/>
                                          </p:val>
                                        </p:tav>
                                        <p:tav tm="100000">
                                          <p:val>
                                            <p:strVal val="#ppt_x"/>
                                          </p:val>
                                        </p:tav>
                                      </p:tavLst>
                                    </p:anim>
                                    <p:anim calcmode="lin" valueType="num">
                                      <p:cBhvr additive="base">
                                        <p:cTn id="4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1000"/>
                                        <p:tgtEl>
                                          <p:spTgt spid="11"/>
                                        </p:tgtEl>
                                      </p:cBhvr>
                                    </p:animEffect>
                                    <p:anim calcmode="lin" valueType="num">
                                      <p:cBhvr>
                                        <p:cTn id="50" dur="1000" fill="hold"/>
                                        <p:tgtEl>
                                          <p:spTgt spid="11"/>
                                        </p:tgtEl>
                                        <p:attrNameLst>
                                          <p:attrName>ppt_x</p:attrName>
                                        </p:attrNameLst>
                                      </p:cBhvr>
                                      <p:tavLst>
                                        <p:tav tm="0">
                                          <p:val>
                                            <p:strVal val="#ppt_x"/>
                                          </p:val>
                                        </p:tav>
                                        <p:tav tm="100000">
                                          <p:val>
                                            <p:strVal val="#ppt_x"/>
                                          </p:val>
                                        </p:tav>
                                      </p:tavLst>
                                    </p:anim>
                                    <p:anim calcmode="lin" valueType="num">
                                      <p:cBhvr>
                                        <p:cTn id="5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childTnLst>
                                </p:cTn>
                              </p:par>
                              <p:par>
                                <p:cTn id="56" presetID="26" presetClass="emph" presetSubtype="0" fill="hold" grpId="1" nodeType="withEffect">
                                  <p:stCondLst>
                                    <p:cond delay="0"/>
                                  </p:stCondLst>
                                  <p:childTnLst>
                                    <p:animEffect transition="out" filter="fade">
                                      <p:cBhvr>
                                        <p:cTn id="57" dur="500" tmFilter="0, 0; .2, .5; .8, .5; 1, 0"/>
                                        <p:tgtEl>
                                          <p:spTgt spid="12"/>
                                        </p:tgtEl>
                                      </p:cBhvr>
                                    </p:animEffect>
                                    <p:animScale>
                                      <p:cBhvr>
                                        <p:cTn id="58" dur="250" autoRev="1" fill="hold"/>
                                        <p:tgtEl>
                                          <p:spTgt spid="12"/>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27" presetClass="emph" presetSubtype="0" fill="remove" grpId="2" nodeType="withEffect">
                                  <p:stCondLst>
                                    <p:cond delay="0"/>
                                  </p:stCondLst>
                                  <p:childTnLst>
                                    <p:animClr clrSpc="rgb" dir="cw">
                                      <p:cBhvr override="childStyle">
                                        <p:cTn id="64" dur="250" autoRev="1" fill="remove"/>
                                        <p:tgtEl>
                                          <p:spTgt spid="12"/>
                                        </p:tgtEl>
                                        <p:attrNameLst>
                                          <p:attrName>style.color</p:attrName>
                                        </p:attrNameLst>
                                      </p:cBhvr>
                                      <p:to>
                                        <a:schemeClr val="bg1"/>
                                      </p:to>
                                    </p:animClr>
                                    <p:animClr clrSpc="rgb" dir="cw">
                                      <p:cBhvr>
                                        <p:cTn id="65" dur="250" autoRev="1" fill="remove"/>
                                        <p:tgtEl>
                                          <p:spTgt spid="12"/>
                                        </p:tgtEl>
                                        <p:attrNameLst>
                                          <p:attrName>fillcolor</p:attrName>
                                        </p:attrNameLst>
                                      </p:cBhvr>
                                      <p:to>
                                        <a:schemeClr val="bg1"/>
                                      </p:to>
                                    </p:animClr>
                                    <p:set>
                                      <p:cBhvr>
                                        <p:cTn id="66" dur="250" autoRev="1" fill="remove"/>
                                        <p:tgtEl>
                                          <p:spTgt spid="12"/>
                                        </p:tgtEl>
                                        <p:attrNameLst>
                                          <p:attrName>fill.type</p:attrName>
                                        </p:attrNameLst>
                                      </p:cBhvr>
                                      <p:to>
                                        <p:strVal val="solid"/>
                                      </p:to>
                                    </p:set>
                                    <p:set>
                                      <p:cBhvr>
                                        <p:cTn id="67" dur="250" autoRev="1" fill="remove"/>
                                        <p:tgtEl>
                                          <p:spTgt spid="12"/>
                                        </p:tgtEl>
                                        <p:attrNameLst>
                                          <p:attrName>fill.on</p:attrName>
                                        </p:attrNameLst>
                                      </p:cBhvr>
                                      <p:to>
                                        <p:strVal val="tru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8" grpId="0" animBg="1"/>
      <p:bldP spid="8" grpId="1" animBg="1"/>
      <p:bldP spid="6" grpId="0"/>
      <p:bldP spid="10" grpId="0" animBg="1"/>
      <p:bldP spid="12" grpId="0" animBg="1"/>
      <p:bldP spid="12" grpId="1" animBg="1"/>
      <p:bldP spid="12" grpId="2" animBg="1"/>
      <p:bldP spid="13" grpId="0" animBg="1"/>
      <p:bldP spid="9" grpId="0"/>
      <p:bldP spid="14"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02794" y="1760580"/>
            <a:ext cx="4431890" cy="1746045"/>
          </a:xfrm>
        </p:spPr>
        <p:txBody>
          <a:bodyPr>
            <a:normAutofit fontScale="85000" lnSpcReduction="20000"/>
          </a:bodyPr>
          <a:lstStyle/>
          <a:p>
            <a:r>
              <a:rPr lang="en-GB" dirty="0"/>
              <a:t>Dependence less pronounced for laser engineered surface structure</a:t>
            </a:r>
          </a:p>
          <a:p>
            <a:r>
              <a:rPr lang="en-GB" dirty="0"/>
              <a:t>Furman-</a:t>
            </a:r>
            <a:r>
              <a:rPr lang="en-GB" dirty="0" err="1"/>
              <a:t>Pivi</a:t>
            </a:r>
            <a:r>
              <a:rPr lang="en-GB" dirty="0"/>
              <a:t> model gives angular dependence below:</a:t>
            </a:r>
          </a:p>
        </p:txBody>
      </p:sp>
      <p:sp>
        <p:nvSpPr>
          <p:cNvPr id="3" name="Footer Placeholder 2"/>
          <p:cNvSpPr>
            <a:spLocks noGrp="1"/>
          </p:cNvSpPr>
          <p:nvPr>
            <p:ph type="ftr" sz="quarter" idx="11"/>
          </p:nvPr>
        </p:nvSpPr>
        <p:spPr/>
        <p:txBody>
          <a:bodyPr/>
          <a:lstStyle/>
          <a:p>
            <a:r>
              <a:rPr lang="en-US"/>
              <a:t>SIMULATIONS EMPOWERING YOUR INNOVATIONS</a:t>
            </a:r>
            <a:endParaRPr lang="en-US" dirty="0"/>
          </a:p>
        </p:txBody>
      </p:sp>
      <p:sp>
        <p:nvSpPr>
          <p:cNvPr id="4" name="Title 3"/>
          <p:cNvSpPr>
            <a:spLocks noGrp="1"/>
          </p:cNvSpPr>
          <p:nvPr>
            <p:ph type="title"/>
          </p:nvPr>
        </p:nvSpPr>
        <p:spPr/>
        <p:txBody>
          <a:bodyPr/>
          <a:lstStyle/>
          <a:p>
            <a:r>
              <a:rPr lang="en-GB" dirty="0"/>
              <a:t>SEY dependence on angle is much as expected</a:t>
            </a:r>
          </a:p>
        </p:txBody>
      </p:sp>
      <p:pic>
        <p:nvPicPr>
          <p:cNvPr id="2050" name="Picture 2" descr="AngularDepend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873" y="1647293"/>
            <a:ext cx="7457921" cy="4777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4"/>
          <p:cNvGraphicFramePr>
            <a:graphicFrameLocks/>
          </p:cNvGraphicFramePr>
          <p:nvPr>
            <p:extLst>
              <p:ext uri="{D42A27DB-BD31-4B8C-83A1-F6EECF244321}">
                <p14:modId xmlns:p14="http://schemas.microsoft.com/office/powerpoint/2010/main" val="3308374377"/>
              </p:ext>
            </p:extLst>
          </p:nvPr>
        </p:nvGraphicFramePr>
        <p:xfrm>
          <a:off x="7203696" y="3583858"/>
          <a:ext cx="5070987" cy="23332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9792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nSpc>
                <a:spcPct val="100000"/>
              </a:lnSpc>
              <a:spcBef>
                <a:spcPts val="600"/>
              </a:spcBef>
            </a:pPr>
            <a:r>
              <a:rPr lang="en-GB" dirty="0">
                <a:latin typeface="+mj-lt"/>
              </a:rPr>
              <a:t>Tech-X, Tech-X UK and ECLOUD</a:t>
            </a:r>
          </a:p>
          <a:p>
            <a:pPr>
              <a:lnSpc>
                <a:spcPct val="100000"/>
              </a:lnSpc>
              <a:spcBef>
                <a:spcPts val="600"/>
              </a:spcBef>
            </a:pPr>
            <a:r>
              <a:rPr lang="en-GB" dirty="0">
                <a:latin typeface="+mj-lt"/>
              </a:rPr>
              <a:t>Motivation: Experiments indicate low impedance, low SEY</a:t>
            </a:r>
          </a:p>
          <a:p>
            <a:pPr>
              <a:lnSpc>
                <a:spcPct val="100000"/>
              </a:lnSpc>
              <a:spcBef>
                <a:spcPts val="600"/>
              </a:spcBef>
            </a:pPr>
            <a:r>
              <a:rPr lang="en-GB" dirty="0">
                <a:latin typeface="+mj-lt"/>
              </a:rPr>
              <a:t>Our electrostatic computational model</a:t>
            </a:r>
          </a:p>
          <a:p>
            <a:pPr>
              <a:lnSpc>
                <a:spcPct val="100000"/>
              </a:lnSpc>
              <a:spcBef>
                <a:spcPts val="600"/>
              </a:spcBef>
            </a:pPr>
            <a:r>
              <a:rPr lang="en-GB" dirty="0" err="1">
                <a:latin typeface="+mj-lt"/>
              </a:rPr>
              <a:t>VSim</a:t>
            </a:r>
            <a:r>
              <a:rPr lang="en-GB" dirty="0">
                <a:latin typeface="+mj-lt"/>
              </a:rPr>
              <a:t> explaining STFC experimental results</a:t>
            </a:r>
          </a:p>
          <a:p>
            <a:pPr>
              <a:lnSpc>
                <a:spcPct val="100000"/>
              </a:lnSpc>
              <a:spcBef>
                <a:spcPts val="600"/>
              </a:spcBef>
            </a:pPr>
            <a:r>
              <a:rPr lang="en-GB" dirty="0" err="1">
                <a:latin typeface="+mj-lt"/>
              </a:rPr>
              <a:t>VSim</a:t>
            </a:r>
            <a:r>
              <a:rPr lang="en-GB" dirty="0">
                <a:latin typeface="+mj-lt"/>
              </a:rPr>
              <a:t> helping us understand the SEY reduction process</a:t>
            </a:r>
          </a:p>
          <a:p>
            <a:pPr>
              <a:lnSpc>
                <a:spcPct val="100000"/>
              </a:lnSpc>
              <a:spcBef>
                <a:spcPts val="600"/>
              </a:spcBef>
            </a:pPr>
            <a:r>
              <a:rPr lang="en-GB" dirty="0">
                <a:latin typeface="+mj-lt"/>
              </a:rPr>
              <a:t>Work in progress: Does this work for the latest structures?</a:t>
            </a:r>
          </a:p>
          <a:p>
            <a:pPr>
              <a:lnSpc>
                <a:spcPct val="100000"/>
              </a:lnSpc>
              <a:spcBef>
                <a:spcPts val="600"/>
              </a:spcBef>
            </a:pPr>
            <a:r>
              <a:rPr lang="en-GB" dirty="0">
                <a:latin typeface="+mj-lt"/>
              </a:rPr>
              <a:t>What this lets us do (SEY, distribution, spectrum) : prospects for particle accelerators and satellite components.</a:t>
            </a:r>
          </a:p>
          <a:p>
            <a:endParaRPr lang="en-GB" dirty="0">
              <a:latin typeface="+mj-lt"/>
            </a:endParaRPr>
          </a:p>
          <a:p>
            <a:endParaRPr lang="en-GB" dirty="0">
              <a:latin typeface="+mj-lt"/>
            </a:endParaRPr>
          </a:p>
          <a:p>
            <a:endParaRPr lang="en-GB" dirty="0">
              <a:latin typeface="+mj-lt"/>
            </a:endParaRPr>
          </a:p>
        </p:txBody>
      </p:sp>
      <p:sp>
        <p:nvSpPr>
          <p:cNvPr id="4" name="Title 3"/>
          <p:cNvSpPr>
            <a:spLocks noGrp="1"/>
          </p:cNvSpPr>
          <p:nvPr>
            <p:ph type="title"/>
          </p:nvPr>
        </p:nvSpPr>
        <p:spPr/>
        <p:txBody>
          <a:bodyPr/>
          <a:lstStyle/>
          <a:p>
            <a:r>
              <a:rPr lang="en-GB" dirty="0"/>
              <a:t>Presentation contents:</a:t>
            </a:r>
          </a:p>
        </p:txBody>
      </p:sp>
    </p:spTree>
    <p:extLst>
      <p:ext uri="{BB962C8B-B14F-4D97-AF65-F5344CB8AC3E}">
        <p14:creationId xmlns:p14="http://schemas.microsoft.com/office/powerpoint/2010/main" val="2231732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6310858" y="383067"/>
            <a:ext cx="5881142" cy="2994752"/>
          </a:xfrm>
          <a:prstGeom prst="rect">
            <a:avLst/>
          </a:prstGeom>
        </p:spPr>
      </p:pic>
      <p:sp>
        <p:nvSpPr>
          <p:cNvPr id="3" name="Footer Placeholder 2"/>
          <p:cNvSpPr>
            <a:spLocks noGrp="1"/>
          </p:cNvSpPr>
          <p:nvPr>
            <p:ph type="ftr" sz="quarter" idx="11"/>
          </p:nvPr>
        </p:nvSpPr>
        <p:spPr/>
        <p:txBody>
          <a:bodyPr/>
          <a:lstStyle/>
          <a:p>
            <a:r>
              <a:rPr lang="en-US"/>
              <a:t>SIMULATIONS EMPOWERING YOUR INNOVATIONS</a:t>
            </a:r>
            <a:endParaRPr lang="en-US" dirty="0"/>
          </a:p>
        </p:txBody>
      </p:sp>
      <p:sp>
        <p:nvSpPr>
          <p:cNvPr id="4" name="Title 3"/>
          <p:cNvSpPr>
            <a:spLocks noGrp="1"/>
          </p:cNvSpPr>
          <p:nvPr>
            <p:ph type="title"/>
          </p:nvPr>
        </p:nvSpPr>
        <p:spPr>
          <a:xfrm>
            <a:off x="1238056" y="172874"/>
            <a:ext cx="5912252" cy="1035170"/>
          </a:xfrm>
        </p:spPr>
        <p:txBody>
          <a:bodyPr/>
          <a:lstStyle/>
          <a:p>
            <a:r>
              <a:rPr lang="en-GB" dirty="0"/>
              <a:t>Looking at second and third+ generation particles</a:t>
            </a:r>
          </a:p>
        </p:txBody>
      </p:sp>
      <p:pic>
        <p:nvPicPr>
          <p:cNvPr id="8" name="Picture 7"/>
          <p:cNvPicPr>
            <a:picLocks noChangeAspect="1"/>
          </p:cNvPicPr>
          <p:nvPr/>
        </p:nvPicPr>
        <p:blipFill>
          <a:blip r:embed="rId4"/>
          <a:stretch>
            <a:fillRect/>
          </a:stretch>
        </p:blipFill>
        <p:spPr>
          <a:xfrm>
            <a:off x="6310858" y="3536356"/>
            <a:ext cx="5881141" cy="2938577"/>
          </a:xfrm>
          <a:prstGeom prst="rect">
            <a:avLst/>
          </a:prstGeom>
        </p:spPr>
      </p:pic>
      <p:pic>
        <p:nvPicPr>
          <p:cNvPr id="3075" name="Picture 3" descr="PhaseSpaceAllPtcls"/>
          <p:cNvPicPr>
            <a:picLocks noChangeAspect="1" noChangeArrowheads="1"/>
          </p:cNvPicPr>
          <p:nvPr/>
        </p:nvPicPr>
        <p:blipFill>
          <a:blip r:embed="rId5">
            <a:extLst>
              <a:ext uri="{28A0092B-C50C-407E-A947-70E740481C1C}">
                <a14:useLocalDpi xmlns:a14="http://schemas.microsoft.com/office/drawing/2010/main" val="0"/>
              </a:ext>
            </a:extLst>
          </a:blip>
          <a:srcRect l="13351" r="3180" b="4272"/>
          <a:stretch>
            <a:fillRect/>
          </a:stretch>
        </p:blipFill>
        <p:spPr bwMode="auto">
          <a:xfrm>
            <a:off x="64725" y="1846966"/>
            <a:ext cx="7418782" cy="429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8028709" y="865909"/>
            <a:ext cx="1073727" cy="523220"/>
          </a:xfrm>
          <a:prstGeom prst="rect">
            <a:avLst/>
          </a:prstGeom>
          <a:noFill/>
        </p:spPr>
        <p:txBody>
          <a:bodyPr wrap="square" rtlCol="0">
            <a:spAutoFit/>
          </a:bodyPr>
          <a:lstStyle/>
          <a:p>
            <a:r>
              <a:rPr lang="en-GB" sz="2800" dirty="0">
                <a:solidFill>
                  <a:schemeClr val="accent3"/>
                </a:solidFill>
              </a:rPr>
              <a:t>2nd</a:t>
            </a:r>
          </a:p>
        </p:txBody>
      </p:sp>
      <p:sp>
        <p:nvSpPr>
          <p:cNvPr id="12" name="TextBox 11"/>
          <p:cNvSpPr txBox="1"/>
          <p:nvPr/>
        </p:nvSpPr>
        <p:spPr>
          <a:xfrm>
            <a:off x="8028709" y="3860661"/>
            <a:ext cx="1073727" cy="523220"/>
          </a:xfrm>
          <a:prstGeom prst="rect">
            <a:avLst/>
          </a:prstGeom>
          <a:noFill/>
        </p:spPr>
        <p:txBody>
          <a:bodyPr wrap="square" rtlCol="0">
            <a:spAutoFit/>
          </a:bodyPr>
          <a:lstStyle/>
          <a:p>
            <a:r>
              <a:rPr lang="en-GB" sz="2800" dirty="0">
                <a:solidFill>
                  <a:schemeClr val="accent3"/>
                </a:solidFill>
              </a:rPr>
              <a:t>3rd</a:t>
            </a:r>
          </a:p>
        </p:txBody>
      </p:sp>
    </p:spTree>
    <p:extLst>
      <p:ext uri="{BB962C8B-B14F-4D97-AF65-F5344CB8AC3E}">
        <p14:creationId xmlns:p14="http://schemas.microsoft.com/office/powerpoint/2010/main" val="11316655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SIMULATIONS EMPOWERING YOUR INNOVATIONS</a:t>
            </a:r>
          </a:p>
        </p:txBody>
      </p:sp>
      <p:sp>
        <p:nvSpPr>
          <p:cNvPr id="4" name="Title 3"/>
          <p:cNvSpPr>
            <a:spLocks noGrp="1"/>
          </p:cNvSpPr>
          <p:nvPr>
            <p:ph type="title"/>
          </p:nvPr>
        </p:nvSpPr>
        <p:spPr/>
        <p:txBody>
          <a:bodyPr>
            <a:normAutofit/>
          </a:bodyPr>
          <a:lstStyle/>
          <a:p>
            <a:r>
              <a:rPr lang="en-GB" dirty="0"/>
              <a:t>Results indicate particles likely to experience multiple impacts &amp; move to low energy, low SEY part of curve</a:t>
            </a:r>
          </a:p>
        </p:txBody>
      </p:sp>
      <p:pic>
        <p:nvPicPr>
          <p:cNvPr id="10" name="Content Placeholder 9"/>
          <p:cNvPicPr>
            <a:picLocks noGrp="1" noChangeAspect="1"/>
          </p:cNvPicPr>
          <p:nvPr>
            <p:ph idx="1"/>
          </p:nvPr>
        </p:nvPicPr>
        <p:blipFill>
          <a:blip r:embed="rId2"/>
          <a:stretch>
            <a:fillRect/>
          </a:stretch>
        </p:blipFill>
        <p:spPr>
          <a:xfrm>
            <a:off x="67734" y="1903413"/>
            <a:ext cx="6028266" cy="4521200"/>
          </a:xfrm>
        </p:spPr>
      </p:pic>
      <p:pic>
        <p:nvPicPr>
          <p:cNvPr id="12" name="Picture 11"/>
          <p:cNvPicPr>
            <a:picLocks noChangeAspect="1"/>
          </p:cNvPicPr>
          <p:nvPr/>
        </p:nvPicPr>
        <p:blipFill>
          <a:blip r:embed="rId3"/>
          <a:stretch>
            <a:fillRect/>
          </a:stretch>
        </p:blipFill>
        <p:spPr>
          <a:xfrm>
            <a:off x="6149338" y="1903413"/>
            <a:ext cx="6028267" cy="4521199"/>
          </a:xfrm>
          <a:prstGeom prst="rect">
            <a:avLst/>
          </a:prstGeom>
        </p:spPr>
      </p:pic>
      <p:sp>
        <p:nvSpPr>
          <p:cNvPr id="14" name="Content Placeholder 1"/>
          <p:cNvSpPr txBox="1">
            <a:spLocks/>
          </p:cNvSpPr>
          <p:nvPr/>
        </p:nvSpPr>
        <p:spPr>
          <a:xfrm>
            <a:off x="714530" y="1520616"/>
            <a:ext cx="11210145" cy="960256"/>
          </a:xfrm>
          <a:prstGeom prst="rect">
            <a:avLst/>
          </a:prstGeom>
        </p:spPr>
        <p:txBody>
          <a:bodyPr vert="horz" lIns="91440" tIns="45720" rIns="91440" bIns="45720" rtlCol="0">
            <a:normAutofit fontScale="92500"/>
          </a:bodyPr>
          <a:lstStyle>
            <a:lvl1pPr marL="228600" indent="-228600" algn="l" defTabSz="457200" rtl="0" eaLnBrk="1" latinLnBrk="0" hangingPunct="1">
              <a:lnSpc>
                <a:spcPct val="90000"/>
              </a:lnSpc>
              <a:spcBef>
                <a:spcPts val="0"/>
              </a:spcBef>
              <a:buClr>
                <a:schemeClr val="accent4"/>
              </a:buClr>
              <a:buSzPct val="140000"/>
              <a:buFont typeface="Wingdings" panose="05000000000000000000" pitchFamily="2" charset="2"/>
              <a:buChar char="Ø"/>
              <a:defRPr sz="2800" kern="1200">
                <a:solidFill>
                  <a:schemeClr val="tx1"/>
                </a:solidFill>
                <a:latin typeface="+mn-lt"/>
                <a:ea typeface="+mn-ea"/>
                <a:cs typeface="+mn-cs"/>
              </a:defRPr>
            </a:lvl1pPr>
            <a:lvl2pPr marL="457200" indent="-228600" algn="l" defTabSz="457200" rtl="0" eaLnBrk="1" latinLnBrk="0" hangingPunct="1">
              <a:lnSpc>
                <a:spcPct val="90000"/>
              </a:lnSpc>
              <a:spcBef>
                <a:spcPts val="0"/>
              </a:spcBef>
              <a:buClr>
                <a:schemeClr val="accent4"/>
              </a:buClr>
              <a:buSzPct val="60000"/>
              <a:buFont typeface="Wingdings" panose="05000000000000000000" pitchFamily="2" charset="2"/>
              <a:buChar char="Ø"/>
              <a:defRPr sz="2600" kern="1200">
                <a:solidFill>
                  <a:schemeClr val="tx1"/>
                </a:solidFill>
                <a:latin typeface="+mn-lt"/>
                <a:ea typeface="+mn-ea"/>
                <a:cs typeface="+mn-cs"/>
              </a:defRPr>
            </a:lvl2pPr>
            <a:lvl3pPr marL="685800" indent="-228600" algn="l" defTabSz="457200" rtl="0" eaLnBrk="1" latinLnBrk="0" hangingPunct="1">
              <a:lnSpc>
                <a:spcPct val="90000"/>
              </a:lnSpc>
              <a:spcBef>
                <a:spcPts val="0"/>
              </a:spcBef>
              <a:buClr>
                <a:schemeClr val="accent4"/>
              </a:buClr>
              <a:buFont typeface="Wingdings" panose="05000000000000000000" pitchFamily="2" charset="2"/>
              <a:buChar char="Ø"/>
              <a:defRPr sz="2400" kern="1200">
                <a:solidFill>
                  <a:schemeClr val="tx1"/>
                </a:solidFill>
                <a:latin typeface="+mn-lt"/>
                <a:ea typeface="+mn-ea"/>
                <a:cs typeface="+mn-cs"/>
              </a:defRPr>
            </a:lvl3pPr>
            <a:lvl4pPr marL="914400" indent="-228600" algn="l" defTabSz="457200" rtl="0" eaLnBrk="1" latinLnBrk="0" hangingPunct="1">
              <a:lnSpc>
                <a:spcPct val="90000"/>
              </a:lnSpc>
              <a:spcBef>
                <a:spcPts val="0"/>
              </a:spcBef>
              <a:buClr>
                <a:schemeClr val="accent4"/>
              </a:buClr>
              <a:buFont typeface="Wingdings" panose="05000000000000000000" pitchFamily="2" charset="2"/>
              <a:buChar char="Ø"/>
              <a:defRPr sz="2000" kern="1200">
                <a:solidFill>
                  <a:schemeClr val="tx1"/>
                </a:solidFill>
                <a:latin typeface="+mn-lt"/>
                <a:ea typeface="+mn-ea"/>
                <a:cs typeface="+mn-cs"/>
              </a:defRPr>
            </a:lvl4pPr>
            <a:lvl5pPr marL="1143000" marR="0" indent="-228600" algn="l" defTabSz="457200" rtl="0" eaLnBrk="1" fontAlgn="auto" latinLnBrk="0" hangingPunct="1">
              <a:lnSpc>
                <a:spcPct val="90000"/>
              </a:lnSpc>
              <a:spcBef>
                <a:spcPts val="0"/>
              </a:spcBef>
              <a:spcAft>
                <a:spcPts val="0"/>
              </a:spcAft>
              <a:buClr>
                <a:schemeClr val="accent4"/>
              </a:buClr>
              <a:buSzTx/>
              <a:buFont typeface="Wingdings" panose="05000000000000000000" pitchFamily="2" charset="2"/>
              <a:buChar char="Ø"/>
              <a:tabLst/>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GB" dirty="0"/>
              <a:t>Vertical location above metal backplate correlates with surface area</a:t>
            </a:r>
          </a:p>
          <a:p>
            <a:r>
              <a:rPr lang="en-GB" dirty="0"/>
              <a:t>Tertiary particles appear near 50% near tips, higher </a:t>
            </a:r>
            <a:r>
              <a:rPr lang="en-GB" dirty="0" err="1"/>
              <a:t>frac</a:t>
            </a:r>
            <a:r>
              <a:rPr lang="en-GB" dirty="0"/>
              <a:t>. near base</a:t>
            </a:r>
          </a:p>
        </p:txBody>
      </p:sp>
      <p:grpSp>
        <p:nvGrpSpPr>
          <p:cNvPr id="19" name="Group 18"/>
          <p:cNvGrpSpPr/>
          <p:nvPr/>
        </p:nvGrpSpPr>
        <p:grpSpPr>
          <a:xfrm>
            <a:off x="6947941" y="2338466"/>
            <a:ext cx="4339652" cy="3642609"/>
            <a:chOff x="6947941" y="2338466"/>
            <a:chExt cx="4339652" cy="3642609"/>
          </a:xfrm>
        </p:grpSpPr>
        <p:cxnSp>
          <p:nvCxnSpPr>
            <p:cNvPr id="16" name="Straight Connector 15"/>
            <p:cNvCxnSpPr/>
            <p:nvPr/>
          </p:nvCxnSpPr>
          <p:spPr>
            <a:xfrm flipH="1">
              <a:off x="6947941" y="2338466"/>
              <a:ext cx="4339652" cy="1813809"/>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47941" y="4152275"/>
              <a:ext cx="4339652" cy="1828800"/>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69897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1" y="552896"/>
            <a:ext cx="7796291" cy="507831"/>
          </a:xfrm>
        </p:spPr>
        <p:txBody>
          <a:bodyPr/>
          <a:lstStyle/>
          <a:p>
            <a:r>
              <a:rPr lang="en-GB" dirty="0"/>
              <a:t>Laser engineered surface: summary</a:t>
            </a:r>
          </a:p>
        </p:txBody>
      </p:sp>
      <p:sp>
        <p:nvSpPr>
          <p:cNvPr id="3" name="Content Placeholder 2"/>
          <p:cNvSpPr>
            <a:spLocks noGrp="1"/>
          </p:cNvSpPr>
          <p:nvPr>
            <p:ph idx="1"/>
          </p:nvPr>
        </p:nvSpPr>
        <p:spPr>
          <a:xfrm>
            <a:off x="1981200" y="1682151"/>
            <a:ext cx="8229600" cy="4933502"/>
          </a:xfrm>
        </p:spPr>
        <p:txBody>
          <a:bodyPr>
            <a:normAutofit fontScale="77500" lnSpcReduction="20000"/>
          </a:bodyPr>
          <a:lstStyle/>
          <a:p>
            <a:pPr>
              <a:lnSpc>
                <a:spcPct val="110000"/>
              </a:lnSpc>
              <a:spcAft>
                <a:spcPts val="900"/>
              </a:spcAft>
            </a:pPr>
            <a:r>
              <a:rPr lang="en-GB" dirty="0"/>
              <a:t>The technique can easily be applied to existing vacuum surfaces where the improvement has to be done </a:t>
            </a:r>
            <a:r>
              <a:rPr lang="en-GB" b="1" i="1" dirty="0"/>
              <a:t>in-situ</a:t>
            </a:r>
            <a:r>
              <a:rPr lang="en-GB" i="1" dirty="0"/>
              <a:t> </a:t>
            </a:r>
            <a:r>
              <a:rPr lang="en-GB" dirty="0"/>
              <a:t>with minimum disturbance to the beam line/DUT. </a:t>
            </a:r>
          </a:p>
          <a:p>
            <a:pPr>
              <a:lnSpc>
                <a:spcPct val="110000"/>
              </a:lnSpc>
              <a:spcAft>
                <a:spcPts val="900"/>
              </a:spcAft>
            </a:pPr>
            <a:r>
              <a:rPr lang="en-GB" dirty="0"/>
              <a:t>The blackening process is </a:t>
            </a:r>
            <a:r>
              <a:rPr lang="en-GB" b="1" dirty="0"/>
              <a:t>carried out in air</a:t>
            </a:r>
            <a:r>
              <a:rPr lang="en-GB" dirty="0"/>
              <a:t> at atmospheric pressure; therefore the actual </a:t>
            </a:r>
            <a:r>
              <a:rPr lang="en-GB" b="1" dirty="0"/>
              <a:t>cost of mitigation is considerably lower</a:t>
            </a:r>
            <a:r>
              <a:rPr lang="en-GB" dirty="0"/>
              <a:t>, a fraction of the existing mitigation processes. </a:t>
            </a:r>
          </a:p>
          <a:p>
            <a:pPr>
              <a:lnSpc>
                <a:spcPct val="110000"/>
              </a:lnSpc>
              <a:spcAft>
                <a:spcPts val="900"/>
              </a:spcAft>
            </a:pPr>
            <a:r>
              <a:rPr lang="en-GB" dirty="0"/>
              <a:t>The process is also readily scalable to large areas. </a:t>
            </a:r>
          </a:p>
          <a:p>
            <a:pPr>
              <a:lnSpc>
                <a:spcPct val="110000"/>
              </a:lnSpc>
              <a:spcAft>
                <a:spcPts val="900"/>
              </a:spcAft>
            </a:pPr>
            <a:r>
              <a:rPr lang="en-GB" dirty="0"/>
              <a:t> The surface is </a:t>
            </a:r>
            <a:r>
              <a:rPr lang="en-GB" b="1" dirty="0"/>
              <a:t>highly reproducible </a:t>
            </a:r>
            <a:r>
              <a:rPr lang="en-GB" dirty="0"/>
              <a:t>and offers a very stable surface chemistry which can be influenced during the process. The surface is robust and is immune to any surface delamination which can be a detrimental problem for thin film coating</a:t>
            </a:r>
          </a:p>
        </p:txBody>
      </p:sp>
      <p:sp>
        <p:nvSpPr>
          <p:cNvPr id="4" name="Footer Placeholder 3"/>
          <p:cNvSpPr>
            <a:spLocks noGrp="1"/>
          </p:cNvSpPr>
          <p:nvPr>
            <p:ph type="ftr" sz="quarter" idx="4294967295"/>
          </p:nvPr>
        </p:nvSpPr>
        <p:spPr>
          <a:xfrm>
            <a:off x="4114800" y="6615653"/>
            <a:ext cx="3870558" cy="211644"/>
          </a:xfrm>
        </p:spPr>
        <p:txBody>
          <a:bodyPr/>
          <a:lstStyle/>
          <a:p>
            <a:r>
              <a:rPr lang="en-US"/>
              <a:t>SIMULATIONS EMPOWERING YOUR INNOVATIONS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9805" y="82768"/>
            <a:ext cx="1851683" cy="5766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77359" y="796003"/>
            <a:ext cx="984128" cy="905582"/>
          </a:xfrm>
          <a:prstGeom prst="rect">
            <a:avLst/>
          </a:prstGeom>
        </p:spPr>
      </p:pic>
      <p:sp>
        <p:nvSpPr>
          <p:cNvPr id="7" name="Date Placeholder 6"/>
          <p:cNvSpPr>
            <a:spLocks noGrp="1"/>
          </p:cNvSpPr>
          <p:nvPr>
            <p:ph type="dt" sz="half" idx="10"/>
          </p:nvPr>
        </p:nvSpPr>
        <p:spPr/>
        <p:txBody>
          <a:bodyPr/>
          <a:lstStyle/>
          <a:p>
            <a:fld id="{F03EB923-C755-400A-BCF6-4E6334A03B4E}" type="datetime1">
              <a:rPr lang="en-US" smtClean="0"/>
              <a:t>6/5/2018</a:t>
            </a:fld>
            <a:endParaRPr lang="en-US" dirty="0"/>
          </a:p>
        </p:txBody>
      </p:sp>
      <p:sp>
        <p:nvSpPr>
          <p:cNvPr id="8" name="Slide Number Placeholder 7"/>
          <p:cNvSpPr>
            <a:spLocks noGrp="1"/>
          </p:cNvSpPr>
          <p:nvPr>
            <p:ph type="sldNum" sz="quarter" idx="12"/>
          </p:nvPr>
        </p:nvSpPr>
        <p:spPr/>
        <p:txBody>
          <a:bodyPr/>
          <a:lstStyle/>
          <a:p>
            <a:fld id="{FCFA7075-00C9-4A43-9218-6D16F545458B}" type="slidenum">
              <a:rPr lang="en-US" smtClean="0"/>
              <a:pPr/>
              <a:t>22</a:t>
            </a:fld>
            <a:endParaRPr lang="en-US" dirty="0"/>
          </a:p>
        </p:txBody>
      </p:sp>
    </p:spTree>
    <p:extLst>
      <p:ext uri="{BB962C8B-B14F-4D97-AF65-F5344CB8AC3E}">
        <p14:creationId xmlns:p14="http://schemas.microsoft.com/office/powerpoint/2010/main" val="529475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28901" y="552896"/>
            <a:ext cx="7796291" cy="507831"/>
          </a:xfrm>
        </p:spPr>
        <p:txBody>
          <a:bodyPr/>
          <a:lstStyle/>
          <a:p>
            <a:r>
              <a:rPr lang="en-GB" dirty="0"/>
              <a:t>Takeaway</a:t>
            </a:r>
          </a:p>
        </p:txBody>
      </p:sp>
      <p:sp>
        <p:nvSpPr>
          <p:cNvPr id="3" name="Content Placeholder 2"/>
          <p:cNvSpPr>
            <a:spLocks noGrp="1"/>
          </p:cNvSpPr>
          <p:nvPr>
            <p:ph idx="1"/>
          </p:nvPr>
        </p:nvSpPr>
        <p:spPr>
          <a:xfrm>
            <a:off x="1981200" y="1530853"/>
            <a:ext cx="8229600" cy="4894126"/>
          </a:xfrm>
        </p:spPr>
        <p:txBody>
          <a:bodyPr>
            <a:normAutofit lnSpcReduction="10000"/>
          </a:bodyPr>
          <a:lstStyle/>
          <a:p>
            <a:r>
              <a:rPr lang="en-GB" dirty="0">
                <a:latin typeface="Times New Roman" panose="02020603050405020304" pitchFamily="18" charset="0"/>
                <a:cs typeface="Times New Roman" panose="02020603050405020304" pitchFamily="18" charset="0"/>
              </a:rPr>
              <a:t>δ</a:t>
            </a:r>
            <a:r>
              <a:rPr lang="en-GB" dirty="0"/>
              <a:t> &lt; 0.6 </a:t>
            </a:r>
          </a:p>
          <a:p>
            <a:r>
              <a:rPr lang="en-GB" dirty="0"/>
              <a:t>No outgassing problems </a:t>
            </a:r>
          </a:p>
          <a:p>
            <a:r>
              <a:rPr lang="en-GB" b="1" dirty="0"/>
              <a:t>(Insignificant?)</a:t>
            </a:r>
            <a:r>
              <a:rPr lang="en-GB" dirty="0"/>
              <a:t> increase in impedance </a:t>
            </a:r>
          </a:p>
          <a:p>
            <a:r>
              <a:rPr lang="en-GB" dirty="0"/>
              <a:t>Easy implementation </a:t>
            </a:r>
          </a:p>
          <a:p>
            <a:r>
              <a:rPr lang="en-GB" dirty="0"/>
              <a:t>Robust </a:t>
            </a:r>
          </a:p>
          <a:p>
            <a:r>
              <a:rPr lang="en-GB" dirty="0"/>
              <a:t>Highly reproducible </a:t>
            </a:r>
          </a:p>
          <a:p>
            <a:r>
              <a:rPr lang="en-GB" dirty="0"/>
              <a:t>Inexpensive </a:t>
            </a:r>
          </a:p>
          <a:p>
            <a:r>
              <a:rPr lang="en-GB" dirty="0"/>
              <a:t>In-situ </a:t>
            </a:r>
          </a:p>
          <a:p>
            <a:endParaRPr lang="en-GB" dirty="0"/>
          </a:p>
          <a:p>
            <a:pPr marL="0" indent="0">
              <a:buNone/>
            </a:pPr>
            <a:r>
              <a:rPr lang="en-GB" cap="small" dirty="0"/>
              <a:t>Acknowledgements</a:t>
            </a:r>
          </a:p>
          <a:p>
            <a:pPr marL="0" indent="0">
              <a:buNone/>
            </a:pPr>
            <a:r>
              <a:rPr lang="en-GB" cap="small" dirty="0" err="1"/>
              <a:t>Sihui</a:t>
            </a:r>
            <a:r>
              <a:rPr lang="en-GB" cap="small" dirty="0"/>
              <a:t> Wang, Philippe </a:t>
            </a:r>
            <a:r>
              <a:rPr lang="en-GB" cap="small" dirty="0" err="1"/>
              <a:t>Goudket</a:t>
            </a:r>
            <a:r>
              <a:rPr lang="en-GB" cap="small" dirty="0"/>
              <a:t>, Lewis </a:t>
            </a:r>
            <a:r>
              <a:rPr lang="en-GB" cap="small" dirty="0" err="1"/>
              <a:t>Gurran</a:t>
            </a:r>
            <a:r>
              <a:rPr lang="en-GB" cap="small" dirty="0"/>
              <a:t> (STFC)</a:t>
            </a:r>
          </a:p>
          <a:p>
            <a:pPr marL="0" indent="0">
              <a:buNone/>
            </a:pPr>
            <a:r>
              <a:rPr lang="en-GB" cap="small" dirty="0"/>
              <a:t>Graeme Burt (Lancaster </a:t>
            </a:r>
            <a:r>
              <a:rPr lang="en-GB" cap="small" dirty="0" err="1"/>
              <a:t>Uni</a:t>
            </a:r>
            <a:r>
              <a:rPr lang="en-GB" cap="small" dirty="0"/>
              <a:t>/Cockcroft Inst.)</a:t>
            </a:r>
          </a:p>
        </p:txBody>
      </p:sp>
      <p:sp>
        <p:nvSpPr>
          <p:cNvPr id="4" name="Footer Placeholder 3"/>
          <p:cNvSpPr>
            <a:spLocks noGrp="1"/>
          </p:cNvSpPr>
          <p:nvPr>
            <p:ph type="ftr" sz="quarter" idx="11"/>
          </p:nvPr>
        </p:nvSpPr>
        <p:spPr>
          <a:xfrm>
            <a:off x="4114800" y="6615653"/>
            <a:ext cx="3870558" cy="211644"/>
          </a:xfrm>
        </p:spPr>
        <p:txBody>
          <a:bodyPr/>
          <a:lstStyle/>
          <a:p>
            <a:r>
              <a:rPr lang="en-US"/>
              <a:t>SIMULATIONS EMPOWERING YOUR INNOVATIONS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4598" y="0"/>
            <a:ext cx="1851683" cy="57664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06356" y="82768"/>
            <a:ext cx="984128" cy="905582"/>
          </a:xfrm>
          <a:prstGeom prst="rect">
            <a:avLst/>
          </a:prstGeom>
        </p:spPr>
      </p:pic>
      <p:sp>
        <p:nvSpPr>
          <p:cNvPr id="7" name="Date Placeholder 6"/>
          <p:cNvSpPr>
            <a:spLocks noGrp="1"/>
          </p:cNvSpPr>
          <p:nvPr>
            <p:ph type="dt" sz="half" idx="10"/>
          </p:nvPr>
        </p:nvSpPr>
        <p:spPr>
          <a:xfrm>
            <a:off x="0" y="6492876"/>
            <a:ext cx="2844800" cy="365125"/>
          </a:xfrm>
        </p:spPr>
        <p:txBody>
          <a:bodyPr/>
          <a:lstStyle/>
          <a:p>
            <a:fld id="{8AFEF3BF-E8CA-4810-A0FB-73E80FF62B71}" type="datetime1">
              <a:rPr lang="en-US" smtClean="0"/>
              <a:t>6/5/2018</a:t>
            </a:fld>
            <a:endParaRPr lang="en-US" dirty="0"/>
          </a:p>
        </p:txBody>
      </p:sp>
      <p:sp>
        <p:nvSpPr>
          <p:cNvPr id="8" name="Slide Number Placeholder 7"/>
          <p:cNvSpPr>
            <a:spLocks noGrp="1"/>
          </p:cNvSpPr>
          <p:nvPr>
            <p:ph type="sldNum" sz="quarter" idx="12"/>
          </p:nvPr>
        </p:nvSpPr>
        <p:spPr>
          <a:xfrm>
            <a:off x="8737600" y="6356350"/>
            <a:ext cx="3454400" cy="501650"/>
          </a:xfrm>
        </p:spPr>
        <p:txBody>
          <a:bodyPr/>
          <a:lstStyle/>
          <a:p>
            <a:fld id="{FCFA7075-00C9-4A43-9218-6D16F545458B}" type="slidenum">
              <a:rPr lang="en-US" smtClean="0"/>
              <a:pPr/>
              <a:t>23</a:t>
            </a:fld>
            <a:endParaRPr lang="en-US" dirty="0"/>
          </a:p>
        </p:txBody>
      </p:sp>
    </p:spTree>
    <p:extLst>
      <p:ext uri="{BB962C8B-B14F-4D97-AF65-F5344CB8AC3E}">
        <p14:creationId xmlns:p14="http://schemas.microsoft.com/office/powerpoint/2010/main" val="8206183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329487" y="1429068"/>
            <a:ext cx="5162628" cy="5387950"/>
          </a:xfrm>
        </p:spPr>
      </p:pic>
      <p:sp>
        <p:nvSpPr>
          <p:cNvPr id="3" name="Footer Placeholder 2"/>
          <p:cNvSpPr>
            <a:spLocks noGrp="1"/>
          </p:cNvSpPr>
          <p:nvPr>
            <p:ph type="ftr" sz="quarter" idx="11"/>
          </p:nvPr>
        </p:nvSpPr>
        <p:spPr/>
        <p:txBody>
          <a:bodyPr/>
          <a:lstStyle/>
          <a:p>
            <a:r>
              <a:rPr lang="en-US"/>
              <a:t>SIMULATIONS EMPOWERING YOUR INNOVATIONS</a:t>
            </a:r>
            <a:endParaRPr lang="en-US" dirty="0"/>
          </a:p>
        </p:txBody>
      </p:sp>
      <p:sp>
        <p:nvSpPr>
          <p:cNvPr id="4" name="Title 3"/>
          <p:cNvSpPr>
            <a:spLocks noGrp="1"/>
          </p:cNvSpPr>
          <p:nvPr>
            <p:ph type="title"/>
          </p:nvPr>
        </p:nvSpPr>
        <p:spPr>
          <a:xfrm>
            <a:off x="1238056" y="172874"/>
            <a:ext cx="8634552" cy="1035170"/>
          </a:xfrm>
        </p:spPr>
        <p:txBody>
          <a:bodyPr/>
          <a:lstStyle/>
          <a:p>
            <a:r>
              <a:rPr lang="en-GB" dirty="0"/>
              <a:t>More recent work involves creating smaller scale structures on Cu with YAG lasers.</a:t>
            </a:r>
          </a:p>
        </p:txBody>
      </p:sp>
      <p:pic>
        <p:nvPicPr>
          <p:cNvPr id="8" name="Picture 7"/>
          <p:cNvPicPr>
            <a:picLocks noChangeAspect="1"/>
          </p:cNvPicPr>
          <p:nvPr/>
        </p:nvPicPr>
        <p:blipFill>
          <a:blip r:embed="rId3"/>
          <a:stretch>
            <a:fillRect/>
          </a:stretch>
        </p:blipFill>
        <p:spPr>
          <a:xfrm>
            <a:off x="5985164" y="1227063"/>
            <a:ext cx="5984029" cy="4788948"/>
          </a:xfrm>
          <a:prstGeom prst="rect">
            <a:avLst/>
          </a:prstGeom>
        </p:spPr>
      </p:pic>
      <p:sp>
        <p:nvSpPr>
          <p:cNvPr id="9" name="Oval 8"/>
          <p:cNvSpPr/>
          <p:nvPr/>
        </p:nvSpPr>
        <p:spPr>
          <a:xfrm>
            <a:off x="11137692" y="2695048"/>
            <a:ext cx="831501" cy="1626433"/>
          </a:xfrm>
          <a:prstGeom prst="ellipse">
            <a:avLst/>
          </a:prstGeom>
          <a:gradFill>
            <a:gsLst>
              <a:gs pos="0">
                <a:schemeClr val="accent1">
                  <a:tint val="100000"/>
                  <a:shade val="100000"/>
                  <a:satMod val="130000"/>
                  <a:alpha val="5000"/>
                </a:schemeClr>
              </a:gs>
              <a:gs pos="100000">
                <a:schemeClr val="accent1">
                  <a:tint val="50000"/>
                  <a:shade val="100000"/>
                  <a:satMod val="350000"/>
                  <a:alpha val="20000"/>
                </a:schemeClr>
              </a:gs>
            </a:gsLst>
          </a:gradFill>
          <a:ln w="22225"/>
          <a:effectLst>
            <a:outerShdw blurRad="1016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p:cNvSpPr txBox="1"/>
          <p:nvPr/>
        </p:nvSpPr>
        <p:spPr>
          <a:xfrm>
            <a:off x="5489693" y="5934438"/>
            <a:ext cx="6792363" cy="923330"/>
          </a:xfrm>
          <a:prstGeom prst="rect">
            <a:avLst/>
          </a:prstGeom>
          <a:noFill/>
        </p:spPr>
        <p:txBody>
          <a:bodyPr wrap="square" rtlCol="0">
            <a:spAutoFit/>
          </a:bodyPr>
          <a:lstStyle/>
          <a:p>
            <a:r>
              <a:rPr lang="en-GB" dirty="0"/>
              <a:t>LOW SECONDARY ELECTRON YIELD OF LASER TREATED SURFACES OF COPPER, ALUMINIUM AND STAINLESS STEEL,</a:t>
            </a:r>
          </a:p>
          <a:p>
            <a:r>
              <a:rPr lang="en-GB" dirty="0"/>
              <a:t>Proc IPAC2016, Busan, Korea, TUOCB02</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2608" y="4042"/>
            <a:ext cx="2319392" cy="722301"/>
          </a:xfrm>
          <a:prstGeom prst="rect">
            <a:avLst/>
          </a:prstGeom>
        </p:spPr>
      </p:pic>
    </p:spTree>
    <p:extLst>
      <p:ext uri="{BB962C8B-B14F-4D97-AF65-F5344CB8AC3E}">
        <p14:creationId xmlns:p14="http://schemas.microsoft.com/office/powerpoint/2010/main" val="266477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948054" y="1904180"/>
            <a:ext cx="5008419" cy="4704437"/>
          </a:xfrm>
        </p:spPr>
        <p:txBody>
          <a:bodyPr>
            <a:normAutofit fontScale="92500" lnSpcReduction="10000"/>
          </a:bodyPr>
          <a:lstStyle/>
          <a:p>
            <a:r>
              <a:rPr lang="en-GB" dirty="0"/>
              <a:t>While SEY&lt;1 for energies of interest, we are checking (simulation / experiment) higher powers.</a:t>
            </a:r>
          </a:p>
          <a:p>
            <a:endParaRPr lang="en-GB" dirty="0"/>
          </a:p>
          <a:p>
            <a:r>
              <a:rPr lang="en-GB" dirty="0"/>
              <a:t>Resistance is over double what it would be for untreated materials – acceptable?</a:t>
            </a:r>
          </a:p>
          <a:p>
            <a:endParaRPr lang="en-GB" dirty="0"/>
          </a:p>
          <a:p>
            <a:r>
              <a:rPr lang="en-GB" dirty="0"/>
              <a:t>Material treatment can be engineered to set this trade off between SEY performance and impedance.</a:t>
            </a:r>
          </a:p>
        </p:txBody>
      </p:sp>
      <p:sp>
        <p:nvSpPr>
          <p:cNvPr id="3" name="Footer Placeholder 2"/>
          <p:cNvSpPr>
            <a:spLocks noGrp="1"/>
          </p:cNvSpPr>
          <p:nvPr>
            <p:ph type="ftr" sz="quarter" idx="11"/>
          </p:nvPr>
        </p:nvSpPr>
        <p:spPr/>
        <p:txBody>
          <a:bodyPr/>
          <a:lstStyle/>
          <a:p>
            <a:r>
              <a:rPr lang="en-US"/>
              <a:t>SIMULATIONS EMPOWERING YOUR INNOVATIONS</a:t>
            </a:r>
            <a:endParaRPr lang="en-US" dirty="0"/>
          </a:p>
        </p:txBody>
      </p:sp>
      <p:sp>
        <p:nvSpPr>
          <p:cNvPr id="4" name="Title 3"/>
          <p:cNvSpPr>
            <a:spLocks noGrp="1"/>
          </p:cNvSpPr>
          <p:nvPr>
            <p:ph type="title"/>
          </p:nvPr>
        </p:nvSpPr>
        <p:spPr/>
        <p:txBody>
          <a:bodyPr/>
          <a:lstStyle/>
          <a:p>
            <a:r>
              <a:rPr lang="en-GB" dirty="0"/>
              <a:t>There is always a trade off with impedance</a:t>
            </a:r>
          </a:p>
        </p:txBody>
      </p:sp>
      <p:pic>
        <p:nvPicPr>
          <p:cNvPr id="5" name="Picture 4"/>
          <p:cNvPicPr>
            <a:picLocks noChangeAspect="1"/>
          </p:cNvPicPr>
          <p:nvPr/>
        </p:nvPicPr>
        <p:blipFill>
          <a:blip r:embed="rId2"/>
          <a:stretch>
            <a:fillRect/>
          </a:stretch>
        </p:blipFill>
        <p:spPr>
          <a:xfrm>
            <a:off x="413275" y="1549857"/>
            <a:ext cx="6259091" cy="516081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2608" y="4042"/>
            <a:ext cx="2319392" cy="722301"/>
          </a:xfrm>
          <a:prstGeom prst="rect">
            <a:avLst/>
          </a:prstGeom>
        </p:spPr>
      </p:pic>
    </p:spTree>
    <p:extLst>
      <p:ext uri="{BB962C8B-B14F-4D97-AF65-F5344CB8AC3E}">
        <p14:creationId xmlns:p14="http://schemas.microsoft.com/office/powerpoint/2010/main" val="2542242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alfFillGeomet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55" y="1570788"/>
            <a:ext cx="2851935" cy="142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Picture 3" descr="QuarterFillGeometry"/>
          <p:cNvPicPr>
            <a:picLocks noChangeAspect="1" noChangeArrowheads="1"/>
          </p:cNvPicPr>
          <p:nvPr/>
        </p:nvPicPr>
        <p:blipFill>
          <a:blip r:embed="rId3">
            <a:extLst>
              <a:ext uri="{28A0092B-C50C-407E-A947-70E740481C1C}">
                <a14:useLocalDpi xmlns:a14="http://schemas.microsoft.com/office/drawing/2010/main" val="0"/>
              </a:ext>
            </a:extLst>
          </a:blip>
          <a:srcRect l="20154" r="17450"/>
          <a:stretch>
            <a:fillRect/>
          </a:stretch>
        </p:blipFill>
        <p:spPr bwMode="auto">
          <a:xfrm rot="398048">
            <a:off x="3198802" y="1400599"/>
            <a:ext cx="2665862" cy="152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6"/>
          <p:cNvPicPr>
            <a:picLocks noGrp="1" noChangeAspect="1"/>
          </p:cNvPicPr>
          <p:nvPr>
            <p:ph idx="1"/>
          </p:nvPr>
        </p:nvPicPr>
        <p:blipFill>
          <a:blip r:embed="rId4"/>
          <a:stretch>
            <a:fillRect/>
          </a:stretch>
        </p:blipFill>
        <p:spPr>
          <a:xfrm>
            <a:off x="576083" y="4370532"/>
            <a:ext cx="4926757" cy="2152837"/>
          </a:xfrm>
        </p:spPr>
      </p:pic>
      <p:sp>
        <p:nvSpPr>
          <p:cNvPr id="3" name="Footer Placeholder 2"/>
          <p:cNvSpPr>
            <a:spLocks noGrp="1"/>
          </p:cNvSpPr>
          <p:nvPr>
            <p:ph type="ftr" sz="quarter" idx="11"/>
          </p:nvPr>
        </p:nvSpPr>
        <p:spPr/>
        <p:txBody>
          <a:bodyPr/>
          <a:lstStyle/>
          <a:p>
            <a:r>
              <a:rPr lang="en-US"/>
              <a:t>SIMULATIONS EMPOWERING YOUR INNOVATIONS</a:t>
            </a:r>
            <a:endParaRPr lang="en-US" dirty="0"/>
          </a:p>
        </p:txBody>
      </p:sp>
      <p:sp>
        <p:nvSpPr>
          <p:cNvPr id="4" name="Title 3"/>
          <p:cNvSpPr>
            <a:spLocks noGrp="1"/>
          </p:cNvSpPr>
          <p:nvPr>
            <p:ph type="title"/>
          </p:nvPr>
        </p:nvSpPr>
        <p:spPr/>
        <p:txBody>
          <a:bodyPr/>
          <a:lstStyle/>
          <a:p>
            <a:r>
              <a:rPr lang="en-GB" dirty="0"/>
              <a:t>We have started to simulate these structures in </a:t>
            </a:r>
          </a:p>
        </p:txBody>
      </p:sp>
      <p:pic>
        <p:nvPicPr>
          <p:cNvPr id="5" name="Picture 4"/>
          <p:cNvPicPr>
            <a:picLocks noChangeAspect="1"/>
          </p:cNvPicPr>
          <p:nvPr/>
        </p:nvPicPr>
        <p:blipFill>
          <a:blip r:embed="rId5"/>
          <a:stretch>
            <a:fillRect/>
          </a:stretch>
        </p:blipFill>
        <p:spPr>
          <a:xfrm>
            <a:off x="9872271" y="514494"/>
            <a:ext cx="823211" cy="306960"/>
          </a:xfrm>
          <a:prstGeom prst="rect">
            <a:avLst/>
          </a:prstGeom>
        </p:spPr>
      </p:pic>
      <p:pic>
        <p:nvPicPr>
          <p:cNvPr id="8" name="Picture 7"/>
          <p:cNvPicPr>
            <a:picLocks noChangeAspect="1"/>
          </p:cNvPicPr>
          <p:nvPr/>
        </p:nvPicPr>
        <p:blipFill>
          <a:blip r:embed="rId6"/>
          <a:stretch>
            <a:fillRect/>
          </a:stretch>
        </p:blipFill>
        <p:spPr>
          <a:xfrm>
            <a:off x="6149340" y="1922996"/>
            <a:ext cx="5053137" cy="4152221"/>
          </a:xfrm>
          <a:prstGeom prst="rect">
            <a:avLst/>
          </a:prstGeom>
        </p:spPr>
      </p:pic>
      <p:sp>
        <p:nvSpPr>
          <p:cNvPr id="9" name="TextBox 8"/>
          <p:cNvSpPr txBox="1"/>
          <p:nvPr/>
        </p:nvSpPr>
        <p:spPr>
          <a:xfrm>
            <a:off x="504968" y="2786680"/>
            <a:ext cx="6048188" cy="1569660"/>
          </a:xfrm>
          <a:prstGeom prst="rect">
            <a:avLst/>
          </a:prstGeom>
          <a:noFill/>
        </p:spPr>
        <p:txBody>
          <a:bodyPr wrap="square" rtlCol="0">
            <a:spAutoFit/>
          </a:bodyPr>
          <a:lstStyle/>
          <a:p>
            <a:pPr marL="285750" indent="-285750">
              <a:buClr>
                <a:schemeClr val="accent3"/>
              </a:buClr>
              <a:buFont typeface="Wingdings" panose="05000000000000000000" pitchFamily="2" charset="2"/>
              <a:buChar char="Ø"/>
            </a:pPr>
            <a:r>
              <a:rPr lang="en-GB" sz="2400" dirty="0"/>
              <a:t>Very preliminary results:</a:t>
            </a:r>
          </a:p>
          <a:p>
            <a:pPr marL="285750" indent="-285750">
              <a:buClr>
                <a:schemeClr val="accent3"/>
              </a:buClr>
              <a:buFont typeface="Wingdings" panose="05000000000000000000" pitchFamily="2" charset="2"/>
              <a:buChar char="Ø"/>
            </a:pPr>
            <a:r>
              <a:rPr lang="en-GB" sz="2400" dirty="0"/>
              <a:t>No resolution study</a:t>
            </a:r>
          </a:p>
          <a:p>
            <a:pPr marL="285750" indent="-285750">
              <a:buClr>
                <a:schemeClr val="accent3"/>
              </a:buClr>
              <a:buFont typeface="Wingdings" panose="05000000000000000000" pitchFamily="2" charset="2"/>
              <a:buChar char="Ø"/>
            </a:pPr>
            <a:r>
              <a:rPr lang="en-GB" sz="2400" dirty="0"/>
              <a:t>Try modifying gaps between ‘balls’</a:t>
            </a:r>
          </a:p>
          <a:p>
            <a:pPr marL="285750" indent="-285750">
              <a:buClr>
                <a:schemeClr val="accent3"/>
              </a:buClr>
              <a:buFont typeface="Wingdings" panose="05000000000000000000" pitchFamily="2" charset="2"/>
              <a:buChar char="Ø"/>
            </a:pPr>
            <a:r>
              <a:rPr lang="en-GB" sz="2400" dirty="0"/>
              <a:t>More layers</a:t>
            </a:r>
          </a:p>
        </p:txBody>
      </p:sp>
      <p:sp>
        <p:nvSpPr>
          <p:cNvPr id="10" name="Oval 9"/>
          <p:cNvSpPr/>
          <p:nvPr/>
        </p:nvSpPr>
        <p:spPr>
          <a:xfrm>
            <a:off x="10418618" y="1922996"/>
            <a:ext cx="1205346" cy="2274931"/>
          </a:xfrm>
          <a:prstGeom prst="ellipse">
            <a:avLst/>
          </a:prstGeom>
          <a:gradFill>
            <a:gsLst>
              <a:gs pos="0">
                <a:schemeClr val="accent1">
                  <a:tint val="100000"/>
                  <a:shade val="100000"/>
                  <a:satMod val="130000"/>
                  <a:alpha val="20000"/>
                </a:schemeClr>
              </a:gs>
              <a:gs pos="100000">
                <a:schemeClr val="accent1">
                  <a:tint val="50000"/>
                  <a:shade val="100000"/>
                  <a:satMod val="350000"/>
                  <a:alpha val="1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65071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GB" dirty="0"/>
              <a:t>… sadly our funding has run out</a:t>
            </a:r>
          </a:p>
          <a:p>
            <a:endParaRPr lang="en-GB" dirty="0"/>
          </a:p>
          <a:p>
            <a:r>
              <a:rPr lang="en-GB" dirty="0"/>
              <a:t>We are seeking to put together a new proposal</a:t>
            </a:r>
          </a:p>
          <a:p>
            <a:endParaRPr lang="en-GB" dirty="0"/>
          </a:p>
          <a:p>
            <a:r>
              <a:rPr lang="en-GB" dirty="0"/>
              <a:t>Try already validated structure with macroscopic version of the model in build-up Sim or </a:t>
            </a:r>
            <a:r>
              <a:rPr lang="en-GB" dirty="0" err="1"/>
              <a:t>SatCom</a:t>
            </a:r>
            <a:r>
              <a:rPr lang="en-GB" dirty="0"/>
              <a:t> environment (filter/diplexer?)</a:t>
            </a:r>
          </a:p>
          <a:p>
            <a:endParaRPr lang="en-GB" dirty="0"/>
          </a:p>
          <a:p>
            <a:r>
              <a:rPr lang="en-GB" dirty="0"/>
              <a:t>Build the SEY model from this </a:t>
            </a:r>
            <a:r>
              <a:rPr lang="en-GB" u="sng" dirty="0"/>
              <a:t>latest structure</a:t>
            </a:r>
            <a:r>
              <a:rPr lang="en-GB" dirty="0"/>
              <a:t> modelled on the micro-scale, and use in design of some potentially susceptible filters/diplexers at the mm scale</a:t>
            </a:r>
          </a:p>
          <a:p>
            <a:endParaRPr lang="en-GB" dirty="0"/>
          </a:p>
          <a:p>
            <a:r>
              <a:rPr lang="en-GB" dirty="0"/>
              <a:t>Compare results with treatment of accelerators</a:t>
            </a:r>
          </a:p>
          <a:p>
            <a:endParaRPr lang="en-GB" dirty="0"/>
          </a:p>
          <a:p>
            <a:r>
              <a:rPr lang="en-GB" dirty="0"/>
              <a:t>Model saturation effects, thermal load, MP </a:t>
            </a:r>
            <a:r>
              <a:rPr lang="en-GB" dirty="0" err="1"/>
              <a:t>tailoff</a:t>
            </a:r>
            <a:r>
              <a:rPr lang="en-GB" dirty="0"/>
              <a:t>, and compare these with experiment</a:t>
            </a:r>
          </a:p>
          <a:p>
            <a:endParaRPr lang="en-GB" dirty="0"/>
          </a:p>
          <a:p>
            <a:endParaRPr lang="en-GB" dirty="0"/>
          </a:p>
        </p:txBody>
      </p:sp>
      <p:sp>
        <p:nvSpPr>
          <p:cNvPr id="3" name="Footer Placeholder 2"/>
          <p:cNvSpPr>
            <a:spLocks noGrp="1"/>
          </p:cNvSpPr>
          <p:nvPr>
            <p:ph type="ftr" sz="quarter" idx="11"/>
          </p:nvPr>
        </p:nvSpPr>
        <p:spPr/>
        <p:txBody>
          <a:bodyPr/>
          <a:lstStyle/>
          <a:p>
            <a:r>
              <a:rPr lang="en-US"/>
              <a:t>SIMULATIONS EMPOWERING YOUR INNOVATIONS</a:t>
            </a:r>
            <a:endParaRPr lang="en-US" dirty="0"/>
          </a:p>
        </p:txBody>
      </p:sp>
      <p:sp>
        <p:nvSpPr>
          <p:cNvPr id="4" name="Title 3"/>
          <p:cNvSpPr>
            <a:spLocks noGrp="1"/>
          </p:cNvSpPr>
          <p:nvPr>
            <p:ph type="title"/>
          </p:nvPr>
        </p:nvSpPr>
        <p:spPr/>
        <p:txBody>
          <a:bodyPr/>
          <a:lstStyle/>
          <a:p>
            <a:r>
              <a:rPr lang="en-GB" dirty="0"/>
              <a:t>Outlook</a:t>
            </a:r>
          </a:p>
        </p:txBody>
      </p:sp>
    </p:spTree>
    <p:extLst>
      <p:ext uri="{BB962C8B-B14F-4D97-AF65-F5344CB8AC3E}">
        <p14:creationId xmlns:p14="http://schemas.microsoft.com/office/powerpoint/2010/main" val="10477801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chXlogoTaglineVertColor.png"/>
          <p:cNvPicPr>
            <a:picLocks noChangeAspect="1"/>
          </p:cNvPicPr>
          <p:nvPr/>
        </p:nvPicPr>
        <p:blipFill>
          <a:blip r:embed="rId3"/>
          <a:stretch>
            <a:fillRect/>
          </a:stretch>
        </p:blipFill>
        <p:spPr>
          <a:xfrm>
            <a:off x="4542907" y="1701779"/>
            <a:ext cx="3144441" cy="3501170"/>
          </a:xfrm>
          <a:prstGeom prst="rect">
            <a:avLst/>
          </a:prstGeom>
        </p:spPr>
      </p:pic>
      <p:sp>
        <p:nvSpPr>
          <p:cNvPr id="2" name="TextBox 1"/>
          <p:cNvSpPr txBox="1"/>
          <p:nvPr/>
        </p:nvSpPr>
        <p:spPr>
          <a:xfrm>
            <a:off x="3477718" y="5478905"/>
            <a:ext cx="5284033" cy="646331"/>
          </a:xfrm>
          <a:prstGeom prst="rect">
            <a:avLst/>
          </a:prstGeom>
          <a:noFill/>
        </p:spPr>
        <p:txBody>
          <a:bodyPr wrap="square" rtlCol="0">
            <a:spAutoFit/>
          </a:bodyPr>
          <a:lstStyle/>
          <a:p>
            <a:pPr algn="ctr"/>
            <a:r>
              <a:rPr lang="en-GB" dirty="0">
                <a:hlinkClick r:id="rId4"/>
              </a:rPr>
              <a:t>Jonathan.Smith@txcorp.co.uk</a:t>
            </a:r>
            <a:endParaRPr lang="en-GB" dirty="0"/>
          </a:p>
          <a:p>
            <a:pPr algn="ctr"/>
            <a:r>
              <a:rPr lang="en-GB" dirty="0">
                <a:hlinkClick r:id="rId5"/>
              </a:rPr>
              <a:t>www.txcorp.com/vsim</a:t>
            </a:r>
            <a:r>
              <a:rPr lang="en-GB" dirty="0"/>
              <a:t> </a:t>
            </a:r>
          </a:p>
        </p:txBody>
      </p:sp>
      <p:sp>
        <p:nvSpPr>
          <p:cNvPr id="4" name="TextBox 3"/>
          <p:cNvSpPr txBox="1"/>
          <p:nvPr/>
        </p:nvSpPr>
        <p:spPr>
          <a:xfrm>
            <a:off x="3814768" y="374755"/>
            <a:ext cx="4330032" cy="584775"/>
          </a:xfrm>
          <a:prstGeom prst="rect">
            <a:avLst/>
          </a:prstGeom>
          <a:noFill/>
        </p:spPr>
        <p:txBody>
          <a:bodyPr wrap="none" rtlCol="0">
            <a:spAutoFit/>
          </a:bodyPr>
          <a:lstStyle/>
          <a:p>
            <a:r>
              <a:rPr lang="en-GB" sz="3200" b="1" dirty="0">
                <a:solidFill>
                  <a:schemeClr val="accent4"/>
                </a:solidFill>
              </a:rPr>
              <a:t>(M)ANY QUESTIONS?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D89C9EE-671C-4923-A6C5-61572902183C}"/>
              </a:ext>
            </a:extLst>
          </p:cNvPr>
          <p:cNvSpPr>
            <a:spLocks noGrp="1"/>
          </p:cNvSpPr>
          <p:nvPr>
            <p:ph type="ftr" sz="quarter" idx="11"/>
          </p:nvPr>
        </p:nvSpPr>
        <p:spPr/>
        <p:txBody>
          <a:bodyPr/>
          <a:lstStyle/>
          <a:p>
            <a:r>
              <a:rPr lang="en-US"/>
              <a:t>SIMULATIONS EMPOWERING YOUR INNOVATIONS</a:t>
            </a:r>
            <a:endParaRPr lang="en-US" dirty="0"/>
          </a:p>
        </p:txBody>
      </p:sp>
      <p:sp>
        <p:nvSpPr>
          <p:cNvPr id="3" name="Title 2">
            <a:extLst>
              <a:ext uri="{FF2B5EF4-FFF2-40B4-BE49-F238E27FC236}">
                <a16:creationId xmlns:a16="http://schemas.microsoft.com/office/drawing/2014/main" id="{ED9B236F-1EAE-4ACE-B64B-497CA43FD8A3}"/>
              </a:ext>
            </a:extLst>
          </p:cNvPr>
          <p:cNvSpPr>
            <a:spLocks noGrp="1"/>
          </p:cNvSpPr>
          <p:nvPr>
            <p:ph type="title"/>
          </p:nvPr>
        </p:nvSpPr>
        <p:spPr/>
        <p:txBody>
          <a:bodyPr/>
          <a:lstStyle/>
          <a:p>
            <a:r>
              <a:rPr lang="en-GB" dirty="0"/>
              <a:t>Sample analysis:</a:t>
            </a:r>
          </a:p>
        </p:txBody>
      </p:sp>
      <p:pic>
        <p:nvPicPr>
          <p:cNvPr id="6" name="Picture 5">
            <a:extLst>
              <a:ext uri="{FF2B5EF4-FFF2-40B4-BE49-F238E27FC236}">
                <a16:creationId xmlns:a16="http://schemas.microsoft.com/office/drawing/2014/main" id="{054C28B1-4BC6-4C80-BBA6-71DF636A6E24}"/>
              </a:ext>
            </a:extLst>
          </p:cNvPr>
          <p:cNvPicPr>
            <a:picLocks noChangeAspect="1"/>
          </p:cNvPicPr>
          <p:nvPr/>
        </p:nvPicPr>
        <p:blipFill>
          <a:blip r:embed="rId2"/>
          <a:stretch>
            <a:fillRect/>
          </a:stretch>
        </p:blipFill>
        <p:spPr>
          <a:xfrm>
            <a:off x="193868" y="1831711"/>
            <a:ext cx="5713538" cy="2853657"/>
          </a:xfrm>
          <a:prstGeom prst="rect">
            <a:avLst/>
          </a:prstGeom>
        </p:spPr>
      </p:pic>
      <p:pic>
        <p:nvPicPr>
          <p:cNvPr id="8" name="Picture 7">
            <a:extLst>
              <a:ext uri="{FF2B5EF4-FFF2-40B4-BE49-F238E27FC236}">
                <a16:creationId xmlns:a16="http://schemas.microsoft.com/office/drawing/2014/main" id="{1AD6C3C2-C3AA-4754-BDD4-3338E3C9C13E}"/>
              </a:ext>
            </a:extLst>
          </p:cNvPr>
          <p:cNvPicPr>
            <a:picLocks noChangeAspect="1"/>
          </p:cNvPicPr>
          <p:nvPr/>
        </p:nvPicPr>
        <p:blipFill>
          <a:blip r:embed="rId3"/>
          <a:stretch>
            <a:fillRect/>
          </a:stretch>
        </p:blipFill>
        <p:spPr>
          <a:xfrm>
            <a:off x="6432684" y="1323802"/>
            <a:ext cx="5521321" cy="1474237"/>
          </a:xfrm>
          <a:prstGeom prst="rect">
            <a:avLst/>
          </a:prstGeom>
        </p:spPr>
      </p:pic>
      <p:pic>
        <p:nvPicPr>
          <p:cNvPr id="10" name="Picture 9">
            <a:extLst>
              <a:ext uri="{FF2B5EF4-FFF2-40B4-BE49-F238E27FC236}">
                <a16:creationId xmlns:a16="http://schemas.microsoft.com/office/drawing/2014/main" id="{92AD294C-B0CD-440D-9217-D9E01E7406FC}"/>
              </a:ext>
            </a:extLst>
          </p:cNvPr>
          <p:cNvPicPr>
            <a:picLocks noChangeAspect="1"/>
          </p:cNvPicPr>
          <p:nvPr/>
        </p:nvPicPr>
        <p:blipFill>
          <a:blip r:embed="rId4"/>
          <a:stretch>
            <a:fillRect/>
          </a:stretch>
        </p:blipFill>
        <p:spPr>
          <a:xfrm>
            <a:off x="6386001" y="2872315"/>
            <a:ext cx="5612131" cy="1496432"/>
          </a:xfrm>
          <a:prstGeom prst="rect">
            <a:avLst/>
          </a:prstGeom>
        </p:spPr>
      </p:pic>
      <p:pic>
        <p:nvPicPr>
          <p:cNvPr id="14" name="Picture 13">
            <a:extLst>
              <a:ext uri="{FF2B5EF4-FFF2-40B4-BE49-F238E27FC236}">
                <a16:creationId xmlns:a16="http://schemas.microsoft.com/office/drawing/2014/main" id="{701B1193-39CF-49E1-AE7C-DD587718BE6D}"/>
              </a:ext>
            </a:extLst>
          </p:cNvPr>
          <p:cNvPicPr>
            <a:picLocks noChangeAspect="1"/>
          </p:cNvPicPr>
          <p:nvPr/>
        </p:nvPicPr>
        <p:blipFill>
          <a:blip r:embed="rId5"/>
          <a:stretch>
            <a:fillRect/>
          </a:stretch>
        </p:blipFill>
        <p:spPr>
          <a:xfrm>
            <a:off x="6385715" y="4301054"/>
            <a:ext cx="5612132" cy="2559813"/>
          </a:xfrm>
          <a:prstGeom prst="rect">
            <a:avLst/>
          </a:prstGeom>
        </p:spPr>
      </p:pic>
    </p:spTree>
    <p:extLst>
      <p:ext uri="{BB962C8B-B14F-4D97-AF65-F5344CB8AC3E}">
        <p14:creationId xmlns:p14="http://schemas.microsoft.com/office/powerpoint/2010/main" val="1419333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4CD90C3-FB29-4697-B4FE-A9D854E208CE}"/>
              </a:ext>
            </a:extLst>
          </p:cNvPr>
          <p:cNvSpPr>
            <a:spLocks noGrp="1"/>
          </p:cNvSpPr>
          <p:nvPr>
            <p:ph idx="1"/>
          </p:nvPr>
        </p:nvSpPr>
        <p:spPr/>
        <p:txBody>
          <a:bodyPr>
            <a:normAutofit/>
          </a:bodyPr>
          <a:lstStyle/>
          <a:p>
            <a:r>
              <a:rPr lang="en-GB" sz="2400" dirty="0"/>
              <a:t>Tech-X : a computational software consulting company </a:t>
            </a:r>
          </a:p>
          <a:p>
            <a:r>
              <a:rPr lang="en-GB" sz="2400" dirty="0"/>
              <a:t>Based in Boulder CO, employing about 45 staff, most with PhDs</a:t>
            </a:r>
          </a:p>
          <a:p>
            <a:r>
              <a:rPr lang="en-GB" sz="2400" dirty="0"/>
              <a:t>We are research focussed, our software and researchers contributing to the seminal computational Laser Plasma Acceleration Nature paper</a:t>
            </a:r>
          </a:p>
          <a:p>
            <a:r>
              <a:rPr lang="en-GB" sz="2400" dirty="0"/>
              <a:t>Our software is high performance and flexible – lending itself to research</a:t>
            </a:r>
          </a:p>
        </p:txBody>
      </p:sp>
      <p:sp>
        <p:nvSpPr>
          <p:cNvPr id="3" name="Footer Placeholder 2">
            <a:extLst>
              <a:ext uri="{FF2B5EF4-FFF2-40B4-BE49-F238E27FC236}">
                <a16:creationId xmlns:a16="http://schemas.microsoft.com/office/drawing/2014/main" id="{263FDBAF-EF1A-447D-93CC-DF72CE6C4B12}"/>
              </a:ext>
            </a:extLst>
          </p:cNvPr>
          <p:cNvSpPr>
            <a:spLocks noGrp="1"/>
          </p:cNvSpPr>
          <p:nvPr>
            <p:ph type="ftr" sz="quarter" idx="11"/>
          </p:nvPr>
        </p:nvSpPr>
        <p:spPr/>
        <p:txBody>
          <a:bodyPr/>
          <a:lstStyle/>
          <a:p>
            <a:r>
              <a:rPr lang="en-US"/>
              <a:t>SIMULATIONS EMPOWERING YOUR INNOVATIONS</a:t>
            </a:r>
            <a:endParaRPr lang="en-US" dirty="0"/>
          </a:p>
        </p:txBody>
      </p:sp>
      <p:sp>
        <p:nvSpPr>
          <p:cNvPr id="4" name="Title 3">
            <a:extLst>
              <a:ext uri="{FF2B5EF4-FFF2-40B4-BE49-F238E27FC236}">
                <a16:creationId xmlns:a16="http://schemas.microsoft.com/office/drawing/2014/main" id="{1DD57170-315E-4A97-B344-EA38DDB823F7}"/>
              </a:ext>
            </a:extLst>
          </p:cNvPr>
          <p:cNvSpPr>
            <a:spLocks noGrp="1"/>
          </p:cNvSpPr>
          <p:nvPr>
            <p:ph type="title"/>
          </p:nvPr>
        </p:nvSpPr>
        <p:spPr/>
        <p:txBody>
          <a:bodyPr/>
          <a:lstStyle/>
          <a:p>
            <a:r>
              <a:rPr lang="en-GB" dirty="0"/>
              <a:t>Tech-X, Tech-X UK Ltd, …</a:t>
            </a:r>
          </a:p>
        </p:txBody>
      </p:sp>
      <p:pic>
        <p:nvPicPr>
          <p:cNvPr id="5" name="Picture 4">
            <a:extLst>
              <a:ext uri="{FF2B5EF4-FFF2-40B4-BE49-F238E27FC236}">
                <a16:creationId xmlns:a16="http://schemas.microsoft.com/office/drawing/2014/main" id="{2F1B60F0-BF6F-426C-B93B-93D2161A7FCE}"/>
              </a:ext>
            </a:extLst>
          </p:cNvPr>
          <p:cNvPicPr/>
          <p:nvPr/>
        </p:nvPicPr>
        <p:blipFill>
          <a:blip r:embed="rId2"/>
          <a:stretch>
            <a:fillRect/>
          </a:stretch>
        </p:blipFill>
        <p:spPr>
          <a:xfrm>
            <a:off x="4277438" y="4434555"/>
            <a:ext cx="2863970" cy="1777556"/>
          </a:xfrm>
          <a:prstGeom prst="rect">
            <a:avLst/>
          </a:prstGeom>
        </p:spPr>
      </p:pic>
      <p:pic>
        <p:nvPicPr>
          <p:cNvPr id="6" name="Picture 10" descr="building">
            <a:extLst>
              <a:ext uri="{FF2B5EF4-FFF2-40B4-BE49-F238E27FC236}">
                <a16:creationId xmlns:a16="http://schemas.microsoft.com/office/drawing/2014/main" id="{D894B08E-01F7-4296-B668-7CB9EF138B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506" y="5317865"/>
            <a:ext cx="2406769" cy="110711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mountains">
            <a:extLst>
              <a:ext uri="{FF2B5EF4-FFF2-40B4-BE49-F238E27FC236}">
                <a16:creationId xmlns:a16="http://schemas.microsoft.com/office/drawing/2014/main" id="{330C669C-1AAE-4B50-954B-3B6E9AECE1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506" y="4214548"/>
            <a:ext cx="2406769" cy="11033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F24563DF-A502-4E04-9D1B-6302031072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86579" y="3826907"/>
            <a:ext cx="2364647" cy="289932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36720">
                <a:solidFill>
                  <a:srgbClr val="8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76908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7"/>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cloudVizDipole03">
            <a:hlinkClick r:id="" action="ppaction://media"/>
            <a:extLst>
              <a:ext uri="{FF2B5EF4-FFF2-40B4-BE49-F238E27FC236}">
                <a16:creationId xmlns:a16="http://schemas.microsoft.com/office/drawing/2014/main" id="{F37334CA-81C2-465F-9258-E06598FA7E81}"/>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724292" y="2761957"/>
            <a:ext cx="4219769" cy="4219769"/>
          </a:xfrm>
          <a:prstGeom prst="rect">
            <a:avLst/>
          </a:prstGeom>
        </p:spPr>
      </p:pic>
      <p:pic>
        <p:nvPicPr>
          <p:cNvPr id="9" name="tpiBuildup-noB">
            <a:hlinkClick r:id="" action="ppaction://media"/>
            <a:extLst>
              <a:ext uri="{FF2B5EF4-FFF2-40B4-BE49-F238E27FC236}">
                <a16:creationId xmlns:a16="http://schemas.microsoft.com/office/drawing/2014/main" id="{F33763A9-7990-4CA0-822F-C5DDB4F12024}"/>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9215826" y="2885187"/>
            <a:ext cx="3123481" cy="3123481"/>
          </a:xfrm>
          <a:prstGeom prst="rect">
            <a:avLst/>
          </a:prstGeom>
        </p:spPr>
      </p:pic>
      <p:pic>
        <p:nvPicPr>
          <p:cNvPr id="6" name="Picture 5" descr="electronEnergyFigure.pdf">
            <a:extLst>
              <a:ext uri="{FF2B5EF4-FFF2-40B4-BE49-F238E27FC236}">
                <a16:creationId xmlns:a16="http://schemas.microsoft.com/office/drawing/2014/main" id="{6233788A-70A3-41D0-8CC7-3EBECAC8134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11680" y="3936379"/>
            <a:ext cx="3363318" cy="2417842"/>
          </a:xfrm>
          <a:prstGeom prst="rect">
            <a:avLst/>
          </a:prstGeom>
        </p:spPr>
      </p:pic>
      <p:sp>
        <p:nvSpPr>
          <p:cNvPr id="2" name="Content Placeholder 1">
            <a:extLst>
              <a:ext uri="{FF2B5EF4-FFF2-40B4-BE49-F238E27FC236}">
                <a16:creationId xmlns:a16="http://schemas.microsoft.com/office/drawing/2014/main" id="{87354EDB-D235-44B2-83CD-FA4DB0B9619B}"/>
              </a:ext>
            </a:extLst>
          </p:cNvPr>
          <p:cNvSpPr>
            <a:spLocks noGrp="1"/>
          </p:cNvSpPr>
          <p:nvPr>
            <p:ph idx="1"/>
          </p:nvPr>
        </p:nvSpPr>
        <p:spPr/>
        <p:txBody>
          <a:bodyPr/>
          <a:lstStyle/>
          <a:p>
            <a:r>
              <a:rPr lang="en-GB" dirty="0"/>
              <a:t>An important source of our income is government lab research</a:t>
            </a:r>
          </a:p>
          <a:p>
            <a:r>
              <a:rPr lang="en-GB" dirty="0"/>
              <a:t>Seth </a:t>
            </a:r>
            <a:r>
              <a:rPr lang="en-GB" dirty="0" err="1"/>
              <a:t>Veitzer</a:t>
            </a:r>
            <a:r>
              <a:rPr lang="en-GB" dirty="0"/>
              <a:t> was working on ECLOUD intermittently 2008-2015. Build up simulations (full self-consistent PIC), </a:t>
            </a:r>
          </a:p>
          <a:p>
            <a:r>
              <a:rPr lang="en-US" b="1" dirty="0"/>
              <a:t>Resonant Cavity vs. Travelling wave RF Diagnostics (using Linear Plasma Dielectric Simulations)</a:t>
            </a:r>
          </a:p>
          <a:p>
            <a:endParaRPr lang="en-GB" dirty="0"/>
          </a:p>
        </p:txBody>
      </p:sp>
      <p:sp>
        <p:nvSpPr>
          <p:cNvPr id="3" name="Footer Placeholder 2">
            <a:extLst>
              <a:ext uri="{FF2B5EF4-FFF2-40B4-BE49-F238E27FC236}">
                <a16:creationId xmlns:a16="http://schemas.microsoft.com/office/drawing/2014/main" id="{B2C407AE-7FC0-4A76-B536-64B717E9C69C}"/>
              </a:ext>
            </a:extLst>
          </p:cNvPr>
          <p:cNvSpPr>
            <a:spLocks noGrp="1"/>
          </p:cNvSpPr>
          <p:nvPr>
            <p:ph type="ftr" sz="quarter" idx="11"/>
          </p:nvPr>
        </p:nvSpPr>
        <p:spPr/>
        <p:txBody>
          <a:bodyPr/>
          <a:lstStyle/>
          <a:p>
            <a:r>
              <a:rPr lang="en-US"/>
              <a:t>SIMULATIONS EMPOWERING YOUR INNOVATIONS</a:t>
            </a:r>
            <a:endParaRPr lang="en-US" dirty="0"/>
          </a:p>
        </p:txBody>
      </p:sp>
      <p:sp>
        <p:nvSpPr>
          <p:cNvPr id="4" name="Title 3">
            <a:extLst>
              <a:ext uri="{FF2B5EF4-FFF2-40B4-BE49-F238E27FC236}">
                <a16:creationId xmlns:a16="http://schemas.microsoft.com/office/drawing/2014/main" id="{C143BE16-16D3-4F1F-B3E2-A469ED519BE8}"/>
              </a:ext>
            </a:extLst>
          </p:cNvPr>
          <p:cNvSpPr>
            <a:spLocks noGrp="1"/>
          </p:cNvSpPr>
          <p:nvPr>
            <p:ph type="title"/>
          </p:nvPr>
        </p:nvSpPr>
        <p:spPr/>
        <p:txBody>
          <a:bodyPr/>
          <a:lstStyle/>
          <a:p>
            <a:r>
              <a:rPr lang="en-GB" dirty="0"/>
              <a:t>… and ECLOUD</a:t>
            </a:r>
          </a:p>
        </p:txBody>
      </p:sp>
      <p:pic>
        <p:nvPicPr>
          <p:cNvPr id="5" name="Picture 4" descr="numElectrons.pdf">
            <a:extLst>
              <a:ext uri="{FF2B5EF4-FFF2-40B4-BE49-F238E27FC236}">
                <a16:creationId xmlns:a16="http://schemas.microsoft.com/office/drawing/2014/main" id="{A40EBC0E-38EE-445E-977B-6752BB4927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7173" y="3936379"/>
            <a:ext cx="3363318" cy="2417842"/>
          </a:xfrm>
          <a:prstGeom prst="rect">
            <a:avLst/>
          </a:prstGeom>
        </p:spPr>
      </p:pic>
      <p:pic>
        <p:nvPicPr>
          <p:cNvPr id="7" name="jwdiel01-damped">
            <a:hlinkClick r:id="" action="ppaction://media"/>
            <a:extLst>
              <a:ext uri="{FF2B5EF4-FFF2-40B4-BE49-F238E27FC236}">
                <a16:creationId xmlns:a16="http://schemas.microsoft.com/office/drawing/2014/main" id="{F5BDF1E5-ECF3-41F2-B1B8-0646C23C6774}"/>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2"/>
          <a:srcRect l="-820" t="40884" r="-1" b="32200"/>
          <a:stretch/>
        </p:blipFill>
        <p:spPr>
          <a:xfrm>
            <a:off x="7484939" y="5699937"/>
            <a:ext cx="4707061" cy="1256617"/>
          </a:xfrm>
          <a:prstGeom prst="rect">
            <a:avLst/>
          </a:prstGeom>
        </p:spPr>
      </p:pic>
    </p:spTree>
    <p:extLst>
      <p:ext uri="{BB962C8B-B14F-4D97-AF65-F5344CB8AC3E}">
        <p14:creationId xmlns:p14="http://schemas.microsoft.com/office/powerpoint/2010/main" val="275401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8"/>
                                        </p:tgtEl>
                                      </p:cBhvr>
                                    </p:cmd>
                                  </p:childTnLst>
                                </p:cTn>
                              </p:par>
                              <p:par>
                                <p:cTn id="7" presetID="1" presetClass="mediacall" presetSubtype="0" fill="hold" nodeType="withEffect">
                                  <p:stCondLst>
                                    <p:cond delay="0"/>
                                  </p:stCondLst>
                                  <p:childTnLst>
                                    <p:cmd type="call" cmd="playFrom(0.0)">
                                      <p:cBhvr>
                                        <p:cTn id="8" dur="106050" fill="hold"/>
                                        <p:tgtEl>
                                          <p:spTgt spid="9"/>
                                        </p:tgtEl>
                                      </p:cBhvr>
                                    </p:cmd>
                                  </p:childTnLst>
                                </p:cTn>
                              </p:par>
                              <p:par>
                                <p:cTn id="9" presetID="1" presetClass="mediacall" presetSubtype="0" fill="hold" nodeType="withEffect">
                                  <p:stCondLst>
                                    <p:cond delay="0"/>
                                  </p:stCondLst>
                                  <p:childTnLst>
                                    <p:cmd type="call" cmd="playFrom(0.0)">
                                      <p:cBhvr>
                                        <p:cTn id="10" dur="10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8"/>
                </p:tgtEl>
              </p:cMediaNode>
            </p:video>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8"/>
                                        </p:tgtEl>
                                      </p:cBhvr>
                                    </p:cmd>
                                  </p:childTnLst>
                                </p:cTn>
                              </p:par>
                            </p:childTnLst>
                          </p:cTn>
                        </p:par>
                      </p:childTnLst>
                    </p:cTn>
                  </p:par>
                </p:childTnLst>
              </p:cTn>
              <p:nextCondLst>
                <p:cond evt="onClick" delay="0">
                  <p:tgtEl>
                    <p:spTgt spid="8"/>
                  </p:tgtEl>
                </p:cond>
              </p:nextCondLst>
            </p:seq>
            <p:video>
              <p:cMediaNode vol="80000">
                <p:cTn id="17" fill="hold" display="0">
                  <p:stCondLst>
                    <p:cond delay="indefinite"/>
                  </p:stCondLst>
                </p:cTn>
                <p:tgtEl>
                  <p:spTgt spid="9"/>
                </p:tgtEl>
              </p:cMediaNode>
            </p:video>
            <p:seq concurrent="1" nextAc="seek">
              <p:cTn id="18" restart="whenNotActive" fill="hold" evtFilter="cancelBubble" nodeType="interactiveSeq">
                <p:stCondLst>
                  <p:cond evt="onClick" delay="0">
                    <p:tgtEl>
                      <p:spTgt spid="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withEffect">
                                  <p:stCondLst>
                                    <p:cond delay="0"/>
                                  </p:stCondLst>
                                  <p:childTnLst>
                                    <p:cmd type="call" cmd="togglePause">
                                      <p:cBhvr>
                                        <p:cTn id="22" dur="1" fill="hold"/>
                                        <p:tgtEl>
                                          <p:spTgt spid="9"/>
                                        </p:tgtEl>
                                      </p:cBhvr>
                                    </p:cmd>
                                  </p:childTnLst>
                                </p:cTn>
                              </p:par>
                            </p:childTnLst>
                          </p:cTn>
                        </p:par>
                      </p:childTnLst>
                    </p:cTn>
                  </p:par>
                </p:childTnLst>
              </p:cTn>
              <p:nextCondLst>
                <p:cond evt="onClick" delay="0">
                  <p:tgtEl>
                    <p:spTgt spid="9"/>
                  </p:tgtEl>
                </p:cond>
              </p:nextCondLst>
            </p:seq>
            <p:video>
              <p:cMediaNode vol="80000">
                <p:cTn id="23" fill="hold" display="0">
                  <p:stCondLst>
                    <p:cond delay="indefinite"/>
                  </p:stCondLst>
                </p:cTn>
                <p:tgtEl>
                  <p:spTgt spid="7"/>
                </p:tgtEl>
              </p:cMediaNode>
            </p:video>
            <p:seq concurrent="1" nextAc="seek">
              <p:cTn id="24" restart="whenNotActive" fill="hold" evtFilter="cancelBubble" nodeType="interactiveSeq">
                <p:stCondLst>
                  <p:cond evt="onClick" delay="0">
                    <p:tgtEl>
                      <p:spTgt spid="7"/>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2D3FC8-5679-4691-900C-0C1B8375EA59}"/>
              </a:ext>
            </a:extLst>
          </p:cNvPr>
          <p:cNvPicPr>
            <a:picLocks noChangeAspect="1"/>
          </p:cNvPicPr>
          <p:nvPr/>
        </p:nvPicPr>
        <p:blipFill>
          <a:blip r:embed="rId4"/>
          <a:stretch>
            <a:fillRect/>
          </a:stretch>
        </p:blipFill>
        <p:spPr>
          <a:xfrm>
            <a:off x="10133556" y="2041742"/>
            <a:ext cx="1894943" cy="3239823"/>
          </a:xfrm>
          <a:prstGeom prst="rect">
            <a:avLst/>
          </a:prstGeom>
        </p:spPr>
      </p:pic>
      <p:pic>
        <p:nvPicPr>
          <p:cNvPr id="7" name="striplineMultipact">
            <a:hlinkClick r:id="" action="ppaction://media"/>
            <a:extLst>
              <a:ext uri="{FF2B5EF4-FFF2-40B4-BE49-F238E27FC236}">
                <a16:creationId xmlns:a16="http://schemas.microsoft.com/office/drawing/2014/main" id="{EA9BBD13-D904-445A-9549-BF1D991F206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844817" y="2441510"/>
            <a:ext cx="4564074" cy="2293328"/>
          </a:xfrm>
          <a:prstGeom prst="rect">
            <a:avLst/>
          </a:prstGeom>
        </p:spPr>
      </p:pic>
      <p:sp>
        <p:nvSpPr>
          <p:cNvPr id="2" name="Content Placeholder 1"/>
          <p:cNvSpPr>
            <a:spLocks noGrp="1"/>
          </p:cNvSpPr>
          <p:nvPr>
            <p:ph idx="1"/>
          </p:nvPr>
        </p:nvSpPr>
        <p:spPr>
          <a:xfrm>
            <a:off x="609600" y="1681316"/>
            <a:ext cx="10972800" cy="4970207"/>
          </a:xfrm>
        </p:spPr>
        <p:txBody>
          <a:bodyPr>
            <a:normAutofit lnSpcReduction="10000"/>
          </a:bodyPr>
          <a:lstStyle/>
          <a:p>
            <a:pPr>
              <a:lnSpc>
                <a:spcPct val="110000"/>
              </a:lnSpc>
            </a:pPr>
            <a:r>
              <a:rPr lang="en-GB" sz="2400" dirty="0">
                <a:solidFill>
                  <a:schemeClr val="accent4"/>
                </a:solidFill>
              </a:rPr>
              <a:t>Aim:  </a:t>
            </a:r>
            <a:r>
              <a:rPr lang="en-GB" sz="2400" dirty="0"/>
              <a:t>Characterize the mechanism by which SEY is being reduced for novel {</a:t>
            </a:r>
            <a:r>
              <a:rPr lang="en-GB" sz="2400" dirty="0" err="1"/>
              <a:t>micro|nano</a:t>
            </a:r>
            <a:r>
              <a:rPr lang="en-GB" sz="2400" dirty="0"/>
              <a:t>}-structured materials.</a:t>
            </a:r>
          </a:p>
          <a:p>
            <a:pPr>
              <a:lnSpc>
                <a:spcPct val="110000"/>
              </a:lnSpc>
            </a:pPr>
            <a:r>
              <a:rPr lang="en-GB" sz="2400" dirty="0"/>
              <a:t>Build macroscopic model </a:t>
            </a:r>
          </a:p>
          <a:p>
            <a:pPr lvl="1">
              <a:lnSpc>
                <a:spcPct val="110000"/>
              </a:lnSpc>
            </a:pPr>
            <a:r>
              <a:rPr lang="en-GB" sz="2400" i="1" dirty="0">
                <a:latin typeface="Times New Roman" panose="02020603050405020304" pitchFamily="18" charset="0"/>
                <a:cs typeface="Times New Roman" panose="02020603050405020304" pitchFamily="18" charset="0"/>
              </a:rPr>
              <a:t>SEY=f(E(</a:t>
            </a:r>
            <a:r>
              <a:rPr lang="en-GB" sz="2400" i="1" dirty="0" err="1">
                <a:latin typeface="Times New Roman" panose="02020603050405020304" pitchFamily="18" charset="0"/>
                <a:cs typeface="Times New Roman" panose="02020603050405020304" pitchFamily="18" charset="0"/>
              </a:rPr>
              <a:t>x,y,z,t</a:t>
            </a:r>
            <a:r>
              <a:rPr lang="en-GB" sz="2400" i="1" dirty="0">
                <a:latin typeface="Times New Roman" panose="02020603050405020304" pitchFamily="18" charset="0"/>
                <a:cs typeface="Times New Roman" panose="02020603050405020304" pitchFamily="18" charset="0"/>
              </a:rPr>
              <a:t>),</a:t>
            </a:r>
            <a:r>
              <a:rPr lang="el-GR" sz="2400" i="1" dirty="0">
                <a:latin typeface="Times New Roman" panose="02020603050405020304" pitchFamily="18" charset="0"/>
                <a:cs typeface="Times New Roman" panose="02020603050405020304" pitchFamily="18" charset="0"/>
              </a:rPr>
              <a:t>α</a:t>
            </a:r>
            <a:r>
              <a:rPr lang="en-GB" sz="2400" i="1" dirty="0">
                <a:latin typeface="Times New Roman" panose="02020603050405020304" pitchFamily="18" charset="0"/>
                <a:cs typeface="Times New Roman" panose="02020603050405020304" pitchFamily="18" charset="0"/>
              </a:rPr>
              <a:t>,</a:t>
            </a:r>
            <a:r>
              <a:rPr lang="en-GB" sz="2400" i="1" dirty="0" err="1">
                <a:latin typeface="Times New Roman" panose="02020603050405020304" pitchFamily="18" charset="0"/>
                <a:cs typeface="Times New Roman" panose="02020603050405020304" pitchFamily="18" charset="0"/>
              </a:rPr>
              <a:t>dir</a:t>
            </a:r>
            <a:r>
              <a:rPr lang="en-GB" sz="2400" i="1" dirty="0">
                <a:latin typeface="Times New Roman" panose="02020603050405020304" pitchFamily="18" charset="0"/>
                <a:cs typeface="Times New Roman" panose="02020603050405020304" pitchFamily="18" charset="0"/>
              </a:rPr>
              <a:t>)</a:t>
            </a:r>
          </a:p>
          <a:p>
            <a:pPr lvl="1">
              <a:lnSpc>
                <a:spcPct val="110000"/>
              </a:lnSpc>
            </a:pPr>
            <a:r>
              <a:rPr lang="en-GB" sz="2400" dirty="0" err="1">
                <a:latin typeface="Times New Roman" panose="02020603050405020304" pitchFamily="18" charset="0"/>
                <a:cs typeface="Times New Roman" panose="02020603050405020304" pitchFamily="18" charset="0"/>
              </a:rPr>
              <a:t>d</a:t>
            </a:r>
            <a:r>
              <a:rPr lang="en-GB" sz="2400" i="1" dirty="0" err="1">
                <a:latin typeface="Times New Roman" panose="02020603050405020304" pitchFamily="18" charset="0"/>
                <a:cs typeface="Times New Roman" panose="02020603050405020304" pitchFamily="18" charset="0"/>
              </a:rPr>
              <a:t>N</a:t>
            </a:r>
            <a:r>
              <a:rPr lang="en-GB" sz="2400" i="1" dirty="0">
                <a:latin typeface="Times New Roman" panose="02020603050405020304" pitchFamily="18" charset="0"/>
                <a:cs typeface="Times New Roman" panose="02020603050405020304" pitchFamily="18" charset="0"/>
              </a:rPr>
              <a:t>/</a:t>
            </a:r>
            <a:r>
              <a:rPr lang="en-GB" sz="2400" dirty="0" err="1">
                <a:latin typeface="Times New Roman" panose="02020603050405020304" pitchFamily="18" charset="0"/>
                <a:cs typeface="Times New Roman" panose="02020603050405020304" pitchFamily="18" charset="0"/>
              </a:rPr>
              <a:t>d</a:t>
            </a:r>
            <a:r>
              <a:rPr lang="en-GB" sz="2400" i="1" dirty="0" err="1">
                <a:latin typeface="Times New Roman" panose="02020603050405020304" pitchFamily="18" charset="0"/>
                <a:cs typeface="Times New Roman" panose="02020603050405020304" pitchFamily="18" charset="0"/>
              </a:rPr>
              <a:t>theta</a:t>
            </a:r>
            <a:r>
              <a:rPr lang="en-GB" sz="2400" i="1" dirty="0">
                <a:latin typeface="Times New Roman" panose="02020603050405020304" pitchFamily="18" charset="0"/>
                <a:cs typeface="Times New Roman" panose="02020603050405020304" pitchFamily="18" charset="0"/>
              </a:rPr>
              <a:t>=f(E(</a:t>
            </a:r>
            <a:r>
              <a:rPr lang="en-GB" sz="2400" i="1" dirty="0" err="1">
                <a:latin typeface="Times New Roman" panose="02020603050405020304" pitchFamily="18" charset="0"/>
                <a:cs typeface="Times New Roman" panose="02020603050405020304" pitchFamily="18" charset="0"/>
              </a:rPr>
              <a:t>x,y,z,t</a:t>
            </a:r>
            <a:r>
              <a:rPr lang="en-GB" sz="2400" i="1" dirty="0">
                <a:latin typeface="Times New Roman" panose="02020603050405020304" pitchFamily="18" charset="0"/>
                <a:cs typeface="Times New Roman" panose="02020603050405020304" pitchFamily="18" charset="0"/>
              </a:rPr>
              <a:t>),</a:t>
            </a:r>
            <a:r>
              <a:rPr lang="el-GR" sz="2400" i="1" dirty="0">
                <a:latin typeface="Times New Roman" panose="02020603050405020304" pitchFamily="18" charset="0"/>
                <a:cs typeface="Times New Roman" panose="02020603050405020304" pitchFamily="18" charset="0"/>
              </a:rPr>
              <a:t> α</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dir</a:t>
            </a:r>
            <a:r>
              <a:rPr lang="en-GB" sz="2400" i="1" dirty="0">
                <a:latin typeface="Times New Roman" panose="02020603050405020304" pitchFamily="18" charset="0"/>
                <a:cs typeface="Times New Roman" panose="02020603050405020304" pitchFamily="18" charset="0"/>
              </a:rPr>
              <a:t>)</a:t>
            </a:r>
          </a:p>
          <a:p>
            <a:pPr lvl="1">
              <a:lnSpc>
                <a:spcPct val="110000"/>
              </a:lnSpc>
            </a:pPr>
            <a:r>
              <a:rPr lang="en-GB" sz="2400" dirty="0" err="1">
                <a:latin typeface="Times New Roman" panose="02020603050405020304" pitchFamily="18" charset="0"/>
                <a:cs typeface="Times New Roman" panose="02020603050405020304" pitchFamily="18" charset="0"/>
              </a:rPr>
              <a:t>d</a:t>
            </a:r>
            <a:r>
              <a:rPr lang="en-GB" sz="2400" i="1" dirty="0" err="1">
                <a:latin typeface="Times New Roman" panose="02020603050405020304" pitchFamily="18" charset="0"/>
                <a:cs typeface="Times New Roman" panose="02020603050405020304" pitchFamily="18" charset="0"/>
              </a:rPr>
              <a:t>E</a:t>
            </a:r>
            <a:r>
              <a:rPr lang="en-GB" sz="2400" i="1" dirty="0">
                <a:latin typeface="Times New Roman" panose="02020603050405020304" pitchFamily="18" charset="0"/>
                <a:cs typeface="Times New Roman" panose="02020603050405020304" pitchFamily="18" charset="0"/>
              </a:rPr>
              <a:t>/</a:t>
            </a:r>
            <a:r>
              <a:rPr lang="en-GB" sz="2400" dirty="0" err="1">
                <a:latin typeface="Times New Roman" panose="02020603050405020304" pitchFamily="18" charset="0"/>
                <a:cs typeface="Times New Roman" panose="02020603050405020304" pitchFamily="18" charset="0"/>
              </a:rPr>
              <a:t>d</a:t>
            </a:r>
            <a:r>
              <a:rPr lang="en-GB" sz="2400" i="1" dirty="0" err="1">
                <a:latin typeface="Times New Roman" panose="02020603050405020304" pitchFamily="18" charset="0"/>
                <a:cs typeface="Times New Roman" panose="02020603050405020304" pitchFamily="18" charset="0"/>
              </a:rPr>
              <a:t>theta</a:t>
            </a:r>
            <a:r>
              <a:rPr lang="en-GB" sz="2400" i="1" dirty="0">
                <a:latin typeface="Times New Roman" panose="02020603050405020304" pitchFamily="18" charset="0"/>
                <a:cs typeface="Times New Roman" panose="02020603050405020304" pitchFamily="18" charset="0"/>
              </a:rPr>
              <a:t>=f(E(</a:t>
            </a:r>
            <a:r>
              <a:rPr lang="en-GB" sz="2400" i="1" dirty="0" err="1">
                <a:latin typeface="Times New Roman" panose="02020603050405020304" pitchFamily="18" charset="0"/>
                <a:cs typeface="Times New Roman" panose="02020603050405020304" pitchFamily="18" charset="0"/>
              </a:rPr>
              <a:t>x,y,z,t</a:t>
            </a:r>
            <a:r>
              <a:rPr lang="en-GB" sz="2400" i="1" dirty="0">
                <a:latin typeface="Times New Roman" panose="02020603050405020304" pitchFamily="18" charset="0"/>
                <a:cs typeface="Times New Roman" panose="02020603050405020304" pitchFamily="18" charset="0"/>
              </a:rPr>
              <a:t>),</a:t>
            </a:r>
            <a:r>
              <a:rPr lang="el-GR" sz="2400" i="1" dirty="0">
                <a:latin typeface="Times New Roman" panose="02020603050405020304" pitchFamily="18" charset="0"/>
                <a:cs typeface="Times New Roman" panose="02020603050405020304" pitchFamily="18" charset="0"/>
              </a:rPr>
              <a:t> α</a:t>
            </a:r>
            <a:r>
              <a:rPr lang="en-GB" sz="2400" i="1" dirty="0">
                <a:latin typeface="Times New Roman" panose="02020603050405020304" pitchFamily="18" charset="0"/>
                <a:cs typeface="Times New Roman" panose="02020603050405020304" pitchFamily="18" charset="0"/>
              </a:rPr>
              <a:t>, </a:t>
            </a:r>
            <a:r>
              <a:rPr lang="en-GB" sz="2400" i="1" dirty="0" err="1">
                <a:latin typeface="Times New Roman" panose="02020603050405020304" pitchFamily="18" charset="0"/>
                <a:cs typeface="Times New Roman" panose="02020603050405020304" pitchFamily="18" charset="0"/>
              </a:rPr>
              <a:t>dir</a:t>
            </a:r>
            <a:r>
              <a:rPr lang="en-GB" sz="2400" i="1" dirty="0">
                <a:latin typeface="Times New Roman" panose="02020603050405020304" pitchFamily="18" charset="0"/>
                <a:cs typeface="Times New Roman" panose="02020603050405020304" pitchFamily="18" charset="0"/>
              </a:rPr>
              <a:t>)</a:t>
            </a:r>
            <a:br>
              <a:rPr lang="en-GB" sz="2400" i="1" dirty="0">
                <a:latin typeface="Times New Roman" panose="02020603050405020304" pitchFamily="18" charset="0"/>
                <a:cs typeface="Times New Roman" panose="02020603050405020304" pitchFamily="18" charset="0"/>
              </a:rPr>
            </a:br>
            <a:br>
              <a:rPr lang="en-GB" sz="2400" i="1" dirty="0">
                <a:latin typeface="Times New Roman" panose="02020603050405020304" pitchFamily="18" charset="0"/>
                <a:cs typeface="Times New Roman" panose="02020603050405020304" pitchFamily="18" charset="0"/>
              </a:rPr>
            </a:br>
            <a:endParaRPr lang="en-GB" sz="2400" i="1" dirty="0">
              <a:latin typeface="Times New Roman" panose="02020603050405020304" pitchFamily="18" charset="0"/>
              <a:cs typeface="Times New Roman" panose="02020603050405020304" pitchFamily="18" charset="0"/>
            </a:endParaRPr>
          </a:p>
          <a:p>
            <a:pPr lvl="1">
              <a:lnSpc>
                <a:spcPct val="110000"/>
              </a:lnSpc>
            </a:pPr>
            <a:r>
              <a:rPr lang="en-GB" sz="2400" dirty="0">
                <a:latin typeface="+mj-lt"/>
                <a:cs typeface="Times New Roman" panose="02020603050405020304" pitchFamily="18" charset="0"/>
              </a:rPr>
              <a:t>… can add </a:t>
            </a:r>
            <a:r>
              <a:rPr lang="en-GB" sz="2400" dirty="0" err="1">
                <a:latin typeface="Times New Roman" panose="02020603050405020304" pitchFamily="18" charset="0"/>
                <a:cs typeface="Times New Roman" panose="02020603050405020304" pitchFamily="18" charset="0"/>
              </a:rPr>
              <a:t>d</a:t>
            </a:r>
            <a:r>
              <a:rPr lang="en-GB" sz="2400" i="1" dirty="0" err="1">
                <a:latin typeface="Times New Roman" panose="02020603050405020304" pitchFamily="18" charset="0"/>
                <a:cs typeface="Times New Roman" panose="02020603050405020304" pitchFamily="18" charset="0"/>
              </a:rPr>
              <a:t>R</a:t>
            </a:r>
            <a:r>
              <a:rPr lang="en-GB" sz="2400" baseline="-25000" dirty="0" err="1">
                <a:latin typeface="Times New Roman" panose="02020603050405020304" pitchFamily="18" charset="0"/>
                <a:cs typeface="Times New Roman" panose="02020603050405020304" pitchFamily="18" charset="0"/>
              </a:rPr>
              <a:t>s</a:t>
            </a:r>
            <a:r>
              <a:rPr lang="en-GB" sz="2400" dirty="0">
                <a:latin typeface="Times New Roman" panose="02020603050405020304" pitchFamily="18" charset="0"/>
                <a:cs typeface="Times New Roman" panose="02020603050405020304" pitchFamily="18" charset="0"/>
              </a:rPr>
              <a:t>(</a:t>
            </a:r>
            <a:r>
              <a:rPr lang="el-GR" sz="2400" dirty="0">
                <a:latin typeface="Times New Roman" panose="02020603050405020304" pitchFamily="18" charset="0"/>
                <a:cs typeface="Times New Roman" panose="02020603050405020304" pitchFamily="18" charset="0"/>
              </a:rPr>
              <a:t>ω</a:t>
            </a:r>
            <a:r>
              <a:rPr lang="en-GB" sz="2400" dirty="0">
                <a:latin typeface="Times New Roman" panose="02020603050405020304" pitchFamily="18" charset="0"/>
                <a:cs typeface="Times New Roman" panose="02020603050405020304" pitchFamily="18" charset="0"/>
              </a:rPr>
              <a:t>)</a:t>
            </a:r>
            <a:r>
              <a:rPr lang="en-GB" sz="2400" i="1" dirty="0">
                <a:latin typeface="Times New Roman" panose="02020603050405020304" pitchFamily="18" charset="0"/>
                <a:cs typeface="Times New Roman" panose="02020603050405020304" pitchFamily="18" charset="0"/>
              </a:rPr>
              <a:t>/</a:t>
            </a:r>
            <a:r>
              <a:rPr lang="en-GB" sz="2400" dirty="0">
                <a:latin typeface="Times New Roman" panose="02020603050405020304" pitchFamily="18" charset="0"/>
                <a:cs typeface="Times New Roman" panose="02020603050405020304" pitchFamily="18" charset="0"/>
              </a:rPr>
              <a:t>d</a:t>
            </a:r>
            <a:r>
              <a:rPr lang="en-GB" sz="2400" i="1" dirty="0">
                <a:latin typeface="Times New Roman" panose="02020603050405020304" pitchFamily="18" charset="0"/>
                <a:cs typeface="Times New Roman" panose="02020603050405020304" pitchFamily="18" charset="0"/>
              </a:rPr>
              <a:t>x </a:t>
            </a:r>
            <a:r>
              <a:rPr lang="en-GB" sz="2400" dirty="0">
                <a:latin typeface="+mj-lt"/>
                <a:cs typeface="Times New Roman" panose="02020603050405020304" pitchFamily="18" charset="0"/>
              </a:rPr>
              <a:t> =&gt; impedances come from measurement</a:t>
            </a:r>
            <a:endParaRPr lang="en-GB" sz="2400" i="1" dirty="0">
              <a:latin typeface="Times New Roman" panose="02020603050405020304" pitchFamily="18" charset="0"/>
              <a:cs typeface="Times New Roman" panose="02020603050405020304" pitchFamily="18" charset="0"/>
            </a:endParaRPr>
          </a:p>
          <a:p>
            <a:pPr>
              <a:lnSpc>
                <a:spcPct val="110000"/>
              </a:lnSpc>
            </a:pPr>
            <a:r>
              <a:rPr lang="en-GB" sz="2400" dirty="0"/>
              <a:t>Use this model on beam pipes, spacecraft components =&gt; determine both </a:t>
            </a:r>
            <a:r>
              <a:rPr lang="en-GB" sz="2400" dirty="0" err="1"/>
              <a:t>multipactor</a:t>
            </a:r>
            <a:r>
              <a:rPr lang="en-GB" sz="2400" dirty="0"/>
              <a:t> &amp; </a:t>
            </a:r>
            <a:r>
              <a:rPr lang="en-GB" sz="2400" dirty="0" err="1"/>
              <a:t>ecloud</a:t>
            </a:r>
            <a:r>
              <a:rPr lang="en-GB" sz="2400" dirty="0"/>
              <a:t> susceptibility and impedance/losses.</a:t>
            </a:r>
          </a:p>
          <a:p>
            <a:pPr>
              <a:lnSpc>
                <a:spcPct val="110000"/>
              </a:lnSpc>
            </a:pPr>
            <a:r>
              <a:rPr lang="en-GB" sz="2400" dirty="0"/>
              <a:t>Use the understanding to design better surfaces to mitigate ECLOUD</a:t>
            </a:r>
          </a:p>
          <a:p>
            <a:pPr>
              <a:lnSpc>
                <a:spcPct val="110000"/>
              </a:lnSpc>
            </a:pPr>
            <a:r>
              <a:rPr lang="en-GB" sz="2400" dirty="0"/>
              <a:t>These surfaces being (have been?) tested at CERN.</a:t>
            </a:r>
          </a:p>
        </p:txBody>
      </p:sp>
      <p:sp>
        <p:nvSpPr>
          <p:cNvPr id="3" name="Footer Placeholder 2"/>
          <p:cNvSpPr>
            <a:spLocks noGrp="1"/>
          </p:cNvSpPr>
          <p:nvPr>
            <p:ph type="ftr" sz="quarter" idx="11"/>
          </p:nvPr>
        </p:nvSpPr>
        <p:spPr/>
        <p:txBody>
          <a:bodyPr/>
          <a:lstStyle/>
          <a:p>
            <a:r>
              <a:rPr lang="en-US"/>
              <a:t>SIMULATIONS EMPOWERING YOUR INNOVATIONS</a:t>
            </a:r>
            <a:endParaRPr lang="en-US" dirty="0"/>
          </a:p>
        </p:txBody>
      </p:sp>
      <p:sp>
        <p:nvSpPr>
          <p:cNvPr id="4" name="Title 3"/>
          <p:cNvSpPr>
            <a:spLocks noGrp="1"/>
          </p:cNvSpPr>
          <p:nvPr>
            <p:ph type="title"/>
          </p:nvPr>
        </p:nvSpPr>
        <p:spPr/>
        <p:txBody>
          <a:bodyPr>
            <a:normAutofit fontScale="90000"/>
          </a:bodyPr>
          <a:lstStyle/>
          <a:p>
            <a:r>
              <a:rPr lang="en-GB" dirty="0"/>
              <a:t>This is a story about what happens when </a:t>
            </a:r>
            <a:r>
              <a:rPr lang="en-GB" dirty="0" err="1"/>
              <a:t>computationalists</a:t>
            </a:r>
            <a:r>
              <a:rPr lang="en-GB" dirty="0"/>
              <a:t> (us at Tech-X) get together with experimentalists (at STFC) to mutually increase understanding.</a:t>
            </a:r>
          </a:p>
        </p:txBody>
      </p:sp>
    </p:spTree>
    <p:extLst>
      <p:ext uri="{BB962C8B-B14F-4D97-AF65-F5344CB8AC3E}">
        <p14:creationId xmlns:p14="http://schemas.microsoft.com/office/powerpoint/2010/main" val="177935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7"/>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238057" y="287174"/>
            <a:ext cx="10630199" cy="855798"/>
          </a:xfrm>
        </p:spPr>
        <p:txBody>
          <a:bodyPr>
            <a:normAutofit fontScale="90000"/>
          </a:bodyPr>
          <a:lstStyle/>
          <a:p>
            <a:r>
              <a:rPr lang="en-GB" dirty="0"/>
              <a:t>My STFC colleagues took note of </a:t>
            </a:r>
            <a:r>
              <a:rPr lang="en-GB" dirty="0" err="1"/>
              <a:t>seeral</a:t>
            </a:r>
            <a:r>
              <a:rPr lang="en-GB" dirty="0"/>
              <a:t> techniques to suppress the SEY by passive means (not our work…)</a:t>
            </a:r>
          </a:p>
        </p:txBody>
      </p:sp>
      <p:sp>
        <p:nvSpPr>
          <p:cNvPr id="6" name="Content Placeholder 5"/>
          <p:cNvSpPr>
            <a:spLocks noGrp="1"/>
          </p:cNvSpPr>
          <p:nvPr>
            <p:ph sz="half" idx="1"/>
          </p:nvPr>
        </p:nvSpPr>
        <p:spPr/>
        <p:txBody>
          <a:bodyPr/>
          <a:lstStyle/>
          <a:p>
            <a:r>
              <a:rPr lang="en-GB" dirty="0"/>
              <a:t>Surface structures</a:t>
            </a:r>
          </a:p>
        </p:txBody>
      </p:sp>
      <p:sp>
        <p:nvSpPr>
          <p:cNvPr id="7" name="Content Placeholder 6"/>
          <p:cNvSpPr>
            <a:spLocks noGrp="1"/>
          </p:cNvSpPr>
          <p:nvPr>
            <p:ph sz="half" idx="2"/>
          </p:nvPr>
        </p:nvSpPr>
        <p:spPr/>
        <p:txBody>
          <a:bodyPr/>
          <a:lstStyle/>
          <a:p>
            <a:r>
              <a:rPr lang="en-GB" dirty="0"/>
              <a:t>Adapting surface chemistry:</a:t>
            </a:r>
          </a:p>
          <a:p>
            <a:r>
              <a:rPr lang="en-GB" dirty="0"/>
              <a:t>Coating with a low SEY material with submicron size structure </a:t>
            </a:r>
          </a:p>
        </p:txBody>
      </p:sp>
      <p:pic>
        <p:nvPicPr>
          <p:cNvPr id="11" name="Picture 10"/>
          <p:cNvPicPr>
            <a:picLocks noChangeAspect="1"/>
          </p:cNvPicPr>
          <p:nvPr/>
        </p:nvPicPr>
        <p:blipFill>
          <a:blip r:embed="rId2"/>
          <a:stretch>
            <a:fillRect/>
          </a:stretch>
        </p:blipFill>
        <p:spPr>
          <a:xfrm>
            <a:off x="609600" y="2208772"/>
            <a:ext cx="4945809" cy="1726080"/>
          </a:xfrm>
          <a:prstGeom prst="rect">
            <a:avLst/>
          </a:prstGeom>
        </p:spPr>
      </p:pic>
      <p:pic>
        <p:nvPicPr>
          <p:cNvPr id="12" name="Content Placeholder 6"/>
          <p:cNvPicPr>
            <a:picLocks noChangeAspect="1"/>
          </p:cNvPicPr>
          <p:nvPr/>
        </p:nvPicPr>
        <p:blipFill rotWithShape="1">
          <a:blip r:embed="rId3">
            <a:extLst>
              <a:ext uri="{28A0092B-C50C-407E-A947-70E740481C1C}">
                <a14:useLocalDpi xmlns:a14="http://schemas.microsoft.com/office/drawing/2010/main" val="0"/>
              </a:ext>
            </a:extLst>
          </a:blip>
          <a:srcRect t="10006"/>
          <a:stretch/>
        </p:blipFill>
        <p:spPr>
          <a:xfrm>
            <a:off x="6288109" y="3650443"/>
            <a:ext cx="5679475" cy="2227275"/>
          </a:xfrm>
          <a:prstGeom prst="rect">
            <a:avLst/>
          </a:prstGeom>
        </p:spPr>
      </p:pic>
      <p:pic>
        <p:nvPicPr>
          <p:cNvPr id="9" name="Content Placeholder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7600" y="3269443"/>
            <a:ext cx="5860494" cy="2057153"/>
          </a:xfrm>
          <a:prstGeom prst="rect">
            <a:avLst/>
          </a:prstGeom>
        </p:spPr>
      </p:pic>
      <p:sp>
        <p:nvSpPr>
          <p:cNvPr id="13" name="TextBox 12"/>
          <p:cNvSpPr txBox="1"/>
          <p:nvPr/>
        </p:nvSpPr>
        <p:spPr>
          <a:xfrm>
            <a:off x="6377731" y="6081597"/>
            <a:ext cx="5442516" cy="369332"/>
          </a:xfrm>
          <a:prstGeom prst="rect">
            <a:avLst/>
          </a:prstGeom>
          <a:noFill/>
        </p:spPr>
        <p:txBody>
          <a:bodyPr wrap="none" rtlCol="0">
            <a:spAutoFit/>
          </a:bodyPr>
          <a:lstStyle/>
          <a:p>
            <a:r>
              <a:rPr lang="en-GB" dirty="0"/>
              <a:t>See for example: I. Montero et.al, Proc. e-Cloud12</a:t>
            </a:r>
          </a:p>
        </p:txBody>
      </p:sp>
      <p:sp>
        <p:nvSpPr>
          <p:cNvPr id="14" name="TextBox 13"/>
          <p:cNvSpPr txBox="1"/>
          <p:nvPr/>
        </p:nvSpPr>
        <p:spPr>
          <a:xfrm>
            <a:off x="607399" y="4025416"/>
            <a:ext cx="3621504" cy="1477328"/>
          </a:xfrm>
          <a:prstGeom prst="rect">
            <a:avLst/>
          </a:prstGeom>
          <a:noFill/>
        </p:spPr>
        <p:txBody>
          <a:bodyPr wrap="none" rtlCol="0">
            <a:spAutoFit/>
          </a:bodyPr>
          <a:lstStyle/>
          <a:p>
            <a:r>
              <a:rPr lang="en-GB" dirty="0"/>
              <a:t>Above: KEKB Vacuum Chamber </a:t>
            </a:r>
          </a:p>
          <a:p>
            <a:r>
              <a:rPr lang="en-GB" dirty="0"/>
              <a:t>(from Y </a:t>
            </a:r>
            <a:r>
              <a:rPr lang="en-GB" dirty="0" err="1"/>
              <a:t>Suetsugu</a:t>
            </a:r>
            <a:r>
              <a:rPr lang="en-GB" dirty="0"/>
              <a:t>)</a:t>
            </a:r>
          </a:p>
          <a:p>
            <a:r>
              <a:rPr lang="en-GB" dirty="0"/>
              <a:t>A </a:t>
            </a:r>
            <a:r>
              <a:rPr lang="en-GB" dirty="0" err="1"/>
              <a:t>Krasnov</a:t>
            </a:r>
            <a:endParaRPr lang="en-GB" dirty="0"/>
          </a:p>
          <a:p>
            <a:r>
              <a:rPr lang="en-GB" dirty="0"/>
              <a:t>L Wang</a:t>
            </a:r>
          </a:p>
          <a:p>
            <a:endParaRPr lang="en-GB" dirty="0"/>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861"/>
            <a:ext cx="2319392" cy="722301"/>
          </a:xfrm>
          <a:prstGeom prst="rect">
            <a:avLst/>
          </a:prstGeom>
        </p:spPr>
      </p:pic>
    </p:spTree>
    <p:extLst>
      <p:ext uri="{BB962C8B-B14F-4D97-AF65-F5344CB8AC3E}">
        <p14:creationId xmlns:p14="http://schemas.microsoft.com/office/powerpoint/2010/main" val="3008235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2906" y="1647006"/>
            <a:ext cx="7303770" cy="1367657"/>
          </a:xfrm>
        </p:spPr>
        <p:txBody>
          <a:bodyPr/>
          <a:lstStyle/>
          <a:p>
            <a:r>
              <a:rPr lang="en-GB" dirty="0"/>
              <a:t>They started out a few years ago with laser engineered surface structures.</a:t>
            </a:r>
          </a:p>
        </p:txBody>
      </p:sp>
      <p:sp>
        <p:nvSpPr>
          <p:cNvPr id="5" name="Title 4"/>
          <p:cNvSpPr>
            <a:spLocks noGrp="1"/>
          </p:cNvSpPr>
          <p:nvPr>
            <p:ph type="title"/>
          </p:nvPr>
        </p:nvSpPr>
        <p:spPr/>
        <p:txBody>
          <a:bodyPr>
            <a:normAutofit/>
          </a:bodyPr>
          <a:lstStyle/>
          <a:p>
            <a:r>
              <a:rPr lang="en-GB" dirty="0"/>
              <a:t>At STFC Vacuum Scientists are developing new treatments to reduce SEY (LASE)</a:t>
            </a:r>
          </a:p>
        </p:txBody>
      </p:sp>
      <p:pic>
        <p:nvPicPr>
          <p:cNvPr id="2" name="Picture 1"/>
          <p:cNvPicPr>
            <a:picLocks noChangeAspect="1"/>
          </p:cNvPicPr>
          <p:nvPr/>
        </p:nvPicPr>
        <p:blipFill>
          <a:blip r:embed="rId3"/>
          <a:stretch>
            <a:fillRect/>
          </a:stretch>
        </p:blipFill>
        <p:spPr>
          <a:xfrm>
            <a:off x="7376124" y="1208044"/>
            <a:ext cx="4227714" cy="540207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886" y="2621551"/>
            <a:ext cx="7003790" cy="353831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48431"/>
            <a:ext cx="2319392" cy="722301"/>
          </a:xfrm>
          <a:prstGeom prst="rect">
            <a:avLst/>
          </a:prstGeom>
        </p:spPr>
      </p:pic>
    </p:spTree>
    <p:extLst>
      <p:ext uri="{BB962C8B-B14F-4D97-AF65-F5344CB8AC3E}">
        <p14:creationId xmlns:p14="http://schemas.microsoft.com/office/powerpoint/2010/main" val="2267246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SIMULATIONS EMPOWERING YOUR INNOVATIONS</a:t>
            </a:r>
            <a:endParaRPr lang="en-US" dirty="0"/>
          </a:p>
        </p:txBody>
      </p:sp>
      <p:sp>
        <p:nvSpPr>
          <p:cNvPr id="4" name="Title 3"/>
          <p:cNvSpPr>
            <a:spLocks noGrp="1"/>
          </p:cNvSpPr>
          <p:nvPr>
            <p:ph type="title"/>
          </p:nvPr>
        </p:nvSpPr>
        <p:spPr/>
        <p:txBody>
          <a:bodyPr/>
          <a:lstStyle/>
          <a:p>
            <a:r>
              <a:rPr lang="en-GB" dirty="0"/>
              <a:t>At Daresbury lab, they have a setup to measure SEY (and also impedance and other figures of merit for the surface)</a:t>
            </a:r>
          </a:p>
        </p:txBody>
      </p:sp>
      <p:sp>
        <p:nvSpPr>
          <p:cNvPr id="5" name="Rectangle 4"/>
          <p:cNvSpPr/>
          <p:nvPr/>
        </p:nvSpPr>
        <p:spPr>
          <a:xfrm>
            <a:off x="3228622" y="3107011"/>
            <a:ext cx="3081867" cy="172720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Trapezoid 5"/>
          <p:cNvSpPr/>
          <p:nvPr/>
        </p:nvSpPr>
        <p:spPr>
          <a:xfrm rot="5400000">
            <a:off x="2244437" y="3714301"/>
            <a:ext cx="595745" cy="484909"/>
          </a:xfrm>
          <a:prstGeom prst="trapezoid">
            <a:avLst/>
          </a:prstGeom>
          <a:gradFill>
            <a:gsLst>
              <a:gs pos="0">
                <a:schemeClr val="tx1">
                  <a:lumMod val="75000"/>
                  <a:lumOff val="25000"/>
                </a:schemeClr>
              </a:gs>
              <a:gs pos="74000">
                <a:schemeClr val="tx1">
                  <a:lumMod val="50000"/>
                  <a:lumOff val="50000"/>
                </a:schemeClr>
              </a:gs>
              <a:gs pos="83000">
                <a:schemeClr val="bg1">
                  <a:lumMod val="65000"/>
                </a:schemeClr>
              </a:gs>
              <a:gs pos="100000">
                <a:schemeClr val="bg1"/>
              </a:gs>
            </a:gsLst>
            <a:lin ang="5400000" scaled="1"/>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194940" y="3215881"/>
            <a:ext cx="1019831" cy="523220"/>
          </a:xfrm>
          <a:prstGeom prst="rect">
            <a:avLst/>
          </a:prstGeom>
          <a:noFill/>
        </p:spPr>
        <p:txBody>
          <a:bodyPr wrap="none" rtlCol="0">
            <a:spAutoFit/>
          </a:bodyPr>
          <a:lstStyle/>
          <a:p>
            <a:r>
              <a:rPr lang="en-GB" sz="2800" dirty="0"/>
              <a:t>e-gun</a:t>
            </a:r>
          </a:p>
        </p:txBody>
      </p:sp>
      <p:sp>
        <p:nvSpPr>
          <p:cNvPr id="8" name="Rectangle 7"/>
          <p:cNvSpPr/>
          <p:nvPr/>
        </p:nvSpPr>
        <p:spPr>
          <a:xfrm>
            <a:off x="3131127" y="3759117"/>
            <a:ext cx="3394364" cy="372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10"/>
          <p:cNvSpPr/>
          <p:nvPr/>
        </p:nvSpPr>
        <p:spPr>
          <a:xfrm>
            <a:off x="2770905" y="3832064"/>
            <a:ext cx="3616037" cy="249382"/>
          </a:xfrm>
          <a:prstGeom prst="rightArrow">
            <a:avLst/>
          </a:prstGeom>
          <a:gradFill flip="none" rotWithShape="1">
            <a:gsLst>
              <a:gs pos="0">
                <a:schemeClr val="tx1">
                  <a:lumMod val="75000"/>
                  <a:lumOff val="25000"/>
                </a:schemeClr>
              </a:gs>
              <a:gs pos="48000">
                <a:schemeClr val="bg1">
                  <a:lumMod val="85000"/>
                </a:schemeClr>
              </a:gs>
              <a:gs pos="100000">
                <a:schemeClr val="tx1">
                  <a:lumMod val="75000"/>
                  <a:lumOff val="25000"/>
                </a:schemeClr>
              </a:gs>
            </a:gsLst>
            <a:lin ang="10800000" scaled="1"/>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rPr>
              <a:t>I</a:t>
            </a:r>
            <a:r>
              <a:rPr lang="en-GB" sz="2000" baseline="-25000" dirty="0">
                <a:solidFill>
                  <a:schemeClr val="tx1"/>
                </a:solidFill>
              </a:rPr>
              <a:t>P</a:t>
            </a:r>
            <a:r>
              <a:rPr lang="en-GB" sz="2000" dirty="0">
                <a:solidFill>
                  <a:schemeClr val="tx1"/>
                </a:solidFill>
              </a:rPr>
              <a:t>, Primary electrons           </a:t>
            </a:r>
          </a:p>
        </p:txBody>
      </p:sp>
      <p:sp>
        <p:nvSpPr>
          <p:cNvPr id="10" name="Rectangle 9"/>
          <p:cNvSpPr/>
          <p:nvPr/>
        </p:nvSpPr>
        <p:spPr>
          <a:xfrm>
            <a:off x="6488378" y="3477491"/>
            <a:ext cx="193963" cy="929537"/>
          </a:xfrm>
          <a:prstGeom prst="rect">
            <a:avLst/>
          </a:prstGeom>
          <a:gradFill flip="none" rotWithShape="1">
            <a:gsLst>
              <a:gs pos="0">
                <a:schemeClr val="tx1"/>
              </a:gs>
              <a:gs pos="48000">
                <a:schemeClr val="bg1">
                  <a:lumMod val="85000"/>
                </a:schemeClr>
              </a:gs>
              <a:gs pos="100000">
                <a:schemeClr val="bg1">
                  <a:lumMod val="50000"/>
                </a:schemeClr>
              </a:gs>
            </a:gsLst>
            <a:lin ang="0" scaled="1"/>
            <a:tileRect/>
          </a:gra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p:cNvSpPr/>
          <p:nvPr/>
        </p:nvSpPr>
        <p:spPr>
          <a:xfrm>
            <a:off x="6386942" y="3658882"/>
            <a:ext cx="138549" cy="595746"/>
          </a:xfrm>
          <a:prstGeom prst="rect">
            <a:avLst/>
          </a:prstGeom>
          <a:pattFill prst="sphere">
            <a:fgClr>
              <a:schemeClr val="tx1">
                <a:lumMod val="65000"/>
                <a:lumOff val="35000"/>
              </a:schemeClr>
            </a:fgClr>
            <a:bgClr>
              <a:schemeClr val="bg1"/>
            </a:bgClr>
          </a:patt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 name="Straight Arrow Connector 11"/>
          <p:cNvCxnSpPr/>
          <p:nvPr/>
        </p:nvCxnSpPr>
        <p:spPr>
          <a:xfrm flipH="1" flipV="1">
            <a:off x="5015345" y="3435927"/>
            <a:ext cx="1371597" cy="396137"/>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4488873" y="4081446"/>
            <a:ext cx="1898069" cy="325582"/>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9" idx="3"/>
          </p:cNvCxnSpPr>
          <p:nvPr/>
        </p:nvCxnSpPr>
        <p:spPr>
          <a:xfrm flipH="1">
            <a:off x="5701143" y="3956755"/>
            <a:ext cx="685799" cy="527415"/>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a:stCxn id="9" idx="3"/>
          </p:cNvCxnSpPr>
          <p:nvPr/>
        </p:nvCxnSpPr>
        <p:spPr>
          <a:xfrm flipH="1" flipV="1">
            <a:off x="3629380" y="3585935"/>
            <a:ext cx="2757562" cy="370820"/>
          </a:xfrm>
          <a:prstGeom prst="straightConnector1">
            <a:avLst/>
          </a:prstGeom>
          <a:ln w="25400">
            <a:solidFill>
              <a:schemeClr val="tx1"/>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253064" y="4414786"/>
            <a:ext cx="2948243" cy="400110"/>
          </a:xfrm>
          <a:prstGeom prst="rect">
            <a:avLst/>
          </a:prstGeom>
          <a:noFill/>
        </p:spPr>
        <p:txBody>
          <a:bodyPr wrap="none" rtlCol="0">
            <a:spAutoFit/>
          </a:bodyPr>
          <a:lstStyle/>
          <a:p>
            <a:r>
              <a:rPr lang="en-GB" sz="2000" dirty="0"/>
              <a:t>I</a:t>
            </a:r>
            <a:r>
              <a:rPr lang="en-GB" sz="2000" baseline="-25000" dirty="0"/>
              <a:t>F</a:t>
            </a:r>
            <a:r>
              <a:rPr lang="en-GB" sz="2000" dirty="0"/>
              <a:t>, Secondary electrons</a:t>
            </a:r>
          </a:p>
        </p:txBody>
      </p:sp>
      <p:sp>
        <p:nvSpPr>
          <p:cNvPr id="17" name="TextBox 16"/>
          <p:cNvSpPr txBox="1"/>
          <p:nvPr/>
        </p:nvSpPr>
        <p:spPr>
          <a:xfrm>
            <a:off x="3730955" y="2669192"/>
            <a:ext cx="1679242" cy="461665"/>
          </a:xfrm>
          <a:prstGeom prst="rect">
            <a:avLst/>
          </a:prstGeom>
          <a:noFill/>
        </p:spPr>
        <p:txBody>
          <a:bodyPr wrap="none" rtlCol="0">
            <a:spAutoFit/>
          </a:bodyPr>
          <a:lstStyle/>
          <a:p>
            <a:r>
              <a:rPr lang="en-GB" sz="2400" dirty="0"/>
              <a:t>Faraday cup</a:t>
            </a:r>
          </a:p>
        </p:txBody>
      </p:sp>
      <p:cxnSp>
        <p:nvCxnSpPr>
          <p:cNvPr id="18" name="Straight Connector 17"/>
          <p:cNvCxnSpPr/>
          <p:nvPr/>
        </p:nvCxnSpPr>
        <p:spPr>
          <a:xfrm flipH="1" flipV="1">
            <a:off x="5832763" y="2539336"/>
            <a:ext cx="3" cy="56767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832764" y="2549236"/>
            <a:ext cx="3089560" cy="139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922324" y="2549236"/>
            <a:ext cx="0" cy="245762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8575969" y="4987636"/>
            <a:ext cx="651163" cy="13855"/>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8742223" y="5140036"/>
            <a:ext cx="360218"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10" idx="3"/>
          </p:cNvCxnSpPr>
          <p:nvPr/>
        </p:nvCxnSpPr>
        <p:spPr>
          <a:xfrm>
            <a:off x="6682341" y="3942260"/>
            <a:ext cx="22275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11" idx="2"/>
          </p:cNvCxnSpPr>
          <p:nvPr/>
        </p:nvCxnSpPr>
        <p:spPr>
          <a:xfrm flipH="1">
            <a:off x="6452880" y="4254628"/>
            <a:ext cx="3337" cy="7468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5298486" y="4820715"/>
            <a:ext cx="1104790" cy="461665"/>
          </a:xfrm>
          <a:prstGeom prst="rect">
            <a:avLst/>
          </a:prstGeom>
          <a:noFill/>
        </p:spPr>
        <p:txBody>
          <a:bodyPr wrap="none" rtlCol="0">
            <a:spAutoFit/>
          </a:bodyPr>
          <a:lstStyle/>
          <a:p>
            <a:r>
              <a:rPr lang="en-GB" sz="2400" dirty="0"/>
              <a:t>Sample</a:t>
            </a:r>
          </a:p>
        </p:txBody>
      </p:sp>
      <p:cxnSp>
        <p:nvCxnSpPr>
          <p:cNvPr id="26" name="Straight Connector 25"/>
          <p:cNvCxnSpPr>
            <a:stCxn id="10" idx="2"/>
          </p:cNvCxnSpPr>
          <p:nvPr/>
        </p:nvCxnSpPr>
        <p:spPr>
          <a:xfrm flipH="1">
            <a:off x="6581057" y="4407028"/>
            <a:ext cx="4303" cy="106785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6201307" y="5474878"/>
            <a:ext cx="3834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4012535" y="5234402"/>
            <a:ext cx="1991251" cy="461665"/>
          </a:xfrm>
          <a:prstGeom prst="rect">
            <a:avLst/>
          </a:prstGeom>
          <a:noFill/>
        </p:spPr>
        <p:txBody>
          <a:bodyPr wrap="none" rtlCol="0">
            <a:spAutoFit/>
          </a:bodyPr>
          <a:lstStyle/>
          <a:p>
            <a:r>
              <a:rPr lang="en-GB" sz="2400" dirty="0"/>
              <a:t>Sample holder</a:t>
            </a:r>
          </a:p>
        </p:txBody>
      </p:sp>
      <p:sp>
        <p:nvSpPr>
          <p:cNvPr id="29" name="Oval 28"/>
          <p:cNvSpPr/>
          <p:nvPr/>
        </p:nvSpPr>
        <p:spPr>
          <a:xfrm>
            <a:off x="7017332" y="2175559"/>
            <a:ext cx="727363" cy="737884"/>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A</a:t>
            </a:r>
          </a:p>
        </p:txBody>
      </p:sp>
      <p:sp>
        <p:nvSpPr>
          <p:cNvPr id="30" name="Oval 29"/>
          <p:cNvSpPr/>
          <p:nvPr/>
        </p:nvSpPr>
        <p:spPr>
          <a:xfrm>
            <a:off x="7031191" y="3573317"/>
            <a:ext cx="727363" cy="737884"/>
          </a:xfrm>
          <a:prstGeom prst="ellipse">
            <a:avLst/>
          </a:prstGeom>
          <a:solidFill>
            <a:schemeClr val="bg1"/>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rPr>
              <a:t>A</a:t>
            </a:r>
          </a:p>
        </p:txBody>
      </p:sp>
      <p:grpSp>
        <p:nvGrpSpPr>
          <p:cNvPr id="31" name="Group 30"/>
          <p:cNvGrpSpPr/>
          <p:nvPr/>
        </p:nvGrpSpPr>
        <p:grpSpPr>
          <a:xfrm>
            <a:off x="7910348" y="3089180"/>
            <a:ext cx="792686" cy="1234723"/>
            <a:chOff x="9059860" y="1898569"/>
            <a:chExt cx="792686" cy="1234723"/>
          </a:xfrm>
        </p:grpSpPr>
        <p:grpSp>
          <p:nvGrpSpPr>
            <p:cNvPr id="32" name="Group 31"/>
            <p:cNvGrpSpPr/>
            <p:nvPr/>
          </p:nvGrpSpPr>
          <p:grpSpPr>
            <a:xfrm>
              <a:off x="9620008" y="2366343"/>
              <a:ext cx="232538" cy="766949"/>
              <a:chOff x="9620008" y="2366343"/>
              <a:chExt cx="232538" cy="766949"/>
            </a:xfrm>
          </p:grpSpPr>
          <p:sp>
            <p:nvSpPr>
              <p:cNvPr id="34" name="Rectangle 33"/>
              <p:cNvSpPr/>
              <p:nvPr/>
            </p:nvSpPr>
            <p:spPr>
              <a:xfrm>
                <a:off x="9620008" y="2406392"/>
                <a:ext cx="215002" cy="7244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p:nvPr/>
            </p:nvCxnSpPr>
            <p:spPr>
              <a:xfrm>
                <a:off x="9633257" y="2366343"/>
                <a:ext cx="7522" cy="766949"/>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9843434" y="2548490"/>
                <a:ext cx="9112" cy="376036"/>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3" name="TextBox 32"/>
            <p:cNvSpPr txBox="1"/>
            <p:nvPr/>
          </p:nvSpPr>
          <p:spPr>
            <a:xfrm>
              <a:off x="9059860" y="1898569"/>
              <a:ext cx="764953" cy="523220"/>
            </a:xfrm>
            <a:prstGeom prst="rect">
              <a:avLst/>
            </a:prstGeom>
            <a:noFill/>
          </p:spPr>
          <p:txBody>
            <a:bodyPr wrap="none" rtlCol="0">
              <a:spAutoFit/>
            </a:bodyPr>
            <a:lstStyle/>
            <a:p>
              <a:r>
                <a:rPr lang="en-GB" sz="2800" dirty="0"/>
                <a:t>V</a:t>
              </a:r>
              <a:r>
                <a:rPr lang="en-GB" sz="1600" dirty="0"/>
                <a:t>BIAS</a:t>
              </a:r>
            </a:p>
          </p:txBody>
        </p:sp>
      </p:grpSp>
      <p:sp>
        <p:nvSpPr>
          <p:cNvPr id="37" name="TextBox 36"/>
          <p:cNvSpPr txBox="1"/>
          <p:nvPr/>
        </p:nvSpPr>
        <p:spPr>
          <a:xfrm>
            <a:off x="6713842" y="1969009"/>
            <a:ext cx="385042" cy="523220"/>
          </a:xfrm>
          <a:prstGeom prst="rect">
            <a:avLst/>
          </a:prstGeom>
          <a:noFill/>
        </p:spPr>
        <p:txBody>
          <a:bodyPr wrap="none" rtlCol="0">
            <a:spAutoFit/>
          </a:bodyPr>
          <a:lstStyle/>
          <a:p>
            <a:r>
              <a:rPr lang="en-GB" sz="2800" dirty="0"/>
              <a:t>I</a:t>
            </a:r>
            <a:r>
              <a:rPr lang="en-GB" sz="2800" baseline="-25000" dirty="0"/>
              <a:t>F</a:t>
            </a:r>
          </a:p>
        </p:txBody>
      </p:sp>
      <p:sp>
        <p:nvSpPr>
          <p:cNvPr id="38" name="TextBox 37"/>
          <p:cNvSpPr txBox="1"/>
          <p:nvPr/>
        </p:nvSpPr>
        <p:spPr>
          <a:xfrm>
            <a:off x="6740700" y="3164360"/>
            <a:ext cx="385042" cy="523220"/>
          </a:xfrm>
          <a:prstGeom prst="rect">
            <a:avLst/>
          </a:prstGeom>
          <a:noFill/>
        </p:spPr>
        <p:txBody>
          <a:bodyPr wrap="none" rtlCol="0">
            <a:spAutoFit/>
          </a:bodyPr>
          <a:lstStyle/>
          <a:p>
            <a:r>
              <a:rPr lang="en-GB" sz="2800" dirty="0"/>
              <a:t>I</a:t>
            </a:r>
            <a:r>
              <a:rPr lang="en-GB" sz="2800" baseline="-25000" dirty="0"/>
              <a:t>S</a:t>
            </a:r>
          </a:p>
        </p:txBody>
      </p:sp>
      <p:pic>
        <p:nvPicPr>
          <p:cNvPr id="40" name="Picture 39"/>
          <p:cNvPicPr>
            <a:picLocks noChangeAspect="1"/>
          </p:cNvPicPr>
          <p:nvPr/>
        </p:nvPicPr>
        <p:blipFill>
          <a:blip r:embed="rId2"/>
          <a:stretch>
            <a:fillRect/>
          </a:stretch>
        </p:blipFill>
        <p:spPr>
          <a:xfrm>
            <a:off x="8065670" y="5414202"/>
            <a:ext cx="3556321" cy="856589"/>
          </a:xfrm>
          <a:prstGeom prst="rect">
            <a:avLst/>
          </a:prstGeom>
          <a:ln w="22225">
            <a:solidFill>
              <a:schemeClr val="accent4"/>
            </a:solidFill>
          </a:ln>
          <a:effectLst>
            <a:outerShdw blurRad="63500" dist="50800" dir="2700000" algn="tl" rotWithShape="0">
              <a:prstClr val="black">
                <a:alpha val="40000"/>
              </a:prstClr>
            </a:outerShdw>
          </a:effectLst>
        </p:spPr>
      </p:pic>
      <p:pic>
        <p:nvPicPr>
          <p:cNvPr id="41" name="Picture 4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35699"/>
            <a:ext cx="2319392" cy="722301"/>
          </a:xfrm>
          <a:prstGeom prst="rect">
            <a:avLst/>
          </a:prstGeom>
        </p:spPr>
      </p:pic>
    </p:spTree>
    <p:extLst>
      <p:ext uri="{BB962C8B-B14F-4D97-AF65-F5344CB8AC3E}">
        <p14:creationId xmlns:p14="http://schemas.microsoft.com/office/powerpoint/2010/main" val="1901144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stretch>
            <a:fillRect/>
          </a:stretch>
        </p:blipFill>
        <p:spPr>
          <a:xfrm>
            <a:off x="628472" y="1866425"/>
            <a:ext cx="4111346" cy="3635055"/>
          </a:xfrm>
        </p:spPr>
      </p:pic>
      <p:sp>
        <p:nvSpPr>
          <p:cNvPr id="3" name="Footer Placeholder 2"/>
          <p:cNvSpPr>
            <a:spLocks noGrp="1"/>
          </p:cNvSpPr>
          <p:nvPr>
            <p:ph type="ftr" sz="quarter" idx="11"/>
          </p:nvPr>
        </p:nvSpPr>
        <p:spPr/>
        <p:txBody>
          <a:bodyPr/>
          <a:lstStyle/>
          <a:p>
            <a:r>
              <a:rPr lang="en-US"/>
              <a:t>SIMULATIONS EMPOWERING YOUR INNOVATIONS</a:t>
            </a:r>
            <a:endParaRPr lang="en-US" dirty="0"/>
          </a:p>
        </p:txBody>
      </p:sp>
      <p:sp>
        <p:nvSpPr>
          <p:cNvPr id="4" name="Title 3"/>
          <p:cNvSpPr>
            <a:spLocks noGrp="1"/>
          </p:cNvSpPr>
          <p:nvPr>
            <p:ph type="title"/>
          </p:nvPr>
        </p:nvSpPr>
        <p:spPr/>
        <p:txBody>
          <a:bodyPr/>
          <a:lstStyle/>
          <a:p>
            <a:r>
              <a:rPr lang="en-GB" dirty="0"/>
              <a:t>This setup tells us that SEY for these structures is very low</a:t>
            </a:r>
          </a:p>
        </p:txBody>
      </p:sp>
      <p:pic>
        <p:nvPicPr>
          <p:cNvPr id="8" name="Picture 7"/>
          <p:cNvPicPr>
            <a:picLocks noChangeAspect="1"/>
          </p:cNvPicPr>
          <p:nvPr/>
        </p:nvPicPr>
        <p:blipFill>
          <a:blip r:embed="rId3"/>
          <a:stretch>
            <a:fillRect/>
          </a:stretch>
        </p:blipFill>
        <p:spPr>
          <a:xfrm>
            <a:off x="5745250" y="1866425"/>
            <a:ext cx="5296359" cy="4176122"/>
          </a:xfrm>
          <a:prstGeom prst="rect">
            <a:avLst/>
          </a:prstGeom>
        </p:spPr>
      </p:pic>
      <p:sp>
        <p:nvSpPr>
          <p:cNvPr id="9" name="TextBox 8"/>
          <p:cNvSpPr txBox="1"/>
          <p:nvPr/>
        </p:nvSpPr>
        <p:spPr>
          <a:xfrm>
            <a:off x="2132015" y="5791344"/>
            <a:ext cx="9257779" cy="769441"/>
          </a:xfrm>
          <a:prstGeom prst="rect">
            <a:avLst/>
          </a:prstGeom>
          <a:noFill/>
        </p:spPr>
        <p:txBody>
          <a:bodyPr wrap="square" rtlCol="0">
            <a:spAutoFit/>
          </a:bodyPr>
          <a:lstStyle/>
          <a:p>
            <a:pPr algn="r"/>
            <a:r>
              <a:rPr lang="en-GB" sz="2400" dirty="0"/>
              <a:t>V</a:t>
            </a:r>
            <a:r>
              <a:rPr lang="en-GB" sz="2400" baseline="-25000" dirty="0"/>
              <a:t>BIAS</a:t>
            </a:r>
            <a:r>
              <a:rPr lang="en-GB" sz="2400" dirty="0"/>
              <a:t>=-18V</a:t>
            </a:r>
          </a:p>
          <a:p>
            <a:pPr algn="r"/>
            <a:r>
              <a:rPr lang="en-GB" sz="2000" dirty="0"/>
              <a:t>Original data: Jun 2014, Applied Physics Letters 12/2014; 105 (23): 231605</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159861"/>
            <a:ext cx="2319392" cy="722301"/>
          </a:xfrm>
          <a:prstGeom prst="rect">
            <a:avLst/>
          </a:prstGeom>
        </p:spPr>
      </p:pic>
    </p:spTree>
    <p:extLst>
      <p:ext uri="{BB962C8B-B14F-4D97-AF65-F5344CB8AC3E}">
        <p14:creationId xmlns:p14="http://schemas.microsoft.com/office/powerpoint/2010/main" val="1842166771"/>
      </p:ext>
    </p:extLst>
  </p:cSld>
  <p:clrMapOvr>
    <a:masterClrMapping/>
  </p:clrMapOvr>
</p:sld>
</file>

<file path=ppt/theme/theme1.xml><?xml version="1.0" encoding="utf-8"?>
<a:theme xmlns:a="http://schemas.openxmlformats.org/drawingml/2006/main" name="3_Office Theme">
  <a:themeElements>
    <a:clrScheme name="Viole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Interstate font theme">
      <a:majorFont>
        <a:latin typeface="Interstate"/>
        <a:ea typeface=""/>
        <a:cs typeface=""/>
      </a:majorFont>
      <a:minorFont>
        <a:latin typeface="Interstate-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25803</TotalTime>
  <Words>2792</Words>
  <Application>Microsoft Office PowerPoint</Application>
  <PresentationFormat>Widescreen</PresentationFormat>
  <Paragraphs>327</Paragraphs>
  <Slides>29</Slides>
  <Notes>6</Notes>
  <HiddenSlides>0</HiddenSlides>
  <MMClips>6</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42" baseType="lpstr">
      <vt:lpstr>Arial</vt:lpstr>
      <vt:lpstr>Calibri</vt:lpstr>
      <vt:lpstr>Interstate-Light</vt:lpstr>
      <vt:lpstr>DejaVu Sans</vt:lpstr>
      <vt:lpstr>45 Helvetica Light</vt:lpstr>
      <vt:lpstr>Futura</vt:lpstr>
      <vt:lpstr>Symbol</vt:lpstr>
      <vt:lpstr>Interstate</vt:lpstr>
      <vt:lpstr>Times New Roman</vt:lpstr>
      <vt:lpstr>Wingdings</vt:lpstr>
      <vt:lpstr>Lucida Grande</vt:lpstr>
      <vt:lpstr>3_Office Theme</vt:lpstr>
      <vt:lpstr>Equation</vt:lpstr>
      <vt:lpstr>PowerPoint Presentation</vt:lpstr>
      <vt:lpstr>Presentation contents:</vt:lpstr>
      <vt:lpstr>Tech-X, Tech-X UK Ltd, …</vt:lpstr>
      <vt:lpstr>… and ECLOUD</vt:lpstr>
      <vt:lpstr>This is a story about what happens when computationalists (us at Tech-X) get together with experimentalists (at STFC) to mutually increase understanding.</vt:lpstr>
      <vt:lpstr>My STFC colleagues took note of seeral techniques to suppress the SEY by passive means (not our work…)</vt:lpstr>
      <vt:lpstr>At STFC Vacuum Scientists are developing new treatments to reduce SEY (LASE)</vt:lpstr>
      <vt:lpstr>At Daresbury lab, they have a setup to measure SEY (and also impedance and other figures of merit for the surface)</vt:lpstr>
      <vt:lpstr>This setup tells us that SEY for these structures is very low</vt:lpstr>
      <vt:lpstr>SEY improvement applies to SS and Al</vt:lpstr>
      <vt:lpstr>Tech-X got involved in the simulations:           has correct comp. physics capabilities for such calculations </vt:lpstr>
      <vt:lpstr>Tech-X got involved in the simulations:           has correct comp. physics capabilities for such calculations </vt:lpstr>
      <vt:lpstr>Tech-X got involved in the simulations:           has correct comp. physics capabilities for such calculations </vt:lpstr>
      <vt:lpstr>Tech-X got involved in the simulations:           has correct comp. physics capabilities for such calculations </vt:lpstr>
      <vt:lpstr>Tech-X performed 3D calculations to predict geometric factor (effective SEY)</vt:lpstr>
      <vt:lpstr>Simulation setup in </vt:lpstr>
      <vt:lpstr>We measure various currents in the model to determine effective SEY away from the surface, same as experiment </vt:lpstr>
      <vt:lpstr>Behaviour of Cu SEY on complex surface close to experiment</vt:lpstr>
      <vt:lpstr>SEY dependence on angle is much as expected</vt:lpstr>
      <vt:lpstr>Looking at second and third+ generation particles</vt:lpstr>
      <vt:lpstr>Results indicate particles likely to experience multiple impacts &amp; move to low energy, low SEY part of curve</vt:lpstr>
      <vt:lpstr>Laser engineered surface: summary</vt:lpstr>
      <vt:lpstr>Takeaway</vt:lpstr>
      <vt:lpstr>More recent work involves creating smaller scale structures on Cu with YAG lasers.</vt:lpstr>
      <vt:lpstr>There is always a trade off with impedance</vt:lpstr>
      <vt:lpstr>We have started to simulate these structures in </vt:lpstr>
      <vt:lpstr>Outlook</vt:lpstr>
      <vt:lpstr>PowerPoint Presentation</vt:lpstr>
      <vt:lpstr>Sample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Eric Boelts</dc:creator>
  <cp:lastModifiedBy>Jonathan Smith</cp:lastModifiedBy>
  <cp:revision>322</cp:revision>
  <dcterms:created xsi:type="dcterms:W3CDTF">2014-07-16T23:29:04Z</dcterms:created>
  <dcterms:modified xsi:type="dcterms:W3CDTF">2018-06-05T13:36:35Z</dcterms:modified>
</cp:coreProperties>
</file>